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제목 슬라이드">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내용">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구역 머리글">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콘텐츠 2개">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비교">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텍스트 개체 틀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만">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빈 화면">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캡션 있는 콘텐츠">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텍스트 개체 틀 3"/>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캡션 있는 그림">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그림 개체 틀 2"/>
          <p:cNvSpPr/>
          <p:nvPr>
            <p:ph type="pic" sz="half" idx="13"/>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tif"/><Relationship Id="rId3" Type="http://schemas.openxmlformats.org/officeDocument/2006/relationships/image" Target="../media/image11.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3.png"/><Relationship Id="rId11"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tif"/><Relationship Id="rId5"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extBox 8"/>
          <p:cNvSpPr txBox="1"/>
          <p:nvPr/>
        </p:nvSpPr>
        <p:spPr>
          <a:xfrm>
            <a:off x="3352060" y="2908064"/>
            <a:ext cx="4794460" cy="12239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4000">
                <a:ln w="9525" cap="flat">
                  <a:solidFill>
                    <a:srgbClr val="000000">
                      <a:alpha val="30000"/>
                    </a:srgbClr>
                  </a:solidFill>
                  <a:prstDash val="solid"/>
                  <a:round/>
                </a:ln>
                <a:latin typeface="Calibri Light"/>
                <a:ea typeface="Calibri Light"/>
                <a:cs typeface="Calibri Light"/>
                <a:sym typeface="Calibri Light"/>
              </a:defRPr>
            </a:lvl1pPr>
          </a:lstStyle>
          <a:p>
            <a:pPr/>
            <a:r>
              <a:t>Intelligent Care System</a:t>
            </a:r>
          </a:p>
        </p:txBody>
      </p:sp>
      <p:sp>
        <p:nvSpPr>
          <p:cNvPr id="95" name="TextBox 12"/>
          <p:cNvSpPr txBox="1"/>
          <p:nvPr/>
        </p:nvSpPr>
        <p:spPr>
          <a:xfrm>
            <a:off x="7853373" y="4296659"/>
            <a:ext cx="4159802" cy="20856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18309004   PARK HOIJAI</a:t>
            </a:r>
          </a:p>
          <a:p>
            <a:pPr/>
            <a:r>
              <a:t>17309001   ANTONY </a:t>
            </a:r>
          </a:p>
          <a:p>
            <a:pPr/>
            <a:r>
              <a:t>17309002   KIM TAESIK</a:t>
            </a:r>
          </a:p>
          <a:p>
            <a:pPr/>
            <a:r>
              <a:t>18309003   ROH SUNGHO</a:t>
            </a:r>
          </a:p>
          <a:p>
            <a:pPr/>
            <a:r>
              <a:t>18309004   SAM LINDAMAN</a:t>
            </a:r>
          </a:p>
          <a:p>
            <a:pPr/>
            <a:r>
              <a:t>18309007   LEE EUN SOO</a:t>
            </a:r>
          </a:p>
          <a:p>
            <a:pPr/>
            <a:r>
              <a:t>18309008   NABIL MADIH	</a:t>
            </a:r>
          </a:p>
        </p:txBody>
      </p:sp>
      <p:sp>
        <p:nvSpPr>
          <p:cNvPr id="96" name="TextBox 13"/>
          <p:cNvSpPr txBox="1"/>
          <p:nvPr/>
        </p:nvSpPr>
        <p:spPr>
          <a:xfrm>
            <a:off x="4793215" y="1296432"/>
            <a:ext cx="3181366" cy="3401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ln w="9525" cap="flat">
                  <a:solidFill>
                    <a:srgbClr val="000000">
                      <a:alpha val="10000"/>
                    </a:srgbClr>
                  </a:solidFill>
                  <a:prstDash val="solid"/>
                  <a:round/>
                </a:ln>
                <a:latin typeface="Calibri Light"/>
                <a:ea typeface="Calibri Light"/>
                <a:cs typeface="Calibri Light"/>
                <a:sym typeface="Calibri Light"/>
              </a:defRPr>
            </a:pPr>
            <a:r>
              <a:t>2020 Summer</a:t>
            </a:r>
            <a:r>
              <a:t> </a:t>
            </a:r>
            <a:r>
              <a:t>session</a:t>
            </a:r>
          </a:p>
        </p:txBody>
      </p:sp>
      <p:grpSp>
        <p:nvGrpSpPr>
          <p:cNvPr id="100" name="그룹 24"/>
          <p:cNvGrpSpPr/>
          <p:nvPr/>
        </p:nvGrpSpPr>
        <p:grpSpPr>
          <a:xfrm>
            <a:off x="3886200" y="1496488"/>
            <a:ext cx="3726181" cy="361415"/>
            <a:chOff x="0" y="0"/>
            <a:chExt cx="3726179" cy="361413"/>
          </a:xfrm>
        </p:grpSpPr>
        <p:sp>
          <p:nvSpPr>
            <p:cNvPr id="97" name="직선 연결선 4"/>
            <p:cNvSpPr/>
            <p:nvPr/>
          </p:nvSpPr>
          <p:spPr>
            <a:xfrm>
              <a:off x="0" y="196433"/>
              <a:ext cx="3726181" cy="1"/>
            </a:xfrm>
            <a:prstGeom prst="line">
              <a:avLst/>
            </a:prstGeom>
            <a:solidFill>
              <a:srgbClr val="203864">
                <a:alpha val="70000"/>
              </a:srgbClr>
            </a:solidFill>
            <a:ln w="38100" cap="flat">
              <a:solidFill>
                <a:srgbClr val="000000"/>
              </a:solidFill>
              <a:prstDash val="solid"/>
              <a:miter lim="800000"/>
            </a:ln>
            <a:effectLst/>
          </p:spPr>
          <p:txBody>
            <a:bodyPr wrap="square" lIns="45719" tIns="45719" rIns="45719" bIns="45719" numCol="1" anchor="t">
              <a:noAutofit/>
            </a:bodyPr>
            <a:lstStyle/>
            <a:p>
              <a:pPr/>
            </a:p>
          </p:txBody>
        </p:sp>
        <p:sp>
          <p:nvSpPr>
            <p:cNvPr id="98" name="직사각형 6"/>
            <p:cNvSpPr/>
            <p:nvPr/>
          </p:nvSpPr>
          <p:spPr>
            <a:xfrm>
              <a:off x="6002" y="0"/>
              <a:ext cx="720955" cy="186540"/>
            </a:xfrm>
            <a:prstGeom prst="rect">
              <a:avLst/>
            </a:prstGeom>
            <a:solidFill>
              <a:srgbClr val="000000"/>
            </a:solidFill>
            <a:ln w="12700" cap="flat">
              <a:solidFill>
                <a:srgbClr val="000000"/>
              </a:solidFill>
              <a:prstDash val="solid"/>
              <a:miter lim="800000"/>
            </a:ln>
            <a:effectLst/>
          </p:spPr>
          <p:txBody>
            <a:bodyPr wrap="square" lIns="45719" tIns="45719" rIns="45719" bIns="45719" numCol="1" anchor="ctr">
              <a:noAutofit/>
            </a:bodyPr>
            <a:lstStyle/>
            <a:p>
              <a:pPr algn="ctr">
                <a:defRPr sz="2000">
                  <a:solidFill>
                    <a:srgbClr val="FFFFFF"/>
                  </a:solidFill>
                  <a:latin typeface="Calibri Light"/>
                  <a:ea typeface="Calibri Light"/>
                  <a:cs typeface="Calibri Light"/>
                  <a:sym typeface="Calibri Light"/>
                </a:defRPr>
              </a:pPr>
            </a:p>
          </p:txBody>
        </p:sp>
        <p:sp>
          <p:nvSpPr>
            <p:cNvPr id="99" name="직사각형 22"/>
            <p:cNvSpPr/>
            <p:nvPr/>
          </p:nvSpPr>
          <p:spPr>
            <a:xfrm>
              <a:off x="3005225" y="174874"/>
              <a:ext cx="720955" cy="186540"/>
            </a:xfrm>
            <a:prstGeom prst="rect">
              <a:avLst/>
            </a:prstGeom>
            <a:solidFill>
              <a:srgbClr val="000000"/>
            </a:solidFill>
            <a:ln w="12700" cap="flat">
              <a:solidFill>
                <a:srgbClr val="000000"/>
              </a:solidFill>
              <a:prstDash val="solid"/>
              <a:miter lim="800000"/>
            </a:ln>
            <a:effectLst/>
          </p:spPr>
          <p:txBody>
            <a:bodyPr wrap="square" lIns="45719" tIns="45719" rIns="45719" bIns="45719" numCol="1" anchor="ctr">
              <a:noAutofit/>
            </a:bodyPr>
            <a:lstStyle/>
            <a:p>
              <a:pPr algn="ctr">
                <a:defRPr sz="2000">
                  <a:solidFill>
                    <a:srgbClr val="FFFFFF"/>
                  </a:solidFill>
                  <a:latin typeface="Calibri Light"/>
                  <a:ea typeface="Calibri Light"/>
                  <a:cs typeface="Calibri Light"/>
                  <a:sym typeface="Calibri Light"/>
                </a:defRPr>
              </a:pPr>
            </a:p>
          </p:txBody>
        </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extBox 10"/>
          <p:cNvSpPr txBox="1"/>
          <p:nvPr/>
        </p:nvSpPr>
        <p:spPr>
          <a:xfrm>
            <a:off x="270530" y="267948"/>
            <a:ext cx="2491213" cy="6053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ln w="9525" cap="flat">
                  <a:solidFill>
                    <a:srgbClr val="000000">
                      <a:alpha val="30000"/>
                    </a:srgbClr>
                  </a:solidFill>
                  <a:prstDash val="solid"/>
                  <a:round/>
                </a:ln>
                <a:latin typeface="Calibri Light"/>
                <a:ea typeface="Calibri Light"/>
                <a:cs typeface="Calibri Light"/>
                <a:sym typeface="Calibri Light"/>
              </a:defRPr>
            </a:pPr>
            <a:r>
              <a:t>2</a:t>
            </a:r>
          </a:p>
          <a:p>
            <a:pPr algn="ctr">
              <a:defRPr sz="1600">
                <a:ln w="9525" cap="flat">
                  <a:solidFill>
                    <a:srgbClr val="000000">
                      <a:alpha val="30000"/>
                    </a:srgbClr>
                  </a:solidFill>
                  <a:prstDash val="solid"/>
                  <a:round/>
                </a:ln>
                <a:latin typeface="Calibri Light"/>
                <a:ea typeface="Calibri Light"/>
                <a:cs typeface="Calibri Light"/>
                <a:sym typeface="Calibri Light"/>
              </a:defRPr>
            </a:pPr>
            <a:r>
              <a:t>Table</a:t>
            </a:r>
          </a:p>
        </p:txBody>
      </p:sp>
      <p:sp>
        <p:nvSpPr>
          <p:cNvPr id="158" name="직사각형 11"/>
          <p:cNvSpPr/>
          <p:nvPr/>
        </p:nvSpPr>
        <p:spPr>
          <a:xfrm>
            <a:off x="159191" y="182879"/>
            <a:ext cx="2720644" cy="720001"/>
          </a:xfrm>
          <a:prstGeom prst="rect">
            <a:avLst/>
          </a:prstGeom>
          <a:ln w="25400">
            <a:solidFill>
              <a:srgbClr val="000000"/>
            </a:solidFill>
            <a:miter/>
          </a:ln>
        </p:spPr>
        <p:txBody>
          <a:bodyPr lIns="45719" rIns="45719" anchor="ctr"/>
          <a:lstStyle/>
          <a:p>
            <a:pPr algn="ctr">
              <a:defRPr>
                <a:solidFill>
                  <a:srgbClr val="FFFFFF"/>
                </a:solidFill>
                <a:latin typeface="Calibri Light"/>
                <a:ea typeface="Calibri Light"/>
                <a:cs typeface="Calibri Light"/>
                <a:sym typeface="Calibri Light"/>
              </a:defRPr>
            </a:pPr>
          </a:p>
        </p:txBody>
      </p:sp>
      <p:graphicFrame>
        <p:nvGraphicFramePr>
          <p:cNvPr id="159" name="표 2"/>
          <p:cNvGraphicFramePr/>
          <p:nvPr/>
        </p:nvGraphicFramePr>
        <p:xfrm>
          <a:off x="343823" y="1816435"/>
          <a:ext cx="5605088" cy="117302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68155"/>
                <a:gridCol w="1868155"/>
                <a:gridCol w="1868777"/>
              </a:tblGrid>
              <a:tr h="212148">
                <a:tc>
                  <a:txBody>
                    <a:bodyPr/>
                    <a:lstStyle/>
                    <a:p>
                      <a:pPr algn="just">
                        <a:defRPr sz="1800"/>
                      </a:pPr>
                      <a:r>
                        <a:rPr sz="1000"/>
                        <a:t>Column name</a:t>
                      </a:r>
                    </a:p>
                  </a:txBody>
                  <a:tcPr marL="0" marR="0" marT="0" marB="0" anchor="t" anchorCtr="0" horzOverflow="overflow"/>
                </a:tc>
                <a:tc>
                  <a:txBody>
                    <a:bodyPr/>
                    <a:lstStyle/>
                    <a:p>
                      <a:pPr algn="just">
                        <a:defRPr sz="1800"/>
                      </a:pPr>
                      <a:r>
                        <a:rPr sz="1000"/>
                        <a:t>Type</a:t>
                      </a:r>
                    </a:p>
                  </a:txBody>
                  <a:tcPr marL="0" marR="0" marT="0" marB="0" anchor="t" anchorCtr="0" horzOverflow="overflow"/>
                </a:tc>
                <a:tc>
                  <a:txBody>
                    <a:bodyPr/>
                    <a:lstStyle/>
                    <a:p>
                      <a:pPr algn="just">
                        <a:defRPr sz="1800"/>
                      </a:pPr>
                      <a:r>
                        <a:rPr sz="1000"/>
                        <a:t>Description</a:t>
                      </a:r>
                    </a:p>
                  </a:txBody>
                  <a:tcPr marL="0" marR="0" marT="0" marB="0" anchor="t" anchorCtr="0" horzOverflow="overflow"/>
                </a:tc>
              </a:tr>
              <a:tr h="240218">
                <a:tc>
                  <a:txBody>
                    <a:bodyPr/>
                    <a:lstStyle/>
                    <a:p>
                      <a:pPr algn="just">
                        <a:defRPr sz="1800"/>
                      </a:pPr>
                      <a:r>
                        <a:rPr sz="1000"/>
                        <a:t>Id</a:t>
                      </a:r>
                    </a:p>
                  </a:txBody>
                  <a:tcPr marL="0" marR="0" marT="0" marB="0" anchor="t" anchorCtr="0" horzOverflow="overflow"/>
                </a:tc>
                <a:tc>
                  <a:txBody>
                    <a:bodyPr/>
                    <a:lstStyle/>
                    <a:p>
                      <a:pPr algn="just">
                        <a:defRPr sz="1800"/>
                      </a:pPr>
                      <a:r>
                        <a:rPr sz="1000"/>
                        <a:t>INT(11)</a:t>
                      </a:r>
                    </a:p>
                  </a:txBody>
                  <a:tcPr marL="0" marR="0" marT="0" marB="0" anchor="t" anchorCtr="0" horzOverflow="overflow"/>
                </a:tc>
                <a:tc>
                  <a:txBody>
                    <a:bodyPr/>
                    <a:lstStyle/>
                    <a:p>
                      <a:pPr algn="just">
                        <a:defRPr sz="1800"/>
                      </a:pPr>
                      <a:r>
                        <a:rPr sz="1000"/>
                        <a:t>Worker ID</a:t>
                      </a:r>
                    </a:p>
                  </a:txBody>
                  <a:tcPr marL="0" marR="0" marT="0" marB="0" anchor="t" anchorCtr="0" horzOverflow="overflow"/>
                </a:tc>
              </a:tr>
              <a:tr h="240218">
                <a:tc>
                  <a:txBody>
                    <a:bodyPr/>
                    <a:lstStyle/>
                    <a:p>
                      <a:pPr algn="just">
                        <a:defRPr sz="1800"/>
                      </a:pPr>
                      <a:r>
                        <a:rPr sz="1000"/>
                        <a:t>Username</a:t>
                      </a:r>
                    </a:p>
                  </a:txBody>
                  <a:tcPr marL="0" marR="0" marT="0" marB="0" anchor="t" anchorCtr="0" horzOverflow="overflow"/>
                </a:tc>
                <a:tc>
                  <a:txBody>
                    <a:bodyPr/>
                    <a:lstStyle/>
                    <a:p>
                      <a:pPr algn="just">
                        <a:defRPr sz="1800"/>
                      </a:pPr>
                      <a:r>
                        <a:rPr sz="1000"/>
                        <a:t>CHAR(20)</a:t>
                      </a:r>
                    </a:p>
                  </a:txBody>
                  <a:tcPr marL="0" marR="0" marT="0" marB="0" anchor="t" anchorCtr="0" horzOverflow="overflow"/>
                </a:tc>
                <a:tc>
                  <a:txBody>
                    <a:bodyPr/>
                    <a:lstStyle/>
                    <a:p>
                      <a:pPr algn="just">
                        <a:defRPr sz="1800"/>
                      </a:pPr>
                      <a:r>
                        <a:rPr sz="1000"/>
                        <a:t>Worker Usename</a:t>
                      </a:r>
                    </a:p>
                  </a:txBody>
                  <a:tcPr marL="0" marR="0" marT="0" marB="0" anchor="t" anchorCtr="0" horzOverflow="overflow"/>
                </a:tc>
              </a:tr>
              <a:tr h="240218">
                <a:tc>
                  <a:txBody>
                    <a:bodyPr/>
                    <a:lstStyle/>
                    <a:p>
                      <a:pPr algn="just">
                        <a:defRPr sz="1800"/>
                      </a:pPr>
                      <a:r>
                        <a:rPr sz="1000"/>
                        <a:t>Email</a:t>
                      </a:r>
                    </a:p>
                  </a:txBody>
                  <a:tcPr marL="0" marR="0" marT="0" marB="0" anchor="t" anchorCtr="0" horzOverflow="overflow"/>
                </a:tc>
                <a:tc>
                  <a:txBody>
                    <a:bodyPr/>
                    <a:lstStyle/>
                    <a:p>
                      <a:pPr algn="just">
                        <a:defRPr sz="1800"/>
                      </a:pPr>
                      <a:r>
                        <a:rPr sz="1000"/>
                        <a:t>CHAR(120)</a:t>
                      </a:r>
                    </a:p>
                  </a:txBody>
                  <a:tcPr marL="0" marR="0" marT="0" marB="0" anchor="t" anchorCtr="0" horzOverflow="overflow"/>
                </a:tc>
                <a:tc>
                  <a:txBody>
                    <a:bodyPr/>
                    <a:lstStyle/>
                    <a:p>
                      <a:pPr algn="just">
                        <a:defRPr sz="1800"/>
                      </a:pPr>
                      <a:r>
                        <a:rPr sz="1000"/>
                        <a:t>Worker email</a:t>
                      </a:r>
                    </a:p>
                  </a:txBody>
                  <a:tcPr marL="0" marR="0" marT="0" marB="0" anchor="t" anchorCtr="0" horzOverflow="overflow"/>
                </a:tc>
              </a:tr>
              <a:tr h="240218">
                <a:tc>
                  <a:txBody>
                    <a:bodyPr/>
                    <a:lstStyle/>
                    <a:p>
                      <a:pPr algn="just">
                        <a:defRPr sz="1800"/>
                      </a:pPr>
                      <a:r>
                        <a:rPr sz="1000"/>
                        <a:t>Password</a:t>
                      </a:r>
                    </a:p>
                  </a:txBody>
                  <a:tcPr marL="0" marR="0" marT="0" marB="0" anchor="t" anchorCtr="0" horzOverflow="overflow"/>
                </a:tc>
                <a:tc>
                  <a:txBody>
                    <a:bodyPr/>
                    <a:lstStyle/>
                    <a:p>
                      <a:pPr algn="just">
                        <a:defRPr sz="1800"/>
                      </a:pPr>
                      <a:r>
                        <a:rPr sz="1000"/>
                        <a:t>VARCHAR(100)</a:t>
                      </a:r>
                    </a:p>
                  </a:txBody>
                  <a:tcPr marL="0" marR="0" marT="0" marB="0" anchor="t" anchorCtr="0" horzOverflow="overflow"/>
                </a:tc>
                <a:tc>
                  <a:txBody>
                    <a:bodyPr/>
                    <a:lstStyle/>
                    <a:p>
                      <a:pPr algn="just">
                        <a:defRPr sz="1800"/>
                      </a:pPr>
                      <a:r>
                        <a:rPr sz="1000"/>
                        <a:t>Worker password</a:t>
                      </a:r>
                    </a:p>
                  </a:txBody>
                  <a:tcPr marL="0" marR="0" marT="0" marB="0" anchor="t" anchorCtr="0" horzOverflow="overflow"/>
                </a:tc>
              </a:tr>
            </a:tbl>
          </a:graphicData>
        </a:graphic>
      </p:graphicFrame>
      <p:graphicFrame>
        <p:nvGraphicFramePr>
          <p:cNvPr id="160" name="표 3"/>
          <p:cNvGraphicFramePr/>
          <p:nvPr/>
        </p:nvGraphicFramePr>
        <p:xfrm>
          <a:off x="6243091" y="4147920"/>
          <a:ext cx="5725160" cy="148936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08175"/>
                <a:gridCol w="1908175"/>
                <a:gridCol w="1908810"/>
              </a:tblGrid>
              <a:tr h="248227">
                <a:tc>
                  <a:txBody>
                    <a:bodyPr/>
                    <a:lstStyle/>
                    <a:p>
                      <a:pPr algn="just">
                        <a:defRPr sz="1800"/>
                      </a:pPr>
                      <a:r>
                        <a:rPr sz="1000"/>
                        <a:t>Column name</a:t>
                      </a:r>
                    </a:p>
                  </a:txBody>
                  <a:tcPr marL="0" marR="0" marT="0" marB="0" anchor="t" anchorCtr="0" horzOverflow="overflow"/>
                </a:tc>
                <a:tc>
                  <a:txBody>
                    <a:bodyPr/>
                    <a:lstStyle/>
                    <a:p>
                      <a:pPr algn="just">
                        <a:defRPr sz="1800"/>
                      </a:pPr>
                      <a:r>
                        <a:rPr sz="1000"/>
                        <a:t>Type</a:t>
                      </a:r>
                    </a:p>
                  </a:txBody>
                  <a:tcPr marL="0" marR="0" marT="0" marB="0" anchor="t" anchorCtr="0" horzOverflow="overflow"/>
                </a:tc>
                <a:tc>
                  <a:txBody>
                    <a:bodyPr/>
                    <a:lstStyle/>
                    <a:p>
                      <a:pPr algn="just">
                        <a:defRPr sz="1800"/>
                      </a:pPr>
                      <a:r>
                        <a:rPr sz="1000"/>
                        <a:t>Description</a:t>
                      </a:r>
                    </a:p>
                  </a:txBody>
                  <a:tcPr marL="0" marR="0" marT="0" marB="0" anchor="t" anchorCtr="0" horzOverflow="overflow"/>
                </a:tc>
              </a:tr>
              <a:tr h="248227">
                <a:tc>
                  <a:txBody>
                    <a:bodyPr/>
                    <a:lstStyle/>
                    <a:p>
                      <a:pPr algn="just">
                        <a:defRPr sz="1800"/>
                      </a:pPr>
                      <a:r>
                        <a:rPr sz="1000"/>
                        <a:t>Id</a:t>
                      </a:r>
                    </a:p>
                  </a:txBody>
                  <a:tcPr marL="0" marR="0" marT="0" marB="0" anchor="t" anchorCtr="0" horzOverflow="overflow"/>
                </a:tc>
                <a:tc>
                  <a:txBody>
                    <a:bodyPr/>
                    <a:lstStyle/>
                    <a:p>
                      <a:pPr algn="just">
                        <a:defRPr sz="1800"/>
                      </a:pPr>
                      <a:r>
                        <a:rPr sz="1000"/>
                        <a:t>INT(11)</a:t>
                      </a:r>
                    </a:p>
                  </a:txBody>
                  <a:tcPr marL="0" marR="0" marT="0" marB="0" anchor="t" anchorCtr="0" horzOverflow="overflow"/>
                </a:tc>
                <a:tc>
                  <a:txBody>
                    <a:bodyPr/>
                    <a:lstStyle/>
                    <a:p>
                      <a:pPr algn="just">
                        <a:defRPr sz="1800"/>
                      </a:pPr>
                      <a:r>
                        <a:rPr sz="1000"/>
                        <a:t>Post number</a:t>
                      </a:r>
                    </a:p>
                  </a:txBody>
                  <a:tcPr marL="0" marR="0" marT="0" marB="0" anchor="t" anchorCtr="0" horzOverflow="overflow"/>
                </a:tc>
              </a:tr>
              <a:tr h="248227">
                <a:tc>
                  <a:txBody>
                    <a:bodyPr/>
                    <a:lstStyle/>
                    <a:p>
                      <a:pPr algn="just">
                        <a:defRPr sz="1800"/>
                      </a:pPr>
                      <a:r>
                        <a:rPr sz="1000"/>
                        <a:t>Title</a:t>
                      </a:r>
                    </a:p>
                  </a:txBody>
                  <a:tcPr marL="0" marR="0" marT="0" marB="0" anchor="t" anchorCtr="0" horzOverflow="overflow"/>
                </a:tc>
                <a:tc>
                  <a:txBody>
                    <a:bodyPr/>
                    <a:lstStyle/>
                    <a:p>
                      <a:pPr algn="just">
                        <a:defRPr sz="1800"/>
                      </a:pPr>
                      <a:r>
                        <a:rPr sz="1000"/>
                        <a:t>VARCHAR(100)</a:t>
                      </a:r>
                    </a:p>
                  </a:txBody>
                  <a:tcPr marL="0" marR="0" marT="0" marB="0" anchor="t" anchorCtr="0" horzOverflow="overflow"/>
                </a:tc>
                <a:tc>
                  <a:txBody>
                    <a:bodyPr/>
                    <a:lstStyle/>
                    <a:p>
                      <a:pPr algn="just">
                        <a:defRPr sz="1800"/>
                      </a:pPr>
                      <a:r>
                        <a:rPr sz="1000"/>
                        <a:t>Notice title</a:t>
                      </a:r>
                    </a:p>
                  </a:txBody>
                  <a:tcPr marL="0" marR="0" marT="0" marB="0" anchor="t" anchorCtr="0" horzOverflow="overflow"/>
                </a:tc>
              </a:tr>
              <a:tr h="248227">
                <a:tc>
                  <a:txBody>
                    <a:bodyPr/>
                    <a:lstStyle/>
                    <a:p>
                      <a:pPr algn="just">
                        <a:defRPr sz="1800"/>
                      </a:pPr>
                      <a:r>
                        <a:rPr sz="1000"/>
                        <a:t>Content</a:t>
                      </a:r>
                    </a:p>
                  </a:txBody>
                  <a:tcPr marL="0" marR="0" marT="0" marB="0" anchor="t" anchorCtr="0" horzOverflow="overflow"/>
                </a:tc>
                <a:tc>
                  <a:txBody>
                    <a:bodyPr/>
                    <a:lstStyle/>
                    <a:p>
                      <a:pPr algn="just">
                        <a:defRPr sz="1800"/>
                      </a:pPr>
                      <a:r>
                        <a:rPr sz="1000"/>
                        <a:t>TEXT</a:t>
                      </a:r>
                    </a:p>
                  </a:txBody>
                  <a:tcPr marL="0" marR="0" marT="0" marB="0" anchor="t" anchorCtr="0" horzOverflow="overflow"/>
                </a:tc>
                <a:tc>
                  <a:txBody>
                    <a:bodyPr/>
                    <a:lstStyle/>
                    <a:p>
                      <a:pPr algn="just">
                        <a:defRPr sz="1800"/>
                      </a:pPr>
                      <a:r>
                        <a:rPr sz="1000"/>
                        <a:t>Notice content</a:t>
                      </a:r>
                    </a:p>
                  </a:txBody>
                  <a:tcPr marL="0" marR="0" marT="0" marB="0" anchor="t" anchorCtr="0" horzOverflow="overflow"/>
                </a:tc>
              </a:tr>
              <a:tr h="248227">
                <a:tc>
                  <a:txBody>
                    <a:bodyPr/>
                    <a:lstStyle/>
                    <a:p>
                      <a:pPr algn="just">
                        <a:defRPr sz="1800"/>
                      </a:pPr>
                      <a:r>
                        <a:rPr sz="1000"/>
                        <a:t>Data_poshed</a:t>
                      </a:r>
                    </a:p>
                  </a:txBody>
                  <a:tcPr marL="0" marR="0" marT="0" marB="0" anchor="t" anchorCtr="0" horzOverflow="overflow"/>
                </a:tc>
                <a:tc>
                  <a:txBody>
                    <a:bodyPr/>
                    <a:lstStyle/>
                    <a:p>
                      <a:pPr algn="just">
                        <a:defRPr sz="1800"/>
                      </a:pPr>
                      <a:r>
                        <a:rPr sz="1000"/>
                        <a:t>DATETIME</a:t>
                      </a:r>
                    </a:p>
                  </a:txBody>
                  <a:tcPr marL="0" marR="0" marT="0" marB="0" anchor="t" anchorCtr="0" horzOverflow="overflow"/>
                </a:tc>
                <a:tc>
                  <a:txBody>
                    <a:bodyPr/>
                    <a:lstStyle/>
                    <a:p>
                      <a:pPr algn="just">
                        <a:defRPr sz="1800"/>
                      </a:pPr>
                      <a:r>
                        <a:rPr sz="1000"/>
                        <a:t>Post date</a:t>
                      </a:r>
                    </a:p>
                  </a:txBody>
                  <a:tcPr marL="0" marR="0" marT="0" marB="0" anchor="t" anchorCtr="0" horzOverflow="overflow"/>
                </a:tc>
              </a:tr>
              <a:tr h="248227">
                <a:tc>
                  <a:txBody>
                    <a:bodyPr/>
                    <a:lstStyle/>
                    <a:p>
                      <a:pPr algn="just">
                        <a:defRPr sz="1800"/>
                      </a:pPr>
                      <a:r>
                        <a:rPr sz="1000"/>
                        <a:t>Worker_id</a:t>
                      </a:r>
                    </a:p>
                  </a:txBody>
                  <a:tcPr marL="0" marR="0" marT="0" marB="0" anchor="t" anchorCtr="0" horzOverflow="overflow"/>
                </a:tc>
                <a:tc>
                  <a:txBody>
                    <a:bodyPr/>
                    <a:lstStyle/>
                    <a:p>
                      <a:pPr algn="just">
                        <a:defRPr sz="1800"/>
                      </a:pPr>
                      <a:r>
                        <a:rPr sz="1000"/>
                        <a:t>INT(11)</a:t>
                      </a:r>
                    </a:p>
                  </a:txBody>
                  <a:tcPr marL="0" marR="0" marT="0" marB="0" anchor="t" anchorCtr="0" horzOverflow="overflow"/>
                </a:tc>
                <a:tc>
                  <a:txBody>
                    <a:bodyPr/>
                    <a:lstStyle/>
                    <a:p>
                      <a:pPr algn="just">
                        <a:defRPr sz="1800"/>
                      </a:pPr>
                      <a:r>
                        <a:rPr sz="1000"/>
                        <a:t>Admin ID</a:t>
                      </a:r>
                    </a:p>
                  </a:txBody>
                  <a:tcPr marL="0" marR="0" marT="0" marB="0" anchor="t" anchorCtr="0" horzOverflow="overflow"/>
                </a:tc>
              </a:tr>
            </a:tbl>
          </a:graphicData>
        </a:graphic>
      </p:graphicFrame>
      <p:graphicFrame>
        <p:nvGraphicFramePr>
          <p:cNvPr id="161" name="표 4"/>
          <p:cNvGraphicFramePr/>
          <p:nvPr/>
        </p:nvGraphicFramePr>
        <p:xfrm>
          <a:off x="343823" y="4147920"/>
          <a:ext cx="5605087" cy="148936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68155"/>
                <a:gridCol w="1868155"/>
                <a:gridCol w="1868776"/>
              </a:tblGrid>
              <a:tr h="248227">
                <a:tc>
                  <a:txBody>
                    <a:bodyPr/>
                    <a:lstStyle/>
                    <a:p>
                      <a:pPr algn="just">
                        <a:defRPr sz="1800"/>
                      </a:pPr>
                      <a:r>
                        <a:rPr sz="1000"/>
                        <a:t>Column name</a:t>
                      </a:r>
                    </a:p>
                  </a:txBody>
                  <a:tcPr marL="0" marR="0" marT="0" marB="0" anchor="t" anchorCtr="0" horzOverflow="overflow"/>
                </a:tc>
                <a:tc>
                  <a:txBody>
                    <a:bodyPr/>
                    <a:lstStyle/>
                    <a:p>
                      <a:pPr algn="just">
                        <a:defRPr sz="1800"/>
                      </a:pPr>
                      <a:r>
                        <a:rPr sz="1000"/>
                        <a:t>Type</a:t>
                      </a:r>
                    </a:p>
                  </a:txBody>
                  <a:tcPr marL="0" marR="0" marT="0" marB="0" anchor="t" anchorCtr="0" horzOverflow="overflow"/>
                </a:tc>
                <a:tc>
                  <a:txBody>
                    <a:bodyPr/>
                    <a:lstStyle/>
                    <a:p>
                      <a:pPr algn="just">
                        <a:defRPr sz="1800"/>
                      </a:pPr>
                      <a:r>
                        <a:rPr sz="1000"/>
                        <a:t>Description</a:t>
                      </a:r>
                    </a:p>
                  </a:txBody>
                  <a:tcPr marL="0" marR="0" marT="0" marB="0" anchor="t" anchorCtr="0" horzOverflow="overflow"/>
                </a:tc>
              </a:tr>
              <a:tr h="248227">
                <a:tc>
                  <a:txBody>
                    <a:bodyPr/>
                    <a:lstStyle/>
                    <a:p>
                      <a:pPr algn="just">
                        <a:defRPr sz="1800"/>
                      </a:pPr>
                      <a:r>
                        <a:rPr sz="1000"/>
                        <a:t>Id</a:t>
                      </a:r>
                    </a:p>
                  </a:txBody>
                  <a:tcPr marL="0" marR="0" marT="0" marB="0" anchor="t" anchorCtr="0" horzOverflow="overflow"/>
                </a:tc>
                <a:tc>
                  <a:txBody>
                    <a:bodyPr/>
                    <a:lstStyle/>
                    <a:p>
                      <a:pPr algn="just">
                        <a:defRPr sz="1800"/>
                      </a:pPr>
                      <a:r>
                        <a:rPr sz="1000"/>
                        <a:t>INT(11)</a:t>
                      </a:r>
                    </a:p>
                  </a:txBody>
                  <a:tcPr marL="0" marR="0" marT="0" marB="0" anchor="t" anchorCtr="0" horzOverflow="overflow"/>
                </a:tc>
                <a:tc>
                  <a:txBody>
                    <a:bodyPr/>
                    <a:lstStyle/>
                    <a:p>
                      <a:pPr algn="just">
                        <a:defRPr sz="1800"/>
                      </a:pPr>
                      <a:r>
                        <a:rPr sz="1000"/>
                        <a:t>Post number</a:t>
                      </a:r>
                    </a:p>
                  </a:txBody>
                  <a:tcPr marL="0" marR="0" marT="0" marB="0" anchor="t" anchorCtr="0" horzOverflow="overflow"/>
                </a:tc>
              </a:tr>
              <a:tr h="248227">
                <a:tc>
                  <a:txBody>
                    <a:bodyPr/>
                    <a:lstStyle/>
                    <a:p>
                      <a:pPr algn="just">
                        <a:defRPr sz="1800"/>
                      </a:pPr>
                      <a:r>
                        <a:rPr sz="1000"/>
                        <a:t>Title</a:t>
                      </a:r>
                    </a:p>
                  </a:txBody>
                  <a:tcPr marL="0" marR="0" marT="0" marB="0" anchor="t" anchorCtr="0" horzOverflow="overflow"/>
                </a:tc>
                <a:tc>
                  <a:txBody>
                    <a:bodyPr/>
                    <a:lstStyle/>
                    <a:p>
                      <a:pPr algn="just">
                        <a:defRPr sz="1800"/>
                      </a:pPr>
                      <a:r>
                        <a:rPr sz="1000"/>
                        <a:t>VARCHAR(100)</a:t>
                      </a:r>
                    </a:p>
                  </a:txBody>
                  <a:tcPr marL="0" marR="0" marT="0" marB="0" anchor="t" anchorCtr="0" horzOverflow="overflow"/>
                </a:tc>
                <a:tc>
                  <a:txBody>
                    <a:bodyPr/>
                    <a:lstStyle/>
                    <a:p>
                      <a:pPr algn="just">
                        <a:defRPr sz="1800"/>
                      </a:pPr>
                      <a:r>
                        <a:rPr sz="1000"/>
                        <a:t>Patient information title</a:t>
                      </a:r>
                    </a:p>
                  </a:txBody>
                  <a:tcPr marL="0" marR="0" marT="0" marB="0" anchor="t" anchorCtr="0" horzOverflow="overflow"/>
                </a:tc>
              </a:tr>
              <a:tr h="248227">
                <a:tc>
                  <a:txBody>
                    <a:bodyPr/>
                    <a:lstStyle/>
                    <a:p>
                      <a:pPr algn="just">
                        <a:defRPr sz="1800"/>
                      </a:pPr>
                      <a:r>
                        <a:rPr sz="1000"/>
                        <a:t>Content</a:t>
                      </a:r>
                    </a:p>
                  </a:txBody>
                  <a:tcPr marL="0" marR="0" marT="0" marB="0" anchor="t" anchorCtr="0" horzOverflow="overflow"/>
                </a:tc>
                <a:tc>
                  <a:txBody>
                    <a:bodyPr/>
                    <a:lstStyle/>
                    <a:p>
                      <a:pPr algn="just">
                        <a:defRPr sz="1800"/>
                      </a:pPr>
                      <a:r>
                        <a:rPr sz="1000"/>
                        <a:t>TEXT</a:t>
                      </a:r>
                    </a:p>
                  </a:txBody>
                  <a:tcPr marL="0" marR="0" marT="0" marB="0" anchor="t" anchorCtr="0" horzOverflow="overflow"/>
                </a:tc>
                <a:tc>
                  <a:txBody>
                    <a:bodyPr/>
                    <a:lstStyle/>
                    <a:p>
                      <a:pPr algn="just">
                        <a:defRPr sz="1800"/>
                      </a:pPr>
                      <a:r>
                        <a:rPr sz="1000"/>
                        <a:t>Patient information content</a:t>
                      </a:r>
                    </a:p>
                  </a:txBody>
                  <a:tcPr marL="0" marR="0" marT="0" marB="0" anchor="t" anchorCtr="0" horzOverflow="overflow"/>
                </a:tc>
              </a:tr>
              <a:tr h="248227">
                <a:tc>
                  <a:txBody>
                    <a:bodyPr/>
                    <a:lstStyle/>
                    <a:p>
                      <a:pPr algn="just">
                        <a:defRPr sz="1800"/>
                      </a:pPr>
                      <a:r>
                        <a:rPr sz="1000"/>
                        <a:t>Data_posted</a:t>
                      </a:r>
                    </a:p>
                  </a:txBody>
                  <a:tcPr marL="0" marR="0" marT="0" marB="0" anchor="t" anchorCtr="0" horzOverflow="overflow"/>
                </a:tc>
                <a:tc>
                  <a:txBody>
                    <a:bodyPr/>
                    <a:lstStyle/>
                    <a:p>
                      <a:pPr algn="just">
                        <a:defRPr sz="1800"/>
                      </a:pPr>
                      <a:r>
                        <a:rPr sz="1000"/>
                        <a:t>DATETIME</a:t>
                      </a:r>
                    </a:p>
                  </a:txBody>
                  <a:tcPr marL="0" marR="0" marT="0" marB="0" anchor="t" anchorCtr="0" horzOverflow="overflow"/>
                </a:tc>
                <a:tc>
                  <a:txBody>
                    <a:bodyPr/>
                    <a:lstStyle/>
                    <a:p>
                      <a:pPr algn="just">
                        <a:defRPr sz="1800"/>
                      </a:pPr>
                      <a:r>
                        <a:rPr sz="1000"/>
                        <a:t>Post data</a:t>
                      </a:r>
                    </a:p>
                  </a:txBody>
                  <a:tcPr marL="0" marR="0" marT="0" marB="0" anchor="t" anchorCtr="0" horzOverflow="overflow"/>
                </a:tc>
              </a:tr>
              <a:tr h="248227">
                <a:tc>
                  <a:txBody>
                    <a:bodyPr/>
                    <a:lstStyle/>
                    <a:p>
                      <a:pPr algn="just">
                        <a:defRPr sz="1800"/>
                      </a:pPr>
                      <a:r>
                        <a:rPr sz="1000"/>
                        <a:t>Worker_id</a:t>
                      </a:r>
                    </a:p>
                  </a:txBody>
                  <a:tcPr marL="0" marR="0" marT="0" marB="0" anchor="t" anchorCtr="0" horzOverflow="overflow"/>
                </a:tc>
                <a:tc>
                  <a:txBody>
                    <a:bodyPr/>
                    <a:lstStyle/>
                    <a:p>
                      <a:pPr algn="just">
                        <a:defRPr sz="1800"/>
                      </a:pPr>
                      <a:r>
                        <a:rPr sz="1000"/>
                        <a:t>INT(11)</a:t>
                      </a:r>
                    </a:p>
                  </a:txBody>
                  <a:tcPr marL="0" marR="0" marT="0" marB="0" anchor="t" anchorCtr="0" horzOverflow="overflow"/>
                </a:tc>
                <a:tc>
                  <a:txBody>
                    <a:bodyPr/>
                    <a:lstStyle/>
                    <a:p>
                      <a:pPr algn="just">
                        <a:defRPr sz="1800"/>
                      </a:pPr>
                      <a:r>
                        <a:rPr sz="1000"/>
                        <a:t> Worker ID</a:t>
                      </a:r>
                    </a:p>
                  </a:txBody>
                  <a:tcPr marL="0" marR="0" marT="0" marB="0" anchor="t" anchorCtr="0" horzOverflow="overflow"/>
                </a:tc>
              </a:tr>
            </a:tbl>
          </a:graphicData>
        </a:graphic>
      </p:graphicFrame>
      <p:graphicFrame>
        <p:nvGraphicFramePr>
          <p:cNvPr id="162" name="표 5"/>
          <p:cNvGraphicFramePr/>
          <p:nvPr/>
        </p:nvGraphicFramePr>
        <p:xfrm>
          <a:off x="6243091" y="1816435"/>
          <a:ext cx="5725160" cy="148936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08175"/>
                <a:gridCol w="1908175"/>
                <a:gridCol w="1908810"/>
              </a:tblGrid>
              <a:tr h="248227">
                <a:tc>
                  <a:txBody>
                    <a:bodyPr/>
                    <a:lstStyle/>
                    <a:p>
                      <a:pPr algn="just">
                        <a:defRPr sz="1800"/>
                      </a:pPr>
                      <a:r>
                        <a:rPr sz="1000"/>
                        <a:t>Column name</a:t>
                      </a:r>
                    </a:p>
                  </a:txBody>
                  <a:tcPr marL="0" marR="0" marT="0" marB="0" anchor="t" anchorCtr="0" horzOverflow="overflow"/>
                </a:tc>
                <a:tc>
                  <a:txBody>
                    <a:bodyPr/>
                    <a:lstStyle/>
                    <a:p>
                      <a:pPr algn="just">
                        <a:defRPr sz="1800"/>
                      </a:pPr>
                      <a:r>
                        <a:rPr sz="1000"/>
                        <a:t>Type</a:t>
                      </a:r>
                    </a:p>
                  </a:txBody>
                  <a:tcPr marL="0" marR="0" marT="0" marB="0" anchor="t" anchorCtr="0" horzOverflow="overflow"/>
                </a:tc>
                <a:tc>
                  <a:txBody>
                    <a:bodyPr/>
                    <a:lstStyle/>
                    <a:p>
                      <a:pPr algn="just">
                        <a:defRPr sz="1800"/>
                      </a:pPr>
                      <a:r>
                        <a:rPr sz="1000"/>
                        <a:t>Description</a:t>
                      </a:r>
                    </a:p>
                  </a:txBody>
                  <a:tcPr marL="0" marR="0" marT="0" marB="0" anchor="t" anchorCtr="0" horzOverflow="overflow"/>
                </a:tc>
              </a:tr>
              <a:tr h="248227">
                <a:tc>
                  <a:txBody>
                    <a:bodyPr/>
                    <a:lstStyle/>
                    <a:p>
                      <a:pPr algn="just">
                        <a:defRPr sz="1800"/>
                      </a:pPr>
                      <a:r>
                        <a:rPr sz="1000"/>
                        <a:t>Id</a:t>
                      </a:r>
                    </a:p>
                  </a:txBody>
                  <a:tcPr marL="0" marR="0" marT="0" marB="0" anchor="t" anchorCtr="0" horzOverflow="overflow"/>
                </a:tc>
                <a:tc>
                  <a:txBody>
                    <a:bodyPr/>
                    <a:lstStyle/>
                    <a:p>
                      <a:pPr algn="just">
                        <a:defRPr sz="1800"/>
                      </a:pPr>
                      <a:r>
                        <a:rPr sz="1000"/>
                        <a:t>INT(11)</a:t>
                      </a:r>
                    </a:p>
                  </a:txBody>
                  <a:tcPr marL="0" marR="0" marT="0" marB="0" anchor="t" anchorCtr="0" horzOverflow="overflow"/>
                </a:tc>
                <a:tc>
                  <a:txBody>
                    <a:bodyPr/>
                    <a:lstStyle/>
                    <a:p>
                      <a:pPr algn="just">
                        <a:defRPr sz="1800"/>
                      </a:pPr>
                      <a:r>
                        <a:rPr sz="1000"/>
                        <a:t>Patient number</a:t>
                      </a:r>
                    </a:p>
                  </a:txBody>
                  <a:tcPr marL="0" marR="0" marT="0" marB="0" anchor="t" anchorCtr="0" horzOverflow="overflow"/>
                </a:tc>
              </a:tr>
              <a:tr h="248227">
                <a:tc>
                  <a:txBody>
                    <a:bodyPr/>
                    <a:lstStyle/>
                    <a:p>
                      <a:pPr algn="just">
                        <a:defRPr sz="1800"/>
                      </a:pPr>
                      <a:r>
                        <a:rPr sz="1000"/>
                        <a:t>Name</a:t>
                      </a:r>
                    </a:p>
                  </a:txBody>
                  <a:tcPr marL="0" marR="0" marT="0" marB="0" anchor="t" anchorCtr="0" horzOverflow="overflow"/>
                </a:tc>
                <a:tc>
                  <a:txBody>
                    <a:bodyPr/>
                    <a:lstStyle/>
                    <a:p>
                      <a:pPr algn="just">
                        <a:defRPr sz="1800"/>
                      </a:pPr>
                      <a:r>
                        <a:rPr sz="1000"/>
                        <a:t>CHAR(20)</a:t>
                      </a:r>
                    </a:p>
                  </a:txBody>
                  <a:tcPr marL="0" marR="0" marT="0" marB="0" anchor="t" anchorCtr="0" horzOverflow="overflow"/>
                </a:tc>
                <a:tc>
                  <a:txBody>
                    <a:bodyPr/>
                    <a:lstStyle/>
                    <a:p>
                      <a:pPr algn="just">
                        <a:defRPr sz="1800"/>
                      </a:pPr>
                      <a:r>
                        <a:rPr sz="1000"/>
                        <a:t>Patient name</a:t>
                      </a:r>
                    </a:p>
                  </a:txBody>
                  <a:tcPr marL="0" marR="0" marT="0" marB="0" anchor="t" anchorCtr="0" horzOverflow="overflow"/>
                </a:tc>
              </a:tr>
              <a:tr h="248227">
                <a:tc>
                  <a:txBody>
                    <a:bodyPr/>
                    <a:lstStyle/>
                    <a:p>
                      <a:pPr algn="just">
                        <a:defRPr sz="1800"/>
                      </a:pPr>
                      <a:r>
                        <a:rPr sz="1000"/>
                        <a:t>Sex</a:t>
                      </a:r>
                    </a:p>
                  </a:txBody>
                  <a:tcPr marL="0" marR="0" marT="0" marB="0" anchor="t" anchorCtr="0" horzOverflow="overflow"/>
                </a:tc>
                <a:tc>
                  <a:txBody>
                    <a:bodyPr/>
                    <a:lstStyle/>
                    <a:p>
                      <a:pPr algn="just">
                        <a:defRPr sz="1800"/>
                      </a:pPr>
                      <a:r>
                        <a:rPr sz="1000"/>
                        <a:t>CHAR(2)</a:t>
                      </a:r>
                    </a:p>
                  </a:txBody>
                  <a:tcPr marL="0" marR="0" marT="0" marB="0" anchor="t" anchorCtr="0" horzOverflow="overflow"/>
                </a:tc>
                <a:tc>
                  <a:txBody>
                    <a:bodyPr/>
                    <a:lstStyle/>
                    <a:p>
                      <a:pPr algn="just">
                        <a:defRPr sz="1800"/>
                      </a:pPr>
                      <a:r>
                        <a:rPr sz="1000"/>
                        <a:t>Patient sex</a:t>
                      </a:r>
                    </a:p>
                  </a:txBody>
                  <a:tcPr marL="0" marR="0" marT="0" marB="0" anchor="t" anchorCtr="0" horzOverflow="overflow"/>
                </a:tc>
              </a:tr>
              <a:tr h="248227">
                <a:tc>
                  <a:txBody>
                    <a:bodyPr/>
                    <a:lstStyle/>
                    <a:p>
                      <a:pPr algn="just">
                        <a:defRPr sz="1800"/>
                      </a:pPr>
                      <a:r>
                        <a:rPr sz="1000"/>
                        <a:t>Age</a:t>
                      </a:r>
                    </a:p>
                  </a:txBody>
                  <a:tcPr marL="0" marR="0" marT="0" marB="0" anchor="t" anchorCtr="0" horzOverflow="overflow"/>
                </a:tc>
                <a:tc>
                  <a:txBody>
                    <a:bodyPr/>
                    <a:lstStyle/>
                    <a:p>
                      <a:pPr algn="just">
                        <a:defRPr sz="1800"/>
                      </a:pPr>
                      <a:r>
                        <a:rPr sz="1000"/>
                        <a:t>CHAR(1)</a:t>
                      </a:r>
                    </a:p>
                  </a:txBody>
                  <a:tcPr marL="0" marR="0" marT="0" marB="0" anchor="t" anchorCtr="0" horzOverflow="overflow"/>
                </a:tc>
                <a:tc>
                  <a:txBody>
                    <a:bodyPr/>
                    <a:lstStyle/>
                    <a:p>
                      <a:pPr algn="just">
                        <a:defRPr sz="1800"/>
                      </a:pPr>
                      <a:r>
                        <a:rPr sz="1000"/>
                        <a:t>Patient age</a:t>
                      </a:r>
                    </a:p>
                  </a:txBody>
                  <a:tcPr marL="0" marR="0" marT="0" marB="0" anchor="t" anchorCtr="0" horzOverflow="overflow"/>
                </a:tc>
              </a:tr>
              <a:tr h="248227">
                <a:tc>
                  <a:txBody>
                    <a:bodyPr/>
                    <a:lstStyle/>
                    <a:p>
                      <a:pPr algn="just">
                        <a:defRPr sz="1800"/>
                      </a:pPr>
                      <a:r>
                        <a:rPr sz="1000"/>
                        <a:t>Worker id</a:t>
                      </a:r>
                    </a:p>
                  </a:txBody>
                  <a:tcPr marL="0" marR="0" marT="0" marB="0" anchor="t" anchorCtr="0" horzOverflow="overflow"/>
                </a:tc>
                <a:tc>
                  <a:txBody>
                    <a:bodyPr/>
                    <a:lstStyle/>
                    <a:p>
                      <a:pPr algn="just">
                        <a:defRPr sz="1800"/>
                      </a:pPr>
                      <a:r>
                        <a:rPr sz="1000"/>
                        <a:t>INT(11)</a:t>
                      </a:r>
                    </a:p>
                  </a:txBody>
                  <a:tcPr marL="0" marR="0" marT="0" marB="0" anchor="t" anchorCtr="0" horzOverflow="overflow"/>
                </a:tc>
                <a:tc>
                  <a:txBody>
                    <a:bodyPr/>
                    <a:lstStyle/>
                    <a:p>
                      <a:pPr algn="just">
                        <a:defRPr sz="1800"/>
                      </a:pPr>
                      <a:r>
                        <a:rPr sz="1000"/>
                        <a:t> </a:t>
                      </a:r>
                    </a:p>
                  </a:txBody>
                  <a:tcPr marL="0" marR="0" marT="0" marB="0" anchor="t" anchorCtr="0" horzOverflow="overflow"/>
                </a:tc>
              </a:tr>
            </a:tbl>
          </a:graphicData>
        </a:graphic>
      </p:graphicFrame>
      <p:sp>
        <p:nvSpPr>
          <p:cNvPr id="163" name="TextBox 9"/>
          <p:cNvSpPr txBox="1"/>
          <p:nvPr/>
        </p:nvSpPr>
        <p:spPr>
          <a:xfrm>
            <a:off x="2619592" y="1171406"/>
            <a:ext cx="1053549"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[Worker]</a:t>
            </a:r>
          </a:p>
        </p:txBody>
      </p:sp>
      <p:sp>
        <p:nvSpPr>
          <p:cNvPr id="164" name="TextBox 12"/>
          <p:cNvSpPr txBox="1"/>
          <p:nvPr/>
        </p:nvSpPr>
        <p:spPr>
          <a:xfrm>
            <a:off x="2619592" y="3605188"/>
            <a:ext cx="1053549"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[C_Post]</a:t>
            </a:r>
          </a:p>
        </p:txBody>
      </p:sp>
      <p:sp>
        <p:nvSpPr>
          <p:cNvPr id="165" name="TextBox 13"/>
          <p:cNvSpPr txBox="1"/>
          <p:nvPr/>
        </p:nvSpPr>
        <p:spPr>
          <a:xfrm>
            <a:off x="8578896" y="3605188"/>
            <a:ext cx="1053549"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[N_post]</a:t>
            </a:r>
          </a:p>
        </p:txBody>
      </p:sp>
      <p:sp>
        <p:nvSpPr>
          <p:cNvPr id="166" name="TextBox 14"/>
          <p:cNvSpPr txBox="1"/>
          <p:nvPr/>
        </p:nvSpPr>
        <p:spPr>
          <a:xfrm>
            <a:off x="8518861" y="1171406"/>
            <a:ext cx="1053548"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[Patient]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extBox 14"/>
          <p:cNvSpPr txBox="1"/>
          <p:nvPr/>
        </p:nvSpPr>
        <p:spPr>
          <a:xfrm>
            <a:off x="270530" y="267948"/>
            <a:ext cx="2491213" cy="6449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ln w="9525" cap="flat">
                  <a:solidFill>
                    <a:srgbClr val="000000">
                      <a:alpha val="30000"/>
                    </a:srgbClr>
                  </a:solidFill>
                  <a:prstDash val="solid"/>
                  <a:round/>
                </a:ln>
                <a:latin typeface="Calibri Light"/>
                <a:ea typeface="Calibri Light"/>
                <a:cs typeface="Calibri Light"/>
                <a:sym typeface="Calibri Light"/>
              </a:defRPr>
            </a:pPr>
            <a:r>
              <a:t>3</a:t>
            </a:r>
          </a:p>
          <a:p>
            <a:pPr algn="ctr">
              <a:defRPr sz="2000">
                <a:ln w="9525" cap="flat">
                  <a:solidFill>
                    <a:srgbClr val="000000">
                      <a:alpha val="30000"/>
                    </a:srgbClr>
                  </a:solidFill>
                  <a:prstDash val="solid"/>
                  <a:round/>
                </a:ln>
                <a:latin typeface="Calibri Light"/>
                <a:ea typeface="Calibri Light"/>
                <a:cs typeface="Calibri Light"/>
                <a:sym typeface="Calibri Light"/>
              </a:defRPr>
            </a:pPr>
            <a:r>
              <a:t>Computer Vision</a:t>
            </a:r>
          </a:p>
        </p:txBody>
      </p:sp>
      <p:sp>
        <p:nvSpPr>
          <p:cNvPr id="169" name="직사각형 15"/>
          <p:cNvSpPr/>
          <p:nvPr/>
        </p:nvSpPr>
        <p:spPr>
          <a:xfrm>
            <a:off x="159191" y="182879"/>
            <a:ext cx="2720644" cy="720001"/>
          </a:xfrm>
          <a:prstGeom prst="rect">
            <a:avLst/>
          </a:prstGeom>
          <a:ln w="25400">
            <a:solidFill>
              <a:srgbClr val="000000"/>
            </a:solidFill>
            <a:miter/>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170" name="What is Computer Vision?"/>
          <p:cNvSpPr txBox="1"/>
          <p:nvPr/>
        </p:nvSpPr>
        <p:spPr>
          <a:xfrm>
            <a:off x="4171213" y="1103456"/>
            <a:ext cx="3849574" cy="44475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What is Computer Vision?</a:t>
            </a:r>
          </a:p>
        </p:txBody>
      </p:sp>
      <p:sp>
        <p:nvSpPr>
          <p:cNvPr id="171" name="Computer vision is a type of AI that trains computers to “see” and understand the visual world.  Digital media via cameras send photos and videos to machine learning models, and these models can then accurately identify and classify objects within the me"/>
          <p:cNvSpPr txBox="1"/>
          <p:nvPr/>
        </p:nvSpPr>
        <p:spPr>
          <a:xfrm>
            <a:off x="1013620" y="1773401"/>
            <a:ext cx="10164761" cy="14973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Computer vision is a type of AI that trains computers to “see” and understand the visual world.  Digital media via cameras send photos and videos to machine learning models, and these models can then accurately identify and classify objects within the media.</a:t>
            </a:r>
          </a:p>
        </p:txBody>
      </p:sp>
      <p:pic>
        <p:nvPicPr>
          <p:cNvPr id="172" name="Image" descr="Image"/>
          <p:cNvPicPr>
            <a:picLocks noChangeAspect="1"/>
          </p:cNvPicPr>
          <p:nvPr/>
        </p:nvPicPr>
        <p:blipFill>
          <a:blip r:embed="rId2">
            <a:extLst/>
          </a:blip>
          <a:stretch>
            <a:fillRect/>
          </a:stretch>
        </p:blipFill>
        <p:spPr>
          <a:xfrm>
            <a:off x="3461219" y="3495958"/>
            <a:ext cx="5269562" cy="320964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TextBox 14"/>
          <p:cNvSpPr txBox="1"/>
          <p:nvPr/>
        </p:nvSpPr>
        <p:spPr>
          <a:xfrm>
            <a:off x="270530" y="267948"/>
            <a:ext cx="2491213" cy="6449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ln w="9525" cap="flat">
                  <a:solidFill>
                    <a:srgbClr val="000000">
                      <a:alpha val="30000"/>
                    </a:srgbClr>
                  </a:solidFill>
                  <a:prstDash val="solid"/>
                  <a:round/>
                </a:ln>
                <a:latin typeface="Calibri Light"/>
                <a:ea typeface="Calibri Light"/>
                <a:cs typeface="Calibri Light"/>
                <a:sym typeface="Calibri Light"/>
              </a:defRPr>
            </a:pPr>
            <a:r>
              <a:t>3.1</a:t>
            </a:r>
          </a:p>
          <a:p>
            <a:pPr algn="ctr">
              <a:defRPr sz="2000">
                <a:ln w="9525" cap="flat">
                  <a:solidFill>
                    <a:srgbClr val="000000">
                      <a:alpha val="30000"/>
                    </a:srgbClr>
                  </a:solidFill>
                  <a:prstDash val="solid"/>
                  <a:round/>
                </a:ln>
                <a:latin typeface="Calibri Light"/>
                <a:ea typeface="Calibri Light"/>
                <a:cs typeface="Calibri Light"/>
                <a:sym typeface="Calibri Light"/>
              </a:defRPr>
            </a:pPr>
            <a:r>
              <a:t>CV Goal</a:t>
            </a:r>
          </a:p>
        </p:txBody>
      </p:sp>
      <p:sp>
        <p:nvSpPr>
          <p:cNvPr id="175" name="직사각형 15"/>
          <p:cNvSpPr/>
          <p:nvPr/>
        </p:nvSpPr>
        <p:spPr>
          <a:xfrm>
            <a:off x="159191" y="182879"/>
            <a:ext cx="2720644" cy="720001"/>
          </a:xfrm>
          <a:prstGeom prst="rect">
            <a:avLst/>
          </a:prstGeom>
          <a:ln w="25400">
            <a:solidFill>
              <a:srgbClr val="000000"/>
            </a:solidFill>
            <a:miter/>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176" name="The intent of our computer vision model is to track the face of an individual in front of their webcam, and with a high degree of accuracy, classify and display the emotions on the face of the user. This model will be extended to classify the users as si"/>
          <p:cNvSpPr txBox="1"/>
          <p:nvPr/>
        </p:nvSpPr>
        <p:spPr>
          <a:xfrm>
            <a:off x="1013620" y="1415970"/>
            <a:ext cx="10164761" cy="19489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2400"/>
            </a:lvl1pPr>
          </a:lstStyle>
          <a:p>
            <a:pPr/>
            <a:r>
              <a:t>The intent of our computer vision model is to track the face of an individual in front of their webcam, and with a high degree of accuracy, classify and display the emotions on the face of the user. This model will be extended to classify the users as sick or healthy depending on their facial features and expression. </a:t>
            </a:r>
          </a:p>
        </p:txBody>
      </p:sp>
      <p:pic>
        <p:nvPicPr>
          <p:cNvPr id="177" name="Image" descr="Image"/>
          <p:cNvPicPr>
            <a:picLocks noChangeAspect="1"/>
          </p:cNvPicPr>
          <p:nvPr/>
        </p:nvPicPr>
        <p:blipFill>
          <a:blip r:embed="rId2">
            <a:extLst/>
          </a:blip>
          <a:stretch>
            <a:fillRect/>
          </a:stretch>
        </p:blipFill>
        <p:spPr>
          <a:xfrm>
            <a:off x="3761220" y="3607593"/>
            <a:ext cx="4669560" cy="288845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extBox 14"/>
          <p:cNvSpPr txBox="1"/>
          <p:nvPr/>
        </p:nvSpPr>
        <p:spPr>
          <a:xfrm>
            <a:off x="270530" y="267948"/>
            <a:ext cx="2491213" cy="6449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ln w="9525" cap="flat">
                  <a:solidFill>
                    <a:srgbClr val="000000">
                      <a:alpha val="30000"/>
                    </a:srgbClr>
                  </a:solidFill>
                  <a:prstDash val="solid"/>
                  <a:round/>
                </a:ln>
                <a:latin typeface="Calibri Light"/>
                <a:ea typeface="Calibri Light"/>
                <a:cs typeface="Calibri Light"/>
                <a:sym typeface="Calibri Light"/>
              </a:defRPr>
            </a:pPr>
            <a:r>
              <a:t>3.2</a:t>
            </a:r>
          </a:p>
          <a:p>
            <a:pPr algn="ctr">
              <a:defRPr sz="2000">
                <a:ln w="9525" cap="flat">
                  <a:solidFill>
                    <a:srgbClr val="000000">
                      <a:alpha val="30000"/>
                    </a:srgbClr>
                  </a:solidFill>
                  <a:prstDash val="solid"/>
                  <a:round/>
                </a:ln>
                <a:latin typeface="Calibri Light"/>
                <a:ea typeface="Calibri Light"/>
                <a:cs typeface="Calibri Light"/>
                <a:sym typeface="Calibri Light"/>
              </a:defRPr>
            </a:pPr>
            <a:r>
              <a:t>Technology used</a:t>
            </a:r>
          </a:p>
        </p:txBody>
      </p:sp>
      <p:sp>
        <p:nvSpPr>
          <p:cNvPr id="180" name="직사각형 15"/>
          <p:cNvSpPr/>
          <p:nvPr/>
        </p:nvSpPr>
        <p:spPr>
          <a:xfrm>
            <a:off x="159191" y="182879"/>
            <a:ext cx="2720644" cy="720001"/>
          </a:xfrm>
          <a:prstGeom prst="rect">
            <a:avLst/>
          </a:prstGeom>
          <a:ln w="25400">
            <a:solidFill>
              <a:srgbClr val="000000"/>
            </a:solidFill>
            <a:miter/>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181" name="Python…"/>
          <p:cNvSpPr txBox="1"/>
          <p:nvPr/>
        </p:nvSpPr>
        <p:spPr>
          <a:xfrm>
            <a:off x="1013620" y="1943715"/>
            <a:ext cx="10164761" cy="37391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lnSpc>
                <a:spcPct val="200000"/>
              </a:lnSpc>
              <a:buSzPct val="100000"/>
              <a:buChar char="•"/>
              <a:defRPr sz="2400"/>
            </a:pPr>
            <a:r>
              <a:t>Python</a:t>
            </a:r>
          </a:p>
          <a:p>
            <a:pPr marL="240631" indent="-240631">
              <a:lnSpc>
                <a:spcPct val="200000"/>
              </a:lnSpc>
              <a:buSzPct val="100000"/>
              <a:buChar char="•"/>
              <a:defRPr sz="2400"/>
            </a:pPr>
            <a:r>
              <a:t>OpenCV</a:t>
            </a:r>
          </a:p>
          <a:p>
            <a:pPr marL="240631" indent="-240631">
              <a:lnSpc>
                <a:spcPct val="200000"/>
              </a:lnSpc>
              <a:buSzPct val="100000"/>
              <a:buChar char="•"/>
              <a:defRPr sz="2400"/>
            </a:pPr>
            <a:r>
              <a:t>Numpy</a:t>
            </a:r>
          </a:p>
          <a:p>
            <a:pPr marL="240631" indent="-240631">
              <a:lnSpc>
                <a:spcPct val="200000"/>
              </a:lnSpc>
              <a:buSzPct val="100000"/>
              <a:buChar char="•"/>
              <a:defRPr sz="2400"/>
            </a:pPr>
            <a:r>
              <a:t>Keras learning</a:t>
            </a:r>
          </a:p>
          <a:p>
            <a:pPr marL="240631" indent="-240631">
              <a:lnSpc>
                <a:spcPct val="200000"/>
              </a:lnSpc>
              <a:buSzPct val="100000"/>
              <a:buChar char="•"/>
              <a:defRPr sz="2400"/>
            </a:pPr>
            <a:r>
              <a:t>Matlab Plotting</a:t>
            </a:r>
          </a:p>
          <a:p>
            <a:pPr marL="240631" indent="-240631">
              <a:lnSpc>
                <a:spcPct val="200000"/>
              </a:lnSpc>
              <a:buSzPct val="100000"/>
              <a:buChar char="•"/>
              <a:defRPr sz="2400"/>
            </a:pPr>
            <a:r>
              <a:t>Built-in / USB webcam</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extBox 14"/>
          <p:cNvSpPr txBox="1"/>
          <p:nvPr/>
        </p:nvSpPr>
        <p:spPr>
          <a:xfrm>
            <a:off x="270530" y="267948"/>
            <a:ext cx="2491213" cy="6449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ln w="9525" cap="flat">
                  <a:solidFill>
                    <a:srgbClr val="000000">
                      <a:alpha val="30000"/>
                    </a:srgbClr>
                  </a:solidFill>
                  <a:prstDash val="solid"/>
                  <a:round/>
                </a:ln>
                <a:latin typeface="Calibri Light"/>
                <a:ea typeface="Calibri Light"/>
                <a:cs typeface="Calibri Light"/>
                <a:sym typeface="Calibri Light"/>
              </a:defRPr>
            </a:pPr>
            <a:r>
              <a:t>3.3</a:t>
            </a:r>
          </a:p>
          <a:p>
            <a:pPr algn="ctr">
              <a:defRPr sz="2000">
                <a:ln w="9525" cap="flat">
                  <a:solidFill>
                    <a:srgbClr val="000000">
                      <a:alpha val="30000"/>
                    </a:srgbClr>
                  </a:solidFill>
                  <a:prstDash val="solid"/>
                  <a:round/>
                </a:ln>
                <a:latin typeface="Calibri Light"/>
                <a:ea typeface="Calibri Light"/>
                <a:cs typeface="Calibri Light"/>
                <a:sym typeface="Calibri Light"/>
              </a:defRPr>
            </a:pPr>
            <a:r>
              <a:t>Implementation</a:t>
            </a:r>
          </a:p>
        </p:txBody>
      </p:sp>
      <p:sp>
        <p:nvSpPr>
          <p:cNvPr id="184" name="직사각형 15"/>
          <p:cNvSpPr/>
          <p:nvPr/>
        </p:nvSpPr>
        <p:spPr>
          <a:xfrm>
            <a:off x="159191" y="182879"/>
            <a:ext cx="2720644" cy="720001"/>
          </a:xfrm>
          <a:prstGeom prst="rect">
            <a:avLst/>
          </a:prstGeom>
          <a:ln w="25400">
            <a:solidFill>
              <a:srgbClr val="000000"/>
            </a:solidFill>
            <a:miter/>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185" name="Our computer vision technology will be implemented through the use of python scripts, that will be run on a web server that is accessible to anyone with an internet connection and a webcam."/>
          <p:cNvSpPr txBox="1"/>
          <p:nvPr/>
        </p:nvSpPr>
        <p:spPr>
          <a:xfrm>
            <a:off x="1013620" y="1334115"/>
            <a:ext cx="10164761" cy="14301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2400"/>
            </a:lvl1pPr>
          </a:lstStyle>
          <a:p>
            <a:pPr/>
            <a:r>
              <a:t>Our computer vision technology will be implemented through the use of python scripts, that will be run on a web server that is accessible to anyone with an internet connection and a webcam. </a:t>
            </a:r>
          </a:p>
        </p:txBody>
      </p:sp>
      <p:sp>
        <p:nvSpPr>
          <p:cNvPr id="186" name="A user will only need to login to the system, and allow access to their webcam. The implementation of computer vision modeling will then be able to classify the user into a category of emotion, and determine them as sick or healthy."/>
          <p:cNvSpPr txBox="1"/>
          <p:nvPr/>
        </p:nvSpPr>
        <p:spPr>
          <a:xfrm>
            <a:off x="1013620" y="3086715"/>
            <a:ext cx="10164761" cy="14301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2400"/>
            </a:lvl1pPr>
          </a:lstStyle>
          <a:p>
            <a:pPr/>
            <a:r>
              <a:t>A user will only need to login to the system, and allow access to their webcam. The implementation of computer vision modeling will then be able to classify the user into a category of emotion, and determine them as sick or healthy.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extBox 14"/>
          <p:cNvSpPr txBox="1"/>
          <p:nvPr/>
        </p:nvSpPr>
        <p:spPr>
          <a:xfrm>
            <a:off x="270530" y="267948"/>
            <a:ext cx="2491213" cy="6449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ln w="9525" cap="flat">
                  <a:solidFill>
                    <a:srgbClr val="000000">
                      <a:alpha val="30000"/>
                    </a:srgbClr>
                  </a:solidFill>
                  <a:prstDash val="solid"/>
                  <a:round/>
                </a:ln>
                <a:latin typeface="Calibri Light"/>
                <a:ea typeface="Calibri Light"/>
                <a:cs typeface="Calibri Light"/>
                <a:sym typeface="Calibri Light"/>
              </a:defRPr>
            </a:pPr>
            <a:r>
              <a:t>3.4</a:t>
            </a:r>
          </a:p>
          <a:p>
            <a:pPr algn="ctr">
              <a:defRPr sz="2000">
                <a:ln w="9525" cap="flat">
                  <a:solidFill>
                    <a:srgbClr val="000000">
                      <a:alpha val="30000"/>
                    </a:srgbClr>
                  </a:solidFill>
                  <a:prstDash val="solid"/>
                  <a:round/>
                </a:ln>
                <a:latin typeface="Calibri Light"/>
                <a:ea typeface="Calibri Light"/>
                <a:cs typeface="Calibri Light"/>
                <a:sym typeface="Calibri Light"/>
              </a:defRPr>
            </a:pPr>
            <a:r>
              <a:t>Data Training</a:t>
            </a:r>
          </a:p>
        </p:txBody>
      </p:sp>
      <p:sp>
        <p:nvSpPr>
          <p:cNvPr id="189" name="직사각형 15"/>
          <p:cNvSpPr/>
          <p:nvPr/>
        </p:nvSpPr>
        <p:spPr>
          <a:xfrm>
            <a:off x="159191" y="182879"/>
            <a:ext cx="2720644" cy="720001"/>
          </a:xfrm>
          <a:prstGeom prst="rect">
            <a:avLst/>
          </a:prstGeom>
          <a:ln w="25400">
            <a:solidFill>
              <a:srgbClr val="000000"/>
            </a:solidFill>
            <a:miter/>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190" name="OpenCV uses a system of training called cascade data training.…"/>
          <p:cNvSpPr txBox="1"/>
          <p:nvPr/>
        </p:nvSpPr>
        <p:spPr>
          <a:xfrm>
            <a:off x="1013620" y="1291122"/>
            <a:ext cx="10164761" cy="14301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2400"/>
            </a:pPr>
            <a:r>
              <a:t>OpenCV uses a system of training called cascade data training.</a:t>
            </a:r>
          </a:p>
          <a:p>
            <a:pPr>
              <a:lnSpc>
                <a:spcPct val="150000"/>
              </a:lnSpc>
              <a:defRPr sz="2400"/>
            </a:pPr>
            <a:r>
              <a:t>In this model, a set of target (positive) images containing what is meant to be recognized must be classified, as well as a set of arbitrary (negative) images.</a:t>
            </a:r>
          </a:p>
        </p:txBody>
      </p:sp>
      <p:pic>
        <p:nvPicPr>
          <p:cNvPr id="191" name="Image" descr="Image"/>
          <p:cNvPicPr>
            <a:picLocks noChangeAspect="1"/>
          </p:cNvPicPr>
          <p:nvPr/>
        </p:nvPicPr>
        <p:blipFill>
          <a:blip r:embed="rId2">
            <a:extLst/>
          </a:blip>
          <a:stretch>
            <a:fillRect/>
          </a:stretch>
        </p:blipFill>
        <p:spPr>
          <a:xfrm>
            <a:off x="2917831" y="4318267"/>
            <a:ext cx="6356338" cy="2069784"/>
          </a:xfrm>
          <a:prstGeom prst="rect">
            <a:avLst/>
          </a:prstGeom>
          <a:ln w="12700">
            <a:miter lim="400000"/>
          </a:ln>
        </p:spPr>
      </p:pic>
      <p:sp>
        <p:nvSpPr>
          <p:cNvPr id="192" name="The ML model then iterates through each dataset and defines the trained data in a cascade .xml file. This is the file that is used to compare and classify incoming data not belonging to the training data set."/>
          <p:cNvSpPr txBox="1"/>
          <p:nvPr/>
        </p:nvSpPr>
        <p:spPr>
          <a:xfrm>
            <a:off x="1013620" y="3099415"/>
            <a:ext cx="10164761" cy="14301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2400"/>
            </a:lvl1pPr>
          </a:lstStyle>
          <a:p>
            <a:pPr/>
            <a:r>
              <a:t>The ML model then iterates through each dataset and defines the trained data in a cascade .xml file. This is the file that is used to compare and classify incoming data not belonging to the training data set.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TextBox 14"/>
          <p:cNvSpPr txBox="1"/>
          <p:nvPr/>
        </p:nvSpPr>
        <p:spPr>
          <a:xfrm>
            <a:off x="270530" y="267948"/>
            <a:ext cx="2491213" cy="6053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ln w="9525" cap="flat">
                  <a:solidFill>
                    <a:srgbClr val="000000">
                      <a:alpha val="30000"/>
                    </a:srgbClr>
                  </a:solidFill>
                  <a:prstDash val="solid"/>
                  <a:round/>
                </a:ln>
                <a:latin typeface="Calibri Light"/>
                <a:ea typeface="Calibri Light"/>
                <a:cs typeface="Calibri Light"/>
                <a:sym typeface="Calibri Light"/>
              </a:defRPr>
            </a:pPr>
            <a:r>
              <a:t>4</a:t>
            </a:r>
          </a:p>
          <a:p>
            <a:pPr algn="ctr">
              <a:defRPr sz="1600">
                <a:ln w="9525" cap="flat">
                  <a:solidFill>
                    <a:srgbClr val="000000">
                      <a:alpha val="30000"/>
                    </a:srgbClr>
                  </a:solidFill>
                  <a:prstDash val="solid"/>
                  <a:round/>
                </a:ln>
                <a:latin typeface="Calibri Light"/>
                <a:ea typeface="Calibri Light"/>
                <a:cs typeface="Calibri Light"/>
                <a:sym typeface="Calibri Light"/>
              </a:defRPr>
            </a:pPr>
            <a:r>
              <a:t>web</a:t>
            </a:r>
          </a:p>
        </p:txBody>
      </p:sp>
      <p:sp>
        <p:nvSpPr>
          <p:cNvPr id="195" name="직사각형 15"/>
          <p:cNvSpPr/>
          <p:nvPr/>
        </p:nvSpPr>
        <p:spPr>
          <a:xfrm>
            <a:off x="159191" y="182879"/>
            <a:ext cx="2720644" cy="720001"/>
          </a:xfrm>
          <a:prstGeom prst="rect">
            <a:avLst/>
          </a:prstGeom>
          <a:ln w="25400">
            <a:solidFill>
              <a:srgbClr val="000000"/>
            </a:solidFill>
            <a:miter/>
          </a:ln>
        </p:spPr>
        <p:txBody>
          <a:bodyPr lIns="45719" rIns="45719" anchor="ctr"/>
          <a:lstStyle/>
          <a:p>
            <a:pPr algn="ctr">
              <a:defRPr>
                <a:solidFill>
                  <a:srgbClr val="FFFFFF"/>
                </a:solidFill>
                <a:latin typeface="Calibri Light"/>
                <a:ea typeface="Calibri Light"/>
                <a:cs typeface="Calibri Light"/>
                <a:sym typeface="Calibri Light"/>
              </a:defRPr>
            </a:pPr>
          </a:p>
        </p:txBody>
      </p:sp>
      <p:pic>
        <p:nvPicPr>
          <p:cNvPr id="196" name="그림 6" descr="그림 6"/>
          <p:cNvPicPr>
            <a:picLocks noChangeAspect="1"/>
          </p:cNvPicPr>
          <p:nvPr/>
        </p:nvPicPr>
        <p:blipFill>
          <a:blip r:embed="rId2">
            <a:extLst/>
          </a:blip>
          <a:stretch>
            <a:fillRect/>
          </a:stretch>
        </p:blipFill>
        <p:spPr>
          <a:xfrm>
            <a:off x="906902" y="1628999"/>
            <a:ext cx="3801118" cy="3600002"/>
          </a:xfrm>
          <a:prstGeom prst="rect">
            <a:avLst/>
          </a:prstGeom>
          <a:ln w="12700">
            <a:miter lim="400000"/>
          </a:ln>
        </p:spPr>
      </p:pic>
      <p:pic>
        <p:nvPicPr>
          <p:cNvPr id="197" name="그림 7" descr="그림 7"/>
          <p:cNvPicPr>
            <a:picLocks noChangeAspect="1"/>
          </p:cNvPicPr>
          <p:nvPr/>
        </p:nvPicPr>
        <p:blipFill>
          <a:blip r:embed="rId3">
            <a:extLst/>
          </a:blip>
          <a:stretch>
            <a:fillRect/>
          </a:stretch>
        </p:blipFill>
        <p:spPr>
          <a:xfrm>
            <a:off x="7483981" y="1628999"/>
            <a:ext cx="3810639" cy="3600002"/>
          </a:xfrm>
          <a:prstGeom prst="rect">
            <a:avLst/>
          </a:prstGeom>
          <a:ln w="12700">
            <a:miter lim="400000"/>
          </a:ln>
        </p:spPr>
      </p:pic>
      <p:sp>
        <p:nvSpPr>
          <p:cNvPr id="198" name="TextBox 8"/>
          <p:cNvSpPr txBox="1"/>
          <p:nvPr/>
        </p:nvSpPr>
        <p:spPr>
          <a:xfrm>
            <a:off x="7720148" y="5312228"/>
            <a:ext cx="2346961" cy="9172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1_ Manage the patients</a:t>
            </a:r>
          </a:p>
          <a:p>
            <a:pPr/>
            <a:r>
              <a:t>2_ Emotion check</a:t>
            </a:r>
          </a:p>
          <a:p>
            <a:pPr/>
            <a:r>
              <a:t>3_Write the report</a:t>
            </a:r>
          </a:p>
        </p:txBody>
      </p:sp>
      <p:sp>
        <p:nvSpPr>
          <p:cNvPr id="199" name="TextBox 16"/>
          <p:cNvSpPr txBox="1"/>
          <p:nvPr/>
        </p:nvSpPr>
        <p:spPr>
          <a:xfrm>
            <a:off x="1985677" y="1171406"/>
            <a:ext cx="1419375"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[Initial screen]</a:t>
            </a:r>
          </a:p>
        </p:txBody>
      </p:sp>
      <p:sp>
        <p:nvSpPr>
          <p:cNvPr id="200" name="TextBox 17"/>
          <p:cNvSpPr txBox="1"/>
          <p:nvPr/>
        </p:nvSpPr>
        <p:spPr>
          <a:xfrm>
            <a:off x="8786950" y="1171406"/>
            <a:ext cx="1419376"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[Main screen]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extBox 14"/>
          <p:cNvSpPr txBox="1"/>
          <p:nvPr/>
        </p:nvSpPr>
        <p:spPr>
          <a:xfrm>
            <a:off x="270530" y="267948"/>
            <a:ext cx="2491213" cy="6053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ln w="9525" cap="flat">
                  <a:solidFill>
                    <a:srgbClr val="000000">
                      <a:alpha val="30000"/>
                    </a:srgbClr>
                  </a:solidFill>
                  <a:prstDash val="solid"/>
                  <a:round/>
                </a:ln>
                <a:latin typeface="Calibri Light"/>
                <a:ea typeface="Calibri Light"/>
                <a:cs typeface="Calibri Light"/>
                <a:sym typeface="Calibri Light"/>
              </a:defRPr>
            </a:pPr>
            <a:r>
              <a:t>5</a:t>
            </a:r>
          </a:p>
          <a:p>
            <a:pPr algn="ctr">
              <a:defRPr sz="1600">
                <a:ln w="9525" cap="flat">
                  <a:solidFill>
                    <a:srgbClr val="000000">
                      <a:alpha val="30000"/>
                    </a:srgbClr>
                  </a:solidFill>
                  <a:prstDash val="solid"/>
                  <a:round/>
                </a:ln>
                <a:latin typeface="Calibri Light"/>
                <a:ea typeface="Calibri Light"/>
                <a:cs typeface="Calibri Light"/>
                <a:sym typeface="Calibri Light"/>
              </a:defRPr>
            </a:pPr>
            <a:r>
              <a:t>Ghantt chart</a:t>
            </a:r>
          </a:p>
        </p:txBody>
      </p:sp>
      <p:sp>
        <p:nvSpPr>
          <p:cNvPr id="203" name="직사각형 15"/>
          <p:cNvSpPr/>
          <p:nvPr/>
        </p:nvSpPr>
        <p:spPr>
          <a:xfrm>
            <a:off x="159191" y="182879"/>
            <a:ext cx="2720644" cy="720001"/>
          </a:xfrm>
          <a:prstGeom prst="rect">
            <a:avLst/>
          </a:prstGeom>
          <a:ln w="25400">
            <a:solidFill>
              <a:srgbClr val="000000"/>
            </a:solidFill>
            <a:miter/>
          </a:ln>
        </p:spPr>
        <p:txBody>
          <a:bodyPr lIns="45719" rIns="45719" anchor="ctr"/>
          <a:lstStyle/>
          <a:p>
            <a:pPr algn="ctr">
              <a:defRPr>
                <a:solidFill>
                  <a:srgbClr val="FFFFFF"/>
                </a:solidFill>
                <a:latin typeface="Calibri Light"/>
                <a:ea typeface="Calibri Light"/>
                <a:cs typeface="Calibri Light"/>
                <a:sym typeface="Calibri Light"/>
              </a:defRPr>
            </a:pPr>
          </a:p>
        </p:txBody>
      </p:sp>
      <p:pic>
        <p:nvPicPr>
          <p:cNvPr id="204" name="그림 2" descr="그림 2"/>
          <p:cNvPicPr>
            <a:picLocks noChangeAspect="1"/>
          </p:cNvPicPr>
          <p:nvPr/>
        </p:nvPicPr>
        <p:blipFill>
          <a:blip r:embed="rId2">
            <a:extLst/>
          </a:blip>
          <a:stretch>
            <a:fillRect/>
          </a:stretch>
        </p:blipFill>
        <p:spPr>
          <a:xfrm>
            <a:off x="-9236" y="2335290"/>
            <a:ext cx="12201236" cy="3328985"/>
          </a:xfrm>
          <a:prstGeom prst="rect">
            <a:avLst/>
          </a:prstGeom>
          <a:ln w="12700">
            <a:miter lim="400000"/>
          </a:ln>
        </p:spPr>
      </p:pic>
      <p:sp>
        <p:nvSpPr>
          <p:cNvPr id="205" name="TextBox 3"/>
          <p:cNvSpPr txBox="1"/>
          <p:nvPr/>
        </p:nvSpPr>
        <p:spPr>
          <a:xfrm>
            <a:off x="1237210" y="1193725"/>
            <a:ext cx="4471325" cy="3924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CV Part:  Antoni , Sam, Nabil, Park </a:t>
            </a:r>
          </a:p>
        </p:txBody>
      </p:sp>
      <p:sp>
        <p:nvSpPr>
          <p:cNvPr id="206" name="TextBox 8"/>
          <p:cNvSpPr txBox="1"/>
          <p:nvPr/>
        </p:nvSpPr>
        <p:spPr>
          <a:xfrm>
            <a:off x="6483467" y="1193725"/>
            <a:ext cx="3787833" cy="3924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Web Part: Lee, Kim, Roh, Park</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extBox 1"/>
          <p:cNvSpPr txBox="1"/>
          <p:nvPr/>
        </p:nvSpPr>
        <p:spPr>
          <a:xfrm>
            <a:off x="7270943" y="3028331"/>
            <a:ext cx="4714557" cy="140144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600"/>
              </a:spcBef>
              <a:defRPr sz="4400">
                <a:latin typeface="+mn-lt"/>
                <a:ea typeface="+mn-ea"/>
                <a:cs typeface="+mn-cs"/>
                <a:sym typeface="Helvetica"/>
              </a:defRPr>
            </a:lvl1pPr>
          </a:lstStyle>
          <a:p>
            <a:pPr/>
            <a:r>
              <a:t>Thank you </a:t>
            </a:r>
          </a:p>
        </p:txBody>
      </p:sp>
      <p:pic>
        <p:nvPicPr>
          <p:cNvPr id="209" name="그림 7" descr="그림 7"/>
          <p:cNvPicPr>
            <a:picLocks noChangeAspect="1"/>
          </p:cNvPicPr>
          <p:nvPr/>
        </p:nvPicPr>
        <p:blipFill>
          <a:blip r:embed="rId2">
            <a:extLst/>
          </a:blip>
          <a:srcRect l="5474" t="0" r="7628" b="0"/>
          <a:stretch>
            <a:fillRect/>
          </a:stretch>
        </p:blipFill>
        <p:spPr>
          <a:xfrm>
            <a:off x="0" y="770037"/>
            <a:ext cx="5298679" cy="6097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79" y="0"/>
                </a:moveTo>
                <a:cubicBezTo>
                  <a:pt x="5805" y="0"/>
                  <a:pt x="2987" y="947"/>
                  <a:pt x="788" y="2524"/>
                </a:cubicBezTo>
                <a:lnTo>
                  <a:pt x="0" y="3146"/>
                </a:lnTo>
                <a:lnTo>
                  <a:pt x="0" y="18963"/>
                </a:lnTo>
                <a:lnTo>
                  <a:pt x="788" y="19584"/>
                </a:lnTo>
                <a:cubicBezTo>
                  <a:pt x="1730" y="20260"/>
                  <a:pt x="2787" y="20821"/>
                  <a:pt x="3928" y="21240"/>
                </a:cubicBezTo>
                <a:lnTo>
                  <a:pt x="5059" y="21600"/>
                </a:lnTo>
                <a:lnTo>
                  <a:pt x="12699" y="21600"/>
                </a:lnTo>
                <a:lnTo>
                  <a:pt x="13831" y="21240"/>
                </a:lnTo>
                <a:cubicBezTo>
                  <a:pt x="18397" y="19562"/>
                  <a:pt x="21600" y="15633"/>
                  <a:pt x="21600" y="11054"/>
                </a:cubicBezTo>
                <a:cubicBezTo>
                  <a:pt x="21600" y="4949"/>
                  <a:pt x="15904" y="0"/>
                  <a:pt x="8879" y="0"/>
                </a:cubicBezTo>
                <a:close/>
              </a:path>
            </a:pathLst>
          </a:cu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extBox 1"/>
          <p:cNvSpPr txBox="1"/>
          <p:nvPr/>
        </p:nvSpPr>
        <p:spPr>
          <a:xfrm>
            <a:off x="3601159" y="464164"/>
            <a:ext cx="1728972" cy="3924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n w="9525" cap="flat">
                  <a:solidFill>
                    <a:srgbClr val="000000">
                      <a:alpha val="30000"/>
                    </a:srgbClr>
                  </a:solidFill>
                  <a:prstDash val="solid"/>
                  <a:round/>
                </a:ln>
                <a:latin typeface="Calibri Light"/>
                <a:ea typeface="Calibri Light"/>
                <a:cs typeface="Calibri Light"/>
                <a:sym typeface="Calibri Light"/>
              </a:defRPr>
            </a:lvl1pPr>
          </a:lstStyle>
          <a:p>
            <a:pPr/>
            <a:r>
              <a:t>CONTENTS</a:t>
            </a:r>
          </a:p>
        </p:txBody>
      </p:sp>
      <p:sp>
        <p:nvSpPr>
          <p:cNvPr id="103" name="직사각형 16"/>
          <p:cNvSpPr/>
          <p:nvPr/>
        </p:nvSpPr>
        <p:spPr>
          <a:xfrm>
            <a:off x="3696382" y="865396"/>
            <a:ext cx="4290787" cy="5097780"/>
          </a:xfrm>
          <a:prstGeom prst="rect">
            <a:avLst/>
          </a:prstGeom>
          <a:ln w="25400">
            <a:solidFill>
              <a:srgbClr val="000000"/>
            </a:solidFill>
            <a:miter/>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104" name="TextBox 17"/>
          <p:cNvSpPr txBox="1"/>
          <p:nvPr/>
        </p:nvSpPr>
        <p:spPr>
          <a:xfrm>
            <a:off x="4574426" y="1037954"/>
            <a:ext cx="2171034" cy="7719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ln w="9525" cap="flat">
                  <a:solidFill>
                    <a:srgbClr val="000000">
                      <a:alpha val="30000"/>
                    </a:srgbClr>
                  </a:solidFill>
                  <a:prstDash val="solid"/>
                  <a:round/>
                </a:ln>
                <a:latin typeface="Calibri Light"/>
                <a:ea typeface="Calibri Light"/>
                <a:cs typeface="Calibri Light"/>
                <a:sym typeface="Calibri Light"/>
              </a:defRPr>
            </a:pPr>
            <a:r>
              <a:t>1</a:t>
            </a:r>
          </a:p>
          <a:p>
            <a:pPr>
              <a:defRPr sz="2000">
                <a:ln w="9525" cap="flat">
                  <a:solidFill>
                    <a:srgbClr val="000000">
                      <a:alpha val="30000"/>
                    </a:srgbClr>
                  </a:solidFill>
                  <a:prstDash val="solid"/>
                  <a:round/>
                </a:ln>
                <a:latin typeface="Calibri Light"/>
                <a:ea typeface="Calibri Light"/>
                <a:cs typeface="Calibri Light"/>
                <a:sym typeface="Calibri Light"/>
              </a:defRPr>
            </a:pPr>
            <a:r>
              <a:t>Project background</a:t>
            </a:r>
          </a:p>
        </p:txBody>
      </p:sp>
      <p:sp>
        <p:nvSpPr>
          <p:cNvPr id="105" name="TextBox 18"/>
          <p:cNvSpPr txBox="1"/>
          <p:nvPr/>
        </p:nvSpPr>
        <p:spPr>
          <a:xfrm>
            <a:off x="4613310" y="2084332"/>
            <a:ext cx="1806739" cy="7719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ln w="9525" cap="flat">
                  <a:solidFill>
                    <a:srgbClr val="000000">
                      <a:alpha val="30000"/>
                    </a:srgbClr>
                  </a:solidFill>
                  <a:prstDash val="solid"/>
                  <a:round/>
                </a:ln>
                <a:latin typeface="Calibri Light"/>
                <a:ea typeface="Calibri Light"/>
                <a:cs typeface="Calibri Light"/>
                <a:sym typeface="Calibri Light"/>
              </a:defRPr>
            </a:pPr>
            <a:r>
              <a:t>2</a:t>
            </a:r>
          </a:p>
          <a:p>
            <a:pPr>
              <a:defRPr sz="2000">
                <a:ln w="9525" cap="flat">
                  <a:solidFill>
                    <a:srgbClr val="000000">
                      <a:alpha val="30000"/>
                    </a:srgbClr>
                  </a:solidFill>
                  <a:prstDash val="solid"/>
                  <a:round/>
                </a:ln>
                <a:latin typeface="Calibri Light"/>
                <a:ea typeface="Calibri Light"/>
                <a:cs typeface="Calibri Light"/>
                <a:sym typeface="Calibri Light"/>
              </a:defRPr>
            </a:pPr>
            <a:r>
              <a:t>System analysis</a:t>
            </a:r>
          </a:p>
        </p:txBody>
      </p:sp>
      <p:sp>
        <p:nvSpPr>
          <p:cNvPr id="106" name="TextBox 20"/>
          <p:cNvSpPr txBox="1"/>
          <p:nvPr/>
        </p:nvSpPr>
        <p:spPr>
          <a:xfrm>
            <a:off x="4613310" y="3130708"/>
            <a:ext cx="2400765" cy="7719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ln w="9525" cap="flat">
                  <a:solidFill>
                    <a:srgbClr val="000000">
                      <a:alpha val="30000"/>
                    </a:srgbClr>
                  </a:solidFill>
                  <a:prstDash val="solid"/>
                  <a:round/>
                </a:ln>
                <a:latin typeface="Calibri Light"/>
                <a:ea typeface="Calibri Light"/>
                <a:cs typeface="Calibri Light"/>
                <a:sym typeface="Calibri Light"/>
              </a:defRPr>
            </a:pPr>
            <a:r>
              <a:t>3</a:t>
            </a:r>
          </a:p>
          <a:p>
            <a:pPr>
              <a:defRPr sz="2000">
                <a:ln w="9525" cap="flat">
                  <a:solidFill>
                    <a:srgbClr val="000000">
                      <a:alpha val="30000"/>
                    </a:srgbClr>
                  </a:solidFill>
                  <a:prstDash val="solid"/>
                  <a:round/>
                </a:ln>
                <a:latin typeface="Calibri Light"/>
                <a:ea typeface="Calibri Light"/>
                <a:cs typeface="Calibri Light"/>
                <a:sym typeface="Calibri Light"/>
              </a:defRPr>
            </a:pPr>
            <a:r>
              <a:t>Computer vision</a:t>
            </a:r>
          </a:p>
        </p:txBody>
      </p:sp>
      <p:sp>
        <p:nvSpPr>
          <p:cNvPr id="107" name="TextBox 7"/>
          <p:cNvSpPr txBox="1"/>
          <p:nvPr/>
        </p:nvSpPr>
        <p:spPr>
          <a:xfrm>
            <a:off x="4613310" y="4131443"/>
            <a:ext cx="1806739" cy="7719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ln w="9525" cap="flat">
                  <a:solidFill>
                    <a:srgbClr val="000000">
                      <a:alpha val="30000"/>
                    </a:srgbClr>
                  </a:solidFill>
                  <a:prstDash val="solid"/>
                  <a:round/>
                </a:ln>
                <a:latin typeface="Calibri Light"/>
                <a:ea typeface="Calibri Light"/>
                <a:cs typeface="Calibri Light"/>
                <a:sym typeface="Calibri Light"/>
              </a:defRPr>
            </a:pPr>
            <a:r>
              <a:t>4</a:t>
            </a:r>
            <a:br/>
            <a:r>
              <a:rPr sz="2000"/>
              <a:t>Web</a:t>
            </a:r>
          </a:p>
        </p:txBody>
      </p:sp>
      <p:sp>
        <p:nvSpPr>
          <p:cNvPr id="108" name="TextBox 8"/>
          <p:cNvSpPr txBox="1"/>
          <p:nvPr/>
        </p:nvSpPr>
        <p:spPr>
          <a:xfrm>
            <a:off x="4613310" y="4989048"/>
            <a:ext cx="1806739" cy="7719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ln w="9525" cap="flat">
                  <a:solidFill>
                    <a:srgbClr val="000000">
                      <a:alpha val="30000"/>
                    </a:srgbClr>
                  </a:solidFill>
                  <a:prstDash val="solid"/>
                  <a:round/>
                </a:ln>
                <a:latin typeface="Calibri Light"/>
                <a:ea typeface="Calibri Light"/>
                <a:cs typeface="Calibri Light"/>
                <a:sym typeface="Calibri Light"/>
              </a:defRPr>
            </a:pPr>
            <a:r>
              <a:t>5</a:t>
            </a:r>
            <a:br/>
            <a:r>
              <a:rPr sz="2000"/>
              <a:t>Timetable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extBox 11"/>
          <p:cNvSpPr txBox="1"/>
          <p:nvPr/>
        </p:nvSpPr>
        <p:spPr>
          <a:xfrm>
            <a:off x="270530" y="267948"/>
            <a:ext cx="2491213" cy="6053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ln w="9525" cap="flat">
                  <a:solidFill>
                    <a:srgbClr val="000000">
                      <a:alpha val="30000"/>
                    </a:srgbClr>
                  </a:solidFill>
                  <a:prstDash val="solid"/>
                  <a:round/>
                </a:ln>
                <a:latin typeface="Calibri Light"/>
                <a:ea typeface="Calibri Light"/>
                <a:cs typeface="Calibri Light"/>
                <a:sym typeface="Calibri Light"/>
              </a:defRPr>
            </a:pPr>
            <a:r>
              <a:t>1</a:t>
            </a:r>
          </a:p>
          <a:p>
            <a:pPr algn="ctr">
              <a:defRPr sz="1600">
                <a:ln w="9525" cap="flat">
                  <a:solidFill>
                    <a:srgbClr val="000000">
                      <a:alpha val="30000"/>
                    </a:srgbClr>
                  </a:solidFill>
                  <a:prstDash val="solid"/>
                  <a:round/>
                </a:ln>
                <a:latin typeface="Calibri Light"/>
                <a:ea typeface="Calibri Light"/>
                <a:cs typeface="Calibri Light"/>
                <a:sym typeface="Calibri Light"/>
              </a:defRPr>
            </a:pPr>
            <a:r>
              <a:t>Project background</a:t>
            </a:r>
          </a:p>
        </p:txBody>
      </p:sp>
      <p:sp>
        <p:nvSpPr>
          <p:cNvPr id="111" name="직사각형 12"/>
          <p:cNvSpPr/>
          <p:nvPr/>
        </p:nvSpPr>
        <p:spPr>
          <a:xfrm>
            <a:off x="159191" y="182879"/>
            <a:ext cx="2720644" cy="720001"/>
          </a:xfrm>
          <a:prstGeom prst="rect">
            <a:avLst/>
          </a:prstGeom>
          <a:ln w="25400">
            <a:solidFill>
              <a:srgbClr val="000000"/>
            </a:solidFill>
            <a:miter/>
          </a:ln>
        </p:spPr>
        <p:txBody>
          <a:bodyPr lIns="45719" rIns="45719" anchor="ctr"/>
          <a:lstStyle/>
          <a:p>
            <a:pPr algn="ctr">
              <a:defRPr>
                <a:solidFill>
                  <a:srgbClr val="FFFFFF"/>
                </a:solidFill>
                <a:latin typeface="Calibri Light"/>
                <a:ea typeface="Calibri Light"/>
                <a:cs typeface="Calibri Light"/>
                <a:sym typeface="Calibri Light"/>
              </a:defRPr>
            </a:pPr>
          </a:p>
        </p:txBody>
      </p:sp>
      <p:pic>
        <p:nvPicPr>
          <p:cNvPr id="112" name="그림 1" descr="그림 1"/>
          <p:cNvPicPr>
            <a:picLocks noChangeAspect="1"/>
          </p:cNvPicPr>
          <p:nvPr/>
        </p:nvPicPr>
        <p:blipFill>
          <a:blip r:embed="rId2">
            <a:extLst/>
          </a:blip>
          <a:stretch>
            <a:fillRect/>
          </a:stretch>
        </p:blipFill>
        <p:spPr>
          <a:xfrm>
            <a:off x="-392808" y="748047"/>
            <a:ext cx="5401100" cy="3935087"/>
          </a:xfrm>
          <a:prstGeom prst="rect">
            <a:avLst/>
          </a:prstGeom>
          <a:ln w="12700">
            <a:miter lim="400000"/>
          </a:ln>
        </p:spPr>
      </p:pic>
      <p:pic>
        <p:nvPicPr>
          <p:cNvPr id="113" name="그림 4" descr="그림 4"/>
          <p:cNvPicPr>
            <a:picLocks noChangeAspect="1"/>
          </p:cNvPicPr>
          <p:nvPr/>
        </p:nvPicPr>
        <p:blipFill>
          <a:blip r:embed="rId3">
            <a:extLst/>
          </a:blip>
          <a:stretch>
            <a:fillRect/>
          </a:stretch>
        </p:blipFill>
        <p:spPr>
          <a:xfrm>
            <a:off x="1384938" y="1394377"/>
            <a:ext cx="1714040" cy="3602913"/>
          </a:xfrm>
          <a:prstGeom prst="rect">
            <a:avLst/>
          </a:prstGeom>
          <a:ln w="12700">
            <a:miter lim="400000"/>
          </a:ln>
        </p:spPr>
      </p:pic>
      <p:pic>
        <p:nvPicPr>
          <p:cNvPr id="114" name="그림 9" descr="그림 9"/>
          <p:cNvPicPr>
            <a:picLocks noChangeAspect="1"/>
          </p:cNvPicPr>
          <p:nvPr/>
        </p:nvPicPr>
        <p:blipFill>
          <a:blip r:embed="rId4">
            <a:extLst/>
          </a:blip>
          <a:stretch>
            <a:fillRect/>
          </a:stretch>
        </p:blipFill>
        <p:spPr>
          <a:xfrm>
            <a:off x="1970090" y="1779264"/>
            <a:ext cx="4330691" cy="4330690"/>
          </a:xfrm>
          <a:prstGeom prst="rect">
            <a:avLst/>
          </a:prstGeom>
          <a:ln w="12700">
            <a:miter lim="400000"/>
          </a:ln>
        </p:spPr>
      </p:pic>
      <p:pic>
        <p:nvPicPr>
          <p:cNvPr id="115" name="그림 10" descr="그림 10"/>
          <p:cNvPicPr>
            <a:picLocks noChangeAspect="1"/>
          </p:cNvPicPr>
          <p:nvPr/>
        </p:nvPicPr>
        <p:blipFill>
          <a:blip r:embed="rId5">
            <a:extLst/>
          </a:blip>
          <a:stretch>
            <a:fillRect/>
          </a:stretch>
        </p:blipFill>
        <p:spPr>
          <a:xfrm>
            <a:off x="8000434" y="1284705"/>
            <a:ext cx="3916385" cy="1849760"/>
          </a:xfrm>
          <a:prstGeom prst="rect">
            <a:avLst/>
          </a:prstGeom>
          <a:ln w="12700">
            <a:miter lim="400000"/>
          </a:ln>
        </p:spPr>
      </p:pic>
      <p:pic>
        <p:nvPicPr>
          <p:cNvPr id="116" name="그림 16" descr="그림 16"/>
          <p:cNvPicPr>
            <a:picLocks noChangeAspect="1"/>
          </p:cNvPicPr>
          <p:nvPr/>
        </p:nvPicPr>
        <p:blipFill>
          <a:blip r:embed="rId6">
            <a:extLst/>
          </a:blip>
          <a:stretch>
            <a:fillRect/>
          </a:stretch>
        </p:blipFill>
        <p:spPr>
          <a:xfrm>
            <a:off x="5568950" y="3092450"/>
            <a:ext cx="1054100" cy="673100"/>
          </a:xfrm>
          <a:prstGeom prst="rect">
            <a:avLst/>
          </a:prstGeom>
          <a:ln w="12700">
            <a:miter lim="400000"/>
          </a:ln>
        </p:spPr>
      </p:pic>
      <p:pic>
        <p:nvPicPr>
          <p:cNvPr id="117" name="그림 17" descr="그림 17"/>
          <p:cNvPicPr>
            <a:picLocks noChangeAspect="1"/>
          </p:cNvPicPr>
          <p:nvPr/>
        </p:nvPicPr>
        <p:blipFill>
          <a:blip r:embed="rId6">
            <a:extLst/>
          </a:blip>
          <a:stretch>
            <a:fillRect/>
          </a:stretch>
        </p:blipFill>
        <p:spPr>
          <a:xfrm>
            <a:off x="8649189" y="1834530"/>
            <a:ext cx="1288811" cy="1113602"/>
          </a:xfrm>
          <a:prstGeom prst="rect">
            <a:avLst/>
          </a:prstGeom>
          <a:ln w="12700">
            <a:miter lim="400000"/>
          </a:ln>
        </p:spPr>
      </p:pic>
      <p:pic>
        <p:nvPicPr>
          <p:cNvPr id="118" name="그림 18" descr="그림 18"/>
          <p:cNvPicPr>
            <a:picLocks noChangeAspect="1"/>
          </p:cNvPicPr>
          <p:nvPr/>
        </p:nvPicPr>
        <p:blipFill>
          <a:blip r:embed="rId7">
            <a:extLst/>
          </a:blip>
          <a:stretch>
            <a:fillRect/>
          </a:stretch>
        </p:blipFill>
        <p:spPr>
          <a:xfrm>
            <a:off x="8835825" y="1796914"/>
            <a:ext cx="802206" cy="802207"/>
          </a:xfrm>
          <a:prstGeom prst="rect">
            <a:avLst/>
          </a:prstGeom>
          <a:ln w="12700">
            <a:miter lim="400000"/>
          </a:ln>
        </p:spPr>
      </p:pic>
      <p:sp>
        <p:nvSpPr>
          <p:cNvPr id="119" name="TextBox 19"/>
          <p:cNvSpPr txBox="1"/>
          <p:nvPr/>
        </p:nvSpPr>
        <p:spPr>
          <a:xfrm>
            <a:off x="8953524" y="2561505"/>
            <a:ext cx="611088"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SICK</a:t>
            </a:r>
          </a:p>
        </p:txBody>
      </p:sp>
      <p:pic>
        <p:nvPicPr>
          <p:cNvPr id="120" name="그림 31" descr="그림 31"/>
          <p:cNvPicPr>
            <a:picLocks noChangeAspect="1"/>
          </p:cNvPicPr>
          <p:nvPr/>
        </p:nvPicPr>
        <p:blipFill>
          <a:blip r:embed="rId8">
            <a:extLst/>
          </a:blip>
          <a:stretch>
            <a:fillRect/>
          </a:stretch>
        </p:blipFill>
        <p:spPr>
          <a:xfrm>
            <a:off x="5141819" y="267948"/>
            <a:ext cx="3275193" cy="3275192"/>
          </a:xfrm>
          <a:prstGeom prst="rect">
            <a:avLst/>
          </a:prstGeom>
          <a:ln w="12700">
            <a:miter lim="400000"/>
          </a:ln>
        </p:spPr>
      </p:pic>
      <p:pic>
        <p:nvPicPr>
          <p:cNvPr id="121" name="그림 34" descr="그림 34"/>
          <p:cNvPicPr>
            <a:picLocks noChangeAspect="1"/>
          </p:cNvPicPr>
          <p:nvPr/>
        </p:nvPicPr>
        <p:blipFill>
          <a:blip r:embed="rId9">
            <a:extLst/>
          </a:blip>
          <a:stretch>
            <a:fillRect/>
          </a:stretch>
        </p:blipFill>
        <p:spPr>
          <a:xfrm>
            <a:off x="5025426" y="1944750"/>
            <a:ext cx="1618044" cy="893161"/>
          </a:xfrm>
          <a:prstGeom prst="rect">
            <a:avLst/>
          </a:prstGeom>
          <a:ln w="12700">
            <a:miter lim="400000"/>
          </a:ln>
        </p:spPr>
      </p:pic>
      <p:pic>
        <p:nvPicPr>
          <p:cNvPr id="122" name="잉크 35" descr="잉크 35"/>
          <p:cNvPicPr>
            <a:picLocks noChangeAspect="1"/>
          </p:cNvPicPr>
          <p:nvPr/>
        </p:nvPicPr>
        <p:blipFill>
          <a:blip r:embed="rId10">
            <a:extLst/>
          </a:blip>
          <a:stretch>
            <a:fillRect/>
          </a:stretch>
        </p:blipFill>
        <p:spPr>
          <a:xfrm>
            <a:off x="2415183" y="2341041"/>
            <a:ext cx="3342241" cy="471241"/>
          </a:xfrm>
          <a:prstGeom prst="rect">
            <a:avLst/>
          </a:prstGeom>
          <a:ln w="12700">
            <a:miter lim="400000"/>
          </a:ln>
        </p:spPr>
      </p:pic>
      <p:pic>
        <p:nvPicPr>
          <p:cNvPr id="123" name="그림 36" descr="그림 36"/>
          <p:cNvPicPr>
            <a:picLocks noChangeAspect="1"/>
          </p:cNvPicPr>
          <p:nvPr/>
        </p:nvPicPr>
        <p:blipFill>
          <a:blip r:embed="rId11">
            <a:extLst/>
          </a:blip>
          <a:stretch>
            <a:fillRect/>
          </a:stretch>
        </p:blipFill>
        <p:spPr>
          <a:xfrm>
            <a:off x="8124136" y="1137684"/>
            <a:ext cx="3627725" cy="292287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2"/>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21"/>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1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4" fill="hold">
                                  <p:stCondLst>
                                    <p:cond delay="0"/>
                                  </p:stCondLst>
                                  <p:iterate type="el" backwards="0">
                                    <p:tmAbs val="0"/>
                                  </p:iterate>
                                  <p:childTnLst>
                                    <p:set>
                                      <p:cBhvr>
                                        <p:cTn id="16" fill="hold"/>
                                        <p:tgtEl>
                                          <p:spTgt spid="115"/>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5" fill="hold">
                                  <p:stCondLst>
                                    <p:cond delay="0"/>
                                  </p:stCondLst>
                                  <p:iterate type="el" backwards="0">
                                    <p:tmAbs val="0"/>
                                  </p:iterate>
                                  <p:childTnLst>
                                    <p:set>
                                      <p:cBhvr>
                                        <p:cTn id="19" fill="hold"/>
                                        <p:tgtEl>
                                          <p:spTgt spid="117"/>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118"/>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7" fill="hold">
                                  <p:stCondLst>
                                    <p:cond delay="0"/>
                                  </p:stCondLst>
                                  <p:iterate type="el" backwards="0">
                                    <p:tmAbs val="0"/>
                                  </p:iterate>
                                  <p:childTnLst>
                                    <p:set>
                                      <p:cBhvr>
                                        <p:cTn id="25" fill="hold"/>
                                        <p:tgtEl>
                                          <p:spTgt spid="119"/>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8" fill="hold">
                                  <p:stCondLst>
                                    <p:cond delay="0"/>
                                  </p:stCondLst>
                                  <p:iterate type="el" backwards="0">
                                    <p:tmAbs val="0"/>
                                  </p:iterate>
                                  <p:childTnLst>
                                    <p:set>
                                      <p:cBhvr>
                                        <p:cTn id="28" fill="hold"/>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3" grpId="8"/>
      <p:bldP build="whole" bldLvl="1" animBg="1" rev="0" advAuto="0" spid="119" grpId="7"/>
      <p:bldP build="whole" bldLvl="1" animBg="1" rev="0" advAuto="0" spid="120" grpId="3"/>
      <p:bldP build="whole" bldLvl="1" animBg="1" rev="0" advAuto="0" spid="122" grpId="1"/>
      <p:bldP build="whole" bldLvl="1" animBg="1" rev="0" advAuto="0" spid="121" grpId="2"/>
      <p:bldP build="whole" bldLvl="1" animBg="1" rev="0" advAuto="0" spid="118" grpId="6"/>
      <p:bldP build="whole" bldLvl="1" animBg="1" rev="0" advAuto="0" spid="115" grpId="4"/>
      <p:bldP build="whole" bldLvl="1" animBg="1" rev="0" advAuto="0" spid="117" grpId="5"/>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extBox 3"/>
          <p:cNvSpPr txBox="1"/>
          <p:nvPr/>
        </p:nvSpPr>
        <p:spPr>
          <a:xfrm>
            <a:off x="191489" y="267948"/>
            <a:ext cx="2629201" cy="637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ln w="9525" cap="flat">
                  <a:solidFill>
                    <a:srgbClr val="000000">
                      <a:alpha val="30000"/>
                    </a:srgbClr>
                  </a:solidFill>
                  <a:prstDash val="solid"/>
                  <a:round/>
                </a:ln>
                <a:latin typeface="Calibri Light"/>
                <a:ea typeface="Calibri Light"/>
                <a:cs typeface="Calibri Light"/>
                <a:sym typeface="Calibri Light"/>
              </a:defRPr>
            </a:pPr>
            <a:r>
              <a:t>2</a:t>
            </a:r>
          </a:p>
          <a:p>
            <a:pPr algn="ctr">
              <a:defRPr>
                <a:ln w="9525" cap="flat">
                  <a:solidFill>
                    <a:srgbClr val="000000">
                      <a:alpha val="30000"/>
                    </a:srgbClr>
                  </a:solidFill>
                  <a:prstDash val="solid"/>
                  <a:round/>
                </a:ln>
                <a:latin typeface="Calibri Light"/>
                <a:ea typeface="Calibri Light"/>
                <a:cs typeface="Calibri Light"/>
                <a:sym typeface="Calibri Light"/>
              </a:defRPr>
            </a:pPr>
            <a:r>
              <a:t>System configuration</a:t>
            </a:r>
          </a:p>
        </p:txBody>
      </p:sp>
      <p:sp>
        <p:nvSpPr>
          <p:cNvPr id="126" name="직사각형 9"/>
          <p:cNvSpPr/>
          <p:nvPr/>
        </p:nvSpPr>
        <p:spPr>
          <a:xfrm>
            <a:off x="159191" y="182879"/>
            <a:ext cx="2720644" cy="720001"/>
          </a:xfrm>
          <a:prstGeom prst="rect">
            <a:avLst/>
          </a:prstGeom>
          <a:ln w="25400">
            <a:solidFill>
              <a:srgbClr val="000000"/>
            </a:solidFill>
            <a:miter/>
          </a:ln>
        </p:spPr>
        <p:txBody>
          <a:bodyPr lIns="45719" rIns="45719" anchor="ctr"/>
          <a:lstStyle/>
          <a:p>
            <a:pPr algn="ctr">
              <a:defRPr>
                <a:solidFill>
                  <a:srgbClr val="FFFFFF"/>
                </a:solidFill>
                <a:latin typeface="Calibri Light"/>
                <a:ea typeface="Calibri Light"/>
                <a:cs typeface="Calibri Light"/>
                <a:sym typeface="Calibri Light"/>
              </a:defRPr>
            </a:pPr>
          </a:p>
        </p:txBody>
      </p:sp>
      <p:pic>
        <p:nvPicPr>
          <p:cNvPr id="127" name="그림 6" descr="그림 6"/>
          <p:cNvPicPr>
            <a:picLocks noChangeAspect="1"/>
          </p:cNvPicPr>
          <p:nvPr/>
        </p:nvPicPr>
        <p:blipFill>
          <a:blip r:embed="rId2">
            <a:extLst/>
          </a:blip>
          <a:stretch>
            <a:fillRect/>
          </a:stretch>
        </p:blipFill>
        <p:spPr>
          <a:xfrm>
            <a:off x="685801" y="1134732"/>
            <a:ext cx="9916887" cy="524032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extBox 3"/>
          <p:cNvSpPr txBox="1"/>
          <p:nvPr/>
        </p:nvSpPr>
        <p:spPr>
          <a:xfrm>
            <a:off x="191489" y="267948"/>
            <a:ext cx="2629201" cy="637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ln w="9525" cap="flat">
                  <a:solidFill>
                    <a:srgbClr val="000000">
                      <a:alpha val="30000"/>
                    </a:srgbClr>
                  </a:solidFill>
                  <a:prstDash val="solid"/>
                  <a:round/>
                </a:ln>
                <a:latin typeface="Calibri Light"/>
                <a:ea typeface="Calibri Light"/>
                <a:cs typeface="Calibri Light"/>
                <a:sym typeface="Calibri Light"/>
              </a:defRPr>
            </a:pPr>
            <a:r>
              <a:t>2</a:t>
            </a:r>
          </a:p>
          <a:p>
            <a:pPr algn="ctr">
              <a:defRPr>
                <a:ln w="9525" cap="flat">
                  <a:solidFill>
                    <a:srgbClr val="000000">
                      <a:alpha val="30000"/>
                    </a:srgbClr>
                  </a:solidFill>
                  <a:prstDash val="solid"/>
                  <a:round/>
                </a:ln>
                <a:latin typeface="Calibri Light"/>
                <a:ea typeface="Calibri Light"/>
                <a:cs typeface="Calibri Light"/>
                <a:sym typeface="Calibri Light"/>
              </a:defRPr>
            </a:pPr>
            <a:r>
              <a:t>Flow Chart</a:t>
            </a:r>
          </a:p>
        </p:txBody>
      </p:sp>
      <p:sp>
        <p:nvSpPr>
          <p:cNvPr id="130" name="직사각형 9"/>
          <p:cNvSpPr/>
          <p:nvPr/>
        </p:nvSpPr>
        <p:spPr>
          <a:xfrm>
            <a:off x="159191" y="182879"/>
            <a:ext cx="2720644" cy="720001"/>
          </a:xfrm>
          <a:prstGeom prst="rect">
            <a:avLst/>
          </a:prstGeom>
          <a:ln w="25400">
            <a:solidFill>
              <a:srgbClr val="000000"/>
            </a:solidFill>
            <a:miter/>
          </a:ln>
        </p:spPr>
        <p:txBody>
          <a:bodyPr lIns="45719" rIns="45719" anchor="ctr"/>
          <a:lstStyle/>
          <a:p>
            <a:pPr algn="ctr">
              <a:defRPr>
                <a:solidFill>
                  <a:srgbClr val="FFFFFF"/>
                </a:solidFill>
                <a:latin typeface="Calibri Light"/>
                <a:ea typeface="Calibri Light"/>
                <a:cs typeface="Calibri Light"/>
                <a:sym typeface="Calibri Light"/>
              </a:defRPr>
            </a:pPr>
          </a:p>
        </p:txBody>
      </p:sp>
      <p:pic>
        <p:nvPicPr>
          <p:cNvPr id="131" name="그림 4" descr="그림 4"/>
          <p:cNvPicPr>
            <a:picLocks noChangeAspect="1"/>
          </p:cNvPicPr>
          <p:nvPr/>
        </p:nvPicPr>
        <p:blipFill>
          <a:blip r:embed="rId2">
            <a:extLst/>
          </a:blip>
          <a:stretch>
            <a:fillRect/>
          </a:stretch>
        </p:blipFill>
        <p:spPr>
          <a:xfrm>
            <a:off x="3394481" y="978978"/>
            <a:ext cx="5403036" cy="541346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extBox 9"/>
          <p:cNvSpPr txBox="1"/>
          <p:nvPr/>
        </p:nvSpPr>
        <p:spPr>
          <a:xfrm>
            <a:off x="270530" y="267948"/>
            <a:ext cx="2491213" cy="6378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ln w="9525" cap="flat">
                  <a:solidFill>
                    <a:srgbClr val="000000">
                      <a:alpha val="30000"/>
                    </a:srgbClr>
                  </a:solidFill>
                  <a:prstDash val="solid"/>
                  <a:round/>
                </a:ln>
                <a:latin typeface="Calibri Light"/>
                <a:ea typeface="Calibri Light"/>
                <a:cs typeface="Calibri Light"/>
                <a:sym typeface="Calibri Light"/>
              </a:defRPr>
            </a:pPr>
            <a:r>
              <a:t>2.1</a:t>
            </a:r>
          </a:p>
          <a:p>
            <a:pPr algn="ctr">
              <a:defRPr>
                <a:ln w="9525" cap="flat">
                  <a:solidFill>
                    <a:srgbClr val="000000">
                      <a:alpha val="30000"/>
                    </a:srgbClr>
                  </a:solidFill>
                  <a:prstDash val="solid"/>
                  <a:round/>
                </a:ln>
                <a:latin typeface="Calibri Light"/>
                <a:ea typeface="Calibri Light"/>
                <a:cs typeface="Calibri Light"/>
                <a:sym typeface="Calibri Light"/>
              </a:defRPr>
            </a:pPr>
            <a:r>
              <a:t>functional requirements</a:t>
            </a:r>
          </a:p>
        </p:txBody>
      </p:sp>
      <p:sp>
        <p:nvSpPr>
          <p:cNvPr id="134" name="직사각형 10"/>
          <p:cNvSpPr/>
          <p:nvPr/>
        </p:nvSpPr>
        <p:spPr>
          <a:xfrm>
            <a:off x="159191" y="182879"/>
            <a:ext cx="2720644" cy="720001"/>
          </a:xfrm>
          <a:prstGeom prst="rect">
            <a:avLst/>
          </a:prstGeom>
          <a:ln w="25400">
            <a:solidFill>
              <a:srgbClr val="000000"/>
            </a:solidFill>
            <a:miter/>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135" name="TextBox 11"/>
          <p:cNvSpPr txBox="1"/>
          <p:nvPr/>
        </p:nvSpPr>
        <p:spPr>
          <a:xfrm>
            <a:off x="513272" y="2044251"/>
            <a:ext cx="10397886" cy="18656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r>
              <a:t>Worker should check patients condition via patients emotion </a:t>
            </a:r>
          </a:p>
          <a:p>
            <a:pPr>
              <a:defRPr sz="2400"/>
            </a:pPr>
            <a:r>
              <a:t> </a:t>
            </a:r>
          </a:p>
          <a:p>
            <a:pPr>
              <a:defRPr sz="2400"/>
            </a:pPr>
            <a:r>
              <a:t>Worker should record patients condition on web</a:t>
            </a:r>
          </a:p>
          <a:p>
            <a:pPr>
              <a:defRPr sz="2400"/>
            </a:pPr>
            <a:r>
              <a:t> </a:t>
            </a:r>
          </a:p>
          <a:p>
            <a:pPr>
              <a:defRPr sz="2400"/>
            </a:pPr>
            <a:r>
              <a:t>Worker should check patients information on web</a:t>
            </a:r>
          </a:p>
        </p:txBody>
      </p:sp>
      <p:pic>
        <p:nvPicPr>
          <p:cNvPr id="136" name="그림 4" descr="그림 4"/>
          <p:cNvPicPr>
            <a:picLocks noChangeAspect="1"/>
          </p:cNvPicPr>
          <p:nvPr/>
        </p:nvPicPr>
        <p:blipFill>
          <a:blip r:embed="rId2">
            <a:extLst/>
          </a:blip>
          <a:stretch>
            <a:fillRect/>
          </a:stretch>
        </p:blipFill>
        <p:spPr>
          <a:xfrm>
            <a:off x="8100796" y="3013144"/>
            <a:ext cx="3916385" cy="1849759"/>
          </a:xfrm>
          <a:prstGeom prst="rect">
            <a:avLst/>
          </a:prstGeom>
          <a:ln w="12700">
            <a:miter lim="400000"/>
          </a:ln>
        </p:spPr>
      </p:pic>
      <p:pic>
        <p:nvPicPr>
          <p:cNvPr id="137" name="그림 5" descr="그림 5"/>
          <p:cNvPicPr>
            <a:picLocks noChangeAspect="1"/>
          </p:cNvPicPr>
          <p:nvPr/>
        </p:nvPicPr>
        <p:blipFill>
          <a:blip r:embed="rId3">
            <a:extLst/>
          </a:blip>
          <a:stretch>
            <a:fillRect/>
          </a:stretch>
        </p:blipFill>
        <p:spPr>
          <a:xfrm>
            <a:off x="8749549" y="3562968"/>
            <a:ext cx="1288811" cy="1113602"/>
          </a:xfrm>
          <a:prstGeom prst="rect">
            <a:avLst/>
          </a:prstGeom>
          <a:ln w="12700">
            <a:miter lim="400000"/>
          </a:ln>
        </p:spPr>
      </p:pic>
      <p:pic>
        <p:nvPicPr>
          <p:cNvPr id="138" name="그림 6" descr="그림 6"/>
          <p:cNvPicPr>
            <a:picLocks noChangeAspect="1"/>
          </p:cNvPicPr>
          <p:nvPr/>
        </p:nvPicPr>
        <p:blipFill>
          <a:blip r:embed="rId4">
            <a:extLst/>
          </a:blip>
          <a:stretch>
            <a:fillRect/>
          </a:stretch>
        </p:blipFill>
        <p:spPr>
          <a:xfrm>
            <a:off x="8936186" y="3525353"/>
            <a:ext cx="802207" cy="802207"/>
          </a:xfrm>
          <a:prstGeom prst="rect">
            <a:avLst/>
          </a:prstGeom>
          <a:ln w="12700">
            <a:miter lim="400000"/>
          </a:ln>
        </p:spPr>
      </p:pic>
      <p:sp>
        <p:nvSpPr>
          <p:cNvPr id="139" name="TextBox 7"/>
          <p:cNvSpPr txBox="1"/>
          <p:nvPr/>
        </p:nvSpPr>
        <p:spPr>
          <a:xfrm>
            <a:off x="9053884" y="4289943"/>
            <a:ext cx="611088"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SICK</a:t>
            </a:r>
          </a:p>
        </p:txBody>
      </p:sp>
      <p:pic>
        <p:nvPicPr>
          <p:cNvPr id="140" name="그림 8" descr="그림 8"/>
          <p:cNvPicPr>
            <a:picLocks noChangeAspect="1"/>
          </p:cNvPicPr>
          <p:nvPr/>
        </p:nvPicPr>
        <p:blipFill>
          <a:blip r:embed="rId5">
            <a:extLst/>
          </a:blip>
          <a:stretch>
            <a:fillRect/>
          </a:stretch>
        </p:blipFill>
        <p:spPr>
          <a:xfrm>
            <a:off x="8224497" y="2866122"/>
            <a:ext cx="3627725" cy="292287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extBox 3"/>
          <p:cNvSpPr txBox="1"/>
          <p:nvPr/>
        </p:nvSpPr>
        <p:spPr>
          <a:xfrm>
            <a:off x="270530" y="267948"/>
            <a:ext cx="2491213" cy="8593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ln w="9525" cap="flat">
                  <a:solidFill>
                    <a:srgbClr val="000000">
                      <a:alpha val="30000"/>
                    </a:srgbClr>
                  </a:solidFill>
                  <a:prstDash val="solid"/>
                  <a:round/>
                </a:ln>
                <a:latin typeface="Calibri Light"/>
                <a:ea typeface="Calibri Light"/>
                <a:cs typeface="Calibri Light"/>
                <a:sym typeface="Calibri Light"/>
              </a:defRPr>
            </a:pPr>
            <a:r>
              <a:t>2.3</a:t>
            </a:r>
          </a:p>
          <a:p>
            <a:pPr algn="ctr">
              <a:defRPr sz="1600">
                <a:ln w="9525" cap="flat">
                  <a:solidFill>
                    <a:srgbClr val="000000">
                      <a:alpha val="30000"/>
                    </a:srgbClr>
                  </a:solidFill>
                  <a:prstDash val="solid"/>
                  <a:round/>
                </a:ln>
                <a:latin typeface="Calibri Light"/>
                <a:ea typeface="Calibri Light"/>
                <a:cs typeface="Calibri Light"/>
                <a:sym typeface="Calibri Light"/>
              </a:defRPr>
            </a:pPr>
            <a:r>
              <a:t>Non-functional requirements</a:t>
            </a:r>
          </a:p>
        </p:txBody>
      </p:sp>
      <p:sp>
        <p:nvSpPr>
          <p:cNvPr id="143" name="직사각형 5"/>
          <p:cNvSpPr/>
          <p:nvPr/>
        </p:nvSpPr>
        <p:spPr>
          <a:xfrm>
            <a:off x="159191" y="182879"/>
            <a:ext cx="2720644" cy="720001"/>
          </a:xfrm>
          <a:prstGeom prst="rect">
            <a:avLst/>
          </a:prstGeom>
          <a:ln w="25400">
            <a:solidFill>
              <a:srgbClr val="000000"/>
            </a:solidFill>
            <a:miter/>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144" name="직사각형 1"/>
          <p:cNvSpPr txBox="1"/>
          <p:nvPr/>
        </p:nvSpPr>
        <p:spPr>
          <a:xfrm>
            <a:off x="413580" y="1471448"/>
            <a:ext cx="10975955" cy="44437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2400"/>
            </a:pPr>
            <a:r>
              <a:t>Performance: The function used by the user should present an output in less than 3 seconds.</a:t>
            </a:r>
          </a:p>
          <a:p>
            <a:pPr algn="just">
              <a:defRPr sz="2400"/>
            </a:pPr>
            <a:r>
              <a:t> </a:t>
            </a:r>
          </a:p>
          <a:p>
            <a:pPr algn="just">
              <a:defRPr sz="2400"/>
            </a:pPr>
            <a:r>
              <a:t>Reliability: The function must be able to recognize the subject’s face with 99% probability.</a:t>
            </a:r>
          </a:p>
          <a:p>
            <a:pPr algn="just">
              <a:defRPr sz="2400"/>
            </a:pPr>
            <a:r>
              <a:t> </a:t>
            </a:r>
          </a:p>
          <a:p>
            <a:pPr algn="just">
              <a:defRPr sz="2400"/>
            </a:pPr>
            <a:r>
              <a:t>Security: Only registered users should be able to access the system</a:t>
            </a:r>
          </a:p>
          <a:p>
            <a:pPr algn="just">
              <a:defRPr sz="2400"/>
            </a:pPr>
            <a:r>
              <a:t> </a:t>
            </a:r>
          </a:p>
          <a:p>
            <a:pPr algn="just">
              <a:defRPr sz="2400"/>
            </a:pPr>
            <a:r>
              <a:t>Safety: This web should not use any memory after it is closed.</a:t>
            </a:r>
          </a:p>
          <a:p>
            <a:pPr algn="just">
              <a:defRPr sz="2400"/>
            </a:pPr>
            <a:r>
              <a:t> </a:t>
            </a:r>
          </a:p>
          <a:p>
            <a:pPr algn="just">
              <a:defRPr sz="2400"/>
            </a:pPr>
            <a:r>
              <a:t>Availability: This system must provide its service for 24 hours a day,365 days a year.</a:t>
            </a:r>
          </a:p>
          <a:p>
            <a:pPr algn="just">
              <a:defRPr sz="2400"/>
            </a:pPr>
            <a:r>
              <a:t>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extBox 9"/>
          <p:cNvSpPr txBox="1"/>
          <p:nvPr/>
        </p:nvSpPr>
        <p:spPr>
          <a:xfrm>
            <a:off x="7849980" y="5025004"/>
            <a:ext cx="2388340" cy="3401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lvl1pPr>
          </a:lstStyle>
          <a:p>
            <a:pPr/>
            <a:r>
              <a:t>System administrators</a:t>
            </a:r>
          </a:p>
        </p:txBody>
      </p:sp>
      <p:sp>
        <p:nvSpPr>
          <p:cNvPr id="147" name="TextBox 10"/>
          <p:cNvSpPr txBox="1"/>
          <p:nvPr/>
        </p:nvSpPr>
        <p:spPr>
          <a:xfrm>
            <a:off x="2240018" y="5025004"/>
            <a:ext cx="1468818" cy="3401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lvl1pPr>
          </a:lstStyle>
          <a:p>
            <a:pPr/>
            <a:r>
              <a:t>General user</a:t>
            </a:r>
          </a:p>
        </p:txBody>
      </p:sp>
      <p:sp>
        <p:nvSpPr>
          <p:cNvPr id="148" name="TextBox 11"/>
          <p:cNvSpPr txBox="1"/>
          <p:nvPr/>
        </p:nvSpPr>
        <p:spPr>
          <a:xfrm>
            <a:off x="45720" y="267948"/>
            <a:ext cx="2882987" cy="6053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ln w="9525" cap="flat">
                  <a:solidFill>
                    <a:srgbClr val="000000">
                      <a:alpha val="30000"/>
                    </a:srgbClr>
                  </a:solidFill>
                  <a:prstDash val="solid"/>
                  <a:round/>
                </a:ln>
                <a:latin typeface="Calibri Light"/>
                <a:ea typeface="Calibri Light"/>
                <a:cs typeface="Calibri Light"/>
                <a:sym typeface="Calibri Light"/>
              </a:defRPr>
            </a:pPr>
            <a:r>
              <a:t>2.3</a:t>
            </a:r>
          </a:p>
          <a:p>
            <a:pPr algn="ctr">
              <a:defRPr sz="1600">
                <a:ln w="9525" cap="flat">
                  <a:solidFill>
                    <a:srgbClr val="000000">
                      <a:alpha val="30000"/>
                    </a:srgbClr>
                  </a:solidFill>
                  <a:prstDash val="solid"/>
                  <a:round/>
                </a:ln>
                <a:latin typeface="Calibri Light"/>
                <a:ea typeface="Calibri Light"/>
                <a:cs typeface="Calibri Light"/>
                <a:sym typeface="Calibri Light"/>
              </a:defRPr>
            </a:pPr>
            <a:r>
              <a:t>Requirements and Task Analysis</a:t>
            </a:r>
          </a:p>
        </p:txBody>
      </p:sp>
      <p:sp>
        <p:nvSpPr>
          <p:cNvPr id="149" name="직사각형 12"/>
          <p:cNvSpPr/>
          <p:nvPr/>
        </p:nvSpPr>
        <p:spPr>
          <a:xfrm>
            <a:off x="159191" y="182879"/>
            <a:ext cx="2720644" cy="720001"/>
          </a:xfrm>
          <a:prstGeom prst="rect">
            <a:avLst/>
          </a:prstGeom>
          <a:ln w="25400">
            <a:solidFill>
              <a:srgbClr val="000000"/>
            </a:solidFill>
            <a:miter/>
          </a:ln>
        </p:spPr>
        <p:txBody>
          <a:bodyPr lIns="45719" rIns="45719" anchor="ctr"/>
          <a:lstStyle/>
          <a:p>
            <a:pPr algn="ctr">
              <a:defRPr>
                <a:solidFill>
                  <a:srgbClr val="FFFFFF"/>
                </a:solidFill>
                <a:latin typeface="Calibri Light"/>
                <a:ea typeface="Calibri Light"/>
                <a:cs typeface="Calibri Light"/>
                <a:sym typeface="Calibri Light"/>
              </a:defRPr>
            </a:pPr>
          </a:p>
        </p:txBody>
      </p:sp>
      <p:pic>
        <p:nvPicPr>
          <p:cNvPr id="150" name="그림 2" descr="그림 2"/>
          <p:cNvPicPr>
            <a:picLocks noChangeAspect="1"/>
          </p:cNvPicPr>
          <p:nvPr/>
        </p:nvPicPr>
        <p:blipFill>
          <a:blip r:embed="rId2">
            <a:extLst/>
          </a:blip>
          <a:stretch>
            <a:fillRect/>
          </a:stretch>
        </p:blipFill>
        <p:spPr>
          <a:xfrm>
            <a:off x="159192" y="1432885"/>
            <a:ext cx="5854701" cy="3250627"/>
          </a:xfrm>
          <a:prstGeom prst="rect">
            <a:avLst/>
          </a:prstGeom>
          <a:ln w="12700">
            <a:miter lim="400000"/>
          </a:ln>
        </p:spPr>
      </p:pic>
      <p:pic>
        <p:nvPicPr>
          <p:cNvPr id="151" name="그림 1" descr="그림 1"/>
          <p:cNvPicPr>
            <a:picLocks noChangeAspect="1"/>
          </p:cNvPicPr>
          <p:nvPr/>
        </p:nvPicPr>
        <p:blipFill>
          <a:blip r:embed="rId3">
            <a:extLst/>
          </a:blip>
          <a:stretch>
            <a:fillRect/>
          </a:stretch>
        </p:blipFill>
        <p:spPr>
          <a:xfrm>
            <a:off x="6178108" y="1432885"/>
            <a:ext cx="5854701" cy="325062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extBox 10"/>
          <p:cNvSpPr txBox="1"/>
          <p:nvPr/>
        </p:nvSpPr>
        <p:spPr>
          <a:xfrm>
            <a:off x="270530" y="267948"/>
            <a:ext cx="2491213" cy="6053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ln w="9525" cap="flat">
                  <a:solidFill>
                    <a:srgbClr val="000000">
                      <a:alpha val="30000"/>
                    </a:srgbClr>
                  </a:solidFill>
                  <a:prstDash val="solid"/>
                  <a:round/>
                </a:ln>
                <a:latin typeface="Calibri Light"/>
                <a:ea typeface="Calibri Light"/>
                <a:cs typeface="Calibri Light"/>
                <a:sym typeface="Calibri Light"/>
              </a:defRPr>
            </a:pPr>
            <a:r>
              <a:t>2</a:t>
            </a:r>
          </a:p>
          <a:p>
            <a:pPr algn="ctr">
              <a:defRPr sz="1600">
                <a:ln w="9525" cap="flat">
                  <a:solidFill>
                    <a:srgbClr val="000000">
                      <a:alpha val="30000"/>
                    </a:srgbClr>
                  </a:solidFill>
                  <a:prstDash val="solid"/>
                  <a:round/>
                </a:ln>
                <a:latin typeface="Calibri Light"/>
                <a:ea typeface="Calibri Light"/>
                <a:cs typeface="Calibri Light"/>
                <a:sym typeface="Calibri Light"/>
              </a:defRPr>
            </a:pPr>
            <a:r>
              <a:t>ER-diagram</a:t>
            </a:r>
          </a:p>
        </p:txBody>
      </p:sp>
      <p:sp>
        <p:nvSpPr>
          <p:cNvPr id="154" name="직사각형 11"/>
          <p:cNvSpPr/>
          <p:nvPr/>
        </p:nvSpPr>
        <p:spPr>
          <a:xfrm>
            <a:off x="159191" y="182879"/>
            <a:ext cx="2720644" cy="720001"/>
          </a:xfrm>
          <a:prstGeom prst="rect">
            <a:avLst/>
          </a:prstGeom>
          <a:ln w="25400">
            <a:solidFill>
              <a:srgbClr val="000000"/>
            </a:solidFill>
            <a:miter/>
          </a:ln>
        </p:spPr>
        <p:txBody>
          <a:bodyPr lIns="45719" rIns="45719" anchor="ctr"/>
          <a:lstStyle/>
          <a:p>
            <a:pPr algn="ctr">
              <a:defRPr>
                <a:solidFill>
                  <a:srgbClr val="FFFFFF"/>
                </a:solidFill>
                <a:latin typeface="Calibri Light"/>
                <a:ea typeface="Calibri Light"/>
                <a:cs typeface="Calibri Light"/>
                <a:sym typeface="Calibri Light"/>
              </a:defRPr>
            </a:pPr>
          </a:p>
        </p:txBody>
      </p:sp>
      <p:pic>
        <p:nvPicPr>
          <p:cNvPr id="155" name="그림 2" descr="그림 2"/>
          <p:cNvPicPr>
            <a:picLocks noChangeAspect="1"/>
          </p:cNvPicPr>
          <p:nvPr/>
        </p:nvPicPr>
        <p:blipFill>
          <a:blip r:embed="rId2">
            <a:extLst/>
          </a:blip>
          <a:stretch>
            <a:fillRect/>
          </a:stretch>
        </p:blipFill>
        <p:spPr>
          <a:xfrm>
            <a:off x="2999921" y="1267277"/>
            <a:ext cx="6623051" cy="494165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테마">
      <a:majorFont>
        <a:latin typeface="Calibri"/>
        <a:ea typeface="Calibri"/>
        <a:cs typeface="Calibri"/>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테마">
      <a:majorFont>
        <a:latin typeface="Calibri"/>
        <a:ea typeface="Calibri"/>
        <a:cs typeface="Calibri"/>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