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8" r:id="rId7"/>
    <p:sldId id="264" r:id="rId8"/>
    <p:sldId id="265" r:id="rId9"/>
    <p:sldId id="266" r:id="rId10"/>
    <p:sldId id="267" r:id="rId11"/>
    <p:sldId id="269" r:id="rId12"/>
    <p:sldId id="270" r:id="rId13"/>
    <p:sldId id="271" r:id="rId14"/>
    <p:sldId id="272" r:id="rId15"/>
    <p:sldId id="262" r:id="rId16"/>
    <p:sldId id="261"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72" d="100"/>
          <a:sy n="72" d="100"/>
        </p:scale>
        <p:origin x="58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amLingle/Project--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amLingle/Project--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379B1-21DD-484C-8F56-A8E345344A44}"/>
              </a:ext>
            </a:extLst>
          </p:cNvPr>
          <p:cNvSpPr>
            <a:spLocks noGrp="1"/>
          </p:cNvSpPr>
          <p:nvPr>
            <p:ph type="ctrTitle"/>
          </p:nvPr>
        </p:nvSpPr>
        <p:spPr>
          <a:xfrm>
            <a:off x="949216" y="3227682"/>
            <a:ext cx="8882637" cy="1646302"/>
          </a:xfrm>
        </p:spPr>
        <p:txBody>
          <a:bodyPr/>
          <a:lstStyle/>
          <a:p>
            <a:r>
              <a:rPr lang="en-US" dirty="0"/>
              <a:t>Crude Oil VS Auto Industry:</a:t>
            </a:r>
            <a:br>
              <a:rPr lang="en-US" dirty="0"/>
            </a:br>
            <a:br>
              <a:rPr lang="en-US" dirty="0"/>
            </a:br>
            <a:endParaRPr lang="en-US" dirty="0"/>
          </a:p>
        </p:txBody>
      </p:sp>
      <p:sp>
        <p:nvSpPr>
          <p:cNvPr id="3" name="Subtitle 2">
            <a:extLst>
              <a:ext uri="{FF2B5EF4-FFF2-40B4-BE49-F238E27FC236}">
                <a16:creationId xmlns:a16="http://schemas.microsoft.com/office/drawing/2014/main" id="{6B25E304-A0C1-4462-856B-439885F66410}"/>
              </a:ext>
            </a:extLst>
          </p:cNvPr>
          <p:cNvSpPr>
            <a:spLocks noGrp="1"/>
          </p:cNvSpPr>
          <p:nvPr>
            <p:ph type="subTitle" idx="1"/>
          </p:nvPr>
        </p:nvSpPr>
        <p:spPr/>
        <p:txBody>
          <a:bodyPr/>
          <a:lstStyle/>
          <a:p>
            <a:r>
              <a:rPr lang="en-US" dirty="0"/>
              <a:t>Sam, Rayan, Erica, &amp; Haley – Project 1</a:t>
            </a:r>
          </a:p>
        </p:txBody>
      </p:sp>
      <p:sp>
        <p:nvSpPr>
          <p:cNvPr id="4" name="TextBox 3">
            <a:extLst>
              <a:ext uri="{FF2B5EF4-FFF2-40B4-BE49-F238E27FC236}">
                <a16:creationId xmlns:a16="http://schemas.microsoft.com/office/drawing/2014/main" id="{FCB74862-4E77-4A37-BAFE-9DFB05EA0420}"/>
              </a:ext>
            </a:extLst>
          </p:cNvPr>
          <p:cNvSpPr txBox="1"/>
          <p:nvPr/>
        </p:nvSpPr>
        <p:spPr>
          <a:xfrm>
            <a:off x="2756452" y="3137211"/>
            <a:ext cx="6944139" cy="830997"/>
          </a:xfrm>
          <a:prstGeom prst="rect">
            <a:avLst/>
          </a:prstGeom>
          <a:noFill/>
        </p:spPr>
        <p:txBody>
          <a:bodyPr wrap="square" rtlCol="0">
            <a:spAutoFit/>
          </a:bodyPr>
          <a:lstStyle/>
          <a:p>
            <a:r>
              <a:rPr lang="en-US" sz="2400" dirty="0">
                <a:solidFill>
                  <a:schemeClr val="accent1"/>
                </a:solidFill>
              </a:rPr>
              <a:t>A comparative study on how crude oil prices affect the auto industry.</a:t>
            </a:r>
          </a:p>
        </p:txBody>
      </p:sp>
    </p:spTree>
    <p:extLst>
      <p:ext uri="{BB962C8B-B14F-4D97-AF65-F5344CB8AC3E}">
        <p14:creationId xmlns:p14="http://schemas.microsoft.com/office/powerpoint/2010/main" val="765181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rude_Oil_Price_Toyota_Revenue.png">
            <a:extLst>
              <a:ext uri="{FF2B5EF4-FFF2-40B4-BE49-F238E27FC236}">
                <a16:creationId xmlns:a16="http://schemas.microsoft.com/office/drawing/2014/main" id="{0C0FACD7-BD58-4897-AAF8-A68BFE142D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92" y="481818"/>
            <a:ext cx="8456442" cy="5637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79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3A13-52E7-4F61-A9D2-928FF95F64D4}"/>
              </a:ext>
            </a:extLst>
          </p:cNvPr>
          <p:cNvSpPr>
            <a:spLocks noGrp="1"/>
          </p:cNvSpPr>
          <p:nvPr>
            <p:ph type="title"/>
          </p:nvPr>
        </p:nvSpPr>
        <p:spPr/>
        <p:txBody>
          <a:bodyPr/>
          <a:lstStyle/>
          <a:p>
            <a:r>
              <a:rPr lang="en-US" dirty="0"/>
              <a:t>Ford T-Test</a:t>
            </a:r>
          </a:p>
        </p:txBody>
      </p:sp>
      <p:pic>
        <p:nvPicPr>
          <p:cNvPr id="6146" name="Picture 2" descr="FORD_TTEST.png">
            <a:extLst>
              <a:ext uri="{FF2B5EF4-FFF2-40B4-BE49-F238E27FC236}">
                <a16:creationId xmlns:a16="http://schemas.microsoft.com/office/drawing/2014/main" id="{00732EBD-9113-430E-B95D-03CA6D1B8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665" y="1255932"/>
            <a:ext cx="8016116" cy="5344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588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EE90-5AA6-498D-A08B-EE08869CB9E0}"/>
              </a:ext>
            </a:extLst>
          </p:cNvPr>
          <p:cNvSpPr>
            <a:spLocks noGrp="1"/>
          </p:cNvSpPr>
          <p:nvPr>
            <p:ph type="title"/>
          </p:nvPr>
        </p:nvSpPr>
        <p:spPr/>
        <p:txBody>
          <a:bodyPr/>
          <a:lstStyle/>
          <a:p>
            <a:r>
              <a:rPr lang="en-US" dirty="0"/>
              <a:t>GM T-Test</a:t>
            </a:r>
          </a:p>
        </p:txBody>
      </p:sp>
      <p:pic>
        <p:nvPicPr>
          <p:cNvPr id="7170" name="Picture 2" descr="GM_TTEST.png">
            <a:extLst>
              <a:ext uri="{FF2B5EF4-FFF2-40B4-BE49-F238E27FC236}">
                <a16:creationId xmlns:a16="http://schemas.microsoft.com/office/drawing/2014/main" id="{264E3FD4-40A8-423C-AAC2-CB43461C3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993" y="1287976"/>
            <a:ext cx="7777349" cy="5184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121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EEE9-6B34-4A2C-8D74-44E3904399A5}"/>
              </a:ext>
            </a:extLst>
          </p:cNvPr>
          <p:cNvSpPr>
            <a:spLocks noGrp="1"/>
          </p:cNvSpPr>
          <p:nvPr>
            <p:ph type="title"/>
          </p:nvPr>
        </p:nvSpPr>
        <p:spPr/>
        <p:txBody>
          <a:bodyPr/>
          <a:lstStyle/>
          <a:p>
            <a:r>
              <a:rPr lang="en-US" dirty="0"/>
              <a:t>Honda T-Test</a:t>
            </a:r>
          </a:p>
        </p:txBody>
      </p:sp>
      <p:pic>
        <p:nvPicPr>
          <p:cNvPr id="8194" name="Picture 2" descr="HONDA_TTEST.png">
            <a:extLst>
              <a:ext uri="{FF2B5EF4-FFF2-40B4-BE49-F238E27FC236}">
                <a16:creationId xmlns:a16="http://schemas.microsoft.com/office/drawing/2014/main" id="{2940824D-2ACD-4557-B3FA-BBCE22B8A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504" y="1270000"/>
            <a:ext cx="7918938" cy="5279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22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D1A1-DC17-4055-8547-7ECE106ED95A}"/>
              </a:ext>
            </a:extLst>
          </p:cNvPr>
          <p:cNvSpPr>
            <a:spLocks noGrp="1"/>
          </p:cNvSpPr>
          <p:nvPr>
            <p:ph type="title"/>
          </p:nvPr>
        </p:nvSpPr>
        <p:spPr/>
        <p:txBody>
          <a:bodyPr/>
          <a:lstStyle/>
          <a:p>
            <a:r>
              <a:rPr lang="en-US" dirty="0"/>
              <a:t>Toyota T-Test</a:t>
            </a:r>
          </a:p>
        </p:txBody>
      </p:sp>
      <p:pic>
        <p:nvPicPr>
          <p:cNvPr id="9218" name="Picture 2" descr="TOYOTA_TTEST.png">
            <a:extLst>
              <a:ext uri="{FF2B5EF4-FFF2-40B4-BE49-F238E27FC236}">
                <a16:creationId xmlns:a16="http://schemas.microsoft.com/office/drawing/2014/main" id="{526705D2-9B97-4840-84D7-ED6A4A895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478" y="1223191"/>
            <a:ext cx="7903574" cy="5269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148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B6953-4FAF-4D1E-BAFF-5D5D4738FB9A}"/>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838D72A6-1FA2-4409-8763-7B20CF117AB8}"/>
              </a:ext>
            </a:extLst>
          </p:cNvPr>
          <p:cNvSpPr>
            <a:spLocks noGrp="1"/>
          </p:cNvSpPr>
          <p:nvPr>
            <p:ph idx="1"/>
          </p:nvPr>
        </p:nvSpPr>
        <p:spPr/>
        <p:txBody>
          <a:bodyPr/>
          <a:lstStyle/>
          <a:p>
            <a:pPr>
              <a:buFont typeface="Wingdings" panose="05000000000000000000" pitchFamily="2" charset="2"/>
              <a:buChar char="§"/>
            </a:pPr>
            <a:r>
              <a:rPr lang="en-US" dirty="0"/>
              <a:t>Graphs at first glance: When oil prices increased, revenue for car companies increased. When oil prices decreased, car revenue decreased. Same phenomena occurred with stock prices.</a:t>
            </a:r>
          </a:p>
          <a:p>
            <a:pPr>
              <a:buFont typeface="Wingdings" panose="05000000000000000000" pitchFamily="2" charset="2"/>
              <a:buChar char="§"/>
            </a:pPr>
            <a:r>
              <a:rPr lang="en-US" dirty="0"/>
              <a:t>T-Test Conclusions:</a:t>
            </a:r>
          </a:p>
          <a:p>
            <a:pPr lvl="1">
              <a:buFont typeface="Wingdings" panose="05000000000000000000" pitchFamily="2" charset="2"/>
              <a:buChar char="§"/>
            </a:pPr>
            <a:r>
              <a:rPr lang="en-US" dirty="0"/>
              <a:t>There is enough evidence in the data to conclude that there is an interaction between the price of crude oil and the American auto industry.</a:t>
            </a:r>
          </a:p>
          <a:p>
            <a:pPr lvl="1">
              <a:buFont typeface="Wingdings" panose="05000000000000000000" pitchFamily="2" charset="2"/>
              <a:buChar char="§"/>
            </a:pPr>
            <a:r>
              <a:rPr lang="en-US" dirty="0"/>
              <a:t>We expected a inverse correlation, but instead there was an direct correlation.</a:t>
            </a:r>
          </a:p>
          <a:p>
            <a:pPr>
              <a:buFont typeface="Wingdings" panose="05000000000000000000" pitchFamily="2" charset="2"/>
              <a:buChar char="§"/>
            </a:pPr>
            <a:r>
              <a:rPr lang="en-US" dirty="0"/>
              <a:t>What does this mean?</a:t>
            </a:r>
          </a:p>
          <a:p>
            <a:pPr lvl="1">
              <a:buFont typeface="Wingdings" panose="05000000000000000000" pitchFamily="2" charset="2"/>
              <a:buChar char="§"/>
            </a:pPr>
            <a:r>
              <a:rPr lang="en-US" dirty="0"/>
              <a:t>We’re not sure why this affect occurs. This may be due to a general rise and fall in the stock market. Oil prices may affect our overall economy, and not just car sales, but more tests would be needed to make a better conclusion.</a:t>
            </a:r>
          </a:p>
          <a:p>
            <a:pPr marL="457200" lvl="1" indent="0">
              <a:buNone/>
            </a:pPr>
            <a:endParaRPr lang="en-US" dirty="0"/>
          </a:p>
        </p:txBody>
      </p:sp>
    </p:spTree>
    <p:extLst>
      <p:ext uri="{BB962C8B-B14F-4D97-AF65-F5344CB8AC3E}">
        <p14:creationId xmlns:p14="http://schemas.microsoft.com/office/powerpoint/2010/main" val="3521126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BDA95-A558-4777-A6E7-9140FED9B6A6}"/>
              </a:ext>
            </a:extLst>
          </p:cNvPr>
          <p:cNvSpPr>
            <a:spLocks noGrp="1"/>
          </p:cNvSpPr>
          <p:nvPr>
            <p:ph type="title"/>
          </p:nvPr>
        </p:nvSpPr>
        <p:spPr/>
        <p:txBody>
          <a:bodyPr/>
          <a:lstStyle/>
          <a:p>
            <a:r>
              <a:rPr lang="en-US" dirty="0"/>
              <a:t>Post-Mortem</a:t>
            </a:r>
          </a:p>
        </p:txBody>
      </p:sp>
      <p:sp>
        <p:nvSpPr>
          <p:cNvPr id="3" name="Content Placeholder 2">
            <a:extLst>
              <a:ext uri="{FF2B5EF4-FFF2-40B4-BE49-F238E27FC236}">
                <a16:creationId xmlns:a16="http://schemas.microsoft.com/office/drawing/2014/main" id="{36562A82-0555-4028-8073-CAA87315BA5B}"/>
              </a:ext>
            </a:extLst>
          </p:cNvPr>
          <p:cNvSpPr>
            <a:spLocks noGrp="1"/>
          </p:cNvSpPr>
          <p:nvPr>
            <p:ph idx="1"/>
          </p:nvPr>
        </p:nvSpPr>
        <p:spPr>
          <a:xfrm>
            <a:off x="677334" y="1458225"/>
            <a:ext cx="8596668" cy="1868072"/>
          </a:xfrm>
        </p:spPr>
        <p:txBody>
          <a:bodyPr/>
          <a:lstStyle/>
          <a:p>
            <a:pPr>
              <a:buFont typeface="Wingdings" panose="05000000000000000000" pitchFamily="2" charset="2"/>
              <a:buChar char="§"/>
            </a:pPr>
            <a:r>
              <a:rPr lang="en-US" dirty="0"/>
              <a:t>Insights while exploring the data:	</a:t>
            </a:r>
          </a:p>
          <a:p>
            <a:pPr lvl="1">
              <a:buFont typeface="Wingdings" panose="05000000000000000000" pitchFamily="2" charset="2"/>
              <a:buChar char="§"/>
            </a:pPr>
            <a:r>
              <a:rPr lang="en-US" dirty="0"/>
              <a:t>Uncleaned data	</a:t>
            </a:r>
          </a:p>
          <a:p>
            <a:pPr lvl="1">
              <a:buFont typeface="Wingdings" panose="05000000000000000000" pitchFamily="2" charset="2"/>
              <a:buChar char="§"/>
            </a:pPr>
            <a:r>
              <a:rPr lang="en-US" dirty="0"/>
              <a:t>Time series type of transformation	</a:t>
            </a:r>
          </a:p>
          <a:p>
            <a:pPr lvl="1">
              <a:buFont typeface="Wingdings" panose="05000000000000000000" pitchFamily="2" charset="2"/>
              <a:buChar char="§"/>
            </a:pPr>
            <a:r>
              <a:rPr lang="en-US" dirty="0"/>
              <a:t>Frequency issues	</a:t>
            </a:r>
          </a:p>
          <a:p>
            <a:pPr lvl="1">
              <a:buFont typeface="Wingdings" panose="05000000000000000000" pitchFamily="2" charset="2"/>
              <a:buChar char="§"/>
            </a:pPr>
            <a:r>
              <a:rPr lang="en-US" dirty="0"/>
              <a:t>Price movements issues</a:t>
            </a:r>
          </a:p>
          <a:p>
            <a:pPr marL="457200" lvl="1" indent="0">
              <a:buNone/>
            </a:pPr>
            <a:endParaRPr lang="en-US" dirty="0"/>
          </a:p>
        </p:txBody>
      </p:sp>
      <p:sp>
        <p:nvSpPr>
          <p:cNvPr id="4" name="Content Placeholder 2">
            <a:extLst>
              <a:ext uri="{FF2B5EF4-FFF2-40B4-BE49-F238E27FC236}">
                <a16:creationId xmlns:a16="http://schemas.microsoft.com/office/drawing/2014/main" id="{F952B89F-1F8F-4C8C-8D34-9D1BF304A8AF}"/>
              </a:ext>
            </a:extLst>
          </p:cNvPr>
          <p:cNvSpPr txBox="1">
            <a:spLocks/>
          </p:cNvSpPr>
          <p:nvPr/>
        </p:nvSpPr>
        <p:spPr>
          <a:xfrm>
            <a:off x="677334" y="3326296"/>
            <a:ext cx="8596668" cy="265043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Within our revenue data-set we had a mix of annual, daily, and quarterly data. This was creating a noise in time series.	</a:t>
            </a:r>
          </a:p>
          <a:p>
            <a:pPr>
              <a:buFont typeface="Wingdings" panose="05000000000000000000" pitchFamily="2" charset="2"/>
              <a:buChar char="§"/>
            </a:pPr>
            <a:r>
              <a:rPr lang="en-US" dirty="0"/>
              <a:t>Issues while plotting data, we had to create a second axis	</a:t>
            </a:r>
          </a:p>
          <a:p>
            <a:pPr>
              <a:buFont typeface="Wingdings" panose="05000000000000000000" pitchFamily="2" charset="2"/>
              <a:buChar char="§"/>
            </a:pPr>
            <a:r>
              <a:rPr lang="en-US" dirty="0"/>
              <a:t>Normalizing data</a:t>
            </a:r>
          </a:p>
          <a:p>
            <a:pPr>
              <a:buFont typeface="Wingdings" panose="05000000000000000000" pitchFamily="2" charset="2"/>
              <a:buChar char="§"/>
            </a:pPr>
            <a:r>
              <a:rPr lang="en-US" dirty="0"/>
              <a:t>If we had two more weeks:</a:t>
            </a:r>
          </a:p>
          <a:p>
            <a:pPr lvl="1">
              <a:buFont typeface="Wingdings" panose="05000000000000000000" pitchFamily="2" charset="2"/>
              <a:buChar char="§"/>
            </a:pPr>
            <a:r>
              <a:rPr lang="en-US" dirty="0"/>
              <a:t>We would like to explore the stock market in general. Is it just car sales that oil prices affect, or does oil affect our overall economy? If it’s just car sales, why do car sales increase as oil prices increase?</a:t>
            </a:r>
          </a:p>
        </p:txBody>
      </p:sp>
    </p:spTree>
    <p:extLst>
      <p:ext uri="{BB962C8B-B14F-4D97-AF65-F5344CB8AC3E}">
        <p14:creationId xmlns:p14="http://schemas.microsoft.com/office/powerpoint/2010/main" val="3168694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D997-CD6A-4D76-BE1E-BC78C9DD0863}"/>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8546A6B-F7C3-464E-96C8-03BD4AE776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95527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649D-DBBD-4E52-B071-90D34ABBECA1}"/>
              </a:ext>
            </a:extLst>
          </p:cNvPr>
          <p:cNvSpPr>
            <a:spLocks noGrp="1"/>
          </p:cNvSpPr>
          <p:nvPr>
            <p:ph type="title"/>
          </p:nvPr>
        </p:nvSpPr>
        <p:spPr/>
        <p:txBody>
          <a:bodyPr/>
          <a:lstStyle/>
          <a:p>
            <a:r>
              <a:rPr lang="en-US" dirty="0"/>
              <a:t>Project Summary</a:t>
            </a:r>
          </a:p>
        </p:txBody>
      </p:sp>
      <p:sp>
        <p:nvSpPr>
          <p:cNvPr id="3" name="Content Placeholder 2">
            <a:extLst>
              <a:ext uri="{FF2B5EF4-FFF2-40B4-BE49-F238E27FC236}">
                <a16:creationId xmlns:a16="http://schemas.microsoft.com/office/drawing/2014/main" id="{D1E50787-168D-4763-B05F-7FD25EEDFF63}"/>
              </a:ext>
            </a:extLst>
          </p:cNvPr>
          <p:cNvSpPr>
            <a:spLocks noGrp="1"/>
          </p:cNvSpPr>
          <p:nvPr>
            <p:ph idx="1"/>
          </p:nvPr>
        </p:nvSpPr>
        <p:spPr/>
        <p:txBody>
          <a:bodyPr/>
          <a:lstStyle/>
          <a:p>
            <a:pPr>
              <a:buFont typeface="Wingdings" panose="05000000000000000000" pitchFamily="2" charset="2"/>
              <a:buChar char="§"/>
            </a:pPr>
            <a:r>
              <a:rPr lang="en-US" dirty="0"/>
              <a:t>Hypothesis: Stock prices and overall cost of crude oil will have an inverse affect on the Auto Industry. Auto Sales will decrease as oil prices increase and vice versa. </a:t>
            </a:r>
          </a:p>
          <a:p>
            <a:pPr>
              <a:buFont typeface="Wingdings" panose="05000000000000000000" pitchFamily="2" charset="2"/>
              <a:buChar char="§"/>
            </a:pPr>
            <a:r>
              <a:rPr lang="en-US" dirty="0"/>
              <a:t>Questions: Do oil prices affect auto sales? Does this affect vary from auto company to auto company? If there is a correlation, is it a simultaneous correlation or is the affect staggered?</a:t>
            </a:r>
          </a:p>
          <a:p>
            <a:pPr>
              <a:buFont typeface="Wingdings" panose="05000000000000000000" pitchFamily="2" charset="2"/>
              <a:buChar char="§"/>
            </a:pPr>
            <a:r>
              <a:rPr lang="en-US" dirty="0"/>
              <a:t>Why did we ask these questions?</a:t>
            </a:r>
          </a:p>
          <a:p>
            <a:pPr>
              <a:buFont typeface="Wingdings" panose="05000000000000000000" pitchFamily="2" charset="2"/>
              <a:buChar char="§"/>
            </a:pPr>
            <a:r>
              <a:rPr lang="en-US" dirty="0"/>
              <a:t>Summary of findings:</a:t>
            </a:r>
          </a:p>
          <a:p>
            <a:pPr lvl="1">
              <a:buFont typeface="Wingdings" panose="05000000000000000000" pitchFamily="2" charset="2"/>
              <a:buChar char="§"/>
            </a:pPr>
            <a:r>
              <a:rPr lang="en-US" dirty="0"/>
              <a:t>Our hypothesis turned out to be correct and incorrect. Oil prices had an affect on car sales, but revenue increased as prices increased, and decreased as prices decreased. It was a direct correlation instead of an inverse correlation.</a:t>
            </a:r>
          </a:p>
        </p:txBody>
      </p:sp>
    </p:spTree>
    <p:extLst>
      <p:ext uri="{BB962C8B-B14F-4D97-AF65-F5344CB8AC3E}">
        <p14:creationId xmlns:p14="http://schemas.microsoft.com/office/powerpoint/2010/main" val="413273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AB9C-7955-4EED-890B-C7226E47B2E8}"/>
              </a:ext>
            </a:extLst>
          </p:cNvPr>
          <p:cNvSpPr>
            <a:spLocks noGrp="1"/>
          </p:cNvSpPr>
          <p:nvPr>
            <p:ph type="title"/>
          </p:nvPr>
        </p:nvSpPr>
        <p:spPr/>
        <p:txBody>
          <a:bodyPr/>
          <a:lstStyle/>
          <a:p>
            <a:r>
              <a:rPr lang="en-US" dirty="0"/>
              <a:t>Questions and Data</a:t>
            </a:r>
          </a:p>
        </p:txBody>
      </p:sp>
      <p:sp>
        <p:nvSpPr>
          <p:cNvPr id="3" name="Content Placeholder 2">
            <a:extLst>
              <a:ext uri="{FF2B5EF4-FFF2-40B4-BE49-F238E27FC236}">
                <a16:creationId xmlns:a16="http://schemas.microsoft.com/office/drawing/2014/main" id="{A29544B8-A03C-4B66-9F67-3CA4469C1615}"/>
              </a:ext>
            </a:extLst>
          </p:cNvPr>
          <p:cNvSpPr>
            <a:spLocks noGrp="1"/>
          </p:cNvSpPr>
          <p:nvPr>
            <p:ph idx="1"/>
          </p:nvPr>
        </p:nvSpPr>
        <p:spPr/>
        <p:txBody>
          <a:bodyPr/>
          <a:lstStyle/>
          <a:p>
            <a:pPr>
              <a:buFont typeface="Wingdings" panose="05000000000000000000" pitchFamily="2" charset="2"/>
              <a:buChar char="§"/>
            </a:pPr>
            <a:r>
              <a:rPr lang="en-US" dirty="0"/>
              <a:t>Does the price of oil affect auto industry sales? First, we needed to find data on oil stock prices for the last 5 years. Then we needed to find data on auto sales for the last 5 years. We decided to include the data of the top four U.S. auto companies. We looked for stock prices as well as revenue.</a:t>
            </a:r>
          </a:p>
          <a:p>
            <a:pPr>
              <a:buFont typeface="Wingdings" panose="05000000000000000000" pitchFamily="2" charset="2"/>
              <a:buChar char="§"/>
            </a:pPr>
            <a:r>
              <a:rPr lang="en-US" dirty="0"/>
              <a:t>Stock Prices:	WTI crude oil stock price using </a:t>
            </a:r>
            <a:r>
              <a:rPr lang="en-US" dirty="0" err="1"/>
              <a:t>Quandl</a:t>
            </a:r>
            <a:r>
              <a:rPr lang="en-US" dirty="0"/>
              <a:t> API. Ford, GM, Toyota stock price using IEX API.</a:t>
            </a:r>
          </a:p>
          <a:p>
            <a:pPr>
              <a:buFont typeface="Wingdings" panose="05000000000000000000" pitchFamily="2" charset="2"/>
              <a:buChar char="§"/>
            </a:pPr>
            <a:r>
              <a:rPr lang="en-US" dirty="0"/>
              <a:t>Revenue:	Quarterly revenue using IEX API however limited data points for the companies in our sample. Larger revenue sample using CSV files downloaded from Guru.com.</a:t>
            </a:r>
          </a:p>
        </p:txBody>
      </p:sp>
    </p:spTree>
    <p:extLst>
      <p:ext uri="{BB962C8B-B14F-4D97-AF65-F5344CB8AC3E}">
        <p14:creationId xmlns:p14="http://schemas.microsoft.com/office/powerpoint/2010/main" val="173587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B5FF-B551-49AF-AC72-B9F6608E2E5B}"/>
              </a:ext>
            </a:extLst>
          </p:cNvPr>
          <p:cNvSpPr>
            <a:spLocks noGrp="1"/>
          </p:cNvSpPr>
          <p:nvPr>
            <p:ph type="title"/>
          </p:nvPr>
        </p:nvSpPr>
        <p:spPr/>
        <p:txBody>
          <a:bodyPr/>
          <a:lstStyle/>
          <a:p>
            <a:r>
              <a:rPr lang="en-US" dirty="0"/>
              <a:t>Data Cleanup and Exploration</a:t>
            </a:r>
          </a:p>
        </p:txBody>
      </p:sp>
      <p:sp>
        <p:nvSpPr>
          <p:cNvPr id="3" name="Content Placeholder 2">
            <a:extLst>
              <a:ext uri="{FF2B5EF4-FFF2-40B4-BE49-F238E27FC236}">
                <a16:creationId xmlns:a16="http://schemas.microsoft.com/office/drawing/2014/main" id="{8804AC85-0D14-4FFB-B1CD-0D62451DE16B}"/>
              </a:ext>
            </a:extLst>
          </p:cNvPr>
          <p:cNvSpPr>
            <a:spLocks noGrp="1"/>
          </p:cNvSpPr>
          <p:nvPr>
            <p:ph idx="1"/>
          </p:nvPr>
        </p:nvSpPr>
        <p:spPr/>
        <p:txBody>
          <a:bodyPr/>
          <a:lstStyle/>
          <a:p>
            <a:pPr>
              <a:buFont typeface="Wingdings" panose="05000000000000000000" pitchFamily="2" charset="2"/>
              <a:buChar char="§"/>
            </a:pPr>
            <a:r>
              <a:rPr lang="en-US" dirty="0"/>
              <a:t>Started by finding the appropriate API	</a:t>
            </a:r>
          </a:p>
          <a:p>
            <a:pPr>
              <a:buFont typeface="Wingdings" panose="05000000000000000000" pitchFamily="2" charset="2"/>
              <a:buChar char="§"/>
            </a:pPr>
            <a:r>
              <a:rPr lang="en-US" dirty="0"/>
              <a:t>Include Data into data frame	</a:t>
            </a:r>
          </a:p>
          <a:p>
            <a:pPr>
              <a:buFont typeface="Wingdings" panose="05000000000000000000" pitchFamily="2" charset="2"/>
              <a:buChar char="§"/>
            </a:pPr>
            <a:r>
              <a:rPr lang="en-US" dirty="0"/>
              <a:t>Verify that we have the same number of data points across our sample of data</a:t>
            </a:r>
          </a:p>
          <a:p>
            <a:pPr>
              <a:buFont typeface="Wingdings" panose="05000000000000000000" pitchFamily="2" charset="2"/>
              <a:buChar char="§"/>
            </a:pPr>
            <a:r>
              <a:rPr lang="en-US" dirty="0"/>
              <a:t>Clean and reformat dates	</a:t>
            </a:r>
          </a:p>
          <a:p>
            <a:pPr>
              <a:buFont typeface="Wingdings" panose="05000000000000000000" pitchFamily="2" charset="2"/>
              <a:buChar char="§"/>
            </a:pPr>
            <a:r>
              <a:rPr lang="en-US" dirty="0"/>
              <a:t>Transform data into numeric data types	</a:t>
            </a:r>
          </a:p>
          <a:p>
            <a:pPr>
              <a:buFont typeface="Wingdings" panose="05000000000000000000" pitchFamily="2" charset="2"/>
              <a:buChar char="§"/>
            </a:pPr>
            <a:r>
              <a:rPr lang="en-US" dirty="0"/>
              <a:t>Clean and reformat revenue data 	</a:t>
            </a:r>
          </a:p>
          <a:p>
            <a:pPr>
              <a:buFont typeface="Wingdings" panose="05000000000000000000" pitchFamily="2" charset="2"/>
              <a:buChar char="§"/>
            </a:pPr>
            <a:r>
              <a:rPr lang="en-US" dirty="0"/>
              <a:t>Distinguish between annual and quarterly data using loc function</a:t>
            </a:r>
          </a:p>
          <a:p>
            <a:pPr>
              <a:buFont typeface="Wingdings" panose="05000000000000000000" pitchFamily="2" charset="2"/>
              <a:buChar char="§"/>
            </a:pPr>
            <a:r>
              <a:rPr lang="en-US" dirty="0">
                <a:hlinkClick r:id="rId2"/>
              </a:rPr>
              <a:t>https://github.com/SamLingle/Project--1</a:t>
            </a:r>
            <a:endParaRPr lang="en-US" dirty="0"/>
          </a:p>
          <a:p>
            <a:pPr marL="0" indent="0">
              <a:buNone/>
            </a:pPr>
            <a:endParaRPr lang="en-US" dirty="0"/>
          </a:p>
        </p:txBody>
      </p:sp>
    </p:spTree>
    <p:extLst>
      <p:ext uri="{BB962C8B-B14F-4D97-AF65-F5344CB8AC3E}">
        <p14:creationId xmlns:p14="http://schemas.microsoft.com/office/powerpoint/2010/main" val="292829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4BD4-0D67-48A4-8993-7B2356C6EE58}"/>
              </a:ext>
            </a:extLst>
          </p:cNvPr>
          <p:cNvSpPr>
            <a:spLocks noGrp="1"/>
          </p:cNvSpPr>
          <p:nvPr>
            <p:ph type="title"/>
          </p:nvPr>
        </p:nvSpPr>
        <p:spPr/>
        <p:txBody>
          <a:bodyPr/>
          <a:lstStyle/>
          <a:p>
            <a:r>
              <a:rPr lang="en-US" dirty="0"/>
              <a:t>Data Analysis </a:t>
            </a:r>
          </a:p>
        </p:txBody>
      </p:sp>
      <p:sp>
        <p:nvSpPr>
          <p:cNvPr id="3" name="Content Placeholder 2">
            <a:extLst>
              <a:ext uri="{FF2B5EF4-FFF2-40B4-BE49-F238E27FC236}">
                <a16:creationId xmlns:a16="http://schemas.microsoft.com/office/drawing/2014/main" id="{FBB2AF27-BCE4-4C66-9675-0552F49C39DA}"/>
              </a:ext>
            </a:extLst>
          </p:cNvPr>
          <p:cNvSpPr>
            <a:spLocks noGrp="1"/>
          </p:cNvSpPr>
          <p:nvPr>
            <p:ph idx="1"/>
          </p:nvPr>
        </p:nvSpPr>
        <p:spPr/>
        <p:txBody>
          <a:bodyPr/>
          <a:lstStyle/>
          <a:p>
            <a:pPr>
              <a:buFont typeface="Wingdings" panose="05000000000000000000" pitchFamily="2" charset="2"/>
              <a:buChar char="§"/>
            </a:pPr>
            <a:r>
              <a:rPr lang="en-US" dirty="0"/>
              <a:t>Retrieve appropriate data	</a:t>
            </a:r>
          </a:p>
          <a:p>
            <a:pPr>
              <a:buFont typeface="Wingdings" panose="05000000000000000000" pitchFamily="2" charset="2"/>
              <a:buChar char="§"/>
            </a:pPr>
            <a:r>
              <a:rPr lang="en-US" dirty="0"/>
              <a:t>Transform stock prices into rates of return	</a:t>
            </a:r>
          </a:p>
          <a:p>
            <a:pPr>
              <a:buFont typeface="Wingdings" panose="05000000000000000000" pitchFamily="2" charset="2"/>
              <a:buChar char="§"/>
            </a:pPr>
            <a:r>
              <a:rPr lang="en-US" dirty="0"/>
              <a:t>Advantage of using returns series is that it helps in making the time series stationary	</a:t>
            </a:r>
          </a:p>
          <a:p>
            <a:pPr>
              <a:buFont typeface="Wingdings" panose="05000000000000000000" pitchFamily="2" charset="2"/>
              <a:buChar char="§"/>
            </a:pPr>
            <a:r>
              <a:rPr lang="en-US" dirty="0"/>
              <a:t>Run statistical test (t-test) to confirm the significance of correlation coefficients</a:t>
            </a:r>
          </a:p>
          <a:p>
            <a:pPr>
              <a:buFont typeface="Wingdings" panose="05000000000000000000" pitchFamily="2" charset="2"/>
              <a:buChar char="§"/>
            </a:pPr>
            <a:r>
              <a:rPr lang="en-US" dirty="0">
                <a:hlinkClick r:id="rId2"/>
              </a:rPr>
              <a:t>https://github.com/SamLingle/Project--1</a:t>
            </a:r>
            <a:endParaRPr lang="en-US" dirty="0"/>
          </a:p>
          <a:p>
            <a:pPr marL="0" indent="0">
              <a:buNone/>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030701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tock_Price_over_years.png">
            <a:extLst>
              <a:ext uri="{FF2B5EF4-FFF2-40B4-BE49-F238E27FC236}">
                <a16:creationId xmlns:a16="http://schemas.microsoft.com/office/drawing/2014/main" id="{564838F4-2A2A-421F-A489-0921FDD54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39" y="228599"/>
            <a:ext cx="8163951" cy="6122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821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ude_Oil_Price_Ford_Revenue.png">
            <a:extLst>
              <a:ext uri="{FF2B5EF4-FFF2-40B4-BE49-F238E27FC236}">
                <a16:creationId xmlns:a16="http://schemas.microsoft.com/office/drawing/2014/main" id="{67650F48-5E46-4E90-8632-BF427499A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468" y="580292"/>
            <a:ext cx="7907802" cy="52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30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rude_Oil_Price_GM_Revenue.png">
            <a:extLst>
              <a:ext uri="{FF2B5EF4-FFF2-40B4-BE49-F238E27FC236}">
                <a16:creationId xmlns:a16="http://schemas.microsoft.com/office/drawing/2014/main" id="{AFD0E62A-F7FA-4661-9CB4-8E32CEFA7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822" y="612335"/>
            <a:ext cx="7817534" cy="521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260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rude_Oil_Price_Honda_Revenue.png">
            <a:extLst>
              <a:ext uri="{FF2B5EF4-FFF2-40B4-BE49-F238E27FC236}">
                <a16:creationId xmlns:a16="http://schemas.microsoft.com/office/drawing/2014/main" id="{944D66CD-A125-451A-A784-1D0265138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828" y="552156"/>
            <a:ext cx="8055512" cy="537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1357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10126</TotalTime>
  <Words>418</Words>
  <Application>Microsoft Office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Trebuchet MS</vt:lpstr>
      <vt:lpstr>Wingdings</vt:lpstr>
      <vt:lpstr>Wingdings 3</vt:lpstr>
      <vt:lpstr>Facet</vt:lpstr>
      <vt:lpstr>Crude Oil VS Auto Industry:  </vt:lpstr>
      <vt:lpstr>Project Summary</vt:lpstr>
      <vt:lpstr>Questions and Data</vt:lpstr>
      <vt:lpstr>Data Cleanup and Exploration</vt:lpstr>
      <vt:lpstr>Data Analysis </vt:lpstr>
      <vt:lpstr>PowerPoint Presentation</vt:lpstr>
      <vt:lpstr>PowerPoint Presentation</vt:lpstr>
      <vt:lpstr>PowerPoint Presentation</vt:lpstr>
      <vt:lpstr>PowerPoint Presentation</vt:lpstr>
      <vt:lpstr>PowerPoint Presentation</vt:lpstr>
      <vt:lpstr>Ford T-Test</vt:lpstr>
      <vt:lpstr>GM T-Test</vt:lpstr>
      <vt:lpstr>Honda T-Test</vt:lpstr>
      <vt:lpstr>Toyota T-Test</vt:lpstr>
      <vt:lpstr>Discussion</vt:lpstr>
      <vt:lpstr>Post-Mortem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Crude Oil VS Auto Industry:  </dc:title>
  <dc:creator>Haley's PC</dc:creator>
  <cp:lastModifiedBy>Haley's PC</cp:lastModifiedBy>
  <cp:revision>19</cp:revision>
  <dcterms:created xsi:type="dcterms:W3CDTF">2018-11-03T15:01:05Z</dcterms:created>
  <dcterms:modified xsi:type="dcterms:W3CDTF">2018-11-10T15:47:37Z</dcterms:modified>
</cp:coreProperties>
</file>