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1"/>
  </p:notesMasterIdLst>
  <p:sldIdLst>
    <p:sldId id="256" r:id="rId2"/>
    <p:sldId id="257" r:id="rId3"/>
    <p:sldId id="258" r:id="rId4"/>
    <p:sldId id="262" r:id="rId5"/>
    <p:sldId id="264" r:id="rId6"/>
    <p:sldId id="263" r:id="rId7"/>
    <p:sldId id="259" r:id="rId8"/>
    <p:sldId id="260"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69360" autoAdjust="0"/>
  </p:normalViewPr>
  <p:slideViewPr>
    <p:cSldViewPr snapToGrid="0" snapToObjects="1">
      <p:cViewPr varScale="1">
        <p:scale>
          <a:sx n="71" d="100"/>
          <a:sy n="71" d="100"/>
        </p:scale>
        <p:origin x="-1424"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FF87A-8C9C-B44B-B0DD-86274D0547AC}" type="datetimeFigureOut">
              <a:rPr lang="en-US" smtClean="0"/>
              <a:pPr/>
              <a:t>2/8/18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270D3-6D00-6549-808A-8C4F9CC90A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270D3-6D00-6549-808A-8C4F9CC90A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Concept/</a:t>
            </a:r>
            <a:r>
              <a:rPr lang="en-US" dirty="0" smtClean="0"/>
              <a:t>motivation:</a:t>
            </a:r>
          </a:p>
          <a:p>
            <a:endParaRPr lang="en-US" dirty="0" smtClean="0"/>
          </a:p>
          <a:p>
            <a:r>
              <a:rPr lang="en-US" dirty="0" smtClean="0"/>
              <a:t>We’ve all been there… lost In</a:t>
            </a:r>
            <a:r>
              <a:rPr lang="en-US" baseline="0" dirty="0" smtClean="0"/>
              <a:t> the wine aisle wondering which to choose…</a:t>
            </a:r>
          </a:p>
          <a:p>
            <a:r>
              <a:rPr lang="en-US" baseline="0" dirty="0" smtClean="0"/>
              <a:t>You don’t know jack $#!@ about wine….</a:t>
            </a:r>
          </a:p>
          <a:p>
            <a:r>
              <a:rPr lang="en-US" baseline="0" dirty="0" smtClean="0"/>
              <a:t>..or maybe you know some $#!</a:t>
            </a:r>
            <a:r>
              <a:rPr lang="en-US" baseline="0" dirty="0" err="1" smtClean="0"/>
              <a:t>t</a:t>
            </a:r>
            <a:r>
              <a:rPr lang="en-US" baseline="0" dirty="0" smtClean="0"/>
              <a:t>…but not enough…</a:t>
            </a:r>
          </a:p>
          <a:p>
            <a:endParaRPr lang="en-US" dirty="0"/>
          </a:p>
        </p:txBody>
      </p:sp>
      <p:sp>
        <p:nvSpPr>
          <p:cNvPr id="4" name="Slide Number Placeholder 3"/>
          <p:cNvSpPr>
            <a:spLocks noGrp="1"/>
          </p:cNvSpPr>
          <p:nvPr>
            <p:ph type="sldNum" sz="quarter" idx="10"/>
          </p:nvPr>
        </p:nvSpPr>
        <p:spPr/>
        <p:txBody>
          <a:bodyPr/>
          <a:lstStyle/>
          <a:p>
            <a:fld id="{5B4270D3-6D00-6549-808A-8C4F9CC90A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Obi Wine Kenobi acts as a personal Sommelier to assist you in choosing a great bottle. You can browse through a multitude of vineyards.  Get the winemaker’s notes about the product, straight from the vine to your computer, phone, or tablet.  You can even save and edit wines for future consumption.</a:t>
            </a:r>
          </a:p>
          <a:p>
            <a:endParaRPr lang="en-US" dirty="0" smtClean="0"/>
          </a:p>
          <a:p>
            <a:r>
              <a:rPr lang="en-US" dirty="0" smtClean="0"/>
              <a:t>-Get</a:t>
            </a:r>
            <a:r>
              <a:rPr lang="en-US" baseline="0" dirty="0" smtClean="0"/>
              <a:t> </a:t>
            </a:r>
            <a:r>
              <a:rPr lang="en-US" baseline="0" dirty="0" err="1" smtClean="0"/>
              <a:t>Snooth</a:t>
            </a:r>
            <a:r>
              <a:rPr lang="en-US" baseline="0" dirty="0" smtClean="0"/>
              <a:t> reviews, Recipe pairings, a link to the vineyard/winemaker website.  </a:t>
            </a:r>
            <a:endParaRPr lang="en-US" dirty="0"/>
          </a:p>
        </p:txBody>
      </p:sp>
      <p:sp>
        <p:nvSpPr>
          <p:cNvPr id="4" name="Slide Number Placeholder 3"/>
          <p:cNvSpPr>
            <a:spLocks noGrp="1"/>
          </p:cNvSpPr>
          <p:nvPr>
            <p:ph type="sldNum" sz="quarter" idx="10"/>
          </p:nvPr>
        </p:nvSpPr>
        <p:spPr/>
        <p:txBody>
          <a:bodyPr/>
          <a:lstStyle/>
          <a:p>
            <a:fld id="{5B4270D3-6D00-6549-808A-8C4F9CC90A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a:t>
            </a:r>
            <a:r>
              <a:rPr lang="en-US" baseline="0" dirty="0" smtClean="0"/>
              <a:t> Process:::  </a:t>
            </a:r>
          </a:p>
          <a:p>
            <a:endParaRPr lang="en-US" baseline="0" dirty="0" smtClean="0"/>
          </a:p>
          <a:p>
            <a:endParaRPr lang="en-US" baseline="0" dirty="0" smtClean="0"/>
          </a:p>
          <a:p>
            <a:r>
              <a:rPr lang="en-US" baseline="0" dirty="0" smtClean="0"/>
              <a:t> </a:t>
            </a:r>
            <a:r>
              <a:rPr lang="en-US" dirty="0" smtClean="0"/>
              <a:t>We set a pretty lofty goal at first, so it was all about designating our MVP, and realizing what we could get accomplished within the week.</a:t>
            </a:r>
          </a:p>
          <a:p>
            <a:r>
              <a:rPr lang="en-US" dirty="0" smtClean="0"/>
              <a:t>We finally obtained the </a:t>
            </a:r>
            <a:r>
              <a:rPr lang="en-US" dirty="0" err="1" smtClean="0"/>
              <a:t>api</a:t>
            </a:r>
            <a:r>
              <a:rPr lang="en-US" dirty="0" smtClean="0"/>
              <a:t> key from </a:t>
            </a:r>
            <a:r>
              <a:rPr lang="en-US" dirty="0" err="1" smtClean="0"/>
              <a:t>Snooth</a:t>
            </a:r>
            <a:r>
              <a:rPr lang="en-US" dirty="0" smtClean="0"/>
              <a:t>, which enabled us to only use two </a:t>
            </a:r>
            <a:r>
              <a:rPr lang="en-US" dirty="0" err="1" smtClean="0"/>
              <a:t>api’s</a:t>
            </a:r>
            <a:r>
              <a:rPr lang="en-US" dirty="0" smtClean="0"/>
              <a:t> to accomplish this site.  We wanted to incorporate weather, but couldn’t find wan</a:t>
            </a:r>
            <a:r>
              <a:rPr lang="en-US" baseline="0" dirty="0" smtClean="0"/>
              <a:t> without either </a:t>
            </a:r>
            <a:r>
              <a:rPr lang="en-US" baseline="0" dirty="0" err="1" smtClean="0"/>
              <a:t>Oauth</a:t>
            </a:r>
            <a:r>
              <a:rPr lang="en-US" baseline="0" dirty="0" smtClean="0"/>
              <a:t>, or a hefty monthly usage fee.  </a:t>
            </a:r>
            <a:endParaRPr lang="en-US" dirty="0" smtClean="0"/>
          </a:p>
          <a:p>
            <a:endParaRPr lang="en-US" dirty="0"/>
          </a:p>
        </p:txBody>
      </p:sp>
      <p:sp>
        <p:nvSpPr>
          <p:cNvPr id="4" name="Slide Number Placeholder 3"/>
          <p:cNvSpPr>
            <a:spLocks noGrp="1"/>
          </p:cNvSpPr>
          <p:nvPr>
            <p:ph type="sldNum" sz="quarter" idx="10"/>
          </p:nvPr>
        </p:nvSpPr>
        <p:spPr/>
        <p:txBody>
          <a:bodyPr/>
          <a:lstStyle/>
          <a:p>
            <a:fld id="{5B4270D3-6D00-6549-808A-8C4F9CC90A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a:t>
            </a:r>
          </a:p>
          <a:p>
            <a:r>
              <a:rPr lang="en-US" dirty="0" smtClean="0"/>
              <a:t>API’s that we used include </a:t>
            </a:r>
            <a:r>
              <a:rPr lang="en-US" dirty="0" err="1" smtClean="0"/>
              <a:t>Snooth</a:t>
            </a:r>
            <a:r>
              <a:rPr lang="en-US" baseline="0" dirty="0" smtClean="0"/>
              <a:t> and Text-to-speech. The latter was pretty straight forward, but </a:t>
            </a:r>
            <a:r>
              <a:rPr lang="en-US" baseline="0" dirty="0" err="1" smtClean="0"/>
              <a:t>Snooth</a:t>
            </a:r>
            <a:r>
              <a:rPr lang="en-US" baseline="0" dirty="0" smtClean="0"/>
              <a:t> provided a wide array of information. </a:t>
            </a:r>
            <a:endParaRPr lang="en-US" dirty="0" smtClean="0"/>
          </a:p>
          <a:p>
            <a:r>
              <a:rPr lang="en-US" dirty="0" smtClean="0"/>
              <a:t>This</a:t>
            </a:r>
            <a:r>
              <a:rPr lang="en-US" baseline="0" dirty="0" smtClean="0"/>
              <a:t> page features food pairings as well as further wine detail Ajax calls.  It also includes the text to speech Ajax call.  We went through several text to–speech voices. We were hoping for a French accent, but settled with British to enhance user experience (it sounded much more sophisticated). </a:t>
            </a:r>
            <a:endParaRPr lang="en-US" dirty="0" smtClean="0"/>
          </a:p>
        </p:txBody>
      </p:sp>
      <p:sp>
        <p:nvSpPr>
          <p:cNvPr id="4" name="Slide Number Placeholder 3"/>
          <p:cNvSpPr>
            <a:spLocks noGrp="1"/>
          </p:cNvSpPr>
          <p:nvPr>
            <p:ph type="sldNum" sz="quarter" idx="10"/>
          </p:nvPr>
        </p:nvSpPr>
        <p:spPr/>
        <p:txBody>
          <a:bodyPr/>
          <a:lstStyle/>
          <a:p>
            <a:fld id="{5B4270D3-6D00-6549-808A-8C4F9CC90A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page shows the main information displayed in the user search.  We investigated other websites to see what the wine consumer would typically want to know about the product that they are searching. We used a modal to ask the user about their name and age before entering the site. Visitors who return to the site will be greeted with their name.  This is done using local storage, which also saves the user’s favorite </a:t>
            </a:r>
            <a:r>
              <a:rPr lang="en-US" baseline="0" dirty="0" err="1" smtClean="0"/>
              <a:t>wine(s</a:t>
            </a:r>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B4270D3-6D00-6549-808A-8C4F9CC90A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Technologies</a:t>
            </a:r>
            <a:r>
              <a:rPr lang="en-US" dirty="0" smtClean="0"/>
              <a:t>:  This</a:t>
            </a:r>
            <a:r>
              <a:rPr lang="en-US" baseline="0" dirty="0" smtClean="0"/>
              <a:t> shows our hide/show features that allow the page to run faster because the user does not need to reload the page each time they are browsing the site.</a:t>
            </a:r>
            <a:endParaRPr lang="en-US" dirty="0" smtClean="0"/>
          </a:p>
          <a:p>
            <a:r>
              <a:rPr lang="en-US" dirty="0" smtClean="0"/>
              <a:t>Some</a:t>
            </a:r>
            <a:r>
              <a:rPr lang="en-US" baseline="0" dirty="0" smtClean="0"/>
              <a:t> lessons that we learned via technology:</a:t>
            </a:r>
            <a:endParaRPr lang="en-US" dirty="0" smtClean="0"/>
          </a:p>
          <a:p>
            <a:r>
              <a:rPr lang="en-US" baseline="0" dirty="0" smtClean="0"/>
              <a:t> We found out that click events inside of click events will cause random misfires within site functionality.  We also used </a:t>
            </a:r>
            <a:r>
              <a:rPr lang="en-US" baseline="0" dirty="0" err="1" smtClean="0"/>
              <a:t>gyphs</a:t>
            </a:r>
            <a:r>
              <a:rPr lang="en-US" baseline="0" dirty="0" smtClean="0"/>
              <a:t> to personalize the sommelier experience and give it a more comedic/personal feel.  No need to be snooty here.  </a:t>
            </a:r>
            <a:endParaRPr lang="en-US"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B4270D3-6D00-6549-808A-8C4F9CC90A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link to working page here:</a:t>
            </a:r>
            <a:r>
              <a:rPr lang="en-US" dirty="0" smtClean="0"/>
              <a:t> </a:t>
            </a:r>
          </a:p>
          <a:p>
            <a:endParaRPr lang="en-US" dirty="0" smtClean="0"/>
          </a:p>
          <a:p>
            <a:r>
              <a:rPr lang="en-US" dirty="0" smtClean="0"/>
              <a:t>-Mobile</a:t>
            </a:r>
            <a:r>
              <a:rPr lang="en-US" baseline="0" dirty="0" smtClean="0"/>
              <a:t> Responsiveness</a:t>
            </a:r>
            <a:r>
              <a:rPr lang="en-US" baseline="0" dirty="0" smtClean="0"/>
              <a:t>…</a:t>
            </a:r>
          </a:p>
          <a:p>
            <a:r>
              <a:rPr lang="en-US" baseline="0" dirty="0" smtClean="0"/>
              <a:t>-will check your name and age (makes sure to clear local storage before Demo!!!)</a:t>
            </a:r>
          </a:p>
          <a:p>
            <a:r>
              <a:rPr lang="en-US" baseline="0" dirty="0" smtClean="0"/>
              <a:t>-can search wine::</a:t>
            </a:r>
            <a:endParaRPr lang="en-US" dirty="0" smtClean="0"/>
          </a:p>
          <a:p>
            <a:endParaRPr lang="en-US" b="1" dirty="0" smtClean="0"/>
          </a:p>
          <a:p>
            <a:r>
              <a:rPr lang="en-US" b="1" dirty="0" smtClean="0"/>
              <a:t>Pinot: Golden </a:t>
            </a:r>
            <a:r>
              <a:rPr lang="en-US" dirty="0" smtClean="0"/>
              <a:t>Eye</a:t>
            </a:r>
            <a:r>
              <a:rPr lang="en-US" baseline="0" dirty="0" smtClean="0"/>
              <a:t>, Ten degrees</a:t>
            </a:r>
          </a:p>
          <a:p>
            <a:r>
              <a:rPr lang="en-US" baseline="0" dirty="0" smtClean="0"/>
              <a:t>-will bring up suggested dinner pairings/</a:t>
            </a:r>
            <a:r>
              <a:rPr lang="en-US" baseline="0" dirty="0" err="1" smtClean="0"/>
              <a:t>recipies</a:t>
            </a:r>
            <a:endParaRPr lang="en-US" baseline="0" dirty="0" smtClean="0"/>
          </a:p>
          <a:p>
            <a:r>
              <a:rPr lang="en-US" baseline="0" dirty="0" smtClean="0"/>
              <a:t>-will give link to vineyard website</a:t>
            </a:r>
          </a:p>
          <a:p>
            <a:r>
              <a:rPr lang="en-US" baseline="0" dirty="0" smtClean="0"/>
              <a:t>-will give a </a:t>
            </a:r>
            <a:r>
              <a:rPr lang="en-US" baseline="0" dirty="0" err="1" smtClean="0"/>
              <a:t>Snooth</a:t>
            </a:r>
            <a:r>
              <a:rPr lang="en-US" baseline="0" dirty="0" smtClean="0"/>
              <a:t> review</a:t>
            </a:r>
          </a:p>
          <a:p>
            <a:r>
              <a:rPr lang="en-US" baseline="0" dirty="0" smtClean="0"/>
              <a:t>-heard it through the grapevine-listen to wine maker notes straight from the source</a:t>
            </a:r>
          </a:p>
          <a:p>
            <a:r>
              <a:rPr lang="en-US" baseline="0" dirty="0" smtClean="0"/>
              <a:t>-add to favorites and take away from favorites if didn’t like a wine, or just want to try some new bottles</a:t>
            </a:r>
          </a:p>
          <a:p>
            <a:r>
              <a:rPr lang="en-US" baseline="0" dirty="0" smtClean="0"/>
              <a:t>-can use back button to visit previous search results/start a new search without reloading the page</a:t>
            </a:r>
          </a:p>
          <a:p>
            <a:r>
              <a:rPr lang="en-US" baseline="0" dirty="0" smtClean="0"/>
              <a:t>-average price</a:t>
            </a:r>
          </a:p>
          <a:p>
            <a:endParaRPr lang="en-US" dirty="0" smtClean="0"/>
          </a:p>
          <a:p>
            <a:r>
              <a:rPr lang="en-US" b="1" dirty="0" smtClean="0"/>
              <a:t>Shiraz</a:t>
            </a:r>
            <a:r>
              <a:rPr lang="en-US" dirty="0" smtClean="0"/>
              <a:t>:</a:t>
            </a:r>
          </a:p>
          <a:p>
            <a:endParaRPr lang="en-US" dirty="0" smtClean="0"/>
          </a:p>
          <a:p>
            <a:r>
              <a:rPr lang="en-US" dirty="0" smtClean="0"/>
              <a:t>(5</a:t>
            </a:r>
            <a:r>
              <a:rPr lang="en-US" baseline="30000" dirty="0" smtClean="0"/>
              <a:t>th</a:t>
            </a:r>
            <a:r>
              <a:rPr lang="en-US" dirty="0" smtClean="0"/>
              <a:t> search option)</a:t>
            </a:r>
          </a:p>
          <a:p>
            <a:r>
              <a:rPr lang="en-US" dirty="0" smtClean="0"/>
              <a:t>-select the second or third</a:t>
            </a:r>
            <a:r>
              <a:rPr lang="en-US" baseline="0" dirty="0" smtClean="0"/>
              <a:t> recipes</a:t>
            </a:r>
          </a:p>
          <a:p>
            <a:r>
              <a:rPr lang="en-US" baseline="0" dirty="0" smtClean="0"/>
              <a:t>-vineyard link works</a:t>
            </a:r>
          </a:p>
          <a:p>
            <a:r>
              <a:rPr lang="en-US" baseline="0" dirty="0" smtClean="0"/>
              <a:t>-has </a:t>
            </a:r>
            <a:r>
              <a:rPr lang="en-US" baseline="0" dirty="0" err="1" smtClean="0"/>
              <a:t>Snooth</a:t>
            </a:r>
            <a:r>
              <a:rPr lang="en-US" baseline="0" dirty="0" smtClean="0"/>
              <a:t> rating</a:t>
            </a:r>
          </a:p>
          <a:p>
            <a:endParaRPr lang="en-US" baseline="0" dirty="0" smtClean="0"/>
          </a:p>
          <a:p>
            <a:endParaRPr lang="en-US" dirty="0" smtClean="0"/>
          </a:p>
          <a:p>
            <a:r>
              <a:rPr lang="en-US" b="1" dirty="0" smtClean="0"/>
              <a:t>Cabernet</a:t>
            </a:r>
            <a:r>
              <a:rPr lang="en-US" b="1" dirty="0" smtClean="0"/>
              <a:t>:</a:t>
            </a:r>
            <a:endParaRPr lang="en-US" b="1" dirty="0" smtClean="0"/>
          </a:p>
          <a:p>
            <a:r>
              <a:rPr lang="en-US" dirty="0" smtClean="0"/>
              <a:t>(7</a:t>
            </a:r>
            <a:r>
              <a:rPr lang="en-US" baseline="30000" dirty="0" smtClean="0"/>
              <a:t>th</a:t>
            </a:r>
            <a:r>
              <a:rPr lang="en-US" baseline="0" dirty="0" smtClean="0"/>
              <a:t> search option)</a:t>
            </a:r>
          </a:p>
          <a:p>
            <a:r>
              <a:rPr lang="en-US" dirty="0" smtClean="0"/>
              <a:t>-second recipe link works</a:t>
            </a:r>
            <a:r>
              <a:rPr lang="en-US" baseline="0" dirty="0" smtClean="0"/>
              <a:t> best</a:t>
            </a:r>
          </a:p>
          <a:p>
            <a:r>
              <a:rPr lang="en-US" baseline="0" dirty="0" smtClean="0"/>
              <a:t>-link to vineyard</a:t>
            </a:r>
          </a:p>
          <a:p>
            <a:r>
              <a:rPr lang="en-US" baseline="0" dirty="0" smtClean="0"/>
              <a:t>-has </a:t>
            </a:r>
            <a:r>
              <a:rPr lang="en-US" baseline="0" dirty="0" err="1" smtClean="0"/>
              <a:t>Snooth</a:t>
            </a:r>
            <a:r>
              <a:rPr lang="en-US" baseline="0" dirty="0" smtClean="0"/>
              <a:t> rating</a:t>
            </a:r>
            <a:endParaRPr lang="en-US" dirty="0" smtClean="0"/>
          </a:p>
        </p:txBody>
      </p:sp>
      <p:sp>
        <p:nvSpPr>
          <p:cNvPr id="4" name="Slide Number Placeholder 3"/>
          <p:cNvSpPr>
            <a:spLocks noGrp="1"/>
          </p:cNvSpPr>
          <p:nvPr>
            <p:ph type="sldNum" sz="quarter" idx="10"/>
          </p:nvPr>
        </p:nvSpPr>
        <p:spPr/>
        <p:txBody>
          <a:bodyPr/>
          <a:lstStyle/>
          <a:p>
            <a:fld id="{5B4270D3-6D00-6549-808A-8C4F9CC90A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would eventually</a:t>
            </a:r>
            <a:r>
              <a:rPr lang="en-US" baseline="0" dirty="0" smtClean="0"/>
              <a:t> have liked to add facial recognition, paired with an AR app that would recognize a specific array of pictures of labels.  This would enable a user to select one of the specified wine bottles, and have the bottle tell the user directly about itself.  It would look like the label was talking to you through a moving picture on your phone or computer.  Similar to our Sommelier </a:t>
            </a:r>
            <a:r>
              <a:rPr lang="en-US" baseline="0" dirty="0" err="1" smtClean="0"/>
              <a:t>gyphs</a:t>
            </a:r>
            <a:r>
              <a:rPr lang="en-US" baseline="0" dirty="0" smtClean="0"/>
              <a:t>, but with the label, and more convincing speaking movements.  </a:t>
            </a:r>
          </a:p>
          <a:p>
            <a:endParaRPr lang="en-US" baseline="0" dirty="0" smtClean="0"/>
          </a:p>
          <a:p>
            <a:r>
              <a:rPr lang="en-US" baseline="0" dirty="0" smtClean="0"/>
              <a:t>-username/auth on firebase.</a:t>
            </a:r>
          </a:p>
          <a:p>
            <a:r>
              <a:rPr lang="en-US" baseline="0" dirty="0" smtClean="0"/>
              <a:t>(could use account to view site on multiple screens)</a:t>
            </a:r>
          </a:p>
          <a:p>
            <a:endParaRPr lang="en-US" baseline="0" dirty="0" smtClean="0"/>
          </a:p>
          <a:p>
            <a:r>
              <a:rPr lang="en-US" baseline="0" dirty="0" smtClean="0"/>
              <a:t>-</a:t>
            </a:r>
            <a:r>
              <a:rPr lang="en-US" baseline="0" dirty="0" err="1" smtClean="0"/>
              <a:t>Judgement</a:t>
            </a:r>
            <a:r>
              <a:rPr lang="en-US" baseline="0" dirty="0" smtClean="0"/>
              <a:t> of Paris:</a:t>
            </a:r>
          </a:p>
          <a:p>
            <a:r>
              <a:rPr lang="en-US" baseline="0" dirty="0" smtClean="0"/>
              <a:t>-compare ratings, show trending wines, learn what others thought of each wine, through firebase, could put storage. i.e. “here’s what others thought of this product!”</a:t>
            </a:r>
          </a:p>
          <a:p>
            <a:endParaRPr lang="en-US" dirty="0"/>
          </a:p>
        </p:txBody>
      </p:sp>
      <p:sp>
        <p:nvSpPr>
          <p:cNvPr id="4" name="Slide Number Placeholder 3"/>
          <p:cNvSpPr>
            <a:spLocks noGrp="1"/>
          </p:cNvSpPr>
          <p:nvPr>
            <p:ph type="sldNum" sz="quarter" idx="10"/>
          </p:nvPr>
        </p:nvSpPr>
        <p:spPr/>
        <p:txBody>
          <a:bodyPr/>
          <a:lstStyle/>
          <a:p>
            <a:fld id="{5B4270D3-6D00-6549-808A-8C4F9CC90A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59CD49-ADC4-6B4C-B608-79250200A7ED}"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59CD49-ADC4-6B4C-B608-79250200A7ED}"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59CD49-ADC4-6B4C-B608-79250200A7ED}"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59CD49-ADC4-6B4C-B608-79250200A7ED}"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CD49-ADC4-6B4C-B608-79250200A7ED}"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59CD49-ADC4-6B4C-B608-79250200A7ED}" type="datetimeFigureOut">
              <a:rPr lang="en-US" smtClean="0"/>
              <a:pPr/>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59CD49-ADC4-6B4C-B608-79250200A7ED}" type="datetimeFigureOut">
              <a:rPr lang="en-US" smtClean="0"/>
              <a:pPr/>
              <a:t>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59CD49-ADC4-6B4C-B608-79250200A7ED}" type="datetimeFigureOut">
              <a:rPr lang="en-US" smtClean="0"/>
              <a:pPr/>
              <a:t>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CD49-ADC4-6B4C-B608-79250200A7ED}" type="datetimeFigureOut">
              <a:rPr lang="en-US" smtClean="0"/>
              <a:pPr/>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CD49-ADC4-6B4C-B608-79250200A7ED}" type="datetimeFigureOut">
              <a:rPr lang="en-US" smtClean="0"/>
              <a:pPr/>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CD49-ADC4-6B4C-B608-79250200A7ED}" type="datetimeFigureOut">
              <a:rPr lang="en-US" smtClean="0"/>
              <a:pPr/>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9F657-D962-9D47-8C23-899979E0D3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CD49-ADC4-6B4C-B608-79250200A7ED}" type="datetimeFigureOut">
              <a:rPr lang="en-US" smtClean="0"/>
              <a:pPr/>
              <a:t>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9F657-D962-9D47-8C23-899979E0D34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1" Type="http://schemas.openxmlformats.org/officeDocument/2006/relationships/audio" Target="file://localhost/Users/katherinerinas/Downloads/star-wars-theme-song.mp3" TargetMode="Externa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audio" Target="file://localhost/Users/katherinerinas/Music/iTunes/iTunes%20Music/Unknown%20Artist/Unknown%20Album/rescue.mp3" TargetMode="Externa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png"/><Relationship Id="rId1" Type="http://schemas.openxmlformats.org/officeDocument/2006/relationships/audio" Target="file://localhost/Users/katherinerinas/Downloads/force.mp3" TargetMode="Externa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ObiWine.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Phosphate Inline"/>
              </a:rPr>
              <a:t>Star  </a:t>
            </a:r>
            <a:r>
              <a:rPr lang="en-US" dirty="0" smtClean="0">
                <a:latin typeface="Phosphate Inline"/>
              </a:rPr>
              <a:t>Pours</a:t>
            </a:r>
            <a:endParaRPr lang="en-US" dirty="0">
              <a:latin typeface="Phosphate Inline"/>
            </a:endParaRPr>
          </a:p>
        </p:txBody>
      </p:sp>
      <p:sp>
        <p:nvSpPr>
          <p:cNvPr id="3" name="Content Placeholder 2"/>
          <p:cNvSpPr>
            <a:spLocks noGrp="1"/>
          </p:cNvSpPr>
          <p:nvPr>
            <p:ph idx="1"/>
          </p:nvPr>
        </p:nvSpPr>
        <p:spPr/>
        <p:txBody>
          <a:bodyPr>
            <a:normAutofit fontScale="92500"/>
          </a:bodyPr>
          <a:lstStyle/>
          <a:p>
            <a:pPr>
              <a:buNone/>
            </a:pPr>
            <a:r>
              <a:rPr lang="en-US" sz="2800" dirty="0" smtClean="0"/>
              <a:t> ….When you need guidance in the wide world of wine…</a:t>
            </a:r>
          </a:p>
          <a:p>
            <a:pPr>
              <a:buNone/>
            </a:pPr>
            <a:endParaRPr lang="en-US" sz="2800" dirty="0" smtClean="0"/>
          </a:p>
          <a:p>
            <a:pPr>
              <a:buNone/>
            </a:pPr>
            <a:r>
              <a:rPr lang="en-US" sz="2800" dirty="0" smtClean="0"/>
              <a:t> …When you’re standing in the wine aisle and cant remember the name of the bottle you tried last week</a:t>
            </a:r>
            <a:r>
              <a:rPr lang="en-US" sz="2800" dirty="0" smtClean="0"/>
              <a:t>…</a:t>
            </a:r>
          </a:p>
          <a:p>
            <a:pPr>
              <a:buNone/>
            </a:pPr>
            <a:endParaRPr lang="en-US" sz="2800" dirty="0" smtClean="0"/>
          </a:p>
          <a:p>
            <a:pPr>
              <a:buNone/>
            </a:pPr>
            <a:r>
              <a:rPr lang="en-US" sz="2800" dirty="0" smtClean="0"/>
              <a:t>…When you want to impress a certain someone, or a room full of  </a:t>
            </a:r>
            <a:r>
              <a:rPr lang="en-US" sz="2800" dirty="0" err="1" smtClean="0"/>
              <a:t>someones</a:t>
            </a:r>
            <a:r>
              <a:rPr lang="en-US" sz="2800" dirty="0" smtClean="0"/>
              <a:t>..</a:t>
            </a:r>
          </a:p>
          <a:p>
            <a:pPr>
              <a:buNone/>
            </a:pPr>
            <a:r>
              <a:rPr lang="en-US" sz="2800" dirty="0" smtClean="0"/>
              <a:t>        </a:t>
            </a:r>
          </a:p>
          <a:p>
            <a:pPr>
              <a:buNone/>
            </a:pPr>
            <a:r>
              <a:rPr lang="en-US" sz="2800" dirty="0" smtClean="0"/>
              <a:t>       ….. When you need to know what </a:t>
            </a:r>
            <a:r>
              <a:rPr lang="en-US" sz="2800" dirty="0" err="1" smtClean="0"/>
              <a:t>Vino</a:t>
            </a:r>
            <a:r>
              <a:rPr lang="en-US" sz="2800" dirty="0" smtClean="0"/>
              <a:t>…</a:t>
            </a:r>
            <a:r>
              <a:rPr lang="en-US" sz="2800" dirty="0" smtClean="0"/>
              <a:t>.</a:t>
            </a:r>
            <a:endParaRPr lang="en-US" sz="2800" dirty="0" smtClean="0"/>
          </a:p>
        </p:txBody>
      </p:sp>
      <p:pic>
        <p:nvPicPr>
          <p:cNvPr id="6" name="star-wars-theme-song.mp3">
            <a:hlinkClick r:id="" action="ppaction://media"/>
          </p:cNvPr>
          <p:cNvPicPr>
            <a:picLocks noRot="1" noChangeAspect="1"/>
          </p:cNvPicPr>
          <p:nvPr>
            <a:audioFile r:link="rId1"/>
          </p:nvPr>
        </p:nvPicPr>
        <p:blipFill>
          <a:blip r:embed="rId4"/>
          <a:stretch>
            <a:fillRect/>
          </a:stretch>
        </p:blipFill>
        <p:spPr>
          <a:xfrm>
            <a:off x="457200" y="6126163"/>
            <a:ext cx="282575" cy="282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5000" fill="hold"/>
                                        <p:tgtEl>
                                          <p:spTgt spid="3">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15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2" dur="15000" fill="hold"/>
                                        <p:tgtEl>
                                          <p:spTgt spid="3">
                                            <p:txEl>
                                              <p:pRg st="2" end="2"/>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15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5000" fill="hold"/>
                                        <p:tgtEl>
                                          <p:spTgt spid="3">
                                            <p:txEl>
                                              <p:pRg st="4" end="4"/>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5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15000" fill="hold"/>
                                        <p:tgtEl>
                                          <p:spTgt spid="3">
                                            <p:txEl>
                                              <p:pRg st="5" end="5"/>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15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5000" fill="hold"/>
                                        <p:tgtEl>
                                          <p:spTgt spid="3">
                                            <p:txEl>
                                              <p:pRg st="6" end="6"/>
                                            </p:txEl>
                                          </p:spTgt>
                                        </p:tgtEl>
                                        <p:attrNameLst>
                                          <p:attrName>ppt_y</p:attrName>
                                        </p:attrNameLst>
                                      </p:cBhvr>
                                      <p:tavLst>
                                        <p:tav tm="0">
                                          <p:val>
                                            <p:strVal val="#ppt_y+1"/>
                                          </p:val>
                                        </p:tav>
                                        <p:tav tm="100000">
                                          <p:val>
                                            <p:strVal val="#ppt_y-1"/>
                                          </p:val>
                                        </p:tav>
                                      </p:tavLst>
                                    </p:anim>
                                  </p:childTnLst>
                                </p:cTn>
                              </p:par>
                            </p:childTnLst>
                          </p:cTn>
                        </p:par>
                        <p:par>
                          <p:cTn id="25" fill="hold">
                            <p:stCondLst>
                              <p:cond delay="15000"/>
                            </p:stCondLst>
                            <p:childTnLst>
                              <p:par>
                                <p:cTn id="26" presetID="1" presetClass="mediacall" presetSubtype="0" fill="hold" nodeType="afterEffect">
                                  <p:stCondLst>
                                    <p:cond delay="0"/>
                                  </p:stCondLst>
                                  <p:childTnLst>
                                    <p:cmd type="call" cmd="playFrom(0.0)">
                                      <p:cBhvr>
                                        <p:cTn id="27" dur="13157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28"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Handwriting"/>
              </a:rPr>
              <a:t>Obi Wine Kenobi</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a:t>
            </a:r>
          </a:p>
          <a:p>
            <a:pPr>
              <a:buNone/>
            </a:pPr>
            <a:r>
              <a:rPr lang="en-US" dirty="0" smtClean="0"/>
              <a:t>      Behold…your </a:t>
            </a:r>
            <a:r>
              <a:rPr lang="en-US" dirty="0" smtClean="0"/>
              <a:t>own personal </a:t>
            </a:r>
            <a:r>
              <a:rPr lang="en-US" dirty="0" smtClean="0"/>
              <a:t>sommelier!</a:t>
            </a:r>
          </a:p>
          <a:p>
            <a:endParaRPr lang="en-US" dirty="0"/>
          </a:p>
        </p:txBody>
      </p:sp>
      <p:pic>
        <p:nvPicPr>
          <p:cNvPr id="4" name="rescue.mp3">
            <a:hlinkClick r:id="" action="ppaction://media"/>
          </p:cNvPr>
          <p:cNvPicPr>
            <a:picLocks noRot="1" noChangeAspect="1"/>
          </p:cNvPicPr>
          <p:nvPr>
            <a:audioFile r:link="rId1"/>
          </p:nvPr>
        </p:nvPicPr>
        <p:blipFill>
          <a:blip r:embed="rId4"/>
          <a:stretch>
            <a:fillRect/>
          </a:stretch>
        </p:blipFill>
        <p:spPr>
          <a:xfrm>
            <a:off x="174625" y="6295647"/>
            <a:ext cx="282575" cy="282575"/>
          </a:xfrm>
          <a:prstGeom prst="rect">
            <a:avLst/>
          </a:prstGeom>
        </p:spPr>
      </p:pic>
      <p:pic>
        <p:nvPicPr>
          <p:cNvPr id="6" name="Picture 5" descr="obie.jpg"/>
          <p:cNvPicPr>
            <a:picLocks noChangeAspect="1"/>
          </p:cNvPicPr>
          <p:nvPr/>
        </p:nvPicPr>
        <p:blipFill>
          <a:blip r:embed="rId5"/>
          <a:stretch>
            <a:fillRect/>
          </a:stretch>
        </p:blipFill>
        <p:spPr>
          <a:xfrm>
            <a:off x="404812" y="0"/>
            <a:ext cx="833437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lairMdITC TT Medium"/>
              </a:rPr>
              <a:t>Bottling the Forces of good and Evil:</a:t>
            </a:r>
            <a:endParaRPr lang="en-US" dirty="0">
              <a:latin typeface="BlairMdITC TT Medium"/>
            </a:endParaRPr>
          </a:p>
        </p:txBody>
      </p:sp>
      <p:sp>
        <p:nvSpPr>
          <p:cNvPr id="6" name="Content Placeholder 5"/>
          <p:cNvSpPr>
            <a:spLocks noGrp="1"/>
          </p:cNvSpPr>
          <p:nvPr>
            <p:ph idx="1"/>
          </p:nvPr>
        </p:nvSpPr>
        <p:spPr/>
        <p:txBody>
          <a:bodyPr/>
          <a:lstStyle/>
          <a:p>
            <a:endParaRPr lang="en-US" dirty="0" smtClean="0"/>
          </a:p>
          <a:p>
            <a:pPr>
              <a:buNone/>
            </a:pPr>
            <a:r>
              <a:rPr lang="en-US" dirty="0" smtClean="0"/>
              <a:t>                   Designating an MVP</a:t>
            </a:r>
          </a:p>
          <a:p>
            <a:pPr>
              <a:buNone/>
            </a:pPr>
            <a:r>
              <a:rPr lang="en-US" dirty="0" smtClean="0"/>
              <a:t>    What </a:t>
            </a:r>
            <a:r>
              <a:rPr lang="en-US" dirty="0" smtClean="0"/>
              <a:t>would you need to know about Wine</a:t>
            </a:r>
            <a:endParaRPr lang="en-US" dirty="0" smtClean="0"/>
          </a:p>
          <a:p>
            <a:pPr>
              <a:buNone/>
            </a:pPr>
            <a:r>
              <a:rPr lang="en-US" dirty="0" smtClean="0"/>
              <a:t>     What </a:t>
            </a:r>
            <a:r>
              <a:rPr lang="en-US" dirty="0" smtClean="0"/>
              <a:t>would you want to know about wine</a:t>
            </a:r>
            <a:endParaRPr lang="en-US" dirty="0" smtClean="0"/>
          </a:p>
          <a:p>
            <a:pPr>
              <a:buNone/>
            </a:pPr>
            <a:r>
              <a:rPr lang="en-US" dirty="0" smtClean="0"/>
              <a:t>                  Obtaining </a:t>
            </a:r>
            <a:r>
              <a:rPr lang="en-US" dirty="0" smtClean="0"/>
              <a:t>API </a:t>
            </a:r>
            <a:r>
              <a:rPr lang="en-US" dirty="0" smtClean="0"/>
              <a:t>keys</a:t>
            </a:r>
          </a:p>
          <a:p>
            <a:pPr>
              <a:buNone/>
            </a:pPr>
            <a:r>
              <a:rPr lang="en-US" dirty="0" smtClean="0"/>
              <a:t>          Setting up functionality for Ajax calls</a:t>
            </a:r>
          </a:p>
          <a:p>
            <a:pPr>
              <a:buNone/>
            </a:pPr>
            <a:r>
              <a:rPr lang="en-US" dirty="0" smtClean="0"/>
              <a:t>                         Aesthetic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Handwriting"/>
              </a:rPr>
              <a:t>Wine by design</a:t>
            </a:r>
            <a:endParaRPr lang="en-US" dirty="0"/>
          </a:p>
        </p:txBody>
      </p:sp>
      <p:pic>
        <p:nvPicPr>
          <p:cNvPr id="4" name="Content Placeholder 3" descr="obislideshow2.png"/>
          <p:cNvPicPr>
            <a:picLocks noGrp="1" noChangeAspect="1"/>
          </p:cNvPicPr>
          <p:nvPr>
            <p:ph idx="1"/>
          </p:nvPr>
        </p:nvPicPr>
        <p:blipFill>
          <a:blip r:embed="rId3"/>
          <a:srcRect l="-32912" r="-32912"/>
          <a:stretch>
            <a:fillRect/>
          </a:stretch>
        </p:blipFill>
        <p:spPr>
          <a:xfrm>
            <a:off x="0" y="1417638"/>
            <a:ext cx="8229600" cy="47085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Handwriting"/>
              </a:rPr>
              <a:t>Wine and Design</a:t>
            </a:r>
            <a:endParaRPr lang="en-US" dirty="0"/>
          </a:p>
        </p:txBody>
      </p:sp>
      <p:pic>
        <p:nvPicPr>
          <p:cNvPr id="4" name="Content Placeholder 3" descr="OBIslideshow.png"/>
          <p:cNvPicPr>
            <a:picLocks noGrp="1" noChangeAspect="1"/>
          </p:cNvPicPr>
          <p:nvPr>
            <p:ph idx="1"/>
          </p:nvPr>
        </p:nvPicPr>
        <p:blipFill>
          <a:blip r:embed="rId3"/>
          <a:srcRect t="-1836" b="-1836"/>
          <a:stretch>
            <a:fillRect/>
          </a:stretch>
        </p:blipFill>
        <p:spPr>
          <a:xfrm rot="10800000" flipH="1" flipV="1">
            <a:off x="829753" y="1788850"/>
            <a:ext cx="7857047" cy="4410514"/>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Handwriting"/>
              </a:rPr>
              <a:t>..More wining..</a:t>
            </a:r>
            <a:endParaRPr lang="en-US" dirty="0"/>
          </a:p>
        </p:txBody>
      </p:sp>
      <p:pic>
        <p:nvPicPr>
          <p:cNvPr id="4" name="Content Placeholder 3" descr="Obiwine3.png"/>
          <p:cNvPicPr>
            <a:picLocks noGrp="1" noChangeAspect="1"/>
          </p:cNvPicPr>
          <p:nvPr>
            <p:ph idx="1"/>
          </p:nvPr>
        </p:nvPicPr>
        <p:blipFill>
          <a:blip r:embed="rId3"/>
          <a:srcRect l="-7457" r="-7457"/>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Handwriting"/>
              </a:rPr>
              <a:t>Obi Wine Kenobi</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smtClean="0"/>
          </a:p>
          <a:p>
            <a:pPr>
              <a:buNone/>
            </a:pPr>
            <a:r>
              <a:rPr lang="en-US" dirty="0" smtClean="0"/>
              <a:t>                           &lt;add link here &gt;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Perpetua Titling MT Light"/>
              </a:rPr>
              <a:t>…</a:t>
            </a:r>
            <a:r>
              <a:rPr lang="en-US" dirty="0" smtClean="0">
                <a:latin typeface="Phosphate Inline"/>
              </a:rPr>
              <a:t>Star Pours: the Next Generation</a:t>
            </a:r>
            <a:r>
              <a:rPr lang="en-US" dirty="0" smtClean="0">
                <a:latin typeface="Perpetua Titling MT Light"/>
              </a:rPr>
              <a: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What if your sommelier IS the </a:t>
            </a:r>
            <a:r>
              <a:rPr lang="en-US" dirty="0" err="1" smtClean="0"/>
              <a:t>botttle</a:t>
            </a:r>
            <a:r>
              <a:rPr lang="en-US" dirty="0" smtClean="0"/>
              <a:t>...?</a:t>
            </a:r>
          </a:p>
          <a:p>
            <a:pPr>
              <a:buNone/>
            </a:pPr>
            <a:r>
              <a:rPr lang="en-US" dirty="0" smtClean="0"/>
              <a:t>        </a:t>
            </a:r>
          </a:p>
          <a:p>
            <a:pPr>
              <a:buNone/>
            </a:pPr>
            <a:r>
              <a:rPr lang="en-US" dirty="0" smtClean="0"/>
              <a:t>        </a:t>
            </a:r>
          </a:p>
          <a:p>
            <a:pPr>
              <a:buNone/>
            </a:pPr>
            <a:r>
              <a:rPr lang="en-US" dirty="0" smtClean="0"/>
              <a:t>                                      … Up next from the Obi Wine Kenobi group…</a:t>
            </a:r>
          </a:p>
          <a:p>
            <a:pPr>
              <a:buNone/>
            </a:pPr>
            <a:r>
              <a:rPr lang="en-US" dirty="0" smtClean="0"/>
              <a:t>        </a:t>
            </a:r>
          </a:p>
          <a:p>
            <a:pPr>
              <a:buNone/>
            </a:pPr>
            <a:endParaRPr lang="en-US" dirty="0" smtClean="0"/>
          </a:p>
          <a:p>
            <a:pPr>
              <a:buNone/>
            </a:pPr>
            <a:r>
              <a:rPr lang="en-US" dirty="0" smtClean="0"/>
              <a:t>     … Augmented reality and facial recognition would make it possible to have the face on your selected bottle do all of the talking…about itself…</a:t>
            </a:r>
          </a:p>
          <a:p>
            <a:pPr>
              <a:buNone/>
            </a:pPr>
            <a:endParaRPr lang="en-US" dirty="0" smtClean="0"/>
          </a:p>
          <a:p>
            <a:pPr>
              <a:buNone/>
            </a:pPr>
            <a:r>
              <a:rPr lang="en-US" dirty="0" smtClean="0"/>
              <a:t>                      </a:t>
            </a:r>
          </a:p>
          <a:p>
            <a:pPr>
              <a:buNone/>
            </a:pPr>
            <a:r>
              <a:rPr lang="en-US" dirty="0" smtClean="0"/>
              <a:t>                                                              …Bottle the force…</a:t>
            </a:r>
          </a:p>
          <a:p>
            <a:pPr>
              <a:buNone/>
            </a:pPr>
            <a:r>
              <a:rPr lang="en-US" dirty="0" smtClean="0"/>
              <a:t> </a:t>
            </a:r>
          </a:p>
          <a:p>
            <a:pPr>
              <a:buNone/>
            </a:pPr>
            <a:endParaRPr lang="en-US" dirty="0" smtClean="0"/>
          </a:p>
          <a:p>
            <a:pPr>
              <a:buNone/>
            </a:pPr>
            <a:endParaRPr lang="en-US" dirty="0" smtClean="0"/>
          </a:p>
          <a:p>
            <a:pPr>
              <a:buNone/>
            </a:pPr>
            <a:r>
              <a:rPr lang="en-US" dirty="0" smtClean="0"/>
              <a:t>                                             …And the force will always be with you…. </a:t>
            </a:r>
          </a:p>
        </p:txBody>
      </p:sp>
      <p:pic>
        <p:nvPicPr>
          <p:cNvPr id="4" name="force.mp3">
            <a:hlinkClick r:id="" action="ppaction://media"/>
          </p:cNvPr>
          <p:cNvPicPr>
            <a:picLocks noRot="1" noChangeAspect="1"/>
          </p:cNvPicPr>
          <p:nvPr>
            <a:audioFile r:link="rId1"/>
          </p:nvPr>
        </p:nvPicPr>
        <p:blipFill>
          <a:blip r:embed="rId4"/>
          <a:stretch>
            <a:fillRect/>
          </a:stretch>
        </p:blipFill>
        <p:spPr>
          <a:xfrm flipV="1">
            <a:off x="457199" y="5760243"/>
            <a:ext cx="776905" cy="7318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68"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8"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3">
                                            <p:txEl>
                                              <p:pRg st="0" end="0"/>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5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5000" fill="hold"/>
                                        <p:tgtEl>
                                          <p:spTgt spid="3">
                                            <p:txEl>
                                              <p:pRg st="1" end="1"/>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5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5000" fill="hold"/>
                                        <p:tgtEl>
                                          <p:spTgt spid="3">
                                            <p:txEl>
                                              <p:pRg st="2" end="2"/>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5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5000" fill="hold"/>
                                        <p:tgtEl>
                                          <p:spTgt spid="3">
                                            <p:txEl>
                                              <p:pRg st="3" end="3"/>
                                            </p:txEl>
                                          </p:spTgt>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5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5000" fill="hold"/>
                                        <p:tgtEl>
                                          <p:spTgt spid="3">
                                            <p:txEl>
                                              <p:pRg st="4" end="4"/>
                                            </p:txEl>
                                          </p:spTgt>
                                        </p:tgtEl>
                                        <p:attrNameLst>
                                          <p:attrName>ppt_y</p:attrName>
                                        </p:attrNameLst>
                                      </p:cBhvr>
                                      <p:tavLst>
                                        <p:tav tm="0">
                                          <p:val>
                                            <p:strVal val="#ppt_y+1"/>
                                          </p:val>
                                        </p:tav>
                                        <p:tav tm="100000">
                                          <p:val>
                                            <p:strVal val="#ppt_y-1"/>
                                          </p:val>
                                        </p:tav>
                                      </p:tavLst>
                                    </p:anim>
                                  </p:childTnLst>
                                </p:cTn>
                              </p:par>
                              <p:par>
                                <p:cTn id="29" presetID="28"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15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5000" fill="hold"/>
                                        <p:tgtEl>
                                          <p:spTgt spid="3">
                                            <p:txEl>
                                              <p:pRg st="6" end="6"/>
                                            </p:txEl>
                                          </p:spTgt>
                                        </p:tgtEl>
                                        <p:attrNameLst>
                                          <p:attrName>ppt_y</p:attrName>
                                        </p:attrNameLst>
                                      </p:cBhvr>
                                      <p:tavLst>
                                        <p:tav tm="0">
                                          <p:val>
                                            <p:strVal val="#ppt_y+1"/>
                                          </p:val>
                                        </p:tav>
                                        <p:tav tm="100000">
                                          <p:val>
                                            <p:strVal val="#ppt_y-1"/>
                                          </p:val>
                                        </p:tav>
                                      </p:tavLst>
                                    </p:anim>
                                  </p:childTnLst>
                                </p:cTn>
                              </p:par>
                              <p:par>
                                <p:cTn id="33" presetID="28"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15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5000" fill="hold"/>
                                        <p:tgtEl>
                                          <p:spTgt spid="3">
                                            <p:txEl>
                                              <p:pRg st="8" end="8"/>
                                            </p:txEl>
                                          </p:spTgt>
                                        </p:tgtEl>
                                        <p:attrNameLst>
                                          <p:attrName>ppt_y</p:attrName>
                                        </p:attrNameLst>
                                      </p:cBhvr>
                                      <p:tavLst>
                                        <p:tav tm="0">
                                          <p:val>
                                            <p:strVal val="#ppt_y+1"/>
                                          </p:val>
                                        </p:tav>
                                        <p:tav tm="100000">
                                          <p:val>
                                            <p:strVal val="#ppt_y-1"/>
                                          </p:val>
                                        </p:tav>
                                      </p:tavLst>
                                    </p:anim>
                                  </p:childTnLst>
                                </p:cTn>
                              </p:par>
                              <p:par>
                                <p:cTn id="37" presetID="28"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p:cTn id="39" dur="15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0" dur="15000" fill="hold"/>
                                        <p:tgtEl>
                                          <p:spTgt spid="3">
                                            <p:txEl>
                                              <p:pRg st="9" end="9"/>
                                            </p:txEl>
                                          </p:spTgt>
                                        </p:tgtEl>
                                        <p:attrNameLst>
                                          <p:attrName>ppt_y</p:attrName>
                                        </p:attrNameLst>
                                      </p:cBhvr>
                                      <p:tavLst>
                                        <p:tav tm="0">
                                          <p:val>
                                            <p:strVal val="#ppt_y+1"/>
                                          </p:val>
                                        </p:tav>
                                        <p:tav tm="100000">
                                          <p:val>
                                            <p:strVal val="#ppt_y-1"/>
                                          </p:val>
                                        </p:tav>
                                      </p:tavLst>
                                    </p:anim>
                                  </p:childTnLst>
                                </p:cTn>
                              </p:par>
                              <p:par>
                                <p:cTn id="41" presetID="28"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p:cTn id="43" dur="15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5000" fill="hold"/>
                                        <p:tgtEl>
                                          <p:spTgt spid="3">
                                            <p:txEl>
                                              <p:pRg st="10" end="10"/>
                                            </p:txEl>
                                          </p:spTgt>
                                        </p:tgtEl>
                                        <p:attrNameLst>
                                          <p:attrName>ppt_y</p:attrName>
                                        </p:attrNameLst>
                                      </p:cBhvr>
                                      <p:tavLst>
                                        <p:tav tm="0">
                                          <p:val>
                                            <p:strVal val="#ppt_y+1"/>
                                          </p:val>
                                        </p:tav>
                                        <p:tav tm="100000">
                                          <p:val>
                                            <p:strVal val="#ppt_y-1"/>
                                          </p:val>
                                        </p:tav>
                                      </p:tavLst>
                                    </p:anim>
                                  </p:childTnLst>
                                </p:cTn>
                              </p:par>
                              <p:par>
                                <p:cTn id="45" presetID="28"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p:cTn id="47" dur="15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8" dur="15000" fill="hold"/>
                                        <p:tgtEl>
                                          <p:spTgt spid="3">
                                            <p:txEl>
                                              <p:pRg st="13" end="13"/>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p:cTn id="49"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bldLst>
      <p:bldP spid="3"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TotalTime>
  <Words>1018</Words>
  <Application>Microsoft Macintosh PowerPoint</Application>
  <PresentationFormat>On-screen Show (4:3)</PresentationFormat>
  <Paragraphs>110</Paragraphs>
  <Slides>9</Slides>
  <Notes>9</Notes>
  <HiddenSlides>0</HiddenSlides>
  <MMClips>3</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Slide 1</vt:lpstr>
      <vt:lpstr>Star  Pours</vt:lpstr>
      <vt:lpstr>Obi Wine Kenobi</vt:lpstr>
      <vt:lpstr>Bottling the Forces of good and Evil:</vt:lpstr>
      <vt:lpstr>Wine by design</vt:lpstr>
      <vt:lpstr>Wine and Design</vt:lpstr>
      <vt:lpstr>..More wining..</vt:lpstr>
      <vt:lpstr>Obi Wine Kenobi</vt:lpstr>
      <vt:lpstr>…Star Pours: the Next Generation…</vt:lpstr>
    </vt:vector>
  </TitlesOfParts>
  <Company>University of Kansas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Obi Wine Kenobi</dc:title>
  <dc:creator>Katherine Rinas</dc:creator>
  <cp:lastModifiedBy>Katherine Rinas</cp:lastModifiedBy>
  <cp:revision>36</cp:revision>
  <dcterms:created xsi:type="dcterms:W3CDTF">2018-02-08T18:46:17Z</dcterms:created>
  <dcterms:modified xsi:type="dcterms:W3CDTF">2018-02-08T20:44:44Z</dcterms:modified>
</cp:coreProperties>
</file>