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4" r:id="rId10"/>
    <p:sldId id="265" r:id="rId11"/>
    <p:sldId id="261" r:id="rId12"/>
    <p:sldId id="263"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68B8F6-C20B-4F55-8BFB-121C5B538E14}" v="18" dt="2024-12-04T17:07:56.084"/>
    <p1510:client id="{E3BF8F87-C1C6-92F8-653C-A9C3071DC3E4}" v="35" dt="2024-12-04T17:02:16.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9" d="100"/>
          <a:sy n="79" d="100"/>
        </p:scale>
        <p:origin x="85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0677299116208256"/>
          <c:y val="2.5267505623014785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Tasks Remaining Over Time </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Sheet1!$A$2:$A$8</c:f>
              <c:numCache>
                <c:formatCode>m/d/yyyy</c:formatCode>
                <c:ptCount val="7"/>
                <c:pt idx="0">
                  <c:v>45614</c:v>
                </c:pt>
                <c:pt idx="1">
                  <c:v>45616</c:v>
                </c:pt>
                <c:pt idx="2">
                  <c:v>45619</c:v>
                </c:pt>
                <c:pt idx="3">
                  <c:v>45623</c:v>
                </c:pt>
                <c:pt idx="4">
                  <c:v>45628</c:v>
                </c:pt>
                <c:pt idx="5">
                  <c:v>45630</c:v>
                </c:pt>
                <c:pt idx="6">
                  <c:v>45634</c:v>
                </c:pt>
              </c:numCache>
            </c:numRef>
          </c:cat>
          <c:val>
            <c:numRef>
              <c:f>Sheet1!$B$2:$B$8</c:f>
              <c:numCache>
                <c:formatCode>General</c:formatCode>
                <c:ptCount val="7"/>
                <c:pt idx="0">
                  <c:v>6</c:v>
                </c:pt>
                <c:pt idx="1">
                  <c:v>5</c:v>
                </c:pt>
                <c:pt idx="2">
                  <c:v>4</c:v>
                </c:pt>
                <c:pt idx="3">
                  <c:v>3</c:v>
                </c:pt>
                <c:pt idx="4">
                  <c:v>2</c:v>
                </c:pt>
                <c:pt idx="5">
                  <c:v>1</c:v>
                </c:pt>
                <c:pt idx="6">
                  <c:v>0</c:v>
                </c:pt>
              </c:numCache>
            </c:numRef>
          </c:val>
          <c:smooth val="0"/>
          <c:extLst>
            <c:ext xmlns:c16="http://schemas.microsoft.com/office/drawing/2014/chart" uri="{C3380CC4-5D6E-409C-BE32-E72D297353CC}">
              <c16:uniqueId val="{00000000-EB79-470D-8155-8EE194732E16}"/>
            </c:ext>
          </c:extLst>
        </c:ser>
        <c:dLbls>
          <c:dLblPos val="ctr"/>
          <c:showLegendKey val="0"/>
          <c:showVal val="1"/>
          <c:showCatName val="0"/>
          <c:showSerName val="0"/>
          <c:showPercent val="0"/>
          <c:showBubbleSize val="0"/>
        </c:dLbls>
        <c:marker val="1"/>
        <c:smooth val="0"/>
        <c:axId val="508048168"/>
        <c:axId val="508047448"/>
      </c:lineChart>
      <c:dateAx>
        <c:axId val="508048168"/>
        <c:scaling>
          <c:orientation val="minMax"/>
        </c:scaling>
        <c:delete val="0"/>
        <c:axPos val="b"/>
        <c:numFmt formatCode="m/d/yyyy"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508047448"/>
        <c:crosses val="autoZero"/>
        <c:auto val="1"/>
        <c:lblOffset val="100"/>
        <c:baseTimeUnit val="days"/>
      </c:dateAx>
      <c:valAx>
        <c:axId val="50804744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50804816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6F4B22-34E9-4885-A0A5-DE710B9B3801}"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80110-4979-462D-AF4E-31F2DF6E5361}" type="slidenum">
              <a:rPr lang="en-US" smtClean="0"/>
              <a:t>‹#›</a:t>
            </a:fld>
            <a:endParaRPr lang="en-US"/>
          </a:p>
        </p:txBody>
      </p:sp>
    </p:spTree>
    <p:extLst>
      <p:ext uri="{BB962C8B-B14F-4D97-AF65-F5344CB8AC3E}">
        <p14:creationId xmlns:p14="http://schemas.microsoft.com/office/powerpoint/2010/main" val="1880831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6F4B22-34E9-4885-A0A5-DE710B9B3801}"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80110-4979-462D-AF4E-31F2DF6E5361}" type="slidenum">
              <a:rPr lang="en-US" smtClean="0"/>
              <a:t>‹#›</a:t>
            </a:fld>
            <a:endParaRPr lang="en-US"/>
          </a:p>
        </p:txBody>
      </p:sp>
    </p:spTree>
    <p:extLst>
      <p:ext uri="{BB962C8B-B14F-4D97-AF65-F5344CB8AC3E}">
        <p14:creationId xmlns:p14="http://schemas.microsoft.com/office/powerpoint/2010/main" val="688128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C6F4B22-34E9-4885-A0A5-DE710B9B3801}"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80110-4979-462D-AF4E-31F2DF6E5361}" type="slidenum">
              <a:rPr lang="en-US" smtClean="0"/>
              <a:t>‹#›</a:t>
            </a:fld>
            <a:endParaRPr lang="en-US"/>
          </a:p>
        </p:txBody>
      </p:sp>
    </p:spTree>
    <p:extLst>
      <p:ext uri="{BB962C8B-B14F-4D97-AF65-F5344CB8AC3E}">
        <p14:creationId xmlns:p14="http://schemas.microsoft.com/office/powerpoint/2010/main" val="3714688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C6F4B22-34E9-4885-A0A5-DE710B9B3801}"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80110-4979-462D-AF4E-31F2DF6E536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83360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6F4B22-34E9-4885-A0A5-DE710B9B3801}"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80110-4979-462D-AF4E-31F2DF6E5361}" type="slidenum">
              <a:rPr lang="en-US" smtClean="0"/>
              <a:t>‹#›</a:t>
            </a:fld>
            <a:endParaRPr lang="en-US"/>
          </a:p>
        </p:txBody>
      </p:sp>
    </p:spTree>
    <p:extLst>
      <p:ext uri="{BB962C8B-B14F-4D97-AF65-F5344CB8AC3E}">
        <p14:creationId xmlns:p14="http://schemas.microsoft.com/office/powerpoint/2010/main" val="3896872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6F4B22-34E9-4885-A0A5-DE710B9B3801}" type="datetimeFigureOut">
              <a:rPr lang="en-US" smtClean="0"/>
              <a:t>12/3/2024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80110-4979-462D-AF4E-31F2DF6E5361}" type="slidenum">
              <a:rPr lang="en-US" smtClean="0"/>
              <a:t>‹#›</a:t>
            </a:fld>
            <a:endParaRPr lang="en-US"/>
          </a:p>
        </p:txBody>
      </p:sp>
    </p:spTree>
    <p:extLst>
      <p:ext uri="{BB962C8B-B14F-4D97-AF65-F5344CB8AC3E}">
        <p14:creationId xmlns:p14="http://schemas.microsoft.com/office/powerpoint/2010/main" val="2272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6F4B22-34E9-4885-A0A5-DE710B9B3801}" type="datetimeFigureOut">
              <a:rPr lang="en-US" smtClean="0"/>
              <a:t>12/3/2024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80110-4979-462D-AF4E-31F2DF6E5361}" type="slidenum">
              <a:rPr lang="en-US" smtClean="0"/>
              <a:t>‹#›</a:t>
            </a:fld>
            <a:endParaRPr lang="en-US"/>
          </a:p>
        </p:txBody>
      </p:sp>
    </p:spTree>
    <p:extLst>
      <p:ext uri="{BB962C8B-B14F-4D97-AF65-F5344CB8AC3E}">
        <p14:creationId xmlns:p14="http://schemas.microsoft.com/office/powerpoint/2010/main" val="1896031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6F4B22-34E9-4885-A0A5-DE710B9B3801}"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80110-4979-462D-AF4E-31F2DF6E5361}" type="slidenum">
              <a:rPr lang="en-US" smtClean="0"/>
              <a:t>‹#›</a:t>
            </a:fld>
            <a:endParaRPr lang="en-US"/>
          </a:p>
        </p:txBody>
      </p:sp>
    </p:spTree>
    <p:extLst>
      <p:ext uri="{BB962C8B-B14F-4D97-AF65-F5344CB8AC3E}">
        <p14:creationId xmlns:p14="http://schemas.microsoft.com/office/powerpoint/2010/main" val="2172507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6F4B22-34E9-4885-A0A5-DE710B9B3801}"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80110-4979-462D-AF4E-31F2DF6E5361}" type="slidenum">
              <a:rPr lang="en-US" smtClean="0"/>
              <a:t>‹#›</a:t>
            </a:fld>
            <a:endParaRPr lang="en-US"/>
          </a:p>
        </p:txBody>
      </p:sp>
    </p:spTree>
    <p:extLst>
      <p:ext uri="{BB962C8B-B14F-4D97-AF65-F5344CB8AC3E}">
        <p14:creationId xmlns:p14="http://schemas.microsoft.com/office/powerpoint/2010/main" val="328655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C6F4B22-34E9-4885-A0A5-DE710B9B3801}"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80110-4979-462D-AF4E-31F2DF6E5361}" type="slidenum">
              <a:rPr lang="en-US" smtClean="0"/>
              <a:t>‹#›</a:t>
            </a:fld>
            <a:endParaRPr lang="en-US"/>
          </a:p>
        </p:txBody>
      </p:sp>
    </p:spTree>
    <p:extLst>
      <p:ext uri="{BB962C8B-B14F-4D97-AF65-F5344CB8AC3E}">
        <p14:creationId xmlns:p14="http://schemas.microsoft.com/office/powerpoint/2010/main" val="334232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6F4B22-34E9-4885-A0A5-DE710B9B3801}"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80110-4979-462D-AF4E-31F2DF6E5361}" type="slidenum">
              <a:rPr lang="en-US" smtClean="0"/>
              <a:t>‹#›</a:t>
            </a:fld>
            <a:endParaRPr lang="en-US"/>
          </a:p>
        </p:txBody>
      </p:sp>
    </p:spTree>
    <p:extLst>
      <p:ext uri="{BB962C8B-B14F-4D97-AF65-F5344CB8AC3E}">
        <p14:creationId xmlns:p14="http://schemas.microsoft.com/office/powerpoint/2010/main" val="204659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6F4B22-34E9-4885-A0A5-DE710B9B3801}"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80110-4979-462D-AF4E-31F2DF6E5361}" type="slidenum">
              <a:rPr lang="en-US" smtClean="0"/>
              <a:t>‹#›</a:t>
            </a:fld>
            <a:endParaRPr lang="en-US"/>
          </a:p>
        </p:txBody>
      </p:sp>
    </p:spTree>
    <p:extLst>
      <p:ext uri="{BB962C8B-B14F-4D97-AF65-F5344CB8AC3E}">
        <p14:creationId xmlns:p14="http://schemas.microsoft.com/office/powerpoint/2010/main" val="1350429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6F4B22-34E9-4885-A0A5-DE710B9B3801}"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980110-4979-462D-AF4E-31F2DF6E5361}" type="slidenum">
              <a:rPr lang="en-US" smtClean="0"/>
              <a:t>‹#›</a:t>
            </a:fld>
            <a:endParaRPr lang="en-US"/>
          </a:p>
        </p:txBody>
      </p:sp>
    </p:spTree>
    <p:extLst>
      <p:ext uri="{BB962C8B-B14F-4D97-AF65-F5344CB8AC3E}">
        <p14:creationId xmlns:p14="http://schemas.microsoft.com/office/powerpoint/2010/main" val="387032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C6F4B22-34E9-4885-A0A5-DE710B9B3801}" type="datetimeFigureOut">
              <a:rPr lang="en-US" smtClean="0"/>
              <a:t>12/3/2024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9980110-4979-462D-AF4E-31F2DF6E5361}" type="slidenum">
              <a:rPr lang="en-US" smtClean="0"/>
              <a:t>‹#›</a:t>
            </a:fld>
            <a:endParaRPr lang="en-US"/>
          </a:p>
        </p:txBody>
      </p:sp>
    </p:spTree>
    <p:extLst>
      <p:ext uri="{BB962C8B-B14F-4D97-AF65-F5344CB8AC3E}">
        <p14:creationId xmlns:p14="http://schemas.microsoft.com/office/powerpoint/2010/main" val="253478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6F4B22-34E9-4885-A0A5-DE710B9B3801}" type="datetimeFigureOut">
              <a:rPr lang="en-US" smtClean="0"/>
              <a:t>12/3/2024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9980110-4979-462D-AF4E-31F2DF6E5361}" type="slidenum">
              <a:rPr lang="en-US" smtClean="0"/>
              <a:t>‹#›</a:t>
            </a:fld>
            <a:endParaRPr lang="en-US"/>
          </a:p>
        </p:txBody>
      </p:sp>
    </p:spTree>
    <p:extLst>
      <p:ext uri="{BB962C8B-B14F-4D97-AF65-F5344CB8AC3E}">
        <p14:creationId xmlns:p14="http://schemas.microsoft.com/office/powerpoint/2010/main" val="39001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C6F4B22-34E9-4885-A0A5-DE710B9B3801}" type="datetimeFigureOut">
              <a:rPr lang="en-US" smtClean="0"/>
              <a:t>12/3/2024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9980110-4979-462D-AF4E-31F2DF6E5361}" type="slidenum">
              <a:rPr lang="en-US" smtClean="0"/>
              <a:t>‹#›</a:t>
            </a:fld>
            <a:endParaRPr lang="en-US"/>
          </a:p>
        </p:txBody>
      </p:sp>
    </p:spTree>
    <p:extLst>
      <p:ext uri="{BB962C8B-B14F-4D97-AF65-F5344CB8AC3E}">
        <p14:creationId xmlns:p14="http://schemas.microsoft.com/office/powerpoint/2010/main" val="2995866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6F4B22-34E9-4885-A0A5-DE710B9B3801}"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80110-4979-462D-AF4E-31F2DF6E5361}" type="slidenum">
              <a:rPr lang="en-US" smtClean="0"/>
              <a:t>‹#›</a:t>
            </a:fld>
            <a:endParaRPr lang="en-US"/>
          </a:p>
        </p:txBody>
      </p:sp>
    </p:spTree>
    <p:extLst>
      <p:ext uri="{BB962C8B-B14F-4D97-AF65-F5344CB8AC3E}">
        <p14:creationId xmlns:p14="http://schemas.microsoft.com/office/powerpoint/2010/main" val="1354654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6F4B22-34E9-4885-A0A5-DE710B9B3801}" type="datetimeFigureOut">
              <a:rPr lang="en-US" smtClean="0"/>
              <a:t>12/3/2024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9980110-4979-462D-AF4E-31F2DF6E5361}" type="slidenum">
              <a:rPr lang="en-US" smtClean="0"/>
              <a:t>‹#›</a:t>
            </a:fld>
            <a:endParaRPr lang="en-US"/>
          </a:p>
        </p:txBody>
      </p:sp>
    </p:spTree>
    <p:extLst>
      <p:ext uri="{BB962C8B-B14F-4D97-AF65-F5344CB8AC3E}">
        <p14:creationId xmlns:p14="http://schemas.microsoft.com/office/powerpoint/2010/main" val="4823889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11868-D94F-4C46-BFCC-B8D40B896C21}"/>
              </a:ext>
            </a:extLst>
          </p:cNvPr>
          <p:cNvSpPr>
            <a:spLocks noGrp="1"/>
          </p:cNvSpPr>
          <p:nvPr>
            <p:ph type="ctrTitle"/>
          </p:nvPr>
        </p:nvSpPr>
        <p:spPr>
          <a:xfrm>
            <a:off x="1544062" y="-455319"/>
            <a:ext cx="8825658" cy="3329581"/>
          </a:xfrm>
        </p:spPr>
        <p:txBody>
          <a:bodyPr/>
          <a:lstStyle/>
          <a:p>
            <a:pPr algn="ctr"/>
            <a:r>
              <a:rPr lang="en-US" sz="4800" dirty="0"/>
              <a:t>Final Project Presentation </a:t>
            </a:r>
          </a:p>
        </p:txBody>
      </p:sp>
      <p:sp>
        <p:nvSpPr>
          <p:cNvPr id="4" name="TextBox 3">
            <a:extLst>
              <a:ext uri="{FF2B5EF4-FFF2-40B4-BE49-F238E27FC236}">
                <a16:creationId xmlns:a16="http://schemas.microsoft.com/office/drawing/2014/main" id="{8A76E2C1-83C6-4028-80DB-090B406F359E}"/>
              </a:ext>
            </a:extLst>
          </p:cNvPr>
          <p:cNvSpPr txBox="1"/>
          <p:nvPr/>
        </p:nvSpPr>
        <p:spPr>
          <a:xfrm>
            <a:off x="2169268" y="3112851"/>
            <a:ext cx="7607030" cy="1631216"/>
          </a:xfrm>
          <a:prstGeom prst="rect">
            <a:avLst/>
          </a:prstGeom>
          <a:noFill/>
        </p:spPr>
        <p:txBody>
          <a:bodyPr wrap="square" lIns="91440" tIns="45720" rIns="91440" bIns="45720" rtlCol="0" anchor="t">
            <a:spAutoFit/>
          </a:bodyPr>
          <a:lstStyle/>
          <a:p>
            <a:pPr algn="ctr"/>
            <a:r>
              <a:rPr lang="en-US" sz="2800" dirty="0"/>
              <a:t>Library Database Management System </a:t>
            </a:r>
          </a:p>
          <a:p>
            <a:pPr algn="ctr"/>
            <a:r>
              <a:rPr lang="en-US" sz="2400" dirty="0"/>
              <a:t> </a:t>
            </a:r>
          </a:p>
          <a:p>
            <a:pPr algn="ctr"/>
            <a:r>
              <a:rPr lang="en-US" sz="2400" dirty="0"/>
              <a:t>Mason </a:t>
            </a:r>
            <a:r>
              <a:rPr lang="en-US" sz="2400" dirty="0" err="1"/>
              <a:t>DuPrey</a:t>
            </a:r>
            <a:r>
              <a:rPr lang="en-US" sz="2400" dirty="0"/>
              <a:t>, Josh Wilson </a:t>
            </a:r>
            <a:r>
              <a:rPr lang="en-US" sz="2400"/>
              <a:t>Shatto</a:t>
            </a:r>
            <a:r>
              <a:rPr lang="en-US" sz="2400" dirty="0"/>
              <a:t>, Sam Nagaraj</a:t>
            </a:r>
            <a:r>
              <a:rPr lang="en-US" sz="2400"/>
              <a:t>, </a:t>
            </a:r>
            <a:r>
              <a:rPr lang="en-US" sz="2400" err="1"/>
              <a:t>Keimahrey</a:t>
            </a:r>
            <a:r>
              <a:rPr lang="en-US" sz="2400"/>
              <a:t> Bates</a:t>
            </a:r>
            <a:endParaRPr lang="en-US" sz="2400" dirty="0"/>
          </a:p>
        </p:txBody>
      </p:sp>
    </p:spTree>
    <p:extLst>
      <p:ext uri="{BB962C8B-B14F-4D97-AF65-F5344CB8AC3E}">
        <p14:creationId xmlns:p14="http://schemas.microsoft.com/office/powerpoint/2010/main" val="3306067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0F655-78EA-FB4B-55E3-B1C8DE502382}"/>
              </a:ext>
            </a:extLst>
          </p:cNvPr>
          <p:cNvSpPr>
            <a:spLocks noGrp="1"/>
          </p:cNvSpPr>
          <p:nvPr>
            <p:ph type="title"/>
          </p:nvPr>
        </p:nvSpPr>
        <p:spPr/>
        <p:txBody>
          <a:bodyPr/>
          <a:lstStyle/>
          <a:p>
            <a:r>
              <a:rPr lang="en-US" dirty="0"/>
              <a:t>Limitations and Improvements </a:t>
            </a:r>
          </a:p>
        </p:txBody>
      </p:sp>
      <p:sp>
        <p:nvSpPr>
          <p:cNvPr id="3" name="Content Placeholder 2">
            <a:extLst>
              <a:ext uri="{FF2B5EF4-FFF2-40B4-BE49-F238E27FC236}">
                <a16:creationId xmlns:a16="http://schemas.microsoft.com/office/drawing/2014/main" id="{E9831057-828B-6696-4CB4-3FF27112F321}"/>
              </a:ext>
            </a:extLst>
          </p:cNvPr>
          <p:cNvSpPr>
            <a:spLocks noGrp="1"/>
          </p:cNvSpPr>
          <p:nvPr>
            <p:ph idx="1"/>
          </p:nvPr>
        </p:nvSpPr>
        <p:spPr>
          <a:xfrm>
            <a:off x="1104293" y="1527624"/>
            <a:ext cx="8946541" cy="4493797"/>
          </a:xfrm>
        </p:spPr>
        <p:txBody>
          <a:bodyPr>
            <a:normAutofit fontScale="85000" lnSpcReduction="10000"/>
          </a:bodyPr>
          <a:lstStyle/>
          <a:p>
            <a:pPr marL="0" indent="0">
              <a:buNone/>
            </a:pPr>
            <a:r>
              <a:rPr lang="en-US" dirty="0"/>
              <a:t> Improvements: </a:t>
            </a:r>
          </a:p>
          <a:p>
            <a:pPr marL="0" indent="0">
              <a:buNone/>
            </a:pPr>
            <a:r>
              <a:rPr lang="en-US" dirty="0"/>
              <a:t>1. The Hash Function could be improved achieve better mapping than the character incrementor we used. The function would allow for a better sorting environment, such as mapping alphabetically.  </a:t>
            </a:r>
          </a:p>
          <a:p>
            <a:pPr marL="0" indent="0">
              <a:buNone/>
            </a:pPr>
            <a:r>
              <a:rPr lang="en-US" dirty="0"/>
              <a:t>2. Improve menu application to allow for more options and control over the data structure. </a:t>
            </a:r>
          </a:p>
          <a:p>
            <a:pPr marL="0" indent="0">
              <a:buNone/>
            </a:pPr>
            <a:r>
              <a:rPr lang="en-US" dirty="0"/>
              <a:t>3. Burn Down Chart could display more quantitative information and in-depth breakdown of how we achieved each milestone. </a:t>
            </a:r>
          </a:p>
          <a:p>
            <a:pPr marL="0" indent="0">
              <a:buNone/>
            </a:pPr>
            <a:r>
              <a:rPr lang="en-US" dirty="0"/>
              <a:t> Limitations: </a:t>
            </a:r>
          </a:p>
          <a:p>
            <a:pPr marL="0" indent="0">
              <a:buNone/>
            </a:pPr>
            <a:r>
              <a:rPr lang="en-US" dirty="0"/>
              <a:t>1. Error and exception handling is not robust enough for various entry types. </a:t>
            </a:r>
          </a:p>
          <a:p>
            <a:pPr marL="0" indent="0">
              <a:buNone/>
            </a:pPr>
            <a:r>
              <a:rPr lang="en-US" dirty="0"/>
              <a:t>2. The node structure does not handle conditional initialization of attributes depending on which text file was used as input. This would allow for effective file streaming for different text formats. </a:t>
            </a:r>
          </a:p>
          <a:p>
            <a:pPr marL="0" indent="0">
              <a:buNone/>
            </a:pPr>
            <a:r>
              <a:rPr lang="en-US" dirty="0"/>
              <a:t>3. The current catalog can not be updated without rebooting the program. </a:t>
            </a:r>
          </a:p>
        </p:txBody>
      </p:sp>
    </p:spTree>
    <p:extLst>
      <p:ext uri="{BB962C8B-B14F-4D97-AF65-F5344CB8AC3E}">
        <p14:creationId xmlns:p14="http://schemas.microsoft.com/office/powerpoint/2010/main" val="3349360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C7FF-AE18-5493-F94D-984A31237B79}"/>
              </a:ext>
            </a:extLst>
          </p:cNvPr>
          <p:cNvSpPr>
            <a:spLocks noGrp="1"/>
          </p:cNvSpPr>
          <p:nvPr>
            <p:ph type="title"/>
          </p:nvPr>
        </p:nvSpPr>
        <p:spPr/>
        <p:txBody>
          <a:bodyPr/>
          <a:lstStyle/>
          <a:p>
            <a:r>
              <a:rPr lang="en-US" dirty="0"/>
              <a:t>Outcomes &amp; Identified Tasks </a:t>
            </a:r>
            <a:br>
              <a:rPr lang="en-US" dirty="0"/>
            </a:br>
            <a:endParaRPr lang="en-US" dirty="0"/>
          </a:p>
        </p:txBody>
      </p:sp>
      <p:sp>
        <p:nvSpPr>
          <p:cNvPr id="3" name="Content Placeholder 2">
            <a:extLst>
              <a:ext uri="{FF2B5EF4-FFF2-40B4-BE49-F238E27FC236}">
                <a16:creationId xmlns:a16="http://schemas.microsoft.com/office/drawing/2014/main" id="{1CA88F2F-C1DB-4CD1-0FC9-193BF46CEE32}"/>
              </a:ext>
            </a:extLst>
          </p:cNvPr>
          <p:cNvSpPr>
            <a:spLocks noGrp="1"/>
          </p:cNvSpPr>
          <p:nvPr>
            <p:ph idx="1"/>
          </p:nvPr>
        </p:nvSpPr>
        <p:spPr>
          <a:xfrm>
            <a:off x="1104293" y="2694562"/>
            <a:ext cx="8946541" cy="3941132"/>
          </a:xfrm>
        </p:spPr>
        <p:txBody>
          <a:bodyPr>
            <a:normAutofit lnSpcReduction="10000"/>
          </a:bodyPr>
          <a:lstStyle/>
          <a:p>
            <a:r>
              <a:rPr lang="en-US" dirty="0"/>
              <a:t>The tasks we identified during our initial group discussion: </a:t>
            </a:r>
          </a:p>
          <a:p>
            <a:r>
              <a:rPr lang="en-US" dirty="0"/>
              <a:t>1. We discussed which task are critical to satisfy user needs. e.g. The program should provide a menu application to let user’s check out and return books from a catalog and client list. </a:t>
            </a:r>
          </a:p>
          <a:p>
            <a:r>
              <a:rPr lang="en-US" dirty="0"/>
              <a:t>2. We identified the necessary data structures and class definitions             that would form the foundation of the backend. e.g. Node, binary search tree, and linked list structures were implemented as class definitions. </a:t>
            </a:r>
          </a:p>
          <a:p>
            <a:r>
              <a:rPr lang="en-US" dirty="0"/>
              <a:t>3. We chose which Standard Template Libraries could be implemented to streamline the process. The function prototypes we would need were also defined. e.g. &lt;fstream&gt;, &lt;sstream&gt; which were used for file input stream handling. </a:t>
            </a:r>
          </a:p>
          <a:p>
            <a:pPr marL="457200" indent="-457200">
              <a:buAutoNum type="arabicPeriod" startAt="2"/>
            </a:pPr>
            <a:endParaRPr lang="en-US" dirty="0"/>
          </a:p>
        </p:txBody>
      </p:sp>
      <p:sp>
        <p:nvSpPr>
          <p:cNvPr id="4" name="TextBox 3">
            <a:extLst>
              <a:ext uri="{FF2B5EF4-FFF2-40B4-BE49-F238E27FC236}">
                <a16:creationId xmlns:a16="http://schemas.microsoft.com/office/drawing/2014/main" id="{B26A073A-3384-281F-61DE-7FC1ED65FFC9}"/>
              </a:ext>
            </a:extLst>
          </p:cNvPr>
          <p:cNvSpPr txBox="1"/>
          <p:nvPr/>
        </p:nvSpPr>
        <p:spPr>
          <a:xfrm>
            <a:off x="924128" y="1852929"/>
            <a:ext cx="9019702" cy="369332"/>
          </a:xfrm>
          <a:prstGeom prst="rect">
            <a:avLst/>
          </a:prstGeom>
          <a:noFill/>
        </p:spPr>
        <p:txBody>
          <a:bodyPr wrap="square" rtlCol="0">
            <a:spAutoFit/>
          </a:bodyPr>
          <a:lstStyle/>
          <a:p>
            <a:r>
              <a:rPr lang="en-US" dirty="0"/>
              <a:t>   We wanted to design a program to operate a library self check out kiosk. </a:t>
            </a:r>
          </a:p>
        </p:txBody>
      </p:sp>
    </p:spTree>
    <p:extLst>
      <p:ext uri="{BB962C8B-B14F-4D97-AF65-F5344CB8AC3E}">
        <p14:creationId xmlns:p14="http://schemas.microsoft.com/office/powerpoint/2010/main" val="1050358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B38A-F862-F77C-04D9-7E101185573A}"/>
              </a:ext>
            </a:extLst>
          </p:cNvPr>
          <p:cNvSpPr>
            <a:spLocks noGrp="1"/>
          </p:cNvSpPr>
          <p:nvPr>
            <p:ph type="title"/>
          </p:nvPr>
        </p:nvSpPr>
        <p:spPr/>
        <p:txBody>
          <a:bodyPr/>
          <a:lstStyle/>
          <a:p>
            <a:r>
              <a:rPr lang="en-US" dirty="0"/>
              <a:t>Project Timelines, and Milestones </a:t>
            </a:r>
          </a:p>
        </p:txBody>
      </p:sp>
      <p:graphicFrame>
        <p:nvGraphicFramePr>
          <p:cNvPr id="5" name="Table 4">
            <a:extLst>
              <a:ext uri="{FF2B5EF4-FFF2-40B4-BE49-F238E27FC236}">
                <a16:creationId xmlns:a16="http://schemas.microsoft.com/office/drawing/2014/main" id="{326A711F-117B-10B1-4E98-D29240A18FC3}"/>
              </a:ext>
            </a:extLst>
          </p:cNvPr>
          <p:cNvGraphicFramePr>
            <a:graphicFrameLocks noGrp="1"/>
          </p:cNvGraphicFramePr>
          <p:nvPr>
            <p:extLst>
              <p:ext uri="{D42A27DB-BD31-4B8C-83A1-F6EECF244321}">
                <p14:modId xmlns:p14="http://schemas.microsoft.com/office/powerpoint/2010/main" val="3293199383"/>
              </p:ext>
            </p:extLst>
          </p:nvPr>
        </p:nvGraphicFramePr>
        <p:xfrm>
          <a:off x="402920" y="1322779"/>
          <a:ext cx="5239124" cy="5029199"/>
        </p:xfrm>
        <a:graphic>
          <a:graphicData uri="http://schemas.openxmlformats.org/drawingml/2006/table">
            <a:tbl>
              <a:tblPr firstRow="1" bandRow="1">
                <a:tableStyleId>{00A15C55-8517-42AA-B614-E9B94910E393}</a:tableStyleId>
              </a:tblPr>
              <a:tblGrid>
                <a:gridCol w="2619562">
                  <a:extLst>
                    <a:ext uri="{9D8B030D-6E8A-4147-A177-3AD203B41FA5}">
                      <a16:colId xmlns:a16="http://schemas.microsoft.com/office/drawing/2014/main" val="849189639"/>
                    </a:ext>
                  </a:extLst>
                </a:gridCol>
                <a:gridCol w="2619562">
                  <a:extLst>
                    <a:ext uri="{9D8B030D-6E8A-4147-A177-3AD203B41FA5}">
                      <a16:colId xmlns:a16="http://schemas.microsoft.com/office/drawing/2014/main" val="1794700080"/>
                    </a:ext>
                  </a:extLst>
                </a:gridCol>
              </a:tblGrid>
              <a:tr h="718457">
                <a:tc>
                  <a:txBody>
                    <a:bodyPr/>
                    <a:lstStyle/>
                    <a:p>
                      <a:r>
                        <a:rPr lang="en-US" dirty="0"/>
                        <a:t>                                  Milestone </a:t>
                      </a:r>
                    </a:p>
                  </a:txBody>
                  <a:tcPr/>
                </a:tc>
                <a:tc>
                  <a:txBody>
                    <a:bodyPr/>
                    <a:lstStyle/>
                    <a:p>
                      <a:r>
                        <a:rPr lang="en-US" dirty="0"/>
                        <a:t>                               Deadline </a:t>
                      </a:r>
                    </a:p>
                  </a:txBody>
                  <a:tcPr/>
                </a:tc>
                <a:extLst>
                  <a:ext uri="{0D108BD9-81ED-4DB2-BD59-A6C34878D82A}">
                    <a16:rowId xmlns:a16="http://schemas.microsoft.com/office/drawing/2014/main" val="309350986"/>
                  </a:ext>
                </a:extLst>
              </a:tr>
              <a:tr h="718457">
                <a:tc>
                  <a:txBody>
                    <a:bodyPr/>
                    <a:lstStyle/>
                    <a:p>
                      <a:r>
                        <a:rPr lang="en-US" dirty="0"/>
                        <a:t>Create Framework </a:t>
                      </a:r>
                    </a:p>
                  </a:txBody>
                  <a:tcPr/>
                </a:tc>
                <a:tc>
                  <a:txBody>
                    <a:bodyPr/>
                    <a:lstStyle/>
                    <a:p>
                      <a:r>
                        <a:rPr lang="en-US" dirty="0"/>
                        <a:t>                          11/20/2024</a:t>
                      </a:r>
                    </a:p>
                  </a:txBody>
                  <a:tcPr/>
                </a:tc>
                <a:extLst>
                  <a:ext uri="{0D108BD9-81ED-4DB2-BD59-A6C34878D82A}">
                    <a16:rowId xmlns:a16="http://schemas.microsoft.com/office/drawing/2014/main" val="4123326315"/>
                  </a:ext>
                </a:extLst>
              </a:tr>
              <a:tr h="718457">
                <a:tc>
                  <a:txBody>
                    <a:bodyPr/>
                    <a:lstStyle/>
                    <a:p>
                      <a:r>
                        <a:rPr lang="en-US" dirty="0"/>
                        <a:t>Create Text Files for File Streams </a:t>
                      </a:r>
                    </a:p>
                  </a:txBody>
                  <a:tcPr/>
                </a:tc>
                <a:tc>
                  <a:txBody>
                    <a:bodyPr/>
                    <a:lstStyle/>
                    <a:p>
                      <a:r>
                        <a:rPr lang="en-US" dirty="0"/>
                        <a:t>                          11/23/2024</a:t>
                      </a:r>
                    </a:p>
                  </a:txBody>
                  <a:tcPr/>
                </a:tc>
                <a:extLst>
                  <a:ext uri="{0D108BD9-81ED-4DB2-BD59-A6C34878D82A}">
                    <a16:rowId xmlns:a16="http://schemas.microsoft.com/office/drawing/2014/main" val="583141626"/>
                  </a:ext>
                </a:extLst>
              </a:tr>
              <a:tr h="718457">
                <a:tc>
                  <a:txBody>
                    <a:bodyPr/>
                    <a:lstStyle/>
                    <a:p>
                      <a:r>
                        <a:rPr lang="en-US" dirty="0"/>
                        <a:t>Create Function Implementations </a:t>
                      </a:r>
                    </a:p>
                  </a:txBody>
                  <a:tcPr/>
                </a:tc>
                <a:tc>
                  <a:txBody>
                    <a:bodyPr/>
                    <a:lstStyle/>
                    <a:p>
                      <a:r>
                        <a:rPr lang="en-US" dirty="0"/>
                        <a:t>                          11/27/2024</a:t>
                      </a:r>
                    </a:p>
                  </a:txBody>
                  <a:tcPr/>
                </a:tc>
                <a:extLst>
                  <a:ext uri="{0D108BD9-81ED-4DB2-BD59-A6C34878D82A}">
                    <a16:rowId xmlns:a16="http://schemas.microsoft.com/office/drawing/2014/main" val="2005962026"/>
                  </a:ext>
                </a:extLst>
              </a:tr>
              <a:tr h="718457">
                <a:tc>
                  <a:txBody>
                    <a:bodyPr/>
                    <a:lstStyle/>
                    <a:p>
                      <a:r>
                        <a:rPr lang="en-US" dirty="0"/>
                        <a:t>Create Working Draft of Program</a:t>
                      </a:r>
                    </a:p>
                  </a:txBody>
                  <a:tcPr/>
                </a:tc>
                <a:tc>
                  <a:txBody>
                    <a:bodyPr/>
                    <a:lstStyle/>
                    <a:p>
                      <a:r>
                        <a:rPr lang="en-US" dirty="0"/>
                        <a:t>                          12/02/2024</a:t>
                      </a:r>
                    </a:p>
                  </a:txBody>
                  <a:tcPr/>
                </a:tc>
                <a:extLst>
                  <a:ext uri="{0D108BD9-81ED-4DB2-BD59-A6C34878D82A}">
                    <a16:rowId xmlns:a16="http://schemas.microsoft.com/office/drawing/2014/main" val="833143179"/>
                  </a:ext>
                </a:extLst>
              </a:tr>
              <a:tr h="718457">
                <a:tc>
                  <a:txBody>
                    <a:bodyPr/>
                    <a:lstStyle/>
                    <a:p>
                      <a:r>
                        <a:rPr lang="en-US" dirty="0"/>
                        <a:t>Create Slide Presentation </a:t>
                      </a:r>
                    </a:p>
                  </a:txBody>
                  <a:tcPr/>
                </a:tc>
                <a:tc>
                  <a:txBody>
                    <a:bodyPr/>
                    <a:lstStyle/>
                    <a:p>
                      <a:r>
                        <a:rPr lang="en-US" dirty="0"/>
                        <a:t>                          12/04/2024 </a:t>
                      </a:r>
                    </a:p>
                  </a:txBody>
                  <a:tcPr/>
                </a:tc>
                <a:extLst>
                  <a:ext uri="{0D108BD9-81ED-4DB2-BD59-A6C34878D82A}">
                    <a16:rowId xmlns:a16="http://schemas.microsoft.com/office/drawing/2014/main" val="467456943"/>
                  </a:ext>
                </a:extLst>
              </a:tr>
              <a:tr h="718457">
                <a:tc>
                  <a:txBody>
                    <a:bodyPr/>
                    <a:lstStyle/>
                    <a:p>
                      <a:r>
                        <a:rPr lang="en-US" dirty="0"/>
                        <a:t>Finish Final Paper Write Up </a:t>
                      </a:r>
                    </a:p>
                  </a:txBody>
                  <a:tcPr/>
                </a:tc>
                <a:tc>
                  <a:txBody>
                    <a:bodyPr/>
                    <a:lstStyle/>
                    <a:p>
                      <a:r>
                        <a:rPr lang="en-US" dirty="0"/>
                        <a:t>                          12/08/2024</a:t>
                      </a:r>
                    </a:p>
                  </a:txBody>
                  <a:tcPr/>
                </a:tc>
                <a:extLst>
                  <a:ext uri="{0D108BD9-81ED-4DB2-BD59-A6C34878D82A}">
                    <a16:rowId xmlns:a16="http://schemas.microsoft.com/office/drawing/2014/main" val="526924373"/>
                  </a:ext>
                </a:extLst>
              </a:tr>
            </a:tbl>
          </a:graphicData>
        </a:graphic>
      </p:graphicFrame>
      <p:graphicFrame>
        <p:nvGraphicFramePr>
          <p:cNvPr id="16" name="Chart 15">
            <a:extLst>
              <a:ext uri="{FF2B5EF4-FFF2-40B4-BE49-F238E27FC236}">
                <a16:creationId xmlns:a16="http://schemas.microsoft.com/office/drawing/2014/main" id="{515D6DB8-124B-1A66-FE31-F94F2A0501B0}"/>
              </a:ext>
            </a:extLst>
          </p:cNvPr>
          <p:cNvGraphicFramePr/>
          <p:nvPr>
            <p:extLst>
              <p:ext uri="{D42A27DB-BD31-4B8C-83A1-F6EECF244321}">
                <p14:modId xmlns:p14="http://schemas.microsoft.com/office/powerpoint/2010/main" val="3136090127"/>
              </p:ext>
            </p:extLst>
          </p:nvPr>
        </p:nvGraphicFramePr>
        <p:xfrm>
          <a:off x="5729590" y="1322780"/>
          <a:ext cx="6313252" cy="50291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674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9DC5C-72AE-BA69-9DD0-992938A2BA57}"/>
              </a:ext>
            </a:extLst>
          </p:cNvPr>
          <p:cNvSpPr>
            <a:spLocks noGrp="1"/>
          </p:cNvSpPr>
          <p:nvPr>
            <p:ph type="title"/>
          </p:nvPr>
        </p:nvSpPr>
        <p:spPr>
          <a:xfrm>
            <a:off x="1906622" y="629266"/>
            <a:ext cx="8302854" cy="1469878"/>
          </a:xfrm>
        </p:spPr>
        <p:txBody>
          <a:bodyPr>
            <a:normAutofit/>
          </a:bodyPr>
          <a:lstStyle/>
          <a:p>
            <a:pPr>
              <a:lnSpc>
                <a:spcPct val="90000"/>
              </a:lnSpc>
            </a:pPr>
            <a:r>
              <a:rPr lang="en-US" sz="3600" dirty="0"/>
              <a:t>Mapping Algorithms to Problem Solutions </a:t>
            </a:r>
          </a:p>
        </p:txBody>
      </p:sp>
      <p:sp>
        <p:nvSpPr>
          <p:cNvPr id="3" name="Content Placeholder 2">
            <a:extLst>
              <a:ext uri="{FF2B5EF4-FFF2-40B4-BE49-F238E27FC236}">
                <a16:creationId xmlns:a16="http://schemas.microsoft.com/office/drawing/2014/main" id="{791AAAFF-FFB9-3780-250F-2407452642E6}"/>
              </a:ext>
            </a:extLst>
          </p:cNvPr>
          <p:cNvSpPr>
            <a:spLocks noGrp="1"/>
          </p:cNvSpPr>
          <p:nvPr>
            <p:ph idx="1"/>
          </p:nvPr>
        </p:nvSpPr>
        <p:spPr>
          <a:xfrm>
            <a:off x="1750980" y="2123674"/>
            <a:ext cx="8458496" cy="4734326"/>
          </a:xfrm>
        </p:spPr>
        <p:txBody>
          <a:bodyPr>
            <a:normAutofit/>
          </a:bodyPr>
          <a:lstStyle/>
          <a:p>
            <a:r>
              <a:rPr lang="en-US" dirty="0"/>
              <a:t>Reading and writing text files - &lt;fstream&gt; and &lt;sstream&gt; STL was included to use functions like getline( ) to read and condition the data from each text file. </a:t>
            </a:r>
          </a:p>
          <a:p>
            <a:r>
              <a:rPr lang="en-US" dirty="0"/>
              <a:t>Linked List – To store fstream inputs before being assigned keys</a:t>
            </a:r>
          </a:p>
          <a:p>
            <a:r>
              <a:rPr lang="en-US" dirty="0"/>
              <a:t>Hash function – Create a key value for each book based on its title to allow for searching a binary tree. </a:t>
            </a:r>
          </a:p>
          <a:p>
            <a:r>
              <a:rPr lang="en-US" dirty="0"/>
              <a:t>Sorting –  Handled by using a Merge Sort Algorithm to sort the linked list in order of key values. </a:t>
            </a:r>
          </a:p>
          <a:p>
            <a:r>
              <a:rPr lang="en-US" dirty="0"/>
              <a:t>Searching – Balanced Binary Search Tree was created to search through data. O(log n) time complexity achieved. </a:t>
            </a:r>
          </a:p>
          <a:p>
            <a:r>
              <a:rPr lang="en-US" dirty="0"/>
              <a:t>User Interface – A menu function was created with entry prompts to allow the user to check in and out books. </a:t>
            </a:r>
          </a:p>
          <a:p>
            <a:endParaRPr lang="en-US" dirty="0"/>
          </a:p>
        </p:txBody>
      </p:sp>
    </p:spTree>
    <p:extLst>
      <p:ext uri="{BB962C8B-B14F-4D97-AF65-F5344CB8AC3E}">
        <p14:creationId xmlns:p14="http://schemas.microsoft.com/office/powerpoint/2010/main" val="289565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9174-7C57-52C6-AE81-43B4540DEBA0}"/>
              </a:ext>
            </a:extLst>
          </p:cNvPr>
          <p:cNvSpPr>
            <a:spLocks noGrp="1"/>
          </p:cNvSpPr>
          <p:nvPr>
            <p:ph type="title"/>
          </p:nvPr>
        </p:nvSpPr>
        <p:spPr>
          <a:xfrm>
            <a:off x="3939955" y="230432"/>
            <a:ext cx="4985469" cy="1469878"/>
          </a:xfrm>
        </p:spPr>
        <p:txBody>
          <a:bodyPr>
            <a:normAutofit/>
          </a:bodyPr>
          <a:lstStyle/>
          <a:p>
            <a:r>
              <a:rPr lang="en-US" sz="3900" dirty="0"/>
              <a:t>Unit and Integration Test Results </a:t>
            </a:r>
          </a:p>
        </p:txBody>
      </p:sp>
      <p:pic>
        <p:nvPicPr>
          <p:cNvPr id="5" name="Picture 4" descr="A screenshot of a computer code&#10;&#10;Description automatically generated">
            <a:extLst>
              <a:ext uri="{FF2B5EF4-FFF2-40B4-BE49-F238E27FC236}">
                <a16:creationId xmlns:a16="http://schemas.microsoft.com/office/drawing/2014/main" id="{5119F7D4-FACD-0C04-5EA0-26DA3AD0C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9433" y="1720280"/>
            <a:ext cx="3652567" cy="5022504"/>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521FB4D3-EAA8-B2FF-7911-900B0125FBA5}"/>
              </a:ext>
            </a:extLst>
          </p:cNvPr>
          <p:cNvSpPr>
            <a:spLocks noGrp="1"/>
          </p:cNvSpPr>
          <p:nvPr>
            <p:ph idx="1"/>
          </p:nvPr>
        </p:nvSpPr>
        <p:spPr>
          <a:xfrm>
            <a:off x="3808807" y="1605064"/>
            <a:ext cx="4730626" cy="5022504"/>
          </a:xfrm>
        </p:spPr>
        <p:txBody>
          <a:bodyPr>
            <a:normAutofit lnSpcReduction="10000"/>
          </a:bodyPr>
          <a:lstStyle/>
          <a:p>
            <a:r>
              <a:rPr lang="en-US" dirty="0"/>
              <a:t>File reading and sorting algorithms were used for integration testing. The text file was read, and an unordered link list was made which was organized in alphabetical order using the merge sort function. </a:t>
            </a:r>
          </a:p>
          <a:p>
            <a:r>
              <a:rPr lang="en-US" dirty="0"/>
              <a:t>In-line feedback (iostream)</a:t>
            </a:r>
            <a:br>
              <a:rPr lang="en-US" dirty="0"/>
            </a:br>
            <a:r>
              <a:rPr lang="en-US" dirty="0"/>
              <a:t>output was used to pinpoint errors during run time for unit testing the Binary Search Tree(BST) implementation. </a:t>
            </a:r>
          </a:p>
          <a:p>
            <a:r>
              <a:rPr lang="en-US" dirty="0"/>
              <a:t>The BST was balanced to achieve O(log n) time complexity for faster performance time. A recursive function and flags were created to handle this issue. </a:t>
            </a:r>
          </a:p>
          <a:p>
            <a:endParaRPr lang="en-US" dirty="0"/>
          </a:p>
        </p:txBody>
      </p:sp>
      <p:pic>
        <p:nvPicPr>
          <p:cNvPr id="7" name="Picture 6" descr="A computer screen shot of a black screen&#10;&#10;Description automatically generated">
            <a:extLst>
              <a:ext uri="{FF2B5EF4-FFF2-40B4-BE49-F238E27FC236}">
                <a16:creationId xmlns:a16="http://schemas.microsoft.com/office/drawing/2014/main" id="{202814D1-4B0F-A9CD-0ED7-E931735434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240" y="1229760"/>
            <a:ext cx="3652567" cy="5628240"/>
          </a:xfrm>
          <a:prstGeom prst="rect">
            <a:avLst/>
          </a:prstGeom>
        </p:spPr>
      </p:pic>
    </p:spTree>
    <p:extLst>
      <p:ext uri="{BB962C8B-B14F-4D97-AF65-F5344CB8AC3E}">
        <p14:creationId xmlns:p14="http://schemas.microsoft.com/office/powerpoint/2010/main" val="144235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DD1C-2BC9-F787-D898-E46D11B24774}"/>
              </a:ext>
            </a:extLst>
          </p:cNvPr>
          <p:cNvSpPr>
            <a:spLocks noGrp="1"/>
          </p:cNvSpPr>
          <p:nvPr>
            <p:ph type="title"/>
          </p:nvPr>
        </p:nvSpPr>
        <p:spPr/>
        <p:txBody>
          <a:bodyPr/>
          <a:lstStyle/>
          <a:p>
            <a:r>
              <a:rPr lang="en-US"/>
              <a:t>Results – Menu Application </a:t>
            </a:r>
            <a:endParaRPr lang="en-US" dirty="0"/>
          </a:p>
        </p:txBody>
      </p:sp>
      <p:pic>
        <p:nvPicPr>
          <p:cNvPr id="5" name="Content Placeholder 4" descr="A screenshot of a computer program&#10;&#10;Description automatically generated">
            <a:extLst>
              <a:ext uri="{FF2B5EF4-FFF2-40B4-BE49-F238E27FC236}">
                <a16:creationId xmlns:a16="http://schemas.microsoft.com/office/drawing/2014/main" id="{645C926C-1A91-A990-0AA4-6232A44E74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48664"/>
            <a:ext cx="4214746" cy="3399435"/>
          </a:xfrm>
        </p:spPr>
      </p:pic>
      <p:pic>
        <p:nvPicPr>
          <p:cNvPr id="7" name="Picture 6" descr="A black screen with white text&#10;&#10;Description automatically generated">
            <a:extLst>
              <a:ext uri="{FF2B5EF4-FFF2-40B4-BE49-F238E27FC236}">
                <a16:creationId xmlns:a16="http://schemas.microsoft.com/office/drawing/2014/main" id="{88784578-0C86-36C8-851F-6B636E3F1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4214746" cy="1824639"/>
          </a:xfrm>
          <a:prstGeom prst="rect">
            <a:avLst/>
          </a:prstGeom>
        </p:spPr>
      </p:pic>
      <p:pic>
        <p:nvPicPr>
          <p:cNvPr id="9" name="Picture 8" descr="A screenshot of a computer program&#10;&#10;Description automatically generated">
            <a:extLst>
              <a:ext uri="{FF2B5EF4-FFF2-40B4-BE49-F238E27FC236}">
                <a16:creationId xmlns:a16="http://schemas.microsoft.com/office/drawing/2014/main" id="{8C66AC81-4229-D46D-D126-0E18CF638A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0043" y="1148664"/>
            <a:ext cx="4017497" cy="2828571"/>
          </a:xfrm>
          <a:prstGeom prst="rect">
            <a:avLst/>
          </a:prstGeom>
        </p:spPr>
      </p:pic>
      <p:pic>
        <p:nvPicPr>
          <p:cNvPr id="11" name="Picture 10" descr="A black screen with white text&#10;&#10;Description automatically generated">
            <a:extLst>
              <a:ext uri="{FF2B5EF4-FFF2-40B4-BE49-F238E27FC236}">
                <a16:creationId xmlns:a16="http://schemas.microsoft.com/office/drawing/2014/main" id="{0202629D-6906-B58D-8A21-1A5C90CD5D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0043" y="3977235"/>
            <a:ext cx="4017498" cy="2456934"/>
          </a:xfrm>
          <a:prstGeom prst="rect">
            <a:avLst/>
          </a:prstGeom>
        </p:spPr>
      </p:pic>
      <p:sp>
        <p:nvSpPr>
          <p:cNvPr id="12" name="TextBox 11">
            <a:extLst>
              <a:ext uri="{FF2B5EF4-FFF2-40B4-BE49-F238E27FC236}">
                <a16:creationId xmlns:a16="http://schemas.microsoft.com/office/drawing/2014/main" id="{258147A9-2A2C-8250-B550-FAB11BA6F706}"/>
              </a:ext>
            </a:extLst>
          </p:cNvPr>
          <p:cNvSpPr txBox="1"/>
          <p:nvPr/>
        </p:nvSpPr>
        <p:spPr>
          <a:xfrm>
            <a:off x="9212093" y="2131394"/>
            <a:ext cx="2895617" cy="1200329"/>
          </a:xfrm>
          <a:prstGeom prst="rect">
            <a:avLst/>
          </a:prstGeom>
          <a:noFill/>
        </p:spPr>
        <p:txBody>
          <a:bodyPr wrap="square" rtlCol="0">
            <a:spAutoFit/>
          </a:bodyPr>
          <a:lstStyle/>
          <a:p>
            <a:r>
              <a:rPr lang="en-US" dirty="0"/>
              <a:t>Demonstration of the search and borrow features from the menu application. </a:t>
            </a:r>
          </a:p>
        </p:txBody>
      </p:sp>
      <p:sp>
        <p:nvSpPr>
          <p:cNvPr id="22" name="Arrow: Right 21">
            <a:extLst>
              <a:ext uri="{FF2B5EF4-FFF2-40B4-BE49-F238E27FC236}">
                <a16:creationId xmlns:a16="http://schemas.microsoft.com/office/drawing/2014/main" id="{BB9DE7CD-F40A-B16D-D2EE-70DC552C7F23}"/>
              </a:ext>
            </a:extLst>
          </p:cNvPr>
          <p:cNvSpPr/>
          <p:nvPr/>
        </p:nvSpPr>
        <p:spPr>
          <a:xfrm>
            <a:off x="4377447" y="3112851"/>
            <a:ext cx="544749" cy="4377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black screen with white text&#10;&#10;Description automatically generated">
            <a:extLst>
              <a:ext uri="{FF2B5EF4-FFF2-40B4-BE49-F238E27FC236}">
                <a16:creationId xmlns:a16="http://schemas.microsoft.com/office/drawing/2014/main" id="{4D8FBE01-B687-D153-941E-B1A3FE697A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033361"/>
            <a:ext cx="4214746" cy="1824639"/>
          </a:xfrm>
          <a:prstGeom prst="rect">
            <a:avLst/>
          </a:prstGeom>
        </p:spPr>
      </p:pic>
    </p:spTree>
    <p:extLst>
      <p:ext uri="{BB962C8B-B14F-4D97-AF65-F5344CB8AC3E}">
        <p14:creationId xmlns:p14="http://schemas.microsoft.com/office/powerpoint/2010/main" val="170826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8AD9-9994-A710-2AF1-F513D0A90E47}"/>
              </a:ext>
            </a:extLst>
          </p:cNvPr>
          <p:cNvSpPr>
            <a:spLocks noGrp="1"/>
          </p:cNvSpPr>
          <p:nvPr>
            <p:ph type="title"/>
          </p:nvPr>
        </p:nvSpPr>
        <p:spPr/>
        <p:txBody>
          <a:bodyPr/>
          <a:lstStyle/>
          <a:p>
            <a:r>
              <a:rPr lang="en-US" dirty="0"/>
              <a:t>Results continued – Menu Application</a:t>
            </a:r>
          </a:p>
        </p:txBody>
      </p:sp>
      <p:pic>
        <p:nvPicPr>
          <p:cNvPr id="5" name="Content Placeholder 4" descr="A black background with white text&#10;&#10;Description automatically generated">
            <a:extLst>
              <a:ext uri="{FF2B5EF4-FFF2-40B4-BE49-F238E27FC236}">
                <a16:creationId xmlns:a16="http://schemas.microsoft.com/office/drawing/2014/main" id="{F0002F56-A5A7-E5F2-BC3F-B960DE8F22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553" y="2174083"/>
            <a:ext cx="5580952" cy="1657143"/>
          </a:xfrm>
        </p:spPr>
      </p:pic>
      <p:pic>
        <p:nvPicPr>
          <p:cNvPr id="7" name="Picture 6">
            <a:extLst>
              <a:ext uri="{FF2B5EF4-FFF2-40B4-BE49-F238E27FC236}">
                <a16:creationId xmlns:a16="http://schemas.microsoft.com/office/drawing/2014/main" id="{39219B4E-AD6D-460B-03F0-C0D2A015F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553" y="4681472"/>
            <a:ext cx="5580952" cy="1723810"/>
          </a:xfrm>
          <a:prstGeom prst="rect">
            <a:avLst/>
          </a:prstGeom>
        </p:spPr>
      </p:pic>
      <p:sp>
        <p:nvSpPr>
          <p:cNvPr id="8" name="Arrow: Down 7">
            <a:extLst>
              <a:ext uri="{FF2B5EF4-FFF2-40B4-BE49-F238E27FC236}">
                <a16:creationId xmlns:a16="http://schemas.microsoft.com/office/drawing/2014/main" id="{1423E1AA-C541-47A6-E14C-1C27BF4C55DF}"/>
              </a:ext>
            </a:extLst>
          </p:cNvPr>
          <p:cNvSpPr/>
          <p:nvPr/>
        </p:nvSpPr>
        <p:spPr>
          <a:xfrm>
            <a:off x="2626468" y="3929974"/>
            <a:ext cx="437745" cy="6614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E78791-59B9-B8D3-C6A2-BF5B7CBA180E}"/>
              </a:ext>
            </a:extLst>
          </p:cNvPr>
          <p:cNvSpPr txBox="1"/>
          <p:nvPr/>
        </p:nvSpPr>
        <p:spPr>
          <a:xfrm>
            <a:off x="7149830" y="2412460"/>
            <a:ext cx="3365770" cy="2308324"/>
          </a:xfrm>
          <a:prstGeom prst="rect">
            <a:avLst/>
          </a:prstGeom>
          <a:noFill/>
        </p:spPr>
        <p:txBody>
          <a:bodyPr wrap="square" rtlCol="0">
            <a:spAutoFit/>
          </a:bodyPr>
          <a:lstStyle/>
          <a:p>
            <a:r>
              <a:rPr lang="en-US" dirty="0"/>
              <a:t>Demonstration of the return book feature from the menu application. </a:t>
            </a:r>
          </a:p>
          <a:p>
            <a:endParaRPr lang="en-US" dirty="0"/>
          </a:p>
          <a:p>
            <a:r>
              <a:rPr lang="en-US" dirty="0"/>
              <a:t>Dune Entry is entered into the search to show that it is now available in the inventory again.  </a:t>
            </a:r>
          </a:p>
        </p:txBody>
      </p:sp>
    </p:spTree>
    <p:extLst>
      <p:ext uri="{BB962C8B-B14F-4D97-AF65-F5344CB8AC3E}">
        <p14:creationId xmlns:p14="http://schemas.microsoft.com/office/powerpoint/2010/main" val="3545329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3358-437F-DFFD-1804-52530873156F}"/>
              </a:ext>
            </a:extLst>
          </p:cNvPr>
          <p:cNvSpPr>
            <a:spLocks noGrp="1"/>
          </p:cNvSpPr>
          <p:nvPr>
            <p:ph type="title"/>
          </p:nvPr>
        </p:nvSpPr>
        <p:spPr>
          <a:xfrm>
            <a:off x="0" y="0"/>
            <a:ext cx="9404723" cy="1400530"/>
          </a:xfrm>
        </p:spPr>
        <p:txBody>
          <a:bodyPr/>
          <a:lstStyle/>
          <a:p>
            <a:r>
              <a:rPr lang="en-US" dirty="0"/>
              <a:t>Results continued </a:t>
            </a:r>
          </a:p>
        </p:txBody>
      </p:sp>
      <p:pic>
        <p:nvPicPr>
          <p:cNvPr id="7" name="Picture 6" descr="A screenshot of a computer&#10;&#10;Description automatically generated">
            <a:extLst>
              <a:ext uri="{FF2B5EF4-FFF2-40B4-BE49-F238E27FC236}">
                <a16:creationId xmlns:a16="http://schemas.microsoft.com/office/drawing/2014/main" id="{50E1241E-4E9F-BBA0-6DBE-56E1D83A2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 y="817251"/>
            <a:ext cx="3193018" cy="5758646"/>
          </a:xfrm>
          <a:prstGeom prst="rect">
            <a:avLst/>
          </a:prstGeom>
        </p:spPr>
      </p:pic>
      <p:pic>
        <p:nvPicPr>
          <p:cNvPr id="9" name="Picture 8" descr="A screen shot of a computer&#10;&#10;Description automatically generated">
            <a:extLst>
              <a:ext uri="{FF2B5EF4-FFF2-40B4-BE49-F238E27FC236}">
                <a16:creationId xmlns:a16="http://schemas.microsoft.com/office/drawing/2014/main" id="{981BC076-5FC5-4D70-36B0-F5DB7028B8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3342" y="817252"/>
            <a:ext cx="2139193" cy="5758646"/>
          </a:xfrm>
          <a:prstGeom prst="rect">
            <a:avLst/>
          </a:prstGeom>
        </p:spPr>
      </p:pic>
      <p:sp>
        <p:nvSpPr>
          <p:cNvPr id="11" name="Content Placeholder 10">
            <a:extLst>
              <a:ext uri="{FF2B5EF4-FFF2-40B4-BE49-F238E27FC236}">
                <a16:creationId xmlns:a16="http://schemas.microsoft.com/office/drawing/2014/main" id="{B3EEF0D0-9CFA-04EE-96B7-617E11AC0C65}"/>
              </a:ext>
            </a:extLst>
          </p:cNvPr>
          <p:cNvSpPr>
            <a:spLocks noGrp="1"/>
          </p:cNvSpPr>
          <p:nvPr>
            <p:ph idx="1"/>
          </p:nvPr>
        </p:nvSpPr>
        <p:spPr>
          <a:xfrm>
            <a:off x="5612860" y="1206230"/>
            <a:ext cx="6003146" cy="5330884"/>
          </a:xfrm>
        </p:spPr>
        <p:txBody>
          <a:bodyPr/>
          <a:lstStyle/>
          <a:p>
            <a:r>
              <a:rPr lang="en-US" dirty="0"/>
              <a:t>The unique hash value was generated and mapped to a specific book title. The unordered link list containing the hash and book title entries were then sorted using the merge sort function to demonstrate that the list can also be sorted with the hash value. </a:t>
            </a:r>
          </a:p>
          <a:p>
            <a:r>
              <a:rPr lang="en-US" dirty="0"/>
              <a:t>Larger text files were used as input files to ensure the program was capable of handing extensive data sets. </a:t>
            </a:r>
          </a:p>
        </p:txBody>
      </p:sp>
    </p:spTree>
    <p:extLst>
      <p:ext uri="{BB962C8B-B14F-4D97-AF65-F5344CB8AC3E}">
        <p14:creationId xmlns:p14="http://schemas.microsoft.com/office/powerpoint/2010/main" val="2366055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2269-A5D6-7216-9148-4BF0FC09BA78}"/>
              </a:ext>
            </a:extLst>
          </p:cNvPr>
          <p:cNvSpPr>
            <a:spLocks noGrp="1"/>
          </p:cNvSpPr>
          <p:nvPr>
            <p:ph type="title"/>
          </p:nvPr>
        </p:nvSpPr>
        <p:spPr>
          <a:xfrm>
            <a:off x="648930" y="629266"/>
            <a:ext cx="4795482" cy="1641987"/>
          </a:xfrm>
        </p:spPr>
        <p:txBody>
          <a:bodyPr>
            <a:normAutofit/>
          </a:bodyPr>
          <a:lstStyle/>
          <a:p>
            <a:r>
              <a:rPr lang="en-US" dirty="0"/>
              <a:t>Results Continued</a:t>
            </a:r>
          </a:p>
        </p:txBody>
      </p:sp>
      <p:sp>
        <p:nvSpPr>
          <p:cNvPr id="10" name="Rectangle 9">
            <a:extLst>
              <a:ext uri="{FF2B5EF4-FFF2-40B4-BE49-F238E27FC236}">
                <a16:creationId xmlns:a16="http://schemas.microsoft.com/office/drawing/2014/main" id="{AA047838-7F9E-43CF-A116-26E7AAA8F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7BB15A4-C081-6021-9A7D-2BEB24F6F04F}"/>
              </a:ext>
            </a:extLst>
          </p:cNvPr>
          <p:cNvSpPr>
            <a:spLocks noGrp="1"/>
          </p:cNvSpPr>
          <p:nvPr>
            <p:ph idx="1"/>
          </p:nvPr>
        </p:nvSpPr>
        <p:spPr>
          <a:xfrm>
            <a:off x="647701" y="2438401"/>
            <a:ext cx="4797256" cy="3809998"/>
          </a:xfrm>
        </p:spPr>
        <p:txBody>
          <a:bodyPr>
            <a:normAutofit/>
          </a:bodyPr>
          <a:lstStyle/>
          <a:p>
            <a:r>
              <a:rPr lang="en-US" dirty="0"/>
              <a:t>Binary Search Tree is demonstrated using different sorting orders. </a:t>
            </a:r>
          </a:p>
          <a:p>
            <a:r>
              <a:rPr lang="en-US" dirty="0"/>
              <a:t>Search and Insert functions are demonstrated as well. </a:t>
            </a:r>
          </a:p>
          <a:p>
            <a:pPr marL="0" indent="0">
              <a:buNone/>
            </a:pPr>
            <a:r>
              <a:rPr lang="en-US" dirty="0"/>
              <a:t>    </a:t>
            </a:r>
          </a:p>
        </p:txBody>
      </p:sp>
      <p:pic>
        <p:nvPicPr>
          <p:cNvPr id="7" name="Picture 6" descr="A screenshot of a computer&#10;&#10;Description automatically generated">
            <a:extLst>
              <a:ext uri="{FF2B5EF4-FFF2-40B4-BE49-F238E27FC236}">
                <a16:creationId xmlns:a16="http://schemas.microsoft.com/office/drawing/2014/main" id="{2866473E-B839-9754-59FD-EFBAB0A01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361" y="2850206"/>
            <a:ext cx="4797256" cy="3809998"/>
          </a:xfrm>
          <a:prstGeom prst="rect">
            <a:avLst/>
          </a:prstGeom>
        </p:spPr>
      </p:pic>
      <p:pic>
        <p:nvPicPr>
          <p:cNvPr id="9" name="Picture 8" descr="A triangle with numbers and lines&#10;&#10;Description automatically generated">
            <a:extLst>
              <a:ext uri="{FF2B5EF4-FFF2-40B4-BE49-F238E27FC236}">
                <a16:creationId xmlns:a16="http://schemas.microsoft.com/office/drawing/2014/main" id="{C51B054E-BDC8-847C-CD02-F00AFAC099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5591" y="325714"/>
            <a:ext cx="2178996" cy="2388091"/>
          </a:xfrm>
          <a:prstGeom prst="rect">
            <a:avLst/>
          </a:prstGeom>
        </p:spPr>
      </p:pic>
    </p:spTree>
    <p:extLst>
      <p:ext uri="{BB962C8B-B14F-4D97-AF65-F5344CB8AC3E}">
        <p14:creationId xmlns:p14="http://schemas.microsoft.com/office/powerpoint/2010/main" val="2838296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9ADE910045E0469E755854736CCC20" ma:contentTypeVersion="0" ma:contentTypeDescription="Create a new document." ma:contentTypeScope="" ma:versionID="b92f0139ddf20f161e1b0ab14353a733">
  <xsd:schema xmlns:xsd="http://www.w3.org/2001/XMLSchema" xmlns:xs="http://www.w3.org/2001/XMLSchema" xmlns:p="http://schemas.microsoft.com/office/2006/metadata/properties" targetNamespace="http://schemas.microsoft.com/office/2006/metadata/properties" ma:root="true" ma:fieldsID="3da92b6d633b255936c1f391fdf2074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5BE106-9695-44D2-8565-25A8A0B0B0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20B9FC9-D304-4A35-8C16-C1AE4CE3BC25}">
  <ds:schemaRefs>
    <ds:schemaRef ds:uri="http://schemas.microsoft.com/sharepoint/v3/contenttype/forms"/>
  </ds:schemaRefs>
</ds:datastoreItem>
</file>

<file path=customXml/itemProps3.xml><?xml version="1.0" encoding="utf-8"?>
<ds:datastoreItem xmlns:ds="http://schemas.openxmlformats.org/officeDocument/2006/customXml" ds:itemID="{568CCBDA-4783-4367-B89C-DB762294642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Template>
  <TotalTime>1050</TotalTime>
  <Words>742</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Ion</vt:lpstr>
      <vt:lpstr>Final Project Presentation </vt:lpstr>
      <vt:lpstr>Outcomes &amp; Identified Tasks  </vt:lpstr>
      <vt:lpstr>Project Timelines, and Milestones </vt:lpstr>
      <vt:lpstr>Mapping Algorithms to Problem Solutions </vt:lpstr>
      <vt:lpstr>Unit and Integration Test Results </vt:lpstr>
      <vt:lpstr>Results – Menu Application </vt:lpstr>
      <vt:lpstr>Results continued – Menu Application</vt:lpstr>
      <vt:lpstr>Results continued </vt:lpstr>
      <vt:lpstr>Results Continued</vt:lpstr>
      <vt:lpstr>Limitations and Improvements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Samadarshi Nagaraj</dc:creator>
  <cp:lastModifiedBy>Samadarshi Nagaraj</cp:lastModifiedBy>
  <cp:revision>18</cp:revision>
  <dcterms:created xsi:type="dcterms:W3CDTF">2024-12-03T23:37:38Z</dcterms:created>
  <dcterms:modified xsi:type="dcterms:W3CDTF">2024-12-04T17:07:56Z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0x010100DF9ADE910045E0469E755854736CCC20</vt:lpwstr>
  </property>
</Properties>
</file>