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4" r:id="rId2"/>
    <p:sldId id="416" r:id="rId3"/>
    <p:sldId id="376" r:id="rId4"/>
    <p:sldId id="372" r:id="rId5"/>
    <p:sldId id="417" r:id="rId6"/>
    <p:sldId id="419" r:id="rId7"/>
    <p:sldId id="373" r:id="rId8"/>
    <p:sldId id="420" r:id="rId9"/>
    <p:sldId id="421" r:id="rId10"/>
    <p:sldId id="422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377" r:id="rId19"/>
    <p:sldId id="388" r:id="rId20"/>
    <p:sldId id="389" r:id="rId21"/>
    <p:sldId id="408" r:id="rId22"/>
    <p:sldId id="424" r:id="rId23"/>
    <p:sldId id="426" r:id="rId24"/>
    <p:sldId id="427" r:id="rId25"/>
    <p:sldId id="428" r:id="rId26"/>
    <p:sldId id="430" r:id="rId27"/>
    <p:sldId id="431" r:id="rId28"/>
    <p:sldId id="425" r:id="rId29"/>
    <p:sldId id="423" r:id="rId30"/>
    <p:sldId id="413" r:id="rId31"/>
    <p:sldId id="409" r:id="rId32"/>
    <p:sldId id="410" r:id="rId33"/>
    <p:sldId id="411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">
          <p15:clr>
            <a:srgbClr val="A4A3A4"/>
          </p15:clr>
        </p15:guide>
        <p15:guide id="2" orient="horz" pos="2158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731">
          <p15:clr>
            <a:srgbClr val="A4A3A4"/>
          </p15:clr>
        </p15:guide>
        <p15:guide id="5" orient="horz" pos="1148">
          <p15:clr>
            <a:srgbClr val="A4A3A4"/>
          </p15:clr>
        </p15:guide>
        <p15:guide id="6" pos="296">
          <p15:clr>
            <a:srgbClr val="A4A3A4"/>
          </p15:clr>
        </p15:guide>
        <p15:guide id="7" pos="5473">
          <p15:clr>
            <a:srgbClr val="A4A3A4"/>
          </p15:clr>
        </p15:guide>
        <p15:guide id="8" pos="2880">
          <p15:clr>
            <a:srgbClr val="A4A3A4"/>
          </p15:clr>
        </p15:guide>
        <p15:guide id="9" pos="54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584">
          <p15:clr>
            <a:srgbClr val="A4A3A4"/>
          </p15:clr>
        </p15:guide>
        <p15:guide id="2" pos="2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phia Okolie" initials="S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FA"/>
    <a:srgbClr val="0098F6"/>
    <a:srgbClr val="898B8F"/>
    <a:srgbClr val="878787"/>
    <a:srgbClr val="121B2C"/>
    <a:srgbClr val="00B3DE"/>
    <a:srgbClr val="000000"/>
    <a:srgbClr val="3D393B"/>
    <a:srgbClr val="EB5F0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6903" autoAdjust="0"/>
  </p:normalViewPr>
  <p:slideViewPr>
    <p:cSldViewPr snapToGrid="0">
      <p:cViewPr varScale="1">
        <p:scale>
          <a:sx n="69" d="100"/>
          <a:sy n="69" d="100"/>
        </p:scale>
        <p:origin x="1536" y="66"/>
      </p:cViewPr>
      <p:guideLst>
        <p:guide orient="horz" pos="287"/>
        <p:guide orient="horz" pos="2158"/>
        <p:guide orient="horz" pos="4179"/>
        <p:guide orient="horz" pos="3731"/>
        <p:guide orient="horz" pos="1148"/>
        <p:guide pos="296"/>
        <p:guide pos="5473"/>
        <p:guide pos="2880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350" y="-1914"/>
      </p:cViewPr>
      <p:guideLst>
        <p:guide orient="horz" pos="5584"/>
        <p:guide pos="24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77176612977013E-2"/>
          <c:y val="3.5708049447187001E-2"/>
          <c:w val="0.91516089309211679"/>
          <c:h val="0.674044306637849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Cost</c:v>
                </c:pt>
              </c:strCache>
            </c:strRef>
          </c:tx>
          <c:spPr>
            <a:ln w="75935" cmpd="dbl"/>
          </c:spPr>
          <c:cat>
            <c:strRef>
              <c:f>Sheet1!$A$2:$A$5</c:f>
              <c:strCache>
                <c:ptCount val="4"/>
                <c:pt idx="0">
                  <c:v>Release 1</c:v>
                </c:pt>
                <c:pt idx="1">
                  <c:v>Release 1.1</c:v>
                </c:pt>
                <c:pt idx="2">
                  <c:v>Release 1.2</c:v>
                </c:pt>
                <c:pt idx="3">
                  <c:v>Release 1.3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F4-44D6-8883-34AE017ED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788280"/>
        <c:axId val="588788672"/>
      </c:lineChart>
      <c:catAx>
        <c:axId val="588788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88788672"/>
        <c:crosses val="autoZero"/>
        <c:auto val="1"/>
        <c:lblAlgn val="ctr"/>
        <c:lblOffset val="100"/>
        <c:noMultiLvlLbl val="0"/>
      </c:catAx>
      <c:valAx>
        <c:axId val="58878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88788280"/>
        <c:crosses val="autoZero"/>
        <c:crossBetween val="between"/>
      </c:valAx>
      <c:spPr>
        <a:noFill/>
        <a:ln w="25390">
          <a:noFill/>
        </a:ln>
      </c:spPr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79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52DBC-29CE-4733-9480-C35F6F372297}" type="doc">
      <dgm:prSet loTypeId="urn:microsoft.com/office/officeart/2005/8/layout/lProcess3" loCatId="process" qsTypeId="urn:microsoft.com/office/officeart/2005/8/quickstyle/3d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DCFDF09-C139-4359-BBA9-B022B459B340}">
      <dgm:prSet phldrT="[文本]"/>
      <dgm:spPr/>
      <dgm:t>
        <a:bodyPr/>
        <a:lstStyle/>
        <a:p>
          <a:r>
            <a:rPr lang="en-US" altLang="zh-CN" dirty="0" smtClean="0"/>
            <a:t>Development</a:t>
          </a:r>
          <a:endParaRPr lang="zh-CN" altLang="en-US" dirty="0"/>
        </a:p>
      </dgm:t>
    </dgm:pt>
    <dgm:pt modelId="{18E319BA-6821-4B78-A95B-19C6D7247EBC}" type="parTrans" cxnId="{D0D17286-D8A0-43C5-93D6-B4B5224154A7}">
      <dgm:prSet/>
      <dgm:spPr/>
      <dgm:t>
        <a:bodyPr/>
        <a:lstStyle/>
        <a:p>
          <a:endParaRPr lang="zh-CN" altLang="en-US"/>
        </a:p>
      </dgm:t>
    </dgm:pt>
    <dgm:pt modelId="{4C84A544-E474-48A0-A6A3-DFAE66310E81}" type="sibTrans" cxnId="{D0D17286-D8A0-43C5-93D6-B4B5224154A7}">
      <dgm:prSet/>
      <dgm:spPr/>
      <dgm:t>
        <a:bodyPr/>
        <a:lstStyle/>
        <a:p>
          <a:endParaRPr lang="zh-CN" altLang="en-US"/>
        </a:p>
      </dgm:t>
    </dgm:pt>
    <dgm:pt modelId="{A9129CB5-63C1-4B98-ADD4-36ED04735111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04E03E4-3222-43CC-8F41-F9F47F6C8291}" type="parTrans" cxnId="{A7D9CEAC-B305-458A-B129-1B54D02EF1E1}">
      <dgm:prSet/>
      <dgm:spPr/>
      <dgm:t>
        <a:bodyPr/>
        <a:lstStyle/>
        <a:p>
          <a:endParaRPr lang="zh-CN" altLang="en-US"/>
        </a:p>
      </dgm:t>
    </dgm:pt>
    <dgm:pt modelId="{C42C87A4-91A5-425A-9B18-56504F13756F}" type="sibTrans" cxnId="{A7D9CEAC-B305-458A-B129-1B54D02EF1E1}">
      <dgm:prSet/>
      <dgm:spPr/>
      <dgm:t>
        <a:bodyPr/>
        <a:lstStyle/>
        <a:p>
          <a:endParaRPr lang="zh-CN" altLang="en-US"/>
        </a:p>
      </dgm:t>
    </dgm:pt>
    <dgm:pt modelId="{873DDC40-8EF2-4316-A0A4-B1557DD249AD}">
      <dgm:prSet phldrT="[文本]"/>
      <dgm:spPr/>
      <dgm:t>
        <a:bodyPr/>
        <a:lstStyle/>
        <a:p>
          <a:r>
            <a:rPr lang="en-US" altLang="zh-CN" dirty="0" smtClean="0"/>
            <a:t>Coding</a:t>
          </a:r>
          <a:endParaRPr lang="zh-CN" altLang="en-US" dirty="0"/>
        </a:p>
      </dgm:t>
    </dgm:pt>
    <dgm:pt modelId="{87B26894-02B0-4B50-9051-459845049218}" type="parTrans" cxnId="{5AFC6BA3-00FA-4806-A2D3-0C8AF8674362}">
      <dgm:prSet/>
      <dgm:spPr/>
      <dgm:t>
        <a:bodyPr/>
        <a:lstStyle/>
        <a:p>
          <a:endParaRPr lang="zh-CN" altLang="en-US"/>
        </a:p>
      </dgm:t>
    </dgm:pt>
    <dgm:pt modelId="{20E2B326-EF5B-419E-A11B-491370787C1D}" type="sibTrans" cxnId="{5AFC6BA3-00FA-4806-A2D3-0C8AF8674362}">
      <dgm:prSet/>
      <dgm:spPr/>
      <dgm:t>
        <a:bodyPr/>
        <a:lstStyle/>
        <a:p>
          <a:endParaRPr lang="zh-CN" altLang="en-US"/>
        </a:p>
      </dgm:t>
    </dgm:pt>
    <dgm:pt modelId="{CDB0593A-8C7F-4B1C-9C8A-FFD95D3EF757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849A657A-CB11-4BB7-AF1E-83A703E8D90A}" type="parTrans" cxnId="{E0E04EF0-6E24-47C9-8A45-F2108B5A18FD}">
      <dgm:prSet/>
      <dgm:spPr/>
      <dgm:t>
        <a:bodyPr/>
        <a:lstStyle/>
        <a:p>
          <a:endParaRPr lang="zh-CN" altLang="en-US"/>
        </a:p>
      </dgm:t>
    </dgm:pt>
    <dgm:pt modelId="{2EDAA6B9-B68E-479A-8857-F662F4B99E7C}" type="sibTrans" cxnId="{E0E04EF0-6E24-47C9-8A45-F2108B5A18FD}">
      <dgm:prSet/>
      <dgm:spPr/>
      <dgm:t>
        <a:bodyPr/>
        <a:lstStyle/>
        <a:p>
          <a:endParaRPr lang="zh-CN" altLang="en-US"/>
        </a:p>
      </dgm:t>
    </dgm:pt>
    <dgm:pt modelId="{63A43DAC-4002-40C2-A498-3BE379C1AD60}">
      <dgm:prSet phldrT="[文本]"/>
      <dgm:spPr/>
      <dgm:t>
        <a:bodyPr/>
        <a:lstStyle/>
        <a:p>
          <a:endParaRPr lang="zh-CN" altLang="en-US" dirty="0"/>
        </a:p>
      </dgm:t>
    </dgm:pt>
    <dgm:pt modelId="{337F5E28-AF46-4053-90E2-4988091F2C8E}" type="parTrans" cxnId="{04E91DE9-FFF3-48D4-A16E-21342D1A30C5}">
      <dgm:prSet/>
      <dgm:spPr/>
      <dgm:t>
        <a:bodyPr/>
        <a:lstStyle/>
        <a:p>
          <a:endParaRPr lang="zh-CN" altLang="en-US"/>
        </a:p>
      </dgm:t>
    </dgm:pt>
    <dgm:pt modelId="{BB0242FA-9340-4EB4-861E-12F00BFDE8E4}" type="sibTrans" cxnId="{04E91DE9-FFF3-48D4-A16E-21342D1A30C5}">
      <dgm:prSet/>
      <dgm:spPr/>
      <dgm:t>
        <a:bodyPr/>
        <a:lstStyle/>
        <a:p>
          <a:endParaRPr lang="zh-CN" altLang="en-US"/>
        </a:p>
      </dgm:t>
    </dgm:pt>
    <dgm:pt modelId="{60D6EF7E-C74F-4DCC-B4ED-76EBA016EFF3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244A0C66-3861-4BE7-ACD3-F1DEDB5B7370}" type="parTrans" cxnId="{43363A28-8DDF-4338-B19F-826C87A52C29}">
      <dgm:prSet/>
      <dgm:spPr/>
      <dgm:t>
        <a:bodyPr/>
        <a:lstStyle/>
        <a:p>
          <a:endParaRPr lang="zh-CN" altLang="en-US"/>
        </a:p>
      </dgm:t>
    </dgm:pt>
    <dgm:pt modelId="{A6B92254-B6CB-4A4D-B7FE-0B5435AD7555}" type="sibTrans" cxnId="{43363A28-8DDF-4338-B19F-826C87A52C29}">
      <dgm:prSet/>
      <dgm:spPr/>
      <dgm:t>
        <a:bodyPr/>
        <a:lstStyle/>
        <a:p>
          <a:endParaRPr lang="zh-CN" altLang="en-US"/>
        </a:p>
      </dgm:t>
    </dgm:pt>
    <dgm:pt modelId="{8701A6DC-887C-49BE-935B-43B35982E22E}">
      <dgm:prSet phldrT="[文本]"/>
      <dgm:spPr/>
      <dgm:t>
        <a:bodyPr/>
        <a:lstStyle/>
        <a:p>
          <a:endParaRPr lang="zh-CN" altLang="en-US" dirty="0"/>
        </a:p>
      </dgm:t>
    </dgm:pt>
    <dgm:pt modelId="{9690E691-EC0B-4F49-9E4A-9848271E4970}" type="parTrans" cxnId="{799E6C08-A878-44A2-A6AD-258645EAB3B1}">
      <dgm:prSet/>
      <dgm:spPr/>
      <dgm:t>
        <a:bodyPr/>
        <a:lstStyle/>
        <a:p>
          <a:endParaRPr lang="zh-CN" altLang="en-US"/>
        </a:p>
      </dgm:t>
    </dgm:pt>
    <dgm:pt modelId="{EFA41DBE-EA90-46D2-8523-6CB2E8CB4248}" type="sibTrans" cxnId="{799E6C08-A878-44A2-A6AD-258645EAB3B1}">
      <dgm:prSet/>
      <dgm:spPr/>
      <dgm:t>
        <a:bodyPr/>
        <a:lstStyle/>
        <a:p>
          <a:endParaRPr lang="zh-CN" altLang="en-US"/>
        </a:p>
      </dgm:t>
    </dgm:pt>
    <dgm:pt modelId="{DB4B9CB6-8D8B-40F7-83FD-EE37ECE4BEAA}">
      <dgm:prSet phldrT="[文本]"/>
      <dgm:spPr/>
      <dgm:t>
        <a:bodyPr/>
        <a:lstStyle/>
        <a:p>
          <a:r>
            <a:rPr lang="en-US" altLang="zh-CN" dirty="0" smtClean="0"/>
            <a:t>Test Execution</a:t>
          </a:r>
          <a:endParaRPr lang="zh-CN" altLang="en-US" dirty="0"/>
        </a:p>
      </dgm:t>
    </dgm:pt>
    <dgm:pt modelId="{862412E9-C164-4059-A37F-E8EFEA9A35CE}" type="parTrans" cxnId="{F4588158-E99F-4A4B-B2E4-0AE6B05D6D14}">
      <dgm:prSet/>
      <dgm:spPr/>
      <dgm:t>
        <a:bodyPr/>
        <a:lstStyle/>
        <a:p>
          <a:endParaRPr lang="zh-CN" altLang="en-US"/>
        </a:p>
      </dgm:t>
    </dgm:pt>
    <dgm:pt modelId="{7CAE53A7-4FD1-4064-9289-652112ACF68B}" type="sibTrans" cxnId="{F4588158-E99F-4A4B-B2E4-0AE6B05D6D14}">
      <dgm:prSet/>
      <dgm:spPr/>
      <dgm:t>
        <a:bodyPr/>
        <a:lstStyle/>
        <a:p>
          <a:endParaRPr lang="zh-CN" altLang="en-US"/>
        </a:p>
      </dgm:t>
    </dgm:pt>
    <dgm:pt modelId="{E33EDF88-FF3D-429E-8986-CF99A4AC7E19}">
      <dgm:prSet phldrT="[文本]"/>
      <dgm:spPr/>
      <dgm:t>
        <a:bodyPr/>
        <a:lstStyle/>
        <a:p>
          <a:endParaRPr lang="zh-CN" altLang="en-US" dirty="0"/>
        </a:p>
      </dgm:t>
    </dgm:pt>
    <dgm:pt modelId="{403F41FC-CA0F-4C5C-8199-F83FBED94616}" type="parTrans" cxnId="{4C34418D-9218-4C59-854F-FDCA5FB66E9A}">
      <dgm:prSet/>
      <dgm:spPr/>
      <dgm:t>
        <a:bodyPr/>
        <a:lstStyle/>
        <a:p>
          <a:endParaRPr lang="zh-CN" altLang="en-US"/>
        </a:p>
      </dgm:t>
    </dgm:pt>
    <dgm:pt modelId="{8A2055FC-B808-4255-A85C-6D1162D6C354}" type="sibTrans" cxnId="{4C34418D-9218-4C59-854F-FDCA5FB66E9A}">
      <dgm:prSet/>
      <dgm:spPr/>
      <dgm:t>
        <a:bodyPr/>
        <a:lstStyle/>
        <a:p>
          <a:endParaRPr lang="zh-CN" altLang="en-US"/>
        </a:p>
      </dgm:t>
    </dgm:pt>
    <dgm:pt modelId="{1F856CAA-8C5C-40FA-9287-6E25E3C02803}">
      <dgm:prSet/>
      <dgm:spPr/>
      <dgm:t>
        <a:bodyPr/>
        <a:lstStyle/>
        <a:p>
          <a:r>
            <a:rPr lang="en-US" altLang="zh-CN" dirty="0" smtClean="0"/>
            <a:t>Write Test Script</a:t>
          </a:r>
          <a:endParaRPr lang="zh-CN" altLang="en-US" dirty="0"/>
        </a:p>
      </dgm:t>
    </dgm:pt>
    <dgm:pt modelId="{728DB3BC-68CC-42D4-9054-4BB660B429C6}" type="parTrans" cxnId="{AF5D3CD9-557A-4A36-81A1-A88D8F66B39B}">
      <dgm:prSet/>
      <dgm:spPr/>
      <dgm:t>
        <a:bodyPr/>
        <a:lstStyle/>
        <a:p>
          <a:endParaRPr lang="zh-CN" altLang="en-US"/>
        </a:p>
      </dgm:t>
    </dgm:pt>
    <dgm:pt modelId="{00A80233-3C5A-4594-834F-B37B25318B16}" type="sibTrans" cxnId="{AF5D3CD9-557A-4A36-81A1-A88D8F66B39B}">
      <dgm:prSet/>
      <dgm:spPr/>
      <dgm:t>
        <a:bodyPr/>
        <a:lstStyle/>
        <a:p>
          <a:endParaRPr lang="zh-CN" altLang="en-US"/>
        </a:p>
      </dgm:t>
    </dgm:pt>
    <dgm:pt modelId="{54316A1F-94AA-4C97-98A6-A7FDFB7EF608}">
      <dgm:prSet phldrT="[文本]"/>
      <dgm:spPr/>
      <dgm:t>
        <a:bodyPr/>
        <a:lstStyle/>
        <a:p>
          <a:r>
            <a:rPr lang="en-US" altLang="zh-CN" dirty="0" smtClean="0"/>
            <a:t>Issue</a:t>
          </a:r>
          <a:endParaRPr lang="zh-CN" altLang="en-US" dirty="0"/>
        </a:p>
      </dgm:t>
    </dgm:pt>
    <dgm:pt modelId="{99379D64-442B-4758-B0AD-B9454DD20213}" type="parTrans" cxnId="{F3CBC934-B9D9-40B6-9037-FD20CDCBCD89}">
      <dgm:prSet/>
      <dgm:spPr/>
      <dgm:t>
        <a:bodyPr/>
        <a:lstStyle/>
        <a:p>
          <a:endParaRPr lang="zh-CN" altLang="en-US"/>
        </a:p>
      </dgm:t>
    </dgm:pt>
    <dgm:pt modelId="{FF6980E5-5060-4115-B0BB-AAF149F03208}" type="sibTrans" cxnId="{F3CBC934-B9D9-40B6-9037-FD20CDCBCD89}">
      <dgm:prSet/>
      <dgm:spPr/>
      <dgm:t>
        <a:bodyPr/>
        <a:lstStyle/>
        <a:p>
          <a:endParaRPr lang="zh-CN" altLang="en-US"/>
        </a:p>
      </dgm:t>
    </dgm:pt>
    <dgm:pt modelId="{AB0378A1-EFDD-43A6-AD61-5E9374A4EAE8}" type="pres">
      <dgm:prSet presAssocID="{26F52DBC-29CE-4733-9480-C35F6F37229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C41751A-8FEE-4DDF-A1EE-2FA8788B80E5}" type="pres">
      <dgm:prSet presAssocID="{DDCFDF09-C139-4359-BBA9-B022B459B340}" presName="horFlow" presStyleCnt="0"/>
      <dgm:spPr/>
    </dgm:pt>
    <dgm:pt modelId="{CFD3FE83-3843-4A62-94DB-A762DCF25091}" type="pres">
      <dgm:prSet presAssocID="{DDCFDF09-C139-4359-BBA9-B022B459B340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CEB096AA-E1DC-4613-8C1B-297C0F708A87}" type="pres">
      <dgm:prSet presAssocID="{C04E03E4-3222-43CC-8F41-F9F47F6C8291}" presName="parTrans" presStyleCnt="0"/>
      <dgm:spPr/>
    </dgm:pt>
    <dgm:pt modelId="{77C689F8-13B4-4836-80EC-AFEC0D25388A}" type="pres">
      <dgm:prSet presAssocID="{A9129CB5-63C1-4B98-ADD4-36ED04735111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56FD9-5767-44E5-8C4D-5ADDF7BF0731}" type="pres">
      <dgm:prSet presAssocID="{C42C87A4-91A5-425A-9B18-56504F13756F}" presName="sibTrans" presStyleCnt="0"/>
      <dgm:spPr/>
    </dgm:pt>
    <dgm:pt modelId="{92B78339-EFB0-49CA-8DCD-7CF027AA3981}" type="pres">
      <dgm:prSet presAssocID="{873DDC40-8EF2-4316-A0A4-B1557DD249AD}" presName="node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51847-BD7E-4673-9BD7-4F313B25839B}" type="pres">
      <dgm:prSet presAssocID="{20E2B326-EF5B-419E-A11B-491370787C1D}" presName="sibTrans" presStyleCnt="0"/>
      <dgm:spPr/>
    </dgm:pt>
    <dgm:pt modelId="{CF68187E-C7F6-4B34-90C7-725F9E5F6B26}" type="pres">
      <dgm:prSet presAssocID="{8701A6DC-887C-49BE-935B-43B35982E22E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987CF1-58DB-4403-A9BD-A5E1C6D8FC92}" type="pres">
      <dgm:prSet presAssocID="{EFA41DBE-EA90-46D2-8523-6CB2E8CB4248}" presName="sibTrans" presStyleCnt="0"/>
      <dgm:spPr/>
    </dgm:pt>
    <dgm:pt modelId="{5AA94AF6-6601-4299-B7E9-DBD0F3D8BD88}" type="pres">
      <dgm:prSet presAssocID="{E33EDF88-FF3D-429E-8986-CF99A4AC7E19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03E62-423A-4D1C-BB42-CAA0D0435E9D}" type="pres">
      <dgm:prSet presAssocID="{8A2055FC-B808-4255-A85C-6D1162D6C354}" presName="sibTrans" presStyleCnt="0"/>
      <dgm:spPr/>
    </dgm:pt>
    <dgm:pt modelId="{BAB21FB1-8275-4273-8B57-95CBC75E0025}" type="pres">
      <dgm:prSet presAssocID="{54316A1F-94AA-4C97-98A6-A7FDFB7EF608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85DF6-485B-4EE5-BECC-2B56219971E5}" type="pres">
      <dgm:prSet presAssocID="{DDCFDF09-C139-4359-BBA9-B022B459B340}" presName="vSp" presStyleCnt="0"/>
      <dgm:spPr/>
    </dgm:pt>
    <dgm:pt modelId="{1A8E24A7-5BA6-4D46-B6EE-404C93A58480}" type="pres">
      <dgm:prSet presAssocID="{CDB0593A-8C7F-4B1C-9C8A-FFD95D3EF757}" presName="horFlow" presStyleCnt="0"/>
      <dgm:spPr/>
    </dgm:pt>
    <dgm:pt modelId="{0FF7197D-5817-4BBD-8276-78E6BD40205F}" type="pres">
      <dgm:prSet presAssocID="{CDB0593A-8C7F-4B1C-9C8A-FFD95D3EF757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5C0FB9A5-2948-4389-A4D5-1A707D7A4F47}" type="pres">
      <dgm:prSet presAssocID="{337F5E28-AF46-4053-90E2-4988091F2C8E}" presName="parTrans" presStyleCnt="0"/>
      <dgm:spPr/>
    </dgm:pt>
    <dgm:pt modelId="{035E6797-0DA7-4637-BB56-DC8B296EB144}" type="pres">
      <dgm:prSet presAssocID="{63A43DAC-4002-40C2-A498-3BE379C1AD60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86C2E-5BC8-448F-89BE-024E5FDF2AA2}" type="pres">
      <dgm:prSet presAssocID="{BB0242FA-9340-4EB4-861E-12F00BFDE8E4}" presName="sibTrans" presStyleCnt="0"/>
      <dgm:spPr/>
    </dgm:pt>
    <dgm:pt modelId="{6FAFA749-C4AB-4A08-B682-26328897D871}" type="pres">
      <dgm:prSet presAssocID="{60D6EF7E-C74F-4DCC-B4ED-76EBA016EFF3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C92AB-87BA-4DC7-8C64-36E2B81F4C65}" type="pres">
      <dgm:prSet presAssocID="{A6B92254-B6CB-4A4D-B7FE-0B5435AD7555}" presName="sibTrans" presStyleCnt="0"/>
      <dgm:spPr/>
    </dgm:pt>
    <dgm:pt modelId="{6D8F6E0C-0724-4BD9-9CE9-9F64738D0600}" type="pres">
      <dgm:prSet presAssocID="{1F856CAA-8C5C-40FA-9287-6E25E3C02803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9F944-1FF1-4947-8E1D-86BEA8046383}" type="pres">
      <dgm:prSet presAssocID="{00A80233-3C5A-4594-834F-B37B25318B16}" presName="sibTrans" presStyleCnt="0"/>
      <dgm:spPr/>
    </dgm:pt>
    <dgm:pt modelId="{4054D491-3048-450B-8D8B-CD53A62A8528}" type="pres">
      <dgm:prSet presAssocID="{DB4B9CB6-8D8B-40F7-83FD-EE37ECE4BEAA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C975E7-1AC1-4E49-9132-21E4613E807F}" type="presOf" srcId="{63A43DAC-4002-40C2-A498-3BE379C1AD60}" destId="{035E6797-0DA7-4637-BB56-DC8B296EB144}" srcOrd="0" destOrd="0" presId="urn:microsoft.com/office/officeart/2005/8/layout/lProcess3"/>
    <dgm:cxn modelId="{F4588158-E99F-4A4B-B2E4-0AE6B05D6D14}" srcId="{CDB0593A-8C7F-4B1C-9C8A-FFD95D3EF757}" destId="{DB4B9CB6-8D8B-40F7-83FD-EE37ECE4BEAA}" srcOrd="3" destOrd="0" parTransId="{862412E9-C164-4059-A37F-E8EFEA9A35CE}" sibTransId="{7CAE53A7-4FD1-4064-9289-652112ACF68B}"/>
    <dgm:cxn modelId="{9493E79B-9CEE-4045-B36E-FE3552C78E7F}" type="presOf" srcId="{DDCFDF09-C139-4359-BBA9-B022B459B340}" destId="{CFD3FE83-3843-4A62-94DB-A762DCF25091}" srcOrd="0" destOrd="0" presId="urn:microsoft.com/office/officeart/2005/8/layout/lProcess3"/>
    <dgm:cxn modelId="{AF5D3CD9-557A-4A36-81A1-A88D8F66B39B}" srcId="{CDB0593A-8C7F-4B1C-9C8A-FFD95D3EF757}" destId="{1F856CAA-8C5C-40FA-9287-6E25E3C02803}" srcOrd="2" destOrd="0" parTransId="{728DB3BC-68CC-42D4-9054-4BB660B429C6}" sibTransId="{00A80233-3C5A-4594-834F-B37B25318B16}"/>
    <dgm:cxn modelId="{81CC7363-C13D-4325-8EA6-EFD2EE5DE13D}" type="presOf" srcId="{CDB0593A-8C7F-4B1C-9C8A-FFD95D3EF757}" destId="{0FF7197D-5817-4BBD-8276-78E6BD40205F}" srcOrd="0" destOrd="0" presId="urn:microsoft.com/office/officeart/2005/8/layout/lProcess3"/>
    <dgm:cxn modelId="{D0D17286-D8A0-43C5-93D6-B4B5224154A7}" srcId="{26F52DBC-29CE-4733-9480-C35F6F372297}" destId="{DDCFDF09-C139-4359-BBA9-B022B459B340}" srcOrd="0" destOrd="0" parTransId="{18E319BA-6821-4B78-A95B-19C6D7247EBC}" sibTransId="{4C84A544-E474-48A0-A6A3-DFAE66310E81}"/>
    <dgm:cxn modelId="{43363A28-8DDF-4338-B19F-826C87A52C29}" srcId="{CDB0593A-8C7F-4B1C-9C8A-FFD95D3EF757}" destId="{60D6EF7E-C74F-4DCC-B4ED-76EBA016EFF3}" srcOrd="1" destOrd="0" parTransId="{244A0C66-3861-4BE7-ACD3-F1DEDB5B7370}" sibTransId="{A6B92254-B6CB-4A4D-B7FE-0B5435AD7555}"/>
    <dgm:cxn modelId="{5AFC6BA3-00FA-4806-A2D3-0C8AF8674362}" srcId="{DDCFDF09-C139-4359-BBA9-B022B459B340}" destId="{873DDC40-8EF2-4316-A0A4-B1557DD249AD}" srcOrd="1" destOrd="0" parTransId="{87B26894-02B0-4B50-9051-459845049218}" sibTransId="{20E2B326-EF5B-419E-A11B-491370787C1D}"/>
    <dgm:cxn modelId="{E9328427-B2E1-454D-8AFC-5610F17BB237}" type="presOf" srcId="{873DDC40-8EF2-4316-A0A4-B1557DD249AD}" destId="{92B78339-EFB0-49CA-8DCD-7CF027AA3981}" srcOrd="0" destOrd="0" presId="urn:microsoft.com/office/officeart/2005/8/layout/lProcess3"/>
    <dgm:cxn modelId="{966BEB80-185E-413A-B09D-5781AD9FFFE3}" type="presOf" srcId="{A9129CB5-63C1-4B98-ADD4-36ED04735111}" destId="{77C689F8-13B4-4836-80EC-AFEC0D25388A}" srcOrd="0" destOrd="0" presId="urn:microsoft.com/office/officeart/2005/8/layout/lProcess3"/>
    <dgm:cxn modelId="{5412FAF3-4C47-4CBB-9A00-1606266C3884}" type="presOf" srcId="{E33EDF88-FF3D-429E-8986-CF99A4AC7E19}" destId="{5AA94AF6-6601-4299-B7E9-DBD0F3D8BD88}" srcOrd="0" destOrd="0" presId="urn:microsoft.com/office/officeart/2005/8/layout/lProcess3"/>
    <dgm:cxn modelId="{4C34418D-9218-4C59-854F-FDCA5FB66E9A}" srcId="{DDCFDF09-C139-4359-BBA9-B022B459B340}" destId="{E33EDF88-FF3D-429E-8986-CF99A4AC7E19}" srcOrd="3" destOrd="0" parTransId="{403F41FC-CA0F-4C5C-8199-F83FBED94616}" sibTransId="{8A2055FC-B808-4255-A85C-6D1162D6C354}"/>
    <dgm:cxn modelId="{F3CBC934-B9D9-40B6-9037-FD20CDCBCD89}" srcId="{DDCFDF09-C139-4359-BBA9-B022B459B340}" destId="{54316A1F-94AA-4C97-98A6-A7FDFB7EF608}" srcOrd="4" destOrd="0" parTransId="{99379D64-442B-4758-B0AD-B9454DD20213}" sibTransId="{FF6980E5-5060-4115-B0BB-AAF149F03208}"/>
    <dgm:cxn modelId="{6B8101E2-C20B-42B0-8A8A-36CF34607FD2}" type="presOf" srcId="{26F52DBC-29CE-4733-9480-C35F6F372297}" destId="{AB0378A1-EFDD-43A6-AD61-5E9374A4EAE8}" srcOrd="0" destOrd="0" presId="urn:microsoft.com/office/officeart/2005/8/layout/lProcess3"/>
    <dgm:cxn modelId="{799E6C08-A878-44A2-A6AD-258645EAB3B1}" srcId="{DDCFDF09-C139-4359-BBA9-B022B459B340}" destId="{8701A6DC-887C-49BE-935B-43B35982E22E}" srcOrd="2" destOrd="0" parTransId="{9690E691-EC0B-4F49-9E4A-9848271E4970}" sibTransId="{EFA41DBE-EA90-46D2-8523-6CB2E8CB4248}"/>
    <dgm:cxn modelId="{2303360E-9E15-48E8-B192-E75067883743}" type="presOf" srcId="{DB4B9CB6-8D8B-40F7-83FD-EE37ECE4BEAA}" destId="{4054D491-3048-450B-8D8B-CD53A62A8528}" srcOrd="0" destOrd="0" presId="urn:microsoft.com/office/officeart/2005/8/layout/lProcess3"/>
    <dgm:cxn modelId="{9FE556D9-BCC5-462C-927E-DE1FF69422A9}" type="presOf" srcId="{1F856CAA-8C5C-40FA-9287-6E25E3C02803}" destId="{6D8F6E0C-0724-4BD9-9CE9-9F64738D0600}" srcOrd="0" destOrd="0" presId="urn:microsoft.com/office/officeart/2005/8/layout/lProcess3"/>
    <dgm:cxn modelId="{E0E04EF0-6E24-47C9-8A45-F2108B5A18FD}" srcId="{26F52DBC-29CE-4733-9480-C35F6F372297}" destId="{CDB0593A-8C7F-4B1C-9C8A-FFD95D3EF757}" srcOrd="1" destOrd="0" parTransId="{849A657A-CB11-4BB7-AF1E-83A703E8D90A}" sibTransId="{2EDAA6B9-B68E-479A-8857-F662F4B99E7C}"/>
    <dgm:cxn modelId="{4B29B50B-3231-43F0-9F53-84147720BCCB}" type="presOf" srcId="{8701A6DC-887C-49BE-935B-43B35982E22E}" destId="{CF68187E-C7F6-4B34-90C7-725F9E5F6B26}" srcOrd="0" destOrd="0" presId="urn:microsoft.com/office/officeart/2005/8/layout/lProcess3"/>
    <dgm:cxn modelId="{A7D9CEAC-B305-458A-B129-1B54D02EF1E1}" srcId="{DDCFDF09-C139-4359-BBA9-B022B459B340}" destId="{A9129CB5-63C1-4B98-ADD4-36ED04735111}" srcOrd="0" destOrd="0" parTransId="{C04E03E4-3222-43CC-8F41-F9F47F6C8291}" sibTransId="{C42C87A4-91A5-425A-9B18-56504F13756F}"/>
    <dgm:cxn modelId="{308B8A4B-13E5-4BB8-A5E4-B3BE54579C4B}" type="presOf" srcId="{60D6EF7E-C74F-4DCC-B4ED-76EBA016EFF3}" destId="{6FAFA749-C4AB-4A08-B682-26328897D871}" srcOrd="0" destOrd="0" presId="urn:microsoft.com/office/officeart/2005/8/layout/lProcess3"/>
    <dgm:cxn modelId="{4C5C543A-3330-484C-AEB1-5BDD0C15E905}" type="presOf" srcId="{54316A1F-94AA-4C97-98A6-A7FDFB7EF608}" destId="{BAB21FB1-8275-4273-8B57-95CBC75E0025}" srcOrd="0" destOrd="0" presId="urn:microsoft.com/office/officeart/2005/8/layout/lProcess3"/>
    <dgm:cxn modelId="{04E91DE9-FFF3-48D4-A16E-21342D1A30C5}" srcId="{CDB0593A-8C7F-4B1C-9C8A-FFD95D3EF757}" destId="{63A43DAC-4002-40C2-A498-3BE379C1AD60}" srcOrd="0" destOrd="0" parTransId="{337F5E28-AF46-4053-90E2-4988091F2C8E}" sibTransId="{BB0242FA-9340-4EB4-861E-12F00BFDE8E4}"/>
    <dgm:cxn modelId="{15DAACE8-FE88-4D48-9DEE-076B5A7685E3}" type="presParOf" srcId="{AB0378A1-EFDD-43A6-AD61-5E9374A4EAE8}" destId="{9C41751A-8FEE-4DDF-A1EE-2FA8788B80E5}" srcOrd="0" destOrd="0" presId="urn:microsoft.com/office/officeart/2005/8/layout/lProcess3"/>
    <dgm:cxn modelId="{D3475F38-DF87-4B95-8A0B-A8BA06F9DB68}" type="presParOf" srcId="{9C41751A-8FEE-4DDF-A1EE-2FA8788B80E5}" destId="{CFD3FE83-3843-4A62-94DB-A762DCF25091}" srcOrd="0" destOrd="0" presId="urn:microsoft.com/office/officeart/2005/8/layout/lProcess3"/>
    <dgm:cxn modelId="{B8E957AE-CA0E-4890-8EEF-311DAABB6AA5}" type="presParOf" srcId="{9C41751A-8FEE-4DDF-A1EE-2FA8788B80E5}" destId="{CEB096AA-E1DC-4613-8C1B-297C0F708A87}" srcOrd="1" destOrd="0" presId="urn:microsoft.com/office/officeart/2005/8/layout/lProcess3"/>
    <dgm:cxn modelId="{1F2D2622-BD00-4569-AC4E-DE0A179D6CF2}" type="presParOf" srcId="{9C41751A-8FEE-4DDF-A1EE-2FA8788B80E5}" destId="{77C689F8-13B4-4836-80EC-AFEC0D25388A}" srcOrd="2" destOrd="0" presId="urn:microsoft.com/office/officeart/2005/8/layout/lProcess3"/>
    <dgm:cxn modelId="{D7793AB5-3228-47BD-9F3A-D97B724CF766}" type="presParOf" srcId="{9C41751A-8FEE-4DDF-A1EE-2FA8788B80E5}" destId="{5A556FD9-5767-44E5-8C4D-5ADDF7BF0731}" srcOrd="3" destOrd="0" presId="urn:microsoft.com/office/officeart/2005/8/layout/lProcess3"/>
    <dgm:cxn modelId="{20218EF9-A9AB-493C-B47D-53CC8E10295B}" type="presParOf" srcId="{9C41751A-8FEE-4DDF-A1EE-2FA8788B80E5}" destId="{92B78339-EFB0-49CA-8DCD-7CF027AA3981}" srcOrd="4" destOrd="0" presId="urn:microsoft.com/office/officeart/2005/8/layout/lProcess3"/>
    <dgm:cxn modelId="{CBE75C25-C77D-4D9F-9CD6-13CF1A3276E7}" type="presParOf" srcId="{9C41751A-8FEE-4DDF-A1EE-2FA8788B80E5}" destId="{79F51847-BD7E-4673-9BD7-4F313B25839B}" srcOrd="5" destOrd="0" presId="urn:microsoft.com/office/officeart/2005/8/layout/lProcess3"/>
    <dgm:cxn modelId="{FE9D8EC4-4DE7-4EE4-AAAB-9D7FD449444A}" type="presParOf" srcId="{9C41751A-8FEE-4DDF-A1EE-2FA8788B80E5}" destId="{CF68187E-C7F6-4B34-90C7-725F9E5F6B26}" srcOrd="6" destOrd="0" presId="urn:microsoft.com/office/officeart/2005/8/layout/lProcess3"/>
    <dgm:cxn modelId="{1EDC488F-1597-408A-BFE6-BEF20F3338A0}" type="presParOf" srcId="{9C41751A-8FEE-4DDF-A1EE-2FA8788B80E5}" destId="{0F987CF1-58DB-4403-A9BD-A5E1C6D8FC92}" srcOrd="7" destOrd="0" presId="urn:microsoft.com/office/officeart/2005/8/layout/lProcess3"/>
    <dgm:cxn modelId="{6EEF7952-C714-486F-9539-686AA596423E}" type="presParOf" srcId="{9C41751A-8FEE-4DDF-A1EE-2FA8788B80E5}" destId="{5AA94AF6-6601-4299-B7E9-DBD0F3D8BD88}" srcOrd="8" destOrd="0" presId="urn:microsoft.com/office/officeart/2005/8/layout/lProcess3"/>
    <dgm:cxn modelId="{5FDDB89C-C5CB-4AD7-B344-35A52881DA0E}" type="presParOf" srcId="{9C41751A-8FEE-4DDF-A1EE-2FA8788B80E5}" destId="{2B603E62-423A-4D1C-BB42-CAA0D0435E9D}" srcOrd="9" destOrd="0" presId="urn:microsoft.com/office/officeart/2005/8/layout/lProcess3"/>
    <dgm:cxn modelId="{B66B8E82-7A0D-4F6B-8916-ABD43FFC8704}" type="presParOf" srcId="{9C41751A-8FEE-4DDF-A1EE-2FA8788B80E5}" destId="{BAB21FB1-8275-4273-8B57-95CBC75E0025}" srcOrd="10" destOrd="0" presId="urn:microsoft.com/office/officeart/2005/8/layout/lProcess3"/>
    <dgm:cxn modelId="{7DCD205B-49CE-4214-9C14-31AC0A7AA331}" type="presParOf" srcId="{AB0378A1-EFDD-43A6-AD61-5E9374A4EAE8}" destId="{F4B85DF6-485B-4EE5-BECC-2B56219971E5}" srcOrd="1" destOrd="0" presId="urn:microsoft.com/office/officeart/2005/8/layout/lProcess3"/>
    <dgm:cxn modelId="{D55D9212-DE2A-484F-A76B-10B3F9DDFF32}" type="presParOf" srcId="{AB0378A1-EFDD-43A6-AD61-5E9374A4EAE8}" destId="{1A8E24A7-5BA6-4D46-B6EE-404C93A58480}" srcOrd="2" destOrd="0" presId="urn:microsoft.com/office/officeart/2005/8/layout/lProcess3"/>
    <dgm:cxn modelId="{5C5CE0D4-AFAB-4CC1-9E89-9C540D8162B4}" type="presParOf" srcId="{1A8E24A7-5BA6-4D46-B6EE-404C93A58480}" destId="{0FF7197D-5817-4BBD-8276-78E6BD40205F}" srcOrd="0" destOrd="0" presId="urn:microsoft.com/office/officeart/2005/8/layout/lProcess3"/>
    <dgm:cxn modelId="{BF632FFD-95D5-41D1-9CFC-C3E805AE0A55}" type="presParOf" srcId="{1A8E24A7-5BA6-4D46-B6EE-404C93A58480}" destId="{5C0FB9A5-2948-4389-A4D5-1A707D7A4F47}" srcOrd="1" destOrd="0" presId="urn:microsoft.com/office/officeart/2005/8/layout/lProcess3"/>
    <dgm:cxn modelId="{4107DDF4-54F0-4374-A7A7-F29034811120}" type="presParOf" srcId="{1A8E24A7-5BA6-4D46-B6EE-404C93A58480}" destId="{035E6797-0DA7-4637-BB56-DC8B296EB144}" srcOrd="2" destOrd="0" presId="urn:microsoft.com/office/officeart/2005/8/layout/lProcess3"/>
    <dgm:cxn modelId="{B6963A7C-23B9-4370-A98C-61BD45191802}" type="presParOf" srcId="{1A8E24A7-5BA6-4D46-B6EE-404C93A58480}" destId="{E6986C2E-5BC8-448F-89BE-024E5FDF2AA2}" srcOrd="3" destOrd="0" presId="urn:microsoft.com/office/officeart/2005/8/layout/lProcess3"/>
    <dgm:cxn modelId="{B2441CC6-5DCA-4DB1-9F87-907A642A9BEB}" type="presParOf" srcId="{1A8E24A7-5BA6-4D46-B6EE-404C93A58480}" destId="{6FAFA749-C4AB-4A08-B682-26328897D871}" srcOrd="4" destOrd="0" presId="urn:microsoft.com/office/officeart/2005/8/layout/lProcess3"/>
    <dgm:cxn modelId="{54891085-DEEB-4072-A15B-B659029DD783}" type="presParOf" srcId="{1A8E24A7-5BA6-4D46-B6EE-404C93A58480}" destId="{3B2C92AB-87BA-4DC7-8C64-36E2B81F4C65}" srcOrd="5" destOrd="0" presId="urn:microsoft.com/office/officeart/2005/8/layout/lProcess3"/>
    <dgm:cxn modelId="{B2D2CF1C-004C-450E-9E74-F5980020C275}" type="presParOf" srcId="{1A8E24A7-5BA6-4D46-B6EE-404C93A58480}" destId="{6D8F6E0C-0724-4BD9-9CE9-9F64738D0600}" srcOrd="6" destOrd="0" presId="urn:microsoft.com/office/officeart/2005/8/layout/lProcess3"/>
    <dgm:cxn modelId="{DEC31314-39A3-437F-B08A-E4B4A26F8C41}" type="presParOf" srcId="{1A8E24A7-5BA6-4D46-B6EE-404C93A58480}" destId="{E669F944-1FF1-4947-8E1D-86BEA8046383}" srcOrd="7" destOrd="0" presId="urn:microsoft.com/office/officeart/2005/8/layout/lProcess3"/>
    <dgm:cxn modelId="{0BDEB5B6-C4A4-4559-AA68-E07695D69FE2}" type="presParOf" srcId="{1A8E24A7-5BA6-4D46-B6EE-404C93A58480}" destId="{4054D491-3048-450B-8D8B-CD53A62A8528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34B82-A644-4964-8CFB-B3B06B40D24E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4D1A0-CB5A-41C4-B72B-654F4350D2ED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9F805232-BA1D-4066-BAE1-0A6DD11F839B}" type="parTrans" cxnId="{E266AEE5-768B-4742-A2E5-21B2113986BE}">
      <dgm:prSet/>
      <dgm:spPr/>
      <dgm:t>
        <a:bodyPr/>
        <a:lstStyle/>
        <a:p>
          <a:endParaRPr lang="en-US"/>
        </a:p>
      </dgm:t>
    </dgm:pt>
    <dgm:pt modelId="{2E525B5F-88E8-444B-954B-725AD794A862}" type="sibTrans" cxnId="{E266AEE5-768B-4742-A2E5-21B2113986BE}">
      <dgm:prSet/>
      <dgm:spPr/>
      <dgm:t>
        <a:bodyPr/>
        <a:lstStyle/>
        <a:p>
          <a:endParaRPr lang="en-US"/>
        </a:p>
      </dgm:t>
    </dgm:pt>
    <dgm:pt modelId="{B708AF2E-D860-45A6-BB45-17928D373970}">
      <dgm:prSet phldrT="[Text]"/>
      <dgm:spPr/>
      <dgm:t>
        <a:bodyPr/>
        <a:lstStyle/>
        <a:p>
          <a:pPr rtl="0"/>
          <a:r>
            <a:rPr lang="en-US" altLang="zh-CN" b="1" dirty="0" smtClean="0">
              <a:latin typeface="+mn-lt"/>
              <a:ea typeface="PMingLiU" pitchFamily="18" charset="-120"/>
            </a:rPr>
            <a:t> </a:t>
          </a:r>
          <a:r>
            <a: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50-7</a:t>
          </a:r>
          <a:r>
            <a:rPr lang="en-US" altLang="zh-TW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0%</a:t>
          </a:r>
          <a:r>
            <a:rPr lang="en-US" altLang="zh-TW" b="1" dirty="0" smtClean="0">
              <a:latin typeface="+mn-lt"/>
              <a:ea typeface="PMingLiU" pitchFamily="18" charset="-120"/>
            </a:rPr>
            <a:t> </a:t>
          </a:r>
          <a:r>
            <a:rPr lang="en-US" altLang="zh-CN" b="1" dirty="0" smtClean="0">
              <a:latin typeface="+mn-lt"/>
              <a:ea typeface="宋体" pitchFamily="2" charset="-122"/>
            </a:rPr>
            <a:t>Data Preparation Effort Reduced by Our Framework</a:t>
          </a:r>
          <a:endParaRPr lang="en-US" dirty="0"/>
        </a:p>
      </dgm:t>
    </dgm:pt>
    <dgm:pt modelId="{B994E82C-A2DC-4704-80EF-A32C1067446B}" type="parTrans" cxnId="{75C98CB8-E66B-4C3D-BC6C-C0BCDB1649F9}">
      <dgm:prSet/>
      <dgm:spPr/>
      <dgm:t>
        <a:bodyPr/>
        <a:lstStyle/>
        <a:p>
          <a:endParaRPr lang="en-US"/>
        </a:p>
      </dgm:t>
    </dgm:pt>
    <dgm:pt modelId="{E6263077-4621-46C5-B0AF-CFC145352BBB}" type="sibTrans" cxnId="{75C98CB8-E66B-4C3D-BC6C-C0BCDB1649F9}">
      <dgm:prSet/>
      <dgm:spPr/>
      <dgm:t>
        <a:bodyPr/>
        <a:lstStyle/>
        <a:p>
          <a:endParaRPr lang="en-US"/>
        </a:p>
      </dgm:t>
    </dgm:pt>
    <dgm:pt modelId="{8255DFD6-68D7-412A-AF94-6168D6ADD565}">
      <dgm:prSet phldrT="[Text]"/>
      <dgm:spPr/>
      <dgm:t>
        <a:bodyPr/>
        <a:lstStyle/>
        <a:p>
          <a:pPr rtl="0"/>
          <a:r>
            <a:rPr lang="en-US" altLang="zh-CN" b="1" dirty="0" smtClean="0">
              <a:latin typeface="+mn-lt"/>
              <a:ea typeface="PMingLiU" pitchFamily="18" charset="-120"/>
            </a:rPr>
            <a:t> </a:t>
          </a:r>
          <a:r>
            <a: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15</a:t>
          </a:r>
          <a:r>
            <a:rPr lang="en-US" altLang="zh-TW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%</a:t>
          </a:r>
          <a:r>
            <a:rPr lang="en-US" altLang="zh-TW" b="1" dirty="0" smtClean="0">
              <a:latin typeface="+mn-lt"/>
              <a:ea typeface="PMingLiU" pitchFamily="18" charset="-120"/>
            </a:rPr>
            <a:t> </a:t>
          </a:r>
          <a:r>
            <a:rPr lang="en-US" altLang="zh-CN" b="1" dirty="0" smtClean="0">
              <a:latin typeface="+mn-lt"/>
              <a:ea typeface="宋体" pitchFamily="2" charset="-122"/>
            </a:rPr>
            <a:t>Data Configuration Effort Reduced by Our Framework</a:t>
          </a:r>
          <a:endParaRPr lang="en-US" dirty="0"/>
        </a:p>
      </dgm:t>
    </dgm:pt>
    <dgm:pt modelId="{7A4A3A14-91E0-4239-BE5A-1698CA6C72AB}" type="parTrans" cxnId="{C03CCDE0-1C58-4939-87BC-D5B0A1337060}">
      <dgm:prSet/>
      <dgm:spPr/>
      <dgm:t>
        <a:bodyPr/>
        <a:lstStyle/>
        <a:p>
          <a:endParaRPr lang="en-US"/>
        </a:p>
      </dgm:t>
    </dgm:pt>
    <dgm:pt modelId="{72D662D8-23AF-42DB-BC24-C7E4DC6A51F4}" type="sibTrans" cxnId="{C03CCDE0-1C58-4939-87BC-D5B0A1337060}">
      <dgm:prSet/>
      <dgm:spPr/>
      <dgm:t>
        <a:bodyPr/>
        <a:lstStyle/>
        <a:p>
          <a:endParaRPr lang="en-US"/>
        </a:p>
      </dgm:t>
    </dgm:pt>
    <dgm:pt modelId="{2B5465AA-8B57-4143-8C8A-2958850B2F7F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5F120DCC-BECE-4A50-8C0E-CEAA30C207AA}" type="parTrans" cxnId="{3F5E7261-F099-484E-A82A-DF27D95B7A74}">
      <dgm:prSet/>
      <dgm:spPr/>
      <dgm:t>
        <a:bodyPr/>
        <a:lstStyle/>
        <a:p>
          <a:endParaRPr lang="en-US"/>
        </a:p>
      </dgm:t>
    </dgm:pt>
    <dgm:pt modelId="{3674363C-7357-4AD7-B2AA-AB36A98E6A14}" type="sibTrans" cxnId="{3F5E7261-F099-484E-A82A-DF27D95B7A74}">
      <dgm:prSet/>
      <dgm:spPr/>
      <dgm:t>
        <a:bodyPr/>
        <a:lstStyle/>
        <a:p>
          <a:endParaRPr lang="en-US"/>
        </a:p>
      </dgm:t>
    </dgm:pt>
    <dgm:pt modelId="{32FBBB4E-DAD5-4614-BC33-7C317360DE41}">
      <dgm:prSet phldrT="[Text]"/>
      <dgm:spPr/>
      <dgm:t>
        <a:bodyPr/>
        <a:lstStyle/>
        <a:p>
          <a:pPr rtl="0"/>
          <a:r>
            <a:rPr lang="en-US" altLang="zh-CN" b="1" dirty="0" smtClean="0">
              <a:latin typeface="+mn-lt"/>
              <a:ea typeface="宋体" pitchFamily="2" charset="-122"/>
            </a:rPr>
            <a:t> </a:t>
          </a:r>
          <a:r>
            <a: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宋体" pitchFamily="2" charset="-122"/>
            </a:rPr>
            <a:t>60%</a:t>
          </a:r>
          <a:r>
            <a:rPr lang="en-US" altLang="zh-CN" b="1" dirty="0" smtClean="0">
              <a:latin typeface="+mn-lt"/>
              <a:ea typeface="宋体" pitchFamily="2" charset="-122"/>
            </a:rPr>
            <a:t> Maintenance Cost Reduced by Our Framework</a:t>
          </a:r>
          <a:endParaRPr lang="en-US" dirty="0"/>
        </a:p>
      </dgm:t>
    </dgm:pt>
    <dgm:pt modelId="{866FA245-ED84-4F24-8768-CDFBA8AA8BA2}" type="parTrans" cxnId="{695FCF16-B361-4FF6-8397-60A1595144FB}">
      <dgm:prSet/>
      <dgm:spPr/>
      <dgm:t>
        <a:bodyPr/>
        <a:lstStyle/>
        <a:p>
          <a:endParaRPr lang="en-US"/>
        </a:p>
      </dgm:t>
    </dgm:pt>
    <dgm:pt modelId="{1A4B4B40-6C45-4CEB-B24F-BA74ADDDD406}" type="sibTrans" cxnId="{695FCF16-B361-4FF6-8397-60A1595144FB}">
      <dgm:prSet/>
      <dgm:spPr/>
      <dgm:t>
        <a:bodyPr/>
        <a:lstStyle/>
        <a:p>
          <a:endParaRPr lang="en-US"/>
        </a:p>
      </dgm:t>
    </dgm:pt>
    <dgm:pt modelId="{C7625276-73C4-49A0-8015-6312C8AB54D3}">
      <dgm:prSet phldrT="[Text]"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</dgm:pt>
    <dgm:pt modelId="{EA3D25DE-69DD-4B91-9414-2949FCA8FBEF}" type="sibTrans" cxnId="{81DEA793-FCAF-44D0-BFC9-7FFBE2002254}">
      <dgm:prSet/>
      <dgm:spPr/>
      <dgm:t>
        <a:bodyPr/>
        <a:lstStyle/>
        <a:p>
          <a:endParaRPr lang="en-US"/>
        </a:p>
      </dgm:t>
    </dgm:pt>
    <dgm:pt modelId="{7EA134DB-9175-462B-B287-EF070B0CC9CF}" type="parTrans" cxnId="{81DEA793-FCAF-44D0-BFC9-7FFBE2002254}">
      <dgm:prSet/>
      <dgm:spPr/>
      <dgm:t>
        <a:bodyPr/>
        <a:lstStyle/>
        <a:p>
          <a:endParaRPr lang="en-US"/>
        </a:p>
      </dgm:t>
    </dgm:pt>
    <dgm:pt modelId="{B7D8572F-61E8-44E8-A055-A04839F9FDFD}" type="pres">
      <dgm:prSet presAssocID="{F3334B82-A644-4964-8CFB-B3B06B40D2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8B2E3-EEB5-4B22-A797-948A4536D09F}" type="pres">
      <dgm:prSet presAssocID="{BB54D1A0-CB5A-41C4-B72B-654F4350D2ED}" presName="composite" presStyleCnt="0"/>
      <dgm:spPr/>
    </dgm:pt>
    <dgm:pt modelId="{7EF27196-511A-470B-8FA0-ED7332BCA66B}" type="pres">
      <dgm:prSet presAssocID="{BB54D1A0-CB5A-41C4-B72B-654F4350D2E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38580-0329-4C3E-B65E-213A145ADF3A}" type="pres">
      <dgm:prSet presAssocID="{BB54D1A0-CB5A-41C4-B72B-654F4350D2E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4B66A-52DE-4105-973B-C5DE4D85F045}" type="pres">
      <dgm:prSet presAssocID="{2E525B5F-88E8-444B-954B-725AD794A862}" presName="sp" presStyleCnt="0"/>
      <dgm:spPr/>
    </dgm:pt>
    <dgm:pt modelId="{9A7F8B6A-394D-496D-BFA9-DBB363C28F2A}" type="pres">
      <dgm:prSet presAssocID="{C7625276-73C4-49A0-8015-6312C8AB54D3}" presName="composite" presStyleCnt="0"/>
      <dgm:spPr/>
    </dgm:pt>
    <dgm:pt modelId="{CA009462-3244-4BD3-A3D5-EF856070039E}" type="pres">
      <dgm:prSet presAssocID="{C7625276-73C4-49A0-8015-6312C8AB54D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6702B-87DA-4A87-B7B3-ECFE7A09AA5E}" type="pres">
      <dgm:prSet presAssocID="{C7625276-73C4-49A0-8015-6312C8AB54D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7059B-E3D0-49EA-8E94-C64F5ECD4D32}" type="pres">
      <dgm:prSet presAssocID="{EA3D25DE-69DD-4B91-9414-2949FCA8FBEF}" presName="sp" presStyleCnt="0"/>
      <dgm:spPr/>
    </dgm:pt>
    <dgm:pt modelId="{8F5BE1E3-59E1-4825-98B1-4397E6EE7FFE}" type="pres">
      <dgm:prSet presAssocID="{2B5465AA-8B57-4143-8C8A-2958850B2F7F}" presName="composite" presStyleCnt="0"/>
      <dgm:spPr/>
    </dgm:pt>
    <dgm:pt modelId="{380792DD-FE8D-43D6-BAA0-6670E83BE1E7}" type="pres">
      <dgm:prSet presAssocID="{2B5465AA-8B57-4143-8C8A-2958850B2F7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00E47-A505-4902-B683-FF6CDAA36770}" type="pres">
      <dgm:prSet presAssocID="{2B5465AA-8B57-4143-8C8A-2958850B2F7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FCF16-B361-4FF6-8397-60A1595144FB}" srcId="{2B5465AA-8B57-4143-8C8A-2958850B2F7F}" destId="{32FBBB4E-DAD5-4614-BC33-7C317360DE41}" srcOrd="0" destOrd="0" parTransId="{866FA245-ED84-4F24-8768-CDFBA8AA8BA2}" sibTransId="{1A4B4B40-6C45-4CEB-B24F-BA74ADDDD406}"/>
    <dgm:cxn modelId="{FF00663E-E8E8-45CD-8770-C18E52158A61}" type="presOf" srcId="{32FBBB4E-DAD5-4614-BC33-7C317360DE41}" destId="{CCA00E47-A505-4902-B683-FF6CDAA36770}" srcOrd="0" destOrd="0" presId="urn:microsoft.com/office/officeart/2005/8/layout/chevron2"/>
    <dgm:cxn modelId="{81DEA793-FCAF-44D0-BFC9-7FFBE2002254}" srcId="{F3334B82-A644-4964-8CFB-B3B06B40D24E}" destId="{C7625276-73C4-49A0-8015-6312C8AB54D3}" srcOrd="1" destOrd="0" parTransId="{7EA134DB-9175-462B-B287-EF070B0CC9CF}" sibTransId="{EA3D25DE-69DD-4B91-9414-2949FCA8FBEF}"/>
    <dgm:cxn modelId="{83200F68-A0FB-45A2-8F9D-110A7E7A4FC6}" type="presOf" srcId="{8255DFD6-68D7-412A-AF94-6168D6ADD565}" destId="{4CC6702B-87DA-4A87-B7B3-ECFE7A09AA5E}" srcOrd="0" destOrd="0" presId="urn:microsoft.com/office/officeart/2005/8/layout/chevron2"/>
    <dgm:cxn modelId="{C36317EE-A2C3-4E2E-9FB9-1E2D91D8CB27}" type="presOf" srcId="{BB54D1A0-CB5A-41C4-B72B-654F4350D2ED}" destId="{7EF27196-511A-470B-8FA0-ED7332BCA66B}" srcOrd="0" destOrd="0" presId="urn:microsoft.com/office/officeart/2005/8/layout/chevron2"/>
    <dgm:cxn modelId="{C03CCDE0-1C58-4939-87BC-D5B0A1337060}" srcId="{C7625276-73C4-49A0-8015-6312C8AB54D3}" destId="{8255DFD6-68D7-412A-AF94-6168D6ADD565}" srcOrd="0" destOrd="0" parTransId="{7A4A3A14-91E0-4239-BE5A-1698CA6C72AB}" sibTransId="{72D662D8-23AF-42DB-BC24-C7E4DC6A51F4}"/>
    <dgm:cxn modelId="{095B676D-1F04-4C1D-8EA2-8D46C5D737F5}" type="presOf" srcId="{C7625276-73C4-49A0-8015-6312C8AB54D3}" destId="{CA009462-3244-4BD3-A3D5-EF856070039E}" srcOrd="0" destOrd="0" presId="urn:microsoft.com/office/officeart/2005/8/layout/chevron2"/>
    <dgm:cxn modelId="{34AE6EB3-CEB0-4ABC-8DFE-00795FA92C4D}" type="presOf" srcId="{F3334B82-A644-4964-8CFB-B3B06B40D24E}" destId="{B7D8572F-61E8-44E8-A055-A04839F9FDFD}" srcOrd="0" destOrd="0" presId="urn:microsoft.com/office/officeart/2005/8/layout/chevron2"/>
    <dgm:cxn modelId="{E266AEE5-768B-4742-A2E5-21B2113986BE}" srcId="{F3334B82-A644-4964-8CFB-B3B06B40D24E}" destId="{BB54D1A0-CB5A-41C4-B72B-654F4350D2ED}" srcOrd="0" destOrd="0" parTransId="{9F805232-BA1D-4066-BAE1-0A6DD11F839B}" sibTransId="{2E525B5F-88E8-444B-954B-725AD794A862}"/>
    <dgm:cxn modelId="{F1A1DC4C-5DB5-400B-9867-4E34E55871BF}" type="presOf" srcId="{B708AF2E-D860-45A6-BB45-17928D373970}" destId="{07838580-0329-4C3E-B65E-213A145ADF3A}" srcOrd="0" destOrd="0" presId="urn:microsoft.com/office/officeart/2005/8/layout/chevron2"/>
    <dgm:cxn modelId="{75C98CB8-E66B-4C3D-BC6C-C0BCDB1649F9}" srcId="{BB54D1A0-CB5A-41C4-B72B-654F4350D2ED}" destId="{B708AF2E-D860-45A6-BB45-17928D373970}" srcOrd="0" destOrd="0" parTransId="{B994E82C-A2DC-4704-80EF-A32C1067446B}" sibTransId="{E6263077-4621-46C5-B0AF-CFC145352BBB}"/>
    <dgm:cxn modelId="{E879B37E-995E-4960-AE96-405EA13AF6D0}" type="presOf" srcId="{2B5465AA-8B57-4143-8C8A-2958850B2F7F}" destId="{380792DD-FE8D-43D6-BAA0-6670E83BE1E7}" srcOrd="0" destOrd="0" presId="urn:microsoft.com/office/officeart/2005/8/layout/chevron2"/>
    <dgm:cxn modelId="{3F5E7261-F099-484E-A82A-DF27D95B7A74}" srcId="{F3334B82-A644-4964-8CFB-B3B06B40D24E}" destId="{2B5465AA-8B57-4143-8C8A-2958850B2F7F}" srcOrd="2" destOrd="0" parTransId="{5F120DCC-BECE-4A50-8C0E-CEAA30C207AA}" sibTransId="{3674363C-7357-4AD7-B2AA-AB36A98E6A14}"/>
    <dgm:cxn modelId="{6C8B6A42-2311-4E11-B4AE-BCA831962B53}" type="presParOf" srcId="{B7D8572F-61E8-44E8-A055-A04839F9FDFD}" destId="{C8C8B2E3-EEB5-4B22-A797-948A4536D09F}" srcOrd="0" destOrd="0" presId="urn:microsoft.com/office/officeart/2005/8/layout/chevron2"/>
    <dgm:cxn modelId="{23B3E13F-7A81-4F71-8E4E-7C8083EB82DD}" type="presParOf" srcId="{C8C8B2E3-EEB5-4B22-A797-948A4536D09F}" destId="{7EF27196-511A-470B-8FA0-ED7332BCA66B}" srcOrd="0" destOrd="0" presId="urn:microsoft.com/office/officeart/2005/8/layout/chevron2"/>
    <dgm:cxn modelId="{04090B5D-9E1B-4769-9052-568D2F196409}" type="presParOf" srcId="{C8C8B2E3-EEB5-4B22-A797-948A4536D09F}" destId="{07838580-0329-4C3E-B65E-213A145ADF3A}" srcOrd="1" destOrd="0" presId="urn:microsoft.com/office/officeart/2005/8/layout/chevron2"/>
    <dgm:cxn modelId="{1C795825-DED8-4B67-962F-7462D7C66E30}" type="presParOf" srcId="{B7D8572F-61E8-44E8-A055-A04839F9FDFD}" destId="{7BF4B66A-52DE-4105-973B-C5DE4D85F045}" srcOrd="1" destOrd="0" presId="urn:microsoft.com/office/officeart/2005/8/layout/chevron2"/>
    <dgm:cxn modelId="{42F89F49-B418-477B-BBBD-82FE48B84819}" type="presParOf" srcId="{B7D8572F-61E8-44E8-A055-A04839F9FDFD}" destId="{9A7F8B6A-394D-496D-BFA9-DBB363C28F2A}" srcOrd="2" destOrd="0" presId="urn:microsoft.com/office/officeart/2005/8/layout/chevron2"/>
    <dgm:cxn modelId="{DDEBD1D6-DD84-4F00-B443-BAAA9730061E}" type="presParOf" srcId="{9A7F8B6A-394D-496D-BFA9-DBB363C28F2A}" destId="{CA009462-3244-4BD3-A3D5-EF856070039E}" srcOrd="0" destOrd="0" presId="urn:microsoft.com/office/officeart/2005/8/layout/chevron2"/>
    <dgm:cxn modelId="{41BBEA8A-2C2E-4C81-AC3B-701BAE04F767}" type="presParOf" srcId="{9A7F8B6A-394D-496D-BFA9-DBB363C28F2A}" destId="{4CC6702B-87DA-4A87-B7B3-ECFE7A09AA5E}" srcOrd="1" destOrd="0" presId="urn:microsoft.com/office/officeart/2005/8/layout/chevron2"/>
    <dgm:cxn modelId="{F498C968-F296-4CE3-BD7B-837069E1366E}" type="presParOf" srcId="{B7D8572F-61E8-44E8-A055-A04839F9FDFD}" destId="{FE77059B-E3D0-49EA-8E94-C64F5ECD4D32}" srcOrd="3" destOrd="0" presId="urn:microsoft.com/office/officeart/2005/8/layout/chevron2"/>
    <dgm:cxn modelId="{A99783FF-19CE-4EA6-A030-7C4EFFBCDDEF}" type="presParOf" srcId="{B7D8572F-61E8-44E8-A055-A04839F9FDFD}" destId="{8F5BE1E3-59E1-4825-98B1-4397E6EE7FFE}" srcOrd="4" destOrd="0" presId="urn:microsoft.com/office/officeart/2005/8/layout/chevron2"/>
    <dgm:cxn modelId="{8CFACB99-E11A-481D-9112-F876083DC116}" type="presParOf" srcId="{8F5BE1E3-59E1-4825-98B1-4397E6EE7FFE}" destId="{380792DD-FE8D-43D6-BAA0-6670E83BE1E7}" srcOrd="0" destOrd="0" presId="urn:microsoft.com/office/officeart/2005/8/layout/chevron2"/>
    <dgm:cxn modelId="{9A16A853-4AC3-415D-9D43-886020A6AD8C}" type="presParOf" srcId="{8F5BE1E3-59E1-4825-98B1-4397E6EE7FFE}" destId="{CCA00E47-A505-4902-B683-FF6CDAA367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3FE83-3843-4A62-94DB-A762DCF25091}">
      <dsp:nvSpPr>
        <dsp:cNvPr id="0" name=""/>
        <dsp:cNvSpPr/>
      </dsp:nvSpPr>
      <dsp:spPr>
        <a:xfrm>
          <a:off x="722" y="471989"/>
          <a:ext cx="1484317" cy="5937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Development</a:t>
          </a:r>
          <a:endParaRPr lang="zh-CN" altLang="en-US" sz="1100" kern="1200" dirty="0"/>
        </a:p>
      </dsp:txBody>
      <dsp:txXfrm>
        <a:off x="297585" y="471989"/>
        <a:ext cx="890591" cy="593726"/>
      </dsp:txXfrm>
    </dsp:sp>
    <dsp:sp modelId="{77C689F8-13B4-4836-80EC-AFEC0D25388A}">
      <dsp:nvSpPr>
        <dsp:cNvPr id="0" name=""/>
        <dsp:cNvSpPr/>
      </dsp:nvSpPr>
      <dsp:spPr>
        <a:xfrm>
          <a:off x="1292078" y="522455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……</a:t>
          </a:r>
          <a:endParaRPr lang="zh-CN" altLang="en-US" sz="1200" kern="1200" dirty="0"/>
        </a:p>
      </dsp:txBody>
      <dsp:txXfrm>
        <a:off x="1538475" y="522455"/>
        <a:ext cx="739190" cy="492793"/>
      </dsp:txXfrm>
    </dsp:sp>
    <dsp:sp modelId="{92B78339-EFB0-49CA-8DCD-7CF027AA3981}">
      <dsp:nvSpPr>
        <dsp:cNvPr id="0" name=""/>
        <dsp:cNvSpPr/>
      </dsp:nvSpPr>
      <dsp:spPr>
        <a:xfrm>
          <a:off x="2351584" y="522455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Coding</a:t>
          </a:r>
          <a:endParaRPr lang="zh-CN" altLang="en-US" sz="1200" kern="1200" dirty="0"/>
        </a:p>
      </dsp:txBody>
      <dsp:txXfrm>
        <a:off x="2597981" y="522455"/>
        <a:ext cx="739190" cy="492793"/>
      </dsp:txXfrm>
    </dsp:sp>
    <dsp:sp modelId="{CF68187E-C7F6-4B34-90C7-725F9E5F6B26}">
      <dsp:nvSpPr>
        <dsp:cNvPr id="0" name=""/>
        <dsp:cNvSpPr/>
      </dsp:nvSpPr>
      <dsp:spPr>
        <a:xfrm>
          <a:off x="3411090" y="522455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3657487" y="522455"/>
        <a:ext cx="739190" cy="492793"/>
      </dsp:txXfrm>
    </dsp:sp>
    <dsp:sp modelId="{5AA94AF6-6601-4299-B7E9-DBD0F3D8BD88}">
      <dsp:nvSpPr>
        <dsp:cNvPr id="0" name=""/>
        <dsp:cNvSpPr/>
      </dsp:nvSpPr>
      <dsp:spPr>
        <a:xfrm>
          <a:off x="4470596" y="522455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4716993" y="522455"/>
        <a:ext cx="739190" cy="492793"/>
      </dsp:txXfrm>
    </dsp:sp>
    <dsp:sp modelId="{BAB21FB1-8275-4273-8B57-95CBC75E0025}">
      <dsp:nvSpPr>
        <dsp:cNvPr id="0" name=""/>
        <dsp:cNvSpPr/>
      </dsp:nvSpPr>
      <dsp:spPr>
        <a:xfrm>
          <a:off x="5530101" y="522455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Issue</a:t>
          </a:r>
          <a:endParaRPr lang="zh-CN" altLang="en-US" sz="1200" kern="1200" dirty="0"/>
        </a:p>
      </dsp:txBody>
      <dsp:txXfrm>
        <a:off x="5776498" y="522455"/>
        <a:ext cx="739190" cy="492793"/>
      </dsp:txXfrm>
    </dsp:sp>
    <dsp:sp modelId="{0FF7197D-5817-4BBD-8276-78E6BD40205F}">
      <dsp:nvSpPr>
        <dsp:cNvPr id="0" name=""/>
        <dsp:cNvSpPr/>
      </dsp:nvSpPr>
      <dsp:spPr>
        <a:xfrm>
          <a:off x="722" y="1148837"/>
          <a:ext cx="1484317" cy="5937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Test</a:t>
          </a:r>
          <a:endParaRPr lang="zh-CN" altLang="en-US" sz="1100" kern="1200" dirty="0"/>
        </a:p>
      </dsp:txBody>
      <dsp:txXfrm>
        <a:off x="297585" y="1148837"/>
        <a:ext cx="890591" cy="593726"/>
      </dsp:txXfrm>
    </dsp:sp>
    <dsp:sp modelId="{035E6797-0DA7-4637-BB56-DC8B296EB144}">
      <dsp:nvSpPr>
        <dsp:cNvPr id="0" name=""/>
        <dsp:cNvSpPr/>
      </dsp:nvSpPr>
      <dsp:spPr>
        <a:xfrm>
          <a:off x="1292078" y="1199304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1538475" y="1199304"/>
        <a:ext cx="739190" cy="492793"/>
      </dsp:txXfrm>
    </dsp:sp>
    <dsp:sp modelId="{6FAFA749-C4AB-4A08-B682-26328897D871}">
      <dsp:nvSpPr>
        <dsp:cNvPr id="0" name=""/>
        <dsp:cNvSpPr/>
      </dsp:nvSpPr>
      <dsp:spPr>
        <a:xfrm>
          <a:off x="2351584" y="1199304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……</a:t>
          </a:r>
          <a:endParaRPr lang="zh-CN" altLang="en-US" sz="1200" kern="1200" dirty="0"/>
        </a:p>
      </dsp:txBody>
      <dsp:txXfrm>
        <a:off x="2597981" y="1199304"/>
        <a:ext cx="739190" cy="492793"/>
      </dsp:txXfrm>
    </dsp:sp>
    <dsp:sp modelId="{6D8F6E0C-0724-4BD9-9CE9-9F64738D0600}">
      <dsp:nvSpPr>
        <dsp:cNvPr id="0" name=""/>
        <dsp:cNvSpPr/>
      </dsp:nvSpPr>
      <dsp:spPr>
        <a:xfrm>
          <a:off x="3411090" y="1199304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Write Test Script</a:t>
          </a:r>
          <a:endParaRPr lang="zh-CN" altLang="en-US" sz="1200" kern="1200" dirty="0"/>
        </a:p>
      </dsp:txBody>
      <dsp:txXfrm>
        <a:off x="3657487" y="1199304"/>
        <a:ext cx="739190" cy="492793"/>
      </dsp:txXfrm>
    </dsp:sp>
    <dsp:sp modelId="{4054D491-3048-450B-8D8B-CD53A62A8528}">
      <dsp:nvSpPr>
        <dsp:cNvPr id="0" name=""/>
        <dsp:cNvSpPr/>
      </dsp:nvSpPr>
      <dsp:spPr>
        <a:xfrm>
          <a:off x="4470596" y="1199304"/>
          <a:ext cx="1231983" cy="4927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Test Execution</a:t>
          </a:r>
          <a:endParaRPr lang="zh-CN" altLang="en-US" sz="1200" kern="1200" dirty="0"/>
        </a:p>
      </dsp:txBody>
      <dsp:txXfrm>
        <a:off x="4716993" y="1199304"/>
        <a:ext cx="739190" cy="4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27196-511A-470B-8FA0-ED7332BCA66B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Preparation</a:t>
          </a:r>
          <a:endParaRPr lang="en-US" sz="1300" kern="1200" dirty="0"/>
        </a:p>
      </dsp:txBody>
      <dsp:txXfrm rot="-5400000">
        <a:off x="1" y="520688"/>
        <a:ext cx="1039018" cy="445294"/>
      </dsp:txXfrm>
    </dsp:sp>
    <dsp:sp modelId="{07838580-0329-4C3E-B65E-213A145ADF3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+mn-lt"/>
              <a:ea typeface="PMingLiU" pitchFamily="18" charset="-120"/>
            </a:rPr>
            <a:t> </a:t>
          </a:r>
          <a:r>
            <a:rPr lang="en-US" altLang="zh-CN" sz="24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50-7</a:t>
          </a:r>
          <a:r>
            <a:rPr lang="en-US" altLang="zh-TW" sz="24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0%</a:t>
          </a:r>
          <a:r>
            <a:rPr lang="en-US" altLang="zh-TW" sz="2400" b="1" kern="1200" dirty="0" smtClean="0">
              <a:latin typeface="+mn-lt"/>
              <a:ea typeface="PMingLiU" pitchFamily="18" charset="-120"/>
            </a:rPr>
            <a:t> </a:t>
          </a:r>
          <a:r>
            <a:rPr lang="en-US" altLang="zh-CN" sz="2400" b="1" kern="1200" dirty="0" smtClean="0">
              <a:latin typeface="+mn-lt"/>
              <a:ea typeface="宋体" pitchFamily="2" charset="-122"/>
            </a:rPr>
            <a:t>Data Preparation Effort Reduced by Our Framework</a:t>
          </a:r>
          <a:endParaRPr lang="en-US" sz="2400" kern="1200" dirty="0"/>
        </a:p>
      </dsp:txBody>
      <dsp:txXfrm rot="-5400000">
        <a:off x="1039018" y="48278"/>
        <a:ext cx="5009883" cy="870607"/>
      </dsp:txXfrm>
    </dsp:sp>
    <dsp:sp modelId="{CA009462-3244-4BD3-A3D5-EF856070039E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Configuration</a:t>
          </a:r>
          <a:endParaRPr lang="en-US" sz="1300" kern="1200" dirty="0"/>
        </a:p>
      </dsp:txBody>
      <dsp:txXfrm rot="-5400000">
        <a:off x="1" y="1809352"/>
        <a:ext cx="1039018" cy="445294"/>
      </dsp:txXfrm>
    </dsp:sp>
    <dsp:sp modelId="{4CC6702B-87DA-4A87-B7B3-ECFE7A09AA5E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+mn-lt"/>
              <a:ea typeface="PMingLiU" pitchFamily="18" charset="-120"/>
            </a:rPr>
            <a:t> </a:t>
          </a:r>
          <a:r>
            <a:rPr lang="en-US" altLang="zh-CN" sz="24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15</a:t>
          </a:r>
          <a:r>
            <a:rPr lang="en-US" altLang="zh-TW" sz="24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PMingLiU" pitchFamily="18" charset="-120"/>
            </a:rPr>
            <a:t>%</a:t>
          </a:r>
          <a:r>
            <a:rPr lang="en-US" altLang="zh-TW" sz="2400" b="1" kern="1200" dirty="0" smtClean="0">
              <a:latin typeface="+mn-lt"/>
              <a:ea typeface="PMingLiU" pitchFamily="18" charset="-120"/>
            </a:rPr>
            <a:t> </a:t>
          </a:r>
          <a:r>
            <a:rPr lang="en-US" altLang="zh-CN" sz="2400" b="1" kern="1200" dirty="0" smtClean="0">
              <a:latin typeface="+mn-lt"/>
              <a:ea typeface="宋体" pitchFamily="2" charset="-122"/>
            </a:rPr>
            <a:t>Data Configuration Effort Reduced by Our Framework</a:t>
          </a:r>
          <a:endParaRPr lang="en-US" sz="2400" kern="1200" dirty="0"/>
        </a:p>
      </dsp:txBody>
      <dsp:txXfrm rot="-5400000">
        <a:off x="1039018" y="1336942"/>
        <a:ext cx="5009883" cy="870607"/>
      </dsp:txXfrm>
    </dsp:sp>
    <dsp:sp modelId="{380792DD-FE8D-43D6-BAA0-6670E83BE1E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Maintenance</a:t>
          </a:r>
          <a:endParaRPr lang="en-US" sz="1300" kern="1200" dirty="0"/>
        </a:p>
      </dsp:txBody>
      <dsp:txXfrm rot="-5400000">
        <a:off x="1" y="3098016"/>
        <a:ext cx="1039018" cy="445294"/>
      </dsp:txXfrm>
    </dsp:sp>
    <dsp:sp modelId="{CCA00E47-A505-4902-B683-FF6CDAA3677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+mn-lt"/>
              <a:ea typeface="宋体" pitchFamily="2" charset="-122"/>
            </a:rPr>
            <a:t> </a:t>
          </a:r>
          <a:r>
            <a:rPr lang="en-US" altLang="zh-CN" sz="24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宋体" pitchFamily="2" charset="-122"/>
            </a:rPr>
            <a:t>60%</a:t>
          </a:r>
          <a:r>
            <a:rPr lang="en-US" altLang="zh-CN" sz="2400" b="1" kern="1200" dirty="0" smtClean="0">
              <a:latin typeface="+mn-lt"/>
              <a:ea typeface="宋体" pitchFamily="2" charset="-122"/>
            </a:rPr>
            <a:t> Maintenance Cost Reduced by Our Framework</a:t>
          </a:r>
          <a:endParaRPr lang="en-US" sz="24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357191" y="8864600"/>
            <a:ext cx="1212573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13 May 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88234" y="8864600"/>
            <a:ext cx="1222514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124342" y="8864600"/>
            <a:ext cx="596210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81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0587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81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57191" y="8864600"/>
            <a:ext cx="1212573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13 May 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8234" y="4343400"/>
            <a:ext cx="628153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8234" y="8864600"/>
            <a:ext cx="1222514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24342" y="8864600"/>
            <a:ext cx="596210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11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defTabSz="914400" rtl="0" eaLnBrk="1" latinLnBrk="0" hangingPunct="1">
      <a:lnSpc>
        <a:spcPct val="110000"/>
      </a:lnSpc>
      <a:spcBef>
        <a:spcPts val="400"/>
      </a:spcBef>
      <a:buFont typeface="Futura Bk" pitchFamily="34" charset="0"/>
      <a:buChar char="–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71450" indent="-60325" algn="l" defTabSz="914400" rtl="0" eaLnBrk="1" latinLnBrk="0" hangingPunct="1">
      <a:lnSpc>
        <a:spcPct val="110000"/>
      </a:lnSpc>
      <a:spcBef>
        <a:spcPts val="200"/>
      </a:spcBef>
      <a:buSzPct val="80000"/>
      <a:buFont typeface="Arial" pitchFamily="34" charset="0"/>
      <a:buChar char="•"/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39725" indent="-114300" algn="l" defTabSz="914400" rtl="0" eaLnBrk="1" latinLnBrk="0" hangingPunct="1">
      <a:lnSpc>
        <a:spcPct val="110000"/>
      </a:lnSpc>
      <a:spcBef>
        <a:spcPts val="200"/>
      </a:spcBef>
      <a:buFont typeface="Futura Bk" pitchFamily="34" charset="0"/>
      <a:buChar char="–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4025" indent="-57150" algn="l" defTabSz="914400" rtl="0" eaLnBrk="1" latinLnBrk="0" hangingPunct="1">
      <a:lnSpc>
        <a:spcPct val="110000"/>
      </a:lnSpc>
      <a:spcBef>
        <a:spcPts val="200"/>
      </a:spcBef>
      <a:buSzPct val="80000"/>
      <a:buFont typeface="Arial" pitchFamily="34" charset="0"/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631825" indent="-114300" algn="l" defTabSz="914400" rtl="0" eaLnBrk="1" latinLnBrk="0" hangingPunct="1">
      <a:lnSpc>
        <a:spcPct val="110000"/>
      </a:lnSpc>
      <a:spcBef>
        <a:spcPts val="200"/>
      </a:spcBef>
      <a:buFont typeface="Futura Bk" pitchFamily="34" charset="0"/>
      <a:buChar char="–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44035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2703E-49CE-4ADF-9F33-6D9706C8A106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4403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8A3F77-F2A2-48F6-873C-CECCC6273FE2}" type="slidenum">
              <a:rPr lang="en-US" altLang="zh-CN" sz="1200">
                <a:latin typeface="Arial" charset="0"/>
              </a:rPr>
              <a:pPr algn="r"/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40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8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r>
              <a:rPr lang="zh-CN" altLang="en-US" dirty="0" smtClean="0"/>
              <a:t>进度的依赖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时间进度紧，但仅能再开发完成后才进行测试脚本开发</a:t>
            </a:r>
          </a:p>
          <a:p>
            <a:pPr marL="0" indent="0" eaLnBrk="1" hangingPunct="1"/>
            <a:r>
              <a:rPr lang="zh-CN" altLang="en-US" dirty="0" smtClean="0"/>
              <a:t>测试资产的无序管理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测试资产分散，脚本、日志、文件放在不同的目录，很难做到各类测试资产的统一管理和共享，即便采用拷贝方式统一存放，依然无法做到真正的统一管理</a:t>
            </a:r>
          </a:p>
        </p:txBody>
      </p:sp>
      <p:sp>
        <p:nvSpPr>
          <p:cNvPr id="4403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416050-D97A-4220-8C86-AE85A267F99C}" type="slidenum">
              <a:rPr lang="en-US" altLang="zh-CN" sz="1200">
                <a:latin typeface="Arial" charset="0"/>
              </a:rPr>
              <a:pPr algn="r"/>
              <a:t>3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12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7EB5C-19CD-4628-84A8-77D9BA6CA060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442B7E-6514-4849-9CE3-7892D15CF858}" type="slidenum">
              <a:rPr lang="en-US" altLang="zh-CN" sz="1200">
                <a:latin typeface="Times" pitchFamily="18" charset="0"/>
              </a:rPr>
              <a:pPr algn="r" eaLnBrk="0" hangingPunct="0"/>
              <a:t>35</a:t>
            </a:fld>
            <a:endParaRPr lang="en-US" altLang="zh-CN" sz="1200">
              <a:latin typeface="Times" pitchFamily="18" charset="0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755650"/>
            <a:r>
              <a:rPr lang="en-US" altLang="zh-CN" sz="1000" i="1">
                <a:latin typeface="Times New Roman" pitchFamily="18" charset="0"/>
              </a:rPr>
              <a:t>9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-1588" y="8685213"/>
            <a:ext cx="2973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-1588" y="-1588"/>
            <a:ext cx="2973388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3900488" y="11113"/>
            <a:ext cx="29892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3900488" y="8701088"/>
            <a:ext cx="2989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zh-CN" sz="1000" i="1">
                <a:latin typeface="Times New Roman" pitchFamily="18" charset="0"/>
              </a:rPr>
              <a:t>11</a:t>
            </a:r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-33338" y="8701088"/>
            <a:ext cx="298767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-33338" y="11113"/>
            <a:ext cx="298767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</a:endParaRPr>
          </a:p>
        </p:txBody>
      </p:sp>
      <p:sp>
        <p:nvSpPr>
          <p:cNvPr id="5121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10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121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70999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2227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140F1-778B-46D4-95DE-99BEA3F42E28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522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997EBB-2DFC-4D53-8341-A04A3529EDFF}" type="slidenum">
              <a:rPr lang="en-US" altLang="zh-CN" sz="1200">
                <a:latin typeface="Arial" charset="0"/>
              </a:rPr>
              <a:pPr algn="r"/>
              <a:t>36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328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3251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AE123-6AD2-4DA4-978A-4EBC984E80B6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sp>
        <p:nvSpPr>
          <p:cNvPr id="532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220471-6102-42C8-9C8A-DCCD34327B0A}" type="slidenum">
              <a:rPr lang="en-US" altLang="zh-CN" sz="1200">
                <a:latin typeface="Arial" charset="0"/>
              </a:rPr>
              <a:pPr algn="r"/>
              <a:t>37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328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4275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2EE3-3DC7-4DA6-A002-5B2A6545619C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542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620F77-8516-4988-B29D-6F138D1C70BC}" type="slidenum">
              <a:rPr lang="en-US" altLang="zh-CN" sz="1200">
                <a:latin typeface="Arial" charset="0"/>
              </a:rPr>
              <a:pPr algn="r"/>
              <a:t>38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035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5299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93144-AE07-4E49-BA68-D78FA3358ACB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5530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F11A6C-EF1C-4E6E-A494-F5A23F507A7A}" type="slidenum">
              <a:rPr lang="en-US" altLang="zh-CN" sz="1200">
                <a:latin typeface="Arial" charset="0"/>
              </a:rPr>
              <a:pPr algn="r"/>
              <a:t>39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828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6323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BC68-B702-4E79-BEF9-A4412F83AFD4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5632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1A4884-85D5-46F8-9B75-6D85D81BC519}" type="slidenum">
              <a:rPr lang="en-US" altLang="zh-CN" sz="1200">
                <a:latin typeface="Arial" charset="0"/>
              </a:rPr>
              <a:pPr algn="r"/>
              <a:t>40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228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7347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6C010-7845-4EB1-9905-C49899E79F34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5734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C7AA682-BB18-4915-8A79-F1CD6F82991F}" type="slidenum">
              <a:rPr lang="en-US" altLang="zh-CN" sz="1200">
                <a:latin typeface="Arial" charset="0"/>
              </a:rPr>
              <a:pPr algn="r"/>
              <a:t>41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7047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8371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9ACD-E0CF-4E6B-A969-3433D3E2CE8E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BAFB7-6972-496A-B7BF-11333014A4F9}" type="slidenum">
              <a:rPr lang="en-US" altLang="zh-CN" sz="1200">
                <a:latin typeface="Arial" charset="0"/>
              </a:rPr>
              <a:pPr algn="r"/>
              <a:t>42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362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9395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7D216-61E8-4EE8-AFB2-C91250610181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17E124-E97B-4C61-BBB9-57DC2FE2886C}" type="slidenum">
              <a:rPr lang="en-US" altLang="zh-CN" sz="1200">
                <a:latin typeface="Arial" charset="0"/>
              </a:rPr>
              <a:pPr algn="r"/>
              <a:t>43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8275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60419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6A4B0-DDB3-46EA-A404-76AB6105D458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6042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647D12-A8A6-4B07-9EDA-1FFB6AB6390F}" type="slidenum">
              <a:rPr lang="en-US" altLang="zh-CN" sz="1200">
                <a:latin typeface="Arial" charset="0"/>
              </a:rPr>
              <a:pPr algn="r"/>
              <a:t>44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326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48131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8D5DE-F777-4891-A9A9-89968BB0C8F9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D593E3-05E4-406F-83F6-D7E9E3FE8308}" type="slidenum">
              <a:rPr lang="en-US" altLang="zh-CN" sz="1200">
                <a:latin typeface="Arial" charset="0"/>
              </a:rPr>
              <a:pPr algn="r"/>
              <a:t>10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 smtClean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81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61443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0306B-9677-4D2E-ACCA-9DD5E072CB61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6144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44FF0C-59EE-49C5-B315-D154140D332A}" type="slidenum">
              <a:rPr lang="en-US" altLang="zh-CN" sz="1200">
                <a:latin typeface="Arial" charset="0"/>
              </a:rPr>
              <a:pPr algn="r"/>
              <a:t>45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634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62467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373DD-F64B-4C8D-98CA-873F6F326502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B86060-13C4-440D-9E07-0068F649FC50}" type="slidenum">
              <a:rPr lang="en-US" altLang="zh-CN" sz="1200">
                <a:latin typeface="Arial" charset="0"/>
              </a:rPr>
              <a:pPr algn="r"/>
              <a:t>46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082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48131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8D5DE-F777-4891-A9A9-89968BB0C8F9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D593E3-05E4-406F-83F6-D7E9E3FE8308}" type="slidenum">
              <a:rPr lang="en-US" altLang="zh-CN" sz="1200">
                <a:latin typeface="Arial" charset="0"/>
              </a:rPr>
              <a:pPr algn="r"/>
              <a:t>11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 smtClean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5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13 May 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13 May 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45059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4EDB2-8151-4344-BA7D-DAC3251D7C59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DBE9E6-A8C5-46A0-B0C4-AE8D931B05E3}" type="slidenum">
              <a:rPr lang="en-US" altLang="zh-CN" sz="1200">
                <a:latin typeface="Arial" charset="0"/>
              </a:rPr>
              <a:pPr algn="r"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018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50179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53E3B-CB67-443C-A053-88676F4C8CCC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5018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AEC91C-12BA-4DFA-B556-80799271ADA1}" type="slidenum">
              <a:rPr lang="en-US" altLang="zh-CN" sz="1200">
                <a:latin typeface="Arial" charset="0"/>
              </a:rPr>
              <a:pPr algn="r"/>
              <a:t>20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458788"/>
            <a:ext cx="4533900" cy="3400425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4011613"/>
            <a:ext cx="6173787" cy="46736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69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63491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44CFE-15D7-45F2-B8BE-B8689062BB54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6349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B97BE4-286F-4514-B81E-620884E7B0B7}" type="slidenum">
              <a:rPr lang="en-US" altLang="zh-CN" sz="1200">
                <a:latin typeface="Arial" charset="0"/>
              </a:rPr>
              <a:pPr algn="r"/>
              <a:t>32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261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Presentation Title</a:t>
            </a:r>
            <a:endParaRPr lang="en-US" altLang="zh-CN" smtClean="0"/>
          </a:p>
        </p:txBody>
      </p:sp>
      <p:sp>
        <p:nvSpPr>
          <p:cNvPr id="64515" name="Rectangle 1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4D8CF-DD36-4FA6-9506-7004F201B2FD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  <p:sp>
        <p:nvSpPr>
          <p:cNvPr id="6451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2BB579-E83E-407A-8AEC-6B1237144908}" type="slidenum">
              <a:rPr lang="en-US" altLang="zh-CN" sz="1200">
                <a:latin typeface="Arial" charset="0"/>
              </a:rPr>
              <a:pPr algn="r"/>
              <a:t>33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indent="0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863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gradFill>
          <a:gsLst>
            <a:gs pos="10000">
              <a:srgbClr val="00B3DE"/>
            </a:gs>
            <a:gs pos="42000">
              <a:srgbClr val="0053FA"/>
            </a:gs>
            <a:gs pos="96000">
              <a:srgbClr val="121B2C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 userDrawn="1"/>
        </p:nvSpPr>
        <p:spPr bwMode="white">
          <a:xfrm>
            <a:off x="-222" y="0"/>
            <a:ext cx="9144222" cy="6863537"/>
          </a:xfrm>
          <a:custGeom>
            <a:avLst/>
            <a:gdLst>
              <a:gd name="connsiteX0" fmla="*/ 0 w 13866"/>
              <a:gd name="connsiteY0" fmla="*/ 0 h 10000"/>
              <a:gd name="connsiteX1" fmla="*/ 3866 w 13866"/>
              <a:gd name="connsiteY1" fmla="*/ 10000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  <a:gd name="connsiteX0" fmla="*/ 0 w 13866"/>
              <a:gd name="connsiteY0" fmla="*/ 0 h 10000"/>
              <a:gd name="connsiteX1" fmla="*/ 0 w 13866"/>
              <a:gd name="connsiteY1" fmla="*/ 9992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6" h="10000">
                <a:moveTo>
                  <a:pt x="0" y="0"/>
                </a:moveTo>
                <a:lnTo>
                  <a:pt x="0" y="9992"/>
                </a:lnTo>
                <a:lnTo>
                  <a:pt x="11397" y="10000"/>
                </a:lnTo>
                <a:lnTo>
                  <a:pt x="138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5065395"/>
            <a:ext cx="6400800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tx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929640" y="2759076"/>
            <a:ext cx="7274560" cy="13176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4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3186" y="6465908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rgbClr val="878787"/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rgbClr val="878787"/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/>
          <p:cNvSpPr>
            <a:spLocks noGrp="1"/>
          </p:cNvSpPr>
          <p:nvPr>
            <p:ph type="title" hasCustomPrompt="1"/>
          </p:nvPr>
        </p:nvSpPr>
        <p:spPr>
          <a:xfrm>
            <a:off x="371855" y="1523493"/>
            <a:ext cx="2792349" cy="4589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66933" y="2059872"/>
            <a:ext cx="2805320" cy="4013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Futura Bk" pitchFamily="34" charset="0"/>
              <a:buNone/>
              <a:defRPr sz="20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378283" y="1515873"/>
            <a:ext cx="2686050" cy="4589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all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38328" y="420624"/>
            <a:ext cx="82423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FontTx/>
              <a:buNone/>
              <a:defRPr sz="3300" cap="all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374136" y="2057400"/>
            <a:ext cx="5205984" cy="4015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71476" y="1520736"/>
            <a:ext cx="2705099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190876" y="1520736"/>
            <a:ext cx="2705100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13451" y="1520736"/>
            <a:ext cx="2705100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71476" y="2057400"/>
            <a:ext cx="2707004" cy="4015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3190876" y="2057400"/>
            <a:ext cx="2707004" cy="4015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010276" y="2057400"/>
            <a:ext cx="2707004" cy="4015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gradFill>
          <a:gsLst>
            <a:gs pos="10000">
              <a:srgbClr val="00B3DE"/>
            </a:gs>
            <a:gs pos="42000">
              <a:srgbClr val="0053FA"/>
            </a:gs>
            <a:gs pos="96000">
              <a:srgbClr val="121B2C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 userDrawn="1"/>
        </p:nvSpPr>
        <p:spPr bwMode="white">
          <a:xfrm>
            <a:off x="-222" y="0"/>
            <a:ext cx="9144222" cy="6863537"/>
          </a:xfrm>
          <a:custGeom>
            <a:avLst/>
            <a:gdLst>
              <a:gd name="connsiteX0" fmla="*/ 0 w 13866"/>
              <a:gd name="connsiteY0" fmla="*/ 0 h 10000"/>
              <a:gd name="connsiteX1" fmla="*/ 3866 w 13866"/>
              <a:gd name="connsiteY1" fmla="*/ 10000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  <a:gd name="connsiteX0" fmla="*/ 0 w 13866"/>
              <a:gd name="connsiteY0" fmla="*/ 0 h 10000"/>
              <a:gd name="connsiteX1" fmla="*/ 0 w 13866"/>
              <a:gd name="connsiteY1" fmla="*/ 9992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6" h="10000">
                <a:moveTo>
                  <a:pt x="0" y="0"/>
                </a:moveTo>
                <a:lnTo>
                  <a:pt x="0" y="9992"/>
                </a:lnTo>
                <a:lnTo>
                  <a:pt x="11397" y="10000"/>
                </a:lnTo>
                <a:lnTo>
                  <a:pt x="138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1003300" y="2733675"/>
            <a:ext cx="7124700" cy="13684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5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63186" y="6465908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rgbClr val="878787"/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rgbClr val="878787"/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0550" y="6629400"/>
            <a:ext cx="146685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94A30-D575-4F05-9724-8EDFB375AF07}" type="datetime4">
              <a:rPr lang="zh-CN" altLang="en-US"/>
              <a:pPr>
                <a:defRPr/>
              </a:pPr>
              <a:t>2016年5月13日星期五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6425" y="6629400"/>
            <a:ext cx="7588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EB6DC-87DC-4315-A0F4-0BF31303E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white">
          <a:xfrm>
            <a:off x="-222" y="0"/>
            <a:ext cx="9144222" cy="6863537"/>
          </a:xfrm>
          <a:custGeom>
            <a:avLst/>
            <a:gdLst>
              <a:gd name="connsiteX0" fmla="*/ 0 w 13866"/>
              <a:gd name="connsiteY0" fmla="*/ 0 h 10000"/>
              <a:gd name="connsiteX1" fmla="*/ 3866 w 13866"/>
              <a:gd name="connsiteY1" fmla="*/ 10000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  <a:gd name="connsiteX0" fmla="*/ 0 w 13866"/>
              <a:gd name="connsiteY0" fmla="*/ 0 h 10000"/>
              <a:gd name="connsiteX1" fmla="*/ 0 w 13866"/>
              <a:gd name="connsiteY1" fmla="*/ 9992 h 10000"/>
              <a:gd name="connsiteX2" fmla="*/ 11397 w 13866"/>
              <a:gd name="connsiteY2" fmla="*/ 10000 h 10000"/>
              <a:gd name="connsiteX3" fmla="*/ 13866 w 13866"/>
              <a:gd name="connsiteY3" fmla="*/ 0 h 10000"/>
              <a:gd name="connsiteX4" fmla="*/ 0 w 1386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6" h="10000">
                <a:moveTo>
                  <a:pt x="0" y="0"/>
                </a:moveTo>
                <a:lnTo>
                  <a:pt x="0" y="9992"/>
                </a:lnTo>
                <a:lnTo>
                  <a:pt x="11397" y="10000"/>
                </a:lnTo>
                <a:lnTo>
                  <a:pt x="138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340302" y="421386"/>
            <a:ext cx="4187952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3300"/>
              </a:lnSpc>
              <a:spcBef>
                <a:spcPct val="0"/>
              </a:spcBef>
              <a:buNone/>
              <a:defRPr lang="en-US" sz="3300" kern="1200" baseline="0" dirty="0">
                <a:solidFill>
                  <a:schemeClr val="tx1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101" y="5623900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3186" y="6465908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rgbClr val="878787"/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rgbClr val="878787"/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142999"/>
            <a:ext cx="8348472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530096"/>
            <a:ext cx="8348472" cy="4599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536191"/>
            <a:ext cx="8348472" cy="46137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1295400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949196"/>
            <a:ext cx="8348472" cy="42230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1295400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gray">
          <a:xfrm>
            <a:off x="363186" y="6465908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rgbClr val="878787"/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rgbClr val="878787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38328" y="420624"/>
            <a:ext cx="8375904" cy="877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5760" y="1536191"/>
            <a:ext cx="8348472" cy="461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96" r:id="rId3"/>
    <p:sldLayoutId id="2147483667" r:id="rId4"/>
    <p:sldLayoutId id="2147483687" r:id="rId5"/>
    <p:sldLayoutId id="2147483688" r:id="rId6"/>
    <p:sldLayoutId id="2147483690" r:id="rId7"/>
    <p:sldLayoutId id="2147483669" r:id="rId8"/>
    <p:sldLayoutId id="2147483691" r:id="rId9"/>
    <p:sldLayoutId id="2147483692" r:id="rId10"/>
    <p:sldLayoutId id="2147483671" r:id="rId11"/>
    <p:sldLayoutId id="2147483673" r:id="rId12"/>
    <p:sldLayoutId id="2147483679" r:id="rId13"/>
    <p:sldLayoutId id="2147483655" r:id="rId14"/>
    <p:sldLayoutId id="2147483699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300"/>
        </a:lnSpc>
        <a:spcBef>
          <a:spcPct val="0"/>
        </a:spcBef>
        <a:buNone/>
        <a:defRPr sz="3300" kern="1200" cap="all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5425" marR="0" indent="-225425" algn="l" defTabSz="914400" rtl="0" eaLnBrk="1" fontAlgn="auto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Futura Bk" pitchFamily="34" charset="0"/>
        <a:buChar char="–"/>
        <a:tabLst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42900" marR="0" indent="-114300" algn="l" defTabSz="914400" rtl="0" eaLnBrk="1" fontAlgn="auto" latinLnBrk="0" hangingPunct="1">
        <a:lnSpc>
          <a:spcPct val="110000"/>
        </a:lnSpc>
        <a:spcBef>
          <a:spcPts val="5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71500" indent="-174625" algn="l" defTabSz="914400" rtl="0" eaLnBrk="1" latinLnBrk="0" hangingPunct="1">
        <a:lnSpc>
          <a:spcPct val="110000"/>
        </a:lnSpc>
        <a:spcBef>
          <a:spcPts val="400"/>
        </a:spcBef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800100" indent="-1143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028700" indent="-174625" algn="l" defTabSz="914400" rtl="0" eaLnBrk="1" latinLnBrk="0" hangingPunct="1">
        <a:lnSpc>
          <a:spcPct val="110000"/>
        </a:lnSpc>
        <a:spcBef>
          <a:spcPts val="400"/>
        </a:spcBef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wm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diagramQuickStyle" Target="../diagrams/quickStyle1.xml"/><Relationship Id="rId5" Type="http://schemas.openxmlformats.org/officeDocument/2006/relationships/oleObject" Target="../embeddings/oleObject1.bin"/><Relationship Id="rId10" Type="http://schemas.openxmlformats.org/officeDocument/2006/relationships/diagramLayout" Target="../diagrams/layout1.xml"/><Relationship Id="rId4" Type="http://schemas.openxmlformats.org/officeDocument/2006/relationships/chart" Target="../charts/chart1.xml"/><Relationship Id="rId9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SN:Wangjun1983654@eyou.com" TargetMode="External"/><Relationship Id="rId2" Type="http://schemas.openxmlformats.org/officeDocument/2006/relationships/hyperlink" Target="mailto:Jun.wang15@hp.com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 </a:t>
            </a:r>
            <a:r>
              <a:rPr lang="en-US" altLang="zh-CN" smtClean="0"/>
              <a:t>Wang </a:t>
            </a:r>
            <a:endParaRPr lang="en-US" dirty="0" smtClean="0"/>
          </a:p>
          <a:p>
            <a:r>
              <a:rPr lang="en-US" dirty="0" smtClean="0"/>
              <a:t>2011</a:t>
            </a:r>
            <a:r>
              <a:rPr lang="en-US" altLang="zh-CN" dirty="0" smtClean="0"/>
              <a:t>.4.6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6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BAS Automation Framework introduction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Cost Benefit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</p:txBody>
      </p:sp>
      <p:sp>
        <p:nvSpPr>
          <p:cNvPr id="25616" name="Pentagon 12"/>
          <p:cNvSpPr>
            <a:spLocks noChangeArrowheads="1"/>
          </p:cNvSpPr>
          <p:nvPr/>
        </p:nvSpPr>
        <p:spPr bwMode="auto">
          <a:xfrm>
            <a:off x="0" y="1071563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ea typeface="宋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5323266"/>
              </p:ext>
            </p:extLst>
          </p:nvPr>
        </p:nvGraphicFramePr>
        <p:xfrm>
          <a:off x="505086" y="17105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83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3200" dirty="0" smtClean="0"/>
              <a:t>Features</a:t>
            </a:r>
          </a:p>
        </p:txBody>
      </p:sp>
      <p:sp>
        <p:nvSpPr>
          <p:cNvPr id="25616" name="Pentagon 12"/>
          <p:cNvSpPr>
            <a:spLocks noChangeArrowheads="1"/>
          </p:cNvSpPr>
          <p:nvPr/>
        </p:nvSpPr>
        <p:spPr bwMode="auto">
          <a:xfrm>
            <a:off x="0" y="1071563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ea typeface="宋体" pitchFamily="2" charset="-122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65760" y="1536191"/>
            <a:ext cx="8348472" cy="46137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lang="en-CA" altLang="zh-CN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Script:</a:t>
            </a:r>
            <a:r>
              <a:rPr lang="en-CA" sz="3000" dirty="0" smtClean="0">
                <a:solidFill>
                  <a:srgbClr val="000000"/>
                </a:solidFill>
              </a:rPr>
              <a:t>	 	One page, one scripts.</a:t>
            </a:r>
            <a:endParaRPr kumimoji="0" lang="en-CA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lang="en-CA" altLang="zh-CN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Operation: 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Data control operation.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lang="en-US" altLang="zh-CN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Data: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itchFamily="2" charset="-122"/>
                <a:cs typeface="+mn-cs"/>
              </a:rPr>
              <a:t>		Easy to maintenance.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lang="en-US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Object:</a:t>
            </a:r>
            <a:r>
              <a:rPr lang="en-US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Easy to maintenance.</a:t>
            </a:r>
          </a:p>
          <a:p>
            <a:pPr marL="225425" indent="-225425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Futura Bk" pitchFamily="34" charset="0"/>
              <a:buChar char="–"/>
            </a:pPr>
            <a:r>
              <a:rPr lang="en-US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Role: </a:t>
            </a:r>
            <a:r>
              <a:rPr lang="en-US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Clear division</a:t>
            </a:r>
          </a:p>
          <a:p>
            <a:pPr marL="225425" indent="-225425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Futura Bk" pitchFamily="34" charset="0"/>
              <a:buChar char="–"/>
            </a:pPr>
            <a:r>
              <a:rPr lang="en-US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Maintenance: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sz="3200" dirty="0" smtClean="0"/>
              <a:t> </a:t>
            </a:r>
            <a:r>
              <a:rPr lang="en-US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High efficiency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lang="en-US" sz="30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CA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2" indent="-17462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Futura Bk" pitchFamily="34" charset="0"/>
              <a:buChar char="−"/>
              <a:tabLst/>
              <a:defRPr/>
            </a:pPr>
            <a:endParaRPr kumimoji="0" lang="en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2" indent="-17462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Futura Bk" pitchFamily="34" charset="0"/>
              <a:buChar char="−"/>
              <a:tabLst/>
              <a:defRPr/>
            </a:pPr>
            <a:endParaRPr kumimoji="0" lang="en-CA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CA" altLang="zh-CN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Script</a:t>
            </a:r>
            <a:endParaRPr lang="en-US" sz="3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705394" y="1295400"/>
            <a:ext cx="7765506" cy="4739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One page, one scripts.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Unified Error handling  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Main Process/Sub Process/Element check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Templates</a:t>
            </a: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US" sz="2000" dirty="0" smtClean="0">
              <a:solidFill>
                <a:srgbClr val="0053FA"/>
              </a:solidFill>
              <a:latin typeface="Futura Bk" pitchFamily="34" charset="0"/>
            </a:endParaRPr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586" y="2999968"/>
            <a:ext cx="3800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70" y="2939143"/>
            <a:ext cx="6324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242" y="2824842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787" y="4458790"/>
            <a:ext cx="2009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349" y="4327343"/>
            <a:ext cx="3067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458" y="2578556"/>
            <a:ext cx="7733211" cy="345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11197" y="2596687"/>
          <a:ext cx="7727409" cy="3698473"/>
        </p:xfrm>
        <a:graphic>
          <a:graphicData uri="http://schemas.openxmlformats.org/drawingml/2006/table">
            <a:tbl>
              <a:tblPr/>
              <a:tblGrid>
                <a:gridCol w="1097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Futura Bk"/>
                        </a:rPr>
                        <a:t>Case No.</a:t>
                      </a:r>
                    </a:p>
                  </a:txBody>
                  <a:tcPr marL="9145" marR="9145" marT="91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Case Description</a:t>
                      </a:r>
                    </a:p>
                  </a:txBody>
                  <a:tcPr marL="9145" marR="9145" marT="91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 Unicode MS"/>
                        </a:rPr>
                        <a:t>042320_C001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 Unicode MS"/>
                        </a:rPr>
                        <a:t>Main Process</a:t>
                      </a:r>
                      <a:r>
                        <a:rPr lang="en-US" sz="1000" b="0" i="0" u="none" strike="noStrike" dirty="0" smtClean="0">
                          <a:latin typeface="Arial Unicode MS"/>
                        </a:rPr>
                        <a:t>: Shortest  key </a:t>
                      </a:r>
                      <a:r>
                        <a:rPr lang="en-US" sz="1000" b="0" i="0" u="none" strike="noStrike" dirty="0">
                          <a:latin typeface="Arial Unicode MS"/>
                        </a:rPr>
                        <a:t>Path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042320_C002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 Unicode MS"/>
                        </a:rPr>
                        <a:t>Main Process</a:t>
                      </a:r>
                      <a:r>
                        <a:rPr lang="en-US" sz="1000" b="0" i="0" u="none" strike="noStrike" dirty="0" smtClean="0">
                          <a:latin typeface="Arial Unicode MS"/>
                        </a:rPr>
                        <a:t>: Longest </a:t>
                      </a:r>
                      <a:r>
                        <a:rPr lang="en-US" sz="1000" b="0" i="0" u="none" strike="noStrike" dirty="0">
                          <a:latin typeface="Arial Unicode MS"/>
                        </a:rPr>
                        <a:t>key Path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 Unicode MS"/>
                        </a:rPr>
                        <a:t>042320_C003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Sub Process</a:t>
                      </a:r>
                      <a:r>
                        <a:rPr lang="en-US" sz="1000" b="0" i="0" u="none" strike="noStrike" dirty="0" smtClean="0">
                          <a:latin typeface="Arial"/>
                        </a:rPr>
                        <a:t>: Test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   Select Calculate Max Payload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042320_C004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Sub Process</a:t>
                      </a:r>
                      <a:r>
                        <a:rPr lang="en-US" sz="1000" b="0" i="0" u="none" strike="noStrike" dirty="0" smtClean="0">
                          <a:latin typeface="Arial"/>
                        </a:rPr>
                        <a:t>: Test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  Select Calculate Max Payload;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Applied_MTOW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 with valid value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042320_C005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Sub Process</a:t>
                      </a:r>
                      <a:r>
                        <a:rPr lang="en-US" sz="1000" b="0" i="0" u="none" strike="noStrike" dirty="0" smtClean="0">
                          <a:latin typeface="Arial"/>
                        </a:rPr>
                        <a:t>: Test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  Select Calculate Max Payload;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Applied_MLW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 with valid value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042320_C006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Sub Process</a:t>
                      </a:r>
                      <a:r>
                        <a:rPr lang="en-US" sz="1000" b="0" i="0" u="none" strike="noStrike" dirty="0" smtClean="0">
                          <a:latin typeface="Arial"/>
                        </a:rPr>
                        <a:t>: Test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  Select Calculate Max Payload;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Applied_MZFW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 with valid value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042320_C007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Pre-Condition for 042310:  Select Calculate Max Payload;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OEW_applied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 with valid value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042320_C008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Post-Condition for 042310;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PAYLOAD_applied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 with valid value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042320_C009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Element Check: Valid Value in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OEW_applied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042320_C010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</a:rPr>
                        <a:t>Element Check: Test Invalid Value: large than [Aircraft MTOW] in [Applied_MTOW] field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 Unicode MS"/>
                        </a:rPr>
                        <a:t>042320_C011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Arial"/>
                        </a:rPr>
                        <a:t>Element Check: Test Invalid Value: large than [Aircraft MLW] in [Applied_MLW] field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 Unicode MS"/>
                        </a:rPr>
                        <a:t>042320_C012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/>
                        </a:rPr>
                        <a:t>Element Check: Test Invalid Value: large than [Aircraft MZFW] in [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Applied_MZFW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] field</a:t>
                      </a:r>
                    </a:p>
                  </a:txBody>
                  <a:tcPr marL="9145" marR="9145" marT="9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CA" altLang="zh-CN" sz="36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Operation</a:t>
            </a:r>
            <a:endParaRPr lang="en-US" sz="3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705394" y="1295400"/>
            <a:ext cx="7765506" cy="4739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CA" sz="2000" b="1" dirty="0" smtClean="0">
                <a:solidFill>
                  <a:srgbClr val="000000"/>
                </a:solidFill>
              </a:rPr>
              <a:t>Data control operation</a:t>
            </a:r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CA" sz="2000" dirty="0" err="1" smtClean="0">
                <a:solidFill>
                  <a:srgbClr val="0053FA"/>
                </a:solidFill>
                <a:latin typeface="Futura Bk" pitchFamily="34" charset="0"/>
              </a:rPr>
              <a:t>EditBox</a:t>
            </a: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, </a:t>
            </a:r>
            <a:r>
              <a:rPr lang="en-CA" sz="2000" dirty="0" err="1" smtClean="0">
                <a:solidFill>
                  <a:srgbClr val="0053FA"/>
                </a:solidFill>
                <a:latin typeface="Futura Bk" pitchFamily="34" charset="0"/>
              </a:rPr>
              <a:t>RadioButton</a:t>
            </a: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, </a:t>
            </a:r>
            <a:r>
              <a:rPr lang="en-CA" sz="2000" dirty="0" err="1" smtClean="0">
                <a:solidFill>
                  <a:srgbClr val="0053FA"/>
                </a:solidFill>
                <a:latin typeface="Futura Bk" pitchFamily="34" charset="0"/>
              </a:rPr>
              <a:t>ComboBox</a:t>
            </a: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, Checkbox, Objects</a:t>
            </a:r>
          </a:p>
          <a:p>
            <a:pPr marL="457200" indent="-457200">
              <a:buAutoNum type="arabicPeriod"/>
            </a:pPr>
            <a:r>
              <a:rPr lang="en-CA" sz="2000" dirty="0" err="1" smtClean="0">
                <a:solidFill>
                  <a:srgbClr val="0053FA"/>
                </a:solidFill>
                <a:latin typeface="Futura Bk" pitchFamily="34" charset="0"/>
              </a:rPr>
              <a:t>RadioGroupCheck</a:t>
            </a:r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CA" sz="2000" dirty="0" err="1" smtClean="0">
                <a:solidFill>
                  <a:srgbClr val="0053FA"/>
                </a:solidFill>
                <a:latin typeface="Futura Bk" pitchFamily="34" charset="0"/>
              </a:rPr>
              <a:t>TableOperate</a:t>
            </a:r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Other more operation</a:t>
            </a: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53FA"/>
              </a:solidFill>
              <a:latin typeface="Futura Bk" pitchFamily="34" charset="0"/>
            </a:endParaRPr>
          </a:p>
          <a:p>
            <a:endParaRPr lang="en-US" sz="2000" dirty="0" smtClean="0">
              <a:solidFill>
                <a:srgbClr val="0053FA"/>
              </a:solidFill>
              <a:latin typeface="Futura Bk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6836" y="2737399"/>
            <a:ext cx="69363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Call </a:t>
            </a:r>
            <a:r>
              <a:rPr lang="en-US" sz="1100" dirty="0" err="1" smtClean="0"/>
              <a:t>ABCAutoTest.</a:t>
            </a:r>
            <a:r>
              <a:rPr lang="en-US" sz="1100" dirty="0" err="1" smtClean="0">
                <a:solidFill>
                  <a:srgbClr val="FF0000"/>
                </a:solidFill>
              </a:rPr>
              <a:t>SetValue</a:t>
            </a:r>
            <a:r>
              <a:rPr lang="en-US" sz="1100" dirty="0" smtClean="0"/>
              <a:t>("22120_</a:t>
            </a:r>
            <a:r>
              <a:rPr lang="en-CA" sz="1100" dirty="0" err="1" smtClean="0">
                <a:solidFill>
                  <a:srgbClr val="0053FA"/>
                </a:solidFill>
                <a:latin typeface="Futura Bk" pitchFamily="34" charset="0"/>
              </a:rPr>
              <a:t>EditBox</a:t>
            </a:r>
            <a:r>
              <a:rPr lang="en-CA" sz="1100" dirty="0" smtClean="0">
                <a:solidFill>
                  <a:srgbClr val="0053FA"/>
                </a:solidFill>
                <a:latin typeface="Futura Bk" pitchFamily="34" charset="0"/>
              </a:rPr>
              <a:t> </a:t>
            </a:r>
            <a:r>
              <a:rPr lang="en-US" sz="1100" dirty="0" smtClean="0"/>
              <a:t>",slDicData.item("</a:t>
            </a:r>
            <a:r>
              <a:rPr lang="en-US" sz="1100" b="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Arial"/>
              </a:rPr>
              <a:t>Altitude_AlternateLeg_Max</a:t>
            </a:r>
            <a:r>
              <a:rPr lang="en-US" sz="1100" dirty="0" smtClean="0">
                <a:solidFill>
                  <a:srgbClr val="FF0000"/>
                </a:solidFill>
              </a:rPr>
              <a:t>"</a:t>
            </a:r>
            <a:r>
              <a:rPr lang="en-US" sz="1100" dirty="0" smtClean="0"/>
              <a:t>),0,errMsg)</a:t>
            </a:r>
            <a:endParaRPr lang="en-US" sz="11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1231" y="3058344"/>
          <a:ext cx="4587603" cy="2924443"/>
        </p:xfrm>
        <a:graphic>
          <a:graphicData uri="http://schemas.openxmlformats.org/drawingml/2006/table">
            <a:tbl>
              <a:tblPr/>
              <a:tblGrid>
                <a:gridCol w="21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Altitude_AlternateLeg_Max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Operate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1112312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Error 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Clear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EditBox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Correct 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CheckProperty:text:600:0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 its' property 'text' is 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CheckProperty:slvtypename:edit:0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 its' property 'slvtypename' is edit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CheckNull:True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Check if its value is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CheckExist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 if object is exist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45%-tab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96835" y="2737400"/>
            <a:ext cx="69363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Call </a:t>
            </a:r>
            <a:r>
              <a:rPr lang="en-US" sz="1100" dirty="0" err="1" smtClean="0"/>
              <a:t>ABCAutoTest.</a:t>
            </a:r>
            <a:r>
              <a:rPr lang="en-US" sz="1100" dirty="0" err="1" smtClean="0">
                <a:solidFill>
                  <a:srgbClr val="FF0000"/>
                </a:solidFill>
              </a:rPr>
              <a:t>RadioGroupOpt</a:t>
            </a:r>
            <a:r>
              <a:rPr lang="en-US" sz="1100" dirty="0" smtClean="0"/>
              <a:t>(</a:t>
            </a:r>
            <a:r>
              <a:rPr lang="en-US" sz="1100" dirty="0" err="1" smtClean="0"/>
              <a:t>slDicData.item</a:t>
            </a:r>
            <a:r>
              <a:rPr lang="en-US" sz="1100" dirty="0" smtClean="0"/>
              <a:t>("</a:t>
            </a:r>
            <a:r>
              <a:rPr lang="en-US" sz="1100" b="1" dirty="0" err="1" smtClean="0">
                <a:solidFill>
                  <a:srgbClr val="FF0000"/>
                </a:solidFill>
              </a:rPr>
              <a:t>RadioButtonGroup</a:t>
            </a:r>
            <a:r>
              <a:rPr lang="en-US" sz="1100" dirty="0" smtClean="0"/>
              <a:t>"), </a:t>
            </a:r>
            <a:r>
              <a:rPr lang="en-US" sz="1100" dirty="0" err="1" smtClean="0"/>
              <a:t>errMsg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770710" y="3040521"/>
            <a:ext cx="4572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221410_radio_ContingencyFuel_Weight_R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221410_radio_ContingencyFuel_Time_R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221410_radio_ContingencyFuel_Time_R1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221410_radio_ContingencyFuel_Time_R2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221410_radio_ContingencyFuel_Time_R3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9897" y="2750464"/>
            <a:ext cx="69363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/>
              <a:t>All the operation of table should be defined in control data area</a:t>
            </a:r>
            <a:endParaRPr lang="en-US" sz="1100" b="1" dirty="0"/>
          </a:p>
        </p:txBody>
      </p:sp>
      <p:sp>
        <p:nvSpPr>
          <p:cNvPr id="11" name="矩形 10"/>
          <p:cNvSpPr/>
          <p:nvPr/>
        </p:nvSpPr>
        <p:spPr>
          <a:xfrm>
            <a:off x="783771" y="3087415"/>
            <a:ext cx="5904412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checkColName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smtClean="0"/>
              <a:t>AVAILABLE:OPERATOR:VERSION:QUALIFIER:DISTANCE:DISPATCHER REMARK:OFP REMARK:TYPE:EFFECTIVE DATE:DISCONTINUE DATE:ROUTE STRING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CellSelect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smtClean="0"/>
              <a:t>4-2-celval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CelValFind</a:t>
            </a:r>
            <a:r>
              <a:rPr lang="en-US" dirty="0" smtClean="0">
                <a:solidFill>
                  <a:srgbClr val="00B3DE"/>
                </a:solidFill>
              </a:rPr>
              <a:t>[</a:t>
            </a:r>
            <a:r>
              <a:rPr lang="en-US" dirty="0" smtClean="0"/>
              <a:t>2-101</a:t>
            </a:r>
            <a:r>
              <a:rPr lang="en-US" dirty="0" smtClean="0">
                <a:solidFill>
                  <a:srgbClr val="00B3DE"/>
                </a:solidFill>
              </a:rPr>
              <a:t>]</a:t>
            </a:r>
          </a:p>
          <a:p>
            <a:r>
              <a:rPr lang="en-US" dirty="0" smtClean="0">
                <a:solidFill>
                  <a:srgbClr val="00B3DE"/>
                </a:solidFill>
              </a:rPr>
              <a:t>……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333" y="2833007"/>
            <a:ext cx="7772399" cy="329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011" y="2896143"/>
            <a:ext cx="7598092" cy="330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3FA"/>
                </a:solidFill>
              </a:rPr>
              <a:t>                                              </a:t>
            </a:r>
            <a:r>
              <a:rPr lang="en-US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6023" y="1295400"/>
            <a:ext cx="7811588" cy="4896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Easy to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solidFill>
                  <a:srgbClr val="0053FA"/>
                </a:solidFill>
                <a:latin typeface="Futura Bk" pitchFamily="34" charset="0"/>
              </a:rPr>
              <a:t>Transfer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solidFill>
                  <a:srgbClr val="0053FA"/>
                </a:solidFill>
                <a:latin typeface="Futura Bk" pitchFamily="34" charset="0"/>
              </a:rPr>
              <a:t>Unit Case data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solidFill>
                  <a:srgbClr val="0053FA"/>
                </a:solidFill>
                <a:latin typeface="Futura Bk" pitchFamily="34" charset="0"/>
              </a:rPr>
              <a:t>Scene control</a:t>
            </a:r>
          </a:p>
          <a:p>
            <a:pPr marL="342900" indent="-342900"/>
            <a:endParaRPr lang="en-CA" dirty="0" smtClean="0">
              <a:solidFill>
                <a:srgbClr val="0053FA"/>
              </a:solidFill>
              <a:latin typeface="Futura Bk" pitchFamily="34" charset="0"/>
            </a:endParaRPr>
          </a:p>
          <a:p>
            <a:pPr marL="800100" lvl="1" indent="-342900"/>
            <a:endParaRPr lang="en-US" sz="1600" dirty="0" smtClean="0"/>
          </a:p>
          <a:p>
            <a:endParaRPr lang="en-CA" sz="2000" dirty="0" smtClean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910046" y="3200462"/>
          <a:ext cx="7737564" cy="1345413"/>
        </p:xfrm>
        <a:graphic>
          <a:graphicData uri="http://schemas.openxmlformats.org/drawingml/2006/table">
            <a:tbl>
              <a:tblPr/>
              <a:tblGrid>
                <a:gridCol w="89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4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latin typeface="宋体"/>
                        </a:rPr>
                        <a:t>Sequence number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latin typeface="宋体"/>
                        </a:rPr>
                        <a:t>Case No.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latin typeface="宋体"/>
                        </a:rPr>
                        <a:t>Transaction Code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latin typeface="宋体"/>
                        </a:rPr>
                        <a:t>Used Flag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latin typeface="宋体"/>
                        </a:rPr>
                        <a:t>Execution time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latin typeface="宋体"/>
                        </a:rPr>
                        <a:t>Used time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latin typeface="宋体"/>
                        </a:rPr>
                        <a:t>Pre-processing Results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latin typeface="宋体"/>
                        </a:rPr>
                        <a:t>T0000001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042320_C001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042320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Y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latin typeface="宋体"/>
                        </a:rPr>
                        <a:t>2011-3-20  </a:t>
                      </a:r>
                      <a:r>
                        <a:rPr lang="en-US" sz="1300" b="0" i="0" u="none" strike="noStrike" dirty="0">
                          <a:latin typeface="宋体"/>
                        </a:rPr>
                        <a:t>17:01:23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latin typeface="宋体"/>
                        </a:rPr>
                        <a:t>Search flight:=0210|Date:=2011-03-11|Address1:=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latin typeface="宋体"/>
                        </a:rPr>
                        <a:t>T0000002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042310_C063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latin typeface="宋体"/>
                        </a:rPr>
                        <a:t>042310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Y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latin typeface="宋体"/>
                        </a:rPr>
                        <a:t>2011-3-26  </a:t>
                      </a:r>
                      <a:r>
                        <a:rPr lang="en-US" sz="1300" b="0" i="0" u="none" strike="noStrike" dirty="0">
                          <a:latin typeface="宋体"/>
                        </a:rPr>
                        <a:t>16:36:25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latin typeface="宋体"/>
                        </a:rPr>
                        <a:t>Search flight:=3021|Date:=</a:t>
                      </a:r>
                      <a:r>
                        <a:rPr lang="en-US" sz="1300" b="0" i="0" u="none" strike="noStrike" dirty="0" smtClean="0">
                          <a:latin typeface="宋体"/>
                        </a:rPr>
                        <a:t>2011-03-11|Address1</a:t>
                      </a:r>
                      <a:r>
                        <a:rPr lang="en-US" sz="1300" b="0" i="0" u="none" strike="noStrike" dirty="0">
                          <a:latin typeface="宋体"/>
                        </a:rPr>
                        <a:t>:=</a:t>
                      </a:r>
                    </a:p>
                  </a:txBody>
                  <a:tcPr marL="5385" marR="5385" marT="5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870855" y="2547256"/>
          <a:ext cx="7776756" cy="3628924"/>
        </p:xfrm>
        <a:graphic>
          <a:graphicData uri="http://schemas.openxmlformats.org/drawingml/2006/table">
            <a:tbl>
              <a:tblPr/>
              <a:tblGrid>
                <a:gridCol w="64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Futura Bk"/>
                        </a:rPr>
                        <a:t>Case No.</a:t>
                      </a:r>
                    </a:p>
                  </a:txBody>
                  <a:tcPr marL="4828" marR="4828" marT="4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Case Description</a:t>
                      </a:r>
                    </a:p>
                  </a:txBody>
                  <a:tcPr marL="4828" marR="4828" marT="4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Max Payload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MTOW_applied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MLW_applied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MZFW_applied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042320_T001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Main Process:Shorest key Path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1000011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042320_T002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Main Process:Longest key Path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1000022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042320_T003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 Select Calculate Max Payload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1000033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042320_T004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[Applied_MTOW] field with valid value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042320_T005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[Applied_MLW] field with valid value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042320_T006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[Applied_MZFW] field with valid value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042320_T007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Pre-Condition for 042310:  Select Calculate Max Payload; [OEW_applied] field with valid value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AAA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042320_T008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Post-Condition for 042310; [PAYLOAD_applied] field with valid value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CheckProperty:text:123456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BBB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042320_T009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Valid Value in [OEW_applied] field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CCC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042320_T010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MTOW] in [Applied_MTOW] field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9999999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042320_T011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MLW] in [Applied_MLW] field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9999999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042320_T012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MZFW] in [Applied_MZFW] field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CheckExist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CheckExist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9999999</a:t>
                      </a:r>
                    </a:p>
                  </a:txBody>
                  <a:tcPr marL="4828" marR="4828" marT="4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70859" y="2547256"/>
          <a:ext cx="7776754" cy="3640215"/>
        </p:xfrm>
        <a:graphic>
          <a:graphicData uri="http://schemas.openxmlformats.org/drawingml/2006/table">
            <a:tbl>
              <a:tblPr/>
              <a:tblGrid>
                <a:gridCol w="64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Futura Bk"/>
                        </a:rPr>
                        <a:t>Case No.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Futura Bk"/>
                        </a:rPr>
                        <a:t>Case Description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Case Flag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Pre-Condition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Main Stream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Post-Condition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Futura Bk"/>
                        </a:rPr>
                        <a:t>Case for Recovery</a:t>
                      </a:r>
                    </a:p>
                  </a:txBody>
                  <a:tcPr marL="4843" marR="4843" marT="48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Main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Process:Shorest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key Path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042310:C002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042320:C012;042340:C006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Main Process:Longest key Path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042320:T004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042320_T003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Sub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Process:Test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:   Select Calculate Max Payload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C003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T003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042320_T004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[Applied_MTOW] field with valid value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C004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042320:T006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T004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042320_T005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[Applied_MLW] field with valid value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C005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T005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023110:C002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042320_T006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 Process:Test:  Select Calculate Max Payload; [Applied_MZFW] field with valid value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C006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T006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042320_T007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Pre-Condition for 042310:  Select Calculate Max Payload; [OEW_applied] field with valid value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C007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T007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042320_T008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Post-Condition for 042310; [PAYLOAD_applied] field with valid value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C008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T008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8000"/>
                          </a:solidFill>
                          <a:latin typeface="Arial Unicode MS"/>
                        </a:rPr>
                        <a:t>042310:C009;042350:C001;023110:C008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042320_T009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Valid Value in [OEW_applied] field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C009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T009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042320_T010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MTOW] in [Applied_MTOW] field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C010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T010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042320_T011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MLW] in [Applied_MLW] field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C011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T011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042320_T012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Check: Test Invalid Value: large than [Aircraft MZFW] in [Applied_MZFW] field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C012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T012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8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4843" marR="4843" marT="4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8823" y="1295400"/>
            <a:ext cx="8092077" cy="4343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Easy to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Common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Unit Objects.</a:t>
            </a:r>
          </a:p>
          <a:p>
            <a:endParaRPr lang="en-CA" sz="2000" b="1" dirty="0" err="1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3FA"/>
                </a:solidFill>
              </a:rPr>
              <a:t>                                              </a:t>
            </a:r>
            <a:r>
              <a:rPr lang="en-US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52845" y="2293175"/>
          <a:ext cx="8011886" cy="3284662"/>
        </p:xfrm>
        <a:graphic>
          <a:graphicData uri="http://schemas.openxmlformats.org/drawingml/2006/table">
            <a:tbl>
              <a:tblPr/>
              <a:tblGrid>
                <a:gridCol w="2185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Object Name</a:t>
                      </a:r>
                    </a:p>
                  </a:txBody>
                  <a:tcPr marL="6064" marR="6064" marT="6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Object Type</a:t>
                      </a:r>
                    </a:p>
                  </a:txBody>
                  <a:tcPr marL="6064" marR="6064" marT="6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Parent Object</a:t>
                      </a:r>
                    </a:p>
                  </a:txBody>
                  <a:tcPr marL="6064" marR="6064" marT="6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Index</a:t>
                      </a:r>
                    </a:p>
                  </a:txBody>
                  <a:tcPr marL="6064" marR="6064" marT="6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Text Expression</a:t>
                      </a:r>
                    </a:p>
                  </a:txBody>
                  <a:tcPr marL="6064" marR="6064" marT="6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Browser0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ROOT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title:=.*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Page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Page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title:=.*Signin.aspx.*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ROOT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title:=.*airservices.eds.com.*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Page1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Page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title:=.*airservices.eds.com.*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UserName-login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WebEdit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name:=Login1.*UserName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Password-login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WebEdit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name:=Login1.*Password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RememberMe-login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WebCheckBox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name:=Login1\$RememberMe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AssDir-login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WebEdit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name:=Login1\$AssDir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Sign In-login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WebButton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name:=Sign\s*In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ErrMsg-login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WebElement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innertext:=.*Please try again.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Browser-DUI01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ROOT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title:=DUI\-01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DUI-01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Page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Browser-DUI01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title:=DUI\-01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宋体"/>
                        </a:rPr>
                        <a:t>Loading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WebElement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DUI-01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宋体"/>
                        </a:rPr>
                        <a:t> 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宋体"/>
                        </a:rPr>
                        <a:t>html tag:=FORM</a:t>
                      </a:r>
                    </a:p>
                  </a:txBody>
                  <a:tcPr marL="6064" marR="6064" marT="6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39783" y="2295331"/>
          <a:ext cx="8077199" cy="3334759"/>
        </p:xfrm>
        <a:graphic>
          <a:graphicData uri="http://schemas.openxmlformats.org/drawingml/2006/table">
            <a:tbl>
              <a:tblPr/>
              <a:tblGrid>
                <a:gridCol w="191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3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Object Name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Object Type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Parent Object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Index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Text Expression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042320_edit_MTOW_aircraft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devname:=txtboxmtow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042320_edit_MTOW_applied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devname:=txtboxAppMtow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042320_edit_MLW_aircraft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devname:=txtboxmlw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042320_edit_MLW_applied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devname:=txtboxAppMlw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042320_edit_MZFW_aircraft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devname:=txtboxmzfw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042320_edit_MZFW_applied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devname:=txtboxAppMZfw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042320_tip_validationTooltip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SlvObject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devname:=validationTooltip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042320_box_Max Payload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SlvCheckBox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slvtypename:=check box;text:=Calculate Max Payload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042320_edit_OEW_estimated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latin typeface="Arial"/>
                        </a:rPr>
                        <a:t>devname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:=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txtboxMinOew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			   </a:t>
            </a:r>
            <a:r>
              <a:rPr lang="en-US" sz="36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Role</a:t>
            </a:r>
            <a:endParaRPr lang="en-US" sz="3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44137" y="1295400"/>
            <a:ext cx="8490857" cy="4864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Clear division </a:t>
            </a:r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  <a:sym typeface="Wingdings" pitchFamily="2" charset="2"/>
              </a:rPr>
              <a:t>(Total:7~11)</a:t>
            </a:r>
            <a:endParaRPr lang="en-CA" sz="2000" b="1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Expert</a:t>
            </a:r>
          </a:p>
          <a:p>
            <a:pPr marL="457200" indent="-457200"/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	</a:t>
            </a:r>
            <a:r>
              <a:rPr lang="en-CA" sz="2000" dirty="0" smtClean="0">
                <a:latin typeface="Futura Bk" pitchFamily="34" charset="0"/>
              </a:rPr>
              <a:t>Number: 1~2</a:t>
            </a:r>
          </a:p>
          <a:p>
            <a:pPr marL="457200" indent="-457200"/>
            <a:r>
              <a:rPr lang="en-CA" sz="2000" dirty="0" smtClean="0">
                <a:latin typeface="Futura Bk" pitchFamily="34" charset="0"/>
              </a:rPr>
              <a:t>	Design Framework.</a:t>
            </a:r>
          </a:p>
          <a:p>
            <a:pPr marL="457200" indent="-457200"/>
            <a:endParaRPr lang="en-CA" sz="2000" dirty="0" smtClean="0"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Senior Automation Tester</a:t>
            </a:r>
          </a:p>
          <a:p>
            <a:pPr marL="457200" indent="-457200"/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	</a:t>
            </a:r>
            <a:r>
              <a:rPr lang="en-CA" sz="2000" dirty="0" smtClean="0">
                <a:latin typeface="Futura Bk" pitchFamily="34" charset="0"/>
              </a:rPr>
              <a:t>Number: 2~3</a:t>
            </a:r>
          </a:p>
          <a:p>
            <a:pPr marL="457200" indent="-457200"/>
            <a:r>
              <a:rPr lang="en-CA" sz="2000" dirty="0" smtClean="0">
                <a:latin typeface="Futura Bk" pitchFamily="34" charset="0"/>
              </a:rPr>
              <a:t>	Package Function.</a:t>
            </a:r>
          </a:p>
          <a:p>
            <a:pPr marL="457200" indent="-457200"/>
            <a:r>
              <a:rPr lang="en-CA" sz="2000" dirty="0" smtClean="0">
                <a:latin typeface="Futura Bk" pitchFamily="34" charset="0"/>
              </a:rPr>
              <a:t>	Design Common Scripts &amp; Unit Scripts.</a:t>
            </a:r>
          </a:p>
          <a:p>
            <a:pPr marL="457200" indent="-457200"/>
            <a:endParaRPr lang="en-CA" sz="2000" dirty="0" smtClean="0"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Junior Automation Tester 	</a:t>
            </a:r>
          </a:p>
          <a:p>
            <a:pPr marL="457200" indent="-457200"/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	</a:t>
            </a:r>
            <a:r>
              <a:rPr lang="en-CA" sz="2000" dirty="0" smtClean="0">
                <a:latin typeface="Futura Bk" pitchFamily="34" charset="0"/>
              </a:rPr>
              <a:t>Number: 4~6</a:t>
            </a:r>
          </a:p>
          <a:p>
            <a:pPr marL="457200" indent="-457200"/>
            <a:r>
              <a:rPr lang="en-CA" sz="2000" dirty="0" smtClean="0">
                <a:latin typeface="Futura Bk" pitchFamily="34" charset="0"/>
              </a:rPr>
              <a:t>	Design Unit Scripts.</a:t>
            </a:r>
          </a:p>
          <a:p>
            <a:pPr marL="457200" indent="-457200"/>
            <a:r>
              <a:rPr lang="en-CA" sz="2000" dirty="0" smtClean="0">
                <a:latin typeface="Futura Bk" pitchFamily="34" charset="0"/>
              </a:rPr>
              <a:t>	Design Test Scene.</a:t>
            </a:r>
          </a:p>
          <a:p>
            <a:pPr marL="457200" indent="-457200"/>
            <a:endParaRPr lang="en-CA" sz="2000" dirty="0" smtClean="0">
              <a:solidFill>
                <a:srgbClr val="00B0F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</p:txBody>
      </p:sp>
      <p:pic>
        <p:nvPicPr>
          <p:cNvPr id="14" name="Picture 1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6524" y="1456920"/>
            <a:ext cx="647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670" y="2991394"/>
            <a:ext cx="742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5378" y="4749164"/>
            <a:ext cx="60483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81"/>
          <p:cNvSpPr txBox="1">
            <a:spLocks noChangeArrowheads="1"/>
          </p:cNvSpPr>
          <p:nvPr/>
        </p:nvSpPr>
        <p:spPr bwMode="auto">
          <a:xfrm rot="19726287">
            <a:off x="2145346" y="3030096"/>
            <a:ext cx="4294372" cy="1015663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the cost of manpower training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843305" y="1575436"/>
            <a:ext cx="2071688" cy="642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350" b="1" dirty="0" smtClean="0"/>
              <a:t>Strong </a:t>
            </a:r>
            <a:r>
              <a:rPr lang="en-US" sz="1400" b="1" dirty="0" smtClean="0"/>
              <a:t>Scripting technology skills</a:t>
            </a:r>
            <a:endParaRPr lang="en-US" sz="135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6856368" y="4867276"/>
            <a:ext cx="2071688" cy="642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/>
              <a:t>Rich business knowledge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6830242" y="3169105"/>
            <a:ext cx="2071688" cy="642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/>
              <a:t>General Scripting technology skills 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421086" y="833438"/>
            <a:ext cx="3722914" cy="80962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		     </a:t>
            </a:r>
            <a:r>
              <a:rPr lang="en-US" sz="3200" dirty="0" smtClean="0">
                <a:solidFill>
                  <a:srgbClr val="0053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Maintenance</a:t>
            </a:r>
            <a:endParaRPr lang="en-US" sz="3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44137" y="1295400"/>
            <a:ext cx="8490857" cy="4864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High efficiency </a:t>
            </a:r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00B0F0"/>
                </a:solidFill>
                <a:latin typeface="Futura Bk" pitchFamily="34" charset="0"/>
              </a:rPr>
              <a:t>Case Data</a:t>
            </a:r>
          </a:p>
          <a:p>
            <a:pPr marL="457200" indent="-457200"/>
            <a:r>
              <a:rPr lang="en-US" altLang="zh-CN" sz="2000" dirty="0" smtClean="0">
                <a:latin typeface="Futura Bk" pitchFamily="34" charset="0"/>
              </a:rPr>
              <a:t>	1.Only add/modify in Unit/Global Sheets.</a:t>
            </a:r>
          </a:p>
          <a:p>
            <a:pPr marL="457200" indent="-457200"/>
            <a:r>
              <a:rPr lang="en-US" altLang="zh-CN" sz="2000" dirty="0" smtClean="0">
                <a:latin typeface="Futura Bk" pitchFamily="34" charset="0"/>
              </a:rPr>
              <a:t>	2.Transfer data shouldn’t be modify.</a:t>
            </a:r>
          </a:p>
          <a:p>
            <a:pPr marL="457200" indent="-457200"/>
            <a:endParaRPr lang="en-US" altLang="zh-CN" sz="2000" dirty="0" smtClean="0">
              <a:solidFill>
                <a:srgbClr val="00B0F0"/>
              </a:solidFill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Scene Control</a:t>
            </a:r>
          </a:p>
          <a:p>
            <a:pPr marL="457200" indent="-457200"/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	</a:t>
            </a:r>
            <a:r>
              <a:rPr lang="en-US" sz="2000" dirty="0" smtClean="0">
                <a:latin typeface="Futura Bk" pitchFamily="34" charset="0"/>
              </a:rPr>
              <a:t>Only add/modify some items in Control Sheet</a:t>
            </a:r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.</a:t>
            </a:r>
          </a:p>
          <a:p>
            <a:pPr marL="457200" indent="-457200"/>
            <a:endParaRPr lang="en-US" sz="2000" dirty="0" smtClean="0">
              <a:solidFill>
                <a:srgbClr val="00B0F0"/>
              </a:solidFill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Object Change</a:t>
            </a:r>
          </a:p>
          <a:p>
            <a:pPr marL="457200" indent="-457200"/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	</a:t>
            </a:r>
            <a:r>
              <a:rPr lang="en-US" altLang="zh-CN" sz="2000" dirty="0" smtClean="0">
                <a:latin typeface="Futura Bk" pitchFamily="34" charset="0"/>
              </a:rPr>
              <a:t>Only add/modify in Unit/Global Sheets</a:t>
            </a:r>
            <a:endParaRPr lang="en-US" sz="2000" dirty="0" smtClean="0"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rgbClr val="00B0F0"/>
              </a:solidFill>
              <a:latin typeface="Futura Bk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Futura Bk" pitchFamily="34" charset="0"/>
              </a:rPr>
              <a:t>Script Modify</a:t>
            </a:r>
            <a:endParaRPr lang="en-CA" sz="2000" dirty="0" smtClean="0">
              <a:solidFill>
                <a:srgbClr val="00B0F0"/>
              </a:solidFill>
              <a:latin typeface="Futura Bk" pitchFamily="34" charset="0"/>
            </a:endParaRPr>
          </a:p>
          <a:p>
            <a:pPr marL="457200" indent="-457200"/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	Usually we shouldn’t modify scripts, only to modify operate data in Data Sheet.</a:t>
            </a: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7" descr="Picture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0"/>
            <a:ext cx="18970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Traditional VS BAS Approach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101" name="Pentagon 12"/>
          <p:cNvSpPr>
            <a:spLocks noChangeArrowheads="1"/>
          </p:cNvSpPr>
          <p:nvPr/>
        </p:nvSpPr>
        <p:spPr bwMode="auto">
          <a:xfrm>
            <a:off x="0" y="85725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99616"/>
              </p:ext>
            </p:extLst>
          </p:nvPr>
        </p:nvGraphicFramePr>
        <p:xfrm>
          <a:off x="482600" y="1424537"/>
          <a:ext cx="8191137" cy="4610378"/>
        </p:xfrm>
        <a:graphic>
          <a:graphicData uri="http://schemas.openxmlformats.org/drawingml/2006/table">
            <a:tbl>
              <a:tblPr/>
              <a:tblGrid>
                <a:gridCol w="224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8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宋体" pitchFamily="2" charset="-122"/>
                        </a:rPr>
                        <a:t>Areas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宋体" pitchFamily="2" charset="-122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Traditional Approach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BAS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Approach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68">
                <a:tc rowSpan="3"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Scripting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aintenance  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Non-standard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Object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Unified Object Handling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Complex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Parent-Child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Object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Identification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Automatic Object Identification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Hard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Transfer Data  across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Different Business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/Scripts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Solved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by m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ulti-function Data Bus 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All kinds of data can be transferred. 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Support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by different languages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No volume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constraints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77">
                <a:tc rowSpan="3"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Object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Library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aintenance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and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Complex Maintenance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Easy maintenance with a few spreadsheets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Easy maintenance  by reducing redundant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objects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Single O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bject Maintenance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Different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nvironments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Quick configuration to switch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between  different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environments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Test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Maintenance and Management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Issue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 Public data pool</a:t>
                      </a:r>
                      <a:endParaRPr lang="en-US" sz="1400" b="0" i="0" u="none" strike="noStrike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7" marR="5627" marT="5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Structure of Our Framework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571500" y="1428750"/>
          <a:ext cx="82804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6436924" imgH="3515832" progId="Visio.Drawing.11">
                  <p:embed/>
                </p:oleObj>
              </mc:Choice>
              <mc:Fallback>
                <p:oleObj name="Visio" r:id="rId3" imgW="6436924" imgH="3515832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28750"/>
                        <a:ext cx="82804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Pentagon 12"/>
          <p:cNvSpPr>
            <a:spLocks noChangeArrowheads="1"/>
          </p:cNvSpPr>
          <p:nvPr/>
        </p:nvSpPr>
        <p:spPr bwMode="auto">
          <a:xfrm>
            <a:off x="0" y="1071563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Common Testing Challenges</a:t>
            </a:r>
          </a:p>
          <a:p>
            <a:r>
              <a:rPr lang="en-CA" sz="2400" dirty="0" smtClean="0"/>
              <a:t>BAS China Test Strategy</a:t>
            </a:r>
          </a:p>
          <a:p>
            <a:pPr lvl="2"/>
            <a:r>
              <a:rPr lang="en-CA" sz="2400" dirty="0" smtClean="0"/>
              <a:t> Our Solution</a:t>
            </a:r>
          </a:p>
          <a:p>
            <a:pPr lvl="2"/>
            <a:r>
              <a:rPr lang="en-CA" sz="2400" dirty="0" smtClean="0"/>
              <a:t> Cost Benefits</a:t>
            </a:r>
          </a:p>
          <a:p>
            <a:pPr marL="225425" lvl="2" indent="-225425">
              <a:spcBef>
                <a:spcPts val="1000"/>
              </a:spcBef>
              <a:buClr>
                <a:srgbClr val="000000"/>
              </a:buClr>
              <a:buSzPct val="100000"/>
              <a:buFont typeface="Futura Bk" pitchFamily="34" charset="0"/>
              <a:buChar char="–"/>
            </a:pPr>
            <a:r>
              <a:rPr lang="en-CA" sz="2400" dirty="0" smtClean="0"/>
              <a:t>Features</a:t>
            </a:r>
          </a:p>
          <a:p>
            <a:r>
              <a:rPr lang="en-US" altLang="zh-CN" sz="2400" dirty="0" smtClean="0"/>
              <a:t>Traditional Approach vs. BAS Approach</a:t>
            </a:r>
          </a:p>
          <a:p>
            <a:r>
              <a:rPr lang="en-US" altLang="zh-CN" sz="2400" dirty="0" smtClean="0"/>
              <a:t>Logical Structure of Automation Framework/Approach</a:t>
            </a:r>
          </a:p>
          <a:p>
            <a:r>
              <a:rPr lang="en-CA" altLang="zh-CN" sz="2400" dirty="0" smtClean="0"/>
              <a:t>Process Control – Flight Planning Example</a:t>
            </a:r>
          </a:p>
          <a:p>
            <a:r>
              <a:rPr lang="en-CA" altLang="zh-CN" sz="2400" dirty="0" smtClean="0"/>
              <a:t>Summary</a:t>
            </a:r>
            <a:endParaRPr lang="en-US" altLang="zh-CN" sz="2400" dirty="0" smtClean="0"/>
          </a:p>
          <a:p>
            <a:endParaRPr lang="en-CA" sz="2400" dirty="0" smtClean="0"/>
          </a:p>
          <a:p>
            <a:pPr lvl="2"/>
            <a:endParaRPr lang="en-CA" sz="1600" dirty="0" smtClean="0"/>
          </a:p>
          <a:p>
            <a:pPr lvl="2"/>
            <a:endParaRPr lang="en-CA" dirty="0" smtClean="0"/>
          </a:p>
          <a:p>
            <a:endParaRPr lang="en-CA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 descr="inside glow vertical bar blue thirds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9436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3" descr="swoosh purple side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5943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4" descr="swoosh purple side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071563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5" descr="swoosh purple side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06" y="2312127"/>
            <a:ext cx="228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 descr="swoosh purple side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113" y="1071563"/>
            <a:ext cx="57038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AutoShape 7"/>
          <p:cNvSpPr>
            <a:spLocks noChangeArrowheads="1"/>
          </p:cNvSpPr>
          <p:nvPr/>
        </p:nvSpPr>
        <p:spPr bwMode="auto">
          <a:xfrm>
            <a:off x="3440113" y="2362200"/>
            <a:ext cx="5029200" cy="3200400"/>
          </a:xfrm>
          <a:prstGeom prst="can">
            <a:avLst>
              <a:gd name="adj" fmla="val 9935"/>
            </a:avLst>
          </a:prstGeom>
          <a:solidFill>
            <a:schemeClr val="accent2">
              <a:alpha val="47058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eaLnBrk="0" hangingPunct="0"/>
            <a:endParaRPr lang="zh-CN" altLang="zh-CN" sz="500" b="1">
              <a:ea typeface="宋体" pitchFamily="2" charset="-122"/>
            </a:endParaRP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title"/>
          </p:nvPr>
        </p:nvSpPr>
        <p:spPr>
          <a:xfrm>
            <a:off x="239713" y="0"/>
            <a:ext cx="8375650" cy="874711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rPr>
              <a:t>Process control – FP Example 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79825" y="3581400"/>
            <a:ext cx="4560888" cy="495300"/>
            <a:chOff x="3677" y="2764"/>
            <a:chExt cx="1641" cy="692"/>
          </a:xfrm>
        </p:grpSpPr>
        <p:sp>
          <p:nvSpPr>
            <p:cNvPr id="29983" name="AutoShape 10"/>
            <p:cNvSpPr>
              <a:spLocks noChangeArrowheads="1"/>
            </p:cNvSpPr>
            <p:nvPr/>
          </p:nvSpPr>
          <p:spPr bwMode="auto">
            <a:xfrm>
              <a:off x="3776" y="3108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84" name="AutoShape 11"/>
            <p:cNvSpPr>
              <a:spLocks noChangeArrowheads="1"/>
            </p:cNvSpPr>
            <p:nvPr/>
          </p:nvSpPr>
          <p:spPr bwMode="auto">
            <a:xfrm>
              <a:off x="3786" y="3376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85" name="AutoShape 12"/>
            <p:cNvSpPr>
              <a:spLocks noChangeArrowheads="1"/>
            </p:cNvSpPr>
            <p:nvPr/>
          </p:nvSpPr>
          <p:spPr bwMode="auto">
            <a:xfrm>
              <a:off x="4213" y="3102"/>
              <a:ext cx="144" cy="81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86" name="AutoShape 13"/>
            <p:cNvSpPr>
              <a:spLocks noChangeArrowheads="1"/>
            </p:cNvSpPr>
            <p:nvPr/>
          </p:nvSpPr>
          <p:spPr bwMode="auto">
            <a:xfrm>
              <a:off x="4007" y="3081"/>
              <a:ext cx="144" cy="246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cxnSp>
          <p:nvCxnSpPr>
            <p:cNvPr id="29987" name="AutoShape 14"/>
            <p:cNvCxnSpPr>
              <a:cxnSpLocks noChangeShapeType="1"/>
              <a:stCxn id="29983" idx="3"/>
              <a:endCxn id="29986" idx="1"/>
            </p:cNvCxnSpPr>
            <p:nvPr/>
          </p:nvCxnSpPr>
          <p:spPr bwMode="auto">
            <a:xfrm>
              <a:off x="3920" y="3148"/>
              <a:ext cx="87" cy="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9988" name="AutoShape 15"/>
            <p:cNvCxnSpPr>
              <a:cxnSpLocks noChangeShapeType="1"/>
              <a:stCxn id="29984" idx="3"/>
              <a:endCxn id="29986" idx="2"/>
            </p:cNvCxnSpPr>
            <p:nvPr/>
          </p:nvCxnSpPr>
          <p:spPr bwMode="auto">
            <a:xfrm flipV="1">
              <a:off x="3930" y="3327"/>
              <a:ext cx="149" cy="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9989" name="AutoShape 16"/>
            <p:cNvCxnSpPr>
              <a:cxnSpLocks noChangeShapeType="1"/>
              <a:stCxn id="29985" idx="2"/>
              <a:endCxn id="29986" idx="3"/>
            </p:cNvCxnSpPr>
            <p:nvPr/>
          </p:nvCxnSpPr>
          <p:spPr bwMode="auto">
            <a:xfrm rot="5400000">
              <a:off x="4207" y="3127"/>
              <a:ext cx="21" cy="13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9990" name="AutoShape 17"/>
            <p:cNvSpPr>
              <a:spLocks noChangeArrowheads="1"/>
            </p:cNvSpPr>
            <p:nvPr/>
          </p:nvSpPr>
          <p:spPr bwMode="auto">
            <a:xfrm>
              <a:off x="4320" y="3255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91" name="AutoShape 18"/>
            <p:cNvSpPr>
              <a:spLocks noChangeArrowheads="1"/>
            </p:cNvSpPr>
            <p:nvPr/>
          </p:nvSpPr>
          <p:spPr bwMode="auto">
            <a:xfrm>
              <a:off x="4315" y="2966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92" name="AutoShape 19"/>
            <p:cNvSpPr>
              <a:spLocks noChangeArrowheads="1"/>
            </p:cNvSpPr>
            <p:nvPr/>
          </p:nvSpPr>
          <p:spPr bwMode="auto">
            <a:xfrm>
              <a:off x="3677" y="3239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29993" name="AutoShape 20"/>
            <p:cNvSpPr>
              <a:spLocks noChangeArrowheads="1"/>
            </p:cNvSpPr>
            <p:nvPr/>
          </p:nvSpPr>
          <p:spPr bwMode="auto">
            <a:xfrm>
              <a:off x="3682" y="2955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cxnSp>
          <p:nvCxnSpPr>
            <p:cNvPr id="29994" name="AutoShape 21"/>
            <p:cNvCxnSpPr>
              <a:cxnSpLocks noChangeShapeType="1"/>
              <a:stCxn id="29985" idx="3"/>
              <a:endCxn id="29990" idx="0"/>
            </p:cNvCxnSpPr>
            <p:nvPr/>
          </p:nvCxnSpPr>
          <p:spPr bwMode="auto">
            <a:xfrm>
              <a:off x="4357" y="3143"/>
              <a:ext cx="35" cy="1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9995" name="AutoShape 22"/>
            <p:cNvCxnSpPr>
              <a:cxnSpLocks noChangeShapeType="1"/>
              <a:stCxn id="29991" idx="1"/>
              <a:endCxn id="29985" idx="0"/>
            </p:cNvCxnSpPr>
            <p:nvPr/>
          </p:nvCxnSpPr>
          <p:spPr bwMode="auto">
            <a:xfrm rot="10800000" flipV="1">
              <a:off x="4285" y="3006"/>
              <a:ext cx="30" cy="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9996" name="AutoShape 23"/>
            <p:cNvCxnSpPr>
              <a:cxnSpLocks noChangeShapeType="1"/>
              <a:stCxn id="29993" idx="3"/>
              <a:endCxn id="29983" idx="0"/>
            </p:cNvCxnSpPr>
            <p:nvPr/>
          </p:nvCxnSpPr>
          <p:spPr bwMode="auto">
            <a:xfrm>
              <a:off x="3826" y="2995"/>
              <a:ext cx="22" cy="11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9997" name="AutoShape 24"/>
            <p:cNvCxnSpPr>
              <a:cxnSpLocks noChangeShapeType="1"/>
              <a:stCxn id="29983" idx="1"/>
              <a:endCxn id="29992" idx="0"/>
            </p:cNvCxnSpPr>
            <p:nvPr/>
          </p:nvCxnSpPr>
          <p:spPr bwMode="auto">
            <a:xfrm rot="10800000" flipV="1">
              <a:off x="3749" y="3148"/>
              <a:ext cx="27" cy="9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9998" name="Freeform 25"/>
            <p:cNvSpPr>
              <a:spLocks/>
            </p:cNvSpPr>
            <p:nvPr/>
          </p:nvSpPr>
          <p:spPr bwMode="auto">
            <a:xfrm>
              <a:off x="4416" y="2880"/>
              <a:ext cx="576" cy="96"/>
            </a:xfrm>
            <a:custGeom>
              <a:avLst/>
              <a:gdLst>
                <a:gd name="T0" fmla="*/ 0 w 528"/>
                <a:gd name="T1" fmla="*/ 96 h 96"/>
                <a:gd name="T2" fmla="*/ 0 w 528"/>
                <a:gd name="T3" fmla="*/ 0 h 96"/>
                <a:gd name="T4" fmla="*/ 970 w 528"/>
                <a:gd name="T5" fmla="*/ 0 h 96"/>
                <a:gd name="T6" fmla="*/ 0 60000 65536"/>
                <a:gd name="T7" fmla="*/ 0 60000 65536"/>
                <a:gd name="T8" fmla="*/ 0 60000 65536"/>
                <a:gd name="T9" fmla="*/ 0 w 528"/>
                <a:gd name="T10" fmla="*/ 0 h 96"/>
                <a:gd name="T11" fmla="*/ 528 w 52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99" name="AutoShape 26"/>
            <p:cNvSpPr>
              <a:spLocks noChangeArrowheads="1"/>
            </p:cNvSpPr>
            <p:nvPr/>
          </p:nvSpPr>
          <p:spPr bwMode="auto">
            <a:xfrm>
              <a:off x="5174" y="2776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00" name="AutoShape 27"/>
            <p:cNvSpPr>
              <a:spLocks noChangeArrowheads="1"/>
            </p:cNvSpPr>
            <p:nvPr/>
          </p:nvSpPr>
          <p:spPr bwMode="auto">
            <a:xfrm>
              <a:off x="4693" y="2934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01" name="AutoShape 28"/>
            <p:cNvSpPr>
              <a:spLocks noChangeArrowheads="1"/>
            </p:cNvSpPr>
            <p:nvPr/>
          </p:nvSpPr>
          <p:spPr bwMode="auto">
            <a:xfrm>
              <a:off x="5116" y="2993"/>
              <a:ext cx="144" cy="235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02" name="AutoShape 29"/>
            <p:cNvSpPr>
              <a:spLocks noChangeArrowheads="1"/>
            </p:cNvSpPr>
            <p:nvPr/>
          </p:nvSpPr>
          <p:spPr bwMode="auto">
            <a:xfrm>
              <a:off x="4708" y="3137"/>
              <a:ext cx="144" cy="81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03" name="AutoShape 30"/>
            <p:cNvSpPr>
              <a:spLocks noChangeArrowheads="1"/>
            </p:cNvSpPr>
            <p:nvPr/>
          </p:nvSpPr>
          <p:spPr bwMode="auto">
            <a:xfrm>
              <a:off x="5122" y="3337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cxnSp>
          <p:nvCxnSpPr>
            <p:cNvPr id="30004" name="AutoShape 31"/>
            <p:cNvCxnSpPr>
              <a:cxnSpLocks noChangeShapeType="1"/>
              <a:stCxn id="30002" idx="0"/>
              <a:endCxn id="30000" idx="2"/>
            </p:cNvCxnSpPr>
            <p:nvPr/>
          </p:nvCxnSpPr>
          <p:spPr bwMode="auto">
            <a:xfrm rot="5400000" flipH="1">
              <a:off x="4711" y="3068"/>
              <a:ext cx="123" cy="1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05" name="AutoShape 32"/>
            <p:cNvCxnSpPr>
              <a:cxnSpLocks noChangeShapeType="1"/>
              <a:stCxn id="30002" idx="2"/>
              <a:endCxn id="30001" idx="1"/>
            </p:cNvCxnSpPr>
            <p:nvPr/>
          </p:nvCxnSpPr>
          <p:spPr bwMode="auto">
            <a:xfrm rot="5400000" flipH="1" flipV="1">
              <a:off x="4894" y="2996"/>
              <a:ext cx="108" cy="336"/>
            </a:xfrm>
            <a:prstGeom prst="bentConnector4">
              <a:avLst>
                <a:gd name="adj1" fmla="val -90000"/>
                <a:gd name="adj2" fmla="val 60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06" name="AutoShape 33"/>
            <p:cNvCxnSpPr>
              <a:cxnSpLocks noChangeShapeType="1"/>
              <a:stCxn id="30003" idx="0"/>
              <a:endCxn id="30001" idx="2"/>
            </p:cNvCxnSpPr>
            <p:nvPr/>
          </p:nvCxnSpPr>
          <p:spPr bwMode="auto">
            <a:xfrm rot="5400000" flipH="1">
              <a:off x="5136" y="3280"/>
              <a:ext cx="109" cy="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07" name="AutoShape 34"/>
            <p:cNvCxnSpPr>
              <a:cxnSpLocks noChangeShapeType="1"/>
              <a:stCxn id="30001" idx="0"/>
              <a:endCxn id="29999" idx="2"/>
            </p:cNvCxnSpPr>
            <p:nvPr/>
          </p:nvCxnSpPr>
          <p:spPr bwMode="auto">
            <a:xfrm rot="-5400000">
              <a:off x="5148" y="2896"/>
              <a:ext cx="137" cy="5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08" name="AutoShape 35"/>
            <p:cNvCxnSpPr>
              <a:cxnSpLocks noChangeShapeType="1"/>
              <a:stCxn id="29999" idx="1"/>
              <a:endCxn id="30015" idx="3"/>
            </p:cNvCxnSpPr>
            <p:nvPr/>
          </p:nvCxnSpPr>
          <p:spPr bwMode="auto">
            <a:xfrm rot="10800000" flipV="1">
              <a:off x="5064" y="2816"/>
              <a:ext cx="110" cy="7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0009" name="AutoShape 36"/>
            <p:cNvSpPr>
              <a:spLocks noChangeArrowheads="1"/>
            </p:cNvSpPr>
            <p:nvPr/>
          </p:nvSpPr>
          <p:spPr bwMode="auto">
            <a:xfrm>
              <a:off x="4901" y="3376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10" name="AutoShape 37"/>
            <p:cNvSpPr>
              <a:spLocks noChangeArrowheads="1"/>
            </p:cNvSpPr>
            <p:nvPr/>
          </p:nvSpPr>
          <p:spPr bwMode="auto">
            <a:xfrm>
              <a:off x="4598" y="3344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30011" name="AutoShape 38"/>
            <p:cNvSpPr>
              <a:spLocks noChangeArrowheads="1"/>
            </p:cNvSpPr>
            <p:nvPr/>
          </p:nvSpPr>
          <p:spPr bwMode="auto">
            <a:xfrm>
              <a:off x="4560" y="3033"/>
              <a:ext cx="144" cy="80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  <p:cxnSp>
          <p:nvCxnSpPr>
            <p:cNvPr id="30012" name="AutoShape 39"/>
            <p:cNvCxnSpPr>
              <a:cxnSpLocks noChangeShapeType="1"/>
              <a:stCxn id="30002" idx="1"/>
              <a:endCxn id="30011" idx="2"/>
            </p:cNvCxnSpPr>
            <p:nvPr/>
          </p:nvCxnSpPr>
          <p:spPr bwMode="auto">
            <a:xfrm rot="10800000">
              <a:off x="4632" y="3113"/>
              <a:ext cx="76" cy="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13" name="AutoShape 40"/>
            <p:cNvCxnSpPr>
              <a:cxnSpLocks noChangeShapeType="1"/>
              <a:stCxn id="30010" idx="1"/>
              <a:endCxn id="30011" idx="1"/>
            </p:cNvCxnSpPr>
            <p:nvPr/>
          </p:nvCxnSpPr>
          <p:spPr bwMode="auto">
            <a:xfrm rot="10800000">
              <a:off x="4560" y="3073"/>
              <a:ext cx="38" cy="311"/>
            </a:xfrm>
            <a:prstGeom prst="bentConnector3">
              <a:avLst>
                <a:gd name="adj1" fmla="val 2140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014" name="AutoShape 41"/>
            <p:cNvCxnSpPr>
              <a:cxnSpLocks noChangeShapeType="1"/>
              <a:stCxn id="30009" idx="3"/>
              <a:endCxn id="30003" idx="1"/>
            </p:cNvCxnSpPr>
            <p:nvPr/>
          </p:nvCxnSpPr>
          <p:spPr bwMode="auto">
            <a:xfrm flipV="1">
              <a:off x="5045" y="3377"/>
              <a:ext cx="77" cy="39"/>
            </a:xfrm>
            <a:prstGeom prst="bentConnector3">
              <a:avLst>
                <a:gd name="adj1" fmla="val 496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0015" name="AutoShape 42"/>
            <p:cNvSpPr>
              <a:spLocks noChangeArrowheads="1"/>
            </p:cNvSpPr>
            <p:nvPr/>
          </p:nvSpPr>
          <p:spPr bwMode="auto">
            <a:xfrm>
              <a:off x="4920" y="2764"/>
              <a:ext cx="144" cy="262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</p:grpSp>
      <p:sp>
        <p:nvSpPr>
          <p:cNvPr id="29708" name="Text Box 43"/>
          <p:cNvSpPr txBox="1">
            <a:spLocks noChangeArrowheads="1"/>
          </p:cNvSpPr>
          <p:nvPr/>
        </p:nvSpPr>
        <p:spPr bwMode="auto">
          <a:xfrm>
            <a:off x="696913" y="1185863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Arial Unicode MS" pitchFamily="34" charset="-122"/>
                <a:cs typeface="Arial Unicode MS" pitchFamily="34" charset="-122"/>
              </a:rPr>
              <a:t>Working Flow</a:t>
            </a:r>
            <a:endParaRPr lang="zh-CN" altLang="en-US" sz="24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709" name="Text Box 44"/>
          <p:cNvSpPr txBox="1">
            <a:spLocks noChangeArrowheads="1"/>
          </p:cNvSpPr>
          <p:nvPr/>
        </p:nvSpPr>
        <p:spPr bwMode="auto">
          <a:xfrm>
            <a:off x="620713" y="2362200"/>
            <a:ext cx="20574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600" b="1" dirty="0" smtClean="0">
                <a:ea typeface="宋体" pitchFamily="2" charset="-122"/>
              </a:rPr>
              <a:t>Summary </a:t>
            </a:r>
            <a:endParaRPr lang="en-US" altLang="zh-CN" sz="1600" b="1" dirty="0">
              <a:ea typeface="宋体" pitchFamily="2" charset="-122"/>
            </a:endParaRPr>
          </a:p>
        </p:txBody>
      </p:sp>
      <p:sp>
        <p:nvSpPr>
          <p:cNvPr id="29710" name="Text Box 45"/>
          <p:cNvSpPr txBox="1">
            <a:spLocks noChangeArrowheads="1"/>
          </p:cNvSpPr>
          <p:nvPr/>
        </p:nvSpPr>
        <p:spPr bwMode="auto">
          <a:xfrm>
            <a:off x="640305" y="3071813"/>
            <a:ext cx="1736725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 sz="1600" b="1" dirty="0">
                <a:ea typeface="宋体" pitchFamily="2" charset="-122"/>
              </a:rPr>
              <a:t>Scene control </a:t>
            </a:r>
          </a:p>
        </p:txBody>
      </p:sp>
      <p:sp>
        <p:nvSpPr>
          <p:cNvPr id="29711" name="Text Box 46"/>
          <p:cNvSpPr txBox="1">
            <a:spLocks noChangeArrowheads="1"/>
          </p:cNvSpPr>
          <p:nvPr/>
        </p:nvSpPr>
        <p:spPr bwMode="auto">
          <a:xfrm>
            <a:off x="642938" y="6072188"/>
            <a:ext cx="2057400" cy="5270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200" b="1" dirty="0">
                <a:ea typeface="宋体" pitchFamily="2" charset="-122"/>
              </a:rPr>
              <a:t>Unit script, data, object </a:t>
            </a:r>
          </a:p>
        </p:txBody>
      </p:sp>
      <p:sp>
        <p:nvSpPr>
          <p:cNvPr id="29712" name="Text Box 47"/>
          <p:cNvSpPr txBox="1">
            <a:spLocks noChangeArrowheads="1"/>
          </p:cNvSpPr>
          <p:nvPr/>
        </p:nvSpPr>
        <p:spPr bwMode="auto">
          <a:xfrm>
            <a:off x="620713" y="4965700"/>
            <a:ext cx="19812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1600" b="1" dirty="0">
                <a:ea typeface="宋体" pitchFamily="2" charset="-122"/>
              </a:rPr>
              <a:t>Data pretreatment </a:t>
            </a:r>
          </a:p>
        </p:txBody>
      </p:sp>
      <p:sp>
        <p:nvSpPr>
          <p:cNvPr id="29713" name="Text Box 48"/>
          <p:cNvSpPr txBox="1">
            <a:spLocks noChangeArrowheads="1"/>
          </p:cNvSpPr>
          <p:nvPr/>
        </p:nvSpPr>
        <p:spPr bwMode="auto">
          <a:xfrm>
            <a:off x="620713" y="3571875"/>
            <a:ext cx="19812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600" b="1">
                <a:ea typeface="宋体" pitchFamily="2" charset="-122"/>
              </a:rPr>
              <a:t>Business </a:t>
            </a:r>
          </a:p>
          <a:p>
            <a:r>
              <a:rPr lang="en-US" altLang="zh-CN" sz="1600" b="1">
                <a:ea typeface="宋体" pitchFamily="2" charset="-122"/>
              </a:rPr>
              <a:t>process drive </a:t>
            </a:r>
          </a:p>
        </p:txBody>
      </p:sp>
      <p:pic>
        <p:nvPicPr>
          <p:cNvPr id="29714" name="Picture 4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6713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5" name="Picture 50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3550" y="4419600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6" name="Text Box 51"/>
          <p:cNvSpPr txBox="1">
            <a:spLocks noChangeArrowheads="1"/>
          </p:cNvSpPr>
          <p:nvPr/>
        </p:nvSpPr>
        <p:spPr bwMode="auto">
          <a:xfrm>
            <a:off x="620713" y="4313238"/>
            <a:ext cx="1981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Arial Unicode MS" pitchFamily="34" charset="-122"/>
                <a:cs typeface="Arial Unicode MS" pitchFamily="34" charset="-122"/>
              </a:rPr>
              <a:t>Data-Driven</a:t>
            </a:r>
            <a:r>
              <a:rPr lang="zh-CN" altLang="en-US" sz="16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29717" name="AutoShape 52"/>
          <p:cNvSpPr>
            <a:spLocks noChangeArrowheads="1"/>
          </p:cNvSpPr>
          <p:nvPr/>
        </p:nvSpPr>
        <p:spPr bwMode="auto">
          <a:xfrm>
            <a:off x="7524750" y="6019800"/>
            <a:ext cx="990600" cy="617538"/>
          </a:xfrm>
          <a:prstGeom prst="flowChartMagneticDisk">
            <a:avLst/>
          </a:prstGeom>
          <a:gradFill rotWithShape="1">
            <a:gsLst>
              <a:gs pos="0">
                <a:srgbClr val="6B6B6B"/>
              </a:gs>
              <a:gs pos="100000">
                <a:srgbClr val="DDDDD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pitchFamily="2" charset="-122"/>
              </a:rPr>
              <a:t>Output</a:t>
            </a:r>
          </a:p>
        </p:txBody>
      </p:sp>
      <p:sp>
        <p:nvSpPr>
          <p:cNvPr id="29718" name="AutoShape 53"/>
          <p:cNvSpPr>
            <a:spLocks noChangeArrowheads="1"/>
          </p:cNvSpPr>
          <p:nvPr/>
        </p:nvSpPr>
        <p:spPr bwMode="auto">
          <a:xfrm>
            <a:off x="6381750" y="6019800"/>
            <a:ext cx="990600" cy="617538"/>
          </a:xfrm>
          <a:prstGeom prst="flowChartMagneticDisk">
            <a:avLst/>
          </a:prstGeom>
          <a:gradFill rotWithShape="1">
            <a:gsLst>
              <a:gs pos="0">
                <a:srgbClr val="6B6B6B"/>
              </a:gs>
              <a:gs pos="100000">
                <a:srgbClr val="DDDDD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pitchFamily="2" charset="-122"/>
              </a:rPr>
              <a:t>Calculate</a:t>
            </a:r>
          </a:p>
        </p:txBody>
      </p:sp>
      <p:sp>
        <p:nvSpPr>
          <p:cNvPr id="29719" name="AutoShape 54"/>
          <p:cNvSpPr>
            <a:spLocks noChangeArrowheads="1"/>
          </p:cNvSpPr>
          <p:nvPr/>
        </p:nvSpPr>
        <p:spPr bwMode="auto">
          <a:xfrm>
            <a:off x="5314950" y="6019800"/>
            <a:ext cx="990600" cy="617538"/>
          </a:xfrm>
          <a:prstGeom prst="flowChartMagneticDisk">
            <a:avLst/>
          </a:prstGeom>
          <a:gradFill rotWithShape="1">
            <a:gsLst>
              <a:gs pos="0">
                <a:srgbClr val="6B6B6B"/>
              </a:gs>
              <a:gs pos="100000">
                <a:srgbClr val="DDDDD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000" dirty="0">
                <a:ea typeface="宋体" pitchFamily="2" charset="-122"/>
              </a:rPr>
              <a:t>Search Flight</a:t>
            </a:r>
          </a:p>
        </p:txBody>
      </p:sp>
      <p:sp>
        <p:nvSpPr>
          <p:cNvPr id="29720" name="AutoShape 55"/>
          <p:cNvSpPr>
            <a:spLocks noChangeArrowheads="1"/>
          </p:cNvSpPr>
          <p:nvPr/>
        </p:nvSpPr>
        <p:spPr bwMode="auto">
          <a:xfrm>
            <a:off x="4248150" y="6019800"/>
            <a:ext cx="990600" cy="617538"/>
          </a:xfrm>
          <a:prstGeom prst="flowChartMagneticDisk">
            <a:avLst/>
          </a:prstGeom>
          <a:gradFill rotWithShape="1">
            <a:gsLst>
              <a:gs pos="0">
                <a:srgbClr val="6B6B6B"/>
              </a:gs>
              <a:gs pos="100000">
                <a:srgbClr val="DDDDD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pitchFamily="2" charset="-122"/>
              </a:rPr>
              <a:t>DUI-01</a:t>
            </a:r>
          </a:p>
        </p:txBody>
      </p:sp>
      <p:sp>
        <p:nvSpPr>
          <p:cNvPr id="29721" name="AutoShape 56"/>
          <p:cNvSpPr>
            <a:spLocks noChangeArrowheads="1"/>
          </p:cNvSpPr>
          <p:nvPr/>
        </p:nvSpPr>
        <p:spPr bwMode="auto">
          <a:xfrm>
            <a:off x="3181350" y="6019800"/>
            <a:ext cx="990600" cy="617538"/>
          </a:xfrm>
          <a:prstGeom prst="flowChartMagneticDisk">
            <a:avLst/>
          </a:prstGeom>
          <a:gradFill rotWithShape="1">
            <a:gsLst>
              <a:gs pos="0">
                <a:srgbClr val="6B6B6B"/>
              </a:gs>
              <a:gs pos="100000">
                <a:srgbClr val="DDDDD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pitchFamily="2" charset="-122"/>
              </a:rPr>
              <a:t>Logon</a:t>
            </a:r>
          </a:p>
        </p:txBody>
      </p:sp>
      <p:sp>
        <p:nvSpPr>
          <p:cNvPr id="29722" name="Line 57"/>
          <p:cNvSpPr>
            <a:spLocks noChangeShapeType="1"/>
          </p:cNvSpPr>
          <p:nvPr/>
        </p:nvSpPr>
        <p:spPr bwMode="auto">
          <a:xfrm>
            <a:off x="3440113" y="5029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23" name="Picture 58" descr="arrow swoosh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9713" y="5486400"/>
            <a:ext cx="5334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4" name="Picture 59" descr="arrow swoosh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97513" y="5486400"/>
            <a:ext cx="5334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5" name="Picture 60" descr="arrow swoosh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1513" y="5486400"/>
            <a:ext cx="5334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668713" y="5084763"/>
            <a:ext cx="533400" cy="325437"/>
            <a:chOff x="2160" y="3216"/>
            <a:chExt cx="339" cy="253"/>
          </a:xfrm>
        </p:grpSpPr>
        <p:pic>
          <p:nvPicPr>
            <p:cNvPr id="29981" name="Picture 62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0" y="3216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82" name="Picture 63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8" y="3264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4583113" y="5105400"/>
            <a:ext cx="533400" cy="325438"/>
            <a:chOff x="2160" y="3216"/>
            <a:chExt cx="339" cy="253"/>
          </a:xfrm>
        </p:grpSpPr>
        <p:pic>
          <p:nvPicPr>
            <p:cNvPr id="29979" name="Picture 65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0" y="3216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80" name="Picture 66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8" y="3264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573713" y="5105400"/>
            <a:ext cx="533400" cy="325438"/>
            <a:chOff x="2160" y="3216"/>
            <a:chExt cx="339" cy="253"/>
          </a:xfrm>
        </p:grpSpPr>
        <p:pic>
          <p:nvPicPr>
            <p:cNvPr id="29977" name="Picture 68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0" y="3216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78" name="Picture 69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8" y="3264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564313" y="5105400"/>
            <a:ext cx="533400" cy="325438"/>
            <a:chOff x="2160" y="3216"/>
            <a:chExt cx="339" cy="253"/>
          </a:xfrm>
        </p:grpSpPr>
        <p:pic>
          <p:nvPicPr>
            <p:cNvPr id="29975" name="Picture 71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0" y="3216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76" name="Picture 72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8" y="3264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478713" y="5105400"/>
            <a:ext cx="533400" cy="325438"/>
            <a:chOff x="2160" y="3216"/>
            <a:chExt cx="339" cy="253"/>
          </a:xfrm>
        </p:grpSpPr>
        <p:pic>
          <p:nvPicPr>
            <p:cNvPr id="29973" name="Picture 74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0" y="3216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74" name="Picture 75" descr="purple column taller"/>
            <p:cNvPicPr preferRelativeResize="0"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8" y="3264"/>
              <a:ext cx="29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31" name="Line 76"/>
          <p:cNvSpPr>
            <a:spLocks noChangeShapeType="1"/>
          </p:cNvSpPr>
          <p:nvPr/>
        </p:nvSpPr>
        <p:spPr bwMode="auto">
          <a:xfrm>
            <a:off x="3440113" y="43434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Line 77"/>
          <p:cNvSpPr>
            <a:spLocks noChangeShapeType="1"/>
          </p:cNvSpPr>
          <p:nvPr/>
        </p:nvSpPr>
        <p:spPr bwMode="auto">
          <a:xfrm>
            <a:off x="3440113" y="3429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33" name="Picture 78" descr="three colored disc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25913" y="2895600"/>
            <a:ext cx="533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34" name="Line 79"/>
          <p:cNvSpPr>
            <a:spLocks noChangeShapeType="1"/>
          </p:cNvSpPr>
          <p:nvPr/>
        </p:nvSpPr>
        <p:spPr bwMode="auto">
          <a:xfrm>
            <a:off x="3554413" y="38608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9735" name="Picture 80" descr="arrow 0 gold  arrow double headed 1-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78313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6" name="Picture 81" descr="three colored disc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2713" y="2895600"/>
            <a:ext cx="533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7" name="Picture 82" descr="three colored disc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1913" y="2895600"/>
            <a:ext cx="533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8" name="Picture 83" descr="three colored disc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26313" y="2895600"/>
            <a:ext cx="533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39" name="Text Box 84"/>
          <p:cNvSpPr txBox="1">
            <a:spLocks noChangeArrowheads="1"/>
          </p:cNvSpPr>
          <p:nvPr/>
        </p:nvSpPr>
        <p:spPr bwMode="auto">
          <a:xfrm>
            <a:off x="7905750" y="1571625"/>
            <a:ext cx="72539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宋体" pitchFamily="2" charset="-122"/>
              </a:rPr>
              <a:t>Others</a:t>
            </a:r>
            <a:endParaRPr lang="zh-CN" altLang="en-US" sz="1200" b="1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9740" name="Picture 85"/>
          <p:cNvPicPr preferRelativeResize="0"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69138" y="1143000"/>
            <a:ext cx="431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1" name="Picture 86"/>
          <p:cNvPicPr preferRelativeResize="0"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77200" y="1184275"/>
            <a:ext cx="3603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5143500" y="1103313"/>
            <a:ext cx="417513" cy="325437"/>
            <a:chOff x="4692" y="3004"/>
            <a:chExt cx="483" cy="580"/>
          </a:xfrm>
        </p:grpSpPr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4852" y="3084"/>
              <a:ext cx="323" cy="349"/>
              <a:chOff x="4852" y="3084"/>
              <a:chExt cx="323" cy="349"/>
            </a:xfrm>
          </p:grpSpPr>
          <p:grpSp>
            <p:nvGrpSpPr>
              <p:cNvPr id="10" name="Group 89"/>
              <p:cNvGrpSpPr>
                <a:grpSpLocks/>
              </p:cNvGrpSpPr>
              <p:nvPr/>
            </p:nvGrpSpPr>
            <p:grpSpPr bwMode="auto">
              <a:xfrm>
                <a:off x="4925" y="3084"/>
                <a:ext cx="250" cy="315"/>
                <a:chOff x="4925" y="3084"/>
                <a:chExt cx="250" cy="315"/>
              </a:xfrm>
            </p:grpSpPr>
            <p:grpSp>
              <p:nvGrpSpPr>
                <p:cNvPr id="11" name="Group 90"/>
                <p:cNvGrpSpPr>
                  <a:grpSpLocks/>
                </p:cNvGrpSpPr>
                <p:nvPr/>
              </p:nvGrpSpPr>
              <p:grpSpPr bwMode="auto">
                <a:xfrm>
                  <a:off x="4925" y="3084"/>
                  <a:ext cx="250" cy="315"/>
                  <a:chOff x="4925" y="3084"/>
                  <a:chExt cx="250" cy="315"/>
                </a:xfrm>
              </p:grpSpPr>
              <p:grpSp>
                <p:nvGrpSpPr>
                  <p:cNvPr id="12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925" y="3261"/>
                    <a:ext cx="250" cy="138"/>
                    <a:chOff x="4925" y="3261"/>
                    <a:chExt cx="250" cy="138"/>
                  </a:xfrm>
                </p:grpSpPr>
                <p:sp>
                  <p:nvSpPr>
                    <p:cNvPr id="29970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4925" y="3261"/>
                      <a:ext cx="148" cy="138"/>
                    </a:xfrm>
                    <a:custGeom>
                      <a:avLst/>
                      <a:gdLst>
                        <a:gd name="T0" fmla="*/ 147 w 148"/>
                        <a:gd name="T1" fmla="*/ 41 h 138"/>
                        <a:gd name="T2" fmla="*/ 147 w 148"/>
                        <a:gd name="T3" fmla="*/ 137 h 138"/>
                        <a:gd name="T4" fmla="*/ 0 w 148"/>
                        <a:gd name="T5" fmla="*/ 66 h 138"/>
                        <a:gd name="T6" fmla="*/ 0 w 148"/>
                        <a:gd name="T7" fmla="*/ 0 h 138"/>
                        <a:gd name="T8" fmla="*/ 147 w 148"/>
                        <a:gd name="T9" fmla="*/ 41 h 1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8"/>
                        <a:gd name="T16" fmla="*/ 0 h 138"/>
                        <a:gd name="T17" fmla="*/ 148 w 148"/>
                        <a:gd name="T18" fmla="*/ 138 h 1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8" h="138">
                          <a:moveTo>
                            <a:pt x="147" y="41"/>
                          </a:moveTo>
                          <a:lnTo>
                            <a:pt x="147" y="137"/>
                          </a:lnTo>
                          <a:lnTo>
                            <a:pt x="0" y="66"/>
                          </a:lnTo>
                          <a:lnTo>
                            <a:pt x="0" y="0"/>
                          </a:lnTo>
                          <a:lnTo>
                            <a:pt x="147" y="41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71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5072" y="3293"/>
                      <a:ext cx="103" cy="106"/>
                    </a:xfrm>
                    <a:custGeom>
                      <a:avLst/>
                      <a:gdLst>
                        <a:gd name="T0" fmla="*/ 0 w 103"/>
                        <a:gd name="T1" fmla="*/ 9 h 106"/>
                        <a:gd name="T2" fmla="*/ 0 w 103"/>
                        <a:gd name="T3" fmla="*/ 105 h 106"/>
                        <a:gd name="T4" fmla="*/ 102 w 103"/>
                        <a:gd name="T5" fmla="*/ 82 h 106"/>
                        <a:gd name="T6" fmla="*/ 102 w 103"/>
                        <a:gd name="T7" fmla="*/ 0 h 106"/>
                        <a:gd name="T8" fmla="*/ 0 w 103"/>
                        <a:gd name="T9" fmla="*/ 9 h 1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3"/>
                        <a:gd name="T16" fmla="*/ 0 h 106"/>
                        <a:gd name="T17" fmla="*/ 103 w 103"/>
                        <a:gd name="T18" fmla="*/ 106 h 1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3" h="106">
                          <a:moveTo>
                            <a:pt x="0" y="9"/>
                          </a:moveTo>
                          <a:lnTo>
                            <a:pt x="0" y="105"/>
                          </a:lnTo>
                          <a:lnTo>
                            <a:pt x="102" y="82"/>
                          </a:lnTo>
                          <a:lnTo>
                            <a:pt x="102" y="0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72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4925" y="3261"/>
                      <a:ext cx="250" cy="43"/>
                    </a:xfrm>
                    <a:custGeom>
                      <a:avLst/>
                      <a:gdLst>
                        <a:gd name="T0" fmla="*/ 249 w 250"/>
                        <a:gd name="T1" fmla="*/ 32 h 43"/>
                        <a:gd name="T2" fmla="*/ 143 w 250"/>
                        <a:gd name="T3" fmla="*/ 42 h 43"/>
                        <a:gd name="T4" fmla="*/ 0 w 250"/>
                        <a:gd name="T5" fmla="*/ 0 h 43"/>
                        <a:gd name="T6" fmla="*/ 104 w 250"/>
                        <a:gd name="T7" fmla="*/ 0 h 43"/>
                        <a:gd name="T8" fmla="*/ 249 w 250"/>
                        <a:gd name="T9" fmla="*/ 32 h 4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0"/>
                        <a:gd name="T16" fmla="*/ 0 h 43"/>
                        <a:gd name="T17" fmla="*/ 250 w 250"/>
                        <a:gd name="T18" fmla="*/ 43 h 4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0" h="43">
                          <a:moveTo>
                            <a:pt x="249" y="32"/>
                          </a:moveTo>
                          <a:lnTo>
                            <a:pt x="143" y="42"/>
                          </a:lnTo>
                          <a:lnTo>
                            <a:pt x="0" y="0"/>
                          </a:lnTo>
                          <a:lnTo>
                            <a:pt x="104" y="0"/>
                          </a:lnTo>
                          <a:lnTo>
                            <a:pt x="249" y="32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965" name="Freeform 95"/>
                  <p:cNvSpPr>
                    <a:spLocks/>
                  </p:cNvSpPr>
                  <p:nvPr/>
                </p:nvSpPr>
                <p:spPr bwMode="auto">
                  <a:xfrm>
                    <a:off x="5004" y="3250"/>
                    <a:ext cx="94" cy="40"/>
                  </a:xfrm>
                  <a:custGeom>
                    <a:avLst/>
                    <a:gdLst>
                      <a:gd name="T0" fmla="*/ 93 w 94"/>
                      <a:gd name="T1" fmla="*/ 21 h 40"/>
                      <a:gd name="T2" fmla="*/ 93 w 94"/>
                      <a:gd name="T3" fmla="*/ 35 h 40"/>
                      <a:gd name="T4" fmla="*/ 49 w 94"/>
                      <a:gd name="T5" fmla="*/ 39 h 40"/>
                      <a:gd name="T6" fmla="*/ 0 w 94"/>
                      <a:gd name="T7" fmla="*/ 24 h 40"/>
                      <a:gd name="T8" fmla="*/ 0 w 94"/>
                      <a:gd name="T9" fmla="*/ 0 h 40"/>
                      <a:gd name="T10" fmla="*/ 93 w 94"/>
                      <a:gd name="T11" fmla="*/ 21 h 4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4"/>
                      <a:gd name="T19" fmla="*/ 0 h 40"/>
                      <a:gd name="T20" fmla="*/ 94 w 94"/>
                      <a:gd name="T21" fmla="*/ 40 h 4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4" h="40">
                        <a:moveTo>
                          <a:pt x="93" y="21"/>
                        </a:moveTo>
                        <a:lnTo>
                          <a:pt x="93" y="35"/>
                        </a:lnTo>
                        <a:lnTo>
                          <a:pt x="49" y="39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  <a:lnTo>
                          <a:pt x="93" y="21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4955" y="3084"/>
                    <a:ext cx="203" cy="196"/>
                    <a:chOff x="4955" y="3084"/>
                    <a:chExt cx="203" cy="196"/>
                  </a:xfrm>
                </p:grpSpPr>
                <p:sp>
                  <p:nvSpPr>
                    <p:cNvPr id="29967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955" y="3084"/>
                      <a:ext cx="118" cy="192"/>
                    </a:xfrm>
                    <a:custGeom>
                      <a:avLst/>
                      <a:gdLst>
                        <a:gd name="T0" fmla="*/ 99 w 118"/>
                        <a:gd name="T1" fmla="*/ 191 h 192"/>
                        <a:gd name="T2" fmla="*/ 117 w 118"/>
                        <a:gd name="T3" fmla="*/ 6 h 192"/>
                        <a:gd name="T4" fmla="*/ 16 w 118"/>
                        <a:gd name="T5" fmla="*/ 0 h 192"/>
                        <a:gd name="T6" fmla="*/ 0 w 118"/>
                        <a:gd name="T7" fmla="*/ 165 h 192"/>
                        <a:gd name="T8" fmla="*/ 99 w 118"/>
                        <a:gd name="T9" fmla="*/ 191 h 1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8"/>
                        <a:gd name="T16" fmla="*/ 0 h 192"/>
                        <a:gd name="T17" fmla="*/ 118 w 118"/>
                        <a:gd name="T18" fmla="*/ 192 h 1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8" h="192">
                          <a:moveTo>
                            <a:pt x="99" y="191"/>
                          </a:moveTo>
                          <a:lnTo>
                            <a:pt x="117" y="6"/>
                          </a:lnTo>
                          <a:lnTo>
                            <a:pt x="16" y="0"/>
                          </a:lnTo>
                          <a:lnTo>
                            <a:pt x="0" y="165"/>
                          </a:lnTo>
                          <a:lnTo>
                            <a:pt x="99" y="191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68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5054" y="3090"/>
                      <a:ext cx="104" cy="190"/>
                    </a:xfrm>
                    <a:custGeom>
                      <a:avLst/>
                      <a:gdLst>
                        <a:gd name="T0" fmla="*/ 17 w 104"/>
                        <a:gd name="T1" fmla="*/ 0 h 190"/>
                        <a:gd name="T2" fmla="*/ 103 w 104"/>
                        <a:gd name="T3" fmla="*/ 39 h 190"/>
                        <a:gd name="T4" fmla="*/ 90 w 104"/>
                        <a:gd name="T5" fmla="*/ 189 h 190"/>
                        <a:gd name="T6" fmla="*/ 0 w 104"/>
                        <a:gd name="T7" fmla="*/ 184 h 190"/>
                        <a:gd name="T8" fmla="*/ 17 w 104"/>
                        <a:gd name="T9" fmla="*/ 0 h 19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4"/>
                        <a:gd name="T16" fmla="*/ 0 h 190"/>
                        <a:gd name="T17" fmla="*/ 104 w 104"/>
                        <a:gd name="T18" fmla="*/ 190 h 19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4" h="190">
                          <a:moveTo>
                            <a:pt x="17" y="0"/>
                          </a:moveTo>
                          <a:lnTo>
                            <a:pt x="103" y="39"/>
                          </a:lnTo>
                          <a:lnTo>
                            <a:pt x="90" y="189"/>
                          </a:lnTo>
                          <a:lnTo>
                            <a:pt x="0" y="18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69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4967" y="3103"/>
                      <a:ext cx="85" cy="145"/>
                    </a:xfrm>
                    <a:custGeom>
                      <a:avLst/>
                      <a:gdLst>
                        <a:gd name="T0" fmla="*/ 84 w 85"/>
                        <a:gd name="T1" fmla="*/ 7 h 145"/>
                        <a:gd name="T2" fmla="*/ 70 w 85"/>
                        <a:gd name="T3" fmla="*/ 144 h 145"/>
                        <a:gd name="T4" fmla="*/ 0 w 85"/>
                        <a:gd name="T5" fmla="*/ 127 h 145"/>
                        <a:gd name="T6" fmla="*/ 13 w 85"/>
                        <a:gd name="T7" fmla="*/ 0 h 145"/>
                        <a:gd name="T8" fmla="*/ 84 w 85"/>
                        <a:gd name="T9" fmla="*/ 7 h 1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5"/>
                        <a:gd name="T16" fmla="*/ 0 h 145"/>
                        <a:gd name="T17" fmla="*/ 85 w 85"/>
                        <a:gd name="T18" fmla="*/ 145 h 1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5" h="145">
                          <a:moveTo>
                            <a:pt x="84" y="7"/>
                          </a:moveTo>
                          <a:lnTo>
                            <a:pt x="70" y="144"/>
                          </a:lnTo>
                          <a:lnTo>
                            <a:pt x="0" y="127"/>
                          </a:lnTo>
                          <a:lnTo>
                            <a:pt x="13" y="0"/>
                          </a:lnTo>
                          <a:lnTo>
                            <a:pt x="84" y="7"/>
                          </a:lnTo>
                        </a:path>
                      </a:pathLst>
                    </a:custGeom>
                    <a:solidFill>
                      <a:srgbClr val="0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" name="Group 100"/>
                <p:cNvGrpSpPr>
                  <a:grpSpLocks/>
                </p:cNvGrpSpPr>
                <p:nvPr/>
              </p:nvGrpSpPr>
              <p:grpSpPr bwMode="auto">
                <a:xfrm>
                  <a:off x="4936" y="3276"/>
                  <a:ext cx="89" cy="99"/>
                  <a:chOff x="4936" y="3276"/>
                  <a:chExt cx="89" cy="99"/>
                </a:xfrm>
              </p:grpSpPr>
              <p:sp>
                <p:nvSpPr>
                  <p:cNvPr id="29957" name="Freeform 101"/>
                  <p:cNvSpPr>
                    <a:spLocks/>
                  </p:cNvSpPr>
                  <p:nvPr/>
                </p:nvSpPr>
                <p:spPr bwMode="auto">
                  <a:xfrm>
                    <a:off x="4936" y="3276"/>
                    <a:ext cx="83" cy="89"/>
                  </a:xfrm>
                  <a:custGeom>
                    <a:avLst/>
                    <a:gdLst>
                      <a:gd name="T0" fmla="*/ 0 w 83"/>
                      <a:gd name="T1" fmla="*/ 0 h 89"/>
                      <a:gd name="T2" fmla="*/ 82 w 83"/>
                      <a:gd name="T3" fmla="*/ 27 h 89"/>
                      <a:gd name="T4" fmla="*/ 82 w 83"/>
                      <a:gd name="T5" fmla="*/ 88 h 89"/>
                      <a:gd name="T6" fmla="*/ 0 w 83"/>
                      <a:gd name="T7" fmla="*/ 48 h 89"/>
                      <a:gd name="T8" fmla="*/ 0 w 83"/>
                      <a:gd name="T9" fmla="*/ 0 h 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89"/>
                      <a:gd name="T17" fmla="*/ 83 w 83"/>
                      <a:gd name="T18" fmla="*/ 89 h 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89">
                        <a:moveTo>
                          <a:pt x="0" y="0"/>
                        </a:moveTo>
                        <a:lnTo>
                          <a:pt x="82" y="27"/>
                        </a:lnTo>
                        <a:lnTo>
                          <a:pt x="82" y="88"/>
                        </a:lnTo>
                        <a:lnTo>
                          <a:pt x="0" y="4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8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41" y="3299"/>
                    <a:ext cx="40" cy="1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976" y="3309"/>
                    <a:ext cx="44" cy="1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6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971" y="3287"/>
                    <a:ext cx="0" cy="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6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5009" y="3300"/>
                    <a:ext cx="0" cy="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6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4936" y="3298"/>
                    <a:ext cx="89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63" name="Line 1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36" y="3291"/>
                    <a:ext cx="89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108"/>
              <p:cNvGrpSpPr>
                <a:grpSpLocks/>
              </p:cNvGrpSpPr>
              <p:nvPr/>
            </p:nvGrpSpPr>
            <p:grpSpPr bwMode="auto">
              <a:xfrm>
                <a:off x="4852" y="3277"/>
                <a:ext cx="199" cy="156"/>
                <a:chOff x="4852" y="3277"/>
                <a:chExt cx="199" cy="156"/>
              </a:xfrm>
            </p:grpSpPr>
            <p:grpSp>
              <p:nvGrpSpPr>
                <p:cNvPr id="16" name="Group 109"/>
                <p:cNvGrpSpPr>
                  <a:grpSpLocks/>
                </p:cNvGrpSpPr>
                <p:nvPr/>
              </p:nvGrpSpPr>
              <p:grpSpPr bwMode="auto">
                <a:xfrm>
                  <a:off x="5004" y="3360"/>
                  <a:ext cx="47" cy="39"/>
                  <a:chOff x="5004" y="3360"/>
                  <a:chExt cx="47" cy="39"/>
                </a:xfrm>
              </p:grpSpPr>
              <p:sp>
                <p:nvSpPr>
                  <p:cNvPr id="29953" name="Freeform 110"/>
                  <p:cNvSpPr>
                    <a:spLocks/>
                  </p:cNvSpPr>
                  <p:nvPr/>
                </p:nvSpPr>
                <p:spPr bwMode="auto">
                  <a:xfrm>
                    <a:off x="5028" y="3360"/>
                    <a:ext cx="23" cy="39"/>
                  </a:xfrm>
                  <a:custGeom>
                    <a:avLst/>
                    <a:gdLst>
                      <a:gd name="T0" fmla="*/ 8 w 23"/>
                      <a:gd name="T1" fmla="*/ 0 h 39"/>
                      <a:gd name="T2" fmla="*/ 22 w 23"/>
                      <a:gd name="T3" fmla="*/ 35 h 39"/>
                      <a:gd name="T4" fmla="*/ 4 w 23"/>
                      <a:gd name="T5" fmla="*/ 38 h 39"/>
                      <a:gd name="T6" fmla="*/ 0 w 23"/>
                      <a:gd name="T7" fmla="*/ 3 h 39"/>
                      <a:gd name="T8" fmla="*/ 8 w 23"/>
                      <a:gd name="T9" fmla="*/ 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39"/>
                      <a:gd name="T17" fmla="*/ 23 w 23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39">
                        <a:moveTo>
                          <a:pt x="8" y="0"/>
                        </a:moveTo>
                        <a:lnTo>
                          <a:pt x="22" y="35"/>
                        </a:lnTo>
                        <a:lnTo>
                          <a:pt x="4" y="38"/>
                        </a:lnTo>
                        <a:lnTo>
                          <a:pt x="0" y="3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4" name="Freeform 111"/>
                  <p:cNvSpPr>
                    <a:spLocks/>
                  </p:cNvSpPr>
                  <p:nvPr/>
                </p:nvSpPr>
                <p:spPr bwMode="auto">
                  <a:xfrm>
                    <a:off x="5004" y="3366"/>
                    <a:ext cx="27" cy="33"/>
                  </a:xfrm>
                  <a:custGeom>
                    <a:avLst/>
                    <a:gdLst>
                      <a:gd name="T0" fmla="*/ 24 w 27"/>
                      <a:gd name="T1" fmla="*/ 1 h 33"/>
                      <a:gd name="T2" fmla="*/ 26 w 27"/>
                      <a:gd name="T3" fmla="*/ 32 h 33"/>
                      <a:gd name="T4" fmla="*/ 0 w 27"/>
                      <a:gd name="T5" fmla="*/ 14 h 33"/>
                      <a:gd name="T6" fmla="*/ 8 w 27"/>
                      <a:gd name="T7" fmla="*/ 11 h 33"/>
                      <a:gd name="T8" fmla="*/ 17 w 27"/>
                      <a:gd name="T9" fmla="*/ 18 h 33"/>
                      <a:gd name="T10" fmla="*/ 16 w 27"/>
                      <a:gd name="T11" fmla="*/ 0 h 33"/>
                      <a:gd name="T12" fmla="*/ 24 w 27"/>
                      <a:gd name="T13" fmla="*/ 1 h 3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3"/>
                      <a:gd name="T23" fmla="*/ 27 w 27"/>
                      <a:gd name="T24" fmla="*/ 33 h 3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3">
                        <a:moveTo>
                          <a:pt x="24" y="1"/>
                        </a:moveTo>
                        <a:lnTo>
                          <a:pt x="26" y="32"/>
                        </a:lnTo>
                        <a:lnTo>
                          <a:pt x="0" y="14"/>
                        </a:lnTo>
                        <a:lnTo>
                          <a:pt x="8" y="11"/>
                        </a:lnTo>
                        <a:lnTo>
                          <a:pt x="17" y="18"/>
                        </a:lnTo>
                        <a:lnTo>
                          <a:pt x="16" y="0"/>
                        </a:lnTo>
                        <a:lnTo>
                          <a:pt x="24" y="1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112"/>
                <p:cNvGrpSpPr>
                  <a:grpSpLocks/>
                </p:cNvGrpSpPr>
                <p:nvPr/>
              </p:nvGrpSpPr>
              <p:grpSpPr bwMode="auto">
                <a:xfrm>
                  <a:off x="4852" y="3277"/>
                  <a:ext cx="196" cy="156"/>
                  <a:chOff x="4852" y="3277"/>
                  <a:chExt cx="196" cy="156"/>
                </a:xfrm>
              </p:grpSpPr>
              <p:sp>
                <p:nvSpPr>
                  <p:cNvPr id="29926" name="Freeform 113"/>
                  <p:cNvSpPr>
                    <a:spLocks/>
                  </p:cNvSpPr>
                  <p:nvPr/>
                </p:nvSpPr>
                <p:spPr bwMode="auto">
                  <a:xfrm>
                    <a:off x="4852" y="3277"/>
                    <a:ext cx="193" cy="138"/>
                  </a:xfrm>
                  <a:custGeom>
                    <a:avLst/>
                    <a:gdLst>
                      <a:gd name="T0" fmla="*/ 192 w 193"/>
                      <a:gd name="T1" fmla="*/ 58 h 138"/>
                      <a:gd name="T2" fmla="*/ 100 w 193"/>
                      <a:gd name="T3" fmla="*/ 137 h 138"/>
                      <a:gd name="T4" fmla="*/ 0 w 193"/>
                      <a:gd name="T5" fmla="*/ 60 h 138"/>
                      <a:gd name="T6" fmla="*/ 77 w 193"/>
                      <a:gd name="T7" fmla="*/ 0 h 138"/>
                      <a:gd name="T8" fmla="*/ 192 w 193"/>
                      <a:gd name="T9" fmla="*/ 58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3"/>
                      <a:gd name="T16" fmla="*/ 0 h 138"/>
                      <a:gd name="T17" fmla="*/ 193 w 193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3" h="138">
                        <a:moveTo>
                          <a:pt x="192" y="58"/>
                        </a:moveTo>
                        <a:lnTo>
                          <a:pt x="100" y="137"/>
                        </a:lnTo>
                        <a:lnTo>
                          <a:pt x="0" y="60"/>
                        </a:lnTo>
                        <a:lnTo>
                          <a:pt x="77" y="0"/>
                        </a:lnTo>
                        <a:lnTo>
                          <a:pt x="192" y="58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27" name="Freeform 114"/>
                  <p:cNvSpPr>
                    <a:spLocks/>
                  </p:cNvSpPr>
                  <p:nvPr/>
                </p:nvSpPr>
                <p:spPr bwMode="auto">
                  <a:xfrm>
                    <a:off x="4953" y="3335"/>
                    <a:ext cx="95" cy="98"/>
                  </a:xfrm>
                  <a:custGeom>
                    <a:avLst/>
                    <a:gdLst>
                      <a:gd name="T0" fmla="*/ 91 w 95"/>
                      <a:gd name="T1" fmla="*/ 0 h 98"/>
                      <a:gd name="T2" fmla="*/ 0 w 95"/>
                      <a:gd name="T3" fmla="*/ 80 h 98"/>
                      <a:gd name="T4" fmla="*/ 2 w 95"/>
                      <a:gd name="T5" fmla="*/ 97 h 98"/>
                      <a:gd name="T6" fmla="*/ 94 w 95"/>
                      <a:gd name="T7" fmla="*/ 14 h 98"/>
                      <a:gd name="T8" fmla="*/ 91 w 95"/>
                      <a:gd name="T9" fmla="*/ 0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98"/>
                      <a:gd name="T17" fmla="*/ 95 w 95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98">
                        <a:moveTo>
                          <a:pt x="91" y="0"/>
                        </a:moveTo>
                        <a:lnTo>
                          <a:pt x="0" y="80"/>
                        </a:lnTo>
                        <a:lnTo>
                          <a:pt x="2" y="97"/>
                        </a:lnTo>
                        <a:lnTo>
                          <a:pt x="94" y="14"/>
                        </a:lnTo>
                        <a:lnTo>
                          <a:pt x="91" y="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28" name="Freeform 115"/>
                  <p:cNvSpPr>
                    <a:spLocks/>
                  </p:cNvSpPr>
                  <p:nvPr/>
                </p:nvSpPr>
                <p:spPr bwMode="auto">
                  <a:xfrm>
                    <a:off x="4852" y="3338"/>
                    <a:ext cx="104" cy="95"/>
                  </a:xfrm>
                  <a:custGeom>
                    <a:avLst/>
                    <a:gdLst>
                      <a:gd name="T0" fmla="*/ 103 w 104"/>
                      <a:gd name="T1" fmla="*/ 94 h 95"/>
                      <a:gd name="T2" fmla="*/ 98 w 104"/>
                      <a:gd name="T3" fmla="*/ 76 h 95"/>
                      <a:gd name="T4" fmla="*/ 0 w 104"/>
                      <a:gd name="T5" fmla="*/ 0 h 95"/>
                      <a:gd name="T6" fmla="*/ 4 w 104"/>
                      <a:gd name="T7" fmla="*/ 12 h 95"/>
                      <a:gd name="T8" fmla="*/ 103 w 104"/>
                      <a:gd name="T9" fmla="*/ 94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95"/>
                      <a:gd name="T17" fmla="*/ 104 w 104"/>
                      <a:gd name="T18" fmla="*/ 95 h 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95">
                        <a:moveTo>
                          <a:pt x="103" y="94"/>
                        </a:moveTo>
                        <a:lnTo>
                          <a:pt x="98" y="76"/>
                        </a:lnTo>
                        <a:lnTo>
                          <a:pt x="0" y="0"/>
                        </a:lnTo>
                        <a:lnTo>
                          <a:pt x="4" y="12"/>
                        </a:lnTo>
                        <a:lnTo>
                          <a:pt x="103" y="94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29" name="Freeform 116"/>
                  <p:cNvSpPr>
                    <a:spLocks/>
                  </p:cNvSpPr>
                  <p:nvPr/>
                </p:nvSpPr>
                <p:spPr bwMode="auto">
                  <a:xfrm>
                    <a:off x="4931" y="3342"/>
                    <a:ext cx="78" cy="61"/>
                  </a:xfrm>
                  <a:custGeom>
                    <a:avLst/>
                    <a:gdLst>
                      <a:gd name="T0" fmla="*/ 77 w 78"/>
                      <a:gd name="T1" fmla="*/ 16 h 61"/>
                      <a:gd name="T2" fmla="*/ 49 w 78"/>
                      <a:gd name="T3" fmla="*/ 0 h 61"/>
                      <a:gd name="T4" fmla="*/ 0 w 78"/>
                      <a:gd name="T5" fmla="*/ 41 h 61"/>
                      <a:gd name="T6" fmla="*/ 25 w 78"/>
                      <a:gd name="T7" fmla="*/ 60 h 61"/>
                      <a:gd name="T8" fmla="*/ 77 w 78"/>
                      <a:gd name="T9" fmla="*/ 16 h 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"/>
                      <a:gd name="T16" fmla="*/ 0 h 61"/>
                      <a:gd name="T17" fmla="*/ 78 w 78"/>
                      <a:gd name="T18" fmla="*/ 61 h 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" h="61">
                        <a:moveTo>
                          <a:pt x="77" y="16"/>
                        </a:moveTo>
                        <a:lnTo>
                          <a:pt x="49" y="0"/>
                        </a:lnTo>
                        <a:lnTo>
                          <a:pt x="0" y="41"/>
                        </a:lnTo>
                        <a:lnTo>
                          <a:pt x="25" y="60"/>
                        </a:lnTo>
                        <a:lnTo>
                          <a:pt x="77" y="16"/>
                        </a:lnTo>
                      </a:path>
                    </a:pathLst>
                  </a:custGeom>
                  <a:solidFill>
                    <a:srgbClr val="A0A0A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0" name="Freeform 117"/>
                  <p:cNvSpPr>
                    <a:spLocks/>
                  </p:cNvSpPr>
                  <p:nvPr/>
                </p:nvSpPr>
                <p:spPr bwMode="auto">
                  <a:xfrm>
                    <a:off x="4862" y="3300"/>
                    <a:ext cx="115" cy="80"/>
                  </a:xfrm>
                  <a:custGeom>
                    <a:avLst/>
                    <a:gdLst>
                      <a:gd name="T0" fmla="*/ 114 w 115"/>
                      <a:gd name="T1" fmla="*/ 38 h 80"/>
                      <a:gd name="T2" fmla="*/ 63 w 115"/>
                      <a:gd name="T3" fmla="*/ 79 h 80"/>
                      <a:gd name="T4" fmla="*/ 0 w 115"/>
                      <a:gd name="T5" fmla="*/ 32 h 80"/>
                      <a:gd name="T6" fmla="*/ 46 w 115"/>
                      <a:gd name="T7" fmla="*/ 0 h 80"/>
                      <a:gd name="T8" fmla="*/ 114 w 115"/>
                      <a:gd name="T9" fmla="*/ 38 h 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80"/>
                      <a:gd name="T17" fmla="*/ 115 w 115"/>
                      <a:gd name="T18" fmla="*/ 80 h 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80">
                        <a:moveTo>
                          <a:pt x="114" y="38"/>
                        </a:moveTo>
                        <a:lnTo>
                          <a:pt x="63" y="79"/>
                        </a:lnTo>
                        <a:lnTo>
                          <a:pt x="0" y="32"/>
                        </a:lnTo>
                        <a:lnTo>
                          <a:pt x="46" y="0"/>
                        </a:lnTo>
                        <a:lnTo>
                          <a:pt x="114" y="38"/>
                        </a:lnTo>
                      </a:path>
                    </a:pathLst>
                  </a:custGeom>
                  <a:solidFill>
                    <a:srgbClr val="A0A0A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1" name="Freeform 118"/>
                  <p:cNvSpPr>
                    <a:spLocks/>
                  </p:cNvSpPr>
                  <p:nvPr/>
                </p:nvSpPr>
                <p:spPr bwMode="auto">
                  <a:xfrm>
                    <a:off x="4909" y="3282"/>
                    <a:ext cx="124" cy="75"/>
                  </a:xfrm>
                  <a:custGeom>
                    <a:avLst/>
                    <a:gdLst>
                      <a:gd name="T0" fmla="*/ 98 w 124"/>
                      <a:gd name="T1" fmla="*/ 74 h 75"/>
                      <a:gd name="T2" fmla="*/ 123 w 124"/>
                      <a:gd name="T3" fmla="*/ 53 h 75"/>
                      <a:gd name="T4" fmla="*/ 21 w 124"/>
                      <a:gd name="T5" fmla="*/ 0 h 75"/>
                      <a:gd name="T6" fmla="*/ 0 w 124"/>
                      <a:gd name="T7" fmla="*/ 14 h 75"/>
                      <a:gd name="T8" fmla="*/ 98 w 124"/>
                      <a:gd name="T9" fmla="*/ 74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4"/>
                      <a:gd name="T16" fmla="*/ 0 h 75"/>
                      <a:gd name="T17" fmla="*/ 124 w 124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4" h="75">
                        <a:moveTo>
                          <a:pt x="98" y="74"/>
                        </a:moveTo>
                        <a:lnTo>
                          <a:pt x="123" y="53"/>
                        </a:lnTo>
                        <a:lnTo>
                          <a:pt x="21" y="0"/>
                        </a:lnTo>
                        <a:lnTo>
                          <a:pt x="0" y="14"/>
                        </a:lnTo>
                        <a:lnTo>
                          <a:pt x="98" y="74"/>
                        </a:lnTo>
                      </a:path>
                    </a:pathLst>
                  </a:custGeom>
                  <a:solidFill>
                    <a:srgbClr val="A0A0A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2" name="Line 1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25" y="3288"/>
                    <a:ext cx="121" cy="6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3" name="Line 1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17" y="3291"/>
                    <a:ext cx="122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4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14" y="3296"/>
                    <a:ext cx="117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5" name="Line 1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02" y="3307"/>
                    <a:ext cx="116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6" name="Line 1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92" y="3312"/>
                    <a:ext cx="117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7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92" y="3321"/>
                    <a:ext cx="106" cy="68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8" name="Line 1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86" y="3326"/>
                    <a:ext cx="102" cy="6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9" name="Line 1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74" y="3331"/>
                    <a:ext cx="104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0" name="Line 1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7" y="3352"/>
                    <a:ext cx="52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1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39" y="3347"/>
                    <a:ext cx="49" cy="4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17" y="3333"/>
                    <a:ext cx="47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3" name="Line 1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05" y="3326"/>
                    <a:ext cx="50" cy="4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4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92" y="3320"/>
                    <a:ext cx="51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86" y="3313"/>
                    <a:ext cx="47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6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74" y="3307"/>
                    <a:ext cx="44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7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7" y="3326"/>
                    <a:ext cx="23" cy="1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8" name="Line 1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82" y="3320"/>
                    <a:ext cx="23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9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3" y="3311"/>
                    <a:ext cx="26" cy="2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0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53" y="3305"/>
                    <a:ext cx="22" cy="1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1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39" y="3297"/>
                    <a:ext cx="21" cy="17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52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4" y="3289"/>
                    <a:ext cx="19" cy="16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8" name="Group 140"/>
            <p:cNvGrpSpPr>
              <a:grpSpLocks/>
            </p:cNvGrpSpPr>
            <p:nvPr/>
          </p:nvGrpSpPr>
          <p:grpSpPr bwMode="auto">
            <a:xfrm>
              <a:off x="4740" y="3017"/>
              <a:ext cx="102" cy="157"/>
              <a:chOff x="4740" y="3017"/>
              <a:chExt cx="102" cy="157"/>
            </a:xfrm>
          </p:grpSpPr>
          <p:grpSp>
            <p:nvGrpSpPr>
              <p:cNvPr id="19" name="Group 141"/>
              <p:cNvGrpSpPr>
                <a:grpSpLocks/>
              </p:cNvGrpSpPr>
              <p:nvPr/>
            </p:nvGrpSpPr>
            <p:grpSpPr bwMode="auto">
              <a:xfrm>
                <a:off x="4740" y="3017"/>
                <a:ext cx="88" cy="157"/>
                <a:chOff x="4740" y="3017"/>
                <a:chExt cx="88" cy="157"/>
              </a:xfrm>
            </p:grpSpPr>
            <p:sp>
              <p:nvSpPr>
                <p:cNvPr id="29920" name="Freeform 142"/>
                <p:cNvSpPr>
                  <a:spLocks/>
                </p:cNvSpPr>
                <p:nvPr/>
              </p:nvSpPr>
              <p:spPr bwMode="auto">
                <a:xfrm>
                  <a:off x="4740" y="3017"/>
                  <a:ext cx="88" cy="157"/>
                </a:xfrm>
                <a:custGeom>
                  <a:avLst/>
                  <a:gdLst>
                    <a:gd name="T0" fmla="*/ 61 w 88"/>
                    <a:gd name="T1" fmla="*/ 4 h 157"/>
                    <a:gd name="T2" fmla="*/ 73 w 88"/>
                    <a:gd name="T3" fmla="*/ 12 h 157"/>
                    <a:gd name="T4" fmla="*/ 77 w 88"/>
                    <a:gd name="T5" fmla="*/ 22 h 157"/>
                    <a:gd name="T6" fmla="*/ 80 w 88"/>
                    <a:gd name="T7" fmla="*/ 39 h 157"/>
                    <a:gd name="T8" fmla="*/ 80 w 88"/>
                    <a:gd name="T9" fmla="*/ 48 h 157"/>
                    <a:gd name="T10" fmla="*/ 80 w 88"/>
                    <a:gd name="T11" fmla="*/ 56 h 157"/>
                    <a:gd name="T12" fmla="*/ 78 w 88"/>
                    <a:gd name="T13" fmla="*/ 58 h 157"/>
                    <a:gd name="T14" fmla="*/ 80 w 88"/>
                    <a:gd name="T15" fmla="*/ 69 h 157"/>
                    <a:gd name="T16" fmla="*/ 84 w 88"/>
                    <a:gd name="T17" fmla="*/ 78 h 157"/>
                    <a:gd name="T18" fmla="*/ 87 w 88"/>
                    <a:gd name="T19" fmla="*/ 81 h 157"/>
                    <a:gd name="T20" fmla="*/ 87 w 88"/>
                    <a:gd name="T21" fmla="*/ 85 h 157"/>
                    <a:gd name="T22" fmla="*/ 87 w 88"/>
                    <a:gd name="T23" fmla="*/ 87 h 157"/>
                    <a:gd name="T24" fmla="*/ 87 w 88"/>
                    <a:gd name="T25" fmla="*/ 90 h 157"/>
                    <a:gd name="T26" fmla="*/ 87 w 88"/>
                    <a:gd name="T27" fmla="*/ 92 h 157"/>
                    <a:gd name="T28" fmla="*/ 87 w 88"/>
                    <a:gd name="T29" fmla="*/ 94 h 157"/>
                    <a:gd name="T30" fmla="*/ 82 w 88"/>
                    <a:gd name="T31" fmla="*/ 94 h 157"/>
                    <a:gd name="T32" fmla="*/ 80 w 88"/>
                    <a:gd name="T33" fmla="*/ 95 h 157"/>
                    <a:gd name="T34" fmla="*/ 80 w 88"/>
                    <a:gd name="T35" fmla="*/ 99 h 157"/>
                    <a:gd name="T36" fmla="*/ 80 w 88"/>
                    <a:gd name="T37" fmla="*/ 102 h 157"/>
                    <a:gd name="T38" fmla="*/ 82 w 88"/>
                    <a:gd name="T39" fmla="*/ 108 h 157"/>
                    <a:gd name="T40" fmla="*/ 82 w 88"/>
                    <a:gd name="T41" fmla="*/ 111 h 157"/>
                    <a:gd name="T42" fmla="*/ 80 w 88"/>
                    <a:gd name="T43" fmla="*/ 112 h 157"/>
                    <a:gd name="T44" fmla="*/ 80 w 88"/>
                    <a:gd name="T45" fmla="*/ 113 h 157"/>
                    <a:gd name="T46" fmla="*/ 80 w 88"/>
                    <a:gd name="T47" fmla="*/ 118 h 157"/>
                    <a:gd name="T48" fmla="*/ 80 w 88"/>
                    <a:gd name="T49" fmla="*/ 120 h 157"/>
                    <a:gd name="T50" fmla="*/ 78 w 88"/>
                    <a:gd name="T51" fmla="*/ 121 h 157"/>
                    <a:gd name="T52" fmla="*/ 77 w 88"/>
                    <a:gd name="T53" fmla="*/ 125 h 157"/>
                    <a:gd name="T54" fmla="*/ 77 w 88"/>
                    <a:gd name="T55" fmla="*/ 129 h 157"/>
                    <a:gd name="T56" fmla="*/ 77 w 88"/>
                    <a:gd name="T57" fmla="*/ 131 h 157"/>
                    <a:gd name="T58" fmla="*/ 74 w 88"/>
                    <a:gd name="T59" fmla="*/ 133 h 157"/>
                    <a:gd name="T60" fmla="*/ 73 w 88"/>
                    <a:gd name="T61" fmla="*/ 136 h 157"/>
                    <a:gd name="T62" fmla="*/ 70 w 88"/>
                    <a:gd name="T63" fmla="*/ 136 h 157"/>
                    <a:gd name="T64" fmla="*/ 69 w 88"/>
                    <a:gd name="T65" fmla="*/ 138 h 157"/>
                    <a:gd name="T66" fmla="*/ 62 w 88"/>
                    <a:gd name="T67" fmla="*/ 136 h 157"/>
                    <a:gd name="T68" fmla="*/ 57 w 88"/>
                    <a:gd name="T69" fmla="*/ 136 h 157"/>
                    <a:gd name="T70" fmla="*/ 47 w 88"/>
                    <a:gd name="T71" fmla="*/ 156 h 157"/>
                    <a:gd name="T72" fmla="*/ 13 w 88"/>
                    <a:gd name="T73" fmla="*/ 131 h 157"/>
                    <a:gd name="T74" fmla="*/ 16 w 88"/>
                    <a:gd name="T75" fmla="*/ 125 h 157"/>
                    <a:gd name="T76" fmla="*/ 19 w 88"/>
                    <a:gd name="T77" fmla="*/ 113 h 157"/>
                    <a:gd name="T78" fmla="*/ 19 w 88"/>
                    <a:gd name="T79" fmla="*/ 105 h 157"/>
                    <a:gd name="T80" fmla="*/ 0 w 88"/>
                    <a:gd name="T81" fmla="*/ 82 h 157"/>
                    <a:gd name="T82" fmla="*/ 0 w 88"/>
                    <a:gd name="T83" fmla="*/ 29 h 157"/>
                    <a:gd name="T84" fmla="*/ 9 w 88"/>
                    <a:gd name="T85" fmla="*/ 15 h 157"/>
                    <a:gd name="T86" fmla="*/ 20 w 88"/>
                    <a:gd name="T87" fmla="*/ 7 h 157"/>
                    <a:gd name="T88" fmla="*/ 31 w 88"/>
                    <a:gd name="T89" fmla="*/ 0 h 157"/>
                    <a:gd name="T90" fmla="*/ 47 w 88"/>
                    <a:gd name="T91" fmla="*/ 4 h 157"/>
                    <a:gd name="T92" fmla="*/ 61 w 88"/>
                    <a:gd name="T93" fmla="*/ 4 h 15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57"/>
                    <a:gd name="T143" fmla="*/ 88 w 88"/>
                    <a:gd name="T144" fmla="*/ 157 h 157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57">
                      <a:moveTo>
                        <a:pt x="61" y="4"/>
                      </a:moveTo>
                      <a:lnTo>
                        <a:pt x="73" y="12"/>
                      </a:lnTo>
                      <a:lnTo>
                        <a:pt x="77" y="22"/>
                      </a:lnTo>
                      <a:lnTo>
                        <a:pt x="80" y="39"/>
                      </a:lnTo>
                      <a:lnTo>
                        <a:pt x="80" y="48"/>
                      </a:lnTo>
                      <a:lnTo>
                        <a:pt x="80" y="56"/>
                      </a:lnTo>
                      <a:lnTo>
                        <a:pt x="78" y="58"/>
                      </a:lnTo>
                      <a:lnTo>
                        <a:pt x="80" y="69"/>
                      </a:lnTo>
                      <a:lnTo>
                        <a:pt x="84" y="78"/>
                      </a:lnTo>
                      <a:lnTo>
                        <a:pt x="87" y="81"/>
                      </a:lnTo>
                      <a:lnTo>
                        <a:pt x="87" y="85"/>
                      </a:lnTo>
                      <a:lnTo>
                        <a:pt x="87" y="87"/>
                      </a:lnTo>
                      <a:lnTo>
                        <a:pt x="87" y="90"/>
                      </a:lnTo>
                      <a:lnTo>
                        <a:pt x="87" y="92"/>
                      </a:lnTo>
                      <a:lnTo>
                        <a:pt x="87" y="94"/>
                      </a:lnTo>
                      <a:lnTo>
                        <a:pt x="82" y="94"/>
                      </a:lnTo>
                      <a:lnTo>
                        <a:pt x="80" y="95"/>
                      </a:lnTo>
                      <a:lnTo>
                        <a:pt x="80" y="99"/>
                      </a:lnTo>
                      <a:lnTo>
                        <a:pt x="80" y="102"/>
                      </a:lnTo>
                      <a:lnTo>
                        <a:pt x="82" y="108"/>
                      </a:lnTo>
                      <a:lnTo>
                        <a:pt x="82" y="111"/>
                      </a:lnTo>
                      <a:lnTo>
                        <a:pt x="80" y="112"/>
                      </a:lnTo>
                      <a:lnTo>
                        <a:pt x="80" y="113"/>
                      </a:lnTo>
                      <a:lnTo>
                        <a:pt x="80" y="118"/>
                      </a:lnTo>
                      <a:lnTo>
                        <a:pt x="80" y="120"/>
                      </a:lnTo>
                      <a:lnTo>
                        <a:pt x="78" y="121"/>
                      </a:lnTo>
                      <a:lnTo>
                        <a:pt x="77" y="125"/>
                      </a:lnTo>
                      <a:lnTo>
                        <a:pt x="77" y="129"/>
                      </a:lnTo>
                      <a:lnTo>
                        <a:pt x="77" y="131"/>
                      </a:lnTo>
                      <a:lnTo>
                        <a:pt x="74" y="133"/>
                      </a:lnTo>
                      <a:lnTo>
                        <a:pt x="73" y="136"/>
                      </a:lnTo>
                      <a:lnTo>
                        <a:pt x="70" y="136"/>
                      </a:lnTo>
                      <a:lnTo>
                        <a:pt x="69" y="138"/>
                      </a:lnTo>
                      <a:lnTo>
                        <a:pt x="62" y="136"/>
                      </a:lnTo>
                      <a:lnTo>
                        <a:pt x="57" y="136"/>
                      </a:lnTo>
                      <a:lnTo>
                        <a:pt x="47" y="156"/>
                      </a:lnTo>
                      <a:lnTo>
                        <a:pt x="13" y="131"/>
                      </a:lnTo>
                      <a:lnTo>
                        <a:pt x="16" y="125"/>
                      </a:lnTo>
                      <a:lnTo>
                        <a:pt x="19" y="113"/>
                      </a:lnTo>
                      <a:lnTo>
                        <a:pt x="19" y="105"/>
                      </a:lnTo>
                      <a:lnTo>
                        <a:pt x="0" y="82"/>
                      </a:lnTo>
                      <a:lnTo>
                        <a:pt x="0" y="29"/>
                      </a:lnTo>
                      <a:lnTo>
                        <a:pt x="9" y="15"/>
                      </a:lnTo>
                      <a:lnTo>
                        <a:pt x="20" y="7"/>
                      </a:lnTo>
                      <a:lnTo>
                        <a:pt x="31" y="0"/>
                      </a:lnTo>
                      <a:lnTo>
                        <a:pt x="47" y="4"/>
                      </a:lnTo>
                      <a:lnTo>
                        <a:pt x="61" y="4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1" name="Freeform 143"/>
                <p:cNvSpPr>
                  <a:spLocks/>
                </p:cNvSpPr>
                <p:nvPr/>
              </p:nvSpPr>
              <p:spPr bwMode="auto">
                <a:xfrm>
                  <a:off x="4776" y="3113"/>
                  <a:ext cx="23" cy="29"/>
                </a:xfrm>
                <a:custGeom>
                  <a:avLst/>
                  <a:gdLst>
                    <a:gd name="T0" fmla="*/ 0 w 23"/>
                    <a:gd name="T1" fmla="*/ 0 h 29"/>
                    <a:gd name="T2" fmla="*/ 8 w 23"/>
                    <a:gd name="T3" fmla="*/ 14 h 29"/>
                    <a:gd name="T4" fmla="*/ 13 w 23"/>
                    <a:gd name="T5" fmla="*/ 17 h 29"/>
                    <a:gd name="T6" fmla="*/ 22 w 23"/>
                    <a:gd name="T7" fmla="*/ 28 h 29"/>
                    <a:gd name="T8" fmla="*/ 11 w 23"/>
                    <a:gd name="T9" fmla="*/ 20 h 29"/>
                    <a:gd name="T10" fmla="*/ 5 w 23"/>
                    <a:gd name="T11" fmla="*/ 14 h 29"/>
                    <a:gd name="T12" fmla="*/ 0 w 23"/>
                    <a:gd name="T13" fmla="*/ 0 h 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9"/>
                    <a:gd name="T23" fmla="*/ 23 w 23"/>
                    <a:gd name="T24" fmla="*/ 29 h 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9">
                      <a:moveTo>
                        <a:pt x="0" y="0"/>
                      </a:moveTo>
                      <a:lnTo>
                        <a:pt x="8" y="14"/>
                      </a:lnTo>
                      <a:lnTo>
                        <a:pt x="13" y="17"/>
                      </a:lnTo>
                      <a:lnTo>
                        <a:pt x="22" y="28"/>
                      </a:lnTo>
                      <a:lnTo>
                        <a:pt x="11" y="20"/>
                      </a:lnTo>
                      <a:lnTo>
                        <a:pt x="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44"/>
              <p:cNvGrpSpPr>
                <a:grpSpLocks/>
              </p:cNvGrpSpPr>
              <p:nvPr/>
            </p:nvGrpSpPr>
            <p:grpSpPr bwMode="auto">
              <a:xfrm>
                <a:off x="4797" y="3069"/>
                <a:ext cx="45" cy="85"/>
                <a:chOff x="4797" y="3069"/>
                <a:chExt cx="45" cy="85"/>
              </a:xfrm>
            </p:grpSpPr>
            <p:sp>
              <p:nvSpPr>
                <p:cNvPr id="29913" name="Freeform 145"/>
                <p:cNvSpPr>
                  <a:spLocks/>
                </p:cNvSpPr>
                <p:nvPr/>
              </p:nvSpPr>
              <p:spPr bwMode="auto">
                <a:xfrm>
                  <a:off x="4802" y="3078"/>
                  <a:ext cx="23" cy="19"/>
                </a:xfrm>
                <a:custGeom>
                  <a:avLst/>
                  <a:gdLst>
                    <a:gd name="T0" fmla="*/ 22 w 23"/>
                    <a:gd name="T1" fmla="*/ 0 h 19"/>
                    <a:gd name="T2" fmla="*/ 22 w 23"/>
                    <a:gd name="T3" fmla="*/ 5 h 19"/>
                    <a:gd name="T4" fmla="*/ 22 w 23"/>
                    <a:gd name="T5" fmla="*/ 7 h 19"/>
                    <a:gd name="T6" fmla="*/ 16 w 23"/>
                    <a:gd name="T7" fmla="*/ 5 h 19"/>
                    <a:gd name="T8" fmla="*/ 16 w 23"/>
                    <a:gd name="T9" fmla="*/ 12 h 19"/>
                    <a:gd name="T10" fmla="*/ 22 w 23"/>
                    <a:gd name="T11" fmla="*/ 12 h 19"/>
                    <a:gd name="T12" fmla="*/ 16 w 23"/>
                    <a:gd name="T13" fmla="*/ 12 h 19"/>
                    <a:gd name="T14" fmla="*/ 16 w 23"/>
                    <a:gd name="T15" fmla="*/ 18 h 19"/>
                    <a:gd name="T16" fmla="*/ 16 w 23"/>
                    <a:gd name="T17" fmla="*/ 12 h 19"/>
                    <a:gd name="T18" fmla="*/ 11 w 23"/>
                    <a:gd name="T19" fmla="*/ 12 h 19"/>
                    <a:gd name="T20" fmla="*/ 5 w 23"/>
                    <a:gd name="T21" fmla="*/ 12 h 19"/>
                    <a:gd name="T22" fmla="*/ 0 w 23"/>
                    <a:gd name="T23" fmla="*/ 12 h 19"/>
                    <a:gd name="T24" fmla="*/ 5 w 23"/>
                    <a:gd name="T25" fmla="*/ 5 h 19"/>
                    <a:gd name="T26" fmla="*/ 22 w 23"/>
                    <a:gd name="T27" fmla="*/ 0 h 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3"/>
                    <a:gd name="T43" fmla="*/ 0 h 19"/>
                    <a:gd name="T44" fmla="*/ 23 w 23"/>
                    <a:gd name="T45" fmla="*/ 19 h 1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3" h="19">
                      <a:moveTo>
                        <a:pt x="22" y="0"/>
                      </a:moveTo>
                      <a:lnTo>
                        <a:pt x="22" y="5"/>
                      </a:lnTo>
                      <a:lnTo>
                        <a:pt x="22" y="7"/>
                      </a:lnTo>
                      <a:lnTo>
                        <a:pt x="16" y="5"/>
                      </a:lnTo>
                      <a:lnTo>
                        <a:pt x="16" y="12"/>
                      </a:lnTo>
                      <a:lnTo>
                        <a:pt x="22" y="12"/>
                      </a:lnTo>
                      <a:lnTo>
                        <a:pt x="16" y="12"/>
                      </a:lnTo>
                      <a:lnTo>
                        <a:pt x="16" y="18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5" y="5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4" name="Freeform 146"/>
                <p:cNvSpPr>
                  <a:spLocks/>
                </p:cNvSpPr>
                <p:nvPr/>
              </p:nvSpPr>
              <p:spPr bwMode="auto">
                <a:xfrm>
                  <a:off x="4797" y="3069"/>
                  <a:ext cx="22" cy="19"/>
                </a:xfrm>
                <a:custGeom>
                  <a:avLst/>
                  <a:gdLst>
                    <a:gd name="T0" fmla="*/ 21 w 22"/>
                    <a:gd name="T1" fmla="*/ 9 h 19"/>
                    <a:gd name="T2" fmla="*/ 21 w 22"/>
                    <a:gd name="T3" fmla="*/ 12 h 19"/>
                    <a:gd name="T4" fmla="*/ 19 w 22"/>
                    <a:gd name="T5" fmla="*/ 18 h 19"/>
                    <a:gd name="T6" fmla="*/ 16 w 22"/>
                    <a:gd name="T7" fmla="*/ 12 h 19"/>
                    <a:gd name="T8" fmla="*/ 9 w 22"/>
                    <a:gd name="T9" fmla="*/ 9 h 19"/>
                    <a:gd name="T10" fmla="*/ 4 w 22"/>
                    <a:gd name="T11" fmla="*/ 9 h 19"/>
                    <a:gd name="T12" fmla="*/ 0 w 22"/>
                    <a:gd name="T13" fmla="*/ 9 h 19"/>
                    <a:gd name="T14" fmla="*/ 6 w 22"/>
                    <a:gd name="T15" fmla="*/ 6 h 19"/>
                    <a:gd name="T16" fmla="*/ 9 w 22"/>
                    <a:gd name="T17" fmla="*/ 0 h 19"/>
                    <a:gd name="T18" fmla="*/ 8 w 22"/>
                    <a:gd name="T19" fmla="*/ 0 h 19"/>
                    <a:gd name="T20" fmla="*/ 12 w 22"/>
                    <a:gd name="T21" fmla="*/ 0 h 19"/>
                    <a:gd name="T22" fmla="*/ 16 w 22"/>
                    <a:gd name="T23" fmla="*/ 6 h 19"/>
                    <a:gd name="T24" fmla="*/ 19 w 22"/>
                    <a:gd name="T25" fmla="*/ 6 h 19"/>
                    <a:gd name="T26" fmla="*/ 21 w 22"/>
                    <a:gd name="T27" fmla="*/ 9 h 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19"/>
                    <a:gd name="T44" fmla="*/ 22 w 22"/>
                    <a:gd name="T45" fmla="*/ 19 h 1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19">
                      <a:moveTo>
                        <a:pt x="21" y="9"/>
                      </a:moveTo>
                      <a:lnTo>
                        <a:pt x="21" y="12"/>
                      </a:lnTo>
                      <a:lnTo>
                        <a:pt x="19" y="18"/>
                      </a:lnTo>
                      <a:lnTo>
                        <a:pt x="16" y="12"/>
                      </a:lnTo>
                      <a:lnTo>
                        <a:pt x="9" y="9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6" y="6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6"/>
                      </a:lnTo>
                      <a:lnTo>
                        <a:pt x="19" y="6"/>
                      </a:lnTo>
                      <a:lnTo>
                        <a:pt x="21" y="9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5" name="Freeform 147"/>
                <p:cNvSpPr>
                  <a:spLocks/>
                </p:cNvSpPr>
                <p:nvPr/>
              </p:nvSpPr>
              <p:spPr bwMode="auto">
                <a:xfrm>
                  <a:off x="4813" y="3126"/>
                  <a:ext cx="22" cy="18"/>
                </a:xfrm>
                <a:custGeom>
                  <a:avLst/>
                  <a:gdLst>
                    <a:gd name="T0" fmla="*/ 21 w 22"/>
                    <a:gd name="T1" fmla="*/ 3 h 18"/>
                    <a:gd name="T2" fmla="*/ 15 w 22"/>
                    <a:gd name="T3" fmla="*/ 0 h 18"/>
                    <a:gd name="T4" fmla="*/ 12 w 22"/>
                    <a:gd name="T5" fmla="*/ 0 h 18"/>
                    <a:gd name="T6" fmla="*/ 12 w 22"/>
                    <a:gd name="T7" fmla="*/ 3 h 18"/>
                    <a:gd name="T8" fmla="*/ 9 w 22"/>
                    <a:gd name="T9" fmla="*/ 5 h 18"/>
                    <a:gd name="T10" fmla="*/ 3 w 22"/>
                    <a:gd name="T11" fmla="*/ 5 h 18"/>
                    <a:gd name="T12" fmla="*/ 0 w 22"/>
                    <a:gd name="T13" fmla="*/ 5 h 18"/>
                    <a:gd name="T14" fmla="*/ 0 w 22"/>
                    <a:gd name="T15" fmla="*/ 7 h 18"/>
                    <a:gd name="T16" fmla="*/ 0 w 22"/>
                    <a:gd name="T17" fmla="*/ 9 h 18"/>
                    <a:gd name="T18" fmla="*/ 0 w 22"/>
                    <a:gd name="T19" fmla="*/ 13 h 18"/>
                    <a:gd name="T20" fmla="*/ 0 w 22"/>
                    <a:gd name="T21" fmla="*/ 17 h 18"/>
                    <a:gd name="T22" fmla="*/ 0 w 22"/>
                    <a:gd name="T23" fmla="*/ 9 h 18"/>
                    <a:gd name="T24" fmla="*/ 0 w 22"/>
                    <a:gd name="T25" fmla="*/ 7 h 18"/>
                    <a:gd name="T26" fmla="*/ 9 w 22"/>
                    <a:gd name="T27" fmla="*/ 5 h 18"/>
                    <a:gd name="T28" fmla="*/ 12 w 22"/>
                    <a:gd name="T29" fmla="*/ 7 h 18"/>
                    <a:gd name="T30" fmla="*/ 15 w 22"/>
                    <a:gd name="T31" fmla="*/ 7 h 18"/>
                    <a:gd name="T32" fmla="*/ 15 w 22"/>
                    <a:gd name="T33" fmla="*/ 5 h 18"/>
                    <a:gd name="T34" fmla="*/ 21 w 22"/>
                    <a:gd name="T35" fmla="*/ 3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"/>
                    <a:gd name="T55" fmla="*/ 0 h 18"/>
                    <a:gd name="T56" fmla="*/ 22 w 22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" h="18">
                      <a:moveTo>
                        <a:pt x="21" y="3"/>
                      </a:move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2" y="3"/>
                      </a:lnTo>
                      <a:lnTo>
                        <a:pt x="9" y="5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7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9" y="5"/>
                      </a:lnTo>
                      <a:lnTo>
                        <a:pt x="12" y="7"/>
                      </a:lnTo>
                      <a:lnTo>
                        <a:pt x="15" y="7"/>
                      </a:lnTo>
                      <a:lnTo>
                        <a:pt x="15" y="5"/>
                      </a:lnTo>
                      <a:lnTo>
                        <a:pt x="21" y="3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6" name="Freeform 148"/>
                <p:cNvSpPr>
                  <a:spLocks/>
                </p:cNvSpPr>
                <p:nvPr/>
              </p:nvSpPr>
              <p:spPr bwMode="auto">
                <a:xfrm>
                  <a:off x="4817" y="3135"/>
                  <a:ext cx="23" cy="19"/>
                </a:xfrm>
                <a:custGeom>
                  <a:avLst/>
                  <a:gdLst>
                    <a:gd name="T0" fmla="*/ 22 w 23"/>
                    <a:gd name="T1" fmla="*/ 18 h 19"/>
                    <a:gd name="T2" fmla="*/ 11 w 23"/>
                    <a:gd name="T3" fmla="*/ 0 h 19"/>
                    <a:gd name="T4" fmla="*/ 0 w 23"/>
                    <a:gd name="T5" fmla="*/ 18 h 19"/>
                    <a:gd name="T6" fmla="*/ 11 w 23"/>
                    <a:gd name="T7" fmla="*/ 18 h 19"/>
                    <a:gd name="T8" fmla="*/ 22 w 2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9"/>
                    <a:gd name="T17" fmla="*/ 23 w 23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9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11" y="18"/>
                      </a:lnTo>
                      <a:lnTo>
                        <a:pt x="22" y="18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7" name="Freeform 149"/>
                <p:cNvSpPr>
                  <a:spLocks/>
                </p:cNvSpPr>
                <p:nvPr/>
              </p:nvSpPr>
              <p:spPr bwMode="auto">
                <a:xfrm>
                  <a:off x="4820" y="3108"/>
                  <a:ext cx="22" cy="19"/>
                </a:xfrm>
                <a:custGeom>
                  <a:avLst/>
                  <a:gdLst>
                    <a:gd name="T0" fmla="*/ 21 w 22"/>
                    <a:gd name="T1" fmla="*/ 0 h 19"/>
                    <a:gd name="T2" fmla="*/ 0 w 22"/>
                    <a:gd name="T3" fmla="*/ 0 h 19"/>
                    <a:gd name="T4" fmla="*/ 0 w 22"/>
                    <a:gd name="T5" fmla="*/ 12 h 19"/>
                    <a:gd name="T6" fmla="*/ 0 w 22"/>
                    <a:gd name="T7" fmla="*/ 18 h 19"/>
                    <a:gd name="T8" fmla="*/ 14 w 22"/>
                    <a:gd name="T9" fmla="*/ 12 h 19"/>
                    <a:gd name="T10" fmla="*/ 21 w 22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"/>
                    <a:gd name="T19" fmla="*/ 0 h 19"/>
                    <a:gd name="T20" fmla="*/ 22 w 22"/>
                    <a:gd name="T21" fmla="*/ 19 h 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" h="19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4" y="12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8" name="Freeform 150"/>
                <p:cNvSpPr>
                  <a:spLocks/>
                </p:cNvSpPr>
                <p:nvPr/>
              </p:nvSpPr>
              <p:spPr bwMode="auto">
                <a:xfrm>
                  <a:off x="4814" y="3107"/>
                  <a:ext cx="23" cy="18"/>
                </a:xfrm>
                <a:custGeom>
                  <a:avLst/>
                  <a:gdLst>
                    <a:gd name="T0" fmla="*/ 22 w 23"/>
                    <a:gd name="T1" fmla="*/ 0 h 18"/>
                    <a:gd name="T2" fmla="*/ 22 w 23"/>
                    <a:gd name="T3" fmla="*/ 4 h 18"/>
                    <a:gd name="T4" fmla="*/ 22 w 23"/>
                    <a:gd name="T5" fmla="*/ 17 h 18"/>
                    <a:gd name="T6" fmla="*/ 0 w 23"/>
                    <a:gd name="T7" fmla="*/ 12 h 18"/>
                    <a:gd name="T8" fmla="*/ 0 w 23"/>
                    <a:gd name="T9" fmla="*/ 4 h 18"/>
                    <a:gd name="T10" fmla="*/ 22 w 23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"/>
                    <a:gd name="T19" fmla="*/ 0 h 18"/>
                    <a:gd name="T20" fmla="*/ 23 w 23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" h="18">
                      <a:moveTo>
                        <a:pt x="22" y="0"/>
                      </a:moveTo>
                      <a:lnTo>
                        <a:pt x="22" y="4"/>
                      </a:lnTo>
                      <a:lnTo>
                        <a:pt x="22" y="17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9" name="Freeform 151"/>
                <p:cNvSpPr>
                  <a:spLocks/>
                </p:cNvSpPr>
                <p:nvPr/>
              </p:nvSpPr>
              <p:spPr bwMode="auto">
                <a:xfrm>
                  <a:off x="4805" y="3082"/>
                  <a:ext cx="23" cy="19"/>
                </a:xfrm>
                <a:custGeom>
                  <a:avLst/>
                  <a:gdLst>
                    <a:gd name="T0" fmla="*/ 22 w 23"/>
                    <a:gd name="T1" fmla="*/ 0 h 19"/>
                    <a:gd name="T2" fmla="*/ 22 w 23"/>
                    <a:gd name="T3" fmla="*/ 18 h 19"/>
                    <a:gd name="T4" fmla="*/ 0 w 23"/>
                    <a:gd name="T5" fmla="*/ 18 h 19"/>
                    <a:gd name="T6" fmla="*/ 22 w 23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19"/>
                    <a:gd name="T14" fmla="*/ 23 w 23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19">
                      <a:moveTo>
                        <a:pt x="22" y="0"/>
                      </a:moveTo>
                      <a:lnTo>
                        <a:pt x="22" y="18"/>
                      </a:lnTo>
                      <a:lnTo>
                        <a:pt x="0" y="1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FFC08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52"/>
              <p:cNvGrpSpPr>
                <a:grpSpLocks/>
              </p:cNvGrpSpPr>
              <p:nvPr/>
            </p:nvGrpSpPr>
            <p:grpSpPr bwMode="auto">
              <a:xfrm>
                <a:off x="4766" y="3074"/>
                <a:ext cx="27" cy="34"/>
                <a:chOff x="4766" y="3074"/>
                <a:chExt cx="27" cy="34"/>
              </a:xfrm>
            </p:grpSpPr>
            <p:sp>
              <p:nvSpPr>
                <p:cNvPr id="29911" name="Freeform 153"/>
                <p:cNvSpPr>
                  <a:spLocks/>
                </p:cNvSpPr>
                <p:nvPr/>
              </p:nvSpPr>
              <p:spPr bwMode="auto">
                <a:xfrm>
                  <a:off x="4771" y="3076"/>
                  <a:ext cx="22" cy="28"/>
                </a:xfrm>
                <a:custGeom>
                  <a:avLst/>
                  <a:gdLst>
                    <a:gd name="T0" fmla="*/ 21 w 22"/>
                    <a:gd name="T1" fmla="*/ 6 h 28"/>
                    <a:gd name="T2" fmla="*/ 10 w 22"/>
                    <a:gd name="T3" fmla="*/ 2 h 28"/>
                    <a:gd name="T4" fmla="*/ 3 w 22"/>
                    <a:gd name="T5" fmla="*/ 2 h 28"/>
                    <a:gd name="T6" fmla="*/ 0 w 22"/>
                    <a:gd name="T7" fmla="*/ 7 h 28"/>
                    <a:gd name="T8" fmla="*/ 0 w 22"/>
                    <a:gd name="T9" fmla="*/ 14 h 28"/>
                    <a:gd name="T10" fmla="*/ 0 w 22"/>
                    <a:gd name="T11" fmla="*/ 18 h 28"/>
                    <a:gd name="T12" fmla="*/ 3 w 22"/>
                    <a:gd name="T13" fmla="*/ 20 h 28"/>
                    <a:gd name="T14" fmla="*/ 3 w 22"/>
                    <a:gd name="T15" fmla="*/ 15 h 28"/>
                    <a:gd name="T16" fmla="*/ 10 w 22"/>
                    <a:gd name="T17" fmla="*/ 13 h 28"/>
                    <a:gd name="T18" fmla="*/ 21 w 22"/>
                    <a:gd name="T19" fmla="*/ 11 h 28"/>
                    <a:gd name="T20" fmla="*/ 10 w 22"/>
                    <a:gd name="T21" fmla="*/ 15 h 28"/>
                    <a:gd name="T22" fmla="*/ 3 w 22"/>
                    <a:gd name="T23" fmla="*/ 18 h 28"/>
                    <a:gd name="T24" fmla="*/ 3 w 22"/>
                    <a:gd name="T25" fmla="*/ 23 h 28"/>
                    <a:gd name="T26" fmla="*/ 10 w 22"/>
                    <a:gd name="T27" fmla="*/ 27 h 28"/>
                    <a:gd name="T28" fmla="*/ 0 w 22"/>
                    <a:gd name="T29" fmla="*/ 24 h 28"/>
                    <a:gd name="T30" fmla="*/ 0 w 22"/>
                    <a:gd name="T31" fmla="*/ 19 h 28"/>
                    <a:gd name="T32" fmla="*/ 0 w 22"/>
                    <a:gd name="T33" fmla="*/ 13 h 28"/>
                    <a:gd name="T34" fmla="*/ 0 w 22"/>
                    <a:gd name="T35" fmla="*/ 6 h 28"/>
                    <a:gd name="T36" fmla="*/ 3 w 22"/>
                    <a:gd name="T37" fmla="*/ 2 h 28"/>
                    <a:gd name="T38" fmla="*/ 10 w 22"/>
                    <a:gd name="T39" fmla="*/ 0 h 28"/>
                    <a:gd name="T40" fmla="*/ 14 w 22"/>
                    <a:gd name="T41" fmla="*/ 0 h 28"/>
                    <a:gd name="T42" fmla="*/ 21 w 22"/>
                    <a:gd name="T43" fmla="*/ 6 h 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2"/>
                    <a:gd name="T67" fmla="*/ 0 h 28"/>
                    <a:gd name="T68" fmla="*/ 22 w 22"/>
                    <a:gd name="T69" fmla="*/ 28 h 2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2" h="28">
                      <a:moveTo>
                        <a:pt x="21" y="6"/>
                      </a:moveTo>
                      <a:lnTo>
                        <a:pt x="10" y="2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15"/>
                      </a:lnTo>
                      <a:lnTo>
                        <a:pt x="10" y="13"/>
                      </a:lnTo>
                      <a:lnTo>
                        <a:pt x="21" y="11"/>
                      </a:lnTo>
                      <a:lnTo>
                        <a:pt x="10" y="15"/>
                      </a:lnTo>
                      <a:lnTo>
                        <a:pt x="3" y="18"/>
                      </a:lnTo>
                      <a:lnTo>
                        <a:pt x="3" y="23"/>
                      </a:lnTo>
                      <a:lnTo>
                        <a:pt x="10" y="27"/>
                      </a:lnTo>
                      <a:lnTo>
                        <a:pt x="0" y="24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3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1" y="6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2" name="Freeform 154"/>
                <p:cNvSpPr>
                  <a:spLocks/>
                </p:cNvSpPr>
                <p:nvPr/>
              </p:nvSpPr>
              <p:spPr bwMode="auto">
                <a:xfrm>
                  <a:off x="4766" y="3074"/>
                  <a:ext cx="23" cy="34"/>
                </a:xfrm>
                <a:custGeom>
                  <a:avLst/>
                  <a:gdLst>
                    <a:gd name="T0" fmla="*/ 22 w 23"/>
                    <a:gd name="T1" fmla="*/ 8 h 34"/>
                    <a:gd name="T2" fmla="*/ 19 w 23"/>
                    <a:gd name="T3" fmla="*/ 2 h 34"/>
                    <a:gd name="T4" fmla="*/ 13 w 23"/>
                    <a:gd name="T5" fmla="*/ 2 h 34"/>
                    <a:gd name="T6" fmla="*/ 6 w 23"/>
                    <a:gd name="T7" fmla="*/ 2 h 34"/>
                    <a:gd name="T8" fmla="*/ 6 w 23"/>
                    <a:gd name="T9" fmla="*/ 4 h 34"/>
                    <a:gd name="T10" fmla="*/ 4 w 23"/>
                    <a:gd name="T11" fmla="*/ 9 h 34"/>
                    <a:gd name="T12" fmla="*/ 4 w 23"/>
                    <a:gd name="T13" fmla="*/ 15 h 34"/>
                    <a:gd name="T14" fmla="*/ 4 w 23"/>
                    <a:gd name="T15" fmla="*/ 17 h 34"/>
                    <a:gd name="T16" fmla="*/ 4 w 23"/>
                    <a:gd name="T17" fmla="*/ 20 h 34"/>
                    <a:gd name="T18" fmla="*/ 6 w 23"/>
                    <a:gd name="T19" fmla="*/ 25 h 34"/>
                    <a:gd name="T20" fmla="*/ 8 w 23"/>
                    <a:gd name="T21" fmla="*/ 30 h 34"/>
                    <a:gd name="T22" fmla="*/ 13 w 23"/>
                    <a:gd name="T23" fmla="*/ 30 h 34"/>
                    <a:gd name="T24" fmla="*/ 15 w 23"/>
                    <a:gd name="T25" fmla="*/ 30 h 34"/>
                    <a:gd name="T26" fmla="*/ 13 w 23"/>
                    <a:gd name="T27" fmla="*/ 33 h 34"/>
                    <a:gd name="T28" fmla="*/ 8 w 23"/>
                    <a:gd name="T29" fmla="*/ 33 h 34"/>
                    <a:gd name="T30" fmla="*/ 6 w 23"/>
                    <a:gd name="T31" fmla="*/ 30 h 34"/>
                    <a:gd name="T32" fmla="*/ 4 w 23"/>
                    <a:gd name="T33" fmla="*/ 26 h 34"/>
                    <a:gd name="T34" fmla="*/ 4 w 23"/>
                    <a:gd name="T35" fmla="*/ 19 h 34"/>
                    <a:gd name="T36" fmla="*/ 0 w 23"/>
                    <a:gd name="T37" fmla="*/ 13 h 34"/>
                    <a:gd name="T38" fmla="*/ 0 w 23"/>
                    <a:gd name="T39" fmla="*/ 8 h 34"/>
                    <a:gd name="T40" fmla="*/ 4 w 23"/>
                    <a:gd name="T41" fmla="*/ 2 h 34"/>
                    <a:gd name="T42" fmla="*/ 6 w 23"/>
                    <a:gd name="T43" fmla="*/ 2 h 34"/>
                    <a:gd name="T44" fmla="*/ 8 w 23"/>
                    <a:gd name="T45" fmla="*/ 0 h 34"/>
                    <a:gd name="T46" fmla="*/ 19 w 23"/>
                    <a:gd name="T47" fmla="*/ 0 h 34"/>
                    <a:gd name="T48" fmla="*/ 22 w 23"/>
                    <a:gd name="T49" fmla="*/ 2 h 34"/>
                    <a:gd name="T50" fmla="*/ 22 w 23"/>
                    <a:gd name="T51" fmla="*/ 8 h 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3"/>
                    <a:gd name="T79" fmla="*/ 0 h 34"/>
                    <a:gd name="T80" fmla="*/ 23 w 23"/>
                    <a:gd name="T81" fmla="*/ 34 h 3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3" h="34">
                      <a:moveTo>
                        <a:pt x="22" y="8"/>
                      </a:moveTo>
                      <a:lnTo>
                        <a:pt x="19" y="2"/>
                      </a:lnTo>
                      <a:lnTo>
                        <a:pt x="13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9"/>
                      </a:lnTo>
                      <a:lnTo>
                        <a:pt x="4" y="15"/>
                      </a:lnTo>
                      <a:lnTo>
                        <a:pt x="4" y="17"/>
                      </a:lnTo>
                      <a:lnTo>
                        <a:pt x="4" y="20"/>
                      </a:lnTo>
                      <a:lnTo>
                        <a:pt x="6" y="25"/>
                      </a:lnTo>
                      <a:lnTo>
                        <a:pt x="8" y="30"/>
                      </a:lnTo>
                      <a:lnTo>
                        <a:pt x="13" y="30"/>
                      </a:lnTo>
                      <a:lnTo>
                        <a:pt x="15" y="30"/>
                      </a:lnTo>
                      <a:lnTo>
                        <a:pt x="13" y="33"/>
                      </a:lnTo>
                      <a:lnTo>
                        <a:pt x="8" y="33"/>
                      </a:lnTo>
                      <a:lnTo>
                        <a:pt x="6" y="30"/>
                      </a:lnTo>
                      <a:lnTo>
                        <a:pt x="4" y="26"/>
                      </a:lnTo>
                      <a:lnTo>
                        <a:pt x="4" y="19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19" y="0"/>
                      </a:lnTo>
                      <a:lnTo>
                        <a:pt x="22" y="2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402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877" name="Freeform 155"/>
            <p:cNvSpPr>
              <a:spLocks/>
            </p:cNvSpPr>
            <p:nvPr/>
          </p:nvSpPr>
          <p:spPr bwMode="auto">
            <a:xfrm>
              <a:off x="4718" y="3142"/>
              <a:ext cx="226" cy="442"/>
            </a:xfrm>
            <a:custGeom>
              <a:avLst/>
              <a:gdLst>
                <a:gd name="T0" fmla="*/ 35 w 226"/>
                <a:gd name="T1" fmla="*/ 0 h 442"/>
                <a:gd name="T2" fmla="*/ 66 w 226"/>
                <a:gd name="T3" fmla="*/ 45 h 442"/>
                <a:gd name="T4" fmla="*/ 79 w 226"/>
                <a:gd name="T5" fmla="*/ 78 h 442"/>
                <a:gd name="T6" fmla="*/ 100 w 226"/>
                <a:gd name="T7" fmla="*/ 132 h 442"/>
                <a:gd name="T8" fmla="*/ 104 w 226"/>
                <a:gd name="T9" fmla="*/ 155 h 442"/>
                <a:gd name="T10" fmla="*/ 101 w 226"/>
                <a:gd name="T11" fmla="*/ 177 h 442"/>
                <a:gd name="T12" fmla="*/ 100 w 226"/>
                <a:gd name="T13" fmla="*/ 195 h 442"/>
                <a:gd name="T14" fmla="*/ 158 w 226"/>
                <a:gd name="T15" fmla="*/ 212 h 442"/>
                <a:gd name="T16" fmla="*/ 174 w 226"/>
                <a:gd name="T17" fmla="*/ 219 h 442"/>
                <a:gd name="T18" fmla="*/ 174 w 226"/>
                <a:gd name="T19" fmla="*/ 238 h 442"/>
                <a:gd name="T20" fmla="*/ 146 w 226"/>
                <a:gd name="T21" fmla="*/ 248 h 442"/>
                <a:gd name="T22" fmla="*/ 112 w 226"/>
                <a:gd name="T23" fmla="*/ 253 h 442"/>
                <a:gd name="T24" fmla="*/ 101 w 226"/>
                <a:gd name="T25" fmla="*/ 271 h 442"/>
                <a:gd name="T26" fmla="*/ 100 w 226"/>
                <a:gd name="T27" fmla="*/ 297 h 442"/>
                <a:gd name="T28" fmla="*/ 105 w 226"/>
                <a:gd name="T29" fmla="*/ 307 h 442"/>
                <a:gd name="T30" fmla="*/ 117 w 226"/>
                <a:gd name="T31" fmla="*/ 311 h 442"/>
                <a:gd name="T32" fmla="*/ 132 w 226"/>
                <a:gd name="T33" fmla="*/ 324 h 442"/>
                <a:gd name="T34" fmla="*/ 195 w 226"/>
                <a:gd name="T35" fmla="*/ 357 h 442"/>
                <a:gd name="T36" fmla="*/ 212 w 226"/>
                <a:gd name="T37" fmla="*/ 379 h 442"/>
                <a:gd name="T38" fmla="*/ 225 w 226"/>
                <a:gd name="T39" fmla="*/ 441 h 442"/>
                <a:gd name="T40" fmla="*/ 113 w 226"/>
                <a:gd name="T41" fmla="*/ 428 h 442"/>
                <a:gd name="T42" fmla="*/ 48 w 226"/>
                <a:gd name="T43" fmla="*/ 427 h 442"/>
                <a:gd name="T44" fmla="*/ 18 w 226"/>
                <a:gd name="T45" fmla="*/ 421 h 442"/>
                <a:gd name="T46" fmla="*/ 5 w 226"/>
                <a:gd name="T47" fmla="*/ 406 h 442"/>
                <a:gd name="T48" fmla="*/ 1 w 226"/>
                <a:gd name="T49" fmla="*/ 379 h 442"/>
                <a:gd name="T50" fmla="*/ 9 w 226"/>
                <a:gd name="T51" fmla="*/ 336 h 442"/>
                <a:gd name="T52" fmla="*/ 16 w 226"/>
                <a:gd name="T53" fmla="*/ 295 h 442"/>
                <a:gd name="T54" fmla="*/ 14 w 226"/>
                <a:gd name="T55" fmla="*/ 266 h 442"/>
                <a:gd name="T56" fmla="*/ 16 w 226"/>
                <a:gd name="T57" fmla="*/ 235 h 442"/>
                <a:gd name="T58" fmla="*/ 4 w 226"/>
                <a:gd name="T59" fmla="*/ 169 h 442"/>
                <a:gd name="T60" fmla="*/ 0 w 226"/>
                <a:gd name="T61" fmla="*/ 107 h 442"/>
                <a:gd name="T62" fmla="*/ 5 w 226"/>
                <a:gd name="T63" fmla="*/ 72 h 442"/>
                <a:gd name="T64" fmla="*/ 14 w 226"/>
                <a:gd name="T65" fmla="*/ 39 h 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6"/>
                <a:gd name="T100" fmla="*/ 0 h 442"/>
                <a:gd name="T101" fmla="*/ 226 w 226"/>
                <a:gd name="T102" fmla="*/ 442 h 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6" h="442">
                  <a:moveTo>
                    <a:pt x="28" y="22"/>
                  </a:moveTo>
                  <a:lnTo>
                    <a:pt x="35" y="0"/>
                  </a:lnTo>
                  <a:lnTo>
                    <a:pt x="73" y="26"/>
                  </a:lnTo>
                  <a:lnTo>
                    <a:pt x="66" y="45"/>
                  </a:lnTo>
                  <a:lnTo>
                    <a:pt x="73" y="63"/>
                  </a:lnTo>
                  <a:lnTo>
                    <a:pt x="79" y="78"/>
                  </a:lnTo>
                  <a:lnTo>
                    <a:pt x="89" y="108"/>
                  </a:lnTo>
                  <a:lnTo>
                    <a:pt x="100" y="132"/>
                  </a:lnTo>
                  <a:lnTo>
                    <a:pt x="104" y="147"/>
                  </a:lnTo>
                  <a:lnTo>
                    <a:pt x="104" y="155"/>
                  </a:lnTo>
                  <a:lnTo>
                    <a:pt x="104" y="165"/>
                  </a:lnTo>
                  <a:lnTo>
                    <a:pt x="101" y="177"/>
                  </a:lnTo>
                  <a:lnTo>
                    <a:pt x="100" y="183"/>
                  </a:lnTo>
                  <a:lnTo>
                    <a:pt x="100" y="195"/>
                  </a:lnTo>
                  <a:lnTo>
                    <a:pt x="136" y="210"/>
                  </a:lnTo>
                  <a:lnTo>
                    <a:pt x="158" y="212"/>
                  </a:lnTo>
                  <a:lnTo>
                    <a:pt x="173" y="211"/>
                  </a:lnTo>
                  <a:lnTo>
                    <a:pt x="174" y="219"/>
                  </a:lnTo>
                  <a:lnTo>
                    <a:pt x="174" y="228"/>
                  </a:lnTo>
                  <a:lnTo>
                    <a:pt x="174" y="238"/>
                  </a:lnTo>
                  <a:lnTo>
                    <a:pt x="161" y="246"/>
                  </a:lnTo>
                  <a:lnTo>
                    <a:pt x="146" y="248"/>
                  </a:lnTo>
                  <a:lnTo>
                    <a:pt x="130" y="248"/>
                  </a:lnTo>
                  <a:lnTo>
                    <a:pt x="112" y="253"/>
                  </a:lnTo>
                  <a:lnTo>
                    <a:pt x="101" y="248"/>
                  </a:lnTo>
                  <a:lnTo>
                    <a:pt x="101" y="271"/>
                  </a:lnTo>
                  <a:lnTo>
                    <a:pt x="98" y="285"/>
                  </a:lnTo>
                  <a:lnTo>
                    <a:pt x="100" y="297"/>
                  </a:lnTo>
                  <a:lnTo>
                    <a:pt x="98" y="307"/>
                  </a:lnTo>
                  <a:lnTo>
                    <a:pt x="105" y="307"/>
                  </a:lnTo>
                  <a:lnTo>
                    <a:pt x="108" y="310"/>
                  </a:lnTo>
                  <a:lnTo>
                    <a:pt x="117" y="311"/>
                  </a:lnTo>
                  <a:lnTo>
                    <a:pt x="126" y="319"/>
                  </a:lnTo>
                  <a:lnTo>
                    <a:pt x="132" y="324"/>
                  </a:lnTo>
                  <a:lnTo>
                    <a:pt x="177" y="347"/>
                  </a:lnTo>
                  <a:lnTo>
                    <a:pt x="195" y="357"/>
                  </a:lnTo>
                  <a:lnTo>
                    <a:pt x="206" y="363"/>
                  </a:lnTo>
                  <a:lnTo>
                    <a:pt x="212" y="379"/>
                  </a:lnTo>
                  <a:lnTo>
                    <a:pt x="218" y="402"/>
                  </a:lnTo>
                  <a:lnTo>
                    <a:pt x="225" y="441"/>
                  </a:lnTo>
                  <a:lnTo>
                    <a:pt x="139" y="441"/>
                  </a:lnTo>
                  <a:lnTo>
                    <a:pt x="113" y="428"/>
                  </a:lnTo>
                  <a:lnTo>
                    <a:pt x="74" y="427"/>
                  </a:lnTo>
                  <a:lnTo>
                    <a:pt x="48" y="427"/>
                  </a:lnTo>
                  <a:lnTo>
                    <a:pt x="35" y="428"/>
                  </a:lnTo>
                  <a:lnTo>
                    <a:pt x="18" y="421"/>
                  </a:lnTo>
                  <a:lnTo>
                    <a:pt x="13" y="418"/>
                  </a:lnTo>
                  <a:lnTo>
                    <a:pt x="5" y="406"/>
                  </a:lnTo>
                  <a:lnTo>
                    <a:pt x="4" y="397"/>
                  </a:lnTo>
                  <a:lnTo>
                    <a:pt x="1" y="379"/>
                  </a:lnTo>
                  <a:lnTo>
                    <a:pt x="4" y="363"/>
                  </a:lnTo>
                  <a:lnTo>
                    <a:pt x="9" y="336"/>
                  </a:lnTo>
                  <a:lnTo>
                    <a:pt x="14" y="307"/>
                  </a:lnTo>
                  <a:lnTo>
                    <a:pt x="16" y="295"/>
                  </a:lnTo>
                  <a:lnTo>
                    <a:pt x="14" y="289"/>
                  </a:lnTo>
                  <a:lnTo>
                    <a:pt x="14" y="266"/>
                  </a:lnTo>
                  <a:lnTo>
                    <a:pt x="17" y="256"/>
                  </a:lnTo>
                  <a:lnTo>
                    <a:pt x="16" y="235"/>
                  </a:lnTo>
                  <a:lnTo>
                    <a:pt x="10" y="207"/>
                  </a:lnTo>
                  <a:lnTo>
                    <a:pt x="4" y="169"/>
                  </a:lnTo>
                  <a:lnTo>
                    <a:pt x="0" y="134"/>
                  </a:lnTo>
                  <a:lnTo>
                    <a:pt x="0" y="107"/>
                  </a:lnTo>
                  <a:lnTo>
                    <a:pt x="1" y="82"/>
                  </a:lnTo>
                  <a:lnTo>
                    <a:pt x="5" y="72"/>
                  </a:lnTo>
                  <a:lnTo>
                    <a:pt x="9" y="57"/>
                  </a:lnTo>
                  <a:lnTo>
                    <a:pt x="14" y="39"/>
                  </a:lnTo>
                  <a:lnTo>
                    <a:pt x="28" y="22"/>
                  </a:lnTo>
                </a:path>
              </a:pathLst>
            </a:custGeom>
            <a:solidFill>
              <a:srgbClr val="000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56"/>
            <p:cNvGrpSpPr>
              <a:grpSpLocks/>
            </p:cNvGrpSpPr>
            <p:nvPr/>
          </p:nvGrpSpPr>
          <p:grpSpPr bwMode="auto">
            <a:xfrm>
              <a:off x="4883" y="3324"/>
              <a:ext cx="87" cy="54"/>
              <a:chOff x="4883" y="3324"/>
              <a:chExt cx="87" cy="54"/>
            </a:xfrm>
          </p:grpSpPr>
          <p:sp>
            <p:nvSpPr>
              <p:cNvPr id="29900" name="Freeform 157"/>
              <p:cNvSpPr>
                <a:spLocks/>
              </p:cNvSpPr>
              <p:nvPr/>
            </p:nvSpPr>
            <p:spPr bwMode="auto">
              <a:xfrm>
                <a:off x="4883" y="3324"/>
                <a:ext cx="71" cy="54"/>
              </a:xfrm>
              <a:custGeom>
                <a:avLst/>
                <a:gdLst>
                  <a:gd name="T0" fmla="*/ 0 w 71"/>
                  <a:gd name="T1" fmla="*/ 32 h 54"/>
                  <a:gd name="T2" fmla="*/ 9 w 71"/>
                  <a:gd name="T3" fmla="*/ 29 h 54"/>
                  <a:gd name="T4" fmla="*/ 9 w 71"/>
                  <a:gd name="T5" fmla="*/ 28 h 54"/>
                  <a:gd name="T6" fmla="*/ 12 w 71"/>
                  <a:gd name="T7" fmla="*/ 25 h 54"/>
                  <a:gd name="T8" fmla="*/ 16 w 71"/>
                  <a:gd name="T9" fmla="*/ 22 h 54"/>
                  <a:gd name="T10" fmla="*/ 20 w 71"/>
                  <a:gd name="T11" fmla="*/ 17 h 54"/>
                  <a:gd name="T12" fmla="*/ 28 w 71"/>
                  <a:gd name="T13" fmla="*/ 11 h 54"/>
                  <a:gd name="T14" fmla="*/ 30 w 71"/>
                  <a:gd name="T15" fmla="*/ 6 h 54"/>
                  <a:gd name="T16" fmla="*/ 31 w 71"/>
                  <a:gd name="T17" fmla="*/ 4 h 54"/>
                  <a:gd name="T18" fmla="*/ 34 w 71"/>
                  <a:gd name="T19" fmla="*/ 3 h 54"/>
                  <a:gd name="T20" fmla="*/ 48 w 71"/>
                  <a:gd name="T21" fmla="*/ 0 h 54"/>
                  <a:gd name="T22" fmla="*/ 52 w 71"/>
                  <a:gd name="T23" fmla="*/ 0 h 54"/>
                  <a:gd name="T24" fmla="*/ 53 w 71"/>
                  <a:gd name="T25" fmla="*/ 0 h 54"/>
                  <a:gd name="T26" fmla="*/ 56 w 71"/>
                  <a:gd name="T27" fmla="*/ 3 h 54"/>
                  <a:gd name="T28" fmla="*/ 57 w 71"/>
                  <a:gd name="T29" fmla="*/ 4 h 54"/>
                  <a:gd name="T30" fmla="*/ 59 w 71"/>
                  <a:gd name="T31" fmla="*/ 6 h 54"/>
                  <a:gd name="T32" fmla="*/ 64 w 71"/>
                  <a:gd name="T33" fmla="*/ 7 h 54"/>
                  <a:gd name="T34" fmla="*/ 64 w 71"/>
                  <a:gd name="T35" fmla="*/ 8 h 54"/>
                  <a:gd name="T36" fmla="*/ 67 w 71"/>
                  <a:gd name="T37" fmla="*/ 13 h 54"/>
                  <a:gd name="T38" fmla="*/ 67 w 71"/>
                  <a:gd name="T39" fmla="*/ 16 h 54"/>
                  <a:gd name="T40" fmla="*/ 68 w 71"/>
                  <a:gd name="T41" fmla="*/ 17 h 54"/>
                  <a:gd name="T42" fmla="*/ 70 w 71"/>
                  <a:gd name="T43" fmla="*/ 20 h 54"/>
                  <a:gd name="T44" fmla="*/ 68 w 71"/>
                  <a:gd name="T45" fmla="*/ 22 h 54"/>
                  <a:gd name="T46" fmla="*/ 67 w 71"/>
                  <a:gd name="T47" fmla="*/ 22 h 54"/>
                  <a:gd name="T48" fmla="*/ 64 w 71"/>
                  <a:gd name="T49" fmla="*/ 22 h 54"/>
                  <a:gd name="T50" fmla="*/ 60 w 71"/>
                  <a:gd name="T51" fmla="*/ 22 h 54"/>
                  <a:gd name="T52" fmla="*/ 59 w 71"/>
                  <a:gd name="T53" fmla="*/ 20 h 54"/>
                  <a:gd name="T54" fmla="*/ 57 w 71"/>
                  <a:gd name="T55" fmla="*/ 20 h 54"/>
                  <a:gd name="T56" fmla="*/ 56 w 71"/>
                  <a:gd name="T57" fmla="*/ 19 h 54"/>
                  <a:gd name="T58" fmla="*/ 56 w 71"/>
                  <a:gd name="T59" fmla="*/ 17 h 54"/>
                  <a:gd name="T60" fmla="*/ 52 w 71"/>
                  <a:gd name="T61" fmla="*/ 19 h 54"/>
                  <a:gd name="T62" fmla="*/ 50 w 71"/>
                  <a:gd name="T63" fmla="*/ 20 h 54"/>
                  <a:gd name="T64" fmla="*/ 56 w 71"/>
                  <a:gd name="T65" fmla="*/ 22 h 54"/>
                  <a:gd name="T66" fmla="*/ 57 w 71"/>
                  <a:gd name="T67" fmla="*/ 24 h 54"/>
                  <a:gd name="T68" fmla="*/ 64 w 71"/>
                  <a:gd name="T69" fmla="*/ 25 h 54"/>
                  <a:gd name="T70" fmla="*/ 64 w 71"/>
                  <a:gd name="T71" fmla="*/ 27 h 54"/>
                  <a:gd name="T72" fmla="*/ 64 w 71"/>
                  <a:gd name="T73" fmla="*/ 29 h 54"/>
                  <a:gd name="T74" fmla="*/ 60 w 71"/>
                  <a:gd name="T75" fmla="*/ 32 h 54"/>
                  <a:gd name="T76" fmla="*/ 59 w 71"/>
                  <a:gd name="T77" fmla="*/ 32 h 54"/>
                  <a:gd name="T78" fmla="*/ 53 w 71"/>
                  <a:gd name="T79" fmla="*/ 29 h 54"/>
                  <a:gd name="T80" fmla="*/ 50 w 71"/>
                  <a:gd name="T81" fmla="*/ 28 h 54"/>
                  <a:gd name="T82" fmla="*/ 43 w 71"/>
                  <a:gd name="T83" fmla="*/ 29 h 54"/>
                  <a:gd name="T84" fmla="*/ 42 w 71"/>
                  <a:gd name="T85" fmla="*/ 32 h 54"/>
                  <a:gd name="T86" fmla="*/ 37 w 71"/>
                  <a:gd name="T87" fmla="*/ 35 h 54"/>
                  <a:gd name="T88" fmla="*/ 34 w 71"/>
                  <a:gd name="T89" fmla="*/ 37 h 54"/>
                  <a:gd name="T90" fmla="*/ 34 w 71"/>
                  <a:gd name="T91" fmla="*/ 41 h 54"/>
                  <a:gd name="T92" fmla="*/ 34 w 71"/>
                  <a:gd name="T93" fmla="*/ 45 h 54"/>
                  <a:gd name="T94" fmla="*/ 30 w 71"/>
                  <a:gd name="T95" fmla="*/ 46 h 54"/>
                  <a:gd name="T96" fmla="*/ 26 w 71"/>
                  <a:gd name="T97" fmla="*/ 47 h 54"/>
                  <a:gd name="T98" fmla="*/ 24 w 71"/>
                  <a:gd name="T99" fmla="*/ 47 h 54"/>
                  <a:gd name="T100" fmla="*/ 20 w 71"/>
                  <a:gd name="T101" fmla="*/ 47 h 54"/>
                  <a:gd name="T102" fmla="*/ 12 w 71"/>
                  <a:gd name="T103" fmla="*/ 50 h 54"/>
                  <a:gd name="T104" fmla="*/ 9 w 71"/>
                  <a:gd name="T105" fmla="*/ 51 h 54"/>
                  <a:gd name="T106" fmla="*/ 0 w 71"/>
                  <a:gd name="T107" fmla="*/ 53 h 54"/>
                  <a:gd name="T108" fmla="*/ 0 w 71"/>
                  <a:gd name="T109" fmla="*/ 32 h 5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1"/>
                  <a:gd name="T166" fmla="*/ 0 h 54"/>
                  <a:gd name="T167" fmla="*/ 71 w 71"/>
                  <a:gd name="T168" fmla="*/ 54 h 5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1" h="54">
                    <a:moveTo>
                      <a:pt x="0" y="32"/>
                    </a:moveTo>
                    <a:lnTo>
                      <a:pt x="9" y="29"/>
                    </a:lnTo>
                    <a:lnTo>
                      <a:pt x="9" y="28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20" y="17"/>
                    </a:lnTo>
                    <a:lnTo>
                      <a:pt x="28" y="11"/>
                    </a:lnTo>
                    <a:lnTo>
                      <a:pt x="30" y="6"/>
                    </a:lnTo>
                    <a:lnTo>
                      <a:pt x="31" y="4"/>
                    </a:lnTo>
                    <a:lnTo>
                      <a:pt x="34" y="3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7" y="4"/>
                    </a:lnTo>
                    <a:lnTo>
                      <a:pt x="59" y="6"/>
                    </a:lnTo>
                    <a:lnTo>
                      <a:pt x="64" y="7"/>
                    </a:lnTo>
                    <a:lnTo>
                      <a:pt x="64" y="8"/>
                    </a:lnTo>
                    <a:lnTo>
                      <a:pt x="67" y="13"/>
                    </a:lnTo>
                    <a:lnTo>
                      <a:pt x="67" y="16"/>
                    </a:lnTo>
                    <a:lnTo>
                      <a:pt x="68" y="17"/>
                    </a:lnTo>
                    <a:lnTo>
                      <a:pt x="70" y="20"/>
                    </a:lnTo>
                    <a:lnTo>
                      <a:pt x="68" y="22"/>
                    </a:lnTo>
                    <a:lnTo>
                      <a:pt x="67" y="22"/>
                    </a:lnTo>
                    <a:lnTo>
                      <a:pt x="64" y="22"/>
                    </a:lnTo>
                    <a:lnTo>
                      <a:pt x="60" y="22"/>
                    </a:lnTo>
                    <a:lnTo>
                      <a:pt x="59" y="20"/>
                    </a:lnTo>
                    <a:lnTo>
                      <a:pt x="57" y="20"/>
                    </a:lnTo>
                    <a:lnTo>
                      <a:pt x="56" y="19"/>
                    </a:lnTo>
                    <a:lnTo>
                      <a:pt x="56" y="17"/>
                    </a:lnTo>
                    <a:lnTo>
                      <a:pt x="52" y="19"/>
                    </a:lnTo>
                    <a:lnTo>
                      <a:pt x="50" y="20"/>
                    </a:lnTo>
                    <a:lnTo>
                      <a:pt x="56" y="22"/>
                    </a:lnTo>
                    <a:lnTo>
                      <a:pt x="57" y="24"/>
                    </a:lnTo>
                    <a:lnTo>
                      <a:pt x="64" y="25"/>
                    </a:lnTo>
                    <a:lnTo>
                      <a:pt x="64" y="27"/>
                    </a:lnTo>
                    <a:lnTo>
                      <a:pt x="64" y="29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3" y="29"/>
                    </a:lnTo>
                    <a:lnTo>
                      <a:pt x="50" y="28"/>
                    </a:lnTo>
                    <a:lnTo>
                      <a:pt x="43" y="29"/>
                    </a:lnTo>
                    <a:lnTo>
                      <a:pt x="42" y="32"/>
                    </a:lnTo>
                    <a:lnTo>
                      <a:pt x="37" y="35"/>
                    </a:lnTo>
                    <a:lnTo>
                      <a:pt x="34" y="37"/>
                    </a:lnTo>
                    <a:lnTo>
                      <a:pt x="34" y="41"/>
                    </a:lnTo>
                    <a:lnTo>
                      <a:pt x="34" y="45"/>
                    </a:lnTo>
                    <a:lnTo>
                      <a:pt x="30" y="46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0" y="47"/>
                    </a:lnTo>
                    <a:lnTo>
                      <a:pt x="12" y="50"/>
                    </a:lnTo>
                    <a:lnTo>
                      <a:pt x="9" y="51"/>
                    </a:lnTo>
                    <a:lnTo>
                      <a:pt x="0" y="53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FFC080"/>
              </a:solidFill>
              <a:ln w="12700" cap="rnd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1" name="Freeform 158"/>
              <p:cNvSpPr>
                <a:spLocks/>
              </p:cNvSpPr>
              <p:nvPr/>
            </p:nvSpPr>
            <p:spPr bwMode="auto">
              <a:xfrm>
                <a:off x="4927" y="3333"/>
                <a:ext cx="24" cy="19"/>
              </a:xfrm>
              <a:custGeom>
                <a:avLst/>
                <a:gdLst>
                  <a:gd name="T0" fmla="*/ 23 w 24"/>
                  <a:gd name="T1" fmla="*/ 18 h 19"/>
                  <a:gd name="T2" fmla="*/ 16 w 24"/>
                  <a:gd name="T3" fmla="*/ 12 h 19"/>
                  <a:gd name="T4" fmla="*/ 13 w 24"/>
                  <a:gd name="T5" fmla="*/ 10 h 19"/>
                  <a:gd name="T6" fmla="*/ 12 w 24"/>
                  <a:gd name="T7" fmla="*/ 5 h 19"/>
                  <a:gd name="T8" fmla="*/ 8 w 24"/>
                  <a:gd name="T9" fmla="*/ 5 h 19"/>
                  <a:gd name="T10" fmla="*/ 4 w 24"/>
                  <a:gd name="T11" fmla="*/ 5 h 19"/>
                  <a:gd name="T12" fmla="*/ 0 w 24"/>
                  <a:gd name="T13" fmla="*/ 5 h 19"/>
                  <a:gd name="T14" fmla="*/ 6 w 24"/>
                  <a:gd name="T15" fmla="*/ 5 h 19"/>
                  <a:gd name="T16" fmla="*/ 9 w 24"/>
                  <a:gd name="T17" fmla="*/ 0 h 19"/>
                  <a:gd name="T18" fmla="*/ 13 w 24"/>
                  <a:gd name="T19" fmla="*/ 10 h 19"/>
                  <a:gd name="T20" fmla="*/ 16 w 24"/>
                  <a:gd name="T21" fmla="*/ 10 h 19"/>
                  <a:gd name="T22" fmla="*/ 23 w 24"/>
                  <a:gd name="T23" fmla="*/ 18 h 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"/>
                  <a:gd name="T37" fmla="*/ 0 h 19"/>
                  <a:gd name="T38" fmla="*/ 24 w 24"/>
                  <a:gd name="T39" fmla="*/ 19 h 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" h="19">
                    <a:moveTo>
                      <a:pt x="23" y="18"/>
                    </a:moveTo>
                    <a:lnTo>
                      <a:pt x="16" y="12"/>
                    </a:lnTo>
                    <a:lnTo>
                      <a:pt x="13" y="10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9" y="0"/>
                    </a:lnTo>
                    <a:lnTo>
                      <a:pt x="13" y="10"/>
                    </a:lnTo>
                    <a:lnTo>
                      <a:pt x="16" y="10"/>
                    </a:lnTo>
                    <a:lnTo>
                      <a:pt x="23" y="18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" name="Freeform 159"/>
              <p:cNvSpPr>
                <a:spLocks/>
              </p:cNvSpPr>
              <p:nvPr/>
            </p:nvSpPr>
            <p:spPr bwMode="auto">
              <a:xfrm>
                <a:off x="4917" y="3326"/>
                <a:ext cx="23" cy="18"/>
              </a:xfrm>
              <a:custGeom>
                <a:avLst/>
                <a:gdLst>
                  <a:gd name="T0" fmla="*/ 18 w 23"/>
                  <a:gd name="T1" fmla="*/ 0 h 18"/>
                  <a:gd name="T2" fmla="*/ 20 w 23"/>
                  <a:gd name="T3" fmla="*/ 0 h 18"/>
                  <a:gd name="T4" fmla="*/ 22 w 23"/>
                  <a:gd name="T5" fmla="*/ 6 h 18"/>
                  <a:gd name="T6" fmla="*/ 20 w 23"/>
                  <a:gd name="T7" fmla="*/ 6 h 18"/>
                  <a:gd name="T8" fmla="*/ 18 w 23"/>
                  <a:gd name="T9" fmla="*/ 0 h 18"/>
                  <a:gd name="T10" fmla="*/ 9 w 23"/>
                  <a:gd name="T11" fmla="*/ 10 h 18"/>
                  <a:gd name="T12" fmla="*/ 3 w 23"/>
                  <a:gd name="T13" fmla="*/ 17 h 18"/>
                  <a:gd name="T14" fmla="*/ 0 w 23"/>
                  <a:gd name="T15" fmla="*/ 17 h 18"/>
                  <a:gd name="T16" fmla="*/ 0 w 23"/>
                  <a:gd name="T17" fmla="*/ 17 h 18"/>
                  <a:gd name="T18" fmla="*/ 3 w 23"/>
                  <a:gd name="T19" fmla="*/ 10 h 18"/>
                  <a:gd name="T20" fmla="*/ 11 w 23"/>
                  <a:gd name="T21" fmla="*/ 6 h 18"/>
                  <a:gd name="T22" fmla="*/ 18 w 23"/>
                  <a:gd name="T23" fmla="*/ 0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"/>
                  <a:gd name="T37" fmla="*/ 0 h 18"/>
                  <a:gd name="T38" fmla="*/ 23 w 23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" h="18">
                    <a:moveTo>
                      <a:pt x="18" y="0"/>
                    </a:moveTo>
                    <a:lnTo>
                      <a:pt x="20" y="0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9" y="10"/>
                    </a:lnTo>
                    <a:lnTo>
                      <a:pt x="3" y="17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11" y="6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3" name="Freeform 160"/>
              <p:cNvSpPr>
                <a:spLocks/>
              </p:cNvSpPr>
              <p:nvPr/>
            </p:nvSpPr>
            <p:spPr bwMode="auto">
              <a:xfrm>
                <a:off x="4925" y="3344"/>
                <a:ext cx="23" cy="19"/>
              </a:xfrm>
              <a:custGeom>
                <a:avLst/>
                <a:gdLst>
                  <a:gd name="T0" fmla="*/ 22 w 23"/>
                  <a:gd name="T1" fmla="*/ 0 h 19"/>
                  <a:gd name="T2" fmla="*/ 18 w 23"/>
                  <a:gd name="T3" fmla="*/ 18 h 19"/>
                  <a:gd name="T4" fmla="*/ 12 w 23"/>
                  <a:gd name="T5" fmla="*/ 18 h 19"/>
                  <a:gd name="T6" fmla="*/ 3 w 23"/>
                  <a:gd name="T7" fmla="*/ 18 h 19"/>
                  <a:gd name="T8" fmla="*/ 0 w 23"/>
                  <a:gd name="T9" fmla="*/ 0 h 19"/>
                  <a:gd name="T10" fmla="*/ 3 w 23"/>
                  <a:gd name="T11" fmla="*/ 0 h 19"/>
                  <a:gd name="T12" fmla="*/ 22 w 23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9"/>
                  <a:gd name="T23" fmla="*/ 23 w 23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9">
                    <a:moveTo>
                      <a:pt x="22" y="0"/>
                    </a:moveTo>
                    <a:lnTo>
                      <a:pt x="18" y="18"/>
                    </a:lnTo>
                    <a:lnTo>
                      <a:pt x="12" y="18"/>
                    </a:lnTo>
                    <a:lnTo>
                      <a:pt x="3" y="1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4" name="Freeform 161"/>
              <p:cNvSpPr>
                <a:spLocks/>
              </p:cNvSpPr>
              <p:nvPr/>
            </p:nvSpPr>
            <p:spPr bwMode="auto">
              <a:xfrm>
                <a:off x="4940" y="3352"/>
                <a:ext cx="23" cy="19"/>
              </a:xfrm>
              <a:custGeom>
                <a:avLst/>
                <a:gdLst>
                  <a:gd name="T0" fmla="*/ 0 w 23"/>
                  <a:gd name="T1" fmla="*/ 0 h 19"/>
                  <a:gd name="T2" fmla="*/ 0 w 23"/>
                  <a:gd name="T3" fmla="*/ 9 h 19"/>
                  <a:gd name="T4" fmla="*/ 22 w 23"/>
                  <a:gd name="T5" fmla="*/ 18 h 19"/>
                  <a:gd name="T6" fmla="*/ 0 w 23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19"/>
                  <a:gd name="T14" fmla="*/ 23 w 23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19">
                    <a:moveTo>
                      <a:pt x="0" y="0"/>
                    </a:moveTo>
                    <a:lnTo>
                      <a:pt x="0" y="9"/>
                    </a:lnTo>
                    <a:lnTo>
                      <a:pt x="22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5" name="Freeform 162"/>
              <p:cNvSpPr>
                <a:spLocks/>
              </p:cNvSpPr>
              <p:nvPr/>
            </p:nvSpPr>
            <p:spPr bwMode="auto">
              <a:xfrm>
                <a:off x="4917" y="3338"/>
                <a:ext cx="1" cy="18"/>
              </a:xfrm>
              <a:custGeom>
                <a:avLst/>
                <a:gdLst>
                  <a:gd name="T0" fmla="*/ 0 w 1"/>
                  <a:gd name="T1" fmla="*/ 0 h 18"/>
                  <a:gd name="T2" fmla="*/ 0 w 1"/>
                  <a:gd name="T3" fmla="*/ 12 h 18"/>
                  <a:gd name="T4" fmla="*/ 0 w 1"/>
                  <a:gd name="T5" fmla="*/ 17 h 18"/>
                  <a:gd name="T6" fmla="*/ 0 w 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8"/>
                  <a:gd name="T14" fmla="*/ 1 w 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8">
                    <a:moveTo>
                      <a:pt x="0" y="0"/>
                    </a:moveTo>
                    <a:lnTo>
                      <a:pt x="0" y="12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6" name="Freeform 163"/>
              <p:cNvSpPr>
                <a:spLocks/>
              </p:cNvSpPr>
              <p:nvPr/>
            </p:nvSpPr>
            <p:spPr bwMode="auto">
              <a:xfrm>
                <a:off x="4920" y="3347"/>
                <a:ext cx="22" cy="18"/>
              </a:xfrm>
              <a:custGeom>
                <a:avLst/>
                <a:gdLst>
                  <a:gd name="T0" fmla="*/ 0 w 22"/>
                  <a:gd name="T1" fmla="*/ 0 h 18"/>
                  <a:gd name="T2" fmla="*/ 0 w 22"/>
                  <a:gd name="T3" fmla="*/ 11 h 18"/>
                  <a:gd name="T4" fmla="*/ 21 w 22"/>
                  <a:gd name="T5" fmla="*/ 17 h 18"/>
                  <a:gd name="T6" fmla="*/ 0 w 22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18"/>
                  <a:gd name="T14" fmla="*/ 22 w 22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18">
                    <a:moveTo>
                      <a:pt x="0" y="0"/>
                    </a:moveTo>
                    <a:lnTo>
                      <a:pt x="0" y="11"/>
                    </a:lnTo>
                    <a:lnTo>
                      <a:pt x="2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7" name="Freeform 164"/>
              <p:cNvSpPr>
                <a:spLocks/>
              </p:cNvSpPr>
              <p:nvPr/>
            </p:nvSpPr>
            <p:spPr bwMode="auto">
              <a:xfrm>
                <a:off x="4947" y="3342"/>
                <a:ext cx="23" cy="19"/>
              </a:xfrm>
              <a:custGeom>
                <a:avLst/>
                <a:gdLst>
                  <a:gd name="T0" fmla="*/ 22 w 23"/>
                  <a:gd name="T1" fmla="*/ 18 h 19"/>
                  <a:gd name="T2" fmla="*/ 22 w 23"/>
                  <a:gd name="T3" fmla="*/ 12 h 19"/>
                  <a:gd name="T4" fmla="*/ 0 w 23"/>
                  <a:gd name="T5" fmla="*/ 12 h 19"/>
                  <a:gd name="T6" fmla="*/ 0 w 23"/>
                  <a:gd name="T7" fmla="*/ 0 h 19"/>
                  <a:gd name="T8" fmla="*/ 0 w 23"/>
                  <a:gd name="T9" fmla="*/ 12 h 19"/>
                  <a:gd name="T10" fmla="*/ 0 w 23"/>
                  <a:gd name="T11" fmla="*/ 18 h 19"/>
                  <a:gd name="T12" fmla="*/ 22 w 23"/>
                  <a:gd name="T13" fmla="*/ 18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9"/>
                  <a:gd name="T23" fmla="*/ 23 w 23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9">
                    <a:moveTo>
                      <a:pt x="22" y="18"/>
                    </a:moveTo>
                    <a:lnTo>
                      <a:pt x="22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2" y="18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165"/>
            <p:cNvGrpSpPr>
              <a:grpSpLocks/>
            </p:cNvGrpSpPr>
            <p:nvPr/>
          </p:nvGrpSpPr>
          <p:grpSpPr bwMode="auto">
            <a:xfrm>
              <a:off x="4866" y="3289"/>
              <a:ext cx="91" cy="54"/>
              <a:chOff x="4866" y="3289"/>
              <a:chExt cx="91" cy="54"/>
            </a:xfrm>
          </p:grpSpPr>
          <p:sp>
            <p:nvSpPr>
              <p:cNvPr id="29892" name="Freeform 166"/>
              <p:cNvSpPr>
                <a:spLocks/>
              </p:cNvSpPr>
              <p:nvPr/>
            </p:nvSpPr>
            <p:spPr bwMode="auto">
              <a:xfrm>
                <a:off x="4866" y="3289"/>
                <a:ext cx="71" cy="51"/>
              </a:xfrm>
              <a:custGeom>
                <a:avLst/>
                <a:gdLst>
                  <a:gd name="T0" fmla="*/ 5 w 71"/>
                  <a:gd name="T1" fmla="*/ 50 h 51"/>
                  <a:gd name="T2" fmla="*/ 10 w 71"/>
                  <a:gd name="T3" fmla="*/ 48 h 51"/>
                  <a:gd name="T4" fmla="*/ 13 w 71"/>
                  <a:gd name="T5" fmla="*/ 46 h 51"/>
                  <a:gd name="T6" fmla="*/ 17 w 71"/>
                  <a:gd name="T7" fmla="*/ 46 h 51"/>
                  <a:gd name="T8" fmla="*/ 22 w 71"/>
                  <a:gd name="T9" fmla="*/ 46 h 51"/>
                  <a:gd name="T10" fmla="*/ 26 w 71"/>
                  <a:gd name="T11" fmla="*/ 46 h 51"/>
                  <a:gd name="T12" fmla="*/ 29 w 71"/>
                  <a:gd name="T13" fmla="*/ 44 h 51"/>
                  <a:gd name="T14" fmla="*/ 33 w 71"/>
                  <a:gd name="T15" fmla="*/ 42 h 51"/>
                  <a:gd name="T16" fmla="*/ 36 w 71"/>
                  <a:gd name="T17" fmla="*/ 42 h 51"/>
                  <a:gd name="T18" fmla="*/ 39 w 71"/>
                  <a:gd name="T19" fmla="*/ 38 h 51"/>
                  <a:gd name="T20" fmla="*/ 41 w 71"/>
                  <a:gd name="T21" fmla="*/ 36 h 51"/>
                  <a:gd name="T22" fmla="*/ 45 w 71"/>
                  <a:gd name="T23" fmla="*/ 35 h 51"/>
                  <a:gd name="T24" fmla="*/ 47 w 71"/>
                  <a:gd name="T25" fmla="*/ 35 h 51"/>
                  <a:gd name="T26" fmla="*/ 48 w 71"/>
                  <a:gd name="T27" fmla="*/ 34 h 51"/>
                  <a:gd name="T28" fmla="*/ 51 w 71"/>
                  <a:gd name="T29" fmla="*/ 34 h 51"/>
                  <a:gd name="T30" fmla="*/ 51 w 71"/>
                  <a:gd name="T31" fmla="*/ 32 h 51"/>
                  <a:gd name="T32" fmla="*/ 53 w 71"/>
                  <a:gd name="T33" fmla="*/ 32 h 51"/>
                  <a:gd name="T34" fmla="*/ 53 w 71"/>
                  <a:gd name="T35" fmla="*/ 31 h 51"/>
                  <a:gd name="T36" fmla="*/ 53 w 71"/>
                  <a:gd name="T37" fmla="*/ 27 h 51"/>
                  <a:gd name="T38" fmla="*/ 51 w 71"/>
                  <a:gd name="T39" fmla="*/ 26 h 51"/>
                  <a:gd name="T40" fmla="*/ 51 w 71"/>
                  <a:gd name="T41" fmla="*/ 26 h 51"/>
                  <a:gd name="T42" fmla="*/ 48 w 71"/>
                  <a:gd name="T43" fmla="*/ 25 h 51"/>
                  <a:gd name="T44" fmla="*/ 47 w 71"/>
                  <a:gd name="T45" fmla="*/ 25 h 51"/>
                  <a:gd name="T46" fmla="*/ 45 w 71"/>
                  <a:gd name="T47" fmla="*/ 26 h 51"/>
                  <a:gd name="T48" fmla="*/ 39 w 71"/>
                  <a:gd name="T49" fmla="*/ 26 h 51"/>
                  <a:gd name="T50" fmla="*/ 43 w 71"/>
                  <a:gd name="T51" fmla="*/ 22 h 51"/>
                  <a:gd name="T52" fmla="*/ 47 w 71"/>
                  <a:gd name="T53" fmla="*/ 18 h 51"/>
                  <a:gd name="T54" fmla="*/ 51 w 71"/>
                  <a:gd name="T55" fmla="*/ 17 h 51"/>
                  <a:gd name="T56" fmla="*/ 53 w 71"/>
                  <a:gd name="T57" fmla="*/ 17 h 51"/>
                  <a:gd name="T58" fmla="*/ 59 w 71"/>
                  <a:gd name="T59" fmla="*/ 16 h 51"/>
                  <a:gd name="T60" fmla="*/ 63 w 71"/>
                  <a:gd name="T61" fmla="*/ 17 h 51"/>
                  <a:gd name="T62" fmla="*/ 64 w 71"/>
                  <a:gd name="T63" fmla="*/ 17 h 51"/>
                  <a:gd name="T64" fmla="*/ 67 w 71"/>
                  <a:gd name="T65" fmla="*/ 17 h 51"/>
                  <a:gd name="T66" fmla="*/ 68 w 71"/>
                  <a:gd name="T67" fmla="*/ 16 h 51"/>
                  <a:gd name="T68" fmla="*/ 68 w 71"/>
                  <a:gd name="T69" fmla="*/ 14 h 51"/>
                  <a:gd name="T70" fmla="*/ 70 w 71"/>
                  <a:gd name="T71" fmla="*/ 13 h 51"/>
                  <a:gd name="T72" fmla="*/ 70 w 71"/>
                  <a:gd name="T73" fmla="*/ 11 h 51"/>
                  <a:gd name="T74" fmla="*/ 68 w 71"/>
                  <a:gd name="T75" fmla="*/ 8 h 51"/>
                  <a:gd name="T76" fmla="*/ 68 w 71"/>
                  <a:gd name="T77" fmla="*/ 7 h 51"/>
                  <a:gd name="T78" fmla="*/ 67 w 71"/>
                  <a:gd name="T79" fmla="*/ 5 h 51"/>
                  <a:gd name="T80" fmla="*/ 64 w 71"/>
                  <a:gd name="T81" fmla="*/ 4 h 51"/>
                  <a:gd name="T82" fmla="*/ 63 w 71"/>
                  <a:gd name="T83" fmla="*/ 4 h 51"/>
                  <a:gd name="T84" fmla="*/ 60 w 71"/>
                  <a:gd name="T85" fmla="*/ 4 h 51"/>
                  <a:gd name="T86" fmla="*/ 51 w 71"/>
                  <a:gd name="T87" fmla="*/ 1 h 51"/>
                  <a:gd name="T88" fmla="*/ 48 w 71"/>
                  <a:gd name="T89" fmla="*/ 0 h 51"/>
                  <a:gd name="T90" fmla="*/ 47 w 71"/>
                  <a:gd name="T91" fmla="*/ 0 h 51"/>
                  <a:gd name="T92" fmla="*/ 45 w 71"/>
                  <a:gd name="T93" fmla="*/ 3 h 51"/>
                  <a:gd name="T94" fmla="*/ 37 w 71"/>
                  <a:gd name="T95" fmla="*/ 5 h 51"/>
                  <a:gd name="T96" fmla="*/ 29 w 71"/>
                  <a:gd name="T97" fmla="*/ 7 h 51"/>
                  <a:gd name="T98" fmla="*/ 26 w 71"/>
                  <a:gd name="T99" fmla="*/ 13 h 51"/>
                  <a:gd name="T100" fmla="*/ 20 w 71"/>
                  <a:gd name="T101" fmla="*/ 21 h 51"/>
                  <a:gd name="T102" fmla="*/ 17 w 71"/>
                  <a:gd name="T103" fmla="*/ 24 h 51"/>
                  <a:gd name="T104" fmla="*/ 13 w 71"/>
                  <a:gd name="T105" fmla="*/ 27 h 51"/>
                  <a:gd name="T106" fmla="*/ 10 w 71"/>
                  <a:gd name="T107" fmla="*/ 31 h 51"/>
                  <a:gd name="T108" fmla="*/ 0 w 71"/>
                  <a:gd name="T109" fmla="*/ 32 h 51"/>
                  <a:gd name="T110" fmla="*/ 5 w 71"/>
                  <a:gd name="T111" fmla="*/ 50 h 5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1"/>
                  <a:gd name="T169" fmla="*/ 0 h 51"/>
                  <a:gd name="T170" fmla="*/ 71 w 71"/>
                  <a:gd name="T171" fmla="*/ 51 h 5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1" h="51">
                    <a:moveTo>
                      <a:pt x="5" y="50"/>
                    </a:moveTo>
                    <a:lnTo>
                      <a:pt x="10" y="48"/>
                    </a:lnTo>
                    <a:lnTo>
                      <a:pt x="13" y="46"/>
                    </a:lnTo>
                    <a:lnTo>
                      <a:pt x="17" y="46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9" y="44"/>
                    </a:lnTo>
                    <a:lnTo>
                      <a:pt x="33" y="42"/>
                    </a:lnTo>
                    <a:lnTo>
                      <a:pt x="36" y="42"/>
                    </a:lnTo>
                    <a:lnTo>
                      <a:pt x="39" y="38"/>
                    </a:lnTo>
                    <a:lnTo>
                      <a:pt x="41" y="36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8" y="34"/>
                    </a:lnTo>
                    <a:lnTo>
                      <a:pt x="51" y="34"/>
                    </a:lnTo>
                    <a:lnTo>
                      <a:pt x="51" y="32"/>
                    </a:lnTo>
                    <a:lnTo>
                      <a:pt x="53" y="32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1" y="26"/>
                    </a:lnTo>
                    <a:lnTo>
                      <a:pt x="48" y="25"/>
                    </a:lnTo>
                    <a:lnTo>
                      <a:pt x="47" y="25"/>
                    </a:lnTo>
                    <a:lnTo>
                      <a:pt x="45" y="26"/>
                    </a:lnTo>
                    <a:lnTo>
                      <a:pt x="39" y="26"/>
                    </a:lnTo>
                    <a:lnTo>
                      <a:pt x="43" y="22"/>
                    </a:lnTo>
                    <a:lnTo>
                      <a:pt x="47" y="18"/>
                    </a:lnTo>
                    <a:lnTo>
                      <a:pt x="51" y="17"/>
                    </a:lnTo>
                    <a:lnTo>
                      <a:pt x="53" y="17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17"/>
                    </a:lnTo>
                    <a:lnTo>
                      <a:pt x="67" y="17"/>
                    </a:lnTo>
                    <a:lnTo>
                      <a:pt x="68" y="16"/>
                    </a:lnTo>
                    <a:lnTo>
                      <a:pt x="68" y="14"/>
                    </a:lnTo>
                    <a:lnTo>
                      <a:pt x="70" y="13"/>
                    </a:lnTo>
                    <a:lnTo>
                      <a:pt x="70" y="11"/>
                    </a:lnTo>
                    <a:lnTo>
                      <a:pt x="68" y="8"/>
                    </a:lnTo>
                    <a:lnTo>
                      <a:pt x="68" y="7"/>
                    </a:lnTo>
                    <a:lnTo>
                      <a:pt x="67" y="5"/>
                    </a:lnTo>
                    <a:lnTo>
                      <a:pt x="64" y="4"/>
                    </a:lnTo>
                    <a:lnTo>
                      <a:pt x="63" y="4"/>
                    </a:lnTo>
                    <a:lnTo>
                      <a:pt x="60" y="4"/>
                    </a:lnTo>
                    <a:lnTo>
                      <a:pt x="51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6" y="13"/>
                    </a:lnTo>
                    <a:lnTo>
                      <a:pt x="20" y="21"/>
                    </a:lnTo>
                    <a:lnTo>
                      <a:pt x="17" y="24"/>
                    </a:lnTo>
                    <a:lnTo>
                      <a:pt x="13" y="27"/>
                    </a:lnTo>
                    <a:lnTo>
                      <a:pt x="10" y="31"/>
                    </a:lnTo>
                    <a:lnTo>
                      <a:pt x="0" y="32"/>
                    </a:lnTo>
                    <a:lnTo>
                      <a:pt x="5" y="50"/>
                    </a:lnTo>
                  </a:path>
                </a:pathLst>
              </a:custGeom>
              <a:solidFill>
                <a:srgbClr val="FFC080"/>
              </a:solidFill>
              <a:ln w="12700" cap="rnd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3" name="Freeform 167"/>
              <p:cNvSpPr>
                <a:spLocks/>
              </p:cNvSpPr>
              <p:nvPr/>
            </p:nvSpPr>
            <p:spPr bwMode="auto">
              <a:xfrm>
                <a:off x="4924" y="3298"/>
                <a:ext cx="23" cy="19"/>
              </a:xfrm>
              <a:custGeom>
                <a:avLst/>
                <a:gdLst>
                  <a:gd name="T0" fmla="*/ 22 w 23"/>
                  <a:gd name="T1" fmla="*/ 18 h 19"/>
                  <a:gd name="T2" fmla="*/ 22 w 23"/>
                  <a:gd name="T3" fmla="*/ 18 h 19"/>
                  <a:gd name="T4" fmla="*/ 19 w 23"/>
                  <a:gd name="T5" fmla="*/ 14 h 19"/>
                  <a:gd name="T6" fmla="*/ 13 w 23"/>
                  <a:gd name="T7" fmla="*/ 14 h 19"/>
                  <a:gd name="T8" fmla="*/ 11 w 23"/>
                  <a:gd name="T9" fmla="*/ 7 h 19"/>
                  <a:gd name="T10" fmla="*/ 11 w 23"/>
                  <a:gd name="T11" fmla="*/ 0 h 19"/>
                  <a:gd name="T12" fmla="*/ 2 w 23"/>
                  <a:gd name="T13" fmla="*/ 0 h 19"/>
                  <a:gd name="T14" fmla="*/ 0 w 23"/>
                  <a:gd name="T15" fmla="*/ 0 h 19"/>
                  <a:gd name="T16" fmla="*/ 5 w 23"/>
                  <a:gd name="T17" fmla="*/ 0 h 19"/>
                  <a:gd name="T18" fmla="*/ 11 w 23"/>
                  <a:gd name="T19" fmla="*/ 0 h 19"/>
                  <a:gd name="T20" fmla="*/ 13 w 23"/>
                  <a:gd name="T21" fmla="*/ 0 h 19"/>
                  <a:gd name="T22" fmla="*/ 13 w 23"/>
                  <a:gd name="T23" fmla="*/ 7 h 19"/>
                  <a:gd name="T24" fmla="*/ 22 w 23"/>
                  <a:gd name="T25" fmla="*/ 18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3"/>
                  <a:gd name="T40" fmla="*/ 0 h 19"/>
                  <a:gd name="T41" fmla="*/ 23 w 23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3" h="19">
                    <a:moveTo>
                      <a:pt x="22" y="18"/>
                    </a:moveTo>
                    <a:lnTo>
                      <a:pt x="22" y="18"/>
                    </a:lnTo>
                    <a:lnTo>
                      <a:pt x="19" y="14"/>
                    </a:lnTo>
                    <a:lnTo>
                      <a:pt x="13" y="14"/>
                    </a:lnTo>
                    <a:lnTo>
                      <a:pt x="11" y="7"/>
                    </a:lnTo>
                    <a:lnTo>
                      <a:pt x="11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7"/>
                    </a:lnTo>
                    <a:lnTo>
                      <a:pt x="22" y="18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4" name="Freeform 168"/>
              <p:cNvSpPr>
                <a:spLocks/>
              </p:cNvSpPr>
              <p:nvPr/>
            </p:nvSpPr>
            <p:spPr bwMode="auto">
              <a:xfrm>
                <a:off x="4878" y="3324"/>
                <a:ext cx="22" cy="19"/>
              </a:xfrm>
              <a:custGeom>
                <a:avLst/>
                <a:gdLst>
                  <a:gd name="T0" fmla="*/ 0 w 22"/>
                  <a:gd name="T1" fmla="*/ 0 h 19"/>
                  <a:gd name="T2" fmla="*/ 7 w 22"/>
                  <a:gd name="T3" fmla="*/ 9 h 19"/>
                  <a:gd name="T4" fmla="*/ 21 w 22"/>
                  <a:gd name="T5" fmla="*/ 18 h 19"/>
                  <a:gd name="T6" fmla="*/ 0 w 22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19"/>
                  <a:gd name="T14" fmla="*/ 22 w 22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19">
                    <a:moveTo>
                      <a:pt x="0" y="0"/>
                    </a:moveTo>
                    <a:lnTo>
                      <a:pt x="7" y="9"/>
                    </a:lnTo>
                    <a:lnTo>
                      <a:pt x="21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5" name="Freeform 169"/>
              <p:cNvSpPr>
                <a:spLocks/>
              </p:cNvSpPr>
              <p:nvPr/>
            </p:nvSpPr>
            <p:spPr bwMode="auto">
              <a:xfrm>
                <a:off x="4908" y="3295"/>
                <a:ext cx="22" cy="18"/>
              </a:xfrm>
              <a:custGeom>
                <a:avLst/>
                <a:gdLst>
                  <a:gd name="T0" fmla="*/ 21 w 22"/>
                  <a:gd name="T1" fmla="*/ 6 h 18"/>
                  <a:gd name="T2" fmla="*/ 16 w 22"/>
                  <a:gd name="T3" fmla="*/ 6 h 18"/>
                  <a:gd name="T4" fmla="*/ 11 w 22"/>
                  <a:gd name="T5" fmla="*/ 0 h 18"/>
                  <a:gd name="T6" fmla="*/ 9 w 22"/>
                  <a:gd name="T7" fmla="*/ 0 h 18"/>
                  <a:gd name="T8" fmla="*/ 9 w 22"/>
                  <a:gd name="T9" fmla="*/ 6 h 18"/>
                  <a:gd name="T10" fmla="*/ 7 w 22"/>
                  <a:gd name="T11" fmla="*/ 6 h 18"/>
                  <a:gd name="T12" fmla="*/ 2 w 22"/>
                  <a:gd name="T13" fmla="*/ 17 h 18"/>
                  <a:gd name="T14" fmla="*/ 0 w 22"/>
                  <a:gd name="T15" fmla="*/ 17 h 18"/>
                  <a:gd name="T16" fmla="*/ 7 w 22"/>
                  <a:gd name="T17" fmla="*/ 10 h 18"/>
                  <a:gd name="T18" fmla="*/ 9 w 22"/>
                  <a:gd name="T19" fmla="*/ 6 h 18"/>
                  <a:gd name="T20" fmla="*/ 11 w 22"/>
                  <a:gd name="T21" fmla="*/ 6 h 18"/>
                  <a:gd name="T22" fmla="*/ 16 w 22"/>
                  <a:gd name="T23" fmla="*/ 6 h 18"/>
                  <a:gd name="T24" fmla="*/ 21 w 22"/>
                  <a:gd name="T25" fmla="*/ 6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18"/>
                  <a:gd name="T41" fmla="*/ 22 w 22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18">
                    <a:moveTo>
                      <a:pt x="21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7" y="1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6" y="6"/>
                    </a:lnTo>
                    <a:lnTo>
                      <a:pt x="21" y="6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6" name="Freeform 170"/>
              <p:cNvSpPr>
                <a:spLocks/>
              </p:cNvSpPr>
              <p:nvPr/>
            </p:nvSpPr>
            <p:spPr bwMode="auto">
              <a:xfrm>
                <a:off x="4917" y="3317"/>
                <a:ext cx="1" cy="18"/>
              </a:xfrm>
              <a:custGeom>
                <a:avLst/>
                <a:gdLst>
                  <a:gd name="T0" fmla="*/ 0 w 1"/>
                  <a:gd name="T1" fmla="*/ 0 h 18"/>
                  <a:gd name="T2" fmla="*/ 0 w 1"/>
                  <a:gd name="T3" fmla="*/ 12 h 18"/>
                  <a:gd name="T4" fmla="*/ 0 w 1"/>
                  <a:gd name="T5" fmla="*/ 17 h 18"/>
                  <a:gd name="T6" fmla="*/ 0 w 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8"/>
                  <a:gd name="T14" fmla="*/ 1 w 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8">
                    <a:moveTo>
                      <a:pt x="0" y="0"/>
                    </a:moveTo>
                    <a:lnTo>
                      <a:pt x="0" y="12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7" name="Freeform 171"/>
              <p:cNvSpPr>
                <a:spLocks/>
              </p:cNvSpPr>
              <p:nvPr/>
            </p:nvSpPr>
            <p:spPr bwMode="auto">
              <a:xfrm>
                <a:off x="4931" y="3303"/>
                <a:ext cx="23" cy="19"/>
              </a:xfrm>
              <a:custGeom>
                <a:avLst/>
                <a:gdLst>
                  <a:gd name="T0" fmla="*/ 22 w 23"/>
                  <a:gd name="T1" fmla="*/ 18 h 19"/>
                  <a:gd name="T2" fmla="*/ 22 w 23"/>
                  <a:gd name="T3" fmla="*/ 12 h 19"/>
                  <a:gd name="T4" fmla="*/ 0 w 23"/>
                  <a:gd name="T5" fmla="*/ 0 h 19"/>
                  <a:gd name="T6" fmla="*/ 22 w 23"/>
                  <a:gd name="T7" fmla="*/ 18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19"/>
                  <a:gd name="T14" fmla="*/ 23 w 23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19">
                    <a:moveTo>
                      <a:pt x="22" y="18"/>
                    </a:moveTo>
                    <a:lnTo>
                      <a:pt x="22" y="12"/>
                    </a:lnTo>
                    <a:lnTo>
                      <a:pt x="0" y="0"/>
                    </a:lnTo>
                    <a:lnTo>
                      <a:pt x="22" y="18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8" name="Freeform 172"/>
              <p:cNvSpPr>
                <a:spLocks/>
              </p:cNvSpPr>
              <p:nvPr/>
            </p:nvSpPr>
            <p:spPr bwMode="auto">
              <a:xfrm>
                <a:off x="4934" y="3300"/>
                <a:ext cx="23" cy="19"/>
              </a:xfrm>
              <a:custGeom>
                <a:avLst/>
                <a:gdLst>
                  <a:gd name="T0" fmla="*/ 22 w 23"/>
                  <a:gd name="T1" fmla="*/ 18 h 19"/>
                  <a:gd name="T2" fmla="*/ 22 w 23"/>
                  <a:gd name="T3" fmla="*/ 18 h 19"/>
                  <a:gd name="T4" fmla="*/ 0 w 23"/>
                  <a:gd name="T5" fmla="*/ 18 h 19"/>
                  <a:gd name="T6" fmla="*/ 0 w 23"/>
                  <a:gd name="T7" fmla="*/ 0 h 19"/>
                  <a:gd name="T8" fmla="*/ 0 w 23"/>
                  <a:gd name="T9" fmla="*/ 18 h 19"/>
                  <a:gd name="T10" fmla="*/ 22 w 23"/>
                  <a:gd name="T11" fmla="*/ 18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19"/>
                  <a:gd name="T20" fmla="*/ 23 w 2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19">
                    <a:moveTo>
                      <a:pt x="22" y="18"/>
                    </a:moveTo>
                    <a:lnTo>
                      <a:pt x="22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2" y="18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9" name="Freeform 173"/>
              <p:cNvSpPr>
                <a:spLocks/>
              </p:cNvSpPr>
              <p:nvPr/>
            </p:nvSpPr>
            <p:spPr bwMode="auto">
              <a:xfrm>
                <a:off x="4895" y="3314"/>
                <a:ext cx="23" cy="19"/>
              </a:xfrm>
              <a:custGeom>
                <a:avLst/>
                <a:gdLst>
                  <a:gd name="T0" fmla="*/ 22 w 23"/>
                  <a:gd name="T1" fmla="*/ 9 h 19"/>
                  <a:gd name="T2" fmla="*/ 22 w 23"/>
                  <a:gd name="T3" fmla="*/ 9 h 19"/>
                  <a:gd name="T4" fmla="*/ 18 w 23"/>
                  <a:gd name="T5" fmla="*/ 9 h 19"/>
                  <a:gd name="T6" fmla="*/ 15 w 23"/>
                  <a:gd name="T7" fmla="*/ 9 h 19"/>
                  <a:gd name="T8" fmla="*/ 9 w 23"/>
                  <a:gd name="T9" fmla="*/ 9 h 19"/>
                  <a:gd name="T10" fmla="*/ 0 w 23"/>
                  <a:gd name="T11" fmla="*/ 18 h 19"/>
                  <a:gd name="T12" fmla="*/ 9 w 23"/>
                  <a:gd name="T13" fmla="*/ 9 h 19"/>
                  <a:gd name="T14" fmla="*/ 15 w 23"/>
                  <a:gd name="T15" fmla="*/ 0 h 19"/>
                  <a:gd name="T16" fmla="*/ 18 w 23"/>
                  <a:gd name="T17" fmla="*/ 0 h 19"/>
                  <a:gd name="T18" fmla="*/ 15 w 23"/>
                  <a:gd name="T19" fmla="*/ 9 h 19"/>
                  <a:gd name="T20" fmla="*/ 18 w 23"/>
                  <a:gd name="T21" fmla="*/ 9 h 19"/>
                  <a:gd name="T22" fmla="*/ 22 w 23"/>
                  <a:gd name="T23" fmla="*/ 9 h 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"/>
                  <a:gd name="T37" fmla="*/ 0 h 19"/>
                  <a:gd name="T38" fmla="*/ 23 w 23"/>
                  <a:gd name="T39" fmla="*/ 19 h 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" h="19">
                    <a:moveTo>
                      <a:pt x="22" y="9"/>
                    </a:moveTo>
                    <a:lnTo>
                      <a:pt x="22" y="9"/>
                    </a:lnTo>
                    <a:lnTo>
                      <a:pt x="18" y="9"/>
                    </a:lnTo>
                    <a:lnTo>
                      <a:pt x="15" y="9"/>
                    </a:lnTo>
                    <a:lnTo>
                      <a:pt x="9" y="9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5" y="9"/>
                    </a:lnTo>
                    <a:lnTo>
                      <a:pt x="18" y="9"/>
                    </a:lnTo>
                    <a:lnTo>
                      <a:pt x="22" y="9"/>
                    </a:lnTo>
                  </a:path>
                </a:pathLst>
              </a:custGeom>
              <a:solidFill>
                <a:srgbClr val="402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80" name="Freeform 174"/>
            <p:cNvSpPr>
              <a:spLocks/>
            </p:cNvSpPr>
            <p:nvPr/>
          </p:nvSpPr>
          <p:spPr bwMode="auto">
            <a:xfrm>
              <a:off x="4808" y="3311"/>
              <a:ext cx="71" cy="50"/>
            </a:xfrm>
            <a:custGeom>
              <a:avLst/>
              <a:gdLst>
                <a:gd name="T0" fmla="*/ 9 w 71"/>
                <a:gd name="T1" fmla="*/ 3 h 50"/>
                <a:gd name="T2" fmla="*/ 27 w 71"/>
                <a:gd name="T3" fmla="*/ 5 h 50"/>
                <a:gd name="T4" fmla="*/ 42 w 71"/>
                <a:gd name="T5" fmla="*/ 10 h 50"/>
                <a:gd name="T6" fmla="*/ 49 w 71"/>
                <a:gd name="T7" fmla="*/ 8 h 50"/>
                <a:gd name="T8" fmla="*/ 63 w 71"/>
                <a:gd name="T9" fmla="*/ 8 h 50"/>
                <a:gd name="T10" fmla="*/ 68 w 71"/>
                <a:gd name="T11" fmla="*/ 16 h 50"/>
                <a:gd name="T12" fmla="*/ 70 w 71"/>
                <a:gd name="T13" fmla="*/ 31 h 50"/>
                <a:gd name="T14" fmla="*/ 59 w 71"/>
                <a:gd name="T15" fmla="*/ 33 h 50"/>
                <a:gd name="T16" fmla="*/ 39 w 71"/>
                <a:gd name="T17" fmla="*/ 38 h 50"/>
                <a:gd name="T18" fmla="*/ 1 w 71"/>
                <a:gd name="T19" fmla="*/ 49 h 50"/>
                <a:gd name="T20" fmla="*/ 0 w 71"/>
                <a:gd name="T21" fmla="*/ 0 h 50"/>
                <a:gd name="T22" fmla="*/ 9 w 71"/>
                <a:gd name="T23" fmla="*/ 3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50"/>
                <a:gd name="T38" fmla="*/ 71 w 71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50">
                  <a:moveTo>
                    <a:pt x="9" y="3"/>
                  </a:moveTo>
                  <a:lnTo>
                    <a:pt x="27" y="5"/>
                  </a:lnTo>
                  <a:lnTo>
                    <a:pt x="42" y="10"/>
                  </a:lnTo>
                  <a:lnTo>
                    <a:pt x="49" y="8"/>
                  </a:lnTo>
                  <a:lnTo>
                    <a:pt x="63" y="8"/>
                  </a:lnTo>
                  <a:lnTo>
                    <a:pt x="68" y="16"/>
                  </a:lnTo>
                  <a:lnTo>
                    <a:pt x="70" y="31"/>
                  </a:lnTo>
                  <a:lnTo>
                    <a:pt x="59" y="33"/>
                  </a:lnTo>
                  <a:lnTo>
                    <a:pt x="39" y="38"/>
                  </a:lnTo>
                  <a:lnTo>
                    <a:pt x="1" y="49"/>
                  </a:lnTo>
                  <a:lnTo>
                    <a:pt x="0" y="0"/>
                  </a:lnTo>
                  <a:lnTo>
                    <a:pt x="9" y="3"/>
                  </a:lnTo>
                </a:path>
              </a:pathLst>
            </a:custGeom>
            <a:solidFill>
              <a:srgbClr val="000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Freeform 175"/>
            <p:cNvSpPr>
              <a:spLocks/>
            </p:cNvSpPr>
            <p:nvPr/>
          </p:nvSpPr>
          <p:spPr bwMode="auto">
            <a:xfrm>
              <a:off x="4810" y="3316"/>
              <a:ext cx="65" cy="39"/>
            </a:xfrm>
            <a:custGeom>
              <a:avLst/>
              <a:gdLst>
                <a:gd name="T0" fmla="*/ 8 w 65"/>
                <a:gd name="T1" fmla="*/ 0 h 39"/>
                <a:gd name="T2" fmla="*/ 24 w 65"/>
                <a:gd name="T3" fmla="*/ 4 h 39"/>
                <a:gd name="T4" fmla="*/ 42 w 65"/>
                <a:gd name="T5" fmla="*/ 7 h 39"/>
                <a:gd name="T6" fmla="*/ 55 w 65"/>
                <a:gd name="T7" fmla="*/ 7 h 39"/>
                <a:gd name="T8" fmla="*/ 61 w 65"/>
                <a:gd name="T9" fmla="*/ 7 h 39"/>
                <a:gd name="T10" fmla="*/ 64 w 65"/>
                <a:gd name="T11" fmla="*/ 11 h 39"/>
                <a:gd name="T12" fmla="*/ 64 w 65"/>
                <a:gd name="T13" fmla="*/ 21 h 39"/>
                <a:gd name="T14" fmla="*/ 50 w 65"/>
                <a:gd name="T15" fmla="*/ 28 h 39"/>
                <a:gd name="T16" fmla="*/ 51 w 65"/>
                <a:gd name="T17" fmla="*/ 22 h 39"/>
                <a:gd name="T18" fmla="*/ 55 w 65"/>
                <a:gd name="T19" fmla="*/ 15 h 39"/>
                <a:gd name="T20" fmla="*/ 50 w 65"/>
                <a:gd name="T21" fmla="*/ 22 h 39"/>
                <a:gd name="T22" fmla="*/ 42 w 65"/>
                <a:gd name="T23" fmla="*/ 29 h 39"/>
                <a:gd name="T24" fmla="*/ 28 w 65"/>
                <a:gd name="T25" fmla="*/ 38 h 39"/>
                <a:gd name="T26" fmla="*/ 16 w 65"/>
                <a:gd name="T27" fmla="*/ 38 h 39"/>
                <a:gd name="T28" fmla="*/ 31 w 65"/>
                <a:gd name="T29" fmla="*/ 30 h 39"/>
                <a:gd name="T30" fmla="*/ 42 w 65"/>
                <a:gd name="T31" fmla="*/ 19 h 39"/>
                <a:gd name="T32" fmla="*/ 29 w 65"/>
                <a:gd name="T33" fmla="*/ 28 h 39"/>
                <a:gd name="T34" fmla="*/ 16 w 65"/>
                <a:gd name="T35" fmla="*/ 32 h 39"/>
                <a:gd name="T36" fmla="*/ 0 w 65"/>
                <a:gd name="T37" fmla="*/ 38 h 39"/>
                <a:gd name="T38" fmla="*/ 2 w 65"/>
                <a:gd name="T39" fmla="*/ 15 h 39"/>
                <a:gd name="T40" fmla="*/ 8 w 65"/>
                <a:gd name="T41" fmla="*/ 0 h 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39"/>
                <a:gd name="T65" fmla="*/ 65 w 65"/>
                <a:gd name="T66" fmla="*/ 39 h 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39">
                  <a:moveTo>
                    <a:pt x="8" y="0"/>
                  </a:moveTo>
                  <a:lnTo>
                    <a:pt x="24" y="4"/>
                  </a:lnTo>
                  <a:lnTo>
                    <a:pt x="42" y="7"/>
                  </a:lnTo>
                  <a:lnTo>
                    <a:pt x="55" y="7"/>
                  </a:lnTo>
                  <a:lnTo>
                    <a:pt x="61" y="7"/>
                  </a:lnTo>
                  <a:lnTo>
                    <a:pt x="64" y="11"/>
                  </a:lnTo>
                  <a:lnTo>
                    <a:pt x="64" y="21"/>
                  </a:lnTo>
                  <a:lnTo>
                    <a:pt x="50" y="28"/>
                  </a:lnTo>
                  <a:lnTo>
                    <a:pt x="51" y="22"/>
                  </a:lnTo>
                  <a:lnTo>
                    <a:pt x="55" y="15"/>
                  </a:lnTo>
                  <a:lnTo>
                    <a:pt x="50" y="22"/>
                  </a:lnTo>
                  <a:lnTo>
                    <a:pt x="42" y="29"/>
                  </a:lnTo>
                  <a:lnTo>
                    <a:pt x="28" y="38"/>
                  </a:lnTo>
                  <a:lnTo>
                    <a:pt x="16" y="38"/>
                  </a:lnTo>
                  <a:lnTo>
                    <a:pt x="31" y="30"/>
                  </a:lnTo>
                  <a:lnTo>
                    <a:pt x="42" y="19"/>
                  </a:lnTo>
                  <a:lnTo>
                    <a:pt x="29" y="28"/>
                  </a:lnTo>
                  <a:lnTo>
                    <a:pt x="16" y="32"/>
                  </a:lnTo>
                  <a:lnTo>
                    <a:pt x="0" y="38"/>
                  </a:lnTo>
                  <a:lnTo>
                    <a:pt x="2" y="15"/>
                  </a:lnTo>
                  <a:lnTo>
                    <a:pt x="8" y="0"/>
                  </a:lnTo>
                </a:path>
              </a:pathLst>
            </a:custGeom>
            <a:solidFill>
              <a:srgbClr val="FF00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Freeform 176"/>
            <p:cNvSpPr>
              <a:spLocks/>
            </p:cNvSpPr>
            <p:nvPr/>
          </p:nvSpPr>
          <p:spPr bwMode="auto">
            <a:xfrm>
              <a:off x="4744" y="3182"/>
              <a:ext cx="149" cy="210"/>
            </a:xfrm>
            <a:custGeom>
              <a:avLst/>
              <a:gdLst>
                <a:gd name="T0" fmla="*/ 14 w 149"/>
                <a:gd name="T1" fmla="*/ 0 h 210"/>
                <a:gd name="T2" fmla="*/ 22 w 149"/>
                <a:gd name="T3" fmla="*/ 2 h 210"/>
                <a:gd name="T4" fmla="*/ 30 w 149"/>
                <a:gd name="T5" fmla="*/ 9 h 210"/>
                <a:gd name="T6" fmla="*/ 34 w 149"/>
                <a:gd name="T7" fmla="*/ 21 h 210"/>
                <a:gd name="T8" fmla="*/ 36 w 149"/>
                <a:gd name="T9" fmla="*/ 36 h 210"/>
                <a:gd name="T10" fmla="*/ 37 w 149"/>
                <a:gd name="T11" fmla="*/ 58 h 210"/>
                <a:gd name="T12" fmla="*/ 43 w 149"/>
                <a:gd name="T13" fmla="*/ 77 h 210"/>
                <a:gd name="T14" fmla="*/ 48 w 149"/>
                <a:gd name="T15" fmla="*/ 102 h 210"/>
                <a:gd name="T16" fmla="*/ 52 w 149"/>
                <a:gd name="T17" fmla="*/ 120 h 210"/>
                <a:gd name="T18" fmla="*/ 56 w 149"/>
                <a:gd name="T19" fmla="*/ 139 h 210"/>
                <a:gd name="T20" fmla="*/ 43 w 149"/>
                <a:gd name="T21" fmla="*/ 145 h 210"/>
                <a:gd name="T22" fmla="*/ 57 w 149"/>
                <a:gd name="T23" fmla="*/ 142 h 210"/>
                <a:gd name="T24" fmla="*/ 60 w 149"/>
                <a:gd name="T25" fmla="*/ 150 h 210"/>
                <a:gd name="T26" fmla="*/ 53 w 149"/>
                <a:gd name="T27" fmla="*/ 160 h 210"/>
                <a:gd name="T28" fmla="*/ 64 w 149"/>
                <a:gd name="T29" fmla="*/ 153 h 210"/>
                <a:gd name="T30" fmla="*/ 75 w 149"/>
                <a:gd name="T31" fmla="*/ 160 h 210"/>
                <a:gd name="T32" fmla="*/ 87 w 149"/>
                <a:gd name="T33" fmla="*/ 164 h 210"/>
                <a:gd name="T34" fmla="*/ 106 w 149"/>
                <a:gd name="T35" fmla="*/ 171 h 210"/>
                <a:gd name="T36" fmla="*/ 119 w 149"/>
                <a:gd name="T37" fmla="*/ 174 h 210"/>
                <a:gd name="T38" fmla="*/ 134 w 149"/>
                <a:gd name="T39" fmla="*/ 178 h 210"/>
                <a:gd name="T40" fmla="*/ 143 w 149"/>
                <a:gd name="T41" fmla="*/ 176 h 210"/>
                <a:gd name="T42" fmla="*/ 146 w 149"/>
                <a:gd name="T43" fmla="*/ 180 h 210"/>
                <a:gd name="T44" fmla="*/ 148 w 149"/>
                <a:gd name="T45" fmla="*/ 190 h 210"/>
                <a:gd name="T46" fmla="*/ 148 w 149"/>
                <a:gd name="T47" fmla="*/ 197 h 210"/>
                <a:gd name="T48" fmla="*/ 137 w 149"/>
                <a:gd name="T49" fmla="*/ 203 h 210"/>
                <a:gd name="T50" fmla="*/ 134 w 149"/>
                <a:gd name="T51" fmla="*/ 197 h 210"/>
                <a:gd name="T52" fmla="*/ 133 w 149"/>
                <a:gd name="T53" fmla="*/ 203 h 210"/>
                <a:gd name="T54" fmla="*/ 117 w 149"/>
                <a:gd name="T55" fmla="*/ 206 h 210"/>
                <a:gd name="T56" fmla="*/ 87 w 149"/>
                <a:gd name="T57" fmla="*/ 209 h 210"/>
                <a:gd name="T58" fmla="*/ 52 w 149"/>
                <a:gd name="T59" fmla="*/ 199 h 210"/>
                <a:gd name="T60" fmla="*/ 43 w 149"/>
                <a:gd name="T61" fmla="*/ 195 h 210"/>
                <a:gd name="T62" fmla="*/ 32 w 149"/>
                <a:gd name="T63" fmla="*/ 168 h 210"/>
                <a:gd name="T64" fmla="*/ 16 w 149"/>
                <a:gd name="T65" fmla="*/ 120 h 210"/>
                <a:gd name="T66" fmla="*/ 5 w 149"/>
                <a:gd name="T67" fmla="*/ 65 h 210"/>
                <a:gd name="T68" fmla="*/ 0 w 149"/>
                <a:gd name="T69" fmla="*/ 43 h 210"/>
                <a:gd name="T70" fmla="*/ 1 w 149"/>
                <a:gd name="T71" fmla="*/ 21 h 210"/>
                <a:gd name="T72" fmla="*/ 6 w 149"/>
                <a:gd name="T73" fmla="*/ 5 h 210"/>
                <a:gd name="T74" fmla="*/ 14 w 149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9"/>
                <a:gd name="T115" fmla="*/ 0 h 210"/>
                <a:gd name="T116" fmla="*/ 149 w 149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9" h="210">
                  <a:moveTo>
                    <a:pt x="14" y="0"/>
                  </a:moveTo>
                  <a:lnTo>
                    <a:pt x="22" y="2"/>
                  </a:lnTo>
                  <a:lnTo>
                    <a:pt x="30" y="9"/>
                  </a:lnTo>
                  <a:lnTo>
                    <a:pt x="34" y="21"/>
                  </a:lnTo>
                  <a:lnTo>
                    <a:pt x="36" y="36"/>
                  </a:lnTo>
                  <a:lnTo>
                    <a:pt x="37" y="58"/>
                  </a:lnTo>
                  <a:lnTo>
                    <a:pt x="43" y="77"/>
                  </a:lnTo>
                  <a:lnTo>
                    <a:pt x="48" y="102"/>
                  </a:lnTo>
                  <a:lnTo>
                    <a:pt x="52" y="120"/>
                  </a:lnTo>
                  <a:lnTo>
                    <a:pt x="56" y="139"/>
                  </a:lnTo>
                  <a:lnTo>
                    <a:pt x="43" y="145"/>
                  </a:lnTo>
                  <a:lnTo>
                    <a:pt x="57" y="142"/>
                  </a:lnTo>
                  <a:lnTo>
                    <a:pt x="60" y="150"/>
                  </a:lnTo>
                  <a:lnTo>
                    <a:pt x="53" y="160"/>
                  </a:lnTo>
                  <a:lnTo>
                    <a:pt x="64" y="153"/>
                  </a:lnTo>
                  <a:lnTo>
                    <a:pt x="75" y="160"/>
                  </a:lnTo>
                  <a:lnTo>
                    <a:pt x="87" y="164"/>
                  </a:lnTo>
                  <a:lnTo>
                    <a:pt x="106" y="171"/>
                  </a:lnTo>
                  <a:lnTo>
                    <a:pt x="119" y="174"/>
                  </a:lnTo>
                  <a:lnTo>
                    <a:pt x="134" y="178"/>
                  </a:lnTo>
                  <a:lnTo>
                    <a:pt x="143" y="176"/>
                  </a:lnTo>
                  <a:lnTo>
                    <a:pt x="146" y="180"/>
                  </a:lnTo>
                  <a:lnTo>
                    <a:pt x="148" y="190"/>
                  </a:lnTo>
                  <a:lnTo>
                    <a:pt x="148" y="197"/>
                  </a:lnTo>
                  <a:lnTo>
                    <a:pt x="137" y="203"/>
                  </a:lnTo>
                  <a:lnTo>
                    <a:pt x="134" y="197"/>
                  </a:lnTo>
                  <a:lnTo>
                    <a:pt x="133" y="203"/>
                  </a:lnTo>
                  <a:lnTo>
                    <a:pt x="117" y="206"/>
                  </a:lnTo>
                  <a:lnTo>
                    <a:pt x="87" y="209"/>
                  </a:lnTo>
                  <a:lnTo>
                    <a:pt x="52" y="199"/>
                  </a:lnTo>
                  <a:lnTo>
                    <a:pt x="43" y="195"/>
                  </a:lnTo>
                  <a:lnTo>
                    <a:pt x="32" y="168"/>
                  </a:lnTo>
                  <a:lnTo>
                    <a:pt x="16" y="120"/>
                  </a:lnTo>
                  <a:lnTo>
                    <a:pt x="5" y="65"/>
                  </a:lnTo>
                  <a:lnTo>
                    <a:pt x="0" y="43"/>
                  </a:lnTo>
                  <a:lnTo>
                    <a:pt x="1" y="21"/>
                  </a:lnTo>
                  <a:lnTo>
                    <a:pt x="6" y="5"/>
                  </a:lnTo>
                  <a:lnTo>
                    <a:pt x="14" y="0"/>
                  </a:lnTo>
                </a:path>
              </a:pathLst>
            </a:custGeom>
            <a:solidFill>
              <a:srgbClr val="FF00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Freeform 177"/>
            <p:cNvSpPr>
              <a:spLocks/>
            </p:cNvSpPr>
            <p:nvPr/>
          </p:nvSpPr>
          <p:spPr bwMode="auto">
            <a:xfrm>
              <a:off x="4762" y="3174"/>
              <a:ext cx="59" cy="165"/>
            </a:xfrm>
            <a:custGeom>
              <a:avLst/>
              <a:gdLst>
                <a:gd name="T0" fmla="*/ 9 w 59"/>
                <a:gd name="T1" fmla="*/ 0 h 165"/>
                <a:gd name="T2" fmla="*/ 0 w 59"/>
                <a:gd name="T3" fmla="*/ 7 h 165"/>
                <a:gd name="T4" fmla="*/ 5 w 59"/>
                <a:gd name="T5" fmla="*/ 13 h 165"/>
                <a:gd name="T6" fmla="*/ 9 w 59"/>
                <a:gd name="T7" fmla="*/ 24 h 165"/>
                <a:gd name="T8" fmla="*/ 18 w 59"/>
                <a:gd name="T9" fmla="*/ 31 h 165"/>
                <a:gd name="T10" fmla="*/ 22 w 59"/>
                <a:gd name="T11" fmla="*/ 59 h 165"/>
                <a:gd name="T12" fmla="*/ 26 w 59"/>
                <a:gd name="T13" fmla="*/ 77 h 165"/>
                <a:gd name="T14" fmla="*/ 32 w 59"/>
                <a:gd name="T15" fmla="*/ 90 h 165"/>
                <a:gd name="T16" fmla="*/ 39 w 59"/>
                <a:gd name="T17" fmla="*/ 101 h 165"/>
                <a:gd name="T18" fmla="*/ 31 w 59"/>
                <a:gd name="T19" fmla="*/ 94 h 165"/>
                <a:gd name="T20" fmla="*/ 25 w 59"/>
                <a:gd name="T21" fmla="*/ 79 h 165"/>
                <a:gd name="T22" fmla="*/ 31 w 59"/>
                <a:gd name="T23" fmla="*/ 100 h 165"/>
                <a:gd name="T24" fmla="*/ 36 w 59"/>
                <a:gd name="T25" fmla="*/ 119 h 165"/>
                <a:gd name="T26" fmla="*/ 40 w 59"/>
                <a:gd name="T27" fmla="*/ 139 h 165"/>
                <a:gd name="T28" fmla="*/ 41 w 59"/>
                <a:gd name="T29" fmla="*/ 150 h 165"/>
                <a:gd name="T30" fmla="*/ 45 w 59"/>
                <a:gd name="T31" fmla="*/ 154 h 165"/>
                <a:gd name="T32" fmla="*/ 48 w 59"/>
                <a:gd name="T33" fmla="*/ 159 h 165"/>
                <a:gd name="T34" fmla="*/ 55 w 59"/>
                <a:gd name="T35" fmla="*/ 164 h 165"/>
                <a:gd name="T36" fmla="*/ 55 w 59"/>
                <a:gd name="T37" fmla="*/ 151 h 165"/>
                <a:gd name="T38" fmla="*/ 55 w 59"/>
                <a:gd name="T39" fmla="*/ 141 h 165"/>
                <a:gd name="T40" fmla="*/ 58 w 59"/>
                <a:gd name="T41" fmla="*/ 131 h 165"/>
                <a:gd name="T42" fmla="*/ 58 w 59"/>
                <a:gd name="T43" fmla="*/ 118 h 165"/>
                <a:gd name="T44" fmla="*/ 55 w 59"/>
                <a:gd name="T45" fmla="*/ 105 h 165"/>
                <a:gd name="T46" fmla="*/ 51 w 59"/>
                <a:gd name="T47" fmla="*/ 94 h 165"/>
                <a:gd name="T48" fmla="*/ 47 w 59"/>
                <a:gd name="T49" fmla="*/ 87 h 165"/>
                <a:gd name="T50" fmla="*/ 40 w 59"/>
                <a:gd name="T51" fmla="*/ 79 h 165"/>
                <a:gd name="T52" fmla="*/ 32 w 59"/>
                <a:gd name="T53" fmla="*/ 64 h 165"/>
                <a:gd name="T54" fmla="*/ 25 w 59"/>
                <a:gd name="T55" fmla="*/ 46 h 165"/>
                <a:gd name="T56" fmla="*/ 32 w 59"/>
                <a:gd name="T57" fmla="*/ 58 h 165"/>
                <a:gd name="T58" fmla="*/ 36 w 59"/>
                <a:gd name="T59" fmla="*/ 68 h 165"/>
                <a:gd name="T60" fmla="*/ 43 w 59"/>
                <a:gd name="T61" fmla="*/ 80 h 165"/>
                <a:gd name="T62" fmla="*/ 39 w 59"/>
                <a:gd name="T63" fmla="*/ 63 h 165"/>
                <a:gd name="T64" fmla="*/ 31 w 59"/>
                <a:gd name="T65" fmla="*/ 42 h 165"/>
                <a:gd name="T66" fmla="*/ 22 w 59"/>
                <a:gd name="T67" fmla="*/ 17 h 165"/>
                <a:gd name="T68" fmla="*/ 18 w 59"/>
                <a:gd name="T69" fmla="*/ 9 h 165"/>
                <a:gd name="T70" fmla="*/ 9 w 59"/>
                <a:gd name="T71" fmla="*/ 0 h 1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"/>
                <a:gd name="T109" fmla="*/ 0 h 165"/>
                <a:gd name="T110" fmla="*/ 59 w 59"/>
                <a:gd name="T111" fmla="*/ 165 h 16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" h="165">
                  <a:moveTo>
                    <a:pt x="9" y="0"/>
                  </a:moveTo>
                  <a:lnTo>
                    <a:pt x="0" y="7"/>
                  </a:lnTo>
                  <a:lnTo>
                    <a:pt x="5" y="13"/>
                  </a:lnTo>
                  <a:lnTo>
                    <a:pt x="9" y="24"/>
                  </a:lnTo>
                  <a:lnTo>
                    <a:pt x="18" y="31"/>
                  </a:lnTo>
                  <a:lnTo>
                    <a:pt x="22" y="59"/>
                  </a:lnTo>
                  <a:lnTo>
                    <a:pt x="26" y="77"/>
                  </a:lnTo>
                  <a:lnTo>
                    <a:pt x="32" y="90"/>
                  </a:lnTo>
                  <a:lnTo>
                    <a:pt x="39" y="101"/>
                  </a:lnTo>
                  <a:lnTo>
                    <a:pt x="31" y="94"/>
                  </a:lnTo>
                  <a:lnTo>
                    <a:pt x="25" y="79"/>
                  </a:lnTo>
                  <a:lnTo>
                    <a:pt x="31" y="100"/>
                  </a:lnTo>
                  <a:lnTo>
                    <a:pt x="36" y="119"/>
                  </a:lnTo>
                  <a:lnTo>
                    <a:pt x="40" y="139"/>
                  </a:lnTo>
                  <a:lnTo>
                    <a:pt x="41" y="150"/>
                  </a:lnTo>
                  <a:lnTo>
                    <a:pt x="45" y="154"/>
                  </a:lnTo>
                  <a:lnTo>
                    <a:pt x="48" y="159"/>
                  </a:lnTo>
                  <a:lnTo>
                    <a:pt x="55" y="164"/>
                  </a:lnTo>
                  <a:lnTo>
                    <a:pt x="55" y="151"/>
                  </a:lnTo>
                  <a:lnTo>
                    <a:pt x="55" y="141"/>
                  </a:lnTo>
                  <a:lnTo>
                    <a:pt x="58" y="131"/>
                  </a:lnTo>
                  <a:lnTo>
                    <a:pt x="58" y="118"/>
                  </a:lnTo>
                  <a:lnTo>
                    <a:pt x="55" y="105"/>
                  </a:lnTo>
                  <a:lnTo>
                    <a:pt x="51" y="94"/>
                  </a:lnTo>
                  <a:lnTo>
                    <a:pt x="47" y="87"/>
                  </a:lnTo>
                  <a:lnTo>
                    <a:pt x="40" y="79"/>
                  </a:lnTo>
                  <a:lnTo>
                    <a:pt x="32" y="64"/>
                  </a:lnTo>
                  <a:lnTo>
                    <a:pt x="25" y="46"/>
                  </a:lnTo>
                  <a:lnTo>
                    <a:pt x="32" y="58"/>
                  </a:lnTo>
                  <a:lnTo>
                    <a:pt x="36" y="68"/>
                  </a:lnTo>
                  <a:lnTo>
                    <a:pt x="43" y="80"/>
                  </a:lnTo>
                  <a:lnTo>
                    <a:pt x="39" y="63"/>
                  </a:lnTo>
                  <a:lnTo>
                    <a:pt x="31" y="42"/>
                  </a:lnTo>
                  <a:lnTo>
                    <a:pt x="22" y="17"/>
                  </a:lnTo>
                  <a:lnTo>
                    <a:pt x="18" y="9"/>
                  </a:lnTo>
                  <a:lnTo>
                    <a:pt x="9" y="0"/>
                  </a:lnTo>
                </a:path>
              </a:pathLst>
            </a:custGeom>
            <a:solidFill>
              <a:srgbClr val="FF00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Freeform 178"/>
            <p:cNvSpPr>
              <a:spLocks/>
            </p:cNvSpPr>
            <p:nvPr/>
          </p:nvSpPr>
          <p:spPr bwMode="auto">
            <a:xfrm>
              <a:off x="4720" y="3164"/>
              <a:ext cx="222" cy="418"/>
            </a:xfrm>
            <a:custGeom>
              <a:avLst/>
              <a:gdLst>
                <a:gd name="T0" fmla="*/ 35 w 222"/>
                <a:gd name="T1" fmla="*/ 23 h 418"/>
                <a:gd name="T2" fmla="*/ 24 w 222"/>
                <a:gd name="T3" fmla="*/ 58 h 418"/>
                <a:gd name="T4" fmla="*/ 20 w 222"/>
                <a:gd name="T5" fmla="*/ 108 h 418"/>
                <a:gd name="T6" fmla="*/ 24 w 222"/>
                <a:gd name="T7" fmla="*/ 91 h 418"/>
                <a:gd name="T8" fmla="*/ 33 w 222"/>
                <a:gd name="T9" fmla="*/ 120 h 418"/>
                <a:gd name="T10" fmla="*/ 35 w 222"/>
                <a:gd name="T11" fmla="*/ 173 h 418"/>
                <a:gd name="T12" fmla="*/ 36 w 222"/>
                <a:gd name="T13" fmla="*/ 155 h 418"/>
                <a:gd name="T14" fmla="*/ 55 w 222"/>
                <a:gd name="T15" fmla="*/ 195 h 418"/>
                <a:gd name="T16" fmla="*/ 82 w 222"/>
                <a:gd name="T17" fmla="*/ 224 h 418"/>
                <a:gd name="T18" fmla="*/ 83 w 222"/>
                <a:gd name="T19" fmla="*/ 238 h 418"/>
                <a:gd name="T20" fmla="*/ 88 w 222"/>
                <a:gd name="T21" fmla="*/ 236 h 418"/>
                <a:gd name="T22" fmla="*/ 92 w 222"/>
                <a:gd name="T23" fmla="*/ 259 h 418"/>
                <a:gd name="T24" fmla="*/ 94 w 222"/>
                <a:gd name="T25" fmla="*/ 273 h 418"/>
                <a:gd name="T26" fmla="*/ 74 w 222"/>
                <a:gd name="T27" fmla="*/ 298 h 418"/>
                <a:gd name="T28" fmla="*/ 103 w 222"/>
                <a:gd name="T29" fmla="*/ 288 h 418"/>
                <a:gd name="T30" fmla="*/ 84 w 222"/>
                <a:gd name="T31" fmla="*/ 310 h 418"/>
                <a:gd name="T32" fmla="*/ 114 w 222"/>
                <a:gd name="T33" fmla="*/ 294 h 418"/>
                <a:gd name="T34" fmla="*/ 111 w 222"/>
                <a:gd name="T35" fmla="*/ 308 h 418"/>
                <a:gd name="T36" fmla="*/ 123 w 222"/>
                <a:gd name="T37" fmla="*/ 303 h 418"/>
                <a:gd name="T38" fmla="*/ 183 w 222"/>
                <a:gd name="T39" fmla="*/ 332 h 418"/>
                <a:gd name="T40" fmla="*/ 214 w 222"/>
                <a:gd name="T41" fmla="*/ 378 h 418"/>
                <a:gd name="T42" fmla="*/ 134 w 222"/>
                <a:gd name="T43" fmla="*/ 414 h 418"/>
                <a:gd name="T44" fmla="*/ 150 w 222"/>
                <a:gd name="T45" fmla="*/ 407 h 418"/>
                <a:gd name="T46" fmla="*/ 140 w 222"/>
                <a:gd name="T47" fmla="*/ 402 h 418"/>
                <a:gd name="T48" fmla="*/ 118 w 222"/>
                <a:gd name="T49" fmla="*/ 407 h 418"/>
                <a:gd name="T50" fmla="*/ 161 w 222"/>
                <a:gd name="T51" fmla="*/ 374 h 418"/>
                <a:gd name="T52" fmla="*/ 33 w 222"/>
                <a:gd name="T53" fmla="*/ 401 h 418"/>
                <a:gd name="T54" fmla="*/ 5 w 222"/>
                <a:gd name="T55" fmla="*/ 380 h 418"/>
                <a:gd name="T56" fmla="*/ 4 w 222"/>
                <a:gd name="T57" fmla="*/ 336 h 418"/>
                <a:gd name="T58" fmla="*/ 16 w 222"/>
                <a:gd name="T59" fmla="*/ 276 h 418"/>
                <a:gd name="T60" fmla="*/ 45 w 222"/>
                <a:gd name="T61" fmla="*/ 304 h 418"/>
                <a:gd name="T62" fmla="*/ 26 w 222"/>
                <a:gd name="T63" fmla="*/ 259 h 418"/>
                <a:gd name="T64" fmla="*/ 45 w 222"/>
                <a:gd name="T65" fmla="*/ 249 h 418"/>
                <a:gd name="T66" fmla="*/ 36 w 222"/>
                <a:gd name="T67" fmla="*/ 226 h 418"/>
                <a:gd name="T68" fmla="*/ 25 w 222"/>
                <a:gd name="T69" fmla="*/ 236 h 418"/>
                <a:gd name="T70" fmla="*/ 8 w 222"/>
                <a:gd name="T71" fmla="*/ 169 h 418"/>
                <a:gd name="T72" fmla="*/ 8 w 222"/>
                <a:gd name="T73" fmla="*/ 103 h 418"/>
                <a:gd name="T74" fmla="*/ 2 w 222"/>
                <a:gd name="T75" fmla="*/ 142 h 418"/>
                <a:gd name="T76" fmla="*/ 0 w 222"/>
                <a:gd name="T77" fmla="*/ 95 h 418"/>
                <a:gd name="T78" fmla="*/ 14 w 222"/>
                <a:gd name="T79" fmla="*/ 50 h 418"/>
                <a:gd name="T80" fmla="*/ 0 w 222"/>
                <a:gd name="T81" fmla="*/ 89 h 418"/>
                <a:gd name="T82" fmla="*/ 9 w 222"/>
                <a:gd name="T83" fmla="*/ 38 h 418"/>
                <a:gd name="T84" fmla="*/ 29 w 222"/>
                <a:gd name="T85" fmla="*/ 0 h 4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22"/>
                <a:gd name="T130" fmla="*/ 0 h 418"/>
                <a:gd name="T131" fmla="*/ 222 w 222"/>
                <a:gd name="T132" fmla="*/ 418 h 4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22" h="418">
                  <a:moveTo>
                    <a:pt x="47" y="9"/>
                  </a:moveTo>
                  <a:lnTo>
                    <a:pt x="40" y="17"/>
                  </a:lnTo>
                  <a:lnTo>
                    <a:pt x="35" y="23"/>
                  </a:lnTo>
                  <a:lnTo>
                    <a:pt x="25" y="35"/>
                  </a:lnTo>
                  <a:lnTo>
                    <a:pt x="25" y="47"/>
                  </a:lnTo>
                  <a:lnTo>
                    <a:pt x="24" y="58"/>
                  </a:lnTo>
                  <a:lnTo>
                    <a:pt x="24" y="71"/>
                  </a:lnTo>
                  <a:lnTo>
                    <a:pt x="24" y="89"/>
                  </a:lnTo>
                  <a:lnTo>
                    <a:pt x="20" y="108"/>
                  </a:lnTo>
                  <a:lnTo>
                    <a:pt x="20" y="130"/>
                  </a:lnTo>
                  <a:lnTo>
                    <a:pt x="24" y="108"/>
                  </a:lnTo>
                  <a:lnTo>
                    <a:pt x="24" y="91"/>
                  </a:lnTo>
                  <a:lnTo>
                    <a:pt x="25" y="82"/>
                  </a:lnTo>
                  <a:lnTo>
                    <a:pt x="29" y="100"/>
                  </a:lnTo>
                  <a:lnTo>
                    <a:pt x="33" y="120"/>
                  </a:lnTo>
                  <a:lnTo>
                    <a:pt x="35" y="130"/>
                  </a:lnTo>
                  <a:lnTo>
                    <a:pt x="35" y="150"/>
                  </a:lnTo>
                  <a:lnTo>
                    <a:pt x="35" y="173"/>
                  </a:lnTo>
                  <a:lnTo>
                    <a:pt x="35" y="195"/>
                  </a:lnTo>
                  <a:lnTo>
                    <a:pt x="36" y="171"/>
                  </a:lnTo>
                  <a:lnTo>
                    <a:pt x="36" y="155"/>
                  </a:lnTo>
                  <a:lnTo>
                    <a:pt x="39" y="141"/>
                  </a:lnTo>
                  <a:lnTo>
                    <a:pt x="47" y="174"/>
                  </a:lnTo>
                  <a:lnTo>
                    <a:pt x="55" y="195"/>
                  </a:lnTo>
                  <a:lnTo>
                    <a:pt x="59" y="202"/>
                  </a:lnTo>
                  <a:lnTo>
                    <a:pt x="63" y="216"/>
                  </a:lnTo>
                  <a:lnTo>
                    <a:pt x="82" y="224"/>
                  </a:lnTo>
                  <a:lnTo>
                    <a:pt x="90" y="226"/>
                  </a:lnTo>
                  <a:lnTo>
                    <a:pt x="88" y="231"/>
                  </a:lnTo>
                  <a:lnTo>
                    <a:pt x="83" y="238"/>
                  </a:lnTo>
                  <a:lnTo>
                    <a:pt x="63" y="255"/>
                  </a:lnTo>
                  <a:lnTo>
                    <a:pt x="80" y="247"/>
                  </a:lnTo>
                  <a:lnTo>
                    <a:pt x="88" y="236"/>
                  </a:lnTo>
                  <a:lnTo>
                    <a:pt x="98" y="226"/>
                  </a:lnTo>
                  <a:lnTo>
                    <a:pt x="97" y="249"/>
                  </a:lnTo>
                  <a:lnTo>
                    <a:pt x="92" y="259"/>
                  </a:lnTo>
                  <a:lnTo>
                    <a:pt x="83" y="267"/>
                  </a:lnTo>
                  <a:lnTo>
                    <a:pt x="94" y="267"/>
                  </a:lnTo>
                  <a:lnTo>
                    <a:pt x="94" y="273"/>
                  </a:lnTo>
                  <a:lnTo>
                    <a:pt x="92" y="280"/>
                  </a:lnTo>
                  <a:lnTo>
                    <a:pt x="88" y="286"/>
                  </a:lnTo>
                  <a:lnTo>
                    <a:pt x="74" y="298"/>
                  </a:lnTo>
                  <a:lnTo>
                    <a:pt x="94" y="288"/>
                  </a:lnTo>
                  <a:lnTo>
                    <a:pt x="99" y="286"/>
                  </a:lnTo>
                  <a:lnTo>
                    <a:pt x="103" y="288"/>
                  </a:lnTo>
                  <a:lnTo>
                    <a:pt x="103" y="294"/>
                  </a:lnTo>
                  <a:lnTo>
                    <a:pt x="98" y="300"/>
                  </a:lnTo>
                  <a:lnTo>
                    <a:pt x="84" y="310"/>
                  </a:lnTo>
                  <a:lnTo>
                    <a:pt x="103" y="300"/>
                  </a:lnTo>
                  <a:lnTo>
                    <a:pt x="109" y="290"/>
                  </a:lnTo>
                  <a:lnTo>
                    <a:pt x="114" y="294"/>
                  </a:lnTo>
                  <a:lnTo>
                    <a:pt x="118" y="297"/>
                  </a:lnTo>
                  <a:lnTo>
                    <a:pt x="115" y="303"/>
                  </a:lnTo>
                  <a:lnTo>
                    <a:pt x="111" y="308"/>
                  </a:lnTo>
                  <a:lnTo>
                    <a:pt x="103" y="316"/>
                  </a:lnTo>
                  <a:lnTo>
                    <a:pt x="115" y="308"/>
                  </a:lnTo>
                  <a:lnTo>
                    <a:pt x="123" y="303"/>
                  </a:lnTo>
                  <a:lnTo>
                    <a:pt x="132" y="306"/>
                  </a:lnTo>
                  <a:lnTo>
                    <a:pt x="159" y="319"/>
                  </a:lnTo>
                  <a:lnTo>
                    <a:pt x="183" y="332"/>
                  </a:lnTo>
                  <a:lnTo>
                    <a:pt x="199" y="345"/>
                  </a:lnTo>
                  <a:lnTo>
                    <a:pt x="206" y="359"/>
                  </a:lnTo>
                  <a:lnTo>
                    <a:pt x="214" y="378"/>
                  </a:lnTo>
                  <a:lnTo>
                    <a:pt x="221" y="417"/>
                  </a:lnTo>
                  <a:lnTo>
                    <a:pt x="141" y="417"/>
                  </a:lnTo>
                  <a:lnTo>
                    <a:pt x="134" y="414"/>
                  </a:lnTo>
                  <a:lnTo>
                    <a:pt x="156" y="409"/>
                  </a:lnTo>
                  <a:lnTo>
                    <a:pt x="188" y="388"/>
                  </a:lnTo>
                  <a:lnTo>
                    <a:pt x="150" y="407"/>
                  </a:lnTo>
                  <a:lnTo>
                    <a:pt x="132" y="412"/>
                  </a:lnTo>
                  <a:lnTo>
                    <a:pt x="119" y="409"/>
                  </a:lnTo>
                  <a:lnTo>
                    <a:pt x="140" y="402"/>
                  </a:lnTo>
                  <a:lnTo>
                    <a:pt x="179" y="383"/>
                  </a:lnTo>
                  <a:lnTo>
                    <a:pt x="136" y="401"/>
                  </a:lnTo>
                  <a:lnTo>
                    <a:pt x="118" y="407"/>
                  </a:lnTo>
                  <a:lnTo>
                    <a:pt x="114" y="404"/>
                  </a:lnTo>
                  <a:lnTo>
                    <a:pt x="132" y="394"/>
                  </a:lnTo>
                  <a:lnTo>
                    <a:pt x="161" y="374"/>
                  </a:lnTo>
                  <a:lnTo>
                    <a:pt x="128" y="394"/>
                  </a:lnTo>
                  <a:lnTo>
                    <a:pt x="109" y="402"/>
                  </a:lnTo>
                  <a:lnTo>
                    <a:pt x="33" y="401"/>
                  </a:lnTo>
                  <a:lnTo>
                    <a:pt x="21" y="398"/>
                  </a:lnTo>
                  <a:lnTo>
                    <a:pt x="13" y="393"/>
                  </a:lnTo>
                  <a:lnTo>
                    <a:pt x="5" y="380"/>
                  </a:lnTo>
                  <a:lnTo>
                    <a:pt x="4" y="367"/>
                  </a:lnTo>
                  <a:lnTo>
                    <a:pt x="2" y="353"/>
                  </a:lnTo>
                  <a:lnTo>
                    <a:pt x="4" y="336"/>
                  </a:lnTo>
                  <a:lnTo>
                    <a:pt x="12" y="311"/>
                  </a:lnTo>
                  <a:lnTo>
                    <a:pt x="14" y="293"/>
                  </a:lnTo>
                  <a:lnTo>
                    <a:pt x="16" y="276"/>
                  </a:lnTo>
                  <a:lnTo>
                    <a:pt x="24" y="273"/>
                  </a:lnTo>
                  <a:lnTo>
                    <a:pt x="26" y="285"/>
                  </a:lnTo>
                  <a:lnTo>
                    <a:pt x="45" y="304"/>
                  </a:lnTo>
                  <a:lnTo>
                    <a:pt x="30" y="285"/>
                  </a:lnTo>
                  <a:lnTo>
                    <a:pt x="25" y="273"/>
                  </a:lnTo>
                  <a:lnTo>
                    <a:pt x="26" y="259"/>
                  </a:lnTo>
                  <a:lnTo>
                    <a:pt x="47" y="251"/>
                  </a:lnTo>
                  <a:lnTo>
                    <a:pt x="61" y="238"/>
                  </a:lnTo>
                  <a:lnTo>
                    <a:pt x="45" y="249"/>
                  </a:lnTo>
                  <a:lnTo>
                    <a:pt x="26" y="255"/>
                  </a:lnTo>
                  <a:lnTo>
                    <a:pt x="29" y="237"/>
                  </a:lnTo>
                  <a:lnTo>
                    <a:pt x="36" y="226"/>
                  </a:lnTo>
                  <a:lnTo>
                    <a:pt x="41" y="205"/>
                  </a:lnTo>
                  <a:lnTo>
                    <a:pt x="35" y="224"/>
                  </a:lnTo>
                  <a:lnTo>
                    <a:pt x="25" y="236"/>
                  </a:lnTo>
                  <a:lnTo>
                    <a:pt x="17" y="233"/>
                  </a:lnTo>
                  <a:lnTo>
                    <a:pt x="13" y="202"/>
                  </a:lnTo>
                  <a:lnTo>
                    <a:pt x="8" y="169"/>
                  </a:lnTo>
                  <a:lnTo>
                    <a:pt x="4" y="147"/>
                  </a:lnTo>
                  <a:lnTo>
                    <a:pt x="5" y="126"/>
                  </a:lnTo>
                  <a:lnTo>
                    <a:pt x="8" y="103"/>
                  </a:lnTo>
                  <a:lnTo>
                    <a:pt x="4" y="115"/>
                  </a:lnTo>
                  <a:lnTo>
                    <a:pt x="4" y="130"/>
                  </a:lnTo>
                  <a:lnTo>
                    <a:pt x="2" y="142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5"/>
                  </a:lnTo>
                  <a:lnTo>
                    <a:pt x="4" y="78"/>
                  </a:lnTo>
                  <a:lnTo>
                    <a:pt x="8" y="64"/>
                  </a:lnTo>
                  <a:lnTo>
                    <a:pt x="14" y="50"/>
                  </a:lnTo>
                  <a:lnTo>
                    <a:pt x="8" y="60"/>
                  </a:lnTo>
                  <a:lnTo>
                    <a:pt x="4" y="71"/>
                  </a:lnTo>
                  <a:lnTo>
                    <a:pt x="0" y="89"/>
                  </a:lnTo>
                  <a:lnTo>
                    <a:pt x="0" y="76"/>
                  </a:lnTo>
                  <a:lnTo>
                    <a:pt x="4" y="58"/>
                  </a:lnTo>
                  <a:lnTo>
                    <a:pt x="9" y="38"/>
                  </a:lnTo>
                  <a:lnTo>
                    <a:pt x="13" y="21"/>
                  </a:lnTo>
                  <a:lnTo>
                    <a:pt x="20" y="12"/>
                  </a:lnTo>
                  <a:lnTo>
                    <a:pt x="29" y="0"/>
                  </a:lnTo>
                  <a:lnTo>
                    <a:pt x="39" y="2"/>
                  </a:lnTo>
                  <a:lnTo>
                    <a:pt x="47" y="9"/>
                  </a:lnTo>
                </a:path>
              </a:pathLst>
            </a:custGeom>
            <a:solidFill>
              <a:srgbClr val="FF00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Freeform 179"/>
            <p:cNvSpPr>
              <a:spLocks/>
            </p:cNvSpPr>
            <p:nvPr/>
          </p:nvSpPr>
          <p:spPr bwMode="auto">
            <a:xfrm>
              <a:off x="4734" y="3400"/>
              <a:ext cx="23" cy="37"/>
            </a:xfrm>
            <a:custGeom>
              <a:avLst/>
              <a:gdLst>
                <a:gd name="T0" fmla="*/ 2 w 23"/>
                <a:gd name="T1" fmla="*/ 0 h 37"/>
                <a:gd name="T2" fmla="*/ 22 w 23"/>
                <a:gd name="T3" fmla="*/ 1 h 37"/>
                <a:gd name="T4" fmla="*/ 22 w 23"/>
                <a:gd name="T5" fmla="*/ 15 h 37"/>
                <a:gd name="T6" fmla="*/ 19 w 23"/>
                <a:gd name="T7" fmla="*/ 31 h 37"/>
                <a:gd name="T8" fmla="*/ 2 w 23"/>
                <a:gd name="T9" fmla="*/ 36 h 37"/>
                <a:gd name="T10" fmla="*/ 0 w 23"/>
                <a:gd name="T11" fmla="*/ 31 h 37"/>
                <a:gd name="T12" fmla="*/ 0 w 23"/>
                <a:gd name="T13" fmla="*/ 9 h 37"/>
                <a:gd name="T14" fmla="*/ 2 w 23"/>
                <a:gd name="T15" fmla="*/ 0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37"/>
                <a:gd name="T26" fmla="*/ 23 w 23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37">
                  <a:moveTo>
                    <a:pt x="2" y="0"/>
                  </a:moveTo>
                  <a:lnTo>
                    <a:pt x="22" y="1"/>
                  </a:lnTo>
                  <a:lnTo>
                    <a:pt x="22" y="15"/>
                  </a:lnTo>
                  <a:lnTo>
                    <a:pt x="19" y="3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9"/>
                  </a:lnTo>
                  <a:lnTo>
                    <a:pt x="2" y="0"/>
                  </a:lnTo>
                </a:path>
              </a:pathLst>
            </a:custGeom>
            <a:solidFill>
              <a:srgbClr val="000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6" name="Freeform 180"/>
            <p:cNvSpPr>
              <a:spLocks/>
            </p:cNvSpPr>
            <p:nvPr/>
          </p:nvSpPr>
          <p:spPr bwMode="auto">
            <a:xfrm>
              <a:off x="4750" y="3518"/>
              <a:ext cx="106" cy="21"/>
            </a:xfrm>
            <a:custGeom>
              <a:avLst/>
              <a:gdLst>
                <a:gd name="T0" fmla="*/ 105 w 106"/>
                <a:gd name="T1" fmla="*/ 0 h 21"/>
                <a:gd name="T2" fmla="*/ 76 w 106"/>
                <a:gd name="T3" fmla="*/ 8 h 21"/>
                <a:gd name="T4" fmla="*/ 54 w 106"/>
                <a:gd name="T5" fmla="*/ 13 h 21"/>
                <a:gd name="T6" fmla="*/ 32 w 106"/>
                <a:gd name="T7" fmla="*/ 16 h 21"/>
                <a:gd name="T8" fmla="*/ 16 w 106"/>
                <a:gd name="T9" fmla="*/ 17 h 21"/>
                <a:gd name="T10" fmla="*/ 0 w 106"/>
                <a:gd name="T11" fmla="*/ 16 h 21"/>
                <a:gd name="T12" fmla="*/ 15 w 106"/>
                <a:gd name="T13" fmla="*/ 20 h 21"/>
                <a:gd name="T14" fmla="*/ 40 w 106"/>
                <a:gd name="T15" fmla="*/ 20 h 21"/>
                <a:gd name="T16" fmla="*/ 68 w 106"/>
                <a:gd name="T17" fmla="*/ 13 h 21"/>
                <a:gd name="T18" fmla="*/ 81 w 106"/>
                <a:gd name="T19" fmla="*/ 10 h 21"/>
                <a:gd name="T20" fmla="*/ 105 w 106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6"/>
                <a:gd name="T34" fmla="*/ 0 h 21"/>
                <a:gd name="T35" fmla="*/ 106 w 106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6" h="21">
                  <a:moveTo>
                    <a:pt x="105" y="0"/>
                  </a:moveTo>
                  <a:lnTo>
                    <a:pt x="76" y="8"/>
                  </a:lnTo>
                  <a:lnTo>
                    <a:pt x="54" y="13"/>
                  </a:lnTo>
                  <a:lnTo>
                    <a:pt x="32" y="16"/>
                  </a:lnTo>
                  <a:lnTo>
                    <a:pt x="16" y="17"/>
                  </a:lnTo>
                  <a:lnTo>
                    <a:pt x="0" y="16"/>
                  </a:lnTo>
                  <a:lnTo>
                    <a:pt x="15" y="20"/>
                  </a:lnTo>
                  <a:lnTo>
                    <a:pt x="40" y="20"/>
                  </a:lnTo>
                  <a:lnTo>
                    <a:pt x="68" y="13"/>
                  </a:lnTo>
                  <a:lnTo>
                    <a:pt x="81" y="10"/>
                  </a:lnTo>
                  <a:lnTo>
                    <a:pt x="105" y="0"/>
                  </a:lnTo>
                </a:path>
              </a:pathLst>
            </a:custGeom>
            <a:solidFill>
              <a:srgbClr val="000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7" name="Freeform 181"/>
            <p:cNvSpPr>
              <a:spLocks/>
            </p:cNvSpPr>
            <p:nvPr/>
          </p:nvSpPr>
          <p:spPr bwMode="auto">
            <a:xfrm>
              <a:off x="4729" y="3004"/>
              <a:ext cx="96" cy="202"/>
            </a:xfrm>
            <a:custGeom>
              <a:avLst/>
              <a:gdLst>
                <a:gd name="T0" fmla="*/ 51 w 96"/>
                <a:gd name="T1" fmla="*/ 79 h 202"/>
                <a:gd name="T2" fmla="*/ 50 w 96"/>
                <a:gd name="T3" fmla="*/ 71 h 202"/>
                <a:gd name="T4" fmla="*/ 43 w 96"/>
                <a:gd name="T5" fmla="*/ 69 h 202"/>
                <a:gd name="T6" fmla="*/ 42 w 96"/>
                <a:gd name="T7" fmla="*/ 71 h 202"/>
                <a:gd name="T8" fmla="*/ 40 w 96"/>
                <a:gd name="T9" fmla="*/ 77 h 202"/>
                <a:gd name="T10" fmla="*/ 38 w 96"/>
                <a:gd name="T11" fmla="*/ 82 h 202"/>
                <a:gd name="T12" fmla="*/ 40 w 96"/>
                <a:gd name="T13" fmla="*/ 94 h 202"/>
                <a:gd name="T14" fmla="*/ 42 w 96"/>
                <a:gd name="T15" fmla="*/ 102 h 202"/>
                <a:gd name="T16" fmla="*/ 42 w 96"/>
                <a:gd name="T17" fmla="*/ 108 h 202"/>
                <a:gd name="T18" fmla="*/ 43 w 96"/>
                <a:gd name="T19" fmla="*/ 118 h 202"/>
                <a:gd name="T20" fmla="*/ 47 w 96"/>
                <a:gd name="T21" fmla="*/ 129 h 202"/>
                <a:gd name="T22" fmla="*/ 52 w 96"/>
                <a:gd name="T23" fmla="*/ 142 h 202"/>
                <a:gd name="T24" fmla="*/ 55 w 96"/>
                <a:gd name="T25" fmla="*/ 159 h 202"/>
                <a:gd name="T26" fmla="*/ 62 w 96"/>
                <a:gd name="T27" fmla="*/ 176 h 202"/>
                <a:gd name="T28" fmla="*/ 63 w 96"/>
                <a:gd name="T29" fmla="*/ 191 h 202"/>
                <a:gd name="T30" fmla="*/ 65 w 96"/>
                <a:gd name="T31" fmla="*/ 201 h 202"/>
                <a:gd name="T32" fmla="*/ 52 w 96"/>
                <a:gd name="T33" fmla="*/ 183 h 202"/>
                <a:gd name="T34" fmla="*/ 42 w 96"/>
                <a:gd name="T35" fmla="*/ 173 h 202"/>
                <a:gd name="T36" fmla="*/ 33 w 96"/>
                <a:gd name="T37" fmla="*/ 165 h 202"/>
                <a:gd name="T38" fmla="*/ 27 w 96"/>
                <a:gd name="T39" fmla="*/ 162 h 202"/>
                <a:gd name="T40" fmla="*/ 17 w 96"/>
                <a:gd name="T41" fmla="*/ 163 h 202"/>
                <a:gd name="T42" fmla="*/ 8 w 96"/>
                <a:gd name="T43" fmla="*/ 172 h 202"/>
                <a:gd name="T44" fmla="*/ 2 w 96"/>
                <a:gd name="T45" fmla="*/ 186 h 202"/>
                <a:gd name="T46" fmla="*/ 0 w 96"/>
                <a:gd name="T47" fmla="*/ 175 h 202"/>
                <a:gd name="T48" fmla="*/ 4 w 96"/>
                <a:gd name="T49" fmla="*/ 160 h 202"/>
                <a:gd name="T50" fmla="*/ 10 w 96"/>
                <a:gd name="T51" fmla="*/ 142 h 202"/>
                <a:gd name="T52" fmla="*/ 12 w 96"/>
                <a:gd name="T53" fmla="*/ 127 h 202"/>
                <a:gd name="T54" fmla="*/ 14 w 96"/>
                <a:gd name="T55" fmla="*/ 117 h 202"/>
                <a:gd name="T56" fmla="*/ 12 w 96"/>
                <a:gd name="T57" fmla="*/ 107 h 202"/>
                <a:gd name="T58" fmla="*/ 8 w 96"/>
                <a:gd name="T59" fmla="*/ 99 h 202"/>
                <a:gd name="T60" fmla="*/ 5 w 96"/>
                <a:gd name="T61" fmla="*/ 87 h 202"/>
                <a:gd name="T62" fmla="*/ 5 w 96"/>
                <a:gd name="T63" fmla="*/ 78 h 202"/>
                <a:gd name="T64" fmla="*/ 4 w 96"/>
                <a:gd name="T65" fmla="*/ 68 h 202"/>
                <a:gd name="T66" fmla="*/ 2 w 96"/>
                <a:gd name="T67" fmla="*/ 53 h 202"/>
                <a:gd name="T68" fmla="*/ 4 w 96"/>
                <a:gd name="T69" fmla="*/ 44 h 202"/>
                <a:gd name="T70" fmla="*/ 6 w 96"/>
                <a:gd name="T71" fmla="*/ 35 h 202"/>
                <a:gd name="T72" fmla="*/ 10 w 96"/>
                <a:gd name="T73" fmla="*/ 25 h 202"/>
                <a:gd name="T74" fmla="*/ 14 w 96"/>
                <a:gd name="T75" fmla="*/ 15 h 202"/>
                <a:gd name="T76" fmla="*/ 21 w 96"/>
                <a:gd name="T77" fmla="*/ 8 h 202"/>
                <a:gd name="T78" fmla="*/ 29 w 96"/>
                <a:gd name="T79" fmla="*/ 4 h 202"/>
                <a:gd name="T80" fmla="*/ 40 w 96"/>
                <a:gd name="T81" fmla="*/ 0 h 202"/>
                <a:gd name="T82" fmla="*/ 55 w 96"/>
                <a:gd name="T83" fmla="*/ 0 h 202"/>
                <a:gd name="T84" fmla="*/ 63 w 96"/>
                <a:gd name="T85" fmla="*/ 2 h 202"/>
                <a:gd name="T86" fmla="*/ 73 w 96"/>
                <a:gd name="T87" fmla="*/ 7 h 202"/>
                <a:gd name="T88" fmla="*/ 80 w 96"/>
                <a:gd name="T89" fmla="*/ 12 h 202"/>
                <a:gd name="T90" fmla="*/ 85 w 96"/>
                <a:gd name="T91" fmla="*/ 17 h 202"/>
                <a:gd name="T92" fmla="*/ 90 w 96"/>
                <a:gd name="T93" fmla="*/ 26 h 202"/>
                <a:gd name="T94" fmla="*/ 95 w 96"/>
                <a:gd name="T95" fmla="*/ 39 h 202"/>
                <a:gd name="T96" fmla="*/ 95 w 96"/>
                <a:gd name="T97" fmla="*/ 50 h 202"/>
                <a:gd name="T98" fmla="*/ 93 w 96"/>
                <a:gd name="T99" fmla="*/ 59 h 202"/>
                <a:gd name="T100" fmla="*/ 85 w 96"/>
                <a:gd name="T101" fmla="*/ 50 h 202"/>
                <a:gd name="T102" fmla="*/ 78 w 96"/>
                <a:gd name="T103" fmla="*/ 46 h 202"/>
                <a:gd name="T104" fmla="*/ 67 w 96"/>
                <a:gd name="T105" fmla="*/ 43 h 202"/>
                <a:gd name="T106" fmla="*/ 69 w 96"/>
                <a:gd name="T107" fmla="*/ 59 h 202"/>
                <a:gd name="T108" fmla="*/ 58 w 96"/>
                <a:gd name="T109" fmla="*/ 53 h 202"/>
                <a:gd name="T110" fmla="*/ 62 w 96"/>
                <a:gd name="T111" fmla="*/ 67 h 202"/>
                <a:gd name="T112" fmla="*/ 52 w 96"/>
                <a:gd name="T113" fmla="*/ 67 h 202"/>
                <a:gd name="T114" fmla="*/ 51 w 96"/>
                <a:gd name="T115" fmla="*/ 79 h 20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6"/>
                <a:gd name="T175" fmla="*/ 0 h 202"/>
                <a:gd name="T176" fmla="*/ 96 w 96"/>
                <a:gd name="T177" fmla="*/ 202 h 20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6" h="202">
                  <a:moveTo>
                    <a:pt x="51" y="79"/>
                  </a:moveTo>
                  <a:lnTo>
                    <a:pt x="50" y="71"/>
                  </a:lnTo>
                  <a:lnTo>
                    <a:pt x="43" y="69"/>
                  </a:lnTo>
                  <a:lnTo>
                    <a:pt x="42" y="71"/>
                  </a:lnTo>
                  <a:lnTo>
                    <a:pt x="40" y="77"/>
                  </a:lnTo>
                  <a:lnTo>
                    <a:pt x="38" y="82"/>
                  </a:lnTo>
                  <a:lnTo>
                    <a:pt x="40" y="94"/>
                  </a:lnTo>
                  <a:lnTo>
                    <a:pt x="42" y="102"/>
                  </a:lnTo>
                  <a:lnTo>
                    <a:pt x="42" y="108"/>
                  </a:lnTo>
                  <a:lnTo>
                    <a:pt x="43" y="118"/>
                  </a:lnTo>
                  <a:lnTo>
                    <a:pt x="47" y="129"/>
                  </a:lnTo>
                  <a:lnTo>
                    <a:pt x="52" y="142"/>
                  </a:lnTo>
                  <a:lnTo>
                    <a:pt x="55" y="159"/>
                  </a:lnTo>
                  <a:lnTo>
                    <a:pt x="62" y="176"/>
                  </a:lnTo>
                  <a:lnTo>
                    <a:pt x="63" y="191"/>
                  </a:lnTo>
                  <a:lnTo>
                    <a:pt x="65" y="201"/>
                  </a:lnTo>
                  <a:lnTo>
                    <a:pt x="52" y="183"/>
                  </a:lnTo>
                  <a:lnTo>
                    <a:pt x="42" y="173"/>
                  </a:lnTo>
                  <a:lnTo>
                    <a:pt x="33" y="165"/>
                  </a:lnTo>
                  <a:lnTo>
                    <a:pt x="27" y="162"/>
                  </a:lnTo>
                  <a:lnTo>
                    <a:pt x="17" y="163"/>
                  </a:lnTo>
                  <a:lnTo>
                    <a:pt x="8" y="172"/>
                  </a:lnTo>
                  <a:lnTo>
                    <a:pt x="2" y="186"/>
                  </a:lnTo>
                  <a:lnTo>
                    <a:pt x="0" y="175"/>
                  </a:lnTo>
                  <a:lnTo>
                    <a:pt x="4" y="160"/>
                  </a:lnTo>
                  <a:lnTo>
                    <a:pt x="10" y="142"/>
                  </a:lnTo>
                  <a:lnTo>
                    <a:pt x="12" y="127"/>
                  </a:lnTo>
                  <a:lnTo>
                    <a:pt x="14" y="117"/>
                  </a:lnTo>
                  <a:lnTo>
                    <a:pt x="12" y="107"/>
                  </a:lnTo>
                  <a:lnTo>
                    <a:pt x="8" y="99"/>
                  </a:lnTo>
                  <a:lnTo>
                    <a:pt x="5" y="87"/>
                  </a:lnTo>
                  <a:lnTo>
                    <a:pt x="5" y="78"/>
                  </a:lnTo>
                  <a:lnTo>
                    <a:pt x="4" y="68"/>
                  </a:lnTo>
                  <a:lnTo>
                    <a:pt x="2" y="53"/>
                  </a:lnTo>
                  <a:lnTo>
                    <a:pt x="4" y="44"/>
                  </a:lnTo>
                  <a:lnTo>
                    <a:pt x="6" y="35"/>
                  </a:lnTo>
                  <a:lnTo>
                    <a:pt x="10" y="25"/>
                  </a:lnTo>
                  <a:lnTo>
                    <a:pt x="14" y="15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3" y="7"/>
                  </a:lnTo>
                  <a:lnTo>
                    <a:pt x="80" y="12"/>
                  </a:lnTo>
                  <a:lnTo>
                    <a:pt x="85" y="17"/>
                  </a:lnTo>
                  <a:lnTo>
                    <a:pt x="90" y="26"/>
                  </a:lnTo>
                  <a:lnTo>
                    <a:pt x="95" y="39"/>
                  </a:lnTo>
                  <a:lnTo>
                    <a:pt x="95" y="50"/>
                  </a:lnTo>
                  <a:lnTo>
                    <a:pt x="93" y="59"/>
                  </a:lnTo>
                  <a:lnTo>
                    <a:pt x="85" y="50"/>
                  </a:lnTo>
                  <a:lnTo>
                    <a:pt x="78" y="46"/>
                  </a:lnTo>
                  <a:lnTo>
                    <a:pt x="67" y="43"/>
                  </a:lnTo>
                  <a:lnTo>
                    <a:pt x="69" y="59"/>
                  </a:lnTo>
                  <a:lnTo>
                    <a:pt x="58" y="53"/>
                  </a:lnTo>
                  <a:lnTo>
                    <a:pt x="62" y="67"/>
                  </a:lnTo>
                  <a:lnTo>
                    <a:pt x="52" y="67"/>
                  </a:lnTo>
                  <a:lnTo>
                    <a:pt x="51" y="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82"/>
            <p:cNvGrpSpPr>
              <a:grpSpLocks/>
            </p:cNvGrpSpPr>
            <p:nvPr/>
          </p:nvGrpSpPr>
          <p:grpSpPr bwMode="auto">
            <a:xfrm>
              <a:off x="4692" y="3320"/>
              <a:ext cx="75" cy="211"/>
              <a:chOff x="4692" y="3320"/>
              <a:chExt cx="75" cy="211"/>
            </a:xfrm>
          </p:grpSpPr>
          <p:sp>
            <p:nvSpPr>
              <p:cNvPr id="29890" name="Freeform 183"/>
              <p:cNvSpPr>
                <a:spLocks/>
              </p:cNvSpPr>
              <p:nvPr/>
            </p:nvSpPr>
            <p:spPr bwMode="auto">
              <a:xfrm>
                <a:off x="4692" y="3320"/>
                <a:ext cx="75" cy="211"/>
              </a:xfrm>
              <a:custGeom>
                <a:avLst/>
                <a:gdLst>
                  <a:gd name="T0" fmla="*/ 41 w 75"/>
                  <a:gd name="T1" fmla="*/ 28 h 211"/>
                  <a:gd name="T2" fmla="*/ 26 w 75"/>
                  <a:gd name="T3" fmla="*/ 26 h 211"/>
                  <a:gd name="T4" fmla="*/ 19 w 75"/>
                  <a:gd name="T5" fmla="*/ 22 h 211"/>
                  <a:gd name="T6" fmla="*/ 16 w 75"/>
                  <a:gd name="T7" fmla="*/ 15 h 211"/>
                  <a:gd name="T8" fmla="*/ 16 w 75"/>
                  <a:gd name="T9" fmla="*/ 7 h 211"/>
                  <a:gd name="T10" fmla="*/ 13 w 75"/>
                  <a:gd name="T11" fmla="*/ 3 h 211"/>
                  <a:gd name="T12" fmla="*/ 6 w 75"/>
                  <a:gd name="T13" fmla="*/ 0 h 211"/>
                  <a:gd name="T14" fmla="*/ 0 w 75"/>
                  <a:gd name="T15" fmla="*/ 1 h 211"/>
                  <a:gd name="T16" fmla="*/ 9 w 75"/>
                  <a:gd name="T17" fmla="*/ 163 h 211"/>
                  <a:gd name="T18" fmla="*/ 13 w 75"/>
                  <a:gd name="T19" fmla="*/ 179 h 211"/>
                  <a:gd name="T20" fmla="*/ 21 w 75"/>
                  <a:gd name="T21" fmla="*/ 193 h 211"/>
                  <a:gd name="T22" fmla="*/ 31 w 75"/>
                  <a:gd name="T23" fmla="*/ 204 h 211"/>
                  <a:gd name="T24" fmla="*/ 43 w 75"/>
                  <a:gd name="T25" fmla="*/ 207 h 211"/>
                  <a:gd name="T26" fmla="*/ 61 w 75"/>
                  <a:gd name="T27" fmla="*/ 210 h 211"/>
                  <a:gd name="T28" fmla="*/ 69 w 75"/>
                  <a:gd name="T29" fmla="*/ 206 h 211"/>
                  <a:gd name="T30" fmla="*/ 74 w 75"/>
                  <a:gd name="T31" fmla="*/ 196 h 211"/>
                  <a:gd name="T32" fmla="*/ 71 w 75"/>
                  <a:gd name="T33" fmla="*/ 180 h 211"/>
                  <a:gd name="T34" fmla="*/ 64 w 75"/>
                  <a:gd name="T35" fmla="*/ 133 h 211"/>
                  <a:gd name="T36" fmla="*/ 58 w 75"/>
                  <a:gd name="T37" fmla="*/ 89 h 211"/>
                  <a:gd name="T38" fmla="*/ 54 w 75"/>
                  <a:gd name="T39" fmla="*/ 56 h 211"/>
                  <a:gd name="T40" fmla="*/ 54 w 75"/>
                  <a:gd name="T41" fmla="*/ 44 h 211"/>
                  <a:gd name="T42" fmla="*/ 52 w 75"/>
                  <a:gd name="T43" fmla="*/ 33 h 211"/>
                  <a:gd name="T44" fmla="*/ 47 w 75"/>
                  <a:gd name="T45" fmla="*/ 28 h 211"/>
                  <a:gd name="T46" fmla="*/ 41 w 75"/>
                  <a:gd name="T47" fmla="*/ 28 h 2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5"/>
                  <a:gd name="T73" fmla="*/ 0 h 211"/>
                  <a:gd name="T74" fmla="*/ 75 w 75"/>
                  <a:gd name="T75" fmla="*/ 211 h 21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5" h="211">
                    <a:moveTo>
                      <a:pt x="41" y="28"/>
                    </a:moveTo>
                    <a:lnTo>
                      <a:pt x="26" y="26"/>
                    </a:lnTo>
                    <a:lnTo>
                      <a:pt x="19" y="22"/>
                    </a:lnTo>
                    <a:lnTo>
                      <a:pt x="16" y="15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9" y="163"/>
                    </a:lnTo>
                    <a:lnTo>
                      <a:pt x="13" y="179"/>
                    </a:lnTo>
                    <a:lnTo>
                      <a:pt x="21" y="193"/>
                    </a:lnTo>
                    <a:lnTo>
                      <a:pt x="31" y="204"/>
                    </a:lnTo>
                    <a:lnTo>
                      <a:pt x="43" y="207"/>
                    </a:lnTo>
                    <a:lnTo>
                      <a:pt x="61" y="210"/>
                    </a:lnTo>
                    <a:lnTo>
                      <a:pt x="69" y="206"/>
                    </a:lnTo>
                    <a:lnTo>
                      <a:pt x="74" y="196"/>
                    </a:lnTo>
                    <a:lnTo>
                      <a:pt x="71" y="180"/>
                    </a:lnTo>
                    <a:lnTo>
                      <a:pt x="64" y="133"/>
                    </a:lnTo>
                    <a:lnTo>
                      <a:pt x="58" y="89"/>
                    </a:lnTo>
                    <a:lnTo>
                      <a:pt x="54" y="56"/>
                    </a:lnTo>
                    <a:lnTo>
                      <a:pt x="54" y="44"/>
                    </a:lnTo>
                    <a:lnTo>
                      <a:pt x="52" y="33"/>
                    </a:lnTo>
                    <a:lnTo>
                      <a:pt x="47" y="28"/>
                    </a:lnTo>
                    <a:lnTo>
                      <a:pt x="41" y="28"/>
                    </a:lnTo>
                  </a:path>
                </a:pathLst>
              </a:custGeom>
              <a:solidFill>
                <a:srgbClr val="40404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1" name="Freeform 184"/>
              <p:cNvSpPr>
                <a:spLocks/>
              </p:cNvSpPr>
              <p:nvPr/>
            </p:nvSpPr>
            <p:spPr bwMode="auto">
              <a:xfrm>
                <a:off x="4692" y="3329"/>
                <a:ext cx="65" cy="194"/>
              </a:xfrm>
              <a:custGeom>
                <a:avLst/>
                <a:gdLst>
                  <a:gd name="T0" fmla="*/ 42 w 65"/>
                  <a:gd name="T1" fmla="*/ 38 h 194"/>
                  <a:gd name="T2" fmla="*/ 31 w 65"/>
                  <a:gd name="T3" fmla="*/ 37 h 194"/>
                  <a:gd name="T4" fmla="*/ 19 w 65"/>
                  <a:gd name="T5" fmla="*/ 33 h 194"/>
                  <a:gd name="T6" fmla="*/ 10 w 65"/>
                  <a:gd name="T7" fmla="*/ 25 h 194"/>
                  <a:gd name="T8" fmla="*/ 6 w 65"/>
                  <a:gd name="T9" fmla="*/ 17 h 194"/>
                  <a:gd name="T10" fmla="*/ 0 w 65"/>
                  <a:gd name="T11" fmla="*/ 0 h 194"/>
                  <a:gd name="T12" fmla="*/ 9 w 65"/>
                  <a:gd name="T13" fmla="*/ 148 h 194"/>
                  <a:gd name="T14" fmla="*/ 14 w 65"/>
                  <a:gd name="T15" fmla="*/ 163 h 194"/>
                  <a:gd name="T16" fmla="*/ 20 w 65"/>
                  <a:gd name="T17" fmla="*/ 174 h 194"/>
                  <a:gd name="T18" fmla="*/ 27 w 65"/>
                  <a:gd name="T19" fmla="*/ 184 h 194"/>
                  <a:gd name="T20" fmla="*/ 35 w 65"/>
                  <a:gd name="T21" fmla="*/ 188 h 194"/>
                  <a:gd name="T22" fmla="*/ 42 w 65"/>
                  <a:gd name="T23" fmla="*/ 191 h 194"/>
                  <a:gd name="T24" fmla="*/ 49 w 65"/>
                  <a:gd name="T25" fmla="*/ 193 h 194"/>
                  <a:gd name="T26" fmla="*/ 58 w 65"/>
                  <a:gd name="T27" fmla="*/ 193 h 194"/>
                  <a:gd name="T28" fmla="*/ 62 w 65"/>
                  <a:gd name="T29" fmla="*/ 191 h 194"/>
                  <a:gd name="T30" fmla="*/ 64 w 65"/>
                  <a:gd name="T31" fmla="*/ 184 h 194"/>
                  <a:gd name="T32" fmla="*/ 62 w 65"/>
                  <a:gd name="T33" fmla="*/ 173 h 194"/>
                  <a:gd name="T34" fmla="*/ 57 w 65"/>
                  <a:gd name="T35" fmla="*/ 146 h 194"/>
                  <a:gd name="T36" fmla="*/ 47 w 65"/>
                  <a:gd name="T37" fmla="*/ 58 h 194"/>
                  <a:gd name="T38" fmla="*/ 47 w 65"/>
                  <a:gd name="T39" fmla="*/ 47 h 194"/>
                  <a:gd name="T40" fmla="*/ 42 w 65"/>
                  <a:gd name="T41" fmla="*/ 38 h 1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194"/>
                  <a:gd name="T65" fmla="*/ 65 w 65"/>
                  <a:gd name="T66" fmla="*/ 194 h 1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194">
                    <a:moveTo>
                      <a:pt x="42" y="38"/>
                    </a:moveTo>
                    <a:lnTo>
                      <a:pt x="31" y="37"/>
                    </a:lnTo>
                    <a:lnTo>
                      <a:pt x="19" y="33"/>
                    </a:lnTo>
                    <a:lnTo>
                      <a:pt x="10" y="25"/>
                    </a:lnTo>
                    <a:lnTo>
                      <a:pt x="6" y="17"/>
                    </a:lnTo>
                    <a:lnTo>
                      <a:pt x="0" y="0"/>
                    </a:lnTo>
                    <a:lnTo>
                      <a:pt x="9" y="148"/>
                    </a:lnTo>
                    <a:lnTo>
                      <a:pt x="14" y="163"/>
                    </a:lnTo>
                    <a:lnTo>
                      <a:pt x="20" y="174"/>
                    </a:lnTo>
                    <a:lnTo>
                      <a:pt x="27" y="184"/>
                    </a:lnTo>
                    <a:lnTo>
                      <a:pt x="35" y="188"/>
                    </a:lnTo>
                    <a:lnTo>
                      <a:pt x="42" y="191"/>
                    </a:lnTo>
                    <a:lnTo>
                      <a:pt x="49" y="193"/>
                    </a:lnTo>
                    <a:lnTo>
                      <a:pt x="58" y="193"/>
                    </a:lnTo>
                    <a:lnTo>
                      <a:pt x="62" y="191"/>
                    </a:lnTo>
                    <a:lnTo>
                      <a:pt x="64" y="184"/>
                    </a:lnTo>
                    <a:lnTo>
                      <a:pt x="62" y="173"/>
                    </a:lnTo>
                    <a:lnTo>
                      <a:pt x="57" y="146"/>
                    </a:lnTo>
                    <a:lnTo>
                      <a:pt x="47" y="58"/>
                    </a:lnTo>
                    <a:lnTo>
                      <a:pt x="47" y="47"/>
                    </a:lnTo>
                    <a:lnTo>
                      <a:pt x="42" y="38"/>
                    </a:lnTo>
                  </a:path>
                </a:pathLst>
              </a:custGeom>
              <a:solidFill>
                <a:srgbClr val="60606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89" name="Rectangle 185"/>
            <p:cNvSpPr>
              <a:spLocks noChangeArrowheads="1"/>
            </p:cNvSpPr>
            <p:nvPr/>
          </p:nvSpPr>
          <p:spPr bwMode="auto">
            <a:xfrm>
              <a:off x="4918" y="3423"/>
              <a:ext cx="15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</p:grpSp>
      <p:sp>
        <p:nvSpPr>
          <p:cNvPr id="41005" name="Text Box 186"/>
          <p:cNvSpPr txBox="1">
            <a:spLocks noChangeArrowheads="1"/>
          </p:cNvSpPr>
          <p:nvPr/>
        </p:nvSpPr>
        <p:spPr bwMode="auto">
          <a:xfrm>
            <a:off x="5000625" y="1428750"/>
            <a:ext cx="85725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宋体" pitchFamily="2" charset="-122"/>
              </a:rPr>
              <a:t>Search 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宋体" pitchFamily="2" charset="-122"/>
              </a:rPr>
              <a:t>queries </a:t>
            </a:r>
          </a:p>
          <a:p>
            <a:pPr algn="l">
              <a:spcBef>
                <a:spcPct val="50000"/>
              </a:spcBef>
              <a:defRPr/>
            </a:pPr>
            <a:endParaRPr lang="zh-CN" altLang="en-US" sz="1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744" name="Text Box 187"/>
          <p:cNvSpPr txBox="1">
            <a:spLocks noChangeArrowheads="1"/>
          </p:cNvSpPr>
          <p:nvPr/>
        </p:nvSpPr>
        <p:spPr bwMode="auto">
          <a:xfrm>
            <a:off x="5857875" y="1428750"/>
            <a:ext cx="1071563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 b="1">
                <a:solidFill>
                  <a:schemeClr val="bg1"/>
                </a:solidFill>
                <a:ea typeface="宋体" pitchFamily="2" charset="-122"/>
              </a:rPr>
              <a:t>Add/Delete/search/Modify</a:t>
            </a:r>
            <a:endParaRPr lang="zh-CN" altLang="en-US" sz="10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007" name="Text Box 188"/>
          <p:cNvSpPr txBox="1">
            <a:spLocks noChangeArrowheads="1"/>
          </p:cNvSpPr>
          <p:nvPr/>
        </p:nvSpPr>
        <p:spPr bwMode="auto">
          <a:xfrm>
            <a:off x="6924675" y="1500188"/>
            <a:ext cx="13056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宋体" pitchFamily="2" charset="-122"/>
              </a:rPr>
              <a:t>Data transfer </a:t>
            </a:r>
          </a:p>
        </p:txBody>
      </p:sp>
      <p:grpSp>
        <p:nvGrpSpPr>
          <p:cNvPr id="25" name="Group 189"/>
          <p:cNvGrpSpPr>
            <a:grpSpLocks/>
          </p:cNvGrpSpPr>
          <p:nvPr/>
        </p:nvGrpSpPr>
        <p:grpSpPr bwMode="auto">
          <a:xfrm>
            <a:off x="6215063" y="1141413"/>
            <a:ext cx="360362" cy="287337"/>
            <a:chOff x="317" y="2928"/>
            <a:chExt cx="610" cy="707"/>
          </a:xfrm>
        </p:grpSpPr>
        <p:grpSp>
          <p:nvGrpSpPr>
            <p:cNvPr id="26" name="Group 190"/>
            <p:cNvGrpSpPr>
              <a:grpSpLocks/>
            </p:cNvGrpSpPr>
            <p:nvPr/>
          </p:nvGrpSpPr>
          <p:grpSpPr bwMode="auto">
            <a:xfrm>
              <a:off x="317" y="2928"/>
              <a:ext cx="610" cy="707"/>
              <a:chOff x="317" y="2928"/>
              <a:chExt cx="610" cy="707"/>
            </a:xfrm>
          </p:grpSpPr>
          <p:grpSp>
            <p:nvGrpSpPr>
              <p:cNvPr id="27" name="Group 191"/>
              <p:cNvGrpSpPr>
                <a:grpSpLocks/>
              </p:cNvGrpSpPr>
              <p:nvPr/>
            </p:nvGrpSpPr>
            <p:grpSpPr bwMode="auto">
              <a:xfrm>
                <a:off x="519" y="3025"/>
                <a:ext cx="408" cy="426"/>
                <a:chOff x="519" y="3025"/>
                <a:chExt cx="408" cy="426"/>
              </a:xfrm>
            </p:grpSpPr>
            <p:grpSp>
              <p:nvGrpSpPr>
                <p:cNvPr id="28" name="Group 192"/>
                <p:cNvGrpSpPr>
                  <a:grpSpLocks/>
                </p:cNvGrpSpPr>
                <p:nvPr/>
              </p:nvGrpSpPr>
              <p:grpSpPr bwMode="auto">
                <a:xfrm>
                  <a:off x="612" y="3025"/>
                  <a:ext cx="315" cy="385"/>
                  <a:chOff x="612" y="3025"/>
                  <a:chExt cx="315" cy="385"/>
                </a:xfrm>
              </p:grpSpPr>
              <p:grpSp>
                <p:nvGrpSpPr>
                  <p:cNvPr id="29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612" y="3025"/>
                    <a:ext cx="315" cy="385"/>
                    <a:chOff x="612" y="3025"/>
                    <a:chExt cx="315" cy="385"/>
                  </a:xfrm>
                </p:grpSpPr>
                <p:grpSp>
                  <p:nvGrpSpPr>
                    <p:cNvPr id="30" name="Group 1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" y="3242"/>
                      <a:ext cx="315" cy="168"/>
                      <a:chOff x="612" y="3242"/>
                      <a:chExt cx="315" cy="168"/>
                    </a:xfrm>
                  </p:grpSpPr>
                  <p:sp>
                    <p:nvSpPr>
                      <p:cNvPr id="29872" name="Freeform 1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2" y="3242"/>
                        <a:ext cx="185" cy="168"/>
                      </a:xfrm>
                      <a:custGeom>
                        <a:avLst/>
                        <a:gdLst>
                          <a:gd name="T0" fmla="*/ 184 w 185"/>
                          <a:gd name="T1" fmla="*/ 51 h 168"/>
                          <a:gd name="T2" fmla="*/ 184 w 185"/>
                          <a:gd name="T3" fmla="*/ 167 h 168"/>
                          <a:gd name="T4" fmla="*/ 0 w 185"/>
                          <a:gd name="T5" fmla="*/ 80 h 168"/>
                          <a:gd name="T6" fmla="*/ 0 w 185"/>
                          <a:gd name="T7" fmla="*/ 0 h 168"/>
                          <a:gd name="T8" fmla="*/ 184 w 185"/>
                          <a:gd name="T9" fmla="*/ 51 h 16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85"/>
                          <a:gd name="T16" fmla="*/ 0 h 168"/>
                          <a:gd name="T17" fmla="*/ 185 w 185"/>
                          <a:gd name="T18" fmla="*/ 168 h 16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85" h="168">
                            <a:moveTo>
                              <a:pt x="184" y="51"/>
                            </a:moveTo>
                            <a:lnTo>
                              <a:pt x="184" y="167"/>
                            </a:lnTo>
                            <a:lnTo>
                              <a:pt x="0" y="80"/>
                            </a:lnTo>
                            <a:lnTo>
                              <a:pt x="0" y="0"/>
                            </a:lnTo>
                            <a:lnTo>
                              <a:pt x="184" y="51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73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6" y="3281"/>
                        <a:ext cx="131" cy="129"/>
                      </a:xfrm>
                      <a:custGeom>
                        <a:avLst/>
                        <a:gdLst>
                          <a:gd name="T0" fmla="*/ 0 w 131"/>
                          <a:gd name="T1" fmla="*/ 12 h 129"/>
                          <a:gd name="T2" fmla="*/ 0 w 131"/>
                          <a:gd name="T3" fmla="*/ 128 h 129"/>
                          <a:gd name="T4" fmla="*/ 130 w 131"/>
                          <a:gd name="T5" fmla="*/ 101 h 129"/>
                          <a:gd name="T6" fmla="*/ 130 w 131"/>
                          <a:gd name="T7" fmla="*/ 0 h 129"/>
                          <a:gd name="T8" fmla="*/ 0 w 131"/>
                          <a:gd name="T9" fmla="*/ 12 h 1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31"/>
                          <a:gd name="T16" fmla="*/ 0 h 129"/>
                          <a:gd name="T17" fmla="*/ 131 w 131"/>
                          <a:gd name="T18" fmla="*/ 129 h 12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31" h="129">
                            <a:moveTo>
                              <a:pt x="0" y="12"/>
                            </a:moveTo>
                            <a:lnTo>
                              <a:pt x="0" y="128"/>
                            </a:lnTo>
                            <a:lnTo>
                              <a:pt x="130" y="101"/>
                            </a:lnTo>
                            <a:lnTo>
                              <a:pt x="130" y="0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74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2" y="3242"/>
                        <a:ext cx="315" cy="52"/>
                      </a:xfrm>
                      <a:custGeom>
                        <a:avLst/>
                        <a:gdLst>
                          <a:gd name="T0" fmla="*/ 314 w 315"/>
                          <a:gd name="T1" fmla="*/ 38 h 52"/>
                          <a:gd name="T2" fmla="*/ 180 w 315"/>
                          <a:gd name="T3" fmla="*/ 51 h 52"/>
                          <a:gd name="T4" fmla="*/ 0 w 315"/>
                          <a:gd name="T5" fmla="*/ 0 h 52"/>
                          <a:gd name="T6" fmla="*/ 131 w 315"/>
                          <a:gd name="T7" fmla="*/ 0 h 52"/>
                          <a:gd name="T8" fmla="*/ 314 w 315"/>
                          <a:gd name="T9" fmla="*/ 38 h 5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5"/>
                          <a:gd name="T16" fmla="*/ 0 h 52"/>
                          <a:gd name="T17" fmla="*/ 315 w 315"/>
                          <a:gd name="T18" fmla="*/ 52 h 5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5" h="52">
                            <a:moveTo>
                              <a:pt x="314" y="38"/>
                            </a:moveTo>
                            <a:lnTo>
                              <a:pt x="180" y="51"/>
                            </a:lnTo>
                            <a:lnTo>
                              <a:pt x="0" y="0"/>
                            </a:lnTo>
                            <a:lnTo>
                              <a:pt x="131" y="0"/>
                            </a:lnTo>
                            <a:lnTo>
                              <a:pt x="314" y="38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867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711" y="3228"/>
                      <a:ext cx="119" cy="49"/>
                    </a:xfrm>
                    <a:custGeom>
                      <a:avLst/>
                      <a:gdLst>
                        <a:gd name="T0" fmla="*/ 118 w 119"/>
                        <a:gd name="T1" fmla="*/ 26 h 49"/>
                        <a:gd name="T2" fmla="*/ 118 w 119"/>
                        <a:gd name="T3" fmla="*/ 43 h 49"/>
                        <a:gd name="T4" fmla="*/ 63 w 119"/>
                        <a:gd name="T5" fmla="*/ 48 h 49"/>
                        <a:gd name="T6" fmla="*/ 0 w 119"/>
                        <a:gd name="T7" fmla="*/ 30 h 49"/>
                        <a:gd name="T8" fmla="*/ 0 w 119"/>
                        <a:gd name="T9" fmla="*/ 0 h 49"/>
                        <a:gd name="T10" fmla="*/ 118 w 119"/>
                        <a:gd name="T11" fmla="*/ 26 h 4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19"/>
                        <a:gd name="T19" fmla="*/ 0 h 49"/>
                        <a:gd name="T20" fmla="*/ 119 w 119"/>
                        <a:gd name="T21" fmla="*/ 49 h 49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19" h="49">
                          <a:moveTo>
                            <a:pt x="118" y="26"/>
                          </a:moveTo>
                          <a:lnTo>
                            <a:pt x="118" y="43"/>
                          </a:lnTo>
                          <a:lnTo>
                            <a:pt x="63" y="48"/>
                          </a:lnTo>
                          <a:lnTo>
                            <a:pt x="0" y="30"/>
                          </a:lnTo>
                          <a:lnTo>
                            <a:pt x="0" y="0"/>
                          </a:lnTo>
                          <a:lnTo>
                            <a:pt x="118" y="26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1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" y="3025"/>
                      <a:ext cx="256" cy="239"/>
                      <a:chOff x="649" y="3025"/>
                      <a:chExt cx="256" cy="239"/>
                    </a:xfrm>
                  </p:grpSpPr>
                  <p:sp>
                    <p:nvSpPr>
                      <p:cNvPr id="29869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9" y="3025"/>
                        <a:ext cx="148" cy="234"/>
                      </a:xfrm>
                      <a:custGeom>
                        <a:avLst/>
                        <a:gdLst>
                          <a:gd name="T0" fmla="*/ 124 w 148"/>
                          <a:gd name="T1" fmla="*/ 233 h 234"/>
                          <a:gd name="T2" fmla="*/ 147 w 148"/>
                          <a:gd name="T3" fmla="*/ 8 h 234"/>
                          <a:gd name="T4" fmla="*/ 20 w 148"/>
                          <a:gd name="T5" fmla="*/ 0 h 234"/>
                          <a:gd name="T6" fmla="*/ 0 w 148"/>
                          <a:gd name="T7" fmla="*/ 202 h 234"/>
                          <a:gd name="T8" fmla="*/ 124 w 148"/>
                          <a:gd name="T9" fmla="*/ 233 h 23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8"/>
                          <a:gd name="T16" fmla="*/ 0 h 234"/>
                          <a:gd name="T17" fmla="*/ 148 w 148"/>
                          <a:gd name="T18" fmla="*/ 234 h 23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8" h="234">
                            <a:moveTo>
                              <a:pt x="124" y="233"/>
                            </a:moveTo>
                            <a:lnTo>
                              <a:pt x="147" y="8"/>
                            </a:lnTo>
                            <a:lnTo>
                              <a:pt x="20" y="0"/>
                            </a:lnTo>
                            <a:lnTo>
                              <a:pt x="0" y="202"/>
                            </a:lnTo>
                            <a:lnTo>
                              <a:pt x="124" y="233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70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74" y="3033"/>
                        <a:ext cx="131" cy="231"/>
                      </a:xfrm>
                      <a:custGeom>
                        <a:avLst/>
                        <a:gdLst>
                          <a:gd name="T0" fmla="*/ 22 w 131"/>
                          <a:gd name="T1" fmla="*/ 0 h 231"/>
                          <a:gd name="T2" fmla="*/ 130 w 131"/>
                          <a:gd name="T3" fmla="*/ 48 h 231"/>
                          <a:gd name="T4" fmla="*/ 114 w 131"/>
                          <a:gd name="T5" fmla="*/ 230 h 231"/>
                          <a:gd name="T6" fmla="*/ 0 w 131"/>
                          <a:gd name="T7" fmla="*/ 224 h 231"/>
                          <a:gd name="T8" fmla="*/ 22 w 131"/>
                          <a:gd name="T9" fmla="*/ 0 h 23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31"/>
                          <a:gd name="T16" fmla="*/ 0 h 231"/>
                          <a:gd name="T17" fmla="*/ 131 w 131"/>
                          <a:gd name="T18" fmla="*/ 231 h 23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31" h="231">
                            <a:moveTo>
                              <a:pt x="22" y="0"/>
                            </a:moveTo>
                            <a:lnTo>
                              <a:pt x="130" y="48"/>
                            </a:lnTo>
                            <a:lnTo>
                              <a:pt x="114" y="230"/>
                            </a:lnTo>
                            <a:lnTo>
                              <a:pt x="0" y="224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71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5" y="3048"/>
                        <a:ext cx="107" cy="178"/>
                      </a:xfrm>
                      <a:custGeom>
                        <a:avLst/>
                        <a:gdLst>
                          <a:gd name="T0" fmla="*/ 106 w 107"/>
                          <a:gd name="T1" fmla="*/ 9 h 178"/>
                          <a:gd name="T2" fmla="*/ 88 w 107"/>
                          <a:gd name="T3" fmla="*/ 177 h 178"/>
                          <a:gd name="T4" fmla="*/ 0 w 107"/>
                          <a:gd name="T5" fmla="*/ 156 h 178"/>
                          <a:gd name="T6" fmla="*/ 17 w 107"/>
                          <a:gd name="T7" fmla="*/ 0 h 178"/>
                          <a:gd name="T8" fmla="*/ 106 w 107"/>
                          <a:gd name="T9" fmla="*/ 9 h 17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07"/>
                          <a:gd name="T16" fmla="*/ 0 h 178"/>
                          <a:gd name="T17" fmla="*/ 107 w 107"/>
                          <a:gd name="T18" fmla="*/ 178 h 17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07" h="178">
                            <a:moveTo>
                              <a:pt x="106" y="9"/>
                            </a:moveTo>
                            <a:lnTo>
                              <a:pt x="88" y="177"/>
                            </a:lnTo>
                            <a:lnTo>
                              <a:pt x="0" y="156"/>
                            </a:lnTo>
                            <a:lnTo>
                              <a:pt x="17" y="0"/>
                            </a:lnTo>
                            <a:lnTo>
                              <a:pt x="106" y="9"/>
                            </a:lnTo>
                          </a:path>
                        </a:pathLst>
                      </a:custGeom>
                      <a:solidFill>
                        <a:srgbClr val="0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9696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625" y="3260"/>
                    <a:ext cx="113" cy="121"/>
                    <a:chOff x="625" y="3260"/>
                    <a:chExt cx="113" cy="121"/>
                  </a:xfrm>
                </p:grpSpPr>
                <p:sp>
                  <p:nvSpPr>
                    <p:cNvPr id="2985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625" y="3260"/>
                      <a:ext cx="105" cy="108"/>
                    </a:xfrm>
                    <a:custGeom>
                      <a:avLst/>
                      <a:gdLst>
                        <a:gd name="T0" fmla="*/ 0 w 105"/>
                        <a:gd name="T1" fmla="*/ 0 h 108"/>
                        <a:gd name="T2" fmla="*/ 104 w 105"/>
                        <a:gd name="T3" fmla="*/ 33 h 108"/>
                        <a:gd name="T4" fmla="*/ 104 w 105"/>
                        <a:gd name="T5" fmla="*/ 107 h 108"/>
                        <a:gd name="T6" fmla="*/ 0 w 105"/>
                        <a:gd name="T7" fmla="*/ 58 h 108"/>
                        <a:gd name="T8" fmla="*/ 0 w 105"/>
                        <a:gd name="T9" fmla="*/ 0 h 1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5"/>
                        <a:gd name="T16" fmla="*/ 0 h 108"/>
                        <a:gd name="T17" fmla="*/ 105 w 105"/>
                        <a:gd name="T18" fmla="*/ 108 h 1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5" h="108">
                          <a:moveTo>
                            <a:pt x="0" y="0"/>
                          </a:moveTo>
                          <a:lnTo>
                            <a:pt x="104" y="33"/>
                          </a:lnTo>
                          <a:lnTo>
                            <a:pt x="104" y="107"/>
                          </a:lnTo>
                          <a:lnTo>
                            <a:pt x="0" y="5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0" name="Line 20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32" y="3288"/>
                      <a:ext cx="50" cy="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1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" y="3300"/>
                      <a:ext cx="55" cy="1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2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0" y="3273"/>
                      <a:ext cx="0" cy="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3" name="Line 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8" y="3289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4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" y="3286"/>
                      <a:ext cx="113" cy="4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65" name="Line 2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25" y="3278"/>
                      <a:ext cx="113" cy="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9697" name="Group 211"/>
                <p:cNvGrpSpPr>
                  <a:grpSpLocks/>
                </p:cNvGrpSpPr>
                <p:nvPr/>
              </p:nvGrpSpPr>
              <p:grpSpPr bwMode="auto">
                <a:xfrm>
                  <a:off x="519" y="3260"/>
                  <a:ext cx="251" cy="191"/>
                  <a:chOff x="519" y="3260"/>
                  <a:chExt cx="251" cy="191"/>
                </a:xfrm>
              </p:grpSpPr>
              <p:grpSp>
                <p:nvGrpSpPr>
                  <p:cNvPr id="29706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711" y="3362"/>
                    <a:ext cx="59" cy="47"/>
                    <a:chOff x="711" y="3362"/>
                    <a:chExt cx="59" cy="47"/>
                  </a:xfrm>
                </p:grpSpPr>
                <p:sp>
                  <p:nvSpPr>
                    <p:cNvPr id="29855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742" y="3362"/>
                      <a:ext cx="28" cy="47"/>
                    </a:xfrm>
                    <a:custGeom>
                      <a:avLst/>
                      <a:gdLst>
                        <a:gd name="T0" fmla="*/ 10 w 28"/>
                        <a:gd name="T1" fmla="*/ 0 h 47"/>
                        <a:gd name="T2" fmla="*/ 27 w 28"/>
                        <a:gd name="T3" fmla="*/ 43 h 47"/>
                        <a:gd name="T4" fmla="*/ 5 w 28"/>
                        <a:gd name="T5" fmla="*/ 46 h 47"/>
                        <a:gd name="T6" fmla="*/ 0 w 28"/>
                        <a:gd name="T7" fmla="*/ 4 h 47"/>
                        <a:gd name="T8" fmla="*/ 10 w 28"/>
                        <a:gd name="T9" fmla="*/ 0 h 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"/>
                        <a:gd name="T16" fmla="*/ 0 h 47"/>
                        <a:gd name="T17" fmla="*/ 28 w 28"/>
                        <a:gd name="T18" fmla="*/ 47 h 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" h="47">
                          <a:moveTo>
                            <a:pt x="10" y="0"/>
                          </a:moveTo>
                          <a:lnTo>
                            <a:pt x="27" y="43"/>
                          </a:lnTo>
                          <a:lnTo>
                            <a:pt x="5" y="46"/>
                          </a:lnTo>
                          <a:lnTo>
                            <a:pt x="0" y="4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6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711" y="3370"/>
                      <a:ext cx="33" cy="39"/>
                    </a:xfrm>
                    <a:custGeom>
                      <a:avLst/>
                      <a:gdLst>
                        <a:gd name="T0" fmla="*/ 30 w 33"/>
                        <a:gd name="T1" fmla="*/ 1 h 39"/>
                        <a:gd name="T2" fmla="*/ 32 w 33"/>
                        <a:gd name="T3" fmla="*/ 38 h 39"/>
                        <a:gd name="T4" fmla="*/ 0 w 33"/>
                        <a:gd name="T5" fmla="*/ 17 h 39"/>
                        <a:gd name="T6" fmla="*/ 10 w 33"/>
                        <a:gd name="T7" fmla="*/ 13 h 39"/>
                        <a:gd name="T8" fmla="*/ 21 w 33"/>
                        <a:gd name="T9" fmla="*/ 21 h 39"/>
                        <a:gd name="T10" fmla="*/ 20 w 33"/>
                        <a:gd name="T11" fmla="*/ 0 h 39"/>
                        <a:gd name="T12" fmla="*/ 30 w 33"/>
                        <a:gd name="T13" fmla="*/ 1 h 3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3"/>
                        <a:gd name="T22" fmla="*/ 0 h 39"/>
                        <a:gd name="T23" fmla="*/ 33 w 33"/>
                        <a:gd name="T24" fmla="*/ 39 h 3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3" h="39">
                          <a:moveTo>
                            <a:pt x="30" y="1"/>
                          </a:moveTo>
                          <a:lnTo>
                            <a:pt x="32" y="38"/>
                          </a:lnTo>
                          <a:lnTo>
                            <a:pt x="0" y="17"/>
                          </a:lnTo>
                          <a:lnTo>
                            <a:pt x="10" y="13"/>
                          </a:lnTo>
                          <a:lnTo>
                            <a:pt x="21" y="21"/>
                          </a:lnTo>
                          <a:lnTo>
                            <a:pt x="20" y="0"/>
                          </a:lnTo>
                          <a:lnTo>
                            <a:pt x="30" y="1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0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519" y="3260"/>
                    <a:ext cx="247" cy="191"/>
                    <a:chOff x="519" y="3260"/>
                    <a:chExt cx="247" cy="191"/>
                  </a:xfrm>
                </p:grpSpPr>
                <p:sp>
                  <p:nvSpPr>
                    <p:cNvPr id="29828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519" y="3260"/>
                      <a:ext cx="244" cy="168"/>
                    </a:xfrm>
                    <a:custGeom>
                      <a:avLst/>
                      <a:gdLst>
                        <a:gd name="T0" fmla="*/ 243 w 244"/>
                        <a:gd name="T1" fmla="*/ 71 h 168"/>
                        <a:gd name="T2" fmla="*/ 126 w 244"/>
                        <a:gd name="T3" fmla="*/ 167 h 168"/>
                        <a:gd name="T4" fmla="*/ 0 w 244"/>
                        <a:gd name="T5" fmla="*/ 74 h 168"/>
                        <a:gd name="T6" fmla="*/ 97 w 244"/>
                        <a:gd name="T7" fmla="*/ 0 h 168"/>
                        <a:gd name="T8" fmla="*/ 243 w 244"/>
                        <a:gd name="T9" fmla="*/ 71 h 1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4"/>
                        <a:gd name="T16" fmla="*/ 0 h 168"/>
                        <a:gd name="T17" fmla="*/ 244 w 244"/>
                        <a:gd name="T18" fmla="*/ 168 h 1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4" h="168">
                          <a:moveTo>
                            <a:pt x="243" y="71"/>
                          </a:moveTo>
                          <a:lnTo>
                            <a:pt x="126" y="167"/>
                          </a:lnTo>
                          <a:lnTo>
                            <a:pt x="0" y="74"/>
                          </a:lnTo>
                          <a:lnTo>
                            <a:pt x="97" y="0"/>
                          </a:lnTo>
                          <a:lnTo>
                            <a:pt x="243" y="71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29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646" y="3332"/>
                      <a:ext cx="120" cy="119"/>
                    </a:xfrm>
                    <a:custGeom>
                      <a:avLst/>
                      <a:gdLst>
                        <a:gd name="T0" fmla="*/ 115 w 120"/>
                        <a:gd name="T1" fmla="*/ 0 h 119"/>
                        <a:gd name="T2" fmla="*/ 0 w 120"/>
                        <a:gd name="T3" fmla="*/ 97 h 119"/>
                        <a:gd name="T4" fmla="*/ 3 w 120"/>
                        <a:gd name="T5" fmla="*/ 118 h 119"/>
                        <a:gd name="T6" fmla="*/ 119 w 120"/>
                        <a:gd name="T7" fmla="*/ 17 h 119"/>
                        <a:gd name="T8" fmla="*/ 115 w 120"/>
                        <a:gd name="T9" fmla="*/ 0 h 11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0"/>
                        <a:gd name="T16" fmla="*/ 0 h 119"/>
                        <a:gd name="T17" fmla="*/ 120 w 120"/>
                        <a:gd name="T18" fmla="*/ 119 h 11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0" h="119">
                          <a:moveTo>
                            <a:pt x="115" y="0"/>
                          </a:moveTo>
                          <a:lnTo>
                            <a:pt x="0" y="97"/>
                          </a:lnTo>
                          <a:lnTo>
                            <a:pt x="3" y="118"/>
                          </a:lnTo>
                          <a:lnTo>
                            <a:pt x="119" y="17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0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519" y="3335"/>
                      <a:ext cx="131" cy="116"/>
                    </a:xfrm>
                    <a:custGeom>
                      <a:avLst/>
                      <a:gdLst>
                        <a:gd name="T0" fmla="*/ 130 w 131"/>
                        <a:gd name="T1" fmla="*/ 115 h 116"/>
                        <a:gd name="T2" fmla="*/ 124 w 131"/>
                        <a:gd name="T3" fmla="*/ 93 h 116"/>
                        <a:gd name="T4" fmla="*/ 0 w 131"/>
                        <a:gd name="T5" fmla="*/ 0 h 116"/>
                        <a:gd name="T6" fmla="*/ 5 w 131"/>
                        <a:gd name="T7" fmla="*/ 14 h 116"/>
                        <a:gd name="T8" fmla="*/ 130 w 131"/>
                        <a:gd name="T9" fmla="*/ 115 h 1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31"/>
                        <a:gd name="T16" fmla="*/ 0 h 116"/>
                        <a:gd name="T17" fmla="*/ 131 w 131"/>
                        <a:gd name="T18" fmla="*/ 116 h 11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31" h="116">
                          <a:moveTo>
                            <a:pt x="130" y="115"/>
                          </a:moveTo>
                          <a:lnTo>
                            <a:pt x="124" y="93"/>
                          </a:lnTo>
                          <a:lnTo>
                            <a:pt x="0" y="0"/>
                          </a:lnTo>
                          <a:lnTo>
                            <a:pt x="5" y="14"/>
                          </a:lnTo>
                          <a:lnTo>
                            <a:pt x="130" y="115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1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619" y="3341"/>
                      <a:ext cx="98" cy="73"/>
                    </a:xfrm>
                    <a:custGeom>
                      <a:avLst/>
                      <a:gdLst>
                        <a:gd name="T0" fmla="*/ 97 w 98"/>
                        <a:gd name="T1" fmla="*/ 20 h 73"/>
                        <a:gd name="T2" fmla="*/ 62 w 98"/>
                        <a:gd name="T3" fmla="*/ 0 h 73"/>
                        <a:gd name="T4" fmla="*/ 0 w 98"/>
                        <a:gd name="T5" fmla="*/ 49 h 73"/>
                        <a:gd name="T6" fmla="*/ 32 w 98"/>
                        <a:gd name="T7" fmla="*/ 72 h 73"/>
                        <a:gd name="T8" fmla="*/ 97 w 98"/>
                        <a:gd name="T9" fmla="*/ 20 h 7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73"/>
                        <a:gd name="T17" fmla="*/ 98 w 98"/>
                        <a:gd name="T18" fmla="*/ 73 h 7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73">
                          <a:moveTo>
                            <a:pt x="97" y="20"/>
                          </a:moveTo>
                          <a:lnTo>
                            <a:pt x="62" y="0"/>
                          </a:lnTo>
                          <a:lnTo>
                            <a:pt x="0" y="49"/>
                          </a:lnTo>
                          <a:lnTo>
                            <a:pt x="32" y="72"/>
                          </a:lnTo>
                          <a:lnTo>
                            <a:pt x="97" y="20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531" y="3289"/>
                      <a:ext cx="146" cy="98"/>
                    </a:xfrm>
                    <a:custGeom>
                      <a:avLst/>
                      <a:gdLst>
                        <a:gd name="T0" fmla="*/ 145 w 146"/>
                        <a:gd name="T1" fmla="*/ 47 h 98"/>
                        <a:gd name="T2" fmla="*/ 80 w 146"/>
                        <a:gd name="T3" fmla="*/ 97 h 98"/>
                        <a:gd name="T4" fmla="*/ 0 w 146"/>
                        <a:gd name="T5" fmla="*/ 40 h 98"/>
                        <a:gd name="T6" fmla="*/ 59 w 146"/>
                        <a:gd name="T7" fmla="*/ 0 h 98"/>
                        <a:gd name="T8" fmla="*/ 145 w 146"/>
                        <a:gd name="T9" fmla="*/ 47 h 9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6"/>
                        <a:gd name="T16" fmla="*/ 0 h 98"/>
                        <a:gd name="T17" fmla="*/ 146 w 146"/>
                        <a:gd name="T18" fmla="*/ 98 h 9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6" h="98">
                          <a:moveTo>
                            <a:pt x="145" y="47"/>
                          </a:moveTo>
                          <a:lnTo>
                            <a:pt x="80" y="97"/>
                          </a:lnTo>
                          <a:lnTo>
                            <a:pt x="0" y="40"/>
                          </a:lnTo>
                          <a:lnTo>
                            <a:pt x="59" y="0"/>
                          </a:lnTo>
                          <a:lnTo>
                            <a:pt x="145" y="47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591" y="3267"/>
                      <a:ext cx="157" cy="92"/>
                    </a:xfrm>
                    <a:custGeom>
                      <a:avLst/>
                      <a:gdLst>
                        <a:gd name="T0" fmla="*/ 125 w 157"/>
                        <a:gd name="T1" fmla="*/ 91 h 92"/>
                        <a:gd name="T2" fmla="*/ 156 w 157"/>
                        <a:gd name="T3" fmla="*/ 65 h 92"/>
                        <a:gd name="T4" fmla="*/ 27 w 157"/>
                        <a:gd name="T5" fmla="*/ 0 h 92"/>
                        <a:gd name="T6" fmla="*/ 0 w 157"/>
                        <a:gd name="T7" fmla="*/ 17 h 92"/>
                        <a:gd name="T8" fmla="*/ 125 w 157"/>
                        <a:gd name="T9" fmla="*/ 91 h 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92"/>
                        <a:gd name="T17" fmla="*/ 157 w 157"/>
                        <a:gd name="T18" fmla="*/ 92 h 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92">
                          <a:moveTo>
                            <a:pt x="125" y="91"/>
                          </a:moveTo>
                          <a:lnTo>
                            <a:pt x="156" y="65"/>
                          </a:lnTo>
                          <a:lnTo>
                            <a:pt x="27" y="0"/>
                          </a:lnTo>
                          <a:lnTo>
                            <a:pt x="0" y="17"/>
                          </a:lnTo>
                          <a:lnTo>
                            <a:pt x="125" y="91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4" name="Line 22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12" y="3274"/>
                      <a:ext cx="152" cy="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5" name="Line 22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1" y="3278"/>
                      <a:ext cx="154" cy="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6" name="Line 22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98" y="3283"/>
                      <a:ext cx="147" cy="8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7" name="Line 22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83" y="3297"/>
                      <a:ext cx="146" cy="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8" name="Line 22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70" y="3304"/>
                      <a:ext cx="148" cy="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39" name="Line 2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69" y="3315"/>
                      <a:ext cx="135" cy="8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0" name="Line 22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62" y="3321"/>
                      <a:ext cx="128" cy="8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1" name="Line 2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" y="3327"/>
                      <a:ext cx="132" cy="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2" name="Line 2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39" y="3352"/>
                      <a:ext cx="66" cy="5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3" name="Line 2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9" y="3346"/>
                      <a:ext cx="61" cy="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4" name="Line 2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01" y="3329"/>
                      <a:ext cx="60" cy="4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5" name="Line 2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86" y="3320"/>
                      <a:ext cx="63" cy="5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6" name="Line 2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70" y="3313"/>
                      <a:ext cx="64" cy="5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7" name="Line 2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62" y="3305"/>
                      <a:ext cx="59" cy="4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8" name="Line 2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46" y="3297"/>
                      <a:ext cx="57" cy="4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49" name="Line 2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02" y="3320"/>
                      <a:ext cx="29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0" name="Line 2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83" y="3313"/>
                      <a:ext cx="29" cy="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1" name="Line 2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59" y="3302"/>
                      <a:ext cx="33" cy="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2" name="Line 2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46" y="3295"/>
                      <a:ext cx="28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3" name="Line 2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9" y="3285"/>
                      <a:ext cx="27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54" name="Line 2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10" y="3276"/>
                      <a:ext cx="24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9726" name="Group 243"/>
              <p:cNvGrpSpPr>
                <a:grpSpLocks/>
              </p:cNvGrpSpPr>
              <p:nvPr/>
            </p:nvGrpSpPr>
            <p:grpSpPr bwMode="auto">
              <a:xfrm>
                <a:off x="317" y="2928"/>
                <a:ext cx="351" cy="707"/>
                <a:chOff x="317" y="2928"/>
                <a:chExt cx="351" cy="707"/>
              </a:xfrm>
            </p:grpSpPr>
            <p:grpSp>
              <p:nvGrpSpPr>
                <p:cNvPr id="29727" name="Group 244"/>
                <p:cNvGrpSpPr>
                  <a:grpSpLocks/>
                </p:cNvGrpSpPr>
                <p:nvPr/>
              </p:nvGrpSpPr>
              <p:grpSpPr bwMode="auto">
                <a:xfrm>
                  <a:off x="350" y="2928"/>
                  <a:ext cx="318" cy="707"/>
                  <a:chOff x="350" y="2928"/>
                  <a:chExt cx="318" cy="707"/>
                </a:xfrm>
              </p:grpSpPr>
              <p:grpSp>
                <p:nvGrpSpPr>
                  <p:cNvPr id="29728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378" y="2944"/>
                    <a:ext cx="129" cy="191"/>
                    <a:chOff x="378" y="2944"/>
                    <a:chExt cx="129" cy="191"/>
                  </a:xfrm>
                </p:grpSpPr>
                <p:grpSp>
                  <p:nvGrpSpPr>
                    <p:cNvPr id="29729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" y="2944"/>
                      <a:ext cx="110" cy="191"/>
                      <a:chOff x="378" y="2944"/>
                      <a:chExt cx="110" cy="191"/>
                    </a:xfrm>
                  </p:grpSpPr>
                  <p:sp>
                    <p:nvSpPr>
                      <p:cNvPr id="29822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" y="2944"/>
                        <a:ext cx="110" cy="191"/>
                      </a:xfrm>
                      <a:custGeom>
                        <a:avLst/>
                        <a:gdLst>
                          <a:gd name="T0" fmla="*/ 76 w 110"/>
                          <a:gd name="T1" fmla="*/ 5 h 191"/>
                          <a:gd name="T2" fmla="*/ 91 w 110"/>
                          <a:gd name="T3" fmla="*/ 14 h 191"/>
                          <a:gd name="T4" fmla="*/ 97 w 110"/>
                          <a:gd name="T5" fmla="*/ 26 h 191"/>
                          <a:gd name="T6" fmla="*/ 100 w 110"/>
                          <a:gd name="T7" fmla="*/ 48 h 191"/>
                          <a:gd name="T8" fmla="*/ 100 w 110"/>
                          <a:gd name="T9" fmla="*/ 59 h 191"/>
                          <a:gd name="T10" fmla="*/ 100 w 110"/>
                          <a:gd name="T11" fmla="*/ 68 h 191"/>
                          <a:gd name="T12" fmla="*/ 98 w 110"/>
                          <a:gd name="T13" fmla="*/ 71 h 191"/>
                          <a:gd name="T14" fmla="*/ 100 w 110"/>
                          <a:gd name="T15" fmla="*/ 84 h 191"/>
                          <a:gd name="T16" fmla="*/ 105 w 110"/>
                          <a:gd name="T17" fmla="*/ 95 h 191"/>
                          <a:gd name="T18" fmla="*/ 109 w 110"/>
                          <a:gd name="T19" fmla="*/ 99 h 191"/>
                          <a:gd name="T20" fmla="*/ 109 w 110"/>
                          <a:gd name="T21" fmla="*/ 103 h 191"/>
                          <a:gd name="T22" fmla="*/ 109 w 110"/>
                          <a:gd name="T23" fmla="*/ 106 h 191"/>
                          <a:gd name="T24" fmla="*/ 109 w 110"/>
                          <a:gd name="T25" fmla="*/ 110 h 191"/>
                          <a:gd name="T26" fmla="*/ 109 w 110"/>
                          <a:gd name="T27" fmla="*/ 113 h 191"/>
                          <a:gd name="T28" fmla="*/ 109 w 110"/>
                          <a:gd name="T29" fmla="*/ 114 h 191"/>
                          <a:gd name="T30" fmla="*/ 103 w 110"/>
                          <a:gd name="T31" fmla="*/ 114 h 191"/>
                          <a:gd name="T32" fmla="*/ 100 w 110"/>
                          <a:gd name="T33" fmla="*/ 115 h 191"/>
                          <a:gd name="T34" fmla="*/ 100 w 110"/>
                          <a:gd name="T35" fmla="*/ 121 h 191"/>
                          <a:gd name="T36" fmla="*/ 100 w 110"/>
                          <a:gd name="T37" fmla="*/ 125 h 191"/>
                          <a:gd name="T38" fmla="*/ 103 w 110"/>
                          <a:gd name="T39" fmla="*/ 132 h 191"/>
                          <a:gd name="T40" fmla="*/ 103 w 110"/>
                          <a:gd name="T41" fmla="*/ 136 h 191"/>
                          <a:gd name="T42" fmla="*/ 100 w 110"/>
                          <a:gd name="T43" fmla="*/ 137 h 191"/>
                          <a:gd name="T44" fmla="*/ 100 w 110"/>
                          <a:gd name="T45" fmla="*/ 138 h 191"/>
                          <a:gd name="T46" fmla="*/ 100 w 110"/>
                          <a:gd name="T47" fmla="*/ 144 h 191"/>
                          <a:gd name="T48" fmla="*/ 100 w 110"/>
                          <a:gd name="T49" fmla="*/ 146 h 191"/>
                          <a:gd name="T50" fmla="*/ 98 w 110"/>
                          <a:gd name="T51" fmla="*/ 148 h 191"/>
                          <a:gd name="T52" fmla="*/ 97 w 110"/>
                          <a:gd name="T53" fmla="*/ 152 h 191"/>
                          <a:gd name="T54" fmla="*/ 97 w 110"/>
                          <a:gd name="T55" fmla="*/ 157 h 191"/>
                          <a:gd name="T56" fmla="*/ 97 w 110"/>
                          <a:gd name="T57" fmla="*/ 160 h 191"/>
                          <a:gd name="T58" fmla="*/ 93 w 110"/>
                          <a:gd name="T59" fmla="*/ 163 h 191"/>
                          <a:gd name="T60" fmla="*/ 91 w 110"/>
                          <a:gd name="T61" fmla="*/ 165 h 191"/>
                          <a:gd name="T62" fmla="*/ 88 w 110"/>
                          <a:gd name="T63" fmla="*/ 165 h 191"/>
                          <a:gd name="T64" fmla="*/ 86 w 110"/>
                          <a:gd name="T65" fmla="*/ 168 h 191"/>
                          <a:gd name="T66" fmla="*/ 78 w 110"/>
                          <a:gd name="T67" fmla="*/ 165 h 191"/>
                          <a:gd name="T68" fmla="*/ 71 w 110"/>
                          <a:gd name="T69" fmla="*/ 165 h 191"/>
                          <a:gd name="T70" fmla="*/ 59 w 110"/>
                          <a:gd name="T71" fmla="*/ 190 h 191"/>
                          <a:gd name="T72" fmla="*/ 17 w 110"/>
                          <a:gd name="T73" fmla="*/ 160 h 191"/>
                          <a:gd name="T74" fmla="*/ 20 w 110"/>
                          <a:gd name="T75" fmla="*/ 152 h 191"/>
                          <a:gd name="T76" fmla="*/ 23 w 110"/>
                          <a:gd name="T77" fmla="*/ 138 h 191"/>
                          <a:gd name="T78" fmla="*/ 23 w 110"/>
                          <a:gd name="T79" fmla="*/ 128 h 191"/>
                          <a:gd name="T80" fmla="*/ 0 w 110"/>
                          <a:gd name="T81" fmla="*/ 101 h 191"/>
                          <a:gd name="T82" fmla="*/ 0 w 110"/>
                          <a:gd name="T83" fmla="*/ 36 h 191"/>
                          <a:gd name="T84" fmla="*/ 11 w 110"/>
                          <a:gd name="T85" fmla="*/ 18 h 191"/>
                          <a:gd name="T86" fmla="*/ 25 w 110"/>
                          <a:gd name="T87" fmla="*/ 9 h 191"/>
                          <a:gd name="T88" fmla="*/ 39 w 110"/>
                          <a:gd name="T89" fmla="*/ 0 h 191"/>
                          <a:gd name="T90" fmla="*/ 59 w 110"/>
                          <a:gd name="T91" fmla="*/ 5 h 191"/>
                          <a:gd name="T92" fmla="*/ 76 w 110"/>
                          <a:gd name="T93" fmla="*/ 5 h 191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110"/>
                          <a:gd name="T142" fmla="*/ 0 h 191"/>
                          <a:gd name="T143" fmla="*/ 110 w 110"/>
                          <a:gd name="T144" fmla="*/ 191 h 191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110" h="191">
                            <a:moveTo>
                              <a:pt x="76" y="5"/>
                            </a:moveTo>
                            <a:lnTo>
                              <a:pt x="91" y="14"/>
                            </a:lnTo>
                            <a:lnTo>
                              <a:pt x="97" y="26"/>
                            </a:lnTo>
                            <a:lnTo>
                              <a:pt x="100" y="48"/>
                            </a:lnTo>
                            <a:lnTo>
                              <a:pt x="100" y="59"/>
                            </a:lnTo>
                            <a:lnTo>
                              <a:pt x="100" y="68"/>
                            </a:lnTo>
                            <a:lnTo>
                              <a:pt x="98" y="71"/>
                            </a:lnTo>
                            <a:lnTo>
                              <a:pt x="100" y="84"/>
                            </a:lnTo>
                            <a:lnTo>
                              <a:pt x="105" y="95"/>
                            </a:lnTo>
                            <a:lnTo>
                              <a:pt x="109" y="99"/>
                            </a:lnTo>
                            <a:lnTo>
                              <a:pt x="109" y="103"/>
                            </a:lnTo>
                            <a:lnTo>
                              <a:pt x="109" y="106"/>
                            </a:lnTo>
                            <a:lnTo>
                              <a:pt x="109" y="110"/>
                            </a:lnTo>
                            <a:lnTo>
                              <a:pt x="109" y="113"/>
                            </a:lnTo>
                            <a:lnTo>
                              <a:pt x="109" y="114"/>
                            </a:lnTo>
                            <a:lnTo>
                              <a:pt x="103" y="114"/>
                            </a:lnTo>
                            <a:lnTo>
                              <a:pt x="100" y="115"/>
                            </a:lnTo>
                            <a:lnTo>
                              <a:pt x="100" y="121"/>
                            </a:lnTo>
                            <a:lnTo>
                              <a:pt x="100" y="125"/>
                            </a:lnTo>
                            <a:lnTo>
                              <a:pt x="103" y="132"/>
                            </a:lnTo>
                            <a:lnTo>
                              <a:pt x="103" y="136"/>
                            </a:lnTo>
                            <a:lnTo>
                              <a:pt x="100" y="137"/>
                            </a:lnTo>
                            <a:lnTo>
                              <a:pt x="100" y="138"/>
                            </a:lnTo>
                            <a:lnTo>
                              <a:pt x="100" y="144"/>
                            </a:lnTo>
                            <a:lnTo>
                              <a:pt x="100" y="146"/>
                            </a:lnTo>
                            <a:lnTo>
                              <a:pt x="98" y="148"/>
                            </a:lnTo>
                            <a:lnTo>
                              <a:pt x="97" y="152"/>
                            </a:lnTo>
                            <a:lnTo>
                              <a:pt x="97" y="157"/>
                            </a:lnTo>
                            <a:lnTo>
                              <a:pt x="97" y="160"/>
                            </a:lnTo>
                            <a:lnTo>
                              <a:pt x="93" y="163"/>
                            </a:lnTo>
                            <a:lnTo>
                              <a:pt x="91" y="165"/>
                            </a:lnTo>
                            <a:lnTo>
                              <a:pt x="88" y="165"/>
                            </a:lnTo>
                            <a:lnTo>
                              <a:pt x="86" y="168"/>
                            </a:lnTo>
                            <a:lnTo>
                              <a:pt x="78" y="165"/>
                            </a:lnTo>
                            <a:lnTo>
                              <a:pt x="71" y="165"/>
                            </a:lnTo>
                            <a:lnTo>
                              <a:pt x="59" y="190"/>
                            </a:lnTo>
                            <a:lnTo>
                              <a:pt x="17" y="160"/>
                            </a:lnTo>
                            <a:lnTo>
                              <a:pt x="20" y="152"/>
                            </a:lnTo>
                            <a:lnTo>
                              <a:pt x="23" y="138"/>
                            </a:lnTo>
                            <a:lnTo>
                              <a:pt x="23" y="128"/>
                            </a:lnTo>
                            <a:lnTo>
                              <a:pt x="0" y="101"/>
                            </a:lnTo>
                            <a:lnTo>
                              <a:pt x="0" y="36"/>
                            </a:lnTo>
                            <a:lnTo>
                              <a:pt x="11" y="18"/>
                            </a:lnTo>
                            <a:lnTo>
                              <a:pt x="25" y="9"/>
                            </a:lnTo>
                            <a:lnTo>
                              <a:pt x="39" y="0"/>
                            </a:lnTo>
                            <a:lnTo>
                              <a:pt x="59" y="5"/>
                            </a:lnTo>
                            <a:lnTo>
                              <a:pt x="76" y="5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 w="12700" cap="rnd">
                        <a:solidFill>
                          <a:srgbClr val="402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23" name="Freeform 2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" y="3061"/>
                        <a:ext cx="28" cy="35"/>
                      </a:xfrm>
                      <a:custGeom>
                        <a:avLst/>
                        <a:gdLst>
                          <a:gd name="T0" fmla="*/ 0 w 28"/>
                          <a:gd name="T1" fmla="*/ 0 h 35"/>
                          <a:gd name="T2" fmla="*/ 10 w 28"/>
                          <a:gd name="T3" fmla="*/ 17 h 35"/>
                          <a:gd name="T4" fmla="*/ 16 w 28"/>
                          <a:gd name="T5" fmla="*/ 21 h 35"/>
                          <a:gd name="T6" fmla="*/ 27 w 28"/>
                          <a:gd name="T7" fmla="*/ 34 h 35"/>
                          <a:gd name="T8" fmla="*/ 13 w 28"/>
                          <a:gd name="T9" fmla="*/ 24 h 35"/>
                          <a:gd name="T10" fmla="*/ 6 w 28"/>
                          <a:gd name="T11" fmla="*/ 17 h 35"/>
                          <a:gd name="T12" fmla="*/ 0 w 28"/>
                          <a:gd name="T13" fmla="*/ 0 h 3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8"/>
                          <a:gd name="T22" fmla="*/ 0 h 35"/>
                          <a:gd name="T23" fmla="*/ 28 w 28"/>
                          <a:gd name="T24" fmla="*/ 35 h 3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8" h="35">
                            <a:moveTo>
                              <a:pt x="0" y="0"/>
                            </a:moveTo>
                            <a:lnTo>
                              <a:pt x="10" y="17"/>
                            </a:lnTo>
                            <a:lnTo>
                              <a:pt x="16" y="21"/>
                            </a:lnTo>
                            <a:lnTo>
                              <a:pt x="27" y="34"/>
                            </a:lnTo>
                            <a:lnTo>
                              <a:pt x="13" y="24"/>
                            </a:lnTo>
                            <a:lnTo>
                              <a:pt x="6" y="1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30" name="Group 2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9" y="3007"/>
                      <a:ext cx="58" cy="104"/>
                      <a:chOff x="449" y="3007"/>
                      <a:chExt cx="58" cy="104"/>
                    </a:xfrm>
                  </p:grpSpPr>
                  <p:sp>
                    <p:nvSpPr>
                      <p:cNvPr id="29815" name="Freeform 2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6" y="3018"/>
                        <a:ext cx="29" cy="23"/>
                      </a:xfrm>
                      <a:custGeom>
                        <a:avLst/>
                        <a:gdLst>
                          <a:gd name="T0" fmla="*/ 28 w 29"/>
                          <a:gd name="T1" fmla="*/ 0 h 23"/>
                          <a:gd name="T2" fmla="*/ 28 w 29"/>
                          <a:gd name="T3" fmla="*/ 6 h 23"/>
                          <a:gd name="T4" fmla="*/ 28 w 29"/>
                          <a:gd name="T5" fmla="*/ 8 h 23"/>
                          <a:gd name="T6" fmla="*/ 21 w 29"/>
                          <a:gd name="T7" fmla="*/ 6 h 23"/>
                          <a:gd name="T8" fmla="*/ 21 w 29"/>
                          <a:gd name="T9" fmla="*/ 15 h 23"/>
                          <a:gd name="T10" fmla="*/ 28 w 29"/>
                          <a:gd name="T11" fmla="*/ 15 h 23"/>
                          <a:gd name="T12" fmla="*/ 21 w 29"/>
                          <a:gd name="T13" fmla="*/ 15 h 23"/>
                          <a:gd name="T14" fmla="*/ 21 w 29"/>
                          <a:gd name="T15" fmla="*/ 22 h 23"/>
                          <a:gd name="T16" fmla="*/ 21 w 29"/>
                          <a:gd name="T17" fmla="*/ 15 h 23"/>
                          <a:gd name="T18" fmla="*/ 14 w 29"/>
                          <a:gd name="T19" fmla="*/ 15 h 23"/>
                          <a:gd name="T20" fmla="*/ 7 w 29"/>
                          <a:gd name="T21" fmla="*/ 15 h 23"/>
                          <a:gd name="T22" fmla="*/ 0 w 29"/>
                          <a:gd name="T23" fmla="*/ 15 h 23"/>
                          <a:gd name="T24" fmla="*/ 7 w 29"/>
                          <a:gd name="T25" fmla="*/ 6 h 23"/>
                          <a:gd name="T26" fmla="*/ 28 w 29"/>
                          <a:gd name="T27" fmla="*/ 0 h 2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29"/>
                          <a:gd name="T43" fmla="*/ 0 h 23"/>
                          <a:gd name="T44" fmla="*/ 29 w 29"/>
                          <a:gd name="T45" fmla="*/ 23 h 23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29" h="23">
                            <a:moveTo>
                              <a:pt x="28" y="0"/>
                            </a:moveTo>
                            <a:lnTo>
                              <a:pt x="28" y="6"/>
                            </a:lnTo>
                            <a:lnTo>
                              <a:pt x="28" y="8"/>
                            </a:lnTo>
                            <a:lnTo>
                              <a:pt x="21" y="6"/>
                            </a:lnTo>
                            <a:lnTo>
                              <a:pt x="21" y="15"/>
                            </a:lnTo>
                            <a:lnTo>
                              <a:pt x="28" y="15"/>
                            </a:lnTo>
                            <a:lnTo>
                              <a:pt x="21" y="15"/>
                            </a:lnTo>
                            <a:lnTo>
                              <a:pt x="21" y="22"/>
                            </a:lnTo>
                            <a:lnTo>
                              <a:pt x="21" y="15"/>
                            </a:lnTo>
                            <a:lnTo>
                              <a:pt x="14" y="15"/>
                            </a:lnTo>
                            <a:lnTo>
                              <a:pt x="7" y="15"/>
                            </a:lnTo>
                            <a:lnTo>
                              <a:pt x="0" y="15"/>
                            </a:lnTo>
                            <a:lnTo>
                              <a:pt x="7" y="6"/>
                            </a:lnTo>
                            <a:lnTo>
                              <a:pt x="28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16" name="Freeform 2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" y="3007"/>
                        <a:ext cx="29" cy="23"/>
                      </a:xfrm>
                      <a:custGeom>
                        <a:avLst/>
                        <a:gdLst>
                          <a:gd name="T0" fmla="*/ 28 w 29"/>
                          <a:gd name="T1" fmla="*/ 11 h 23"/>
                          <a:gd name="T2" fmla="*/ 28 w 29"/>
                          <a:gd name="T3" fmla="*/ 14 h 23"/>
                          <a:gd name="T4" fmla="*/ 25 w 29"/>
                          <a:gd name="T5" fmla="*/ 22 h 23"/>
                          <a:gd name="T6" fmla="*/ 21 w 29"/>
                          <a:gd name="T7" fmla="*/ 14 h 23"/>
                          <a:gd name="T8" fmla="*/ 12 w 29"/>
                          <a:gd name="T9" fmla="*/ 11 h 23"/>
                          <a:gd name="T10" fmla="*/ 6 w 29"/>
                          <a:gd name="T11" fmla="*/ 11 h 23"/>
                          <a:gd name="T12" fmla="*/ 0 w 29"/>
                          <a:gd name="T13" fmla="*/ 11 h 23"/>
                          <a:gd name="T14" fmla="*/ 8 w 29"/>
                          <a:gd name="T15" fmla="*/ 7 h 23"/>
                          <a:gd name="T16" fmla="*/ 12 w 29"/>
                          <a:gd name="T17" fmla="*/ 0 h 23"/>
                          <a:gd name="T18" fmla="*/ 10 w 29"/>
                          <a:gd name="T19" fmla="*/ 0 h 23"/>
                          <a:gd name="T20" fmla="*/ 17 w 29"/>
                          <a:gd name="T21" fmla="*/ 0 h 23"/>
                          <a:gd name="T22" fmla="*/ 21 w 29"/>
                          <a:gd name="T23" fmla="*/ 7 h 23"/>
                          <a:gd name="T24" fmla="*/ 25 w 29"/>
                          <a:gd name="T25" fmla="*/ 7 h 23"/>
                          <a:gd name="T26" fmla="*/ 28 w 29"/>
                          <a:gd name="T27" fmla="*/ 11 h 2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29"/>
                          <a:gd name="T43" fmla="*/ 0 h 23"/>
                          <a:gd name="T44" fmla="*/ 29 w 29"/>
                          <a:gd name="T45" fmla="*/ 23 h 23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29" h="23">
                            <a:moveTo>
                              <a:pt x="28" y="11"/>
                            </a:moveTo>
                            <a:lnTo>
                              <a:pt x="28" y="14"/>
                            </a:lnTo>
                            <a:lnTo>
                              <a:pt x="25" y="22"/>
                            </a:lnTo>
                            <a:lnTo>
                              <a:pt x="21" y="14"/>
                            </a:lnTo>
                            <a:lnTo>
                              <a:pt x="12" y="11"/>
                            </a:lnTo>
                            <a:lnTo>
                              <a:pt x="6" y="11"/>
                            </a:lnTo>
                            <a:lnTo>
                              <a:pt x="0" y="11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10" y="0"/>
                            </a:lnTo>
                            <a:lnTo>
                              <a:pt x="17" y="0"/>
                            </a:lnTo>
                            <a:lnTo>
                              <a:pt x="21" y="7"/>
                            </a:lnTo>
                            <a:lnTo>
                              <a:pt x="25" y="7"/>
                            </a:lnTo>
                            <a:lnTo>
                              <a:pt x="28" y="1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17" name="Freeform 2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9" y="3076"/>
                        <a:ext cx="29" cy="23"/>
                      </a:xfrm>
                      <a:custGeom>
                        <a:avLst/>
                        <a:gdLst>
                          <a:gd name="T0" fmla="*/ 28 w 29"/>
                          <a:gd name="T1" fmla="*/ 4 h 23"/>
                          <a:gd name="T2" fmla="*/ 20 w 29"/>
                          <a:gd name="T3" fmla="*/ 0 h 23"/>
                          <a:gd name="T4" fmla="*/ 16 w 29"/>
                          <a:gd name="T5" fmla="*/ 0 h 23"/>
                          <a:gd name="T6" fmla="*/ 16 w 29"/>
                          <a:gd name="T7" fmla="*/ 4 h 23"/>
                          <a:gd name="T8" fmla="*/ 12 w 29"/>
                          <a:gd name="T9" fmla="*/ 7 h 23"/>
                          <a:gd name="T10" fmla="*/ 4 w 29"/>
                          <a:gd name="T11" fmla="*/ 7 h 23"/>
                          <a:gd name="T12" fmla="*/ 0 w 29"/>
                          <a:gd name="T13" fmla="*/ 7 h 23"/>
                          <a:gd name="T14" fmla="*/ 0 w 29"/>
                          <a:gd name="T15" fmla="*/ 9 h 23"/>
                          <a:gd name="T16" fmla="*/ 0 w 29"/>
                          <a:gd name="T17" fmla="*/ 12 h 23"/>
                          <a:gd name="T18" fmla="*/ 0 w 29"/>
                          <a:gd name="T19" fmla="*/ 17 h 23"/>
                          <a:gd name="T20" fmla="*/ 0 w 29"/>
                          <a:gd name="T21" fmla="*/ 22 h 23"/>
                          <a:gd name="T22" fmla="*/ 0 w 29"/>
                          <a:gd name="T23" fmla="*/ 12 h 23"/>
                          <a:gd name="T24" fmla="*/ 0 w 29"/>
                          <a:gd name="T25" fmla="*/ 9 h 23"/>
                          <a:gd name="T26" fmla="*/ 12 w 29"/>
                          <a:gd name="T27" fmla="*/ 7 h 23"/>
                          <a:gd name="T28" fmla="*/ 16 w 29"/>
                          <a:gd name="T29" fmla="*/ 9 h 23"/>
                          <a:gd name="T30" fmla="*/ 20 w 29"/>
                          <a:gd name="T31" fmla="*/ 9 h 23"/>
                          <a:gd name="T32" fmla="*/ 20 w 29"/>
                          <a:gd name="T33" fmla="*/ 7 h 23"/>
                          <a:gd name="T34" fmla="*/ 28 w 29"/>
                          <a:gd name="T35" fmla="*/ 4 h 23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29"/>
                          <a:gd name="T55" fmla="*/ 0 h 23"/>
                          <a:gd name="T56" fmla="*/ 29 w 29"/>
                          <a:gd name="T57" fmla="*/ 23 h 23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29" h="23">
                            <a:moveTo>
                              <a:pt x="28" y="4"/>
                            </a:moveTo>
                            <a:lnTo>
                              <a:pt x="20" y="0"/>
                            </a:lnTo>
                            <a:lnTo>
                              <a:pt x="16" y="0"/>
                            </a:lnTo>
                            <a:lnTo>
                              <a:pt x="16" y="4"/>
                            </a:lnTo>
                            <a:lnTo>
                              <a:pt x="12" y="7"/>
                            </a:lnTo>
                            <a:lnTo>
                              <a:pt x="4" y="7"/>
                            </a:lnTo>
                            <a:lnTo>
                              <a:pt x="0" y="7"/>
                            </a:lnTo>
                            <a:lnTo>
                              <a:pt x="0" y="9"/>
                            </a:lnTo>
                            <a:lnTo>
                              <a:pt x="0" y="12"/>
                            </a:lnTo>
                            <a:lnTo>
                              <a:pt x="0" y="17"/>
                            </a:lnTo>
                            <a:lnTo>
                              <a:pt x="0" y="22"/>
                            </a:lnTo>
                            <a:lnTo>
                              <a:pt x="0" y="12"/>
                            </a:lnTo>
                            <a:lnTo>
                              <a:pt x="0" y="9"/>
                            </a:lnTo>
                            <a:lnTo>
                              <a:pt x="12" y="7"/>
                            </a:lnTo>
                            <a:lnTo>
                              <a:pt x="16" y="9"/>
                            </a:lnTo>
                            <a:lnTo>
                              <a:pt x="20" y="9"/>
                            </a:lnTo>
                            <a:lnTo>
                              <a:pt x="20" y="7"/>
                            </a:lnTo>
                            <a:lnTo>
                              <a:pt x="28" y="4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18" name="Freeform 2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5" y="3088"/>
                        <a:ext cx="28" cy="23"/>
                      </a:xfrm>
                      <a:custGeom>
                        <a:avLst/>
                        <a:gdLst>
                          <a:gd name="T0" fmla="*/ 27 w 28"/>
                          <a:gd name="T1" fmla="*/ 22 h 23"/>
                          <a:gd name="T2" fmla="*/ 13 w 28"/>
                          <a:gd name="T3" fmla="*/ 0 h 23"/>
                          <a:gd name="T4" fmla="*/ 0 w 28"/>
                          <a:gd name="T5" fmla="*/ 22 h 23"/>
                          <a:gd name="T6" fmla="*/ 13 w 28"/>
                          <a:gd name="T7" fmla="*/ 22 h 23"/>
                          <a:gd name="T8" fmla="*/ 27 w 28"/>
                          <a:gd name="T9" fmla="*/ 22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8"/>
                          <a:gd name="T16" fmla="*/ 0 h 23"/>
                          <a:gd name="T17" fmla="*/ 28 w 28"/>
                          <a:gd name="T18" fmla="*/ 23 h 2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8" h="23">
                            <a:moveTo>
                              <a:pt x="27" y="22"/>
                            </a:moveTo>
                            <a:lnTo>
                              <a:pt x="13" y="0"/>
                            </a:lnTo>
                            <a:lnTo>
                              <a:pt x="0" y="22"/>
                            </a:lnTo>
                            <a:lnTo>
                              <a:pt x="13" y="22"/>
                            </a:lnTo>
                            <a:lnTo>
                              <a:pt x="27" y="2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19" name="Freeform 2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8" y="3055"/>
                        <a:ext cx="29" cy="22"/>
                      </a:xfrm>
                      <a:custGeom>
                        <a:avLst/>
                        <a:gdLst>
                          <a:gd name="T0" fmla="*/ 28 w 29"/>
                          <a:gd name="T1" fmla="*/ 0 h 22"/>
                          <a:gd name="T2" fmla="*/ 0 w 29"/>
                          <a:gd name="T3" fmla="*/ 0 h 22"/>
                          <a:gd name="T4" fmla="*/ 0 w 29"/>
                          <a:gd name="T5" fmla="*/ 14 h 22"/>
                          <a:gd name="T6" fmla="*/ 0 w 29"/>
                          <a:gd name="T7" fmla="*/ 21 h 22"/>
                          <a:gd name="T8" fmla="*/ 18 w 29"/>
                          <a:gd name="T9" fmla="*/ 14 h 22"/>
                          <a:gd name="T10" fmla="*/ 28 w 29"/>
                          <a:gd name="T11" fmla="*/ 0 h 22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9"/>
                          <a:gd name="T19" fmla="*/ 0 h 22"/>
                          <a:gd name="T20" fmla="*/ 29 w 29"/>
                          <a:gd name="T21" fmla="*/ 22 h 22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9" h="22">
                            <a:moveTo>
                              <a:pt x="28" y="0"/>
                            </a:moveTo>
                            <a:lnTo>
                              <a:pt x="0" y="0"/>
                            </a:lnTo>
                            <a:lnTo>
                              <a:pt x="0" y="14"/>
                            </a:lnTo>
                            <a:lnTo>
                              <a:pt x="0" y="21"/>
                            </a:lnTo>
                            <a:lnTo>
                              <a:pt x="18" y="14"/>
                            </a:lnTo>
                            <a:lnTo>
                              <a:pt x="28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20" name="Freeform 2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1" y="3053"/>
                        <a:ext cx="29" cy="23"/>
                      </a:xfrm>
                      <a:custGeom>
                        <a:avLst/>
                        <a:gdLst>
                          <a:gd name="T0" fmla="*/ 28 w 29"/>
                          <a:gd name="T1" fmla="*/ 0 h 23"/>
                          <a:gd name="T2" fmla="*/ 28 w 29"/>
                          <a:gd name="T3" fmla="*/ 5 h 23"/>
                          <a:gd name="T4" fmla="*/ 28 w 29"/>
                          <a:gd name="T5" fmla="*/ 22 h 23"/>
                          <a:gd name="T6" fmla="*/ 0 w 29"/>
                          <a:gd name="T7" fmla="*/ 16 h 23"/>
                          <a:gd name="T8" fmla="*/ 0 w 29"/>
                          <a:gd name="T9" fmla="*/ 5 h 23"/>
                          <a:gd name="T10" fmla="*/ 28 w 29"/>
                          <a:gd name="T11" fmla="*/ 0 h 23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9"/>
                          <a:gd name="T19" fmla="*/ 0 h 23"/>
                          <a:gd name="T20" fmla="*/ 29 w 29"/>
                          <a:gd name="T21" fmla="*/ 23 h 23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9" h="23">
                            <a:moveTo>
                              <a:pt x="28" y="0"/>
                            </a:moveTo>
                            <a:lnTo>
                              <a:pt x="28" y="5"/>
                            </a:lnTo>
                            <a:lnTo>
                              <a:pt x="28" y="22"/>
                            </a:lnTo>
                            <a:lnTo>
                              <a:pt x="0" y="16"/>
                            </a:lnTo>
                            <a:lnTo>
                              <a:pt x="0" y="5"/>
                            </a:lnTo>
                            <a:lnTo>
                              <a:pt x="28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21" name="Freeform 2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0" y="3023"/>
                        <a:ext cx="28" cy="23"/>
                      </a:xfrm>
                      <a:custGeom>
                        <a:avLst/>
                        <a:gdLst>
                          <a:gd name="T0" fmla="*/ 27 w 28"/>
                          <a:gd name="T1" fmla="*/ 0 h 23"/>
                          <a:gd name="T2" fmla="*/ 27 w 28"/>
                          <a:gd name="T3" fmla="*/ 22 h 23"/>
                          <a:gd name="T4" fmla="*/ 0 w 28"/>
                          <a:gd name="T5" fmla="*/ 22 h 23"/>
                          <a:gd name="T6" fmla="*/ 27 w 28"/>
                          <a:gd name="T7" fmla="*/ 0 h 2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"/>
                          <a:gd name="T13" fmla="*/ 0 h 23"/>
                          <a:gd name="T14" fmla="*/ 28 w 28"/>
                          <a:gd name="T15" fmla="*/ 23 h 23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" h="23">
                            <a:moveTo>
                              <a:pt x="27" y="0"/>
                            </a:moveTo>
                            <a:lnTo>
                              <a:pt x="27" y="22"/>
                            </a:lnTo>
                            <a:lnTo>
                              <a:pt x="0" y="22"/>
                            </a:lnTo>
                            <a:lnTo>
                              <a:pt x="27" y="0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42" name="Group 2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1" y="3013"/>
                      <a:ext cx="34" cy="41"/>
                      <a:chOff x="411" y="3013"/>
                      <a:chExt cx="34" cy="41"/>
                    </a:xfrm>
                  </p:grpSpPr>
                  <p:sp>
                    <p:nvSpPr>
                      <p:cNvPr id="29813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6" y="3016"/>
                        <a:ext cx="29" cy="33"/>
                      </a:xfrm>
                      <a:custGeom>
                        <a:avLst/>
                        <a:gdLst>
                          <a:gd name="T0" fmla="*/ 28 w 29"/>
                          <a:gd name="T1" fmla="*/ 8 h 33"/>
                          <a:gd name="T2" fmla="*/ 14 w 29"/>
                          <a:gd name="T3" fmla="*/ 2 h 33"/>
                          <a:gd name="T4" fmla="*/ 4 w 29"/>
                          <a:gd name="T5" fmla="*/ 2 h 33"/>
                          <a:gd name="T6" fmla="*/ 0 w 29"/>
                          <a:gd name="T7" fmla="*/ 9 h 33"/>
                          <a:gd name="T8" fmla="*/ 0 w 29"/>
                          <a:gd name="T9" fmla="*/ 17 h 33"/>
                          <a:gd name="T10" fmla="*/ 0 w 29"/>
                          <a:gd name="T11" fmla="*/ 21 h 33"/>
                          <a:gd name="T12" fmla="*/ 4 w 29"/>
                          <a:gd name="T13" fmla="*/ 24 h 33"/>
                          <a:gd name="T14" fmla="*/ 4 w 29"/>
                          <a:gd name="T15" fmla="*/ 18 h 33"/>
                          <a:gd name="T16" fmla="*/ 14 w 29"/>
                          <a:gd name="T17" fmla="*/ 16 h 33"/>
                          <a:gd name="T18" fmla="*/ 28 w 29"/>
                          <a:gd name="T19" fmla="*/ 13 h 33"/>
                          <a:gd name="T20" fmla="*/ 14 w 29"/>
                          <a:gd name="T21" fmla="*/ 18 h 33"/>
                          <a:gd name="T22" fmla="*/ 4 w 29"/>
                          <a:gd name="T23" fmla="*/ 21 h 33"/>
                          <a:gd name="T24" fmla="*/ 4 w 29"/>
                          <a:gd name="T25" fmla="*/ 28 h 33"/>
                          <a:gd name="T26" fmla="*/ 14 w 29"/>
                          <a:gd name="T27" fmla="*/ 32 h 33"/>
                          <a:gd name="T28" fmla="*/ 0 w 29"/>
                          <a:gd name="T29" fmla="*/ 29 h 33"/>
                          <a:gd name="T30" fmla="*/ 0 w 29"/>
                          <a:gd name="T31" fmla="*/ 22 h 33"/>
                          <a:gd name="T32" fmla="*/ 0 w 29"/>
                          <a:gd name="T33" fmla="*/ 16 h 33"/>
                          <a:gd name="T34" fmla="*/ 0 w 29"/>
                          <a:gd name="T35" fmla="*/ 8 h 33"/>
                          <a:gd name="T36" fmla="*/ 4 w 29"/>
                          <a:gd name="T37" fmla="*/ 2 h 33"/>
                          <a:gd name="T38" fmla="*/ 14 w 29"/>
                          <a:gd name="T39" fmla="*/ 0 h 33"/>
                          <a:gd name="T40" fmla="*/ 18 w 29"/>
                          <a:gd name="T41" fmla="*/ 0 h 33"/>
                          <a:gd name="T42" fmla="*/ 28 w 29"/>
                          <a:gd name="T43" fmla="*/ 8 h 33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w 29"/>
                          <a:gd name="T67" fmla="*/ 0 h 33"/>
                          <a:gd name="T68" fmla="*/ 29 w 29"/>
                          <a:gd name="T69" fmla="*/ 33 h 33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T66" t="T67" r="T68" b="T69"/>
                        <a:pathLst>
                          <a:path w="29" h="33">
                            <a:moveTo>
                              <a:pt x="28" y="8"/>
                            </a:moveTo>
                            <a:lnTo>
                              <a:pt x="14" y="2"/>
                            </a:lnTo>
                            <a:lnTo>
                              <a:pt x="4" y="2"/>
                            </a:lnTo>
                            <a:lnTo>
                              <a:pt x="0" y="9"/>
                            </a:lnTo>
                            <a:lnTo>
                              <a:pt x="0" y="17"/>
                            </a:lnTo>
                            <a:lnTo>
                              <a:pt x="0" y="21"/>
                            </a:lnTo>
                            <a:lnTo>
                              <a:pt x="4" y="24"/>
                            </a:lnTo>
                            <a:lnTo>
                              <a:pt x="4" y="18"/>
                            </a:lnTo>
                            <a:lnTo>
                              <a:pt x="14" y="16"/>
                            </a:lnTo>
                            <a:lnTo>
                              <a:pt x="28" y="13"/>
                            </a:lnTo>
                            <a:lnTo>
                              <a:pt x="14" y="18"/>
                            </a:lnTo>
                            <a:lnTo>
                              <a:pt x="4" y="21"/>
                            </a:lnTo>
                            <a:lnTo>
                              <a:pt x="4" y="28"/>
                            </a:lnTo>
                            <a:lnTo>
                              <a:pt x="14" y="32"/>
                            </a:lnTo>
                            <a:lnTo>
                              <a:pt x="0" y="29"/>
                            </a:lnTo>
                            <a:lnTo>
                              <a:pt x="0" y="22"/>
                            </a:lnTo>
                            <a:lnTo>
                              <a:pt x="0" y="16"/>
                            </a:lnTo>
                            <a:lnTo>
                              <a:pt x="0" y="8"/>
                            </a:lnTo>
                            <a:lnTo>
                              <a:pt x="4" y="2"/>
                            </a:lnTo>
                            <a:lnTo>
                              <a:pt x="14" y="0"/>
                            </a:lnTo>
                            <a:lnTo>
                              <a:pt x="18" y="0"/>
                            </a:lnTo>
                            <a:lnTo>
                              <a:pt x="28" y="8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14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1" y="3013"/>
                        <a:ext cx="29" cy="41"/>
                      </a:xfrm>
                      <a:custGeom>
                        <a:avLst/>
                        <a:gdLst>
                          <a:gd name="T0" fmla="*/ 28 w 29"/>
                          <a:gd name="T1" fmla="*/ 10 h 41"/>
                          <a:gd name="T2" fmla="*/ 25 w 29"/>
                          <a:gd name="T3" fmla="*/ 2 h 41"/>
                          <a:gd name="T4" fmla="*/ 16 w 29"/>
                          <a:gd name="T5" fmla="*/ 2 h 41"/>
                          <a:gd name="T6" fmla="*/ 8 w 29"/>
                          <a:gd name="T7" fmla="*/ 2 h 41"/>
                          <a:gd name="T8" fmla="*/ 8 w 29"/>
                          <a:gd name="T9" fmla="*/ 5 h 41"/>
                          <a:gd name="T10" fmla="*/ 5 w 29"/>
                          <a:gd name="T11" fmla="*/ 12 h 41"/>
                          <a:gd name="T12" fmla="*/ 5 w 29"/>
                          <a:gd name="T13" fmla="*/ 18 h 41"/>
                          <a:gd name="T14" fmla="*/ 5 w 29"/>
                          <a:gd name="T15" fmla="*/ 21 h 41"/>
                          <a:gd name="T16" fmla="*/ 5 w 29"/>
                          <a:gd name="T17" fmla="*/ 25 h 41"/>
                          <a:gd name="T18" fmla="*/ 8 w 29"/>
                          <a:gd name="T19" fmla="*/ 30 h 41"/>
                          <a:gd name="T20" fmla="*/ 11 w 29"/>
                          <a:gd name="T21" fmla="*/ 37 h 41"/>
                          <a:gd name="T22" fmla="*/ 16 w 29"/>
                          <a:gd name="T23" fmla="*/ 37 h 41"/>
                          <a:gd name="T24" fmla="*/ 19 w 29"/>
                          <a:gd name="T25" fmla="*/ 37 h 41"/>
                          <a:gd name="T26" fmla="*/ 16 w 29"/>
                          <a:gd name="T27" fmla="*/ 40 h 41"/>
                          <a:gd name="T28" fmla="*/ 11 w 29"/>
                          <a:gd name="T29" fmla="*/ 40 h 41"/>
                          <a:gd name="T30" fmla="*/ 8 w 29"/>
                          <a:gd name="T31" fmla="*/ 37 h 41"/>
                          <a:gd name="T32" fmla="*/ 5 w 29"/>
                          <a:gd name="T33" fmla="*/ 32 h 41"/>
                          <a:gd name="T34" fmla="*/ 5 w 29"/>
                          <a:gd name="T35" fmla="*/ 24 h 41"/>
                          <a:gd name="T36" fmla="*/ 0 w 29"/>
                          <a:gd name="T37" fmla="*/ 16 h 41"/>
                          <a:gd name="T38" fmla="*/ 0 w 29"/>
                          <a:gd name="T39" fmla="*/ 10 h 41"/>
                          <a:gd name="T40" fmla="*/ 5 w 29"/>
                          <a:gd name="T41" fmla="*/ 2 h 41"/>
                          <a:gd name="T42" fmla="*/ 8 w 29"/>
                          <a:gd name="T43" fmla="*/ 2 h 41"/>
                          <a:gd name="T44" fmla="*/ 11 w 29"/>
                          <a:gd name="T45" fmla="*/ 0 h 41"/>
                          <a:gd name="T46" fmla="*/ 25 w 29"/>
                          <a:gd name="T47" fmla="*/ 0 h 41"/>
                          <a:gd name="T48" fmla="*/ 28 w 29"/>
                          <a:gd name="T49" fmla="*/ 2 h 41"/>
                          <a:gd name="T50" fmla="*/ 28 w 29"/>
                          <a:gd name="T51" fmla="*/ 10 h 41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29"/>
                          <a:gd name="T79" fmla="*/ 0 h 41"/>
                          <a:gd name="T80" fmla="*/ 29 w 29"/>
                          <a:gd name="T81" fmla="*/ 41 h 41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29" h="41">
                            <a:moveTo>
                              <a:pt x="28" y="10"/>
                            </a:moveTo>
                            <a:lnTo>
                              <a:pt x="25" y="2"/>
                            </a:lnTo>
                            <a:lnTo>
                              <a:pt x="16" y="2"/>
                            </a:lnTo>
                            <a:lnTo>
                              <a:pt x="8" y="2"/>
                            </a:lnTo>
                            <a:lnTo>
                              <a:pt x="8" y="5"/>
                            </a:lnTo>
                            <a:lnTo>
                              <a:pt x="5" y="12"/>
                            </a:lnTo>
                            <a:lnTo>
                              <a:pt x="5" y="18"/>
                            </a:lnTo>
                            <a:lnTo>
                              <a:pt x="5" y="21"/>
                            </a:lnTo>
                            <a:lnTo>
                              <a:pt x="5" y="25"/>
                            </a:lnTo>
                            <a:lnTo>
                              <a:pt x="8" y="30"/>
                            </a:lnTo>
                            <a:lnTo>
                              <a:pt x="11" y="37"/>
                            </a:lnTo>
                            <a:lnTo>
                              <a:pt x="16" y="37"/>
                            </a:lnTo>
                            <a:lnTo>
                              <a:pt x="19" y="37"/>
                            </a:lnTo>
                            <a:lnTo>
                              <a:pt x="16" y="40"/>
                            </a:lnTo>
                            <a:lnTo>
                              <a:pt x="11" y="40"/>
                            </a:lnTo>
                            <a:lnTo>
                              <a:pt x="8" y="37"/>
                            </a:lnTo>
                            <a:lnTo>
                              <a:pt x="5" y="32"/>
                            </a:lnTo>
                            <a:lnTo>
                              <a:pt x="5" y="24"/>
                            </a:lnTo>
                            <a:lnTo>
                              <a:pt x="0" y="16"/>
                            </a:lnTo>
                            <a:lnTo>
                              <a:pt x="0" y="10"/>
                            </a:lnTo>
                            <a:lnTo>
                              <a:pt x="5" y="2"/>
                            </a:lnTo>
                            <a:lnTo>
                              <a:pt x="8" y="2"/>
                            </a:lnTo>
                            <a:lnTo>
                              <a:pt x="11" y="0"/>
                            </a:lnTo>
                            <a:lnTo>
                              <a:pt x="25" y="0"/>
                            </a:lnTo>
                            <a:lnTo>
                              <a:pt x="28" y="2"/>
                            </a:lnTo>
                            <a:lnTo>
                              <a:pt x="28" y="1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9782" name="Freeform 260"/>
                  <p:cNvSpPr>
                    <a:spLocks/>
                  </p:cNvSpPr>
                  <p:nvPr/>
                </p:nvSpPr>
                <p:spPr bwMode="auto">
                  <a:xfrm>
                    <a:off x="350" y="3097"/>
                    <a:ext cx="285" cy="538"/>
                  </a:xfrm>
                  <a:custGeom>
                    <a:avLst/>
                    <a:gdLst>
                      <a:gd name="T0" fmla="*/ 44 w 285"/>
                      <a:gd name="T1" fmla="*/ 0 h 538"/>
                      <a:gd name="T2" fmla="*/ 83 w 285"/>
                      <a:gd name="T3" fmla="*/ 55 h 538"/>
                      <a:gd name="T4" fmla="*/ 100 w 285"/>
                      <a:gd name="T5" fmla="*/ 95 h 538"/>
                      <a:gd name="T6" fmla="*/ 126 w 285"/>
                      <a:gd name="T7" fmla="*/ 161 h 538"/>
                      <a:gd name="T8" fmla="*/ 131 w 285"/>
                      <a:gd name="T9" fmla="*/ 189 h 538"/>
                      <a:gd name="T10" fmla="*/ 128 w 285"/>
                      <a:gd name="T11" fmla="*/ 216 h 538"/>
                      <a:gd name="T12" fmla="*/ 126 w 285"/>
                      <a:gd name="T13" fmla="*/ 238 h 538"/>
                      <a:gd name="T14" fmla="*/ 200 w 285"/>
                      <a:gd name="T15" fmla="*/ 258 h 538"/>
                      <a:gd name="T16" fmla="*/ 220 w 285"/>
                      <a:gd name="T17" fmla="*/ 267 h 538"/>
                      <a:gd name="T18" fmla="*/ 220 w 285"/>
                      <a:gd name="T19" fmla="*/ 290 h 538"/>
                      <a:gd name="T20" fmla="*/ 184 w 285"/>
                      <a:gd name="T21" fmla="*/ 302 h 538"/>
                      <a:gd name="T22" fmla="*/ 142 w 285"/>
                      <a:gd name="T23" fmla="*/ 308 h 538"/>
                      <a:gd name="T24" fmla="*/ 128 w 285"/>
                      <a:gd name="T25" fmla="*/ 331 h 538"/>
                      <a:gd name="T26" fmla="*/ 126 w 285"/>
                      <a:gd name="T27" fmla="*/ 362 h 538"/>
                      <a:gd name="T28" fmla="*/ 133 w 285"/>
                      <a:gd name="T29" fmla="*/ 374 h 538"/>
                      <a:gd name="T30" fmla="*/ 148 w 285"/>
                      <a:gd name="T31" fmla="*/ 379 h 538"/>
                      <a:gd name="T32" fmla="*/ 167 w 285"/>
                      <a:gd name="T33" fmla="*/ 395 h 538"/>
                      <a:gd name="T34" fmla="*/ 246 w 285"/>
                      <a:gd name="T35" fmla="*/ 434 h 538"/>
                      <a:gd name="T36" fmla="*/ 268 w 285"/>
                      <a:gd name="T37" fmla="*/ 461 h 538"/>
                      <a:gd name="T38" fmla="*/ 284 w 285"/>
                      <a:gd name="T39" fmla="*/ 537 h 538"/>
                      <a:gd name="T40" fmla="*/ 143 w 285"/>
                      <a:gd name="T41" fmla="*/ 522 h 538"/>
                      <a:gd name="T42" fmla="*/ 61 w 285"/>
                      <a:gd name="T43" fmla="*/ 520 h 538"/>
                      <a:gd name="T44" fmla="*/ 23 w 285"/>
                      <a:gd name="T45" fmla="*/ 512 h 538"/>
                      <a:gd name="T46" fmla="*/ 6 w 285"/>
                      <a:gd name="T47" fmla="*/ 495 h 538"/>
                      <a:gd name="T48" fmla="*/ 1 w 285"/>
                      <a:gd name="T49" fmla="*/ 461 h 538"/>
                      <a:gd name="T50" fmla="*/ 11 w 285"/>
                      <a:gd name="T51" fmla="*/ 409 h 538"/>
                      <a:gd name="T52" fmla="*/ 20 w 285"/>
                      <a:gd name="T53" fmla="*/ 359 h 538"/>
                      <a:gd name="T54" fmla="*/ 18 w 285"/>
                      <a:gd name="T55" fmla="*/ 324 h 538"/>
                      <a:gd name="T56" fmla="*/ 20 w 285"/>
                      <a:gd name="T57" fmla="*/ 286 h 538"/>
                      <a:gd name="T58" fmla="*/ 5 w 285"/>
                      <a:gd name="T59" fmla="*/ 205 h 538"/>
                      <a:gd name="T60" fmla="*/ 0 w 285"/>
                      <a:gd name="T61" fmla="*/ 130 h 538"/>
                      <a:gd name="T62" fmla="*/ 6 w 285"/>
                      <a:gd name="T63" fmla="*/ 88 h 538"/>
                      <a:gd name="T64" fmla="*/ 18 w 285"/>
                      <a:gd name="T65" fmla="*/ 48 h 53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85"/>
                      <a:gd name="T100" fmla="*/ 0 h 538"/>
                      <a:gd name="T101" fmla="*/ 285 w 285"/>
                      <a:gd name="T102" fmla="*/ 538 h 53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85" h="538">
                        <a:moveTo>
                          <a:pt x="35" y="26"/>
                        </a:moveTo>
                        <a:lnTo>
                          <a:pt x="44" y="0"/>
                        </a:lnTo>
                        <a:lnTo>
                          <a:pt x="92" y="32"/>
                        </a:lnTo>
                        <a:lnTo>
                          <a:pt x="83" y="55"/>
                        </a:lnTo>
                        <a:lnTo>
                          <a:pt x="92" y="76"/>
                        </a:lnTo>
                        <a:lnTo>
                          <a:pt x="100" y="95"/>
                        </a:lnTo>
                        <a:lnTo>
                          <a:pt x="112" y="131"/>
                        </a:lnTo>
                        <a:lnTo>
                          <a:pt x="126" y="161"/>
                        </a:lnTo>
                        <a:lnTo>
                          <a:pt x="131" y="179"/>
                        </a:lnTo>
                        <a:lnTo>
                          <a:pt x="131" y="189"/>
                        </a:lnTo>
                        <a:lnTo>
                          <a:pt x="131" y="201"/>
                        </a:lnTo>
                        <a:lnTo>
                          <a:pt x="128" y="216"/>
                        </a:lnTo>
                        <a:lnTo>
                          <a:pt x="126" y="223"/>
                        </a:lnTo>
                        <a:lnTo>
                          <a:pt x="126" y="238"/>
                        </a:lnTo>
                        <a:lnTo>
                          <a:pt x="172" y="255"/>
                        </a:lnTo>
                        <a:lnTo>
                          <a:pt x="200" y="258"/>
                        </a:lnTo>
                        <a:lnTo>
                          <a:pt x="218" y="257"/>
                        </a:lnTo>
                        <a:lnTo>
                          <a:pt x="220" y="267"/>
                        </a:lnTo>
                        <a:lnTo>
                          <a:pt x="220" y="278"/>
                        </a:lnTo>
                        <a:lnTo>
                          <a:pt x="220" y="290"/>
                        </a:lnTo>
                        <a:lnTo>
                          <a:pt x="203" y="300"/>
                        </a:lnTo>
                        <a:lnTo>
                          <a:pt x="184" y="302"/>
                        </a:lnTo>
                        <a:lnTo>
                          <a:pt x="164" y="302"/>
                        </a:lnTo>
                        <a:lnTo>
                          <a:pt x="142" y="308"/>
                        </a:lnTo>
                        <a:lnTo>
                          <a:pt x="128" y="302"/>
                        </a:lnTo>
                        <a:lnTo>
                          <a:pt x="128" y="331"/>
                        </a:lnTo>
                        <a:lnTo>
                          <a:pt x="124" y="347"/>
                        </a:lnTo>
                        <a:lnTo>
                          <a:pt x="126" y="362"/>
                        </a:lnTo>
                        <a:lnTo>
                          <a:pt x="124" y="374"/>
                        </a:lnTo>
                        <a:lnTo>
                          <a:pt x="133" y="374"/>
                        </a:lnTo>
                        <a:lnTo>
                          <a:pt x="136" y="378"/>
                        </a:lnTo>
                        <a:lnTo>
                          <a:pt x="148" y="379"/>
                        </a:lnTo>
                        <a:lnTo>
                          <a:pt x="159" y="388"/>
                        </a:lnTo>
                        <a:lnTo>
                          <a:pt x="167" y="395"/>
                        </a:lnTo>
                        <a:lnTo>
                          <a:pt x="224" y="422"/>
                        </a:lnTo>
                        <a:lnTo>
                          <a:pt x="246" y="434"/>
                        </a:lnTo>
                        <a:lnTo>
                          <a:pt x="260" y="442"/>
                        </a:lnTo>
                        <a:lnTo>
                          <a:pt x="268" y="461"/>
                        </a:lnTo>
                        <a:lnTo>
                          <a:pt x="275" y="489"/>
                        </a:lnTo>
                        <a:lnTo>
                          <a:pt x="284" y="537"/>
                        </a:lnTo>
                        <a:lnTo>
                          <a:pt x="176" y="537"/>
                        </a:lnTo>
                        <a:lnTo>
                          <a:pt x="143" y="522"/>
                        </a:lnTo>
                        <a:lnTo>
                          <a:pt x="94" y="520"/>
                        </a:lnTo>
                        <a:lnTo>
                          <a:pt x="61" y="520"/>
                        </a:lnTo>
                        <a:lnTo>
                          <a:pt x="44" y="522"/>
                        </a:lnTo>
                        <a:lnTo>
                          <a:pt x="23" y="512"/>
                        </a:lnTo>
                        <a:lnTo>
                          <a:pt x="17" y="510"/>
                        </a:lnTo>
                        <a:lnTo>
                          <a:pt x="6" y="495"/>
                        </a:lnTo>
                        <a:lnTo>
                          <a:pt x="5" y="484"/>
                        </a:lnTo>
                        <a:lnTo>
                          <a:pt x="1" y="461"/>
                        </a:lnTo>
                        <a:lnTo>
                          <a:pt x="5" y="442"/>
                        </a:lnTo>
                        <a:lnTo>
                          <a:pt x="11" y="409"/>
                        </a:lnTo>
                        <a:lnTo>
                          <a:pt x="18" y="374"/>
                        </a:lnTo>
                        <a:lnTo>
                          <a:pt x="20" y="359"/>
                        </a:lnTo>
                        <a:lnTo>
                          <a:pt x="18" y="352"/>
                        </a:lnTo>
                        <a:lnTo>
                          <a:pt x="18" y="324"/>
                        </a:lnTo>
                        <a:lnTo>
                          <a:pt x="22" y="312"/>
                        </a:lnTo>
                        <a:lnTo>
                          <a:pt x="20" y="286"/>
                        </a:lnTo>
                        <a:lnTo>
                          <a:pt x="13" y="253"/>
                        </a:lnTo>
                        <a:lnTo>
                          <a:pt x="5" y="205"/>
                        </a:lnTo>
                        <a:lnTo>
                          <a:pt x="0" y="164"/>
                        </a:lnTo>
                        <a:lnTo>
                          <a:pt x="0" y="130"/>
                        </a:lnTo>
                        <a:lnTo>
                          <a:pt x="1" y="100"/>
                        </a:lnTo>
                        <a:lnTo>
                          <a:pt x="6" y="88"/>
                        </a:lnTo>
                        <a:lnTo>
                          <a:pt x="11" y="69"/>
                        </a:lnTo>
                        <a:lnTo>
                          <a:pt x="18" y="48"/>
                        </a:lnTo>
                        <a:lnTo>
                          <a:pt x="35" y="26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743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352" y="3123"/>
                    <a:ext cx="316" cy="509"/>
                    <a:chOff x="352" y="3123"/>
                    <a:chExt cx="316" cy="509"/>
                  </a:xfrm>
                </p:grpSpPr>
                <p:grpSp>
                  <p:nvGrpSpPr>
                    <p:cNvPr id="29745" name="Group 2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9" y="3318"/>
                      <a:ext cx="109" cy="66"/>
                      <a:chOff x="559" y="3318"/>
                      <a:chExt cx="109" cy="66"/>
                    </a:xfrm>
                  </p:grpSpPr>
                  <p:sp>
                    <p:nvSpPr>
                      <p:cNvPr id="29802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9" y="3318"/>
                        <a:ext cx="88" cy="66"/>
                      </a:xfrm>
                      <a:custGeom>
                        <a:avLst/>
                        <a:gdLst>
                          <a:gd name="T0" fmla="*/ 0 w 88"/>
                          <a:gd name="T1" fmla="*/ 39 h 66"/>
                          <a:gd name="T2" fmla="*/ 11 w 88"/>
                          <a:gd name="T3" fmla="*/ 36 h 66"/>
                          <a:gd name="T4" fmla="*/ 11 w 88"/>
                          <a:gd name="T5" fmla="*/ 35 h 66"/>
                          <a:gd name="T6" fmla="*/ 15 w 88"/>
                          <a:gd name="T7" fmla="*/ 31 h 66"/>
                          <a:gd name="T8" fmla="*/ 20 w 88"/>
                          <a:gd name="T9" fmla="*/ 27 h 66"/>
                          <a:gd name="T10" fmla="*/ 25 w 88"/>
                          <a:gd name="T11" fmla="*/ 21 h 66"/>
                          <a:gd name="T12" fmla="*/ 35 w 88"/>
                          <a:gd name="T13" fmla="*/ 13 h 66"/>
                          <a:gd name="T14" fmla="*/ 37 w 88"/>
                          <a:gd name="T15" fmla="*/ 8 h 66"/>
                          <a:gd name="T16" fmla="*/ 39 w 88"/>
                          <a:gd name="T17" fmla="*/ 5 h 66"/>
                          <a:gd name="T18" fmla="*/ 42 w 88"/>
                          <a:gd name="T19" fmla="*/ 4 h 66"/>
                          <a:gd name="T20" fmla="*/ 59 w 88"/>
                          <a:gd name="T21" fmla="*/ 0 h 66"/>
                          <a:gd name="T22" fmla="*/ 64 w 88"/>
                          <a:gd name="T23" fmla="*/ 0 h 66"/>
                          <a:gd name="T24" fmla="*/ 66 w 88"/>
                          <a:gd name="T25" fmla="*/ 0 h 66"/>
                          <a:gd name="T26" fmla="*/ 69 w 88"/>
                          <a:gd name="T27" fmla="*/ 4 h 66"/>
                          <a:gd name="T28" fmla="*/ 71 w 88"/>
                          <a:gd name="T29" fmla="*/ 5 h 66"/>
                          <a:gd name="T30" fmla="*/ 73 w 88"/>
                          <a:gd name="T31" fmla="*/ 8 h 66"/>
                          <a:gd name="T32" fmla="*/ 80 w 88"/>
                          <a:gd name="T33" fmla="*/ 9 h 66"/>
                          <a:gd name="T34" fmla="*/ 80 w 88"/>
                          <a:gd name="T35" fmla="*/ 10 h 66"/>
                          <a:gd name="T36" fmla="*/ 83 w 88"/>
                          <a:gd name="T37" fmla="*/ 16 h 66"/>
                          <a:gd name="T38" fmla="*/ 83 w 88"/>
                          <a:gd name="T39" fmla="*/ 20 h 66"/>
                          <a:gd name="T40" fmla="*/ 85 w 88"/>
                          <a:gd name="T41" fmla="*/ 21 h 66"/>
                          <a:gd name="T42" fmla="*/ 87 w 88"/>
                          <a:gd name="T43" fmla="*/ 25 h 66"/>
                          <a:gd name="T44" fmla="*/ 85 w 88"/>
                          <a:gd name="T45" fmla="*/ 27 h 66"/>
                          <a:gd name="T46" fmla="*/ 83 w 88"/>
                          <a:gd name="T47" fmla="*/ 27 h 66"/>
                          <a:gd name="T48" fmla="*/ 80 w 88"/>
                          <a:gd name="T49" fmla="*/ 27 h 66"/>
                          <a:gd name="T50" fmla="*/ 75 w 88"/>
                          <a:gd name="T51" fmla="*/ 27 h 66"/>
                          <a:gd name="T52" fmla="*/ 73 w 88"/>
                          <a:gd name="T53" fmla="*/ 25 h 66"/>
                          <a:gd name="T54" fmla="*/ 71 w 88"/>
                          <a:gd name="T55" fmla="*/ 25 h 66"/>
                          <a:gd name="T56" fmla="*/ 69 w 88"/>
                          <a:gd name="T57" fmla="*/ 24 h 66"/>
                          <a:gd name="T58" fmla="*/ 69 w 88"/>
                          <a:gd name="T59" fmla="*/ 21 h 66"/>
                          <a:gd name="T60" fmla="*/ 64 w 88"/>
                          <a:gd name="T61" fmla="*/ 24 h 66"/>
                          <a:gd name="T62" fmla="*/ 63 w 88"/>
                          <a:gd name="T63" fmla="*/ 25 h 66"/>
                          <a:gd name="T64" fmla="*/ 69 w 88"/>
                          <a:gd name="T65" fmla="*/ 27 h 66"/>
                          <a:gd name="T66" fmla="*/ 71 w 88"/>
                          <a:gd name="T67" fmla="*/ 29 h 66"/>
                          <a:gd name="T68" fmla="*/ 80 w 88"/>
                          <a:gd name="T69" fmla="*/ 31 h 66"/>
                          <a:gd name="T70" fmla="*/ 80 w 88"/>
                          <a:gd name="T71" fmla="*/ 33 h 66"/>
                          <a:gd name="T72" fmla="*/ 80 w 88"/>
                          <a:gd name="T73" fmla="*/ 36 h 66"/>
                          <a:gd name="T74" fmla="*/ 75 w 88"/>
                          <a:gd name="T75" fmla="*/ 39 h 66"/>
                          <a:gd name="T76" fmla="*/ 73 w 88"/>
                          <a:gd name="T77" fmla="*/ 39 h 66"/>
                          <a:gd name="T78" fmla="*/ 66 w 88"/>
                          <a:gd name="T79" fmla="*/ 36 h 66"/>
                          <a:gd name="T80" fmla="*/ 63 w 88"/>
                          <a:gd name="T81" fmla="*/ 35 h 66"/>
                          <a:gd name="T82" fmla="*/ 54 w 88"/>
                          <a:gd name="T83" fmla="*/ 36 h 66"/>
                          <a:gd name="T84" fmla="*/ 52 w 88"/>
                          <a:gd name="T85" fmla="*/ 39 h 66"/>
                          <a:gd name="T86" fmla="*/ 46 w 88"/>
                          <a:gd name="T87" fmla="*/ 43 h 66"/>
                          <a:gd name="T88" fmla="*/ 42 w 88"/>
                          <a:gd name="T89" fmla="*/ 46 h 66"/>
                          <a:gd name="T90" fmla="*/ 42 w 88"/>
                          <a:gd name="T91" fmla="*/ 51 h 66"/>
                          <a:gd name="T92" fmla="*/ 42 w 88"/>
                          <a:gd name="T93" fmla="*/ 55 h 66"/>
                          <a:gd name="T94" fmla="*/ 37 w 88"/>
                          <a:gd name="T95" fmla="*/ 56 h 66"/>
                          <a:gd name="T96" fmla="*/ 32 w 88"/>
                          <a:gd name="T97" fmla="*/ 58 h 66"/>
                          <a:gd name="T98" fmla="*/ 30 w 88"/>
                          <a:gd name="T99" fmla="*/ 58 h 66"/>
                          <a:gd name="T100" fmla="*/ 25 w 88"/>
                          <a:gd name="T101" fmla="*/ 58 h 66"/>
                          <a:gd name="T102" fmla="*/ 15 w 88"/>
                          <a:gd name="T103" fmla="*/ 62 h 66"/>
                          <a:gd name="T104" fmla="*/ 11 w 88"/>
                          <a:gd name="T105" fmla="*/ 63 h 66"/>
                          <a:gd name="T106" fmla="*/ 0 w 88"/>
                          <a:gd name="T107" fmla="*/ 65 h 66"/>
                          <a:gd name="T108" fmla="*/ 0 w 88"/>
                          <a:gd name="T109" fmla="*/ 39 h 6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w 88"/>
                          <a:gd name="T166" fmla="*/ 0 h 66"/>
                          <a:gd name="T167" fmla="*/ 88 w 88"/>
                          <a:gd name="T168" fmla="*/ 66 h 66"/>
                        </a:gdLst>
                        <a:ahLst/>
                        <a:cxnLst>
                          <a:cxn ang="T110">
                            <a:pos x="T0" y="T1"/>
                          </a:cxn>
                          <a:cxn ang="T111">
                            <a:pos x="T2" y="T3"/>
                          </a:cxn>
                          <a:cxn ang="T112">
                            <a:pos x="T4" y="T5"/>
                          </a:cxn>
                          <a:cxn ang="T113">
                            <a:pos x="T6" y="T7"/>
                          </a:cxn>
                          <a:cxn ang="T114">
                            <a:pos x="T8" y="T9"/>
                          </a:cxn>
                          <a:cxn ang="T115">
                            <a:pos x="T10" y="T11"/>
                          </a:cxn>
                          <a:cxn ang="T116">
                            <a:pos x="T12" y="T13"/>
                          </a:cxn>
                          <a:cxn ang="T117">
                            <a:pos x="T14" y="T15"/>
                          </a:cxn>
                          <a:cxn ang="T118">
                            <a:pos x="T16" y="T17"/>
                          </a:cxn>
                          <a:cxn ang="T119">
                            <a:pos x="T18" y="T19"/>
                          </a:cxn>
                          <a:cxn ang="T120">
                            <a:pos x="T20" y="T21"/>
                          </a:cxn>
                          <a:cxn ang="T121">
                            <a:pos x="T22" y="T23"/>
                          </a:cxn>
                          <a:cxn ang="T122">
                            <a:pos x="T24" y="T25"/>
                          </a:cxn>
                          <a:cxn ang="T123">
                            <a:pos x="T26" y="T27"/>
                          </a:cxn>
                          <a:cxn ang="T124">
                            <a:pos x="T28" y="T29"/>
                          </a:cxn>
                          <a:cxn ang="T125">
                            <a:pos x="T30" y="T31"/>
                          </a:cxn>
                          <a:cxn ang="T126">
                            <a:pos x="T32" y="T33"/>
                          </a:cxn>
                          <a:cxn ang="T127">
                            <a:pos x="T34" y="T35"/>
                          </a:cxn>
                          <a:cxn ang="T128">
                            <a:pos x="T36" y="T37"/>
                          </a:cxn>
                          <a:cxn ang="T129">
                            <a:pos x="T38" y="T39"/>
                          </a:cxn>
                          <a:cxn ang="T130">
                            <a:pos x="T40" y="T41"/>
                          </a:cxn>
                          <a:cxn ang="T131">
                            <a:pos x="T42" y="T43"/>
                          </a:cxn>
                          <a:cxn ang="T132">
                            <a:pos x="T44" y="T45"/>
                          </a:cxn>
                          <a:cxn ang="T133">
                            <a:pos x="T46" y="T47"/>
                          </a:cxn>
                          <a:cxn ang="T134">
                            <a:pos x="T48" y="T49"/>
                          </a:cxn>
                          <a:cxn ang="T135">
                            <a:pos x="T50" y="T51"/>
                          </a:cxn>
                          <a:cxn ang="T136">
                            <a:pos x="T52" y="T53"/>
                          </a:cxn>
                          <a:cxn ang="T137">
                            <a:pos x="T54" y="T55"/>
                          </a:cxn>
                          <a:cxn ang="T138">
                            <a:pos x="T56" y="T57"/>
                          </a:cxn>
                          <a:cxn ang="T139">
                            <a:pos x="T58" y="T59"/>
                          </a:cxn>
                          <a:cxn ang="T140">
                            <a:pos x="T60" y="T61"/>
                          </a:cxn>
                          <a:cxn ang="T141">
                            <a:pos x="T62" y="T63"/>
                          </a:cxn>
                          <a:cxn ang="T142">
                            <a:pos x="T64" y="T65"/>
                          </a:cxn>
                          <a:cxn ang="T143">
                            <a:pos x="T66" y="T67"/>
                          </a:cxn>
                          <a:cxn ang="T144">
                            <a:pos x="T68" y="T69"/>
                          </a:cxn>
                          <a:cxn ang="T145">
                            <a:pos x="T70" y="T71"/>
                          </a:cxn>
                          <a:cxn ang="T146">
                            <a:pos x="T72" y="T73"/>
                          </a:cxn>
                          <a:cxn ang="T147">
                            <a:pos x="T74" y="T75"/>
                          </a:cxn>
                          <a:cxn ang="T148">
                            <a:pos x="T76" y="T77"/>
                          </a:cxn>
                          <a:cxn ang="T149">
                            <a:pos x="T78" y="T79"/>
                          </a:cxn>
                          <a:cxn ang="T150">
                            <a:pos x="T80" y="T81"/>
                          </a:cxn>
                          <a:cxn ang="T151">
                            <a:pos x="T82" y="T83"/>
                          </a:cxn>
                          <a:cxn ang="T152">
                            <a:pos x="T84" y="T85"/>
                          </a:cxn>
                          <a:cxn ang="T153">
                            <a:pos x="T86" y="T87"/>
                          </a:cxn>
                          <a:cxn ang="T154">
                            <a:pos x="T88" y="T89"/>
                          </a:cxn>
                          <a:cxn ang="T155">
                            <a:pos x="T90" y="T91"/>
                          </a:cxn>
                          <a:cxn ang="T156">
                            <a:pos x="T92" y="T93"/>
                          </a:cxn>
                          <a:cxn ang="T157">
                            <a:pos x="T94" y="T95"/>
                          </a:cxn>
                          <a:cxn ang="T158">
                            <a:pos x="T96" y="T97"/>
                          </a:cxn>
                          <a:cxn ang="T159">
                            <a:pos x="T98" y="T99"/>
                          </a:cxn>
                          <a:cxn ang="T160">
                            <a:pos x="T100" y="T101"/>
                          </a:cxn>
                          <a:cxn ang="T161">
                            <a:pos x="T102" y="T103"/>
                          </a:cxn>
                          <a:cxn ang="T162">
                            <a:pos x="T104" y="T105"/>
                          </a:cxn>
                          <a:cxn ang="T163">
                            <a:pos x="T106" y="T107"/>
                          </a:cxn>
                          <a:cxn ang="T164">
                            <a:pos x="T108" y="T109"/>
                          </a:cxn>
                        </a:cxnLst>
                        <a:rect l="T165" t="T166" r="T167" b="T168"/>
                        <a:pathLst>
                          <a:path w="88" h="66">
                            <a:moveTo>
                              <a:pt x="0" y="39"/>
                            </a:moveTo>
                            <a:lnTo>
                              <a:pt x="11" y="36"/>
                            </a:lnTo>
                            <a:lnTo>
                              <a:pt x="11" y="35"/>
                            </a:lnTo>
                            <a:lnTo>
                              <a:pt x="15" y="31"/>
                            </a:lnTo>
                            <a:lnTo>
                              <a:pt x="20" y="27"/>
                            </a:lnTo>
                            <a:lnTo>
                              <a:pt x="25" y="21"/>
                            </a:lnTo>
                            <a:lnTo>
                              <a:pt x="35" y="13"/>
                            </a:lnTo>
                            <a:lnTo>
                              <a:pt x="37" y="8"/>
                            </a:lnTo>
                            <a:lnTo>
                              <a:pt x="39" y="5"/>
                            </a:lnTo>
                            <a:lnTo>
                              <a:pt x="42" y="4"/>
                            </a:lnTo>
                            <a:lnTo>
                              <a:pt x="59" y="0"/>
                            </a:lnTo>
                            <a:lnTo>
                              <a:pt x="64" y="0"/>
                            </a:lnTo>
                            <a:lnTo>
                              <a:pt x="66" y="0"/>
                            </a:lnTo>
                            <a:lnTo>
                              <a:pt x="69" y="4"/>
                            </a:lnTo>
                            <a:lnTo>
                              <a:pt x="71" y="5"/>
                            </a:lnTo>
                            <a:lnTo>
                              <a:pt x="73" y="8"/>
                            </a:lnTo>
                            <a:lnTo>
                              <a:pt x="80" y="9"/>
                            </a:lnTo>
                            <a:lnTo>
                              <a:pt x="80" y="10"/>
                            </a:lnTo>
                            <a:lnTo>
                              <a:pt x="83" y="16"/>
                            </a:lnTo>
                            <a:lnTo>
                              <a:pt x="83" y="20"/>
                            </a:lnTo>
                            <a:lnTo>
                              <a:pt x="85" y="21"/>
                            </a:lnTo>
                            <a:lnTo>
                              <a:pt x="87" y="25"/>
                            </a:lnTo>
                            <a:lnTo>
                              <a:pt x="85" y="27"/>
                            </a:lnTo>
                            <a:lnTo>
                              <a:pt x="83" y="27"/>
                            </a:lnTo>
                            <a:lnTo>
                              <a:pt x="80" y="27"/>
                            </a:lnTo>
                            <a:lnTo>
                              <a:pt x="75" y="27"/>
                            </a:lnTo>
                            <a:lnTo>
                              <a:pt x="73" y="25"/>
                            </a:lnTo>
                            <a:lnTo>
                              <a:pt x="71" y="25"/>
                            </a:lnTo>
                            <a:lnTo>
                              <a:pt x="69" y="24"/>
                            </a:lnTo>
                            <a:lnTo>
                              <a:pt x="69" y="21"/>
                            </a:lnTo>
                            <a:lnTo>
                              <a:pt x="64" y="24"/>
                            </a:lnTo>
                            <a:lnTo>
                              <a:pt x="63" y="25"/>
                            </a:lnTo>
                            <a:lnTo>
                              <a:pt x="69" y="27"/>
                            </a:lnTo>
                            <a:lnTo>
                              <a:pt x="71" y="29"/>
                            </a:lnTo>
                            <a:lnTo>
                              <a:pt x="80" y="31"/>
                            </a:lnTo>
                            <a:lnTo>
                              <a:pt x="80" y="33"/>
                            </a:lnTo>
                            <a:lnTo>
                              <a:pt x="80" y="36"/>
                            </a:lnTo>
                            <a:lnTo>
                              <a:pt x="75" y="39"/>
                            </a:lnTo>
                            <a:lnTo>
                              <a:pt x="73" y="39"/>
                            </a:lnTo>
                            <a:lnTo>
                              <a:pt x="66" y="36"/>
                            </a:lnTo>
                            <a:lnTo>
                              <a:pt x="63" y="35"/>
                            </a:lnTo>
                            <a:lnTo>
                              <a:pt x="54" y="36"/>
                            </a:lnTo>
                            <a:lnTo>
                              <a:pt x="52" y="39"/>
                            </a:lnTo>
                            <a:lnTo>
                              <a:pt x="46" y="43"/>
                            </a:lnTo>
                            <a:lnTo>
                              <a:pt x="42" y="46"/>
                            </a:lnTo>
                            <a:lnTo>
                              <a:pt x="42" y="51"/>
                            </a:lnTo>
                            <a:lnTo>
                              <a:pt x="42" y="55"/>
                            </a:lnTo>
                            <a:lnTo>
                              <a:pt x="37" y="56"/>
                            </a:lnTo>
                            <a:lnTo>
                              <a:pt x="32" y="58"/>
                            </a:lnTo>
                            <a:lnTo>
                              <a:pt x="30" y="58"/>
                            </a:lnTo>
                            <a:lnTo>
                              <a:pt x="25" y="58"/>
                            </a:lnTo>
                            <a:lnTo>
                              <a:pt x="15" y="62"/>
                            </a:lnTo>
                            <a:lnTo>
                              <a:pt x="11" y="63"/>
                            </a:lnTo>
                            <a:lnTo>
                              <a:pt x="0" y="65"/>
                            </a:lnTo>
                            <a:lnTo>
                              <a:pt x="0" y="39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 w="12700" cap="rnd">
                        <a:solidFill>
                          <a:srgbClr val="402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3" name="Freeform 2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4" y="3329"/>
                        <a:ext cx="30" cy="23"/>
                      </a:xfrm>
                      <a:custGeom>
                        <a:avLst/>
                        <a:gdLst>
                          <a:gd name="T0" fmla="*/ 29 w 30"/>
                          <a:gd name="T1" fmla="*/ 22 h 23"/>
                          <a:gd name="T2" fmla="*/ 20 w 30"/>
                          <a:gd name="T3" fmla="*/ 15 h 23"/>
                          <a:gd name="T4" fmla="*/ 17 w 30"/>
                          <a:gd name="T5" fmla="*/ 12 h 23"/>
                          <a:gd name="T6" fmla="*/ 15 w 30"/>
                          <a:gd name="T7" fmla="*/ 6 h 23"/>
                          <a:gd name="T8" fmla="*/ 10 w 30"/>
                          <a:gd name="T9" fmla="*/ 6 h 23"/>
                          <a:gd name="T10" fmla="*/ 5 w 30"/>
                          <a:gd name="T11" fmla="*/ 6 h 23"/>
                          <a:gd name="T12" fmla="*/ 0 w 30"/>
                          <a:gd name="T13" fmla="*/ 6 h 23"/>
                          <a:gd name="T14" fmla="*/ 8 w 30"/>
                          <a:gd name="T15" fmla="*/ 6 h 23"/>
                          <a:gd name="T16" fmla="*/ 11 w 30"/>
                          <a:gd name="T17" fmla="*/ 0 h 23"/>
                          <a:gd name="T18" fmla="*/ 17 w 30"/>
                          <a:gd name="T19" fmla="*/ 12 h 23"/>
                          <a:gd name="T20" fmla="*/ 20 w 30"/>
                          <a:gd name="T21" fmla="*/ 12 h 23"/>
                          <a:gd name="T22" fmla="*/ 29 w 30"/>
                          <a:gd name="T23" fmla="*/ 22 h 23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30"/>
                          <a:gd name="T37" fmla="*/ 0 h 23"/>
                          <a:gd name="T38" fmla="*/ 30 w 30"/>
                          <a:gd name="T39" fmla="*/ 23 h 23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30" h="23">
                            <a:moveTo>
                              <a:pt x="29" y="22"/>
                            </a:moveTo>
                            <a:lnTo>
                              <a:pt x="20" y="15"/>
                            </a:lnTo>
                            <a:lnTo>
                              <a:pt x="17" y="12"/>
                            </a:lnTo>
                            <a:lnTo>
                              <a:pt x="15" y="6"/>
                            </a:lnTo>
                            <a:lnTo>
                              <a:pt x="10" y="6"/>
                            </a:lnTo>
                            <a:lnTo>
                              <a:pt x="5" y="6"/>
                            </a:lnTo>
                            <a:lnTo>
                              <a:pt x="0" y="6"/>
                            </a:lnTo>
                            <a:lnTo>
                              <a:pt x="8" y="6"/>
                            </a:lnTo>
                            <a:lnTo>
                              <a:pt x="11" y="0"/>
                            </a:lnTo>
                            <a:lnTo>
                              <a:pt x="17" y="12"/>
                            </a:lnTo>
                            <a:lnTo>
                              <a:pt x="20" y="12"/>
                            </a:lnTo>
                            <a:lnTo>
                              <a:pt x="29" y="2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4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" y="3320"/>
                        <a:ext cx="29" cy="22"/>
                      </a:xfrm>
                      <a:custGeom>
                        <a:avLst/>
                        <a:gdLst>
                          <a:gd name="T0" fmla="*/ 24 w 29"/>
                          <a:gd name="T1" fmla="*/ 0 h 22"/>
                          <a:gd name="T2" fmla="*/ 26 w 29"/>
                          <a:gd name="T3" fmla="*/ 0 h 22"/>
                          <a:gd name="T4" fmla="*/ 28 w 29"/>
                          <a:gd name="T5" fmla="*/ 8 h 22"/>
                          <a:gd name="T6" fmla="*/ 26 w 29"/>
                          <a:gd name="T7" fmla="*/ 8 h 22"/>
                          <a:gd name="T8" fmla="*/ 24 w 29"/>
                          <a:gd name="T9" fmla="*/ 0 h 22"/>
                          <a:gd name="T10" fmla="*/ 12 w 29"/>
                          <a:gd name="T11" fmla="*/ 12 h 22"/>
                          <a:gd name="T12" fmla="*/ 4 w 29"/>
                          <a:gd name="T13" fmla="*/ 21 h 22"/>
                          <a:gd name="T14" fmla="*/ 0 w 29"/>
                          <a:gd name="T15" fmla="*/ 21 h 22"/>
                          <a:gd name="T16" fmla="*/ 0 w 29"/>
                          <a:gd name="T17" fmla="*/ 21 h 22"/>
                          <a:gd name="T18" fmla="*/ 4 w 29"/>
                          <a:gd name="T19" fmla="*/ 12 h 22"/>
                          <a:gd name="T20" fmla="*/ 14 w 29"/>
                          <a:gd name="T21" fmla="*/ 8 h 22"/>
                          <a:gd name="T22" fmla="*/ 24 w 29"/>
                          <a:gd name="T23" fmla="*/ 0 h 22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29"/>
                          <a:gd name="T37" fmla="*/ 0 h 22"/>
                          <a:gd name="T38" fmla="*/ 29 w 29"/>
                          <a:gd name="T39" fmla="*/ 22 h 22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29" h="22">
                            <a:moveTo>
                              <a:pt x="24" y="0"/>
                            </a:moveTo>
                            <a:lnTo>
                              <a:pt x="26" y="0"/>
                            </a:lnTo>
                            <a:lnTo>
                              <a:pt x="28" y="8"/>
                            </a:lnTo>
                            <a:lnTo>
                              <a:pt x="26" y="8"/>
                            </a:lnTo>
                            <a:lnTo>
                              <a:pt x="24" y="0"/>
                            </a:lnTo>
                            <a:lnTo>
                              <a:pt x="12" y="12"/>
                            </a:lnTo>
                            <a:lnTo>
                              <a:pt x="4" y="21"/>
                            </a:lnTo>
                            <a:lnTo>
                              <a:pt x="0" y="21"/>
                            </a:lnTo>
                            <a:lnTo>
                              <a:pt x="4" y="12"/>
                            </a:lnTo>
                            <a:lnTo>
                              <a:pt x="14" y="8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5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2" y="3343"/>
                        <a:ext cx="28" cy="22"/>
                      </a:xfrm>
                      <a:custGeom>
                        <a:avLst/>
                        <a:gdLst>
                          <a:gd name="T0" fmla="*/ 27 w 28"/>
                          <a:gd name="T1" fmla="*/ 0 h 22"/>
                          <a:gd name="T2" fmla="*/ 23 w 28"/>
                          <a:gd name="T3" fmla="*/ 21 h 22"/>
                          <a:gd name="T4" fmla="*/ 15 w 28"/>
                          <a:gd name="T5" fmla="*/ 21 h 22"/>
                          <a:gd name="T6" fmla="*/ 3 w 28"/>
                          <a:gd name="T7" fmla="*/ 21 h 22"/>
                          <a:gd name="T8" fmla="*/ 0 w 28"/>
                          <a:gd name="T9" fmla="*/ 0 h 22"/>
                          <a:gd name="T10" fmla="*/ 3 w 28"/>
                          <a:gd name="T11" fmla="*/ 0 h 22"/>
                          <a:gd name="T12" fmla="*/ 27 w 28"/>
                          <a:gd name="T13" fmla="*/ 0 h 2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8"/>
                          <a:gd name="T22" fmla="*/ 0 h 22"/>
                          <a:gd name="T23" fmla="*/ 28 w 28"/>
                          <a:gd name="T24" fmla="*/ 22 h 2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8" h="22">
                            <a:moveTo>
                              <a:pt x="27" y="0"/>
                            </a:moveTo>
                            <a:lnTo>
                              <a:pt x="23" y="21"/>
                            </a:lnTo>
                            <a:lnTo>
                              <a:pt x="15" y="21"/>
                            </a:lnTo>
                            <a:lnTo>
                              <a:pt x="3" y="21"/>
                            </a:lnTo>
                            <a:lnTo>
                              <a:pt x="0" y="0"/>
                            </a:lnTo>
                            <a:lnTo>
                              <a:pt x="3" y="0"/>
                            </a:lnTo>
                            <a:lnTo>
                              <a:pt x="27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6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0" y="3352"/>
                        <a:ext cx="29" cy="23"/>
                      </a:xfrm>
                      <a:custGeom>
                        <a:avLst/>
                        <a:gdLst>
                          <a:gd name="T0" fmla="*/ 0 w 29"/>
                          <a:gd name="T1" fmla="*/ 0 h 23"/>
                          <a:gd name="T2" fmla="*/ 0 w 29"/>
                          <a:gd name="T3" fmla="*/ 11 h 23"/>
                          <a:gd name="T4" fmla="*/ 28 w 29"/>
                          <a:gd name="T5" fmla="*/ 22 h 23"/>
                          <a:gd name="T6" fmla="*/ 0 w 29"/>
                          <a:gd name="T7" fmla="*/ 0 h 2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9"/>
                          <a:gd name="T13" fmla="*/ 0 h 23"/>
                          <a:gd name="T14" fmla="*/ 29 w 29"/>
                          <a:gd name="T15" fmla="*/ 23 h 23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9" h="23">
                            <a:moveTo>
                              <a:pt x="0" y="0"/>
                            </a:moveTo>
                            <a:lnTo>
                              <a:pt x="0" y="11"/>
                            </a:lnTo>
                            <a:lnTo>
                              <a:pt x="28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7" name="Freeform 2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" y="3335"/>
                        <a:ext cx="1" cy="22"/>
                      </a:xfrm>
                      <a:custGeom>
                        <a:avLst/>
                        <a:gdLst>
                          <a:gd name="T0" fmla="*/ 0 w 1"/>
                          <a:gd name="T1" fmla="*/ 0 h 22"/>
                          <a:gd name="T2" fmla="*/ 0 w 1"/>
                          <a:gd name="T3" fmla="*/ 15 h 22"/>
                          <a:gd name="T4" fmla="*/ 0 w 1"/>
                          <a:gd name="T5" fmla="*/ 21 h 22"/>
                          <a:gd name="T6" fmla="*/ 0 w 1"/>
                          <a:gd name="T7" fmla="*/ 0 h 2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"/>
                          <a:gd name="T13" fmla="*/ 0 h 22"/>
                          <a:gd name="T14" fmla="*/ 1 w 1"/>
                          <a:gd name="T15" fmla="*/ 22 h 2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" h="22">
                            <a:moveTo>
                              <a:pt x="0" y="0"/>
                            </a:moveTo>
                            <a:lnTo>
                              <a:pt x="0" y="15"/>
                            </a:lnTo>
                            <a:lnTo>
                              <a:pt x="0" y="2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8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5" y="3346"/>
                        <a:ext cx="28" cy="22"/>
                      </a:xfrm>
                      <a:custGeom>
                        <a:avLst/>
                        <a:gdLst>
                          <a:gd name="T0" fmla="*/ 0 w 28"/>
                          <a:gd name="T1" fmla="*/ 0 h 22"/>
                          <a:gd name="T2" fmla="*/ 0 w 28"/>
                          <a:gd name="T3" fmla="*/ 14 h 22"/>
                          <a:gd name="T4" fmla="*/ 27 w 28"/>
                          <a:gd name="T5" fmla="*/ 21 h 22"/>
                          <a:gd name="T6" fmla="*/ 0 w 28"/>
                          <a:gd name="T7" fmla="*/ 0 h 2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"/>
                          <a:gd name="T13" fmla="*/ 0 h 22"/>
                          <a:gd name="T14" fmla="*/ 28 w 28"/>
                          <a:gd name="T15" fmla="*/ 22 h 2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" h="22">
                            <a:moveTo>
                              <a:pt x="0" y="0"/>
                            </a:moveTo>
                            <a:lnTo>
                              <a:pt x="0" y="14"/>
                            </a:lnTo>
                            <a:lnTo>
                              <a:pt x="27" y="2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9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9" y="3341"/>
                        <a:ext cx="29" cy="22"/>
                      </a:xfrm>
                      <a:custGeom>
                        <a:avLst/>
                        <a:gdLst>
                          <a:gd name="T0" fmla="*/ 28 w 29"/>
                          <a:gd name="T1" fmla="*/ 21 h 22"/>
                          <a:gd name="T2" fmla="*/ 28 w 29"/>
                          <a:gd name="T3" fmla="*/ 14 h 22"/>
                          <a:gd name="T4" fmla="*/ 0 w 29"/>
                          <a:gd name="T5" fmla="*/ 14 h 22"/>
                          <a:gd name="T6" fmla="*/ 0 w 29"/>
                          <a:gd name="T7" fmla="*/ 0 h 22"/>
                          <a:gd name="T8" fmla="*/ 0 w 29"/>
                          <a:gd name="T9" fmla="*/ 14 h 22"/>
                          <a:gd name="T10" fmla="*/ 0 w 29"/>
                          <a:gd name="T11" fmla="*/ 21 h 22"/>
                          <a:gd name="T12" fmla="*/ 28 w 29"/>
                          <a:gd name="T13" fmla="*/ 21 h 2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9"/>
                          <a:gd name="T22" fmla="*/ 0 h 22"/>
                          <a:gd name="T23" fmla="*/ 29 w 29"/>
                          <a:gd name="T24" fmla="*/ 22 h 2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9" h="22">
                            <a:moveTo>
                              <a:pt x="28" y="21"/>
                            </a:moveTo>
                            <a:lnTo>
                              <a:pt x="28" y="14"/>
                            </a:lnTo>
                            <a:lnTo>
                              <a:pt x="0" y="14"/>
                            </a:lnTo>
                            <a:lnTo>
                              <a:pt x="0" y="0"/>
                            </a:lnTo>
                            <a:lnTo>
                              <a:pt x="0" y="14"/>
                            </a:lnTo>
                            <a:lnTo>
                              <a:pt x="0" y="21"/>
                            </a:lnTo>
                            <a:lnTo>
                              <a:pt x="28" y="21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46" name="Group 2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7" y="3276"/>
                      <a:ext cx="115" cy="66"/>
                      <a:chOff x="537" y="3276"/>
                      <a:chExt cx="115" cy="66"/>
                    </a:xfrm>
                  </p:grpSpPr>
                  <p:sp>
                    <p:nvSpPr>
                      <p:cNvPr id="29794" name="Freeform 2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7" y="3276"/>
                        <a:ext cx="89" cy="61"/>
                      </a:xfrm>
                      <a:custGeom>
                        <a:avLst/>
                        <a:gdLst>
                          <a:gd name="T0" fmla="*/ 6 w 89"/>
                          <a:gd name="T1" fmla="*/ 60 h 61"/>
                          <a:gd name="T2" fmla="*/ 13 w 89"/>
                          <a:gd name="T3" fmla="*/ 58 h 61"/>
                          <a:gd name="T4" fmla="*/ 16 w 89"/>
                          <a:gd name="T5" fmla="*/ 56 h 61"/>
                          <a:gd name="T6" fmla="*/ 22 w 89"/>
                          <a:gd name="T7" fmla="*/ 56 h 61"/>
                          <a:gd name="T8" fmla="*/ 28 w 89"/>
                          <a:gd name="T9" fmla="*/ 56 h 61"/>
                          <a:gd name="T10" fmla="*/ 33 w 89"/>
                          <a:gd name="T11" fmla="*/ 56 h 61"/>
                          <a:gd name="T12" fmla="*/ 37 w 89"/>
                          <a:gd name="T13" fmla="*/ 53 h 61"/>
                          <a:gd name="T14" fmla="*/ 42 w 89"/>
                          <a:gd name="T15" fmla="*/ 50 h 61"/>
                          <a:gd name="T16" fmla="*/ 45 w 89"/>
                          <a:gd name="T17" fmla="*/ 50 h 61"/>
                          <a:gd name="T18" fmla="*/ 49 w 89"/>
                          <a:gd name="T19" fmla="*/ 46 h 61"/>
                          <a:gd name="T20" fmla="*/ 52 w 89"/>
                          <a:gd name="T21" fmla="*/ 44 h 61"/>
                          <a:gd name="T22" fmla="*/ 57 w 89"/>
                          <a:gd name="T23" fmla="*/ 42 h 61"/>
                          <a:gd name="T24" fmla="*/ 59 w 89"/>
                          <a:gd name="T25" fmla="*/ 42 h 61"/>
                          <a:gd name="T26" fmla="*/ 60 w 89"/>
                          <a:gd name="T27" fmla="*/ 41 h 61"/>
                          <a:gd name="T28" fmla="*/ 64 w 89"/>
                          <a:gd name="T29" fmla="*/ 41 h 61"/>
                          <a:gd name="T30" fmla="*/ 64 w 89"/>
                          <a:gd name="T31" fmla="*/ 38 h 61"/>
                          <a:gd name="T32" fmla="*/ 67 w 89"/>
                          <a:gd name="T33" fmla="*/ 38 h 61"/>
                          <a:gd name="T34" fmla="*/ 67 w 89"/>
                          <a:gd name="T35" fmla="*/ 37 h 61"/>
                          <a:gd name="T36" fmla="*/ 67 w 89"/>
                          <a:gd name="T37" fmla="*/ 33 h 61"/>
                          <a:gd name="T38" fmla="*/ 64 w 89"/>
                          <a:gd name="T39" fmla="*/ 32 h 61"/>
                          <a:gd name="T40" fmla="*/ 64 w 89"/>
                          <a:gd name="T41" fmla="*/ 32 h 61"/>
                          <a:gd name="T42" fmla="*/ 60 w 89"/>
                          <a:gd name="T43" fmla="*/ 30 h 61"/>
                          <a:gd name="T44" fmla="*/ 59 w 89"/>
                          <a:gd name="T45" fmla="*/ 30 h 61"/>
                          <a:gd name="T46" fmla="*/ 57 w 89"/>
                          <a:gd name="T47" fmla="*/ 32 h 61"/>
                          <a:gd name="T48" fmla="*/ 49 w 89"/>
                          <a:gd name="T49" fmla="*/ 32 h 61"/>
                          <a:gd name="T50" fmla="*/ 54 w 89"/>
                          <a:gd name="T51" fmla="*/ 26 h 61"/>
                          <a:gd name="T52" fmla="*/ 59 w 89"/>
                          <a:gd name="T53" fmla="*/ 22 h 61"/>
                          <a:gd name="T54" fmla="*/ 64 w 89"/>
                          <a:gd name="T55" fmla="*/ 21 h 61"/>
                          <a:gd name="T56" fmla="*/ 67 w 89"/>
                          <a:gd name="T57" fmla="*/ 21 h 61"/>
                          <a:gd name="T58" fmla="*/ 74 w 89"/>
                          <a:gd name="T59" fmla="*/ 20 h 61"/>
                          <a:gd name="T60" fmla="*/ 79 w 89"/>
                          <a:gd name="T61" fmla="*/ 21 h 61"/>
                          <a:gd name="T62" fmla="*/ 81 w 89"/>
                          <a:gd name="T63" fmla="*/ 21 h 61"/>
                          <a:gd name="T64" fmla="*/ 84 w 89"/>
                          <a:gd name="T65" fmla="*/ 21 h 61"/>
                          <a:gd name="T66" fmla="*/ 86 w 89"/>
                          <a:gd name="T67" fmla="*/ 20 h 61"/>
                          <a:gd name="T68" fmla="*/ 86 w 89"/>
                          <a:gd name="T69" fmla="*/ 17 h 61"/>
                          <a:gd name="T70" fmla="*/ 88 w 89"/>
                          <a:gd name="T71" fmla="*/ 16 h 61"/>
                          <a:gd name="T72" fmla="*/ 88 w 89"/>
                          <a:gd name="T73" fmla="*/ 13 h 61"/>
                          <a:gd name="T74" fmla="*/ 86 w 89"/>
                          <a:gd name="T75" fmla="*/ 10 h 61"/>
                          <a:gd name="T76" fmla="*/ 86 w 89"/>
                          <a:gd name="T77" fmla="*/ 9 h 61"/>
                          <a:gd name="T78" fmla="*/ 84 w 89"/>
                          <a:gd name="T79" fmla="*/ 6 h 61"/>
                          <a:gd name="T80" fmla="*/ 81 w 89"/>
                          <a:gd name="T81" fmla="*/ 5 h 61"/>
                          <a:gd name="T82" fmla="*/ 79 w 89"/>
                          <a:gd name="T83" fmla="*/ 5 h 61"/>
                          <a:gd name="T84" fmla="*/ 76 w 89"/>
                          <a:gd name="T85" fmla="*/ 5 h 61"/>
                          <a:gd name="T86" fmla="*/ 64 w 89"/>
                          <a:gd name="T87" fmla="*/ 1 h 61"/>
                          <a:gd name="T88" fmla="*/ 60 w 89"/>
                          <a:gd name="T89" fmla="*/ 0 h 61"/>
                          <a:gd name="T90" fmla="*/ 59 w 89"/>
                          <a:gd name="T91" fmla="*/ 0 h 61"/>
                          <a:gd name="T92" fmla="*/ 57 w 89"/>
                          <a:gd name="T93" fmla="*/ 4 h 61"/>
                          <a:gd name="T94" fmla="*/ 47 w 89"/>
                          <a:gd name="T95" fmla="*/ 6 h 61"/>
                          <a:gd name="T96" fmla="*/ 37 w 89"/>
                          <a:gd name="T97" fmla="*/ 9 h 61"/>
                          <a:gd name="T98" fmla="*/ 33 w 89"/>
                          <a:gd name="T99" fmla="*/ 16 h 61"/>
                          <a:gd name="T100" fmla="*/ 25 w 89"/>
                          <a:gd name="T101" fmla="*/ 25 h 61"/>
                          <a:gd name="T102" fmla="*/ 22 w 89"/>
                          <a:gd name="T103" fmla="*/ 29 h 61"/>
                          <a:gd name="T104" fmla="*/ 16 w 89"/>
                          <a:gd name="T105" fmla="*/ 33 h 61"/>
                          <a:gd name="T106" fmla="*/ 13 w 89"/>
                          <a:gd name="T107" fmla="*/ 37 h 61"/>
                          <a:gd name="T108" fmla="*/ 0 w 89"/>
                          <a:gd name="T109" fmla="*/ 38 h 61"/>
                          <a:gd name="T110" fmla="*/ 6 w 89"/>
                          <a:gd name="T111" fmla="*/ 60 h 61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w 89"/>
                          <a:gd name="T169" fmla="*/ 0 h 61"/>
                          <a:gd name="T170" fmla="*/ 89 w 89"/>
                          <a:gd name="T171" fmla="*/ 61 h 61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T168" t="T169" r="T170" b="T171"/>
                        <a:pathLst>
                          <a:path w="89" h="61">
                            <a:moveTo>
                              <a:pt x="6" y="60"/>
                            </a:moveTo>
                            <a:lnTo>
                              <a:pt x="13" y="58"/>
                            </a:lnTo>
                            <a:lnTo>
                              <a:pt x="16" y="56"/>
                            </a:lnTo>
                            <a:lnTo>
                              <a:pt x="22" y="56"/>
                            </a:lnTo>
                            <a:lnTo>
                              <a:pt x="28" y="56"/>
                            </a:lnTo>
                            <a:lnTo>
                              <a:pt x="33" y="56"/>
                            </a:lnTo>
                            <a:lnTo>
                              <a:pt x="37" y="53"/>
                            </a:lnTo>
                            <a:lnTo>
                              <a:pt x="42" y="50"/>
                            </a:lnTo>
                            <a:lnTo>
                              <a:pt x="45" y="50"/>
                            </a:lnTo>
                            <a:lnTo>
                              <a:pt x="49" y="46"/>
                            </a:lnTo>
                            <a:lnTo>
                              <a:pt x="52" y="44"/>
                            </a:lnTo>
                            <a:lnTo>
                              <a:pt x="57" y="42"/>
                            </a:lnTo>
                            <a:lnTo>
                              <a:pt x="59" y="42"/>
                            </a:lnTo>
                            <a:lnTo>
                              <a:pt x="60" y="41"/>
                            </a:lnTo>
                            <a:lnTo>
                              <a:pt x="64" y="41"/>
                            </a:lnTo>
                            <a:lnTo>
                              <a:pt x="64" y="38"/>
                            </a:lnTo>
                            <a:lnTo>
                              <a:pt x="67" y="38"/>
                            </a:lnTo>
                            <a:lnTo>
                              <a:pt x="67" y="37"/>
                            </a:lnTo>
                            <a:lnTo>
                              <a:pt x="67" y="33"/>
                            </a:lnTo>
                            <a:lnTo>
                              <a:pt x="64" y="32"/>
                            </a:lnTo>
                            <a:lnTo>
                              <a:pt x="60" y="30"/>
                            </a:lnTo>
                            <a:lnTo>
                              <a:pt x="59" y="30"/>
                            </a:lnTo>
                            <a:lnTo>
                              <a:pt x="57" y="32"/>
                            </a:lnTo>
                            <a:lnTo>
                              <a:pt x="49" y="32"/>
                            </a:lnTo>
                            <a:lnTo>
                              <a:pt x="54" y="26"/>
                            </a:lnTo>
                            <a:lnTo>
                              <a:pt x="59" y="22"/>
                            </a:lnTo>
                            <a:lnTo>
                              <a:pt x="64" y="21"/>
                            </a:lnTo>
                            <a:lnTo>
                              <a:pt x="67" y="21"/>
                            </a:lnTo>
                            <a:lnTo>
                              <a:pt x="74" y="20"/>
                            </a:lnTo>
                            <a:lnTo>
                              <a:pt x="79" y="21"/>
                            </a:lnTo>
                            <a:lnTo>
                              <a:pt x="81" y="21"/>
                            </a:lnTo>
                            <a:lnTo>
                              <a:pt x="84" y="21"/>
                            </a:lnTo>
                            <a:lnTo>
                              <a:pt x="86" y="20"/>
                            </a:lnTo>
                            <a:lnTo>
                              <a:pt x="86" y="17"/>
                            </a:lnTo>
                            <a:lnTo>
                              <a:pt x="88" y="16"/>
                            </a:lnTo>
                            <a:lnTo>
                              <a:pt x="88" y="13"/>
                            </a:lnTo>
                            <a:lnTo>
                              <a:pt x="86" y="10"/>
                            </a:lnTo>
                            <a:lnTo>
                              <a:pt x="86" y="9"/>
                            </a:lnTo>
                            <a:lnTo>
                              <a:pt x="84" y="6"/>
                            </a:lnTo>
                            <a:lnTo>
                              <a:pt x="81" y="5"/>
                            </a:lnTo>
                            <a:lnTo>
                              <a:pt x="79" y="5"/>
                            </a:lnTo>
                            <a:lnTo>
                              <a:pt x="76" y="5"/>
                            </a:lnTo>
                            <a:lnTo>
                              <a:pt x="64" y="1"/>
                            </a:lnTo>
                            <a:lnTo>
                              <a:pt x="60" y="0"/>
                            </a:lnTo>
                            <a:lnTo>
                              <a:pt x="59" y="0"/>
                            </a:lnTo>
                            <a:lnTo>
                              <a:pt x="57" y="4"/>
                            </a:lnTo>
                            <a:lnTo>
                              <a:pt x="47" y="6"/>
                            </a:lnTo>
                            <a:lnTo>
                              <a:pt x="37" y="9"/>
                            </a:lnTo>
                            <a:lnTo>
                              <a:pt x="33" y="16"/>
                            </a:lnTo>
                            <a:lnTo>
                              <a:pt x="25" y="25"/>
                            </a:lnTo>
                            <a:lnTo>
                              <a:pt x="22" y="29"/>
                            </a:lnTo>
                            <a:lnTo>
                              <a:pt x="16" y="33"/>
                            </a:lnTo>
                            <a:lnTo>
                              <a:pt x="13" y="37"/>
                            </a:lnTo>
                            <a:lnTo>
                              <a:pt x="0" y="38"/>
                            </a:lnTo>
                            <a:lnTo>
                              <a:pt x="6" y="60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 w="12700" cap="rnd">
                        <a:solidFill>
                          <a:srgbClr val="402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5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0" y="3286"/>
                        <a:ext cx="28" cy="23"/>
                      </a:xfrm>
                      <a:custGeom>
                        <a:avLst/>
                        <a:gdLst>
                          <a:gd name="T0" fmla="*/ 27 w 28"/>
                          <a:gd name="T1" fmla="*/ 22 h 23"/>
                          <a:gd name="T2" fmla="*/ 27 w 28"/>
                          <a:gd name="T3" fmla="*/ 22 h 23"/>
                          <a:gd name="T4" fmla="*/ 23 w 28"/>
                          <a:gd name="T5" fmla="*/ 17 h 23"/>
                          <a:gd name="T6" fmla="*/ 16 w 28"/>
                          <a:gd name="T7" fmla="*/ 17 h 23"/>
                          <a:gd name="T8" fmla="*/ 13 w 28"/>
                          <a:gd name="T9" fmla="*/ 8 h 23"/>
                          <a:gd name="T10" fmla="*/ 13 w 28"/>
                          <a:gd name="T11" fmla="*/ 0 h 23"/>
                          <a:gd name="T12" fmla="*/ 3 w 28"/>
                          <a:gd name="T13" fmla="*/ 0 h 23"/>
                          <a:gd name="T14" fmla="*/ 0 w 28"/>
                          <a:gd name="T15" fmla="*/ 0 h 23"/>
                          <a:gd name="T16" fmla="*/ 6 w 28"/>
                          <a:gd name="T17" fmla="*/ 0 h 23"/>
                          <a:gd name="T18" fmla="*/ 13 w 28"/>
                          <a:gd name="T19" fmla="*/ 0 h 23"/>
                          <a:gd name="T20" fmla="*/ 16 w 28"/>
                          <a:gd name="T21" fmla="*/ 0 h 23"/>
                          <a:gd name="T22" fmla="*/ 16 w 28"/>
                          <a:gd name="T23" fmla="*/ 8 h 23"/>
                          <a:gd name="T24" fmla="*/ 27 w 28"/>
                          <a:gd name="T25" fmla="*/ 22 h 23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28"/>
                          <a:gd name="T40" fmla="*/ 0 h 23"/>
                          <a:gd name="T41" fmla="*/ 28 w 28"/>
                          <a:gd name="T42" fmla="*/ 23 h 23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28" h="23">
                            <a:moveTo>
                              <a:pt x="27" y="22"/>
                            </a:moveTo>
                            <a:lnTo>
                              <a:pt x="27" y="22"/>
                            </a:lnTo>
                            <a:lnTo>
                              <a:pt x="23" y="17"/>
                            </a:lnTo>
                            <a:lnTo>
                              <a:pt x="16" y="17"/>
                            </a:lnTo>
                            <a:lnTo>
                              <a:pt x="13" y="8"/>
                            </a:lnTo>
                            <a:lnTo>
                              <a:pt x="13" y="0"/>
                            </a:lnTo>
                            <a:lnTo>
                              <a:pt x="3" y="0"/>
                            </a:lnTo>
                            <a:lnTo>
                              <a:pt x="0" y="0"/>
                            </a:lnTo>
                            <a:lnTo>
                              <a:pt x="6" y="0"/>
                            </a:lnTo>
                            <a:lnTo>
                              <a:pt x="13" y="0"/>
                            </a:lnTo>
                            <a:lnTo>
                              <a:pt x="16" y="0"/>
                            </a:lnTo>
                            <a:lnTo>
                              <a:pt x="16" y="8"/>
                            </a:lnTo>
                            <a:lnTo>
                              <a:pt x="27" y="2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6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" y="3318"/>
                        <a:ext cx="28" cy="24"/>
                      </a:xfrm>
                      <a:custGeom>
                        <a:avLst/>
                        <a:gdLst>
                          <a:gd name="T0" fmla="*/ 0 w 28"/>
                          <a:gd name="T1" fmla="*/ 0 h 24"/>
                          <a:gd name="T2" fmla="*/ 9 w 28"/>
                          <a:gd name="T3" fmla="*/ 11 h 24"/>
                          <a:gd name="T4" fmla="*/ 27 w 28"/>
                          <a:gd name="T5" fmla="*/ 23 h 24"/>
                          <a:gd name="T6" fmla="*/ 0 w 28"/>
                          <a:gd name="T7" fmla="*/ 0 h 24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"/>
                          <a:gd name="T13" fmla="*/ 0 h 24"/>
                          <a:gd name="T14" fmla="*/ 28 w 28"/>
                          <a:gd name="T15" fmla="*/ 24 h 24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" h="24">
                            <a:moveTo>
                              <a:pt x="0" y="0"/>
                            </a:moveTo>
                            <a:lnTo>
                              <a:pt x="9" y="11"/>
                            </a:lnTo>
                            <a:lnTo>
                              <a:pt x="27" y="2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7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0" y="3283"/>
                        <a:ext cx="28" cy="22"/>
                      </a:xfrm>
                      <a:custGeom>
                        <a:avLst/>
                        <a:gdLst>
                          <a:gd name="T0" fmla="*/ 27 w 28"/>
                          <a:gd name="T1" fmla="*/ 8 h 22"/>
                          <a:gd name="T2" fmla="*/ 21 w 28"/>
                          <a:gd name="T3" fmla="*/ 8 h 22"/>
                          <a:gd name="T4" fmla="*/ 15 w 28"/>
                          <a:gd name="T5" fmla="*/ 0 h 22"/>
                          <a:gd name="T6" fmla="*/ 12 w 28"/>
                          <a:gd name="T7" fmla="*/ 0 h 22"/>
                          <a:gd name="T8" fmla="*/ 12 w 28"/>
                          <a:gd name="T9" fmla="*/ 8 h 22"/>
                          <a:gd name="T10" fmla="*/ 9 w 28"/>
                          <a:gd name="T11" fmla="*/ 8 h 22"/>
                          <a:gd name="T12" fmla="*/ 3 w 28"/>
                          <a:gd name="T13" fmla="*/ 21 h 22"/>
                          <a:gd name="T14" fmla="*/ 0 w 28"/>
                          <a:gd name="T15" fmla="*/ 21 h 22"/>
                          <a:gd name="T16" fmla="*/ 9 w 28"/>
                          <a:gd name="T17" fmla="*/ 12 h 22"/>
                          <a:gd name="T18" fmla="*/ 12 w 28"/>
                          <a:gd name="T19" fmla="*/ 8 h 22"/>
                          <a:gd name="T20" fmla="*/ 15 w 28"/>
                          <a:gd name="T21" fmla="*/ 8 h 22"/>
                          <a:gd name="T22" fmla="*/ 21 w 28"/>
                          <a:gd name="T23" fmla="*/ 8 h 22"/>
                          <a:gd name="T24" fmla="*/ 27 w 28"/>
                          <a:gd name="T25" fmla="*/ 8 h 2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28"/>
                          <a:gd name="T40" fmla="*/ 0 h 22"/>
                          <a:gd name="T41" fmla="*/ 28 w 28"/>
                          <a:gd name="T42" fmla="*/ 22 h 2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28" h="22">
                            <a:moveTo>
                              <a:pt x="27" y="8"/>
                            </a:moveTo>
                            <a:lnTo>
                              <a:pt x="21" y="8"/>
                            </a:lnTo>
                            <a:lnTo>
                              <a:pt x="15" y="0"/>
                            </a:lnTo>
                            <a:lnTo>
                              <a:pt x="12" y="0"/>
                            </a:lnTo>
                            <a:lnTo>
                              <a:pt x="12" y="8"/>
                            </a:lnTo>
                            <a:lnTo>
                              <a:pt x="9" y="8"/>
                            </a:lnTo>
                            <a:lnTo>
                              <a:pt x="3" y="21"/>
                            </a:lnTo>
                            <a:lnTo>
                              <a:pt x="0" y="21"/>
                            </a:lnTo>
                            <a:lnTo>
                              <a:pt x="9" y="12"/>
                            </a:lnTo>
                            <a:lnTo>
                              <a:pt x="12" y="8"/>
                            </a:lnTo>
                            <a:lnTo>
                              <a:pt x="15" y="8"/>
                            </a:lnTo>
                            <a:lnTo>
                              <a:pt x="21" y="8"/>
                            </a:lnTo>
                            <a:lnTo>
                              <a:pt x="27" y="8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8" name="Freeform 2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" y="3309"/>
                        <a:ext cx="1" cy="22"/>
                      </a:xfrm>
                      <a:custGeom>
                        <a:avLst/>
                        <a:gdLst>
                          <a:gd name="T0" fmla="*/ 0 w 1"/>
                          <a:gd name="T1" fmla="*/ 0 h 22"/>
                          <a:gd name="T2" fmla="*/ 0 w 1"/>
                          <a:gd name="T3" fmla="*/ 15 h 22"/>
                          <a:gd name="T4" fmla="*/ 0 w 1"/>
                          <a:gd name="T5" fmla="*/ 21 h 22"/>
                          <a:gd name="T6" fmla="*/ 0 w 1"/>
                          <a:gd name="T7" fmla="*/ 0 h 2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"/>
                          <a:gd name="T13" fmla="*/ 0 h 22"/>
                          <a:gd name="T14" fmla="*/ 1 w 1"/>
                          <a:gd name="T15" fmla="*/ 22 h 2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" h="22">
                            <a:moveTo>
                              <a:pt x="0" y="0"/>
                            </a:moveTo>
                            <a:lnTo>
                              <a:pt x="0" y="15"/>
                            </a:lnTo>
                            <a:lnTo>
                              <a:pt x="0" y="2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9" name="Freeform 2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9" y="3293"/>
                        <a:ext cx="28" cy="23"/>
                      </a:xfrm>
                      <a:custGeom>
                        <a:avLst/>
                        <a:gdLst>
                          <a:gd name="T0" fmla="*/ 27 w 28"/>
                          <a:gd name="T1" fmla="*/ 22 h 23"/>
                          <a:gd name="T2" fmla="*/ 27 w 28"/>
                          <a:gd name="T3" fmla="*/ 14 h 23"/>
                          <a:gd name="T4" fmla="*/ 0 w 28"/>
                          <a:gd name="T5" fmla="*/ 0 h 23"/>
                          <a:gd name="T6" fmla="*/ 27 w 28"/>
                          <a:gd name="T7" fmla="*/ 22 h 2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"/>
                          <a:gd name="T13" fmla="*/ 0 h 23"/>
                          <a:gd name="T14" fmla="*/ 28 w 28"/>
                          <a:gd name="T15" fmla="*/ 23 h 23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" h="23">
                            <a:moveTo>
                              <a:pt x="27" y="22"/>
                            </a:moveTo>
                            <a:lnTo>
                              <a:pt x="27" y="14"/>
                            </a:lnTo>
                            <a:lnTo>
                              <a:pt x="0" y="0"/>
                            </a:lnTo>
                            <a:lnTo>
                              <a:pt x="27" y="2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0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3" y="3289"/>
                        <a:ext cx="29" cy="23"/>
                      </a:xfrm>
                      <a:custGeom>
                        <a:avLst/>
                        <a:gdLst>
                          <a:gd name="T0" fmla="*/ 28 w 29"/>
                          <a:gd name="T1" fmla="*/ 22 h 23"/>
                          <a:gd name="T2" fmla="*/ 28 w 29"/>
                          <a:gd name="T3" fmla="*/ 22 h 23"/>
                          <a:gd name="T4" fmla="*/ 0 w 29"/>
                          <a:gd name="T5" fmla="*/ 22 h 23"/>
                          <a:gd name="T6" fmla="*/ 0 w 29"/>
                          <a:gd name="T7" fmla="*/ 0 h 23"/>
                          <a:gd name="T8" fmla="*/ 0 w 29"/>
                          <a:gd name="T9" fmla="*/ 22 h 23"/>
                          <a:gd name="T10" fmla="*/ 28 w 29"/>
                          <a:gd name="T11" fmla="*/ 22 h 23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9"/>
                          <a:gd name="T19" fmla="*/ 0 h 23"/>
                          <a:gd name="T20" fmla="*/ 29 w 29"/>
                          <a:gd name="T21" fmla="*/ 23 h 23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9" h="23">
                            <a:moveTo>
                              <a:pt x="28" y="22"/>
                            </a:moveTo>
                            <a:lnTo>
                              <a:pt x="28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  <a:lnTo>
                              <a:pt x="0" y="22"/>
                            </a:lnTo>
                            <a:lnTo>
                              <a:pt x="28" y="2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01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4" y="3306"/>
                        <a:ext cx="28" cy="23"/>
                      </a:xfrm>
                      <a:custGeom>
                        <a:avLst/>
                        <a:gdLst>
                          <a:gd name="T0" fmla="*/ 27 w 28"/>
                          <a:gd name="T1" fmla="*/ 11 h 23"/>
                          <a:gd name="T2" fmla="*/ 27 w 28"/>
                          <a:gd name="T3" fmla="*/ 11 h 23"/>
                          <a:gd name="T4" fmla="*/ 23 w 28"/>
                          <a:gd name="T5" fmla="*/ 11 h 23"/>
                          <a:gd name="T6" fmla="*/ 19 w 28"/>
                          <a:gd name="T7" fmla="*/ 11 h 23"/>
                          <a:gd name="T8" fmla="*/ 11 w 28"/>
                          <a:gd name="T9" fmla="*/ 11 h 23"/>
                          <a:gd name="T10" fmla="*/ 0 w 28"/>
                          <a:gd name="T11" fmla="*/ 22 h 23"/>
                          <a:gd name="T12" fmla="*/ 11 w 28"/>
                          <a:gd name="T13" fmla="*/ 11 h 23"/>
                          <a:gd name="T14" fmla="*/ 19 w 28"/>
                          <a:gd name="T15" fmla="*/ 0 h 23"/>
                          <a:gd name="T16" fmla="*/ 23 w 28"/>
                          <a:gd name="T17" fmla="*/ 0 h 23"/>
                          <a:gd name="T18" fmla="*/ 19 w 28"/>
                          <a:gd name="T19" fmla="*/ 11 h 23"/>
                          <a:gd name="T20" fmla="*/ 23 w 28"/>
                          <a:gd name="T21" fmla="*/ 11 h 23"/>
                          <a:gd name="T22" fmla="*/ 27 w 28"/>
                          <a:gd name="T23" fmla="*/ 11 h 23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28"/>
                          <a:gd name="T37" fmla="*/ 0 h 23"/>
                          <a:gd name="T38" fmla="*/ 28 w 28"/>
                          <a:gd name="T39" fmla="*/ 23 h 23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28" h="23">
                            <a:moveTo>
                              <a:pt x="27" y="11"/>
                            </a:moveTo>
                            <a:lnTo>
                              <a:pt x="27" y="11"/>
                            </a:lnTo>
                            <a:lnTo>
                              <a:pt x="23" y="11"/>
                            </a:lnTo>
                            <a:lnTo>
                              <a:pt x="19" y="11"/>
                            </a:lnTo>
                            <a:lnTo>
                              <a:pt x="11" y="11"/>
                            </a:lnTo>
                            <a:lnTo>
                              <a:pt x="0" y="22"/>
                            </a:lnTo>
                            <a:lnTo>
                              <a:pt x="11" y="11"/>
                            </a:lnTo>
                            <a:lnTo>
                              <a:pt x="19" y="0"/>
                            </a:lnTo>
                            <a:lnTo>
                              <a:pt x="23" y="0"/>
                            </a:lnTo>
                            <a:lnTo>
                              <a:pt x="19" y="11"/>
                            </a:lnTo>
                            <a:lnTo>
                              <a:pt x="23" y="11"/>
                            </a:lnTo>
                            <a:lnTo>
                              <a:pt x="27" y="11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787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464" y="3302"/>
                      <a:ext cx="89" cy="61"/>
                    </a:xfrm>
                    <a:custGeom>
                      <a:avLst/>
                      <a:gdLst>
                        <a:gd name="T0" fmla="*/ 12 w 89"/>
                        <a:gd name="T1" fmla="*/ 4 h 61"/>
                        <a:gd name="T2" fmla="*/ 34 w 89"/>
                        <a:gd name="T3" fmla="*/ 6 h 61"/>
                        <a:gd name="T4" fmla="*/ 53 w 89"/>
                        <a:gd name="T5" fmla="*/ 12 h 61"/>
                        <a:gd name="T6" fmla="*/ 62 w 89"/>
                        <a:gd name="T7" fmla="*/ 10 h 61"/>
                        <a:gd name="T8" fmla="*/ 79 w 89"/>
                        <a:gd name="T9" fmla="*/ 10 h 61"/>
                        <a:gd name="T10" fmla="*/ 86 w 89"/>
                        <a:gd name="T11" fmla="*/ 20 h 61"/>
                        <a:gd name="T12" fmla="*/ 88 w 89"/>
                        <a:gd name="T13" fmla="*/ 38 h 61"/>
                        <a:gd name="T14" fmla="*/ 74 w 89"/>
                        <a:gd name="T15" fmla="*/ 40 h 61"/>
                        <a:gd name="T16" fmla="*/ 50 w 89"/>
                        <a:gd name="T17" fmla="*/ 47 h 61"/>
                        <a:gd name="T18" fmla="*/ 1 w 89"/>
                        <a:gd name="T19" fmla="*/ 60 h 61"/>
                        <a:gd name="T20" fmla="*/ 0 w 89"/>
                        <a:gd name="T21" fmla="*/ 0 h 61"/>
                        <a:gd name="T22" fmla="*/ 12 w 89"/>
                        <a:gd name="T23" fmla="*/ 4 h 6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89"/>
                        <a:gd name="T37" fmla="*/ 0 h 61"/>
                        <a:gd name="T38" fmla="*/ 89 w 89"/>
                        <a:gd name="T39" fmla="*/ 61 h 61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89" h="61">
                          <a:moveTo>
                            <a:pt x="12" y="4"/>
                          </a:moveTo>
                          <a:lnTo>
                            <a:pt x="34" y="6"/>
                          </a:lnTo>
                          <a:lnTo>
                            <a:pt x="53" y="12"/>
                          </a:lnTo>
                          <a:lnTo>
                            <a:pt x="62" y="10"/>
                          </a:lnTo>
                          <a:lnTo>
                            <a:pt x="79" y="10"/>
                          </a:lnTo>
                          <a:lnTo>
                            <a:pt x="86" y="20"/>
                          </a:lnTo>
                          <a:lnTo>
                            <a:pt x="88" y="38"/>
                          </a:lnTo>
                          <a:lnTo>
                            <a:pt x="74" y="40"/>
                          </a:lnTo>
                          <a:lnTo>
                            <a:pt x="50" y="47"/>
                          </a:lnTo>
                          <a:lnTo>
                            <a:pt x="1" y="60"/>
                          </a:lnTo>
                          <a:lnTo>
                            <a:pt x="0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solidFill>
                      <a:srgbClr val="000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8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466" y="3308"/>
                      <a:ext cx="81" cy="48"/>
                    </a:xfrm>
                    <a:custGeom>
                      <a:avLst/>
                      <a:gdLst>
                        <a:gd name="T0" fmla="*/ 10 w 81"/>
                        <a:gd name="T1" fmla="*/ 0 h 48"/>
                        <a:gd name="T2" fmla="*/ 30 w 81"/>
                        <a:gd name="T3" fmla="*/ 5 h 48"/>
                        <a:gd name="T4" fmla="*/ 52 w 81"/>
                        <a:gd name="T5" fmla="*/ 9 h 48"/>
                        <a:gd name="T6" fmla="*/ 69 w 81"/>
                        <a:gd name="T7" fmla="*/ 9 h 48"/>
                        <a:gd name="T8" fmla="*/ 76 w 81"/>
                        <a:gd name="T9" fmla="*/ 9 h 48"/>
                        <a:gd name="T10" fmla="*/ 80 w 81"/>
                        <a:gd name="T11" fmla="*/ 14 h 48"/>
                        <a:gd name="T12" fmla="*/ 80 w 81"/>
                        <a:gd name="T13" fmla="*/ 26 h 48"/>
                        <a:gd name="T14" fmla="*/ 62 w 81"/>
                        <a:gd name="T15" fmla="*/ 34 h 48"/>
                        <a:gd name="T16" fmla="*/ 64 w 81"/>
                        <a:gd name="T17" fmla="*/ 28 h 48"/>
                        <a:gd name="T18" fmla="*/ 69 w 81"/>
                        <a:gd name="T19" fmla="*/ 18 h 48"/>
                        <a:gd name="T20" fmla="*/ 62 w 81"/>
                        <a:gd name="T21" fmla="*/ 28 h 48"/>
                        <a:gd name="T22" fmla="*/ 52 w 81"/>
                        <a:gd name="T23" fmla="*/ 36 h 48"/>
                        <a:gd name="T24" fmla="*/ 35 w 81"/>
                        <a:gd name="T25" fmla="*/ 47 h 48"/>
                        <a:gd name="T26" fmla="*/ 20 w 81"/>
                        <a:gd name="T27" fmla="*/ 47 h 48"/>
                        <a:gd name="T28" fmla="*/ 39 w 81"/>
                        <a:gd name="T29" fmla="*/ 37 h 48"/>
                        <a:gd name="T30" fmla="*/ 52 w 81"/>
                        <a:gd name="T31" fmla="*/ 24 h 48"/>
                        <a:gd name="T32" fmla="*/ 37 w 81"/>
                        <a:gd name="T33" fmla="*/ 34 h 48"/>
                        <a:gd name="T34" fmla="*/ 20 w 81"/>
                        <a:gd name="T35" fmla="*/ 40 h 48"/>
                        <a:gd name="T36" fmla="*/ 0 w 81"/>
                        <a:gd name="T37" fmla="*/ 47 h 48"/>
                        <a:gd name="T38" fmla="*/ 3 w 81"/>
                        <a:gd name="T39" fmla="*/ 18 h 48"/>
                        <a:gd name="T40" fmla="*/ 10 w 81"/>
                        <a:gd name="T41" fmla="*/ 0 h 4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81"/>
                        <a:gd name="T64" fmla="*/ 0 h 48"/>
                        <a:gd name="T65" fmla="*/ 81 w 81"/>
                        <a:gd name="T66" fmla="*/ 48 h 4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81" h="48">
                          <a:moveTo>
                            <a:pt x="10" y="0"/>
                          </a:moveTo>
                          <a:lnTo>
                            <a:pt x="30" y="5"/>
                          </a:lnTo>
                          <a:lnTo>
                            <a:pt x="52" y="9"/>
                          </a:lnTo>
                          <a:lnTo>
                            <a:pt x="69" y="9"/>
                          </a:lnTo>
                          <a:lnTo>
                            <a:pt x="76" y="9"/>
                          </a:lnTo>
                          <a:lnTo>
                            <a:pt x="80" y="14"/>
                          </a:lnTo>
                          <a:lnTo>
                            <a:pt x="80" y="26"/>
                          </a:lnTo>
                          <a:lnTo>
                            <a:pt x="62" y="34"/>
                          </a:lnTo>
                          <a:lnTo>
                            <a:pt x="64" y="28"/>
                          </a:lnTo>
                          <a:lnTo>
                            <a:pt x="69" y="18"/>
                          </a:lnTo>
                          <a:lnTo>
                            <a:pt x="62" y="28"/>
                          </a:lnTo>
                          <a:lnTo>
                            <a:pt x="52" y="36"/>
                          </a:lnTo>
                          <a:lnTo>
                            <a:pt x="35" y="47"/>
                          </a:lnTo>
                          <a:lnTo>
                            <a:pt x="20" y="47"/>
                          </a:lnTo>
                          <a:lnTo>
                            <a:pt x="39" y="37"/>
                          </a:lnTo>
                          <a:lnTo>
                            <a:pt x="52" y="24"/>
                          </a:lnTo>
                          <a:lnTo>
                            <a:pt x="37" y="34"/>
                          </a:lnTo>
                          <a:lnTo>
                            <a:pt x="20" y="40"/>
                          </a:lnTo>
                          <a:lnTo>
                            <a:pt x="0" y="47"/>
                          </a:lnTo>
                          <a:lnTo>
                            <a:pt x="3" y="18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0000E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9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383" y="3144"/>
                      <a:ext cx="188" cy="256"/>
                    </a:xfrm>
                    <a:custGeom>
                      <a:avLst/>
                      <a:gdLst>
                        <a:gd name="T0" fmla="*/ 18 w 188"/>
                        <a:gd name="T1" fmla="*/ 0 h 256"/>
                        <a:gd name="T2" fmla="*/ 28 w 188"/>
                        <a:gd name="T3" fmla="*/ 2 h 256"/>
                        <a:gd name="T4" fmla="*/ 39 w 188"/>
                        <a:gd name="T5" fmla="*/ 12 h 256"/>
                        <a:gd name="T6" fmla="*/ 44 w 188"/>
                        <a:gd name="T7" fmla="*/ 25 h 256"/>
                        <a:gd name="T8" fmla="*/ 45 w 188"/>
                        <a:gd name="T9" fmla="*/ 44 h 256"/>
                        <a:gd name="T10" fmla="*/ 47 w 188"/>
                        <a:gd name="T11" fmla="*/ 71 h 256"/>
                        <a:gd name="T12" fmla="*/ 54 w 188"/>
                        <a:gd name="T13" fmla="*/ 94 h 256"/>
                        <a:gd name="T14" fmla="*/ 61 w 188"/>
                        <a:gd name="T15" fmla="*/ 125 h 256"/>
                        <a:gd name="T16" fmla="*/ 66 w 188"/>
                        <a:gd name="T17" fmla="*/ 147 h 256"/>
                        <a:gd name="T18" fmla="*/ 71 w 188"/>
                        <a:gd name="T19" fmla="*/ 170 h 256"/>
                        <a:gd name="T20" fmla="*/ 54 w 188"/>
                        <a:gd name="T21" fmla="*/ 178 h 256"/>
                        <a:gd name="T22" fmla="*/ 73 w 188"/>
                        <a:gd name="T23" fmla="*/ 174 h 256"/>
                        <a:gd name="T24" fmla="*/ 76 w 188"/>
                        <a:gd name="T25" fmla="*/ 183 h 256"/>
                        <a:gd name="T26" fmla="*/ 68 w 188"/>
                        <a:gd name="T27" fmla="*/ 195 h 256"/>
                        <a:gd name="T28" fmla="*/ 81 w 188"/>
                        <a:gd name="T29" fmla="*/ 187 h 256"/>
                        <a:gd name="T30" fmla="*/ 95 w 188"/>
                        <a:gd name="T31" fmla="*/ 195 h 256"/>
                        <a:gd name="T32" fmla="*/ 110 w 188"/>
                        <a:gd name="T33" fmla="*/ 201 h 256"/>
                        <a:gd name="T34" fmla="*/ 134 w 188"/>
                        <a:gd name="T35" fmla="*/ 209 h 256"/>
                        <a:gd name="T36" fmla="*/ 151 w 188"/>
                        <a:gd name="T37" fmla="*/ 213 h 256"/>
                        <a:gd name="T38" fmla="*/ 170 w 188"/>
                        <a:gd name="T39" fmla="*/ 217 h 256"/>
                        <a:gd name="T40" fmla="*/ 181 w 188"/>
                        <a:gd name="T41" fmla="*/ 215 h 256"/>
                        <a:gd name="T42" fmla="*/ 185 w 188"/>
                        <a:gd name="T43" fmla="*/ 219 h 256"/>
                        <a:gd name="T44" fmla="*/ 187 w 188"/>
                        <a:gd name="T45" fmla="*/ 232 h 256"/>
                        <a:gd name="T46" fmla="*/ 187 w 188"/>
                        <a:gd name="T47" fmla="*/ 241 h 256"/>
                        <a:gd name="T48" fmla="*/ 173 w 188"/>
                        <a:gd name="T49" fmla="*/ 248 h 256"/>
                        <a:gd name="T50" fmla="*/ 170 w 188"/>
                        <a:gd name="T51" fmla="*/ 241 h 256"/>
                        <a:gd name="T52" fmla="*/ 168 w 188"/>
                        <a:gd name="T53" fmla="*/ 248 h 256"/>
                        <a:gd name="T54" fmla="*/ 147 w 188"/>
                        <a:gd name="T55" fmla="*/ 252 h 256"/>
                        <a:gd name="T56" fmla="*/ 110 w 188"/>
                        <a:gd name="T57" fmla="*/ 255 h 256"/>
                        <a:gd name="T58" fmla="*/ 66 w 188"/>
                        <a:gd name="T59" fmla="*/ 242 h 256"/>
                        <a:gd name="T60" fmla="*/ 54 w 188"/>
                        <a:gd name="T61" fmla="*/ 238 h 256"/>
                        <a:gd name="T62" fmla="*/ 40 w 188"/>
                        <a:gd name="T63" fmla="*/ 205 h 256"/>
                        <a:gd name="T64" fmla="*/ 20 w 188"/>
                        <a:gd name="T65" fmla="*/ 147 h 256"/>
                        <a:gd name="T66" fmla="*/ 6 w 188"/>
                        <a:gd name="T67" fmla="*/ 79 h 256"/>
                        <a:gd name="T68" fmla="*/ 0 w 188"/>
                        <a:gd name="T69" fmla="*/ 52 h 256"/>
                        <a:gd name="T70" fmla="*/ 1 w 188"/>
                        <a:gd name="T71" fmla="*/ 25 h 256"/>
                        <a:gd name="T72" fmla="*/ 8 w 188"/>
                        <a:gd name="T73" fmla="*/ 6 h 256"/>
                        <a:gd name="T74" fmla="*/ 18 w 188"/>
                        <a:gd name="T75" fmla="*/ 0 h 25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188"/>
                        <a:gd name="T115" fmla="*/ 0 h 256"/>
                        <a:gd name="T116" fmla="*/ 188 w 188"/>
                        <a:gd name="T117" fmla="*/ 256 h 25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188" h="256">
                          <a:moveTo>
                            <a:pt x="18" y="0"/>
                          </a:moveTo>
                          <a:lnTo>
                            <a:pt x="28" y="2"/>
                          </a:lnTo>
                          <a:lnTo>
                            <a:pt x="39" y="12"/>
                          </a:lnTo>
                          <a:lnTo>
                            <a:pt x="44" y="25"/>
                          </a:lnTo>
                          <a:lnTo>
                            <a:pt x="45" y="44"/>
                          </a:lnTo>
                          <a:lnTo>
                            <a:pt x="47" y="71"/>
                          </a:lnTo>
                          <a:lnTo>
                            <a:pt x="54" y="94"/>
                          </a:lnTo>
                          <a:lnTo>
                            <a:pt x="61" y="125"/>
                          </a:lnTo>
                          <a:lnTo>
                            <a:pt x="66" y="147"/>
                          </a:lnTo>
                          <a:lnTo>
                            <a:pt x="71" y="170"/>
                          </a:lnTo>
                          <a:lnTo>
                            <a:pt x="54" y="178"/>
                          </a:lnTo>
                          <a:lnTo>
                            <a:pt x="73" y="174"/>
                          </a:lnTo>
                          <a:lnTo>
                            <a:pt x="76" y="183"/>
                          </a:lnTo>
                          <a:lnTo>
                            <a:pt x="68" y="195"/>
                          </a:lnTo>
                          <a:lnTo>
                            <a:pt x="81" y="187"/>
                          </a:lnTo>
                          <a:lnTo>
                            <a:pt x="95" y="195"/>
                          </a:lnTo>
                          <a:lnTo>
                            <a:pt x="110" y="201"/>
                          </a:lnTo>
                          <a:lnTo>
                            <a:pt x="134" y="209"/>
                          </a:lnTo>
                          <a:lnTo>
                            <a:pt x="151" y="213"/>
                          </a:lnTo>
                          <a:lnTo>
                            <a:pt x="170" y="217"/>
                          </a:lnTo>
                          <a:lnTo>
                            <a:pt x="181" y="215"/>
                          </a:lnTo>
                          <a:lnTo>
                            <a:pt x="185" y="219"/>
                          </a:lnTo>
                          <a:lnTo>
                            <a:pt x="187" y="232"/>
                          </a:lnTo>
                          <a:lnTo>
                            <a:pt x="187" y="241"/>
                          </a:lnTo>
                          <a:lnTo>
                            <a:pt x="173" y="248"/>
                          </a:lnTo>
                          <a:lnTo>
                            <a:pt x="170" y="241"/>
                          </a:lnTo>
                          <a:lnTo>
                            <a:pt x="168" y="248"/>
                          </a:lnTo>
                          <a:lnTo>
                            <a:pt x="147" y="252"/>
                          </a:lnTo>
                          <a:lnTo>
                            <a:pt x="110" y="255"/>
                          </a:lnTo>
                          <a:lnTo>
                            <a:pt x="66" y="242"/>
                          </a:lnTo>
                          <a:lnTo>
                            <a:pt x="54" y="238"/>
                          </a:lnTo>
                          <a:lnTo>
                            <a:pt x="40" y="205"/>
                          </a:lnTo>
                          <a:lnTo>
                            <a:pt x="20" y="147"/>
                          </a:lnTo>
                          <a:lnTo>
                            <a:pt x="6" y="79"/>
                          </a:lnTo>
                          <a:lnTo>
                            <a:pt x="0" y="52"/>
                          </a:lnTo>
                          <a:lnTo>
                            <a:pt x="1" y="25"/>
                          </a:lnTo>
                          <a:lnTo>
                            <a:pt x="8" y="6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0000E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0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405" y="3135"/>
                      <a:ext cx="74" cy="201"/>
                    </a:xfrm>
                    <a:custGeom>
                      <a:avLst/>
                      <a:gdLst>
                        <a:gd name="T0" fmla="*/ 11 w 74"/>
                        <a:gd name="T1" fmla="*/ 0 h 201"/>
                        <a:gd name="T2" fmla="*/ 0 w 74"/>
                        <a:gd name="T3" fmla="*/ 9 h 201"/>
                        <a:gd name="T4" fmla="*/ 6 w 74"/>
                        <a:gd name="T5" fmla="*/ 16 h 201"/>
                        <a:gd name="T6" fmla="*/ 11 w 74"/>
                        <a:gd name="T7" fmla="*/ 29 h 201"/>
                        <a:gd name="T8" fmla="*/ 23 w 74"/>
                        <a:gd name="T9" fmla="*/ 37 h 201"/>
                        <a:gd name="T10" fmla="*/ 28 w 74"/>
                        <a:gd name="T11" fmla="*/ 72 h 201"/>
                        <a:gd name="T12" fmla="*/ 33 w 74"/>
                        <a:gd name="T13" fmla="*/ 94 h 201"/>
                        <a:gd name="T14" fmla="*/ 40 w 74"/>
                        <a:gd name="T15" fmla="*/ 110 h 201"/>
                        <a:gd name="T16" fmla="*/ 49 w 74"/>
                        <a:gd name="T17" fmla="*/ 124 h 201"/>
                        <a:gd name="T18" fmla="*/ 39 w 74"/>
                        <a:gd name="T19" fmla="*/ 114 h 201"/>
                        <a:gd name="T20" fmla="*/ 32 w 74"/>
                        <a:gd name="T21" fmla="*/ 97 h 201"/>
                        <a:gd name="T22" fmla="*/ 39 w 74"/>
                        <a:gd name="T23" fmla="*/ 122 h 201"/>
                        <a:gd name="T24" fmla="*/ 45 w 74"/>
                        <a:gd name="T25" fmla="*/ 145 h 201"/>
                        <a:gd name="T26" fmla="*/ 50 w 74"/>
                        <a:gd name="T27" fmla="*/ 170 h 201"/>
                        <a:gd name="T28" fmla="*/ 52 w 74"/>
                        <a:gd name="T29" fmla="*/ 183 h 201"/>
                        <a:gd name="T30" fmla="*/ 57 w 74"/>
                        <a:gd name="T31" fmla="*/ 187 h 201"/>
                        <a:gd name="T32" fmla="*/ 61 w 74"/>
                        <a:gd name="T33" fmla="*/ 194 h 201"/>
                        <a:gd name="T34" fmla="*/ 69 w 74"/>
                        <a:gd name="T35" fmla="*/ 200 h 201"/>
                        <a:gd name="T36" fmla="*/ 69 w 74"/>
                        <a:gd name="T37" fmla="*/ 185 h 201"/>
                        <a:gd name="T38" fmla="*/ 69 w 74"/>
                        <a:gd name="T39" fmla="*/ 172 h 201"/>
                        <a:gd name="T40" fmla="*/ 73 w 74"/>
                        <a:gd name="T41" fmla="*/ 160 h 201"/>
                        <a:gd name="T42" fmla="*/ 73 w 74"/>
                        <a:gd name="T43" fmla="*/ 144 h 201"/>
                        <a:gd name="T44" fmla="*/ 69 w 74"/>
                        <a:gd name="T45" fmla="*/ 128 h 201"/>
                        <a:gd name="T46" fmla="*/ 64 w 74"/>
                        <a:gd name="T47" fmla="*/ 114 h 201"/>
                        <a:gd name="T48" fmla="*/ 59 w 74"/>
                        <a:gd name="T49" fmla="*/ 106 h 201"/>
                        <a:gd name="T50" fmla="*/ 50 w 74"/>
                        <a:gd name="T51" fmla="*/ 97 h 201"/>
                        <a:gd name="T52" fmla="*/ 40 w 74"/>
                        <a:gd name="T53" fmla="*/ 78 h 201"/>
                        <a:gd name="T54" fmla="*/ 32 w 74"/>
                        <a:gd name="T55" fmla="*/ 56 h 201"/>
                        <a:gd name="T56" fmla="*/ 40 w 74"/>
                        <a:gd name="T57" fmla="*/ 71 h 201"/>
                        <a:gd name="T58" fmla="*/ 45 w 74"/>
                        <a:gd name="T59" fmla="*/ 83 h 201"/>
                        <a:gd name="T60" fmla="*/ 54 w 74"/>
                        <a:gd name="T61" fmla="*/ 98 h 201"/>
                        <a:gd name="T62" fmla="*/ 49 w 74"/>
                        <a:gd name="T63" fmla="*/ 77 h 201"/>
                        <a:gd name="T64" fmla="*/ 39 w 74"/>
                        <a:gd name="T65" fmla="*/ 51 h 201"/>
                        <a:gd name="T66" fmla="*/ 28 w 74"/>
                        <a:gd name="T67" fmla="*/ 21 h 201"/>
                        <a:gd name="T68" fmla="*/ 23 w 74"/>
                        <a:gd name="T69" fmla="*/ 12 h 201"/>
                        <a:gd name="T70" fmla="*/ 11 w 74"/>
                        <a:gd name="T71" fmla="*/ 0 h 20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74"/>
                        <a:gd name="T109" fmla="*/ 0 h 201"/>
                        <a:gd name="T110" fmla="*/ 74 w 74"/>
                        <a:gd name="T111" fmla="*/ 201 h 20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74" h="201">
                          <a:moveTo>
                            <a:pt x="11" y="0"/>
                          </a:moveTo>
                          <a:lnTo>
                            <a:pt x="0" y="9"/>
                          </a:lnTo>
                          <a:lnTo>
                            <a:pt x="6" y="16"/>
                          </a:lnTo>
                          <a:lnTo>
                            <a:pt x="11" y="29"/>
                          </a:lnTo>
                          <a:lnTo>
                            <a:pt x="23" y="37"/>
                          </a:lnTo>
                          <a:lnTo>
                            <a:pt x="28" y="72"/>
                          </a:lnTo>
                          <a:lnTo>
                            <a:pt x="33" y="94"/>
                          </a:lnTo>
                          <a:lnTo>
                            <a:pt x="40" y="110"/>
                          </a:lnTo>
                          <a:lnTo>
                            <a:pt x="49" y="124"/>
                          </a:lnTo>
                          <a:lnTo>
                            <a:pt x="39" y="114"/>
                          </a:lnTo>
                          <a:lnTo>
                            <a:pt x="32" y="97"/>
                          </a:lnTo>
                          <a:lnTo>
                            <a:pt x="39" y="122"/>
                          </a:lnTo>
                          <a:lnTo>
                            <a:pt x="45" y="145"/>
                          </a:lnTo>
                          <a:lnTo>
                            <a:pt x="50" y="170"/>
                          </a:lnTo>
                          <a:lnTo>
                            <a:pt x="52" y="183"/>
                          </a:lnTo>
                          <a:lnTo>
                            <a:pt x="57" y="187"/>
                          </a:lnTo>
                          <a:lnTo>
                            <a:pt x="61" y="194"/>
                          </a:lnTo>
                          <a:lnTo>
                            <a:pt x="69" y="200"/>
                          </a:lnTo>
                          <a:lnTo>
                            <a:pt x="69" y="185"/>
                          </a:lnTo>
                          <a:lnTo>
                            <a:pt x="69" y="172"/>
                          </a:lnTo>
                          <a:lnTo>
                            <a:pt x="73" y="160"/>
                          </a:lnTo>
                          <a:lnTo>
                            <a:pt x="73" y="144"/>
                          </a:lnTo>
                          <a:lnTo>
                            <a:pt x="69" y="128"/>
                          </a:lnTo>
                          <a:lnTo>
                            <a:pt x="64" y="114"/>
                          </a:lnTo>
                          <a:lnTo>
                            <a:pt x="59" y="106"/>
                          </a:lnTo>
                          <a:lnTo>
                            <a:pt x="50" y="97"/>
                          </a:lnTo>
                          <a:lnTo>
                            <a:pt x="40" y="78"/>
                          </a:lnTo>
                          <a:lnTo>
                            <a:pt x="32" y="56"/>
                          </a:lnTo>
                          <a:lnTo>
                            <a:pt x="40" y="71"/>
                          </a:lnTo>
                          <a:lnTo>
                            <a:pt x="45" y="83"/>
                          </a:lnTo>
                          <a:lnTo>
                            <a:pt x="54" y="98"/>
                          </a:lnTo>
                          <a:lnTo>
                            <a:pt x="49" y="77"/>
                          </a:lnTo>
                          <a:lnTo>
                            <a:pt x="39" y="51"/>
                          </a:lnTo>
                          <a:lnTo>
                            <a:pt x="28" y="21"/>
                          </a:lnTo>
                          <a:lnTo>
                            <a:pt x="23" y="12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0000E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1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352" y="3123"/>
                      <a:ext cx="281" cy="509"/>
                    </a:xfrm>
                    <a:custGeom>
                      <a:avLst/>
                      <a:gdLst>
                        <a:gd name="T0" fmla="*/ 44 w 281"/>
                        <a:gd name="T1" fmla="*/ 28 h 509"/>
                        <a:gd name="T2" fmla="*/ 30 w 281"/>
                        <a:gd name="T3" fmla="*/ 71 h 509"/>
                        <a:gd name="T4" fmla="*/ 25 w 281"/>
                        <a:gd name="T5" fmla="*/ 132 h 509"/>
                        <a:gd name="T6" fmla="*/ 30 w 281"/>
                        <a:gd name="T7" fmla="*/ 111 h 509"/>
                        <a:gd name="T8" fmla="*/ 42 w 281"/>
                        <a:gd name="T9" fmla="*/ 146 h 509"/>
                        <a:gd name="T10" fmla="*/ 44 w 281"/>
                        <a:gd name="T11" fmla="*/ 211 h 509"/>
                        <a:gd name="T12" fmla="*/ 46 w 281"/>
                        <a:gd name="T13" fmla="*/ 189 h 509"/>
                        <a:gd name="T14" fmla="*/ 70 w 281"/>
                        <a:gd name="T15" fmla="*/ 238 h 509"/>
                        <a:gd name="T16" fmla="*/ 104 w 281"/>
                        <a:gd name="T17" fmla="*/ 273 h 509"/>
                        <a:gd name="T18" fmla="*/ 105 w 281"/>
                        <a:gd name="T19" fmla="*/ 291 h 509"/>
                        <a:gd name="T20" fmla="*/ 112 w 281"/>
                        <a:gd name="T21" fmla="*/ 288 h 509"/>
                        <a:gd name="T22" fmla="*/ 117 w 281"/>
                        <a:gd name="T23" fmla="*/ 316 h 509"/>
                        <a:gd name="T24" fmla="*/ 119 w 281"/>
                        <a:gd name="T25" fmla="*/ 332 h 509"/>
                        <a:gd name="T26" fmla="*/ 93 w 281"/>
                        <a:gd name="T27" fmla="*/ 363 h 509"/>
                        <a:gd name="T28" fmla="*/ 131 w 281"/>
                        <a:gd name="T29" fmla="*/ 351 h 509"/>
                        <a:gd name="T30" fmla="*/ 107 w 281"/>
                        <a:gd name="T31" fmla="*/ 378 h 509"/>
                        <a:gd name="T32" fmla="*/ 145 w 281"/>
                        <a:gd name="T33" fmla="*/ 358 h 509"/>
                        <a:gd name="T34" fmla="*/ 141 w 281"/>
                        <a:gd name="T35" fmla="*/ 375 h 509"/>
                        <a:gd name="T36" fmla="*/ 157 w 281"/>
                        <a:gd name="T37" fmla="*/ 369 h 509"/>
                        <a:gd name="T38" fmla="*/ 232 w 281"/>
                        <a:gd name="T39" fmla="*/ 405 h 509"/>
                        <a:gd name="T40" fmla="*/ 271 w 281"/>
                        <a:gd name="T41" fmla="*/ 460 h 509"/>
                        <a:gd name="T42" fmla="*/ 170 w 281"/>
                        <a:gd name="T43" fmla="*/ 505 h 509"/>
                        <a:gd name="T44" fmla="*/ 191 w 281"/>
                        <a:gd name="T45" fmla="*/ 495 h 509"/>
                        <a:gd name="T46" fmla="*/ 177 w 281"/>
                        <a:gd name="T47" fmla="*/ 490 h 509"/>
                        <a:gd name="T48" fmla="*/ 150 w 281"/>
                        <a:gd name="T49" fmla="*/ 495 h 509"/>
                        <a:gd name="T50" fmla="*/ 204 w 281"/>
                        <a:gd name="T51" fmla="*/ 456 h 509"/>
                        <a:gd name="T52" fmla="*/ 42 w 281"/>
                        <a:gd name="T53" fmla="*/ 489 h 509"/>
                        <a:gd name="T54" fmla="*/ 6 w 281"/>
                        <a:gd name="T55" fmla="*/ 463 h 509"/>
                        <a:gd name="T56" fmla="*/ 5 w 281"/>
                        <a:gd name="T57" fmla="*/ 409 h 509"/>
                        <a:gd name="T58" fmla="*/ 20 w 281"/>
                        <a:gd name="T59" fmla="*/ 336 h 509"/>
                        <a:gd name="T60" fmla="*/ 58 w 281"/>
                        <a:gd name="T61" fmla="*/ 370 h 509"/>
                        <a:gd name="T62" fmla="*/ 34 w 281"/>
                        <a:gd name="T63" fmla="*/ 316 h 509"/>
                        <a:gd name="T64" fmla="*/ 58 w 281"/>
                        <a:gd name="T65" fmla="*/ 304 h 509"/>
                        <a:gd name="T66" fmla="*/ 46 w 281"/>
                        <a:gd name="T67" fmla="*/ 276 h 509"/>
                        <a:gd name="T68" fmla="*/ 32 w 281"/>
                        <a:gd name="T69" fmla="*/ 288 h 509"/>
                        <a:gd name="T70" fmla="*/ 10 w 281"/>
                        <a:gd name="T71" fmla="*/ 206 h 509"/>
                        <a:gd name="T72" fmla="*/ 10 w 281"/>
                        <a:gd name="T73" fmla="*/ 126 h 509"/>
                        <a:gd name="T74" fmla="*/ 3 w 281"/>
                        <a:gd name="T75" fmla="*/ 173 h 509"/>
                        <a:gd name="T76" fmla="*/ 0 w 281"/>
                        <a:gd name="T77" fmla="*/ 115 h 509"/>
                        <a:gd name="T78" fmla="*/ 18 w 281"/>
                        <a:gd name="T79" fmla="*/ 61 h 509"/>
                        <a:gd name="T80" fmla="*/ 0 w 281"/>
                        <a:gd name="T81" fmla="*/ 109 h 509"/>
                        <a:gd name="T82" fmla="*/ 11 w 281"/>
                        <a:gd name="T83" fmla="*/ 47 h 509"/>
                        <a:gd name="T84" fmla="*/ 37 w 281"/>
                        <a:gd name="T85" fmla="*/ 0 h 509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281"/>
                        <a:gd name="T130" fmla="*/ 0 h 509"/>
                        <a:gd name="T131" fmla="*/ 281 w 281"/>
                        <a:gd name="T132" fmla="*/ 509 h 509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281" h="509">
                          <a:moveTo>
                            <a:pt x="59" y="12"/>
                          </a:moveTo>
                          <a:lnTo>
                            <a:pt x="51" y="21"/>
                          </a:lnTo>
                          <a:lnTo>
                            <a:pt x="44" y="28"/>
                          </a:lnTo>
                          <a:lnTo>
                            <a:pt x="32" y="43"/>
                          </a:lnTo>
                          <a:lnTo>
                            <a:pt x="32" y="57"/>
                          </a:lnTo>
                          <a:lnTo>
                            <a:pt x="30" y="71"/>
                          </a:lnTo>
                          <a:lnTo>
                            <a:pt x="30" y="87"/>
                          </a:lnTo>
                          <a:lnTo>
                            <a:pt x="30" y="109"/>
                          </a:lnTo>
                          <a:lnTo>
                            <a:pt x="25" y="132"/>
                          </a:lnTo>
                          <a:lnTo>
                            <a:pt x="25" y="159"/>
                          </a:lnTo>
                          <a:lnTo>
                            <a:pt x="30" y="132"/>
                          </a:lnTo>
                          <a:lnTo>
                            <a:pt x="30" y="111"/>
                          </a:lnTo>
                          <a:lnTo>
                            <a:pt x="32" y="101"/>
                          </a:lnTo>
                          <a:lnTo>
                            <a:pt x="37" y="122"/>
                          </a:lnTo>
                          <a:lnTo>
                            <a:pt x="42" y="146"/>
                          </a:lnTo>
                          <a:lnTo>
                            <a:pt x="44" y="159"/>
                          </a:lnTo>
                          <a:lnTo>
                            <a:pt x="44" y="183"/>
                          </a:lnTo>
                          <a:lnTo>
                            <a:pt x="44" y="211"/>
                          </a:lnTo>
                          <a:lnTo>
                            <a:pt x="44" y="238"/>
                          </a:lnTo>
                          <a:lnTo>
                            <a:pt x="46" y="208"/>
                          </a:lnTo>
                          <a:lnTo>
                            <a:pt x="46" y="189"/>
                          </a:lnTo>
                          <a:lnTo>
                            <a:pt x="49" y="172"/>
                          </a:lnTo>
                          <a:lnTo>
                            <a:pt x="59" y="212"/>
                          </a:lnTo>
                          <a:lnTo>
                            <a:pt x="70" y="238"/>
                          </a:lnTo>
                          <a:lnTo>
                            <a:pt x="75" y="246"/>
                          </a:lnTo>
                          <a:lnTo>
                            <a:pt x="80" y="264"/>
                          </a:lnTo>
                          <a:lnTo>
                            <a:pt x="104" y="273"/>
                          </a:lnTo>
                          <a:lnTo>
                            <a:pt x="114" y="276"/>
                          </a:lnTo>
                          <a:lnTo>
                            <a:pt x="112" y="281"/>
                          </a:lnTo>
                          <a:lnTo>
                            <a:pt x="105" y="291"/>
                          </a:lnTo>
                          <a:lnTo>
                            <a:pt x="80" y="311"/>
                          </a:lnTo>
                          <a:lnTo>
                            <a:pt x="102" y="301"/>
                          </a:lnTo>
                          <a:lnTo>
                            <a:pt x="112" y="288"/>
                          </a:lnTo>
                          <a:lnTo>
                            <a:pt x="124" y="276"/>
                          </a:lnTo>
                          <a:lnTo>
                            <a:pt x="122" y="304"/>
                          </a:lnTo>
                          <a:lnTo>
                            <a:pt x="117" y="316"/>
                          </a:lnTo>
                          <a:lnTo>
                            <a:pt x="105" y="326"/>
                          </a:lnTo>
                          <a:lnTo>
                            <a:pt x="119" y="326"/>
                          </a:lnTo>
                          <a:lnTo>
                            <a:pt x="119" y="332"/>
                          </a:lnTo>
                          <a:lnTo>
                            <a:pt x="117" y="342"/>
                          </a:lnTo>
                          <a:lnTo>
                            <a:pt x="112" y="348"/>
                          </a:lnTo>
                          <a:lnTo>
                            <a:pt x="93" y="363"/>
                          </a:lnTo>
                          <a:lnTo>
                            <a:pt x="119" y="351"/>
                          </a:lnTo>
                          <a:lnTo>
                            <a:pt x="126" y="348"/>
                          </a:lnTo>
                          <a:lnTo>
                            <a:pt x="131" y="351"/>
                          </a:lnTo>
                          <a:lnTo>
                            <a:pt x="131" y="358"/>
                          </a:lnTo>
                          <a:lnTo>
                            <a:pt x="124" y="366"/>
                          </a:lnTo>
                          <a:lnTo>
                            <a:pt x="107" y="378"/>
                          </a:lnTo>
                          <a:lnTo>
                            <a:pt x="131" y="366"/>
                          </a:lnTo>
                          <a:lnTo>
                            <a:pt x="138" y="354"/>
                          </a:lnTo>
                          <a:lnTo>
                            <a:pt x="145" y="358"/>
                          </a:lnTo>
                          <a:lnTo>
                            <a:pt x="150" y="362"/>
                          </a:lnTo>
                          <a:lnTo>
                            <a:pt x="146" y="369"/>
                          </a:lnTo>
                          <a:lnTo>
                            <a:pt x="141" y="375"/>
                          </a:lnTo>
                          <a:lnTo>
                            <a:pt x="131" y="385"/>
                          </a:lnTo>
                          <a:lnTo>
                            <a:pt x="146" y="375"/>
                          </a:lnTo>
                          <a:lnTo>
                            <a:pt x="157" y="369"/>
                          </a:lnTo>
                          <a:lnTo>
                            <a:pt x="167" y="373"/>
                          </a:lnTo>
                          <a:lnTo>
                            <a:pt x="201" y="389"/>
                          </a:lnTo>
                          <a:lnTo>
                            <a:pt x="232" y="405"/>
                          </a:lnTo>
                          <a:lnTo>
                            <a:pt x="252" y="420"/>
                          </a:lnTo>
                          <a:lnTo>
                            <a:pt x="261" y="437"/>
                          </a:lnTo>
                          <a:lnTo>
                            <a:pt x="271" y="460"/>
                          </a:lnTo>
                          <a:lnTo>
                            <a:pt x="280" y="508"/>
                          </a:lnTo>
                          <a:lnTo>
                            <a:pt x="179" y="508"/>
                          </a:lnTo>
                          <a:lnTo>
                            <a:pt x="170" y="505"/>
                          </a:lnTo>
                          <a:lnTo>
                            <a:pt x="198" y="498"/>
                          </a:lnTo>
                          <a:lnTo>
                            <a:pt x="239" y="472"/>
                          </a:lnTo>
                          <a:lnTo>
                            <a:pt x="191" y="495"/>
                          </a:lnTo>
                          <a:lnTo>
                            <a:pt x="167" y="502"/>
                          </a:lnTo>
                          <a:lnTo>
                            <a:pt x="151" y="498"/>
                          </a:lnTo>
                          <a:lnTo>
                            <a:pt x="177" y="490"/>
                          </a:lnTo>
                          <a:lnTo>
                            <a:pt x="227" y="467"/>
                          </a:lnTo>
                          <a:lnTo>
                            <a:pt x="172" y="489"/>
                          </a:lnTo>
                          <a:lnTo>
                            <a:pt x="150" y="495"/>
                          </a:lnTo>
                          <a:lnTo>
                            <a:pt x="145" y="493"/>
                          </a:lnTo>
                          <a:lnTo>
                            <a:pt x="167" y="481"/>
                          </a:lnTo>
                          <a:lnTo>
                            <a:pt x="204" y="456"/>
                          </a:lnTo>
                          <a:lnTo>
                            <a:pt x="162" y="481"/>
                          </a:lnTo>
                          <a:lnTo>
                            <a:pt x="138" y="490"/>
                          </a:lnTo>
                          <a:lnTo>
                            <a:pt x="42" y="489"/>
                          </a:lnTo>
                          <a:lnTo>
                            <a:pt x="27" y="485"/>
                          </a:lnTo>
                          <a:lnTo>
                            <a:pt x="17" y="479"/>
                          </a:lnTo>
                          <a:lnTo>
                            <a:pt x="6" y="463"/>
                          </a:lnTo>
                          <a:lnTo>
                            <a:pt x="5" y="447"/>
                          </a:lnTo>
                          <a:lnTo>
                            <a:pt x="3" y="431"/>
                          </a:lnTo>
                          <a:lnTo>
                            <a:pt x="5" y="409"/>
                          </a:lnTo>
                          <a:lnTo>
                            <a:pt x="15" y="379"/>
                          </a:lnTo>
                          <a:lnTo>
                            <a:pt x="18" y="357"/>
                          </a:lnTo>
                          <a:lnTo>
                            <a:pt x="20" y="336"/>
                          </a:lnTo>
                          <a:lnTo>
                            <a:pt x="30" y="332"/>
                          </a:lnTo>
                          <a:lnTo>
                            <a:pt x="34" y="347"/>
                          </a:lnTo>
                          <a:lnTo>
                            <a:pt x="58" y="370"/>
                          </a:lnTo>
                          <a:lnTo>
                            <a:pt x="39" y="347"/>
                          </a:lnTo>
                          <a:lnTo>
                            <a:pt x="32" y="332"/>
                          </a:lnTo>
                          <a:lnTo>
                            <a:pt x="34" y="316"/>
                          </a:lnTo>
                          <a:lnTo>
                            <a:pt x="59" y="305"/>
                          </a:lnTo>
                          <a:lnTo>
                            <a:pt x="78" y="291"/>
                          </a:lnTo>
                          <a:lnTo>
                            <a:pt x="58" y="304"/>
                          </a:lnTo>
                          <a:lnTo>
                            <a:pt x="34" y="311"/>
                          </a:lnTo>
                          <a:lnTo>
                            <a:pt x="37" y="289"/>
                          </a:lnTo>
                          <a:lnTo>
                            <a:pt x="46" y="276"/>
                          </a:lnTo>
                          <a:lnTo>
                            <a:pt x="52" y="250"/>
                          </a:lnTo>
                          <a:lnTo>
                            <a:pt x="44" y="273"/>
                          </a:lnTo>
                          <a:lnTo>
                            <a:pt x="32" y="288"/>
                          </a:lnTo>
                          <a:lnTo>
                            <a:pt x="22" y="284"/>
                          </a:lnTo>
                          <a:lnTo>
                            <a:pt x="17" y="246"/>
                          </a:lnTo>
                          <a:lnTo>
                            <a:pt x="10" y="206"/>
                          </a:lnTo>
                          <a:lnTo>
                            <a:pt x="5" y="179"/>
                          </a:lnTo>
                          <a:lnTo>
                            <a:pt x="6" y="153"/>
                          </a:lnTo>
                          <a:lnTo>
                            <a:pt x="10" y="126"/>
                          </a:lnTo>
                          <a:lnTo>
                            <a:pt x="5" y="140"/>
                          </a:lnTo>
                          <a:lnTo>
                            <a:pt x="5" y="159"/>
                          </a:lnTo>
                          <a:lnTo>
                            <a:pt x="3" y="173"/>
                          </a:lnTo>
                          <a:lnTo>
                            <a:pt x="0" y="149"/>
                          </a:lnTo>
                          <a:lnTo>
                            <a:pt x="0" y="130"/>
                          </a:lnTo>
                          <a:lnTo>
                            <a:pt x="0" y="115"/>
                          </a:lnTo>
                          <a:lnTo>
                            <a:pt x="5" y="95"/>
                          </a:lnTo>
                          <a:lnTo>
                            <a:pt x="10" y="78"/>
                          </a:lnTo>
                          <a:lnTo>
                            <a:pt x="18" y="61"/>
                          </a:lnTo>
                          <a:lnTo>
                            <a:pt x="10" y="74"/>
                          </a:lnTo>
                          <a:lnTo>
                            <a:pt x="5" y="87"/>
                          </a:lnTo>
                          <a:lnTo>
                            <a:pt x="0" y="109"/>
                          </a:lnTo>
                          <a:lnTo>
                            <a:pt x="0" y="92"/>
                          </a:lnTo>
                          <a:lnTo>
                            <a:pt x="5" y="71"/>
                          </a:lnTo>
                          <a:lnTo>
                            <a:pt x="11" y="47"/>
                          </a:lnTo>
                          <a:lnTo>
                            <a:pt x="17" y="25"/>
                          </a:lnTo>
                          <a:lnTo>
                            <a:pt x="25" y="14"/>
                          </a:lnTo>
                          <a:lnTo>
                            <a:pt x="37" y="0"/>
                          </a:lnTo>
                          <a:lnTo>
                            <a:pt x="49" y="2"/>
                          </a:lnTo>
                          <a:lnTo>
                            <a:pt x="59" y="12"/>
                          </a:lnTo>
                        </a:path>
                      </a:pathLst>
                    </a:custGeom>
                    <a:solidFill>
                      <a:srgbClr val="0000E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2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371" y="3411"/>
                      <a:ext cx="28" cy="45"/>
                    </a:xfrm>
                    <a:custGeom>
                      <a:avLst/>
                      <a:gdLst>
                        <a:gd name="T0" fmla="*/ 3 w 28"/>
                        <a:gd name="T1" fmla="*/ 0 h 45"/>
                        <a:gd name="T2" fmla="*/ 27 w 28"/>
                        <a:gd name="T3" fmla="*/ 1 h 45"/>
                        <a:gd name="T4" fmla="*/ 27 w 28"/>
                        <a:gd name="T5" fmla="*/ 19 h 45"/>
                        <a:gd name="T6" fmla="*/ 23 w 28"/>
                        <a:gd name="T7" fmla="*/ 38 h 45"/>
                        <a:gd name="T8" fmla="*/ 3 w 28"/>
                        <a:gd name="T9" fmla="*/ 44 h 45"/>
                        <a:gd name="T10" fmla="*/ 0 w 28"/>
                        <a:gd name="T11" fmla="*/ 38 h 45"/>
                        <a:gd name="T12" fmla="*/ 0 w 28"/>
                        <a:gd name="T13" fmla="*/ 11 h 45"/>
                        <a:gd name="T14" fmla="*/ 3 w 28"/>
                        <a:gd name="T15" fmla="*/ 0 h 4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8"/>
                        <a:gd name="T25" fmla="*/ 0 h 45"/>
                        <a:gd name="T26" fmla="*/ 28 w 28"/>
                        <a:gd name="T27" fmla="*/ 45 h 4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8" h="45">
                          <a:moveTo>
                            <a:pt x="3" y="0"/>
                          </a:moveTo>
                          <a:lnTo>
                            <a:pt x="27" y="1"/>
                          </a:lnTo>
                          <a:lnTo>
                            <a:pt x="27" y="19"/>
                          </a:lnTo>
                          <a:lnTo>
                            <a:pt x="23" y="38"/>
                          </a:lnTo>
                          <a:lnTo>
                            <a:pt x="3" y="44"/>
                          </a:lnTo>
                          <a:lnTo>
                            <a:pt x="0" y="38"/>
                          </a:lnTo>
                          <a:lnTo>
                            <a:pt x="0" y="11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E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3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391" y="3554"/>
                      <a:ext cx="132" cy="25"/>
                    </a:xfrm>
                    <a:custGeom>
                      <a:avLst/>
                      <a:gdLst>
                        <a:gd name="T0" fmla="*/ 131 w 132"/>
                        <a:gd name="T1" fmla="*/ 0 h 25"/>
                        <a:gd name="T2" fmla="*/ 95 w 132"/>
                        <a:gd name="T3" fmla="*/ 10 h 25"/>
                        <a:gd name="T4" fmla="*/ 68 w 132"/>
                        <a:gd name="T5" fmla="*/ 16 h 25"/>
                        <a:gd name="T6" fmla="*/ 40 w 132"/>
                        <a:gd name="T7" fmla="*/ 20 h 25"/>
                        <a:gd name="T8" fmla="*/ 20 w 132"/>
                        <a:gd name="T9" fmla="*/ 21 h 25"/>
                        <a:gd name="T10" fmla="*/ 0 w 132"/>
                        <a:gd name="T11" fmla="*/ 20 h 25"/>
                        <a:gd name="T12" fmla="*/ 18 w 132"/>
                        <a:gd name="T13" fmla="*/ 24 h 25"/>
                        <a:gd name="T14" fmla="*/ 51 w 132"/>
                        <a:gd name="T15" fmla="*/ 24 h 25"/>
                        <a:gd name="T16" fmla="*/ 85 w 132"/>
                        <a:gd name="T17" fmla="*/ 16 h 25"/>
                        <a:gd name="T18" fmla="*/ 102 w 132"/>
                        <a:gd name="T19" fmla="*/ 12 h 25"/>
                        <a:gd name="T20" fmla="*/ 131 w 132"/>
                        <a:gd name="T21" fmla="*/ 0 h 25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2"/>
                        <a:gd name="T34" fmla="*/ 0 h 25"/>
                        <a:gd name="T35" fmla="*/ 132 w 132"/>
                        <a:gd name="T36" fmla="*/ 25 h 25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2" h="25">
                          <a:moveTo>
                            <a:pt x="131" y="0"/>
                          </a:moveTo>
                          <a:lnTo>
                            <a:pt x="95" y="10"/>
                          </a:lnTo>
                          <a:lnTo>
                            <a:pt x="68" y="16"/>
                          </a:lnTo>
                          <a:lnTo>
                            <a:pt x="40" y="20"/>
                          </a:lnTo>
                          <a:lnTo>
                            <a:pt x="20" y="21"/>
                          </a:lnTo>
                          <a:lnTo>
                            <a:pt x="0" y="20"/>
                          </a:lnTo>
                          <a:lnTo>
                            <a:pt x="18" y="24"/>
                          </a:lnTo>
                          <a:lnTo>
                            <a:pt x="51" y="24"/>
                          </a:lnTo>
                          <a:lnTo>
                            <a:pt x="85" y="16"/>
                          </a:lnTo>
                          <a:lnTo>
                            <a:pt x="102" y="12"/>
                          </a:lnTo>
                          <a:lnTo>
                            <a:pt x="131" y="0"/>
                          </a:lnTo>
                        </a:path>
                      </a:pathLst>
                    </a:custGeom>
                    <a:solidFill>
                      <a:srgbClr val="00006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84" name="Freeform 287"/>
                  <p:cNvSpPr>
                    <a:spLocks/>
                  </p:cNvSpPr>
                  <p:nvPr/>
                </p:nvSpPr>
                <p:spPr bwMode="auto">
                  <a:xfrm>
                    <a:off x="363" y="2928"/>
                    <a:ext cx="122" cy="246"/>
                  </a:xfrm>
                  <a:custGeom>
                    <a:avLst/>
                    <a:gdLst>
                      <a:gd name="T0" fmla="*/ 65 w 122"/>
                      <a:gd name="T1" fmla="*/ 96 h 246"/>
                      <a:gd name="T2" fmla="*/ 63 w 122"/>
                      <a:gd name="T3" fmla="*/ 87 h 246"/>
                      <a:gd name="T4" fmla="*/ 55 w 122"/>
                      <a:gd name="T5" fmla="*/ 84 h 246"/>
                      <a:gd name="T6" fmla="*/ 53 w 122"/>
                      <a:gd name="T7" fmla="*/ 87 h 246"/>
                      <a:gd name="T8" fmla="*/ 51 w 122"/>
                      <a:gd name="T9" fmla="*/ 94 h 246"/>
                      <a:gd name="T10" fmla="*/ 48 w 122"/>
                      <a:gd name="T11" fmla="*/ 100 h 246"/>
                      <a:gd name="T12" fmla="*/ 51 w 122"/>
                      <a:gd name="T13" fmla="*/ 115 h 246"/>
                      <a:gd name="T14" fmla="*/ 53 w 122"/>
                      <a:gd name="T15" fmla="*/ 125 h 246"/>
                      <a:gd name="T16" fmla="*/ 53 w 122"/>
                      <a:gd name="T17" fmla="*/ 131 h 246"/>
                      <a:gd name="T18" fmla="*/ 55 w 122"/>
                      <a:gd name="T19" fmla="*/ 144 h 246"/>
                      <a:gd name="T20" fmla="*/ 60 w 122"/>
                      <a:gd name="T21" fmla="*/ 157 h 246"/>
                      <a:gd name="T22" fmla="*/ 67 w 122"/>
                      <a:gd name="T23" fmla="*/ 173 h 246"/>
                      <a:gd name="T24" fmla="*/ 70 w 122"/>
                      <a:gd name="T25" fmla="*/ 193 h 246"/>
                      <a:gd name="T26" fmla="*/ 79 w 122"/>
                      <a:gd name="T27" fmla="*/ 215 h 246"/>
                      <a:gd name="T28" fmla="*/ 81 w 122"/>
                      <a:gd name="T29" fmla="*/ 232 h 246"/>
                      <a:gd name="T30" fmla="*/ 82 w 122"/>
                      <a:gd name="T31" fmla="*/ 245 h 246"/>
                      <a:gd name="T32" fmla="*/ 67 w 122"/>
                      <a:gd name="T33" fmla="*/ 223 h 246"/>
                      <a:gd name="T34" fmla="*/ 53 w 122"/>
                      <a:gd name="T35" fmla="*/ 211 h 246"/>
                      <a:gd name="T36" fmla="*/ 43 w 122"/>
                      <a:gd name="T37" fmla="*/ 201 h 246"/>
                      <a:gd name="T38" fmla="*/ 34 w 122"/>
                      <a:gd name="T39" fmla="*/ 197 h 246"/>
                      <a:gd name="T40" fmla="*/ 22 w 122"/>
                      <a:gd name="T41" fmla="*/ 199 h 246"/>
                      <a:gd name="T42" fmla="*/ 10 w 122"/>
                      <a:gd name="T43" fmla="*/ 210 h 246"/>
                      <a:gd name="T44" fmla="*/ 3 w 122"/>
                      <a:gd name="T45" fmla="*/ 227 h 246"/>
                      <a:gd name="T46" fmla="*/ 0 w 122"/>
                      <a:gd name="T47" fmla="*/ 214 h 246"/>
                      <a:gd name="T48" fmla="*/ 5 w 122"/>
                      <a:gd name="T49" fmla="*/ 195 h 246"/>
                      <a:gd name="T50" fmla="*/ 13 w 122"/>
                      <a:gd name="T51" fmla="*/ 173 h 246"/>
                      <a:gd name="T52" fmla="*/ 15 w 122"/>
                      <a:gd name="T53" fmla="*/ 154 h 246"/>
                      <a:gd name="T54" fmla="*/ 19 w 122"/>
                      <a:gd name="T55" fmla="*/ 142 h 246"/>
                      <a:gd name="T56" fmla="*/ 15 w 122"/>
                      <a:gd name="T57" fmla="*/ 130 h 246"/>
                      <a:gd name="T58" fmla="*/ 10 w 122"/>
                      <a:gd name="T59" fmla="*/ 121 h 246"/>
                      <a:gd name="T60" fmla="*/ 6 w 122"/>
                      <a:gd name="T61" fmla="*/ 106 h 246"/>
                      <a:gd name="T62" fmla="*/ 6 w 122"/>
                      <a:gd name="T63" fmla="*/ 95 h 246"/>
                      <a:gd name="T64" fmla="*/ 5 w 122"/>
                      <a:gd name="T65" fmla="*/ 83 h 246"/>
                      <a:gd name="T66" fmla="*/ 3 w 122"/>
                      <a:gd name="T67" fmla="*/ 64 h 246"/>
                      <a:gd name="T68" fmla="*/ 5 w 122"/>
                      <a:gd name="T69" fmla="*/ 53 h 246"/>
                      <a:gd name="T70" fmla="*/ 8 w 122"/>
                      <a:gd name="T71" fmla="*/ 43 h 246"/>
                      <a:gd name="T72" fmla="*/ 13 w 122"/>
                      <a:gd name="T73" fmla="*/ 30 h 246"/>
                      <a:gd name="T74" fmla="*/ 19 w 122"/>
                      <a:gd name="T75" fmla="*/ 18 h 246"/>
                      <a:gd name="T76" fmla="*/ 27 w 122"/>
                      <a:gd name="T77" fmla="*/ 10 h 246"/>
                      <a:gd name="T78" fmla="*/ 38 w 122"/>
                      <a:gd name="T79" fmla="*/ 5 h 246"/>
                      <a:gd name="T80" fmla="*/ 51 w 122"/>
                      <a:gd name="T81" fmla="*/ 0 h 246"/>
                      <a:gd name="T82" fmla="*/ 70 w 122"/>
                      <a:gd name="T83" fmla="*/ 0 h 246"/>
                      <a:gd name="T84" fmla="*/ 81 w 122"/>
                      <a:gd name="T85" fmla="*/ 2 h 246"/>
                      <a:gd name="T86" fmla="*/ 93 w 122"/>
                      <a:gd name="T87" fmla="*/ 9 h 246"/>
                      <a:gd name="T88" fmla="*/ 101 w 122"/>
                      <a:gd name="T89" fmla="*/ 14 h 246"/>
                      <a:gd name="T90" fmla="*/ 108 w 122"/>
                      <a:gd name="T91" fmla="*/ 21 h 246"/>
                      <a:gd name="T92" fmla="*/ 115 w 122"/>
                      <a:gd name="T93" fmla="*/ 32 h 246"/>
                      <a:gd name="T94" fmla="*/ 121 w 122"/>
                      <a:gd name="T95" fmla="*/ 48 h 246"/>
                      <a:gd name="T96" fmla="*/ 121 w 122"/>
                      <a:gd name="T97" fmla="*/ 61 h 246"/>
                      <a:gd name="T98" fmla="*/ 119 w 122"/>
                      <a:gd name="T99" fmla="*/ 72 h 246"/>
                      <a:gd name="T100" fmla="*/ 108 w 122"/>
                      <a:gd name="T101" fmla="*/ 61 h 246"/>
                      <a:gd name="T102" fmla="*/ 100 w 122"/>
                      <a:gd name="T103" fmla="*/ 56 h 246"/>
                      <a:gd name="T104" fmla="*/ 86 w 122"/>
                      <a:gd name="T105" fmla="*/ 52 h 246"/>
                      <a:gd name="T106" fmla="*/ 88 w 122"/>
                      <a:gd name="T107" fmla="*/ 72 h 246"/>
                      <a:gd name="T108" fmla="*/ 74 w 122"/>
                      <a:gd name="T109" fmla="*/ 64 h 246"/>
                      <a:gd name="T110" fmla="*/ 79 w 122"/>
                      <a:gd name="T111" fmla="*/ 82 h 246"/>
                      <a:gd name="T112" fmla="*/ 67 w 122"/>
                      <a:gd name="T113" fmla="*/ 82 h 246"/>
                      <a:gd name="T114" fmla="*/ 65 w 122"/>
                      <a:gd name="T115" fmla="*/ 96 h 24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22"/>
                      <a:gd name="T175" fmla="*/ 0 h 246"/>
                      <a:gd name="T176" fmla="*/ 122 w 122"/>
                      <a:gd name="T177" fmla="*/ 246 h 24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22" h="246">
                        <a:moveTo>
                          <a:pt x="65" y="96"/>
                        </a:moveTo>
                        <a:lnTo>
                          <a:pt x="63" y="87"/>
                        </a:lnTo>
                        <a:lnTo>
                          <a:pt x="55" y="84"/>
                        </a:lnTo>
                        <a:lnTo>
                          <a:pt x="53" y="87"/>
                        </a:lnTo>
                        <a:lnTo>
                          <a:pt x="51" y="94"/>
                        </a:lnTo>
                        <a:lnTo>
                          <a:pt x="48" y="100"/>
                        </a:lnTo>
                        <a:lnTo>
                          <a:pt x="51" y="115"/>
                        </a:lnTo>
                        <a:lnTo>
                          <a:pt x="53" y="125"/>
                        </a:lnTo>
                        <a:lnTo>
                          <a:pt x="53" y="131"/>
                        </a:lnTo>
                        <a:lnTo>
                          <a:pt x="55" y="144"/>
                        </a:lnTo>
                        <a:lnTo>
                          <a:pt x="60" y="157"/>
                        </a:lnTo>
                        <a:lnTo>
                          <a:pt x="67" y="173"/>
                        </a:lnTo>
                        <a:lnTo>
                          <a:pt x="70" y="193"/>
                        </a:lnTo>
                        <a:lnTo>
                          <a:pt x="79" y="215"/>
                        </a:lnTo>
                        <a:lnTo>
                          <a:pt x="81" y="232"/>
                        </a:lnTo>
                        <a:lnTo>
                          <a:pt x="82" y="245"/>
                        </a:lnTo>
                        <a:lnTo>
                          <a:pt x="67" y="223"/>
                        </a:lnTo>
                        <a:lnTo>
                          <a:pt x="53" y="211"/>
                        </a:lnTo>
                        <a:lnTo>
                          <a:pt x="43" y="201"/>
                        </a:lnTo>
                        <a:lnTo>
                          <a:pt x="34" y="197"/>
                        </a:lnTo>
                        <a:lnTo>
                          <a:pt x="22" y="199"/>
                        </a:lnTo>
                        <a:lnTo>
                          <a:pt x="10" y="210"/>
                        </a:lnTo>
                        <a:lnTo>
                          <a:pt x="3" y="227"/>
                        </a:lnTo>
                        <a:lnTo>
                          <a:pt x="0" y="214"/>
                        </a:lnTo>
                        <a:lnTo>
                          <a:pt x="5" y="195"/>
                        </a:lnTo>
                        <a:lnTo>
                          <a:pt x="13" y="173"/>
                        </a:lnTo>
                        <a:lnTo>
                          <a:pt x="15" y="154"/>
                        </a:lnTo>
                        <a:lnTo>
                          <a:pt x="19" y="142"/>
                        </a:lnTo>
                        <a:lnTo>
                          <a:pt x="15" y="130"/>
                        </a:lnTo>
                        <a:lnTo>
                          <a:pt x="10" y="121"/>
                        </a:lnTo>
                        <a:lnTo>
                          <a:pt x="6" y="106"/>
                        </a:lnTo>
                        <a:lnTo>
                          <a:pt x="6" y="95"/>
                        </a:lnTo>
                        <a:lnTo>
                          <a:pt x="5" y="83"/>
                        </a:lnTo>
                        <a:lnTo>
                          <a:pt x="3" y="64"/>
                        </a:lnTo>
                        <a:lnTo>
                          <a:pt x="5" y="53"/>
                        </a:lnTo>
                        <a:lnTo>
                          <a:pt x="8" y="43"/>
                        </a:lnTo>
                        <a:lnTo>
                          <a:pt x="13" y="30"/>
                        </a:lnTo>
                        <a:lnTo>
                          <a:pt x="19" y="18"/>
                        </a:lnTo>
                        <a:lnTo>
                          <a:pt x="27" y="10"/>
                        </a:lnTo>
                        <a:lnTo>
                          <a:pt x="38" y="5"/>
                        </a:lnTo>
                        <a:lnTo>
                          <a:pt x="51" y="0"/>
                        </a:lnTo>
                        <a:lnTo>
                          <a:pt x="70" y="0"/>
                        </a:lnTo>
                        <a:lnTo>
                          <a:pt x="81" y="2"/>
                        </a:lnTo>
                        <a:lnTo>
                          <a:pt x="93" y="9"/>
                        </a:lnTo>
                        <a:lnTo>
                          <a:pt x="101" y="14"/>
                        </a:lnTo>
                        <a:lnTo>
                          <a:pt x="108" y="21"/>
                        </a:lnTo>
                        <a:lnTo>
                          <a:pt x="115" y="32"/>
                        </a:lnTo>
                        <a:lnTo>
                          <a:pt x="121" y="48"/>
                        </a:lnTo>
                        <a:lnTo>
                          <a:pt x="121" y="61"/>
                        </a:lnTo>
                        <a:lnTo>
                          <a:pt x="119" y="72"/>
                        </a:lnTo>
                        <a:lnTo>
                          <a:pt x="108" y="61"/>
                        </a:lnTo>
                        <a:lnTo>
                          <a:pt x="100" y="56"/>
                        </a:lnTo>
                        <a:lnTo>
                          <a:pt x="86" y="52"/>
                        </a:lnTo>
                        <a:lnTo>
                          <a:pt x="88" y="72"/>
                        </a:lnTo>
                        <a:lnTo>
                          <a:pt x="74" y="64"/>
                        </a:lnTo>
                        <a:lnTo>
                          <a:pt x="79" y="82"/>
                        </a:lnTo>
                        <a:lnTo>
                          <a:pt x="67" y="82"/>
                        </a:lnTo>
                        <a:lnTo>
                          <a:pt x="65" y="96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773" name="Group 288"/>
                <p:cNvGrpSpPr>
                  <a:grpSpLocks/>
                </p:cNvGrpSpPr>
                <p:nvPr/>
              </p:nvGrpSpPr>
              <p:grpSpPr bwMode="auto">
                <a:xfrm>
                  <a:off x="317" y="3313"/>
                  <a:ext cx="94" cy="257"/>
                  <a:chOff x="317" y="3313"/>
                  <a:chExt cx="94" cy="257"/>
                </a:xfrm>
              </p:grpSpPr>
              <p:sp>
                <p:nvSpPr>
                  <p:cNvPr id="29779" name="Freeform 289"/>
                  <p:cNvSpPr>
                    <a:spLocks/>
                  </p:cNvSpPr>
                  <p:nvPr/>
                </p:nvSpPr>
                <p:spPr bwMode="auto">
                  <a:xfrm>
                    <a:off x="317" y="3313"/>
                    <a:ext cx="94" cy="257"/>
                  </a:xfrm>
                  <a:custGeom>
                    <a:avLst/>
                    <a:gdLst>
                      <a:gd name="T0" fmla="*/ 51 w 94"/>
                      <a:gd name="T1" fmla="*/ 35 h 257"/>
                      <a:gd name="T2" fmla="*/ 32 w 94"/>
                      <a:gd name="T3" fmla="*/ 32 h 257"/>
                      <a:gd name="T4" fmla="*/ 24 w 94"/>
                      <a:gd name="T5" fmla="*/ 26 h 257"/>
                      <a:gd name="T6" fmla="*/ 20 w 94"/>
                      <a:gd name="T7" fmla="*/ 18 h 257"/>
                      <a:gd name="T8" fmla="*/ 20 w 94"/>
                      <a:gd name="T9" fmla="*/ 9 h 257"/>
                      <a:gd name="T10" fmla="*/ 17 w 94"/>
                      <a:gd name="T11" fmla="*/ 4 h 257"/>
                      <a:gd name="T12" fmla="*/ 8 w 94"/>
                      <a:gd name="T13" fmla="*/ 0 h 257"/>
                      <a:gd name="T14" fmla="*/ 0 w 94"/>
                      <a:gd name="T15" fmla="*/ 1 h 257"/>
                      <a:gd name="T16" fmla="*/ 12 w 94"/>
                      <a:gd name="T17" fmla="*/ 199 h 257"/>
                      <a:gd name="T18" fmla="*/ 17 w 94"/>
                      <a:gd name="T19" fmla="*/ 218 h 257"/>
                      <a:gd name="T20" fmla="*/ 27 w 94"/>
                      <a:gd name="T21" fmla="*/ 235 h 257"/>
                      <a:gd name="T22" fmla="*/ 39 w 94"/>
                      <a:gd name="T23" fmla="*/ 249 h 257"/>
                      <a:gd name="T24" fmla="*/ 55 w 94"/>
                      <a:gd name="T25" fmla="*/ 253 h 257"/>
                      <a:gd name="T26" fmla="*/ 77 w 94"/>
                      <a:gd name="T27" fmla="*/ 256 h 257"/>
                      <a:gd name="T28" fmla="*/ 87 w 94"/>
                      <a:gd name="T29" fmla="*/ 251 h 257"/>
                      <a:gd name="T30" fmla="*/ 93 w 94"/>
                      <a:gd name="T31" fmla="*/ 239 h 257"/>
                      <a:gd name="T32" fmla="*/ 89 w 94"/>
                      <a:gd name="T33" fmla="*/ 219 h 257"/>
                      <a:gd name="T34" fmla="*/ 80 w 94"/>
                      <a:gd name="T35" fmla="*/ 163 h 257"/>
                      <a:gd name="T36" fmla="*/ 74 w 94"/>
                      <a:gd name="T37" fmla="*/ 109 h 257"/>
                      <a:gd name="T38" fmla="*/ 68 w 94"/>
                      <a:gd name="T39" fmla="*/ 68 h 257"/>
                      <a:gd name="T40" fmla="*/ 68 w 94"/>
                      <a:gd name="T41" fmla="*/ 53 h 257"/>
                      <a:gd name="T42" fmla="*/ 65 w 94"/>
                      <a:gd name="T43" fmla="*/ 40 h 257"/>
                      <a:gd name="T44" fmla="*/ 60 w 94"/>
                      <a:gd name="T45" fmla="*/ 35 h 257"/>
                      <a:gd name="T46" fmla="*/ 51 w 94"/>
                      <a:gd name="T47" fmla="*/ 35 h 25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94"/>
                      <a:gd name="T73" fmla="*/ 0 h 257"/>
                      <a:gd name="T74" fmla="*/ 94 w 94"/>
                      <a:gd name="T75" fmla="*/ 257 h 25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94" h="257">
                        <a:moveTo>
                          <a:pt x="51" y="35"/>
                        </a:moveTo>
                        <a:lnTo>
                          <a:pt x="32" y="32"/>
                        </a:lnTo>
                        <a:lnTo>
                          <a:pt x="24" y="26"/>
                        </a:lnTo>
                        <a:lnTo>
                          <a:pt x="20" y="18"/>
                        </a:lnTo>
                        <a:lnTo>
                          <a:pt x="20" y="9"/>
                        </a:lnTo>
                        <a:lnTo>
                          <a:pt x="17" y="4"/>
                        </a:lnTo>
                        <a:lnTo>
                          <a:pt x="8" y="0"/>
                        </a:lnTo>
                        <a:lnTo>
                          <a:pt x="0" y="1"/>
                        </a:lnTo>
                        <a:lnTo>
                          <a:pt x="12" y="199"/>
                        </a:lnTo>
                        <a:lnTo>
                          <a:pt x="17" y="218"/>
                        </a:lnTo>
                        <a:lnTo>
                          <a:pt x="27" y="235"/>
                        </a:lnTo>
                        <a:lnTo>
                          <a:pt x="39" y="249"/>
                        </a:lnTo>
                        <a:lnTo>
                          <a:pt x="55" y="253"/>
                        </a:lnTo>
                        <a:lnTo>
                          <a:pt x="77" y="256"/>
                        </a:lnTo>
                        <a:lnTo>
                          <a:pt x="87" y="251"/>
                        </a:lnTo>
                        <a:lnTo>
                          <a:pt x="93" y="239"/>
                        </a:lnTo>
                        <a:lnTo>
                          <a:pt x="89" y="219"/>
                        </a:lnTo>
                        <a:lnTo>
                          <a:pt x="80" y="163"/>
                        </a:lnTo>
                        <a:lnTo>
                          <a:pt x="74" y="109"/>
                        </a:lnTo>
                        <a:lnTo>
                          <a:pt x="68" y="68"/>
                        </a:lnTo>
                        <a:lnTo>
                          <a:pt x="68" y="53"/>
                        </a:lnTo>
                        <a:lnTo>
                          <a:pt x="65" y="40"/>
                        </a:lnTo>
                        <a:lnTo>
                          <a:pt x="60" y="35"/>
                        </a:lnTo>
                        <a:lnTo>
                          <a:pt x="51" y="35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80" name="Freeform 290"/>
                  <p:cNvSpPr>
                    <a:spLocks/>
                  </p:cNvSpPr>
                  <p:nvPr/>
                </p:nvSpPr>
                <p:spPr bwMode="auto">
                  <a:xfrm>
                    <a:off x="317" y="3324"/>
                    <a:ext cx="82" cy="237"/>
                  </a:xfrm>
                  <a:custGeom>
                    <a:avLst/>
                    <a:gdLst>
                      <a:gd name="T0" fmla="*/ 53 w 82"/>
                      <a:gd name="T1" fmla="*/ 47 h 237"/>
                      <a:gd name="T2" fmla="*/ 39 w 82"/>
                      <a:gd name="T3" fmla="*/ 45 h 237"/>
                      <a:gd name="T4" fmla="*/ 24 w 82"/>
                      <a:gd name="T5" fmla="*/ 40 h 237"/>
                      <a:gd name="T6" fmla="*/ 13 w 82"/>
                      <a:gd name="T7" fmla="*/ 31 h 237"/>
                      <a:gd name="T8" fmla="*/ 8 w 82"/>
                      <a:gd name="T9" fmla="*/ 21 h 237"/>
                      <a:gd name="T10" fmla="*/ 0 w 82"/>
                      <a:gd name="T11" fmla="*/ 0 h 237"/>
                      <a:gd name="T12" fmla="*/ 12 w 82"/>
                      <a:gd name="T13" fmla="*/ 182 h 237"/>
                      <a:gd name="T14" fmla="*/ 18 w 82"/>
                      <a:gd name="T15" fmla="*/ 199 h 237"/>
                      <a:gd name="T16" fmla="*/ 25 w 82"/>
                      <a:gd name="T17" fmla="*/ 213 h 237"/>
                      <a:gd name="T18" fmla="*/ 34 w 82"/>
                      <a:gd name="T19" fmla="*/ 225 h 237"/>
                      <a:gd name="T20" fmla="*/ 44 w 82"/>
                      <a:gd name="T21" fmla="*/ 230 h 237"/>
                      <a:gd name="T22" fmla="*/ 53 w 82"/>
                      <a:gd name="T23" fmla="*/ 234 h 237"/>
                      <a:gd name="T24" fmla="*/ 62 w 82"/>
                      <a:gd name="T25" fmla="*/ 236 h 237"/>
                      <a:gd name="T26" fmla="*/ 74 w 82"/>
                      <a:gd name="T27" fmla="*/ 236 h 237"/>
                      <a:gd name="T28" fmla="*/ 79 w 82"/>
                      <a:gd name="T29" fmla="*/ 234 h 237"/>
                      <a:gd name="T30" fmla="*/ 81 w 82"/>
                      <a:gd name="T31" fmla="*/ 225 h 237"/>
                      <a:gd name="T32" fmla="*/ 79 w 82"/>
                      <a:gd name="T33" fmla="*/ 211 h 237"/>
                      <a:gd name="T34" fmla="*/ 72 w 82"/>
                      <a:gd name="T35" fmla="*/ 179 h 237"/>
                      <a:gd name="T36" fmla="*/ 60 w 82"/>
                      <a:gd name="T37" fmla="*/ 71 h 237"/>
                      <a:gd name="T38" fmla="*/ 60 w 82"/>
                      <a:gd name="T39" fmla="*/ 57 h 237"/>
                      <a:gd name="T40" fmla="*/ 53 w 82"/>
                      <a:gd name="T41" fmla="*/ 47 h 2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2"/>
                      <a:gd name="T64" fmla="*/ 0 h 237"/>
                      <a:gd name="T65" fmla="*/ 82 w 82"/>
                      <a:gd name="T66" fmla="*/ 237 h 23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2" h="237">
                        <a:moveTo>
                          <a:pt x="53" y="47"/>
                        </a:moveTo>
                        <a:lnTo>
                          <a:pt x="39" y="45"/>
                        </a:lnTo>
                        <a:lnTo>
                          <a:pt x="24" y="40"/>
                        </a:lnTo>
                        <a:lnTo>
                          <a:pt x="13" y="31"/>
                        </a:lnTo>
                        <a:lnTo>
                          <a:pt x="8" y="21"/>
                        </a:lnTo>
                        <a:lnTo>
                          <a:pt x="0" y="0"/>
                        </a:lnTo>
                        <a:lnTo>
                          <a:pt x="12" y="182"/>
                        </a:lnTo>
                        <a:lnTo>
                          <a:pt x="18" y="199"/>
                        </a:lnTo>
                        <a:lnTo>
                          <a:pt x="25" y="213"/>
                        </a:lnTo>
                        <a:lnTo>
                          <a:pt x="34" y="225"/>
                        </a:lnTo>
                        <a:lnTo>
                          <a:pt x="44" y="230"/>
                        </a:lnTo>
                        <a:lnTo>
                          <a:pt x="53" y="234"/>
                        </a:lnTo>
                        <a:lnTo>
                          <a:pt x="62" y="236"/>
                        </a:lnTo>
                        <a:lnTo>
                          <a:pt x="74" y="236"/>
                        </a:lnTo>
                        <a:lnTo>
                          <a:pt x="79" y="234"/>
                        </a:lnTo>
                        <a:lnTo>
                          <a:pt x="81" y="225"/>
                        </a:lnTo>
                        <a:lnTo>
                          <a:pt x="79" y="211"/>
                        </a:lnTo>
                        <a:lnTo>
                          <a:pt x="72" y="179"/>
                        </a:lnTo>
                        <a:lnTo>
                          <a:pt x="60" y="71"/>
                        </a:lnTo>
                        <a:lnTo>
                          <a:pt x="60" y="57"/>
                        </a:lnTo>
                        <a:lnTo>
                          <a:pt x="53" y="47"/>
                        </a:lnTo>
                      </a:path>
                    </a:pathLst>
                  </a:custGeom>
                  <a:solidFill>
                    <a:srgbClr val="60606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9774" name="Rectangle 291"/>
            <p:cNvSpPr>
              <a:spLocks noChangeArrowheads="1"/>
            </p:cNvSpPr>
            <p:nvPr/>
          </p:nvSpPr>
          <p:spPr bwMode="auto">
            <a:xfrm>
              <a:off x="603" y="3439"/>
              <a:ext cx="1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1">
                <a:ea typeface="宋体" pitchFamily="2" charset="-122"/>
              </a:endParaRPr>
            </a:p>
          </p:txBody>
        </p:sp>
      </p:grpSp>
      <p:sp>
        <p:nvSpPr>
          <p:cNvPr id="29747" name="Text Box 292"/>
          <p:cNvSpPr txBox="1">
            <a:spLocks noChangeArrowheads="1"/>
          </p:cNvSpPr>
          <p:nvPr/>
        </p:nvSpPr>
        <p:spPr bwMode="auto">
          <a:xfrm>
            <a:off x="4214813" y="1428750"/>
            <a:ext cx="9286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 b="1">
                <a:solidFill>
                  <a:schemeClr val="bg1"/>
                </a:solidFill>
                <a:ea typeface="宋体" pitchFamily="2" charset="-122"/>
              </a:rPr>
              <a:t>Flight </a:t>
            </a:r>
          </a:p>
          <a:p>
            <a:pPr algn="l">
              <a:spcBef>
                <a:spcPct val="50000"/>
              </a:spcBef>
            </a:pPr>
            <a:r>
              <a:rPr lang="en-US" altLang="zh-CN" sz="1000" b="1">
                <a:solidFill>
                  <a:schemeClr val="bg1"/>
                </a:solidFill>
                <a:ea typeface="宋体" pitchFamily="2" charset="-122"/>
              </a:rPr>
              <a:t>Confirm</a:t>
            </a:r>
            <a:endParaRPr lang="zh-CN" altLang="en-US" sz="1000" b="1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9748" name="Picture 293"/>
          <p:cNvPicPr preferRelativeResize="0"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9775" y="1143000"/>
            <a:ext cx="431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9" name="Picture 294"/>
          <p:cNvPicPr preferRelativeResize="0"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87838" y="1143000"/>
            <a:ext cx="36036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50" name="Text Box 295"/>
          <p:cNvSpPr txBox="1">
            <a:spLocks noChangeArrowheads="1"/>
          </p:cNvSpPr>
          <p:nvPr/>
        </p:nvSpPr>
        <p:spPr bwMode="auto">
          <a:xfrm>
            <a:off x="3071813" y="1571625"/>
            <a:ext cx="92134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宋体" pitchFamily="2" charset="-122"/>
              </a:rPr>
              <a:t>Calculate</a:t>
            </a:r>
            <a:endParaRPr lang="zh-CN" altLang="en-US" sz="1200" b="1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9751" name="Picture 296" descr="arrow 0 gold  arrow double headed 1-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49913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52" name="Picture 297" descr="arrow 0 gold  arrow double headed 1-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97713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53" name="Line 298"/>
          <p:cNvSpPr>
            <a:spLocks noChangeShapeType="1"/>
          </p:cNvSpPr>
          <p:nvPr/>
        </p:nvSpPr>
        <p:spPr bwMode="auto">
          <a:xfrm flipV="1">
            <a:off x="4735513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4" name="Line 299"/>
          <p:cNvSpPr>
            <a:spLocks noChangeShapeType="1"/>
          </p:cNvSpPr>
          <p:nvPr/>
        </p:nvSpPr>
        <p:spPr bwMode="auto">
          <a:xfrm flipV="1">
            <a:off x="7097713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5" name="Line 300"/>
          <p:cNvSpPr>
            <a:spLocks noChangeShapeType="1"/>
          </p:cNvSpPr>
          <p:nvPr/>
        </p:nvSpPr>
        <p:spPr bwMode="auto">
          <a:xfrm flipV="1">
            <a:off x="4735513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6" name="Line 301"/>
          <p:cNvSpPr>
            <a:spLocks noChangeShapeType="1"/>
          </p:cNvSpPr>
          <p:nvPr/>
        </p:nvSpPr>
        <p:spPr bwMode="auto">
          <a:xfrm flipV="1">
            <a:off x="7097713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7" name="Line 302"/>
          <p:cNvSpPr>
            <a:spLocks noChangeShapeType="1"/>
          </p:cNvSpPr>
          <p:nvPr/>
        </p:nvSpPr>
        <p:spPr bwMode="auto">
          <a:xfrm flipV="1">
            <a:off x="4430713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8" name="Line 303"/>
          <p:cNvSpPr>
            <a:spLocks noChangeShapeType="1"/>
          </p:cNvSpPr>
          <p:nvPr/>
        </p:nvSpPr>
        <p:spPr bwMode="auto">
          <a:xfrm flipV="1">
            <a:off x="5497513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59" name="Line 304"/>
          <p:cNvSpPr>
            <a:spLocks noChangeShapeType="1"/>
          </p:cNvSpPr>
          <p:nvPr/>
        </p:nvSpPr>
        <p:spPr bwMode="auto">
          <a:xfrm flipV="1">
            <a:off x="6640513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0" name="Line 305"/>
          <p:cNvSpPr>
            <a:spLocks noChangeShapeType="1"/>
          </p:cNvSpPr>
          <p:nvPr/>
        </p:nvSpPr>
        <p:spPr bwMode="auto">
          <a:xfrm flipV="1">
            <a:off x="7631113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9761" name="Picture 306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" y="4857750"/>
            <a:ext cx="1981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62" name="Picture 307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" y="4214813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63" name="Picture 308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" y="3571875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65" name="Line 310"/>
          <p:cNvSpPr>
            <a:spLocks noChangeShapeType="1"/>
          </p:cNvSpPr>
          <p:nvPr/>
        </p:nvSpPr>
        <p:spPr bwMode="auto">
          <a:xfrm>
            <a:off x="2754313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6" name="Line 311"/>
          <p:cNvSpPr>
            <a:spLocks noChangeShapeType="1"/>
          </p:cNvSpPr>
          <p:nvPr/>
        </p:nvSpPr>
        <p:spPr bwMode="auto">
          <a:xfrm>
            <a:off x="2754313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7" name="Line 312"/>
          <p:cNvSpPr>
            <a:spLocks noChangeShapeType="1"/>
          </p:cNvSpPr>
          <p:nvPr/>
        </p:nvSpPr>
        <p:spPr bwMode="auto">
          <a:xfrm>
            <a:off x="2754313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8" name="Line 313"/>
          <p:cNvSpPr>
            <a:spLocks noChangeShapeType="1"/>
          </p:cNvSpPr>
          <p:nvPr/>
        </p:nvSpPr>
        <p:spPr bwMode="auto">
          <a:xfrm>
            <a:off x="2754313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9769" name="Picture 314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1988" y="600075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70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" y="11430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71" name="Pentagon 12"/>
          <p:cNvSpPr>
            <a:spLocks noChangeArrowheads="1"/>
          </p:cNvSpPr>
          <p:nvPr/>
        </p:nvSpPr>
        <p:spPr bwMode="auto">
          <a:xfrm>
            <a:off x="0" y="785813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ea typeface="宋体" pitchFamily="2" charset="-122"/>
            </a:endParaRPr>
          </a:p>
        </p:txBody>
      </p:sp>
      <p:pic>
        <p:nvPicPr>
          <p:cNvPr id="29772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9875" y="2305186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64" name="Picture 309" descr="0 Rectangle 1to12 Gel - Clear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" y="2928938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64050"/>
            <a:ext cx="288925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steps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0069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analysis &amp; data preparation.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 preparation.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Common Object 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Unit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Script preparation.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Develop, Modify, Debug.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Main Process, Sub Process, Function check,...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Scene preparation.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Pre-Condition &amp; Post-Condition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Environment Parameters.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err="1" smtClean="0"/>
              <a:t>Transaction_Parameters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Running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1.</a:t>
            </a:r>
            <a:r>
              <a:rPr lang="en-US" dirty="0" smtClean="0"/>
              <a:t>Business analysis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0069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Shortest Critical Route.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Longest Critical Route.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Critical Route.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 business flow. (More)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Error handling.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requirement.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2.data preparation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5093" y="1188719"/>
          <a:ext cx="8038016" cy="485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6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Case 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Expected Results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Data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Data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Data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Operate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Operate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Operate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Shortest Critical 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pre-condition of other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Longest Critical 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Critical Route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Critical Route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business flow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business flow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 handling._Control 1_Input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 handling._Control 3_No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7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 handling._Control 4_less than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service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requirement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3.Object preparation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0069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Find common object.</a:t>
            </a:r>
          </a:p>
          <a:p>
            <a:pPr>
              <a:buNone/>
            </a:pPr>
            <a:r>
              <a:rPr lang="en-US" dirty="0" smtClean="0"/>
              <a:t>2. Analyze unit object.</a:t>
            </a:r>
          </a:p>
          <a:p>
            <a:pPr>
              <a:buNone/>
            </a:pPr>
            <a:r>
              <a:rPr lang="en-US" dirty="0" smtClean="0"/>
              <a:t>3. Find object’s key value.</a:t>
            </a:r>
          </a:p>
          <a:p>
            <a:pPr>
              <a:buNone/>
            </a:pPr>
            <a:r>
              <a:rPr lang="en-US" dirty="0" smtClean="0"/>
              <a:t>4. Fill in excel.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Check the key value of objects.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40674" y="3030397"/>
          <a:ext cx="6431279" cy="1254220"/>
        </p:xfrm>
        <a:graphic>
          <a:graphicData uri="http://schemas.openxmlformats.org/drawingml/2006/table">
            <a:tbl>
              <a:tblPr/>
              <a:tblGrid>
                <a:gridCol w="193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Object Name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Object Type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Parent Object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Index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Text Expression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042320_edit_MTOW_aircraft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devname:=txtboxmtow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042320_edit_MTOW_applied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SlvEdit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latin typeface="Arial"/>
                        </a:rPr>
                        <a:t>devname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:=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txtboxAppMtow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042320_edit_MLW_aircraft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latin typeface="Arial"/>
                        </a:rPr>
                        <a:t>SlvEdit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Shell-02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latin typeface="Arial"/>
                        </a:rPr>
                        <a:t>devname</a:t>
                      </a:r>
                      <a:r>
                        <a:rPr lang="en-US" sz="1000" b="0" i="0" u="none" strike="noStrike" dirty="0">
                          <a:latin typeface="Arial"/>
                        </a:rPr>
                        <a:t>:=</a:t>
                      </a:r>
                      <a:r>
                        <a:rPr lang="en-US" sz="1000" b="0" i="0" u="none" strike="noStrike" dirty="0" err="1">
                          <a:latin typeface="Arial"/>
                        </a:rPr>
                        <a:t>txtboxmlw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5795" marR="5795" marT="57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4.Script preparation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0069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Templates and tool to develop Longest Critical Route.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Modify and </a:t>
            </a:r>
            <a:r>
              <a:rPr lang="en-US" altLang="zh-CN" dirty="0" smtClean="0"/>
              <a:t>debug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sub flow in the 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error handling.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all types of data inputs.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the script can deal with all the correct and error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other requirement route.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the unit script.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5.Scene preparation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0069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Pre-Condition &amp; Post-Condition of this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the Environment Parameters.(Tell.xls)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the Transfer Parameter. (TestData.xls)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Debug.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Will be other case’s Pre-Condition or Post-Condition.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Maintenance steps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6023" y="1142999"/>
            <a:ext cx="6662058" cy="53231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 changed;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Unit object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Common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Flow changed (Scripts changed)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In one page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Scene changed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changed;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Global parameters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Non-critical data variables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Key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Env</a:t>
            </a:r>
            <a:r>
              <a:rPr lang="en-US" dirty="0" smtClean="0"/>
              <a:t> changed;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Database 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err="1" smtClean="0"/>
              <a:t>Env</a:t>
            </a:r>
            <a:r>
              <a:rPr lang="en-US" dirty="0" smtClean="0"/>
              <a:t>  Merge or Transfer</a:t>
            </a:r>
          </a:p>
          <a:p>
            <a:pPr marL="574675" lvl="1" indent="-457200">
              <a:buFont typeface="Wingdings" pitchFamily="2" charset="2"/>
              <a:buChar char="Ø"/>
            </a:pPr>
            <a:r>
              <a:rPr lang="en-US" dirty="0" smtClean="0"/>
              <a:t>New versions are released</a:t>
            </a:r>
          </a:p>
          <a:p>
            <a:pPr marL="574675" lvl="1" indent="-4572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Pentagon 12"/>
          <p:cNvSpPr>
            <a:spLocks noChangeArrowheads="1"/>
          </p:cNvSpPr>
          <p:nvPr/>
        </p:nvSpPr>
        <p:spPr bwMode="auto">
          <a:xfrm>
            <a:off x="0" y="987880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Summary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2098675" y="2214563"/>
            <a:ext cx="6916738" cy="935037"/>
          </a:xfrm>
          <a:prstGeom prst="bevel">
            <a:avLst>
              <a:gd name="adj" fmla="val 4347"/>
            </a:avLst>
          </a:prstGeom>
          <a:gradFill rotWithShape="0">
            <a:gsLst>
              <a:gs pos="0">
                <a:srgbClr val="EAEAEA"/>
              </a:gs>
              <a:gs pos="50000">
                <a:schemeClr val="bg1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ctr" hangingPunct="0">
              <a:lnSpc>
                <a:spcPct val="90000"/>
              </a:lnSpc>
              <a:defRPr/>
            </a:pPr>
            <a:endParaRPr lang="zh-CN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>
            <a:off x="290513" y="2214563"/>
            <a:ext cx="1755775" cy="935037"/>
          </a:xfrm>
          <a:prstGeom prst="bevel">
            <a:avLst>
              <a:gd name="adj" fmla="val 3653"/>
            </a:avLst>
          </a:prstGeom>
          <a:gradFill rotWithShape="1">
            <a:gsLst>
              <a:gs pos="0">
                <a:schemeClr val="bg2"/>
              </a:gs>
              <a:gs pos="100000">
                <a:srgbClr val="CCCC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/>
            <a:r>
              <a:rPr lang="en-AU" altLang="zh-CN" sz="2000" b="1" i="1" dirty="0">
                <a:latin typeface="Times New Roman" pitchFamily="18" charset="0"/>
                <a:ea typeface="宋体" pitchFamily="2" charset="-122"/>
              </a:rPr>
              <a:t>BPT</a:t>
            </a:r>
            <a:r>
              <a:rPr lang="en-US" altLang="zh-CN" sz="2000" b="1" i="1" dirty="0">
                <a:latin typeface="Times New Roman" pitchFamily="18" charset="0"/>
                <a:ea typeface="宋体" pitchFamily="2" charset="-122"/>
              </a:rPr>
              <a:t> management</a:t>
            </a:r>
            <a:endParaRPr lang="zh-CN" altLang="en-US" sz="2000" b="1" i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auto">
          <a:xfrm>
            <a:off x="293688" y="3167063"/>
            <a:ext cx="1763712" cy="941387"/>
          </a:xfrm>
          <a:prstGeom prst="bevel">
            <a:avLst>
              <a:gd name="adj" fmla="val 5667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/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Data-Driven</a:t>
            </a:r>
            <a:endParaRPr lang="zh-CN" altLang="en-US" sz="2000" b="1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4" name="AutoShape 6"/>
          <p:cNvSpPr>
            <a:spLocks noChangeArrowheads="1"/>
          </p:cNvSpPr>
          <p:nvPr/>
        </p:nvSpPr>
        <p:spPr bwMode="auto">
          <a:xfrm>
            <a:off x="282575" y="4946650"/>
            <a:ext cx="1774825" cy="762000"/>
          </a:xfrm>
          <a:prstGeom prst="bevel">
            <a:avLst>
              <a:gd name="adj" fmla="val 6014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i="1" dirty="0">
                <a:latin typeface="Times New Roman" pitchFamily="18" charset="0"/>
                <a:ea typeface="宋体" pitchFamily="2" charset="-122"/>
              </a:rPr>
              <a:t>Unified management </a:t>
            </a:r>
          </a:p>
        </p:txBody>
      </p:sp>
      <p:sp>
        <p:nvSpPr>
          <p:cNvPr id="24585" name="AutoShape 7"/>
          <p:cNvSpPr>
            <a:spLocks noChangeArrowheads="1"/>
          </p:cNvSpPr>
          <p:nvPr/>
        </p:nvSpPr>
        <p:spPr bwMode="auto">
          <a:xfrm>
            <a:off x="293688" y="4102100"/>
            <a:ext cx="1763712" cy="844550"/>
          </a:xfrm>
          <a:prstGeom prst="bevel">
            <a:avLst>
              <a:gd name="adj" fmla="val 4310"/>
            </a:avLst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/>
            <a:r>
              <a:rPr lang="en-US" altLang="zh-CN" sz="2000" b="1" i="1" dirty="0">
                <a:latin typeface="Times New Roman" pitchFamily="18" charset="0"/>
                <a:ea typeface="宋体" pitchFamily="2" charset="-122"/>
              </a:rPr>
              <a:t>Business-Driven</a:t>
            </a:r>
            <a:endParaRPr lang="zh-CN" altLang="en-US" sz="2000" b="1" i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6" name="AutoShape 8"/>
          <p:cNvSpPr>
            <a:spLocks noChangeArrowheads="1"/>
          </p:cNvSpPr>
          <p:nvPr/>
        </p:nvSpPr>
        <p:spPr bwMode="auto">
          <a:xfrm>
            <a:off x="290513" y="5708650"/>
            <a:ext cx="1766887" cy="763588"/>
          </a:xfrm>
          <a:prstGeom prst="bevel">
            <a:avLst>
              <a:gd name="adj" fmla="val 4310"/>
            </a:avLst>
          </a:pr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i="1">
                <a:latin typeface="Times New Roman" pitchFamily="18" charset="0"/>
                <a:ea typeface="宋体" pitchFamily="2" charset="-122"/>
              </a:rPr>
              <a:t>Maintenance cost </a:t>
            </a:r>
          </a:p>
        </p:txBody>
      </p:sp>
      <p:sp>
        <p:nvSpPr>
          <p:cNvPr id="24587" name="AutoShape 9"/>
          <p:cNvSpPr>
            <a:spLocks noChangeArrowheads="1"/>
          </p:cNvSpPr>
          <p:nvPr/>
        </p:nvSpPr>
        <p:spPr bwMode="auto">
          <a:xfrm>
            <a:off x="2098675" y="4110038"/>
            <a:ext cx="6916738" cy="836612"/>
          </a:xfrm>
          <a:prstGeom prst="bevel">
            <a:avLst>
              <a:gd name="adj" fmla="val 6287"/>
            </a:avLst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>
              <a:lnSpc>
                <a:spcPct val="80000"/>
              </a:lnSpc>
            </a:pPr>
            <a:endParaRPr lang="en-AU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8" name="AutoShape 10"/>
          <p:cNvSpPr>
            <a:spLocks noChangeArrowheads="1"/>
          </p:cNvSpPr>
          <p:nvPr/>
        </p:nvSpPr>
        <p:spPr bwMode="auto">
          <a:xfrm>
            <a:off x="2095500" y="5708650"/>
            <a:ext cx="6924675" cy="768350"/>
          </a:xfrm>
          <a:prstGeom prst="bevel">
            <a:avLst>
              <a:gd name="adj" fmla="val 5667"/>
            </a:avLst>
          </a:prstGeom>
          <a:gradFill rotWithShape="0">
            <a:gsLst>
              <a:gs pos="0">
                <a:srgbClr val="CCCCFF"/>
              </a:gs>
              <a:gs pos="50000">
                <a:srgbClr val="FFFFFF"/>
              </a:gs>
              <a:gs pos="100000">
                <a:srgbClr val="CC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9" name="AutoShape 11"/>
          <p:cNvSpPr>
            <a:spLocks noChangeArrowheads="1"/>
          </p:cNvSpPr>
          <p:nvPr/>
        </p:nvSpPr>
        <p:spPr bwMode="auto">
          <a:xfrm>
            <a:off x="2092325" y="4946650"/>
            <a:ext cx="6913563" cy="773113"/>
          </a:xfrm>
          <a:prstGeom prst="bevel">
            <a:avLst>
              <a:gd name="adj" fmla="val 4310"/>
            </a:avLst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>
              <a:lnSpc>
                <a:spcPct val="90000"/>
              </a:lnSpc>
            </a:pPr>
            <a:endParaRPr lang="zh-CN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0" name="AutoShape 12"/>
          <p:cNvSpPr>
            <a:spLocks noChangeArrowheads="1"/>
          </p:cNvSpPr>
          <p:nvPr/>
        </p:nvSpPr>
        <p:spPr bwMode="auto">
          <a:xfrm>
            <a:off x="2101850" y="3179763"/>
            <a:ext cx="6923088" cy="928687"/>
          </a:xfrm>
          <a:prstGeom prst="bevel">
            <a:avLst>
              <a:gd name="adj" fmla="val 4310"/>
            </a:avLst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>
              <a:lnSpc>
                <a:spcPct val="90000"/>
              </a:lnSpc>
            </a:pPr>
            <a:endParaRPr lang="zh-CN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2003425" y="2232025"/>
            <a:ext cx="3792711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Quick Configuration for Different </a:t>
            </a:r>
            <a:r>
              <a:rPr lang="en-US" sz="1200" dirty="0" err="1" smtClean="0">
                <a:solidFill>
                  <a:srgbClr val="000000"/>
                </a:solidFill>
                <a:latin typeface="Futura Bk" pitchFamily="34" charset="0"/>
              </a:rPr>
              <a:t>Env</a:t>
            </a:r>
            <a:endParaRPr lang="en-US" sz="12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latin typeface="Futura Bk" pitchFamily="34" charset="0"/>
              </a:rPr>
              <a:t>Intelligent Handling</a:t>
            </a:r>
            <a:endParaRPr lang="en-US" sz="12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Easy Combination of Components/Scripts</a:t>
            </a:r>
            <a:endParaRPr lang="zh-CN" altLang="en-US" sz="1200" dirty="0">
              <a:latin typeface="Futura Bk" pitchFamily="34" charset="0"/>
              <a:ea typeface="宋体" pitchFamily="2" charset="-122"/>
            </a:endParaRP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2071688" y="3270250"/>
            <a:ext cx="214027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CA" sz="1200" dirty="0" smtClean="0">
                <a:latin typeface="Futura Bk" pitchFamily="34" charset="0"/>
              </a:rPr>
              <a:t>Data </a:t>
            </a:r>
            <a:r>
              <a:rPr lang="en-US" sz="1200" dirty="0" smtClean="0">
                <a:latin typeface="Futura Bk" pitchFamily="34" charset="0"/>
              </a:rPr>
              <a:t>Generation Tool</a:t>
            </a:r>
          </a:p>
          <a:p>
            <a:pPr marL="0" lvl="1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altLang="zh-CN" sz="1200" dirty="0" smtClean="0">
                <a:latin typeface="Futura Bk" pitchFamily="34" charset="0"/>
              </a:rPr>
              <a:t>Public Data Pool</a:t>
            </a:r>
            <a:endParaRPr lang="en-US" altLang="zh-CN" sz="1200" dirty="0">
              <a:latin typeface="Futura Bk" pitchFamily="34" charset="0"/>
            </a:endParaRPr>
          </a:p>
          <a:p>
            <a:pPr marL="0" lvl="1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latin typeface="Futura Bk" pitchFamily="34" charset="0"/>
              </a:rPr>
              <a:t>Data Bus</a:t>
            </a:r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2028825" y="4929188"/>
            <a:ext cx="3400425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latin typeface="Futura Bk" pitchFamily="34" charset="0"/>
              </a:rPr>
              <a:t>Regular Expression </a:t>
            </a:r>
          </a:p>
          <a:p>
            <a:pPr marL="288925" lvl="1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latin typeface="Futura Bk" pitchFamily="34" charset="0"/>
              </a:rPr>
              <a:t>Unified Error Handling</a:t>
            </a:r>
          </a:p>
          <a:p>
            <a:pPr marL="288925" lvl="1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latin typeface="Futura Bk" pitchFamily="34" charset="0"/>
              </a:rPr>
              <a:t>Unified Coding Standard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5724128" y="2204864"/>
            <a:ext cx="3240360" cy="96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High Efficiency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Components/Scripts Reuse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Pre-condition/Post-Condition Setup</a:t>
            </a:r>
            <a:endParaRPr lang="en-US" altLang="zh-CN" sz="1200" dirty="0" smtClean="0">
              <a:solidFill>
                <a:srgbClr val="000000"/>
              </a:solidFill>
              <a:latin typeface="Futura Bk" pitchFamily="34" charset="0"/>
              <a:ea typeface="宋体" pitchFamily="2" charset="-122"/>
            </a:endParaRP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endParaRPr lang="zh-CN" altLang="en-US" sz="1200" dirty="0">
              <a:latin typeface="Futura Bk" pitchFamily="34" charset="0"/>
              <a:ea typeface="宋体" pitchFamily="2" charset="-122"/>
            </a:endParaRP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2124075" y="5815013"/>
            <a:ext cx="331202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latin typeface="Futura Bk" pitchFamily="34" charset="0"/>
                <a:ea typeface="PMingLiU" pitchFamily="18" charset="-120"/>
              </a:rPr>
              <a:t>50-7</a:t>
            </a:r>
            <a:r>
              <a:rPr lang="en-US" altLang="zh-TW" sz="1200" dirty="0" smtClean="0">
                <a:latin typeface="Futura Bk" pitchFamily="34" charset="0"/>
                <a:ea typeface="PMingLiU" pitchFamily="18" charset="-120"/>
              </a:rPr>
              <a:t>0% </a:t>
            </a:r>
            <a:r>
              <a:rPr lang="en-US" altLang="zh-CN" sz="1200" dirty="0" smtClean="0">
                <a:latin typeface="Futura Bk" pitchFamily="34" charset="0"/>
                <a:ea typeface="宋体" pitchFamily="2" charset="-122"/>
              </a:rPr>
              <a:t>Data Preparation Effort Reduced</a:t>
            </a:r>
          </a:p>
          <a:p>
            <a:pPr lvl="0"/>
            <a:r>
              <a:rPr lang="en-US" altLang="zh-CN" sz="1200" dirty="0" smtClean="0">
                <a:latin typeface="Futura Bk" pitchFamily="34" charset="0"/>
                <a:ea typeface="宋体" pitchFamily="2" charset="-122"/>
              </a:rPr>
              <a:t> </a:t>
            </a:r>
            <a:endParaRPr lang="en-US" sz="1200" dirty="0" smtClean="0">
              <a:latin typeface="Futura Bk" pitchFamily="34" charset="0"/>
            </a:endParaRPr>
          </a:p>
          <a:p>
            <a:pPr lvl="0"/>
            <a:r>
              <a:rPr lang="en-US" altLang="zh-CN" sz="1200" dirty="0" smtClean="0">
                <a:latin typeface="Futura Bk" pitchFamily="34" charset="0"/>
                <a:ea typeface="PMingLiU" pitchFamily="18" charset="-120"/>
              </a:rPr>
              <a:t>15</a:t>
            </a:r>
            <a:r>
              <a:rPr lang="en-US" altLang="zh-TW" sz="1200" dirty="0" smtClean="0">
                <a:latin typeface="Futura Bk" pitchFamily="34" charset="0"/>
                <a:ea typeface="PMingLiU" pitchFamily="18" charset="-120"/>
              </a:rPr>
              <a:t>% </a:t>
            </a:r>
            <a:r>
              <a:rPr lang="en-US" altLang="zh-CN" sz="1200" dirty="0" smtClean="0">
                <a:latin typeface="Futura Bk" pitchFamily="34" charset="0"/>
                <a:ea typeface="宋体" pitchFamily="2" charset="-122"/>
              </a:rPr>
              <a:t>Data Configuration Effort Reduced</a:t>
            </a:r>
            <a:endParaRPr lang="en-US" sz="1200" dirty="0">
              <a:latin typeface="Futura Bk" pitchFamily="34" charset="0"/>
            </a:endParaRP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5868144" y="5733256"/>
            <a:ext cx="363514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latin typeface="Futura Bk" pitchFamily="34" charset="0"/>
                <a:ea typeface="宋体" pitchFamily="2" charset="-122"/>
              </a:rPr>
              <a:t>60% Maintenance Cost Reduced</a:t>
            </a:r>
          </a:p>
          <a:p>
            <a:pPr lvl="0"/>
            <a:endParaRPr lang="en-US" altLang="zh-CN" sz="1200" dirty="0" smtClean="0">
              <a:latin typeface="Futura Bk" pitchFamily="34" charset="0"/>
              <a:ea typeface="宋体" pitchFamily="2" charset="-122"/>
            </a:endParaRPr>
          </a:p>
          <a:p>
            <a:pPr lvl="0"/>
            <a:r>
              <a:rPr lang="en-CA" sz="1200" dirty="0" smtClean="0">
                <a:latin typeface="Futura Bk" pitchFamily="34" charset="0"/>
              </a:rPr>
              <a:t>General Support for Different Platforms</a:t>
            </a:r>
            <a:endParaRPr lang="en-US" sz="1200" dirty="0">
              <a:latin typeface="Futura Bk" pitchFamily="34" charset="0"/>
            </a:endParaRP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5796136" y="3284984"/>
            <a:ext cx="30963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Futura Bk" pitchFamily="34" charset="0"/>
              </a:rPr>
              <a:t>Unified Error Handling</a:t>
            </a:r>
          </a:p>
          <a:p>
            <a:r>
              <a:rPr lang="en-US" sz="1200" dirty="0">
                <a:latin typeface="Futura Bk" pitchFamily="34" charset="0"/>
              </a:rPr>
              <a:t>Global </a:t>
            </a:r>
            <a:r>
              <a:rPr lang="en-US" sz="1200" dirty="0" smtClean="0">
                <a:latin typeface="Futura Bk" pitchFamily="34" charset="0"/>
              </a:rPr>
              <a:t> configuration  parameters</a:t>
            </a:r>
            <a:endParaRPr lang="en-US" sz="1200" dirty="0">
              <a:latin typeface="Futura Bk" pitchFamily="34" charset="0"/>
            </a:endParaRPr>
          </a:p>
          <a:p>
            <a:r>
              <a:rPr lang="en-US" sz="1200" dirty="0">
                <a:latin typeface="Futura Bk" pitchFamily="34" charset="0"/>
              </a:rPr>
              <a:t>Special data-driven</a:t>
            </a:r>
            <a:endParaRPr lang="zh-CN" altLang="en-US" sz="1200" dirty="0">
              <a:latin typeface="Futura Bk" pitchFamily="34" charset="0"/>
            </a:endParaRP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290513" y="1714500"/>
            <a:ext cx="1752600" cy="511175"/>
          </a:xfrm>
          <a:prstGeom prst="bevel">
            <a:avLst>
              <a:gd name="adj" fmla="val 5903"/>
            </a:avLst>
          </a:prstGeom>
          <a:gradFill rotWithShape="1">
            <a:gsLst>
              <a:gs pos="0">
                <a:srgbClr val="4A85B1"/>
              </a:gs>
              <a:gs pos="100000">
                <a:srgbClr val="223E52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Areas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24604" name="AutoShape 28"/>
          <p:cNvSpPr>
            <a:spLocks noChangeArrowheads="1"/>
          </p:cNvSpPr>
          <p:nvPr/>
        </p:nvSpPr>
        <p:spPr bwMode="auto">
          <a:xfrm>
            <a:off x="2057400" y="1714500"/>
            <a:ext cx="6958013" cy="511175"/>
          </a:xfrm>
          <a:prstGeom prst="bevel">
            <a:avLst>
              <a:gd name="adj" fmla="val 7764"/>
            </a:avLst>
          </a:prstGeom>
          <a:gradFill rotWithShape="1">
            <a:gsLst>
              <a:gs pos="0">
                <a:srgbClr val="4A85B1"/>
              </a:gs>
              <a:gs pos="100000">
                <a:srgbClr val="223E52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" hangingPunct="0">
              <a:lnSpc>
                <a:spcPct val="80000"/>
              </a:lnSpc>
            </a:pPr>
            <a:r>
              <a:rPr lang="en-US" altLang="zh-TW" sz="1600" b="1" dirty="0" smtClean="0">
                <a:solidFill>
                  <a:schemeClr val="bg1"/>
                </a:solidFill>
                <a:latin typeface="Times New Roman" pitchFamily="18" charset="0"/>
                <a:ea typeface="PMingLiU" pitchFamily="18" charset="-120"/>
              </a:rPr>
              <a:t>Our Advantages </a:t>
            </a:r>
            <a:endParaRPr lang="zh-TW" altLang="en-US" sz="1600" b="1" dirty="0">
              <a:solidFill>
                <a:schemeClr val="bg1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5868144" y="4941168"/>
            <a:ext cx="2448272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CA" sz="1200" dirty="0" smtClean="0">
                <a:latin typeface="Futura Bk" pitchFamily="34" charset="0"/>
              </a:rPr>
              <a:t>Data Generation Test Tool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CA" sz="1200" dirty="0" smtClean="0">
                <a:latin typeface="Futura Bk" pitchFamily="34" charset="0"/>
              </a:rPr>
              <a:t>Object Generation Tool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CA" sz="1200" dirty="0" smtClean="0">
                <a:latin typeface="Futura Bk" pitchFamily="34" charset="0"/>
              </a:rPr>
              <a:t>Script Generation Tool</a:t>
            </a:r>
            <a:endParaRPr lang="en-US" altLang="zh-CN" sz="1200" dirty="0">
              <a:latin typeface="Futura Bk" pitchFamily="34" charset="0"/>
              <a:ea typeface="宋体" pitchFamily="2" charset="-122"/>
            </a:endParaRPr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6715100" y="4149080"/>
            <a:ext cx="2428900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Pre-condition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endParaRPr lang="en-US" sz="12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Post-Condition</a:t>
            </a:r>
            <a:endParaRPr lang="en-US" altLang="zh-CN" sz="1200" dirty="0" smtClean="0">
              <a:solidFill>
                <a:srgbClr val="000000"/>
              </a:solidFill>
              <a:latin typeface="Futura Bk" pitchFamily="34" charset="0"/>
              <a:ea typeface="宋体" pitchFamily="2" charset="-122"/>
            </a:endParaRPr>
          </a:p>
        </p:txBody>
      </p:sp>
      <p:sp>
        <p:nvSpPr>
          <p:cNvPr id="29" name="Pentagon 12"/>
          <p:cNvSpPr>
            <a:spLocks noChangeArrowheads="1"/>
          </p:cNvSpPr>
          <p:nvPr/>
        </p:nvSpPr>
        <p:spPr bwMode="auto">
          <a:xfrm>
            <a:off x="26126" y="1223011"/>
            <a:ext cx="8360228" cy="122463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611911" y="4188768"/>
            <a:ext cx="2017712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External Call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Mock Module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Futura Bk" pitchFamily="34" charset="0"/>
              </a:rPr>
              <a:t>Other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195736" y="4149080"/>
            <a:ext cx="288131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 dirty="0" smtClean="0">
                <a:solidFill>
                  <a:srgbClr val="000000"/>
                </a:solidFill>
                <a:latin typeface="Futura Bk" pitchFamily="34" charset="0"/>
              </a:rPr>
              <a:t>Main Stream</a:t>
            </a:r>
            <a:endParaRPr lang="en-US" altLang="zh-CN" sz="1200" dirty="0">
              <a:latin typeface="Futura Bk" pitchFamily="34" charset="0"/>
              <a:ea typeface="宋体" pitchFamily="2" charset="-122"/>
            </a:endParaRP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CA" sz="1200" dirty="0" smtClean="0">
                <a:solidFill>
                  <a:srgbClr val="000000"/>
                </a:solidFill>
                <a:latin typeface="Futura Bk" pitchFamily="34" charset="0"/>
              </a:rPr>
              <a:t>Branches </a:t>
            </a:r>
            <a:r>
              <a:rPr lang="en-US" sz="1200" dirty="0" smtClean="0">
                <a:latin typeface="Futura Bk" pitchFamily="34" charset="0"/>
              </a:rPr>
              <a:t>of </a:t>
            </a:r>
            <a:r>
              <a:rPr lang="en-CA" sz="1200" dirty="0" smtClean="0">
                <a:solidFill>
                  <a:srgbClr val="000000"/>
                </a:solidFill>
                <a:latin typeface="Futura Bk" pitchFamily="34" charset="0"/>
              </a:rPr>
              <a:t>UC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Clr>
                <a:srgbClr val="33CCCC"/>
              </a:buClr>
              <a:buSzPct val="100000"/>
            </a:pPr>
            <a:r>
              <a:rPr lang="en-CA" sz="1200" dirty="0" smtClean="0">
                <a:solidFill>
                  <a:srgbClr val="000000"/>
                </a:solidFill>
                <a:latin typeface="Futura Bk" pitchFamily="34" charset="0"/>
              </a:rPr>
              <a:t>Function Check</a:t>
            </a:r>
            <a:endParaRPr lang="zh-CN" altLang="en-US" sz="1200" dirty="0">
              <a:latin typeface="Futura Bk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571625"/>
            <a:ext cx="8229600" cy="3214688"/>
          </a:xfrm>
        </p:spPr>
        <p:txBody>
          <a:bodyPr/>
          <a:lstStyle/>
          <a:p>
            <a:pPr marL="365125" indent="-282575" eaLnBrk="1" hangingPunct="1"/>
            <a:r>
              <a:rPr lang="en-US" altLang="zh-CN" sz="2200" dirty="0" smtClean="0">
                <a:latin typeface="Arial" charset="0"/>
                <a:ea typeface="华文楷体" pitchFamily="2" charset="-122"/>
                <a:cs typeface="Arial" charset="0"/>
              </a:rPr>
              <a:t>The rising maintenance costs to deal with the frequency of system changes</a:t>
            </a:r>
            <a:endParaRPr lang="zh-CN" altLang="en-US" sz="2200" dirty="0" smtClean="0">
              <a:latin typeface="Arial" charset="0"/>
              <a:ea typeface="华文楷体" pitchFamily="2" charset="-122"/>
              <a:cs typeface="Arial" charset="0"/>
            </a:endParaRPr>
          </a:p>
          <a:p>
            <a:pPr marL="711200" lvl="2" indent="-282575"/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华文楷体" pitchFamily="2" charset="-122"/>
                <a:cs typeface="Arial" charset="0"/>
              </a:rPr>
              <a:t>Specialized skills are required for complex scripting</a:t>
            </a:r>
          </a:p>
          <a:p>
            <a:pPr marL="711200" lvl="2" indent="-282575"/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华文楷体" pitchFamily="2" charset="-122"/>
                <a:cs typeface="Arial" charset="0"/>
              </a:rPr>
              <a:t>Management of changes to Test Assets is very difficult</a:t>
            </a:r>
          </a:p>
          <a:p>
            <a:pPr marL="711200" lvl="2" indent="-282575"/>
            <a:r>
              <a:rPr lang="en-CA" altLang="zh-CN" sz="2000" dirty="0" smtClean="0">
                <a:solidFill>
                  <a:srgbClr val="FF0000"/>
                </a:solidFill>
                <a:latin typeface="Arial" charset="0"/>
                <a:ea typeface="华文楷体" pitchFamily="2" charset="-122"/>
                <a:cs typeface="Arial" charset="0"/>
              </a:rPr>
              <a:t>Schedule constraints</a:t>
            </a:r>
            <a:endParaRPr lang="zh-CN" altLang="en-US" sz="2000" dirty="0" smtClean="0">
              <a:solidFill>
                <a:srgbClr val="FF0000"/>
              </a:solidFill>
              <a:latin typeface="Arial" charset="0"/>
              <a:ea typeface="华文楷体" pitchFamily="2" charset="-122"/>
              <a:cs typeface="Arial" charset="0"/>
            </a:endParaRPr>
          </a:p>
          <a:p>
            <a:pPr marL="365125" indent="-282575" eaLnBrk="1" hangingPunct="1">
              <a:buNone/>
            </a:pPr>
            <a:endParaRPr lang="zh-CN" altLang="en-US" sz="2200" dirty="0" smtClean="0">
              <a:latin typeface="Arial" charset="0"/>
              <a:ea typeface="华文楷体" pitchFamily="2" charset="-122"/>
              <a:cs typeface="Arial" charset="0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/>
        </p:nvGraphicFramePr>
        <p:xfrm>
          <a:off x="1235703" y="2743200"/>
          <a:ext cx="7105650" cy="494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460980" y="2734783"/>
          <a:ext cx="6269037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5" imgW="6272594" imgH="5101432" progId="Visio.Drawing.11">
                  <p:embed/>
                </p:oleObj>
              </mc:Choice>
              <mc:Fallback>
                <p:oleObj name="Visio" r:id="rId5" imgW="6272594" imgH="5101432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980" y="2734783"/>
                        <a:ext cx="6269037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5B9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495425" y="4295775"/>
          <a:ext cx="66246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7" imgW="4647014" imgH="1294668" progId="Visio.Drawing.11">
                  <p:embed/>
                </p:oleObj>
              </mc:Choice>
              <mc:Fallback>
                <p:oleObj name="Visio" r:id="rId7" imgW="4647014" imgH="1294668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295775"/>
                        <a:ext cx="6624638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5B9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530327" y="3743353"/>
          <a:ext cx="6762808" cy="221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35" name="Pentagon 12"/>
          <p:cNvSpPr>
            <a:spLocks noChangeArrowheads="1"/>
          </p:cNvSpPr>
          <p:nvPr/>
        </p:nvSpPr>
        <p:spPr bwMode="auto">
          <a:xfrm>
            <a:off x="0" y="1214438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724" y="420624"/>
            <a:ext cx="8712835" cy="439737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challenge for automation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  <p:bldGraphic spid="9" grpId="1">
        <p:bldAsOne/>
      </p:bldGraphic>
      <p:bldGraphic spid="12" grpId="0">
        <p:bldAsOne/>
      </p:bldGraphic>
      <p:bldGraphic spid="12" grpId="1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hank you</a:t>
            </a:r>
            <a:r>
              <a:rPr lang="zh-CN" altLang="en-US" dirty="0" smtClean="0"/>
              <a:t>！</a:t>
            </a:r>
            <a:endParaRPr lang="en-US" dirty="0"/>
          </a:p>
        </p:txBody>
      </p:sp>
      <p:sp>
        <p:nvSpPr>
          <p:cNvPr id="5" name="Subtitle 12"/>
          <p:cNvSpPr txBox="1">
            <a:spLocks/>
          </p:cNvSpPr>
          <p:nvPr/>
        </p:nvSpPr>
        <p:spPr>
          <a:xfrm>
            <a:off x="357089" y="5065395"/>
            <a:ext cx="6400800" cy="935684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Jun.wang15@hp.com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MSN:Wangjun1983654@eyou.com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 Material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228" y="0"/>
            <a:ext cx="8375650" cy="87471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Summary</a:t>
            </a:r>
            <a:endParaRPr lang="zh-CN" altLang="en-US" sz="2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0" y="862013"/>
            <a:ext cx="9144000" cy="5422900"/>
          </a:xfrm>
        </p:spPr>
        <p:txBody>
          <a:bodyPr>
            <a:normAutofit/>
          </a:bodyPr>
          <a:lstStyle/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Main</a:t>
            </a:r>
            <a:r>
              <a:rPr lang="zh-CN" altLang="en-US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characteristics below</a:t>
            </a:r>
            <a:r>
              <a:rPr lang="zh-CN" altLang="en-US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</a:t>
            </a: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Business-driven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Overall business process use business-driven, which develop its script only need pay attention to overall business. The specific  script is unnecessary to consider which is easy to design and can be developed in advance.</a:t>
            </a: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Data-driven</a:t>
            </a:r>
            <a:endParaRPr lang="zh-CN" altLang="en-US" sz="1100" b="1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The transaction union use data –driven which  can improve the rate of  business coverage  by increasing test cases.</a:t>
            </a:r>
            <a:endParaRPr lang="zh-CN" altLang="en-US" sz="1100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Data is the interface between different union transactions, relatively independent for each other,  easily maintenance, management and reuse. </a:t>
            </a: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Keyword-driven</a:t>
            </a:r>
            <a:endParaRPr lang="zh-CN" altLang="en-US" sz="1100" b="1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The union script use keyword-driven. Develop scripts without dependent on stabbed procedures, which is easy to design and can be developed in advance.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Allowed configuration test objects recognition which is easy to design and can be developed in advance.</a:t>
            </a:r>
            <a:endParaRPr lang="zh-CN" altLang="en-US" sz="1100" dirty="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Configurable test object recognition 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Base on the encapsulated of object test tool recognition mode, it is easily to maintenance and management, meanwhile the develop and maintenance cost is also lower. </a:t>
            </a:r>
            <a:endParaRPr lang="zh-CN" altLang="en-US" sz="1100" dirty="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Tests concentrating object library management 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Use own technology of  test object library management  which make the maintenance and management easily and reduce development maintenance costs 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It  is independent of test programming. It can build object library when Interface design or prototype  exit. </a:t>
            </a: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Test data management</a:t>
            </a:r>
            <a:endParaRPr lang="zh-CN" altLang="en-US" sz="1100" b="1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Separate the teller data and Cycle testing data </a:t>
            </a:r>
            <a:endParaRPr lang="zh-CN" altLang="en-US" sz="1100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Logically test data management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Business process is the main testing process.  Data is the expression of  all steps which designed for complex banking system. </a:t>
            </a:r>
            <a:endParaRPr lang="zh-CN" altLang="en-US" sz="1100" dirty="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80000"/>
              </a:lnSpc>
              <a:defRPr/>
            </a:pPr>
            <a:r>
              <a:rPr lang="en-US" altLang="zh-CN" sz="1100" b="1" dirty="0" smtClean="0">
                <a:ea typeface="宋体" pitchFamily="2" charset="-122"/>
              </a:rPr>
              <a:t>Unified operation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Custom encapsulation by system characteristics</a:t>
            </a:r>
          </a:p>
          <a:p>
            <a:pPr marL="639763" lvl="1" indent="-236538" eaLnBrk="1" hangingPunct="1">
              <a:lnSpc>
                <a:spcPct val="80000"/>
              </a:lnSpc>
              <a:buFont typeface="Arial" pitchFamily="34" charset="0"/>
              <a:buChar char="−"/>
              <a:defRPr/>
            </a:pPr>
            <a:r>
              <a:rPr lang="en-US" altLang="zh-CN" sz="1100" dirty="0" smtClean="0">
                <a:ea typeface="宋体" pitchFamily="2" charset="-122"/>
              </a:rPr>
              <a:t>Independent  on objects type </a:t>
            </a:r>
            <a:endParaRPr lang="zh-CN" altLang="en-US" sz="1100" dirty="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80000"/>
              </a:lnSpc>
              <a:defRPr/>
            </a:pPr>
            <a:endParaRPr lang="en-US" altLang="zh-CN" sz="1000" dirty="0" smtClean="0">
              <a:ea typeface="宋体" pitchFamily="2" charset="-122"/>
            </a:endParaRPr>
          </a:p>
        </p:txBody>
      </p:sp>
      <p:sp>
        <p:nvSpPr>
          <p:cNvPr id="38918" name="Pentagon 12"/>
          <p:cNvSpPr>
            <a:spLocks noChangeArrowheads="1"/>
          </p:cNvSpPr>
          <p:nvPr/>
        </p:nvSpPr>
        <p:spPr bwMode="auto">
          <a:xfrm>
            <a:off x="0" y="658586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Design thought of Framework</a:t>
            </a:r>
            <a:b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endParaRPr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2938" y="1143000"/>
            <a:ext cx="8501062" cy="5500688"/>
          </a:xfrm>
        </p:spPr>
        <p:txBody>
          <a:bodyPr/>
          <a:lstStyle/>
          <a:p>
            <a:pPr marL="365125" indent="-282575" eaLnBrk="1" hangingPunct="1">
              <a:lnSpc>
                <a:spcPct val="115000"/>
              </a:lnSpc>
            </a:pPr>
            <a:r>
              <a:rPr lang="en-US" altLang="zh-CN" sz="1500" b="1" dirty="0" smtClean="0">
                <a:ea typeface="宋体" pitchFamily="2" charset="-122"/>
              </a:rPr>
              <a:t>Reuse</a:t>
            </a:r>
            <a:endParaRPr lang="zh-CN" altLang="en-US" sz="1500" b="1" dirty="0" smtClean="0">
              <a:ea typeface="宋体" pitchFamily="2" charset="-122"/>
            </a:endParaRPr>
          </a:p>
          <a:p>
            <a:pPr marL="639763" lvl="1" indent="-236538" eaLnBrk="1" hangingPunct="1">
              <a:lnSpc>
                <a:spcPct val="115000"/>
              </a:lnSpc>
            </a:pPr>
            <a:r>
              <a:rPr lang="en-US" altLang="zh-CN" sz="1500" dirty="0" smtClean="0">
                <a:ea typeface="宋体" pitchFamily="2" charset="-122"/>
              </a:rPr>
              <a:t>“Reuse” is the </a:t>
            </a:r>
            <a:r>
              <a:rPr lang="en-US" altLang="zh-CN" sz="1600" dirty="0" smtClean="0">
                <a:ea typeface="宋体" pitchFamily="2" charset="-122"/>
              </a:rPr>
              <a:t>central idea throughout the overall design and Local details</a:t>
            </a:r>
            <a:endParaRPr lang="zh-CN" altLang="en-US" sz="1500" dirty="0" smtClean="0">
              <a:ea typeface="宋体" pitchFamily="2" charset="-122"/>
            </a:endParaRPr>
          </a:p>
          <a:p>
            <a:pPr marL="885825" lvl="2" eaLnBrk="1" hangingPunct="1">
              <a:lnSpc>
                <a:spcPct val="115000"/>
              </a:lnSpc>
            </a:pPr>
            <a:r>
              <a:rPr lang="en-US" altLang="zh-CN" sz="1400" dirty="0" smtClean="0">
                <a:ea typeface="宋体" pitchFamily="2" charset="-122"/>
              </a:rPr>
              <a:t>Uniform script framework ,  use function to encapsulate atomic transactions, unified interface, use data bus to transfer data, encapsulate public transactions/methods, use data pool to manage public data and basic data.</a:t>
            </a:r>
          </a:p>
          <a:p>
            <a:pPr marL="885825" lvl="2" eaLnBrk="1" hangingPunct="1">
              <a:lnSpc>
                <a:spcPct val="115000"/>
              </a:lnSpc>
            </a:pPr>
            <a:r>
              <a:rPr lang="en-US" altLang="zh-CN" sz="1400" dirty="0" smtClean="0">
                <a:ea typeface="宋体" pitchFamily="2" charset="-122"/>
              </a:rPr>
              <a:t>Use sample data sheet to manage object properties, unnecessary to consider the levels of object localization, configurable environmental object recognition mechanism. </a:t>
            </a:r>
          </a:p>
          <a:p>
            <a:pPr marL="885825" lvl="2" eaLnBrk="1" hangingPunct="1">
              <a:lnSpc>
                <a:spcPct val="115000"/>
              </a:lnSpc>
            </a:pPr>
            <a:r>
              <a:rPr lang="en-US" altLang="zh-CN" sz="1400" dirty="0" smtClean="0">
                <a:ea typeface="宋体" pitchFamily="2" charset="-122"/>
              </a:rPr>
              <a:t>The original union transaction/ test cases can be sharing for transaction function testing and business process testing.</a:t>
            </a:r>
            <a:endParaRPr lang="zh-CN" altLang="en-US" sz="1400" dirty="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1500" b="1" dirty="0" smtClean="0">
                <a:ea typeface="宋体" pitchFamily="2" charset="-122"/>
              </a:rPr>
              <a:t>Easy-to-use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</a:p>
          <a:p>
            <a:pPr marL="639763" lvl="1" indent="-236538" eaLnBrk="1" hangingPunct="1">
              <a:lnSpc>
                <a:spcPct val="115000"/>
              </a:lnSpc>
            </a:pPr>
            <a:r>
              <a:rPr lang="en-US" altLang="zh-CN" sz="1400" dirty="0" smtClean="0">
                <a:ea typeface="宋体" pitchFamily="2" charset="-122"/>
              </a:rPr>
              <a:t>Unified encapsulate various environmental objects’ different operations; Various flexible operation mode of expression;  Need not consider levels of object localization;  get rid of the complex management methods of the tool, use sample data sheet to manage;  sample and unified driver entry; </a:t>
            </a:r>
          </a:p>
          <a:p>
            <a:pPr marL="365125" indent="-282575" eaLnBrk="1" hangingPunct="1"/>
            <a:r>
              <a:rPr lang="en-US" altLang="zh-CN" sz="1500" b="1" dirty="0" smtClean="0">
                <a:ea typeface="宋体" pitchFamily="2" charset="-122"/>
              </a:rPr>
              <a:t>High efficiency of Develop maintain </a:t>
            </a:r>
          </a:p>
          <a:p>
            <a:pPr marL="639763" lvl="1" indent="-236538" eaLnBrk="1" hangingPunct="1">
              <a:lnSpc>
                <a:spcPct val="115000"/>
              </a:lnSpc>
            </a:pPr>
            <a:r>
              <a:rPr lang="en-US" altLang="zh-CN" sz="1400" dirty="0" smtClean="0">
                <a:ea typeface="宋体" pitchFamily="2" charset="-122"/>
              </a:rPr>
              <a:t>Comprehensive</a:t>
            </a:r>
            <a:r>
              <a:rPr lang="zh-CN" altLang="en-US" sz="1400" dirty="0" smtClean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reuse and Easy-to-use design </a:t>
            </a:r>
            <a:r>
              <a:rPr lang="zh-CN" altLang="en-US" sz="1400" dirty="0" smtClean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which can improve the develop efficiency,  reduce the maintenance costs of scripts, objects, data;</a:t>
            </a:r>
          </a:p>
        </p:txBody>
      </p:sp>
      <p:sp>
        <p:nvSpPr>
          <p:cNvPr id="39942" name="Pentagon 12"/>
          <p:cNvSpPr>
            <a:spLocks noChangeArrowheads="1"/>
          </p:cNvSpPr>
          <p:nvPr/>
        </p:nvSpPr>
        <p:spPr bwMode="auto">
          <a:xfrm>
            <a:off x="0" y="1000125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798" y="217489"/>
            <a:ext cx="8375650" cy="87471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Test asset management process</a:t>
            </a:r>
            <a:endParaRPr lang="zh-CN" altLang="en-US" sz="30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07990" y="1428750"/>
          <a:ext cx="68961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5441085" imgH="3784878" progId="Visio.Drawing.11">
                  <p:embed/>
                </p:oleObj>
              </mc:Choice>
              <mc:Fallback>
                <p:oleObj name="Visio" r:id="rId3" imgW="5441085" imgH="3784878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90" y="1428750"/>
                        <a:ext cx="68961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itle 1"/>
          <p:cNvSpPr txBox="1">
            <a:spLocks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zh-CN" altLang="zh-CN" sz="3000" b="1">
              <a:solidFill>
                <a:srgbClr val="CC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5127" name="Pentagon 12"/>
          <p:cNvSpPr>
            <a:spLocks noChangeArrowheads="1"/>
          </p:cNvSpPr>
          <p:nvPr/>
        </p:nvSpPr>
        <p:spPr bwMode="auto">
          <a:xfrm>
            <a:off x="0" y="85725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7466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013200" y="2801938"/>
            <a:ext cx="1304925" cy="7016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5248275" y="2976563"/>
            <a:ext cx="2743200" cy="17399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Framework</a:t>
            </a:r>
            <a:endParaRPr lang="en-US" altLang="zh-CN" sz="8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501775" y="4581525"/>
            <a:ext cx="2308225" cy="56197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Script automatically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generated 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0825" y="3770313"/>
            <a:ext cx="2308225" cy="534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Data pretreatment </a:t>
            </a:r>
            <a:endParaRPr lang="en-US" altLang="zh-CN" sz="160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520825" y="2901950"/>
            <a:ext cx="2308225" cy="57467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The public </a:t>
            </a:r>
            <a:endParaRPr lang="en-US" altLang="zh-CN" sz="1600" b="1" dirty="0" smtClean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data pool 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539875" y="1260475"/>
            <a:ext cx="2308225" cy="6064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Business process drive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911600" y="4621213"/>
            <a:ext cx="1724025" cy="6937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970338" y="3614738"/>
            <a:ext cx="1195387" cy="2698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3978275" y="4341813"/>
            <a:ext cx="1339850" cy="1476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511300" y="2133600"/>
            <a:ext cx="2308225" cy="51435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Multi-function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data bus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022725" y="1827213"/>
            <a:ext cx="1676400" cy="1295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520825" y="5348288"/>
            <a:ext cx="2308225" cy="547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Different objects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operating mode 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060825" y="4827588"/>
            <a:ext cx="1916113" cy="15081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The Main Function of Framework</a:t>
            </a:r>
            <a:endParaRPr lang="en-US" altLang="zh-CN" sz="2600" dirty="0" smtClean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0975" y="1457325"/>
            <a:ext cx="1198563" cy="4943475"/>
            <a:chOff x="114" y="918"/>
            <a:chExt cx="755" cy="3114"/>
          </a:xfrm>
        </p:grpSpPr>
        <p:sp>
          <p:nvSpPr>
            <p:cNvPr id="30742" name="AutoShape 23"/>
            <p:cNvSpPr>
              <a:spLocks/>
            </p:cNvSpPr>
            <p:nvPr/>
          </p:nvSpPr>
          <p:spPr bwMode="auto">
            <a:xfrm>
              <a:off x="761" y="918"/>
              <a:ext cx="108" cy="3114"/>
            </a:xfrm>
            <a:prstGeom prst="leftBrace">
              <a:avLst>
                <a:gd name="adj1" fmla="val 240278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2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743" name="Rectangle 24"/>
            <p:cNvSpPr>
              <a:spLocks noChangeArrowheads="1"/>
            </p:cNvSpPr>
            <p:nvPr/>
          </p:nvSpPr>
          <p:spPr bwMode="auto">
            <a:xfrm>
              <a:off x="114" y="2056"/>
              <a:ext cx="64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AU" altLang="zh-CN" sz="2200">
                  <a:latin typeface="Verdana" pitchFamily="34" charset="0"/>
                  <a:ea typeface="宋体" pitchFamily="2" charset="-122"/>
                </a:rPr>
                <a:t>All</a:t>
              </a:r>
            </a:p>
            <a:p>
              <a:pPr eaLnBrk="0" hangingPunct="0"/>
              <a:r>
                <a:rPr lang="en-AU" altLang="zh-CN" sz="2200">
                  <a:latin typeface="Verdana" pitchFamily="34" charset="0"/>
                  <a:ea typeface="宋体" pitchFamily="2" charset="-122"/>
                </a:rPr>
                <a:t>These</a:t>
              </a:r>
            </a:p>
          </p:txBody>
        </p:sp>
      </p:grpSp>
      <p:sp>
        <p:nvSpPr>
          <p:cNvPr id="30740" name="Rectangle 16"/>
          <p:cNvSpPr>
            <a:spLocks noChangeArrowheads="1"/>
          </p:cNvSpPr>
          <p:nvPr/>
        </p:nvSpPr>
        <p:spPr bwMode="auto">
          <a:xfrm>
            <a:off x="1511300" y="6092825"/>
            <a:ext cx="2308225" cy="5175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Different objects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operating mode </a:t>
            </a:r>
            <a:endParaRPr lang="en-US" altLang="zh-CN" sz="16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41" name="Pentagon 12"/>
          <p:cNvSpPr>
            <a:spLocks noChangeArrowheads="1"/>
          </p:cNvSpPr>
          <p:nvPr/>
        </p:nvSpPr>
        <p:spPr bwMode="auto">
          <a:xfrm>
            <a:off x="0" y="9525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Business process drive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932238"/>
            <a:ext cx="8229600" cy="2193925"/>
          </a:xfrm>
        </p:spPr>
        <p:txBody>
          <a:bodyPr/>
          <a:lstStyle/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Constitute by Main cases</a:t>
            </a:r>
            <a:r>
              <a:rPr lang="zh-CN" altLang="en-US" sz="2000" smtClean="0">
                <a:ea typeface="宋体" pitchFamily="2" charset="-122"/>
              </a:rPr>
              <a:t>、</a:t>
            </a:r>
            <a:r>
              <a:rPr lang="en-US" altLang="zh-CN" sz="2000" smtClean="0">
                <a:ea typeface="宋体" pitchFamily="2" charset="-122"/>
              </a:rPr>
              <a:t>pre-cases</a:t>
            </a:r>
            <a:r>
              <a:rPr lang="zh-CN" altLang="en-US" sz="2000" smtClean="0">
                <a:ea typeface="宋体" pitchFamily="2" charset="-122"/>
              </a:rPr>
              <a:t>、</a:t>
            </a:r>
            <a:r>
              <a:rPr lang="en-US" altLang="zh-CN" sz="2000" smtClean="0">
                <a:ea typeface="宋体" pitchFamily="2" charset="-122"/>
              </a:rPr>
              <a:t>rear-mounted cases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Process drive can scheduling the related original union transaction by business process, and it can use corresponding test cases.</a:t>
            </a:r>
            <a:endParaRPr lang="zh-CN" altLang="en-US" sz="2000" smtClean="0">
              <a:ea typeface="宋体" pitchFamily="2" charset="-122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76400"/>
            <a:ext cx="5200650" cy="200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1751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31752" name="Picture 6" descr="C:\Program Files\Microsoft Office\MEDIA\CAGCAT10\j019616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3710" y="1614260"/>
            <a:ext cx="15001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798" y="0"/>
            <a:ext cx="8375650" cy="87471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Data BUS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285875"/>
            <a:ext cx="8229600" cy="1997075"/>
          </a:xfrm>
        </p:spPr>
        <p:txBody>
          <a:bodyPr/>
          <a:lstStyle/>
          <a:p>
            <a:pPr marL="365125" indent="-282575" eaLnBrk="1" hangingPunct="1">
              <a:lnSpc>
                <a:spcPct val="95000"/>
              </a:lnSpc>
            </a:pPr>
            <a:r>
              <a:rPr lang="en-US" altLang="zh-CN" sz="1700" dirty="0" smtClean="0">
                <a:ea typeface="宋体" pitchFamily="2" charset="-122"/>
              </a:rPr>
              <a:t>Use same interface for every original union transaction;  </a:t>
            </a:r>
          </a:p>
          <a:p>
            <a:pPr marL="365125" indent="-282575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Through the data BUS unified carrying all test data; </a:t>
            </a:r>
          </a:p>
          <a:p>
            <a:pPr marL="365125" indent="-282575" eaLnBrk="1" hangingPunct="1">
              <a:lnSpc>
                <a:spcPct val="95000"/>
              </a:lnSpc>
            </a:pPr>
            <a:r>
              <a:rPr lang="en-US" altLang="zh-CN" sz="1800" dirty="0" smtClean="0">
                <a:ea typeface="宋体" pitchFamily="2" charset="-122"/>
              </a:rPr>
              <a:t>Free to send data BUS in adding new parameters;</a:t>
            </a:r>
          </a:p>
          <a:p>
            <a:pPr marL="365125" indent="-282575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The data BUS can cross trading transmission, </a:t>
            </a:r>
          </a:p>
          <a:p>
            <a:pPr marL="365125" indent="-282575"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	effectively in the whole business process.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471613" y="3619500"/>
            <a:ext cx="74247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 sz="1200" i="1" dirty="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Function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T706111(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ByRef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IBPAutoTest,ByRef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 </a:t>
            </a:r>
            <a:r>
              <a:rPr lang="en-US" altLang="zh-CN" sz="1200" i="1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slDicData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,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lDicTxnTeller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,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_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ByRef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oTestOutData,sTranCode,ByRef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errMsg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)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……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</a:t>
            </a:r>
            <a:r>
              <a:rPr lang="en-US" altLang="zh-CN" sz="1200" i="1" dirty="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Call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IBPAutoTest.</a:t>
            </a:r>
            <a:r>
              <a:rPr lang="en-US" altLang="zh-CN" sz="1200" i="1" dirty="0" err="1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Click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("706111_btn_</a:t>
            </a:r>
            <a:r>
              <a:rPr lang="en-US" altLang="zh-CN" sz="1200" b="1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Financing situation ")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Call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IBPAutoTest.SetValue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("706111_edt_tab2_ FBP amount ",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slDicData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 FBP amount "))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Call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IBPAutoTest.SetValue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("706111_edt_tab2_ ratio ",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slDicData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 ratio "))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Call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IBPAutoTest.SelectItem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("706111_lst_tab2_ Actual loan currency ",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slDicData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 Actual loan currency "))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>
                <a:latin typeface="Arial" charset="0"/>
                <a:ea typeface="宋体" pitchFamily="2" charset="-122"/>
              </a:rPr>
              <a:t>	……</a:t>
            </a:r>
          </a:p>
          <a:p>
            <a:pPr algn="l">
              <a:spcBef>
                <a:spcPct val="20000"/>
              </a:spcBef>
            </a:pPr>
            <a:r>
              <a:rPr lang="en-US" altLang="zh-CN" sz="1200" i="1" dirty="0" err="1">
                <a:latin typeface="Arial" charset="0"/>
                <a:ea typeface="宋体" pitchFamily="2" charset="-122"/>
              </a:rPr>
              <a:t>slDicData</a:t>
            </a:r>
            <a:r>
              <a:rPr lang="en-US" altLang="zh-CN" sz="1200" i="1" dirty="0">
                <a:latin typeface="Arial" charset="0"/>
                <a:ea typeface="宋体" pitchFamily="2" charset="-122"/>
              </a:rPr>
              <a:t>(" Operation results ") = " Successful trading :" &amp; </a:t>
            </a:r>
            <a:r>
              <a:rPr lang="en-US" altLang="zh-CN" sz="1200" i="1" dirty="0" err="1">
                <a:latin typeface="Arial" charset="0"/>
                <a:ea typeface="宋体" pitchFamily="2" charset="-122"/>
              </a:rPr>
              <a:t>errMsg</a:t>
            </a:r>
            <a:endParaRPr lang="en-US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32775" name="Pentagon 12"/>
          <p:cNvSpPr>
            <a:spLocks noChangeArrowheads="1"/>
          </p:cNvSpPr>
          <p:nvPr/>
        </p:nvSpPr>
        <p:spPr bwMode="auto">
          <a:xfrm>
            <a:off x="0" y="85725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32776" name="Picture 5" descr="C:\Program Files\Microsoft Office\MEDIA\CAGCAT10\j02119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788" y="2005013"/>
            <a:ext cx="19002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9" descr="C:\Program Files\Microsoft Office\MEDIA\OFFICE12\Lines\BD21315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3214688"/>
            <a:ext cx="571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Public Data Pool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36700"/>
            <a:ext cx="8348663" cy="4613275"/>
          </a:xfrm>
        </p:spPr>
        <p:txBody>
          <a:bodyPr/>
          <a:lstStyle/>
          <a:p>
            <a:pPr marL="365125" indent="-282575" eaLnBrk="1" hangingPunct="1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Key data(20%~30%)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Used to store and manage  base data, public data</a:t>
            </a:r>
            <a:endParaRPr lang="zh-CN" altLang="en-US" sz="2000" dirty="0" smtClean="0"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sz="2000" dirty="0" smtClean="0">
                <a:ea typeface="宋体" pitchFamily="2" charset="-122"/>
              </a:rPr>
              <a:t>Base data</a:t>
            </a:r>
            <a:endParaRPr lang="zh-CN" altLang="en-US" sz="2000" dirty="0" smtClean="0"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sz="2000" dirty="0" smtClean="0">
                <a:ea typeface="宋体" pitchFamily="2" charset="-122"/>
              </a:rPr>
              <a:t>Middle-data(Transaction No.  generated by system, etc…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Management Unified by database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Shared in all execution process </a:t>
            </a:r>
            <a:endParaRPr lang="zh-CN" altLang="en-US" sz="2000" dirty="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Protection and distribution Public data</a:t>
            </a:r>
          </a:p>
          <a:p>
            <a:pPr marL="365125" indent="-282575" eaLnBrk="1" hangingPunct="1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Non-primary data(70%~80%)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Automatically generated by tool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Random number generation method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33798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33799" name="Picture 13" descr="C:\Documents and Settings\zhaoyibi\Local Settings\Temporary Internet Files\Content.IE5\6284M4YI\MC90038324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13" y="4643438"/>
            <a:ext cx="1828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Data pretreatment 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36700"/>
            <a:ext cx="8348663" cy="4613275"/>
          </a:xfrm>
        </p:spPr>
        <p:txBody>
          <a:bodyPr/>
          <a:lstStyle/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Generate data automatically through script, function and other various of methods</a:t>
            </a:r>
          </a:p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Generate data automatically through tools.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Use public data pool to manage pretreatment data </a:t>
            </a:r>
          </a:p>
        </p:txBody>
      </p:sp>
      <p:sp>
        <p:nvSpPr>
          <p:cNvPr id="34822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34823" name="Picture 4" descr="C:\Documents and Settings\zhaoyibi\Local Settings\Temporary Internet Files\Content.IE5\1GDHNN3I\MC90038441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915" y="4184650"/>
            <a:ext cx="183673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Different Stages of Automation Test</a:t>
            </a:r>
            <a:endParaRPr lang="zh-CN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2"/>
          <p:cNvSpPr txBox="1">
            <a:spLocks noChangeArrowheads="1"/>
          </p:cNvSpPr>
          <p:nvPr/>
        </p:nvSpPr>
        <p:spPr bwMode="gray">
          <a:xfrm>
            <a:off x="1177925" y="2554288"/>
            <a:ext cx="90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latin typeface="Verdana" pitchFamily="34" charset="0"/>
                <a:ea typeface="宋体" pitchFamily="2" charset="-122"/>
              </a:rPr>
              <a:t>Level 4</a:t>
            </a:r>
          </a:p>
        </p:txBody>
      </p:sp>
      <p:sp>
        <p:nvSpPr>
          <p:cNvPr id="15375" name="Text Box 13"/>
          <p:cNvSpPr txBox="1">
            <a:spLocks noChangeArrowheads="1"/>
          </p:cNvSpPr>
          <p:nvPr/>
        </p:nvSpPr>
        <p:spPr bwMode="gray">
          <a:xfrm>
            <a:off x="1177925" y="3381375"/>
            <a:ext cx="90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latin typeface="Verdana" pitchFamily="34" charset="0"/>
                <a:ea typeface="宋体" pitchFamily="2" charset="-122"/>
              </a:rPr>
              <a:t>Level 3</a:t>
            </a:r>
          </a:p>
        </p:txBody>
      </p:sp>
      <p:sp>
        <p:nvSpPr>
          <p:cNvPr id="15376" name="Text Box 14"/>
          <p:cNvSpPr txBox="1">
            <a:spLocks noChangeArrowheads="1"/>
          </p:cNvSpPr>
          <p:nvPr/>
        </p:nvSpPr>
        <p:spPr bwMode="gray">
          <a:xfrm>
            <a:off x="1177925" y="4244975"/>
            <a:ext cx="90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latin typeface="Verdana" pitchFamily="34" charset="0"/>
                <a:ea typeface="宋体" pitchFamily="2" charset="-122"/>
              </a:rPr>
              <a:t>Level 2</a:t>
            </a: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90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latin typeface="Verdana" pitchFamily="34" charset="0"/>
                <a:ea typeface="宋体" pitchFamily="2" charset="-122"/>
              </a:rPr>
              <a:t>Level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627313" y="2276475"/>
            <a:ext cx="5826125" cy="3343275"/>
            <a:chOff x="1514" y="1446"/>
            <a:chExt cx="3670" cy="2106"/>
          </a:xfrm>
        </p:grpSpPr>
        <p:sp>
          <p:nvSpPr>
            <p:cNvPr id="97297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en-US" sz="1800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382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4685 w 1786"/>
                <a:gd name="T1" fmla="*/ 1021 h 284"/>
                <a:gd name="T2" fmla="*/ 0 w 1786"/>
                <a:gd name="T3" fmla="*/ 1021 h 284"/>
                <a:gd name="T4" fmla="*/ 1413 w 1786"/>
                <a:gd name="T5" fmla="*/ 0 h 284"/>
                <a:gd name="T6" fmla="*/ 5662 w 1786"/>
                <a:gd name="T7" fmla="*/ 0 h 284"/>
                <a:gd name="T8" fmla="*/ 4685 w 1786"/>
                <a:gd name="T9" fmla="*/ 102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en-US" sz="1800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384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5113 w 1920"/>
                <a:gd name="T1" fmla="*/ 1001 h 284"/>
                <a:gd name="T2" fmla="*/ 0 w 1920"/>
                <a:gd name="T3" fmla="*/ 1001 h 284"/>
                <a:gd name="T4" fmla="*/ 1413 w 1920"/>
                <a:gd name="T5" fmla="*/ 0 h 284"/>
                <a:gd name="T6" fmla="*/ 6086 w 1920"/>
                <a:gd name="T7" fmla="*/ 0 h 284"/>
                <a:gd name="T8" fmla="*/ 5113 w 1920"/>
                <a:gd name="T9" fmla="*/ 100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1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en-US" sz="1800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302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en-US" sz="1800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387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5942 w 2180"/>
                <a:gd name="T1" fmla="*/ 1001 h 284"/>
                <a:gd name="T2" fmla="*/ 0 w 2180"/>
                <a:gd name="T3" fmla="*/ 1001 h 284"/>
                <a:gd name="T4" fmla="*/ 1414 w 2180"/>
                <a:gd name="T5" fmla="*/ 0 h 284"/>
                <a:gd name="T6" fmla="*/ 6917 w 2180"/>
                <a:gd name="T7" fmla="*/ 0 h 284"/>
                <a:gd name="T8" fmla="*/ 5942 w 2180"/>
                <a:gd name="T9" fmla="*/ 100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 w 1824"/>
                <a:gd name="T1" fmla="*/ 118 h 2648"/>
                <a:gd name="T2" fmla="*/ 3 w 1824"/>
                <a:gd name="T3" fmla="*/ 102 h 2648"/>
                <a:gd name="T4" fmla="*/ 5 w 1824"/>
                <a:gd name="T5" fmla="*/ 86 h 2648"/>
                <a:gd name="T6" fmla="*/ 9 w 1824"/>
                <a:gd name="T7" fmla="*/ 73 h 2648"/>
                <a:gd name="T8" fmla="*/ 13 w 1824"/>
                <a:gd name="T9" fmla="*/ 60 h 2648"/>
                <a:gd name="T10" fmla="*/ 18 w 1824"/>
                <a:gd name="T11" fmla="*/ 50 h 2648"/>
                <a:gd name="T12" fmla="*/ 23 w 1824"/>
                <a:gd name="T13" fmla="*/ 41 h 2648"/>
                <a:gd name="T14" fmla="*/ 28 w 1824"/>
                <a:gd name="T15" fmla="*/ 32 h 2648"/>
                <a:gd name="T16" fmla="*/ 33 w 1824"/>
                <a:gd name="T17" fmla="*/ 25 h 2648"/>
                <a:gd name="T18" fmla="*/ 37 w 1824"/>
                <a:gd name="T19" fmla="*/ 19 h 2648"/>
                <a:gd name="T20" fmla="*/ 42 w 1824"/>
                <a:gd name="T21" fmla="*/ 15 h 2648"/>
                <a:gd name="T22" fmla="*/ 46 w 1824"/>
                <a:gd name="T23" fmla="*/ 11 h 2648"/>
                <a:gd name="T24" fmla="*/ 48 w 1824"/>
                <a:gd name="T25" fmla="*/ 9 h 2648"/>
                <a:gd name="T26" fmla="*/ 50 w 1824"/>
                <a:gd name="T27" fmla="*/ 7 h 2648"/>
                <a:gd name="T28" fmla="*/ 51 w 1824"/>
                <a:gd name="T29" fmla="*/ 6 h 2648"/>
                <a:gd name="T30" fmla="*/ 72 w 1824"/>
                <a:gd name="T31" fmla="*/ 3 h 2648"/>
                <a:gd name="T32" fmla="*/ 65 w 1824"/>
                <a:gd name="T33" fmla="*/ 16 h 2648"/>
                <a:gd name="T34" fmla="*/ 65 w 1824"/>
                <a:gd name="T35" fmla="*/ 16 h 2648"/>
                <a:gd name="T36" fmla="*/ 63 w 1824"/>
                <a:gd name="T37" fmla="*/ 17 h 2648"/>
                <a:gd name="T38" fmla="*/ 60 w 1824"/>
                <a:gd name="T39" fmla="*/ 17 h 2648"/>
                <a:gd name="T40" fmla="*/ 57 w 1824"/>
                <a:gd name="T41" fmla="*/ 19 h 2648"/>
                <a:gd name="T42" fmla="*/ 53 w 1824"/>
                <a:gd name="T43" fmla="*/ 22 h 2648"/>
                <a:gd name="T44" fmla="*/ 48 w 1824"/>
                <a:gd name="T45" fmla="*/ 26 h 2648"/>
                <a:gd name="T46" fmla="*/ 43 w 1824"/>
                <a:gd name="T47" fmla="*/ 30 h 2648"/>
                <a:gd name="T48" fmla="*/ 37 w 1824"/>
                <a:gd name="T49" fmla="*/ 36 h 2648"/>
                <a:gd name="T50" fmla="*/ 32 w 1824"/>
                <a:gd name="T51" fmla="*/ 43 h 2648"/>
                <a:gd name="T52" fmla="*/ 26 w 1824"/>
                <a:gd name="T53" fmla="*/ 51 h 2648"/>
                <a:gd name="T54" fmla="*/ 20 w 1824"/>
                <a:gd name="T55" fmla="*/ 62 h 2648"/>
                <a:gd name="T56" fmla="*/ 15 w 1824"/>
                <a:gd name="T57" fmla="*/ 73 h 2648"/>
                <a:gd name="T58" fmla="*/ 10 w 1824"/>
                <a:gd name="T59" fmla="*/ 85 h 2648"/>
                <a:gd name="T60" fmla="*/ 6 w 1824"/>
                <a:gd name="T61" fmla="*/ 100 h 2648"/>
                <a:gd name="T62" fmla="*/ 2 w 1824"/>
                <a:gd name="T63" fmla="*/ 117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250" b="1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Business-driven by Key work</a:t>
              </a:r>
              <a:endParaRPr lang="zh-CN" altLang="en-US" sz="125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7306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Data Driven</a:t>
              </a:r>
              <a:endParaRPr lang="zh-CN" altLang="en-US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391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5523 w 2048"/>
                <a:gd name="T1" fmla="*/ 1019 h 286"/>
                <a:gd name="T2" fmla="*/ 0 w 2048"/>
                <a:gd name="T3" fmla="*/ 1019 h 286"/>
                <a:gd name="T4" fmla="*/ 1413 w 2048"/>
                <a:gd name="T5" fmla="*/ 0 h 286"/>
                <a:gd name="T6" fmla="*/ 6494 w 2048"/>
                <a:gd name="T7" fmla="*/ 0 h 286"/>
                <a:gd name="T8" fmla="*/ 5523 w 2048"/>
                <a:gd name="T9" fmla="*/ 101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250" b="1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Programming and Playback</a:t>
              </a:r>
              <a:endParaRPr lang="zh-CN" altLang="en-US" sz="125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7309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250" b="1" dirty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Capture, Edit, Playback</a:t>
              </a:r>
              <a:endParaRPr lang="zh-CN" altLang="en-US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15379" name="Pentagon 31"/>
          <p:cNvSpPr>
            <a:spLocks noChangeArrowheads="1"/>
          </p:cNvSpPr>
          <p:nvPr/>
        </p:nvSpPr>
        <p:spPr bwMode="auto">
          <a:xfrm>
            <a:off x="0" y="1290638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5380" name="Text Box 12"/>
          <p:cNvSpPr txBox="1">
            <a:spLocks noChangeArrowheads="1"/>
          </p:cNvSpPr>
          <p:nvPr/>
        </p:nvSpPr>
        <p:spPr bwMode="gray">
          <a:xfrm>
            <a:off x="5940425" y="2401888"/>
            <a:ext cx="2255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 dirty="0" smtClean="0">
                <a:solidFill>
                  <a:srgbClr val="FFFF00"/>
                </a:solidFill>
                <a:latin typeface="Verdana" pitchFamily="34" charset="0"/>
                <a:ea typeface="宋体" pitchFamily="2" charset="-122"/>
              </a:rPr>
              <a:t>BAS Framework</a:t>
            </a:r>
            <a:endParaRPr lang="en-US" altLang="zh-CN" b="1" dirty="0">
              <a:solidFill>
                <a:srgbClr val="FFFF00"/>
              </a:solidFill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Script Automatically generated 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57375"/>
            <a:ext cx="7351713" cy="3338513"/>
          </a:xfrm>
        </p:spPr>
        <p:txBody>
          <a:bodyPr/>
          <a:lstStyle/>
          <a:p>
            <a:pPr marL="365125" indent="-282575" eaLnBrk="1" hangingPunct="1"/>
            <a:r>
              <a:rPr lang="en-US" altLang="zh-CN" dirty="0" smtClean="0">
                <a:solidFill>
                  <a:srgbClr val="C58D01"/>
                </a:solidFill>
                <a:ea typeface="宋体" pitchFamily="2" charset="-122"/>
              </a:rPr>
              <a:t>Generate script in various ways </a:t>
            </a:r>
          </a:p>
          <a:p>
            <a:pPr marL="639763" lvl="1" indent="-236538" eaLnBrk="1" hangingPunct="1"/>
            <a:r>
              <a:rPr lang="en-US" altLang="zh-CN" dirty="0" smtClean="0">
                <a:solidFill>
                  <a:srgbClr val="C58D01"/>
                </a:solidFill>
                <a:ea typeface="宋体" pitchFamily="2" charset="-122"/>
              </a:rPr>
              <a:t>Base on standardized keyword cases</a:t>
            </a:r>
            <a:endParaRPr lang="zh-CN" altLang="en-US" dirty="0" smtClean="0">
              <a:solidFill>
                <a:srgbClr val="C58D01"/>
              </a:solidFill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dirty="0" smtClean="0">
                <a:solidFill>
                  <a:srgbClr val="C58D01"/>
                </a:solidFill>
                <a:ea typeface="宋体" pitchFamily="2" charset="-122"/>
              </a:rPr>
              <a:t>Base on regular Interface describing documents to generate scripts, object library, data table, such as web page, XML etc…</a:t>
            </a:r>
          </a:p>
          <a:p>
            <a:pPr marL="639763" lvl="1" indent="-236538" eaLnBrk="1" hangingPunct="1">
              <a:buFont typeface="Arial" charset="0"/>
              <a:buNone/>
            </a:pPr>
            <a:endParaRPr lang="en-US" altLang="zh-CN" dirty="0" smtClean="0">
              <a:solidFill>
                <a:srgbClr val="C58D01"/>
              </a:solidFill>
              <a:ea typeface="宋体" pitchFamily="2" charset="-122"/>
            </a:endParaRPr>
          </a:p>
        </p:txBody>
      </p:sp>
      <p:sp>
        <p:nvSpPr>
          <p:cNvPr id="35847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Different objects operating mode</a:t>
            </a:r>
            <a:endParaRPr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44650" y="1447800"/>
            <a:ext cx="7499350" cy="5053013"/>
          </a:xfrm>
        </p:spPr>
        <p:txBody>
          <a:bodyPr>
            <a:normAutofit fontScale="92500" lnSpcReduction="10000"/>
          </a:bodyPr>
          <a:lstStyle/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Simplify multi-layer object localization to single-layer localization</a:t>
            </a:r>
          </a:p>
          <a:p>
            <a:pPr marL="365125" indent="-282575" eaLnBrk="1" hangingPunct="1"/>
            <a:r>
              <a:rPr lang="en-US" altLang="zh-CN" sz="2000" dirty="0" smtClean="0">
                <a:ea typeface="宋体" pitchFamily="2" charset="-122"/>
              </a:rPr>
              <a:t>Variety operation mode </a:t>
            </a:r>
            <a:endParaRPr lang="zh-CN" altLang="en-US" sz="2000" dirty="0" smtClean="0"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sz="2000" dirty="0" smtClean="0">
                <a:ea typeface="宋体" pitchFamily="2" charset="-122"/>
              </a:rPr>
              <a:t>Customized operation </a:t>
            </a:r>
          </a:p>
          <a:p>
            <a:pPr marL="639763" lvl="1" indent="-236538" eaLnBrk="1" hangingPunct="1">
              <a:buFont typeface="Arial" charset="0"/>
              <a:buNone/>
            </a:pPr>
            <a:r>
              <a:rPr lang="en-US" altLang="zh-CN" sz="2000" dirty="0" smtClean="0">
                <a:ea typeface="宋体" pitchFamily="2" charset="-122"/>
              </a:rPr>
              <a:t>	such as </a:t>
            </a:r>
            <a:r>
              <a:rPr lang="en-US" altLang="zh-CN" sz="2000" dirty="0" err="1" smtClean="0">
                <a:ea typeface="宋体" pitchFamily="2" charset="-122"/>
              </a:rPr>
              <a:t>SetValue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err="1" smtClean="0">
                <a:ea typeface="宋体" pitchFamily="2" charset="-122"/>
              </a:rPr>
              <a:t>SelectItem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Click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etc…</a:t>
            </a:r>
            <a:endParaRPr lang="zh-CN" altLang="en-US" sz="2000" dirty="0" smtClean="0"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sz="2000" dirty="0" smtClean="0">
                <a:ea typeface="宋体" pitchFamily="2" charset="-122"/>
              </a:rPr>
              <a:t>QTP operation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such as Set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Select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Click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etc…</a:t>
            </a:r>
            <a:endParaRPr lang="zh-CN" altLang="en-US" sz="2000" dirty="0" smtClean="0">
              <a:ea typeface="宋体" pitchFamily="2" charset="-122"/>
            </a:endParaRPr>
          </a:p>
          <a:p>
            <a:pPr marL="639763" lvl="1" indent="-236538" eaLnBrk="1" hangingPunct="1"/>
            <a:r>
              <a:rPr lang="en-US" altLang="zh-CN" sz="2000" dirty="0" smtClean="0">
                <a:ea typeface="宋体" pitchFamily="2" charset="-122"/>
              </a:rPr>
              <a:t>Operation and property of QTP packaged controls</a:t>
            </a:r>
          </a:p>
          <a:p>
            <a:pPr marL="639763" lvl="1" indent="-236538" eaLnBrk="1" hangingPunct="1"/>
            <a:endParaRPr lang="en-US" altLang="zh-CN" sz="2000" dirty="0" smtClean="0">
              <a:ea typeface="宋体" pitchFamily="2" charset="-122"/>
            </a:endParaRPr>
          </a:p>
          <a:p>
            <a:pPr marL="639763" lvl="1" indent="-236538" eaLnBrk="1" hangingPunct="1"/>
            <a:endParaRPr lang="en-US" altLang="zh-CN" sz="2000" dirty="0" smtClean="0">
              <a:ea typeface="宋体" pitchFamily="2" charset="-122"/>
            </a:endParaRPr>
          </a:p>
          <a:p>
            <a:pPr marL="639763" lvl="1" indent="-236538" eaLnBrk="1" hangingPunct="1">
              <a:buFont typeface="Arial" charset="0"/>
              <a:buNone/>
            </a:pPr>
            <a:endParaRPr lang="zh-CN" altLang="en-US" sz="2000" dirty="0" smtClean="0">
              <a:ea typeface="宋体" pitchFamily="2" charset="-122"/>
            </a:endParaRPr>
          </a:p>
          <a:p>
            <a:pPr marL="365125" indent="-282575" eaLnBrk="1" hangingPunct="1">
              <a:buFontTx/>
              <a:buNone/>
            </a:pPr>
            <a:r>
              <a:rPr lang="zh-CN" altLang="en-US" sz="1200" dirty="0" smtClean="0">
                <a:solidFill>
                  <a:srgbClr val="009900"/>
                </a:solidFill>
                <a:ea typeface="宋体" pitchFamily="2" charset="-122"/>
              </a:rPr>
              <a:t>	</a:t>
            </a:r>
            <a:r>
              <a:rPr lang="en-US" altLang="zh-CN" sz="1200" dirty="0" smtClean="0">
                <a:solidFill>
                  <a:srgbClr val="009900"/>
                </a:solidFill>
                <a:ea typeface="宋体" pitchFamily="2" charset="-122"/>
              </a:rPr>
              <a:t>1.	Call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 err="1" smtClean="0">
                <a:ea typeface="宋体" pitchFamily="2" charset="-122"/>
              </a:rPr>
              <a:t>FP.</a:t>
            </a:r>
            <a:r>
              <a:rPr lang="en-US" altLang="zh-CN" sz="1200" dirty="0" err="1" smtClean="0">
                <a:solidFill>
                  <a:srgbClr val="0000CC"/>
                </a:solidFill>
                <a:ea typeface="宋体" pitchFamily="2" charset="-122"/>
              </a:rPr>
              <a:t>SetValue</a:t>
            </a:r>
            <a:r>
              <a:rPr lang="en-US" altLang="zh-CN" sz="1200" dirty="0" smtClean="0">
                <a:ea typeface="宋体" pitchFamily="2" charset="-122"/>
              </a:rPr>
              <a:t>("706111_edt_search_date ", </a:t>
            </a:r>
            <a:r>
              <a:rPr lang="en-US" altLang="zh-CN" sz="1200" dirty="0" err="1" smtClean="0">
                <a:solidFill>
                  <a:srgbClr val="FF0000"/>
                </a:solidFill>
                <a:ea typeface="宋体" pitchFamily="2" charset="-122"/>
              </a:rPr>
              <a:t>slDicData</a:t>
            </a:r>
            <a:r>
              <a:rPr lang="en-US" altLang="zh-CN" sz="1200" dirty="0" smtClean="0">
                <a:ea typeface="宋体" pitchFamily="2" charset="-122"/>
              </a:rPr>
              <a:t>(" </a:t>
            </a:r>
            <a:r>
              <a:rPr lang="en-US" altLang="zh-CN" sz="1200" dirty="0" err="1" smtClean="0">
                <a:ea typeface="宋体" pitchFamily="2" charset="-122"/>
              </a:rPr>
              <a:t>search_date</a:t>
            </a:r>
            <a:r>
              <a:rPr lang="en-US" altLang="zh-CN" sz="1200" dirty="0" smtClean="0">
                <a:ea typeface="宋体" pitchFamily="2" charset="-122"/>
              </a:rPr>
              <a:t> "))</a:t>
            </a:r>
          </a:p>
          <a:p>
            <a:pPr marL="365125" indent="-282575" eaLnBrk="1" hangingPunct="1">
              <a:buFontTx/>
              <a:buNone/>
            </a:pPr>
            <a:endParaRPr lang="en-US" altLang="zh-CN" sz="1200" dirty="0" smtClean="0">
              <a:ea typeface="宋体" pitchFamily="2" charset="-122"/>
            </a:endParaRPr>
          </a:p>
          <a:p>
            <a:pPr marL="365125" indent="-282575" eaLnBrk="1" hangingPunct="1">
              <a:buFontTx/>
              <a:buNone/>
            </a:pPr>
            <a:r>
              <a:rPr lang="en-US" altLang="zh-CN" sz="1200" dirty="0" smtClean="0">
                <a:ea typeface="宋体" pitchFamily="2" charset="-122"/>
              </a:rPr>
              <a:t>	2.	</a:t>
            </a:r>
            <a:r>
              <a:rPr lang="en-US" altLang="zh-CN" sz="1200" dirty="0" err="1" smtClean="0">
                <a:ea typeface="宋体" pitchFamily="2" charset="-122"/>
              </a:rPr>
              <a:t>FP.item</a:t>
            </a:r>
            <a:r>
              <a:rPr lang="en-US" altLang="zh-CN" sz="1200" dirty="0" smtClean="0">
                <a:ea typeface="宋体" pitchFamily="2" charset="-122"/>
              </a:rPr>
              <a:t>(“706111_edt_search_date”).</a:t>
            </a:r>
            <a:r>
              <a:rPr lang="en-US" altLang="zh-CN" sz="1200" dirty="0" smtClean="0">
                <a:solidFill>
                  <a:srgbClr val="0000CC"/>
                </a:solidFill>
                <a:ea typeface="宋体" pitchFamily="2" charset="-122"/>
              </a:rPr>
              <a:t>Set </a:t>
            </a:r>
            <a:r>
              <a:rPr lang="en-US" altLang="zh-CN" sz="1200" dirty="0" err="1" smtClean="0">
                <a:solidFill>
                  <a:srgbClr val="FF0000"/>
                </a:solidFill>
                <a:ea typeface="宋体" pitchFamily="2" charset="-122"/>
              </a:rPr>
              <a:t>slDicData</a:t>
            </a:r>
            <a:r>
              <a:rPr lang="en-US" altLang="zh-CN" sz="1200" dirty="0" smtClean="0">
                <a:ea typeface="宋体" pitchFamily="2" charset="-122"/>
              </a:rPr>
              <a:t>(" FBP amount ")</a:t>
            </a:r>
          </a:p>
          <a:p>
            <a:pPr marL="365125" indent="-282575" eaLnBrk="1" hangingPunct="1">
              <a:buFontTx/>
              <a:buNone/>
            </a:pPr>
            <a:endParaRPr lang="en-US" altLang="zh-CN" sz="1200" dirty="0" smtClean="0">
              <a:ea typeface="宋体" pitchFamily="2" charset="-122"/>
            </a:endParaRPr>
          </a:p>
          <a:p>
            <a:pPr marL="365125" indent="-282575" eaLnBrk="1" hangingPunct="1">
              <a:buFontTx/>
              <a:buNone/>
            </a:pPr>
            <a:r>
              <a:rPr lang="en-US" altLang="zh-CN" sz="1200" dirty="0" smtClean="0">
                <a:ea typeface="宋体" pitchFamily="2" charset="-122"/>
              </a:rPr>
              <a:t>	3.	</a:t>
            </a:r>
            <a:r>
              <a:rPr lang="en-US" altLang="zh-CN" sz="1200" dirty="0" err="1" smtClean="0">
                <a:ea typeface="宋体" pitchFamily="2" charset="-122"/>
              </a:rPr>
              <a:t>IBPAutoTest.item</a:t>
            </a:r>
            <a:r>
              <a:rPr lang="en-US" altLang="zh-CN" sz="1200" dirty="0" smtClean="0">
                <a:ea typeface="宋体" pitchFamily="2" charset="-122"/>
              </a:rPr>
              <a:t>(“706111_edt_search_date</a:t>
            </a:r>
            <a:r>
              <a:rPr lang="zh-CN" altLang="en-US" sz="1200" dirty="0" smtClean="0">
                <a:ea typeface="宋体" pitchFamily="2" charset="-122"/>
              </a:rPr>
              <a:t>”</a:t>
            </a:r>
            <a:r>
              <a:rPr lang="en-US" altLang="zh-CN" sz="1200" dirty="0" smtClean="0">
                <a:ea typeface="宋体" pitchFamily="2" charset="-122"/>
              </a:rPr>
              <a:t>).</a:t>
            </a:r>
            <a:r>
              <a:rPr lang="en-US" altLang="zh-CN" sz="1200" dirty="0" smtClean="0">
                <a:solidFill>
                  <a:srgbClr val="0000CC"/>
                </a:solidFill>
                <a:ea typeface="宋体" pitchFamily="2" charset="-122"/>
              </a:rPr>
              <a:t>Object</a:t>
            </a:r>
            <a:r>
              <a:rPr lang="en-US" altLang="zh-CN" sz="1200" dirty="0" smtClean="0">
                <a:ea typeface="宋体" pitchFamily="2" charset="-122"/>
              </a:rPr>
              <a:t>. </a:t>
            </a:r>
            <a:r>
              <a:rPr lang="en-US" altLang="zh-CN" sz="1200" i="1" dirty="0" err="1" smtClean="0">
                <a:solidFill>
                  <a:srgbClr val="0000CC"/>
                </a:solidFill>
                <a:ea typeface="宋体" pitchFamily="2" charset="-122"/>
              </a:rPr>
              <a:t>Func_or_prop</a:t>
            </a:r>
            <a:r>
              <a:rPr lang="en-US" altLang="zh-CN" sz="1200" dirty="0" smtClean="0">
                <a:solidFill>
                  <a:srgbClr val="0000CC"/>
                </a:solidFill>
                <a:ea typeface="宋体" pitchFamily="2" charset="-122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a typeface="宋体" pitchFamily="2" charset="-122"/>
              </a:rPr>
              <a:t>[</a:t>
            </a:r>
            <a:r>
              <a:rPr lang="en-US" altLang="zh-CN" sz="1200" i="1" dirty="0" err="1" smtClean="0">
                <a:solidFill>
                  <a:srgbClr val="FF0000"/>
                </a:solidFill>
                <a:ea typeface="宋体" pitchFamily="2" charset="-122"/>
              </a:rPr>
              <a:t>parms</a:t>
            </a:r>
            <a:r>
              <a:rPr lang="en-US" altLang="zh-CN" sz="1200" i="1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</a:p>
        </p:txBody>
      </p:sp>
      <p:sp>
        <p:nvSpPr>
          <p:cNvPr id="36870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36871" name="Picture 11" descr="C:\Program Files\Microsoft Office\MEDIA\OFFICE12\Lines\BD21323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9188" y="4457700"/>
            <a:ext cx="7143751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Configurable Multi-platform Support </a:t>
            </a:r>
            <a:endParaRPr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1524000"/>
            <a:ext cx="4537075" cy="5119688"/>
          </a:xfrm>
        </p:spPr>
        <p:txBody>
          <a:bodyPr/>
          <a:lstStyle/>
          <a:p>
            <a:pPr marL="365125" indent="-282575" eaLnBrk="1" hangingPunct="1">
              <a:lnSpc>
                <a:spcPct val="105000"/>
              </a:lnSpc>
            </a:pPr>
            <a:r>
              <a:rPr lang="en-US" altLang="zh-CN" sz="2000" smtClean="0">
                <a:ea typeface="宋体" pitchFamily="2" charset="-122"/>
              </a:rPr>
              <a:t>Realize object recognition through configuration files </a:t>
            </a:r>
          </a:p>
          <a:p>
            <a:pPr marL="365125" indent="-282575" eaLnBrk="1" hangingPunct="1">
              <a:lnSpc>
                <a:spcPct val="105000"/>
              </a:lnSpc>
            </a:pPr>
            <a:endParaRPr lang="en-US" altLang="zh-CN" sz="200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105000"/>
              </a:lnSpc>
            </a:pPr>
            <a:r>
              <a:rPr lang="en-US" altLang="zh-CN" sz="2200" smtClean="0">
                <a:ea typeface="宋体" pitchFamily="2" charset="-122"/>
              </a:rPr>
              <a:t>Supporting </a:t>
            </a:r>
            <a:r>
              <a:rPr lang="en-US" altLang="zh-CN" sz="2000" smtClean="0">
                <a:ea typeface="宋体" pitchFamily="2" charset="-122"/>
              </a:rPr>
              <a:t>coexist configurations in various environmental </a:t>
            </a:r>
          </a:p>
          <a:p>
            <a:pPr marL="365125" indent="-282575" eaLnBrk="1" hangingPunct="1">
              <a:lnSpc>
                <a:spcPct val="105000"/>
              </a:lnSpc>
            </a:pPr>
            <a:endParaRPr lang="en-US" altLang="zh-CN" sz="200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105000"/>
              </a:lnSpc>
            </a:pPr>
            <a:r>
              <a:rPr lang="en-US" altLang="zh-CN" sz="2000" smtClean="0">
                <a:ea typeface="宋体" pitchFamily="2" charset="-122"/>
              </a:rPr>
              <a:t>Adjust configuration according by the actual circumstances without update script and object library</a:t>
            </a:r>
          </a:p>
        </p:txBody>
      </p:sp>
      <p:sp>
        <p:nvSpPr>
          <p:cNvPr id="37894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6575425" y="1527175"/>
            <a:ext cx="2568575" cy="4884738"/>
          </a:xfrm>
        </p:spPr>
        <p:txBody>
          <a:bodyPr>
            <a:normAutofit lnSpcReduction="10000"/>
          </a:bodyPr>
          <a:lstStyle/>
          <a:p>
            <a:pPr marL="365125" indent="-282575" eaLnBrk="1" hangingPunct="1">
              <a:lnSpc>
                <a:spcPct val="105000"/>
              </a:lnSpc>
              <a:buFontTx/>
              <a:buNone/>
            </a:pPr>
            <a:endParaRPr lang="en-US" altLang="zh-CN" sz="100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[WEBTABLE]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Class=WebTable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Index=WebTable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ID="ClassName"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IDVal="WebTable"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endParaRPr lang="en-US" altLang="zh-CN" sz="100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[DIALOG]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Class=Dialog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Index=Dialog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ID=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IDVal=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endParaRPr lang="en-US" altLang="zh-CN" sz="1000" smtClean="0">
              <a:ea typeface="宋体" pitchFamily="2" charset="-122"/>
            </a:endParaRP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[WINBUTTON]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Class=WinButton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Index=WinButton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ID=</a:t>
            </a:r>
          </a:p>
          <a:p>
            <a:pPr marL="365125" indent="-282575" eaLnBrk="1" hangingPunct="1">
              <a:lnSpc>
                <a:spcPct val="105000"/>
              </a:lnSpc>
              <a:buFontTx/>
              <a:buNone/>
            </a:pPr>
            <a:r>
              <a:rPr lang="en-US" altLang="zh-CN" sz="1000" smtClean="0">
                <a:ea typeface="宋体" pitchFamily="2" charset="-122"/>
              </a:rPr>
              <a:t>IDVal=</a:t>
            </a:r>
          </a:p>
          <a:p>
            <a:pPr marL="365125" indent="-282575" eaLnBrk="1" hangingPunct="1">
              <a:lnSpc>
                <a:spcPct val="105000"/>
              </a:lnSpc>
            </a:pPr>
            <a:endParaRPr lang="en-US" altLang="zh-CN" sz="1000" smtClean="0">
              <a:ea typeface="宋体" pitchFamily="2" charset="-122"/>
            </a:endParaRPr>
          </a:p>
        </p:txBody>
      </p:sp>
      <p:sp>
        <p:nvSpPr>
          <p:cNvPr id="37895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Frame topology structure 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98750" y="1433287"/>
          <a:ext cx="481965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4" imgW="4691372" imgH="5551154" progId="Visio.Drawing.11">
                  <p:embed/>
                </p:oleObj>
              </mc:Choice>
              <mc:Fallback>
                <p:oleObj name="Visio" r:id="rId4" imgW="4691372" imgH="5551154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433287"/>
                        <a:ext cx="4819650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Pentagon 12"/>
          <p:cNvSpPr>
            <a:spLocks noChangeArrowheads="1"/>
          </p:cNvSpPr>
          <p:nvPr/>
        </p:nvSpPr>
        <p:spPr bwMode="auto">
          <a:xfrm>
            <a:off x="0" y="11430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84" y="188460"/>
            <a:ext cx="8375650" cy="87471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Framework Components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14838" cy="5715000"/>
          </a:xfrm>
        </p:spPr>
        <p:txBody>
          <a:bodyPr/>
          <a:lstStyle/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Catalogue classification management 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</a:rPr>
              <a:t>Object data sheets</a:t>
            </a:r>
          </a:p>
          <a:p>
            <a:pPr marL="365125" indent="-282575" eaLnBrk="1" hangingPunct="1"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 (According to transaction organized )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</a:rPr>
              <a:t>Unit scripts</a:t>
            </a:r>
          </a:p>
          <a:p>
            <a:pPr marL="365125" indent="-282575" eaLnBrk="1" hangingPunct="1"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 (According to module organization)</a:t>
            </a:r>
          </a:p>
          <a:p>
            <a:pPr marL="365125" indent="-282575" eaLnBrk="1" hangingPunct="1"/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</a:rPr>
              <a:t>Test cases and data </a:t>
            </a:r>
          </a:p>
          <a:p>
            <a:pPr marL="365125" indent="-282575" eaLnBrk="1" hangingPunct="1"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 (According to the trade group )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</a:rPr>
              <a:t>Script library</a:t>
            </a:r>
          </a:p>
          <a:p>
            <a:pPr marL="365125" indent="-282575" eaLnBrk="1" hangingPunct="1"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 (According to business organization)</a:t>
            </a:r>
          </a:p>
          <a:p>
            <a:pPr marL="365125" indent="-282575" eaLnBrk="1" hangingPunct="1"/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</a:rPr>
              <a:t>Customize output result and screenshots</a:t>
            </a:r>
            <a:endParaRPr lang="zh-CN" altLang="en-US" sz="2000" b="1" smtClean="0">
              <a:solidFill>
                <a:srgbClr val="0070C0"/>
              </a:solidFill>
              <a:ea typeface="宋体" pitchFamily="2" charset="-122"/>
            </a:endParaRP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6988" y="1370013"/>
          <a:ext cx="4037012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4" imgW="2047946" imgH="1715203" progId="Visio.Drawing.11">
                  <p:embed/>
                </p:oleObj>
              </mc:Choice>
              <mc:Fallback>
                <p:oleObj name="Visio" r:id="rId4" imgW="2047946" imgH="1715203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370013"/>
                        <a:ext cx="4037012" cy="337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Pentagon 12"/>
          <p:cNvSpPr>
            <a:spLocks noChangeArrowheads="1"/>
          </p:cNvSpPr>
          <p:nvPr/>
        </p:nvSpPr>
        <p:spPr bwMode="auto">
          <a:xfrm>
            <a:off x="0" y="85725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Data-driven of Test composition 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8229600" cy="2543175"/>
          </a:xfrm>
        </p:spPr>
        <p:txBody>
          <a:bodyPr/>
          <a:lstStyle/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Organization with datamation and management test automation related content in order to adopt a more effective way of expression.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Already datamation content include : Business process, test data, test objects.</a:t>
            </a:r>
            <a:endParaRPr lang="zh-CN" altLang="en-US" sz="2000" smtClean="0">
              <a:ea typeface="宋体" pitchFamily="2" charset="-122"/>
            </a:endParaRPr>
          </a:p>
          <a:p>
            <a:pPr marL="365125" indent="-282575" eaLnBrk="1" hangingPunct="1"/>
            <a:r>
              <a:rPr lang="en-US" altLang="zh-CN" sz="2000" smtClean="0">
                <a:ea typeface="宋体" pitchFamily="2" charset="-122"/>
              </a:rPr>
              <a:t>Pending to datamation include: test steps, test script. </a:t>
            </a:r>
            <a:endParaRPr lang="zh-CN" altLang="en-US" sz="2000" smtClean="0">
              <a:ea typeface="宋体" pitchFamily="2" charset="-122"/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660775"/>
          <a:ext cx="70008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4" imgW="7006900" imgH="3406998" progId="Visio.Drawing.11">
                  <p:embed/>
                </p:oleObj>
              </mc:Choice>
              <mc:Fallback>
                <p:oleObj name="Visio" r:id="rId4" imgW="7006900" imgH="3406998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60775"/>
                        <a:ext cx="700087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Pentagon 12"/>
          <p:cNvSpPr>
            <a:spLocks noChangeArrowheads="1"/>
          </p:cNvSpPr>
          <p:nvPr/>
        </p:nvSpPr>
        <p:spPr bwMode="auto">
          <a:xfrm>
            <a:off x="0" y="1214438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Framework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Structure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528990" y="1543731"/>
          <a:ext cx="651192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4" imgW="7618976" imgH="5746934" progId="Visio.Drawing.11">
                  <p:embed/>
                </p:oleObj>
              </mc:Choice>
              <mc:Fallback>
                <p:oleObj name="Visio" r:id="rId4" imgW="7618976" imgH="5746934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990" y="1543731"/>
                        <a:ext cx="6511925" cy="491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Pentagon 12"/>
          <p:cNvSpPr>
            <a:spLocks noChangeArrowheads="1"/>
          </p:cNvSpPr>
          <p:nvPr/>
        </p:nvSpPr>
        <p:spPr bwMode="auto">
          <a:xfrm>
            <a:off x="0" y="1214438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Human Resource Structure</a:t>
            </a:r>
            <a:endParaRPr lang="zh-CN" altLang="en-US" sz="30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714375" y="1219200"/>
          <a:ext cx="7950200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Visio" r:id="rId3" imgW="6780609" imgH="4028995" progId="Visio.Drawing.11">
                  <p:embed/>
                </p:oleObj>
              </mc:Choice>
              <mc:Fallback>
                <p:oleObj name="Visio" r:id="rId3" imgW="6780609" imgH="4028995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219200"/>
                        <a:ext cx="7950200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Pentagon 12"/>
          <p:cNvSpPr>
            <a:spLocks noChangeArrowheads="1"/>
          </p:cNvSpPr>
          <p:nvPr/>
        </p:nvSpPr>
        <p:spPr bwMode="auto">
          <a:xfrm>
            <a:off x="0" y="1044800"/>
            <a:ext cx="7000875" cy="142875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419225"/>
            <a:ext cx="906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92" name="Picture 1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6300" y="4526689"/>
            <a:ext cx="647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pic>
        <p:nvPicPr>
          <p:cNvPr id="19590" name="Picture 1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1425" y="451485"/>
            <a:ext cx="60483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圆角矩形 139"/>
          <p:cNvSpPr/>
          <p:nvPr/>
        </p:nvSpPr>
        <p:spPr bwMode="auto">
          <a:xfrm>
            <a:off x="304800" y="1162050"/>
            <a:ext cx="1143000" cy="38290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pic>
        <p:nvPicPr>
          <p:cNvPr id="19591" name="Picture 1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5075" y="457200"/>
            <a:ext cx="742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圆角矩形 123"/>
          <p:cNvSpPr/>
          <p:nvPr/>
        </p:nvSpPr>
        <p:spPr bwMode="auto">
          <a:xfrm>
            <a:off x="5648325" y="1266825"/>
            <a:ext cx="1171575" cy="37719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47663" y="2000250"/>
            <a:ext cx="1004887" cy="2762250"/>
            <a:chOff x="347663" y="2000250"/>
            <a:chExt cx="1004887" cy="2762250"/>
          </a:xfrm>
        </p:grpSpPr>
        <p:sp>
          <p:nvSpPr>
            <p:cNvPr id="19577" name="AutoShape 27"/>
            <p:cNvSpPr>
              <a:spLocks noChangeArrowheads="1"/>
            </p:cNvSpPr>
            <p:nvPr/>
          </p:nvSpPr>
          <p:spPr bwMode="auto">
            <a:xfrm>
              <a:off x="347663" y="2000250"/>
              <a:ext cx="1004887" cy="2762250"/>
            </a:xfrm>
            <a:prstGeom prst="bevel">
              <a:avLst>
                <a:gd name="adj" fmla="val 5903"/>
              </a:avLst>
            </a:prstGeom>
            <a:gradFill rotWithShape="1">
              <a:gsLst>
                <a:gs pos="0">
                  <a:srgbClr val="4A85B1"/>
                </a:gs>
                <a:gs pos="100000">
                  <a:srgbClr val="223E5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fontAlgn="b" hangingPunct="0">
                <a:lnSpc>
                  <a:spcPct val="90000"/>
                </a:lnSpc>
              </a:pPr>
              <a:endParaRPr lang="zh-CN" altLang="en-US" sz="320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98027" y="2248560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85697"/>
                <a:satOff val="-6832"/>
                <a:lumOff val="5474"/>
                <a:alphaOff val="0"/>
              </a:schemeClr>
            </a:fillRef>
            <a:effectRef idx="1">
              <a:schemeClr val="accent1">
                <a:shade val="50000"/>
                <a:hueOff val="85697"/>
                <a:satOff val="-6832"/>
                <a:lumOff val="5474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A:Main </a:t>
              </a:r>
              <a:r>
                <a:rPr lang="en-US" sz="800" dirty="0"/>
                <a:t>Process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74099" y="2708517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171394"/>
                <a:satOff val="-13664"/>
                <a:lumOff val="10947"/>
                <a:alphaOff val="0"/>
              </a:schemeClr>
            </a:fillRef>
            <a:effectRef idx="1">
              <a:schemeClr val="accent1">
                <a:shade val="50000"/>
                <a:hueOff val="171394"/>
                <a:satOff val="-13664"/>
                <a:lumOff val="10947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B:Sub </a:t>
              </a:r>
              <a:r>
                <a:rPr lang="en-US" sz="800" dirty="0"/>
                <a:t>Process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85852" y="369999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342788"/>
                <a:satOff val="-27329"/>
                <a:lumOff val="21895"/>
                <a:alphaOff val="0"/>
              </a:schemeClr>
            </a:fillRef>
            <a:effectRef idx="1">
              <a:schemeClr val="accent1">
                <a:shade val="50000"/>
                <a:hueOff val="342788"/>
                <a:satOff val="-27329"/>
                <a:lumOff val="21895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D:External Call</a:t>
              </a:r>
              <a:endParaRPr lang="en-US" sz="800" dirty="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85767" y="3203289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514182"/>
                <a:satOff val="-40993"/>
                <a:lumOff val="32842"/>
                <a:alphaOff val="0"/>
              </a:schemeClr>
            </a:fillRef>
            <a:effectRef idx="1">
              <a:schemeClr val="accent1">
                <a:shade val="50000"/>
                <a:hueOff val="514182"/>
                <a:satOff val="-40993"/>
                <a:lumOff val="32842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C:Funciton </a:t>
              </a:r>
              <a:r>
                <a:rPr lang="en-US" sz="800" dirty="0"/>
                <a:t>C</a:t>
              </a:r>
              <a:r>
                <a:rPr lang="en-US" sz="800" dirty="0" smtClean="0"/>
                <a:t>heck</a:t>
              </a:r>
              <a:endParaRPr lang="en-US" sz="800" dirty="0"/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485810" y="4221640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171394"/>
              <a:satOff val="-13664"/>
              <a:lumOff val="10947"/>
              <a:alphaOff val="0"/>
            </a:schemeClr>
          </a:fillRef>
          <a:effectRef idx="1">
            <a:schemeClr val="accent1">
              <a:shade val="50000"/>
              <a:hueOff val="171394"/>
              <a:satOff val="-13664"/>
              <a:lumOff val="10947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dirty="0" smtClean="0"/>
              <a:t>E:Other         </a:t>
            </a:r>
            <a:endParaRPr lang="en-US" sz="800" dirty="0"/>
          </a:p>
        </p:txBody>
      </p:sp>
      <p:pic>
        <p:nvPicPr>
          <p:cNvPr id="19477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288" y="1390650"/>
            <a:ext cx="9709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9" name="右箭头 38"/>
          <p:cNvSpPr>
            <a:spLocks noChangeArrowheads="1"/>
          </p:cNvSpPr>
          <p:nvPr/>
        </p:nvSpPr>
        <p:spPr bwMode="auto">
          <a:xfrm>
            <a:off x="1314449" y="3190875"/>
            <a:ext cx="180975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任意多边形 47"/>
          <p:cNvSpPr/>
          <p:nvPr/>
        </p:nvSpPr>
        <p:spPr>
          <a:xfrm>
            <a:off x="447650" y="5128081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800" dirty="0"/>
              <a:t>BPT</a:t>
            </a:r>
            <a:endParaRPr lang="en-US" sz="800" dirty="0"/>
          </a:p>
        </p:txBody>
      </p:sp>
      <p:sp>
        <p:nvSpPr>
          <p:cNvPr id="56" name="任意多边形 55"/>
          <p:cNvSpPr/>
          <p:nvPr/>
        </p:nvSpPr>
        <p:spPr>
          <a:xfrm>
            <a:off x="1771625" y="515665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800" dirty="0"/>
              <a:t>Data Driven</a:t>
            </a:r>
            <a:endParaRPr lang="en-US" sz="800" dirty="0"/>
          </a:p>
        </p:txBody>
      </p:sp>
      <p:sp>
        <p:nvSpPr>
          <p:cNvPr id="57" name="任意多边形 56"/>
          <p:cNvSpPr/>
          <p:nvPr/>
        </p:nvSpPr>
        <p:spPr>
          <a:xfrm>
            <a:off x="3124175" y="51757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/>
              <a:t>Dynamic Configuration</a:t>
            </a:r>
          </a:p>
        </p:txBody>
      </p:sp>
      <p:sp>
        <p:nvSpPr>
          <p:cNvPr id="58" name="任意多边形 57"/>
          <p:cNvSpPr/>
          <p:nvPr/>
        </p:nvSpPr>
        <p:spPr>
          <a:xfrm>
            <a:off x="1781150" y="5699581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800" dirty="0"/>
              <a:t>Multi-function data bus</a:t>
            </a:r>
            <a:endParaRPr lang="en-US" sz="800" dirty="0"/>
          </a:p>
        </p:txBody>
      </p:sp>
      <p:sp>
        <p:nvSpPr>
          <p:cNvPr id="59" name="任意多边形 58"/>
          <p:cNvSpPr/>
          <p:nvPr/>
        </p:nvSpPr>
        <p:spPr>
          <a:xfrm>
            <a:off x="1771625" y="62044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800" dirty="0"/>
              <a:t>The public data pool </a:t>
            </a:r>
            <a:endParaRPr lang="en-US" sz="800" dirty="0"/>
          </a:p>
        </p:txBody>
      </p:sp>
      <p:sp>
        <p:nvSpPr>
          <p:cNvPr id="60" name="任意多边形 59"/>
          <p:cNvSpPr/>
          <p:nvPr/>
        </p:nvSpPr>
        <p:spPr>
          <a:xfrm>
            <a:off x="3086075" y="5718631"/>
            <a:ext cx="828700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/>
              <a:t>Different objects operating mode 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457175" y="569005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dirty="0"/>
              <a:t>A+B:      Smoke Test</a:t>
            </a:r>
          </a:p>
        </p:txBody>
      </p:sp>
      <p:sp>
        <p:nvSpPr>
          <p:cNvPr id="62" name="任意多边形 61"/>
          <p:cNvSpPr/>
          <p:nvPr/>
        </p:nvSpPr>
        <p:spPr>
          <a:xfrm>
            <a:off x="457175" y="62044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dirty="0"/>
              <a:t>A~E: Regression Test</a:t>
            </a:r>
          </a:p>
        </p:txBody>
      </p:sp>
      <p:sp>
        <p:nvSpPr>
          <p:cNvPr id="68" name="任意多边形 67"/>
          <p:cNvSpPr/>
          <p:nvPr/>
        </p:nvSpPr>
        <p:spPr>
          <a:xfrm>
            <a:off x="423864" y="1495498"/>
            <a:ext cx="855720" cy="288169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b="1" dirty="0" smtClean="0"/>
              <a:t>User Case Categorization</a:t>
            </a:r>
            <a:endParaRPr lang="en-US" sz="800" b="1" dirty="0"/>
          </a:p>
        </p:txBody>
      </p:sp>
      <p:grpSp>
        <p:nvGrpSpPr>
          <p:cNvPr id="9" name="组合 128"/>
          <p:cNvGrpSpPr/>
          <p:nvPr/>
        </p:nvGrpSpPr>
        <p:grpSpPr>
          <a:xfrm>
            <a:off x="7481888" y="1981200"/>
            <a:ext cx="1004887" cy="2762250"/>
            <a:chOff x="7481888" y="1981200"/>
            <a:chExt cx="1004887" cy="2762250"/>
          </a:xfrm>
        </p:grpSpPr>
        <p:sp>
          <p:nvSpPr>
            <p:cNvPr id="19476" name="AutoShape 27"/>
            <p:cNvSpPr>
              <a:spLocks noChangeArrowheads="1"/>
            </p:cNvSpPr>
            <p:nvPr/>
          </p:nvSpPr>
          <p:spPr bwMode="auto">
            <a:xfrm>
              <a:off x="7481888" y="1981200"/>
              <a:ext cx="1004887" cy="2762250"/>
            </a:xfrm>
            <a:prstGeom prst="bevel">
              <a:avLst>
                <a:gd name="adj" fmla="val 5903"/>
              </a:avLst>
            </a:prstGeom>
            <a:gradFill rotWithShape="1">
              <a:gsLst>
                <a:gs pos="0">
                  <a:srgbClr val="4A85B1"/>
                </a:gs>
                <a:gs pos="100000">
                  <a:srgbClr val="223E5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fontAlgn="b" hangingPunct="0">
                <a:lnSpc>
                  <a:spcPct val="90000"/>
                </a:lnSpc>
              </a:pPr>
              <a:endParaRPr lang="zh-CN" altLang="en-US" sz="320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7648550" y="324213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Framework</a:t>
              </a:r>
              <a:endParaRPr lang="en-US" sz="800" dirty="0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648550" y="272778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Object </a:t>
              </a:r>
              <a:r>
                <a:rPr lang="en-US" sz="800" dirty="0" smtClean="0"/>
                <a:t>Generation </a:t>
              </a:r>
              <a:r>
                <a:rPr lang="en-US" altLang="zh-CN" sz="800" dirty="0" smtClean="0"/>
                <a:t>tool </a:t>
              </a:r>
              <a:endParaRPr lang="en-US" sz="800" dirty="0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7648550" y="218485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Data    </a:t>
              </a:r>
              <a:r>
                <a:rPr lang="en-US" sz="800" dirty="0" smtClean="0"/>
                <a:t>Generation </a:t>
              </a:r>
              <a:r>
                <a:rPr lang="en-US" altLang="zh-CN" sz="800" dirty="0" smtClean="0"/>
                <a:t>tool </a:t>
              </a:r>
              <a:endParaRPr lang="en-US" sz="800" dirty="0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7639025" y="384220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Script </a:t>
              </a:r>
              <a:r>
                <a:rPr lang="en-US" sz="800" dirty="0" smtClean="0"/>
                <a:t>Generation </a:t>
              </a:r>
              <a:r>
                <a:rPr lang="en-US" altLang="zh-CN" sz="800" dirty="0" smtClean="0"/>
                <a:t>tool </a:t>
              </a:r>
              <a:endParaRPr lang="en-US" sz="800" dirty="0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7619975" y="432798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sz="800" dirty="0" smtClean="0"/>
                <a:t>Configuration List</a:t>
              </a:r>
              <a:endParaRPr lang="en-US" sz="800" dirty="0"/>
            </a:p>
          </p:txBody>
        </p:sp>
      </p:grpSp>
      <p:pic>
        <p:nvPicPr>
          <p:cNvPr id="132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463" y="1390650"/>
            <a:ext cx="906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任意多边形 130"/>
          <p:cNvSpPr/>
          <p:nvPr/>
        </p:nvSpPr>
        <p:spPr>
          <a:xfrm>
            <a:off x="7582038" y="1505023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000" b="1" dirty="0" smtClean="0"/>
              <a:t>Tools</a:t>
            </a:r>
            <a:endParaRPr lang="en-US" sz="1000" b="1" dirty="0"/>
          </a:p>
        </p:txBody>
      </p:sp>
      <p:sp>
        <p:nvSpPr>
          <p:cNvPr id="133" name="任意多边形 132"/>
          <p:cNvSpPr/>
          <p:nvPr/>
        </p:nvSpPr>
        <p:spPr bwMode="auto">
          <a:xfrm>
            <a:off x="3114647" y="6251283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599879"/>
              <a:satOff val="-47825"/>
              <a:lumOff val="38316"/>
              <a:alphaOff val="0"/>
            </a:schemeClr>
          </a:fillRef>
          <a:effectRef idx="1">
            <a:schemeClr val="accent1">
              <a:shade val="50000"/>
              <a:hueOff val="599879"/>
              <a:satOff val="-47825"/>
              <a:lumOff val="38316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/>
              <a:t>Regular Expressions</a:t>
            </a:r>
          </a:p>
        </p:txBody>
      </p:sp>
      <p:sp>
        <p:nvSpPr>
          <p:cNvPr id="134" name="任意多边形 133"/>
          <p:cNvSpPr/>
          <p:nvPr/>
        </p:nvSpPr>
        <p:spPr>
          <a:xfrm>
            <a:off x="4438625" y="519475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/>
              <a:t>Uniform Rules</a:t>
            </a:r>
          </a:p>
        </p:txBody>
      </p:sp>
      <p:sp>
        <p:nvSpPr>
          <p:cNvPr id="135" name="任意多边形 134"/>
          <p:cNvSpPr/>
          <p:nvPr/>
        </p:nvSpPr>
        <p:spPr>
          <a:xfrm>
            <a:off x="4419575" y="57091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 smtClean="0"/>
              <a:t>Specialized </a:t>
            </a:r>
            <a:r>
              <a:rPr lang="en-US" sz="800" dirty="0"/>
              <a:t>Cooperation</a:t>
            </a:r>
          </a:p>
        </p:txBody>
      </p:sp>
      <p:sp>
        <p:nvSpPr>
          <p:cNvPr id="136" name="任意多边形 135"/>
          <p:cNvSpPr/>
          <p:nvPr/>
        </p:nvSpPr>
        <p:spPr>
          <a:xfrm>
            <a:off x="4429100" y="622345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 smtClean="0"/>
              <a:t>Single entry, multiple  exit</a:t>
            </a:r>
            <a:endParaRPr lang="en-US" sz="800" dirty="0"/>
          </a:p>
        </p:txBody>
      </p:sp>
      <p:sp>
        <p:nvSpPr>
          <p:cNvPr id="137" name="任意多边形 136"/>
          <p:cNvSpPr/>
          <p:nvPr/>
        </p:nvSpPr>
        <p:spPr>
          <a:xfrm>
            <a:off x="5829275" y="52138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>
              <a:defRPr/>
            </a:pPr>
            <a:r>
              <a:rPr lang="en-US" sz="800" dirty="0"/>
              <a:t>Free combination</a:t>
            </a:r>
          </a:p>
        </p:txBody>
      </p:sp>
      <p:sp>
        <p:nvSpPr>
          <p:cNvPr id="138" name="任意多边形 137"/>
          <p:cNvSpPr/>
          <p:nvPr/>
        </p:nvSpPr>
        <p:spPr>
          <a:xfrm>
            <a:off x="5810225" y="570910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r>
              <a:rPr lang="en-US" sz="800" dirty="0" smtClean="0"/>
              <a:t>Capture real output on the screen</a:t>
            </a:r>
            <a:endParaRPr lang="en-US" sz="800" dirty="0"/>
          </a:p>
        </p:txBody>
      </p:sp>
      <p:sp>
        <p:nvSpPr>
          <p:cNvPr id="139" name="任意多边形 138"/>
          <p:cNvSpPr/>
          <p:nvPr/>
        </p:nvSpPr>
        <p:spPr>
          <a:xfrm>
            <a:off x="5819750" y="622345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428485"/>
              <a:satOff val="-34161"/>
              <a:lumOff val="27368"/>
              <a:alphaOff val="0"/>
            </a:schemeClr>
          </a:fillRef>
          <a:effectRef idx="1">
            <a:schemeClr val="accent1">
              <a:shade val="50000"/>
              <a:hueOff val="428485"/>
              <a:satOff val="-34161"/>
              <a:lumOff val="27368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r>
              <a:rPr lang="en-US" sz="800" dirty="0" smtClean="0"/>
              <a:t>Multi-level logging</a:t>
            </a:r>
            <a:endParaRPr lang="en-US" sz="800" dirty="0"/>
          </a:p>
        </p:txBody>
      </p:sp>
      <p:grpSp>
        <p:nvGrpSpPr>
          <p:cNvPr id="100" name="组合 121"/>
          <p:cNvGrpSpPr/>
          <p:nvPr/>
        </p:nvGrpSpPr>
        <p:grpSpPr>
          <a:xfrm>
            <a:off x="5695361" y="1477359"/>
            <a:ext cx="1004887" cy="3238427"/>
            <a:chOff x="5710238" y="1495498"/>
            <a:chExt cx="1004887" cy="3238427"/>
          </a:xfrm>
        </p:grpSpPr>
        <p:sp>
          <p:nvSpPr>
            <p:cNvPr id="101" name="任意多边形 9"/>
            <p:cNvSpPr/>
            <p:nvPr/>
          </p:nvSpPr>
          <p:spPr>
            <a:xfrm>
              <a:off x="5763213" y="1495498"/>
              <a:ext cx="951911" cy="333972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b="1" dirty="0"/>
                <a:t>Test </a:t>
              </a:r>
              <a:r>
                <a:rPr lang="en-US" sz="1000" b="1" dirty="0" smtClean="0"/>
                <a:t>Scenario</a:t>
              </a:r>
              <a:endParaRPr lang="en-US" sz="1000" b="1" dirty="0"/>
            </a:p>
          </p:txBody>
        </p:sp>
        <p:grpSp>
          <p:nvGrpSpPr>
            <p:cNvPr id="102" name="组合 66"/>
            <p:cNvGrpSpPr/>
            <p:nvPr/>
          </p:nvGrpSpPr>
          <p:grpSpPr>
            <a:xfrm>
              <a:off x="5710238" y="1971675"/>
              <a:ext cx="1004887" cy="2762250"/>
              <a:chOff x="5710238" y="1971675"/>
              <a:chExt cx="1004887" cy="2762250"/>
            </a:xfrm>
          </p:grpSpPr>
          <p:sp>
            <p:nvSpPr>
              <p:cNvPr id="104" name="AutoShape 27"/>
              <p:cNvSpPr>
                <a:spLocks noChangeArrowheads="1"/>
              </p:cNvSpPr>
              <p:nvPr/>
            </p:nvSpPr>
            <p:spPr bwMode="auto">
              <a:xfrm>
                <a:off x="5710238" y="1971675"/>
                <a:ext cx="1004887" cy="2762250"/>
              </a:xfrm>
              <a:prstGeom prst="bevel">
                <a:avLst>
                  <a:gd name="adj" fmla="val 5903"/>
                </a:avLst>
              </a:prstGeom>
              <a:gradFill rotWithShape="1">
                <a:gsLst>
                  <a:gs pos="0">
                    <a:srgbClr val="4A85B1"/>
                  </a:gs>
                  <a:gs pos="100000">
                    <a:srgbClr val="223E52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fontAlgn="b" hangingPunct="0">
                  <a:lnSpc>
                    <a:spcPct val="90000"/>
                  </a:lnSpc>
                </a:pPr>
                <a:endParaRPr lang="zh-CN" altLang="en-US" sz="32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rial" charset="0"/>
                </a:endParaRPr>
              </a:p>
            </p:txBody>
          </p:sp>
          <p:sp>
            <p:nvSpPr>
              <p:cNvPr id="105" name="任意多边形 15"/>
              <p:cNvSpPr/>
              <p:nvPr/>
            </p:nvSpPr>
            <p:spPr>
              <a:xfrm>
                <a:off x="5857889" y="3635363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800" dirty="0" smtClean="0">
                    <a:latin typeface="Times New Roman" pitchFamily="18" charset="0"/>
                    <a:ea typeface="宋体" pitchFamily="2" charset="-122"/>
                  </a:rPr>
                  <a:t>Post-Condition Setup</a:t>
                </a:r>
                <a:endParaRPr lang="en-US" altLang="zh-CN" sz="8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任意多边形 73"/>
              <p:cNvSpPr/>
              <p:nvPr/>
            </p:nvSpPr>
            <p:spPr>
              <a:xfrm>
                <a:off x="5867414" y="2238456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anchor="ctr"/>
              <a:lstStyle/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Pre-Condition     </a:t>
                </a:r>
                <a:r>
                  <a:rPr lang="en-US" altLang="zh-CN" sz="800" dirty="0" smtClean="0">
                    <a:solidFill>
                      <a:srgbClr val="000000"/>
                    </a:solidFill>
                    <a:ea typeface="宋体" pitchFamily="2" charset="-122"/>
                  </a:rPr>
                  <a:t>Setup</a:t>
                </a:r>
                <a:endParaRPr lang="zh-CN" altLang="en-US" sz="8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7" name="任意多边形 74"/>
              <p:cNvSpPr/>
              <p:nvPr/>
            </p:nvSpPr>
            <p:spPr>
              <a:xfrm>
                <a:off x="5870951" y="2886972"/>
                <a:ext cx="765095" cy="436074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anchor="ctr"/>
              <a:lstStyle/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Component</a:t>
                </a:r>
              </a:p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Reuse &amp; Remix</a:t>
                </a:r>
                <a:endParaRPr lang="zh-CN" altLang="en-US" sz="8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03" name="任意多边形 65"/>
            <p:cNvSpPr/>
            <p:nvPr/>
          </p:nvSpPr>
          <p:spPr>
            <a:xfrm>
              <a:off x="5867375" y="4238625"/>
              <a:ext cx="765095" cy="386139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sz="800" dirty="0" smtClean="0"/>
                <a:t>Global configuration parameters</a:t>
              </a:r>
              <a:endParaRPr lang="en-US" sz="800" dirty="0"/>
            </a:p>
          </p:txBody>
        </p:sp>
      </p:grpSp>
      <p:sp>
        <p:nvSpPr>
          <p:cNvPr id="76" name="右箭头 38"/>
          <p:cNvSpPr>
            <a:spLocks noChangeArrowheads="1"/>
          </p:cNvSpPr>
          <p:nvPr/>
        </p:nvSpPr>
        <p:spPr bwMode="auto">
          <a:xfrm>
            <a:off x="5446121" y="3306264"/>
            <a:ext cx="447675" cy="190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9525" algn="ctr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694193" y="1505022"/>
            <a:ext cx="3672740" cy="3289681"/>
            <a:chOff x="165835" y="1831594"/>
            <a:chExt cx="3672740" cy="3289681"/>
          </a:xfrm>
        </p:grpSpPr>
        <p:sp>
          <p:nvSpPr>
            <p:cNvPr id="154" name="任意多边形 31"/>
            <p:cNvSpPr/>
            <p:nvPr/>
          </p:nvSpPr>
          <p:spPr>
            <a:xfrm>
              <a:off x="304938" y="1911423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b="1" dirty="0"/>
                <a:t>Test Data</a:t>
              </a:r>
            </a:p>
          </p:txBody>
        </p:sp>
        <p:grpSp>
          <p:nvGrpSpPr>
            <p:cNvPr id="155" name="组合 36"/>
            <p:cNvGrpSpPr/>
            <p:nvPr/>
          </p:nvGrpSpPr>
          <p:grpSpPr>
            <a:xfrm>
              <a:off x="165835" y="1831595"/>
              <a:ext cx="1005740" cy="3289680"/>
              <a:chOff x="165835" y="1831595"/>
              <a:chExt cx="1005740" cy="3289680"/>
            </a:xfrm>
          </p:grpSpPr>
          <p:pic>
            <p:nvPicPr>
              <p:cNvPr id="178" name="Picture 315" descr="0 Rectangle 1to12 Gel - Clear"/>
              <p:cNvPicPr preferRelativeResize="0"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5835" y="1831595"/>
                <a:ext cx="1004887" cy="411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7" name="组合 35"/>
              <p:cNvGrpSpPr>
                <a:grpSpLocks/>
              </p:cNvGrpSpPr>
              <p:nvPr/>
            </p:nvGrpSpPr>
            <p:grpSpPr bwMode="auto">
              <a:xfrm>
                <a:off x="166688" y="2359025"/>
                <a:ext cx="1004887" cy="2762250"/>
                <a:chOff x="1462088" y="2000250"/>
                <a:chExt cx="1004887" cy="2762250"/>
              </a:xfrm>
            </p:grpSpPr>
            <p:sp>
              <p:nvSpPr>
                <p:cNvPr id="179" name="AutoShape 27"/>
                <p:cNvSpPr>
                  <a:spLocks noChangeArrowheads="1"/>
                </p:cNvSpPr>
                <p:nvPr/>
              </p:nvSpPr>
              <p:spPr bwMode="auto">
                <a:xfrm>
                  <a:off x="1462088" y="2000250"/>
                  <a:ext cx="1004887" cy="2762250"/>
                </a:xfrm>
                <a:prstGeom prst="bevel">
                  <a:avLst>
                    <a:gd name="adj" fmla="val 5903"/>
                  </a:avLst>
                </a:prstGeom>
                <a:gradFill rotWithShape="1">
                  <a:gsLst>
                    <a:gs pos="0">
                      <a:srgbClr val="4A85B1"/>
                    </a:gs>
                    <a:gs pos="100000">
                      <a:srgbClr val="223E52"/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fontAlgn="b" hangingPunct="0">
                    <a:lnSpc>
                      <a:spcPct val="90000"/>
                    </a:lnSpc>
                  </a:pPr>
                  <a:endParaRPr lang="zh-CN" altLang="en-US" sz="32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80" name="任意多边形 12"/>
                <p:cNvSpPr/>
                <p:nvPr/>
              </p:nvSpPr>
              <p:spPr>
                <a:xfrm>
                  <a:off x="1603574" y="2256443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257091"/>
                    <a:satOff val="-20497"/>
                    <a:lumOff val="16421"/>
                    <a:alphaOff val="0"/>
                  </a:schemeClr>
                </a:fillRef>
                <a:effectRef idx="1">
                  <a:schemeClr val="accent1">
                    <a:shade val="50000"/>
                    <a:hueOff val="257091"/>
                    <a:satOff val="-20497"/>
                    <a:lumOff val="16421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/>
                    <a:t>Global variables</a:t>
                  </a:r>
                </a:p>
              </p:txBody>
            </p:sp>
            <p:sp>
              <p:nvSpPr>
                <p:cNvPr id="181" name="任意多边形 16"/>
                <p:cNvSpPr/>
                <p:nvPr/>
              </p:nvSpPr>
              <p:spPr>
                <a:xfrm>
                  <a:off x="1590677" y="2718243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599879"/>
                    <a:satOff val="-47825"/>
                    <a:lumOff val="38316"/>
                    <a:alphaOff val="0"/>
                  </a:schemeClr>
                </a:fillRef>
                <a:effectRef idx="1">
                  <a:schemeClr val="accent1">
                    <a:shade val="50000"/>
                    <a:hueOff val="599879"/>
                    <a:satOff val="-47825"/>
                    <a:lumOff val="38316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Data Collect</a:t>
                  </a:r>
                  <a:endParaRPr lang="en-US" sz="800" dirty="0"/>
                </a:p>
              </p:txBody>
            </p:sp>
            <p:sp>
              <p:nvSpPr>
                <p:cNvPr id="182" name="任意多边形 19"/>
                <p:cNvSpPr/>
                <p:nvPr/>
              </p:nvSpPr>
              <p:spPr>
                <a:xfrm>
                  <a:off x="1581132" y="4270116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771273"/>
                    <a:satOff val="-61490"/>
                    <a:lumOff val="49263"/>
                    <a:alphaOff val="0"/>
                  </a:schemeClr>
                </a:fillRef>
                <a:effectRef idx="1">
                  <a:schemeClr val="accent1">
                    <a:shade val="50000"/>
                    <a:hueOff val="771273"/>
                    <a:satOff val="-61490"/>
                    <a:lumOff val="49263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altLang="zh-CN" sz="800" dirty="0" smtClean="0"/>
                    <a:t>Data across Business/Script</a:t>
                  </a:r>
                  <a:endParaRPr lang="en-US" sz="800" dirty="0"/>
                </a:p>
              </p:txBody>
            </p:sp>
            <p:sp>
              <p:nvSpPr>
                <p:cNvPr id="183" name="任意多边形 20"/>
                <p:cNvSpPr/>
                <p:nvPr/>
              </p:nvSpPr>
              <p:spPr>
                <a:xfrm>
                  <a:off x="1581152" y="3203277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685576"/>
                    <a:satOff val="-54658"/>
                    <a:lumOff val="43789"/>
                    <a:alphaOff val="0"/>
                  </a:schemeClr>
                </a:fillRef>
                <a:effectRef idx="1">
                  <a:schemeClr val="accent1">
                    <a:shade val="50000"/>
                    <a:hueOff val="685576"/>
                    <a:satOff val="-54658"/>
                    <a:lumOff val="43789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/>
                    <a:t>Random </a:t>
                  </a:r>
                  <a:r>
                    <a:rPr lang="en-US" sz="800" dirty="0" smtClean="0"/>
                    <a:t>Generation</a:t>
                  </a:r>
                  <a:endParaRPr lang="en-US" sz="800" dirty="0"/>
                </a:p>
              </p:txBody>
            </p:sp>
            <p:sp>
              <p:nvSpPr>
                <p:cNvPr id="184" name="任意多边形 23"/>
                <p:cNvSpPr/>
                <p:nvPr/>
              </p:nvSpPr>
              <p:spPr>
                <a:xfrm>
                  <a:off x="1589277" y="3698598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 smtClean="0"/>
                    <a:t>Data in Different ENV</a:t>
                  </a:r>
                  <a:endParaRPr lang="en-US" sz="800" dirty="0"/>
                </a:p>
              </p:txBody>
            </p:sp>
          </p:grpSp>
        </p:grpSp>
        <p:sp>
          <p:nvSpPr>
            <p:cNvPr id="156" name="任意多边形 39"/>
            <p:cNvSpPr/>
            <p:nvPr/>
          </p:nvSpPr>
          <p:spPr>
            <a:xfrm>
              <a:off x="1638438" y="1882848"/>
              <a:ext cx="803060" cy="28725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b="1" dirty="0"/>
                <a:t>Test Object</a:t>
              </a:r>
            </a:p>
          </p:txBody>
        </p:sp>
        <p:grpSp>
          <p:nvGrpSpPr>
            <p:cNvPr id="157" name="组合 37"/>
            <p:cNvGrpSpPr/>
            <p:nvPr/>
          </p:nvGrpSpPr>
          <p:grpSpPr>
            <a:xfrm>
              <a:off x="1171575" y="1831595"/>
              <a:ext cx="1366270" cy="3261105"/>
              <a:chOff x="1171575" y="1831595"/>
              <a:chExt cx="1366270" cy="3261105"/>
            </a:xfrm>
          </p:grpSpPr>
          <p:pic>
            <p:nvPicPr>
              <p:cNvPr id="169" name="Picture 315" descr="0 Rectangle 1to12 Gel - Clear"/>
              <p:cNvPicPr preferRelativeResize="0"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2482" y="1831595"/>
                <a:ext cx="985837" cy="411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8" name="组合 41"/>
              <p:cNvGrpSpPr>
                <a:grpSpLocks/>
              </p:cNvGrpSpPr>
              <p:nvPr/>
            </p:nvGrpSpPr>
            <p:grpSpPr bwMode="auto">
              <a:xfrm>
                <a:off x="1532958" y="2330450"/>
                <a:ext cx="1004887" cy="2762250"/>
                <a:chOff x="2866458" y="1952625"/>
                <a:chExt cx="1004887" cy="2762250"/>
              </a:xfrm>
            </p:grpSpPr>
            <p:sp>
              <p:nvSpPr>
                <p:cNvPr id="171" name="AutoShape 27"/>
                <p:cNvSpPr>
                  <a:spLocks noChangeArrowheads="1"/>
                </p:cNvSpPr>
                <p:nvPr/>
              </p:nvSpPr>
              <p:spPr bwMode="auto">
                <a:xfrm>
                  <a:off x="2866458" y="1952625"/>
                  <a:ext cx="1004887" cy="2762250"/>
                </a:xfrm>
                <a:prstGeom prst="bevel">
                  <a:avLst>
                    <a:gd name="adj" fmla="val 5903"/>
                  </a:avLst>
                </a:prstGeom>
                <a:gradFill rotWithShape="1">
                  <a:gsLst>
                    <a:gs pos="0">
                      <a:srgbClr val="4A85B1"/>
                    </a:gs>
                    <a:gs pos="100000">
                      <a:srgbClr val="223E52"/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fontAlgn="b" hangingPunct="0">
                    <a:lnSpc>
                      <a:spcPct val="90000"/>
                    </a:lnSpc>
                  </a:pPr>
                  <a:endParaRPr lang="zh-CN" altLang="en-US" sz="32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72" name="任意多边形 17"/>
                <p:cNvSpPr/>
                <p:nvPr/>
              </p:nvSpPr>
              <p:spPr>
                <a:xfrm>
                  <a:off x="3009903" y="2241984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685576"/>
                    <a:satOff val="-54658"/>
                    <a:lumOff val="43789"/>
                    <a:alphaOff val="0"/>
                  </a:schemeClr>
                </a:fillRef>
                <a:effectRef idx="1">
                  <a:schemeClr val="accent1">
                    <a:shade val="50000"/>
                    <a:hueOff val="685576"/>
                    <a:satOff val="-54658"/>
                    <a:lumOff val="43789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 smtClean="0"/>
                    <a:t>Object Maintenance</a:t>
                  </a:r>
                  <a:endParaRPr lang="en-US" sz="800" dirty="0"/>
                </a:p>
              </p:txBody>
            </p:sp>
            <p:sp>
              <p:nvSpPr>
                <p:cNvPr id="173" name="任意多边形 21"/>
                <p:cNvSpPr/>
                <p:nvPr/>
              </p:nvSpPr>
              <p:spPr>
                <a:xfrm>
                  <a:off x="3000347" y="3203283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599879"/>
                    <a:satOff val="-47825"/>
                    <a:lumOff val="38316"/>
                    <a:alphaOff val="0"/>
                  </a:schemeClr>
                </a:fillRef>
                <a:effectRef idx="1">
                  <a:schemeClr val="accent1">
                    <a:shade val="50000"/>
                    <a:hueOff val="599879"/>
                    <a:satOff val="-47825"/>
                    <a:lumOff val="38316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Redundant Objects</a:t>
                  </a:r>
                  <a:endParaRPr lang="en-US" sz="800" dirty="0"/>
                </a:p>
              </p:txBody>
            </p:sp>
            <p:sp>
              <p:nvSpPr>
                <p:cNvPr id="174" name="任意多边形 24"/>
                <p:cNvSpPr/>
                <p:nvPr/>
              </p:nvSpPr>
              <p:spPr>
                <a:xfrm>
                  <a:off x="3013089" y="3720096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342788"/>
                    <a:satOff val="-27329"/>
                    <a:lumOff val="21895"/>
                    <a:alphaOff val="0"/>
                  </a:schemeClr>
                </a:fillRef>
                <a:effectRef idx="1">
                  <a:schemeClr val="accent1">
                    <a:shade val="50000"/>
                    <a:hueOff val="342788"/>
                    <a:satOff val="-27329"/>
                    <a:lumOff val="21895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Localization</a:t>
                  </a:r>
                  <a:endParaRPr lang="en-US" sz="800" dirty="0"/>
                </a:p>
              </p:txBody>
            </p:sp>
            <p:sp>
              <p:nvSpPr>
                <p:cNvPr id="175" name="任意多边形 25"/>
                <p:cNvSpPr/>
                <p:nvPr/>
              </p:nvSpPr>
              <p:spPr>
                <a:xfrm>
                  <a:off x="3009873" y="4288446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257091"/>
                    <a:satOff val="-20497"/>
                    <a:lumOff val="16421"/>
                    <a:alphaOff val="0"/>
                  </a:schemeClr>
                </a:fillRef>
                <a:effectRef idx="1">
                  <a:schemeClr val="accent1">
                    <a:shade val="50000"/>
                    <a:hueOff val="257091"/>
                    <a:satOff val="-20497"/>
                    <a:lumOff val="16421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Object Operation</a:t>
                  </a:r>
                  <a:endParaRPr lang="en-US" sz="800" dirty="0"/>
                </a:p>
              </p:txBody>
            </p:sp>
            <p:sp>
              <p:nvSpPr>
                <p:cNvPr id="176" name="任意多边形 27"/>
                <p:cNvSpPr/>
                <p:nvPr/>
              </p:nvSpPr>
              <p:spPr>
                <a:xfrm>
                  <a:off x="3012796" y="2716814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85697"/>
                    <a:satOff val="-6832"/>
                    <a:lumOff val="5474"/>
                    <a:alphaOff val="0"/>
                  </a:schemeClr>
                </a:fillRef>
                <a:effectRef idx="1">
                  <a:schemeClr val="accent1">
                    <a:shade val="50000"/>
                    <a:hueOff val="85697"/>
                    <a:satOff val="-6832"/>
                    <a:lumOff val="5474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 smtClean="0"/>
                    <a:t>Object Identification</a:t>
                  </a:r>
                  <a:endParaRPr lang="en-US" sz="800" dirty="0"/>
                </a:p>
              </p:txBody>
            </p:sp>
          </p:grpSp>
          <p:sp>
            <p:nvSpPr>
              <p:cNvPr id="170" name="加号 43"/>
              <p:cNvSpPr/>
              <p:nvPr/>
            </p:nvSpPr>
            <p:spPr bwMode="auto">
              <a:xfrm>
                <a:off x="1171575" y="3540125"/>
                <a:ext cx="314325" cy="304800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8" name="任意多边形 62"/>
            <p:cNvSpPr/>
            <p:nvPr/>
          </p:nvSpPr>
          <p:spPr>
            <a:xfrm>
              <a:off x="2924313" y="1863798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b="1" dirty="0"/>
                <a:t>Test Script</a:t>
              </a:r>
            </a:p>
          </p:txBody>
        </p:sp>
        <p:grpSp>
          <p:nvGrpSpPr>
            <p:cNvPr id="159" name="组合 38"/>
            <p:cNvGrpSpPr/>
            <p:nvPr/>
          </p:nvGrpSpPr>
          <p:grpSpPr>
            <a:xfrm>
              <a:off x="2517049" y="1831594"/>
              <a:ext cx="1321526" cy="3280156"/>
              <a:chOff x="2517049" y="1831594"/>
              <a:chExt cx="1321526" cy="3280156"/>
            </a:xfrm>
          </p:grpSpPr>
          <p:pic>
            <p:nvPicPr>
              <p:cNvPr id="162" name="Picture 315" descr="0 Rectangle 1to12 Gel - Clear"/>
              <p:cNvPicPr preferRelativeResize="0"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3629" y="1831594"/>
                <a:ext cx="906462" cy="399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1" name="组合 66"/>
              <p:cNvGrpSpPr>
                <a:grpSpLocks/>
              </p:cNvGrpSpPr>
              <p:nvPr/>
            </p:nvGrpSpPr>
            <p:grpSpPr bwMode="auto">
              <a:xfrm>
                <a:off x="2833688" y="2349500"/>
                <a:ext cx="1004887" cy="2762250"/>
                <a:chOff x="4300538" y="2009775"/>
                <a:chExt cx="1004887" cy="2762250"/>
              </a:xfrm>
            </p:grpSpPr>
            <p:sp>
              <p:nvSpPr>
                <p:cNvPr id="164" name="AutoShape 27"/>
                <p:cNvSpPr>
                  <a:spLocks noChangeArrowheads="1"/>
                </p:cNvSpPr>
                <p:nvPr/>
              </p:nvSpPr>
              <p:spPr bwMode="auto">
                <a:xfrm>
                  <a:off x="4300538" y="2009775"/>
                  <a:ext cx="1004887" cy="2762250"/>
                </a:xfrm>
                <a:prstGeom prst="bevel">
                  <a:avLst>
                    <a:gd name="adj" fmla="val 5903"/>
                  </a:avLst>
                </a:prstGeom>
                <a:gradFill rotWithShape="1">
                  <a:gsLst>
                    <a:gs pos="0">
                      <a:srgbClr val="4A85B1"/>
                    </a:gs>
                    <a:gs pos="100000">
                      <a:srgbClr val="223E52"/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fontAlgn="b" hangingPunct="0">
                    <a:lnSpc>
                      <a:spcPct val="90000"/>
                    </a:lnSpc>
                  </a:pPr>
                  <a:endParaRPr lang="zh-CN" altLang="en-US" sz="32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65" name="任意多边形 14"/>
                <p:cNvSpPr/>
                <p:nvPr/>
              </p:nvSpPr>
              <p:spPr>
                <a:xfrm>
                  <a:off x="4429100" y="2222955"/>
                  <a:ext cx="765095" cy="377369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/>
                    <a:t>Complex </a:t>
                  </a:r>
                  <a:r>
                    <a:rPr lang="en-US" sz="800" dirty="0" smtClean="0"/>
                    <a:t>Scripting</a:t>
                  </a:r>
                  <a:endParaRPr lang="en-US" sz="800" dirty="0"/>
                </a:p>
              </p:txBody>
            </p:sp>
            <p:sp>
              <p:nvSpPr>
                <p:cNvPr id="166" name="任意多边形 44"/>
                <p:cNvSpPr/>
                <p:nvPr/>
              </p:nvSpPr>
              <p:spPr>
                <a:xfrm>
                  <a:off x="4419575" y="4327981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/>
                    <a:t>Error Handling</a:t>
                  </a:r>
                </a:p>
              </p:txBody>
            </p:sp>
            <p:sp>
              <p:nvSpPr>
                <p:cNvPr id="167" name="任意多边形 64"/>
                <p:cNvSpPr/>
                <p:nvPr/>
              </p:nvSpPr>
              <p:spPr>
                <a:xfrm>
                  <a:off x="4419575" y="3540396"/>
                  <a:ext cx="765095" cy="495936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Coding Standard</a:t>
                  </a:r>
                  <a:endParaRPr lang="en-US" sz="800" dirty="0"/>
                </a:p>
              </p:txBody>
            </p:sp>
          </p:grpSp>
          <p:sp>
            <p:nvSpPr>
              <p:cNvPr id="163" name="加号 68"/>
              <p:cNvSpPr/>
              <p:nvPr/>
            </p:nvSpPr>
            <p:spPr bwMode="auto">
              <a:xfrm>
                <a:off x="2517049" y="3559175"/>
                <a:ext cx="314325" cy="304800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60" name="任意多边形 64"/>
            <p:cNvSpPr/>
            <p:nvPr/>
          </p:nvSpPr>
          <p:spPr bwMode="auto">
            <a:xfrm>
              <a:off x="2948371" y="3148150"/>
              <a:ext cx="765095" cy="470894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>
                <a:defRPr/>
              </a:pPr>
              <a:r>
                <a:rPr lang="en-US" sz="800" dirty="0" smtClean="0"/>
                <a:t>Business Logic</a:t>
              </a:r>
              <a:endParaRPr lang="en-US" sz="800" dirty="0"/>
            </a:p>
          </p:txBody>
        </p:sp>
      </p:grpSp>
      <p:sp>
        <p:nvSpPr>
          <p:cNvPr id="185" name="圆角矩形 84"/>
          <p:cNvSpPr/>
          <p:nvPr/>
        </p:nvSpPr>
        <p:spPr bwMode="auto">
          <a:xfrm>
            <a:off x="1528354" y="1208678"/>
            <a:ext cx="4019550" cy="37814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921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pic>
        <p:nvPicPr>
          <p:cNvPr id="186" name="Picture 1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043" y="386171"/>
            <a:ext cx="60483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01800" y="1295400"/>
            <a:ext cx="6769100" cy="4739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Categorize User Cases for Different Automation Strategy</a:t>
            </a:r>
          </a:p>
          <a:p>
            <a:endParaRPr lang="en-CA" sz="2000" b="1" dirty="0" err="1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Main Stream of UC</a:t>
            </a:r>
          </a:p>
          <a:p>
            <a:pPr marL="457200" indent="-457200">
              <a:buFont typeface="+mj-lt"/>
              <a:buAutoNum type="alphaUcPeriod"/>
            </a:pP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Branches </a:t>
            </a:r>
            <a:r>
              <a:rPr lang="en-US" sz="2000" dirty="0" smtClean="0"/>
              <a:t>of </a:t>
            </a:r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UC</a:t>
            </a:r>
          </a:p>
          <a:p>
            <a:pPr marL="457200" indent="-457200">
              <a:buFont typeface="+mj-lt"/>
              <a:buAutoNum type="alphaUcPeriod"/>
            </a:pP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Function Check by Legal or illegal Input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External Call (Webservice Call)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Mock Module</a:t>
            </a:r>
          </a:p>
          <a:p>
            <a:endParaRPr lang="en-US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A </a:t>
            </a:r>
            <a:r>
              <a:rPr lang="en-CA" sz="2000" dirty="0">
                <a:solidFill>
                  <a:srgbClr val="0053FA"/>
                </a:solidFill>
                <a:latin typeface="Futura Bk" pitchFamily="34" charset="0"/>
              </a:rPr>
              <a:t>+ </a:t>
            </a: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B for </a:t>
            </a:r>
            <a:r>
              <a:rPr lang="en-CA" sz="2000" dirty="0">
                <a:solidFill>
                  <a:srgbClr val="0053FA"/>
                </a:solidFill>
                <a:latin typeface="Futura Bk" pitchFamily="34" charset="0"/>
              </a:rPr>
              <a:t>Smoke Test </a:t>
            </a:r>
          </a:p>
          <a:p>
            <a:r>
              <a:rPr lang="en-US" sz="2000" dirty="0" smtClean="0">
                <a:solidFill>
                  <a:srgbClr val="0053FA"/>
                </a:solidFill>
                <a:latin typeface="Futura Bk" pitchFamily="34" charset="0"/>
              </a:rPr>
              <a:t>A</a:t>
            </a:r>
            <a:r>
              <a:rPr lang="en-CA" sz="2000" dirty="0">
                <a:solidFill>
                  <a:srgbClr val="0053FA"/>
                </a:solidFill>
                <a:latin typeface="Futura Bk" pitchFamily="34" charset="0"/>
              </a:rPr>
              <a:t>+B+C+D+E for Regression </a:t>
            </a:r>
            <a:r>
              <a:rPr lang="en-CA" sz="2000" dirty="0" smtClean="0">
                <a:solidFill>
                  <a:srgbClr val="0053FA"/>
                </a:solidFill>
                <a:latin typeface="Futura Bk" pitchFamily="34" charset="0"/>
              </a:rPr>
              <a:t>Test</a:t>
            </a:r>
          </a:p>
          <a:p>
            <a:endParaRPr lang="en-US" sz="2000" dirty="0" smtClean="0">
              <a:solidFill>
                <a:srgbClr val="0053FA"/>
              </a:solidFill>
              <a:latin typeface="Futura Bk" pitchFamily="34" charset="0"/>
            </a:endParaRPr>
          </a:p>
        </p:txBody>
      </p:sp>
      <p:pic>
        <p:nvPicPr>
          <p:cNvPr id="40" name="Picture 1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542925"/>
            <a:ext cx="60483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组合 36"/>
          <p:cNvGrpSpPr>
            <a:grpSpLocks/>
          </p:cNvGrpSpPr>
          <p:nvPr/>
        </p:nvGrpSpPr>
        <p:grpSpPr bwMode="auto">
          <a:xfrm>
            <a:off x="347663" y="2000250"/>
            <a:ext cx="1004887" cy="2762250"/>
            <a:chOff x="347663" y="2000250"/>
            <a:chExt cx="1004887" cy="2762250"/>
          </a:xfrm>
        </p:grpSpPr>
        <p:sp>
          <p:nvSpPr>
            <p:cNvPr id="42" name="AutoShape 27"/>
            <p:cNvSpPr>
              <a:spLocks noChangeArrowheads="1"/>
            </p:cNvSpPr>
            <p:nvPr/>
          </p:nvSpPr>
          <p:spPr bwMode="auto">
            <a:xfrm>
              <a:off x="347663" y="2000250"/>
              <a:ext cx="1004887" cy="2762250"/>
            </a:xfrm>
            <a:prstGeom prst="bevel">
              <a:avLst>
                <a:gd name="adj" fmla="val 5903"/>
              </a:avLst>
            </a:prstGeom>
            <a:gradFill rotWithShape="1">
              <a:gsLst>
                <a:gs pos="0">
                  <a:srgbClr val="4A85B1"/>
                </a:gs>
                <a:gs pos="100000">
                  <a:srgbClr val="223E5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fontAlgn="b" hangingPunct="0">
                <a:lnSpc>
                  <a:spcPct val="90000"/>
                </a:lnSpc>
              </a:pPr>
              <a:endParaRPr lang="zh-CN" altLang="en-US" sz="320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43" name="任意多边形 10"/>
            <p:cNvSpPr/>
            <p:nvPr/>
          </p:nvSpPr>
          <p:spPr>
            <a:xfrm>
              <a:off x="498027" y="2248560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85697"/>
                <a:satOff val="-6832"/>
                <a:lumOff val="5474"/>
                <a:alphaOff val="0"/>
              </a:schemeClr>
            </a:fillRef>
            <a:effectRef idx="1">
              <a:schemeClr val="accent1">
                <a:shade val="50000"/>
                <a:hueOff val="85697"/>
                <a:satOff val="-6832"/>
                <a:lumOff val="5474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A:Main </a:t>
              </a:r>
              <a:r>
                <a:rPr lang="en-US" sz="800" dirty="0"/>
                <a:t>Process</a:t>
              </a:r>
            </a:p>
          </p:txBody>
        </p:sp>
        <p:sp>
          <p:nvSpPr>
            <p:cNvPr id="44" name="任意多边形 11"/>
            <p:cNvSpPr/>
            <p:nvPr/>
          </p:nvSpPr>
          <p:spPr>
            <a:xfrm>
              <a:off x="474099" y="2708517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171394"/>
                <a:satOff val="-13664"/>
                <a:lumOff val="10947"/>
                <a:alphaOff val="0"/>
              </a:schemeClr>
            </a:fillRef>
            <a:effectRef idx="1">
              <a:schemeClr val="accent1">
                <a:shade val="50000"/>
                <a:hueOff val="171394"/>
                <a:satOff val="-13664"/>
                <a:lumOff val="10947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B:Sub </a:t>
              </a:r>
              <a:r>
                <a:rPr lang="en-US" sz="800" dirty="0"/>
                <a:t>Process</a:t>
              </a:r>
            </a:p>
          </p:txBody>
        </p:sp>
        <p:sp>
          <p:nvSpPr>
            <p:cNvPr id="45" name="任意多边形 13"/>
            <p:cNvSpPr/>
            <p:nvPr/>
          </p:nvSpPr>
          <p:spPr>
            <a:xfrm>
              <a:off x="485852" y="369999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342788"/>
                <a:satOff val="-27329"/>
                <a:lumOff val="21895"/>
                <a:alphaOff val="0"/>
              </a:schemeClr>
            </a:fillRef>
            <a:effectRef idx="1">
              <a:schemeClr val="accent1">
                <a:shade val="50000"/>
                <a:hueOff val="342788"/>
                <a:satOff val="-27329"/>
                <a:lumOff val="21895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D:External Call</a:t>
              </a:r>
              <a:endParaRPr lang="en-US" sz="800" dirty="0"/>
            </a:p>
          </p:txBody>
        </p:sp>
        <p:sp>
          <p:nvSpPr>
            <p:cNvPr id="46" name="任意多边形 22"/>
            <p:cNvSpPr/>
            <p:nvPr/>
          </p:nvSpPr>
          <p:spPr>
            <a:xfrm>
              <a:off x="485767" y="3203289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514182"/>
                <a:satOff val="-40993"/>
                <a:lumOff val="32842"/>
                <a:alphaOff val="0"/>
              </a:schemeClr>
            </a:fillRef>
            <a:effectRef idx="1">
              <a:schemeClr val="accent1">
                <a:shade val="50000"/>
                <a:hueOff val="514182"/>
                <a:satOff val="-40993"/>
                <a:lumOff val="32842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dirty="0" smtClean="0"/>
                <a:t>C:Functioin </a:t>
              </a:r>
              <a:r>
                <a:rPr lang="en-US" sz="800" dirty="0"/>
                <a:t>check</a:t>
              </a:r>
            </a:p>
          </p:txBody>
        </p:sp>
      </p:grpSp>
      <p:pic>
        <p:nvPicPr>
          <p:cNvPr id="47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1419225"/>
            <a:ext cx="906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任意多边形 26"/>
          <p:cNvSpPr/>
          <p:nvPr/>
        </p:nvSpPr>
        <p:spPr>
          <a:xfrm>
            <a:off x="485810" y="4221640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171394"/>
              <a:satOff val="-13664"/>
              <a:lumOff val="10947"/>
              <a:alphaOff val="0"/>
            </a:schemeClr>
          </a:fillRef>
          <a:effectRef idx="1">
            <a:schemeClr val="accent1">
              <a:shade val="50000"/>
              <a:hueOff val="171394"/>
              <a:satOff val="-13664"/>
              <a:lumOff val="10947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dirty="0" smtClean="0"/>
              <a:t>E:Other         </a:t>
            </a:r>
            <a:endParaRPr lang="en-US" sz="800" dirty="0"/>
          </a:p>
        </p:txBody>
      </p:sp>
      <p:sp>
        <p:nvSpPr>
          <p:cNvPr id="50" name="任意多边形 67"/>
          <p:cNvSpPr/>
          <p:nvPr/>
        </p:nvSpPr>
        <p:spPr>
          <a:xfrm>
            <a:off x="423864" y="1495498"/>
            <a:ext cx="855720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b="1" dirty="0" smtClean="0"/>
              <a:t>User Case Categorization</a:t>
            </a:r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9600" y="1295400"/>
            <a:ext cx="4051300" cy="4896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b="1" dirty="0" smtClean="0">
                <a:solidFill>
                  <a:srgbClr val="000000"/>
                </a:solidFill>
                <a:latin typeface="Futura Bk" pitchFamily="34" charset="0"/>
              </a:rPr>
              <a:t>Test Data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1600" dirty="0" smtClean="0"/>
              <a:t>Data </a:t>
            </a:r>
            <a:r>
              <a:rPr lang="en-US" sz="1600" dirty="0"/>
              <a:t>G</a:t>
            </a:r>
            <a:r>
              <a:rPr lang="en-US" sz="1600" dirty="0" smtClean="0"/>
              <a:t>eneration Tool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1600" dirty="0"/>
              <a:t>Public Data Pool</a:t>
            </a:r>
            <a:endParaRPr lang="en-US" sz="16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Data Bus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Futura Bk" pitchFamily="34" charset="0"/>
              </a:rPr>
              <a:t>Test Object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Easy Maintenance.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Regular Expression.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Easy Scripting.</a:t>
            </a:r>
            <a:endParaRPr lang="zh-CN" altLang="en-US" sz="1600" dirty="0" smtClean="0">
              <a:ea typeface="宋体" pitchFamily="2" charset="-122"/>
            </a:endParaRP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Futura Bk" pitchFamily="34" charset="0"/>
              </a:rPr>
              <a:t>Test </a:t>
            </a:r>
            <a:r>
              <a:rPr lang="en-US" b="1" dirty="0" smtClean="0">
                <a:solidFill>
                  <a:srgbClr val="000000"/>
                </a:solidFill>
                <a:latin typeface="Futura Bk" pitchFamily="34" charset="0"/>
              </a:rPr>
              <a:t>Scripts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1600" dirty="0" smtClean="0">
                <a:ea typeface="宋体" pitchFamily="2" charset="-122"/>
              </a:rPr>
              <a:t>Code Redundant Reduce.</a:t>
            </a:r>
            <a:endParaRPr lang="en-US" sz="1600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Unified Error </a:t>
            </a:r>
            <a:r>
              <a:rPr lang="en-US" sz="1600" dirty="0"/>
              <a:t>H</a:t>
            </a:r>
            <a:r>
              <a:rPr lang="en-US" sz="1600" dirty="0" smtClean="0"/>
              <a:t>andling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Unified Coding Standard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600" dirty="0" smtClean="0"/>
              <a:t>Enhanced Data-Driven                         (Intelligent Handling.)</a:t>
            </a:r>
          </a:p>
          <a:p>
            <a:pPr marL="800100" lvl="1" indent="-342900"/>
            <a:endParaRPr lang="en-US" sz="1600" dirty="0" smtClean="0"/>
          </a:p>
          <a:p>
            <a:endParaRPr lang="en-CA" sz="2000" dirty="0" smtClean="0"/>
          </a:p>
        </p:txBody>
      </p:sp>
      <p:pic>
        <p:nvPicPr>
          <p:cNvPr id="95" name="Picture 1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825500"/>
            <a:ext cx="742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圆角矩形 84"/>
          <p:cNvSpPr/>
          <p:nvPr/>
        </p:nvSpPr>
        <p:spPr bwMode="auto">
          <a:xfrm>
            <a:off x="0" y="1587501"/>
            <a:ext cx="4019550" cy="37814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921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sp>
        <p:nvSpPr>
          <p:cNvPr id="100" name="任意多边形 31"/>
          <p:cNvSpPr/>
          <p:nvPr/>
        </p:nvSpPr>
        <p:spPr>
          <a:xfrm>
            <a:off x="304938" y="1911423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000" b="1" dirty="0"/>
              <a:t>Test Data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6688" y="1768475"/>
            <a:ext cx="1004887" cy="3352800"/>
            <a:chOff x="166688" y="1768475"/>
            <a:chExt cx="1004887" cy="3352800"/>
          </a:xfrm>
        </p:grpSpPr>
        <p:pic>
          <p:nvPicPr>
            <p:cNvPr id="101" name="Picture 315" descr="0 Rectangle 1to12 Gel - Clear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193" y="1768475"/>
              <a:ext cx="906462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8" name="组合 35"/>
            <p:cNvGrpSpPr>
              <a:grpSpLocks/>
            </p:cNvGrpSpPr>
            <p:nvPr/>
          </p:nvGrpSpPr>
          <p:grpSpPr bwMode="auto">
            <a:xfrm>
              <a:off x="166688" y="2359025"/>
              <a:ext cx="1004887" cy="2762250"/>
              <a:chOff x="1462088" y="2000250"/>
              <a:chExt cx="1004887" cy="2762250"/>
            </a:xfrm>
          </p:grpSpPr>
          <p:sp>
            <p:nvSpPr>
              <p:cNvPr id="123" name="AutoShape 27"/>
              <p:cNvSpPr>
                <a:spLocks noChangeArrowheads="1"/>
              </p:cNvSpPr>
              <p:nvPr/>
            </p:nvSpPr>
            <p:spPr bwMode="auto">
              <a:xfrm>
                <a:off x="1462088" y="2000250"/>
                <a:ext cx="1004887" cy="2762250"/>
              </a:xfrm>
              <a:prstGeom prst="bevel">
                <a:avLst>
                  <a:gd name="adj" fmla="val 5903"/>
                </a:avLst>
              </a:prstGeom>
              <a:gradFill rotWithShape="1">
                <a:gsLst>
                  <a:gs pos="0">
                    <a:srgbClr val="4A85B1"/>
                  </a:gs>
                  <a:gs pos="100000">
                    <a:srgbClr val="223E52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fontAlgn="b" hangingPunct="0">
                  <a:lnSpc>
                    <a:spcPct val="90000"/>
                  </a:lnSpc>
                </a:pPr>
                <a:endParaRPr lang="zh-CN" altLang="en-US" sz="32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rial" charset="0"/>
                </a:endParaRPr>
              </a:p>
            </p:txBody>
          </p:sp>
          <p:sp>
            <p:nvSpPr>
              <p:cNvPr id="129" name="任意多边形 12"/>
              <p:cNvSpPr/>
              <p:nvPr/>
            </p:nvSpPr>
            <p:spPr>
              <a:xfrm>
                <a:off x="1603574" y="2256443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257091"/>
                  <a:satOff val="-20497"/>
                  <a:lumOff val="16421"/>
                  <a:alphaOff val="0"/>
                </a:schemeClr>
              </a:fillRef>
              <a:effectRef idx="1">
                <a:schemeClr val="accent1">
                  <a:shade val="50000"/>
                  <a:hueOff val="257091"/>
                  <a:satOff val="-20497"/>
                  <a:lumOff val="16421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/>
                  <a:t>Global variables</a:t>
                </a:r>
              </a:p>
            </p:txBody>
          </p:sp>
          <p:sp>
            <p:nvSpPr>
              <p:cNvPr id="130" name="任意多边形 16"/>
              <p:cNvSpPr/>
              <p:nvPr/>
            </p:nvSpPr>
            <p:spPr>
              <a:xfrm>
                <a:off x="1590677" y="2718243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99879"/>
                  <a:satOff val="-47825"/>
                  <a:lumOff val="38316"/>
                  <a:alphaOff val="0"/>
                </a:schemeClr>
              </a:fillRef>
              <a:effectRef idx="1">
                <a:schemeClr val="accent1">
                  <a:shade val="50000"/>
                  <a:hueOff val="599879"/>
                  <a:satOff val="-47825"/>
                  <a:lumOff val="38316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 smtClean="0"/>
                  <a:t>Data Collect</a:t>
                </a:r>
                <a:endParaRPr lang="en-US" sz="800" dirty="0"/>
              </a:p>
            </p:txBody>
          </p:sp>
          <p:sp>
            <p:nvSpPr>
              <p:cNvPr id="141" name="任意多边形 19"/>
              <p:cNvSpPr/>
              <p:nvPr/>
            </p:nvSpPr>
            <p:spPr>
              <a:xfrm>
                <a:off x="1581132" y="4270116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771273"/>
                  <a:satOff val="-61490"/>
                  <a:lumOff val="49263"/>
                  <a:alphaOff val="0"/>
                </a:schemeClr>
              </a:fillRef>
              <a:effectRef idx="1">
                <a:schemeClr val="accent1">
                  <a:shade val="50000"/>
                  <a:hueOff val="771273"/>
                  <a:satOff val="-61490"/>
                  <a:lumOff val="49263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800" dirty="0"/>
                  <a:t>Data across Business/Script</a:t>
                </a:r>
                <a:endParaRPr lang="en-US" sz="800" dirty="0"/>
              </a:p>
            </p:txBody>
          </p:sp>
          <p:sp>
            <p:nvSpPr>
              <p:cNvPr id="142" name="任意多边形 20"/>
              <p:cNvSpPr/>
              <p:nvPr/>
            </p:nvSpPr>
            <p:spPr>
              <a:xfrm>
                <a:off x="1581152" y="3203277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685576"/>
                  <a:satOff val="-54658"/>
                  <a:lumOff val="43789"/>
                  <a:alphaOff val="0"/>
                </a:schemeClr>
              </a:fillRef>
              <a:effectRef idx="1">
                <a:schemeClr val="accent1">
                  <a:shade val="50000"/>
                  <a:hueOff val="685576"/>
                  <a:satOff val="-54658"/>
                  <a:lumOff val="43789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/>
                  <a:t>Random </a:t>
                </a:r>
                <a:r>
                  <a:rPr lang="en-US" sz="800" dirty="0" smtClean="0"/>
                  <a:t>Generation</a:t>
                </a:r>
                <a:endParaRPr lang="en-US" sz="800" dirty="0"/>
              </a:p>
            </p:txBody>
          </p:sp>
          <p:sp>
            <p:nvSpPr>
              <p:cNvPr id="143" name="任意多边形 23"/>
              <p:cNvSpPr/>
              <p:nvPr/>
            </p:nvSpPr>
            <p:spPr>
              <a:xfrm>
                <a:off x="1589277" y="3698598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428485"/>
                  <a:satOff val="-34161"/>
                  <a:lumOff val="27368"/>
                  <a:alphaOff val="0"/>
                </a:schemeClr>
              </a:fillRef>
              <a:effectRef idx="1">
                <a:schemeClr val="accent1">
                  <a:shade val="50000"/>
                  <a:hueOff val="428485"/>
                  <a:satOff val="-34161"/>
                  <a:lumOff val="27368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800" dirty="0"/>
                  <a:t>Data in Different ENV</a:t>
                </a:r>
              </a:p>
            </p:txBody>
          </p:sp>
        </p:grpSp>
      </p:grpSp>
      <p:sp>
        <p:nvSpPr>
          <p:cNvPr id="102" name="任意多边形 39"/>
          <p:cNvSpPr/>
          <p:nvPr/>
        </p:nvSpPr>
        <p:spPr>
          <a:xfrm>
            <a:off x="1638438" y="1882847"/>
            <a:ext cx="825362" cy="334883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000" b="1" dirty="0"/>
              <a:t>Test Object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171575" y="1778827"/>
            <a:ext cx="1381125" cy="3351973"/>
            <a:chOff x="1171575" y="1778827"/>
            <a:chExt cx="1381125" cy="3351973"/>
          </a:xfrm>
        </p:grpSpPr>
        <p:pic>
          <p:nvPicPr>
            <p:cNvPr id="103" name="Picture 315" descr="0 Rectangle 1to12 Gel - Clear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5826" y="1778827"/>
              <a:ext cx="906462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9" name="组合 41"/>
            <p:cNvGrpSpPr>
              <a:grpSpLocks/>
            </p:cNvGrpSpPr>
            <p:nvPr/>
          </p:nvGrpSpPr>
          <p:grpSpPr bwMode="auto">
            <a:xfrm>
              <a:off x="1547813" y="2368550"/>
              <a:ext cx="1004887" cy="2762250"/>
              <a:chOff x="2881313" y="1990725"/>
              <a:chExt cx="1004887" cy="2762250"/>
            </a:xfrm>
          </p:grpSpPr>
          <p:sp>
            <p:nvSpPr>
              <p:cNvPr id="115" name="AutoShape 27"/>
              <p:cNvSpPr>
                <a:spLocks noChangeArrowheads="1"/>
              </p:cNvSpPr>
              <p:nvPr/>
            </p:nvSpPr>
            <p:spPr bwMode="auto">
              <a:xfrm>
                <a:off x="2881313" y="1990725"/>
                <a:ext cx="1004887" cy="2762250"/>
              </a:xfrm>
              <a:prstGeom prst="bevel">
                <a:avLst>
                  <a:gd name="adj" fmla="val 5903"/>
                </a:avLst>
              </a:prstGeom>
              <a:gradFill rotWithShape="1">
                <a:gsLst>
                  <a:gs pos="0">
                    <a:srgbClr val="4A85B1"/>
                  </a:gs>
                  <a:gs pos="100000">
                    <a:srgbClr val="223E52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fontAlgn="b" hangingPunct="0">
                  <a:lnSpc>
                    <a:spcPct val="90000"/>
                  </a:lnSpc>
                </a:pPr>
                <a:endParaRPr lang="zh-CN" altLang="en-US" sz="32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rial" charset="0"/>
                </a:endParaRPr>
              </a:p>
            </p:txBody>
          </p:sp>
          <p:sp>
            <p:nvSpPr>
              <p:cNvPr id="116" name="任意多边形 17"/>
              <p:cNvSpPr/>
              <p:nvPr/>
            </p:nvSpPr>
            <p:spPr>
              <a:xfrm>
                <a:off x="3009903" y="2241984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685576"/>
                  <a:satOff val="-54658"/>
                  <a:lumOff val="43789"/>
                  <a:alphaOff val="0"/>
                </a:schemeClr>
              </a:fillRef>
              <a:effectRef idx="1">
                <a:schemeClr val="accent1">
                  <a:shade val="50000"/>
                  <a:hueOff val="685576"/>
                  <a:satOff val="-54658"/>
                  <a:lumOff val="43789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800" dirty="0" smtClean="0"/>
                  <a:t>Object Maintenance</a:t>
                </a:r>
                <a:endParaRPr lang="en-US" sz="800" dirty="0"/>
              </a:p>
            </p:txBody>
          </p:sp>
          <p:sp>
            <p:nvSpPr>
              <p:cNvPr id="117" name="任意多边形 21"/>
              <p:cNvSpPr/>
              <p:nvPr/>
            </p:nvSpPr>
            <p:spPr>
              <a:xfrm>
                <a:off x="3000347" y="3203283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99879"/>
                  <a:satOff val="-47825"/>
                  <a:lumOff val="38316"/>
                  <a:alphaOff val="0"/>
                </a:schemeClr>
              </a:fillRef>
              <a:effectRef idx="1">
                <a:schemeClr val="accent1">
                  <a:shade val="50000"/>
                  <a:hueOff val="599879"/>
                  <a:satOff val="-47825"/>
                  <a:lumOff val="38316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 smtClean="0"/>
                  <a:t>Redundant Objects</a:t>
                </a:r>
                <a:endParaRPr lang="en-US" sz="800" dirty="0"/>
              </a:p>
            </p:txBody>
          </p:sp>
          <p:sp>
            <p:nvSpPr>
              <p:cNvPr id="118" name="任意多边形 24"/>
              <p:cNvSpPr/>
              <p:nvPr/>
            </p:nvSpPr>
            <p:spPr>
              <a:xfrm>
                <a:off x="3013089" y="3720096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342788"/>
                  <a:satOff val="-27329"/>
                  <a:lumOff val="21895"/>
                  <a:alphaOff val="0"/>
                </a:schemeClr>
              </a:fillRef>
              <a:effectRef idx="1">
                <a:schemeClr val="accent1">
                  <a:shade val="50000"/>
                  <a:hueOff val="342788"/>
                  <a:satOff val="-27329"/>
                  <a:lumOff val="2189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 smtClean="0"/>
                  <a:t>Localization</a:t>
                </a:r>
                <a:endParaRPr lang="en-US" sz="800" dirty="0"/>
              </a:p>
            </p:txBody>
          </p:sp>
          <p:sp>
            <p:nvSpPr>
              <p:cNvPr id="119" name="任意多边形 25"/>
              <p:cNvSpPr/>
              <p:nvPr/>
            </p:nvSpPr>
            <p:spPr>
              <a:xfrm>
                <a:off x="3009873" y="4288446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257091"/>
                  <a:satOff val="-20497"/>
                  <a:lumOff val="16421"/>
                  <a:alphaOff val="0"/>
                </a:schemeClr>
              </a:fillRef>
              <a:effectRef idx="1">
                <a:schemeClr val="accent1">
                  <a:shade val="50000"/>
                  <a:hueOff val="257091"/>
                  <a:satOff val="-20497"/>
                  <a:lumOff val="16421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>
                  <a:defRPr/>
                </a:pPr>
                <a:r>
                  <a:rPr lang="en-US" sz="800" dirty="0" smtClean="0"/>
                  <a:t>Object Operation</a:t>
                </a:r>
                <a:endParaRPr lang="en-US" sz="800" dirty="0"/>
              </a:p>
            </p:txBody>
          </p:sp>
          <p:sp>
            <p:nvSpPr>
              <p:cNvPr id="122" name="任意多边形 27"/>
              <p:cNvSpPr/>
              <p:nvPr/>
            </p:nvSpPr>
            <p:spPr>
              <a:xfrm>
                <a:off x="3012796" y="2716814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85697"/>
                  <a:satOff val="-6832"/>
                  <a:lumOff val="5474"/>
                  <a:alphaOff val="0"/>
                </a:schemeClr>
              </a:fillRef>
              <a:effectRef idx="1">
                <a:schemeClr val="accent1">
                  <a:shade val="50000"/>
                  <a:hueOff val="85697"/>
                  <a:satOff val="-6832"/>
                  <a:lumOff val="5474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800" dirty="0" smtClean="0"/>
                  <a:t>Object Identification</a:t>
                </a:r>
                <a:endParaRPr lang="en-US" sz="800" dirty="0"/>
              </a:p>
            </p:txBody>
          </p:sp>
        </p:grpSp>
        <p:sp>
          <p:nvSpPr>
            <p:cNvPr id="104" name="加号 43"/>
            <p:cNvSpPr/>
            <p:nvPr/>
          </p:nvSpPr>
          <p:spPr bwMode="auto">
            <a:xfrm>
              <a:off x="1171575" y="3540125"/>
              <a:ext cx="314325" cy="3048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" name="任意多边形 62"/>
          <p:cNvSpPr/>
          <p:nvPr/>
        </p:nvSpPr>
        <p:spPr>
          <a:xfrm>
            <a:off x="2924313" y="1863798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000" b="1" dirty="0"/>
              <a:t>Test Script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543175" y="1768475"/>
            <a:ext cx="1295400" cy="3343275"/>
            <a:chOff x="2543175" y="1768475"/>
            <a:chExt cx="1295400" cy="3343275"/>
          </a:xfrm>
        </p:grpSpPr>
        <p:grpSp>
          <p:nvGrpSpPr>
            <p:cNvPr id="39" name="组合 38"/>
            <p:cNvGrpSpPr/>
            <p:nvPr/>
          </p:nvGrpSpPr>
          <p:grpSpPr>
            <a:xfrm>
              <a:off x="2543175" y="1768475"/>
              <a:ext cx="1295400" cy="3343275"/>
              <a:chOff x="2543175" y="1768475"/>
              <a:chExt cx="1295400" cy="3343275"/>
            </a:xfrm>
          </p:grpSpPr>
          <p:pic>
            <p:nvPicPr>
              <p:cNvPr id="107" name="Picture 315" descr="0 Rectangle 1to12 Gel - Clear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2738" y="1768475"/>
                <a:ext cx="906462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06" name="组合 66"/>
              <p:cNvGrpSpPr>
                <a:grpSpLocks/>
              </p:cNvGrpSpPr>
              <p:nvPr/>
            </p:nvGrpSpPr>
            <p:grpSpPr bwMode="auto">
              <a:xfrm>
                <a:off x="2833688" y="2349500"/>
                <a:ext cx="1004887" cy="2762250"/>
                <a:chOff x="4300538" y="2009775"/>
                <a:chExt cx="1004887" cy="2762250"/>
              </a:xfrm>
            </p:grpSpPr>
            <p:sp>
              <p:nvSpPr>
                <p:cNvPr id="109" name="AutoShape 27"/>
                <p:cNvSpPr>
                  <a:spLocks noChangeArrowheads="1"/>
                </p:cNvSpPr>
                <p:nvPr/>
              </p:nvSpPr>
              <p:spPr bwMode="auto">
                <a:xfrm>
                  <a:off x="4300538" y="2009775"/>
                  <a:ext cx="1004887" cy="2762250"/>
                </a:xfrm>
                <a:prstGeom prst="bevel">
                  <a:avLst>
                    <a:gd name="adj" fmla="val 5903"/>
                  </a:avLst>
                </a:prstGeom>
                <a:gradFill rotWithShape="1">
                  <a:gsLst>
                    <a:gs pos="0">
                      <a:srgbClr val="4A85B1"/>
                    </a:gs>
                    <a:gs pos="100000">
                      <a:srgbClr val="223E52"/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fontAlgn="b" hangingPunct="0">
                    <a:lnSpc>
                      <a:spcPct val="90000"/>
                    </a:lnSpc>
                  </a:pPr>
                  <a:endParaRPr lang="zh-CN" altLang="en-US" sz="32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10" name="任意多边形 14"/>
                <p:cNvSpPr/>
                <p:nvPr/>
              </p:nvSpPr>
              <p:spPr>
                <a:xfrm>
                  <a:off x="4429100" y="2222955"/>
                  <a:ext cx="765095" cy="377369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/>
                    <a:t>Complex </a:t>
                  </a:r>
                  <a:r>
                    <a:rPr lang="en-US" sz="800" dirty="0" smtClean="0"/>
                    <a:t>Coding</a:t>
                  </a:r>
                  <a:endParaRPr lang="en-US" sz="800" dirty="0"/>
                </a:p>
              </p:txBody>
            </p:sp>
            <p:sp>
              <p:nvSpPr>
                <p:cNvPr id="111" name="任意多边形 44"/>
                <p:cNvSpPr/>
                <p:nvPr/>
              </p:nvSpPr>
              <p:spPr>
                <a:xfrm>
                  <a:off x="4419575" y="4327981"/>
                  <a:ext cx="765095" cy="306308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 defTabSz="3556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/>
                    <a:t>Error Handling</a:t>
                  </a:r>
                </a:p>
              </p:txBody>
            </p:sp>
            <p:sp>
              <p:nvSpPr>
                <p:cNvPr id="114" name="任意多边形 64"/>
                <p:cNvSpPr/>
                <p:nvPr/>
              </p:nvSpPr>
              <p:spPr>
                <a:xfrm>
                  <a:off x="4419575" y="3540396"/>
                  <a:ext cx="765095" cy="495936"/>
                </a:xfrm>
                <a:custGeom>
                  <a:avLst/>
                  <a:gdLst>
                    <a:gd name="connsiteX0" fmla="*/ 0 w 765095"/>
                    <a:gd name="connsiteY0" fmla="*/ 0 h 306308"/>
                    <a:gd name="connsiteX1" fmla="*/ 765095 w 765095"/>
                    <a:gd name="connsiteY1" fmla="*/ 0 h 306308"/>
                    <a:gd name="connsiteX2" fmla="*/ 765095 w 765095"/>
                    <a:gd name="connsiteY2" fmla="*/ 306308 h 306308"/>
                    <a:gd name="connsiteX3" fmla="*/ 0 w 765095"/>
                    <a:gd name="connsiteY3" fmla="*/ 306308 h 306308"/>
                    <a:gd name="connsiteX4" fmla="*/ 0 w 765095"/>
                    <a:gd name="connsiteY4" fmla="*/ 0 h 30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095" h="306308">
                      <a:moveTo>
                        <a:pt x="0" y="0"/>
                      </a:moveTo>
                      <a:lnTo>
                        <a:pt x="765095" y="0"/>
                      </a:lnTo>
                      <a:lnTo>
                        <a:pt x="765095" y="306308"/>
                      </a:lnTo>
                      <a:lnTo>
                        <a:pt x="0" y="3063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fillRef>
                <a:effectRef idx="1">
                  <a:schemeClr val="accent1">
                    <a:shade val="50000"/>
                    <a:hueOff val="428485"/>
                    <a:satOff val="-34161"/>
                    <a:lumOff val="27368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lIns="30480" tIns="30480" rIns="30480" bIns="30480" spcCol="1270" anchor="ctr"/>
                <a:lstStyle/>
                <a:p>
                  <a:pPr>
                    <a:defRPr/>
                  </a:pPr>
                  <a:r>
                    <a:rPr lang="en-US" sz="800" dirty="0" smtClean="0"/>
                    <a:t>Coding Standard</a:t>
                  </a:r>
                  <a:endParaRPr lang="en-US" sz="800" dirty="0"/>
                </a:p>
              </p:txBody>
            </p:sp>
          </p:grpSp>
          <p:sp>
            <p:nvSpPr>
              <p:cNvPr id="108" name="加号 68"/>
              <p:cNvSpPr/>
              <p:nvPr/>
            </p:nvSpPr>
            <p:spPr bwMode="auto">
              <a:xfrm>
                <a:off x="2543175" y="3559175"/>
                <a:ext cx="314325" cy="304800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7" name="任意多边形 64"/>
            <p:cNvSpPr/>
            <p:nvPr/>
          </p:nvSpPr>
          <p:spPr bwMode="auto">
            <a:xfrm>
              <a:off x="2948371" y="3148150"/>
              <a:ext cx="765095" cy="470894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>
                <a:defRPr/>
              </a:pPr>
              <a:r>
                <a:rPr lang="en-US" sz="800" dirty="0" smtClean="0"/>
                <a:t>Business Logic</a:t>
              </a:r>
              <a:endParaRPr lang="en-US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01800" y="1295400"/>
            <a:ext cx="6769100" cy="4343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Test Scenario:</a:t>
            </a:r>
          </a:p>
          <a:p>
            <a:endParaRPr lang="en-CA" sz="2000" b="1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Components/Scripts Reuse</a:t>
            </a:r>
            <a:r>
              <a:rPr lang="en-US" sz="2000" dirty="0" smtClean="0"/>
              <a:t>.</a:t>
            </a: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Easy Combination of Components/Scripts to Test Different Business Routes</a:t>
            </a:r>
            <a:r>
              <a:rPr lang="en-CA" sz="2000" dirty="0" smtClean="0">
                <a:solidFill>
                  <a:srgbClr val="000000"/>
                </a:solidFill>
                <a:latin typeface="Futura Bk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High Efficiency than BPT without cost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Easy Maintenance for Pre-condition/Post-Condition Setup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Futura Bk" pitchFamily="34" charset="0"/>
              </a:rPr>
              <a:t>Quick Configuration for Different Environment</a:t>
            </a: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b="1" dirty="0" err="1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</p:txBody>
      </p:sp>
      <p:sp>
        <p:nvSpPr>
          <p:cNvPr id="15" name="圆角矩形 123"/>
          <p:cNvSpPr/>
          <p:nvPr/>
        </p:nvSpPr>
        <p:spPr bwMode="auto">
          <a:xfrm>
            <a:off x="225425" y="1875704"/>
            <a:ext cx="1171575" cy="37719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pic>
        <p:nvPicPr>
          <p:cNvPr id="16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88" y="1960340"/>
            <a:ext cx="906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21"/>
          <p:cNvGrpSpPr/>
          <p:nvPr/>
        </p:nvGrpSpPr>
        <p:grpSpPr>
          <a:xfrm>
            <a:off x="287338" y="2052125"/>
            <a:ext cx="1004887" cy="3238427"/>
            <a:chOff x="5710238" y="1495498"/>
            <a:chExt cx="1004887" cy="3238427"/>
          </a:xfrm>
        </p:grpSpPr>
        <p:sp>
          <p:nvSpPr>
            <p:cNvPr id="18" name="任意多边形 9"/>
            <p:cNvSpPr/>
            <p:nvPr/>
          </p:nvSpPr>
          <p:spPr>
            <a:xfrm>
              <a:off x="5829438" y="1495498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pPr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800" b="1" dirty="0"/>
                <a:t>Test scenario</a:t>
              </a:r>
            </a:p>
          </p:txBody>
        </p:sp>
        <p:grpSp>
          <p:nvGrpSpPr>
            <p:cNvPr id="19" name="组合 66"/>
            <p:cNvGrpSpPr/>
            <p:nvPr/>
          </p:nvGrpSpPr>
          <p:grpSpPr>
            <a:xfrm>
              <a:off x="5710238" y="1971675"/>
              <a:ext cx="1004887" cy="2762250"/>
              <a:chOff x="5710238" y="1971675"/>
              <a:chExt cx="1004887" cy="2762250"/>
            </a:xfrm>
          </p:grpSpPr>
          <p:sp>
            <p:nvSpPr>
              <p:cNvPr id="23" name="AutoShape 27"/>
              <p:cNvSpPr>
                <a:spLocks noChangeArrowheads="1"/>
              </p:cNvSpPr>
              <p:nvPr/>
            </p:nvSpPr>
            <p:spPr bwMode="auto">
              <a:xfrm>
                <a:off x="5710238" y="1971675"/>
                <a:ext cx="1004887" cy="2762250"/>
              </a:xfrm>
              <a:prstGeom prst="bevel">
                <a:avLst>
                  <a:gd name="adj" fmla="val 5903"/>
                </a:avLst>
              </a:prstGeom>
              <a:gradFill rotWithShape="1">
                <a:gsLst>
                  <a:gs pos="0">
                    <a:srgbClr val="4A85B1"/>
                  </a:gs>
                  <a:gs pos="100000">
                    <a:srgbClr val="223E52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fontAlgn="b" hangingPunct="0">
                  <a:lnSpc>
                    <a:spcPct val="90000"/>
                  </a:lnSpc>
                </a:pPr>
                <a:endParaRPr lang="zh-CN" altLang="en-US" sz="32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rial" charset="0"/>
                </a:endParaRPr>
              </a:p>
            </p:txBody>
          </p:sp>
          <p:sp>
            <p:nvSpPr>
              <p:cNvPr id="24" name="任意多边形 15"/>
              <p:cNvSpPr/>
              <p:nvPr/>
            </p:nvSpPr>
            <p:spPr>
              <a:xfrm>
                <a:off x="5857889" y="3635363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spcCol="1270" anchor="ctr"/>
              <a:lstStyle/>
              <a:p>
                <a:pPr defTabSz="3556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800" dirty="0" smtClean="0">
                    <a:latin typeface="Times New Roman" pitchFamily="18" charset="0"/>
                    <a:ea typeface="宋体" pitchFamily="2" charset="-122"/>
                  </a:rPr>
                  <a:t>Post-Condition Setup</a:t>
                </a:r>
                <a:endParaRPr lang="en-US" altLang="zh-CN" sz="8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" name="任意多边形 73"/>
              <p:cNvSpPr/>
              <p:nvPr/>
            </p:nvSpPr>
            <p:spPr>
              <a:xfrm>
                <a:off x="5867414" y="2238456"/>
                <a:ext cx="765095" cy="306308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anchor="ctr"/>
              <a:lstStyle/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Pre-Condition     </a:t>
                </a:r>
                <a:r>
                  <a:rPr lang="en-US" altLang="zh-CN" sz="800" dirty="0" smtClean="0">
                    <a:solidFill>
                      <a:srgbClr val="000000"/>
                    </a:solidFill>
                    <a:ea typeface="宋体" pitchFamily="2" charset="-122"/>
                  </a:rPr>
                  <a:t>Setup</a:t>
                </a:r>
                <a:endParaRPr lang="zh-CN" altLang="en-US" sz="8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任意多边形 74"/>
              <p:cNvSpPr/>
              <p:nvPr/>
            </p:nvSpPr>
            <p:spPr>
              <a:xfrm>
                <a:off x="5870951" y="2886972"/>
                <a:ext cx="765095" cy="436074"/>
              </a:xfrm>
              <a:custGeom>
                <a:avLst/>
                <a:gdLst>
                  <a:gd name="connsiteX0" fmla="*/ 0 w 765095"/>
                  <a:gd name="connsiteY0" fmla="*/ 0 h 306308"/>
                  <a:gd name="connsiteX1" fmla="*/ 765095 w 765095"/>
                  <a:gd name="connsiteY1" fmla="*/ 0 h 306308"/>
                  <a:gd name="connsiteX2" fmla="*/ 765095 w 765095"/>
                  <a:gd name="connsiteY2" fmla="*/ 306308 h 306308"/>
                  <a:gd name="connsiteX3" fmla="*/ 0 w 765095"/>
                  <a:gd name="connsiteY3" fmla="*/ 306308 h 306308"/>
                  <a:gd name="connsiteX4" fmla="*/ 0 w 765095"/>
                  <a:gd name="connsiteY4" fmla="*/ 0 h 3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095" h="306308">
                    <a:moveTo>
                      <a:pt x="0" y="0"/>
                    </a:moveTo>
                    <a:lnTo>
                      <a:pt x="765095" y="0"/>
                    </a:lnTo>
                    <a:lnTo>
                      <a:pt x="765095" y="306308"/>
                    </a:lnTo>
                    <a:lnTo>
                      <a:pt x="0" y="30630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fillRef>
              <a:effectRef idx="1">
                <a:schemeClr val="accent1">
                  <a:shade val="50000"/>
                  <a:hueOff val="514182"/>
                  <a:satOff val="-40993"/>
                  <a:lumOff val="32842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30480" tIns="30480" rIns="30480" bIns="30480" anchor="ctr"/>
              <a:lstStyle/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Component</a:t>
                </a:r>
              </a:p>
              <a:p>
                <a:pPr marL="288925" indent="-288925" defTabSz="814388" eaLnBrk="0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33CCCC"/>
                  </a:buClr>
                  <a:buSzPct val="100000"/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Reuse &amp; Remix</a:t>
                </a:r>
                <a:endParaRPr lang="zh-CN" altLang="en-US" sz="8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0" name="任意多边形 65"/>
            <p:cNvSpPr/>
            <p:nvPr/>
          </p:nvSpPr>
          <p:spPr>
            <a:xfrm>
              <a:off x="5867375" y="4238625"/>
              <a:ext cx="765095" cy="386139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sz="800" dirty="0" smtClean="0"/>
                <a:t>Global configuration parameters</a:t>
              </a:r>
              <a:endParaRPr lang="en-US" sz="800" dirty="0"/>
            </a:p>
          </p:txBody>
        </p:sp>
      </p:grpSp>
      <p:pic>
        <p:nvPicPr>
          <p:cNvPr id="30" name="Picture 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790" y="934810"/>
            <a:ext cx="60483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entagon 31"/>
          <p:cNvSpPr>
            <a:spLocks noChangeArrowheads="1"/>
          </p:cNvSpPr>
          <p:nvPr/>
        </p:nvSpPr>
        <p:spPr bwMode="auto">
          <a:xfrm>
            <a:off x="5892800" y="833438"/>
            <a:ext cx="3251200" cy="146276"/>
          </a:xfrm>
          <a:prstGeom prst="homePlate">
            <a:avLst>
              <a:gd name="adj" fmla="val 4990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92794" y="1295400"/>
            <a:ext cx="7442200" cy="4864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CA" sz="2000" b="1" dirty="0" smtClean="0">
                <a:solidFill>
                  <a:srgbClr val="000000"/>
                </a:solidFill>
                <a:latin typeface="Futura Bk" pitchFamily="34" charset="0"/>
              </a:rPr>
              <a:t>Test Tools:</a:t>
            </a: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pPr marL="457200" indent="-457200">
              <a:buAutoNum type="arabicPeriod"/>
            </a:pPr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Data Generation Test Tool</a:t>
            </a: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US" dirty="0" smtClean="0"/>
              <a:t>70% of the data generated automatically based on equivalence class.</a:t>
            </a: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2. Object Generation Tool</a:t>
            </a:r>
          </a:p>
          <a:p>
            <a:r>
              <a:rPr lang="en-US" dirty="0" smtClean="0"/>
              <a:t>Generated in Excel for easy maintenance.</a:t>
            </a:r>
            <a:endParaRPr lang="en-CA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3. Framework</a:t>
            </a:r>
          </a:p>
          <a:p>
            <a:r>
              <a:rPr lang="en-US" sz="2000" dirty="0" smtClean="0"/>
              <a:t>Unified management, high-efficiency, high-performance.</a:t>
            </a:r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4. Script Generation Tool</a:t>
            </a:r>
          </a:p>
          <a:p>
            <a:r>
              <a:rPr lang="en-US" dirty="0" smtClean="0"/>
              <a:t>Generate scripts for sub business process relying on main stream</a:t>
            </a:r>
            <a:endParaRPr lang="en-CA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r>
              <a:rPr lang="en-CA" sz="2000" dirty="0" smtClean="0">
                <a:solidFill>
                  <a:srgbClr val="00B0F0"/>
                </a:solidFill>
                <a:latin typeface="Futura Bk" pitchFamily="34" charset="0"/>
              </a:rPr>
              <a:t>5. General Support for Different Platforms</a:t>
            </a:r>
          </a:p>
          <a:p>
            <a:r>
              <a:rPr lang="en-CA" dirty="0" smtClean="0">
                <a:solidFill>
                  <a:srgbClr val="000000"/>
                </a:solidFill>
                <a:latin typeface="Futura Bk" pitchFamily="34" charset="0"/>
              </a:rPr>
              <a:t>Java, Web, Terminal Emulator, Flex (Flash), Silverlight, </a:t>
            </a:r>
          </a:p>
          <a:p>
            <a:r>
              <a:rPr lang="en-CA" dirty="0" smtClean="0">
                <a:solidFill>
                  <a:srgbClr val="000000"/>
                </a:solidFill>
                <a:latin typeface="Futura Bk" pitchFamily="34" charset="0"/>
              </a:rPr>
              <a:t>Webservice, Oracle,  etc..</a:t>
            </a: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  <a:p>
            <a:endParaRPr lang="en-CA" sz="2000" dirty="0" smtClean="0">
              <a:solidFill>
                <a:srgbClr val="000000"/>
              </a:solidFill>
              <a:latin typeface="Futura Bk" pitchFamily="34" charset="0"/>
            </a:endParaRPr>
          </a:p>
        </p:txBody>
      </p:sp>
      <p:grpSp>
        <p:nvGrpSpPr>
          <p:cNvPr id="19" name="组合 128"/>
          <p:cNvGrpSpPr/>
          <p:nvPr/>
        </p:nvGrpSpPr>
        <p:grpSpPr>
          <a:xfrm>
            <a:off x="369888" y="2932621"/>
            <a:ext cx="1004887" cy="2762250"/>
            <a:chOff x="7481888" y="1981200"/>
            <a:chExt cx="1004887" cy="2762250"/>
          </a:xfrm>
        </p:grpSpPr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7481888" y="1981200"/>
              <a:ext cx="1004887" cy="2762250"/>
            </a:xfrm>
            <a:prstGeom prst="bevel">
              <a:avLst>
                <a:gd name="adj" fmla="val 5903"/>
              </a:avLst>
            </a:prstGeom>
            <a:gradFill rotWithShape="1">
              <a:gsLst>
                <a:gs pos="0">
                  <a:srgbClr val="4A85B1"/>
                </a:gs>
                <a:gs pos="100000">
                  <a:srgbClr val="223E5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fontAlgn="b" hangingPunct="0">
                <a:lnSpc>
                  <a:spcPct val="90000"/>
                </a:lnSpc>
              </a:pPr>
              <a:endParaRPr lang="zh-CN" altLang="en-US" sz="320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29" name="任意多边形 45"/>
            <p:cNvSpPr/>
            <p:nvPr/>
          </p:nvSpPr>
          <p:spPr>
            <a:xfrm>
              <a:off x="7648550" y="324213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Framework</a:t>
              </a:r>
              <a:endParaRPr lang="en-US" sz="800" dirty="0"/>
            </a:p>
          </p:txBody>
        </p:sp>
        <p:sp>
          <p:nvSpPr>
            <p:cNvPr id="30" name="任意多边形 124"/>
            <p:cNvSpPr/>
            <p:nvPr/>
          </p:nvSpPr>
          <p:spPr>
            <a:xfrm>
              <a:off x="7648550" y="272778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Object </a:t>
              </a:r>
              <a:r>
                <a:rPr lang="en-US" sz="800" dirty="0"/>
                <a:t>Generation </a:t>
              </a:r>
              <a:r>
                <a:rPr lang="en-US" altLang="zh-CN" sz="800" dirty="0" smtClean="0"/>
                <a:t>tool </a:t>
              </a:r>
              <a:endParaRPr lang="en-US" sz="800" dirty="0"/>
            </a:p>
          </p:txBody>
        </p:sp>
        <p:sp>
          <p:nvSpPr>
            <p:cNvPr id="31" name="任意多边形 125"/>
            <p:cNvSpPr/>
            <p:nvPr/>
          </p:nvSpPr>
          <p:spPr>
            <a:xfrm>
              <a:off x="7648550" y="218485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Data    </a:t>
              </a:r>
              <a:r>
                <a:rPr lang="en-US" sz="800" dirty="0" smtClean="0"/>
                <a:t>Generation t</a:t>
              </a:r>
              <a:r>
                <a:rPr lang="en-US" altLang="zh-CN" sz="800" dirty="0" smtClean="0"/>
                <a:t>ool </a:t>
              </a:r>
              <a:endParaRPr lang="en-US" sz="800" dirty="0"/>
            </a:p>
          </p:txBody>
        </p:sp>
        <p:sp>
          <p:nvSpPr>
            <p:cNvPr id="32" name="任意多边形 126"/>
            <p:cNvSpPr/>
            <p:nvPr/>
          </p:nvSpPr>
          <p:spPr>
            <a:xfrm>
              <a:off x="7639025" y="3842206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altLang="zh-CN" sz="800" dirty="0" smtClean="0"/>
                <a:t>Script </a:t>
              </a:r>
              <a:r>
                <a:rPr lang="en-US" sz="800" dirty="0"/>
                <a:t>Generation </a:t>
              </a:r>
              <a:r>
                <a:rPr lang="en-US" altLang="zh-CN" sz="800" dirty="0" smtClean="0"/>
                <a:t>tool </a:t>
              </a:r>
              <a:endParaRPr lang="en-US" sz="800" dirty="0"/>
            </a:p>
          </p:txBody>
        </p:sp>
        <p:sp>
          <p:nvSpPr>
            <p:cNvPr id="33" name="任意多边形 127"/>
            <p:cNvSpPr/>
            <p:nvPr/>
          </p:nvSpPr>
          <p:spPr>
            <a:xfrm>
              <a:off x="7619975" y="4327981"/>
              <a:ext cx="765095" cy="306308"/>
            </a:xfrm>
            <a:custGeom>
              <a:avLst/>
              <a:gdLst>
                <a:gd name="connsiteX0" fmla="*/ 0 w 765095"/>
                <a:gd name="connsiteY0" fmla="*/ 0 h 306308"/>
                <a:gd name="connsiteX1" fmla="*/ 765095 w 765095"/>
                <a:gd name="connsiteY1" fmla="*/ 0 h 306308"/>
                <a:gd name="connsiteX2" fmla="*/ 765095 w 765095"/>
                <a:gd name="connsiteY2" fmla="*/ 306308 h 306308"/>
                <a:gd name="connsiteX3" fmla="*/ 0 w 765095"/>
                <a:gd name="connsiteY3" fmla="*/ 306308 h 306308"/>
                <a:gd name="connsiteX4" fmla="*/ 0 w 765095"/>
                <a:gd name="connsiteY4" fmla="*/ 0 h 3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5" h="306308">
                  <a:moveTo>
                    <a:pt x="0" y="0"/>
                  </a:moveTo>
                  <a:lnTo>
                    <a:pt x="765095" y="0"/>
                  </a:lnTo>
                  <a:lnTo>
                    <a:pt x="765095" y="306308"/>
                  </a:lnTo>
                  <a:lnTo>
                    <a:pt x="0" y="3063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fillRef>
            <a:effectRef idx="1">
              <a:schemeClr val="accent1">
                <a:shade val="50000"/>
                <a:hueOff val="428485"/>
                <a:satOff val="-34161"/>
                <a:lumOff val="27368"/>
                <a:alphaOff val="0"/>
              </a:schemeClr>
            </a:effectRef>
            <a:fontRef idx="minor">
              <a:schemeClr val="dk1"/>
            </a:fontRef>
          </p:style>
          <p:txBody>
            <a:bodyPr lIns="30480" tIns="30480" rIns="30480" bIns="30480" spcCol="1270" anchor="ctr"/>
            <a:lstStyle/>
            <a:p>
              <a:r>
                <a:rPr lang="en-US" sz="800" dirty="0" smtClean="0"/>
                <a:t>Configuration List</a:t>
              </a:r>
              <a:endParaRPr lang="en-US" sz="800" dirty="0"/>
            </a:p>
          </p:txBody>
        </p:sp>
      </p:grpSp>
      <p:pic>
        <p:nvPicPr>
          <p:cNvPr id="34" name="Picture 315" descr="0 Rectangle 1to12 Gel - Clear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339" y="2355126"/>
            <a:ext cx="906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任意多边形 130"/>
          <p:cNvSpPr/>
          <p:nvPr/>
        </p:nvSpPr>
        <p:spPr>
          <a:xfrm>
            <a:off x="470038" y="2457896"/>
            <a:ext cx="765095" cy="306308"/>
          </a:xfrm>
          <a:custGeom>
            <a:avLst/>
            <a:gdLst>
              <a:gd name="connsiteX0" fmla="*/ 0 w 765095"/>
              <a:gd name="connsiteY0" fmla="*/ 0 h 306308"/>
              <a:gd name="connsiteX1" fmla="*/ 765095 w 765095"/>
              <a:gd name="connsiteY1" fmla="*/ 0 h 306308"/>
              <a:gd name="connsiteX2" fmla="*/ 765095 w 765095"/>
              <a:gd name="connsiteY2" fmla="*/ 306308 h 306308"/>
              <a:gd name="connsiteX3" fmla="*/ 0 w 765095"/>
              <a:gd name="connsiteY3" fmla="*/ 306308 h 306308"/>
              <a:gd name="connsiteX4" fmla="*/ 0 w 765095"/>
              <a:gd name="connsiteY4" fmla="*/ 0 h 3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95" h="306308">
                <a:moveTo>
                  <a:pt x="0" y="0"/>
                </a:moveTo>
                <a:lnTo>
                  <a:pt x="765095" y="0"/>
                </a:lnTo>
                <a:lnTo>
                  <a:pt x="765095" y="306308"/>
                </a:lnTo>
                <a:lnTo>
                  <a:pt x="0" y="306308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30480" tIns="30480" rIns="30480" bIns="30480" spcCol="1270" anchor="ctr"/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800" b="1" dirty="0" smtClean="0"/>
              <a:t>      Tools</a:t>
            </a:r>
            <a:endParaRPr lang="en-US" sz="800" b="1" dirty="0"/>
          </a:p>
        </p:txBody>
      </p:sp>
      <p:pic>
        <p:nvPicPr>
          <p:cNvPr id="14" name="Picture 1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300167"/>
            <a:ext cx="647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 Theme">
  <a:themeElements>
    <a:clrScheme name="Custom 10">
      <a:dk1>
        <a:srgbClr val="000000"/>
      </a:dk1>
      <a:lt1>
        <a:sysClr val="window" lastClr="FFFFFF"/>
      </a:lt1>
      <a:dk2>
        <a:srgbClr val="898B8F"/>
      </a:dk2>
      <a:lt2>
        <a:srgbClr val="3D393B"/>
      </a:lt2>
      <a:accent1>
        <a:srgbClr val="0098F6"/>
      </a:accent1>
      <a:accent2>
        <a:srgbClr val="298527"/>
      </a:accent2>
      <a:accent3>
        <a:srgbClr val="64B900"/>
      </a:accent3>
      <a:accent4>
        <a:srgbClr val="CC0066"/>
      </a:accent4>
      <a:accent5>
        <a:srgbClr val="F44AB7"/>
      </a:accent5>
      <a:accent6>
        <a:srgbClr val="EB5F01"/>
      </a:accent6>
      <a:hlink>
        <a:srgbClr val="0098F6"/>
      </a:hlink>
      <a:folHlink>
        <a:srgbClr val="EB5F01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A4E6"/>
            </a:gs>
            <a:gs pos="100000">
              <a:srgbClr val="1742DB"/>
            </a:gs>
          </a:gsLst>
          <a:lin ang="5400000" scaled="1"/>
          <a:tileRect/>
        </a:gradFill>
        <a:ln>
          <a:noFill/>
        </a:ln>
        <a:effectLst/>
      </a:spPr>
      <a:bodyPr lIns="91440" tIns="45720" rtlCol="0" anchor="ctr"/>
      <a:lstStyle>
        <a:defPPr algn="ctr">
          <a:lnSpc>
            <a:spcPct val="85000"/>
          </a:lnSpc>
          <a:defRPr sz="2000" dirty="0" smtClean="0">
            <a:solidFill>
              <a:prstClr val="white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000" dirty="0" err="1" smtClean="0">
            <a:solidFill>
              <a:srgbClr val="000000"/>
            </a:solidFill>
            <a:latin typeface="Futura Bk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15566</TotalTime>
  <Words>3165</Words>
  <Application>Microsoft Office PowerPoint</Application>
  <PresentationFormat>全屏显示(4:3)</PresentationFormat>
  <Paragraphs>1182</Paragraphs>
  <Slides>47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 Unicode MS</vt:lpstr>
      <vt:lpstr>Futura Bk</vt:lpstr>
      <vt:lpstr>PMingLiU</vt:lpstr>
      <vt:lpstr>黑体</vt:lpstr>
      <vt:lpstr>华文楷体</vt:lpstr>
      <vt:lpstr>宋体</vt:lpstr>
      <vt:lpstr>Arial</vt:lpstr>
      <vt:lpstr>Calibri</vt:lpstr>
      <vt:lpstr>Times</vt:lpstr>
      <vt:lpstr>Times New Roman</vt:lpstr>
      <vt:lpstr>Verdana</vt:lpstr>
      <vt:lpstr>Wingdings</vt:lpstr>
      <vt:lpstr>HP Theme</vt:lpstr>
      <vt:lpstr>Visio</vt:lpstr>
      <vt:lpstr>BAS Automation Framework introduction  </vt:lpstr>
      <vt:lpstr>Agenda</vt:lpstr>
      <vt:lpstr>Common challenge for automation</vt:lpstr>
      <vt:lpstr>Different Stages of Automation Test</vt:lpstr>
      <vt:lpstr>                                              Solution</vt:lpstr>
      <vt:lpstr>                                              Solution</vt:lpstr>
      <vt:lpstr>                                              Solution</vt:lpstr>
      <vt:lpstr>                                              Solution</vt:lpstr>
      <vt:lpstr>                                              Solution</vt:lpstr>
      <vt:lpstr>Cost Benefit</vt:lpstr>
      <vt:lpstr>Features</vt:lpstr>
      <vt:lpstr>                                              Script</vt:lpstr>
      <vt:lpstr> Operation</vt:lpstr>
      <vt:lpstr>                                              Data</vt:lpstr>
      <vt:lpstr>                                              Object</vt:lpstr>
      <vt:lpstr>          Role</vt:lpstr>
      <vt:lpstr>           Maintenance</vt:lpstr>
      <vt:lpstr>Traditional VS BAS Approach</vt:lpstr>
      <vt:lpstr>Structure of Our Framework</vt:lpstr>
      <vt:lpstr>Process control – FP Example </vt:lpstr>
      <vt:lpstr>DEMO</vt:lpstr>
      <vt:lpstr>Development steps </vt:lpstr>
      <vt:lpstr> 1.Business analysis  </vt:lpstr>
      <vt:lpstr> 2.data preparation  </vt:lpstr>
      <vt:lpstr> 3.Object preparation  </vt:lpstr>
      <vt:lpstr> 4.Script preparation  </vt:lpstr>
      <vt:lpstr>5.Scene preparation  </vt:lpstr>
      <vt:lpstr> Maintenance steps </vt:lpstr>
      <vt:lpstr>Summary</vt:lpstr>
      <vt:lpstr>Thank you！</vt:lpstr>
      <vt:lpstr>Supplement Material</vt:lpstr>
      <vt:lpstr>Summary</vt:lpstr>
      <vt:lpstr>Design thought of Framework </vt:lpstr>
      <vt:lpstr>Test asset management process</vt:lpstr>
      <vt:lpstr>The Main Function of Framework</vt:lpstr>
      <vt:lpstr>    Business process drive</vt:lpstr>
      <vt:lpstr>    Data BUS</vt:lpstr>
      <vt:lpstr>    Public Data Pool </vt:lpstr>
      <vt:lpstr> Data pretreatment </vt:lpstr>
      <vt:lpstr> Script Automatically generated </vt:lpstr>
      <vt:lpstr> Different objects operating mode</vt:lpstr>
      <vt:lpstr> Configurable Multi-platform Support </vt:lpstr>
      <vt:lpstr>Frame topology structure </vt:lpstr>
      <vt:lpstr>Framework Components </vt:lpstr>
      <vt:lpstr>Data-driven of Test composition </vt:lpstr>
      <vt:lpstr>Framework Structure</vt:lpstr>
      <vt:lpstr>Human Resource Structure</vt:lpstr>
    </vt:vector>
  </TitlesOfParts>
  <Company>Duarte Design,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Angle Light 4x3 Blue</dc:title>
  <dc:creator>Duarte Design, Inc.</dc:creator>
  <dc:description>www.duarte.com</dc:description>
  <cp:lastModifiedBy>Wang,Rachael</cp:lastModifiedBy>
  <cp:revision>1140</cp:revision>
  <dcterms:created xsi:type="dcterms:W3CDTF">2009-08-12T21:02:47Z</dcterms:created>
  <dcterms:modified xsi:type="dcterms:W3CDTF">2016-05-13T09:50:35Z</dcterms:modified>
</cp:coreProperties>
</file>