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CBD93E-1333-413B-8451-38C75B207CDC}">
          <p14:sldIdLst>
            <p14:sldId id="256"/>
            <p14:sldId id="257"/>
            <p14:sldId id="264"/>
            <p14:sldId id="265"/>
            <p14:sldId id="260"/>
            <p14:sldId id="261"/>
            <p14:sldId id="262"/>
            <p14:sldId id="266"/>
            <p14:sldId id="267"/>
            <p14:sldId id="268"/>
            <p14:sldId id="269"/>
            <p14:sldId id="270"/>
            <p14:sldId id="271"/>
            <p14:sldId id="27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9A6AA-61C9-448E-81FF-D0E10393C702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ACA5C-E292-466E-A450-63F68111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0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DCF2BB-7507-214B-8300-96EAB3043C9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45189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DCF2BB-7507-214B-8300-96EAB3043C9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0291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B2B</a:t>
            </a:r>
            <a:r>
              <a:rPr lang="en-US" baseline="0" dirty="0"/>
              <a:t> entry under P3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DCF2BB-7507-214B-8300-96EAB3043C9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5631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CF2BB-7507-214B-8300-96EAB3043C9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69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OMS into e-commerce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CF2BB-7507-214B-8300-96EAB3043C9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98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A2AE-84C9-49CE-BCBA-8AAD9F651E3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ADBA-FFFB-4A8F-B5A0-34373DB5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0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A2AE-84C9-49CE-BCBA-8AAD9F651E3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ADBA-FFFB-4A8F-B5A0-34373DB5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9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A2AE-84C9-49CE-BCBA-8AAD9F651E3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ADBA-FFFB-4A8F-B5A0-34373DB5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1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A2AE-84C9-49CE-BCBA-8AAD9F651E3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ADBA-FFFB-4A8F-B5A0-34373DB5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7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A2AE-84C9-49CE-BCBA-8AAD9F651E3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ADBA-FFFB-4A8F-B5A0-34373DB5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7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A2AE-84C9-49CE-BCBA-8AAD9F651E3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ADBA-FFFB-4A8F-B5A0-34373DB5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6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A2AE-84C9-49CE-BCBA-8AAD9F651E3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ADBA-FFFB-4A8F-B5A0-34373DB5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A2AE-84C9-49CE-BCBA-8AAD9F651E3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ADBA-FFFB-4A8F-B5A0-34373DB5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4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A2AE-84C9-49CE-BCBA-8AAD9F651E3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ADBA-FFFB-4A8F-B5A0-34373DB5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7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A2AE-84C9-49CE-BCBA-8AAD9F651E3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ADBA-FFFB-4A8F-B5A0-34373DB5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1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A2AE-84C9-49CE-BCBA-8AAD9F651E3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ADBA-FFFB-4A8F-B5A0-34373DB5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0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A2AE-84C9-49CE-BCBA-8AAD9F651E3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BADBA-FFFB-4A8F-B5A0-34373DB5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2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7030A0"/>
                </a:solidFill>
              </a:rPr>
              <a:t>ATL Project Workshop Sharing</a:t>
            </a:r>
            <a:endParaRPr lang="en-US" sz="4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Inventory Control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0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user add manufactured inventory into JDE, and JDE would pass these information to JDA WMS(ASN receiving) and PIII(Inventory’s general </a:t>
            </a:r>
            <a:r>
              <a:rPr lang="en-US" sz="2400" dirty="0" err="1" smtClean="0"/>
              <a:t>infor</a:t>
            </a:r>
            <a:r>
              <a:rPr lang="en-US" sz="2400" dirty="0" smtClean="0"/>
              <a:t>), if we adjust inventory in WMS, the system would log event to PIII(AS400).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1447800" y="3505200"/>
            <a:ext cx="914400" cy="3048000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3745" y="3643746"/>
            <a:ext cx="1447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JDA WMS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176818" y="5479473"/>
            <a:ext cx="1371600" cy="121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PIII(AS400)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443018" y="4100946"/>
            <a:ext cx="3733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Asn</a:t>
            </a:r>
            <a:r>
              <a:rPr lang="en-US" dirty="0" smtClean="0"/>
              <a:t> receiving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362200" y="5631873"/>
            <a:ext cx="3814618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</a:t>
            </a:r>
            <a:r>
              <a:rPr lang="en-US" dirty="0" err="1" smtClean="0"/>
              <a:t>infor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719618" y="4558146"/>
            <a:ext cx="2286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Inv</a:t>
            </a:r>
            <a:r>
              <a:rPr lang="en-US" dirty="0" smtClean="0"/>
              <a:t> </a:t>
            </a:r>
            <a:r>
              <a:rPr lang="en-US" dirty="0" err="1" smtClean="0"/>
              <a:t>adj</a:t>
            </a:r>
            <a:r>
              <a:rPr lang="en-US" dirty="0" smtClean="0"/>
              <a:t>, </a:t>
            </a:r>
            <a:r>
              <a:rPr lang="en-US" dirty="0" err="1" smtClean="0"/>
              <a:t>sts</a:t>
            </a:r>
            <a:r>
              <a:rPr lang="en-US" dirty="0" smtClean="0"/>
              <a:t> </a:t>
            </a:r>
            <a:r>
              <a:rPr lang="en-US" dirty="0" err="1" smtClean="0"/>
              <a:t>chg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09600" y="4343400"/>
            <a:ext cx="8382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2400300" y="3512127"/>
            <a:ext cx="3738418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 lot number on JDE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Work Order Process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95515" y="1600201"/>
            <a:ext cx="5123733" cy="1752599"/>
          </a:xfrm>
          <a:prstGeom prst="roundRect">
            <a:avLst/>
          </a:prstGeom>
          <a:solidFill>
            <a:srgbClr val="418AB3"/>
          </a:solidFill>
          <a:ln w="15875" cap="rnd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Inventory Management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82106" y="4849790"/>
            <a:ext cx="5150549" cy="1466170"/>
          </a:xfrm>
          <a:prstGeom prst="roundRect">
            <a:avLst/>
          </a:prstGeom>
          <a:solidFill>
            <a:srgbClr val="A6B727"/>
          </a:solidFill>
          <a:ln w="15875" cap="rnd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Inventory Execution</a:t>
            </a:r>
          </a:p>
        </p:txBody>
      </p:sp>
      <p:sp>
        <p:nvSpPr>
          <p:cNvPr id="8" name="TextBox 20"/>
          <p:cNvSpPr txBox="1"/>
          <p:nvPr/>
        </p:nvSpPr>
        <p:spPr>
          <a:xfrm>
            <a:off x="2135335" y="1752600"/>
            <a:ext cx="1210200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Phase 3</a:t>
            </a:r>
          </a:p>
        </p:txBody>
      </p:sp>
      <p:sp>
        <p:nvSpPr>
          <p:cNvPr id="9" name="TextBox 21"/>
          <p:cNvSpPr txBox="1"/>
          <p:nvPr/>
        </p:nvSpPr>
        <p:spPr>
          <a:xfrm>
            <a:off x="2362200" y="5715000"/>
            <a:ext cx="1210200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RedPrairie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Box 23"/>
          <p:cNvSpPr txBox="1"/>
          <p:nvPr/>
        </p:nvSpPr>
        <p:spPr>
          <a:xfrm>
            <a:off x="4419600" y="5715000"/>
            <a:ext cx="760761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ASRS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905000" y="3352800"/>
            <a:ext cx="2438400" cy="16317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Work order download into RP</a:t>
            </a:r>
            <a:endParaRPr lang="en-US" sz="1200" dirty="0"/>
          </a:p>
        </p:txBody>
      </p:sp>
      <p:sp>
        <p:nvSpPr>
          <p:cNvPr id="14" name="Up Arrow 13"/>
          <p:cNvSpPr/>
          <p:nvPr/>
        </p:nvSpPr>
        <p:spPr>
          <a:xfrm>
            <a:off x="4648200" y="3352800"/>
            <a:ext cx="2362200" cy="14969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Adjust </a:t>
            </a:r>
            <a:r>
              <a:rPr lang="en-US" dirty="0" err="1" smtClean="0"/>
              <a:t>Inv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Overlabeling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Move Request Operations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PIII determines which inventory would be </a:t>
            </a:r>
            <a:r>
              <a:rPr lang="en-US" dirty="0" err="1" smtClean="0"/>
              <a:t>overlabelled</a:t>
            </a:r>
            <a:r>
              <a:rPr lang="en-US" dirty="0" smtClean="0"/>
              <a:t>, print paperwork.</a:t>
            </a:r>
          </a:p>
          <a:p>
            <a:pPr marL="514350" indent="-514350">
              <a:buAutoNum type="arabicPeriod"/>
            </a:pPr>
            <a:r>
              <a:rPr lang="en-US" dirty="0" smtClean="0"/>
              <a:t>WMS operators would use Move Request </a:t>
            </a:r>
            <a:r>
              <a:rPr lang="en-US" dirty="0"/>
              <a:t>O</a:t>
            </a:r>
            <a:r>
              <a:rPr lang="en-US" dirty="0" smtClean="0"/>
              <a:t>perations to process the </a:t>
            </a:r>
            <a:r>
              <a:rPr lang="en-US" dirty="0" err="1" smtClean="0"/>
              <a:t>overlabelling</a:t>
            </a:r>
            <a:r>
              <a:rPr lang="en-US" dirty="0" smtClean="0"/>
              <a:t>. 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inventory status would be changed once they are </a:t>
            </a:r>
            <a:r>
              <a:rPr lang="en-US" dirty="0" err="1" smtClean="0"/>
              <a:t>overlabelled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Shipping Flow (B2B)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53B4-3464-0E47-932C-97CB070F441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158712" y="1625617"/>
            <a:ext cx="6647584" cy="4003589"/>
          </a:xfrm>
          <a:prstGeom prst="roundRect">
            <a:avLst/>
          </a:prstGeom>
          <a:solidFill>
            <a:srgbClr val="000000">
              <a:lumMod val="95000"/>
            </a:srgbClr>
          </a:solidFill>
          <a:ln w="15875" cap="rnd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50140" y="2885149"/>
            <a:ext cx="3842800" cy="1228293"/>
          </a:xfrm>
          <a:prstGeom prst="roundRect">
            <a:avLst/>
          </a:prstGeom>
          <a:solidFill>
            <a:srgbClr val="418AB3"/>
          </a:solidFill>
          <a:ln w="15875" cap="rnd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Inventory Management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50139" y="4210563"/>
            <a:ext cx="3862912" cy="1162412"/>
          </a:xfrm>
          <a:prstGeom prst="roundRect">
            <a:avLst/>
          </a:prstGeom>
          <a:solidFill>
            <a:srgbClr val="A6B727"/>
          </a:solidFill>
          <a:ln w="15875" cap="rnd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Inventory Execution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77518" y="2999071"/>
            <a:ext cx="907650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Phase 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7518" y="4900466"/>
            <a:ext cx="907650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RedPrairie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13619" y="4900466"/>
            <a:ext cx="568172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06024" y="4894397"/>
            <a:ext cx="570571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ASRS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3901564" y="3894350"/>
            <a:ext cx="293915" cy="7230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40242" y="3945649"/>
            <a:ext cx="83053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1) B2B Order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Download</a:t>
            </a:r>
          </a:p>
        </p:txBody>
      </p:sp>
      <p:sp>
        <p:nvSpPr>
          <p:cNvPr id="32" name="Down Arrow 31"/>
          <p:cNvSpPr/>
          <p:nvPr/>
        </p:nvSpPr>
        <p:spPr>
          <a:xfrm rot="10800000">
            <a:off x="6821786" y="3901740"/>
            <a:ext cx="293915" cy="7230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081963" y="4099576"/>
            <a:ext cx="809032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2) Shipment Confirmation</a:t>
            </a:r>
          </a:p>
        </p:txBody>
      </p:sp>
      <p:pic>
        <p:nvPicPr>
          <p:cNvPr id="1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074" y="6049887"/>
            <a:ext cx="143827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1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Shipping Flow (B2C)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53B4-3464-0E47-932C-97CB070F441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158712" y="1625617"/>
            <a:ext cx="6647584" cy="4003589"/>
          </a:xfrm>
          <a:prstGeom prst="roundRect">
            <a:avLst/>
          </a:prstGeom>
          <a:solidFill>
            <a:srgbClr val="000000">
              <a:lumMod val="95000"/>
            </a:srgbClr>
          </a:solidFill>
          <a:ln w="15875" cap="rnd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50140" y="2885149"/>
            <a:ext cx="3842800" cy="1228293"/>
          </a:xfrm>
          <a:prstGeom prst="roundRect">
            <a:avLst/>
          </a:prstGeom>
          <a:solidFill>
            <a:srgbClr val="418AB3"/>
          </a:solidFill>
          <a:ln w="15875" cap="rnd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Inventory Management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50139" y="4210563"/>
            <a:ext cx="3862912" cy="1162412"/>
          </a:xfrm>
          <a:prstGeom prst="roundRect">
            <a:avLst/>
          </a:prstGeom>
          <a:solidFill>
            <a:srgbClr val="A6B727"/>
          </a:solidFill>
          <a:ln w="15875" cap="rnd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Inventory Execution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59314" y="2874487"/>
            <a:ext cx="1117603" cy="2477911"/>
          </a:xfrm>
          <a:prstGeom prst="roundRect">
            <a:avLst/>
          </a:prstGeom>
          <a:solidFill>
            <a:srgbClr val="838383">
              <a:lumMod val="75000"/>
            </a:srgbClr>
          </a:solidFill>
          <a:ln w="15875" cap="rnd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 -Commerce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59314" y="1755991"/>
            <a:ext cx="1117603" cy="1033412"/>
          </a:xfrm>
          <a:prstGeom prst="roundRect">
            <a:avLst/>
          </a:prstGeom>
          <a:solidFill>
            <a:srgbClr val="FFC000"/>
          </a:solidFill>
          <a:ln w="15875" cap="rnd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Available to Promise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96206" y="3039067"/>
            <a:ext cx="843816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5GPOS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96206" y="1833008"/>
            <a:ext cx="843816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5GPOS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77518" y="2999071"/>
            <a:ext cx="907650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Phase 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7518" y="4900466"/>
            <a:ext cx="907650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RedPrairie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13619" y="4900466"/>
            <a:ext cx="568172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06024" y="4894397"/>
            <a:ext cx="570571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ASRS</a:t>
            </a:r>
          </a:p>
        </p:txBody>
      </p:sp>
      <p:sp>
        <p:nvSpPr>
          <p:cNvPr id="30" name="Down Arrow 29"/>
          <p:cNvSpPr/>
          <p:nvPr/>
        </p:nvSpPr>
        <p:spPr>
          <a:xfrm rot="16200000">
            <a:off x="2872615" y="4536854"/>
            <a:ext cx="391886" cy="11447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565538" y="5221944"/>
            <a:ext cx="88030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1) B2C Order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Download</a:t>
            </a:r>
          </a:p>
        </p:txBody>
      </p:sp>
      <p:sp>
        <p:nvSpPr>
          <p:cNvPr id="32" name="Down Arrow 31"/>
          <p:cNvSpPr/>
          <p:nvPr/>
        </p:nvSpPr>
        <p:spPr>
          <a:xfrm rot="5400000">
            <a:off x="3376519" y="3954816"/>
            <a:ext cx="391886" cy="156828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998428" y="4355929"/>
            <a:ext cx="146247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2) Shipment Confirmation</a:t>
            </a:r>
          </a:p>
        </p:txBody>
      </p:sp>
      <p:sp>
        <p:nvSpPr>
          <p:cNvPr id="27" name="Down Arrow 26"/>
          <p:cNvSpPr/>
          <p:nvPr/>
        </p:nvSpPr>
        <p:spPr>
          <a:xfrm rot="16200000">
            <a:off x="3848966" y="3010000"/>
            <a:ext cx="391886" cy="135817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293856" y="3801828"/>
            <a:ext cx="130564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3) Inventory Reduction</a:t>
            </a:r>
          </a:p>
        </p:txBody>
      </p:sp>
      <p:pic>
        <p:nvPicPr>
          <p:cNvPr id="2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074" y="6049887"/>
            <a:ext cx="143827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496206" y="3409510"/>
            <a:ext cx="843816" cy="27699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OMS</a:t>
            </a:r>
          </a:p>
        </p:txBody>
      </p:sp>
    </p:spTree>
    <p:extLst>
      <p:ext uri="{BB962C8B-B14F-4D97-AF65-F5344CB8AC3E}">
        <p14:creationId xmlns:p14="http://schemas.microsoft.com/office/powerpoint/2010/main" val="33550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Returns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334000" y="2286000"/>
            <a:ext cx="2743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Center NTBU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52800" y="144780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 NTBU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276600" y="2447925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 NTBU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76600" y="3457575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 NTBU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447925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3" idx="1"/>
          </p:cNvCxnSpPr>
          <p:nvPr/>
        </p:nvCxnSpPr>
        <p:spPr>
          <a:xfrm>
            <a:off x="4724400" y="1714500"/>
            <a:ext cx="1011332" cy="727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>
            <a:off x="4648200" y="2714625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3" idx="3"/>
          </p:cNvCxnSpPr>
          <p:nvPr/>
        </p:nvCxnSpPr>
        <p:spPr>
          <a:xfrm flipV="1">
            <a:off x="4572000" y="3196571"/>
            <a:ext cx="1163732" cy="527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5" idx="2"/>
          </p:cNvCxnSpPr>
          <p:nvPr/>
        </p:nvCxnSpPr>
        <p:spPr>
          <a:xfrm flipV="1">
            <a:off x="2133600" y="1714500"/>
            <a:ext cx="1219200" cy="1000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6" idx="2"/>
          </p:cNvCxnSpPr>
          <p:nvPr/>
        </p:nvCxnSpPr>
        <p:spPr>
          <a:xfrm>
            <a:off x="2133600" y="271462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7" idx="2"/>
          </p:cNvCxnSpPr>
          <p:nvPr/>
        </p:nvCxnSpPr>
        <p:spPr>
          <a:xfrm>
            <a:off x="2133600" y="2714625"/>
            <a:ext cx="1143000" cy="1009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</p:cNvCxnSpPr>
          <p:nvPr/>
        </p:nvCxnSpPr>
        <p:spPr>
          <a:xfrm rot="16200000" flipH="1">
            <a:off x="3433763" y="1071562"/>
            <a:ext cx="1362075" cy="5181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" idx="4"/>
          </p:cNvCxnSpPr>
          <p:nvPr/>
        </p:nvCxnSpPr>
        <p:spPr>
          <a:xfrm flipV="1">
            <a:off x="6705600" y="33528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ATL Warehouse 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1974" y="1666875"/>
            <a:ext cx="8001000" cy="449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81200" y="2286000"/>
            <a:ext cx="0" cy="3886200"/>
          </a:xfrm>
          <a:prstGeom prst="line">
            <a:avLst/>
          </a:prstGeom>
          <a:ln cmpd="thickThin"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rgbClr val="FF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81200" y="2286000"/>
            <a:ext cx="914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Convey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1695450"/>
            <a:ext cx="228600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Convey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9600" y="2286000"/>
            <a:ext cx="228600" cy="3886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ASRS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1371600" y="2286000"/>
            <a:ext cx="228600" cy="3886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ASRS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1743075" y="2286000"/>
            <a:ext cx="228600" cy="3886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ASRS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990600" y="2286000"/>
            <a:ext cx="228600" cy="3886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ASRS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971675" y="5448300"/>
            <a:ext cx="695325" cy="7239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hazard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352800" y="4476750"/>
            <a:ext cx="1209674" cy="16954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Production Line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81200" y="3800474"/>
            <a:ext cx="685800" cy="16478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General Storage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7620000" y="1676400"/>
            <a:ext cx="4572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Ship Door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7010400" y="1676400"/>
            <a:ext cx="4572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Ship Door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6400800" y="1695450"/>
            <a:ext cx="4572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Ship Door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2971800" y="1695450"/>
            <a:ext cx="457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Recv</a:t>
            </a:r>
            <a:r>
              <a:rPr lang="en-US" sz="1000" dirty="0" smtClean="0"/>
              <a:t> Door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3505200" y="1695450"/>
            <a:ext cx="457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Recv</a:t>
            </a:r>
            <a:r>
              <a:rPr lang="en-US" sz="1000" dirty="0" smtClean="0"/>
              <a:t> Door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4114800" y="1685925"/>
            <a:ext cx="457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Recv</a:t>
            </a:r>
            <a:r>
              <a:rPr lang="en-US" dirty="0" smtClean="0"/>
              <a:t> </a:t>
            </a:r>
            <a:r>
              <a:rPr lang="en-US" sz="800" dirty="0" smtClean="0"/>
              <a:t>Door</a:t>
            </a:r>
            <a:endParaRPr lang="en-US" sz="800" dirty="0"/>
          </a:p>
        </p:txBody>
      </p:sp>
      <p:sp>
        <p:nvSpPr>
          <p:cNvPr id="29" name="Rectangle 28"/>
          <p:cNvSpPr/>
          <p:nvPr/>
        </p:nvSpPr>
        <p:spPr>
          <a:xfrm>
            <a:off x="2895600" y="2305050"/>
            <a:ext cx="1676400" cy="971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Receiving Stage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48400" y="2381250"/>
            <a:ext cx="220980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Shipping Stage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562600" y="4000500"/>
            <a:ext cx="2686048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62600" y="4495800"/>
            <a:ext cx="2686048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Pick face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72125" y="4991100"/>
            <a:ext cx="2657475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Replenish Area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62600" y="5372100"/>
            <a:ext cx="26670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Pick face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105400" y="3962400"/>
            <a:ext cx="466725" cy="514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DPS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5572125" y="5562600"/>
            <a:ext cx="2895599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DPS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562600" y="4800600"/>
            <a:ext cx="2686048" cy="1857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DPS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248648" y="3962400"/>
            <a:ext cx="209552" cy="1600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DPS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667000" y="3752850"/>
            <a:ext cx="685800" cy="24003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Label Line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352800" y="3800474"/>
            <a:ext cx="1209674" cy="6762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Replenish Area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172200" y="5810250"/>
            <a:ext cx="2295524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Returns Area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562600" y="4217193"/>
            <a:ext cx="2686048" cy="2024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DPS(Check </a:t>
            </a:r>
            <a:r>
              <a:rPr lang="en-US" dirty="0" err="1" smtClean="0"/>
              <a:t>Wgt</a:t>
            </a:r>
            <a:r>
              <a:rPr lang="en-US" dirty="0" smtClean="0"/>
              <a:t>, Seal)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05400" y="3733800"/>
            <a:ext cx="2686048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DPS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72275" y="2967036"/>
            <a:ext cx="238125" cy="7667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DPS</a:t>
            </a:r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7553323" y="2971800"/>
            <a:ext cx="238125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DPS</a:t>
            </a:r>
            <a:endParaRPr lang="en-US" sz="800" dirty="0"/>
          </a:p>
        </p:txBody>
      </p:sp>
      <p:sp>
        <p:nvSpPr>
          <p:cNvPr id="48" name="Rectangle 47"/>
          <p:cNvSpPr/>
          <p:nvPr/>
        </p:nvSpPr>
        <p:spPr>
          <a:xfrm>
            <a:off x="5553076" y="5869184"/>
            <a:ext cx="619124" cy="2934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DPS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0" y="2286000"/>
            <a:ext cx="66675" cy="38671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9400" y="1695450"/>
            <a:ext cx="76200" cy="15811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086351" y="5562599"/>
            <a:ext cx="466725" cy="6131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DPS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590800" y="3800474"/>
            <a:ext cx="76200" cy="2352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Terms and Legacy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 smtClean="0"/>
              <a:t>ABO (IPO)</a:t>
            </a:r>
          </a:p>
          <a:p>
            <a:pPr marL="0" indent="0">
              <a:buNone/>
            </a:pPr>
            <a:r>
              <a:rPr lang="en-US" dirty="0" smtClean="0"/>
              <a:t>Orders from the individual, small orders</a:t>
            </a:r>
          </a:p>
          <a:p>
            <a:r>
              <a:rPr lang="en-US" dirty="0" smtClean="0"/>
              <a:t>WTO</a:t>
            </a:r>
          </a:p>
          <a:p>
            <a:pPr marL="0" indent="0">
              <a:buNone/>
            </a:pPr>
            <a:r>
              <a:rPr lang="en-US" dirty="0" smtClean="0"/>
              <a:t>Orders from the shop, large orders.</a:t>
            </a:r>
          </a:p>
          <a:p>
            <a:r>
              <a:rPr lang="en-US" dirty="0" smtClean="0"/>
              <a:t>JDE</a:t>
            </a:r>
          </a:p>
          <a:p>
            <a:pPr marL="0" indent="0">
              <a:buNone/>
            </a:pPr>
            <a:r>
              <a:rPr lang="en-US" dirty="0" smtClean="0"/>
              <a:t>The system is used to maintain and control the inventory that the factory manufactures. So it is the source of most inventories.</a:t>
            </a:r>
          </a:p>
          <a:p>
            <a:r>
              <a:rPr lang="en-US" dirty="0" smtClean="0"/>
              <a:t>5GPOS</a:t>
            </a:r>
          </a:p>
          <a:p>
            <a:pPr marL="0" indent="0">
              <a:buNone/>
            </a:pPr>
            <a:r>
              <a:rPr lang="en-US" dirty="0" smtClean="0"/>
              <a:t>Generate ABO orders and promise available inventory.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Terms and Legacy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Phase 3(PIII, AS400)</a:t>
            </a:r>
          </a:p>
          <a:p>
            <a:pPr marL="0" indent="0">
              <a:buNone/>
            </a:pPr>
            <a:r>
              <a:rPr lang="en-US" dirty="0" smtClean="0"/>
              <a:t>It is like RP WMS, its core functionalities are to maintain inventory(</a:t>
            </a:r>
            <a:r>
              <a:rPr lang="en-US" dirty="0" smtClean="0">
                <a:solidFill>
                  <a:srgbClr val="FF0000"/>
                </a:solidFill>
              </a:rPr>
              <a:t>ATP</a:t>
            </a:r>
            <a:r>
              <a:rPr lang="en-US" dirty="0" smtClean="0"/>
              <a:t>) and allocate orders to generate picks(</a:t>
            </a:r>
            <a:r>
              <a:rPr lang="en-US" dirty="0" smtClean="0">
                <a:solidFill>
                  <a:srgbClr val="FF0000"/>
                </a:solidFill>
              </a:rPr>
              <a:t>PO</a:t>
            </a:r>
            <a:r>
              <a:rPr lang="en-US" dirty="0" smtClean="0"/>
              <a:t>). Now we still keeps the partial maintaining inventory functionality, but use the RP WMS to replace its allocating orders.</a:t>
            </a:r>
          </a:p>
          <a:p>
            <a:r>
              <a:rPr lang="en-US" dirty="0" smtClean="0"/>
              <a:t>DPS </a:t>
            </a:r>
          </a:p>
          <a:p>
            <a:pPr marL="0" indent="0">
              <a:buNone/>
            </a:pPr>
            <a:r>
              <a:rPr lang="en-US" dirty="0" smtClean="0"/>
              <a:t>Digital Picking System</a:t>
            </a:r>
          </a:p>
          <a:p>
            <a:r>
              <a:rPr lang="en-US" dirty="0" smtClean="0"/>
              <a:t>ASRS</a:t>
            </a:r>
          </a:p>
          <a:p>
            <a:pPr marL="0" indent="0">
              <a:buNone/>
            </a:pPr>
            <a:r>
              <a:rPr lang="en-US" dirty="0" smtClean="0"/>
              <a:t>Automated Storage and Retrieval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Taiwan Software Solutions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0B53B4-3464-0E47-932C-97CB070F441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158712" y="1625617"/>
            <a:ext cx="6647584" cy="4003589"/>
          </a:xfrm>
          <a:prstGeom prst="roundRect">
            <a:avLst/>
          </a:prstGeom>
          <a:solidFill>
            <a:srgbClr val="000000">
              <a:lumMod val="95000"/>
            </a:srgbClr>
          </a:solidFill>
          <a:ln w="15875" cap="rnd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550140" y="2885149"/>
            <a:ext cx="3842800" cy="1228293"/>
          </a:xfrm>
          <a:prstGeom prst="roundRect">
            <a:avLst/>
          </a:prstGeom>
          <a:solidFill>
            <a:srgbClr val="418AB3"/>
          </a:solidFill>
          <a:ln w="15875" cap="rnd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Inventory Management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550138" y="1755992"/>
            <a:ext cx="3842801" cy="1032037"/>
          </a:xfrm>
          <a:prstGeom prst="roundRect">
            <a:avLst/>
          </a:prstGeom>
          <a:solidFill>
            <a:srgbClr val="00B0F0"/>
          </a:solidFill>
          <a:ln w="15875" cap="rnd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Finance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3550139" y="4210563"/>
            <a:ext cx="3862912" cy="1162412"/>
          </a:xfrm>
          <a:prstGeom prst="roundRect">
            <a:avLst/>
          </a:prstGeom>
          <a:solidFill>
            <a:srgbClr val="A6B727"/>
          </a:solidFill>
          <a:ln w="15875" cap="rnd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Inventory Execution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2359314" y="2874487"/>
            <a:ext cx="1117603" cy="2477911"/>
          </a:xfrm>
          <a:prstGeom prst="roundRect">
            <a:avLst/>
          </a:prstGeom>
          <a:solidFill>
            <a:srgbClr val="838383">
              <a:lumMod val="75000"/>
            </a:srgbClr>
          </a:solidFill>
          <a:ln w="15875" cap="rnd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 -Commerce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2359314" y="1755991"/>
            <a:ext cx="1117603" cy="1033412"/>
          </a:xfrm>
          <a:prstGeom prst="roundRect">
            <a:avLst/>
          </a:prstGeom>
          <a:solidFill>
            <a:srgbClr val="FFC000"/>
          </a:solidFill>
          <a:ln w="15875" cap="rnd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Available to Promise</a:t>
            </a:r>
          </a:p>
        </p:txBody>
      </p:sp>
      <p:sp>
        <p:nvSpPr>
          <p:cNvPr id="63" name="Right Arrow 62"/>
          <p:cNvSpPr/>
          <p:nvPr/>
        </p:nvSpPr>
        <p:spPr>
          <a:xfrm>
            <a:off x="1729470" y="4009652"/>
            <a:ext cx="305008" cy="820483"/>
          </a:xfrm>
          <a:prstGeom prst="rightArrow">
            <a:avLst/>
          </a:prstGeom>
          <a:solidFill>
            <a:srgbClr val="418AB3"/>
          </a:solidFill>
          <a:ln w="15875" cap="rnd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464905" y="2862571"/>
            <a:ext cx="1201382" cy="2489826"/>
          </a:xfrm>
          <a:prstGeom prst="roundRect">
            <a:avLst/>
          </a:prstGeom>
          <a:solidFill>
            <a:srgbClr val="DF5327"/>
          </a:solidFill>
          <a:ln w="15875" cap="rnd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04709" y="3300676"/>
            <a:ext cx="1565719" cy="2062384"/>
          </a:xfrm>
          <a:prstGeom prst="roundRect">
            <a:avLst/>
          </a:prstGeom>
          <a:solidFill>
            <a:srgbClr val="838383">
              <a:lumMod val="20000"/>
              <a:lumOff val="80000"/>
            </a:srgbClr>
          </a:solidFill>
          <a:ln w="15875" cap="rnd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Customer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8" y="4544573"/>
            <a:ext cx="1445756" cy="494392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2496206" y="3039067"/>
            <a:ext cx="843816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5GPOS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3687" y="2996254"/>
            <a:ext cx="843816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IOS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96206" y="1833008"/>
            <a:ext cx="843816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5GPOS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77518" y="2999071"/>
            <a:ext cx="907650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Phase 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677518" y="4900466"/>
            <a:ext cx="907650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RedPrairie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13619" y="4900466"/>
            <a:ext cx="568172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DPS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406024" y="4894397"/>
            <a:ext cx="570571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ASRS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17477" y="1905140"/>
            <a:ext cx="907650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52112" y="1625617"/>
            <a:ext cx="1128554" cy="11637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(ABG IL ERP)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96206" y="3409510"/>
            <a:ext cx="843816" cy="27699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OMS</a:t>
            </a:r>
          </a:p>
        </p:txBody>
      </p:sp>
      <p:pic>
        <p:nvPicPr>
          <p:cNvPr id="24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074" y="6049887"/>
            <a:ext cx="143827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579853" y="2323534"/>
            <a:ext cx="907650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JDE (Corp)</a:t>
            </a:r>
          </a:p>
        </p:txBody>
      </p:sp>
    </p:spTree>
    <p:extLst>
      <p:ext uri="{BB962C8B-B14F-4D97-AF65-F5344CB8AC3E}">
        <p14:creationId xmlns:p14="http://schemas.microsoft.com/office/powerpoint/2010/main" val="4444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074" y="6049887"/>
            <a:ext cx="143827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High level functions by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0B53B4-3464-0E47-932C-97CB070F441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18210" y="1405466"/>
          <a:ext cx="8642640" cy="58064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2346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6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20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4333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259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346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JDE Corporate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CODA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5GPOS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RP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Phase</a:t>
                      </a:r>
                      <a:r>
                        <a:rPr lang="en-US" sz="1400" baseline="0" dirty="0"/>
                        <a:t> III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DPS / WCS / MHE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ASRS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Core Item MDM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Finance</a:t>
                      </a:r>
                      <a:r>
                        <a:rPr lang="en-US" sz="1400" baseline="0" dirty="0"/>
                        <a:t> Functions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B2C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Order Entry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B2C</a:t>
                      </a:r>
                      <a:r>
                        <a:rPr lang="en-US" sz="1400" baseline="0" dirty="0"/>
                        <a:t> Shipments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B2B</a:t>
                      </a:r>
                      <a:r>
                        <a:rPr lang="en-US" sz="1400" baseline="0" dirty="0"/>
                        <a:t> Order Entry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Control lights for picking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Store Pallet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Local</a:t>
                      </a:r>
                      <a:r>
                        <a:rPr lang="en-US" sz="1400" baseline="0" dirty="0"/>
                        <a:t> source items MDM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Invoice Generation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B2B Shipments (Internal WTO)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Inventory Balance Summary by</a:t>
                      </a:r>
                      <a:r>
                        <a:rPr lang="en-US" sz="1400" baseline="0" dirty="0"/>
                        <a:t> warehouse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Control conveyor + Printers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Retrieve pallet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Lot Master (Generation)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Creation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Vendor</a:t>
                      </a:r>
                      <a:r>
                        <a:rPr lang="en-US" sz="1400" baseline="0" dirty="0"/>
                        <a:t> PO Receipt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 Order/Over Labeling</a:t>
                      </a:r>
                      <a:r>
                        <a:rPr lang="en-US" sz="1400" baseline="0" dirty="0"/>
                        <a:t> Creation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Check weigh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ASN</a:t>
                      </a:r>
                      <a:r>
                        <a:rPr lang="en-US" sz="1400" baseline="0" dirty="0"/>
                        <a:t> Receipt (IPO from Ada)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Inventory</a:t>
                      </a:r>
                      <a:r>
                        <a:rPr lang="en-US" sz="1400" baseline="0" dirty="0"/>
                        <a:t> Control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Cycle count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Document Generation/ Printing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Op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</a:t>
                      </a:r>
                      <a:r>
                        <a:rPr lang="en-US" sz="1400" baseline="0" dirty="0"/>
                        <a:t> Order/Over Labeling Execution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7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Systems Footprint – Future State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0B53B4-3464-0E47-932C-97CB070F441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074" y="6049887"/>
            <a:ext cx="143827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51" y="1063416"/>
            <a:ext cx="5504054" cy="559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0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294466" y="3407871"/>
            <a:ext cx="4205048" cy="2338302"/>
          </a:xfrm>
          <a:prstGeom prst="roundRect">
            <a:avLst/>
          </a:prstGeom>
          <a:solidFill>
            <a:srgbClr val="A6B727"/>
          </a:solidFill>
          <a:ln w="15875" cap="rnd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Inventory Execution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Item Master Data System Footprint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53B4-3464-0E47-932C-97CB070F441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135782" y="1915890"/>
            <a:ext cx="1319348" cy="77506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JDE Corp</a:t>
            </a:r>
          </a:p>
        </p:txBody>
      </p:sp>
      <p:sp>
        <p:nvSpPr>
          <p:cNvPr id="4" name="Right Arrow 3"/>
          <p:cNvSpPr/>
          <p:nvPr/>
        </p:nvSpPr>
        <p:spPr>
          <a:xfrm rot="3577407">
            <a:off x="3245400" y="2947904"/>
            <a:ext cx="667107" cy="257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77518" y="4900466"/>
            <a:ext cx="907650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RedPrairie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074" y="6049887"/>
            <a:ext cx="143827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4498327" y="1915890"/>
            <a:ext cx="1319348" cy="77506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Phase III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703524" y="2163567"/>
            <a:ext cx="615661" cy="34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Receiving Operation Footprint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ASN receiving and Purchase Order:</a:t>
            </a:r>
          </a:p>
          <a:p>
            <a:pPr marL="0" indent="0">
              <a:buNone/>
            </a:pPr>
            <a:r>
              <a:rPr lang="en-US" dirty="0" smtClean="0"/>
              <a:t>ASN—from JDE to RP and PIII</a:t>
            </a:r>
          </a:p>
          <a:p>
            <a:pPr marL="0" indent="0">
              <a:buNone/>
            </a:pPr>
            <a:r>
              <a:rPr lang="en-US" dirty="0" smtClean="0"/>
              <a:t>PO--- from PIII to </a:t>
            </a:r>
          </a:p>
          <a:p>
            <a:pPr marL="0" indent="0">
              <a:buNone/>
            </a:pPr>
            <a:r>
              <a:rPr lang="en-US" dirty="0" smtClean="0"/>
              <a:t>RP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53B4-3464-0E47-932C-97CB070F441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550140" y="2885149"/>
            <a:ext cx="3842800" cy="1228293"/>
          </a:xfrm>
          <a:prstGeom prst="roundRect">
            <a:avLst/>
          </a:prstGeom>
          <a:solidFill>
            <a:srgbClr val="418AB3"/>
          </a:solidFill>
          <a:ln w="15875" cap="rnd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Inventory Management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50139" y="4210563"/>
            <a:ext cx="3862912" cy="1162412"/>
          </a:xfrm>
          <a:prstGeom prst="roundRect">
            <a:avLst/>
          </a:prstGeom>
          <a:solidFill>
            <a:srgbClr val="A6B727"/>
          </a:solidFill>
          <a:ln w="15875" cap="rnd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Inventory Execution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77518" y="2999071"/>
            <a:ext cx="907650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Phase 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7518" y="4900466"/>
            <a:ext cx="907650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RedPrairie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6024" y="4894397"/>
            <a:ext cx="570571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ASRS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12600" y="3488911"/>
            <a:ext cx="907650" cy="276999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JDE (Corp)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3901564" y="3894350"/>
            <a:ext cx="293915" cy="7230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00259" y="3945649"/>
            <a:ext cx="87051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1) Vendor  PO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Download</a:t>
            </a:r>
          </a:p>
        </p:txBody>
      </p:sp>
      <p:sp>
        <p:nvSpPr>
          <p:cNvPr id="31" name="Down Arrow 30"/>
          <p:cNvSpPr/>
          <p:nvPr/>
        </p:nvSpPr>
        <p:spPr>
          <a:xfrm rot="10800000">
            <a:off x="6821786" y="3901740"/>
            <a:ext cx="293915" cy="7230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081963" y="4099576"/>
            <a:ext cx="809032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2) Receipt Confirmation</a:t>
            </a:r>
          </a:p>
        </p:txBody>
      </p:sp>
      <p:sp>
        <p:nvSpPr>
          <p:cNvPr id="33" name="Down Arrow 32"/>
          <p:cNvSpPr/>
          <p:nvPr/>
        </p:nvSpPr>
        <p:spPr>
          <a:xfrm rot="2878733">
            <a:off x="7317121" y="3779562"/>
            <a:ext cx="391886" cy="62291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693879" y="3924798"/>
            <a:ext cx="108359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1) Ada Shipments</a:t>
            </a:r>
          </a:p>
        </p:txBody>
      </p:sp>
      <p:sp>
        <p:nvSpPr>
          <p:cNvPr id="35" name="Down Arrow 34"/>
          <p:cNvSpPr/>
          <p:nvPr/>
        </p:nvSpPr>
        <p:spPr>
          <a:xfrm rot="5400000">
            <a:off x="7188651" y="3266731"/>
            <a:ext cx="391886" cy="62291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074" y="6049887"/>
            <a:ext cx="143827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30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4380</TotalTime>
  <Words>604</Words>
  <Application>Microsoft Office PowerPoint</Application>
  <PresentationFormat>On-screen Show (4:3)</PresentationFormat>
  <Paragraphs>216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ATL Warehouse Layout</vt:lpstr>
      <vt:lpstr>Terms and Legacy Systems</vt:lpstr>
      <vt:lpstr>Terms and Legacy Systems</vt:lpstr>
      <vt:lpstr>Taiwan Software Solutions</vt:lpstr>
      <vt:lpstr>High level functions by system</vt:lpstr>
      <vt:lpstr>Systems Footprint – Future State</vt:lpstr>
      <vt:lpstr>Item Master Data System Footprint</vt:lpstr>
      <vt:lpstr>Receiving Operation Footprint</vt:lpstr>
      <vt:lpstr>Inventory Control Process</vt:lpstr>
      <vt:lpstr>Work Order Process</vt:lpstr>
      <vt:lpstr>Overlabeling</vt:lpstr>
      <vt:lpstr>Shipping Flow (B2B)</vt:lpstr>
      <vt:lpstr>Shipping Flow (B2C)</vt:lpstr>
      <vt:lpstr>Returns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Hu</dc:creator>
  <cp:lastModifiedBy>Henry Hu</cp:lastModifiedBy>
  <cp:revision>20</cp:revision>
  <dcterms:created xsi:type="dcterms:W3CDTF">2016-02-16T13:16:23Z</dcterms:created>
  <dcterms:modified xsi:type="dcterms:W3CDTF">2016-02-22T12:39:13Z</dcterms:modified>
</cp:coreProperties>
</file>