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352" r:id="rId3"/>
    <p:sldId id="353" r:id="rId4"/>
    <p:sldId id="355" r:id="rId5"/>
    <p:sldId id="357" r:id="rId6"/>
    <p:sldId id="358" r:id="rId7"/>
    <p:sldId id="359" r:id="rId8"/>
    <p:sldId id="360" r:id="rId9"/>
    <p:sldId id="3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, Hongyang" initials="ZH" lastIdx="1" clrIdx="0">
    <p:extLst>
      <p:ext uri="{19B8F6BF-5375-455C-9EA6-DF929625EA0E}">
        <p15:presenceInfo xmlns:p15="http://schemas.microsoft.com/office/powerpoint/2012/main" userId="S::rhzhang@upenn.edu::ce4e0801-4ffb-4803-981a-927c05120af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724"/>
    <p:restoredTop sz="95135"/>
  </p:normalViewPr>
  <p:slideViewPr>
    <p:cSldViewPr snapToGrid="0" snapToObjects="1" showGuides="1">
      <p:cViewPr varScale="1">
        <p:scale>
          <a:sx n="125" d="100"/>
          <a:sy n="125" d="100"/>
        </p:scale>
        <p:origin x="192" y="240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EBCC6B-1F58-9749-9CEF-C92A02648B9F}" type="datetimeFigureOut">
              <a:rPr lang="en-US" smtClean="0"/>
              <a:t>10/9/25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94ED37-8DE7-BE4C-AF71-FD1D435029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3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9D7CA-37A9-D04E-99C4-4F67A4EA9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65953-6D95-3644-8923-0A087755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490EF-A656-3A44-833B-06FE2D8E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8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9737A-0461-BE48-820E-909CBFAF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32735-5ABF-B946-8BE6-51FB089267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6364B-07EE-B54D-BC08-15D61B9F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51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BC465-CBA4-0C4F-82CD-CD13A0FA8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BA7B-7773-2C4F-95C5-C7824749F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73842-8556-1743-866E-9632BBE7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55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685BB-CC73-2048-9B07-5142FDC67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01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2D49B-E4F8-2A4C-B6D8-B7149CF22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10515600" cy="50051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DCC71-F217-A940-B957-A32D6676B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02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100C7-1F96-0445-909A-7FD09FCB2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64C12-A049-B94A-8E1C-6922BA6BD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5335F-69B0-954F-9688-55C221BDA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4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FC2E2-AC46-9D49-AEF1-EAAE79C05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4"/>
            <a:ext cx="12192000" cy="923858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F72A8-A478-5E4A-AAD4-950391EE8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851BF-2AF9-6C43-8853-AD4463148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5531E-B02B-1645-8109-E10216E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0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7C329-C27B-F749-BC96-4E9F0571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A4117-DF08-D64D-A963-EAA0619E9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62C7EA-1F72-A24A-8322-FDD5DB7C4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1FD40B-4063-1E42-B7B3-8C99FA7C2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7F26E-0D39-9548-8CB7-83D7E1B53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85F686-5DFB-FF4E-80C7-3945B8FC7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0DBF6-F8EF-B145-AC03-D5432AEE2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solidFill>
            <a:schemeClr val="bg1">
              <a:lumMod val="85000"/>
            </a:schemeClr>
          </a:solidFill>
        </p:spPr>
        <p:txBody>
          <a:bodyPr anchor="ctr" anchorCtr="1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F2B88E-AB7D-034E-8A06-2CD50981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0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34AE8-53F5-D648-B693-352CE247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16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BC6B-DE15-6941-A246-9226DF358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34573-D1F9-F44A-8164-B04007716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00CD5-3B75-7743-BF86-645DC95B5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54F12-687E-784A-9F31-8C4D0A6FE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18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6B4C9-06D7-0643-B3E7-989558A25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1F5828-286F-2943-95E7-E0168CC9E4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8E679-9BD5-544D-A0A5-4D8C1209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21E28C-DCD1-DE43-9E73-19428A2A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5C355E-DFF5-B344-855C-ADA6832A3D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312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F9C3-A70B-AD42-BC91-1F98726F7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2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vert="horz" lIns="91440" tIns="45720" rIns="91440" bIns="45720" rtlCol="0" anchor="ctr" anchorCtr="1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A1289-C48C-3C4E-A7BC-F84FB3BBB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920047"/>
            <a:ext cx="10515600" cy="5014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0D028-3580-204C-90B5-DDE45D01C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C355E-DFF5-B344-855C-ADA6832A3D5E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A9E1EDCB-A488-3D48-88EA-8689BFC5415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5991726"/>
            <a:ext cx="866273" cy="86627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6F2D25-692D-3F42-A30A-CABC1F0E305F}"/>
              </a:ext>
            </a:extLst>
          </p:cNvPr>
          <p:cNvCxnSpPr>
            <a:cxnSpLocks/>
          </p:cNvCxnSpPr>
          <p:nvPr userDrawn="1"/>
        </p:nvCxnSpPr>
        <p:spPr>
          <a:xfrm>
            <a:off x="838199" y="6152147"/>
            <a:ext cx="10515600" cy="0"/>
          </a:xfrm>
          <a:prstGeom prst="line">
            <a:avLst/>
          </a:prstGeom>
          <a:ln w="635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116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2B31-54D9-4C49-83D0-656D6F00E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b="1" dirty="0"/>
              <a:t>Introduction to Artificial Intelligence</a:t>
            </a:r>
            <a:br>
              <a:rPr lang="en-US" sz="4800" dirty="0"/>
            </a:br>
            <a:br>
              <a:rPr lang="en-US" sz="4800" dirty="0"/>
            </a:br>
            <a:r>
              <a:rPr lang="en-US" sz="3600" dirty="0"/>
              <a:t>Course Project Introduction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2FF187-2A17-074C-9394-D2B4AC79A5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r>
              <a:rPr lang="en-US"/>
              <a:t>October 9, </a:t>
            </a:r>
            <a:r>
              <a:rPr lang="en-US" dirty="0"/>
              <a:t>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76D57F-4785-B94E-BD31-6A200E0453EE}"/>
              </a:ext>
            </a:extLst>
          </p:cNvPr>
          <p:cNvSpPr txBox="1"/>
          <p:nvPr/>
        </p:nvSpPr>
        <p:spPr>
          <a:xfrm>
            <a:off x="2119745" y="-67540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10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326BF-2881-135B-2F94-980B8F5D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F9976-8F71-8DAF-242E-028129D8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6629400" cy="500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AI agents are software systems that use AI models to complete tasks on behalf of humans. </a:t>
            </a:r>
            <a:endParaRPr lang="en-US" b="1" dirty="0"/>
          </a:p>
          <a:p>
            <a:r>
              <a:rPr lang="en-US" b="1" dirty="0"/>
              <a:t>Example: </a:t>
            </a:r>
            <a:r>
              <a:rPr lang="en-US" dirty="0"/>
              <a:t>Travel assistant agent</a:t>
            </a:r>
          </a:p>
          <a:p>
            <a:endParaRPr lang="en-US" dirty="0"/>
          </a:p>
          <a:p>
            <a:r>
              <a:rPr lang="en-US" sz="3000" b="1" dirty="0"/>
              <a:t>Tasks: </a:t>
            </a:r>
            <a:r>
              <a:rPr lang="en-US" sz="3000" dirty="0"/>
              <a:t>Help users plan trips.</a:t>
            </a:r>
          </a:p>
          <a:p>
            <a:endParaRPr lang="en-US" sz="3000" b="1" dirty="0"/>
          </a:p>
          <a:p>
            <a:r>
              <a:rPr lang="en-US" sz="3000" b="1" dirty="0"/>
              <a:t>Inputs:</a:t>
            </a:r>
            <a:r>
              <a:rPr lang="en-US" sz="3000" dirty="0"/>
              <a:t> User’s request, such as “Find me a 5-day trip to Chicago under $1500”) </a:t>
            </a:r>
          </a:p>
          <a:p>
            <a:pPr marL="0" indent="0">
              <a:buNone/>
            </a:pPr>
            <a:r>
              <a:rPr lang="en-US" sz="3000" dirty="0"/>
              <a:t>  Flight and hotel data, weather, visa rules.</a:t>
            </a:r>
          </a:p>
          <a:p>
            <a:r>
              <a:rPr lang="en-US" sz="3000" b="1" dirty="0"/>
              <a:t>Actions:</a:t>
            </a:r>
            <a:r>
              <a:rPr lang="en-US" sz="3000" dirty="0"/>
              <a:t> Search flights and hotels, compare prices, and book reservations.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Expedia starts testing AI-powered features for search and travel planning |  TechCrunch">
            <a:extLst>
              <a:ext uri="{FF2B5EF4-FFF2-40B4-BE49-F238E27FC236}">
                <a16:creationId xmlns:a16="http://schemas.microsoft.com/office/drawing/2014/main" id="{D95855D8-E572-0D1F-77DA-D1B0BB0BFF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>
            <a:fillRect/>
          </a:stretch>
        </p:blipFill>
        <p:spPr bwMode="auto">
          <a:xfrm>
            <a:off x="7467600" y="1601369"/>
            <a:ext cx="4641980" cy="435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14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F1EC-DDA4-49A2-BCF7-C4882CE8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BA5A-5FE7-72CB-1FD8-967C53046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AI Agents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70512-BEA3-0985-E1B0-2CB87ECEB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3651"/>
            <a:ext cx="6233160" cy="50051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Example: </a:t>
            </a:r>
            <a:r>
              <a:rPr lang="en-US" dirty="0"/>
              <a:t>Software engineering agent</a:t>
            </a:r>
          </a:p>
          <a:p>
            <a:endParaRPr lang="en-US" dirty="0"/>
          </a:p>
          <a:p>
            <a:r>
              <a:rPr lang="en-US" sz="3000" b="1" dirty="0"/>
              <a:t>Tasks: </a:t>
            </a:r>
            <a:r>
              <a:rPr lang="en-US" sz="3200" dirty="0"/>
              <a:t>Assist with programming-related activities such as generating code snippets and suggesting fixes</a:t>
            </a:r>
            <a:endParaRPr lang="en-US" sz="3000" dirty="0"/>
          </a:p>
          <a:p>
            <a:endParaRPr lang="en-US" sz="3000" b="1" dirty="0"/>
          </a:p>
          <a:p>
            <a:r>
              <a:rPr lang="en-US" sz="3000" b="1" dirty="0"/>
              <a:t>Inputs: </a:t>
            </a:r>
            <a:r>
              <a:rPr lang="en-US" sz="3200" dirty="0"/>
              <a:t>A codebase, error messages, project requirements, and version control data</a:t>
            </a:r>
            <a:endParaRPr lang="en-US" sz="3000" dirty="0"/>
          </a:p>
          <a:p>
            <a:r>
              <a:rPr lang="en-US" sz="3000" b="1" dirty="0"/>
              <a:t>Actions:</a:t>
            </a:r>
            <a:r>
              <a:rPr lang="en-US" sz="3000" dirty="0"/>
              <a:t> </a:t>
            </a:r>
            <a:r>
              <a:rPr lang="en-US" sz="3200" dirty="0"/>
              <a:t>Analyzing the code, detecting issues, proposing corrections, and  generating new functions</a:t>
            </a:r>
            <a:endParaRPr lang="en-US" sz="3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 descr="Add AI-generated code using Copilot (preview) | Microsoft Learn">
            <a:extLst>
              <a:ext uri="{FF2B5EF4-FFF2-40B4-BE49-F238E27FC236}">
                <a16:creationId xmlns:a16="http://schemas.microsoft.com/office/drawing/2014/main" id="{D96AE4B7-B99C-4383-5AB6-FAF4A5DDC8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8"/>
          <a:stretch>
            <a:fillRect/>
          </a:stretch>
        </p:blipFill>
        <p:spPr bwMode="auto">
          <a:xfrm>
            <a:off x="6522390" y="1979863"/>
            <a:ext cx="5669610" cy="281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717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D8CB-F4FC-F14B-2F5B-44FC8613D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Project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712D4-2CCE-3D0F-06FD-8771FAC26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provide an example of an agent system that uses a GPT-style language model to retrieve information from a database.</a:t>
            </a:r>
          </a:p>
          <a:p>
            <a:endParaRPr lang="en-US" dirty="0"/>
          </a:p>
          <a:p>
            <a:r>
              <a:rPr lang="en-US" dirty="0"/>
              <a:t>In this example, we will walk through and implement the following.</a:t>
            </a:r>
          </a:p>
          <a:p>
            <a:pPr lvl="1" fontAlgn="base"/>
            <a:r>
              <a:rPr lang="en-US" sz="2800" dirty="0"/>
              <a:t>A search method that, given an input query, retrieves the most relevant documents from a database.</a:t>
            </a:r>
          </a:p>
          <a:p>
            <a:pPr lvl="1" fontAlgn="base"/>
            <a:r>
              <a:rPr lang="en-US" sz="2800" dirty="0"/>
              <a:t>Prompting strategies that guide language models to generate actions for solving a task. </a:t>
            </a:r>
          </a:p>
          <a:p>
            <a:pPr lvl="1" fontAlgn="base"/>
            <a:r>
              <a:rPr lang="en-US" sz="2800" dirty="0"/>
              <a:t>Loading and using GPT-style language models to produce outputs that follow a defined format. </a:t>
            </a:r>
          </a:p>
          <a:p>
            <a:pPr lvl="1" fontAlgn="base"/>
            <a:r>
              <a:rPr lang="en-US" sz="2800" dirty="0"/>
              <a:t>Building an agent system capable of performing database retrieval by combining the components. </a:t>
            </a:r>
            <a:endParaRPr lang="en-US" dirty="0"/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2368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593-5622-02A8-F6A3-467FDED97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1. Set up the Knowledge Base and Search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395FF-D454-098E-CD02-A81C2608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example project, we will begin with a small corpus of a dataset as an example and build a search method that finds the most related document given an input query.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14166-06D0-0470-AFCB-0FFF89069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93" y="2302048"/>
            <a:ext cx="5137288" cy="24509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C44F64-59F6-63CA-436C-DD25AD78F761}"/>
              </a:ext>
            </a:extLst>
          </p:cNvPr>
          <p:cNvSpPr txBox="1"/>
          <p:nvPr/>
        </p:nvSpPr>
        <p:spPr>
          <a:xfrm>
            <a:off x="838200" y="4767413"/>
            <a:ext cx="5137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First, we define a small Wikipedia-style corpus as our knowledge 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A75B56-E6A4-95E2-846F-E85F4119F10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231"/>
          <a:stretch>
            <a:fillRect/>
          </a:stretch>
        </p:blipFill>
        <p:spPr>
          <a:xfrm>
            <a:off x="6307205" y="1809750"/>
            <a:ext cx="5229225" cy="29432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078930C-C547-A023-8AFB-06B0EB7512AE}"/>
              </a:ext>
            </a:extLst>
          </p:cNvPr>
          <p:cNvSpPr txBox="1"/>
          <p:nvPr/>
        </p:nvSpPr>
        <p:spPr>
          <a:xfrm>
            <a:off x="6307205" y="4754797"/>
            <a:ext cx="57609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Second, we will implement a search method to find the most relevant documents based on a query</a:t>
            </a:r>
          </a:p>
        </p:txBody>
      </p:sp>
    </p:spTree>
    <p:extLst>
      <p:ext uri="{BB962C8B-B14F-4D97-AF65-F5344CB8AC3E}">
        <p14:creationId xmlns:p14="http://schemas.microsoft.com/office/powerpoint/2010/main" val="1587771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184D9-BAD8-E824-0130-C39769C8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2. Designing Prompting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BA30F-BC2B-D7F8-9543-719D5F67F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33651"/>
            <a:ext cx="10887075" cy="5005136"/>
          </a:xfrm>
        </p:spPr>
        <p:txBody>
          <a:bodyPr/>
          <a:lstStyle/>
          <a:p>
            <a:r>
              <a:rPr lang="en-US" dirty="0"/>
              <a:t>In the second step, we will build prompting techniques, which prompt a language model to generate thoughts with actions based on input queries.</a:t>
            </a:r>
          </a:p>
          <a:p>
            <a:endParaRPr lang="en-US" dirty="0"/>
          </a:p>
          <a:p>
            <a:r>
              <a:rPr lang="en-US" dirty="0"/>
              <a:t>We will implement a few functions to format prompts for language models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D795D0-13D4-F767-6465-96B141474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493" y="2965621"/>
            <a:ext cx="4347121" cy="28441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0EA665-4543-C201-C260-4EC42387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400" y="2994196"/>
            <a:ext cx="5854700" cy="1422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12DC2-53E0-039D-895F-1C299C6BFD28}"/>
              </a:ext>
            </a:extLst>
          </p:cNvPr>
          <p:cNvSpPr txBox="1"/>
          <p:nvPr/>
        </p:nvSpPr>
        <p:spPr>
          <a:xfrm>
            <a:off x="5740400" y="4622390"/>
            <a:ext cx="57609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An example of prompt for 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868229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2FAB-73E2-18A0-EAE6-A48A339E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3. Building a Language Model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06141-BBEA-8570-4010-CE523BE85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Next, we will load a language model as the base model for the agent system. </a:t>
            </a:r>
          </a:p>
          <a:p>
            <a:r>
              <a:rPr lang="en-US" dirty="0"/>
              <a:t>We will define the interaction between the language model and the knowledge base/external tools, using the defined prompting format.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733E7-9452-C764-307B-8ACD4F0C1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2755900"/>
            <a:ext cx="6477000" cy="30171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A53B2F-85E6-ADD7-650A-227C0E243DC0}"/>
              </a:ext>
            </a:extLst>
          </p:cNvPr>
          <p:cNvSpPr txBox="1"/>
          <p:nvPr/>
        </p:nvSpPr>
        <p:spPr>
          <a:xfrm>
            <a:off x="7905750" y="3356548"/>
            <a:ext cx="40798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We will learn to use pretrained language models from the </a:t>
            </a:r>
            <a:r>
              <a:rPr lang="en-US" sz="2800" dirty="0" err="1"/>
              <a:t>Huggingface</a:t>
            </a:r>
            <a:r>
              <a:rPr lang="en-US" sz="2800" dirty="0"/>
              <a:t> website.</a:t>
            </a:r>
          </a:p>
        </p:txBody>
      </p:sp>
    </p:spTree>
    <p:extLst>
      <p:ext uri="{BB962C8B-B14F-4D97-AF65-F5344CB8AC3E}">
        <p14:creationId xmlns:p14="http://schemas.microsoft.com/office/powerpoint/2010/main" val="2097045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14AAD-E9C4-D940-7874-ECAC9CFC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4: Integrating Components into an Agent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B3E56-BAFD-667F-D1D9-B7EACB0CB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Finally, we will put everything together as an agent system, including the external database, the information search tools, and a base language model.</a:t>
            </a:r>
          </a:p>
          <a:p>
            <a:r>
              <a:rPr lang="en-US" dirty="0"/>
              <a:t>After this step, we can create a small demo to run the agent system.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5AEFA-DF5E-FD84-BD1D-66C1F3D4D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7871"/>
            <a:ext cx="5727958" cy="28597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BE04C8-465D-644C-4305-6E943AC9DC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548"/>
          <a:stretch>
            <a:fillRect/>
          </a:stretch>
        </p:blipFill>
        <p:spPr>
          <a:xfrm>
            <a:off x="6676390" y="2797872"/>
            <a:ext cx="3788410" cy="32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92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286E-A67A-0486-B97C-FBE345FE7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of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85C80-271C-41DD-FA03-A6B974BC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provide possible directions for further development of the project. </a:t>
            </a:r>
          </a:p>
          <a:p>
            <a:endParaRPr lang="en-US" dirty="0"/>
          </a:p>
          <a:p>
            <a:r>
              <a:rPr lang="en-US" dirty="0"/>
              <a:t>Extend the knowledge base: One can wire the agent to a larger data source, such as search engine APIs, a structured database</a:t>
            </a:r>
          </a:p>
          <a:p>
            <a:endParaRPr lang="en-US" dirty="0"/>
          </a:p>
          <a:p>
            <a:r>
              <a:rPr lang="en-US" dirty="0"/>
              <a:t>Extend the abilities of the system: One can define more actions or tools besides search, such as translation or summarization tools. </a:t>
            </a:r>
          </a:p>
          <a:p>
            <a:endParaRPr lang="en-US" dirty="0"/>
          </a:p>
          <a:p>
            <a:r>
              <a:rPr lang="en-US" dirty="0"/>
              <a:t>Improving reasoning capabilities of the model: One can design more performant prompting techniques or explore fine-tuning the model. </a:t>
            </a:r>
          </a:p>
        </p:txBody>
      </p:sp>
    </p:spTree>
    <p:extLst>
      <p:ext uri="{BB962C8B-B14F-4D97-AF65-F5344CB8AC3E}">
        <p14:creationId xmlns:p14="http://schemas.microsoft.com/office/powerpoint/2010/main" val="209701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C307951-267B-3F46-914A-A2DEF95E1125}" vid="{48B79D09-DB53-6F45-BB29-20566128113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3493</TotalTime>
  <Words>566</Words>
  <Application>Microsoft Macintosh PowerPoint</Application>
  <PresentationFormat>Widescreen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Garamond</vt:lpstr>
      <vt:lpstr>Office Theme</vt:lpstr>
      <vt:lpstr>Introduction to Artificial Intelligence  Course Project Introduction</vt:lpstr>
      <vt:lpstr>Examples of AI Agents</vt:lpstr>
      <vt:lpstr>Examples of AI Agents</vt:lpstr>
      <vt:lpstr>A Project Example</vt:lpstr>
      <vt:lpstr> 1. Set up the Knowledge Base and Search Methods</vt:lpstr>
      <vt:lpstr>2. Designing Prompting Techniques</vt:lpstr>
      <vt:lpstr>3. Building a Language Model Interface</vt:lpstr>
      <vt:lpstr>4: Integrating Components into an Agent System</vt:lpstr>
      <vt:lpstr>Extension of the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Supervised Machine Learning and Learning Theory</dc:title>
  <dc:creator>Zhang, Hongyang</dc:creator>
  <cp:lastModifiedBy>Dongyue Li</cp:lastModifiedBy>
  <cp:revision>459</cp:revision>
  <dcterms:created xsi:type="dcterms:W3CDTF">2021-08-28T04:22:39Z</dcterms:created>
  <dcterms:modified xsi:type="dcterms:W3CDTF">2025-10-09T21:15:58Z</dcterms:modified>
</cp:coreProperties>
</file>