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60" r:id="rId6"/>
    <p:sldId id="262" r:id="rId7"/>
    <p:sldId id="264" r:id="rId8"/>
    <p:sldId id="266" r:id="rId9"/>
    <p:sldId id="270" r:id="rId10"/>
    <p:sldId id="271" r:id="rId11"/>
    <p:sldId id="268" r:id="rId12"/>
    <p:sldId id="269" r:id="rId13"/>
    <p:sldId id="272" r:id="rId14"/>
    <p:sldId id="273" r:id="rId15"/>
    <p:sldId id="267"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BBF198C-A7EE-4B95-BE37-4CFF8077F4D8}"/>
    <pc:docChg chg="addSld modSld">
      <pc:chgData name="" userId="" providerId="" clId="Web-{EBBF198C-A7EE-4B95-BE37-4CFF8077F4D8}" dt="2018-05-20T20:24:29.961" v="423" actId="1076"/>
      <pc:docMkLst>
        <pc:docMk/>
      </pc:docMkLst>
      <pc:sldChg chg="addSp delSp">
        <pc:chgData name="" userId="" providerId="" clId="Web-{EBBF198C-A7EE-4B95-BE37-4CFF8077F4D8}" dt="2018-05-20T19:46:40.243" v="251" actId="1076"/>
        <pc:sldMkLst>
          <pc:docMk/>
          <pc:sldMk cId="906808543" sldId="260"/>
        </pc:sldMkLst>
        <pc:spChg chg="add del">
          <ac:chgData name="" userId="" providerId="" clId="Web-{EBBF198C-A7EE-4B95-BE37-4CFF8077F4D8}" dt="2018-05-20T19:46:40.243" v="251" actId="1076"/>
          <ac:spMkLst>
            <pc:docMk/>
            <pc:sldMk cId="906808543" sldId="260"/>
            <ac:spMk id="22" creationId="{489CC56F-7CE7-487D-B3CA-894B78824FD3}"/>
          </ac:spMkLst>
        </pc:spChg>
      </pc:sldChg>
      <pc:sldChg chg="addSp delSp modSp">
        <pc:chgData name="" userId="" providerId="" clId="Web-{EBBF198C-A7EE-4B95-BE37-4CFF8077F4D8}" dt="2018-05-20T19:47:47.759" v="265" actId="1076"/>
        <pc:sldMkLst>
          <pc:docMk/>
          <pc:sldMk cId="448428571" sldId="262"/>
        </pc:sldMkLst>
        <pc:spChg chg="del">
          <ac:chgData name="" userId="" providerId="" clId="Web-{EBBF198C-A7EE-4B95-BE37-4CFF8077F4D8}" dt="2018-05-20T19:31:55.471" v="0" actId="1076"/>
          <ac:spMkLst>
            <pc:docMk/>
            <pc:sldMk cId="448428571" sldId="262"/>
            <ac:spMk id="2" creationId="{6A832461-C8F3-499B-AB71-142F425E7137}"/>
          </ac:spMkLst>
        </pc:spChg>
        <pc:spChg chg="del">
          <ac:chgData name="" userId="" providerId="" clId="Web-{EBBF198C-A7EE-4B95-BE37-4CFF8077F4D8}" dt="2018-05-20T19:31:58.784" v="1" actId="1076"/>
          <ac:spMkLst>
            <pc:docMk/>
            <pc:sldMk cId="448428571" sldId="262"/>
            <ac:spMk id="3" creationId="{5CFB6806-2E19-40E5-A88E-C9E02E38631F}"/>
          </ac:spMkLst>
        </pc:spChg>
        <pc:spChg chg="add mod">
          <ac:chgData name="" userId="" providerId="" clId="Web-{EBBF198C-A7EE-4B95-BE37-4CFF8077F4D8}" dt="2018-05-20T19:35:19.379" v="15" actId="1076"/>
          <ac:spMkLst>
            <pc:docMk/>
            <pc:sldMk cId="448428571" sldId="262"/>
            <ac:spMk id="5" creationId="{690190C8-5F45-4753-8593-D264D5805803}"/>
          </ac:spMkLst>
        </pc:spChg>
        <pc:spChg chg="add mod">
          <ac:chgData name="" userId="" providerId="" clId="Web-{EBBF198C-A7EE-4B95-BE37-4CFF8077F4D8}" dt="2018-05-20T19:38:25.772" v="50" actId="1076"/>
          <ac:spMkLst>
            <pc:docMk/>
            <pc:sldMk cId="448428571" sldId="262"/>
            <ac:spMk id="8" creationId="{0748D8BF-FEEA-4E1A-92C4-72F9CF0564B2}"/>
          </ac:spMkLst>
        </pc:spChg>
        <pc:spChg chg="add mod">
          <ac:chgData name="" userId="" providerId="" clId="Web-{EBBF198C-A7EE-4B95-BE37-4CFF8077F4D8}" dt="2018-05-20T19:38:33.865" v="54" actId="1076"/>
          <ac:spMkLst>
            <pc:docMk/>
            <pc:sldMk cId="448428571" sldId="262"/>
            <ac:spMk id="9" creationId="{BD1624C7-0FBA-4F84-B515-BD7ACC542256}"/>
          </ac:spMkLst>
        </pc:spChg>
        <pc:spChg chg="add mod">
          <ac:chgData name="" userId="" providerId="" clId="Web-{EBBF198C-A7EE-4B95-BE37-4CFF8077F4D8}" dt="2018-05-20T19:43:43.258" v="215" actId="1076"/>
          <ac:spMkLst>
            <pc:docMk/>
            <pc:sldMk cId="448428571" sldId="262"/>
            <ac:spMk id="10" creationId="{2474B941-0123-4090-A7C0-810EAA2CABAE}"/>
          </ac:spMkLst>
        </pc:spChg>
        <pc:spChg chg="add mod">
          <ac:chgData name="" userId="" providerId="" clId="Web-{EBBF198C-A7EE-4B95-BE37-4CFF8077F4D8}" dt="2018-05-20T19:43:59.102" v="217" actId="1076"/>
          <ac:spMkLst>
            <pc:docMk/>
            <pc:sldMk cId="448428571" sldId="262"/>
            <ac:spMk id="12" creationId="{5292EA00-F10D-474B-BA38-A0000048CEFE}"/>
          </ac:spMkLst>
        </pc:spChg>
        <pc:spChg chg="add del mod">
          <ac:chgData name="" userId="" providerId="" clId="Web-{EBBF198C-A7EE-4B95-BE37-4CFF8077F4D8}" dt="2018-05-20T19:44:23.446" v="223" actId="1076"/>
          <ac:spMkLst>
            <pc:docMk/>
            <pc:sldMk cId="448428571" sldId="262"/>
            <ac:spMk id="14" creationId="{DE219BDC-02A9-428B-95A9-D9E6542FDEE4}"/>
          </ac:spMkLst>
        </pc:spChg>
        <pc:spChg chg="add del">
          <ac:chgData name="" userId="" providerId="" clId="Web-{EBBF198C-A7EE-4B95-BE37-4CFF8077F4D8}" dt="2018-05-20T19:44:20.649" v="222" actId="1076"/>
          <ac:spMkLst>
            <pc:docMk/>
            <pc:sldMk cId="448428571" sldId="262"/>
            <ac:spMk id="16" creationId="{50B83FF1-660C-4D50-87D2-523F63153759}"/>
          </ac:spMkLst>
        </pc:spChg>
        <pc:spChg chg="add mod">
          <ac:chgData name="" userId="" providerId="" clId="Web-{EBBF198C-A7EE-4B95-BE37-4CFF8077F4D8}" dt="2018-05-20T19:44:37.071" v="225" actId="1076"/>
          <ac:spMkLst>
            <pc:docMk/>
            <pc:sldMk cId="448428571" sldId="262"/>
            <ac:spMk id="18" creationId="{7E23E0B6-CAE1-41FF-92E3-04C9185D44BF}"/>
          </ac:spMkLst>
        </pc:spChg>
        <pc:spChg chg="add mod">
          <ac:chgData name="" userId="" providerId="" clId="Web-{EBBF198C-A7EE-4B95-BE37-4CFF8077F4D8}" dt="2018-05-20T19:45:34.806" v="237" actId="1076"/>
          <ac:spMkLst>
            <pc:docMk/>
            <pc:sldMk cId="448428571" sldId="262"/>
            <ac:spMk id="24" creationId="{17A41283-E2FC-4C8B-A7EC-AD566AFE897D}"/>
          </ac:spMkLst>
        </pc:spChg>
        <pc:spChg chg="add mod">
          <ac:chgData name="" userId="" providerId="" clId="Web-{EBBF198C-A7EE-4B95-BE37-4CFF8077F4D8}" dt="2018-05-20T19:46:52.165" v="253" actId="1076"/>
          <ac:spMkLst>
            <pc:docMk/>
            <pc:sldMk cId="448428571" sldId="262"/>
            <ac:spMk id="34" creationId="{49673C57-D7A0-4541-8107-AD3ED3DC128F}"/>
          </ac:spMkLst>
        </pc:spChg>
        <pc:spChg chg="add mod">
          <ac:chgData name="" userId="" providerId="" clId="Web-{EBBF198C-A7EE-4B95-BE37-4CFF8077F4D8}" dt="2018-05-20T19:47:07.822" v="255" actId="1076"/>
          <ac:spMkLst>
            <pc:docMk/>
            <pc:sldMk cId="448428571" sldId="262"/>
            <ac:spMk id="35" creationId="{7002B2D5-5F84-4291-BF64-FB6CBA49B55A}"/>
          </ac:spMkLst>
        </pc:spChg>
        <pc:spChg chg="add mod">
          <ac:chgData name="" userId="" providerId="" clId="Web-{EBBF198C-A7EE-4B95-BE37-4CFF8077F4D8}" dt="2018-05-20T19:47:16.166" v="257" actId="1076"/>
          <ac:spMkLst>
            <pc:docMk/>
            <pc:sldMk cId="448428571" sldId="262"/>
            <ac:spMk id="36" creationId="{7DE39219-2DF6-4181-8F79-2E4BD3F9E316}"/>
          </ac:spMkLst>
        </pc:spChg>
        <pc:picChg chg="add mod">
          <ac:chgData name="" userId="" providerId="" clId="Web-{EBBF198C-A7EE-4B95-BE37-4CFF8077F4D8}" dt="2018-05-20T19:38:30.240" v="53" actId="1076"/>
          <ac:picMkLst>
            <pc:docMk/>
            <pc:sldMk cId="448428571" sldId="262"/>
            <ac:picMk id="6" creationId="{BED2DFD2-08CA-4FD5-8E7A-A3151D6BEF74}"/>
          </ac:picMkLst>
        </pc:picChg>
        <pc:picChg chg="add mod">
          <ac:chgData name="" userId="" providerId="" clId="Web-{EBBF198C-A7EE-4B95-BE37-4CFF8077F4D8}" dt="2018-05-20T19:45:23.806" v="234" actId="14100"/>
          <ac:picMkLst>
            <pc:docMk/>
            <pc:sldMk cId="448428571" sldId="262"/>
            <ac:picMk id="19" creationId="{48517951-8DEB-4A03-A8C2-EAC73BD8EAA0}"/>
          </ac:picMkLst>
        </pc:picChg>
        <pc:picChg chg="add mod">
          <ac:chgData name="" userId="" providerId="" clId="Web-{EBBF198C-A7EE-4B95-BE37-4CFF8077F4D8}" dt="2018-05-20T19:45:24.993" v="235" actId="1076"/>
          <ac:picMkLst>
            <pc:docMk/>
            <pc:sldMk cId="448428571" sldId="262"/>
            <ac:picMk id="21" creationId="{9C31E0CB-B56C-49BE-8960-FAFE1DA62393}"/>
          </ac:picMkLst>
        </pc:picChg>
        <pc:picChg chg="add mod">
          <ac:chgData name="" userId="" providerId="" clId="Web-{EBBF198C-A7EE-4B95-BE37-4CFF8077F4D8}" dt="2018-05-20T19:45:52.102" v="241" actId="14100"/>
          <ac:picMkLst>
            <pc:docMk/>
            <pc:sldMk cId="448428571" sldId="262"/>
            <ac:picMk id="25" creationId="{57259226-3E4D-4AF0-AB89-BDF4E6A65D57}"/>
          </ac:picMkLst>
        </pc:picChg>
        <pc:picChg chg="add mod">
          <ac:chgData name="" userId="" providerId="" clId="Web-{EBBF198C-A7EE-4B95-BE37-4CFF8077F4D8}" dt="2018-05-20T19:46:05.181" v="245" actId="14100"/>
          <ac:picMkLst>
            <pc:docMk/>
            <pc:sldMk cId="448428571" sldId="262"/>
            <ac:picMk id="27" creationId="{D93557E4-17B2-42C0-9272-983897DA8EEA}"/>
          </ac:picMkLst>
        </pc:picChg>
        <pc:picChg chg="add del mod">
          <ac:chgData name="" userId="" providerId="" clId="Web-{EBBF198C-A7EE-4B95-BE37-4CFF8077F4D8}" dt="2018-05-20T19:46:23.962" v="247" actId="1076"/>
          <ac:picMkLst>
            <pc:docMk/>
            <pc:sldMk cId="448428571" sldId="262"/>
            <ac:picMk id="29" creationId="{763CA0F4-756D-480E-89AF-437787744A74}"/>
          </ac:picMkLst>
        </pc:picChg>
        <pc:picChg chg="add del mod">
          <ac:chgData name="" userId="" providerId="" clId="Web-{EBBF198C-A7EE-4B95-BE37-4CFF8077F4D8}" dt="2018-05-20T19:46:31.462" v="249" actId="1076"/>
          <ac:picMkLst>
            <pc:docMk/>
            <pc:sldMk cId="448428571" sldId="262"/>
            <ac:picMk id="31" creationId="{2D3F8C71-FE91-4A22-AC43-FAADD2285521}"/>
          </ac:picMkLst>
        </pc:picChg>
        <pc:picChg chg="add mod">
          <ac:chgData name="" userId="" providerId="" clId="Web-{EBBF198C-A7EE-4B95-BE37-4CFF8077F4D8}" dt="2018-05-20T19:47:25.322" v="259" actId="1076"/>
          <ac:picMkLst>
            <pc:docMk/>
            <pc:sldMk cId="448428571" sldId="262"/>
            <ac:picMk id="37" creationId="{2BD7CD5F-E390-4E12-85D0-6464AC5FB656}"/>
          </ac:picMkLst>
        </pc:picChg>
        <pc:picChg chg="add mod">
          <ac:chgData name="" userId="" providerId="" clId="Web-{EBBF198C-A7EE-4B95-BE37-4CFF8077F4D8}" dt="2018-05-20T19:47:31.900" v="261" actId="1076"/>
          <ac:picMkLst>
            <pc:docMk/>
            <pc:sldMk cId="448428571" sldId="262"/>
            <ac:picMk id="39" creationId="{57D85A51-3B0C-4388-B65F-C37324FBF16F}"/>
          </ac:picMkLst>
        </pc:picChg>
        <pc:picChg chg="add mod">
          <ac:chgData name="" userId="" providerId="" clId="Web-{EBBF198C-A7EE-4B95-BE37-4CFF8077F4D8}" dt="2018-05-20T19:47:40.103" v="263" actId="1076"/>
          <ac:picMkLst>
            <pc:docMk/>
            <pc:sldMk cId="448428571" sldId="262"/>
            <ac:picMk id="41" creationId="{9D57E440-97AD-43B3-880C-ACFFE805C3EE}"/>
          </ac:picMkLst>
        </pc:picChg>
        <pc:picChg chg="add mod">
          <ac:chgData name="" userId="" providerId="" clId="Web-{EBBF198C-A7EE-4B95-BE37-4CFF8077F4D8}" dt="2018-05-20T19:47:47.759" v="265" actId="1076"/>
          <ac:picMkLst>
            <pc:docMk/>
            <pc:sldMk cId="448428571" sldId="262"/>
            <ac:picMk id="43" creationId="{80B0A378-AF8F-4CD1-94E0-EF868B954579}"/>
          </ac:picMkLst>
        </pc:picChg>
      </pc:sldChg>
      <pc:sldChg chg="addSp modSp new">
        <pc:chgData name="" userId="" providerId="" clId="Web-{EBBF198C-A7EE-4B95-BE37-4CFF8077F4D8}" dt="2018-05-20T20:24:29.961" v="423" actId="1076"/>
        <pc:sldMkLst>
          <pc:docMk/>
          <pc:sldMk cId="2695767624" sldId="264"/>
        </pc:sldMkLst>
        <pc:spChg chg="add mod">
          <ac:chgData name="" userId="" providerId="" clId="Web-{EBBF198C-A7EE-4B95-BE37-4CFF8077F4D8}" dt="2018-05-20T19:57:03.968" v="279" actId="20577"/>
          <ac:spMkLst>
            <pc:docMk/>
            <pc:sldMk cId="2695767624" sldId="264"/>
            <ac:spMk id="3" creationId="{3046D2F8-3430-4347-A93D-82EFCCF755E0}"/>
          </ac:spMkLst>
        </pc:spChg>
        <pc:spChg chg="add mod">
          <ac:chgData name="" userId="" providerId="" clId="Web-{EBBF198C-A7EE-4B95-BE37-4CFF8077F4D8}" dt="2018-05-20T20:01:29.094" v="281" actId="1076"/>
          <ac:spMkLst>
            <pc:docMk/>
            <pc:sldMk cId="2695767624" sldId="264"/>
            <ac:spMk id="5" creationId="{5F1C3F91-E86A-4404-9B1A-744204E49115}"/>
          </ac:spMkLst>
        </pc:spChg>
        <pc:spChg chg="add mod">
          <ac:chgData name="" userId="" providerId="" clId="Web-{EBBF198C-A7EE-4B95-BE37-4CFF8077F4D8}" dt="2018-05-20T20:05:13.236" v="308" actId="1076"/>
          <ac:spMkLst>
            <pc:docMk/>
            <pc:sldMk cId="2695767624" sldId="264"/>
            <ac:spMk id="14" creationId="{0152B222-6201-4352-8C8B-87DB595B32D8}"/>
          </ac:spMkLst>
        </pc:spChg>
        <pc:spChg chg="add mod">
          <ac:chgData name="" userId="" providerId="" clId="Web-{EBBF198C-A7EE-4B95-BE37-4CFF8077F4D8}" dt="2018-05-20T20:24:29.961" v="423" actId="1076"/>
          <ac:spMkLst>
            <pc:docMk/>
            <pc:sldMk cId="2695767624" sldId="264"/>
            <ac:spMk id="15" creationId="{14907EEE-4287-4E6F-93A7-1C3E1A2CA0F1}"/>
          </ac:spMkLst>
        </pc:spChg>
        <pc:graphicFrameChg chg="add mod modGraphic">
          <ac:chgData name="" userId="" providerId="" clId="Web-{EBBF198C-A7EE-4B95-BE37-4CFF8077F4D8}" dt="2018-05-20T20:23:24.726" v="422" actId="1076"/>
          <ac:graphicFrameMkLst>
            <pc:docMk/>
            <pc:sldMk cId="2695767624" sldId="264"/>
            <ac:graphicFrameMk id="11" creationId="{5B329696-00BB-44AE-A4C3-0B08E1DCD9A4}"/>
          </ac:graphicFrameMkLst>
        </pc:graphicFrameChg>
        <pc:graphicFrameChg chg="add mod modGraphic">
          <ac:chgData name="" userId="" providerId="" clId="Web-{EBBF198C-A7EE-4B95-BE37-4CFF8077F4D8}" dt="2018-05-20T20:06:12.658" v="415" actId="1076"/>
          <ac:graphicFrameMkLst>
            <pc:docMk/>
            <pc:sldMk cId="2695767624" sldId="264"/>
            <ac:graphicFrameMk id="13" creationId="{D18DA48B-C1D2-4F75-A8AD-8270574D8729}"/>
          </ac:graphicFrameMkLst>
        </pc:graphicFrameChg>
        <pc:picChg chg="add mod">
          <ac:chgData name="" userId="" providerId="" clId="Web-{EBBF198C-A7EE-4B95-BE37-4CFF8077F4D8}" dt="2018-05-20T20:02:32.688" v="287" actId="1076"/>
          <ac:picMkLst>
            <pc:docMk/>
            <pc:sldMk cId="2695767624" sldId="264"/>
            <ac:picMk id="6" creationId="{95B722E8-1FC0-4C87-B4BB-277A7C7AAC24}"/>
          </ac:picMkLst>
        </pc:picChg>
        <pc:picChg chg="add mod">
          <ac:chgData name="" userId="" providerId="" clId="Web-{EBBF198C-A7EE-4B95-BE37-4CFF8077F4D8}" dt="2018-05-20T20:02:48.391" v="290" actId="14100"/>
          <ac:picMkLst>
            <pc:docMk/>
            <pc:sldMk cId="2695767624" sldId="264"/>
            <ac:picMk id="8" creationId="{E690EB05-6B43-4354-8F35-53579153C48C}"/>
          </ac:picMkLst>
        </pc:picChg>
      </pc:sldChg>
    </pc:docChg>
  </pc:docChgLst>
  <pc:docChgLst>
    <pc:chgData clId="Web-{59593CB6-EE4B-4291-A346-B09603722B9F}"/>
    <pc:docChg chg="modSld">
      <pc:chgData name="" userId="" providerId="" clId="Web-{59593CB6-EE4B-4291-A346-B09603722B9F}" dt="2018-05-20T19:34:55.222" v="2" actId="1076"/>
      <pc:docMkLst>
        <pc:docMk/>
      </pc:docMkLst>
      <pc:sldChg chg="modSp">
        <pc:chgData name="" userId="" providerId="" clId="Web-{59593CB6-EE4B-4291-A346-B09603722B9F}" dt="2018-05-20T19:34:55.222" v="2" actId="1076"/>
        <pc:sldMkLst>
          <pc:docMk/>
          <pc:sldMk cId="551002547" sldId="263"/>
        </pc:sldMkLst>
        <pc:spChg chg="mod">
          <ac:chgData name="" userId="" providerId="" clId="Web-{59593CB6-EE4B-4291-A346-B09603722B9F}" dt="2018-05-20T19:34:55.222" v="2" actId="1076"/>
          <ac:spMkLst>
            <pc:docMk/>
            <pc:sldMk cId="551002547" sldId="263"/>
            <ac:spMk id="10" creationId="{28986169-D94C-45D2-AE77-0A189D187EE2}"/>
          </ac:spMkLst>
        </pc:spChg>
        <pc:graphicFrameChg chg="mod">
          <ac:chgData name="" userId="" providerId="" clId="Web-{59593CB6-EE4B-4291-A346-B09603722B9F}" dt="2018-05-20T19:34:47.144" v="1" actId="1076"/>
          <ac:graphicFrameMkLst>
            <pc:docMk/>
            <pc:sldMk cId="551002547" sldId="263"/>
            <ac:graphicFrameMk id="8" creationId="{591CFD9B-7AFD-48EA-9000-FB154FBC907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323128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5" name="Date Placeholder 4"/>
          <p:cNvSpPr>
            <a:spLocks noGrp="1"/>
          </p:cNvSpPr>
          <p:nvPr>
            <p:ph type="dt" sz="half" idx="10"/>
          </p:nvPr>
        </p:nvSpPr>
        <p:spPr/>
        <p:txBody>
          <a:bodyPr/>
          <a:lstStyle/>
          <a:p>
            <a:fld id="{7810A862-94EB-4330-A35A-7275A2A48D7D}" type="datetimeFigureOut">
              <a:rPr lang="es-ES" smtClean="0"/>
              <a:t>25/05/2018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281395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dirty="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210564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dirty="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9297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Editar los estilos de texto del patrón</a:t>
            </a:r>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925598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348293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027519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86824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2518515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56790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dirty="0"/>
              <a:t>Editar los estilos de texto del patrón</a:t>
            </a:r>
          </a:p>
        </p:txBody>
      </p:sp>
      <p:sp>
        <p:nvSpPr>
          <p:cNvPr id="4" name="Date Placeholder 3"/>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219001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7810A862-94EB-4330-A35A-7275A2A48D7D}" type="datetimeFigureOut">
              <a:rPr lang="es-ES" smtClean="0"/>
              <a:t>25/05/2018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488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7810A862-94EB-4330-A35A-7275A2A48D7D}" type="datetimeFigureOut">
              <a:rPr lang="es-ES" smtClean="0"/>
              <a:t>25/05/2018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270458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7" name="Date Placeholder 2"/>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2236295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574591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7" name="Date Placeholder 4"/>
          <p:cNvSpPr>
            <a:spLocks noGrp="1"/>
          </p:cNvSpPr>
          <p:nvPr>
            <p:ph type="dt" sz="half" idx="10"/>
          </p:nvPr>
        </p:nvSpPr>
        <p:spPr/>
        <p:txBody>
          <a:bodyPr/>
          <a:lstStyle/>
          <a:p>
            <a:fld id="{7810A862-94EB-4330-A35A-7275A2A48D7D}" type="datetimeFigureOut">
              <a:rPr lang="es-ES" smtClean="0"/>
              <a:t>25/05/2018</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307812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dirty="0"/>
              <a:t>Editar los estilos de texto del patrón</a:t>
            </a:r>
          </a:p>
        </p:txBody>
      </p:sp>
      <p:sp>
        <p:nvSpPr>
          <p:cNvPr id="5" name="Date Placeholder 4"/>
          <p:cNvSpPr>
            <a:spLocks noGrp="1"/>
          </p:cNvSpPr>
          <p:nvPr>
            <p:ph type="dt" sz="half" idx="10"/>
          </p:nvPr>
        </p:nvSpPr>
        <p:spPr/>
        <p:txBody>
          <a:bodyPr/>
          <a:lstStyle/>
          <a:p>
            <a:fld id="{7810A862-94EB-4330-A35A-7275A2A48D7D}" type="datetimeFigureOut">
              <a:rPr lang="es-ES" smtClean="0"/>
              <a:t>25/05/2018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CA446D4-6717-4AE9-8834-AC2C0713DF21}" type="slidenum">
              <a:rPr lang="es-ES" smtClean="0"/>
              <a:t>‹Nº›</a:t>
            </a:fld>
            <a:endParaRPr lang="es-ES"/>
          </a:p>
        </p:txBody>
      </p:sp>
    </p:spTree>
    <p:extLst>
      <p:ext uri="{BB962C8B-B14F-4D97-AF65-F5344CB8AC3E}">
        <p14:creationId xmlns:p14="http://schemas.microsoft.com/office/powerpoint/2010/main" val="136983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10A862-94EB-4330-A35A-7275A2A48D7D}" type="datetimeFigureOut">
              <a:rPr lang="es-ES" smtClean="0"/>
              <a:t>25/05/2018</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A446D4-6717-4AE9-8834-AC2C0713DF21}" type="slidenum">
              <a:rPr lang="es-ES" smtClean="0"/>
              <a:t>‹Nº›</a:t>
            </a:fld>
            <a:endParaRPr lang="es-ES"/>
          </a:p>
        </p:txBody>
      </p:sp>
    </p:spTree>
    <p:extLst>
      <p:ext uri="{BB962C8B-B14F-4D97-AF65-F5344CB8AC3E}">
        <p14:creationId xmlns:p14="http://schemas.microsoft.com/office/powerpoint/2010/main" val="306362511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slideLayout" Target="../slideLayouts/slideLayout1.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11.xml.rels><?xml version="1.0" encoding="UTF-8" standalone="yes"?>
<Relationships xmlns="http://schemas.openxmlformats.org/package/2006/relationships"><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image" Target="../media/image58.emf"/><Relationship Id="rId1" Type="http://schemas.openxmlformats.org/officeDocument/2006/relationships/slideLayout" Target="../slideLayouts/slideLayout6.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1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1.xml"/><Relationship Id="rId4" Type="http://schemas.openxmlformats.org/officeDocument/2006/relationships/image" Target="../media/image66.emf"/></Relationships>
</file>

<file path=ppt/slides/_rels/slide13.xml.rels><?xml version="1.0" encoding="UTF-8" standalone="yes"?>
<Relationships xmlns="http://schemas.openxmlformats.org/package/2006/relationships"><Relationship Id="rId3" Type="http://schemas.openxmlformats.org/officeDocument/2006/relationships/image" Target="../media/image68.jpeg"/><Relationship Id="rId7" Type="http://schemas.openxmlformats.org/officeDocument/2006/relationships/image" Target="../media/image72.jpg"/><Relationship Id="rId2" Type="http://schemas.openxmlformats.org/officeDocument/2006/relationships/image" Target="../media/image67.jpeg"/><Relationship Id="rId1" Type="http://schemas.openxmlformats.org/officeDocument/2006/relationships/slideLayout" Target="../slideLayouts/slideLayout6.xml"/><Relationship Id="rId6" Type="http://schemas.openxmlformats.org/officeDocument/2006/relationships/image" Target="../media/image71.jpg"/><Relationship Id="rId5" Type="http://schemas.openxmlformats.org/officeDocument/2006/relationships/image" Target="../media/image70.jpg"/><Relationship Id="rId4" Type="http://schemas.openxmlformats.org/officeDocument/2006/relationships/image" Target="../media/image69.jpeg"/></Relationships>
</file>

<file path=ppt/slides/_rels/slide14.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6.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585159"/>
            <a:ext cx="8825658" cy="1762449"/>
          </a:xfrm>
        </p:spPr>
        <p:txBody>
          <a:bodyPr/>
          <a:lstStyle/>
          <a:p>
            <a:r>
              <a:rPr lang="es-ES" dirty="0"/>
              <a:t>Trabajo de Optimización</a:t>
            </a:r>
          </a:p>
        </p:txBody>
      </p:sp>
      <p:sp>
        <p:nvSpPr>
          <p:cNvPr id="3" name="Subtítulo 2"/>
          <p:cNvSpPr>
            <a:spLocks noGrp="1"/>
          </p:cNvSpPr>
          <p:nvPr>
            <p:ph type="subTitle" idx="1"/>
          </p:nvPr>
        </p:nvSpPr>
        <p:spPr>
          <a:xfrm>
            <a:off x="1154955" y="3555305"/>
            <a:ext cx="5202565" cy="1767193"/>
          </a:xfrm>
          <a:solidFill>
            <a:schemeClr val="bg2">
              <a:lumMod val="40000"/>
              <a:lumOff val="60000"/>
            </a:schemeClr>
          </a:solidFill>
          <a:ln>
            <a:solidFill>
              <a:schemeClr val="accent2"/>
            </a:solidFill>
          </a:ln>
        </p:spPr>
        <p:style>
          <a:lnRef idx="2">
            <a:schemeClr val="dk1"/>
          </a:lnRef>
          <a:fillRef idx="1">
            <a:schemeClr val="lt1"/>
          </a:fillRef>
          <a:effectRef idx="0">
            <a:schemeClr val="dk1"/>
          </a:effectRef>
          <a:fontRef idx="minor">
            <a:schemeClr val="dk1"/>
          </a:fontRef>
        </p:style>
        <p:txBody>
          <a:bodyPr/>
          <a:lstStyle/>
          <a:p>
            <a:r>
              <a:rPr lang="es-ES" dirty="0">
                <a:solidFill>
                  <a:srgbClr val="000000"/>
                </a:solidFill>
              </a:rPr>
              <a:t>-</a:t>
            </a:r>
            <a:r>
              <a:rPr lang="es-ES" dirty="0">
                <a:solidFill>
                  <a:srgbClr val="000000"/>
                </a:solidFill>
                <a:latin typeface="Bookman Old Style"/>
                <a:cs typeface="Calibri"/>
              </a:rPr>
              <a:t>C</a:t>
            </a:r>
            <a:r>
              <a:rPr lang="es-ES" dirty="0">
                <a:solidFill>
                  <a:srgbClr val="000000"/>
                </a:solidFill>
                <a:latin typeface="Calibri"/>
                <a:cs typeface="Calibri"/>
              </a:rPr>
              <a:t>onde González-Hoyuela, Alejandro</a:t>
            </a:r>
          </a:p>
          <a:p>
            <a:r>
              <a:rPr lang="es-ES" dirty="0">
                <a:solidFill>
                  <a:srgbClr val="000000"/>
                </a:solidFill>
                <a:latin typeface="Calibri"/>
                <a:cs typeface="Calibri"/>
              </a:rPr>
              <a:t>-Delgado Villanueva, David</a:t>
            </a:r>
          </a:p>
          <a:p>
            <a:r>
              <a:rPr lang="es-ES" dirty="0">
                <a:solidFill>
                  <a:srgbClr val="000000"/>
                </a:solidFill>
                <a:latin typeface="Calibri"/>
                <a:cs typeface="Calibri"/>
              </a:rPr>
              <a:t>-López </a:t>
            </a:r>
            <a:r>
              <a:rPr lang="es-ES" dirty="0" err="1">
                <a:solidFill>
                  <a:srgbClr val="000000"/>
                </a:solidFill>
                <a:latin typeface="Calibri"/>
                <a:cs typeface="Calibri"/>
              </a:rPr>
              <a:t>Yustas</a:t>
            </a:r>
            <a:r>
              <a:rPr lang="es-ES" dirty="0">
                <a:solidFill>
                  <a:srgbClr val="000000"/>
                </a:solidFill>
                <a:latin typeface="Calibri"/>
                <a:cs typeface="Calibri"/>
              </a:rPr>
              <a:t>, Emilio</a:t>
            </a:r>
          </a:p>
          <a:p>
            <a:r>
              <a:rPr lang="es-ES" dirty="0">
                <a:solidFill>
                  <a:schemeClr val="dk1"/>
                </a:solidFill>
              </a:rPr>
              <a:t>-</a:t>
            </a:r>
            <a:r>
              <a:rPr lang="es-ES" dirty="0">
                <a:solidFill>
                  <a:schemeClr val="dk1"/>
                </a:solidFill>
                <a:latin typeface="Calibri"/>
                <a:cs typeface="Calibri"/>
              </a:rPr>
              <a:t>Torralba Rodríguez, Juan </a:t>
            </a:r>
            <a:r>
              <a:rPr lang="es-ES" dirty="0" err="1">
                <a:solidFill>
                  <a:schemeClr val="dk1"/>
                </a:solidFill>
                <a:latin typeface="Calibri"/>
                <a:cs typeface="Calibri"/>
              </a:rPr>
              <a:t>manuel</a:t>
            </a:r>
            <a:endParaRPr lang="es-ES" dirty="0" err="1">
              <a:solidFill>
                <a:schemeClr val="dk1"/>
              </a:solidFill>
            </a:endParaRPr>
          </a:p>
        </p:txBody>
      </p:sp>
      <p:pic>
        <p:nvPicPr>
          <p:cNvPr id="6" name="Imagen 6" descr="Imagen que contiene objeto, burbuja, interior&#10;&#10;Descripción generada con confianza muy alta">
            <a:extLst>
              <a:ext uri="{FF2B5EF4-FFF2-40B4-BE49-F238E27FC236}">
                <a16:creationId xmlns:a16="http://schemas.microsoft.com/office/drawing/2014/main" id="{6FE539B1-5FB0-4F3C-9535-B866411CA8E5}"/>
              </a:ext>
            </a:extLst>
          </p:cNvPr>
          <p:cNvPicPr>
            <a:picLocks noChangeAspect="1"/>
          </p:cNvPicPr>
          <p:nvPr/>
        </p:nvPicPr>
        <p:blipFill>
          <a:blip r:embed="rId2"/>
          <a:stretch>
            <a:fillRect/>
          </a:stretch>
        </p:blipFill>
        <p:spPr>
          <a:xfrm>
            <a:off x="6895381" y="2655566"/>
            <a:ext cx="4152181" cy="2682679"/>
          </a:xfrm>
          <a:prstGeom prst="rect">
            <a:avLst/>
          </a:prstGeom>
        </p:spPr>
      </p:pic>
    </p:spTree>
    <p:extLst>
      <p:ext uri="{BB962C8B-B14F-4D97-AF65-F5344CB8AC3E}">
        <p14:creationId xmlns:p14="http://schemas.microsoft.com/office/powerpoint/2010/main" val="17125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5645" y="519300"/>
            <a:ext cx="9360255" cy="584775"/>
          </a:xfrm>
          <a:prstGeom prst="rect">
            <a:avLst/>
          </a:prstGeom>
          <a:noFill/>
        </p:spPr>
        <p:txBody>
          <a:bodyPr wrap="none" rtlCol="0">
            <a:spAutoFit/>
          </a:bodyPr>
          <a:lstStyle/>
          <a:p>
            <a:r>
              <a:rPr lang="es-ES" sz="3200" dirty="0"/>
              <a:t>Método Heurístico con restricción de volumen</a:t>
            </a:r>
          </a:p>
        </p:txBody>
      </p:sp>
      <p:pic>
        <p:nvPicPr>
          <p:cNvPr id="6" name="Imagen 5"/>
          <p:cNvPicPr>
            <a:picLocks noChangeAspect="1"/>
          </p:cNvPicPr>
          <p:nvPr/>
        </p:nvPicPr>
        <p:blipFill>
          <a:blip r:embed="rId2"/>
          <a:stretch>
            <a:fillRect/>
          </a:stretch>
        </p:blipFill>
        <p:spPr>
          <a:xfrm>
            <a:off x="861872" y="2319792"/>
            <a:ext cx="4691119" cy="3516504"/>
          </a:xfrm>
          <a:prstGeom prst="rect">
            <a:avLst/>
          </a:prstGeom>
        </p:spPr>
      </p:pic>
      <p:pic>
        <p:nvPicPr>
          <p:cNvPr id="7" name="Imagen 6"/>
          <p:cNvPicPr>
            <a:picLocks noChangeAspect="1"/>
          </p:cNvPicPr>
          <p:nvPr/>
        </p:nvPicPr>
        <p:blipFill>
          <a:blip r:embed="rId3"/>
          <a:stretch>
            <a:fillRect/>
          </a:stretch>
        </p:blipFill>
        <p:spPr>
          <a:xfrm>
            <a:off x="5770414" y="2107087"/>
            <a:ext cx="4685486" cy="3724987"/>
          </a:xfrm>
          <a:prstGeom prst="rect">
            <a:avLst/>
          </a:prstGeom>
        </p:spPr>
      </p:pic>
      <p:sp>
        <p:nvSpPr>
          <p:cNvPr id="10" name="CuadroTexto 9"/>
          <p:cNvSpPr txBox="1"/>
          <p:nvPr/>
        </p:nvSpPr>
        <p:spPr>
          <a:xfrm>
            <a:off x="4056438" y="1581128"/>
            <a:ext cx="2763898" cy="369332"/>
          </a:xfrm>
          <a:prstGeom prst="rect">
            <a:avLst/>
          </a:prstGeom>
          <a:noFill/>
        </p:spPr>
        <p:txBody>
          <a:bodyPr wrap="none" rtlCol="0">
            <a:spAutoFit/>
          </a:bodyPr>
          <a:lstStyle/>
          <a:p>
            <a:r>
              <a:rPr lang="es-ES" dirty="0"/>
              <a:t>Variación con la Altura</a:t>
            </a:r>
          </a:p>
        </p:txBody>
      </p:sp>
      <p:sp>
        <p:nvSpPr>
          <p:cNvPr id="8" name="CuadroTexto 7"/>
          <p:cNvSpPr txBox="1"/>
          <p:nvPr/>
        </p:nvSpPr>
        <p:spPr>
          <a:xfrm>
            <a:off x="3441675" y="1581128"/>
            <a:ext cx="4222631" cy="369332"/>
          </a:xfrm>
          <a:prstGeom prst="rect">
            <a:avLst/>
          </a:prstGeom>
          <a:noFill/>
        </p:spPr>
        <p:txBody>
          <a:bodyPr wrap="none" rtlCol="0">
            <a:spAutoFit/>
          </a:bodyPr>
          <a:lstStyle/>
          <a:p>
            <a:r>
              <a:rPr lang="es-ES" dirty="0"/>
              <a:t>Variación con el número de puntos </a:t>
            </a:r>
          </a:p>
        </p:txBody>
      </p:sp>
      <p:pic>
        <p:nvPicPr>
          <p:cNvPr id="11" name="Imagen 10"/>
          <p:cNvPicPr>
            <a:picLocks noChangeAspect="1"/>
          </p:cNvPicPr>
          <p:nvPr/>
        </p:nvPicPr>
        <p:blipFill>
          <a:blip r:embed="rId4"/>
          <a:stretch>
            <a:fillRect/>
          </a:stretch>
        </p:blipFill>
        <p:spPr>
          <a:xfrm>
            <a:off x="861871" y="2107087"/>
            <a:ext cx="4691119" cy="3515935"/>
          </a:xfrm>
          <a:prstGeom prst="rect">
            <a:avLst/>
          </a:prstGeom>
        </p:spPr>
      </p:pic>
      <p:pic>
        <p:nvPicPr>
          <p:cNvPr id="12" name="Imagen 11"/>
          <p:cNvPicPr>
            <a:picLocks noChangeAspect="1"/>
          </p:cNvPicPr>
          <p:nvPr/>
        </p:nvPicPr>
        <p:blipFill>
          <a:blip r:embed="rId5"/>
          <a:stretch>
            <a:fillRect/>
          </a:stretch>
        </p:blipFill>
        <p:spPr>
          <a:xfrm>
            <a:off x="5770413" y="2111308"/>
            <a:ext cx="4685487" cy="3511714"/>
          </a:xfrm>
          <a:prstGeom prst="rect">
            <a:avLst/>
          </a:prstGeom>
        </p:spPr>
      </p:pic>
      <p:sp>
        <p:nvSpPr>
          <p:cNvPr id="15" name="CuadroTexto 14"/>
          <p:cNvSpPr txBox="1"/>
          <p:nvPr/>
        </p:nvSpPr>
        <p:spPr>
          <a:xfrm>
            <a:off x="4056438" y="1282706"/>
            <a:ext cx="3102131" cy="369332"/>
          </a:xfrm>
          <a:prstGeom prst="rect">
            <a:avLst/>
          </a:prstGeom>
          <a:noFill/>
        </p:spPr>
        <p:txBody>
          <a:bodyPr wrap="none" rtlCol="0">
            <a:spAutoFit/>
          </a:bodyPr>
          <a:lstStyle/>
          <a:p>
            <a:r>
              <a:rPr lang="es-ES" dirty="0"/>
              <a:t>Variación con el Volumen</a:t>
            </a:r>
          </a:p>
        </p:txBody>
      </p:sp>
      <p:pic>
        <p:nvPicPr>
          <p:cNvPr id="16" name="Imagen 15"/>
          <p:cNvPicPr>
            <a:picLocks noChangeAspect="1"/>
          </p:cNvPicPr>
          <p:nvPr/>
        </p:nvPicPr>
        <p:blipFill>
          <a:blip r:embed="rId6"/>
          <a:stretch>
            <a:fillRect/>
          </a:stretch>
        </p:blipFill>
        <p:spPr>
          <a:xfrm>
            <a:off x="974153" y="2107087"/>
            <a:ext cx="4690048" cy="3724987"/>
          </a:xfrm>
          <a:prstGeom prst="rect">
            <a:avLst/>
          </a:prstGeom>
        </p:spPr>
      </p:pic>
      <p:pic>
        <p:nvPicPr>
          <p:cNvPr id="17" name="Imagen 16"/>
          <p:cNvPicPr>
            <a:picLocks noChangeAspect="1"/>
          </p:cNvPicPr>
          <p:nvPr/>
        </p:nvPicPr>
        <p:blipFill>
          <a:blip r:embed="rId7"/>
          <a:stretch>
            <a:fillRect/>
          </a:stretch>
        </p:blipFill>
        <p:spPr>
          <a:xfrm>
            <a:off x="5770412" y="2107087"/>
            <a:ext cx="4592788" cy="3724987"/>
          </a:xfrm>
          <a:prstGeom prst="rect">
            <a:avLst/>
          </a:prstGeom>
        </p:spPr>
      </p:pic>
    </p:spTree>
    <p:extLst>
      <p:ext uri="{BB962C8B-B14F-4D97-AF65-F5344CB8AC3E}">
        <p14:creationId xmlns:p14="http://schemas.microsoft.com/office/powerpoint/2010/main" val="116531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2"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8" grpId="1"/>
      <p:bldP spid="8" grpId="2"/>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9A29E-033A-4FD1-B785-9E520E25DC56}"/>
              </a:ext>
            </a:extLst>
          </p:cNvPr>
          <p:cNvSpPr>
            <a:spLocks noGrp="1"/>
          </p:cNvSpPr>
          <p:nvPr>
            <p:ph type="title"/>
          </p:nvPr>
        </p:nvSpPr>
        <p:spPr>
          <a:xfrm>
            <a:off x="803699" y="161750"/>
            <a:ext cx="9404723" cy="1400530"/>
          </a:xfrm>
        </p:spPr>
        <p:txBody>
          <a:bodyPr/>
          <a:lstStyle/>
          <a:p>
            <a:pPr algn="ctr"/>
            <a:r>
              <a:rPr lang="es-ES" sz="4000" dirty="0"/>
              <a:t>Cambio en las CC</a:t>
            </a:r>
          </a:p>
        </p:txBody>
      </p:sp>
      <p:sp>
        <p:nvSpPr>
          <p:cNvPr id="4" name="CuadroTexto 3"/>
          <p:cNvSpPr txBox="1"/>
          <p:nvPr/>
        </p:nvSpPr>
        <p:spPr>
          <a:xfrm>
            <a:off x="2831291" y="683747"/>
            <a:ext cx="5734262" cy="369332"/>
          </a:xfrm>
          <a:prstGeom prst="rect">
            <a:avLst/>
          </a:prstGeom>
          <a:noFill/>
        </p:spPr>
        <p:txBody>
          <a:bodyPr wrap="none" rtlCol="0">
            <a:spAutoFit/>
          </a:bodyPr>
          <a:lstStyle/>
          <a:p>
            <a:r>
              <a:rPr lang="es-ES" dirty="0" err="1"/>
              <a:t>Métodode</a:t>
            </a:r>
            <a:r>
              <a:rPr lang="es-ES" dirty="0"/>
              <a:t> Gradiente con restricción de volumen</a:t>
            </a:r>
          </a:p>
        </p:txBody>
      </p:sp>
      <p:sp>
        <p:nvSpPr>
          <p:cNvPr id="8" name="CuadroTexto 7"/>
          <p:cNvSpPr txBox="1"/>
          <p:nvPr/>
        </p:nvSpPr>
        <p:spPr>
          <a:xfrm>
            <a:off x="1582863" y="3227953"/>
            <a:ext cx="1572866" cy="369332"/>
          </a:xfrm>
          <a:prstGeom prst="rect">
            <a:avLst/>
          </a:prstGeom>
          <a:noFill/>
        </p:spPr>
        <p:txBody>
          <a:bodyPr wrap="none" rtlCol="0">
            <a:spAutoFit/>
          </a:bodyPr>
          <a:lstStyle/>
          <a:p>
            <a:r>
              <a:rPr lang="es-ES" dirty="0"/>
              <a:t>Interior-Point</a:t>
            </a:r>
          </a:p>
        </p:txBody>
      </p:sp>
      <p:sp>
        <p:nvSpPr>
          <p:cNvPr id="10" name="CuadroTexto 9"/>
          <p:cNvSpPr txBox="1"/>
          <p:nvPr/>
        </p:nvSpPr>
        <p:spPr>
          <a:xfrm>
            <a:off x="5508590" y="3227953"/>
            <a:ext cx="636713" cy="369332"/>
          </a:xfrm>
          <a:prstGeom prst="rect">
            <a:avLst/>
          </a:prstGeom>
          <a:noFill/>
        </p:spPr>
        <p:txBody>
          <a:bodyPr wrap="none" rtlCol="0">
            <a:spAutoFit/>
          </a:bodyPr>
          <a:lstStyle/>
          <a:p>
            <a:r>
              <a:rPr lang="es-ES" dirty="0"/>
              <a:t>SQP</a:t>
            </a:r>
          </a:p>
        </p:txBody>
      </p:sp>
      <p:sp>
        <p:nvSpPr>
          <p:cNvPr id="11" name="CuadroTexto 10"/>
          <p:cNvSpPr txBox="1"/>
          <p:nvPr/>
        </p:nvSpPr>
        <p:spPr>
          <a:xfrm>
            <a:off x="4561332" y="1001069"/>
            <a:ext cx="2164375" cy="369332"/>
          </a:xfrm>
          <a:prstGeom prst="rect">
            <a:avLst/>
          </a:prstGeom>
          <a:noFill/>
        </p:spPr>
        <p:txBody>
          <a:bodyPr wrap="none" rtlCol="0">
            <a:spAutoFit/>
          </a:bodyPr>
          <a:lstStyle/>
          <a:p>
            <a:r>
              <a:rPr lang="es-ES" dirty="0">
                <a:solidFill>
                  <a:srgbClr val="FFFF00"/>
                </a:solidFill>
              </a:rPr>
              <a:t>Diferencias Finitas</a:t>
            </a:r>
          </a:p>
        </p:txBody>
      </p:sp>
      <p:sp>
        <p:nvSpPr>
          <p:cNvPr id="13" name="CuadroTexto 12"/>
          <p:cNvSpPr txBox="1"/>
          <p:nvPr/>
        </p:nvSpPr>
        <p:spPr>
          <a:xfrm>
            <a:off x="8877608" y="3253480"/>
            <a:ext cx="1330814" cy="369332"/>
          </a:xfrm>
          <a:prstGeom prst="rect">
            <a:avLst/>
          </a:prstGeom>
          <a:noFill/>
        </p:spPr>
        <p:txBody>
          <a:bodyPr wrap="none" rtlCol="0">
            <a:spAutoFit/>
          </a:bodyPr>
          <a:lstStyle/>
          <a:p>
            <a:r>
              <a:rPr lang="es-ES" dirty="0"/>
              <a:t>Active-Set</a:t>
            </a:r>
          </a:p>
        </p:txBody>
      </p:sp>
      <p:sp>
        <p:nvSpPr>
          <p:cNvPr id="14" name="CuadroTexto 13"/>
          <p:cNvSpPr txBox="1"/>
          <p:nvPr/>
        </p:nvSpPr>
        <p:spPr>
          <a:xfrm>
            <a:off x="4408931" y="3702949"/>
            <a:ext cx="2682145" cy="369332"/>
          </a:xfrm>
          <a:prstGeom prst="rect">
            <a:avLst/>
          </a:prstGeom>
          <a:noFill/>
        </p:spPr>
        <p:txBody>
          <a:bodyPr wrap="none" rtlCol="0">
            <a:spAutoFit/>
          </a:bodyPr>
          <a:lstStyle/>
          <a:p>
            <a:r>
              <a:rPr lang="es-ES" dirty="0">
                <a:solidFill>
                  <a:srgbClr val="FFFF00"/>
                </a:solidFill>
              </a:rPr>
              <a:t>Diferencias Centradas</a:t>
            </a:r>
          </a:p>
        </p:txBody>
      </p:sp>
      <p:sp>
        <p:nvSpPr>
          <p:cNvPr id="21" name="CuadroTexto 20"/>
          <p:cNvSpPr txBox="1"/>
          <p:nvPr/>
        </p:nvSpPr>
        <p:spPr>
          <a:xfrm>
            <a:off x="5508590" y="4072281"/>
            <a:ext cx="636713" cy="369332"/>
          </a:xfrm>
          <a:prstGeom prst="rect">
            <a:avLst/>
          </a:prstGeom>
          <a:noFill/>
        </p:spPr>
        <p:txBody>
          <a:bodyPr wrap="none" rtlCol="0">
            <a:spAutoFit/>
          </a:bodyPr>
          <a:lstStyle/>
          <a:p>
            <a:r>
              <a:rPr lang="es-ES" dirty="0"/>
              <a:t>SQP</a:t>
            </a:r>
          </a:p>
        </p:txBody>
      </p:sp>
      <p:sp>
        <p:nvSpPr>
          <p:cNvPr id="22" name="CuadroTexto 21"/>
          <p:cNvSpPr txBox="1"/>
          <p:nvPr/>
        </p:nvSpPr>
        <p:spPr>
          <a:xfrm>
            <a:off x="1499803" y="4072281"/>
            <a:ext cx="1572866" cy="369332"/>
          </a:xfrm>
          <a:prstGeom prst="rect">
            <a:avLst/>
          </a:prstGeom>
          <a:noFill/>
        </p:spPr>
        <p:txBody>
          <a:bodyPr wrap="none" rtlCol="0">
            <a:spAutoFit/>
          </a:bodyPr>
          <a:lstStyle/>
          <a:p>
            <a:r>
              <a:rPr lang="es-ES" dirty="0"/>
              <a:t>Interior-Point</a:t>
            </a:r>
          </a:p>
        </p:txBody>
      </p:sp>
      <p:sp>
        <p:nvSpPr>
          <p:cNvPr id="23" name="CuadroTexto 22"/>
          <p:cNvSpPr txBox="1"/>
          <p:nvPr/>
        </p:nvSpPr>
        <p:spPr>
          <a:xfrm>
            <a:off x="9300110" y="4017671"/>
            <a:ext cx="1330814" cy="369332"/>
          </a:xfrm>
          <a:prstGeom prst="rect">
            <a:avLst/>
          </a:prstGeom>
          <a:noFill/>
        </p:spPr>
        <p:txBody>
          <a:bodyPr wrap="none" rtlCol="0">
            <a:spAutoFit/>
          </a:bodyPr>
          <a:lstStyle/>
          <a:p>
            <a:r>
              <a:rPr lang="es-ES" dirty="0"/>
              <a:t>Active-Set</a:t>
            </a:r>
          </a:p>
        </p:txBody>
      </p:sp>
      <p:pic>
        <p:nvPicPr>
          <p:cNvPr id="3" name="Imagen 2"/>
          <p:cNvPicPr>
            <a:picLocks noChangeAspect="1"/>
          </p:cNvPicPr>
          <p:nvPr/>
        </p:nvPicPr>
        <p:blipFill>
          <a:blip r:embed="rId2"/>
          <a:stretch>
            <a:fillRect/>
          </a:stretch>
        </p:blipFill>
        <p:spPr>
          <a:xfrm>
            <a:off x="570809" y="1326385"/>
            <a:ext cx="3430853" cy="1901568"/>
          </a:xfrm>
          <a:prstGeom prst="rect">
            <a:avLst/>
          </a:prstGeom>
        </p:spPr>
      </p:pic>
      <p:pic>
        <p:nvPicPr>
          <p:cNvPr id="5" name="Imagen 4"/>
          <p:cNvPicPr>
            <a:picLocks noChangeAspect="1"/>
          </p:cNvPicPr>
          <p:nvPr/>
        </p:nvPicPr>
        <p:blipFill>
          <a:blip r:embed="rId3"/>
          <a:stretch>
            <a:fillRect/>
          </a:stretch>
        </p:blipFill>
        <p:spPr>
          <a:xfrm>
            <a:off x="4167783" y="1320800"/>
            <a:ext cx="3503017" cy="1907153"/>
          </a:xfrm>
          <a:prstGeom prst="rect">
            <a:avLst/>
          </a:prstGeom>
        </p:spPr>
      </p:pic>
      <p:pic>
        <p:nvPicPr>
          <p:cNvPr id="6" name="Imagen 5"/>
          <p:cNvPicPr>
            <a:picLocks noChangeAspect="1"/>
          </p:cNvPicPr>
          <p:nvPr/>
        </p:nvPicPr>
        <p:blipFill>
          <a:blip r:embed="rId4"/>
          <a:stretch>
            <a:fillRect/>
          </a:stretch>
        </p:blipFill>
        <p:spPr>
          <a:xfrm>
            <a:off x="7807962" y="1320800"/>
            <a:ext cx="3497781" cy="1907153"/>
          </a:xfrm>
          <a:prstGeom prst="rect">
            <a:avLst/>
          </a:prstGeom>
        </p:spPr>
      </p:pic>
      <p:pic>
        <p:nvPicPr>
          <p:cNvPr id="24" name="Imagen 23"/>
          <p:cNvPicPr>
            <a:picLocks noChangeAspect="1"/>
          </p:cNvPicPr>
          <p:nvPr/>
        </p:nvPicPr>
        <p:blipFill>
          <a:blip r:embed="rId5"/>
          <a:stretch>
            <a:fillRect/>
          </a:stretch>
        </p:blipFill>
        <p:spPr>
          <a:xfrm>
            <a:off x="384538" y="4387003"/>
            <a:ext cx="3617124" cy="2010651"/>
          </a:xfrm>
          <a:prstGeom prst="rect">
            <a:avLst/>
          </a:prstGeom>
        </p:spPr>
      </p:pic>
      <p:pic>
        <p:nvPicPr>
          <p:cNvPr id="25" name="Imagen 24"/>
          <p:cNvPicPr>
            <a:picLocks noChangeAspect="1"/>
          </p:cNvPicPr>
          <p:nvPr/>
        </p:nvPicPr>
        <p:blipFill>
          <a:blip r:embed="rId6"/>
          <a:stretch>
            <a:fillRect/>
          </a:stretch>
        </p:blipFill>
        <p:spPr>
          <a:xfrm>
            <a:off x="4167783" y="4387003"/>
            <a:ext cx="3625399" cy="2015250"/>
          </a:xfrm>
          <a:prstGeom prst="rect">
            <a:avLst/>
          </a:prstGeom>
        </p:spPr>
      </p:pic>
      <p:pic>
        <p:nvPicPr>
          <p:cNvPr id="26" name="Imagen 25"/>
          <p:cNvPicPr>
            <a:picLocks noChangeAspect="1"/>
          </p:cNvPicPr>
          <p:nvPr/>
        </p:nvPicPr>
        <p:blipFill>
          <a:blip r:embed="rId7"/>
          <a:stretch>
            <a:fillRect/>
          </a:stretch>
        </p:blipFill>
        <p:spPr>
          <a:xfrm>
            <a:off x="7959303" y="4387002"/>
            <a:ext cx="3617125" cy="2010651"/>
          </a:xfrm>
          <a:prstGeom prst="rect">
            <a:avLst/>
          </a:prstGeom>
        </p:spPr>
      </p:pic>
    </p:spTree>
    <p:extLst>
      <p:ext uri="{BB962C8B-B14F-4D97-AF65-F5344CB8AC3E}">
        <p14:creationId xmlns:p14="http://schemas.microsoft.com/office/powerpoint/2010/main" val="151873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9A29E-033A-4FD1-B785-9E520E25DC56}"/>
              </a:ext>
            </a:extLst>
          </p:cNvPr>
          <p:cNvSpPr>
            <a:spLocks noGrp="1"/>
          </p:cNvSpPr>
          <p:nvPr>
            <p:ph type="ctrTitle"/>
          </p:nvPr>
        </p:nvSpPr>
        <p:spPr>
          <a:xfrm>
            <a:off x="1705777" y="-2151357"/>
            <a:ext cx="8825658" cy="3329581"/>
          </a:xfrm>
        </p:spPr>
        <p:txBody>
          <a:bodyPr/>
          <a:lstStyle/>
          <a:p>
            <a:pPr algn="ctr"/>
            <a:r>
              <a:rPr lang="es-ES" sz="4000" dirty="0"/>
              <a:t>Cambio en las CC</a:t>
            </a:r>
          </a:p>
        </p:txBody>
      </p:sp>
      <p:sp>
        <p:nvSpPr>
          <p:cNvPr id="4" name="CuadroTexto 3"/>
          <p:cNvSpPr txBox="1"/>
          <p:nvPr/>
        </p:nvSpPr>
        <p:spPr>
          <a:xfrm>
            <a:off x="3242658" y="1226232"/>
            <a:ext cx="5751896" cy="369332"/>
          </a:xfrm>
          <a:prstGeom prst="rect">
            <a:avLst/>
          </a:prstGeom>
          <a:noFill/>
        </p:spPr>
        <p:txBody>
          <a:bodyPr wrap="none" rtlCol="0">
            <a:spAutoFit/>
          </a:bodyPr>
          <a:lstStyle/>
          <a:p>
            <a:r>
              <a:rPr lang="es-ES" dirty="0"/>
              <a:t>Método de gradiente con restricción de volumen</a:t>
            </a:r>
          </a:p>
        </p:txBody>
      </p:sp>
      <p:sp>
        <p:nvSpPr>
          <p:cNvPr id="3" name="CuadroTexto 2"/>
          <p:cNvSpPr txBox="1"/>
          <p:nvPr/>
        </p:nvSpPr>
        <p:spPr>
          <a:xfrm>
            <a:off x="605785" y="5449522"/>
            <a:ext cx="3398529" cy="338554"/>
          </a:xfrm>
          <a:prstGeom prst="rect">
            <a:avLst/>
          </a:prstGeom>
          <a:noFill/>
        </p:spPr>
        <p:txBody>
          <a:bodyPr wrap="square" rtlCol="0">
            <a:spAutoFit/>
          </a:bodyPr>
          <a:lstStyle/>
          <a:p>
            <a:r>
              <a:rPr lang="es-ES" sz="1600" i="1" dirty="0"/>
              <a:t>Variación del nº de iteraciones</a:t>
            </a:r>
            <a:endParaRPr lang="es-ES" sz="1600" dirty="0"/>
          </a:p>
        </p:txBody>
      </p:sp>
      <p:sp>
        <p:nvSpPr>
          <p:cNvPr id="5" name="CuadroTexto 4"/>
          <p:cNvSpPr txBox="1"/>
          <p:nvPr/>
        </p:nvSpPr>
        <p:spPr>
          <a:xfrm>
            <a:off x="8153715" y="5449522"/>
            <a:ext cx="4038285" cy="338554"/>
          </a:xfrm>
          <a:prstGeom prst="rect">
            <a:avLst/>
          </a:prstGeom>
          <a:noFill/>
        </p:spPr>
        <p:txBody>
          <a:bodyPr wrap="none" rtlCol="0">
            <a:spAutoFit/>
          </a:bodyPr>
          <a:lstStyle/>
          <a:p>
            <a:r>
              <a:rPr lang="es-ES" sz="1600" i="1" dirty="0"/>
              <a:t>Variación del tiempo de computación</a:t>
            </a:r>
            <a:endParaRPr lang="es-ES" sz="1600" dirty="0"/>
          </a:p>
        </p:txBody>
      </p:sp>
      <p:sp>
        <p:nvSpPr>
          <p:cNvPr id="11" name="CuadroTexto 10"/>
          <p:cNvSpPr txBox="1"/>
          <p:nvPr/>
        </p:nvSpPr>
        <p:spPr>
          <a:xfrm>
            <a:off x="4127499" y="1691579"/>
            <a:ext cx="4222631" cy="369332"/>
          </a:xfrm>
          <a:prstGeom prst="rect">
            <a:avLst/>
          </a:prstGeom>
          <a:noFill/>
        </p:spPr>
        <p:txBody>
          <a:bodyPr wrap="none" rtlCol="0">
            <a:spAutoFit/>
          </a:bodyPr>
          <a:lstStyle/>
          <a:p>
            <a:r>
              <a:rPr lang="es-ES" dirty="0"/>
              <a:t>Variación con el número de puntos </a:t>
            </a:r>
          </a:p>
        </p:txBody>
      </p:sp>
      <p:pic>
        <p:nvPicPr>
          <p:cNvPr id="6" name="Imagen 5"/>
          <p:cNvPicPr>
            <a:picLocks noChangeAspect="1"/>
          </p:cNvPicPr>
          <p:nvPr/>
        </p:nvPicPr>
        <p:blipFill>
          <a:blip r:embed="rId2"/>
          <a:stretch>
            <a:fillRect/>
          </a:stretch>
        </p:blipFill>
        <p:spPr>
          <a:xfrm>
            <a:off x="152400" y="2492388"/>
            <a:ext cx="3975100" cy="2777681"/>
          </a:xfrm>
          <a:prstGeom prst="rect">
            <a:avLst/>
          </a:prstGeom>
        </p:spPr>
      </p:pic>
      <p:pic>
        <p:nvPicPr>
          <p:cNvPr id="7" name="Imagen 6"/>
          <p:cNvPicPr>
            <a:picLocks noChangeAspect="1"/>
          </p:cNvPicPr>
          <p:nvPr/>
        </p:nvPicPr>
        <p:blipFill>
          <a:blip r:embed="rId3"/>
          <a:stretch>
            <a:fillRect/>
          </a:stretch>
        </p:blipFill>
        <p:spPr>
          <a:xfrm>
            <a:off x="8055104" y="2494696"/>
            <a:ext cx="3971796" cy="2775373"/>
          </a:xfrm>
          <a:prstGeom prst="rect">
            <a:avLst/>
          </a:prstGeom>
        </p:spPr>
      </p:pic>
      <p:pic>
        <p:nvPicPr>
          <p:cNvPr id="8" name="Imagen 7"/>
          <p:cNvPicPr>
            <a:picLocks noChangeAspect="1"/>
          </p:cNvPicPr>
          <p:nvPr/>
        </p:nvPicPr>
        <p:blipFill>
          <a:blip r:embed="rId4"/>
          <a:stretch>
            <a:fillRect/>
          </a:stretch>
        </p:blipFill>
        <p:spPr>
          <a:xfrm>
            <a:off x="4127499" y="2487415"/>
            <a:ext cx="3982215" cy="2782653"/>
          </a:xfrm>
          <a:prstGeom prst="rect">
            <a:avLst/>
          </a:prstGeom>
        </p:spPr>
      </p:pic>
      <p:sp>
        <p:nvSpPr>
          <p:cNvPr id="12" name="CuadroTexto 11"/>
          <p:cNvSpPr txBox="1"/>
          <p:nvPr/>
        </p:nvSpPr>
        <p:spPr>
          <a:xfrm>
            <a:off x="4379750" y="5449522"/>
            <a:ext cx="3481550" cy="338554"/>
          </a:xfrm>
          <a:prstGeom prst="rect">
            <a:avLst/>
          </a:prstGeom>
          <a:noFill/>
        </p:spPr>
        <p:txBody>
          <a:bodyPr wrap="square" rtlCol="0">
            <a:spAutoFit/>
          </a:bodyPr>
          <a:lstStyle/>
          <a:p>
            <a:r>
              <a:rPr lang="es-ES" sz="1600" i="1" dirty="0"/>
              <a:t>Variación del nº de Evaluaciones</a:t>
            </a:r>
            <a:endParaRPr lang="es-ES" sz="1600" dirty="0"/>
          </a:p>
        </p:txBody>
      </p:sp>
    </p:spTree>
    <p:extLst>
      <p:ext uri="{BB962C8B-B14F-4D97-AF65-F5344CB8AC3E}">
        <p14:creationId xmlns:p14="http://schemas.microsoft.com/office/powerpoint/2010/main" val="374811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9A29E-033A-4FD1-B785-9E520E25DC56}"/>
              </a:ext>
            </a:extLst>
          </p:cNvPr>
          <p:cNvSpPr>
            <a:spLocks noGrp="1"/>
          </p:cNvSpPr>
          <p:nvPr>
            <p:ph type="title"/>
          </p:nvPr>
        </p:nvSpPr>
        <p:spPr>
          <a:xfrm>
            <a:off x="803699" y="161750"/>
            <a:ext cx="9404723" cy="1400530"/>
          </a:xfrm>
        </p:spPr>
        <p:txBody>
          <a:bodyPr/>
          <a:lstStyle/>
          <a:p>
            <a:pPr algn="ctr"/>
            <a:r>
              <a:rPr lang="es-ES" sz="4000" dirty="0"/>
              <a:t>Cambio en las CC</a:t>
            </a:r>
          </a:p>
        </p:txBody>
      </p:sp>
      <p:sp>
        <p:nvSpPr>
          <p:cNvPr id="4" name="CuadroTexto 3"/>
          <p:cNvSpPr txBox="1"/>
          <p:nvPr/>
        </p:nvSpPr>
        <p:spPr>
          <a:xfrm>
            <a:off x="2831291" y="683747"/>
            <a:ext cx="5349541" cy="369332"/>
          </a:xfrm>
          <a:prstGeom prst="rect">
            <a:avLst/>
          </a:prstGeom>
          <a:noFill/>
        </p:spPr>
        <p:txBody>
          <a:bodyPr wrap="none" rtlCol="0">
            <a:spAutoFit/>
          </a:bodyPr>
          <a:lstStyle/>
          <a:p>
            <a:r>
              <a:rPr lang="es-ES" dirty="0"/>
              <a:t>Método Heurístico con restricción de volumen</a:t>
            </a:r>
          </a:p>
        </p:txBody>
      </p:sp>
      <p:pic>
        <p:nvPicPr>
          <p:cNvPr id="7" name="Imagen 6" descr="C:\Users\USUARIO\Documents\Aeroespacial\3º\Control y optimización\Optimización\Codigo Emilio\genetico V y CC\zero.jpg"/>
          <p:cNvPicPr/>
          <p:nvPr/>
        </p:nvPicPr>
        <p:blipFill>
          <a:blip r:embed="rId2">
            <a:extLst>
              <a:ext uri="{28A0092B-C50C-407E-A947-70E740481C1C}">
                <a14:useLocalDpi xmlns:a14="http://schemas.microsoft.com/office/drawing/2010/main" val="0"/>
              </a:ext>
            </a:extLst>
          </a:blip>
          <a:srcRect/>
          <a:stretch>
            <a:fillRect/>
          </a:stretch>
        </p:blipFill>
        <p:spPr bwMode="auto">
          <a:xfrm>
            <a:off x="749623" y="1398563"/>
            <a:ext cx="3191256" cy="1767840"/>
          </a:xfrm>
          <a:prstGeom prst="rect">
            <a:avLst/>
          </a:prstGeom>
          <a:noFill/>
          <a:ln>
            <a:noFill/>
          </a:ln>
        </p:spPr>
      </p:pic>
      <p:sp>
        <p:nvSpPr>
          <p:cNvPr id="8" name="CuadroTexto 7"/>
          <p:cNvSpPr txBox="1"/>
          <p:nvPr/>
        </p:nvSpPr>
        <p:spPr>
          <a:xfrm>
            <a:off x="1582863" y="3227953"/>
            <a:ext cx="1524776" cy="369332"/>
          </a:xfrm>
          <a:prstGeom prst="rect">
            <a:avLst/>
          </a:prstGeom>
          <a:noFill/>
        </p:spPr>
        <p:txBody>
          <a:bodyPr wrap="none" rtlCol="0">
            <a:spAutoFit/>
          </a:bodyPr>
          <a:lstStyle/>
          <a:p>
            <a:r>
              <a:rPr lang="es-ES" dirty="0"/>
              <a:t>Línea de 0’s</a:t>
            </a:r>
          </a:p>
        </p:txBody>
      </p:sp>
      <p:pic>
        <p:nvPicPr>
          <p:cNvPr id="9" name="Imagen 8" descr="C:\Users\USUARIO\Documents\Aeroespacial\3º\Control y optimización\Optimización\Codigo Emilio\genetico V y CC\unos.jpg"/>
          <p:cNvPicPr/>
          <p:nvPr/>
        </p:nvPicPr>
        <p:blipFill>
          <a:blip r:embed="rId3">
            <a:extLst>
              <a:ext uri="{28A0092B-C50C-407E-A947-70E740481C1C}">
                <a14:useLocalDpi xmlns:a14="http://schemas.microsoft.com/office/drawing/2010/main" val="0"/>
              </a:ext>
            </a:extLst>
          </a:blip>
          <a:srcRect/>
          <a:stretch>
            <a:fillRect/>
          </a:stretch>
        </p:blipFill>
        <p:spPr bwMode="auto">
          <a:xfrm>
            <a:off x="4321998" y="1398562"/>
            <a:ext cx="3009900" cy="1767840"/>
          </a:xfrm>
          <a:prstGeom prst="rect">
            <a:avLst/>
          </a:prstGeom>
          <a:noFill/>
          <a:ln>
            <a:noFill/>
          </a:ln>
        </p:spPr>
      </p:pic>
      <p:sp>
        <p:nvSpPr>
          <p:cNvPr id="10" name="CuadroTexto 9"/>
          <p:cNvSpPr txBox="1"/>
          <p:nvPr/>
        </p:nvSpPr>
        <p:spPr>
          <a:xfrm>
            <a:off x="5064560" y="3255524"/>
            <a:ext cx="1524776" cy="369332"/>
          </a:xfrm>
          <a:prstGeom prst="rect">
            <a:avLst/>
          </a:prstGeom>
          <a:noFill/>
        </p:spPr>
        <p:txBody>
          <a:bodyPr wrap="none" rtlCol="0">
            <a:spAutoFit/>
          </a:bodyPr>
          <a:lstStyle/>
          <a:p>
            <a:r>
              <a:rPr lang="es-ES" dirty="0"/>
              <a:t>Línea de 1’s</a:t>
            </a:r>
          </a:p>
        </p:txBody>
      </p:sp>
      <p:sp>
        <p:nvSpPr>
          <p:cNvPr id="11" name="CuadroTexto 10"/>
          <p:cNvSpPr txBox="1"/>
          <p:nvPr/>
        </p:nvSpPr>
        <p:spPr>
          <a:xfrm>
            <a:off x="4561332" y="1001069"/>
            <a:ext cx="2164375" cy="369332"/>
          </a:xfrm>
          <a:prstGeom prst="rect">
            <a:avLst/>
          </a:prstGeom>
          <a:noFill/>
        </p:spPr>
        <p:txBody>
          <a:bodyPr wrap="none" rtlCol="0">
            <a:spAutoFit/>
          </a:bodyPr>
          <a:lstStyle/>
          <a:p>
            <a:r>
              <a:rPr lang="es-ES" dirty="0">
                <a:solidFill>
                  <a:srgbClr val="FFFF00"/>
                </a:solidFill>
              </a:rPr>
              <a:t>Diferencias Finitas</a:t>
            </a:r>
          </a:p>
        </p:txBody>
      </p:sp>
      <p:pic>
        <p:nvPicPr>
          <p:cNvPr id="12" name="Imagen 11" descr="C:\Users\USUARIO\Documents\Aeroespacial\3º\Control y optimización\Optimización\Codigo Emilio\genetico V y CC\sen.jpg"/>
          <p:cNvPicPr/>
          <p:nvPr/>
        </p:nvPicPr>
        <p:blipFill>
          <a:blip r:embed="rId4">
            <a:extLst>
              <a:ext uri="{28A0092B-C50C-407E-A947-70E740481C1C}">
                <a14:useLocalDpi xmlns:a14="http://schemas.microsoft.com/office/drawing/2010/main" val="0"/>
              </a:ext>
            </a:extLst>
          </a:blip>
          <a:srcRect/>
          <a:stretch>
            <a:fillRect/>
          </a:stretch>
        </p:blipFill>
        <p:spPr bwMode="auto">
          <a:xfrm>
            <a:off x="7713017" y="1398562"/>
            <a:ext cx="3076902" cy="1767840"/>
          </a:xfrm>
          <a:prstGeom prst="rect">
            <a:avLst/>
          </a:prstGeom>
          <a:noFill/>
          <a:ln>
            <a:noFill/>
          </a:ln>
        </p:spPr>
      </p:pic>
      <p:sp>
        <p:nvSpPr>
          <p:cNvPr id="13" name="CuadroTexto 12"/>
          <p:cNvSpPr txBox="1"/>
          <p:nvPr/>
        </p:nvSpPr>
        <p:spPr>
          <a:xfrm>
            <a:off x="8407326" y="3227953"/>
            <a:ext cx="1688283" cy="369332"/>
          </a:xfrm>
          <a:prstGeom prst="rect">
            <a:avLst/>
          </a:prstGeom>
          <a:noFill/>
        </p:spPr>
        <p:txBody>
          <a:bodyPr wrap="none" rtlCol="0">
            <a:spAutoFit/>
          </a:bodyPr>
          <a:lstStyle/>
          <a:p>
            <a:r>
              <a:rPr lang="es-ES" dirty="0"/>
              <a:t>Función Seno</a:t>
            </a:r>
          </a:p>
        </p:txBody>
      </p:sp>
      <p:sp>
        <p:nvSpPr>
          <p:cNvPr id="14" name="CuadroTexto 13"/>
          <p:cNvSpPr txBox="1"/>
          <p:nvPr/>
        </p:nvSpPr>
        <p:spPr>
          <a:xfrm>
            <a:off x="4408931" y="3702949"/>
            <a:ext cx="2682145" cy="369332"/>
          </a:xfrm>
          <a:prstGeom prst="rect">
            <a:avLst/>
          </a:prstGeom>
          <a:noFill/>
        </p:spPr>
        <p:txBody>
          <a:bodyPr wrap="none" rtlCol="0">
            <a:spAutoFit/>
          </a:bodyPr>
          <a:lstStyle/>
          <a:p>
            <a:r>
              <a:rPr lang="es-ES">
                <a:solidFill>
                  <a:srgbClr val="FFFF00"/>
                </a:solidFill>
              </a:rPr>
              <a:t>Diferencias Centradas</a:t>
            </a:r>
            <a:endParaRPr lang="es-ES" dirty="0">
              <a:solidFill>
                <a:srgbClr val="FFFF00"/>
              </a:solidFill>
            </a:endParaRPr>
          </a:p>
        </p:txBody>
      </p:sp>
      <p:pic>
        <p:nvPicPr>
          <p:cNvPr id="15" name="Imagen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74" y="4573834"/>
            <a:ext cx="3191256" cy="2147767"/>
          </a:xfrm>
          <a:prstGeom prst="rect">
            <a:avLst/>
          </a:prstGeom>
        </p:spPr>
      </p:pic>
      <p:sp>
        <p:nvSpPr>
          <p:cNvPr id="16" name="CuadroTexto 15"/>
          <p:cNvSpPr txBox="1"/>
          <p:nvPr/>
        </p:nvSpPr>
        <p:spPr>
          <a:xfrm>
            <a:off x="1858799" y="4072281"/>
            <a:ext cx="1524776" cy="369332"/>
          </a:xfrm>
          <a:prstGeom prst="rect">
            <a:avLst/>
          </a:prstGeom>
          <a:noFill/>
        </p:spPr>
        <p:txBody>
          <a:bodyPr wrap="none" rtlCol="0">
            <a:spAutoFit/>
          </a:bodyPr>
          <a:lstStyle/>
          <a:p>
            <a:r>
              <a:rPr lang="es-ES" dirty="0"/>
              <a:t>Línea de 0’s</a:t>
            </a:r>
          </a:p>
        </p:txBody>
      </p:sp>
      <p:pic>
        <p:nvPicPr>
          <p:cNvPr id="17" name="Imagen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1998" y="4573834"/>
            <a:ext cx="3009900" cy="2112773"/>
          </a:xfrm>
          <a:prstGeom prst="rect">
            <a:avLst/>
          </a:prstGeom>
        </p:spPr>
      </p:pic>
      <p:sp>
        <p:nvSpPr>
          <p:cNvPr id="18" name="CuadroTexto 17"/>
          <p:cNvSpPr txBox="1"/>
          <p:nvPr/>
        </p:nvSpPr>
        <p:spPr>
          <a:xfrm>
            <a:off x="5064559" y="4072281"/>
            <a:ext cx="1524776" cy="369332"/>
          </a:xfrm>
          <a:prstGeom prst="rect">
            <a:avLst/>
          </a:prstGeom>
          <a:noFill/>
        </p:spPr>
        <p:txBody>
          <a:bodyPr wrap="none" rtlCol="0">
            <a:spAutoFit/>
          </a:bodyPr>
          <a:lstStyle/>
          <a:p>
            <a:r>
              <a:rPr lang="es-ES" dirty="0"/>
              <a:t>Línea de 1’s</a:t>
            </a:r>
          </a:p>
        </p:txBody>
      </p:sp>
      <p:pic>
        <p:nvPicPr>
          <p:cNvPr id="19" name="Imagen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3018" y="4573834"/>
            <a:ext cx="3076901" cy="2112773"/>
          </a:xfrm>
          <a:prstGeom prst="rect">
            <a:avLst/>
          </a:prstGeom>
        </p:spPr>
      </p:pic>
      <p:sp>
        <p:nvSpPr>
          <p:cNvPr id="20" name="CuadroTexto 19"/>
          <p:cNvSpPr txBox="1"/>
          <p:nvPr/>
        </p:nvSpPr>
        <p:spPr>
          <a:xfrm>
            <a:off x="8407326" y="4072281"/>
            <a:ext cx="1688283" cy="369332"/>
          </a:xfrm>
          <a:prstGeom prst="rect">
            <a:avLst/>
          </a:prstGeom>
          <a:noFill/>
        </p:spPr>
        <p:txBody>
          <a:bodyPr wrap="none" rtlCol="0">
            <a:spAutoFit/>
          </a:bodyPr>
          <a:lstStyle/>
          <a:p>
            <a:r>
              <a:rPr lang="es-ES" dirty="0"/>
              <a:t>Función Seno</a:t>
            </a:r>
          </a:p>
        </p:txBody>
      </p:sp>
    </p:spTree>
    <p:extLst>
      <p:ext uri="{BB962C8B-B14F-4D97-AF65-F5344CB8AC3E}">
        <p14:creationId xmlns:p14="http://schemas.microsoft.com/office/powerpoint/2010/main" val="261683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19A29E-033A-4FD1-B785-9E520E25DC56}"/>
              </a:ext>
            </a:extLst>
          </p:cNvPr>
          <p:cNvSpPr>
            <a:spLocks noGrp="1"/>
          </p:cNvSpPr>
          <p:nvPr>
            <p:ph type="ctrTitle"/>
          </p:nvPr>
        </p:nvSpPr>
        <p:spPr>
          <a:xfrm>
            <a:off x="1025559" y="-2117785"/>
            <a:ext cx="8825658" cy="3329581"/>
          </a:xfrm>
        </p:spPr>
        <p:txBody>
          <a:bodyPr/>
          <a:lstStyle/>
          <a:p>
            <a:pPr algn="ctr"/>
            <a:r>
              <a:rPr lang="es-ES" sz="4000" dirty="0"/>
              <a:t>Cambio en las CC</a:t>
            </a:r>
          </a:p>
        </p:txBody>
      </p:sp>
      <p:sp>
        <p:nvSpPr>
          <p:cNvPr id="4" name="CuadroTexto 3"/>
          <p:cNvSpPr txBox="1"/>
          <p:nvPr/>
        </p:nvSpPr>
        <p:spPr>
          <a:xfrm>
            <a:off x="2763617" y="1211796"/>
            <a:ext cx="5349541" cy="369332"/>
          </a:xfrm>
          <a:prstGeom prst="rect">
            <a:avLst/>
          </a:prstGeom>
          <a:noFill/>
        </p:spPr>
        <p:txBody>
          <a:bodyPr wrap="none" rtlCol="0">
            <a:spAutoFit/>
          </a:bodyPr>
          <a:lstStyle/>
          <a:p>
            <a:r>
              <a:rPr lang="es-ES" dirty="0"/>
              <a:t>Método Heurístico con restricción de volumen</a:t>
            </a:r>
          </a:p>
        </p:txBody>
      </p:sp>
      <p:sp>
        <p:nvSpPr>
          <p:cNvPr id="3" name="CuadroTexto 2"/>
          <p:cNvSpPr txBox="1"/>
          <p:nvPr/>
        </p:nvSpPr>
        <p:spPr>
          <a:xfrm>
            <a:off x="794864" y="6039376"/>
            <a:ext cx="4998917" cy="338554"/>
          </a:xfrm>
          <a:prstGeom prst="rect">
            <a:avLst/>
          </a:prstGeom>
          <a:noFill/>
        </p:spPr>
        <p:txBody>
          <a:bodyPr wrap="square" rtlCol="0">
            <a:spAutoFit/>
          </a:bodyPr>
          <a:lstStyle/>
          <a:p>
            <a:r>
              <a:rPr lang="es-ES" sz="1600" i="1" dirty="0"/>
              <a:t>Variación del nº de generaciones</a:t>
            </a:r>
            <a:endParaRPr lang="es-ES" sz="1600" dirty="0"/>
          </a:p>
        </p:txBody>
      </p:sp>
      <p:sp>
        <p:nvSpPr>
          <p:cNvPr id="5" name="CuadroTexto 4"/>
          <p:cNvSpPr txBox="1"/>
          <p:nvPr/>
        </p:nvSpPr>
        <p:spPr>
          <a:xfrm>
            <a:off x="6203941" y="6039376"/>
            <a:ext cx="4038285" cy="338554"/>
          </a:xfrm>
          <a:prstGeom prst="rect">
            <a:avLst/>
          </a:prstGeom>
          <a:noFill/>
        </p:spPr>
        <p:txBody>
          <a:bodyPr wrap="none" rtlCol="0">
            <a:spAutoFit/>
          </a:bodyPr>
          <a:lstStyle/>
          <a:p>
            <a:r>
              <a:rPr lang="es-ES" sz="1600" i="1" dirty="0"/>
              <a:t>Variación del tiempo de computación</a:t>
            </a:r>
            <a:endParaRPr lang="es-ES" sz="1600" dirty="0"/>
          </a:p>
        </p:txBody>
      </p:sp>
      <p:pic>
        <p:nvPicPr>
          <p:cNvPr id="9" name="Imagen 8"/>
          <p:cNvPicPr>
            <a:picLocks noChangeAspect="1"/>
          </p:cNvPicPr>
          <p:nvPr/>
        </p:nvPicPr>
        <p:blipFill>
          <a:blip r:embed="rId2"/>
          <a:stretch>
            <a:fillRect/>
          </a:stretch>
        </p:blipFill>
        <p:spPr>
          <a:xfrm>
            <a:off x="498592" y="2220001"/>
            <a:ext cx="5076897" cy="3819375"/>
          </a:xfrm>
          <a:prstGeom prst="rect">
            <a:avLst/>
          </a:prstGeom>
        </p:spPr>
      </p:pic>
      <p:pic>
        <p:nvPicPr>
          <p:cNvPr id="10" name="Imagen 9"/>
          <p:cNvPicPr>
            <a:picLocks noChangeAspect="1"/>
          </p:cNvPicPr>
          <p:nvPr/>
        </p:nvPicPr>
        <p:blipFill>
          <a:blip r:embed="rId3"/>
          <a:stretch>
            <a:fillRect/>
          </a:stretch>
        </p:blipFill>
        <p:spPr>
          <a:xfrm>
            <a:off x="5793781" y="2220001"/>
            <a:ext cx="5076897" cy="3819375"/>
          </a:xfrm>
          <a:prstGeom prst="rect">
            <a:avLst/>
          </a:prstGeom>
        </p:spPr>
      </p:pic>
      <p:sp>
        <p:nvSpPr>
          <p:cNvPr id="11" name="CuadroTexto 10"/>
          <p:cNvSpPr txBox="1"/>
          <p:nvPr/>
        </p:nvSpPr>
        <p:spPr>
          <a:xfrm>
            <a:off x="3464173" y="1666003"/>
            <a:ext cx="4222631" cy="369332"/>
          </a:xfrm>
          <a:prstGeom prst="rect">
            <a:avLst/>
          </a:prstGeom>
          <a:noFill/>
        </p:spPr>
        <p:txBody>
          <a:bodyPr wrap="none" rtlCol="0">
            <a:spAutoFit/>
          </a:bodyPr>
          <a:lstStyle/>
          <a:p>
            <a:r>
              <a:rPr lang="es-ES" dirty="0"/>
              <a:t>Variación con el número de puntos </a:t>
            </a:r>
          </a:p>
        </p:txBody>
      </p:sp>
    </p:spTree>
    <p:extLst>
      <p:ext uri="{BB962C8B-B14F-4D97-AF65-F5344CB8AC3E}">
        <p14:creationId xmlns:p14="http://schemas.microsoft.com/office/powerpoint/2010/main" val="327890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Conclusiones</a:t>
            </a:r>
          </a:p>
        </p:txBody>
      </p:sp>
      <p:sp>
        <p:nvSpPr>
          <p:cNvPr id="4" name="CuadroTexto 3"/>
          <p:cNvSpPr txBox="1"/>
          <p:nvPr/>
        </p:nvSpPr>
        <p:spPr>
          <a:xfrm>
            <a:off x="902209" y="2228610"/>
            <a:ext cx="10509504" cy="646331"/>
          </a:xfrm>
          <a:prstGeom prst="rect">
            <a:avLst/>
          </a:prstGeom>
          <a:noFill/>
        </p:spPr>
        <p:txBody>
          <a:bodyPr wrap="square" rtlCol="0">
            <a:spAutoFit/>
          </a:bodyPr>
          <a:lstStyle/>
          <a:p>
            <a:r>
              <a:rPr lang="es-ES" dirty="0"/>
              <a:t>&gt; Con la introducción de la restricción de volumen, a pesar de que aumentaba el tiempo de computación, hemos obtenido más resultados que convergen.</a:t>
            </a:r>
          </a:p>
        </p:txBody>
      </p:sp>
      <p:sp>
        <p:nvSpPr>
          <p:cNvPr id="5" name="CuadroTexto 4"/>
          <p:cNvSpPr txBox="1"/>
          <p:nvPr/>
        </p:nvSpPr>
        <p:spPr>
          <a:xfrm>
            <a:off x="902209" y="3053693"/>
            <a:ext cx="10215372" cy="646331"/>
          </a:xfrm>
          <a:prstGeom prst="rect">
            <a:avLst/>
          </a:prstGeom>
          <a:noFill/>
        </p:spPr>
        <p:txBody>
          <a:bodyPr wrap="square" rtlCol="0">
            <a:spAutoFit/>
          </a:bodyPr>
          <a:lstStyle/>
          <a:p>
            <a:r>
              <a:rPr lang="es-ES" dirty="0"/>
              <a:t>&gt; Al introducir unas nuevas condiciones de contorno, la variación del tiempo requerido no es excesiva en el caso de los métodos del gradiente y heurístico. </a:t>
            </a:r>
          </a:p>
        </p:txBody>
      </p:sp>
      <p:sp>
        <p:nvSpPr>
          <p:cNvPr id="6" name="CuadroTexto 5"/>
          <p:cNvSpPr txBox="1"/>
          <p:nvPr/>
        </p:nvSpPr>
        <p:spPr>
          <a:xfrm>
            <a:off x="902209" y="3897350"/>
            <a:ext cx="9974580" cy="646331"/>
          </a:xfrm>
          <a:prstGeom prst="rect">
            <a:avLst/>
          </a:prstGeom>
          <a:noFill/>
        </p:spPr>
        <p:txBody>
          <a:bodyPr wrap="square" rtlCol="0">
            <a:spAutoFit/>
          </a:bodyPr>
          <a:lstStyle/>
          <a:p>
            <a:r>
              <a:rPr lang="es-ES" dirty="0"/>
              <a:t>&gt; En los métodos basados en el gradiente nos decantamos finalmente por utilizar el </a:t>
            </a:r>
            <a:r>
              <a:rPr lang="es-ES" i="1" dirty="0"/>
              <a:t>Interior-</a:t>
            </a:r>
            <a:r>
              <a:rPr lang="es-ES" i="1" dirty="0" err="1"/>
              <a:t>point</a:t>
            </a:r>
            <a:r>
              <a:rPr lang="es-ES" dirty="0"/>
              <a:t>, que a pesar tener más coste computacional, ofrece mejores resultados. </a:t>
            </a:r>
          </a:p>
        </p:txBody>
      </p:sp>
      <p:sp>
        <p:nvSpPr>
          <p:cNvPr id="7" name="CuadroTexto 6"/>
          <p:cNvSpPr txBox="1"/>
          <p:nvPr/>
        </p:nvSpPr>
        <p:spPr>
          <a:xfrm>
            <a:off x="902209" y="1360951"/>
            <a:ext cx="9998964" cy="646331"/>
          </a:xfrm>
          <a:prstGeom prst="rect">
            <a:avLst/>
          </a:prstGeom>
          <a:noFill/>
        </p:spPr>
        <p:txBody>
          <a:bodyPr wrap="square" rtlCol="0">
            <a:spAutoFit/>
          </a:bodyPr>
          <a:lstStyle/>
          <a:p>
            <a:r>
              <a:rPr lang="es-ES" dirty="0"/>
              <a:t>&gt; En general, La discretización por diferencias finitas compactas da mejores resultados que la discretización por diferencia finitas.</a:t>
            </a:r>
          </a:p>
        </p:txBody>
      </p:sp>
      <p:sp>
        <p:nvSpPr>
          <p:cNvPr id="8" name="CuadroTexto 7"/>
          <p:cNvSpPr txBox="1"/>
          <p:nvPr/>
        </p:nvSpPr>
        <p:spPr>
          <a:xfrm>
            <a:off x="902209" y="4741007"/>
            <a:ext cx="10781791" cy="923330"/>
          </a:xfrm>
          <a:prstGeom prst="rect">
            <a:avLst/>
          </a:prstGeom>
          <a:noFill/>
        </p:spPr>
        <p:txBody>
          <a:bodyPr wrap="square" rtlCol="0">
            <a:spAutoFit/>
          </a:bodyPr>
          <a:lstStyle/>
          <a:p>
            <a:r>
              <a:rPr lang="es-ES" dirty="0"/>
              <a:t>&gt;  El método heurístico y el de gradiente ofrecen resultados parecidos en términos de precisión, pero al tener el primero mucho mayor coste computacional, nos es de mayor utilidad utilizar el método de gradiente para la resolución de este problema. </a:t>
            </a:r>
          </a:p>
        </p:txBody>
      </p:sp>
    </p:spTree>
    <p:extLst>
      <p:ext uri="{BB962C8B-B14F-4D97-AF65-F5344CB8AC3E}">
        <p14:creationId xmlns:p14="http://schemas.microsoft.com/office/powerpoint/2010/main" val="13279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E80BB-27EF-45EB-9F70-A35177E7CABE}"/>
              </a:ext>
            </a:extLst>
          </p:cNvPr>
          <p:cNvSpPr>
            <a:spLocks noGrp="1"/>
          </p:cNvSpPr>
          <p:nvPr>
            <p:ph type="ctrTitle"/>
          </p:nvPr>
        </p:nvSpPr>
        <p:spPr>
          <a:xfrm>
            <a:off x="1715672" y="-1327030"/>
            <a:ext cx="8868790" cy="2855128"/>
          </a:xfrm>
        </p:spPr>
        <p:txBody>
          <a:bodyPr/>
          <a:lstStyle/>
          <a:p>
            <a:r>
              <a:rPr lang="es-ES" dirty="0"/>
              <a:t>Introducción</a:t>
            </a:r>
          </a:p>
        </p:txBody>
      </p:sp>
      <p:sp>
        <p:nvSpPr>
          <p:cNvPr id="4" name="CuadroTexto 3">
            <a:extLst>
              <a:ext uri="{FF2B5EF4-FFF2-40B4-BE49-F238E27FC236}">
                <a16:creationId xmlns:a16="http://schemas.microsoft.com/office/drawing/2014/main" id="{DF2B655A-6209-417B-895D-AC3E12EB4F72}"/>
              </a:ext>
            </a:extLst>
          </p:cNvPr>
          <p:cNvSpPr txBox="1"/>
          <p:nvPr/>
        </p:nvSpPr>
        <p:spPr>
          <a:xfrm>
            <a:off x="1245080" y="1424797"/>
            <a:ext cx="7358330"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a:p>
            <a:endParaRPr lang="es-ES" dirty="0"/>
          </a:p>
          <a:p>
            <a:r>
              <a:rPr lang="es-ES" dirty="0"/>
              <a:t>Se estudiará la geometría de una superficie fluida comprendida entre dos discos (asemejándose a una pompa). Para ello se busca de optimizar el área de ésta para que alcance el equilibrio. Dicha geometría solución será la de una </a:t>
            </a:r>
            <a:r>
              <a:rPr lang="es-ES" dirty="0" err="1"/>
              <a:t>catenoide</a:t>
            </a:r>
            <a:r>
              <a:rPr lang="es-ES" dirty="0"/>
              <a:t>.</a:t>
            </a:r>
          </a:p>
          <a:p>
            <a:endParaRPr lang="es-ES" dirty="0"/>
          </a:p>
          <a:p>
            <a:r>
              <a:rPr lang="es-ES" dirty="0"/>
              <a:t>Se analizarán varios métodos de optimización en vista de conseguir que se alcance una solución precisa a la vez que tenga un coste de computación reducido.</a:t>
            </a:r>
          </a:p>
          <a:p>
            <a:endParaRPr lang="es-ES" dirty="0"/>
          </a:p>
        </p:txBody>
      </p:sp>
      <p:pic>
        <p:nvPicPr>
          <p:cNvPr id="5" name="Imagen 5" descr="Imagen que contiene ventilador, dispositivo&#10;&#10;Descripción generada con confianza muy alta">
            <a:extLst>
              <a:ext uri="{FF2B5EF4-FFF2-40B4-BE49-F238E27FC236}">
                <a16:creationId xmlns:a16="http://schemas.microsoft.com/office/drawing/2014/main" id="{D71AD0B8-6B58-4AC8-8E17-5064FF520244}"/>
              </a:ext>
            </a:extLst>
          </p:cNvPr>
          <p:cNvPicPr>
            <a:picLocks noChangeAspect="1"/>
          </p:cNvPicPr>
          <p:nvPr/>
        </p:nvPicPr>
        <p:blipFill>
          <a:blip r:embed="rId2"/>
          <a:stretch>
            <a:fillRect/>
          </a:stretch>
        </p:blipFill>
        <p:spPr>
          <a:xfrm>
            <a:off x="9035180" y="2405152"/>
            <a:ext cx="2604278" cy="2737808"/>
          </a:xfrm>
          <a:prstGeom prst="rect">
            <a:avLst/>
          </a:prstGeom>
        </p:spPr>
      </p:pic>
    </p:spTree>
    <p:extLst>
      <p:ext uri="{BB962C8B-B14F-4D97-AF65-F5344CB8AC3E}">
        <p14:creationId xmlns:p14="http://schemas.microsoft.com/office/powerpoint/2010/main" val="134568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D39FBC-D5CE-40BE-AC39-062FA64FBAC6}"/>
              </a:ext>
            </a:extLst>
          </p:cNvPr>
          <p:cNvSpPr>
            <a:spLocks noGrp="1"/>
          </p:cNvSpPr>
          <p:nvPr>
            <p:ph type="ctrTitle"/>
          </p:nvPr>
        </p:nvSpPr>
        <p:spPr>
          <a:xfrm>
            <a:off x="1313105" y="-1772728"/>
            <a:ext cx="8825658" cy="3329581"/>
          </a:xfrm>
        </p:spPr>
        <p:txBody>
          <a:bodyPr/>
          <a:lstStyle/>
          <a:p>
            <a:r>
              <a:rPr lang="es-ES" sz="4000" dirty="0"/>
              <a:t>Métodos del gradiente sin restricción de volumen</a:t>
            </a:r>
          </a:p>
        </p:txBody>
      </p:sp>
      <p:sp>
        <p:nvSpPr>
          <p:cNvPr id="9" name="CuadroTexto 8">
            <a:extLst>
              <a:ext uri="{FF2B5EF4-FFF2-40B4-BE49-F238E27FC236}">
                <a16:creationId xmlns:a16="http://schemas.microsoft.com/office/drawing/2014/main" id="{9EEC0953-0B16-4EF6-BD23-57E6FACE8E05}"/>
              </a:ext>
            </a:extLst>
          </p:cNvPr>
          <p:cNvSpPr txBox="1"/>
          <p:nvPr/>
        </p:nvSpPr>
        <p:spPr>
          <a:xfrm>
            <a:off x="354071" y="1798608"/>
            <a:ext cx="11624326"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Los algoritmos usados para nuestro estudio son: </a:t>
            </a:r>
            <a:r>
              <a:rPr lang="en-GB" i="1" dirty="0"/>
              <a:t>Interior-point</a:t>
            </a:r>
            <a:r>
              <a:rPr lang="en-GB" dirty="0"/>
              <a:t>, </a:t>
            </a:r>
            <a:r>
              <a:rPr lang="en-GB" i="1" dirty="0"/>
              <a:t>SQP</a:t>
            </a:r>
            <a:r>
              <a:rPr lang="en-GB" dirty="0"/>
              <a:t> y </a:t>
            </a:r>
            <a:r>
              <a:rPr lang="en-GB" i="1" dirty="0"/>
              <a:t>Active-set. </a:t>
            </a:r>
            <a:r>
              <a:rPr lang="en-GB" dirty="0"/>
              <a:t>Para </a:t>
            </a:r>
            <a:r>
              <a:rPr lang="en-GB" dirty="0" err="1"/>
              <a:t>ello</a:t>
            </a:r>
            <a:r>
              <a:rPr lang="en-GB" dirty="0"/>
              <a:t> </a:t>
            </a:r>
            <a:r>
              <a:rPr lang="en-GB" dirty="0" err="1"/>
              <a:t>usaremos</a:t>
            </a:r>
            <a:r>
              <a:rPr lang="en-GB" dirty="0"/>
              <a:t> dos </a:t>
            </a:r>
            <a:r>
              <a:rPr lang="en-GB" dirty="0" err="1"/>
              <a:t>tipos</a:t>
            </a:r>
            <a:r>
              <a:rPr lang="en-GB" dirty="0"/>
              <a:t> de </a:t>
            </a:r>
            <a:r>
              <a:rPr lang="en-GB" dirty="0" err="1"/>
              <a:t>discretización</a:t>
            </a:r>
            <a:r>
              <a:rPr lang="en-GB" dirty="0"/>
              <a:t> de las </a:t>
            </a:r>
            <a:r>
              <a:rPr lang="en-GB" dirty="0" err="1"/>
              <a:t>derivadas</a:t>
            </a:r>
            <a:r>
              <a:rPr lang="en-GB" dirty="0"/>
              <a:t>: </a:t>
            </a:r>
            <a:r>
              <a:rPr lang="en-GB" dirty="0" err="1"/>
              <a:t>diferencias</a:t>
            </a:r>
            <a:r>
              <a:rPr lang="en-GB" dirty="0"/>
              <a:t> </a:t>
            </a:r>
            <a:r>
              <a:rPr lang="en-GB" dirty="0" err="1"/>
              <a:t>finitas</a:t>
            </a:r>
            <a:r>
              <a:rPr lang="en-GB" dirty="0"/>
              <a:t> y </a:t>
            </a:r>
            <a:r>
              <a:rPr lang="en-GB" dirty="0" err="1"/>
              <a:t>diferencias</a:t>
            </a:r>
            <a:r>
              <a:rPr lang="en-GB" dirty="0"/>
              <a:t> </a:t>
            </a:r>
            <a:r>
              <a:rPr lang="en-GB" dirty="0" err="1"/>
              <a:t>finitas</a:t>
            </a:r>
            <a:r>
              <a:rPr lang="en-GB" dirty="0"/>
              <a:t> </a:t>
            </a:r>
            <a:r>
              <a:rPr lang="en-GB" dirty="0" err="1"/>
              <a:t>centradas</a:t>
            </a:r>
            <a:r>
              <a:rPr lang="en-GB" dirty="0"/>
              <a:t>. </a:t>
            </a:r>
            <a:r>
              <a:rPr lang="en-GB" dirty="0" err="1"/>
              <a:t>También</a:t>
            </a:r>
            <a:r>
              <a:rPr lang="en-GB" dirty="0"/>
              <a:t> </a:t>
            </a:r>
            <a:r>
              <a:rPr lang="en-GB" dirty="0" err="1"/>
              <a:t>partiremos</a:t>
            </a:r>
            <a:r>
              <a:rPr lang="en-GB" dirty="0"/>
              <a:t> de </a:t>
            </a:r>
            <a:r>
              <a:rPr lang="en-GB" dirty="0" err="1"/>
              <a:t>ciertas</a:t>
            </a:r>
            <a:r>
              <a:rPr lang="en-GB" dirty="0"/>
              <a:t> </a:t>
            </a:r>
            <a:r>
              <a:rPr lang="en-GB" dirty="0" err="1"/>
              <a:t>funciones</a:t>
            </a:r>
            <a:r>
              <a:rPr lang="en-GB" dirty="0"/>
              <a:t> (</a:t>
            </a:r>
            <a:r>
              <a:rPr lang="en-GB" dirty="0" err="1"/>
              <a:t>línea</a:t>
            </a:r>
            <a:r>
              <a:rPr lang="en-GB" dirty="0"/>
              <a:t> de 0's, de 1's y </a:t>
            </a:r>
            <a:r>
              <a:rPr lang="en-GB" dirty="0" err="1"/>
              <a:t>función</a:t>
            </a:r>
            <a:r>
              <a:rPr lang="en-GB" dirty="0"/>
              <a:t> del </a:t>
            </a:r>
            <a:r>
              <a:rPr lang="en-GB" dirty="0" err="1"/>
              <a:t>seno</a:t>
            </a:r>
            <a:r>
              <a:rPr lang="en-GB" dirty="0"/>
              <a:t>.</a:t>
            </a:r>
            <a:endParaRPr lang="es-ES" dirty="0" err="1"/>
          </a:p>
        </p:txBody>
      </p:sp>
      <p:sp>
        <p:nvSpPr>
          <p:cNvPr id="5" name="CuadroTexto 4">
            <a:extLst>
              <a:ext uri="{FF2B5EF4-FFF2-40B4-BE49-F238E27FC236}">
                <a16:creationId xmlns:a16="http://schemas.microsoft.com/office/drawing/2014/main" id="{591829FF-8B49-4985-ADAF-9E4285FFE45B}"/>
              </a:ext>
            </a:extLst>
          </p:cNvPr>
          <p:cNvSpPr txBox="1"/>
          <p:nvPr/>
        </p:nvSpPr>
        <p:spPr>
          <a:xfrm>
            <a:off x="5661454" y="2819398"/>
            <a:ext cx="375233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a:t>
            </a:r>
            <a:r>
              <a:rPr lang="es-ES"/>
              <a:t>Finitas Centradas</a:t>
            </a:r>
            <a:r>
              <a:rPr lang="es-ES" dirty="0"/>
              <a:t>:</a:t>
            </a:r>
          </a:p>
        </p:txBody>
      </p:sp>
      <p:pic>
        <p:nvPicPr>
          <p:cNvPr id="6" name="Imagen 5" descr="Imagen que contiene texto&#10;&#10;Descripción generada con confianza alta">
            <a:extLst>
              <a:ext uri="{FF2B5EF4-FFF2-40B4-BE49-F238E27FC236}">
                <a16:creationId xmlns:a16="http://schemas.microsoft.com/office/drawing/2014/main" id="{BE184113-1D3A-429A-89A1-5438503CFE1B}"/>
              </a:ext>
            </a:extLst>
          </p:cNvPr>
          <p:cNvPicPr>
            <a:picLocks noChangeAspect="1"/>
          </p:cNvPicPr>
          <p:nvPr/>
        </p:nvPicPr>
        <p:blipFill>
          <a:blip r:embed="rId2"/>
          <a:stretch>
            <a:fillRect/>
          </a:stretch>
        </p:blipFill>
        <p:spPr>
          <a:xfrm>
            <a:off x="457431" y="3148700"/>
            <a:ext cx="2463616" cy="1861555"/>
          </a:xfrm>
          <a:prstGeom prst="rect">
            <a:avLst/>
          </a:prstGeom>
        </p:spPr>
      </p:pic>
      <p:pic>
        <p:nvPicPr>
          <p:cNvPr id="7" name="Imagen 7" descr="Imagen que contiene texto, mapa&#10;&#10;Descripción generada con confianza alta">
            <a:extLst>
              <a:ext uri="{FF2B5EF4-FFF2-40B4-BE49-F238E27FC236}">
                <a16:creationId xmlns:a16="http://schemas.microsoft.com/office/drawing/2014/main" id="{F537E683-435F-4A18-9805-75B4A9FC5EDE}"/>
              </a:ext>
            </a:extLst>
          </p:cNvPr>
          <p:cNvPicPr>
            <a:picLocks noChangeAspect="1"/>
          </p:cNvPicPr>
          <p:nvPr/>
        </p:nvPicPr>
        <p:blipFill>
          <a:blip r:embed="rId3"/>
          <a:stretch>
            <a:fillRect/>
          </a:stretch>
        </p:blipFill>
        <p:spPr>
          <a:xfrm>
            <a:off x="3034867" y="3148700"/>
            <a:ext cx="2504808" cy="1892449"/>
          </a:xfrm>
          <a:prstGeom prst="rect">
            <a:avLst/>
          </a:prstGeom>
        </p:spPr>
      </p:pic>
      <p:sp>
        <p:nvSpPr>
          <p:cNvPr id="8" name="CuadroTexto 7">
            <a:extLst>
              <a:ext uri="{FF2B5EF4-FFF2-40B4-BE49-F238E27FC236}">
                <a16:creationId xmlns:a16="http://schemas.microsoft.com/office/drawing/2014/main" id="{AD85FFAE-6D1B-4089-B7E9-C74D77005449}"/>
              </a:ext>
            </a:extLst>
          </p:cNvPr>
          <p:cNvSpPr txBox="1"/>
          <p:nvPr/>
        </p:nvSpPr>
        <p:spPr>
          <a:xfrm>
            <a:off x="119568" y="5150086"/>
            <a:ext cx="32176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SQP</a:t>
            </a:r>
          </a:p>
        </p:txBody>
      </p:sp>
      <p:sp>
        <p:nvSpPr>
          <p:cNvPr id="16" name="CuadroTexto 15">
            <a:extLst>
              <a:ext uri="{FF2B5EF4-FFF2-40B4-BE49-F238E27FC236}">
                <a16:creationId xmlns:a16="http://schemas.microsoft.com/office/drawing/2014/main" id="{FA03578A-9387-4037-921D-071F7FADC965}"/>
              </a:ext>
            </a:extLst>
          </p:cNvPr>
          <p:cNvSpPr txBox="1"/>
          <p:nvPr/>
        </p:nvSpPr>
        <p:spPr>
          <a:xfrm>
            <a:off x="2920821" y="515008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Active-set</a:t>
            </a:r>
          </a:p>
        </p:txBody>
      </p:sp>
      <p:sp>
        <p:nvSpPr>
          <p:cNvPr id="20" name="CuadroTexto 19">
            <a:extLst>
              <a:ext uri="{FF2B5EF4-FFF2-40B4-BE49-F238E27FC236}">
                <a16:creationId xmlns:a16="http://schemas.microsoft.com/office/drawing/2014/main" id="{F9AE2E10-F722-4082-ADB8-DFDE9B0DB0E3}"/>
              </a:ext>
            </a:extLst>
          </p:cNvPr>
          <p:cNvSpPr txBox="1"/>
          <p:nvPr/>
        </p:nvSpPr>
        <p:spPr>
          <a:xfrm>
            <a:off x="1723417" y="56577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Línea de 1's</a:t>
            </a:r>
          </a:p>
        </p:txBody>
      </p:sp>
      <p:sp>
        <p:nvSpPr>
          <p:cNvPr id="21" name="CuadroTexto 20">
            <a:extLst>
              <a:ext uri="{FF2B5EF4-FFF2-40B4-BE49-F238E27FC236}">
                <a16:creationId xmlns:a16="http://schemas.microsoft.com/office/drawing/2014/main" id="{D152ACE5-CA72-402C-97E5-848FBE3EB450}"/>
              </a:ext>
            </a:extLst>
          </p:cNvPr>
          <p:cNvSpPr txBox="1"/>
          <p:nvPr/>
        </p:nvSpPr>
        <p:spPr>
          <a:xfrm>
            <a:off x="224480" y="2819397"/>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a:t>
            </a:r>
          </a:p>
        </p:txBody>
      </p:sp>
      <p:pic>
        <p:nvPicPr>
          <p:cNvPr id="22" name="Imagen 22">
            <a:extLst>
              <a:ext uri="{FF2B5EF4-FFF2-40B4-BE49-F238E27FC236}">
                <a16:creationId xmlns:a16="http://schemas.microsoft.com/office/drawing/2014/main" id="{EFF1E5B9-2332-4FC6-B5EB-B8DF6C847555}"/>
              </a:ext>
            </a:extLst>
          </p:cNvPr>
          <p:cNvPicPr>
            <a:picLocks noChangeAspect="1"/>
          </p:cNvPicPr>
          <p:nvPr/>
        </p:nvPicPr>
        <p:blipFill>
          <a:blip r:embed="rId4"/>
          <a:stretch>
            <a:fillRect/>
          </a:stretch>
        </p:blipFill>
        <p:spPr>
          <a:xfrm>
            <a:off x="5848350" y="3166032"/>
            <a:ext cx="2472381" cy="1843988"/>
          </a:xfrm>
          <a:prstGeom prst="rect">
            <a:avLst/>
          </a:prstGeom>
        </p:spPr>
      </p:pic>
      <p:pic>
        <p:nvPicPr>
          <p:cNvPr id="24" name="Imagen 24">
            <a:extLst>
              <a:ext uri="{FF2B5EF4-FFF2-40B4-BE49-F238E27FC236}">
                <a16:creationId xmlns:a16="http://schemas.microsoft.com/office/drawing/2014/main" id="{99ECC4ED-601D-46FD-A555-E2AC82FE0CD2}"/>
              </a:ext>
            </a:extLst>
          </p:cNvPr>
          <p:cNvPicPr>
            <a:picLocks noChangeAspect="1"/>
          </p:cNvPicPr>
          <p:nvPr/>
        </p:nvPicPr>
        <p:blipFill>
          <a:blip r:embed="rId5"/>
          <a:stretch>
            <a:fillRect/>
          </a:stretch>
        </p:blipFill>
        <p:spPr>
          <a:xfrm>
            <a:off x="8947836" y="3186627"/>
            <a:ext cx="2534164" cy="1813096"/>
          </a:xfrm>
          <a:prstGeom prst="rect">
            <a:avLst/>
          </a:prstGeom>
        </p:spPr>
      </p:pic>
      <p:sp>
        <p:nvSpPr>
          <p:cNvPr id="26" name="CuadroTexto 25">
            <a:extLst>
              <a:ext uri="{FF2B5EF4-FFF2-40B4-BE49-F238E27FC236}">
                <a16:creationId xmlns:a16="http://schemas.microsoft.com/office/drawing/2014/main" id="{18C329DC-9BFE-4052-A8F7-F3C04844BE2A}"/>
              </a:ext>
            </a:extLst>
          </p:cNvPr>
          <p:cNvSpPr txBox="1"/>
          <p:nvPr/>
        </p:nvSpPr>
        <p:spPr>
          <a:xfrm>
            <a:off x="8604540" y="5881194"/>
            <a:ext cx="32176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Seno</a:t>
            </a:r>
          </a:p>
        </p:txBody>
      </p:sp>
      <p:sp>
        <p:nvSpPr>
          <p:cNvPr id="27" name="CuadroTexto 26">
            <a:extLst>
              <a:ext uri="{FF2B5EF4-FFF2-40B4-BE49-F238E27FC236}">
                <a16:creationId xmlns:a16="http://schemas.microsoft.com/office/drawing/2014/main" id="{229BB830-52D4-4BB0-9A4F-7DFB12595046}"/>
              </a:ext>
            </a:extLst>
          </p:cNvPr>
          <p:cNvSpPr txBox="1"/>
          <p:nvPr/>
        </p:nvSpPr>
        <p:spPr>
          <a:xfrm>
            <a:off x="8563351" y="5119196"/>
            <a:ext cx="32176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Interior-Point</a:t>
            </a:r>
          </a:p>
        </p:txBody>
      </p:sp>
      <p:sp>
        <p:nvSpPr>
          <p:cNvPr id="28" name="CuadroTexto 27">
            <a:extLst>
              <a:ext uri="{FF2B5EF4-FFF2-40B4-BE49-F238E27FC236}">
                <a16:creationId xmlns:a16="http://schemas.microsoft.com/office/drawing/2014/main" id="{4E64A65A-D647-4AA2-9BCB-2314236621CA}"/>
              </a:ext>
            </a:extLst>
          </p:cNvPr>
          <p:cNvSpPr txBox="1"/>
          <p:nvPr/>
        </p:nvSpPr>
        <p:spPr>
          <a:xfrm>
            <a:off x="5535944" y="5119193"/>
            <a:ext cx="32176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Interior-Point</a:t>
            </a:r>
          </a:p>
        </p:txBody>
      </p:sp>
      <p:sp>
        <p:nvSpPr>
          <p:cNvPr id="29" name="CuadroTexto 28">
            <a:extLst>
              <a:ext uri="{FF2B5EF4-FFF2-40B4-BE49-F238E27FC236}">
                <a16:creationId xmlns:a16="http://schemas.microsoft.com/office/drawing/2014/main" id="{CC2D570C-E6A2-4F19-BF99-6CF939D9F13B}"/>
              </a:ext>
            </a:extLst>
          </p:cNvPr>
          <p:cNvSpPr txBox="1"/>
          <p:nvPr/>
        </p:nvSpPr>
        <p:spPr>
          <a:xfrm>
            <a:off x="5587432" y="5695843"/>
            <a:ext cx="3217653"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Línea de 0's</a:t>
            </a:r>
          </a:p>
        </p:txBody>
      </p:sp>
    </p:spTree>
    <p:extLst>
      <p:ext uri="{BB962C8B-B14F-4D97-AF65-F5344CB8AC3E}">
        <p14:creationId xmlns:p14="http://schemas.microsoft.com/office/powerpoint/2010/main" val="375822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0gAAAJ2CAIAAADqgjXlAAAAAXNSR0IArs4c6QAAAARnQU1BAACxjwv8YQUAAAAJcEhZcwAADsMAAA7DAcdvqGQAAFeVSURBVHhe7d0JXFV1/v9xFBJwyzBTcVTUciMwcf2riRqpmZaWZZmVTI6OGjlq/SxrWmxwxnEbBtOxzIZcZ9xyB7PQNCaXFMGlwgpzcEdMcQFZ/h/v9+uZCxfwckU5HF7PRx2/3+/5nsu559x7z/ue7VbIzc11AwAAQNlXUf8LAACAMo5gBwAAYBEEOwAAAIsg2AEAAFgEwQ4AAMAiCHYAAAAWQbADAACwCIIdAACARRDsAAAALIJgBwAAYBEEOwAAAIsg2AEAAFgEwQ4AAMAiCHYAAAAWQbADAACwCIIdAACARRDsAAAALIJgBwAAYBEEOwAAAIsg2AEAAFhEhdzcXF0EUG6kpKQcOnRICt7e3p07d1aNAICyjj12QHk0ePDghx9+uHfv3r/++qtuAgCUfeyxQ/mSk5Mzb968zz77bPv27ZcuXapYseKdd97ZvXv3IUOGPPbYY7pTWXbkyJGGDRvqSiHi4+Nbt24thYULFz733HOqsWT1798/KytLCuvWrVMtromNjZ0+fboUevbs+corr6hG3Ax5C8jakaGUu3Xr9uqrr6r2W+fw4cOzZs366aef5I82aNDg5ZdfbtmypR5XJHnxLFmyJC0tzcPDo02bNjJhzZo19Tib1NTUd955R1fsVK1a9S9/+YuuuLlt27ZN3vWnT5+Wx2ncuPGoUaOaNm2qx+W1aNEi+aMXLlyQnu3atRszZow8lB5n4/xDAaVGgh1QThw4cKBFixb6pe+gV69e8oGuu5ZBP/744+OPP/7oo4/qeuEGDx4sz3fmzJm6fgt4enqqparrrvr000/V4wwbNkw34eYsXbpULVJRpUqVjIwMPeLW+Pzzz729vfXfs7njjjtWr16tRxdOvUrt3XPPPTt37tSjbVatWqXH5XX33XfrHrm5YWFhuvU6eXH++9//1qOvO3v2bNeuXXWP65o1a3bq1Cndw+mHAkoXwQ7lRVJSknzc689jNzc/Pz+JQf369TMiiHjqqad077Jm9+7dsr2Up+BMsLsNCHam1aNHD7VIlXnz5ukRt8DFixcljak/1L59+06dOqlytWrV7AOTo0mTJhk95X3aoEEDVZVHkwSmO+Xm/ulPf1Lt+RjBbsWKFarF3d19wIABHTt2VFV5fSYnJ6s+inyvU6N8fX2ffPJJGarq0KFDVQfnHwooXQQ7lBdt2rRRH8Sybdi4caNuzc29cOHCM888o0aJfLsEyor169er+SfYoQi//PKLWp4GCSh63C0wZ84c9VeMl+WQIUNUi0Q31eLo6tWrkuekj3xXke9j0iJv0latWjlOKN/EVKOkLnkLGD7//HPV4ZFHHlEdYmJiVIt8l1Mt9o/z5ZdfqsbGjRur4Ci5U31TkmF2dra0OPlQQKnjHDuUC5s3b3744YelIN+2d+/e/cADD6h2JScnp2XLlocPH5bw98Ybb/Tv31+PsF09unDhwv3790u5devWsiGpX7++GmVv27ZtsmlRZ9506NBButWqVUuPs/n6669/+uknKTz77LNpaWkffvjhwYMH77zzzueff/7//b//J+1SnTdv3smTJ+vVq/fb3/62efPmtum0omdD/vrq1avVuWiy/Rs/fnzdunVDQkJ27Njxww8/SGOPHj2Sk5Plj3p5eQ0dOrR27doyP9J+7733qr9uiI2NldQrf07KlStXlgmffPLJSpUqqbGFkacWFRUlC1Ce0XPPPde5c2f5QxkZGTLK/hPGyYVpb8GCBS+88IIUJNh99NFHqlEUdz5lOcjSkEK3bt3uuusuyYv/+c9/Klas+Pjjjz/xxBOqTz5Fr9ObWaHFmhnX1khh3nvvvXfffVcKo0ePnj9//uXLl6W8b9++wMBA2/iCZWVl/eEPf9CVgsjqnjZtmq7YGThwoNrRJUP11DZs2CAhTwpdunSRJXytkwNZtjJWCtLTOEdz2bJlTz/9tBTkFR4fH68amzRpImvB29v70qVLqiWflStXfvXVV7ISFy1apFpmz54tz10KMpw1a5ZqfOmll2RpSEHeROPGjVONsuQvXrzYoEEDtXCcfCig9NniHWBxsmVVL3jZduqmvOQLuvpebm/p0qVVqlRREyqenp6yAdCjbY4dO2YcYDLIVPm6qXQiJIHJtlyVlTlz5nzwwQeSOHXd9le+/PJLPaUTs2G/x1GRVCftaqsjXnvtNbX7QciiKHA3mDx9WTiq3d59990nz1F3KsjixYuNB1fGjh3ruMfOmYXpyHFWXZtPWcKq28yZMxs3bqzKikSlfOdWOrNOb2aFOjkzLq+RIhjHNPfu3Wu8KcLCwvToQqiMXoRq1arprnkZJz988803qkWikmqRZaJaHK2/vvtZXti6KTd3y5YtqlEWrHqrGnMl+XjVqlUTJkyQWCbPS/UvjLFmjR1vwtgd+Pnnn8uDx8XFSdjV4wpX4EMBpY5gh3JBXQQqZKOrm25k+/btahLxyCOPPPnkk0ZYMY7kylZKtrKqUbY3HTt2rFOnjqqKf/7zn6qbMHKAPIj0eeqppwICAlSLSgCyxZXN2G9+8xvV2KxZMzWhM7Nxw2BnHzIkYRQY7IyrCGVjLA8of+jOO+9ULcOHD9edHMh2VPURsihkQn9/f123Ud2ceRYFcpxV1+bTyFLq73bt2lXSgGoR8ji6n9Pr1OUVKpycGdeeaREktajJZVal+tVXX6mqZNaiL6FwOdgZLzxZqqpFYpNqEZcvX1aN+RivFvuvYfI6UY1CndNmPJ18hgwZcvXqVTWVPXkJGQHOOHNOMb6ZyNcP46RAWXeFXeRRxEMBpY5gh3LB2Fe0YsUK3WTbxkhuyMfYs2J8HTe25bt371YbqjZt2qgWdVRL+Pn5GSdQq0OiQrZ2Z86cUY1GDpCe6iQe2aqpE4mEbCTUfhr7U6DUttaZ2RDGTg77c+yMYCfkqckDqhQlZdVoH+wmTpwo23uJGjIPqsU48UiimGpxZJwy1a9fP7UfRdjvZ1ItTj4LR46z6tp8GllKGFEyJibGSB7ff/+9anRynbq8QoWTM+PaMy2CREM1uURG1SIzr1qKvoRC1qykqCJs2bJFd7VjHweN5y50k5tbvh2lBvlzKsJK3jKeu/0VqfIXpUXmWddt99k2Fr6wf2Er9vdrlBgtVT0ib9Z05JjtingowAwIdigXCgx29hsegwpGsqlWVZlQdVZkg6ra1TV9xnG0fMdijPsmzJ07V7UYOeCtt95SLcJ4NPv9iMasymbPydkQRQc7mR/dZFNgsFOMcHb16tV///vfqps8TdXoyJjbAwcO6Kbc3H379qlGIVXnn4Wjwma1uPNpZKl8kWjAgAGqPTIyUrU4uU5dW6GqxfmZEcV9poWRhWwEx//+97+q0Uixt+ISihsGOxWIC2RcFVunTp3hw4er0/IMKtjJYpRvBbJ4ZY2opSQhTPewS+qKZGJZvPI4aiHcc8898tVCjbKfz7vvvlsdNTZuCiMzYKwCpYiHAsyAX55AuWAcETtz5owqFE2d2y5ycnKetSPxRbXv2rUrMzNTnT4vn+8hISGqXTGq//nPf1TBYH9r1ooV9RvQmD1hf9MvZ2ZDFYrm5D1U5RktW7YsNDS0Q4cOXl5e6lx1ceXKFVXIJysrS50yJUvA/nkFBgYaGUKU1LMwFHc+7UkU0CUbeQRVUMeUXVinxVqh+RQ9M+Jmnmk+UVFRElCk0KJFi0OHDm22qV27thoraUZd1FIgWdF9izRw4EDd1Y6Hh4cu2Va9LtlRR6IL9Mc//lHdx+7EiRMffvihfG/x9/c3+qszBUeNGiWJKj09XZKfWvKPPfaYcaWqPDtVULp3775y5cp169atWbNGqhJzjYVpfyXKhAkT1FoYNGiQeiiZgejoaNtIrYiHAsyAYIdywdiC2n/cy4bHdhzpGvlA1602xnbo8uXL8t3dYBxZk0AjG11VlscxtuiKcRMs9esL9vL1VApsFM7MhioUzThtqAiSVxo2bPjMM8/885//3LlzZ/369Y07xOa7wtdgzJ7j/Be4Ub/JZ6G4MJ/2jNPUFOPsfrWmXFinxVqh+RQ9Mzf5TPORB1EFSXUPXzdy5EjVKCQ/6ZIDWYMSrYqwadMm3dWOLAQjiqWlpamCsYQlOktUVeUCLVq0SN6YL7zwgjzrqVOnxsXFGUveOILsyIjUheXUPn36NGvWTAqS4I2MbhzGvffee1VBGBcyp6amqkI+BT4UUOqc+vQByjr5/q0Kn332mdolI2TDE3JdvlP+jS3ufffd91VBunXrVrlyZbVfKiMjw9huKd9++60q1K1bVxVc48xsqA5FMw4vFka23BIgTpw4IeXJkydL4eeff55z/SZkhcWISpUqqSVw9erV9PR01SiuXLlif3irpJ6FcG0+7Rm7CZXExERVUPuubsM6tVfEzNz8M7UnsSPf33I0f/58I3WVFGN3prEP0nj31atX74bxV96YUVFRkvBeffXV//73v2qPo0Q3tY9NXmZff/21cT8URV6KqiCLSJ5OdHT0v/71ryVLlqhGxfiVMGMVt2vXThXsX7fG0pD5dP6hgFJHsEO50LdvX3Wpo3zu9+/f/+jRo6pdkY2NsT9D6dChg7pQLjk5WTZOD163atWqX375JSsrq2bNmvJx37lzZ9X/b3/7myoI+Yg3zvXJd25QcTkzG6rnTUpISFD7z9q3b//GG2+olGN/qlxhjDsCLl68WBWEcWKcUoLPwuX5NMjm2T6DGpcjqB8SuA3r1F4RM3Pzz9SehDZVkKgkaycfdRbgxYsXFyxYoLrlI0FKn7xTiPPnz+uueRl7yo1YbDzHHnl/ACOf559/Xl4hPj4+xkFndT88YRxsbdKkSZcuXaRqfyjf2HMmk8valDe+5OMXX3zR2Ot2/Phx4zZ4xoXMXa+fQGnco0589913quDr6+v8QwGlT78vAavbsmWL2hkjvL29hwwZEhkZOWnSpEceecRoF7LZVv2HDRumWmRbKJvY7OzsyZMnq5bf/OY36nxq42R2MXHixJiYGNn8G/dB6NSpk3ooYZxrv3TpUt2Um2tEhPXr1+smu1t/qXPtnZkNYdwMQjZCa22k0bh4It81j7ItV+3GFQlJSUmqRRKYOhNc/pbKOqJBgwaqmyPjctE777xT0sOpU6dkaH99ourm5LNwlG9WXZ5P+wtRZSu+fft2CUnGJb2yzDOun93v5Dp1eYUKZ2bGyWfquCodSWIzDolKrtKtdowDsvL4uqmExMXFqUdW92GWZWvcO8b+QlrHZ2FcwCtZSlZBRESE+m4gDly/TGf8+PGqRZaGrKNvvvlm6NChqqVFixaqj/E4EjHV+8JYld26dVN9hCxbYxGFhYXJu0lWvaoar08nHwoodQQ7lCOyuc13L9l85ANaPuJV5xMnThinVeVjf72k/S1F7Mn2wLj2ULicA5ycjV9//dU+nkq0kkbng51o3769apTHkZSmHk3ty5Ftnu7kQLZ5xq1MDLKQjR0YqpuTz8KR46y6Np9GljKOC9uzXynCmXVaIsGu6Jlx5pk6E+zmzp2r+sgq0E15SSRSHURiYqJuLSHGgrInIUmPtnF8Fnv37lXPNx/5IqE6iLNnzxp3HLQnL37jMlV5Oxd4gqnkS+OdrtinbYPMg/H6dP6hgNLFoViUI3369JHt1pgxY/LFO9lYDh48+KuvvoqNjTV+5Kp27dqyeRgwYID9Bsbf33/Lli09e/bUdTe3WbNmyWapRYsWum7bxTJ06NA9e/bUq1dPN90EJ2ejevXqf/nLX4w+xmnmzvvss8/U7zhJVpOY2LRpU/kT6gYcGRkZW7dutfXKr2LFihs3bjRO6hdt2rSRJamuWzQ4+Syc4dp8GoYMGSLhwNg9I1lnxYoVximYyq1ep4aiZ+Ymn6nh448/VoXnn39eFfLp0KGDEcTtbw5XIqKioiZOnGjsb5MXwMiRIxcuXKiqhXnggQfWrFkjSVrXbbvlFi9ebPzel5B38ddffy3B0f5FJUtMcqpxCFjezvLCs7+xonSWZaguRtFNNqNGjZJIbf8X5QXwxRdfGK9P5x8KKF38VizKqZSUlAMHDuTk5MjHd8OGDXVrQSQkyfbj8uXLsvErYrt+/Pjxffv2VatWTTaT9teElhRnZiMtLW3Hjh133nmnzINELt1aHIcPH/7pp5/8/PycvEOKITU1ddeuXY0bNy56QicX5g0Vdz7z/aynzIaEJFlQxlnzBbpF67RYM+PyGjEVeY7btm2ThCrBq+iLYfOJj48/duyYpLr7779fNzlQC1CGsgALO1/z0qVL27dvlzdFp06dKleurFsLkpCQIH/xXhvdlJfzDwWUCoIdAOsz1e+18+PxAG4dDsUCAABYBMEOAADAIjgUC8D6fvrpp4SEBCk0btw4MDBQNZYWU80MAIsh2AEAAFgEh2IBAAAsgj12JSMyMlKXAACAaYSFhelS+cAeuxIgqW7nzp26glKSkpKyatUqXUHp4f4dZsBaMAP5RJLPJV1BKZGtc3nb88IeuxKgXjTl7TuB2ah374JCfsUct4dsxp5//nnjh95RWnr06CHvhZL9nQwUl7wXZLtg/DQcSkU53ECzxw4AAMAiCHYAAAAWQbADAACwCIIdAACARRDsYBH16tV74okndAWlh6uIzIC1YAbyicT1K7j9CHawCPkAHTBggK6glLAWTELWApGi1LEWUCoIdgAAABZBsAMAALAIgh0AAIBFEOwAAAAsgmAHAABgEQQ7AAAAiyDYAQAAWATBDgAAwCIIdgAAABZBsAMAALAIgh0AAIBFEOwAAAAsgmAHAABgEQQ7AAAAiyDYAQAAWATBDgAAwCIIdgAAABZBsAMAALAIgh0AAIBFEOwAAAAsgmAHAABgEQQ7AAAAiyDYAQAAWATBDgAAwCIIdgAAABZBsAMAALAIgh0AAIBFEOwAAAAsgmAHAABgEQQ7AAAAiyDYAQAAWATBDgAAwCIIdkWJi4s7evSorgAAAJgbwa5QO3bsCA0NlaGuAwAAmBvBrmA7d+4cPXq0rgAAAJQFBLv8rl69Onv27KFDh2ZkZOgmAACAsoBgl9/LL78cERERHBz81ltv6SYAAICygGCXX/PmzT/++OM5c+bUrFlTNwEAAJQFFXJzc3UReW3evHn06NHh4eEDBw7UTYWIjIycd+DqfV4XvVN/0E1ubk888cSAAQN0BQAA3GKrVq1auXKlrri5Xa1c81CFBsP87wgLC9NN5QB77EpAVuVr+/a+rfXQCvfOAY8MkReQaN++vRoLAABuA9nyqk1wv+eGyUZ5R4On69Wrp8eVGwS7EuBxKVW+EMSODJo9+vGN52oN+jxrY1qtcvhiAgCgFMmWV7a/shWe8O0dg3oF//xmp0dqnNLjyg2CXYnx8/Ea2q5u7KigT55pseXHtEbhce/F/Jx89ooeDQAAbg3Z2so2t8L4L/+5+/g7PRtJpHunVyM9rpwh2JW8bk3ukngXOzJIyt3n7AldekhynhoFAABKkIp0jcLjpCx5Tv4b2q6uGlU+EexuFT8fL/m6IPHO7y4vyXbymvvnruN6HAAAuDkqz3Wfs0fKudN7yDZXtrxqVHlGsLu1jHj3Ts9GUbuOc3wWAICbwVHXohHsbgfj9DuOzwIA4BqOujqDYHdbcXwWAIDi4qir87hBcQmIjIyUYVgx738o3zy2/JgWtet4ctqVoW3rvtiuLi9TAAAMsqGUreS7m36+tlukZyMX9s+5toEu09hjV2ryHZ+99l1k9h524AEAIJEudOkhtYuOo67FQrArfer4rLxqX2xXlwssAADlljqLrsL4LyXS+d3lJVtGjroWF8HOLOx34CWnXeECCwBA+aF20dlfGMG1rq4h2JmOJLxPnmkh8S64SQ11uqgM9TgAACxE7aJTF0b43eXFhRE3j2BnUvl24MmLnh14AADLUJFOnUUnWzp20ZUUgp3ZFbgDjzPwAABlkf0uOqlyFl2JI9iVDfl24Mn7IXTpIS6hBQCUFfZn0bGL7tYh2JUx9jvwjEtoOUQLADAntYvOuNCVs+huNYJdmWS/A0+q3WfvlYTHDjwAgEnoU+hm7zEOubKL7vYg2JVtkvDkfXLt3dKzkdqBxzUWAIBSZJxF98/dx19sV5ez6G4zgp0V2O/A87vLS72jZCjvLt0DAIBbychzahdd7vQeEulk26TG4rYh2FmK2oFnf5MUfqYMAHDr5Dvk+skzLTjkWroIdtYkCU+9u4yfKeMQLQCgBNkfcu3W5C6V56SgR6OUEOysrLBDtCQ8AIBrVJ5TV7lKVR1yZRedeRDsygX7Q7RSVXcSkncmJ+EBAJyR7xQ6CXPkOXMi2JUvOuGNDPrkmRbqJLxre9E5CQ8AUJDCTqGTrYnqALMh2JVH8obs1uQu/f7s2Wjrj+ck3vFTFgAAg2wR1OGdLT+mcQpdGUKwK9fUSXiS8GLtfsqChAcA5ZbEOHUK3XubflY/FBE7KohDrmUIwQ7XqISnTsKzT3hcZgEA5YFxSYR88kuVSyLKLoId8rBPeMaFtCQ8ALCkfJe4Spgjz5V1BDsUTBKevLdJeABgPYXlOfnkVx1QdhHscAMkPACwBvJceUCwg7NIeABQFpHnypUKubm5ughXRUZGyjAsLExVyw/5sIjadVyCXXLalW5N7gpuUoPfewYAk5AP562Hz7276WcJcEPb1n2xXd1ymOTK4QaaYFcCym2wM0jCk08QCXkkPAAoRer7tnwU/3PXcZXn3infV0IQ7OAKgp3BPuH53eUlXxAl57G3HwBuKeP4yZYfz3VrUkM+eMt5njMQ7OAKgl2B5Pvi1h/PGd8ag++99lmjxwEAbprKc//cfe2W8vIxK0PyXD4EO7iCYFcE+dxJTrscteuEfJWUqmS7F9vVIeEBgMvynTzH1+YiEOzgCoKdk4yDBZyKBwDFoj4/7U+eK58XQxQXwQ6uINgVl3xCXfvGyYFaACiS/fdhv7u85HOSg63FQrCDKwh2LjMO1CafvcxuPAAQ6qvvkbNXONh68wh2cAXBrkSozzJ1rEGqfJYBKFeMnXNbfjzHwdaSQrCDKwh2JUslvK0/nmM3HgBrU2FOCuycu0UIdnAFwe7WMUKeOhtPPu+4qBZAWXftY+3wOXWbEnXmHDvnbhGCHVxBsLsNJOElp12Wj0L5QDROIuarLYCywvFIK59gtwHBDq4g2N1mBR6rVfvzdA8AMAEV5uRjyrgDgDRyWevtRLCDKwh2pcjxWC0hD0ApUmFOCuq0Ofks8rvLizBXWgh2cAXBziQKDHlcdQHgVssX5jhtzjwIdnAFwc6E2JMH4JYywpz9NRCcNmc2BDu4gmBnZvLhK0NCHoCbV+CeOcKcmRHs4AqCXRnCnjwAxaLCnHxuqKtZ5bNC8hxhrqwg2MEVBLsyygh56upa+bD28/HmPnlAOSefDMbNlYxbk0g7F0CURQQ7uIJgZwEq5B2xDY3v5ezMA8oJtVtOCv/cfVzKKsyxW84CCHZwBcHOYuRjXYZqZ54Mpax25nGNLWAZjrvlJMNxjNV6CHZwBcHO2tTOPHXElp15QBmlvrBF2d0uWKrslrM8gh1cQbArV8h5QFkh71Z1gNXYLafOliPMlR8EO7iCYFduqX0ARs5LTrtWJecBpcLYJydDDrBCIdjBFQQ7KLJdSU67LEP25wG3gXrHbT18Tr5T2b/jSHIwEOzgCoIdCpRvf57a6hjXYRD1gOKS95S8oeyvXpdGjq6iCAQ7uIJgBycZm6XktGsF1ShbI5Xz/O7yVhsqAMLYISdlI8nJVyN5yzSUAl+N4ASCHVxBsINr1HZLhoXt0iPqofwoMMZJmR1yuBkEO7iCYIeScsOoJ33YvMECiHG4PQh2cAXBDrdOvqinLrwVarPHuXowP3n1ylCdhKDOQLA/qCpVYhxuHYIdXEGww+1kv5m0vxhQGmXrKBtLTj9CaeHFCbMh2MEVBDuUOvsde7Zqng2qDDmSi5KlXnLqWGqBGU4K7IpDqSPYwRUEO5iTkfakbBzJlapsfdV5e9JO4EMR1IvHMcBJ2XgVsR8OZkawgysIdihbjMBnHC8zAp+Mzbe1lhY22NZmpDf1kpCycSacDB0DHBdrowwh2MEVBDtYg9rAq426cUjXMfNJIbhJjWtVYl8Z4Rjd7AO9VO3Tm1SD7722flmzsACCHVxBsIPl2ScDKeSLfVLOl/zU3h3V7neXrYV9PLeGsWpU2T63XS/k3xcrZXbHopwg2MEVBDuUc/myhQyN5Gdrzx/+bOU8+c/WosaSAvUyvFa4nqRVXLO15ElsUsi3VPPlNg6bopwj2MEVBDvAGSqI2Oc/dZLftXHXWvLkFWEkEvssqBjxRVWFfXxR6dBwG5KNMc+Keo6KMcoIZ8LxWdvKutHxiauCILEBxUKwgysIdsCtYAQdyUmSY9TJf8J+95UqCJWQlLzt/ysbbiYSOfmARhRzzKMi337KawWCGnALEOzgCoIdULYUGM6cRPwCypByuIGuqP8FgHJDwpnL/+mHAABTItgBAABYBMEOAADAIgh2AAAAFkGwAwAAsAiCHQAAgEUQ7AAAACyCYAcAAGARBDsAAACLINgBAABYBMEOAADAIgh2AAAAFkGwAwAAsAiCHQAAgEWUi2CXk5MTFxe3YcMGGUpZtxYpOzt769atMokMpaxbAQAATMz6wS4xMTEkJCQ0NHTs2LEylPKhQ4f0uEJs3769a9euw4cPl0lkKGVp0eMAAADMyuLB7vz58yNGjLhy5cqHH36YkJAQGRkpZclq6enpuoeDo0ePjh49umLFivPmzdu/f/+CBQukPHLkyOTkZN0DAADAlCwe7BYuXJiamvr2228HBwd7enr27Nlz0qRJp06dkrimezhYvXq1hL8JEyY8+OCDd9xxR/v27d98883MzMxly5bpHgAAAKZk8WAXExPj5eUleU7X3dxCQkKkJTo6WtcdpKSkyNDHx0dVRYsWLWR45swZVQUAADAnKwe7nJycpKSkwMDAihXzPM2goCBpL+wqis6dO8tw165dqio2bdokw1atWqkqAACAOVXIzc3VRctJT09v06ZN7969IyIidJPNmDFjoqOj4+Pjvb29dVNeEyZM+Oyzz2TCrl27fvPNN2vWrOnVq9ff/va3fAHREBkZmZKS0qFDB123qVevXvv27XUFAADcYrIt3rlzp67YrFy5UrbFYWFhul4OWHmPXVpamgwrVaqkqgZ3d3cZFnExhMS4+vXrS/ibOHGipLo6deo8+eSThaU6RV5JO/LSIwAAwG3BtlhYeY/d6dOnu3Tp8thjj02dOlU32YwbN279+vWS2Jo1a6ab7CxZsuTdd9+VCf/4xz/6+flJ/vvzn/+8ZcsWqQ4ZMkR3yisyMlKG5eoLAQAA5lcON9BW3mNXtWpVGWZmZqqqISsrS4YNGjRQVXs5OTnTp0+vU6fOrFmzJNVJiwxnz57dqFGjadOmcadiAABgZlYOdt7e3h4eHmfPntX166RF2gs8we6XX365cOFCu3bt7Me6u7sHBQVdvny5fO7UBQAAZYWVg51o1apVfHy8/QWwUt67d29hl7hWr15dhlevXlVVg9pXV9jFFgAAAGZg8WDXq1evfPcWlnJWVpa063pePj4+DRs23Lx58/Hjx3WT7ecr4uLiatasyR1PAACAmVk82D3zzDMS1CZPnvzpp59KOJPhn/70J2mRdtVh9+7dzZo1Cw0NVVXx5ptvSvIbPHjwihUrZJJ169ZJ+dSpUxMnTiz6wlgAAIDSZfGk4unpGRUV5e/vHx4eLulNhgEBAQsWLJB23cNBcHDwxx9/7O7uLklOJhk/fvzFixcjIiL69u2rewAAAJiSlW93Yu/06dNJSUlNmjSpXbu2brqR5OTkY8eO+fr6qstji8DtTgAAMCFud2JZtWrV6tSpk/OpTkiek0lumOoAAABMgpPG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ZTVYJeRkaFLAAAAsKmQm5uri+Yzd+7cdevWXb16VddtsrKyJNWlpqYePHhQN5W2yMhIGYaFhakqAAAwg3K4gTbvHru2bdvOmDHjhx9++Dmvo0ePnjp1qkqVKrofAAAAbEwa7Pbu3XvhwgVJbxs3bly+fLm0TJ8+PTY2NiIiwsPDQ9p37dqlegIAAEAxabB7//33Zbh58+bGjRsHBAR4e3vPnTvX19e3d+/eBw4cuHjxYnh4uOoJAAAAxaTBLjMzs1KlSj4+PqoqhdTUVFUWr7/++uLFi3UFAAAANiYNdpLqdMmmZs2a9sEuJCQkKyvrzJkzug4AAADTBrv+/ftnZmaeO3dOVZ944gkZnj59WlWzs7NlKB1UFQAAAMKkwa5v374y7NOnz8mTJ6UQHBwswylTplwb5+Y2ZswYGdaoUUNVAQAAIEwa7Hx8fPr375+amtq1a9fs7GxfX9977rln7dq1QUFB/v7+3333XaNGjSpXrqx7AwAAwLTBTkyZMiUyMrJ58+bu7u5S3bZtW506dS5evJiVlSU5Lzo6WnUDAACAYt5gJ3r27Ll69WpdcXPbunXrDpvY2FjdBAAAgOtMGuwSExOjo6NzcnJ0/boaNroCAAAAO+bdYzdmzJgWLVoMHjz42LFjugkAAACFM2mwCwgIeOKJJ7y8vL799tvu3bu3bdv273//e3p6uh4NAAAAB+bdY/fnP/953759mzZt8vf3v3DhwgcffNCmTZuQkJCdO3fqHgAAALBj6osnRMOGDVeuXHno0KGPP/64Xr16R48eff7551u2bPnKK6/oHgAAALAxe7BTKlas2KVLly+//HL79u3PPvtsdnb25s2b9TgAAADYlI1gl5GRsXbt2u7du0u8W7JkiZeX1+DBg/U4AAAA2Jg92O3Zs6dnz56BgYGvvvrqsWPHmjRpEhMTs2/fvrfeekv3AAAAgI15g91TTz3VrFmzZ5999siRIzVr1nz33XcTEhI2bNjg5+enewAAAMCOSYNdYmKixDh3d/fevXt/9dVXcXFxkvA8PT31aAAAADgw7x67JUuWHDx4MCIionbt2roJAAAAhTNpsAsICAgKCtIVAAAAOMFEwe6Qja5crxZB9wMAAIBNhdzcXF0sbT169EhJSVm6dGnr1q0TExMHDhyoRxTE3d394MGDulLaIiMjZRgWFqaqAADADMrhBtpEe+w6dOjQvn17XXFzk3IR2rVrp/sBAADAxkR77Mou9tgBAGBC7LEzi8TExL59+2ZkZOh6XiNHjuzYsWN2drauAwAAwMy3O0lKStIlB0eOHElLS7t8+bKuAwAAwFSHYo8fP/7888/ripvb0aNH69evryt2cnJyUlJSpPD999+rllLHoVgAAEyIQ7GlqW7dus2bN5c8p0iLLuWlUh0pCgAAIB/TXTxx9uxZGSYmJg4fPnzLli0F/oxYtWrV7rjjDl0xAfbYAQBgQuyxK30+1/n7++uSA1OlOgAAAJMw6cUTAQEBK1euLOJX/wu7YBYAAKDcMvV97ObOnbtu3bqrV6/quk1WVpakutTUVH55AgAAFIFDsSbStm3bGTNm/PDDDz/ndfTo0VOnTlWpUkX3AwAAgI1Jg93evXsvXLgg6W3jxo3Lly+XlunTp8fGxkZERHh4eEj7rl27VE9n5OTkxMXFbdiwQYZS1q03kpSUtGnTps2bN58+fVo3AQAAmJhJg937778vQwlVjRs3DggI8Pb2njt3rq+vb+/evQ8cOHDx4sXw8HDV84YSExNDQkJCQ0PHjh0rQykfOnRIjyvEmTNnpGffvn3DwsJGjx4dHBwsgVKPAwAAMCuTBrvMzMxKlSr5+PioqhRSU1NVWbz++uuLFy/WlSKdP39+xIgRV65c+fDDDxMSEiIjI6U8fPjw9PR03cNBdna2pLqdO3e++eabMsnGjRvbtWs3e/bsFStW6B4AAACmZNJgJ6lOl2xq1qxpH+xCQkKysrLOnDmj64VbuHChTPj2228HBwd7enr27Nlz0qRJp06dWrBgge7hYMmSJT/88MOECRNeeOEFmaRx48YzZ8708PBYtGiR7gEAAGBKJg12/fv3z8zMPHfunKo+8cQTMjTOdVM//y8dVLUIMTExXl5ekud03RYKpSU6OlrXHaxbt05y5JAhQ3Tdtr9w/vz5EvV0HQAAwJRMGuz69u0rwz59+pw8eVIKwcHBMpwyZcq1cW5uY8aMkWGNGjVUtTA5OTlJSUmBgYEVK+Z5mkFBQdJe4FUU0piQkNCxY0eZROLj9u3b4+LipNDBRncCAAAwJZMGOx8fn/79+6empnbt2lVyla+v7z333LN27VrJZP7+/t99912jRo0qV66sexfi0qVLMq1xop6hevXq0l7gLY6PHj0qo6TDkiVL2rRp89JLL4WGhkqkW7Vqle5RCOnQIy917xwAAHB7OG6LZ82apceVG6a+QfGmTZs++OCD1atXq2pwcPCJEyekIDkvNjZWNRZBUlpISMhjjz02depU3WQzbty49evXf/bZZy1atNBN123fvl3CXJ06dc6dOzdixAjpIOFSIpr83ZkzZ/bp00f3y0s6pKSk5Lv/Yb169XQJAADcerIt1qXrVq5cKUNuUGwWPXv2NFKd2Lp16w4bZ1Kd8PLy0qWC5Ds+q6iYKzHu73//+6hRo7p37z5w4MClS5d6eHhMmzZN9SmQxLh89AgAAHBb6A2wHT2iPDF1sHNUw0ZXbqRq1aoydLzGIisrS4YNGjRQVXvq12l9fX3VWX1K3bp1H3roIfke4Mx1uAAAAKXFRMEuqZj0ZIXz9vb28PA4e/asrl8nLdIuY3XdTuvWrWXYtGlTVTWoXzBLTk5WVQAAABMy0Tl2PXr0cDw6Xhh3d/eDBw/qSuEGDx6cmJi4b98+48BrTk5OQEBAq1atCrvFcffu3SX57d271/5Y7SuvvBITE7N///477rhDN9kph78xDACA+ZXDDbSJ9tg9UByBgYF6siL16tUrMzNz2bJluu7mJuWsrCxp13UH/fv3v3Lliv0kx44d++KLL9q0aVNgqgMAADAJU18Ve/MyMjL69et38uTJ8ePH33vvvYcPH546dWrdunXXrl2rTqfbvXv3c88916lTp08++URNcv78ecl2MsnIkSMlQZ47d27GjBlSXbp0aUBAgOqTD3vsAAAwIfbYWY2kt6ioKH9///Dw8NDQUBlKOFuwYIFKdQWqXr36v//97+DgYHk1vPTSS5IIpfGjjz4qLNUBAACYRBnYY3f+/Pn09PQrV640btxYNxXf6dOnk5KSmjRpUrt2bd10I/JHExIS6tSpc8O/yx47AABMiD125rJ169aOHTu2a9eue/fuoaGh0hIeHv7AAw/ExcWpDs6rVatWp06dnE91omrVqjLJzaRJAACA28m8wS4qKmr48OFpaWn33HOPbrLdcOTy5csS8vbs2aObAAAAYGPSYHf+/PnJkydLYceOHdu2batTp45q/+ijj2bOnCmFl19+WbUAAABAMWmw+/TTT2X41VdfOf7ORJ8+ffr165eampqenq6bAAAAYNpg9/nnn1eqVKmwU+JGjRolwwsXLqgqAAAAhEmDnbu7e05Ojq44OHLkiAw9PDxUFQAAAMKkwW748OFZWVkbNmzQ9bzeeustGdaqVUtVAQAAIEwa7Hr37i3DsWPHrl27VrUo586dGzRo0JkzZ/r166ebAAAAYGPSYCcWLVokw1dffbVZs2YnbNq2bduhQ4f4+Ph69epNmzZNdQMAAIBi3mAnMe7bb7/t0qWLcS7dhQsXqlWr9vvf//7LL79ULQAAADCYNNilp6evWLHC09Pz448/PnDggCS8//znP/Hx8bt37x47dqzuBAAAADsmDXZ//etfJ06cGBERoapVq1b18fHx9vZWVQAAADgyabDbt2+fDPv376+qAAAAuCGTBrt33nlHhn/+859VFQAAADdk0mAXFBQUERGxffv2Bx98MDw8/NChQ0kOdFcAAADYVMjNzdVFM0lMTBw4cKCuFMTd3f3gwYO6UtoiIyNlGBYWpqoAAMAMyuEG2qR77MQDRQoMDNT9AAAAYGPSPXZlC3vsAAAwIfbYAQAAoKwi2AEAAFgEwQ4AAMAiCHYAAAAWQbADAACwCIIdAACARZTVYJeRkaFLAAAAsDH1fezmzp27bt26q1ev6rpNVlaWpLrU1FR+eQIAABSB+9iZSNu2bWfMmPHDDz/8nNfRo0dPnTpVpUoV3Q8AAAA2Jg12e/fuvXDhgqS3jRs3Ll++XFqmT58eGxsbERHh4eEh7bt27VI9AQAAoJg02L3//vsy3Lx5c+PGjQMCAry9vefOnevr69u7d+8DBw5cvHgxPDxc9QQAAIBi0mCXmZlZqVIlHx8fVZVCamqqKovXX3998eLFugIAAAAbkwY7SXW6ZFOzZk37YBcSEpKVlXXmzBldBwAAgGmDXf/+/TMzM8+dO6eqTzzxhAxPnz6tqtnZ2TKUDqoKAAAAYdJg17dvXxn26dPn5MmTUggODpbhlClTro1zcxszZowMa9SooaoAAAAQJg12Pj4+/fv3T01N7dq1a3Z2tq+v7z333LN27dqgoCB/f//vvvuuUaNGlStX1r0BAABg2mAnpkyZEhkZ2bx5c3d3d6lu27atTp06Fy9ezMrKkpwXHR2tugEAAEAxb7ATPXv2XL16ta64uW3dunWHTWxsrG4CAADAdSYNdunp6StWrMj3Y2Kiho2uAAAAwI5Jg91f//rXiRMnRkRE6DoAAABuxKTBbt++fTLs37+/qgIAAOCGTBrs3nnnHRn++c9/VlUAAADckEmDXVBQUERExPbt2x988MHw8PBDhw4lOdBdAQAAYFMhNzdXF80kMTFx4MCBulIQd3f3gwcP6kppi4yMlGFYWJiqAgAAMyiHG2iT7rETDxQpMDBQ9wMAAICNSffYlS3ssQMAwITYYwcAAICyyrzn2L3xxhu6UpAKFSqsXbtWV0obe+wAADAh9tiZiL72tRA//vij7gcAAAAbkwa7gICAWAcxMTGTJk2qVKlS8+bN9+7dq7sCAADAxrx77Hwd+Pn5DRo0KDExMSkp6Q9/+IPuBwAAAJsyefFEaGjol19+efnyZV0HAABAGQ12PXv2lOG5c+dUFQAAAKJMBrvXXntNhnfccYeqAgAAQJg32KmrX/M5cODAgAEDjhw5Uq1atbvvvlt3BQAAQNn9rdilS5e2bt1aV0ob97EDAMCEuI+diegfhc1LwpyspPj4ePOkOgAAAJPgt2JLAHvsAAAwIfbYmUViYmLfvn0zMjJ0Pa+RI0d27NgxOztb1wEAAGDyiyd0ycGRI0fS0tK4jx0AAIA9Ex2KPX78+PPPP68rbm5Hjx6tX7++rtjJyclJSUmRwvfff69aSh2HYgEAMCEOxZamunXrNm/eXPKcIi26lJdKdaQoAACAfEx38cTZs2dlmJiYOHz48C1btnh6eqp2e9WqVTPV3YnZYwcAgAmxx670+Vzn7++vSw74zQkAAABHJr14IiAgYOXKlQXurgMAAECBTHQotojLYAt033336VJp41AsAAAmVA430CYKdj169FAXRjjD3d394MGDulLaCHYAAJgQwa40jRs3zvlgV6FChaVLl+pKaSPYAQBgQgQ7uIJgBwCACZXDDbR5f3miCJcvX549e7auAAAAwKaMBbtjx449/vjjDzzwwKxZs3QTAAAAbMpGsMvOzl68eHHHjh27d+/+3XffSUuNGjXUKAAAAChmD3bHjx8PDQ1t2bLle++9l5aWJi1du3aNjY2Ni4tTHQAAAKCYN9ht2LDhwQcf7Natm5Hh5syZ8/3333/00Ue+vr6qBQAAAAbTBbszZ86MGzeuWbNmY8eOPXXqlLe397Bhwz744AMZ1aJFC9UHAAAAjkwU7OLi4rp37965c+f169dLtWXLlps2bYqPj3/ttdc4ow4AAOCGTBTs3nrrrWPHjtWvX3/OnDkHDx5ctWpVw4YN9TgAAADciOkOxZ48eXLatGn79+/XdQAAADjHRMFu/fr1EydOrFKlyo8//vj00083a9bsxRdfPHbsmB4NAACAIpko2Hl7e0uS++abb2JjY3v06CEtUu7evXvbtm0jIiJUH9fk5OTExcVt2LBBhlLWrc45ffr05s2bz549q+sAAABmZbpDscLX11fd2WTevHlSvnDhws6dO6X96aefXrhw4eXLl1U3JyUmJoaEhISGho4dO1aGUj506JAe54QxY8aMHj1a3RUZAADAzMwY7AwPPvhgbGzsjh07fvvb33p7e586der9999/4IEHJJw5eYPi8+fPjxgx4sqVKx9++GFCQkJkZKSUhw8fnp6ernsUae7cud9++62uAAAAmJupg51So0aNCRMmxMfHx8TENG3aVFqOHj06bNgwNbZoCxcuTE1Nffvtt4ODgz09PXv27Dlp0iQJiAsWLNA9Cnfo0KGIiIi77rpL1wEAAMytDAQ7g5+f39q1axMSEiScOZm3JAt6eXlJntN1N7eQkBBpiY6O1vVCZGRkjB07NigoqE+fProJAADA3MpSsFM8PT0HDRr09ddf63rhcnJykpKSAgMDK1bM8zQlrkl70VdRTJky5cyZM9OnT9d1AAAA0yt7wc55ly5dys7O9vHx0fXrqlevLu0ZGRm67iA2NnbRokXvvPNO7dq1ddONpKSkrMpLXfABAABuD7bFwsrBLi0tTYaVKlVSVYO7u7sMk5OTVTWfs2fPvvnmm7179+7Xr59ucoK8dHbkpUcAAIDbgm2xqJCbm6uLlnP69OkuXbo89thjU6dO1U0248aNW79+/Zo1a5o1a6ab7IwYMeLgwYNr165VP1A7adKkRYsWffLJJ506dVIdHEVGRsowLCxMVQEAgBmUww20lffYVa1aVYaZmZmqasjKypJhgwYNVNXekiVLtmzZMnnyZJXqAAAAyhArBztvb28PDw/HH42QFmmXsbpuR1KdDIcNG9bsukWLFklLaGiolM+dO2frBQAAYEZWDnaiVatW8fHx9hfASnnv3r3Srut5de7c+am8mjRpIu1du3aVsuPpegAAAOZh8WDXq1evzMzMZcuW6bqbm5SzsrKkXdfzeuGFF/6UV8eOHaU9NDRUypUrV1bdAAAATMjiwe6ZZ55p2LDh5MmTP/3007i4OBlKPpMWaVcddu/e3axZM8ltqgoAAFB2WTzYeXp6RkVF+fv7h4eHS3qTYUBAwIIFC6Rd9wAAALAKK9/uxN7p06eTkpKaNGni/D2HncftTgAAMCFud2JZtWrV6tSp061IdQAAACZRXoIdAACA5RH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hEuQh2OTk5cXFxGzZskKGUdWuRrl69unXrVpnkyy+/vHTpkm4FAAAwMesHu8TExJCQkNDQ0LFjx8pQyocOHdLjCrF8+fIOHToMHz5cJhk5cmS7du0++ugjPQ4AAMCsLB7szp8/P2LEiCtXrnz44YcJCQmRkZFSlsSWnp6uezjYvHnzm2++6efnt2jRIplk5cqVrVu3njZt2uLFi3UPAAAAU7J4sFu4cGFqaurbb78dHBzs6enZs2fPSZMmnTp1asGCBbqHg9mzZ3t4eMyfP79t27Yyib+/v4TCatWqzZs3T/cAAAAwJYsHu5iYGC8vL8lzuu7mFhISIi3R0dG67sDd3b1Lly41atTQdTe3ypUrt2nTJiUlRdcBAABMycrBLicnJykpKTAwsGLFPE8zKChI2gu7imLZsmVz587VFRvpuX///ipVqug6AACAKVk52F26dCk7O9vHx0fXr6tevbq0Z2Rk6PqNREVFnTlz5qmnntL1gsyaNatZXpGRkXocAAC49WTLq7fB18nWWY8rN6wc7NLS0mRYqVIlVTW4u7vLMDk5WVWLtm3btmnTptWrV2/06NG6qSAvv/zy93mFhYXpcQAA4NaTLa/eBl8nW2c9rtywcrDz8vLSpYLkOz5boM2bN48aNerOO++cP39+9erVdSsAAIApWTnYVa1aVYaZmZmqasjKypJhgwYNVLUwc+fOHT16dK1atZYvX+7n56dbAQAAzMrKwc7b29vDw+Ps2bO6fp20SLuM1fWCTJw4ccaMGQ888ICkOl9fX90KAABgYlYOdqJVq1bx8fH2F8BKee/evdKu6wV55ZVXVqxY8fDDD3/66aeO114AAACYk8WDXa9evTIzM5ctW6brtruZZGVlSbuuO5gzZ05MTMyjjz46a9YsT09P3QoAAGB6FXJzc3XRijIyMvr163fy5Mnx48ffe++9hw8fnjp1at26ddeuXatC2+7du5977rlOnTp98sknUj179mxwcLBkwYceesjx2guZVl1Rm4+6swmXwQIAYCrlcANt8T12kt6ioqL8/f3Dw8NDQ0NlGBAQsGDBgsJ2xe3cuVNdbPHFF1+sd1DYPY0BAADMwOJ77AynT59OSkpq0qRJ7dq1dVPJYY8dAAAmxB47y6pVq1anTp1uRaoDAAAwifIS7AAAACyP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GuADk5OXFxcRs2bJChlHUrzC0lJWXVqlW6gtITGRmpSyg9rAUzkE8k+VzSFeB2Idjll5iYGBISEhoaOnbsWBlK+dChQ3ocTEw+QFeuXKkrKCXEa5MgUpiBfCKxFnD7EezyOH/+/IgRI65cufLhhx8mJCTIt14pDx8+PD09XfcAAAAwK4JdHgsXLkxNTX377beDg4M9PT179uw5adKkU6dOLViwQPcAAAAwK4JdHjExMV5eXpLndN3NLSQkRFqio6N1HQAAwKwIdv+Tk5OTlJQUGBhYsWKexRIUFCTtXEUBAABMrkJubq4ulnvp6elt2rTp3bt3RESEbrIZM2ZMdHR0fHy8t7e3bsorMjJy586d7du313WUhpSUFFkLAwYM0HWUBtaCSaxatUo+kerVq6frKA2sBTNQW+ewsDBdLwfYY/c/aWlpMqxUqZKqGtzd3WWYnJysqo7kFUOqK3Xy6UmeKHWsBZOQtUCeKHWsBTMob6lOsMfuf06fPt2lS5fHHnts6tSpuslm3Lhx69evX7NmTbNmzXQTAACA+bDH7n+qVq0qw8zMTFU1ZGVlybBBgwaqCgAAYE4Eu//x9vb28PA4e/asrl8nLdJe2Al2AAAAJkGwy6NVq1bx8fH2F8BKee/evdKu6wAAAGZFsMujV69emZmZy5Yt03U3NylnZWVJu64DAACYFRdP5JGRkdGvX7+TJ0+OHz/+3nvvPXz48NSpU+vWrbt27VpPT0/dCQAAwJQIdvkdP35cUt23336rqm3atJk5c2bt2rVVFQAAwLQIdgU7ffp0UlJSkyZNiHQAAKCsINgBAABYBBdPAAAAWATBDgAAwCIIdgAAABZBsAMAALAILp64KTk5Od988825c+dq1KjRsWPHihUJyreQC0v76tWrcXFxFy9e9PLykkkqV66sR8BVN/OaP3369L59+4KCgnx8fHQTXOXaikhKSvr555+lc6tWrWrVqqVb4SoX1kJ2dvb27dvlQ6lKlSpdunRxd3fXI3DLyFagvo2uWx3BznWJiYljxoxJSUlR1Xr16n3wwQctWrRQVZQsF5b28uXLJ0+eLB+gqurh4fGHP/zhd7/7narCBTf5mh88ePC33377ySefdOrUSTfBJS6siDNnzrz22muyhVNVyRMjRoyQB1FVuMCFtSCRbsKECbIuVPXuu++eMmWKxDtVxa2wY8eOF154ITw8fODAgbrJ8iTYwQW//vrr/7PZsmXLlStXYmJipCzvzwsXLugeKDkuLO3PP/+8adOmAwYM2LVrl0yyf//+5557TloWLVqke6CYbvI1/49//EOWv/j66691E1ziworIysrq27dvy5Yto6KiZJIff/xRNnWyLuTLj+6BYnJhLfzyyy+BgYHS56uvvsrMzJTAIeX777//559/1j1Q0mQht2nTRl7qy5Yt003lAMHORfLNTF4rGzdu1PXrSWL27Nm6jpLjwtKWSCebsbS0NF3Pzb148aK8w7t3767rKKabec0fPHiwRYsWHTp0kP4Eu5vkwopYsGCBdJBUp+u5uampqfIGkbeJrqOYXFgLkZGR0mHt2rW6npsrk0vLX//6V11HyZHoLOtIPnYkOstCLlfBjnPCXCTfz7y8vHr27Knrbm4hISHSEh0dresoOS4sbXd3d/k2XKNGDV13c6tcubIEO+O4CYrL5dd8RkbG2LFjg4KC+vTpo5twE1xYEevWratZs+aQIUN03c3Nx8dn/vz5EyZM0HUUkwtrQX342J9gqo7bGkdmUYJefvnliIiI4ODgt956SzeVGwQ7V+Tk5CQlJQUGBuY7VVY2XdIuY3UdJcG1pS3fz+bOnasrNtJz//79VapU0XUUx8285qdMmSKbrunTp+s6boILK0IaExIS1Kn96sz9uLg4KXSw0Z1QHK69HTp37izDXbt2qarYtGmTDFu1aqWqKEHNmzf/+OOP58yZI19pdFO5kedFCSddunRJPhYdr+yrXr26tGdkZOg6SkJJLe2oqCiJF0899ZSuozhcXguxsbGLFi165513+NnlEuHCijh69KiMkg5Llixp06bNSy+9FBoaKpFu1apVugeKybW3Q9++ffv37z979uwxY8asWLHitddemzZtWq9evZ555hndAyVn7NixXcrrVSkEO1ekpaXJsFKlSqpqUBeuJycnqypKRIks7W3btslnaL169UaPHq2bUByurYWzZ8+++eabvXv37tevn27CzXFhRUiwk6Ek7L/85S/Dhw//xz/+ER4eXqVKlddff33Dhg2qD4rF5Q8liXH169ePjo6eOHHimjVr6tSp8+STT+bb7QfcJF5PrvDy8tKlgvAuLVk3v7Q3b948atSoO++8c/78+fKVWreiOFxbC2+88YZs6t577z1dx01zYUXk2u5pdeLEib///e/yRujevfvAgQOXLl3q4eEh33ZUHxSLa2+HJUuWjBw5smHDhjExMd9//70MmzdvLlF74cKFugdQEoggrqhataoMMzMzVdWQlZUlwwYNGqgqSsRNLu25c+eOHj26Vq1ay5cv9/Pz060oJhfWgmzGtmzZMnnyZPtLWHCTXFgRnp6eMvT19Q0ODlYtom7dug899FBKSgpn7rvAhbWQk5Mzffr0OnXqzJo1S30QyXD27NmNGjWSeJ2dna26ATePYOcKb29v+bJ79uxZXb9OWqRdxuo6SsLNLO2JEyfOmDHjgQcekFQnGzbdiuJzYS1IqpPhsGHDml23aNEiaQkNDZXyuXPnbL1QPC6siNatW8uwadOmqmpQFxJx6ogLXFgLv/zyy4ULF9q1a2c/1t3dPSgo6PLlyzt27NBNwE0j2LmoVatW8fHx9lc/SXnv3r1c33QruLa0X3nllRUrVjz88MOffvqp42nOKK7iroXOnTs/lVeTJk2kvWvXrlJ2PD8JTiruirjjjjvkW80333xjP4lQP8pS9JsIhSnuWlAngVy9elVVDWpfXYFZEHANwc5FvXr1yszMXLZsma7b7q+RlZUl7bqOkuPC0p4zZ05MTMyjjz46a9YsdSgKN6m4a+GFF174U14dO3aU9tDQUCnzu70uc+Ht0L9//ytXrthPcuzYsS+++KJNmzYS+3QTiqO4a0G+WzZs2HDz5s3Hjx/XTW5u58+fj4uLq1mzJvEaJcj93Xff1UUUR4sWLTZs2BAdHV2lShX54quuOPvNb34zefJkDw8P3Qkl5IZLe/fu3d27d9+zZ49swKR69uzZ0aNHy1fhBg0ayNZLEp69kJAQLnBxQXHXgqOtW7cmJibK2PLza9y3ggsromXLljKJyLXdkT8hIeG1116TaSMiIrgNjWtcWAvycbR69epNmzZVq1bt3Llz+/bte+ONN44ePSrfc5o1a6b6oMT99NNPsqYeeugheRfoJsuz/f4EXCFfeZ999tmm10n5xIkTehxKWtFLe9euXdI4dOhQVVU/1FMY2bCpbiiuYq0FR++995504CfFbp4LK+L06dMjR45U/YVkDlbETXJhLWzbtk0ShuovunXrZv+jZLgV1E+9LStPPylWQf7XEQ8ukY/LpKSkJk2a8MX3NmBpmwFrwSRcWBHp6ekJCQl16tRp3LixbsLNcWEtJCcnSyj09fXlOn3cCgQ7AAAAi+BMIwAAAIsg2AEAAFgEwQ4AAMAiCHYAAAAWQbADAACwCIIdAACARRDsAAAALIJgBwAAYBEEOwAAAIsg2AEAAFgEwQ4AAMAiCHYAAAAWQbADLOvkyZNTpkzp27evv79/y5Yt27ZtO2bMmO3bt+vR1rJ48eIRI0bs3r1b1+0sWbKkWbNmPXr0OHfunG4ykzNnzugSANw0gh1gTXv27HnkkUfmz5//888/N27cOCgoKCsrKzo6+qWXXpowYYLuZCGHDx/esmXLqVOndN1OVFRUpUqV5syZU6NGDd1kDunp6W+88ca7776r6wBw0wh2gAVlZ2ePGTPm4sWLYWFhCQkJa9euXbhwYXx8/CeffFKzZs3PPvtMso7uahV9+/YNDw8PCAjQ9es2bNgg0Xby5MnNmjXTTabx3XffrVy5UlcAoCQQ7AALio2NPXXqVKdOnV5++WV3d3fd6uYmLZMmTZLCkiVLVItlBAUFDRw4sH79+rp+XZ8+fb7//vt+/frpOgBYWoXc3FxdBGAVa9euffXVVx977LGpU6fqputycnJeeuklb2/v2bNn6yY3t/Pnz69ZsyYxMTE7O7tx48YSg+wT0r59+5KTkyUUXrhwYdmyZSdPnvTx8ZE+rVq10j3s/PTTT59//rkM5aG8vLw6duwo0apiRf0dcu/evb/88kvnzp3lb61fv75evXqDBg3y9fW94YTKmTNnNmzYcODAATWf/fv3V9MKNZPt2rUzWoT0l79y8OBB6e/n5yfz3LBhQz3ORk0l8yN/SJ7a4cOHpRAcHNy7d+98f9qRMwutiEfes2fPtm3bZC34+/u/+OKLsijatm1bxPIRRf/Fwri8RsQNF2B6erq82OLj46XDXXfd1b17d3md6HEASgPBDrCgQ4cOSeiR9DZ//vygoCDdWojt27ePHTtWQkOlSpXc3d0vX74sw7feemvw4MGqw6RJkxYtWvTb3/524cKFkgsrV6588eJF2ZC/8MILb775puqjqJ5S8PDwkOiQmZkp5aZNm0pj9erVpSwPKynnd7/73UcffXRtAje3d99999lnn73hhCI6Ovr111+X2ZP5lKr0kYIkV4lKUlWPMHPmTEkttu5uq1evfuedd9TTEdJfhmPGjBkxYoTqINRUEoI//PBDWQK61c2tdevWCxYsuOOOO3TdgZMLrYhHnjBhwmeffaZb3dweffTRGTNmFLZ8pHDDv1ggl9eIFG64ACUsDhkyJDU11ZglaZTgOG/evCIWHYBbS4IdAOsZP368bL/F008//cEHH3z99ddZWVl6nJ0ff/wxMDCwVatWEjIkq0lLQkJCt27dZMLPP/9c9XnvvffUQ/3f//3flStXpOWXX36RICItS5cuVX3EypUrpUUCZXJysmpJSkrq27evNM6ePVu1SBCUasuWLV955ZWNGzf+7W9/+/XXX52Z8ODBg1KV+Vy7dq2azy+++EKq999//7Fjx6SqZnL9+vW27rk7duyQaps2baRF9Zcl0KVLF2m0n2c1lcyPPLWUlBRp2bNnT9euXaVx8eLFqo8j5xdaEY8sq+Obb76R6siRIyUzqbVT4PKRdmf+oiOX14i0O7MAn3vuOanKVKp64sSJQYMGSUtUVJRqAXD7EewAa5KN8YwZM2SDLRtaRcpDhw6VVKHCmSKbcxlln3WExAhpfOSRR1RVZRQJBKqq/Pzzz9LYvXt3Xc/N/f3vfy8t+/fv13WbmJgYaZSUqaoqRgwcOFBVFWcmHDt2rFTzzWdkZKQ0qoySL9jJn5CqkTmUH374QRo7dOigkopQU0n2VVVl+fLl0mj8aUfOL7SiH3nXrl1SHT16tKqKApePcOYvOnJ5jQhnFqC8oiT5qVGKhFd5OkVkYgC32g1OIgFQRlWsWFHCkESHmTNn9uvXz9fXNysrKy4u7t133+3du/ehQ4ekT05OzubNm93d3Z966ik1ldK4cWPZZktuOHLkiG5yc8t3yM/Pz69169YpKSlJSUmqZc6cOfKw/v7+qqpkZGTIUP6QqioSB3XJxpkJv/jiC5lPSRuqqgwZMkSe4MiRI3X9Opk2ISGhWrVq6iit4b777mvfvn1aWppMpZtsQkJCdMmmdu3aMpT4q6r5FGuhFeuRDfmWT7H+oj2X14iTC7Bhw4YXLlyQV1RiYqLqIC+JWbNmqSO5AEoFwQ6wssqVK/fp02fatGmxNn/84x/r169/7NixYcOGXbp06fz585L2KlSoINloRF7qhnA//fSTehzxm9/8RpeuUy1Hjx5VVSFpcs+ePVFRURMnTnz55ZeDgoJeffVVPc5OgwYNdOm6oie8fPmyhKHq1atLuNFNNjVq1DDOwLOnYke7du1U1Z6a59OnT6uqUrduXV2ykZnRpYIUa6EV65EN+ZZPsf5iPq6tEScX4IQJEypVqrRkyRIJ3B07dhw3bty6deuuXr1q6wigdBDsAAuSJLRv3z5duc7X13fIkCFr1qy57777zpw5s2XLFrWn584771Qd7N1///3dunWzv6NvvlAlJGrI0Nj3c/z48ccff/zZZ5+dPHnyZ599JmmjR48eQ4cOVWPt5cs3N5ww13aNl+MMFCY7O1uGBfZXjeoBDU7mLaVYC61Yj2zIN1Wx/qI9l9eIkwswODhYkpx8SWjUqFFaWtr69evHjx8v8xMXF2frC6AUuPKhA8Dk2rdv//TTTxf4C1qVK1dWx9f27NkjCU8Knp6ecwvRunVr20TXOO6JUVdByuSq+vvf//6777577LHHJEPs379/w4YN06ZN69ixoxpbhBtOqC6xVH8unwL3D9WpU0eGJ0+eVFV7ly5dkqG3t7equqBYC61EuPwXXV4jzi/Ahg0bvvbaa9HR0fI9ITw8PDAwUL4zSEu+Q70AbhuCHWBBbdu2lWFhdyFOTk6WYUBAgIS8mjVrHrNRowxTpkz5+9//bh8NjfOoFNlyf/PNNx4eHuq+ZUeOHJEMIdv7qVOntmjRwtgDdPz4cRlmZWWpqiNnJpRgV69evYsXL+abz507d95///1jxozR9eskCcmMHThwwP4+I0Lm+dtvv5XCvffeq1pcUKyFViJc+4surxHhzAKU2CePvHDhQjWqbt26AwcO/Ne//iWzKtnuhucRArhFCHaABf3ud7+T4d/+9rdPP/00376T1atXr127tkqVKsHBwVIdNGiQDN977z3bSG3Dhg3z589fsWKF/Rlsixcvlg22rri5/eMf/7hw4cLjjz9uf2xOhva70M6ePTtv3jwpFLH/xskJ+/fvL8OZM2eqqqJSRY8ePVTVICHmqaeeys7O/stf/qKbbObOnXvixInAwEA/Pz/d5BLnF1rRfHx8ZCiBVVWL4MJfdHmNCGcWoETGTz75RF5j8ph6tG1/njwdCYVeXl66CcDtRbADLKhTp05hYWFSCA8P79Kly5gxYyZOnPjqq69KBvq///s/iWLTpk1TJ2ZJBGzatOmWLVsGDBiwfPnyTZs2ySTq/PpJkyYZu3mEbLBlYy9JUfq88cYbERERd99997hx49RY2dI3b978ypUrw4cP37x589atWz/++GOJfZVsNxO23/bn4+SEw4YNk/lcs2ZNaGioBBrx0ksvxcTEtGvXTjqrPvb+8Ic/1KtXT0LP888/v27dOun/yiuvSAqRDDRlyhTdyVXOL7Siqd+NiIuLGzVqlHF/4AK58BddXiPKDRegFGRdSLgfOHBgVFSU/Il//etfzz77rPqLzi8EACVMvs8BsCTJAYMGDWrRooVkAkXKkpAOHjyoe9j8+uuvr7/+eku7O949+uij27Zt06Ov35JtwYIFv/3tb1UHIeVjtjsDG6QqsUOPtt1MeOrUqZcuXeratas8eGpqqvRRd00z7janODOhSEtLk1RqPB0pyKNJ3FRj1UzaP7JMKNHH/unLczdu1as4TiW+/vprabS/vZwjJxfaDR959uzZag7VHQELXD7KDf+iI5fXiOLMApwxY0ZgYKAe3bRp27ZtjVsfAygV/KQYYHHZ2dkJCQnnz5+vUqVK69atC7zUUUi3vXv3Xr58+d577813kw71s1Tq17pku3706FHZ2N999916dF7Hjx8/fPiwj4+P9CnWbhsnJ7x69equXbtycnI6dOjgzO9WGf2DgoIqV66sW0tIEQvNeTJvV65ckefizNNx4S+6vEaUGy5AGfX999+fOnXK19dXXecBoBQR7ADcgH2w000AAFPiNAgAAACLINgBAABYBIdiAdzAgQMHjhw50rp1a5dPIwMA3B4EOwAAAIvgUCwAAIBFEOwAAAAsgmAHAABgEQQ7AAAAS3Bz+/+deMM+5hiAnAAAAABJRU5ErkJggg==">
            <a:extLst>
              <a:ext uri="{FF2B5EF4-FFF2-40B4-BE49-F238E27FC236}">
                <a16:creationId xmlns:a16="http://schemas.microsoft.com/office/drawing/2014/main" id="{9CE5072E-6336-43B0-9995-7C918505C2DE}"/>
              </a:ext>
            </a:extLst>
          </p:cNvPr>
          <p:cNvSpPr>
            <a:spLocks noChangeAspect="1" noChangeArrowheads="1"/>
          </p:cNvSpPr>
          <p:nvPr/>
        </p:nvSpPr>
        <p:spPr bwMode="auto">
          <a:xfrm>
            <a:off x="2628900" y="3276600"/>
            <a:ext cx="3619500" cy="3619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5" name="AutoShape 4" descr="data:image/png;base64,iVBORw0KGgoAAAANSUhEUgAAA0gAAAJ2CAIAAADqgjXlAAAAAXNSR0IArs4c6QAAAARnQU1BAACxjwv8YQUAAAAJcEhZcwAADsMAAA7DAcdvqGQAAFeVSURBVHhe7d0JXFV1/v9xFBJwyzBTcVTUciMwcf2riRqpmZaWZZmVTI6OGjlq/SxrWmxwxnEbBtOxzIZcZ9xyB7PQNCaXFMGlwgpzcEdMcQFZ/h/v9+uZCxfwckU5HF7PRx2/3+/5nsu559x7z/ue7VbIzc11AwAAQNlXUf8LAACAMo5gBwAAYBEEOwAAAIsg2AEAAFgEwQ4AAMAiCHYAAAAWQbADAACwCIIdAACARRDsAAAALIJgBwAAYBEEOwAAAIsg2AEAAFgEwQ4AAMAiCHYAAAAWQbADAACwCIIdAACARRDsAAAALIJgBwAAYBEEOwAAAIsg2AEAAFhEhdzcXF0EUG6kpKQcOnRICt7e3p07d1aNAICyjj12QHk0ePDghx9+uHfv3r/++qtuAgCUfeyxQ/mSk5Mzb968zz77bPv27ZcuXapYseKdd97ZvXv3IUOGPPbYY7pTWXbkyJGGDRvqSiHi4+Nbt24thYULFz733HOqsWT1798/KytLCuvWrVMtromNjZ0+fboUevbs+corr6hG3Ax5C8jakaGUu3Xr9uqrr6r2W+fw4cOzZs366aef5I82aNDg5ZdfbtmypR5XJHnxLFmyJC0tzcPDo02bNjJhzZo19Tib1NTUd955R1fsVK1a9S9/+YuuuLlt27ZN3vWnT5+Wx2ncuPGoUaOaNm2qx+W1aNEi+aMXLlyQnu3atRszZow8lB5n4/xDAaVGgh1QThw4cKBFixb6pe+gV69e8oGuu5ZBP/744+OPP/7oo4/qeuEGDx4sz3fmzJm6fgt4enqqparrrvr000/V4wwbNkw34eYsXbpULVJRpUqVjIwMPeLW+Pzzz729vfXfs7njjjtWr16tRxdOvUrt3XPPPTt37tSjbVatWqXH5XX33XfrHrm5YWFhuvU6eXH++9//1qOvO3v2bNeuXXWP65o1a3bq1Cndw+mHAkoXwQ7lRVJSknzc689jNzc/Pz+JQf369TMiiHjqqad077Jm9+7dsr2Up+BMsLsNCHam1aNHD7VIlXnz5ukRt8DFixcljak/1L59+06dOqlytWrV7AOTo0mTJhk95X3aoEEDVZVHkwSmO+Xm/ulPf1Lt+RjBbsWKFarF3d19wIABHTt2VFV5fSYnJ6s+inyvU6N8fX2ffPJJGarq0KFDVQfnHwooXQQ7lBdt2rRRH8Sybdi4caNuzc29cOHCM888o0aJfLsEyor169er+SfYoQi//PKLWp4GCSh63C0wZ84c9VeMl+WQIUNUi0Q31eLo6tWrkuekj3xXke9j0iJv0latWjlOKN/EVKOkLnkLGD7//HPV4ZFHHlEdYmJiVIt8l1Mt9o/z5ZdfqsbGjRur4Ci5U31TkmF2dra0OPlQQKnjHDuUC5s3b3744YelIN+2d+/e/cADD6h2JScnp2XLlocPH5bw98Ybb/Tv31+PsF09unDhwv3790u5devWsiGpX7++GmVv27ZtsmlRZ9506NBButWqVUuPs/n6669/+uknKTz77LNpaWkffvjhwYMH77zzzueff/7//b//J+1SnTdv3smTJ+vVq/fb3/62efPmtum0omdD/vrq1avVuWiy/Rs/fnzdunVDQkJ27Njxww8/SGOPHj2Sk5Plj3p5eQ0dOrR27doyP9J+7733qr9uiI2NldQrf07KlStXlgmffPLJSpUqqbGFkacWFRUlC1Ce0XPPPde5c2f5QxkZGTLK/hPGyYVpb8GCBS+88IIUJNh99NFHqlEUdz5lOcjSkEK3bt3uuusuyYv/+c9/Klas+Pjjjz/xxBOqTz5Fr9ObWaHFmhnX1khh3nvvvXfffVcKo0ePnj9//uXLl6W8b9++wMBA2/iCZWVl/eEPf9CVgsjqnjZtmq7YGThwoNrRJUP11DZs2CAhTwpdunSRJXytkwNZtjJWCtLTOEdz2bJlTz/9tBTkFR4fH68amzRpImvB29v70qVLqiWflStXfvXVV7ISFy1apFpmz54tz10KMpw1a5ZqfOmll2RpSEHeROPGjVONsuQvXrzYoEEDtXCcfCig9NniHWBxsmVVL3jZduqmvOQLuvpebm/p0qVVqlRREyqenp6yAdCjbY4dO2YcYDLIVPm6qXQiJIHJtlyVlTlz5nzwwQeSOHXd9le+/PJLPaUTs2G/x1GRVCftaqsjXnvtNbX7QciiKHA3mDx9WTiq3d59990nz1F3KsjixYuNB1fGjh3ruMfOmYXpyHFWXZtPWcKq28yZMxs3bqzKikSlfOdWOrNOb2aFOjkzLq+RIhjHNPfu3Wu8KcLCwvToQqiMXoRq1arprnkZJz988803qkWikmqRZaJaHK2/vvtZXti6KTd3y5YtqlEWrHqrGnMl+XjVqlUTJkyQWCbPS/UvjLFmjR1vwtgd+Pnnn8uDx8XFSdjV4wpX4EMBpY5gh3JBXQQqZKOrm25k+/btahLxyCOPPPnkk0ZYMY7kylZKtrKqUbY3HTt2rFOnjqqKf/7zn6qbMHKAPIj0eeqppwICAlSLSgCyxZXN2G9+8xvV2KxZMzWhM7Nxw2BnHzIkYRQY7IyrCGVjLA8of+jOO+9ULcOHD9edHMh2VPURsihkQn9/f123Ud2ceRYFcpxV1+bTyFLq73bt2lXSgGoR8ji6n9Pr1OUVKpycGdeeaREktajJZVal+tVXX6mqZNaiL6FwOdgZLzxZqqpFYpNqEZcvX1aN+RivFvuvYfI6UY1CndNmPJ18hgwZcvXqVTWVPXkJGQHOOHNOMb6ZyNcP46RAWXeFXeRRxEMBpY5gh3LB2Fe0YsUK3WTbxkhuyMfYs2J8HTe25bt371YbqjZt2qgWdVRL+Pn5GSdQq0OiQrZ2Z86cUY1GDpCe6iQe2aqpE4mEbCTUfhr7U6DUttaZ2RDGTg77c+yMYCfkqckDqhQlZdVoH+wmTpwo23uJGjIPqsU48UiimGpxZJwy1a9fP7UfRdjvZ1ItTj4LR46z6tp8GllKGFEyJibGSB7ff/+9anRynbq8QoWTM+PaMy2CREM1uURG1SIzr1qKvoRC1qykqCJs2bJFd7VjHweN5y50k5tbvh2lBvlzKsJK3jKeu/0VqfIXpUXmWddt99k2Fr6wf2Er9vdrlBgtVT0ib9Z05JjtingowAwIdigXCgx29hsegwpGsqlWVZlQdVZkg6ra1TV9xnG0fMdijPsmzJ07V7UYOeCtt95SLcJ4NPv9iMasymbPydkQRQc7mR/dZFNgsFOMcHb16tV///vfqps8TdXoyJjbAwcO6Kbc3H379qlGIVXnn4Wjwma1uPNpZKl8kWjAgAGqPTIyUrU4uU5dW6GqxfmZEcV9poWRhWwEx//+97+q0Uixt+ISihsGOxWIC2RcFVunTp3hw4er0/IMKtjJYpRvBbJ4ZY2opSQhTPewS+qKZGJZvPI4aiHcc8898tVCjbKfz7vvvlsdNTZuCiMzYKwCpYiHAsyAX55AuWAcETtz5owqFE2d2y5ycnKetSPxRbXv2rUrMzNTnT4vn+8hISGqXTGq//nPf1TBYH9r1ooV9RvQmD1hf9MvZ2ZDFYrm5D1U5RktW7YsNDS0Q4cOXl5e6lx1ceXKFVXIJysrS50yJUvA/nkFBgYaGUKU1LMwFHc+7UkU0CUbeQRVUMeUXVinxVqh+RQ9M+Jmnmk+UVFRElCk0KJFi0OHDm22qV27thoraUZd1FIgWdF9izRw4EDd1Y6Hh4cu2Va9LtlRR6IL9Mc//lHdx+7EiRMffvihfG/x9/c3+qszBUeNGiWJKj09XZKfWvKPPfaYcaWqPDtVULp3775y5cp169atWbNGqhJzjYVpfyXKhAkT1FoYNGiQeiiZgejoaNtIrYiHAsyAYIdywdiC2n/cy4bHdhzpGvlA1602xnbo8uXL8t3dYBxZk0AjG11VlscxtuiKcRMs9esL9vL1VApsFM7MhioUzThtqAiSVxo2bPjMM8/885//3LlzZ/369Y07xOa7wtdgzJ7j/Be4Ub/JZ6G4MJ/2jNPUFOPsfrWmXFinxVqh+RQ9Mzf5TPORB1EFSXUPXzdy5EjVKCQ/6ZIDWYMSrYqwadMm3dWOLAQjiqWlpamCsYQlOktUVeUCLVq0SN6YL7zwgjzrqVOnxsXFGUveOILsyIjUheXUPn36NGvWTAqS4I2MbhzGvffee1VBGBcyp6amqkI+BT4UUOqc+vQByjr5/q0Kn332mdolI2TDE3JdvlP+jS3ufffd91VBunXrVrlyZbVfKiMjw9huKd9++60q1K1bVxVc48xsqA5FMw4vFka23BIgTpw4IeXJkydL4eeff55z/SZkhcWISpUqqSVw9erV9PR01SiuXLlif3irpJ6FcG0+7Rm7CZXExERVUPuubsM6tVfEzNz8M7UnsSPf33I0f/58I3WVFGN3prEP0nj31atX74bxV96YUVFRkvBeffXV//73v2qPo0Q3tY9NXmZff/21cT8URV6KqiCLSJ5OdHT0v/71ryVLlqhGxfiVMGMVt2vXThXsX7fG0pD5dP6hgFJHsEO50LdvX3Wpo3zu9+/f/+jRo6pdkY2NsT9D6dChg7pQLjk5WTZOD163atWqX375JSsrq2bNmvJx37lzZ9X/b3/7myoI+Yg3zvXJd25QcTkzG6rnTUpISFD7z9q3b//GG2+olGN/qlxhjDsCLl68WBWEcWKcUoLPwuX5NMjm2T6DGpcjqB8SuA3r1F4RM3Pzz9SehDZVkKgkaycfdRbgxYsXFyxYoLrlI0FKn7xTiPPnz+uueRl7yo1YbDzHHnl/ACOf559/Xl4hPj4+xkFndT88YRxsbdKkSZcuXaRqfyjf2HMmk8valDe+5OMXX3zR2Ot2/Phx4zZ4xoXMXa+fQGnco0589913quDr6+v8QwGlT78vAavbsmWL2hkjvL29hwwZEhkZOWnSpEceecRoF7LZVv2HDRumWmRbKJvY7OzsyZMnq5bf/OY36nxq42R2MXHixJiYGNn8G/dB6NSpk3ooYZxrv3TpUt2Um2tEhPXr1+smu1t/qXPtnZkNYdwMQjZCa22k0bh4It81j7ItV+3GFQlJSUmqRRKYOhNc/pbKOqJBgwaqmyPjctE777xT0sOpU6dkaH99ourm5LNwlG9WXZ5P+wtRZSu+fft2CUnGJb2yzDOun93v5Dp1eYUKZ2bGyWfquCodSWIzDolKrtKtdowDsvL4uqmExMXFqUdW92GWZWvcO8b+QlrHZ2FcwCtZSlZBRESE+m4gDly/TGf8+PGqRZaGrKNvvvlm6NChqqVFixaqj/E4EjHV+8JYld26dVN9hCxbYxGFhYXJu0lWvaoar08nHwoodQQ7lCOyuc13L9l85ANaPuJV5xMnThinVeVjf72k/S1F7Mn2wLj2ULicA5ycjV9//dU+nkq0kkbng51o3769apTHkZSmHk3ty5Ftnu7kQLZ5xq1MDLKQjR0YqpuTz8KR46y6Np9GljKOC9uzXynCmXVaIsGu6Jlx5pk6E+zmzp2r+sgq0E15SSRSHURiYqJuLSHGgrInIUmPtnF8Fnv37lXPNx/5IqE6iLNnzxp3HLQnL37jMlV5Oxd4gqnkS+OdrtinbYPMg/H6dP6hgNLFoViUI3369JHt1pgxY/LFO9lYDh48+KuvvoqNjTV+5Kp27dqyeRgwYID9Bsbf33/Lli09e/bUdTe3WbNmyWapRYsWum7bxTJ06NA9e/bUq1dPN90EJ2ejevXqf/nLX4w+xmnmzvvss8/U7zhJVpOY2LRpU/kT6gYcGRkZW7dutfXKr2LFihs3bjRO6hdt2rSRJamuWzQ4+Syc4dp8GoYMGSLhwNg9I1lnxYoVximYyq1ep4aiZ+Ymn6nh448/VoXnn39eFfLp0KGDEcTtbw5XIqKioiZOnGjsb5MXwMiRIxcuXKiqhXnggQfWrFkjSVrXbbvlFi9ebPzel5B38ddffy3B0f5FJUtMcqpxCFjezvLCs7+xonSWZaguRtFNNqNGjZJIbf8X5QXwxRdfGK9P5x8KKF38VizKqZSUlAMHDuTk5MjHd8OGDXVrQSQkyfbj8uXLsvErYrt+/Pjxffv2VatWTTaT9teElhRnZiMtLW3Hjh133nmnzINELt1aHIcPH/7pp5/8/PycvEOKITU1ddeuXY0bNy56QicX5g0Vdz7z/aynzIaEJFlQxlnzBbpF67RYM+PyGjEVeY7btm2ThCrBq+iLYfOJj48/duyYpLr7779fNzlQC1CGsgALO1/z0qVL27dvlzdFp06dKleurFsLkpCQIH/xXhvdlJfzDwWUCoIdAOsz1e+18+PxAG4dDsUCAABYBMEOAADAIjgUC8D6fvrpp4SEBCk0btw4MDBQNZYWU80MAIsh2AEAAFgEh2IBAAAsgj12JSMyMlKXAACAaYSFhelS+cAeuxIgqW7nzp26glKSkpKyatUqXUHp4f4dZsBaMAP5RJLPJV1BKZGtc3nb88IeuxKgXjTl7TuB2ah374JCfsUct4dsxp5//nnjh95RWnr06CHvhZL9nQwUl7wXZLtg/DQcSkU53ECzxw4AAMAiCHYAAAAWQbADAACwCIIdAACARRDsYBH16tV74okndAWlh6uIzIC1YAbyicT1K7j9CHawCPkAHTBggK6glLAWTELWApGi1LEWUCoIdgAAABZBsAMAALAIgh0AAIBFEOwAAAAsgmAHAABgEQQ7AAAAiyDYAQAAWATBDgAAwCIIdgAAABZBsAMAALAIgh0AAIBFEOwAAAAsgmAHAABgEQQ7AAAAiyDYAQAAWATBDgAAwCIIdgAAABZBsAMAALAIgh0AAIBFEOwAAAAsgmAHAABgEQQ7AAAAiyDYAQAAWATBDgAAwCIIdgAAABZBsAMAALAIgh0AAIBFEOwAAAAsgmAHAABgEQQ7AAAAiyDYAQAAWATBDgAAwCIIdkWJi4s7evSorgAAAJgbwa5QO3bsCA0NlaGuAwAAmBvBrmA7d+4cPXq0rgAAAJQFBLv8rl69Onv27KFDh2ZkZOgmAACAsoBgl9/LL78cERERHBz81ltv6SYAAICygGCXX/PmzT/++OM5c+bUrFlTNwEAAJQFFXJzc3UReW3evHn06NHh4eEDBw7UTYWIjIycd+DqfV4XvVN/0E1ubk888cSAAQN0BQAA3GKrVq1auXKlrri5Xa1c81CFBsP87wgLC9NN5QB77EpAVuVr+/a+rfXQCvfOAY8MkReQaN++vRoLAABuA9nyqk1wv+eGyUZ5R4On69Wrp8eVGwS7EuBxKVW+EMSODJo9+vGN52oN+jxrY1qtcvhiAgCgFMmWV7a/shWe8O0dg3oF//xmp0dqnNLjyg2CXYnx8/Ea2q5u7KigT55pseXHtEbhce/F/Jx89ooeDQAAbg3Z2so2t8L4L/+5+/g7PRtJpHunVyM9rpwh2JW8bk3ukngXOzJIyt3n7AldekhynhoFAABKkIp0jcLjpCx5Tv4b2q6uGlU+EexuFT8fL/m6IPHO7y4vyXbymvvnruN6HAAAuDkqz3Wfs0fKudN7yDZXtrxqVHlGsLu1jHj3Ts9GUbuOc3wWAICbwVHXohHsbgfj9DuOzwIA4BqOujqDYHdbcXwWAIDi4qir87hBcQmIjIyUYVgx738o3zy2/JgWtet4ctqVoW3rvtiuLi9TAAAMsqGUreS7m36+tlukZyMX9s+5toEu09hjV2ryHZ+99l1k9h524AEAIJEudOkhtYuOo67FQrArfer4rLxqX2xXlwssAADlljqLrsL4LyXS+d3lJVtGjroWF8HOLOx34CWnXeECCwBA+aF20dlfGMG1rq4h2JmOJLxPnmkh8S64SQ11uqgM9TgAACxE7aJTF0b43eXFhRE3j2BnUvl24MmLnh14AADLUJFOnUUnWzp20ZUUgp3ZFbgDjzPwAABlkf0uOqlyFl2JI9iVDfl24Mn7IXTpIS6hBQCUFfZn0bGL7tYh2JUx9jvwjEtoOUQLADAntYvOuNCVs+huNYJdmWS/A0+q3WfvlYTHDjwAgEnoU+hm7zEOubKL7vYg2JVtkvDkfXLt3dKzkdqBxzUWAIBSZJxF98/dx19sV5ez6G4zgp0V2O/A87vLS72jZCjvLt0DAIBbychzahdd7vQeEulk26TG4rYh2FmK2oFnf5MUfqYMAHDr5Dvk+skzLTjkWroIdtYkCU+9u4yfKeMQLQCgBNkfcu3W5C6V56SgR6OUEOysrLBDtCQ8AIBrVJ5TV7lKVR1yZRedeRDsygX7Q7RSVXcSkncmJ+EBAJyR7xQ6CXPkOXMi2JUvOuGNDPrkmRbqJLxre9E5CQ8AUJDCTqGTrYnqALMh2JVH8obs1uQu/f7s2Wjrj+ck3vFTFgAAg2wR1OGdLT+mcQpdGUKwK9fUSXiS8GLtfsqChAcA5ZbEOHUK3XubflY/FBE7KohDrmUIwQ7XqISnTsKzT3hcZgEA5YFxSYR88kuVSyLKLoId8rBPeMaFtCQ8ALCkfJe4Spgjz5V1BDsUTBKevLdJeABgPYXlOfnkVx1QdhHscAMkPACwBvJceUCwg7NIeABQFpHnypUKubm5ughXRUZGyjAsLExVyw/5sIjadVyCXXLalW5N7gpuUoPfewYAk5AP562Hz7276WcJcEPb1n2xXd1ymOTK4QaaYFcCym2wM0jCk08QCXkkPAAoRer7tnwU/3PXcZXn3infV0IQ7OAKgp3BPuH53eUlXxAl57G3HwBuKeP4yZYfz3VrUkM+eMt5njMQ7OAKgl2B5Pvi1h/PGd8ag++99lmjxwEAbprKc//cfe2W8vIxK0PyXD4EO7iCYFcE+dxJTrscteuEfJWUqmS7F9vVIeEBgMvynTzH1+YiEOzgCoKdk4yDBZyKBwDFoj4/7U+eK58XQxQXwQ6uINgVl3xCXfvGyYFaACiS/fdhv7u85HOSg63FQrCDKwh2LjMO1CafvcxuPAAQ6qvvkbNXONh68wh2cAXBrkSozzJ1rEGqfJYBKFeMnXNbfjzHwdaSQrCDKwh2JUslvK0/nmM3HgBrU2FOCuycu0UIdnAFwe7WMUKeOhtPPu+4qBZAWXftY+3wOXWbEnXmHDvnbhGCHVxBsLsNJOElp12Wj0L5QDROIuarLYCywvFIK59gtwHBDq4g2N1mBR6rVfvzdA8AMAEV5uRjyrgDgDRyWevtRLCDKwh2pcjxWC0hD0ApUmFOCuq0Ofks8rvLizBXWgh2cAXBziQKDHlcdQHgVssX5jhtzjwIdnAFwc6E2JMH4JYywpz9NRCcNmc2BDu4gmBnZvLhK0NCHoCbV+CeOcKcmRHs4AqCXRnCnjwAxaLCnHxuqKtZ5bNC8hxhrqwg2MEVBLsyygh56upa+bD28/HmPnlAOSefDMbNlYxbk0g7F0CURQQ7uIJgZwEq5B2xDY3v5ezMA8oJtVtOCv/cfVzKKsyxW84CCHZwBcHOYuRjXYZqZ54Mpax25nGNLWAZjrvlJMNxjNV6CHZwBcHO2tTOPHXElp15QBmlvrBF2d0uWKrslrM8gh1cQbArV8h5QFkh71Z1gNXYLafOliPMlR8EO7iCYFduqX0ARs5LTrtWJecBpcLYJydDDrBCIdjBFQQ7KLJdSU67LEP25wG3gXrHbT18Tr5T2b/jSHIwEOzgCoIdCpRvf57a6hjXYRD1gOKS95S8oeyvXpdGjq6iCAQ7uIJgBycZm6XktGsF1ShbI5Xz/O7yVhsqAMLYISdlI8nJVyN5yzSUAl+N4ASCHVxBsINr1HZLhoXt0iPqofwoMMZJmR1yuBkEO7iCYIeScsOoJ33YvMECiHG4PQh2cAXBDrdOvqinLrwVarPHuXowP3n1ylCdhKDOQLA/qCpVYhxuHYIdXEGww+1kv5m0vxhQGmXrKBtLTj9CaeHFCbMh2MEVBDuUOvsde7Zqng2qDDmSi5KlXnLqWGqBGU4K7IpDqSPYwRUEO5iTkfakbBzJlapsfdV5e9JO4EMR1IvHMcBJ2XgVsR8OZkawgysIdihbjMBnHC8zAp+Mzbe1lhY22NZmpDf1kpCycSacDB0DHBdrowwh2MEVBDtYg9rAq426cUjXMfNJIbhJjWtVYl8Z4Rjd7AO9VO3Tm1SD7722flmzsACCHVxBsIPl2ScDKeSLfVLOl/zU3h3V7neXrYV9PLeGsWpU2T63XS/k3xcrZXbHopwg2MEVBDuUc/myhQyN5Gdrzx/+bOU8+c/WosaSAvUyvFa4nqRVXLO15ElsUsi3VPPlNg6bopwj2MEVBDvAGSqI2Oc/dZLftXHXWvLkFWEkEvssqBjxRVWFfXxR6dBwG5KNMc+Keo6KMcoIZ8LxWdvKutHxiauCILEBxUKwgysIdsCtYAQdyUmSY9TJf8J+95UqCJWQlLzt/ysbbiYSOfmARhRzzKMi337KawWCGnALEOzgCoIdULYUGM6cRPwCypByuIGuqP8FgHJDwpnL/+mHAABTItgBAABYBMEOAADAIgh2AAAAFkGwAwAAsAiCHQAAgEUQ7AAAACyCYAcAAGARBDsAAACLINgBAABYBMEOAADAIgh2AAAAFkGwAwAAsAiCHQAAgEWUi2CXk5MTFxe3YcMGGUpZtxYpOzt769atMokMpaxbAQAATMz6wS4xMTEkJCQ0NHTs2LEylPKhQ4f0uEJs3769a9euw4cPl0lkKGVp0eMAAADMyuLB7vz58yNGjLhy5cqHH36YkJAQGRkpZclq6enpuoeDo0ePjh49umLFivPmzdu/f/+CBQukPHLkyOTkZN0DAADAlCwe7BYuXJiamvr2228HBwd7enr27Nlz0qRJp06dkrimezhYvXq1hL8JEyY8+OCDd9xxR/v27d98883MzMxly5bpHgAAAKZk8WAXExPj5eUleU7X3dxCQkKkJTo6WtcdpKSkyNDHx0dVRYsWLWR45swZVQUAADAnKwe7nJycpKSkwMDAihXzPM2goCBpL+wqis6dO8tw165dqio2bdokw1atWqkqAACAOVXIzc3VRctJT09v06ZN7969IyIidJPNmDFjoqOj4+Pjvb29dVNeEyZM+Oyzz2TCrl27fvPNN2vWrOnVq9ff/va3fAHREBkZmZKS0qFDB123qVevXvv27XUFAADcYrIt3rlzp67YrFy5UrbFYWFhul4OWHmPXVpamgwrVaqkqgZ3d3cZFnExhMS4+vXrS/ibOHGipLo6deo8+eSThaU6RV5JO/LSIwAAwG3BtlhYeY/d6dOnu3Tp8thjj02dOlU32YwbN279+vWS2Jo1a6ab7CxZsuTdd9+VCf/4xz/6+flJ/vvzn/+8ZcsWqQ4ZMkR3yisyMlKG5eoLAQAA5lcON9BW3mNXtWpVGWZmZqqqISsrS4YNGjRQVXs5OTnTp0+vU6fOrFmzJNVJiwxnz57dqFGjadOmcadiAABgZlYOdt7e3h4eHmfPntX166RF2gs8we6XX365cOFCu3bt7Me6u7sHBQVdvny5fO7UBQAAZYWVg51o1apVfHy8/QWwUt67d29hl7hWr15dhlevXlVVg9pXV9jFFgAAAGZg8WDXq1evfPcWlnJWVpa063pePj4+DRs23Lx58/Hjx3WT7ecr4uLiatasyR1PAACAmVk82D3zzDMS1CZPnvzpp59KOJPhn/70J2mRdtVh9+7dzZo1Cw0NVVXx5ptvSvIbPHjwihUrZJJ169ZJ+dSpUxMnTiz6wlgAAIDSZfGk4unpGRUV5e/vHx4eLulNhgEBAQsWLJB23cNBcHDwxx9/7O7uLklOJhk/fvzFixcjIiL69u2rewAAAJiSlW93Yu/06dNJSUlNmjSpXbu2brqR5OTkY8eO+fr6qstji8DtTgAAMCFud2JZtWrV6tSpk/OpTkiek0lumOoAAABMgpPG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ZTVYJeRkaFLAAAAsKmQm5uri+Yzd+7cdevWXb16VddtsrKyJNWlpqYePHhQN5W2yMhIGYaFhakqAAAwg3K4gTbvHru2bdvOmDHjhx9++Dmvo0ePnjp1qkqVKrofAAAAbEwa7Pbu3XvhwgVJbxs3bly+fLm0TJ8+PTY2NiIiwsPDQ9p37dqlegIAAEAxabB7//33Zbh58+bGjRsHBAR4e3vPnTvX19e3d+/eBw4cuHjxYnh4uOoJAAAAxaTBLjMzs1KlSj4+PqoqhdTUVFUWr7/++uLFi3UFAAAANiYNdpLqdMmmZs2a9sEuJCQkKyvrzJkzug4AAADTBrv+/ftnZmaeO3dOVZ944gkZnj59WlWzs7NlKB1UFQAAAMKkwa5v374y7NOnz8mTJ6UQHBwswylTplwb5+Y2ZswYGdaoUUNVAQAAIEwa7Hx8fPr375+amtq1a9fs7GxfX9977rln7dq1QUFB/v7+3333XaNGjSpXrqx7AwAAwLTBTkyZMiUyMrJ58+bu7u5S3bZtW506dS5evJiVlSU5Lzo6WnUDAACAYt5gJ3r27Ll69WpdcXPbunXrDpvY2FjdBAAAgOtMGuwSExOjo6NzcnJ0/boaNroCAAAAO+bdYzdmzJgWLVoMHjz42LFjugkAAACFM2mwCwgIeOKJJ7y8vL799tvu3bu3bdv273//e3p6uh4NAAAAB+bdY/fnP/953759mzZt8vf3v3DhwgcffNCmTZuQkJCdO3fqHgAAALBj6osnRMOGDVeuXHno0KGPP/64Xr16R48eff7551u2bPnKK6/oHgAAALAxe7BTKlas2KVLly+//HL79u3PPvtsdnb25s2b9TgAAADYlI1gl5GRsXbt2u7du0u8W7JkiZeX1+DBg/U4AAAA2Jg92O3Zs6dnz56BgYGvvvrqsWPHmjRpEhMTs2/fvrfeekv3AAAAgI15g91TTz3VrFmzZ5999siRIzVr1nz33XcTEhI2bNjg5+enewAAAMCOSYNdYmKixDh3d/fevXt/9dVXcXFxkvA8PT31aAAAADgw7x67JUuWHDx4MCIionbt2roJAAAAhTNpsAsICAgKCtIVAAAAOMFEwe6Qja5crxZB9wMAAIBNhdzcXF0sbT169EhJSVm6dGnr1q0TExMHDhyoRxTE3d394MGDulLaIiMjZRgWFqaqAADADMrhBtpEe+w6dOjQvn17XXFzk3IR2rVrp/sBAADAxkR77Mou9tgBAGBC7LEzi8TExL59+2ZkZOh6XiNHjuzYsWN2drauAwAAwMy3O0lKStIlB0eOHElLS7t8+bKuAwAAwFSHYo8fP/7888/ripvb0aNH69evryt2cnJyUlJSpPD999+rllLHoVgAAEyIQ7GlqW7dus2bN5c8p0iLLuWlUh0pCgAAIB/TXTxx9uxZGSYmJg4fPnzLli0F/oxYtWrV7rjjDl0xAfbYAQBgQuyxK30+1/n7++uSA1OlOgAAAJMw6cUTAQEBK1euLOJX/wu7YBYAAKDcMvV97ObOnbtu3bqrV6/quk1WVpakutTUVH55AgAAFIFDsSbStm3bGTNm/PDDDz/ndfTo0VOnTlWpUkX3AwAAgI1Jg93evXsvXLgg6W3jxo3Lly+XlunTp8fGxkZERHh4eEj7rl27VE9n5OTkxMXFbdiwQYZS1q03kpSUtGnTps2bN58+fVo3AQAAmJhJg937778vQwlVjRs3DggI8Pb2njt3rq+vb+/evQ8cOHDx4sXw8HDV84YSExNDQkJCQ0PHjh0rQykfOnRIjyvEmTNnpGffvn3DwsJGjx4dHBwsgVKPAwAAMCuTBrvMzMxKlSr5+PioqhRSU1NVWbz++uuLFy/WlSKdP39+xIgRV65c+fDDDxMSEiIjI6U8fPjw9PR03cNBdna2pLqdO3e++eabMsnGjRvbtWs3e/bsFStW6B4AAACmZNJgJ6lOl2xq1qxpH+xCQkKysrLOnDmj64VbuHChTPj2228HBwd7enr27Nlz0qRJp06dWrBgge7hYMmSJT/88MOECRNeeOEFmaRx48YzZ8708PBYtGiR7gEAAGBKJg12/fv3z8zMPHfunKo+8cQTMjTOdVM//y8dVLUIMTExXl5ekud03RYKpSU6OlrXHaxbt05y5JAhQ3Tdtr9w/vz5EvV0HQAAwJRMGuz69u0rwz59+pw8eVIKwcHBMpwyZcq1cW5uY8aMkWGNGjVUtTA5OTlJSUmBgYEVK+Z5mkFBQdJe4FUU0piQkNCxY0eZROLj9u3b4+LipNDBRncCAAAwJZMGOx8fn/79+6empnbt2lVyla+v7z333LN27VrJZP7+/t99912jRo0qV66sexfi0qVLMq1xop6hevXq0l7gLY6PHj0qo6TDkiVL2rRp89JLL4WGhkqkW7Vqle5RCOnQIy917xwAAHB7OG6LZ82apceVG6a+QfGmTZs++OCD1atXq2pwcPCJEyekIDkvNjZWNRZBUlpISMhjjz02depU3WQzbty49evXf/bZZy1atNBN123fvl3CXJ06dc6dOzdixAjpIOFSIpr83ZkzZ/bp00f3y0s6pKSk5Lv/Yb169XQJAADcerIt1qXrVq5cKUNuUGwWPXv2NFKd2Lp16w4bZ1Kd8PLy0qWC5Ds+q6iYKzHu73//+6hRo7p37z5w4MClS5d6eHhMmzZN9SmQxLh89AgAAHBb6A2wHT2iPDF1sHNUw0ZXbqRq1aoydLzGIisrS4YNGjRQVXvq12l9fX3VWX1K3bp1H3roIfke4Mx1uAAAAKXFRMEuqZj0ZIXz9vb28PA4e/asrl8nLdIuY3XdTuvWrWXYtGlTVTWoXzBLTk5WVQAAABMy0Tl2PXr0cDw6Xhh3d/eDBw/qSuEGDx6cmJi4b98+48BrTk5OQEBAq1atCrvFcffu3SX57d271/5Y7SuvvBITE7N///477rhDN9kph78xDACA+ZXDDbSJ9tg9UByBgYF6siL16tUrMzNz2bJluu7mJuWsrCxp13UH/fv3v3Lliv0kx44d++KLL9q0aVNgqgMAADAJU18Ve/MyMjL69et38uTJ8ePH33vvvYcPH546dWrdunXXrl2rTqfbvXv3c88916lTp08++URNcv78ecl2MsnIkSMlQZ47d27GjBlSXbp0aUBAgOqTD3vsAAAwIfbYWY2kt6ioKH9///Dw8NDQUBlKOFuwYIFKdQWqXr36v//97+DgYHk1vPTSS5IIpfGjjz4qLNUBAACYRBnYY3f+/Pn09PQrV640btxYNxXf6dOnk5KSmjRpUrt2bd10I/JHExIS6tSpc8O/yx47AABMiD125rJ169aOHTu2a9eue/fuoaGh0hIeHv7AAw/ExcWpDs6rVatWp06dnE91omrVqjLJzaRJAACA28m8wS4qKmr48OFpaWn33HOPbrLdcOTy5csS8vbs2aObAAAAYGPSYHf+/PnJkydLYceOHdu2batTp45q/+ijj2bOnCmFl19+WbUAAABAMWmw+/TTT2X41VdfOf7ORJ8+ffr165eampqenq6bAAAAYNpg9/nnn1eqVKmwU+JGjRolwwsXLqgqAAAAhEmDnbu7e05Ojq44OHLkiAw9PDxUFQAAAMKkwW748OFZWVkbNmzQ9bzeeustGdaqVUtVAQAAIEwa7Hr37i3DsWPHrl27VrUo586dGzRo0JkzZ/r166ebAAAAYGPSYCcWLVokw1dffbVZs2YnbNq2bduhQ4f4+Ph69epNmzZNdQMAAIBi3mAnMe7bb7/t0qWLcS7dhQsXqlWr9vvf//7LL79ULQAAADCYNNilp6evWLHC09Pz448/PnDggCS8//znP/Hx8bt37x47dqzuBAAAADsmDXZ//etfJ06cGBERoapVq1b18fHx9vZWVQAAADgyabDbt2+fDPv376+qAAAAuCGTBrt33nlHhn/+859VFQAAADdk0mAXFBQUERGxffv2Bx98MDw8/NChQ0kOdFcAAADYVMjNzdVFM0lMTBw4cKCuFMTd3f3gwYO6UtoiIyNlGBYWpqoAAMAMyuEG2qR77MQDRQoMDNT9AAAAYGPSPXZlC3vsAAAwIfbYAQAAoKwi2AEAAFgEwQ4AAMAiCHYAAAAWQbADAACwCIIdAACARZTVYJeRkaFLAAAAsDH1fezmzp27bt26q1ev6rpNVlaWpLrU1FR+eQIAABSB+9iZSNu2bWfMmPHDDz/8nNfRo0dPnTpVpUoV3Q8AAAA2Jg12e/fuvXDhgqS3jRs3Ll++XFqmT58eGxsbERHh4eEh7bt27VI9AQAAoJg02L3//vsy3Lx5c+PGjQMCAry9vefOnevr69u7d+8DBw5cvHgxPDxc9QQAAIBi0mCXmZlZqVIlHx8fVZVCamqqKovXX3998eLFugIAAAAbkwY7SXW6ZFOzZk37YBcSEpKVlXXmzBldBwAAgGmDXf/+/TMzM8+dO6eqTzzxhAxPnz6tqtnZ2TKUDqoKAAAAYdJg17dvXxn26dPn5MmTUggODpbhlClTro1zcxszZowMa9SooaoAAAAQJg12Pj4+/fv3T01N7dq1a3Z2tq+v7z333LN27dqgoCB/f//vvvuuUaNGlStX1r0BAABg2mAnpkyZEhkZ2bx5c3d3d6lu27atTp06Fy9ezMrKkpwXHR2tugEAAEAxb7ATPXv2XL16ta64uW3dunWHTWxsrG4CAADAdSYNdunp6StWrMj3Y2Kiho2uAAAAwI5Jg91f//rXiRMnRkRE6DoAAABuxKTBbt++fTLs37+/qgIAAOCGTBrs3nnnHRn++c9/VlUAAADckEmDXVBQUERExPbt2x988MHw8PBDhw4lOdBdAQAAYFMhNzdXF80kMTFx4MCBulIQd3f3gwcP6kppi4yMlGFYWJiqAgAAMyiHG2iT7rETDxQpMDBQ9wMAAICNSffYlS3ssQMAwITYYwcAAICyyrzn2L3xxhu6UpAKFSqsXbtWV0obe+wAADAh9tiZiL72tRA//vij7gcAAAAbkwa7gICAWAcxMTGTJk2qVKlS8+bN9+7dq7sCAADAxrx77Hwd+Pn5DRo0KDExMSkp6Q9/+IPuBwAAAJsyefFEaGjol19+efnyZV0HAABAGQ12PXv2lOG5c+dUFQAAAKJMBrvXXntNhnfccYeqAgAAQJg32KmrX/M5cODAgAEDjhw5Uq1atbvvvlt3BQAAQNn9rdilS5e2bt1aV0ob97EDAMCEuI+diegfhc1LwpyspPj4ePOkOgAAAJPgt2JLAHvsAAAwIfbYmUViYmLfvn0zMjJ0Pa+RI0d27NgxOztb1wEAAGDyiyd0ycGRI0fS0tK4jx0AAIA9Ex2KPX78+PPPP68rbm5Hjx6tX7++rtjJyclJSUmRwvfff69aSh2HYgEAMCEOxZamunXrNm/eXPKcIi26lJdKdaQoAACAfEx38cTZs2dlmJiYOHz48C1btnh6eqp2e9WqVTPV3YnZYwcAgAmxx670+Vzn7++vSw74zQkAAABHJr14IiAgYOXKlQXurgMAAECBTHQotojLYAt033336VJp41AsAAAmVA430CYKdj169FAXRjjD3d394MGDulLaCHYAAJgQwa40jRs3zvlgV6FChaVLl+pKaSPYAQBgQgQ7uIJgBwCACZXDDbR5f3miCJcvX549e7auAAAAwKaMBbtjx449/vjjDzzwwKxZs3QTAAAAbMpGsMvOzl68eHHHjh27d+/+3XffSUuNGjXUKAAAAChmD3bHjx8PDQ1t2bLle++9l5aWJi1du3aNjY2Ni4tTHQAAAKCYN9ht2LDhwQcf7Natm5Hh5syZ8/3333/00Ue+vr6qBQAAAAbTBbszZ86MGzeuWbNmY8eOPXXqlLe397Bhwz744AMZ1aJFC9UHAAAAjkwU7OLi4rp37965c+f169dLtWXLlps2bYqPj3/ttdc4ow4AAOCGTBTs3nrrrWPHjtWvX3/OnDkHDx5ctWpVw4YN9TgAAADciOkOxZ48eXLatGn79+/XdQAAADjHRMFu/fr1EydOrFKlyo8//vj00083a9bsxRdfPHbsmB4NAACAIpko2Hl7e0uS++abb2JjY3v06CEtUu7evXvbtm0jIiJUH9fk5OTExcVt2LBBhlLWrc45ffr05s2bz549q+sAAABmZbpDscLX11fd2WTevHlSvnDhws6dO6X96aefXrhw4eXLl1U3JyUmJoaEhISGho4dO1aGUj506JAe54QxY8aMHj1a3RUZAADAzMwY7AwPPvhgbGzsjh07fvvb33p7e586der9999/4IEHJJw5eYPi8+fPjxgx4sqVKx9++GFCQkJkZKSUhw8fnp6ernsUae7cud9++62uAAAAmJupg51So0aNCRMmxMfHx8TENG3aVFqOHj06bNgwNbZoCxcuTE1Nffvtt4ODgz09PXv27Dlp0iQJiAsWLNA9Cnfo0KGIiIi77rpL1wEAAMytDAQ7g5+f39q1axMSEiScOZm3JAt6eXlJntN1N7eQkBBpiY6O1vVCZGRkjB07NigoqE+fProJAADA3MpSsFM8PT0HDRr09ddf63rhcnJykpKSAgMDK1bM8zQlrkl70VdRTJky5cyZM9OnT9d1AAAA0yt7wc55ly5dys7O9vHx0fXrqlevLu0ZGRm67iA2NnbRokXvvPNO7dq1ddONpKSkrMpLXfABAABuD7bFwsrBLi0tTYaVKlVSVYO7u7sMk5OTVTWfs2fPvvnmm7179+7Xr59ucoK8dHbkpUcAAIDbgm2xqJCbm6uLlnP69OkuXbo89thjU6dO1U0248aNW79+/Zo1a5o1a6ab7IwYMeLgwYNr165VP1A7adKkRYsWffLJJ506dVIdHEVGRsowLCxMVQEAgBmUww20lffYVa1aVYaZmZmqasjKypJhgwYNVNXekiVLtmzZMnnyZJXqAAAAyhArBztvb28PDw/HH42QFmmXsbpuR1KdDIcNG9bsukWLFklLaGiolM+dO2frBQAAYEZWDnaiVatW8fHx9hfASnnv3r3Srut5de7c+am8mjRpIu1du3aVsuPpegAAAOZh8WDXq1evzMzMZcuW6bqbm5SzsrKkXdfzeuGFF/6UV8eOHaU9NDRUypUrV1bdAAAATMjiwe6ZZ55p2LDh5MmTP/3007i4OBlKPpMWaVcddu/e3axZM8ltqgoAAFB2WTzYeXp6RkVF+fv7h4eHS3qTYUBAwIIFC6Rd9wAAALAKK9/uxN7p06eTkpKaNGni/D2HncftTgAAMCFud2JZtWrV6tSp061IdQAAACZRXoIdAACA5RH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gEwQ4AAMAiCHYAAAAWQbADAACwCIIdAACARRDsAAAALIJgBwAAYBEEOwAAAIsg2AEAAFhEuQh2OTk5cXFxGzZskKGUdWuRrl69unXrVpnkyy+/vHTpkm4FAAAwMesHu8TExJCQkNDQ0LFjx8pQyocOHdLjCrF8+fIOHToMHz5cJhk5cmS7du0++ugjPQ4AAMCsLB7szp8/P2LEiCtXrnz44YcJCQmRkZFSlsSWnp6uezjYvHnzm2++6efnt2jRIplk5cqVrVu3njZt2uLFi3UPAAAAU7J4sFu4cGFqaurbb78dHBzs6enZs2fPSZMmnTp1asGCBbqHg9mzZ3t4eMyfP79t27Yyib+/v4TCatWqzZs3T/cAAAAwJYsHu5iYGC8vL8lzuu7mFhISIi3R0dG67sDd3b1Lly41atTQdTe3ypUrt2nTJiUlRdcBAABMycrBLicnJykpKTAwsGLFPE8zKChI2gu7imLZsmVz587VFRvpuX///ipVqug6AACAKVk52F26dCk7O9vHx0fXr6tevbq0Z2Rk6PqNREVFnTlz5qmnntL1gsyaNatZXpGRkXocAAC49WTLq7fB18nWWY8rN6wc7NLS0mRYqVIlVTW4u7vLMDk5WVWLtm3btmnTptWrV2/06NG6qSAvv/zy93mFhYXpcQAA4NaTLa/eBl8nW2c9rtywcrDz8vLSpYLkOz5boM2bN48aNerOO++cP39+9erVdSsAAIApWTnYVa1aVYaZmZmqasjKypJhgwYNVLUwc+fOHT16dK1atZYvX+7n56dbAQAAzMrKwc7b29vDw+Ps2bO6fp20SLuM1fWCTJw4ccaMGQ888ICkOl9fX90KAABgYlYOdqJVq1bx8fH2F8BKee/evdKu6wV55ZVXVqxY8fDDD3/66aeO114AAACYk8WDXa9evTIzM5ctW6brtruZZGVlSbuuO5gzZ05MTMyjjz46a9YsT09P3QoAAGB6FXJzc3XRijIyMvr163fy5Mnx48ffe++9hw8fnjp1at26ddeuXatC2+7du5977rlOnTp98sknUj179mxwcLBkwYceesjx2guZVl1Rm4+6swmXwQIAYCrlcANt8T12kt6ioqL8/f3Dw8NDQ0NlGBAQsGDBgsJ2xe3cuVNdbPHFF1+sd1DYPY0BAADMwOJ77AynT59OSkpq0qRJ7dq1dVPJYY8dAAAmxB47y6pVq1anTp1uRaoDAAAwifIS7AAAACyP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EOAADAIgh2AAAAFkGwAwAAsAiCHQAAgEUQ7AAAACyCYAcAAGARBDsAAACLINgBAABYBMGuADk5OXFxcRs2bJChlHUrzC0lJWXVqlW6gtITGRmpSyg9rAUzkE8k+VzSFeB2Idjll5iYGBISEhoaOnbsWBlK+dChQ3ocTEw+QFeuXKkrKCXEa5MgUpiBfCKxFnD7EezyOH/+/IgRI65cufLhhx8mJCTIt14pDx8+PD09XfcAAAAwK4JdHgsXLkxNTX377beDg4M9PT179uw5adKkU6dOLViwQPcAAAAwK4JdHjExMV5eXpLndN3NLSQkRFqio6N1HQAAwKwIdv+Tk5OTlJQUGBhYsWKexRIUFCTtXEUBAABMrkJubq4ulnvp6elt2rTp3bt3RESEbrIZM2ZMdHR0fHy8t7e3bsorMjJy586d7du313WUhpSUFFkLAwYM0HWUBtaCSaxatUo+kerVq6frKA2sBTNQW+ewsDBdLwfYY/c/aWlpMqxUqZKqGtzd3WWYnJysqo7kFUOqK3Xy6UmeKHWsBZOQtUCeKHWsBTMob6lOsMfuf06fPt2lS5fHHnts6tSpuslm3Lhx69evX7NmTbNmzXQTAACA+bDH7n+qVq0qw8zMTFU1ZGVlybBBgwaqCgAAYE4Eu//x9vb28PA4e/asrl8nLdJe2Al2AAAAJkGwy6NVq1bx8fH2F8BKee/evdKu6wAAAGZFsMujV69emZmZy5Yt03U3NylnZWVJu64DAACYFRdP5JGRkdGvX7+TJ0+OHz/+3nvvPXz48NSpU+vWrbt27VpPT0/dCQAAwJQIdvkdP35cUt23336rqm3atJk5c2bt2rVVFQAAwLQIdgU7ffp0UlJSkyZNiHQAAKCsINgBAABYBBdPAAAAWATBDgAAwCIIdgAAABZBsAMAALAILp64KTk5Od988825c+dq1KjRsWPHihUJyreQC0v76tWrcXFxFy9e9PLykkkqV66sR8BVN/OaP3369L59+4KCgnx8fHQTXOXaikhKSvr555+lc6tWrWrVqqVb4SoX1kJ2dvb27dvlQ6lKlSpdunRxd3fXI3DLyFagvo2uWx3BznWJiYljxoxJSUlR1Xr16n3wwQctWrRQVZQsF5b28uXLJ0+eLB+gqurh4fGHP/zhd7/7narCBTf5mh88ePC33377ySefdOrUSTfBJS6siDNnzrz22muyhVNVyRMjRoyQB1FVuMCFtSCRbsKECbIuVPXuu++eMmWKxDtVxa2wY8eOF154ITw8fODAgbrJ8iTYwQW//vrr/7PZsmXLlStXYmJipCzvzwsXLugeKDkuLO3PP/+8adOmAwYM2LVrl0yyf//+5557TloWLVqke6CYbvI1/49//EOWv/j66691E1ziworIysrq27dvy5Yto6KiZJIff/xRNnWyLuTLj+6BYnJhLfzyyy+BgYHS56uvvsrMzJTAIeX777//559/1j1Q0mQht2nTRl7qy5Yt003lAMHORfLNTF4rGzdu1PXrSWL27Nm6jpLjwtKWSCebsbS0NF3Pzb148aK8w7t3767rKKabec0fPHiwRYsWHTp0kP4Eu5vkwopYsGCBdJBUp+u5uampqfIGkbeJrqOYXFgLkZGR0mHt2rW6npsrk0vLX//6V11HyZHoLOtIPnYkOstCLlfBjnPCXCTfz7y8vHr27Knrbm4hISHSEh0dresoOS4sbXd3d/k2XKNGDV13c6tcubIEO+O4CYrL5dd8RkbG2LFjg4KC+vTpo5twE1xYEevWratZs+aQIUN03c3Nx8dn/vz5EyZM0HUUkwtrQX342J9gqo7bGkdmUYJefvnliIiI4ODgt956SzeVGwQ7V+Tk5CQlJQUGBuY7VVY2XdIuY3UdJcG1pS3fz+bOnasrNtJz//79VapU0XUUx8285qdMmSKbrunTp+s6boILK0IaExIS1Kn96sz9uLg4KXSw0Z1QHK69HTp37izDXbt2qarYtGmTDFu1aqWqKEHNmzf/+OOP58yZI19pdFO5kedFCSddunRJPhYdr+yrXr26tGdkZOg6SkJJLe2oqCiJF0899ZSuozhcXguxsbGLFi165513+NnlEuHCijh69KiMkg5Llixp06bNSy+9FBoaKpFu1apVugeKybW3Q9++ffv37z979uwxY8asWLHitddemzZtWq9evZ555hndAyVn7NixXcrrVSkEO1ekpaXJsFKlSqpqUBeuJycnqypKRIks7W3btslnaL169UaPHq2bUByurYWzZ8+++eabvXv37tevn27CzXFhRUiwk6Ek7L/85S/Dhw//xz/+ER4eXqVKlddff33Dhg2qD4rF5Q8liXH169ePjo6eOHHimjVr6tSp8+STT+bb7QfcJF5PrvDy8tKlgvAuLVk3v7Q3b948atSoO++8c/78+fKVWreiOFxbC2+88YZs6t577z1dx01zYUXk2u5pdeLEib///e/yRujevfvAgQOXLl3q4eEh33ZUHxSLa2+HJUuWjBw5smHDhjExMd9//70MmzdvLlF74cKFugdQEoggrqhataoMMzMzVdWQlZUlwwYNGqgqSsRNLu25c+eOHj26Vq1ay5cv9/Pz060oJhfWgmzGtmzZMnnyZPtLWHCTXFgRnp6eMvT19Q0ODlYtom7dug899FBKSgpn7rvAhbWQk5Mzffr0OnXqzJo1S30QyXD27NmNGjWSeJ2dna26ATePYOcKb29v+bJ79uxZXb9OWqRdxuo6SsLNLO2JEyfOmDHjgQcekFQnGzbdiuJzYS1IqpPhsGHDml23aNEiaQkNDZXyuXPnbL1QPC6siNatW8uwadOmqmpQFxJx6ogLXFgLv/zyy4ULF9q1a2c/1t3dPSgo6PLlyzt27NBNwE0j2LmoVatW8fHx9lc/SXnv3r1c33QruLa0X3nllRUrVjz88MOffvqp42nOKK7iroXOnTs/lVeTJk2kvWvXrlJ2PD8JTiruirjjjjvkW80333xjP4lQP8pS9JsIhSnuWlAngVy9elVVDWpfXYFZEHANwc5FvXr1yszMXLZsma7b7q+RlZUl7bqOkuPC0p4zZ05MTMyjjz46a9YsdSgKN6m4a+GFF174U14dO3aU9tDQUCnzu70uc+Ht0L9//ytXrthPcuzYsS+++KJNmzYS+3QTiqO4a0G+WzZs2HDz5s3Hjx/XTW5u58+fj4uLq1mzJvEaJcj93Xff1UUUR4sWLTZs2BAdHV2lShX54quuOPvNb34zefJkDw8P3Qkl5IZLe/fu3d27d9+zZ49swKR69uzZ0aNHy1fhBg0ayNZLEp69kJAQLnBxQXHXgqOtW7cmJibK2PLza9y3ggsromXLljKJyLXdkT8hIeG1116TaSMiIrgNjWtcWAvycbR69epNmzZVq1bt3Llz+/bte+ONN44ePSrfc5o1a6b6oMT99NNPsqYeeugheRfoJsuz/f4EXCFfeZ999tmm10n5xIkTehxKWtFLe9euXdI4dOhQVVU/1FMY2bCpbiiuYq0FR++995504CfFbp4LK+L06dMjR45U/YVkDlbETXJhLWzbtk0ShuovunXrZv+jZLgV1E+9LStPPylWQf7XEQ8ukY/LpKSkJk2a8MX3NmBpmwFrwSRcWBHp6ekJCQl16tRp3LixbsLNcWEtJCcnSyj09fXlOn3cCgQ7AAAAi+BMIwAAAIsg2AEAAFgEwQ4AAMAiCHYAAAAWQbADAACwCIIdAACARRDsAAAALIJgBwAAYBEEOwAAAIsg2AEAAFgEwQ4AAMAiCHYAAAAWQbADLOvkyZNTpkzp27evv79/y5Yt27ZtO2bMmO3bt+vR1rJ48eIRI0bs3r1b1+0sWbKkWbNmPXr0OHfunG4ykzNnzugSANw0gh1gTXv27HnkkUfmz5//888/N27cOCgoKCsrKzo6+qWXXpowYYLuZCGHDx/esmXLqVOndN1OVFRUpUqV5syZU6NGDd1kDunp6W+88ca7776r6wBw0wh2gAVlZ2ePGTPm4sWLYWFhCQkJa9euXbhwYXx8/CeffFKzZs3PPvtMso7uahV9+/YNDw8PCAjQ9es2bNgg0Xby5MnNmjXTTabx3XffrVy5UlcAoCQQ7AALio2NPXXqVKdOnV5++WV3d3fd6uYmLZMmTZLCkiVLVItlBAUFDRw4sH79+rp+XZ8+fb7//vt+/frpOgBYWoXc3FxdBGAVa9euffXVVx977LGpU6fqputycnJeeuklb2/v2bNn6yY3t/Pnz69ZsyYxMTE7O7tx48YSg+wT0r59+5KTkyUUXrhwYdmyZSdPnvTx8ZE+rVq10j3s/PTTT59//rkM5aG8vLw6duwo0apiRf0dcu/evb/88kvnzp3lb61fv75evXqDBg3y9fW94YTKmTNnNmzYcODAATWf/fv3V9MKNZPt2rUzWoT0l79y8OBB6e/n5yfz3LBhQz3ORk0l8yN/SJ7a4cOHpRAcHNy7d+98f9qRMwutiEfes2fPtm3bZC34+/u/+OKLsijatm1bxPIRRf/Fwri8RsQNF2B6erq82OLj46XDXXfd1b17d3md6HEASgPBDrCgQ4cOSeiR9DZ//vygoCDdWojt27ePHTtWQkOlSpXc3d0vX74sw7feemvw4MGqw6RJkxYtWvTb3/524cKFkgsrV6588eJF2ZC/8MILb775puqjqJ5S8PDwkOiQmZkp5aZNm0pj9erVpSwPKynnd7/73UcffXRtAje3d99999lnn73hhCI6Ovr111+X2ZP5lKr0kYIkV4lKUlWPMHPmTEkttu5uq1evfuedd9TTEdJfhmPGjBkxYoTqINRUEoI//PBDWQK61c2tdevWCxYsuOOOO3TdgZMLrYhHnjBhwmeffaZb3dweffTRGTNmFLZ8pHDDv1ggl9eIFG64ACUsDhkyJDU11ZglaZTgOG/evCIWHYBbS4IdAOsZP368bL/F008//cEHH3z99ddZWVl6nJ0ff/wxMDCwVatWEjIkq0lLQkJCt27dZMLPP/9c9XnvvffUQ/3f//3flStXpOWXX36RICItS5cuVX3EypUrpUUCZXJysmpJSkrq27evNM6ePVu1SBCUasuWLV955ZWNGzf+7W9/+/XXX52Z8ODBg1KV+Vy7dq2azy+++EKq999//7Fjx6SqZnL9+vW27rk7duyQaps2baRF9Zcl0KVLF2m0n2c1lcyPPLWUlBRp2bNnT9euXaVx8eLFqo8j5xdaEY8sq+Obb76R6siRIyUzqbVT4PKRdmf+oiOX14i0O7MAn3vuOanKVKp64sSJQYMGSUtUVJRqAXD7EewAa5KN8YwZM2SDLRtaRcpDhw6VVKHCmSKbcxlln3WExAhpfOSRR1RVZRQJBKqq/Pzzz9LYvXt3Xc/N/f3vfy8t+/fv13WbmJgYaZSUqaoqRgwcOFBVFWcmHDt2rFTzzWdkZKQ0qoySL9jJn5CqkTmUH374QRo7dOigkopQU0n2VVVl+fLl0mj8aUfOL7SiH3nXrl1SHT16tKqKApePcOYvOnJ5jQhnFqC8oiT5qVGKhFd5OkVkYgC32g1OIgFQRlWsWFHCkESHmTNn9uvXz9fXNysrKy4u7t133+3du/ehQ4ekT05OzubNm93d3Z966ik1ldK4cWPZZktuOHLkiG5yc8t3yM/Pz69169YpKSlJSUmqZc6cOfKw/v7+qqpkZGTIUP6QqioSB3XJxpkJv/jiC5lPSRuqqgwZMkSe4MiRI3X9Opk2ISGhWrVq6iit4b777mvfvn1aWppMpZtsQkJCdMmmdu3aMpT4q6r5FGuhFeuRDfmWT7H+oj2X14iTC7Bhw4YXLlyQV1RiYqLqIC+JWbNmqSO5AEoFwQ6wssqVK/fp02fatGmxNn/84x/r169/7NixYcOGXbp06fz585L2KlSoINloRF7qhnA//fSTehzxm9/8RpeuUy1Hjx5VVSFpcs+ePVFRURMnTnz55ZeDgoJeffVVPc5OgwYNdOm6oie8fPmyhKHq1atLuNFNNjVq1DDOwLOnYke7du1U1Z6a59OnT6uqUrduXV2ykZnRpYIUa6EV65EN+ZZPsf5iPq6tEScX4IQJEypVqrRkyRIJ3B07dhw3bty6deuuXr1q6wigdBDsAAuSJLRv3z5duc7X13fIkCFr1qy57777zpw5s2XLFrWn584771Qd7N1///3dunWzv6NvvlAlJGrI0Nj3c/z48ccff/zZZ5+dPHnyZ599JmmjR48eQ4cOVWPt5cs3N5ww13aNl+MMFCY7O1uGBfZXjeoBDU7mLaVYC61Yj2zIN1Wx/qI9l9eIkwswODhYkpx8SWjUqFFaWtr69evHjx8v8xMXF2frC6AUuPKhA8Dk2rdv//TTTxf4C1qVK1dWx9f27NkjCU8Knp6ecwvRunVr20TXOO6JUVdByuSq+vvf//6777577LHHJEPs379/w4YN06ZN69ixoxpbhBtOqC6xVH8unwL3D9WpU0eGJ0+eVFV7ly5dkqG3t7equqBYC61EuPwXXV4jzi/Ahg0bvvbaa9HR0fI9ITw8PDAwUL4zSEu+Q70AbhuCHWBBbdu2lWFhdyFOTk6WYUBAgIS8mjVrHrNRowxTpkz5+9//bh8NjfOoFNlyf/PNNx4eHuq+ZUeOHJEMIdv7qVOntmjRwtgDdPz4cRlmZWWpqiNnJpRgV69evYsXL+abz507d95///1jxozR9eskCcmMHThwwP4+I0Lm+dtvv5XCvffeq1pcUKyFViJc+4surxHhzAKU2CePvHDhQjWqbt26AwcO/Ne//iWzKtnuhucRArhFCHaABf3ud7+T4d/+9rdPP/00376T1atXr127tkqVKsHBwVIdNGiQDN977z3bSG3Dhg3z589fsWKF/Rlsixcvlg22rri5/eMf/7hw4cLjjz9uf2xOhva70M6ePTtv3jwpFLH/xskJ+/fvL8OZM2eqqqJSRY8ePVTVICHmqaeeys7O/stf/qKbbObOnXvixInAwEA/Pz/d5BLnF1rRfHx8ZCiBVVWL4MJfdHmNCGcWoETGTz75RF5j8ph6tG1/njwdCYVeXl66CcDtRbADLKhTp05hYWFSCA8P79Kly5gxYyZOnPjqq69KBvq///s/iWLTpk1TJ2ZJBGzatOmWLVsGDBiwfPnyTZs2ySTq/PpJkyYZu3mEbLBlYy9JUfq88cYbERERd99997hx49RY2dI3b978ypUrw4cP37x589atWz/++GOJfZVsNxO23/bn4+SEw4YNk/lcs2ZNaGioBBrx0ksvxcTEtGvXTjqrPvb+8Ic/1KtXT0LP888/v27dOun/yiuvSAqRDDRlyhTdyVXOL7Siqd+NiIuLGzVqlHF/4AK58BddXiPKDRegFGRdSLgfOHBgVFSU/Il//etfzz77rPqLzi8EACVMvs8BsCTJAYMGDWrRooVkAkXKkpAOHjyoe9j8+uuvr7/+eku7O949+uij27Zt06Ov35JtwYIFv/3tb1UHIeVjtjsDG6QqsUOPtt1MeOrUqZcuXeratas8eGpqqvRRd00z7janODOhSEtLk1RqPB0pyKNJ3FRj1UzaP7JMKNHH/unLczdu1as4TiW+/vprabS/vZwjJxfaDR959uzZag7VHQELXD7KDf+iI5fXiOLMApwxY0ZgYKAe3bRp27ZtjVsfAygV/KQYYHHZ2dkJCQnnz5+vUqVK69atC7zUUUi3vXv3Xr58+d577813kw71s1Tq17pku3706FHZ2N999916dF7Hjx8/fPiwj4+P9CnWbhsnJ7x69equXbtycnI6dOjgzO9WGf2DgoIqV66sW0tIEQvNeTJvV65ckefizNNx4S+6vEaUGy5AGfX999+fOnXK19dXXecBoBQR7ADcgH2w000AAFPiNAgAAACLINgBAABYBIdiAdzAgQMHjhw50rp1a5dPIwMA3B4EOwAAAIvgUCwAAIBFEOwAAAAsgmAHAABgEQQ7AAAAS3Bz+/+deMM+5hiAnAAAAABJRU5ErkJggg==">
            <a:extLst>
              <a:ext uri="{FF2B5EF4-FFF2-40B4-BE49-F238E27FC236}">
                <a16:creationId xmlns:a16="http://schemas.microsoft.com/office/drawing/2014/main" id="{D0CB3E6B-F751-4B4F-8BA4-B07B348004FB}"/>
              </a:ext>
            </a:extLst>
          </p:cNvPr>
          <p:cNvSpPr>
            <a:spLocks noChangeAspect="1" noChangeArrowheads="1"/>
          </p:cNvSpPr>
          <p:nvPr/>
        </p:nvSpPr>
        <p:spPr bwMode="auto">
          <a:xfrm>
            <a:off x="5943599" y="1101969"/>
            <a:ext cx="2479431" cy="24794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8" name="Tabla 7">
            <a:extLst>
              <a:ext uri="{FF2B5EF4-FFF2-40B4-BE49-F238E27FC236}">
                <a16:creationId xmlns:a16="http://schemas.microsoft.com/office/drawing/2014/main" id="{591CFD9B-7AFD-48EA-9000-FB154FBC9077}"/>
              </a:ext>
            </a:extLst>
          </p:cNvPr>
          <p:cNvGraphicFramePr>
            <a:graphicFrameLocks noGrp="1"/>
          </p:cNvGraphicFramePr>
          <p:nvPr>
            <p:extLst>
              <p:ext uri="{D42A27DB-BD31-4B8C-83A1-F6EECF244321}">
                <p14:modId xmlns:p14="http://schemas.microsoft.com/office/powerpoint/2010/main" val="3681492732"/>
              </p:ext>
            </p:extLst>
          </p:nvPr>
        </p:nvGraphicFramePr>
        <p:xfrm>
          <a:off x="1402093" y="2961957"/>
          <a:ext cx="6367100" cy="2479431"/>
        </p:xfrm>
        <a:graphic>
          <a:graphicData uri="http://schemas.openxmlformats.org/drawingml/2006/table">
            <a:tbl>
              <a:tblPr firstRow="1" firstCol="1">
                <a:tableStyleId>{5C22544A-7EE6-4342-B048-85BDC9FD1C3A}</a:tableStyleId>
              </a:tblPr>
              <a:tblGrid>
                <a:gridCol w="1273420">
                  <a:extLst>
                    <a:ext uri="{9D8B030D-6E8A-4147-A177-3AD203B41FA5}">
                      <a16:colId xmlns:a16="http://schemas.microsoft.com/office/drawing/2014/main" val="947266264"/>
                    </a:ext>
                  </a:extLst>
                </a:gridCol>
                <a:gridCol w="1273420">
                  <a:extLst>
                    <a:ext uri="{9D8B030D-6E8A-4147-A177-3AD203B41FA5}">
                      <a16:colId xmlns:a16="http://schemas.microsoft.com/office/drawing/2014/main" val="2083986805"/>
                    </a:ext>
                  </a:extLst>
                </a:gridCol>
                <a:gridCol w="1273420">
                  <a:extLst>
                    <a:ext uri="{9D8B030D-6E8A-4147-A177-3AD203B41FA5}">
                      <a16:colId xmlns:a16="http://schemas.microsoft.com/office/drawing/2014/main" val="2393879194"/>
                    </a:ext>
                  </a:extLst>
                </a:gridCol>
                <a:gridCol w="1273420">
                  <a:extLst>
                    <a:ext uri="{9D8B030D-6E8A-4147-A177-3AD203B41FA5}">
                      <a16:colId xmlns:a16="http://schemas.microsoft.com/office/drawing/2014/main" val="570125015"/>
                    </a:ext>
                  </a:extLst>
                </a:gridCol>
                <a:gridCol w="1273420">
                  <a:extLst>
                    <a:ext uri="{9D8B030D-6E8A-4147-A177-3AD203B41FA5}">
                      <a16:colId xmlns:a16="http://schemas.microsoft.com/office/drawing/2014/main" val="2005932553"/>
                    </a:ext>
                  </a:extLst>
                </a:gridCol>
              </a:tblGrid>
              <a:tr h="1074098">
                <a:tc>
                  <a:txBody>
                    <a:bodyPr/>
                    <a:lstStyle/>
                    <a:p>
                      <a:pPr>
                        <a:lnSpc>
                          <a:spcPct val="107000"/>
                        </a:lnSpc>
                        <a:spcAft>
                          <a:spcPts val="0"/>
                        </a:spcAft>
                      </a:pPr>
                      <a:r>
                        <a:rPr lang="es-ES" sz="1100" dirty="0">
                          <a:effectLst/>
                        </a:rPr>
                        <a:t>Método</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err="1">
                          <a:effectLst/>
                        </a:rPr>
                        <a:t>Nº</a:t>
                      </a:r>
                      <a:r>
                        <a:rPr lang="es-ES" sz="1100" dirty="0">
                          <a:effectLst/>
                        </a:rPr>
                        <a:t> Iteraciones</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err="1">
                          <a:effectLst/>
                        </a:rPr>
                        <a:t>Nº</a:t>
                      </a:r>
                      <a:r>
                        <a:rPr lang="es-ES" sz="1100" dirty="0">
                          <a:effectLst/>
                        </a:rPr>
                        <a:t> Evaluaciones</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Tiempo (s)</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Convergencia (SI/NO)</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043520414"/>
                  </a:ext>
                </a:extLst>
              </a:tr>
              <a:tr h="710707">
                <a:tc>
                  <a:txBody>
                    <a:bodyPr/>
                    <a:lstStyle/>
                    <a:p>
                      <a:pPr>
                        <a:lnSpc>
                          <a:spcPct val="107000"/>
                        </a:lnSpc>
                        <a:spcAft>
                          <a:spcPts val="0"/>
                        </a:spcAft>
                      </a:pPr>
                      <a:r>
                        <a:rPr lang="es-ES" sz="1100" dirty="0">
                          <a:effectLst/>
                        </a:rPr>
                        <a:t>Interior-</a:t>
                      </a:r>
                      <a:r>
                        <a:rPr lang="es-ES" sz="1100" dirty="0" err="1">
                          <a:effectLst/>
                        </a:rPr>
                        <a:t>point</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217</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22533</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6.7986</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SI</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182088804"/>
                  </a:ext>
                </a:extLst>
              </a:tr>
              <a:tr h="347313">
                <a:tc>
                  <a:txBody>
                    <a:bodyPr/>
                    <a:lstStyle/>
                    <a:p>
                      <a:pPr>
                        <a:lnSpc>
                          <a:spcPct val="107000"/>
                        </a:lnSpc>
                        <a:spcAft>
                          <a:spcPts val="0"/>
                        </a:spcAft>
                      </a:pPr>
                      <a:r>
                        <a:rPr lang="es-ES" sz="1100">
                          <a:effectLst/>
                        </a:rPr>
                        <a:t>SQP</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109</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12188</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2.9065</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SI</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874079281"/>
                  </a:ext>
                </a:extLst>
              </a:tr>
              <a:tr h="347313">
                <a:tc>
                  <a:txBody>
                    <a:bodyPr/>
                    <a:lstStyle/>
                    <a:p>
                      <a:pPr>
                        <a:lnSpc>
                          <a:spcPct val="107000"/>
                        </a:lnSpc>
                        <a:spcAft>
                          <a:spcPts val="0"/>
                        </a:spcAft>
                      </a:pPr>
                      <a:r>
                        <a:rPr lang="es-ES" sz="1100">
                          <a:effectLst/>
                        </a:rPr>
                        <a:t>Active-set</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74</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7907</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2,5091</a:t>
                      </a:r>
                      <a:endParaRPr lang="es-ES" sz="110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SI</a:t>
                      </a:r>
                      <a:endParaRPr lang="es-ES" sz="1100" dirty="0">
                        <a:effectLst/>
                        <a:latin typeface="Calibri" panose="020F0502020204030204" pitchFamily="34" charset="0"/>
                        <a:ea typeface="Yu Mincho" panose="020B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089323525"/>
                  </a:ext>
                </a:extLst>
              </a:tr>
            </a:tbl>
          </a:graphicData>
        </a:graphic>
      </p:graphicFrame>
      <p:sp>
        <p:nvSpPr>
          <p:cNvPr id="9" name="CuadroTexto 8">
            <a:extLst>
              <a:ext uri="{FF2B5EF4-FFF2-40B4-BE49-F238E27FC236}">
                <a16:creationId xmlns:a16="http://schemas.microsoft.com/office/drawing/2014/main" id="{CA400E07-5DE1-4364-991F-AA4B32C5E403}"/>
              </a:ext>
            </a:extLst>
          </p:cNvPr>
          <p:cNvSpPr txBox="1"/>
          <p:nvPr/>
        </p:nvSpPr>
        <p:spPr>
          <a:xfrm>
            <a:off x="1383321" y="527658"/>
            <a:ext cx="7039709" cy="1323439"/>
          </a:xfrm>
          <a:prstGeom prst="rect">
            <a:avLst/>
          </a:prstGeom>
          <a:noFill/>
        </p:spPr>
        <p:txBody>
          <a:bodyPr wrap="square" rtlCol="0">
            <a:spAutoFit/>
          </a:bodyPr>
          <a:lstStyle/>
          <a:p>
            <a:r>
              <a:rPr lang="es-ES" sz="4000" dirty="0"/>
              <a:t>Diferencias finitas centradas</a:t>
            </a:r>
          </a:p>
        </p:txBody>
      </p:sp>
      <p:sp>
        <p:nvSpPr>
          <p:cNvPr id="10" name="CuadroTexto 9">
            <a:extLst>
              <a:ext uri="{FF2B5EF4-FFF2-40B4-BE49-F238E27FC236}">
                <a16:creationId xmlns:a16="http://schemas.microsoft.com/office/drawing/2014/main" id="{28986169-D94C-45D2-AE77-0A189D187EE2}"/>
              </a:ext>
            </a:extLst>
          </p:cNvPr>
          <p:cNvSpPr txBox="1"/>
          <p:nvPr/>
        </p:nvSpPr>
        <p:spPr>
          <a:xfrm>
            <a:off x="1383321" y="1858038"/>
            <a:ext cx="2118946" cy="523220"/>
          </a:xfrm>
          <a:prstGeom prst="rect">
            <a:avLst/>
          </a:prstGeom>
          <a:noFill/>
        </p:spPr>
        <p:txBody>
          <a:bodyPr wrap="square" rtlCol="0">
            <a:spAutoFit/>
          </a:bodyPr>
          <a:lstStyle/>
          <a:p>
            <a:r>
              <a:rPr lang="es-ES" sz="2800" dirty="0"/>
              <a:t>Línea de 1’s</a:t>
            </a:r>
          </a:p>
        </p:txBody>
      </p:sp>
      <p:pic>
        <p:nvPicPr>
          <p:cNvPr id="11" name="picture">
            <a:extLst>
              <a:ext uri="{FF2B5EF4-FFF2-40B4-BE49-F238E27FC236}">
                <a16:creationId xmlns:a16="http://schemas.microsoft.com/office/drawing/2014/main" id="{03C82563-6194-4AC6-90E6-4C8F3D448876}"/>
              </a:ext>
            </a:extLst>
          </p:cNvPr>
          <p:cNvPicPr/>
          <p:nvPr/>
        </p:nvPicPr>
        <p:blipFill>
          <a:blip r:embed="rId2">
            <a:extLst>
              <a:ext uri="{28A0092B-C50C-407E-A947-70E740481C1C}">
                <a14:useLocalDpi xmlns:a14="http://schemas.microsoft.com/office/drawing/2010/main" val="0"/>
              </a:ext>
            </a:extLst>
          </a:blip>
          <a:stretch>
            <a:fillRect/>
          </a:stretch>
        </p:blipFill>
        <p:spPr>
          <a:xfrm>
            <a:off x="3279531" y="1993070"/>
            <a:ext cx="5632938" cy="3960829"/>
          </a:xfrm>
          <a:prstGeom prst="rect">
            <a:avLst/>
          </a:prstGeom>
        </p:spPr>
      </p:pic>
      <p:sp>
        <p:nvSpPr>
          <p:cNvPr id="12" name="CuadroTexto 11">
            <a:extLst>
              <a:ext uri="{FF2B5EF4-FFF2-40B4-BE49-F238E27FC236}">
                <a16:creationId xmlns:a16="http://schemas.microsoft.com/office/drawing/2014/main" id="{F01B2FEE-1A00-4E14-853C-1ED87DE60D58}"/>
              </a:ext>
            </a:extLst>
          </p:cNvPr>
          <p:cNvSpPr txBox="1"/>
          <p:nvPr/>
        </p:nvSpPr>
        <p:spPr>
          <a:xfrm>
            <a:off x="5433647" y="6107787"/>
            <a:ext cx="2336800" cy="369332"/>
          </a:xfrm>
          <a:prstGeom prst="rect">
            <a:avLst/>
          </a:prstGeom>
          <a:noFill/>
        </p:spPr>
        <p:txBody>
          <a:bodyPr wrap="square" rtlCol="0">
            <a:spAutoFit/>
          </a:bodyPr>
          <a:lstStyle/>
          <a:p>
            <a:r>
              <a:rPr lang="es-ES" dirty="0"/>
              <a:t>Interior </a:t>
            </a:r>
            <a:r>
              <a:rPr lang="es-ES" dirty="0" err="1"/>
              <a:t>point</a:t>
            </a:r>
            <a:endParaRPr lang="es-ES" dirty="0"/>
          </a:p>
        </p:txBody>
      </p:sp>
      <p:pic>
        <p:nvPicPr>
          <p:cNvPr id="13" name="picture" title="Insertando imagen...">
            <a:extLst>
              <a:ext uri="{FF2B5EF4-FFF2-40B4-BE49-F238E27FC236}">
                <a16:creationId xmlns:a16="http://schemas.microsoft.com/office/drawing/2014/main" id="{4AF79637-F235-475B-BE0B-C58CAAD387D6}"/>
              </a:ext>
            </a:extLst>
          </p:cNvPr>
          <p:cNvPicPr/>
          <p:nvPr/>
        </p:nvPicPr>
        <p:blipFill>
          <a:blip r:embed="rId3">
            <a:extLst>
              <a:ext uri="{28A0092B-C50C-407E-A947-70E740481C1C}">
                <a14:useLocalDpi xmlns:a14="http://schemas.microsoft.com/office/drawing/2010/main" val="0"/>
              </a:ext>
            </a:extLst>
          </a:blip>
          <a:stretch>
            <a:fillRect/>
          </a:stretch>
        </p:blipFill>
        <p:spPr>
          <a:xfrm>
            <a:off x="3489568" y="2126645"/>
            <a:ext cx="4599355" cy="3469884"/>
          </a:xfrm>
          <a:prstGeom prst="rect">
            <a:avLst/>
          </a:prstGeom>
        </p:spPr>
      </p:pic>
      <p:sp>
        <p:nvSpPr>
          <p:cNvPr id="14" name="CuadroTexto 13">
            <a:extLst>
              <a:ext uri="{FF2B5EF4-FFF2-40B4-BE49-F238E27FC236}">
                <a16:creationId xmlns:a16="http://schemas.microsoft.com/office/drawing/2014/main" id="{5B87CAAC-2003-402B-B08F-9152CFF6F558}"/>
              </a:ext>
            </a:extLst>
          </p:cNvPr>
          <p:cNvSpPr txBox="1"/>
          <p:nvPr/>
        </p:nvSpPr>
        <p:spPr>
          <a:xfrm>
            <a:off x="5433647" y="6118589"/>
            <a:ext cx="1967524" cy="369332"/>
          </a:xfrm>
          <a:prstGeom prst="rect">
            <a:avLst/>
          </a:prstGeom>
          <a:noFill/>
        </p:spPr>
        <p:txBody>
          <a:bodyPr wrap="square" rtlCol="0">
            <a:spAutoFit/>
          </a:bodyPr>
          <a:lstStyle/>
          <a:p>
            <a:r>
              <a:rPr lang="es-ES" dirty="0"/>
              <a:t>SQP</a:t>
            </a:r>
          </a:p>
        </p:txBody>
      </p:sp>
      <p:pic>
        <p:nvPicPr>
          <p:cNvPr id="15" name="picture">
            <a:extLst>
              <a:ext uri="{FF2B5EF4-FFF2-40B4-BE49-F238E27FC236}">
                <a16:creationId xmlns:a16="http://schemas.microsoft.com/office/drawing/2014/main" id="{15000B9C-5986-43C0-9406-24F08A65CE9D}"/>
              </a:ext>
            </a:extLst>
          </p:cNvPr>
          <p:cNvPicPr/>
          <p:nvPr/>
        </p:nvPicPr>
        <p:blipFill>
          <a:blip r:embed="rId4">
            <a:extLst>
              <a:ext uri="{28A0092B-C50C-407E-A947-70E740481C1C}">
                <a14:useLocalDpi xmlns:a14="http://schemas.microsoft.com/office/drawing/2010/main" val="0"/>
              </a:ext>
            </a:extLst>
          </a:blip>
          <a:stretch>
            <a:fillRect/>
          </a:stretch>
        </p:blipFill>
        <p:spPr>
          <a:xfrm>
            <a:off x="3825632" y="2244473"/>
            <a:ext cx="4572000" cy="3429000"/>
          </a:xfrm>
          <a:prstGeom prst="rect">
            <a:avLst/>
          </a:prstGeom>
        </p:spPr>
      </p:pic>
      <p:sp>
        <p:nvSpPr>
          <p:cNvPr id="17" name="CuadroTexto 16">
            <a:extLst>
              <a:ext uri="{FF2B5EF4-FFF2-40B4-BE49-F238E27FC236}">
                <a16:creationId xmlns:a16="http://schemas.microsoft.com/office/drawing/2014/main" id="{ED74176F-3EE9-494A-A0A4-6C54AB362382}"/>
              </a:ext>
            </a:extLst>
          </p:cNvPr>
          <p:cNvSpPr txBox="1"/>
          <p:nvPr/>
        </p:nvSpPr>
        <p:spPr>
          <a:xfrm>
            <a:off x="5513755" y="6055667"/>
            <a:ext cx="1899138" cy="369332"/>
          </a:xfrm>
          <a:prstGeom prst="rect">
            <a:avLst/>
          </a:prstGeom>
          <a:noFill/>
        </p:spPr>
        <p:txBody>
          <a:bodyPr wrap="square" rtlCol="0">
            <a:spAutoFit/>
          </a:bodyPr>
          <a:lstStyle/>
          <a:p>
            <a:r>
              <a:rPr lang="es-ES" dirty="0"/>
              <a:t>Active-set</a:t>
            </a:r>
          </a:p>
        </p:txBody>
      </p:sp>
    </p:spTree>
    <p:extLst>
      <p:ext uri="{BB962C8B-B14F-4D97-AF65-F5344CB8AC3E}">
        <p14:creationId xmlns:p14="http://schemas.microsoft.com/office/powerpoint/2010/main" val="55100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randombar(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5" presetClass="exit" presetSubtype="0" fill="hold" grpId="1" nodeType="clickEffect">
                                  <p:stCondLst>
                                    <p:cond delay="0"/>
                                  </p:stCondLst>
                                  <p:childTnLst>
                                    <p:animEffect transition="out" filter="fade">
                                      <p:cBhvr>
                                        <p:cTn id="41" dur="2000"/>
                                        <p:tgtEl>
                                          <p:spTgt spid="14"/>
                                        </p:tgtEl>
                                      </p:cBhvr>
                                    </p:animEffect>
                                    <p:anim calcmode="lin" valueType="num">
                                      <p:cBhvr>
                                        <p:cTn id="42" dur="200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3" dur="2000"/>
                                        <p:tgtEl>
                                          <p:spTgt spid="14"/>
                                        </p:tgtEl>
                                        <p:attrNameLst>
                                          <p:attrName>ppt_h</p:attrName>
                                        </p:attrNameLst>
                                      </p:cBhvr>
                                      <p:tavLst>
                                        <p:tav tm="0">
                                          <p:val>
                                            <p:strVal val="ppt_h"/>
                                          </p:val>
                                        </p:tav>
                                        <p:tav tm="100000">
                                          <p:val>
                                            <p:strVal val="ppt_h"/>
                                          </p:val>
                                        </p:tav>
                                      </p:tavLst>
                                    </p:anim>
                                    <p:set>
                                      <p:cBhvr>
                                        <p:cTn id="44" dur="1" fill="hold">
                                          <p:stCondLst>
                                            <p:cond delay="19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80">
                                          <p:stCondLst>
                                            <p:cond delay="0"/>
                                          </p:stCondLst>
                                        </p:cTn>
                                        <p:tgtEl>
                                          <p:spTgt spid="17"/>
                                        </p:tgtEl>
                                      </p:cBhvr>
                                    </p:animEffect>
                                    <p:anim calcmode="lin" valueType="num">
                                      <p:cBhvr>
                                        <p:cTn id="5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61" dur="26">
                                          <p:stCondLst>
                                            <p:cond delay="650"/>
                                          </p:stCondLst>
                                        </p:cTn>
                                        <p:tgtEl>
                                          <p:spTgt spid="17"/>
                                        </p:tgtEl>
                                      </p:cBhvr>
                                      <p:to x="100000" y="60000"/>
                                    </p:animScale>
                                    <p:animScale>
                                      <p:cBhvr>
                                        <p:cTn id="62" dur="166" decel="50000">
                                          <p:stCondLst>
                                            <p:cond delay="676"/>
                                          </p:stCondLst>
                                        </p:cTn>
                                        <p:tgtEl>
                                          <p:spTgt spid="17"/>
                                        </p:tgtEl>
                                      </p:cBhvr>
                                      <p:to x="100000" y="100000"/>
                                    </p:animScale>
                                    <p:animScale>
                                      <p:cBhvr>
                                        <p:cTn id="63" dur="26">
                                          <p:stCondLst>
                                            <p:cond delay="1312"/>
                                          </p:stCondLst>
                                        </p:cTn>
                                        <p:tgtEl>
                                          <p:spTgt spid="17"/>
                                        </p:tgtEl>
                                      </p:cBhvr>
                                      <p:to x="100000" y="80000"/>
                                    </p:animScale>
                                    <p:animScale>
                                      <p:cBhvr>
                                        <p:cTn id="64" dur="166" decel="50000">
                                          <p:stCondLst>
                                            <p:cond delay="1338"/>
                                          </p:stCondLst>
                                        </p:cTn>
                                        <p:tgtEl>
                                          <p:spTgt spid="17"/>
                                        </p:tgtEl>
                                      </p:cBhvr>
                                      <p:to x="100000" y="100000"/>
                                    </p:animScale>
                                    <p:animScale>
                                      <p:cBhvr>
                                        <p:cTn id="65" dur="26">
                                          <p:stCondLst>
                                            <p:cond delay="1642"/>
                                          </p:stCondLst>
                                        </p:cTn>
                                        <p:tgtEl>
                                          <p:spTgt spid="17"/>
                                        </p:tgtEl>
                                      </p:cBhvr>
                                      <p:to x="100000" y="90000"/>
                                    </p:animScale>
                                    <p:animScale>
                                      <p:cBhvr>
                                        <p:cTn id="66" dur="166" decel="50000">
                                          <p:stCondLst>
                                            <p:cond delay="1668"/>
                                          </p:stCondLst>
                                        </p:cTn>
                                        <p:tgtEl>
                                          <p:spTgt spid="17"/>
                                        </p:tgtEl>
                                      </p:cBhvr>
                                      <p:to x="100000" y="100000"/>
                                    </p:animScale>
                                    <p:animScale>
                                      <p:cBhvr>
                                        <p:cTn id="67" dur="26">
                                          <p:stCondLst>
                                            <p:cond delay="1808"/>
                                          </p:stCondLst>
                                        </p:cTn>
                                        <p:tgtEl>
                                          <p:spTgt spid="17"/>
                                        </p:tgtEl>
                                      </p:cBhvr>
                                      <p:to x="100000" y="95000"/>
                                    </p:animScale>
                                    <p:animScale>
                                      <p:cBhvr>
                                        <p:cTn id="68" dur="166" decel="50000">
                                          <p:stCondLst>
                                            <p:cond delay="1834"/>
                                          </p:stCondLst>
                                        </p:cTn>
                                        <p:tgtEl>
                                          <p:spTgt spid="17"/>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80">
                                          <p:stCondLst>
                                            <p:cond delay="0"/>
                                          </p:stCondLst>
                                        </p:cTn>
                                        <p:tgtEl>
                                          <p:spTgt spid="15"/>
                                        </p:tgtEl>
                                      </p:cBhvr>
                                    </p:animEffect>
                                    <p:anim calcmode="lin" valueType="num">
                                      <p:cBhvr>
                                        <p:cTn id="7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9" dur="26">
                                          <p:stCondLst>
                                            <p:cond delay="650"/>
                                          </p:stCondLst>
                                        </p:cTn>
                                        <p:tgtEl>
                                          <p:spTgt spid="15"/>
                                        </p:tgtEl>
                                      </p:cBhvr>
                                      <p:to x="100000" y="60000"/>
                                    </p:animScale>
                                    <p:animScale>
                                      <p:cBhvr>
                                        <p:cTn id="80" dur="166" decel="50000">
                                          <p:stCondLst>
                                            <p:cond delay="676"/>
                                          </p:stCondLst>
                                        </p:cTn>
                                        <p:tgtEl>
                                          <p:spTgt spid="15"/>
                                        </p:tgtEl>
                                      </p:cBhvr>
                                      <p:to x="100000" y="100000"/>
                                    </p:animScale>
                                    <p:animScale>
                                      <p:cBhvr>
                                        <p:cTn id="81" dur="26">
                                          <p:stCondLst>
                                            <p:cond delay="1312"/>
                                          </p:stCondLst>
                                        </p:cTn>
                                        <p:tgtEl>
                                          <p:spTgt spid="15"/>
                                        </p:tgtEl>
                                      </p:cBhvr>
                                      <p:to x="100000" y="80000"/>
                                    </p:animScale>
                                    <p:animScale>
                                      <p:cBhvr>
                                        <p:cTn id="82" dur="166" decel="50000">
                                          <p:stCondLst>
                                            <p:cond delay="1338"/>
                                          </p:stCondLst>
                                        </p:cTn>
                                        <p:tgtEl>
                                          <p:spTgt spid="15"/>
                                        </p:tgtEl>
                                      </p:cBhvr>
                                      <p:to x="100000" y="100000"/>
                                    </p:animScale>
                                    <p:animScale>
                                      <p:cBhvr>
                                        <p:cTn id="83" dur="26">
                                          <p:stCondLst>
                                            <p:cond delay="1642"/>
                                          </p:stCondLst>
                                        </p:cTn>
                                        <p:tgtEl>
                                          <p:spTgt spid="15"/>
                                        </p:tgtEl>
                                      </p:cBhvr>
                                      <p:to x="100000" y="90000"/>
                                    </p:animScale>
                                    <p:animScale>
                                      <p:cBhvr>
                                        <p:cTn id="84" dur="166" decel="50000">
                                          <p:stCondLst>
                                            <p:cond delay="1668"/>
                                          </p:stCondLst>
                                        </p:cTn>
                                        <p:tgtEl>
                                          <p:spTgt spid="15"/>
                                        </p:tgtEl>
                                      </p:cBhvr>
                                      <p:to x="100000" y="100000"/>
                                    </p:animScale>
                                    <p:animScale>
                                      <p:cBhvr>
                                        <p:cTn id="85" dur="26">
                                          <p:stCondLst>
                                            <p:cond delay="1808"/>
                                          </p:stCondLst>
                                        </p:cTn>
                                        <p:tgtEl>
                                          <p:spTgt spid="15"/>
                                        </p:tgtEl>
                                      </p:cBhvr>
                                      <p:to x="100000" y="95000"/>
                                    </p:animScale>
                                    <p:animScale>
                                      <p:cBhvr>
                                        <p:cTn id="86"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9DC39F76-5FC6-485E-9D23-D22D799AADEF}"/>
              </a:ext>
            </a:extLst>
          </p:cNvPr>
          <p:cNvSpPr txBox="1"/>
          <p:nvPr/>
        </p:nvSpPr>
        <p:spPr>
          <a:xfrm>
            <a:off x="-32952" y="121507"/>
            <a:ext cx="11897495"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Estudiamos el número de iteraciones, evaluaciones y el tiempo de computación variando ciertos parámetros</a:t>
            </a:r>
          </a:p>
        </p:txBody>
      </p:sp>
      <p:sp>
        <p:nvSpPr>
          <p:cNvPr id="10" name="CuadroTexto 9">
            <a:extLst>
              <a:ext uri="{FF2B5EF4-FFF2-40B4-BE49-F238E27FC236}">
                <a16:creationId xmlns:a16="http://schemas.microsoft.com/office/drawing/2014/main" id="{CE4EE209-A4E4-440C-80D1-355EF334C9D9}"/>
              </a:ext>
            </a:extLst>
          </p:cNvPr>
          <p:cNvSpPr txBox="1"/>
          <p:nvPr/>
        </p:nvSpPr>
        <p:spPr>
          <a:xfrm>
            <a:off x="4281613" y="677561"/>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Altura relativa:</a:t>
            </a:r>
          </a:p>
        </p:txBody>
      </p:sp>
      <p:pic>
        <p:nvPicPr>
          <p:cNvPr id="11" name="Imagen 11" descr="Imagen que contiene captura de pantalla, mapa&#10;&#10;Descripción generada con confianza alta">
            <a:extLst>
              <a:ext uri="{FF2B5EF4-FFF2-40B4-BE49-F238E27FC236}">
                <a16:creationId xmlns:a16="http://schemas.microsoft.com/office/drawing/2014/main" id="{F568C423-B771-4765-8B54-D57C15AC9B14}"/>
              </a:ext>
            </a:extLst>
          </p:cNvPr>
          <p:cNvPicPr>
            <a:picLocks noChangeAspect="1"/>
          </p:cNvPicPr>
          <p:nvPr/>
        </p:nvPicPr>
        <p:blipFill>
          <a:blip r:embed="rId2"/>
          <a:stretch>
            <a:fillRect/>
          </a:stretch>
        </p:blipFill>
        <p:spPr>
          <a:xfrm>
            <a:off x="226026" y="1487573"/>
            <a:ext cx="1720678" cy="1287935"/>
          </a:xfrm>
          <a:prstGeom prst="rect">
            <a:avLst/>
          </a:prstGeom>
        </p:spPr>
      </p:pic>
      <p:pic>
        <p:nvPicPr>
          <p:cNvPr id="13" name="Imagen 13" descr="Imagen que contiene mapa, texto, captura de pantalla&#10;&#10;Descripción generada con confianza alta">
            <a:extLst>
              <a:ext uri="{FF2B5EF4-FFF2-40B4-BE49-F238E27FC236}">
                <a16:creationId xmlns:a16="http://schemas.microsoft.com/office/drawing/2014/main" id="{B01E9E15-7A8C-48C8-9A15-9284FB783A2E}"/>
              </a:ext>
            </a:extLst>
          </p:cNvPr>
          <p:cNvPicPr>
            <a:picLocks noChangeAspect="1"/>
          </p:cNvPicPr>
          <p:nvPr/>
        </p:nvPicPr>
        <p:blipFill>
          <a:blip r:embed="rId3"/>
          <a:stretch>
            <a:fillRect/>
          </a:stretch>
        </p:blipFill>
        <p:spPr>
          <a:xfrm>
            <a:off x="2038350" y="1487573"/>
            <a:ext cx="1741274" cy="1287935"/>
          </a:xfrm>
          <a:prstGeom prst="rect">
            <a:avLst/>
          </a:prstGeom>
        </p:spPr>
      </p:pic>
      <p:pic>
        <p:nvPicPr>
          <p:cNvPr id="15" name="Imagen 15" descr="Imagen que contiene mapa&#10;&#10;Descripción generada con confianza alta">
            <a:extLst>
              <a:ext uri="{FF2B5EF4-FFF2-40B4-BE49-F238E27FC236}">
                <a16:creationId xmlns:a16="http://schemas.microsoft.com/office/drawing/2014/main" id="{00739FA0-EA21-4D37-80B9-980BB2ECDA9E}"/>
              </a:ext>
            </a:extLst>
          </p:cNvPr>
          <p:cNvPicPr>
            <a:picLocks noChangeAspect="1"/>
          </p:cNvPicPr>
          <p:nvPr/>
        </p:nvPicPr>
        <p:blipFill>
          <a:blip r:embed="rId4"/>
          <a:stretch>
            <a:fillRect/>
          </a:stretch>
        </p:blipFill>
        <p:spPr>
          <a:xfrm>
            <a:off x="3840379" y="1487572"/>
            <a:ext cx="1730977" cy="1287935"/>
          </a:xfrm>
          <a:prstGeom prst="rect">
            <a:avLst/>
          </a:prstGeom>
        </p:spPr>
      </p:pic>
      <p:sp>
        <p:nvSpPr>
          <p:cNvPr id="17" name="CuadroTexto 16">
            <a:extLst>
              <a:ext uri="{FF2B5EF4-FFF2-40B4-BE49-F238E27FC236}">
                <a16:creationId xmlns:a16="http://schemas.microsoft.com/office/drawing/2014/main" id="{A1665174-75D5-49FB-9F63-48B0E57D218A}"/>
              </a:ext>
            </a:extLst>
          </p:cNvPr>
          <p:cNvSpPr txBox="1"/>
          <p:nvPr/>
        </p:nvSpPr>
        <p:spPr>
          <a:xfrm>
            <a:off x="1995614" y="1048264"/>
            <a:ext cx="242398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a:t>
            </a:r>
          </a:p>
        </p:txBody>
      </p:sp>
      <p:sp>
        <p:nvSpPr>
          <p:cNvPr id="18" name="CuadroTexto 17">
            <a:extLst>
              <a:ext uri="{FF2B5EF4-FFF2-40B4-BE49-F238E27FC236}">
                <a16:creationId xmlns:a16="http://schemas.microsoft.com/office/drawing/2014/main" id="{8F02D94A-BE3B-4240-8468-796A703E7424}"/>
              </a:ext>
            </a:extLst>
          </p:cNvPr>
          <p:cNvSpPr txBox="1"/>
          <p:nvPr/>
        </p:nvSpPr>
        <p:spPr>
          <a:xfrm>
            <a:off x="6897127" y="955588"/>
            <a:ext cx="396857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 Centradas</a:t>
            </a:r>
          </a:p>
        </p:txBody>
      </p:sp>
      <p:pic>
        <p:nvPicPr>
          <p:cNvPr id="19" name="Imagen 19" descr="Imagen que contiene mapa, captura de pantalla&#10;&#10;Descripción generada con confianza alta">
            <a:extLst>
              <a:ext uri="{FF2B5EF4-FFF2-40B4-BE49-F238E27FC236}">
                <a16:creationId xmlns:a16="http://schemas.microsoft.com/office/drawing/2014/main" id="{7C6A8833-6D28-4CDA-A2BA-E6B7B92EE5F8}"/>
              </a:ext>
            </a:extLst>
          </p:cNvPr>
          <p:cNvPicPr>
            <a:picLocks noChangeAspect="1"/>
          </p:cNvPicPr>
          <p:nvPr/>
        </p:nvPicPr>
        <p:blipFill>
          <a:blip r:embed="rId5"/>
          <a:stretch>
            <a:fillRect/>
          </a:stretch>
        </p:blipFill>
        <p:spPr>
          <a:xfrm>
            <a:off x="6033704" y="1456681"/>
            <a:ext cx="1803057" cy="1349719"/>
          </a:xfrm>
          <a:prstGeom prst="rect">
            <a:avLst/>
          </a:prstGeom>
        </p:spPr>
      </p:pic>
      <p:pic>
        <p:nvPicPr>
          <p:cNvPr id="21" name="Imagen 21" descr="Imagen que contiene captura de pantalla&#10;&#10;Descripción generada con confianza alta">
            <a:extLst>
              <a:ext uri="{FF2B5EF4-FFF2-40B4-BE49-F238E27FC236}">
                <a16:creationId xmlns:a16="http://schemas.microsoft.com/office/drawing/2014/main" id="{DFBBAC98-BECF-40E2-A2B9-B75C0F3162FD}"/>
              </a:ext>
            </a:extLst>
          </p:cNvPr>
          <p:cNvPicPr>
            <a:picLocks noChangeAspect="1"/>
          </p:cNvPicPr>
          <p:nvPr/>
        </p:nvPicPr>
        <p:blipFill>
          <a:blip r:embed="rId6"/>
          <a:stretch>
            <a:fillRect/>
          </a:stretch>
        </p:blipFill>
        <p:spPr>
          <a:xfrm>
            <a:off x="7897511" y="1456681"/>
            <a:ext cx="1792760" cy="1349719"/>
          </a:xfrm>
          <a:prstGeom prst="rect">
            <a:avLst/>
          </a:prstGeom>
        </p:spPr>
      </p:pic>
      <p:pic>
        <p:nvPicPr>
          <p:cNvPr id="23" name="Imagen 23" descr="Imagen que contiene captura de pantalla&#10;&#10;Descripción generada con confianza muy alta">
            <a:extLst>
              <a:ext uri="{FF2B5EF4-FFF2-40B4-BE49-F238E27FC236}">
                <a16:creationId xmlns:a16="http://schemas.microsoft.com/office/drawing/2014/main" id="{CA8D8AC7-DCAA-46B7-A8DD-F872ADD1212D}"/>
              </a:ext>
            </a:extLst>
          </p:cNvPr>
          <p:cNvPicPr>
            <a:picLocks noChangeAspect="1"/>
          </p:cNvPicPr>
          <p:nvPr/>
        </p:nvPicPr>
        <p:blipFill>
          <a:blip r:embed="rId7"/>
          <a:stretch>
            <a:fillRect/>
          </a:stretch>
        </p:blipFill>
        <p:spPr>
          <a:xfrm>
            <a:off x="9792217" y="1456681"/>
            <a:ext cx="1730977" cy="1318827"/>
          </a:xfrm>
          <a:prstGeom prst="rect">
            <a:avLst/>
          </a:prstGeom>
        </p:spPr>
      </p:pic>
      <p:sp>
        <p:nvSpPr>
          <p:cNvPr id="25" name="CuadroTexto 24">
            <a:extLst>
              <a:ext uri="{FF2B5EF4-FFF2-40B4-BE49-F238E27FC236}">
                <a16:creationId xmlns:a16="http://schemas.microsoft.com/office/drawing/2014/main" id="{CF310889-7551-45E7-B643-3026D1386F23}"/>
              </a:ext>
            </a:extLst>
          </p:cNvPr>
          <p:cNvSpPr txBox="1"/>
          <p:nvPr/>
        </p:nvSpPr>
        <p:spPr>
          <a:xfrm>
            <a:off x="4312504" y="3344560"/>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Número de puntos:</a:t>
            </a:r>
          </a:p>
        </p:txBody>
      </p:sp>
      <p:sp>
        <p:nvSpPr>
          <p:cNvPr id="26" name="CuadroTexto 25">
            <a:extLst>
              <a:ext uri="{FF2B5EF4-FFF2-40B4-BE49-F238E27FC236}">
                <a16:creationId xmlns:a16="http://schemas.microsoft.com/office/drawing/2014/main" id="{BCAD5351-816D-4E65-86F6-47C7A1095266}"/>
              </a:ext>
            </a:extLst>
          </p:cNvPr>
          <p:cNvSpPr txBox="1"/>
          <p:nvPr/>
        </p:nvSpPr>
        <p:spPr>
          <a:xfrm>
            <a:off x="1820560" y="3828534"/>
            <a:ext cx="242398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a:t>
            </a:r>
          </a:p>
        </p:txBody>
      </p:sp>
      <p:sp>
        <p:nvSpPr>
          <p:cNvPr id="27" name="CuadroTexto 26">
            <a:extLst>
              <a:ext uri="{FF2B5EF4-FFF2-40B4-BE49-F238E27FC236}">
                <a16:creationId xmlns:a16="http://schemas.microsoft.com/office/drawing/2014/main" id="{2F51F394-AA2C-49B5-84D0-E6E48ADAB82C}"/>
              </a:ext>
            </a:extLst>
          </p:cNvPr>
          <p:cNvSpPr txBox="1"/>
          <p:nvPr/>
        </p:nvSpPr>
        <p:spPr>
          <a:xfrm>
            <a:off x="7051584" y="3828533"/>
            <a:ext cx="396857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 Centradas</a:t>
            </a:r>
          </a:p>
        </p:txBody>
      </p:sp>
      <p:pic>
        <p:nvPicPr>
          <p:cNvPr id="40" name="Imagen 40" descr="Imagen que contiene captura de pantalla&#10;&#10;Descripción generada con confianza alta">
            <a:extLst>
              <a:ext uri="{FF2B5EF4-FFF2-40B4-BE49-F238E27FC236}">
                <a16:creationId xmlns:a16="http://schemas.microsoft.com/office/drawing/2014/main" id="{FC26D316-DC40-450A-89E0-8DE2EBA2A93C}"/>
              </a:ext>
            </a:extLst>
          </p:cNvPr>
          <p:cNvPicPr>
            <a:picLocks noChangeAspect="1"/>
          </p:cNvPicPr>
          <p:nvPr/>
        </p:nvPicPr>
        <p:blipFill>
          <a:blip r:embed="rId8"/>
          <a:stretch>
            <a:fillRect/>
          </a:stretch>
        </p:blipFill>
        <p:spPr>
          <a:xfrm>
            <a:off x="226026" y="4473789"/>
            <a:ext cx="1720679" cy="1277638"/>
          </a:xfrm>
          <a:prstGeom prst="rect">
            <a:avLst/>
          </a:prstGeom>
        </p:spPr>
      </p:pic>
      <p:pic>
        <p:nvPicPr>
          <p:cNvPr id="42" name="Imagen 42" descr="Imagen que contiene mapa&#10;&#10;Descripción generada con confianza alta">
            <a:extLst>
              <a:ext uri="{FF2B5EF4-FFF2-40B4-BE49-F238E27FC236}">
                <a16:creationId xmlns:a16="http://schemas.microsoft.com/office/drawing/2014/main" id="{0FAF26DA-A3CE-4D0B-8BC6-875F0279D3A8}"/>
              </a:ext>
            </a:extLst>
          </p:cNvPr>
          <p:cNvPicPr>
            <a:picLocks noChangeAspect="1"/>
          </p:cNvPicPr>
          <p:nvPr/>
        </p:nvPicPr>
        <p:blipFill>
          <a:blip r:embed="rId9"/>
          <a:stretch>
            <a:fillRect/>
          </a:stretch>
        </p:blipFill>
        <p:spPr>
          <a:xfrm>
            <a:off x="2038351" y="4473789"/>
            <a:ext cx="1741273" cy="1277638"/>
          </a:xfrm>
          <a:prstGeom prst="rect">
            <a:avLst/>
          </a:prstGeom>
        </p:spPr>
      </p:pic>
      <p:pic>
        <p:nvPicPr>
          <p:cNvPr id="44" name="Imagen 44" descr="Imagen que contiene captura de pantalla&#10;&#10;Descripción generada con confianza alta">
            <a:extLst>
              <a:ext uri="{FF2B5EF4-FFF2-40B4-BE49-F238E27FC236}">
                <a16:creationId xmlns:a16="http://schemas.microsoft.com/office/drawing/2014/main" id="{92BE6F4D-E8AD-429D-B005-1B17608466F9}"/>
              </a:ext>
            </a:extLst>
          </p:cNvPr>
          <p:cNvPicPr>
            <a:picLocks noChangeAspect="1"/>
          </p:cNvPicPr>
          <p:nvPr/>
        </p:nvPicPr>
        <p:blipFill>
          <a:blip r:embed="rId10"/>
          <a:stretch>
            <a:fillRect/>
          </a:stretch>
        </p:blipFill>
        <p:spPr>
          <a:xfrm>
            <a:off x="3840377" y="4473790"/>
            <a:ext cx="1730976" cy="1277638"/>
          </a:xfrm>
          <a:prstGeom prst="rect">
            <a:avLst/>
          </a:prstGeom>
        </p:spPr>
      </p:pic>
      <p:pic>
        <p:nvPicPr>
          <p:cNvPr id="46" name="Imagen 46" descr="Imagen que contiene texto, mapa&#10;&#10;Descripción generada con confianza alta">
            <a:extLst>
              <a:ext uri="{FF2B5EF4-FFF2-40B4-BE49-F238E27FC236}">
                <a16:creationId xmlns:a16="http://schemas.microsoft.com/office/drawing/2014/main" id="{53211A4B-1757-4BBA-8928-C23DD24F3A12}"/>
              </a:ext>
            </a:extLst>
          </p:cNvPr>
          <p:cNvPicPr>
            <a:picLocks noChangeAspect="1"/>
          </p:cNvPicPr>
          <p:nvPr/>
        </p:nvPicPr>
        <p:blipFill>
          <a:blip r:embed="rId11"/>
          <a:stretch>
            <a:fillRect/>
          </a:stretch>
        </p:blipFill>
        <p:spPr>
          <a:xfrm>
            <a:off x="6033701" y="4473790"/>
            <a:ext cx="1803057" cy="1277638"/>
          </a:xfrm>
          <a:prstGeom prst="rect">
            <a:avLst/>
          </a:prstGeom>
        </p:spPr>
      </p:pic>
      <p:pic>
        <p:nvPicPr>
          <p:cNvPr id="48" name="Imagen 48">
            <a:extLst>
              <a:ext uri="{FF2B5EF4-FFF2-40B4-BE49-F238E27FC236}">
                <a16:creationId xmlns:a16="http://schemas.microsoft.com/office/drawing/2014/main" id="{AC845719-CC7C-46AF-BFE3-6EC8D96AFAA9}"/>
              </a:ext>
            </a:extLst>
          </p:cNvPr>
          <p:cNvPicPr>
            <a:picLocks noChangeAspect="1"/>
          </p:cNvPicPr>
          <p:nvPr/>
        </p:nvPicPr>
        <p:blipFill>
          <a:blip r:embed="rId12"/>
          <a:stretch>
            <a:fillRect/>
          </a:stretch>
        </p:blipFill>
        <p:spPr>
          <a:xfrm>
            <a:off x="7897512" y="4473789"/>
            <a:ext cx="1792760" cy="1277638"/>
          </a:xfrm>
          <a:prstGeom prst="rect">
            <a:avLst/>
          </a:prstGeom>
        </p:spPr>
      </p:pic>
      <p:pic>
        <p:nvPicPr>
          <p:cNvPr id="50" name="Imagen 50" descr="Imagen que contiene captura de pantalla, mapa&#10;&#10;Descripción generada con confianza alta">
            <a:extLst>
              <a:ext uri="{FF2B5EF4-FFF2-40B4-BE49-F238E27FC236}">
                <a16:creationId xmlns:a16="http://schemas.microsoft.com/office/drawing/2014/main" id="{AB237AC0-676A-4BC4-A27A-C10BC48D1656}"/>
              </a:ext>
            </a:extLst>
          </p:cNvPr>
          <p:cNvPicPr>
            <a:picLocks noChangeAspect="1"/>
          </p:cNvPicPr>
          <p:nvPr/>
        </p:nvPicPr>
        <p:blipFill>
          <a:blip r:embed="rId13"/>
          <a:stretch>
            <a:fillRect/>
          </a:stretch>
        </p:blipFill>
        <p:spPr>
          <a:xfrm>
            <a:off x="9792215" y="4442897"/>
            <a:ext cx="1730976" cy="1308530"/>
          </a:xfrm>
          <a:prstGeom prst="rect">
            <a:avLst/>
          </a:prstGeom>
        </p:spPr>
      </p:pic>
    </p:spTree>
    <p:extLst>
      <p:ext uri="{BB962C8B-B14F-4D97-AF65-F5344CB8AC3E}">
        <p14:creationId xmlns:p14="http://schemas.microsoft.com/office/powerpoint/2010/main" val="90680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90190C8-5F45-4753-8593-D264D5805803}"/>
              </a:ext>
            </a:extLst>
          </p:cNvPr>
          <p:cNvSpPr>
            <a:spLocks noGrp="1"/>
          </p:cNvSpPr>
          <p:nvPr>
            <p:ph type="ctrTitle"/>
          </p:nvPr>
        </p:nvSpPr>
        <p:spPr>
          <a:xfrm>
            <a:off x="396645" y="-2720079"/>
            <a:ext cx="8825658" cy="3329581"/>
          </a:xfrm>
        </p:spPr>
        <p:txBody>
          <a:bodyPr/>
          <a:lstStyle/>
          <a:p>
            <a:r>
              <a:rPr lang="es-ES" sz="2000" dirty="0"/>
              <a:t>Método heurístico sin restricción de volumen</a:t>
            </a:r>
          </a:p>
        </p:txBody>
      </p:sp>
      <p:pic>
        <p:nvPicPr>
          <p:cNvPr id="6" name="Imagen 6" descr="Imagen que contiene captura de pantalla&#10;&#10;Descripción generada con confianza muy alta">
            <a:extLst>
              <a:ext uri="{FF2B5EF4-FFF2-40B4-BE49-F238E27FC236}">
                <a16:creationId xmlns:a16="http://schemas.microsoft.com/office/drawing/2014/main" id="{BED2DFD2-08CA-4FD5-8E7A-A3151D6BEF74}"/>
              </a:ext>
            </a:extLst>
          </p:cNvPr>
          <p:cNvPicPr>
            <a:picLocks noChangeAspect="1"/>
          </p:cNvPicPr>
          <p:nvPr/>
        </p:nvPicPr>
        <p:blipFill>
          <a:blip r:embed="rId2"/>
          <a:stretch>
            <a:fillRect/>
          </a:stretch>
        </p:blipFill>
        <p:spPr>
          <a:xfrm>
            <a:off x="710000" y="1044789"/>
            <a:ext cx="2256137" cy="1689529"/>
          </a:xfrm>
          <a:prstGeom prst="rect">
            <a:avLst/>
          </a:prstGeom>
        </p:spPr>
      </p:pic>
      <p:sp>
        <p:nvSpPr>
          <p:cNvPr id="8" name="CuadroTexto 7">
            <a:extLst>
              <a:ext uri="{FF2B5EF4-FFF2-40B4-BE49-F238E27FC236}">
                <a16:creationId xmlns:a16="http://schemas.microsoft.com/office/drawing/2014/main" id="{0748D8BF-FEEA-4E1A-92C4-72F9CF0564B2}"/>
              </a:ext>
            </a:extLst>
          </p:cNvPr>
          <p:cNvSpPr txBox="1"/>
          <p:nvPr/>
        </p:nvSpPr>
        <p:spPr>
          <a:xfrm>
            <a:off x="193588" y="574588"/>
            <a:ext cx="354638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 Compactas</a:t>
            </a:r>
          </a:p>
        </p:txBody>
      </p:sp>
      <p:sp>
        <p:nvSpPr>
          <p:cNvPr id="9" name="CuadroTexto 8">
            <a:extLst>
              <a:ext uri="{FF2B5EF4-FFF2-40B4-BE49-F238E27FC236}">
                <a16:creationId xmlns:a16="http://schemas.microsoft.com/office/drawing/2014/main" id="{BD1624C7-0FBA-4F84-B515-BD7ACC542256}"/>
              </a:ext>
            </a:extLst>
          </p:cNvPr>
          <p:cNvSpPr txBox="1"/>
          <p:nvPr/>
        </p:nvSpPr>
        <p:spPr>
          <a:xfrm>
            <a:off x="471613" y="2747318"/>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Seno</a:t>
            </a:r>
          </a:p>
        </p:txBody>
      </p:sp>
      <p:sp>
        <p:nvSpPr>
          <p:cNvPr id="10" name="CuadroTexto 9">
            <a:extLst>
              <a:ext uri="{FF2B5EF4-FFF2-40B4-BE49-F238E27FC236}">
                <a16:creationId xmlns:a16="http://schemas.microsoft.com/office/drawing/2014/main" id="{2474B941-0123-4090-A7C0-810EAA2CABAE}"/>
              </a:ext>
            </a:extLst>
          </p:cNvPr>
          <p:cNvSpPr txBox="1"/>
          <p:nvPr/>
        </p:nvSpPr>
        <p:spPr>
          <a:xfrm>
            <a:off x="3900616" y="667264"/>
            <a:ext cx="6934199"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Estudiamos el número de generaciones y el tiempo de computación variando ciertos parámetros</a:t>
            </a:r>
          </a:p>
        </p:txBody>
      </p:sp>
      <p:sp>
        <p:nvSpPr>
          <p:cNvPr id="12" name="CuadroTexto 11">
            <a:extLst>
              <a:ext uri="{FF2B5EF4-FFF2-40B4-BE49-F238E27FC236}">
                <a16:creationId xmlns:a16="http://schemas.microsoft.com/office/drawing/2014/main" id="{5292EA00-F10D-474B-BA38-A0000048CEFE}"/>
              </a:ext>
            </a:extLst>
          </p:cNvPr>
          <p:cNvSpPr txBox="1"/>
          <p:nvPr/>
        </p:nvSpPr>
        <p:spPr>
          <a:xfrm>
            <a:off x="3900614" y="1635209"/>
            <a:ext cx="242398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a:t>
            </a:r>
          </a:p>
        </p:txBody>
      </p:sp>
      <p:sp>
        <p:nvSpPr>
          <p:cNvPr id="18" name="CuadroTexto 17">
            <a:extLst>
              <a:ext uri="{FF2B5EF4-FFF2-40B4-BE49-F238E27FC236}">
                <a16:creationId xmlns:a16="http://schemas.microsoft.com/office/drawing/2014/main" id="{7E23E0B6-CAE1-41FF-92E3-04C9185D44BF}"/>
              </a:ext>
            </a:extLst>
          </p:cNvPr>
          <p:cNvSpPr txBox="1"/>
          <p:nvPr/>
        </p:nvSpPr>
        <p:spPr>
          <a:xfrm>
            <a:off x="5846802" y="1264506"/>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Altura relativa:</a:t>
            </a:r>
          </a:p>
        </p:txBody>
      </p:sp>
      <p:pic>
        <p:nvPicPr>
          <p:cNvPr id="19" name="Imagen 19" descr="Imagen que contiene captura de pantalla&#10;&#10;Descripción generada con confianza muy alta">
            <a:extLst>
              <a:ext uri="{FF2B5EF4-FFF2-40B4-BE49-F238E27FC236}">
                <a16:creationId xmlns:a16="http://schemas.microsoft.com/office/drawing/2014/main" id="{48517951-8DEB-4A03-A8C2-EAC73BD8EAA0}"/>
              </a:ext>
            </a:extLst>
          </p:cNvPr>
          <p:cNvPicPr>
            <a:picLocks noChangeAspect="1"/>
          </p:cNvPicPr>
          <p:nvPr/>
        </p:nvPicPr>
        <p:blipFill>
          <a:blip r:embed="rId3"/>
          <a:stretch>
            <a:fillRect/>
          </a:stretch>
        </p:blipFill>
        <p:spPr>
          <a:xfrm>
            <a:off x="3387296" y="2126006"/>
            <a:ext cx="1885435" cy="1607150"/>
          </a:xfrm>
          <a:prstGeom prst="rect">
            <a:avLst/>
          </a:prstGeom>
        </p:spPr>
      </p:pic>
      <p:pic>
        <p:nvPicPr>
          <p:cNvPr id="21" name="Imagen 21" descr="Imagen que contiene mapa, texto&#10;&#10;Descripción generada con confianza muy alta">
            <a:extLst>
              <a:ext uri="{FF2B5EF4-FFF2-40B4-BE49-F238E27FC236}">
                <a16:creationId xmlns:a16="http://schemas.microsoft.com/office/drawing/2014/main" id="{9C31E0CB-B56C-49BE-8960-FAFE1DA62393}"/>
              </a:ext>
            </a:extLst>
          </p:cNvPr>
          <p:cNvPicPr>
            <a:picLocks noChangeAspect="1"/>
          </p:cNvPicPr>
          <p:nvPr/>
        </p:nvPicPr>
        <p:blipFill>
          <a:blip r:embed="rId4"/>
          <a:stretch>
            <a:fillRect/>
          </a:stretch>
        </p:blipFill>
        <p:spPr>
          <a:xfrm>
            <a:off x="5405568" y="2126005"/>
            <a:ext cx="1957517" cy="1607150"/>
          </a:xfrm>
          <a:prstGeom prst="rect">
            <a:avLst/>
          </a:prstGeom>
        </p:spPr>
      </p:pic>
      <p:sp>
        <p:nvSpPr>
          <p:cNvPr id="24" name="CuadroTexto 23">
            <a:extLst>
              <a:ext uri="{FF2B5EF4-FFF2-40B4-BE49-F238E27FC236}">
                <a16:creationId xmlns:a16="http://schemas.microsoft.com/office/drawing/2014/main" id="{17A41283-E2FC-4C8B-A7EC-AD566AFE897D}"/>
              </a:ext>
            </a:extLst>
          </p:cNvPr>
          <p:cNvSpPr txBox="1"/>
          <p:nvPr/>
        </p:nvSpPr>
        <p:spPr>
          <a:xfrm>
            <a:off x="7597343" y="1583722"/>
            <a:ext cx="396857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 Centradas</a:t>
            </a:r>
          </a:p>
        </p:txBody>
      </p:sp>
      <p:pic>
        <p:nvPicPr>
          <p:cNvPr id="25" name="Imagen 25" descr="Imagen que contiene mapa&#10;&#10;Descripción generada con confianza alta">
            <a:extLst>
              <a:ext uri="{FF2B5EF4-FFF2-40B4-BE49-F238E27FC236}">
                <a16:creationId xmlns:a16="http://schemas.microsoft.com/office/drawing/2014/main" id="{57259226-3E4D-4AF0-AB89-BDF4E6A65D57}"/>
              </a:ext>
            </a:extLst>
          </p:cNvPr>
          <p:cNvPicPr>
            <a:picLocks noChangeAspect="1"/>
          </p:cNvPicPr>
          <p:nvPr/>
        </p:nvPicPr>
        <p:blipFill>
          <a:blip r:embed="rId5"/>
          <a:stretch>
            <a:fillRect/>
          </a:stretch>
        </p:blipFill>
        <p:spPr>
          <a:xfrm>
            <a:off x="7629782" y="2126006"/>
            <a:ext cx="1885436" cy="1607150"/>
          </a:xfrm>
          <a:prstGeom prst="rect">
            <a:avLst/>
          </a:prstGeom>
        </p:spPr>
      </p:pic>
      <p:pic>
        <p:nvPicPr>
          <p:cNvPr id="27" name="Imagen 27" descr="Imagen que contiene mapa, texto&#10;&#10;Descripción generada con confianza muy alta">
            <a:extLst>
              <a:ext uri="{FF2B5EF4-FFF2-40B4-BE49-F238E27FC236}">
                <a16:creationId xmlns:a16="http://schemas.microsoft.com/office/drawing/2014/main" id="{D93557E4-17B2-42C0-9272-983897DA8EEA}"/>
              </a:ext>
            </a:extLst>
          </p:cNvPr>
          <p:cNvPicPr>
            <a:picLocks noChangeAspect="1"/>
          </p:cNvPicPr>
          <p:nvPr/>
        </p:nvPicPr>
        <p:blipFill>
          <a:blip r:embed="rId6"/>
          <a:stretch>
            <a:fillRect/>
          </a:stretch>
        </p:blipFill>
        <p:spPr>
          <a:xfrm>
            <a:off x="9668647" y="2126005"/>
            <a:ext cx="1895733" cy="1607150"/>
          </a:xfrm>
          <a:prstGeom prst="rect">
            <a:avLst/>
          </a:prstGeom>
        </p:spPr>
      </p:pic>
      <p:sp>
        <p:nvSpPr>
          <p:cNvPr id="34" name="CuadroTexto 33">
            <a:extLst>
              <a:ext uri="{FF2B5EF4-FFF2-40B4-BE49-F238E27FC236}">
                <a16:creationId xmlns:a16="http://schemas.microsoft.com/office/drawing/2014/main" id="{49673C57-D7A0-4541-8107-AD3ED3DC128F}"/>
              </a:ext>
            </a:extLst>
          </p:cNvPr>
          <p:cNvSpPr txBox="1"/>
          <p:nvPr/>
        </p:nvSpPr>
        <p:spPr>
          <a:xfrm>
            <a:off x="4034477" y="3941803"/>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Número de puntos:</a:t>
            </a:r>
          </a:p>
        </p:txBody>
      </p:sp>
      <p:sp>
        <p:nvSpPr>
          <p:cNvPr id="35" name="CuadroTexto 34">
            <a:extLst>
              <a:ext uri="{FF2B5EF4-FFF2-40B4-BE49-F238E27FC236}">
                <a16:creationId xmlns:a16="http://schemas.microsoft.com/office/drawing/2014/main" id="{7002B2D5-5F84-4291-BF64-FB6CBA49B55A}"/>
              </a:ext>
            </a:extLst>
          </p:cNvPr>
          <p:cNvSpPr txBox="1"/>
          <p:nvPr/>
        </p:nvSpPr>
        <p:spPr>
          <a:xfrm>
            <a:off x="1480749" y="4219829"/>
            <a:ext cx="2423984"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a:t>
            </a:r>
          </a:p>
        </p:txBody>
      </p:sp>
      <p:sp>
        <p:nvSpPr>
          <p:cNvPr id="36" name="CuadroTexto 35">
            <a:extLst>
              <a:ext uri="{FF2B5EF4-FFF2-40B4-BE49-F238E27FC236}">
                <a16:creationId xmlns:a16="http://schemas.microsoft.com/office/drawing/2014/main" id="{7DE39219-2DF6-4181-8F79-2E4BD3F9E316}"/>
              </a:ext>
            </a:extLst>
          </p:cNvPr>
          <p:cNvSpPr txBox="1"/>
          <p:nvPr/>
        </p:nvSpPr>
        <p:spPr>
          <a:xfrm>
            <a:off x="6773556" y="4219830"/>
            <a:ext cx="396857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 Centradas</a:t>
            </a:r>
          </a:p>
        </p:txBody>
      </p:sp>
      <p:pic>
        <p:nvPicPr>
          <p:cNvPr id="37" name="Imagen 37" descr="Imagen que contiene mapa&#10;&#10;Descripción generada con confianza alta">
            <a:extLst>
              <a:ext uri="{FF2B5EF4-FFF2-40B4-BE49-F238E27FC236}">
                <a16:creationId xmlns:a16="http://schemas.microsoft.com/office/drawing/2014/main" id="{2BD7CD5F-E390-4E12-85D0-6464AC5FB656}"/>
              </a:ext>
            </a:extLst>
          </p:cNvPr>
          <p:cNvPicPr>
            <a:picLocks noChangeAspect="1"/>
          </p:cNvPicPr>
          <p:nvPr/>
        </p:nvPicPr>
        <p:blipFill>
          <a:blip r:embed="rId7"/>
          <a:stretch>
            <a:fillRect/>
          </a:stretch>
        </p:blipFill>
        <p:spPr>
          <a:xfrm>
            <a:off x="362980" y="4865087"/>
            <a:ext cx="2095500" cy="1514475"/>
          </a:xfrm>
          <a:prstGeom prst="rect">
            <a:avLst/>
          </a:prstGeom>
        </p:spPr>
      </p:pic>
      <p:pic>
        <p:nvPicPr>
          <p:cNvPr id="39" name="Imagen 39" descr="Imagen que contiene mapa, texto&#10;&#10;Descripción generada con confianza alta">
            <a:extLst>
              <a:ext uri="{FF2B5EF4-FFF2-40B4-BE49-F238E27FC236}">
                <a16:creationId xmlns:a16="http://schemas.microsoft.com/office/drawing/2014/main" id="{57D85A51-3B0C-4388-B65F-C37324FBF16F}"/>
              </a:ext>
            </a:extLst>
          </p:cNvPr>
          <p:cNvPicPr>
            <a:picLocks noChangeAspect="1"/>
          </p:cNvPicPr>
          <p:nvPr/>
        </p:nvPicPr>
        <p:blipFill>
          <a:blip r:embed="rId8"/>
          <a:stretch>
            <a:fillRect/>
          </a:stretch>
        </p:blipFill>
        <p:spPr>
          <a:xfrm>
            <a:off x="2757487" y="4865086"/>
            <a:ext cx="2105025" cy="1514475"/>
          </a:xfrm>
          <a:prstGeom prst="rect">
            <a:avLst/>
          </a:prstGeom>
        </p:spPr>
      </p:pic>
      <p:pic>
        <p:nvPicPr>
          <p:cNvPr id="41" name="Imagen 41" descr="Imagen que contiene texto, mapa&#10;&#10;Descripción generada con confianza alta">
            <a:extLst>
              <a:ext uri="{FF2B5EF4-FFF2-40B4-BE49-F238E27FC236}">
                <a16:creationId xmlns:a16="http://schemas.microsoft.com/office/drawing/2014/main" id="{9D57E440-97AD-43B3-880C-ACFFE805C3EE}"/>
              </a:ext>
            </a:extLst>
          </p:cNvPr>
          <p:cNvPicPr>
            <a:picLocks noChangeAspect="1"/>
          </p:cNvPicPr>
          <p:nvPr/>
        </p:nvPicPr>
        <p:blipFill>
          <a:blip r:embed="rId9"/>
          <a:stretch>
            <a:fillRect/>
          </a:stretch>
        </p:blipFill>
        <p:spPr>
          <a:xfrm>
            <a:off x="6095485" y="4865087"/>
            <a:ext cx="2019300" cy="1514475"/>
          </a:xfrm>
          <a:prstGeom prst="rect">
            <a:avLst/>
          </a:prstGeom>
        </p:spPr>
      </p:pic>
      <p:pic>
        <p:nvPicPr>
          <p:cNvPr id="43" name="Imagen 43" descr="Imagen que contiene texto, mapa&#10;&#10;Descripción generada con confianza muy alta">
            <a:extLst>
              <a:ext uri="{FF2B5EF4-FFF2-40B4-BE49-F238E27FC236}">
                <a16:creationId xmlns:a16="http://schemas.microsoft.com/office/drawing/2014/main" id="{80B0A378-AF8F-4CD1-94E0-EF868B954579}"/>
              </a:ext>
            </a:extLst>
          </p:cNvPr>
          <p:cNvPicPr>
            <a:picLocks noChangeAspect="1"/>
          </p:cNvPicPr>
          <p:nvPr/>
        </p:nvPicPr>
        <p:blipFill>
          <a:blip r:embed="rId10"/>
          <a:stretch>
            <a:fillRect/>
          </a:stretch>
        </p:blipFill>
        <p:spPr>
          <a:xfrm>
            <a:off x="8947836" y="4865086"/>
            <a:ext cx="2019300" cy="1514475"/>
          </a:xfrm>
          <a:prstGeom prst="rect">
            <a:avLst/>
          </a:prstGeom>
        </p:spPr>
      </p:pic>
    </p:spTree>
    <p:extLst>
      <p:ext uri="{BB962C8B-B14F-4D97-AF65-F5344CB8AC3E}">
        <p14:creationId xmlns:p14="http://schemas.microsoft.com/office/powerpoint/2010/main" val="44842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3046D2F8-3430-4347-A93D-82EFCCF755E0}"/>
              </a:ext>
            </a:extLst>
          </p:cNvPr>
          <p:cNvSpPr txBox="1">
            <a:spLocks/>
          </p:cNvSpPr>
          <p:nvPr/>
        </p:nvSpPr>
        <p:spPr>
          <a:xfrm>
            <a:off x="355455" y="-1593"/>
            <a:ext cx="10679171" cy="3329581"/>
          </a:xfrm>
          <a:prstGeom prst="rect">
            <a:avLst/>
          </a:prstGeom>
        </p:spPr>
        <p:txBody>
          <a:bodyPr anchor="t"/>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dirty="0"/>
              <a:t>Métodos del gradiente con restricción de volumen</a:t>
            </a:r>
          </a:p>
        </p:txBody>
      </p:sp>
      <p:sp>
        <p:nvSpPr>
          <p:cNvPr id="5" name="CuadroTexto 4">
            <a:extLst>
              <a:ext uri="{FF2B5EF4-FFF2-40B4-BE49-F238E27FC236}">
                <a16:creationId xmlns:a16="http://schemas.microsoft.com/office/drawing/2014/main" id="{5F1C3F91-E86A-4404-9B1A-744204E49115}"/>
              </a:ext>
            </a:extLst>
          </p:cNvPr>
          <p:cNvSpPr txBox="1"/>
          <p:nvPr/>
        </p:nvSpPr>
        <p:spPr>
          <a:xfrm>
            <a:off x="358345" y="821721"/>
            <a:ext cx="375233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Diferencias Finitas Centradas:</a:t>
            </a:r>
          </a:p>
        </p:txBody>
      </p:sp>
      <p:pic>
        <p:nvPicPr>
          <p:cNvPr id="6" name="Imagen 6">
            <a:extLst>
              <a:ext uri="{FF2B5EF4-FFF2-40B4-BE49-F238E27FC236}">
                <a16:creationId xmlns:a16="http://schemas.microsoft.com/office/drawing/2014/main" id="{95B722E8-1FC0-4C87-B4BB-277A7C7AAC24}"/>
              </a:ext>
            </a:extLst>
          </p:cNvPr>
          <p:cNvPicPr>
            <a:picLocks noChangeAspect="1"/>
          </p:cNvPicPr>
          <p:nvPr/>
        </p:nvPicPr>
        <p:blipFill>
          <a:blip r:embed="rId2"/>
          <a:stretch>
            <a:fillRect/>
          </a:stretch>
        </p:blipFill>
        <p:spPr>
          <a:xfrm>
            <a:off x="699702" y="1291925"/>
            <a:ext cx="2801894" cy="2101421"/>
          </a:xfrm>
          <a:prstGeom prst="rect">
            <a:avLst/>
          </a:prstGeom>
        </p:spPr>
      </p:pic>
      <p:pic>
        <p:nvPicPr>
          <p:cNvPr id="8" name="Imagen 8">
            <a:extLst>
              <a:ext uri="{FF2B5EF4-FFF2-40B4-BE49-F238E27FC236}">
                <a16:creationId xmlns:a16="http://schemas.microsoft.com/office/drawing/2014/main" id="{E690EB05-6B43-4354-8F35-53579153C48C}"/>
              </a:ext>
            </a:extLst>
          </p:cNvPr>
          <p:cNvPicPr>
            <a:picLocks noChangeAspect="1"/>
          </p:cNvPicPr>
          <p:nvPr/>
        </p:nvPicPr>
        <p:blipFill>
          <a:blip r:embed="rId3"/>
          <a:stretch>
            <a:fillRect/>
          </a:stretch>
        </p:blipFill>
        <p:spPr>
          <a:xfrm>
            <a:off x="4149296" y="1333114"/>
            <a:ext cx="2729813" cy="2060231"/>
          </a:xfrm>
          <a:prstGeom prst="rect">
            <a:avLst/>
          </a:prstGeom>
        </p:spPr>
      </p:pic>
      <p:graphicFrame>
        <p:nvGraphicFramePr>
          <p:cNvPr id="11" name="Tabla 10">
            <a:extLst>
              <a:ext uri="{FF2B5EF4-FFF2-40B4-BE49-F238E27FC236}">
                <a16:creationId xmlns:a16="http://schemas.microsoft.com/office/drawing/2014/main" id="{5B329696-00BB-44AE-A4C3-0B08E1DCD9A4}"/>
              </a:ext>
            </a:extLst>
          </p:cNvPr>
          <p:cNvGraphicFramePr>
            <a:graphicFrameLocks noGrp="1"/>
          </p:cNvGraphicFramePr>
          <p:nvPr>
            <p:extLst>
              <p:ext uri="{D42A27DB-BD31-4B8C-83A1-F6EECF244321}">
                <p14:modId xmlns:p14="http://schemas.microsoft.com/office/powerpoint/2010/main" val="481988474"/>
              </p:ext>
            </p:extLst>
          </p:nvPr>
        </p:nvGraphicFramePr>
        <p:xfrm>
          <a:off x="720810" y="3707026"/>
          <a:ext cx="7416882" cy="2001402"/>
        </p:xfrm>
        <a:graphic>
          <a:graphicData uri="http://schemas.openxmlformats.org/drawingml/2006/table">
            <a:tbl>
              <a:tblPr firstRow="1" firstCol="1" bandRow="1">
                <a:tableStyleId>{5C22544A-7EE6-4342-B048-85BDC9FD1C3A}</a:tableStyleId>
              </a:tblPr>
              <a:tblGrid>
                <a:gridCol w="1483377">
                  <a:extLst>
                    <a:ext uri="{9D8B030D-6E8A-4147-A177-3AD203B41FA5}">
                      <a16:colId xmlns:a16="http://schemas.microsoft.com/office/drawing/2014/main" val="2615063469"/>
                    </a:ext>
                  </a:extLst>
                </a:gridCol>
                <a:gridCol w="1451918">
                  <a:extLst>
                    <a:ext uri="{9D8B030D-6E8A-4147-A177-3AD203B41FA5}">
                      <a16:colId xmlns:a16="http://schemas.microsoft.com/office/drawing/2014/main" val="323466191"/>
                    </a:ext>
                  </a:extLst>
                </a:gridCol>
                <a:gridCol w="1585783">
                  <a:extLst>
                    <a:ext uri="{9D8B030D-6E8A-4147-A177-3AD203B41FA5}">
                      <a16:colId xmlns:a16="http://schemas.microsoft.com/office/drawing/2014/main" val="3011079794"/>
                    </a:ext>
                  </a:extLst>
                </a:gridCol>
                <a:gridCol w="1412427">
                  <a:extLst>
                    <a:ext uri="{9D8B030D-6E8A-4147-A177-3AD203B41FA5}">
                      <a16:colId xmlns:a16="http://schemas.microsoft.com/office/drawing/2014/main" val="2412460719"/>
                    </a:ext>
                  </a:extLst>
                </a:gridCol>
                <a:gridCol w="1483377">
                  <a:extLst>
                    <a:ext uri="{9D8B030D-6E8A-4147-A177-3AD203B41FA5}">
                      <a16:colId xmlns:a16="http://schemas.microsoft.com/office/drawing/2014/main" val="931195768"/>
                    </a:ext>
                  </a:extLst>
                </a:gridCol>
              </a:tblGrid>
              <a:tr h="708837">
                <a:tc>
                  <a:txBody>
                    <a:bodyPr/>
                    <a:lstStyle/>
                    <a:p>
                      <a:pPr>
                        <a:spcAft>
                          <a:spcPts val="0"/>
                        </a:spcAft>
                      </a:pPr>
                      <a:r>
                        <a:rPr lang="es-ES" dirty="0">
                          <a:effectLst/>
                        </a:rPr>
                        <a:t>Método</a:t>
                      </a:r>
                    </a:p>
                  </a:txBody>
                  <a:tcPr marL="68580" marR="68580" marT="0" marB="0"/>
                </a:tc>
                <a:tc>
                  <a:txBody>
                    <a:bodyPr/>
                    <a:lstStyle/>
                    <a:p>
                      <a:pPr>
                        <a:spcAft>
                          <a:spcPts val="0"/>
                        </a:spcAft>
                      </a:pPr>
                      <a:r>
                        <a:rPr lang="es-ES" dirty="0" err="1">
                          <a:effectLst/>
                        </a:rPr>
                        <a:t>Nº</a:t>
                      </a:r>
                      <a:r>
                        <a:rPr lang="es-ES" dirty="0">
                          <a:effectLst/>
                        </a:rPr>
                        <a:t> Iteraciones</a:t>
                      </a:r>
                    </a:p>
                  </a:txBody>
                  <a:tcPr marL="68580" marR="68580" marT="0" marB="0"/>
                </a:tc>
                <a:tc>
                  <a:txBody>
                    <a:bodyPr/>
                    <a:lstStyle/>
                    <a:p>
                      <a:pPr>
                        <a:spcAft>
                          <a:spcPts val="0"/>
                        </a:spcAft>
                      </a:pPr>
                      <a:r>
                        <a:rPr lang="es-ES" dirty="0" err="1">
                          <a:effectLst/>
                        </a:rPr>
                        <a:t>Nº</a:t>
                      </a:r>
                      <a:r>
                        <a:rPr lang="es-ES" dirty="0">
                          <a:effectLst/>
                        </a:rPr>
                        <a:t> </a:t>
                      </a:r>
                      <a:r>
                        <a:rPr lang="es-ES" sz="1600" dirty="0">
                          <a:effectLst/>
                        </a:rPr>
                        <a:t>Evaluaciones</a:t>
                      </a:r>
                    </a:p>
                  </a:txBody>
                  <a:tcPr marL="68580" marR="68580" marT="0" marB="0"/>
                </a:tc>
                <a:tc>
                  <a:txBody>
                    <a:bodyPr/>
                    <a:lstStyle/>
                    <a:p>
                      <a:pPr>
                        <a:spcAft>
                          <a:spcPts val="0"/>
                        </a:spcAft>
                      </a:pPr>
                      <a:r>
                        <a:rPr lang="es-ES" dirty="0">
                          <a:effectLst/>
                        </a:rPr>
                        <a:t>Tiempo (s)</a:t>
                      </a:r>
                    </a:p>
                  </a:txBody>
                  <a:tcPr marL="68580" marR="68580" marT="0" marB="0"/>
                </a:tc>
                <a:tc>
                  <a:txBody>
                    <a:bodyPr/>
                    <a:lstStyle/>
                    <a:p>
                      <a:pPr>
                        <a:spcAft>
                          <a:spcPts val="0"/>
                        </a:spcAft>
                      </a:pPr>
                      <a:r>
                        <a:rPr lang="es-ES" dirty="0">
                          <a:effectLst/>
                        </a:rPr>
                        <a:t>Convergencia (SI/NO)</a:t>
                      </a:r>
                    </a:p>
                  </a:txBody>
                  <a:tcPr marL="68580" marR="68580" marT="0" marB="0"/>
                </a:tc>
                <a:extLst>
                  <a:ext uri="{0D108BD9-81ED-4DB2-BD59-A6C34878D82A}">
                    <a16:rowId xmlns:a16="http://schemas.microsoft.com/office/drawing/2014/main" val="1836298652"/>
                  </a:ext>
                </a:extLst>
              </a:tr>
              <a:tr h="478464">
                <a:tc>
                  <a:txBody>
                    <a:bodyPr/>
                    <a:lstStyle/>
                    <a:p>
                      <a:pPr>
                        <a:spcAft>
                          <a:spcPts val="0"/>
                        </a:spcAft>
                      </a:pPr>
                      <a:r>
                        <a:rPr lang="es-ES" dirty="0">
                          <a:effectLst/>
                        </a:rPr>
                        <a:t>Interior-</a:t>
                      </a:r>
                      <a:r>
                        <a:rPr lang="es-ES" dirty="0" err="1">
                          <a:effectLst/>
                        </a:rPr>
                        <a:t>point</a:t>
                      </a:r>
                    </a:p>
                  </a:txBody>
                  <a:tcPr marL="68580" marR="68580" marT="0" marB="0"/>
                </a:tc>
                <a:tc>
                  <a:txBody>
                    <a:bodyPr/>
                    <a:lstStyle/>
                    <a:p>
                      <a:pPr>
                        <a:spcAft>
                          <a:spcPts val="0"/>
                        </a:spcAft>
                      </a:pPr>
                      <a:r>
                        <a:rPr lang="es-ES" dirty="0">
                          <a:effectLst/>
                        </a:rPr>
                        <a:t>262</a:t>
                      </a:r>
                    </a:p>
                  </a:txBody>
                  <a:tcPr marL="68580" marR="68580" marT="0" marB="0"/>
                </a:tc>
                <a:tc>
                  <a:txBody>
                    <a:bodyPr/>
                    <a:lstStyle/>
                    <a:p>
                      <a:pPr>
                        <a:spcAft>
                          <a:spcPts val="0"/>
                        </a:spcAft>
                      </a:pPr>
                      <a:r>
                        <a:rPr lang="es-ES" dirty="0">
                          <a:effectLst/>
                        </a:rPr>
                        <a:t>27303</a:t>
                      </a:r>
                    </a:p>
                  </a:txBody>
                  <a:tcPr marL="68580" marR="68580" marT="0" marB="0"/>
                </a:tc>
                <a:tc>
                  <a:txBody>
                    <a:bodyPr/>
                    <a:lstStyle/>
                    <a:p>
                      <a:pPr>
                        <a:spcAft>
                          <a:spcPts val="0"/>
                        </a:spcAft>
                      </a:pPr>
                      <a:r>
                        <a:rPr lang="es-ES" dirty="0">
                          <a:effectLst/>
                        </a:rPr>
                        <a:t>57,8275</a:t>
                      </a:r>
                    </a:p>
                  </a:txBody>
                  <a:tcPr marL="68580" marR="68580" marT="0" marB="0"/>
                </a:tc>
                <a:tc>
                  <a:txBody>
                    <a:bodyPr/>
                    <a:lstStyle/>
                    <a:p>
                      <a:pPr>
                        <a:spcAft>
                          <a:spcPts val="0"/>
                        </a:spcAft>
                      </a:pPr>
                      <a:r>
                        <a:rPr lang="es-ES" dirty="0">
                          <a:effectLst/>
                        </a:rPr>
                        <a:t>SI</a:t>
                      </a:r>
                    </a:p>
                  </a:txBody>
                  <a:tcPr marL="68580" marR="68580" marT="0" marB="0"/>
                </a:tc>
                <a:extLst>
                  <a:ext uri="{0D108BD9-81ED-4DB2-BD59-A6C34878D82A}">
                    <a16:rowId xmlns:a16="http://schemas.microsoft.com/office/drawing/2014/main" val="3201901471"/>
                  </a:ext>
                </a:extLst>
              </a:tr>
              <a:tr h="239232">
                <a:tc>
                  <a:txBody>
                    <a:bodyPr/>
                    <a:lstStyle/>
                    <a:p>
                      <a:pPr>
                        <a:spcAft>
                          <a:spcPts val="0"/>
                        </a:spcAft>
                      </a:pPr>
                      <a:r>
                        <a:rPr lang="es-ES" dirty="0">
                          <a:effectLst/>
                        </a:rPr>
                        <a:t>SQP</a:t>
                      </a:r>
                    </a:p>
                  </a:txBody>
                  <a:tcPr marL="68580" marR="68580" marT="0" marB="0"/>
                </a:tc>
                <a:tc>
                  <a:txBody>
                    <a:bodyPr/>
                    <a:lstStyle/>
                    <a:p>
                      <a:pPr>
                        <a:spcAft>
                          <a:spcPts val="0"/>
                        </a:spcAft>
                      </a:pPr>
                      <a:r>
                        <a:rPr lang="es-ES" dirty="0">
                          <a:effectLst/>
                        </a:rPr>
                        <a:t>129</a:t>
                      </a:r>
                    </a:p>
                  </a:txBody>
                  <a:tcPr marL="68580" marR="68580" marT="0" marB="0"/>
                </a:tc>
                <a:tc>
                  <a:txBody>
                    <a:bodyPr/>
                    <a:lstStyle/>
                    <a:p>
                      <a:pPr>
                        <a:spcAft>
                          <a:spcPts val="0"/>
                        </a:spcAft>
                      </a:pPr>
                      <a:r>
                        <a:rPr lang="es-ES" dirty="0">
                          <a:effectLst/>
                        </a:rPr>
                        <a:t>13970</a:t>
                      </a:r>
                    </a:p>
                  </a:txBody>
                  <a:tcPr marL="68580" marR="68580" marT="0" marB="0"/>
                </a:tc>
                <a:tc>
                  <a:txBody>
                    <a:bodyPr/>
                    <a:lstStyle/>
                    <a:p>
                      <a:pPr>
                        <a:spcAft>
                          <a:spcPts val="0"/>
                        </a:spcAft>
                      </a:pPr>
                      <a:r>
                        <a:rPr lang="es-ES" dirty="0">
                          <a:effectLst/>
                        </a:rPr>
                        <a:t>25,600</a:t>
                      </a:r>
                    </a:p>
                  </a:txBody>
                  <a:tcPr marL="68580" marR="68580" marT="0" marB="0"/>
                </a:tc>
                <a:tc>
                  <a:txBody>
                    <a:bodyPr/>
                    <a:lstStyle/>
                    <a:p>
                      <a:pPr>
                        <a:spcAft>
                          <a:spcPts val="0"/>
                        </a:spcAft>
                      </a:pPr>
                      <a:r>
                        <a:rPr lang="es-ES" dirty="0">
                          <a:effectLst/>
                        </a:rPr>
                        <a:t>SI</a:t>
                      </a:r>
                    </a:p>
                  </a:txBody>
                  <a:tcPr marL="68580" marR="68580" marT="0" marB="0"/>
                </a:tc>
                <a:extLst>
                  <a:ext uri="{0D108BD9-81ED-4DB2-BD59-A6C34878D82A}">
                    <a16:rowId xmlns:a16="http://schemas.microsoft.com/office/drawing/2014/main" val="1666494979"/>
                  </a:ext>
                </a:extLst>
              </a:tr>
              <a:tr h="469605">
                <a:tc>
                  <a:txBody>
                    <a:bodyPr/>
                    <a:lstStyle/>
                    <a:p>
                      <a:pPr>
                        <a:spcAft>
                          <a:spcPts val="0"/>
                        </a:spcAft>
                      </a:pPr>
                      <a:r>
                        <a:rPr lang="es-ES" dirty="0">
                          <a:effectLst/>
                        </a:rPr>
                        <a:t>Active-set</a:t>
                      </a:r>
                    </a:p>
                  </a:txBody>
                  <a:tcPr marL="68580" marR="68580" marT="0" marB="0"/>
                </a:tc>
                <a:tc>
                  <a:txBody>
                    <a:bodyPr/>
                    <a:lstStyle/>
                    <a:p>
                      <a:pPr>
                        <a:spcAft>
                          <a:spcPts val="0"/>
                        </a:spcAft>
                      </a:pPr>
                      <a:r>
                        <a:rPr lang="es-ES" dirty="0">
                          <a:effectLst/>
                        </a:rPr>
                        <a:t>267</a:t>
                      </a:r>
                    </a:p>
                  </a:txBody>
                  <a:tcPr marL="68580" marR="68580" marT="0" marB="0"/>
                </a:tc>
                <a:tc>
                  <a:txBody>
                    <a:bodyPr/>
                    <a:lstStyle/>
                    <a:p>
                      <a:pPr>
                        <a:spcAft>
                          <a:spcPts val="0"/>
                        </a:spcAft>
                      </a:pPr>
                      <a:r>
                        <a:rPr lang="es-ES" dirty="0">
                          <a:effectLst/>
                        </a:rPr>
                        <a:t>27366</a:t>
                      </a:r>
                    </a:p>
                  </a:txBody>
                  <a:tcPr marL="68580" marR="68580" marT="0" marB="0"/>
                </a:tc>
                <a:tc>
                  <a:txBody>
                    <a:bodyPr/>
                    <a:lstStyle/>
                    <a:p>
                      <a:pPr>
                        <a:spcAft>
                          <a:spcPts val="0"/>
                        </a:spcAft>
                      </a:pPr>
                      <a:r>
                        <a:rPr lang="es-ES" dirty="0">
                          <a:effectLst/>
                        </a:rPr>
                        <a:t>85,3097</a:t>
                      </a:r>
                    </a:p>
                  </a:txBody>
                  <a:tcPr marL="68580" marR="68580" marT="0" marB="0"/>
                </a:tc>
                <a:tc>
                  <a:txBody>
                    <a:bodyPr/>
                    <a:lstStyle/>
                    <a:p>
                      <a:pPr>
                        <a:spcAft>
                          <a:spcPts val="0"/>
                        </a:spcAft>
                      </a:pPr>
                      <a:r>
                        <a:rPr lang="es-ES" dirty="0">
                          <a:effectLst/>
                        </a:rPr>
                        <a:t>NO</a:t>
                      </a:r>
                    </a:p>
                  </a:txBody>
                  <a:tcPr marL="68580" marR="68580" marT="0" marB="0"/>
                </a:tc>
                <a:extLst>
                  <a:ext uri="{0D108BD9-81ED-4DB2-BD59-A6C34878D82A}">
                    <a16:rowId xmlns:a16="http://schemas.microsoft.com/office/drawing/2014/main" val="722683547"/>
                  </a:ext>
                </a:extLst>
              </a:tr>
            </a:tbl>
          </a:graphicData>
        </a:graphic>
      </p:graphicFrame>
      <p:graphicFrame>
        <p:nvGraphicFramePr>
          <p:cNvPr id="13" name="Tabla 12">
            <a:extLst>
              <a:ext uri="{FF2B5EF4-FFF2-40B4-BE49-F238E27FC236}">
                <a16:creationId xmlns:a16="http://schemas.microsoft.com/office/drawing/2014/main" id="{D18DA48B-C1D2-4F75-A8AD-8270574D8729}"/>
              </a:ext>
            </a:extLst>
          </p:cNvPr>
          <p:cNvGraphicFramePr>
            <a:graphicFrameLocks noGrp="1"/>
          </p:cNvGraphicFramePr>
          <p:nvPr>
            <p:extLst>
              <p:ext uri="{D42A27DB-BD31-4B8C-83A1-F6EECF244321}">
                <p14:modId xmlns:p14="http://schemas.microsoft.com/office/powerpoint/2010/main" val="461538977"/>
              </p:ext>
            </p:extLst>
          </p:nvPr>
        </p:nvGraphicFramePr>
        <p:xfrm>
          <a:off x="6960972" y="1966783"/>
          <a:ext cx="5175715" cy="1097280"/>
        </p:xfrm>
        <a:graphic>
          <a:graphicData uri="http://schemas.openxmlformats.org/drawingml/2006/table">
            <a:tbl>
              <a:tblPr firstRow="1" firstCol="1" bandRow="1">
                <a:tableStyleId>{5C22544A-7EE6-4342-B048-85BDC9FD1C3A}</a:tableStyleId>
              </a:tblPr>
              <a:tblGrid>
                <a:gridCol w="1428024">
                  <a:extLst>
                    <a:ext uri="{9D8B030D-6E8A-4147-A177-3AD203B41FA5}">
                      <a16:colId xmlns:a16="http://schemas.microsoft.com/office/drawing/2014/main" val="2783164922"/>
                    </a:ext>
                  </a:extLst>
                </a:gridCol>
                <a:gridCol w="1437355">
                  <a:extLst>
                    <a:ext uri="{9D8B030D-6E8A-4147-A177-3AD203B41FA5}">
                      <a16:colId xmlns:a16="http://schemas.microsoft.com/office/drawing/2014/main" val="1906300473"/>
                    </a:ext>
                  </a:extLst>
                </a:gridCol>
                <a:gridCol w="1211916">
                  <a:extLst>
                    <a:ext uri="{9D8B030D-6E8A-4147-A177-3AD203B41FA5}">
                      <a16:colId xmlns:a16="http://schemas.microsoft.com/office/drawing/2014/main" val="2677536466"/>
                    </a:ext>
                  </a:extLst>
                </a:gridCol>
                <a:gridCol w="1098420">
                  <a:extLst>
                    <a:ext uri="{9D8B030D-6E8A-4147-A177-3AD203B41FA5}">
                      <a16:colId xmlns:a16="http://schemas.microsoft.com/office/drawing/2014/main" val="4212011463"/>
                    </a:ext>
                  </a:extLst>
                </a:gridCol>
              </a:tblGrid>
              <a:tr h="0">
                <a:tc>
                  <a:txBody>
                    <a:bodyPr/>
                    <a:lstStyle/>
                    <a:p>
                      <a:pPr>
                        <a:spcAft>
                          <a:spcPts val="0"/>
                        </a:spcAft>
                      </a:pPr>
                      <a:endParaRPr lang="es-ES" dirty="0">
                        <a:effectLst/>
                      </a:endParaRPr>
                    </a:p>
                  </a:txBody>
                  <a:tcPr marL="68580" marR="68580" marT="0" marB="0"/>
                </a:tc>
                <a:tc>
                  <a:txBody>
                    <a:bodyPr/>
                    <a:lstStyle/>
                    <a:p>
                      <a:pPr>
                        <a:spcAft>
                          <a:spcPts val="0"/>
                        </a:spcAft>
                      </a:pPr>
                      <a:r>
                        <a:rPr lang="es-ES" dirty="0">
                          <a:effectLst/>
                        </a:rPr>
                        <a:t>Solución analítica</a:t>
                      </a:r>
                    </a:p>
                  </a:txBody>
                  <a:tcPr marL="68580" marR="68580" marT="0" marB="0"/>
                </a:tc>
                <a:tc>
                  <a:txBody>
                    <a:bodyPr/>
                    <a:lstStyle/>
                    <a:p>
                      <a:pPr>
                        <a:spcAft>
                          <a:spcPts val="0"/>
                        </a:spcAft>
                      </a:pPr>
                      <a:r>
                        <a:rPr lang="es-ES" dirty="0">
                          <a:effectLst/>
                        </a:rPr>
                        <a:t>Interior-</a:t>
                      </a:r>
                      <a:r>
                        <a:rPr lang="es-ES" dirty="0" err="1">
                          <a:effectLst/>
                        </a:rPr>
                        <a:t>point</a:t>
                      </a:r>
                    </a:p>
                  </a:txBody>
                  <a:tcPr marL="68580" marR="68580" marT="0" marB="0"/>
                </a:tc>
                <a:tc>
                  <a:txBody>
                    <a:bodyPr/>
                    <a:lstStyle/>
                    <a:p>
                      <a:pPr>
                        <a:spcAft>
                          <a:spcPts val="0"/>
                        </a:spcAft>
                      </a:pPr>
                      <a:r>
                        <a:rPr lang="es-ES" dirty="0">
                          <a:effectLst/>
                        </a:rPr>
                        <a:t>SQP</a:t>
                      </a:r>
                    </a:p>
                  </a:txBody>
                  <a:tcPr marL="68580" marR="68580" marT="0" marB="0"/>
                </a:tc>
                <a:extLst>
                  <a:ext uri="{0D108BD9-81ED-4DB2-BD59-A6C34878D82A}">
                    <a16:rowId xmlns:a16="http://schemas.microsoft.com/office/drawing/2014/main" val="1332312913"/>
                  </a:ext>
                </a:extLst>
              </a:tr>
              <a:tr h="0">
                <a:tc>
                  <a:txBody>
                    <a:bodyPr/>
                    <a:lstStyle/>
                    <a:p>
                      <a:pPr>
                        <a:spcAft>
                          <a:spcPts val="0"/>
                        </a:spcAft>
                      </a:pPr>
                      <a:r>
                        <a:rPr lang="es-ES" dirty="0">
                          <a:effectLst/>
                        </a:rPr>
                        <a:t>Área (altura=1,2)</a:t>
                      </a:r>
                    </a:p>
                  </a:txBody>
                  <a:tcPr marL="68580" marR="68580" marT="0" marB="0"/>
                </a:tc>
                <a:tc>
                  <a:txBody>
                    <a:bodyPr/>
                    <a:lstStyle/>
                    <a:p>
                      <a:pPr>
                        <a:spcAft>
                          <a:spcPts val="0"/>
                        </a:spcAft>
                      </a:pPr>
                      <a:r>
                        <a:rPr lang="es-ES" dirty="0">
                          <a:effectLst/>
                        </a:rPr>
                        <a:t>1,1628</a:t>
                      </a:r>
                    </a:p>
                  </a:txBody>
                  <a:tcPr marL="68580" marR="68580" marT="0" marB="0"/>
                </a:tc>
                <a:tc>
                  <a:txBody>
                    <a:bodyPr/>
                    <a:lstStyle/>
                    <a:p>
                      <a:pPr>
                        <a:spcAft>
                          <a:spcPts val="0"/>
                        </a:spcAft>
                      </a:pPr>
                      <a:r>
                        <a:rPr lang="es-ES" dirty="0">
                          <a:effectLst/>
                        </a:rPr>
                        <a:t>1,3135</a:t>
                      </a:r>
                    </a:p>
                  </a:txBody>
                  <a:tcPr marL="68580" marR="68580" marT="0" marB="0"/>
                </a:tc>
                <a:tc>
                  <a:txBody>
                    <a:bodyPr/>
                    <a:lstStyle/>
                    <a:p>
                      <a:pPr>
                        <a:spcAft>
                          <a:spcPts val="0"/>
                        </a:spcAft>
                      </a:pPr>
                      <a:r>
                        <a:rPr lang="es-ES" dirty="0">
                          <a:effectLst/>
                        </a:rPr>
                        <a:t>1,3135</a:t>
                      </a:r>
                    </a:p>
                  </a:txBody>
                  <a:tcPr marL="68580" marR="68580" marT="0" marB="0"/>
                </a:tc>
                <a:extLst>
                  <a:ext uri="{0D108BD9-81ED-4DB2-BD59-A6C34878D82A}">
                    <a16:rowId xmlns:a16="http://schemas.microsoft.com/office/drawing/2014/main" val="4160401115"/>
                  </a:ext>
                </a:extLst>
              </a:tr>
            </a:tbl>
          </a:graphicData>
        </a:graphic>
      </p:graphicFrame>
      <p:sp>
        <p:nvSpPr>
          <p:cNvPr id="14" name="CuadroTexto 13">
            <a:extLst>
              <a:ext uri="{FF2B5EF4-FFF2-40B4-BE49-F238E27FC236}">
                <a16:creationId xmlns:a16="http://schemas.microsoft.com/office/drawing/2014/main" id="{0152B222-6201-4352-8C8B-87DB595B32D8}"/>
              </a:ext>
            </a:extLst>
          </p:cNvPr>
          <p:cNvSpPr txBox="1"/>
          <p:nvPr/>
        </p:nvSpPr>
        <p:spPr>
          <a:xfrm>
            <a:off x="6312246" y="1542535"/>
            <a:ext cx="6487297"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s-ES"/>
          </a:p>
        </p:txBody>
      </p:sp>
      <p:sp>
        <p:nvSpPr>
          <p:cNvPr id="15" name="CuadroTexto 14">
            <a:extLst>
              <a:ext uri="{FF2B5EF4-FFF2-40B4-BE49-F238E27FC236}">
                <a16:creationId xmlns:a16="http://schemas.microsoft.com/office/drawing/2014/main" id="{14907EEE-4287-4E6F-93A7-1C3E1A2CA0F1}"/>
              </a:ext>
            </a:extLst>
          </p:cNvPr>
          <p:cNvSpPr txBox="1"/>
          <p:nvPr/>
        </p:nvSpPr>
        <p:spPr>
          <a:xfrm>
            <a:off x="8812427" y="3293075"/>
            <a:ext cx="2743200" cy="120032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Áreas algo distintas a la ideal debido a la aproximación inicial del volumen</a:t>
            </a:r>
          </a:p>
        </p:txBody>
      </p:sp>
    </p:spTree>
    <p:extLst>
      <p:ext uri="{BB962C8B-B14F-4D97-AF65-F5344CB8AC3E}">
        <p14:creationId xmlns:p14="http://schemas.microsoft.com/office/powerpoint/2010/main" val="2695767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DED1D-B7E4-4D08-B8E8-5662DA060BE2}"/>
              </a:ext>
            </a:extLst>
          </p:cNvPr>
          <p:cNvSpPr>
            <a:spLocks noGrp="1"/>
          </p:cNvSpPr>
          <p:nvPr>
            <p:ph type="ctrTitle"/>
          </p:nvPr>
        </p:nvSpPr>
        <p:spPr>
          <a:xfrm>
            <a:off x="1629508" y="392602"/>
            <a:ext cx="9158654" cy="1316037"/>
          </a:xfrm>
        </p:spPr>
        <p:txBody>
          <a:bodyPr>
            <a:noAutofit/>
          </a:bodyPr>
          <a:lstStyle/>
          <a:p>
            <a:r>
              <a:rPr lang="es-ES" sz="4000" dirty="0"/>
              <a:t>Método del gradiente con restricción de volumen</a:t>
            </a:r>
          </a:p>
        </p:txBody>
      </p:sp>
      <p:sp>
        <p:nvSpPr>
          <p:cNvPr id="5" name="CuadroTexto 4">
            <a:extLst>
              <a:ext uri="{FF2B5EF4-FFF2-40B4-BE49-F238E27FC236}">
                <a16:creationId xmlns:a16="http://schemas.microsoft.com/office/drawing/2014/main" id="{953614D7-D982-4903-B816-5D3BB4518C23}"/>
              </a:ext>
            </a:extLst>
          </p:cNvPr>
          <p:cNvSpPr txBox="1"/>
          <p:nvPr/>
        </p:nvSpPr>
        <p:spPr>
          <a:xfrm>
            <a:off x="826477" y="1775870"/>
            <a:ext cx="2998177" cy="400110"/>
          </a:xfrm>
          <a:prstGeom prst="rect">
            <a:avLst/>
          </a:prstGeom>
          <a:noFill/>
        </p:spPr>
        <p:txBody>
          <a:bodyPr wrap="square" rtlCol="0">
            <a:spAutoFit/>
          </a:bodyPr>
          <a:lstStyle/>
          <a:p>
            <a:r>
              <a:rPr lang="es-ES" sz="2000" dirty="0"/>
              <a:t>Variación con la altura</a:t>
            </a:r>
          </a:p>
        </p:txBody>
      </p:sp>
      <p:sp>
        <p:nvSpPr>
          <p:cNvPr id="6" name="CuadroTexto 5">
            <a:extLst>
              <a:ext uri="{FF2B5EF4-FFF2-40B4-BE49-F238E27FC236}">
                <a16:creationId xmlns:a16="http://schemas.microsoft.com/office/drawing/2014/main" id="{C3D5EAB0-C3EB-402E-A95B-20CAEF38592D}"/>
              </a:ext>
            </a:extLst>
          </p:cNvPr>
          <p:cNvSpPr txBox="1"/>
          <p:nvPr/>
        </p:nvSpPr>
        <p:spPr>
          <a:xfrm>
            <a:off x="826477" y="2375108"/>
            <a:ext cx="1987061" cy="369332"/>
          </a:xfrm>
          <a:prstGeom prst="rect">
            <a:avLst/>
          </a:prstGeom>
          <a:noFill/>
        </p:spPr>
        <p:txBody>
          <a:bodyPr wrap="square" rtlCol="0">
            <a:spAutoFit/>
          </a:bodyPr>
          <a:lstStyle/>
          <a:p>
            <a:r>
              <a:rPr lang="es-ES" dirty="0"/>
              <a:t>Diferencias finitas</a:t>
            </a:r>
          </a:p>
        </p:txBody>
      </p:sp>
      <p:pic>
        <p:nvPicPr>
          <p:cNvPr id="7" name="Imagen 6">
            <a:extLst>
              <a:ext uri="{FF2B5EF4-FFF2-40B4-BE49-F238E27FC236}">
                <a16:creationId xmlns:a16="http://schemas.microsoft.com/office/drawing/2014/main" id="{91884219-821B-4F64-8C9D-1B42E853F304}"/>
              </a:ext>
            </a:extLst>
          </p:cNvPr>
          <p:cNvPicPr/>
          <p:nvPr/>
        </p:nvPicPr>
        <p:blipFill>
          <a:blip r:embed="rId2"/>
          <a:stretch>
            <a:fillRect/>
          </a:stretch>
        </p:blipFill>
        <p:spPr>
          <a:xfrm>
            <a:off x="4326078" y="3274597"/>
            <a:ext cx="3928697" cy="3025684"/>
          </a:xfrm>
          <a:prstGeom prst="rect">
            <a:avLst/>
          </a:prstGeom>
        </p:spPr>
      </p:pic>
      <p:pic>
        <p:nvPicPr>
          <p:cNvPr id="8" name="Imagen 7">
            <a:extLst>
              <a:ext uri="{FF2B5EF4-FFF2-40B4-BE49-F238E27FC236}">
                <a16:creationId xmlns:a16="http://schemas.microsoft.com/office/drawing/2014/main" id="{5B1FB47F-DB8C-4A2B-81C2-752E1B592813}"/>
              </a:ext>
            </a:extLst>
          </p:cNvPr>
          <p:cNvPicPr/>
          <p:nvPr/>
        </p:nvPicPr>
        <p:blipFill>
          <a:blip r:embed="rId3"/>
          <a:stretch>
            <a:fillRect/>
          </a:stretch>
        </p:blipFill>
        <p:spPr>
          <a:xfrm>
            <a:off x="350137" y="3244109"/>
            <a:ext cx="3637817" cy="2987047"/>
          </a:xfrm>
          <a:prstGeom prst="rect">
            <a:avLst/>
          </a:prstGeom>
        </p:spPr>
      </p:pic>
      <p:pic>
        <p:nvPicPr>
          <p:cNvPr id="9" name="Imagen 8">
            <a:extLst>
              <a:ext uri="{FF2B5EF4-FFF2-40B4-BE49-F238E27FC236}">
                <a16:creationId xmlns:a16="http://schemas.microsoft.com/office/drawing/2014/main" id="{BD6BD90E-7FA5-45D1-BD32-36514CD6EF85}"/>
              </a:ext>
            </a:extLst>
          </p:cNvPr>
          <p:cNvPicPr/>
          <p:nvPr/>
        </p:nvPicPr>
        <p:blipFill>
          <a:blip r:embed="rId4"/>
          <a:stretch>
            <a:fillRect/>
          </a:stretch>
        </p:blipFill>
        <p:spPr>
          <a:xfrm>
            <a:off x="8313151" y="3284966"/>
            <a:ext cx="3878849" cy="2925030"/>
          </a:xfrm>
          <a:prstGeom prst="rect">
            <a:avLst/>
          </a:prstGeom>
        </p:spPr>
      </p:pic>
      <p:sp>
        <p:nvSpPr>
          <p:cNvPr id="10" name="CuadroTexto 9">
            <a:extLst>
              <a:ext uri="{FF2B5EF4-FFF2-40B4-BE49-F238E27FC236}">
                <a16:creationId xmlns:a16="http://schemas.microsoft.com/office/drawing/2014/main" id="{21B3DEAE-4382-4FDB-B111-DCC55E5DC621}"/>
              </a:ext>
            </a:extLst>
          </p:cNvPr>
          <p:cNvSpPr txBox="1"/>
          <p:nvPr/>
        </p:nvSpPr>
        <p:spPr>
          <a:xfrm>
            <a:off x="826477" y="2370251"/>
            <a:ext cx="3613639" cy="369332"/>
          </a:xfrm>
          <a:prstGeom prst="rect">
            <a:avLst/>
          </a:prstGeom>
          <a:noFill/>
        </p:spPr>
        <p:txBody>
          <a:bodyPr wrap="square" rtlCol="0">
            <a:spAutoFit/>
          </a:bodyPr>
          <a:lstStyle/>
          <a:p>
            <a:r>
              <a:rPr lang="es-ES" dirty="0"/>
              <a:t>Diferencias finitas centradas</a:t>
            </a:r>
          </a:p>
        </p:txBody>
      </p:sp>
      <p:pic>
        <p:nvPicPr>
          <p:cNvPr id="11" name="Imagen 10">
            <a:extLst>
              <a:ext uri="{FF2B5EF4-FFF2-40B4-BE49-F238E27FC236}">
                <a16:creationId xmlns:a16="http://schemas.microsoft.com/office/drawing/2014/main" id="{10ADBA7D-547D-455F-894E-156063B157AC}"/>
              </a:ext>
            </a:extLst>
          </p:cNvPr>
          <p:cNvPicPr/>
          <p:nvPr/>
        </p:nvPicPr>
        <p:blipFill>
          <a:blip r:embed="rId5"/>
          <a:stretch>
            <a:fillRect/>
          </a:stretch>
        </p:blipFill>
        <p:spPr>
          <a:xfrm>
            <a:off x="350138" y="3244109"/>
            <a:ext cx="3418009" cy="2889201"/>
          </a:xfrm>
          <a:prstGeom prst="rect">
            <a:avLst/>
          </a:prstGeom>
        </p:spPr>
      </p:pic>
      <p:pic>
        <p:nvPicPr>
          <p:cNvPr id="12" name="Imagen 11">
            <a:extLst>
              <a:ext uri="{FF2B5EF4-FFF2-40B4-BE49-F238E27FC236}">
                <a16:creationId xmlns:a16="http://schemas.microsoft.com/office/drawing/2014/main" id="{A56F195B-2F42-48CE-97E3-2241D8318E0E}"/>
              </a:ext>
            </a:extLst>
          </p:cNvPr>
          <p:cNvPicPr/>
          <p:nvPr/>
        </p:nvPicPr>
        <p:blipFill>
          <a:blip r:embed="rId6"/>
          <a:stretch>
            <a:fillRect/>
          </a:stretch>
        </p:blipFill>
        <p:spPr>
          <a:xfrm>
            <a:off x="4136688" y="3336012"/>
            <a:ext cx="3708889" cy="2990578"/>
          </a:xfrm>
          <a:prstGeom prst="rect">
            <a:avLst/>
          </a:prstGeom>
        </p:spPr>
      </p:pic>
      <p:pic>
        <p:nvPicPr>
          <p:cNvPr id="13" name="Imagen 12">
            <a:extLst>
              <a:ext uri="{FF2B5EF4-FFF2-40B4-BE49-F238E27FC236}">
                <a16:creationId xmlns:a16="http://schemas.microsoft.com/office/drawing/2014/main" id="{13503507-8FCF-4BAB-B160-45237020F72E}"/>
              </a:ext>
            </a:extLst>
          </p:cNvPr>
          <p:cNvPicPr/>
          <p:nvPr/>
        </p:nvPicPr>
        <p:blipFill>
          <a:blip r:embed="rId7"/>
          <a:stretch>
            <a:fillRect/>
          </a:stretch>
        </p:blipFill>
        <p:spPr>
          <a:xfrm>
            <a:off x="8483111" y="3308653"/>
            <a:ext cx="3708889" cy="2824657"/>
          </a:xfrm>
          <a:prstGeom prst="rect">
            <a:avLst/>
          </a:prstGeom>
        </p:spPr>
      </p:pic>
      <p:sp>
        <p:nvSpPr>
          <p:cNvPr id="14" name="CuadroTexto 13">
            <a:extLst>
              <a:ext uri="{FF2B5EF4-FFF2-40B4-BE49-F238E27FC236}">
                <a16:creationId xmlns:a16="http://schemas.microsoft.com/office/drawing/2014/main" id="{BA900830-5A8B-4011-83F4-C9A3A8DF4319}"/>
              </a:ext>
            </a:extLst>
          </p:cNvPr>
          <p:cNvSpPr txBox="1"/>
          <p:nvPr/>
        </p:nvSpPr>
        <p:spPr>
          <a:xfrm>
            <a:off x="826477" y="1771577"/>
            <a:ext cx="3771900" cy="369332"/>
          </a:xfrm>
          <a:prstGeom prst="rect">
            <a:avLst/>
          </a:prstGeom>
          <a:noFill/>
        </p:spPr>
        <p:txBody>
          <a:bodyPr wrap="square" rtlCol="0">
            <a:spAutoFit/>
          </a:bodyPr>
          <a:lstStyle/>
          <a:p>
            <a:r>
              <a:rPr lang="es-ES" dirty="0"/>
              <a:t>Variación con el número de puntos</a:t>
            </a:r>
          </a:p>
        </p:txBody>
      </p:sp>
      <p:pic>
        <p:nvPicPr>
          <p:cNvPr id="15" name="Imagen 14">
            <a:extLst>
              <a:ext uri="{FF2B5EF4-FFF2-40B4-BE49-F238E27FC236}">
                <a16:creationId xmlns:a16="http://schemas.microsoft.com/office/drawing/2014/main" id="{B99B160A-FF8C-429B-8160-D5EC125E4AA1}"/>
              </a:ext>
            </a:extLst>
          </p:cNvPr>
          <p:cNvPicPr/>
          <p:nvPr/>
        </p:nvPicPr>
        <p:blipFill>
          <a:blip r:embed="rId8"/>
          <a:stretch>
            <a:fillRect/>
          </a:stretch>
        </p:blipFill>
        <p:spPr>
          <a:xfrm>
            <a:off x="263310" y="3238196"/>
            <a:ext cx="3489081" cy="2885634"/>
          </a:xfrm>
          <a:prstGeom prst="rect">
            <a:avLst/>
          </a:prstGeom>
        </p:spPr>
      </p:pic>
      <p:pic>
        <p:nvPicPr>
          <p:cNvPr id="16" name="Imagen 15">
            <a:extLst>
              <a:ext uri="{FF2B5EF4-FFF2-40B4-BE49-F238E27FC236}">
                <a16:creationId xmlns:a16="http://schemas.microsoft.com/office/drawing/2014/main" id="{84836550-C894-4309-9295-6C054784371C}"/>
              </a:ext>
            </a:extLst>
          </p:cNvPr>
          <p:cNvPicPr/>
          <p:nvPr/>
        </p:nvPicPr>
        <p:blipFill>
          <a:blip r:embed="rId9"/>
          <a:stretch>
            <a:fillRect/>
          </a:stretch>
        </p:blipFill>
        <p:spPr>
          <a:xfrm>
            <a:off x="4326078" y="3262238"/>
            <a:ext cx="3708889" cy="2987046"/>
          </a:xfrm>
          <a:prstGeom prst="rect">
            <a:avLst/>
          </a:prstGeom>
        </p:spPr>
      </p:pic>
      <p:pic>
        <p:nvPicPr>
          <p:cNvPr id="17" name="Imagen 16">
            <a:extLst>
              <a:ext uri="{FF2B5EF4-FFF2-40B4-BE49-F238E27FC236}">
                <a16:creationId xmlns:a16="http://schemas.microsoft.com/office/drawing/2014/main" id="{5202BF72-0EBA-46E4-BF50-4B02F03ED6A1}"/>
              </a:ext>
            </a:extLst>
          </p:cNvPr>
          <p:cNvPicPr/>
          <p:nvPr/>
        </p:nvPicPr>
        <p:blipFill>
          <a:blip r:embed="rId10"/>
          <a:stretch>
            <a:fillRect/>
          </a:stretch>
        </p:blipFill>
        <p:spPr>
          <a:xfrm>
            <a:off x="8435186" y="3284966"/>
            <a:ext cx="3754657" cy="2905332"/>
          </a:xfrm>
          <a:prstGeom prst="rect">
            <a:avLst/>
          </a:prstGeom>
        </p:spPr>
      </p:pic>
    </p:spTree>
    <p:extLst>
      <p:ext uri="{BB962C8B-B14F-4D97-AF65-F5344CB8AC3E}">
        <p14:creationId xmlns:p14="http://schemas.microsoft.com/office/powerpoint/2010/main" val="300251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5" presetClass="exit" presetSubtype="0" fill="hold" grpId="0" nodeType="clickEffect">
                                  <p:stCondLst>
                                    <p:cond delay="0"/>
                                  </p:stCondLst>
                                  <p:childTnLst>
                                    <p:animEffect transition="out" filter="fade">
                                      <p:cBhvr>
                                        <p:cTn id="24" dur="2000"/>
                                        <p:tgtEl>
                                          <p:spTgt spid="6"/>
                                        </p:tgtEl>
                                      </p:cBhvr>
                                    </p:animEffect>
                                    <p:anim calcmode="lin" valueType="num">
                                      <p:cBhvr>
                                        <p:cTn id="25"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6" dur="2000"/>
                                        <p:tgtEl>
                                          <p:spTgt spid="6"/>
                                        </p:tgtEl>
                                        <p:attrNameLst>
                                          <p:attrName>ppt_h</p:attrName>
                                        </p:attrNameLst>
                                      </p:cBhvr>
                                      <p:tavLst>
                                        <p:tav tm="0">
                                          <p:val>
                                            <p:strVal val="ppt_h"/>
                                          </p:val>
                                        </p:tav>
                                        <p:tav tm="100000">
                                          <p:val>
                                            <p:strVal val="ppt_h"/>
                                          </p:val>
                                        </p:tav>
                                      </p:tavLst>
                                    </p:anim>
                                    <p:set>
                                      <p:cBhvr>
                                        <p:cTn id="27" dur="1" fill="hold">
                                          <p:stCondLst>
                                            <p:cond delay="19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anim calcmode="lin" valueType="num">
                                      <p:cBhvr>
                                        <p:cTn id="33" dur="2000" fill="hold"/>
                                        <p:tgtEl>
                                          <p:spTgt spid="10"/>
                                        </p:tgtEl>
                                        <p:attrNameLst>
                                          <p:attrName>ppt_w</p:attrName>
                                        </p:attrNameLst>
                                      </p:cBhvr>
                                      <p:tavLst>
                                        <p:tav tm="0" fmla="#ppt_w*sin(2.5*pi*$)">
                                          <p:val>
                                            <p:fltVal val="0"/>
                                          </p:val>
                                        </p:tav>
                                        <p:tav tm="100000">
                                          <p:val>
                                            <p:fltVal val="1"/>
                                          </p:val>
                                        </p:tav>
                                      </p:tavLst>
                                    </p:anim>
                                    <p:anim calcmode="lin" valueType="num">
                                      <p:cBhvr>
                                        <p:cTn id="3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nodeType="clickEffect">
                                  <p:stCondLst>
                                    <p:cond delay="0"/>
                                  </p:stCondLst>
                                  <p:childTnLst>
                                    <p:anim calcmode="lin" valueType="num">
                                      <p:cBhvr additive="base">
                                        <p:cTn id="56" dur="500"/>
                                        <p:tgtEl>
                                          <p:spTgt spid="12"/>
                                        </p:tgtEl>
                                        <p:attrNameLst>
                                          <p:attrName>ppt_x</p:attrName>
                                        </p:attrNameLst>
                                      </p:cBhvr>
                                      <p:tavLst>
                                        <p:tav tm="0">
                                          <p:val>
                                            <p:strVal val="ppt_x"/>
                                          </p:val>
                                        </p:tav>
                                        <p:tav tm="100000">
                                          <p:val>
                                            <p:strVal val="ppt_x"/>
                                          </p:val>
                                        </p:tav>
                                      </p:tavLst>
                                    </p:anim>
                                    <p:anim calcmode="lin" valueType="num">
                                      <p:cBhvr additive="base">
                                        <p:cTn id="57" dur="500"/>
                                        <p:tgtEl>
                                          <p:spTgt spid="12"/>
                                        </p:tgtEl>
                                        <p:attrNameLst>
                                          <p:attrName>ppt_y</p:attrName>
                                        </p:attrNameLst>
                                      </p:cBhvr>
                                      <p:tavLst>
                                        <p:tav tm="0">
                                          <p:val>
                                            <p:strVal val="ppt_y"/>
                                          </p:val>
                                        </p:tav>
                                        <p:tav tm="100000">
                                          <p:val>
                                            <p:strVal val="1+ppt_h/2"/>
                                          </p:val>
                                        </p:tav>
                                      </p:tavLst>
                                    </p:anim>
                                    <p:set>
                                      <p:cBhvr>
                                        <p:cTn id="58" dur="1" fill="hold">
                                          <p:stCondLst>
                                            <p:cond delay="499"/>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3"/>
                                        </p:tgtEl>
                                        <p:attrNameLst>
                                          <p:attrName>ppt_x</p:attrName>
                                        </p:attrNameLst>
                                      </p:cBhvr>
                                      <p:tavLst>
                                        <p:tav tm="0">
                                          <p:val>
                                            <p:strVal val="ppt_x"/>
                                          </p:val>
                                        </p:tav>
                                        <p:tav tm="100000">
                                          <p:val>
                                            <p:strVal val="ppt_x"/>
                                          </p:val>
                                        </p:tav>
                                      </p:tavLst>
                                    </p:anim>
                                    <p:anim calcmode="lin" valueType="num">
                                      <p:cBhvr additive="base">
                                        <p:cTn id="63" dur="500"/>
                                        <p:tgtEl>
                                          <p:spTgt spid="13"/>
                                        </p:tgtEl>
                                        <p:attrNameLst>
                                          <p:attrName>ppt_y</p:attrName>
                                        </p:attrNameLst>
                                      </p:cBhvr>
                                      <p:tavLst>
                                        <p:tav tm="0">
                                          <p:val>
                                            <p:strVal val="ppt_y"/>
                                          </p:val>
                                        </p:tav>
                                        <p:tav tm="100000">
                                          <p:val>
                                            <p:strVal val="1+ppt_h/2"/>
                                          </p:val>
                                        </p:tav>
                                      </p:tavLst>
                                    </p:anim>
                                    <p:set>
                                      <p:cBhvr>
                                        <p:cTn id="64" dur="1" fill="hold">
                                          <p:stCondLst>
                                            <p:cond delay="499"/>
                                          </p:stCondLst>
                                        </p:cTn>
                                        <p:tgtEl>
                                          <p:spTgt spid="1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nodeType="clickEffect">
                                  <p:stCondLst>
                                    <p:cond delay="0"/>
                                  </p:stCondLst>
                                  <p:childTnLst>
                                    <p:anim calcmode="lin" valueType="num">
                                      <p:cBhvr additive="base">
                                        <p:cTn id="68" dur="500"/>
                                        <p:tgtEl>
                                          <p:spTgt spid="11"/>
                                        </p:tgtEl>
                                        <p:attrNameLst>
                                          <p:attrName>ppt_x</p:attrName>
                                        </p:attrNameLst>
                                      </p:cBhvr>
                                      <p:tavLst>
                                        <p:tav tm="0">
                                          <p:val>
                                            <p:strVal val="ppt_x"/>
                                          </p:val>
                                        </p:tav>
                                        <p:tav tm="100000">
                                          <p:val>
                                            <p:strVal val="ppt_x"/>
                                          </p:val>
                                        </p:tav>
                                      </p:tavLst>
                                    </p:anim>
                                    <p:anim calcmode="lin" valueType="num">
                                      <p:cBhvr additive="base">
                                        <p:cTn id="69" dur="500"/>
                                        <p:tgtEl>
                                          <p:spTgt spid="11"/>
                                        </p:tgtEl>
                                        <p:attrNameLst>
                                          <p:attrName>ppt_y</p:attrName>
                                        </p:attrNameLst>
                                      </p:cBhvr>
                                      <p:tavLst>
                                        <p:tav tm="0">
                                          <p:val>
                                            <p:strVal val="ppt_y"/>
                                          </p:val>
                                        </p:tav>
                                        <p:tav tm="100000">
                                          <p:val>
                                            <p:strVal val="1+ppt_h/2"/>
                                          </p:val>
                                        </p:tav>
                                      </p:tavLst>
                                    </p:anim>
                                    <p:set>
                                      <p:cBhvr>
                                        <p:cTn id="70" dur="1" fill="hold">
                                          <p:stCondLst>
                                            <p:cond delay="499"/>
                                          </p:stCondLst>
                                        </p:cTn>
                                        <p:tgtEl>
                                          <p:spTgt spid="1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6" presetClass="exit" presetSubtype="0" fill="hold" grpId="0" nodeType="clickEffect">
                                  <p:stCondLst>
                                    <p:cond delay="0"/>
                                  </p:stCondLst>
                                  <p:childTnLst>
                                    <p:animEffect transition="out" filter="wipe(down)">
                                      <p:cBhvr>
                                        <p:cTn id="74" dur="180" accel="50000">
                                          <p:stCondLst>
                                            <p:cond delay="1820"/>
                                          </p:stCondLst>
                                        </p:cTn>
                                        <p:tgtEl>
                                          <p:spTgt spid="5"/>
                                        </p:tgtEl>
                                      </p:cBhvr>
                                    </p:animEffect>
                                    <p:anim calcmode="lin" valueType="num">
                                      <p:cBhvr>
                                        <p:cTn id="75"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76"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77"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78"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79"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80"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81"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82" dur="26">
                                          <p:stCondLst>
                                            <p:cond delay="620"/>
                                          </p:stCondLst>
                                        </p:cTn>
                                        <p:tgtEl>
                                          <p:spTgt spid="5"/>
                                        </p:tgtEl>
                                      </p:cBhvr>
                                      <p:to x="100000" y="60000"/>
                                    </p:animScale>
                                    <p:animScale>
                                      <p:cBhvr>
                                        <p:cTn id="83" dur="166" decel="50000">
                                          <p:stCondLst>
                                            <p:cond delay="646"/>
                                          </p:stCondLst>
                                        </p:cTn>
                                        <p:tgtEl>
                                          <p:spTgt spid="5"/>
                                        </p:tgtEl>
                                      </p:cBhvr>
                                      <p:to x="100000" y="100000"/>
                                    </p:animScale>
                                    <p:animScale>
                                      <p:cBhvr>
                                        <p:cTn id="84" dur="26">
                                          <p:stCondLst>
                                            <p:cond delay="1312"/>
                                          </p:stCondLst>
                                        </p:cTn>
                                        <p:tgtEl>
                                          <p:spTgt spid="5"/>
                                        </p:tgtEl>
                                      </p:cBhvr>
                                      <p:to x="100000" y="80000"/>
                                    </p:animScale>
                                    <p:animScale>
                                      <p:cBhvr>
                                        <p:cTn id="85" dur="166" decel="50000">
                                          <p:stCondLst>
                                            <p:cond delay="1338"/>
                                          </p:stCondLst>
                                        </p:cTn>
                                        <p:tgtEl>
                                          <p:spTgt spid="5"/>
                                        </p:tgtEl>
                                      </p:cBhvr>
                                      <p:to x="100000" y="100000"/>
                                    </p:animScale>
                                    <p:animScale>
                                      <p:cBhvr>
                                        <p:cTn id="86" dur="26">
                                          <p:stCondLst>
                                            <p:cond delay="1642"/>
                                          </p:stCondLst>
                                        </p:cTn>
                                        <p:tgtEl>
                                          <p:spTgt spid="5"/>
                                        </p:tgtEl>
                                      </p:cBhvr>
                                      <p:to x="100000" y="90000"/>
                                    </p:animScale>
                                    <p:animScale>
                                      <p:cBhvr>
                                        <p:cTn id="87" dur="166" decel="50000">
                                          <p:stCondLst>
                                            <p:cond delay="1668"/>
                                          </p:stCondLst>
                                        </p:cTn>
                                        <p:tgtEl>
                                          <p:spTgt spid="5"/>
                                        </p:tgtEl>
                                      </p:cBhvr>
                                      <p:to x="100000" y="100000"/>
                                    </p:animScale>
                                    <p:animScale>
                                      <p:cBhvr>
                                        <p:cTn id="88" dur="26">
                                          <p:stCondLst>
                                            <p:cond delay="1808"/>
                                          </p:stCondLst>
                                        </p:cTn>
                                        <p:tgtEl>
                                          <p:spTgt spid="5"/>
                                        </p:tgtEl>
                                      </p:cBhvr>
                                      <p:to x="100000" y="95000"/>
                                    </p:animScale>
                                    <p:animScale>
                                      <p:cBhvr>
                                        <p:cTn id="89" dur="166" decel="50000">
                                          <p:stCondLst>
                                            <p:cond delay="1834"/>
                                          </p:stCondLst>
                                        </p:cTn>
                                        <p:tgtEl>
                                          <p:spTgt spid="5"/>
                                        </p:tgtEl>
                                      </p:cBhvr>
                                      <p:to x="100000" y="100000"/>
                                    </p:animScale>
                                    <p:set>
                                      <p:cBhvr>
                                        <p:cTn id="90" dur="1" fill="hold">
                                          <p:stCondLst>
                                            <p:cond delay="1999"/>
                                          </p:stCondLst>
                                        </p:cTn>
                                        <p:tgtEl>
                                          <p:spTgt spid="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barn(inVertical)">
                                      <p:cBhvr>
                                        <p:cTn id="95" dur="500"/>
                                        <p:tgtEl>
                                          <p:spTgt spid="14"/>
                                        </p:tgtEl>
                                      </p:cBhvr>
                                    </p:animEffect>
                                  </p:childTnLst>
                                </p:cTn>
                              </p:par>
                            </p:childTnLst>
                          </p:cTn>
                        </p:par>
                      </p:childTnLst>
                    </p:cTn>
                  </p:par>
                  <p:par>
                    <p:cTn id="96" fill="hold">
                      <p:stCondLst>
                        <p:cond delay="indefinite"/>
                      </p:stCondLst>
                      <p:childTnLst>
                        <p:par>
                          <p:cTn id="97" fill="hold">
                            <p:stCondLst>
                              <p:cond delay="0"/>
                            </p:stCondLst>
                            <p:childTnLst>
                              <p:par>
                                <p:cTn id="98" presetID="45" presetClass="entr" presetSubtype="0" fill="hold" nodeType="click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fade">
                                      <p:cBhvr>
                                        <p:cTn id="100" dur="2000"/>
                                        <p:tgtEl>
                                          <p:spTgt spid="15"/>
                                        </p:tgtEl>
                                      </p:cBhvr>
                                    </p:animEffect>
                                    <p:anim calcmode="lin" valueType="num">
                                      <p:cBhvr>
                                        <p:cTn id="101" dur="2000" fill="hold"/>
                                        <p:tgtEl>
                                          <p:spTgt spid="15"/>
                                        </p:tgtEl>
                                        <p:attrNameLst>
                                          <p:attrName>ppt_w</p:attrName>
                                        </p:attrNameLst>
                                      </p:cBhvr>
                                      <p:tavLst>
                                        <p:tav tm="0" fmla="#ppt_w*sin(2.5*pi*$)">
                                          <p:val>
                                            <p:fltVal val="0"/>
                                          </p:val>
                                        </p:tav>
                                        <p:tav tm="100000">
                                          <p:val>
                                            <p:fltVal val="1"/>
                                          </p:val>
                                        </p:tav>
                                      </p:tavLst>
                                    </p:anim>
                                    <p:anim calcmode="lin" valueType="num">
                                      <p:cBhvr>
                                        <p:cTn id="102"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45" presetClass="entr" presetSubtype="0"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fade">
                                      <p:cBhvr>
                                        <p:cTn id="107" dur="2000"/>
                                        <p:tgtEl>
                                          <p:spTgt spid="16"/>
                                        </p:tgtEl>
                                      </p:cBhvr>
                                    </p:animEffect>
                                    <p:anim calcmode="lin" valueType="num">
                                      <p:cBhvr>
                                        <p:cTn id="108" dur="2000" fill="hold"/>
                                        <p:tgtEl>
                                          <p:spTgt spid="16"/>
                                        </p:tgtEl>
                                        <p:attrNameLst>
                                          <p:attrName>ppt_w</p:attrName>
                                        </p:attrNameLst>
                                      </p:cBhvr>
                                      <p:tavLst>
                                        <p:tav tm="0" fmla="#ppt_w*sin(2.5*pi*$)">
                                          <p:val>
                                            <p:fltVal val="0"/>
                                          </p:val>
                                        </p:tav>
                                        <p:tav tm="100000">
                                          <p:val>
                                            <p:fltVal val="1"/>
                                          </p:val>
                                        </p:tav>
                                      </p:tavLst>
                                    </p:anim>
                                    <p:anim calcmode="lin" valueType="num">
                                      <p:cBhvr>
                                        <p:cTn id="10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45" presetClass="entr" presetSubtype="0" fill="hold" nodeType="click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fade">
                                      <p:cBhvr>
                                        <p:cTn id="114" dur="2000"/>
                                        <p:tgtEl>
                                          <p:spTgt spid="17"/>
                                        </p:tgtEl>
                                      </p:cBhvr>
                                    </p:animEffect>
                                    <p:anim calcmode="lin" valueType="num">
                                      <p:cBhvr>
                                        <p:cTn id="115" dur="2000" fill="hold"/>
                                        <p:tgtEl>
                                          <p:spTgt spid="17"/>
                                        </p:tgtEl>
                                        <p:attrNameLst>
                                          <p:attrName>ppt_w</p:attrName>
                                        </p:attrNameLst>
                                      </p:cBhvr>
                                      <p:tavLst>
                                        <p:tav tm="0" fmla="#ppt_w*sin(2.5*pi*$)">
                                          <p:val>
                                            <p:fltVal val="0"/>
                                          </p:val>
                                        </p:tav>
                                        <p:tav tm="100000">
                                          <p:val>
                                            <p:fltVal val="1"/>
                                          </p:val>
                                        </p:tav>
                                      </p:tavLst>
                                    </p:anim>
                                    <p:anim calcmode="lin" valueType="num">
                                      <p:cBhvr>
                                        <p:cTn id="116"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582863" y="3227953"/>
            <a:ext cx="1524776" cy="369332"/>
          </a:xfrm>
          <a:prstGeom prst="rect">
            <a:avLst/>
          </a:prstGeom>
          <a:noFill/>
        </p:spPr>
        <p:txBody>
          <a:bodyPr wrap="none" rtlCol="0">
            <a:spAutoFit/>
          </a:bodyPr>
          <a:lstStyle/>
          <a:p>
            <a:r>
              <a:rPr lang="es-ES" dirty="0"/>
              <a:t>Línea de 0’s</a:t>
            </a:r>
          </a:p>
        </p:txBody>
      </p:sp>
      <p:sp>
        <p:nvSpPr>
          <p:cNvPr id="10" name="CuadroTexto 9"/>
          <p:cNvSpPr txBox="1"/>
          <p:nvPr/>
        </p:nvSpPr>
        <p:spPr>
          <a:xfrm>
            <a:off x="5064560" y="3255524"/>
            <a:ext cx="1524776" cy="369332"/>
          </a:xfrm>
          <a:prstGeom prst="rect">
            <a:avLst/>
          </a:prstGeom>
          <a:noFill/>
        </p:spPr>
        <p:txBody>
          <a:bodyPr wrap="none" rtlCol="0">
            <a:spAutoFit/>
          </a:bodyPr>
          <a:lstStyle/>
          <a:p>
            <a:r>
              <a:rPr lang="es-ES" dirty="0"/>
              <a:t>Línea de 1’s</a:t>
            </a:r>
          </a:p>
        </p:txBody>
      </p:sp>
      <p:sp>
        <p:nvSpPr>
          <p:cNvPr id="11" name="CuadroTexto 10"/>
          <p:cNvSpPr txBox="1"/>
          <p:nvPr/>
        </p:nvSpPr>
        <p:spPr>
          <a:xfrm>
            <a:off x="4561332" y="1001069"/>
            <a:ext cx="2164375" cy="369332"/>
          </a:xfrm>
          <a:prstGeom prst="rect">
            <a:avLst/>
          </a:prstGeom>
          <a:noFill/>
        </p:spPr>
        <p:txBody>
          <a:bodyPr wrap="none" rtlCol="0">
            <a:spAutoFit/>
          </a:bodyPr>
          <a:lstStyle/>
          <a:p>
            <a:r>
              <a:rPr lang="es-ES" dirty="0">
                <a:solidFill>
                  <a:srgbClr val="FFFF00"/>
                </a:solidFill>
              </a:rPr>
              <a:t>Diferencias Finitas</a:t>
            </a:r>
          </a:p>
        </p:txBody>
      </p:sp>
      <p:sp>
        <p:nvSpPr>
          <p:cNvPr id="13" name="CuadroTexto 12"/>
          <p:cNvSpPr txBox="1"/>
          <p:nvPr/>
        </p:nvSpPr>
        <p:spPr>
          <a:xfrm>
            <a:off x="8407326" y="3227953"/>
            <a:ext cx="1688283" cy="369332"/>
          </a:xfrm>
          <a:prstGeom prst="rect">
            <a:avLst/>
          </a:prstGeom>
          <a:noFill/>
        </p:spPr>
        <p:txBody>
          <a:bodyPr wrap="none" rtlCol="0">
            <a:spAutoFit/>
          </a:bodyPr>
          <a:lstStyle/>
          <a:p>
            <a:r>
              <a:rPr lang="es-ES" dirty="0"/>
              <a:t>Función Seno</a:t>
            </a:r>
          </a:p>
        </p:txBody>
      </p:sp>
      <p:sp>
        <p:nvSpPr>
          <p:cNvPr id="14" name="CuadroTexto 13"/>
          <p:cNvSpPr txBox="1"/>
          <p:nvPr/>
        </p:nvSpPr>
        <p:spPr>
          <a:xfrm>
            <a:off x="4408931" y="3702949"/>
            <a:ext cx="2771913" cy="369332"/>
          </a:xfrm>
          <a:prstGeom prst="rect">
            <a:avLst/>
          </a:prstGeom>
          <a:noFill/>
        </p:spPr>
        <p:txBody>
          <a:bodyPr wrap="none" rtlCol="0">
            <a:spAutoFit/>
          </a:bodyPr>
          <a:lstStyle/>
          <a:p>
            <a:r>
              <a:rPr lang="es-ES" dirty="0">
                <a:solidFill>
                  <a:srgbClr val="FFFF00"/>
                </a:solidFill>
              </a:rPr>
              <a:t>Diferencias Centradas</a:t>
            </a:r>
          </a:p>
        </p:txBody>
      </p:sp>
      <p:sp>
        <p:nvSpPr>
          <p:cNvPr id="16" name="CuadroTexto 15"/>
          <p:cNvSpPr txBox="1"/>
          <p:nvPr/>
        </p:nvSpPr>
        <p:spPr>
          <a:xfrm>
            <a:off x="1858799" y="4072281"/>
            <a:ext cx="1524776" cy="369332"/>
          </a:xfrm>
          <a:prstGeom prst="rect">
            <a:avLst/>
          </a:prstGeom>
          <a:noFill/>
        </p:spPr>
        <p:txBody>
          <a:bodyPr wrap="none" rtlCol="0">
            <a:spAutoFit/>
          </a:bodyPr>
          <a:lstStyle/>
          <a:p>
            <a:r>
              <a:rPr lang="es-ES" dirty="0"/>
              <a:t>Línea de 0’s</a:t>
            </a:r>
          </a:p>
        </p:txBody>
      </p:sp>
      <p:sp>
        <p:nvSpPr>
          <p:cNvPr id="18" name="CuadroTexto 17"/>
          <p:cNvSpPr txBox="1"/>
          <p:nvPr/>
        </p:nvSpPr>
        <p:spPr>
          <a:xfrm>
            <a:off x="5064559" y="4072281"/>
            <a:ext cx="1524776" cy="369332"/>
          </a:xfrm>
          <a:prstGeom prst="rect">
            <a:avLst/>
          </a:prstGeom>
          <a:noFill/>
        </p:spPr>
        <p:txBody>
          <a:bodyPr wrap="none" rtlCol="0">
            <a:spAutoFit/>
          </a:bodyPr>
          <a:lstStyle/>
          <a:p>
            <a:r>
              <a:rPr lang="es-ES" dirty="0"/>
              <a:t>Línea de 1’s</a:t>
            </a:r>
          </a:p>
        </p:txBody>
      </p:sp>
      <p:sp>
        <p:nvSpPr>
          <p:cNvPr id="20" name="CuadroTexto 19"/>
          <p:cNvSpPr txBox="1"/>
          <p:nvPr/>
        </p:nvSpPr>
        <p:spPr>
          <a:xfrm>
            <a:off x="8407326" y="4072281"/>
            <a:ext cx="1688283" cy="369332"/>
          </a:xfrm>
          <a:prstGeom prst="rect">
            <a:avLst/>
          </a:prstGeom>
          <a:noFill/>
        </p:spPr>
        <p:txBody>
          <a:bodyPr wrap="none" rtlCol="0">
            <a:spAutoFit/>
          </a:bodyPr>
          <a:lstStyle/>
          <a:p>
            <a:r>
              <a:rPr lang="es-ES" dirty="0"/>
              <a:t>Función Seno</a:t>
            </a:r>
          </a:p>
        </p:txBody>
      </p:sp>
      <p:sp>
        <p:nvSpPr>
          <p:cNvPr id="21" name="CuadroTexto 20"/>
          <p:cNvSpPr txBox="1"/>
          <p:nvPr/>
        </p:nvSpPr>
        <p:spPr>
          <a:xfrm>
            <a:off x="1095645" y="519300"/>
            <a:ext cx="9360255" cy="584775"/>
          </a:xfrm>
          <a:prstGeom prst="rect">
            <a:avLst/>
          </a:prstGeom>
          <a:noFill/>
        </p:spPr>
        <p:txBody>
          <a:bodyPr wrap="none" rtlCol="0">
            <a:spAutoFit/>
          </a:bodyPr>
          <a:lstStyle/>
          <a:p>
            <a:r>
              <a:rPr lang="es-ES" sz="3200" dirty="0"/>
              <a:t>Método Heurístico con restricción de volumen</a:t>
            </a:r>
          </a:p>
        </p:txBody>
      </p:sp>
      <p:pic>
        <p:nvPicPr>
          <p:cNvPr id="5" name="Imagen 4"/>
          <p:cNvPicPr>
            <a:picLocks noChangeAspect="1"/>
          </p:cNvPicPr>
          <p:nvPr/>
        </p:nvPicPr>
        <p:blipFill>
          <a:blip r:embed="rId2"/>
          <a:stretch>
            <a:fillRect/>
          </a:stretch>
        </p:blipFill>
        <p:spPr>
          <a:xfrm>
            <a:off x="1095645" y="4441613"/>
            <a:ext cx="2924711" cy="1947279"/>
          </a:xfrm>
          <a:prstGeom prst="rect">
            <a:avLst/>
          </a:prstGeom>
        </p:spPr>
      </p:pic>
      <p:pic>
        <p:nvPicPr>
          <p:cNvPr id="6" name="Imagen 5"/>
          <p:cNvPicPr>
            <a:picLocks noChangeAspect="1"/>
          </p:cNvPicPr>
          <p:nvPr/>
        </p:nvPicPr>
        <p:blipFill>
          <a:blip r:embed="rId3"/>
          <a:stretch>
            <a:fillRect/>
          </a:stretch>
        </p:blipFill>
        <p:spPr>
          <a:xfrm>
            <a:off x="4187741" y="4469184"/>
            <a:ext cx="3176061" cy="1919708"/>
          </a:xfrm>
          <a:prstGeom prst="rect">
            <a:avLst/>
          </a:prstGeom>
        </p:spPr>
      </p:pic>
      <p:pic>
        <p:nvPicPr>
          <p:cNvPr id="22" name="Imagen 21"/>
          <p:cNvPicPr>
            <a:picLocks noChangeAspect="1"/>
          </p:cNvPicPr>
          <p:nvPr/>
        </p:nvPicPr>
        <p:blipFill>
          <a:blip r:embed="rId2"/>
          <a:stretch>
            <a:fillRect/>
          </a:stretch>
        </p:blipFill>
        <p:spPr>
          <a:xfrm>
            <a:off x="7751869" y="4469184"/>
            <a:ext cx="2999195" cy="1919708"/>
          </a:xfrm>
          <a:prstGeom prst="rect">
            <a:avLst/>
          </a:prstGeom>
        </p:spPr>
      </p:pic>
      <p:pic>
        <p:nvPicPr>
          <p:cNvPr id="23" name="Imagen 22"/>
          <p:cNvPicPr>
            <a:picLocks noChangeAspect="1"/>
          </p:cNvPicPr>
          <p:nvPr/>
        </p:nvPicPr>
        <p:blipFill>
          <a:blip r:embed="rId4"/>
          <a:stretch>
            <a:fillRect/>
          </a:stretch>
        </p:blipFill>
        <p:spPr>
          <a:xfrm>
            <a:off x="1095644" y="1473407"/>
            <a:ext cx="2924711" cy="1774164"/>
          </a:xfrm>
          <a:prstGeom prst="rect">
            <a:avLst/>
          </a:prstGeom>
        </p:spPr>
      </p:pic>
      <p:pic>
        <p:nvPicPr>
          <p:cNvPr id="24" name="Imagen 23"/>
          <p:cNvPicPr>
            <a:picLocks noChangeAspect="1"/>
          </p:cNvPicPr>
          <p:nvPr/>
        </p:nvPicPr>
        <p:blipFill>
          <a:blip r:embed="rId5"/>
          <a:stretch>
            <a:fillRect/>
          </a:stretch>
        </p:blipFill>
        <p:spPr>
          <a:xfrm>
            <a:off x="4252544" y="1473407"/>
            <a:ext cx="3111257" cy="1782117"/>
          </a:xfrm>
          <a:prstGeom prst="rect">
            <a:avLst/>
          </a:prstGeom>
        </p:spPr>
      </p:pic>
      <p:pic>
        <p:nvPicPr>
          <p:cNvPr id="25" name="Imagen 24"/>
          <p:cNvPicPr>
            <a:picLocks noChangeAspect="1"/>
          </p:cNvPicPr>
          <p:nvPr/>
        </p:nvPicPr>
        <p:blipFill>
          <a:blip r:embed="rId6"/>
          <a:stretch>
            <a:fillRect/>
          </a:stretch>
        </p:blipFill>
        <p:spPr>
          <a:xfrm>
            <a:off x="7751869" y="1473407"/>
            <a:ext cx="2999195" cy="1774164"/>
          </a:xfrm>
          <a:prstGeom prst="rect">
            <a:avLst/>
          </a:prstGeom>
        </p:spPr>
      </p:pic>
    </p:spTree>
    <p:extLst>
      <p:ext uri="{BB962C8B-B14F-4D97-AF65-F5344CB8AC3E}">
        <p14:creationId xmlns:p14="http://schemas.microsoft.com/office/powerpoint/2010/main" val="1448109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Frame</Template>
  <TotalTime>43</TotalTime>
  <Words>572</Words>
  <Application>Microsoft Office PowerPoint</Application>
  <PresentationFormat>Panorámica</PresentationFormat>
  <Paragraphs>149</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Yu Mincho</vt:lpstr>
      <vt:lpstr>Arial</vt:lpstr>
      <vt:lpstr>Bookman Old Style</vt:lpstr>
      <vt:lpstr>Calibri</vt:lpstr>
      <vt:lpstr>Century Gothic</vt:lpstr>
      <vt:lpstr>Times New Roman</vt:lpstr>
      <vt:lpstr>Wingdings 3</vt:lpstr>
      <vt:lpstr>Ion</vt:lpstr>
      <vt:lpstr>Trabajo de Optimización</vt:lpstr>
      <vt:lpstr>Introducción</vt:lpstr>
      <vt:lpstr>Métodos del gradiente sin restricción de volumen</vt:lpstr>
      <vt:lpstr>Presentación de PowerPoint</vt:lpstr>
      <vt:lpstr>Presentación de PowerPoint</vt:lpstr>
      <vt:lpstr>Método heurístico sin restricción de volumen</vt:lpstr>
      <vt:lpstr>Presentación de PowerPoint</vt:lpstr>
      <vt:lpstr>Método del gradiente con restricción de volumen</vt:lpstr>
      <vt:lpstr>Presentación de PowerPoint</vt:lpstr>
      <vt:lpstr>Presentación de PowerPoint</vt:lpstr>
      <vt:lpstr>Cambio en las CC</vt:lpstr>
      <vt:lpstr>Cambio en las CC</vt:lpstr>
      <vt:lpstr>Cambio en las CC</vt:lpstr>
      <vt:lpstr>Cambio en las CC</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Delgado</dc:creator>
  <cp:lastModifiedBy>Emilio López Yustas</cp:lastModifiedBy>
  <cp:revision>394</cp:revision>
  <dcterms:created xsi:type="dcterms:W3CDTF">2018-05-20T10:18:29Z</dcterms:created>
  <dcterms:modified xsi:type="dcterms:W3CDTF">2018-05-25T09:34:00Z</dcterms:modified>
</cp:coreProperties>
</file>