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58" r:id="rId3"/>
    <p:sldId id="257" r:id="rId4"/>
    <p:sldId id="259" r:id="rId5"/>
    <p:sldId id="270" r:id="rId6"/>
    <p:sldId id="271" r:id="rId7"/>
    <p:sldId id="261" r:id="rId8"/>
    <p:sldId id="272" r:id="rId9"/>
    <p:sldId id="281" r:id="rId10"/>
    <p:sldId id="283" r:id="rId11"/>
    <p:sldId id="284" r:id="rId12"/>
    <p:sldId id="274" r:id="rId13"/>
    <p:sldId id="275" r:id="rId14"/>
    <p:sldId id="276" r:id="rId15"/>
    <p:sldId id="262" r:id="rId16"/>
    <p:sldId id="263" r:id="rId17"/>
    <p:sldId id="264" r:id="rId18"/>
    <p:sldId id="265" r:id="rId19"/>
    <p:sldId id="266" r:id="rId20"/>
    <p:sldId id="285" r:id="rId21"/>
    <p:sldId id="269" r:id="rId22"/>
    <p:sldId id="268" r:id="rId23"/>
    <p:sldId id="273" r:id="rId24"/>
    <p:sldId id="277" r:id="rId25"/>
    <p:sldId id="278" r:id="rId26"/>
    <p:sldId id="279" r:id="rId27"/>
    <p:sldId id="280" r:id="rId28"/>
    <p:sldId id="286" r:id="rId29"/>
    <p:sldId id="267" r:id="rId30"/>
    <p:sldId id="282"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22"/>
    <p:restoredTop sz="60568"/>
  </p:normalViewPr>
  <p:slideViewPr>
    <p:cSldViewPr snapToGrid="0" snapToObjects="1">
      <p:cViewPr varScale="1">
        <p:scale>
          <a:sx n="102" d="100"/>
          <a:sy n="102" d="100"/>
        </p:scale>
        <p:origin x="208" y="8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A8466F-DA75-144E-BDC9-291B89324180}" type="datetimeFigureOut">
              <a:rPr lang="en-US" smtClean="0"/>
              <a:t>7/11/17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2E8086-E71A-E241-8167-312D5FE51DFB}" type="slidenum">
              <a:rPr lang="en-US" smtClean="0"/>
              <a:t>‹#›</a:t>
            </a:fld>
            <a:endParaRPr lang="en-US"/>
          </a:p>
        </p:txBody>
      </p:sp>
    </p:spTree>
    <p:extLst>
      <p:ext uri="{BB962C8B-B14F-4D97-AF65-F5344CB8AC3E}">
        <p14:creationId xmlns:p14="http://schemas.microsoft.com/office/powerpoint/2010/main" val="849498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a:t>
            </a:r>
            <a:r>
              <a:rPr lang="en-US" baseline="0" dirty="0" smtClean="0"/>
              <a:t> I will provide a high level overview of both Docker and Kubernetes. Before I start, I’d like to lay out the exact goals I have for this presentation. By the end of this presentation, I’d like you to have a conceptual understanding of both Docker and Kubernetes and the importance of both. I also want to empower you by giving enough of a basic understanding of how each actually works so that you can dive in and learn more yourselves. And with that, I’ll get started. (</a:t>
            </a:r>
            <a:r>
              <a:rPr lang="en-US" baseline="0" dirty="0" err="1" smtClean="0"/>
              <a:t>lmk</a:t>
            </a:r>
            <a:r>
              <a:rPr lang="en-US" baseline="0" dirty="0" smtClean="0"/>
              <a:t> if the goals are accomplished by the end)</a:t>
            </a:r>
            <a:endParaRPr lang="en-US" dirty="0"/>
          </a:p>
        </p:txBody>
      </p:sp>
      <p:sp>
        <p:nvSpPr>
          <p:cNvPr id="4" name="Slide Number Placeholder 3"/>
          <p:cNvSpPr>
            <a:spLocks noGrp="1"/>
          </p:cNvSpPr>
          <p:nvPr>
            <p:ph type="sldNum" sz="quarter" idx="10"/>
          </p:nvPr>
        </p:nvSpPr>
        <p:spPr/>
        <p:txBody>
          <a:bodyPr/>
          <a:lstStyle/>
          <a:p>
            <a:fld id="{FA2E8086-E71A-E241-8167-312D5FE51DFB}" type="slidenum">
              <a:rPr lang="en-US" smtClean="0"/>
              <a:t>1</a:t>
            </a:fld>
            <a:endParaRPr lang="en-US"/>
          </a:p>
        </p:txBody>
      </p:sp>
    </p:spTree>
    <p:extLst>
      <p:ext uri="{BB962C8B-B14F-4D97-AF65-F5344CB8AC3E}">
        <p14:creationId xmlns:p14="http://schemas.microsoft.com/office/powerpoint/2010/main" val="6403650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’m going to walk you through the typical </a:t>
            </a:r>
            <a:r>
              <a:rPr lang="en-US" baseline="0" dirty="0" err="1" smtClean="0"/>
              <a:t>docker</a:t>
            </a:r>
            <a:r>
              <a:rPr lang="en-US" baseline="0" dirty="0" smtClean="0"/>
              <a:t> workflow, starting with creating the </a:t>
            </a:r>
            <a:r>
              <a:rPr lang="en-US" baseline="0" dirty="0" err="1" smtClean="0"/>
              <a:t>dockerfile</a:t>
            </a:r>
            <a:r>
              <a:rPr lang="en-US" baseline="0" dirty="0" smtClean="0"/>
              <a:t> to create the </a:t>
            </a:r>
            <a:r>
              <a:rPr lang="en-US" baseline="0" dirty="0" err="1" smtClean="0"/>
              <a:t>docker</a:t>
            </a:r>
            <a:r>
              <a:rPr lang="en-US" baseline="0" dirty="0" smtClean="0"/>
              <a:t> image. But in order to get started, we need to download all the requirements.</a:t>
            </a:r>
            <a:endParaRPr lang="en-US" dirty="0"/>
          </a:p>
        </p:txBody>
      </p:sp>
      <p:sp>
        <p:nvSpPr>
          <p:cNvPr id="4" name="Slide Number Placeholder 3"/>
          <p:cNvSpPr>
            <a:spLocks noGrp="1"/>
          </p:cNvSpPr>
          <p:nvPr>
            <p:ph type="sldNum" sz="quarter" idx="10"/>
          </p:nvPr>
        </p:nvSpPr>
        <p:spPr/>
        <p:txBody>
          <a:bodyPr/>
          <a:lstStyle/>
          <a:p>
            <a:fld id="{FA2E8086-E71A-E241-8167-312D5FE51DFB}" type="slidenum">
              <a:rPr lang="en-US" smtClean="0"/>
              <a:t>10</a:t>
            </a:fld>
            <a:endParaRPr lang="en-US"/>
          </a:p>
        </p:txBody>
      </p:sp>
    </p:spTree>
    <p:extLst>
      <p:ext uri="{BB962C8B-B14F-4D97-AF65-F5344CB8AC3E}">
        <p14:creationId xmlns:p14="http://schemas.microsoft.com/office/powerpoint/2010/main" val="58110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2E8086-E71A-E241-8167-312D5FE51DFB}" type="slidenum">
              <a:rPr lang="en-US" smtClean="0"/>
              <a:t>11</a:t>
            </a:fld>
            <a:endParaRPr lang="en-US"/>
          </a:p>
        </p:txBody>
      </p:sp>
    </p:spTree>
    <p:extLst>
      <p:ext uri="{BB962C8B-B14F-4D97-AF65-F5344CB8AC3E}">
        <p14:creationId xmlns:p14="http://schemas.microsoft.com/office/powerpoint/2010/main" val="414081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get started, I’m going to demo</a:t>
            </a:r>
            <a:r>
              <a:rPr lang="en-US" baseline="0" dirty="0" smtClean="0"/>
              <a:t> how to write the </a:t>
            </a:r>
            <a:r>
              <a:rPr lang="en-US" baseline="0" dirty="0" err="1" smtClean="0"/>
              <a:t>dockerfile</a:t>
            </a:r>
            <a:r>
              <a:rPr lang="en-US" baseline="0" dirty="0" smtClean="0"/>
              <a:t> and walk through each line of code. Please follow along (you don’t have to type along with me </a:t>
            </a:r>
            <a:r>
              <a:rPr lang="mr-IN" baseline="0" dirty="0" smtClean="0"/>
              <a:t>–</a:t>
            </a:r>
            <a:r>
              <a:rPr lang="en-US" baseline="0" dirty="0" smtClean="0"/>
              <a:t> all the solutions are in </a:t>
            </a:r>
            <a:r>
              <a:rPr lang="en-US" baseline="0" dirty="0" err="1" smtClean="0"/>
              <a:t>answer.txt</a:t>
            </a:r>
            <a:r>
              <a:rPr lang="en-US" baseline="0" dirty="0" smtClean="0"/>
              <a:t> and the annotated solutions in </a:t>
            </a:r>
            <a:r>
              <a:rPr lang="en-US" baseline="0" dirty="0" err="1" smtClean="0"/>
              <a:t>notes.txt</a:t>
            </a:r>
            <a:r>
              <a:rPr lang="en-US" baseline="0" dirty="0" smtClean="0"/>
              <a:t> so you can copy paste at the end of my explanation).</a:t>
            </a:r>
            <a:endParaRPr lang="en-US" dirty="0" smtClean="0"/>
          </a:p>
          <a:p>
            <a:r>
              <a:rPr lang="en-US" dirty="0" smtClean="0"/>
              <a:t>**Pull up your empty</a:t>
            </a:r>
            <a:r>
              <a:rPr lang="en-US" baseline="0" dirty="0" smtClean="0"/>
              <a:t> </a:t>
            </a:r>
            <a:r>
              <a:rPr lang="en-US" baseline="0" dirty="0" err="1" smtClean="0"/>
              <a:t>dockerfile</a:t>
            </a:r>
            <a:r>
              <a:rPr lang="en-US" baseline="0" dirty="0" smtClean="0"/>
              <a:t> and start to type out the commands that you need one by one.**</a:t>
            </a:r>
          </a:p>
          <a:p>
            <a:endParaRPr lang="en-US" baseline="0" dirty="0" smtClean="0"/>
          </a:p>
          <a:p>
            <a:r>
              <a:rPr lang="en-US" baseline="0" dirty="0" smtClean="0"/>
              <a:t>First, just write the first line, then run </a:t>
            </a:r>
            <a:r>
              <a:rPr lang="en-US" baseline="0" dirty="0" err="1" smtClean="0"/>
              <a:t>docker</a:t>
            </a:r>
            <a:r>
              <a:rPr lang="en-US" baseline="0" dirty="0" smtClean="0"/>
              <a:t> build </a:t>
            </a:r>
            <a:r>
              <a:rPr lang="mr-IN" baseline="0" dirty="0" smtClean="0"/>
              <a:t>–</a:t>
            </a:r>
            <a:r>
              <a:rPr lang="en-US" baseline="0" dirty="0" smtClean="0"/>
              <a:t>t python-image .</a:t>
            </a:r>
          </a:p>
          <a:p>
            <a:r>
              <a:rPr lang="en-US" baseline="0" dirty="0" smtClean="0"/>
              <a:t>Then run “</a:t>
            </a:r>
            <a:r>
              <a:rPr lang="en-US" baseline="0" dirty="0" err="1" smtClean="0"/>
              <a:t>docker</a:t>
            </a:r>
            <a:r>
              <a:rPr lang="en-US" baseline="0" dirty="0" smtClean="0"/>
              <a:t> run </a:t>
            </a:r>
            <a:r>
              <a:rPr lang="mr-IN" baseline="0" dirty="0" smtClean="0"/>
              <a:t>–</a:t>
            </a:r>
            <a:r>
              <a:rPr lang="en-US" baseline="0" dirty="0" smtClean="0"/>
              <a:t>it </a:t>
            </a:r>
            <a:r>
              <a:rPr lang="en-US" baseline="0" dirty="0" err="1" smtClean="0"/>
              <a:t>python-image:latest</a:t>
            </a:r>
            <a:r>
              <a:rPr lang="en-US" baseline="0" dirty="0" smtClean="0"/>
              <a:t>”</a:t>
            </a:r>
          </a:p>
          <a:p>
            <a:endParaRPr lang="en-US" baseline="0" dirty="0" smtClean="0"/>
          </a:p>
          <a:p>
            <a:r>
              <a:rPr lang="en-US" baseline="0" dirty="0" smtClean="0"/>
              <a:t>Now what just happened here? (ask </a:t>
            </a:r>
            <a:r>
              <a:rPr lang="en-US" baseline="0" dirty="0" err="1" smtClean="0"/>
              <a:t>ppl</a:t>
            </a:r>
            <a:r>
              <a:rPr lang="en-US" baseline="0" dirty="0" smtClean="0"/>
              <a:t> question)</a:t>
            </a:r>
          </a:p>
          <a:p>
            <a:endParaRPr lang="en-US" baseline="0" dirty="0" smtClean="0"/>
          </a:p>
          <a:p>
            <a:r>
              <a:rPr lang="en-US" baseline="0" dirty="0" smtClean="0"/>
              <a:t>Now continue with the rest of </a:t>
            </a:r>
            <a:r>
              <a:rPr lang="en-US" baseline="0" dirty="0" err="1" smtClean="0"/>
              <a:t>dockerfile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FA2E8086-E71A-E241-8167-312D5FE51DFB}" type="slidenum">
              <a:rPr lang="en-US" smtClean="0"/>
              <a:t>12</a:t>
            </a:fld>
            <a:endParaRPr lang="en-US"/>
          </a:p>
        </p:txBody>
      </p:sp>
    </p:spTree>
    <p:extLst>
      <p:ext uri="{BB962C8B-B14F-4D97-AF65-F5344CB8AC3E}">
        <p14:creationId xmlns:p14="http://schemas.microsoft.com/office/powerpoint/2010/main" val="841116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this point you should have a </a:t>
            </a:r>
            <a:r>
              <a:rPr lang="en-US" dirty="0" err="1" smtClean="0"/>
              <a:t>docker</a:t>
            </a:r>
            <a:r>
              <a:rPr lang="en-US" dirty="0" smtClean="0"/>
              <a:t> image built. To double check that it is indeed built with the correct name, run “</a:t>
            </a:r>
            <a:r>
              <a:rPr lang="en-US" dirty="0" err="1" smtClean="0"/>
              <a:t>docker</a:t>
            </a:r>
            <a:r>
              <a:rPr lang="en-US" dirty="0" smtClean="0"/>
              <a:t> images” to get a listing</a:t>
            </a:r>
            <a:r>
              <a:rPr lang="en-US" baseline="0" dirty="0" smtClean="0"/>
              <a:t> of images.</a:t>
            </a:r>
            <a:br>
              <a:rPr lang="en-US" baseline="0" dirty="0" smtClean="0"/>
            </a:br>
            <a:r>
              <a:rPr lang="en-US" baseline="0" dirty="0" smtClean="0"/>
              <a:t/>
            </a:r>
            <a:br>
              <a:rPr lang="en-US" baseline="0" dirty="0" smtClean="0"/>
            </a:br>
            <a:r>
              <a:rPr lang="en-US" baseline="0" dirty="0" smtClean="0"/>
              <a:t>Now, run the </a:t>
            </a:r>
            <a:r>
              <a:rPr lang="en-US" baseline="0" dirty="0" err="1" smtClean="0"/>
              <a:t>docker</a:t>
            </a:r>
            <a:r>
              <a:rPr lang="en-US" baseline="0" dirty="0" smtClean="0"/>
              <a:t> run command to construct a container from the </a:t>
            </a:r>
            <a:r>
              <a:rPr lang="en-US" baseline="0" dirty="0" err="1" smtClean="0"/>
              <a:t>docker</a:t>
            </a:r>
            <a:r>
              <a:rPr lang="en-US" baseline="0" dirty="0" smtClean="0"/>
              <a:t> image with the </a:t>
            </a:r>
            <a:r>
              <a:rPr lang="mr-IN" baseline="0" dirty="0" smtClean="0"/>
              <a:t>–</a:t>
            </a:r>
            <a:r>
              <a:rPr lang="en-US" baseline="0" dirty="0" smtClean="0"/>
              <a:t>p flag which specifies the port and the </a:t>
            </a:r>
            <a:r>
              <a:rPr lang="mr-IN" baseline="0" dirty="0" smtClean="0"/>
              <a:t>–</a:t>
            </a:r>
            <a:r>
              <a:rPr lang="en-US" baseline="0" dirty="0" smtClean="0"/>
              <a:t>it flags which allocate a </a:t>
            </a:r>
            <a:r>
              <a:rPr lang="en-US" baseline="0" dirty="0" err="1" smtClean="0"/>
              <a:t>tty</a:t>
            </a:r>
            <a:r>
              <a:rPr lang="en-US" baseline="0" dirty="0" smtClean="0"/>
              <a:t> for the container process</a:t>
            </a:r>
            <a:endParaRPr lang="en-US" dirty="0"/>
          </a:p>
        </p:txBody>
      </p:sp>
      <p:sp>
        <p:nvSpPr>
          <p:cNvPr id="4" name="Slide Number Placeholder 3"/>
          <p:cNvSpPr>
            <a:spLocks noGrp="1"/>
          </p:cNvSpPr>
          <p:nvPr>
            <p:ph type="sldNum" sz="quarter" idx="10"/>
          </p:nvPr>
        </p:nvSpPr>
        <p:spPr/>
        <p:txBody>
          <a:bodyPr/>
          <a:lstStyle/>
          <a:p>
            <a:fld id="{FA2E8086-E71A-E241-8167-312D5FE51DFB}" type="slidenum">
              <a:rPr lang="en-US" smtClean="0"/>
              <a:t>13</a:t>
            </a:fld>
            <a:endParaRPr lang="en-US"/>
          </a:p>
        </p:txBody>
      </p:sp>
    </p:spTree>
    <p:extLst>
      <p:ext uri="{BB962C8B-B14F-4D97-AF65-F5344CB8AC3E}">
        <p14:creationId xmlns:p14="http://schemas.microsoft.com/office/powerpoint/2010/main" val="10294780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are going to push the </a:t>
            </a:r>
            <a:r>
              <a:rPr lang="en-US" dirty="0" err="1" smtClean="0"/>
              <a:t>docker</a:t>
            </a:r>
            <a:r>
              <a:rPr lang="en-US" dirty="0" smtClean="0"/>
              <a:t> image you created to the </a:t>
            </a:r>
            <a:r>
              <a:rPr lang="en-US" dirty="0" err="1" smtClean="0"/>
              <a:t>jpl</a:t>
            </a:r>
            <a:r>
              <a:rPr lang="en-US" dirty="0" smtClean="0"/>
              <a:t> registry.</a:t>
            </a:r>
            <a:endParaRPr lang="en-US" dirty="0"/>
          </a:p>
        </p:txBody>
      </p:sp>
      <p:sp>
        <p:nvSpPr>
          <p:cNvPr id="4" name="Slide Number Placeholder 3"/>
          <p:cNvSpPr>
            <a:spLocks noGrp="1"/>
          </p:cNvSpPr>
          <p:nvPr>
            <p:ph type="sldNum" sz="quarter" idx="10"/>
          </p:nvPr>
        </p:nvSpPr>
        <p:spPr/>
        <p:txBody>
          <a:bodyPr/>
          <a:lstStyle/>
          <a:p>
            <a:fld id="{FA2E8086-E71A-E241-8167-312D5FE51DFB}" type="slidenum">
              <a:rPr lang="en-US" smtClean="0"/>
              <a:t>14</a:t>
            </a:fld>
            <a:endParaRPr lang="en-US"/>
          </a:p>
        </p:txBody>
      </p:sp>
    </p:spTree>
    <p:extLst>
      <p:ext uri="{BB962C8B-B14F-4D97-AF65-F5344CB8AC3E}">
        <p14:creationId xmlns:p14="http://schemas.microsoft.com/office/powerpoint/2010/main" val="1257548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2E8086-E71A-E241-8167-312D5FE51DFB}" type="slidenum">
              <a:rPr lang="en-US" smtClean="0"/>
              <a:t>15</a:t>
            </a:fld>
            <a:endParaRPr lang="en-US"/>
          </a:p>
        </p:txBody>
      </p:sp>
    </p:spTree>
    <p:extLst>
      <p:ext uri="{BB962C8B-B14F-4D97-AF65-F5344CB8AC3E}">
        <p14:creationId xmlns:p14="http://schemas.microsoft.com/office/powerpoint/2010/main" val="6734802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will introduce a high-level overview</a:t>
            </a:r>
            <a:r>
              <a:rPr lang="en-US" baseline="0" dirty="0" smtClean="0"/>
              <a:t> of Kubernetes and also a quick hands-on tutorial using Kubernetes that builds off the previous part.</a:t>
            </a:r>
            <a:endParaRPr lang="en-US" dirty="0"/>
          </a:p>
        </p:txBody>
      </p:sp>
      <p:sp>
        <p:nvSpPr>
          <p:cNvPr id="4" name="Slide Number Placeholder 3"/>
          <p:cNvSpPr>
            <a:spLocks noGrp="1"/>
          </p:cNvSpPr>
          <p:nvPr>
            <p:ph type="sldNum" sz="quarter" idx="10"/>
          </p:nvPr>
        </p:nvSpPr>
        <p:spPr/>
        <p:txBody>
          <a:bodyPr/>
          <a:lstStyle/>
          <a:p>
            <a:fld id="{FA2E8086-E71A-E241-8167-312D5FE51DFB}" type="slidenum">
              <a:rPr lang="en-US" smtClean="0"/>
              <a:t>16</a:t>
            </a:fld>
            <a:endParaRPr lang="en-US"/>
          </a:p>
        </p:txBody>
      </p:sp>
    </p:spTree>
    <p:extLst>
      <p:ext uri="{BB962C8B-B14F-4D97-AF65-F5344CB8AC3E}">
        <p14:creationId xmlns:p14="http://schemas.microsoft.com/office/powerpoint/2010/main" val="13077520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order to understand the role of </a:t>
            </a:r>
            <a:r>
              <a:rPr lang="en-US" sz="1200" b="0" i="0" kern="1200" dirty="0" err="1" smtClean="0">
                <a:solidFill>
                  <a:schemeClr val="tx1"/>
                </a:solidFill>
                <a:effectLst/>
                <a:latin typeface="+mn-lt"/>
                <a:ea typeface="+mn-ea"/>
                <a:cs typeface="+mn-cs"/>
              </a:rPr>
              <a:t>kubernetes</a:t>
            </a:r>
            <a:r>
              <a:rPr lang="en-US" sz="1200" b="0" i="0" kern="1200" dirty="0" smtClean="0">
                <a:solidFill>
                  <a:schemeClr val="tx1"/>
                </a:solidFill>
                <a:effectLst/>
                <a:latin typeface="+mn-lt"/>
                <a:ea typeface="+mn-ea"/>
                <a:cs typeface="+mn-cs"/>
              </a:rPr>
              <a:t> and the importance of a tool like </a:t>
            </a:r>
            <a:r>
              <a:rPr lang="en-US" sz="1200" b="0" i="0" kern="1200" dirty="0" err="1" smtClean="0">
                <a:solidFill>
                  <a:schemeClr val="tx1"/>
                </a:solidFill>
                <a:effectLst/>
                <a:latin typeface="+mn-lt"/>
                <a:ea typeface="+mn-ea"/>
                <a:cs typeface="+mn-cs"/>
              </a:rPr>
              <a:t>kubernetes</a:t>
            </a:r>
            <a:r>
              <a:rPr lang="en-US" sz="1200" b="0" i="0" kern="1200" dirty="0" smtClean="0">
                <a:solidFill>
                  <a:schemeClr val="tx1"/>
                </a:solidFill>
                <a:effectLst/>
                <a:latin typeface="+mn-lt"/>
                <a:ea typeface="+mn-ea"/>
                <a:cs typeface="+mn-cs"/>
              </a:rPr>
              <a:t>, we first have to understand the limitations of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Docker is really good at creating isolated, lightweight containers that run the way we want wherever we want, however, once we have many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containers (as in the case with the </a:t>
            </a:r>
            <a:r>
              <a:rPr lang="en-US" sz="1200" b="0" i="0" kern="1200" dirty="0" err="1" smtClean="0">
                <a:solidFill>
                  <a:schemeClr val="tx1"/>
                </a:solidFill>
                <a:effectLst/>
                <a:latin typeface="+mn-lt"/>
                <a:ea typeface="+mn-ea"/>
                <a:cs typeface="+mn-cs"/>
              </a:rPr>
              <a:t>microservices</a:t>
            </a:r>
            <a:r>
              <a:rPr lang="en-US" sz="1200" b="0" i="0" kern="1200" dirty="0" smtClean="0">
                <a:solidFill>
                  <a:schemeClr val="tx1"/>
                </a:solidFill>
                <a:effectLst/>
                <a:latin typeface="+mn-lt"/>
                <a:ea typeface="+mn-ea"/>
                <a:cs typeface="+mn-cs"/>
              </a:rPr>
              <a:t> infrastructure), we will need a way to scale, work with, and control</a:t>
            </a:r>
            <a:r>
              <a:rPr lang="en-US" sz="1200" b="0" i="0" kern="1200" baseline="0" dirty="0" smtClean="0">
                <a:solidFill>
                  <a:schemeClr val="tx1"/>
                </a:solidFill>
                <a:effectLst/>
                <a:latin typeface="+mn-lt"/>
                <a:ea typeface="+mn-ea"/>
                <a:cs typeface="+mn-cs"/>
              </a:rPr>
              <a:t> different </a:t>
            </a:r>
            <a:r>
              <a:rPr lang="en-US" sz="1200" b="0" i="0" kern="1200" dirty="0" smtClean="0">
                <a:solidFill>
                  <a:schemeClr val="tx1"/>
                </a:solidFill>
                <a:effectLst/>
                <a:latin typeface="+mn-lt"/>
                <a:ea typeface="+mn-ea"/>
                <a:cs typeface="+mn-cs"/>
              </a:rPr>
              <a:t>containers easily. Kubernetes does just this.</a:t>
            </a:r>
          </a:p>
          <a:p>
            <a:r>
              <a:rPr lang="en-US" sz="1200" b="0" i="0" kern="1200" dirty="0" smtClean="0">
                <a:solidFill>
                  <a:schemeClr val="tx1"/>
                </a:solidFill>
                <a:effectLst/>
                <a:latin typeface="+mn-lt"/>
                <a:ea typeface="+mn-ea"/>
                <a:cs typeface="+mn-cs"/>
              </a:rPr>
              <a:t>Kubernetes is an open source system for automating deployment, scaling, and management of containerized applications. It is a container orchestration tool provided by Google. This is the way that Docker and Kubernetes go together –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creates the containers for apps, and </a:t>
            </a:r>
            <a:r>
              <a:rPr lang="en-US" sz="1200" b="0" i="0" kern="1200" dirty="0" err="1" smtClean="0">
                <a:solidFill>
                  <a:schemeClr val="tx1"/>
                </a:solidFill>
                <a:effectLst/>
                <a:latin typeface="+mn-lt"/>
                <a:ea typeface="+mn-ea"/>
                <a:cs typeface="+mn-cs"/>
              </a:rPr>
              <a:t>kubernetes</a:t>
            </a:r>
            <a:r>
              <a:rPr lang="en-US" sz="1200" b="0" i="0" kern="1200" dirty="0" smtClean="0">
                <a:solidFill>
                  <a:schemeClr val="tx1"/>
                </a:solidFill>
                <a:effectLst/>
                <a:latin typeface="+mn-lt"/>
                <a:ea typeface="+mn-ea"/>
                <a:cs typeface="+mn-cs"/>
              </a:rPr>
              <a:t> is the "captain" of the ship of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containers. (Kubernetes means helmsman/governor in Greek).</a:t>
            </a:r>
          </a:p>
          <a:p>
            <a:endParaRPr lang="en-US" dirty="0"/>
          </a:p>
        </p:txBody>
      </p:sp>
      <p:sp>
        <p:nvSpPr>
          <p:cNvPr id="4" name="Slide Number Placeholder 3"/>
          <p:cNvSpPr>
            <a:spLocks noGrp="1"/>
          </p:cNvSpPr>
          <p:nvPr>
            <p:ph type="sldNum" sz="quarter" idx="10"/>
          </p:nvPr>
        </p:nvSpPr>
        <p:spPr/>
        <p:txBody>
          <a:bodyPr/>
          <a:lstStyle/>
          <a:p>
            <a:fld id="{FA2E8086-E71A-E241-8167-312D5FE51DFB}" type="slidenum">
              <a:rPr lang="en-US" smtClean="0"/>
              <a:t>17</a:t>
            </a:fld>
            <a:endParaRPr lang="en-US"/>
          </a:p>
        </p:txBody>
      </p:sp>
    </p:spTree>
    <p:extLst>
      <p:ext uri="{BB962C8B-B14F-4D97-AF65-F5344CB8AC3E}">
        <p14:creationId xmlns:p14="http://schemas.microsoft.com/office/powerpoint/2010/main" val="19264715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video got into this a little bit, but Modern web services expect applications to be available 24/7 and developers need to deploy new versions sometimes several times a day. Containerization helps package software to serve these goals, enabling applications to be released/updated in an easy/fast way without downtime. Kubernetes helps you make sure these containerized applications run where/when you want and helps them find the resources/tools they need to work.</a:t>
            </a:r>
          </a:p>
          <a:p>
            <a:r>
              <a:rPr lang="en-US" sz="1200" b="0" i="0" kern="1200" dirty="0" smtClean="0">
                <a:solidFill>
                  <a:schemeClr val="tx1"/>
                </a:solidFill>
                <a:effectLst/>
                <a:latin typeface="+mn-lt"/>
                <a:ea typeface="+mn-ea"/>
                <a:cs typeface="+mn-cs"/>
              </a:rPr>
              <a:t>Other technologies include Docker Swarm, Amazon ECS (EC2 container service), and </a:t>
            </a:r>
            <a:r>
              <a:rPr lang="en-US" sz="1200" b="0" i="0" kern="1200" dirty="0" err="1" smtClean="0">
                <a:solidFill>
                  <a:schemeClr val="tx1"/>
                </a:solidFill>
                <a:effectLst/>
                <a:latin typeface="+mn-lt"/>
                <a:ea typeface="+mn-ea"/>
                <a:cs typeface="+mn-cs"/>
              </a:rPr>
              <a:t>Mesos</a:t>
            </a:r>
            <a:r>
              <a:rPr lang="en-US" sz="1200" b="0" i="0" kern="1200" dirty="0" smtClean="0">
                <a:solidFill>
                  <a:schemeClr val="tx1"/>
                </a:solidFill>
                <a:effectLst/>
                <a:latin typeface="+mn-lt"/>
                <a:ea typeface="+mn-ea"/>
                <a:cs typeface="+mn-cs"/>
              </a:rPr>
              <a:t>. You can read up more on the other technologies which are very similar, but Kubernetes is the most comprehensive and flexible service. The downside is that there is a larger learning curve to start using Kubernetes.</a:t>
            </a:r>
          </a:p>
          <a:p>
            <a:endParaRPr lang="en-US" dirty="0"/>
          </a:p>
        </p:txBody>
      </p:sp>
      <p:sp>
        <p:nvSpPr>
          <p:cNvPr id="4" name="Slide Number Placeholder 3"/>
          <p:cNvSpPr>
            <a:spLocks noGrp="1"/>
          </p:cNvSpPr>
          <p:nvPr>
            <p:ph type="sldNum" sz="quarter" idx="10"/>
          </p:nvPr>
        </p:nvSpPr>
        <p:spPr/>
        <p:txBody>
          <a:bodyPr/>
          <a:lstStyle/>
          <a:p>
            <a:fld id="{FA2E8086-E71A-E241-8167-312D5FE51DFB}" type="slidenum">
              <a:rPr lang="en-US" smtClean="0"/>
              <a:t>18</a:t>
            </a:fld>
            <a:endParaRPr lang="en-US"/>
          </a:p>
        </p:txBody>
      </p:sp>
    </p:spTree>
    <p:extLst>
      <p:ext uri="{BB962C8B-B14F-4D97-AF65-F5344CB8AC3E}">
        <p14:creationId xmlns:p14="http://schemas.microsoft.com/office/powerpoint/2010/main" val="2050521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Pods: you can think of a pod as “basically a container for a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container”. Usually only </a:t>
            </a:r>
            <a:r>
              <a:rPr lang="en-US" sz="1200" b="0" i="0" kern="1200" dirty="0" err="1" smtClean="0">
                <a:solidFill>
                  <a:schemeClr val="tx1"/>
                </a:solidFill>
                <a:effectLst/>
                <a:latin typeface="+mn-lt"/>
                <a:ea typeface="+mn-ea"/>
                <a:cs typeface="+mn-cs"/>
              </a:rPr>
              <a:t>hods</a:t>
            </a:r>
            <a:r>
              <a:rPr lang="en-US" sz="1200" b="0" i="0" kern="1200" dirty="0" smtClean="0">
                <a:solidFill>
                  <a:schemeClr val="tx1"/>
                </a:solidFill>
                <a:effectLst/>
                <a:latin typeface="+mn-lt"/>
                <a:ea typeface="+mn-ea"/>
                <a:cs typeface="+mn-cs"/>
              </a:rPr>
              <a:t> one container</a:t>
            </a:r>
            <a:r>
              <a:rPr lang="en-US" sz="1200" b="0" i="0" kern="1200" baseline="0" dirty="0" smtClean="0">
                <a:solidFill>
                  <a:schemeClr val="tx1"/>
                </a:solidFill>
                <a:effectLst/>
                <a:latin typeface="+mn-lt"/>
                <a:ea typeface="+mn-ea"/>
                <a:cs typeface="+mn-cs"/>
              </a:rPr>
              <a:t> except sometimes holds 2 if the containers are tightly coupled.</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Replica Set: Framework for defining horizontally scaled pods. Responsible for handling replicated pods. If containers go down, this will start up another </a:t>
            </a:r>
            <a:r>
              <a:rPr lang="en-US" sz="1200" b="0" i="0" kern="1200" dirty="0" err="1" smtClean="0">
                <a:solidFill>
                  <a:schemeClr val="tx1"/>
                </a:solidFill>
                <a:effectLst/>
                <a:latin typeface="+mn-lt"/>
                <a:ea typeface="+mn-ea"/>
                <a:cs typeface="+mn-cs"/>
              </a:rPr>
              <a:t>contianer</a:t>
            </a:r>
            <a:r>
              <a:rPr lang="en-US" sz="1200" b="0" i="0" kern="1200" dirty="0" smtClean="0">
                <a:solidFill>
                  <a:schemeClr val="tx1"/>
                </a:solidFill>
                <a:effectLst/>
                <a:latin typeface="+mn-lt"/>
                <a:ea typeface="+mn-ea"/>
                <a:cs typeface="+mn-cs"/>
              </a:rPr>
              <a:t> and kill the container when the first one comes back online. This used to be</a:t>
            </a:r>
            <a:r>
              <a:rPr lang="en-US" sz="1200" b="0" i="0" kern="1200" baseline="0" dirty="0" smtClean="0">
                <a:solidFill>
                  <a:schemeClr val="tx1"/>
                </a:solidFill>
                <a:effectLst/>
                <a:latin typeface="+mn-lt"/>
                <a:ea typeface="+mn-ea"/>
                <a:cs typeface="+mn-cs"/>
              </a:rPr>
              <a:t> in charge of rolling updates, but now rolling updates are performed using deployments</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Deployments: a Deployment provides declarative updates for both Pods and </a:t>
            </a:r>
            <a:r>
              <a:rPr lang="en-US" sz="1200" b="0" i="0" kern="1200" dirty="0" err="1" smtClean="0">
                <a:solidFill>
                  <a:schemeClr val="tx1"/>
                </a:solidFill>
                <a:effectLst/>
                <a:latin typeface="+mn-lt"/>
                <a:ea typeface="+mn-ea"/>
                <a:cs typeface="+mn-cs"/>
              </a:rPr>
              <a:t>ReplicaSets</a:t>
            </a:r>
            <a:r>
              <a:rPr lang="en-US" sz="1200" b="0" i="0" kern="1200" dirty="0" smtClean="0">
                <a:solidFill>
                  <a:schemeClr val="tx1"/>
                </a:solidFill>
                <a:effectLst/>
                <a:latin typeface="+mn-lt"/>
                <a:ea typeface="+mn-ea"/>
                <a:cs typeface="+mn-cs"/>
              </a:rPr>
              <a:t> (the new generation of the </a:t>
            </a:r>
            <a:r>
              <a:rPr lang="en-US" sz="1200" b="0" i="0" kern="1200" dirty="0" err="1" smtClean="0">
                <a:solidFill>
                  <a:schemeClr val="tx1"/>
                </a:solidFill>
                <a:effectLst/>
                <a:latin typeface="+mn-lt"/>
                <a:ea typeface="+mn-ea"/>
                <a:cs typeface="+mn-cs"/>
              </a:rPr>
              <a:t>ReplicationController</a:t>
            </a:r>
            <a:r>
              <a:rPr lang="en-US" sz="1200" b="0" i="0" kern="1200" dirty="0" smtClean="0">
                <a:solidFill>
                  <a:schemeClr val="tx1"/>
                </a:solidFill>
                <a:effectLst/>
                <a:latin typeface="+mn-lt"/>
                <a:ea typeface="+mn-ea"/>
                <a:cs typeface="+mn-cs"/>
              </a:rPr>
              <a:t>). Basically,</a:t>
            </a:r>
            <a:r>
              <a:rPr lang="en-US" sz="1200" b="0" i="0" kern="1200" baseline="0" dirty="0" smtClean="0">
                <a:solidFill>
                  <a:schemeClr val="tx1"/>
                </a:solidFill>
                <a:effectLst/>
                <a:latin typeface="+mn-lt"/>
                <a:ea typeface="+mn-ea"/>
                <a:cs typeface="+mn-cs"/>
              </a:rPr>
              <a:t> a deployment manages different </a:t>
            </a:r>
            <a:r>
              <a:rPr lang="en-US" sz="1200" b="0" i="0" kern="1200" baseline="0" dirty="0" err="1" smtClean="0">
                <a:solidFill>
                  <a:schemeClr val="tx1"/>
                </a:solidFill>
                <a:effectLst/>
                <a:latin typeface="+mn-lt"/>
                <a:ea typeface="+mn-ea"/>
                <a:cs typeface="+mn-cs"/>
              </a:rPr>
              <a:t>replicasets</a:t>
            </a:r>
            <a:r>
              <a:rPr lang="en-US" sz="1200" b="0" i="0" kern="1200" baseline="0" dirty="0" smtClean="0">
                <a:solidFill>
                  <a:schemeClr val="tx1"/>
                </a:solidFill>
                <a:effectLst/>
                <a:latin typeface="+mn-lt"/>
                <a:ea typeface="+mn-ea"/>
                <a:cs typeface="+mn-cs"/>
              </a:rPr>
              <a:t> which manages and detects the health of different pods.</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Services: Application gateway/load balancer.</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 unit that acts as a basic load balancer/ambassador for other containers. Services provide</a:t>
            </a:r>
            <a:r>
              <a:rPr lang="en-US" sz="1200" b="0" i="0" kern="1200" baseline="0" dirty="0" smtClean="0">
                <a:solidFill>
                  <a:schemeClr val="tx1"/>
                </a:solidFill>
                <a:effectLst/>
                <a:latin typeface="+mn-lt"/>
                <a:ea typeface="+mn-ea"/>
                <a:cs typeface="+mn-cs"/>
              </a:rPr>
              <a:t> an </a:t>
            </a:r>
            <a:r>
              <a:rPr lang="en-US" sz="1200" b="0" i="0" kern="1200" dirty="0" smtClean="0">
                <a:solidFill>
                  <a:schemeClr val="tx1"/>
                </a:solidFill>
                <a:effectLst/>
                <a:latin typeface="+mn-lt"/>
                <a:ea typeface="+mn-ea"/>
                <a:cs typeface="+mn-cs"/>
              </a:rPr>
              <a:t>interface with a group of pods. Allow you to simplify your pod designs since they group together a logical collection of pods based on your labels.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Ingress: Services</a:t>
            </a:r>
            <a:r>
              <a:rPr lang="en-US" sz="1200" b="0" i="0" kern="1200" baseline="0" dirty="0" smtClean="0">
                <a:solidFill>
                  <a:schemeClr val="tx1"/>
                </a:solidFill>
                <a:effectLst/>
                <a:latin typeface="+mn-lt"/>
                <a:ea typeface="+mn-ea"/>
                <a:cs typeface="+mn-cs"/>
              </a:rPr>
              <a:t> and pods have IPs only routable within the cluster. An ingress provides a</a:t>
            </a:r>
            <a:r>
              <a:rPr lang="en-US" sz="1200" b="0" i="0" kern="1200" dirty="0" smtClean="0">
                <a:solidFill>
                  <a:schemeClr val="tx1"/>
                </a:solidFill>
                <a:effectLst/>
                <a:latin typeface="+mn-lt"/>
                <a:ea typeface="+mn-ea"/>
                <a:cs typeface="+mn-cs"/>
              </a:rPr>
              <a:t> way to expose your application to the outside world. An ingress controller is responsible for fulfilling the Ingress, usually with a </a:t>
            </a:r>
            <a:r>
              <a:rPr lang="en-US" sz="1200" b="0" i="0" kern="1200" dirty="0" err="1" smtClean="0">
                <a:solidFill>
                  <a:schemeClr val="tx1"/>
                </a:solidFill>
                <a:effectLst/>
                <a:latin typeface="+mn-lt"/>
                <a:ea typeface="+mn-ea"/>
                <a:cs typeface="+mn-cs"/>
              </a:rPr>
              <a:t>loadbalancer</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Namespace: A namespace is used in an environment with many users</a:t>
            </a:r>
            <a:r>
              <a:rPr lang="en-US" sz="1200" b="0" i="0" kern="1200" baseline="0" dirty="0" smtClean="0">
                <a:solidFill>
                  <a:schemeClr val="tx1"/>
                </a:solidFill>
                <a:effectLst/>
                <a:latin typeface="+mn-lt"/>
                <a:ea typeface="+mn-ea"/>
                <a:cs typeface="+mn-cs"/>
              </a:rPr>
              <a:t> spread across multiple teams/projects. Namespaces provide a scope for names. For example, for the sentry app, I have namespaces for testing, staging, and production environments (and these namespaces correspond to the </a:t>
            </a:r>
            <a:r>
              <a:rPr lang="en-US" sz="1200" b="0" i="0" kern="1200" baseline="0" dirty="0" err="1" smtClean="0">
                <a:solidFill>
                  <a:schemeClr val="tx1"/>
                </a:solidFill>
                <a:effectLst/>
                <a:latin typeface="+mn-lt"/>
                <a:ea typeface="+mn-ea"/>
                <a:cs typeface="+mn-cs"/>
              </a:rPr>
              <a:t>url</a:t>
            </a:r>
            <a:r>
              <a:rPr lang="en-US" sz="1200" b="0" i="0" kern="1200" baseline="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Volume: If you want to store data (for now we are still storing data on AWS) on </a:t>
            </a:r>
            <a:r>
              <a:rPr lang="en-US" sz="1200" b="0" i="0" kern="1200" dirty="0" err="1" smtClean="0">
                <a:solidFill>
                  <a:schemeClr val="tx1"/>
                </a:solidFill>
                <a:effectLst/>
                <a:latin typeface="+mn-lt"/>
                <a:ea typeface="+mn-ea"/>
                <a:cs typeface="+mn-cs"/>
              </a:rPr>
              <a:t>kubernetes</a:t>
            </a:r>
            <a:r>
              <a:rPr lang="en-US" sz="1200" b="0" i="0" kern="1200" dirty="0" smtClean="0">
                <a:solidFill>
                  <a:schemeClr val="tx1"/>
                </a:solidFill>
                <a:effectLst/>
                <a:latin typeface="+mn-lt"/>
                <a:ea typeface="+mn-ea"/>
                <a:cs typeface="+mn-cs"/>
              </a:rPr>
              <a:t>, use a volume so that data doesn’t get lost if a </a:t>
            </a:r>
            <a:r>
              <a:rPr lang="en-US" sz="1200" b="0" i="0" kern="1200" dirty="0" err="1" smtClean="0">
                <a:solidFill>
                  <a:schemeClr val="tx1"/>
                </a:solidFill>
                <a:effectLst/>
                <a:latin typeface="+mn-lt"/>
                <a:ea typeface="+mn-ea"/>
                <a:cs typeface="+mn-cs"/>
              </a:rPr>
              <a:t>postgres</a:t>
            </a:r>
            <a:r>
              <a:rPr lang="en-US" sz="1200" b="0" i="0" kern="1200" dirty="0" smtClean="0">
                <a:solidFill>
                  <a:schemeClr val="tx1"/>
                </a:solidFill>
                <a:effectLst/>
                <a:latin typeface="+mn-lt"/>
                <a:ea typeface="+mn-ea"/>
                <a:cs typeface="+mn-cs"/>
              </a:rPr>
              <a:t> pod goes down.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Cluster: Group of computers that Kubernetes coordinates to work together as a single unit (has to do with the abstraction level of Kubernetes. In other words, Kubernetes allows you to deploy containerized applications to a cluster without having to tie the application to an individual machine!!) These are the primary compute resources managed by Kubernetes.</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Minikube</a:t>
            </a:r>
            <a:r>
              <a:rPr lang="en-US" sz="1200" b="0" i="0" kern="1200" dirty="0" smtClean="0">
                <a:solidFill>
                  <a:schemeClr val="tx1"/>
                </a:solidFill>
                <a:effectLst/>
                <a:latin typeface="+mn-lt"/>
                <a:ea typeface="+mn-ea"/>
                <a:cs typeface="+mn-cs"/>
              </a:rPr>
              <a:t>: lightweight Kubernetes implementation that creates a VM on local machine and deploys a simple cluster containing only one node</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A2E8086-E71A-E241-8167-312D5FE51DFB}" type="slidenum">
              <a:rPr lang="en-US" smtClean="0"/>
              <a:t>19</a:t>
            </a:fld>
            <a:endParaRPr lang="en-US"/>
          </a:p>
        </p:txBody>
      </p:sp>
    </p:spTree>
    <p:extLst>
      <p:ext uri="{BB962C8B-B14F-4D97-AF65-F5344CB8AC3E}">
        <p14:creationId xmlns:p14="http://schemas.microsoft.com/office/powerpoint/2010/main" val="546817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a:t>
            </a:r>
            <a:r>
              <a:rPr lang="en-US" baseline="0" dirty="0" smtClean="0"/>
              <a:t> I hope you have already downloaded your code, if not please do so now. **Have </a:t>
            </a:r>
            <a:r>
              <a:rPr lang="en-US" baseline="0" dirty="0" err="1" smtClean="0"/>
              <a:t>github</a:t>
            </a:r>
            <a:r>
              <a:rPr lang="en-US" baseline="0" dirty="0" smtClean="0"/>
              <a:t> opened on separate page and briefly explain basic idea of tutorial/notes and answers and also direct people to the wiki.**</a:t>
            </a:r>
          </a:p>
          <a:p>
            <a:endParaRPr lang="en-US" baseline="0" dirty="0" smtClean="0"/>
          </a:p>
          <a:p>
            <a:r>
              <a:rPr lang="en-US" baseline="0" dirty="0" smtClean="0"/>
              <a:t>In order to accomplish the presentation goals stated before, I will follow this format starting with a high level overview of Docker and a hands-on tutorial, then a high-level overview of Kubernetes and a hands-on tutorial that builds off of the previous tutorial. I’ll pause briefly after each slide, so feel free to ask questions then, but also don’t worry if you don’t get a clear understanding from the high level conceptual overview (these things are best learned from doing).</a:t>
            </a:r>
            <a:endParaRPr lang="en-US" dirty="0"/>
          </a:p>
        </p:txBody>
      </p:sp>
      <p:sp>
        <p:nvSpPr>
          <p:cNvPr id="4" name="Slide Number Placeholder 3"/>
          <p:cNvSpPr>
            <a:spLocks noGrp="1"/>
          </p:cNvSpPr>
          <p:nvPr>
            <p:ph type="sldNum" sz="quarter" idx="10"/>
          </p:nvPr>
        </p:nvSpPr>
        <p:spPr/>
        <p:txBody>
          <a:bodyPr/>
          <a:lstStyle/>
          <a:p>
            <a:fld id="{FA2E8086-E71A-E241-8167-312D5FE51DFB}" type="slidenum">
              <a:rPr lang="en-US" smtClean="0"/>
              <a:t>2</a:t>
            </a:fld>
            <a:endParaRPr lang="en-US"/>
          </a:p>
        </p:txBody>
      </p:sp>
    </p:spTree>
    <p:extLst>
      <p:ext uri="{BB962C8B-B14F-4D97-AF65-F5344CB8AC3E}">
        <p14:creationId xmlns:p14="http://schemas.microsoft.com/office/powerpoint/2010/main" val="6179361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Kubernetes workflow is pretty</a:t>
            </a:r>
            <a:r>
              <a:rPr lang="en-US" baseline="0" dirty="0" smtClean="0"/>
              <a:t> straightforward.</a:t>
            </a:r>
            <a:endParaRPr lang="en-US" dirty="0"/>
          </a:p>
        </p:txBody>
      </p:sp>
      <p:sp>
        <p:nvSpPr>
          <p:cNvPr id="4" name="Slide Number Placeholder 3"/>
          <p:cNvSpPr>
            <a:spLocks noGrp="1"/>
          </p:cNvSpPr>
          <p:nvPr>
            <p:ph type="sldNum" sz="quarter" idx="10"/>
          </p:nvPr>
        </p:nvSpPr>
        <p:spPr/>
        <p:txBody>
          <a:bodyPr/>
          <a:lstStyle/>
          <a:p>
            <a:fld id="{FA2E8086-E71A-E241-8167-312D5FE51DFB}" type="slidenum">
              <a:rPr lang="en-US" smtClean="0"/>
              <a:t>20</a:t>
            </a:fld>
            <a:endParaRPr lang="en-US"/>
          </a:p>
        </p:txBody>
      </p:sp>
    </p:spTree>
    <p:extLst>
      <p:ext uri="{BB962C8B-B14F-4D97-AF65-F5344CB8AC3E}">
        <p14:creationId xmlns:p14="http://schemas.microsoft.com/office/powerpoint/2010/main" val="1579380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smtClean="0"/>
              <a:t>Minikube</a:t>
            </a:r>
            <a:r>
              <a:rPr lang="en-US" dirty="0" smtClean="0"/>
              <a:t> is a tool that allows developers to run </a:t>
            </a:r>
            <a:r>
              <a:rPr lang="en-US" dirty="0" err="1" smtClean="0"/>
              <a:t>kubernetes</a:t>
            </a:r>
            <a:r>
              <a:rPr lang="en-US" dirty="0" smtClean="0"/>
              <a:t> locally. Unfortunately, the official </a:t>
            </a:r>
            <a:r>
              <a:rPr lang="en-US" dirty="0" err="1" smtClean="0"/>
              <a:t>minikube</a:t>
            </a:r>
            <a:r>
              <a:rPr lang="en-US" dirty="0" smtClean="0"/>
              <a:t> is configured to create it's own VM and run its own version of </a:t>
            </a:r>
            <a:r>
              <a:rPr lang="en-US" dirty="0" err="1" smtClean="0"/>
              <a:t>docker</a:t>
            </a:r>
            <a:r>
              <a:rPr lang="en-US" dirty="0" smtClean="0"/>
              <a:t> in the VM. We'd much rather have the same version of Docker (Docker for Macs) running throughout (there are also some other smaller issues), so we'll use an </a:t>
            </a:r>
            <a:r>
              <a:rPr lang="en-US" dirty="0" err="1" smtClean="0"/>
              <a:t>inhouse</a:t>
            </a:r>
            <a:r>
              <a:rPr lang="en-US" dirty="0" smtClean="0"/>
              <a:t> version of </a:t>
            </a:r>
            <a:r>
              <a:rPr lang="en-US" dirty="0" err="1" smtClean="0"/>
              <a:t>minikube</a:t>
            </a:r>
            <a:r>
              <a:rPr lang="en-US" dirty="0" smtClean="0"/>
              <a:t> that can be found [here](https://</a:t>
            </a:r>
            <a:r>
              <a:rPr lang="en-US" dirty="0" err="1" smtClean="0"/>
              <a:t>github.jpl.nasa.gov</a:t>
            </a:r>
            <a:r>
              <a:rPr lang="en-US" dirty="0" smtClean="0"/>
              <a:t>/</a:t>
            </a:r>
            <a:r>
              <a:rPr lang="en-US" dirty="0" err="1" smtClean="0"/>
              <a:t>jTeam</a:t>
            </a:r>
            <a:r>
              <a:rPr lang="en-US" dirty="0" smtClean="0"/>
              <a:t>/</a:t>
            </a:r>
            <a:r>
              <a:rPr lang="en-US" dirty="0" err="1" smtClean="0"/>
              <a:t>minikube</a:t>
            </a:r>
            <a:r>
              <a:rPr lang="en-US" dirty="0" smtClean="0"/>
              <a:t>). </a:t>
            </a:r>
          </a:p>
          <a:p>
            <a:pPr marL="228600" indent="-228600">
              <a:buAutoNum type="arabicPeriod"/>
            </a:pPr>
            <a:endParaRPr lang="en-US" dirty="0" smtClean="0"/>
          </a:p>
          <a:p>
            <a:pPr marL="228600" indent="-228600">
              <a:buAutoNum type="arabicPeriod"/>
            </a:pPr>
            <a:r>
              <a:rPr lang="en-US" dirty="0" smtClean="0"/>
              <a:t>The purpose of </a:t>
            </a:r>
            <a:r>
              <a:rPr lang="en-US" dirty="0" err="1" smtClean="0"/>
              <a:t>Minikube</a:t>
            </a:r>
            <a:r>
              <a:rPr lang="en-US" dirty="0" smtClean="0"/>
              <a:t> is simply to be able to test a deployment to the </a:t>
            </a:r>
            <a:r>
              <a:rPr lang="en-US" dirty="0" err="1" smtClean="0"/>
              <a:t>kubernetes</a:t>
            </a:r>
            <a:r>
              <a:rPr lang="en-US" dirty="0" smtClean="0"/>
              <a:t> cluster locally. </a:t>
            </a:r>
            <a:r>
              <a:rPr lang="en-US" dirty="0" err="1" smtClean="0"/>
              <a:t>Minikube</a:t>
            </a:r>
            <a:r>
              <a:rPr lang="en-US" baseline="0" dirty="0" smtClean="0"/>
              <a:t> will respond in a very similar way to the </a:t>
            </a:r>
            <a:r>
              <a:rPr lang="en-US" baseline="0" dirty="0" err="1" smtClean="0"/>
              <a:t>kubernetes</a:t>
            </a:r>
            <a:r>
              <a:rPr lang="en-US" baseline="0" dirty="0" smtClean="0"/>
              <a:t> deployment, and it will be easier to debug/understand locally so it is a great tool to use prior to </a:t>
            </a:r>
            <a:r>
              <a:rPr lang="en-US" baseline="0" dirty="0" err="1" smtClean="0"/>
              <a:t>kubernetes</a:t>
            </a:r>
            <a:r>
              <a:rPr lang="en-US" baseline="0" dirty="0" smtClean="0"/>
              <a:t> deployments.</a:t>
            </a:r>
          </a:p>
          <a:p>
            <a:pPr marL="228600" indent="-228600">
              <a:buAutoNum type="arabicPeriod"/>
            </a:pPr>
            <a:endParaRPr lang="en-US" baseline="0" dirty="0" smtClean="0"/>
          </a:p>
          <a:p>
            <a:pPr marL="228600" indent="-228600">
              <a:buAutoNum type="arabicPeriod"/>
            </a:pPr>
            <a:r>
              <a:rPr lang="en-US" baseline="0" dirty="0" smtClean="0"/>
              <a:t>Also, you won’t be able to access the </a:t>
            </a:r>
            <a:r>
              <a:rPr lang="en-US" baseline="0" dirty="0" err="1" smtClean="0"/>
              <a:t>kubernetes</a:t>
            </a:r>
            <a:r>
              <a:rPr lang="en-US" baseline="0" dirty="0" smtClean="0"/>
              <a:t> dashboard because of permissions, so the </a:t>
            </a:r>
            <a:r>
              <a:rPr lang="en-US" baseline="0" dirty="0" err="1" smtClean="0"/>
              <a:t>minikube</a:t>
            </a:r>
            <a:r>
              <a:rPr lang="en-US" baseline="0" dirty="0" smtClean="0"/>
              <a:t> dashboard is a nice place to learn more about </a:t>
            </a:r>
            <a:r>
              <a:rPr lang="en-US" baseline="0" dirty="0" err="1" smtClean="0"/>
              <a:t>kubernetes</a:t>
            </a:r>
            <a:r>
              <a:rPr lang="en-US" baseline="0" dirty="0" smtClean="0"/>
              <a:t> and also to understand how </a:t>
            </a:r>
            <a:r>
              <a:rPr lang="en-US" baseline="0" dirty="0" err="1" smtClean="0"/>
              <a:t>kubernetes</a:t>
            </a:r>
            <a:r>
              <a:rPr lang="en-US" baseline="0" dirty="0" smtClean="0"/>
              <a:t> works with a nice UI.</a:t>
            </a:r>
          </a:p>
          <a:p>
            <a:pPr marL="228600" indent="-228600">
              <a:buAutoNum type="arabicPeriod"/>
            </a:pPr>
            <a:endParaRPr lang="en-US" baseline="0" dirty="0" smtClean="0"/>
          </a:p>
          <a:p>
            <a:pPr marL="228600" indent="-228600">
              <a:buAutoNum type="arabicPeriod"/>
            </a:pPr>
            <a:r>
              <a:rPr lang="en-US" baseline="0" dirty="0" smtClean="0"/>
              <a:t>Why JPL </a:t>
            </a:r>
            <a:r>
              <a:rPr lang="en-US" baseline="0" dirty="0" err="1" smtClean="0"/>
              <a:t>minikube</a:t>
            </a:r>
            <a:r>
              <a:rPr lang="en-US" baseline="0" dirty="0" smtClean="0"/>
              <a:t>?</a:t>
            </a:r>
          </a:p>
          <a:p>
            <a:pPr marL="685800" lvl="1" indent="-228600">
              <a:buAutoNum type="arabicPeriod"/>
            </a:pPr>
            <a:r>
              <a:rPr lang="en-US" baseline="0" dirty="0" smtClean="0"/>
              <a:t>Two main reasons. First, the </a:t>
            </a:r>
            <a:r>
              <a:rPr lang="en-US" baseline="0" dirty="0" err="1" smtClean="0"/>
              <a:t>virtualenvironment</a:t>
            </a:r>
            <a:r>
              <a:rPr lang="en-US" baseline="0" dirty="0" smtClean="0"/>
              <a:t> that Docker for Mac uses is different than the one created by </a:t>
            </a:r>
            <a:r>
              <a:rPr lang="en-US" baseline="0" dirty="0" err="1" smtClean="0"/>
              <a:t>minikube</a:t>
            </a:r>
            <a:r>
              <a:rPr lang="en-US" baseline="0" dirty="0" smtClean="0"/>
              <a:t> (Docker shares the underlying OS, but is only able to use Linux OS, so if you are using a Mac, </a:t>
            </a:r>
            <a:r>
              <a:rPr lang="en-US" baseline="0" dirty="0" err="1" smtClean="0"/>
              <a:t>docker</a:t>
            </a:r>
            <a:r>
              <a:rPr lang="en-US" baseline="0" dirty="0" smtClean="0"/>
              <a:t> runs on top of a Linux VM). This underlying </a:t>
            </a:r>
            <a:r>
              <a:rPr lang="en-US" baseline="0" dirty="0" err="1" smtClean="0"/>
              <a:t>vm</a:t>
            </a:r>
            <a:r>
              <a:rPr lang="en-US" baseline="0" dirty="0" smtClean="0"/>
              <a:t> for your mac and also for </a:t>
            </a:r>
            <a:r>
              <a:rPr lang="en-US" baseline="0" dirty="0" err="1" smtClean="0"/>
              <a:t>minikube</a:t>
            </a:r>
            <a:r>
              <a:rPr lang="en-US" baseline="0" dirty="0" smtClean="0"/>
              <a:t> is different which can cause future problems.</a:t>
            </a:r>
          </a:p>
          <a:p>
            <a:pPr marL="685800" lvl="1" indent="-228600">
              <a:buAutoNum type="arabicPeriod"/>
            </a:pPr>
            <a:r>
              <a:rPr lang="en-US" baseline="0" dirty="0" smtClean="0"/>
              <a:t>This is bad </a:t>
            </a:r>
            <a:r>
              <a:rPr lang="en-US" baseline="0" dirty="0" err="1" smtClean="0"/>
              <a:t>becuase</a:t>
            </a:r>
            <a:r>
              <a:rPr lang="en-US" baseline="0" dirty="0" smtClean="0"/>
              <a:t> </a:t>
            </a:r>
            <a:r>
              <a:rPr lang="en-US" baseline="0" dirty="0" err="1" smtClean="0"/>
              <a:t>minikube</a:t>
            </a:r>
            <a:r>
              <a:rPr lang="en-US" baseline="0" dirty="0" smtClean="0"/>
              <a:t> </a:t>
            </a:r>
            <a:r>
              <a:rPr lang="en-US" baseline="0" dirty="0" err="1" smtClean="0"/>
              <a:t>docker</a:t>
            </a:r>
            <a:r>
              <a:rPr lang="en-US" baseline="0" dirty="0" smtClean="0"/>
              <a:t> does not include the network integrations that </a:t>
            </a:r>
            <a:r>
              <a:rPr lang="en-US" baseline="0" dirty="0" err="1" smtClean="0"/>
              <a:t>docker</a:t>
            </a:r>
            <a:r>
              <a:rPr lang="en-US" baseline="0" dirty="0" smtClean="0"/>
              <a:t> for mac has.</a:t>
            </a:r>
          </a:p>
          <a:p>
            <a:pPr marL="685800" lvl="1" indent="-228600">
              <a:buAutoNum type="arabicPeriod"/>
            </a:pPr>
            <a:r>
              <a:rPr lang="en-US" baseline="0" dirty="0" smtClean="0"/>
              <a:t>It is more difficult to manage two </a:t>
            </a:r>
            <a:r>
              <a:rPr lang="en-US" baseline="0" dirty="0" err="1" smtClean="0"/>
              <a:t>docker</a:t>
            </a:r>
            <a:r>
              <a:rPr lang="en-US" baseline="0" dirty="0" smtClean="0"/>
              <a:t> environments</a:t>
            </a:r>
          </a:p>
          <a:p>
            <a:pPr marL="685800" lvl="1" indent="-228600">
              <a:buAutoNum type="arabicPeriod"/>
            </a:pPr>
            <a:r>
              <a:rPr lang="en-US" baseline="0" dirty="0" smtClean="0"/>
              <a:t>Also doesn’t have an ingress controller (load balancer)</a:t>
            </a:r>
          </a:p>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FA2E8086-E71A-E241-8167-312D5FE51DFB}" type="slidenum">
              <a:rPr lang="en-US" smtClean="0"/>
              <a:t>21</a:t>
            </a:fld>
            <a:endParaRPr lang="en-US"/>
          </a:p>
        </p:txBody>
      </p:sp>
    </p:spTree>
    <p:extLst>
      <p:ext uri="{BB962C8B-B14F-4D97-AF65-F5344CB8AC3E}">
        <p14:creationId xmlns:p14="http://schemas.microsoft.com/office/powerpoint/2010/main" val="2872787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Overview of this part of tutorial</a:t>
            </a:r>
            <a:endParaRPr lang="en-US" dirty="0"/>
          </a:p>
        </p:txBody>
      </p:sp>
      <p:sp>
        <p:nvSpPr>
          <p:cNvPr id="4" name="Slide Number Placeholder 3"/>
          <p:cNvSpPr>
            <a:spLocks noGrp="1"/>
          </p:cNvSpPr>
          <p:nvPr>
            <p:ph type="sldNum" sz="quarter" idx="10"/>
          </p:nvPr>
        </p:nvSpPr>
        <p:spPr/>
        <p:txBody>
          <a:bodyPr/>
          <a:lstStyle/>
          <a:p>
            <a:fld id="{FA2E8086-E71A-E241-8167-312D5FE51DFB}" type="slidenum">
              <a:rPr lang="en-US" smtClean="0"/>
              <a:t>22</a:t>
            </a:fld>
            <a:endParaRPr lang="en-US"/>
          </a:p>
        </p:txBody>
      </p:sp>
    </p:spTree>
    <p:extLst>
      <p:ext uri="{BB962C8B-B14F-4D97-AF65-F5344CB8AC3E}">
        <p14:creationId xmlns:p14="http://schemas.microsoft.com/office/powerpoint/2010/main" val="10461722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open yup</a:t>
            </a:r>
            <a:r>
              <a:rPr lang="en-US" baseline="0" dirty="0" smtClean="0"/>
              <a:t> your repo. Inside the manifest folder there should be four files. I’ll walk you through writing the manifest files for </a:t>
            </a:r>
            <a:r>
              <a:rPr lang="en-US" baseline="0" dirty="0" err="1" smtClean="0"/>
              <a:t>eachfile</a:t>
            </a:r>
            <a:r>
              <a:rPr lang="en-US" baseline="0" dirty="0" smtClean="0"/>
              <a:t> and then you can copy/paste from </a:t>
            </a:r>
            <a:r>
              <a:rPr lang="en-US" baseline="0" dirty="0" err="1" smtClean="0"/>
              <a:t>asnwer.txt</a:t>
            </a:r>
            <a:r>
              <a:rPr lang="en-US" baseline="0" dirty="0" smtClean="0"/>
              <a:t> as before (while filling in the necessary changes).</a:t>
            </a:r>
            <a:endParaRPr lang="en-US" dirty="0"/>
          </a:p>
        </p:txBody>
      </p:sp>
      <p:sp>
        <p:nvSpPr>
          <p:cNvPr id="4" name="Slide Number Placeholder 3"/>
          <p:cNvSpPr>
            <a:spLocks noGrp="1"/>
          </p:cNvSpPr>
          <p:nvPr>
            <p:ph type="sldNum" sz="quarter" idx="10"/>
          </p:nvPr>
        </p:nvSpPr>
        <p:spPr/>
        <p:txBody>
          <a:bodyPr/>
          <a:lstStyle/>
          <a:p>
            <a:fld id="{FA2E8086-E71A-E241-8167-312D5FE51DFB}" type="slidenum">
              <a:rPr lang="en-US" smtClean="0"/>
              <a:t>24</a:t>
            </a:fld>
            <a:endParaRPr lang="en-US"/>
          </a:p>
        </p:txBody>
      </p:sp>
    </p:spTree>
    <p:extLst>
      <p:ext uri="{BB962C8B-B14F-4D97-AF65-F5344CB8AC3E}">
        <p14:creationId xmlns:p14="http://schemas.microsoft.com/office/powerpoint/2010/main" val="20254638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final steps are just to configure </a:t>
            </a:r>
            <a:r>
              <a:rPr lang="en-US" dirty="0" err="1" smtClean="0"/>
              <a:t>kubectl</a:t>
            </a:r>
            <a:r>
              <a:rPr lang="en-US" dirty="0" smtClean="0"/>
              <a:t> to point to the correct configurations, and then now create the necessary resources using the manifest files</a:t>
            </a:r>
            <a:r>
              <a:rPr lang="en-US" baseline="0" dirty="0" smtClean="0"/>
              <a:t> you wrote</a:t>
            </a:r>
            <a:r>
              <a:rPr lang="en-US" baseline="0" dirty="0" smtClean="0"/>
              <a:t>.</a:t>
            </a:r>
          </a:p>
          <a:p>
            <a:endParaRPr lang="en-US" baseline="0" dirty="0" smtClean="0"/>
          </a:p>
          <a:p>
            <a:r>
              <a:rPr lang="en-US" baseline="0" dirty="0" smtClean="0"/>
              <a:t>If this step doesn’t work, then make them stop and start </a:t>
            </a:r>
            <a:r>
              <a:rPr lang="en-US" baseline="0" dirty="0" err="1" smtClean="0"/>
              <a:t>minikube</a:t>
            </a:r>
            <a:r>
              <a:rPr lang="en-US" baseline="0" dirty="0" smtClean="0"/>
              <a:t> again. Explain that </a:t>
            </a:r>
            <a:r>
              <a:rPr lang="en-US" baseline="0" dirty="0" err="1" smtClean="0"/>
              <a:t>minikubectl</a:t>
            </a:r>
            <a:r>
              <a:rPr lang="en-US" baseline="0" dirty="0" smtClean="0"/>
              <a:t> is an alias for </a:t>
            </a:r>
            <a:r>
              <a:rPr lang="en-US" baseline="0" dirty="0" err="1" smtClean="0"/>
              <a:t>kubectl</a:t>
            </a:r>
            <a:r>
              <a:rPr lang="en-US" baseline="0" dirty="0" smtClean="0"/>
              <a:t> --context=</a:t>
            </a:r>
            <a:r>
              <a:rPr lang="en-US" baseline="0" dirty="0" err="1" smtClean="0"/>
              <a:t>minikube</a:t>
            </a:r>
            <a:r>
              <a:rPr lang="en-US" baseline="0" dirty="0" smtClean="0"/>
              <a:t>. If you don’t immediately have the tool then restart your terminal.</a:t>
            </a:r>
            <a:endParaRPr lang="en-US" dirty="0"/>
          </a:p>
        </p:txBody>
      </p:sp>
      <p:sp>
        <p:nvSpPr>
          <p:cNvPr id="4" name="Slide Number Placeholder 3"/>
          <p:cNvSpPr>
            <a:spLocks noGrp="1"/>
          </p:cNvSpPr>
          <p:nvPr>
            <p:ph type="sldNum" sz="quarter" idx="10"/>
          </p:nvPr>
        </p:nvSpPr>
        <p:spPr/>
        <p:txBody>
          <a:bodyPr/>
          <a:lstStyle/>
          <a:p>
            <a:fld id="{FA2E8086-E71A-E241-8167-312D5FE51DFB}" type="slidenum">
              <a:rPr lang="en-US" smtClean="0"/>
              <a:t>25</a:t>
            </a:fld>
            <a:endParaRPr lang="en-US"/>
          </a:p>
        </p:txBody>
      </p:sp>
    </p:spTree>
    <p:extLst>
      <p:ext uri="{BB962C8B-B14F-4D97-AF65-F5344CB8AC3E}">
        <p14:creationId xmlns:p14="http://schemas.microsoft.com/office/powerpoint/2010/main" val="3091960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2E8086-E71A-E241-8167-312D5FE51DFB}" type="slidenum">
              <a:rPr lang="en-US" smtClean="0"/>
              <a:t>26</a:t>
            </a:fld>
            <a:endParaRPr lang="en-US"/>
          </a:p>
        </p:txBody>
      </p:sp>
    </p:spTree>
    <p:extLst>
      <p:ext uri="{BB962C8B-B14F-4D97-AF65-F5344CB8AC3E}">
        <p14:creationId xmlns:p14="http://schemas.microsoft.com/office/powerpoint/2010/main" val="14847088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final point, make sure to mention that usually there is a </a:t>
            </a:r>
            <a:r>
              <a:rPr lang="en-US" dirty="0" err="1" smtClean="0"/>
              <a:t>makefile</a:t>
            </a:r>
            <a:r>
              <a:rPr lang="en-US" dirty="0" smtClean="0"/>
              <a:t> to automatically run (show how it works for sentry) and you have to create dynamic variables</a:t>
            </a:r>
            <a:r>
              <a:rPr lang="en-US" baseline="0" dirty="0" smtClean="0"/>
              <a:t> to change the name and namespace values in each.</a:t>
            </a:r>
            <a:endParaRPr lang="en-US" dirty="0"/>
          </a:p>
        </p:txBody>
      </p:sp>
      <p:sp>
        <p:nvSpPr>
          <p:cNvPr id="4" name="Slide Number Placeholder 3"/>
          <p:cNvSpPr>
            <a:spLocks noGrp="1"/>
          </p:cNvSpPr>
          <p:nvPr>
            <p:ph type="sldNum" sz="quarter" idx="10"/>
          </p:nvPr>
        </p:nvSpPr>
        <p:spPr/>
        <p:txBody>
          <a:bodyPr/>
          <a:lstStyle/>
          <a:p>
            <a:fld id="{FA2E8086-E71A-E241-8167-312D5FE51DFB}" type="slidenum">
              <a:rPr lang="en-US" smtClean="0"/>
              <a:t>27</a:t>
            </a:fld>
            <a:endParaRPr lang="en-US"/>
          </a:p>
        </p:txBody>
      </p:sp>
    </p:spTree>
    <p:extLst>
      <p:ext uri="{BB962C8B-B14F-4D97-AF65-F5344CB8AC3E}">
        <p14:creationId xmlns:p14="http://schemas.microsoft.com/office/powerpoint/2010/main" val="18888113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2E8086-E71A-E241-8167-312D5FE51DFB}" type="slidenum">
              <a:rPr lang="en-US" smtClean="0"/>
              <a:t>30</a:t>
            </a:fld>
            <a:endParaRPr lang="en-US"/>
          </a:p>
        </p:txBody>
      </p:sp>
    </p:spTree>
    <p:extLst>
      <p:ext uri="{BB962C8B-B14F-4D97-AF65-F5344CB8AC3E}">
        <p14:creationId xmlns:p14="http://schemas.microsoft.com/office/powerpoint/2010/main" val="1917931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high-level overview of </a:t>
            </a:r>
            <a:r>
              <a:rPr lang="en-US" dirty="0" err="1" smtClean="0"/>
              <a:t>docker</a:t>
            </a:r>
            <a:r>
              <a:rPr lang="en-US" dirty="0" smtClean="0"/>
              <a:t> will be broken up into these four components,</a:t>
            </a:r>
            <a:r>
              <a:rPr lang="en-US" baseline="0" dirty="0" smtClean="0"/>
              <a:t> **read each**</a:t>
            </a:r>
            <a:endParaRPr lang="en-US" dirty="0"/>
          </a:p>
        </p:txBody>
      </p:sp>
      <p:sp>
        <p:nvSpPr>
          <p:cNvPr id="4" name="Slide Number Placeholder 3"/>
          <p:cNvSpPr>
            <a:spLocks noGrp="1"/>
          </p:cNvSpPr>
          <p:nvPr>
            <p:ph type="sldNum" sz="quarter" idx="10"/>
          </p:nvPr>
        </p:nvSpPr>
        <p:spPr/>
        <p:txBody>
          <a:bodyPr/>
          <a:lstStyle/>
          <a:p>
            <a:fld id="{FA2E8086-E71A-E241-8167-312D5FE51DFB}" type="slidenum">
              <a:rPr lang="en-US" smtClean="0"/>
              <a:t>3</a:t>
            </a:fld>
            <a:endParaRPr lang="en-US"/>
          </a:p>
        </p:txBody>
      </p:sp>
    </p:spTree>
    <p:extLst>
      <p:ext uri="{BB962C8B-B14F-4D97-AF65-F5344CB8AC3E}">
        <p14:creationId xmlns:p14="http://schemas.microsoft.com/office/powerpoint/2010/main" val="1894319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I’ll start with a formal definition</a:t>
            </a:r>
            <a:r>
              <a:rPr lang="en-US" baseline="0" dirty="0" smtClean="0"/>
              <a:t> of Docker and deconstruct what it means in the next couple slides. </a:t>
            </a:r>
            <a:r>
              <a:rPr lang="en-US" baseline="0" dirty="0" smtClean="0"/>
              <a:t>What </a:t>
            </a:r>
            <a:r>
              <a:rPr lang="en-US" baseline="0" dirty="0" smtClean="0"/>
              <a:t>does this do? It **read next point**. Now I know what you are probably thinking – **click** how is this different than a VM? That leads us to our next slide, Why Docker?</a:t>
            </a:r>
            <a:endParaRPr lang="en-US" dirty="0"/>
          </a:p>
        </p:txBody>
      </p:sp>
      <p:sp>
        <p:nvSpPr>
          <p:cNvPr id="4" name="Slide Number Placeholder 3"/>
          <p:cNvSpPr>
            <a:spLocks noGrp="1"/>
          </p:cNvSpPr>
          <p:nvPr>
            <p:ph type="sldNum" sz="quarter" idx="10"/>
          </p:nvPr>
        </p:nvSpPr>
        <p:spPr/>
        <p:txBody>
          <a:bodyPr/>
          <a:lstStyle/>
          <a:p>
            <a:fld id="{FA2E8086-E71A-E241-8167-312D5FE51DFB}" type="slidenum">
              <a:rPr lang="en-US" smtClean="0"/>
              <a:t>4</a:t>
            </a:fld>
            <a:endParaRPr lang="en-US"/>
          </a:p>
        </p:txBody>
      </p:sp>
    </p:spTree>
    <p:extLst>
      <p:ext uri="{BB962C8B-B14F-4D97-AF65-F5344CB8AC3E}">
        <p14:creationId xmlns:p14="http://schemas.microsoft.com/office/powerpoint/2010/main" val="1311980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2E8086-E71A-E241-8167-312D5FE51DFB}" type="slidenum">
              <a:rPr lang="en-US" smtClean="0"/>
              <a:t>5</a:t>
            </a:fld>
            <a:endParaRPr lang="en-US"/>
          </a:p>
        </p:txBody>
      </p:sp>
    </p:spTree>
    <p:extLst>
      <p:ext uri="{BB962C8B-B14F-4D97-AF65-F5344CB8AC3E}">
        <p14:creationId xmlns:p14="http://schemas.microsoft.com/office/powerpoint/2010/main" val="178028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explained before, a VM (as shown in this diagram), bundles</a:t>
            </a:r>
            <a:r>
              <a:rPr lang="en-US" baseline="0" dirty="0" smtClean="0"/>
              <a:t> up all the necessary requirements and packages but also copies an entirely new guest OS underneath the dependencies. This can be tedious, time-consuming, and not as portable as a container. Docker, on the other hand, utilizes containers which build on top of the Host OS but still copies over all the software dependencies to make the environment work. This results in an extremely portable, isolated environment.</a:t>
            </a:r>
            <a:endParaRPr lang="en-US" dirty="0"/>
          </a:p>
        </p:txBody>
      </p:sp>
      <p:sp>
        <p:nvSpPr>
          <p:cNvPr id="4" name="Slide Number Placeholder 3"/>
          <p:cNvSpPr>
            <a:spLocks noGrp="1"/>
          </p:cNvSpPr>
          <p:nvPr>
            <p:ph type="sldNum" sz="quarter" idx="10"/>
          </p:nvPr>
        </p:nvSpPr>
        <p:spPr/>
        <p:txBody>
          <a:bodyPr/>
          <a:lstStyle/>
          <a:p>
            <a:fld id="{FA2E8086-E71A-E241-8167-312D5FE51DFB}" type="slidenum">
              <a:rPr lang="en-US" smtClean="0"/>
              <a:t>6</a:t>
            </a:fld>
            <a:endParaRPr lang="en-US"/>
          </a:p>
        </p:txBody>
      </p:sp>
    </p:spTree>
    <p:extLst>
      <p:ext uri="{BB962C8B-B14F-4D97-AF65-F5344CB8AC3E}">
        <p14:creationId xmlns:p14="http://schemas.microsoft.com/office/powerpoint/2010/main" val="2063078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as I mentioned before, I will not deconstruct</a:t>
            </a:r>
            <a:r>
              <a:rPr lang="en-US" baseline="0" dirty="0" smtClean="0"/>
              <a:t> the official definition by explaining away some of the unfamiliar terms. Half the battle with learning these new technologies is simply understanding the different terms they use</a:t>
            </a:r>
            <a:r>
              <a:rPr lang="mr-IN" baseline="0" dirty="0" smtClean="0"/>
              <a:t>…</a:t>
            </a:r>
            <a:endParaRPr lang="en-US" baseline="0" dirty="0" smtClean="0"/>
          </a:p>
          <a:p>
            <a:endParaRPr lang="en-US" baseline="0" dirty="0" smtClean="0"/>
          </a:p>
          <a:p>
            <a:r>
              <a:rPr lang="en-US" baseline="0" dirty="0" smtClean="0"/>
              <a:t>A </a:t>
            </a:r>
            <a:r>
              <a:rPr lang="en-US" baseline="0" dirty="0" err="1" smtClean="0"/>
              <a:t>docker</a:t>
            </a:r>
            <a:r>
              <a:rPr lang="en-US" baseline="0" dirty="0" smtClean="0"/>
              <a:t> image, is </a:t>
            </a:r>
            <a:r>
              <a:rPr lang="mr-IN" baseline="0" dirty="0" smtClean="0"/>
              <a:t>…</a:t>
            </a:r>
            <a:r>
              <a:rPr lang="en-US" baseline="0" dirty="0" smtClean="0"/>
              <a:t> A </a:t>
            </a:r>
            <a:r>
              <a:rPr lang="en-US" baseline="0" dirty="0" err="1" smtClean="0"/>
              <a:t>docker</a:t>
            </a:r>
            <a:r>
              <a:rPr lang="en-US" baseline="0" dirty="0" smtClean="0"/>
              <a:t> image is analogous to a code repository on </a:t>
            </a:r>
            <a:r>
              <a:rPr lang="en-US" baseline="0" dirty="0" err="1" smtClean="0"/>
              <a:t>github</a:t>
            </a:r>
            <a:r>
              <a:rPr lang="en-US" baseline="0" dirty="0" smtClean="0"/>
              <a:t> in that both can be easily pushed to a central service, and can be pulled and used by others.</a:t>
            </a:r>
          </a:p>
          <a:p>
            <a:endParaRPr lang="en-US" baseline="0" dirty="0" smtClean="0"/>
          </a:p>
          <a:p>
            <a:r>
              <a:rPr lang="en-US" baseline="0" dirty="0" smtClean="0"/>
              <a:t>A </a:t>
            </a:r>
            <a:r>
              <a:rPr lang="en-US" baseline="0" dirty="0" err="1" smtClean="0"/>
              <a:t>docker</a:t>
            </a:r>
            <a:r>
              <a:rPr lang="en-US" baseline="0" dirty="0" smtClean="0"/>
              <a:t> container is </a:t>
            </a:r>
            <a:r>
              <a:rPr lang="mr-IN" baseline="0" dirty="0" smtClean="0"/>
              <a:t>…</a:t>
            </a:r>
            <a:endParaRPr lang="en-US" dirty="0"/>
          </a:p>
        </p:txBody>
      </p:sp>
      <p:sp>
        <p:nvSpPr>
          <p:cNvPr id="4" name="Slide Number Placeholder 3"/>
          <p:cNvSpPr>
            <a:spLocks noGrp="1"/>
          </p:cNvSpPr>
          <p:nvPr>
            <p:ph type="sldNum" sz="quarter" idx="10"/>
          </p:nvPr>
        </p:nvSpPr>
        <p:spPr/>
        <p:txBody>
          <a:bodyPr/>
          <a:lstStyle/>
          <a:p>
            <a:fld id="{FA2E8086-E71A-E241-8167-312D5FE51DFB}" type="slidenum">
              <a:rPr lang="en-US" smtClean="0"/>
              <a:t>7</a:t>
            </a:fld>
            <a:endParaRPr lang="en-US"/>
          </a:p>
        </p:txBody>
      </p:sp>
    </p:spTree>
    <p:extLst>
      <p:ext uri="{BB962C8B-B14F-4D97-AF65-F5344CB8AC3E}">
        <p14:creationId xmlns:p14="http://schemas.microsoft.com/office/powerpoint/2010/main" val="682245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Following the </a:t>
            </a:r>
            <a:r>
              <a:rPr lang="en-US" dirty="0" err="1" smtClean="0"/>
              <a:t>git</a:t>
            </a:r>
            <a:r>
              <a:rPr lang="en-US" dirty="0" smtClean="0"/>
              <a:t> analogy</a:t>
            </a:r>
            <a:r>
              <a:rPr lang="en-US" baseline="0" dirty="0" smtClean="0"/>
              <a:t> from earlier, a </a:t>
            </a:r>
            <a:r>
              <a:rPr lang="en-US" baseline="0" dirty="0" err="1" smtClean="0"/>
              <a:t>docker</a:t>
            </a:r>
            <a:r>
              <a:rPr lang="en-US" baseline="0" dirty="0" smtClean="0"/>
              <a:t> registry would simply be the equivalent of </a:t>
            </a:r>
            <a:r>
              <a:rPr lang="en-US" baseline="0" dirty="0" err="1" smtClean="0"/>
              <a:t>github</a:t>
            </a:r>
            <a:r>
              <a:rPr lang="en-US" baseline="0" dirty="0" smtClean="0"/>
              <a:t>, it is a central service that holds </a:t>
            </a:r>
            <a:r>
              <a:rPr lang="en-US" baseline="0" dirty="0" err="1" smtClean="0"/>
              <a:t>docker</a:t>
            </a:r>
            <a:r>
              <a:rPr lang="en-US" baseline="0" dirty="0" smtClean="0"/>
              <a:t> images where images can be pushed and pulled.</a:t>
            </a:r>
          </a:p>
          <a:p>
            <a:endParaRPr lang="en-US" baseline="0" dirty="0" smtClean="0"/>
          </a:p>
          <a:p>
            <a:r>
              <a:rPr lang="en-US" baseline="0" dirty="0" smtClean="0"/>
              <a:t>Finally, the most central term to understand is the </a:t>
            </a:r>
            <a:r>
              <a:rPr lang="en-US" baseline="0" dirty="0" err="1" smtClean="0"/>
              <a:t>Dockerfile</a:t>
            </a:r>
            <a:r>
              <a:rPr lang="en-US" baseline="0" dirty="0" smtClean="0"/>
              <a:t>. This is a file that is included in the working directory of your repo and it is basically a set of instructions that define how to build your </a:t>
            </a:r>
            <a:r>
              <a:rPr lang="en-US" baseline="0" dirty="0" err="1" smtClean="0"/>
              <a:t>docker</a:t>
            </a:r>
            <a:r>
              <a:rPr lang="en-US" baseline="0" dirty="0" smtClean="0"/>
              <a:t> image.</a:t>
            </a:r>
            <a:endParaRPr lang="en-US" dirty="0"/>
          </a:p>
        </p:txBody>
      </p:sp>
      <p:sp>
        <p:nvSpPr>
          <p:cNvPr id="4" name="Slide Number Placeholder 3"/>
          <p:cNvSpPr>
            <a:spLocks noGrp="1"/>
          </p:cNvSpPr>
          <p:nvPr>
            <p:ph type="sldNum" sz="quarter" idx="10"/>
          </p:nvPr>
        </p:nvSpPr>
        <p:spPr/>
        <p:txBody>
          <a:bodyPr/>
          <a:lstStyle/>
          <a:p>
            <a:fld id="{FA2E8086-E71A-E241-8167-312D5FE51DFB}" type="slidenum">
              <a:rPr lang="en-US" smtClean="0"/>
              <a:t>8</a:t>
            </a:fld>
            <a:endParaRPr lang="en-US"/>
          </a:p>
        </p:txBody>
      </p:sp>
    </p:spTree>
    <p:extLst>
      <p:ext uri="{BB962C8B-B14F-4D97-AF65-F5344CB8AC3E}">
        <p14:creationId xmlns:p14="http://schemas.microsoft.com/office/powerpoint/2010/main" val="506994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a:t>
            </a:r>
            <a:r>
              <a:rPr lang="en-US" baseline="0" dirty="0" smtClean="0"/>
              <a:t> small flow chart I made to demonstrate a typical </a:t>
            </a:r>
            <a:r>
              <a:rPr lang="en-US" baseline="0" dirty="0" err="1" smtClean="0"/>
              <a:t>docker</a:t>
            </a:r>
            <a:r>
              <a:rPr lang="en-US" baseline="0" dirty="0" smtClean="0"/>
              <a:t> workflow. One way to start is to simply write a </a:t>
            </a:r>
            <a:r>
              <a:rPr lang="en-US" baseline="0" dirty="0" err="1" smtClean="0"/>
              <a:t>dockerfile</a:t>
            </a:r>
            <a:r>
              <a:rPr lang="en-US" baseline="0" dirty="0" smtClean="0"/>
              <a:t> (capital D) in the working directory of your repo, and then run </a:t>
            </a:r>
            <a:r>
              <a:rPr lang="en-US" baseline="0" dirty="0" err="1" smtClean="0"/>
              <a:t>docker</a:t>
            </a:r>
            <a:r>
              <a:rPr lang="en-US" baseline="0" dirty="0" smtClean="0"/>
              <a:t> build on the command line to create the </a:t>
            </a:r>
            <a:r>
              <a:rPr lang="en-US" baseline="0" dirty="0" err="1" smtClean="0"/>
              <a:t>docker</a:t>
            </a:r>
            <a:r>
              <a:rPr lang="en-US" baseline="0" dirty="0" smtClean="0"/>
              <a:t> image. Now that you have the image, you can push the image to your registry (to save it and allow others to access it similar to </a:t>
            </a:r>
            <a:r>
              <a:rPr lang="en-US" baseline="0" dirty="0" err="1" smtClean="0"/>
              <a:t>github</a:t>
            </a:r>
            <a:r>
              <a:rPr lang="en-US" baseline="0" dirty="0" smtClean="0"/>
              <a:t>) using </a:t>
            </a:r>
            <a:r>
              <a:rPr lang="en-US" baseline="0" dirty="0" err="1" smtClean="0"/>
              <a:t>docker</a:t>
            </a:r>
            <a:r>
              <a:rPr lang="en-US" baseline="0" dirty="0" smtClean="0"/>
              <a:t> push, or you can run the container using the image using the </a:t>
            </a:r>
            <a:r>
              <a:rPr lang="en-US" baseline="0" dirty="0" err="1" smtClean="0"/>
              <a:t>docker</a:t>
            </a:r>
            <a:r>
              <a:rPr lang="en-US" baseline="0" dirty="0" smtClean="0"/>
              <a:t> run command.</a:t>
            </a:r>
            <a:br>
              <a:rPr lang="en-US" baseline="0" dirty="0" smtClean="0"/>
            </a:br>
            <a:r>
              <a:rPr lang="en-US" baseline="0" dirty="0" smtClean="0"/>
              <a:t/>
            </a:r>
            <a:br>
              <a:rPr lang="en-US" baseline="0" dirty="0" smtClean="0"/>
            </a:br>
            <a:r>
              <a:rPr lang="en-US" baseline="0" dirty="0" smtClean="0"/>
              <a:t>Another workflow is to simply pull an image you want to use from the registry then run the container. One important part of </a:t>
            </a:r>
            <a:r>
              <a:rPr lang="en-US" baseline="0" dirty="0" err="1" smtClean="0"/>
              <a:t>docker</a:t>
            </a:r>
            <a:r>
              <a:rPr lang="en-US" baseline="0" dirty="0" smtClean="0"/>
              <a:t> is also that each new image (whose components are specified in the </a:t>
            </a:r>
            <a:r>
              <a:rPr lang="en-US" baseline="0" dirty="0" err="1" smtClean="0"/>
              <a:t>dockerfile</a:t>
            </a:r>
            <a:r>
              <a:rPr lang="en-US" baseline="0" dirty="0" smtClean="0"/>
              <a:t>) actually build off of previous images which are pulled from the registry. We’ll see this in the hands-on tutorial.</a:t>
            </a:r>
            <a:endParaRPr lang="en-US" dirty="0"/>
          </a:p>
        </p:txBody>
      </p:sp>
      <p:sp>
        <p:nvSpPr>
          <p:cNvPr id="4" name="Slide Number Placeholder 3"/>
          <p:cNvSpPr>
            <a:spLocks noGrp="1"/>
          </p:cNvSpPr>
          <p:nvPr>
            <p:ph type="sldNum" sz="quarter" idx="10"/>
          </p:nvPr>
        </p:nvSpPr>
        <p:spPr/>
        <p:txBody>
          <a:bodyPr/>
          <a:lstStyle/>
          <a:p>
            <a:fld id="{FA2E8086-E71A-E241-8167-312D5FE51DFB}" type="slidenum">
              <a:rPr lang="en-US" smtClean="0"/>
              <a:t>9</a:t>
            </a:fld>
            <a:endParaRPr lang="en-US"/>
          </a:p>
        </p:txBody>
      </p:sp>
    </p:spTree>
    <p:extLst>
      <p:ext uri="{BB962C8B-B14F-4D97-AF65-F5344CB8AC3E}">
        <p14:creationId xmlns:p14="http://schemas.microsoft.com/office/powerpoint/2010/main" val="302084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7/11/17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7/11/17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7/11/17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7/11/17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7/11/17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7/11/17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7/11/17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7/11/17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docs.docker.com/docker-for-mac/install/#install-and-run-docker-for-mac"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github.jpl.nasa.gov/TPT/docker-kubernetes-sampl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jpl.nasa.gov/jTeam/minikub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3" Type="http://schemas.openxmlformats.org/officeDocument/2006/relationships/hyperlink" Target="https://kube-login.jws.jpl.nasa.gov/" TargetMode="External"/><Relationship Id="rId4" Type="http://schemas.openxmlformats.org/officeDocument/2006/relationships/hyperlink" Target="https://kube-login.jws.jpl.nasa.gov/ca" TargetMode="External"/><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hyperlink" Target="https://kukulinski.com/10-most-common-reasons-kubernetes-deployments-fail-part-1/" TargetMode="External"/><Relationship Id="rId4" Type="http://schemas.openxmlformats.org/officeDocument/2006/relationships/hyperlink" Target="https://kukulinski.com/10-most-common-reasons-kubernetes-deployments-fail-part-2/" TargetMode="External"/><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6.tiff"/><Relationship Id="rId4" Type="http://schemas.openxmlformats.org/officeDocument/2006/relationships/image" Target="../media/image7.tiff"/><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1447800"/>
            <a:ext cx="9702099" cy="3329581"/>
          </a:xfrm>
        </p:spPr>
        <p:txBody>
          <a:bodyPr/>
          <a:lstStyle/>
          <a:p>
            <a:r>
              <a:rPr lang="en-US" smtClean="0"/>
              <a:t>Docker + Kubernetes</a:t>
            </a:r>
            <a:endParaRPr lang="en-US"/>
          </a:p>
        </p:txBody>
      </p:sp>
      <p:sp>
        <p:nvSpPr>
          <p:cNvPr id="3" name="Subtitle 2"/>
          <p:cNvSpPr>
            <a:spLocks noGrp="1"/>
          </p:cNvSpPr>
          <p:nvPr>
            <p:ph type="subTitle" idx="1"/>
          </p:nvPr>
        </p:nvSpPr>
        <p:spPr/>
        <p:txBody>
          <a:bodyPr/>
          <a:lstStyle/>
          <a:p>
            <a:r>
              <a:rPr lang="en-US" dirty="0" smtClean="0"/>
              <a:t>A quick overview/tutorial for </a:t>
            </a:r>
            <a:r>
              <a:rPr lang="en-US" dirty="0" err="1" smtClean="0"/>
              <a:t>docker</a:t>
            </a:r>
            <a:r>
              <a:rPr lang="en-US" dirty="0" smtClean="0"/>
              <a:t> and </a:t>
            </a:r>
            <a:r>
              <a:rPr lang="en-US" dirty="0" err="1" smtClean="0"/>
              <a:t>kubernetes</a:t>
            </a:r>
            <a:endParaRPr lang="en-US" dirty="0" smtClean="0"/>
          </a:p>
          <a:p>
            <a:r>
              <a:rPr lang="en-US" dirty="0" err="1" smtClean="0"/>
              <a:t>Tpt</a:t>
            </a:r>
            <a:r>
              <a:rPr lang="en-US" dirty="0" smtClean="0"/>
              <a:t> </a:t>
            </a:r>
            <a:r>
              <a:rPr lang="mr-IN" dirty="0" smtClean="0"/>
              <a:t>–</a:t>
            </a:r>
            <a:r>
              <a:rPr lang="en-US" dirty="0" smtClean="0"/>
              <a:t> Sam Oh</a:t>
            </a:r>
            <a:endParaRPr lang="en-US" dirty="0"/>
          </a:p>
        </p:txBody>
      </p:sp>
    </p:spTree>
    <p:extLst>
      <p:ext uri="{BB962C8B-B14F-4D97-AF65-F5344CB8AC3E}">
        <p14:creationId xmlns:p14="http://schemas.microsoft.com/office/powerpoint/2010/main" val="10020168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Hands-on Tutorial</a:t>
            </a:r>
            <a:endParaRPr lang="en-US" dirty="0"/>
          </a:p>
        </p:txBody>
      </p:sp>
      <p:sp>
        <p:nvSpPr>
          <p:cNvPr id="3" name="Content Placeholder 2"/>
          <p:cNvSpPr>
            <a:spLocks noGrp="1"/>
          </p:cNvSpPr>
          <p:nvPr>
            <p:ph idx="1"/>
          </p:nvPr>
        </p:nvSpPr>
        <p:spPr/>
        <p:txBody>
          <a:bodyPr/>
          <a:lstStyle/>
          <a:p>
            <a:r>
              <a:rPr lang="en-US" dirty="0" smtClean="0"/>
              <a:t>Setup</a:t>
            </a:r>
          </a:p>
          <a:p>
            <a:r>
              <a:rPr lang="en-US" dirty="0" smtClean="0"/>
              <a:t>1. Creating Docker image</a:t>
            </a:r>
          </a:p>
          <a:p>
            <a:r>
              <a:rPr lang="en-US" dirty="0" smtClean="0"/>
              <a:t>2. Running Docker container</a:t>
            </a:r>
          </a:p>
          <a:p>
            <a:r>
              <a:rPr lang="en-US" dirty="0" smtClean="0"/>
              <a:t>3. Pushing </a:t>
            </a:r>
            <a:r>
              <a:rPr lang="en-US" dirty="0" err="1" smtClean="0"/>
              <a:t>docker</a:t>
            </a:r>
            <a:r>
              <a:rPr lang="en-US" dirty="0" smtClean="0"/>
              <a:t> image to </a:t>
            </a:r>
            <a:r>
              <a:rPr lang="en-US" dirty="0" err="1" smtClean="0"/>
              <a:t>jpl</a:t>
            </a:r>
            <a:r>
              <a:rPr lang="en-US" dirty="0" smtClean="0"/>
              <a:t> registry</a:t>
            </a:r>
            <a:endParaRPr lang="en-US" dirty="0"/>
          </a:p>
        </p:txBody>
      </p:sp>
    </p:spTree>
    <p:extLst>
      <p:ext uri="{BB962C8B-B14F-4D97-AF65-F5344CB8AC3E}">
        <p14:creationId xmlns:p14="http://schemas.microsoft.com/office/powerpoint/2010/main" val="65892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Setup/Download</a:t>
            </a:r>
            <a:endParaRPr lang="en-US" dirty="0"/>
          </a:p>
        </p:txBody>
      </p:sp>
      <p:sp>
        <p:nvSpPr>
          <p:cNvPr id="3" name="Content Placeholder 2"/>
          <p:cNvSpPr>
            <a:spLocks noGrp="1"/>
          </p:cNvSpPr>
          <p:nvPr>
            <p:ph idx="1"/>
          </p:nvPr>
        </p:nvSpPr>
        <p:spPr/>
        <p:txBody>
          <a:bodyPr/>
          <a:lstStyle/>
          <a:p>
            <a:r>
              <a:rPr lang="en-US" dirty="0" smtClean="0"/>
              <a:t>Install </a:t>
            </a:r>
            <a:r>
              <a:rPr lang="en-US" dirty="0" err="1" smtClean="0"/>
              <a:t>docker</a:t>
            </a:r>
            <a:endParaRPr lang="en-US" dirty="0" smtClean="0"/>
          </a:p>
          <a:p>
            <a:pPr lvl="1"/>
            <a:r>
              <a:rPr lang="en-US" dirty="0">
                <a:hlinkClick r:id="rId3"/>
              </a:rPr>
              <a:t>https://docs.docker.com/docker-for-mac/install/#</a:t>
            </a:r>
            <a:r>
              <a:rPr lang="en-US" dirty="0" smtClean="0">
                <a:hlinkClick r:id="rId3"/>
              </a:rPr>
              <a:t>install-and-run-docker-for-mac</a:t>
            </a:r>
            <a:endParaRPr lang="en-US" dirty="0" smtClean="0"/>
          </a:p>
          <a:p>
            <a:pPr lvl="1"/>
            <a:r>
              <a:rPr lang="en-US" dirty="0" smtClean="0"/>
              <a:t>Install and run </a:t>
            </a:r>
            <a:r>
              <a:rPr lang="en-US" dirty="0" err="1" smtClean="0"/>
              <a:t>docker</a:t>
            </a:r>
            <a:r>
              <a:rPr lang="en-US" dirty="0" smtClean="0"/>
              <a:t> (stable channel)</a:t>
            </a:r>
          </a:p>
          <a:p>
            <a:pPr lvl="1"/>
            <a:r>
              <a:rPr lang="en-US" dirty="0" smtClean="0"/>
              <a:t>To ensure </a:t>
            </a:r>
            <a:r>
              <a:rPr lang="en-US" dirty="0" err="1" smtClean="0"/>
              <a:t>docker</a:t>
            </a:r>
            <a:r>
              <a:rPr lang="en-US" dirty="0" smtClean="0"/>
              <a:t> is running, run “</a:t>
            </a:r>
            <a:r>
              <a:rPr lang="en-US" dirty="0" err="1" smtClean="0"/>
              <a:t>docker</a:t>
            </a:r>
            <a:r>
              <a:rPr lang="en-US" dirty="0" smtClean="0"/>
              <a:t> --version”</a:t>
            </a:r>
            <a:endParaRPr lang="en-US" dirty="0"/>
          </a:p>
        </p:txBody>
      </p:sp>
    </p:spTree>
    <p:extLst>
      <p:ext uri="{BB962C8B-B14F-4D97-AF65-F5344CB8AC3E}">
        <p14:creationId xmlns:p14="http://schemas.microsoft.com/office/powerpoint/2010/main" val="5028615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en-US" dirty="0"/>
              <a:t>Creating Docker image (with </a:t>
            </a:r>
            <a:r>
              <a:rPr lang="en-US" dirty="0" err="1"/>
              <a:t>dockerfile</a:t>
            </a:r>
            <a:r>
              <a:rPr lang="en-US" dirty="0"/>
              <a:t>)</a:t>
            </a:r>
            <a:br>
              <a:rPr lang="en-US" dirty="0"/>
            </a:br>
            <a:endParaRPr lang="en-US" dirty="0"/>
          </a:p>
        </p:txBody>
      </p:sp>
      <p:sp>
        <p:nvSpPr>
          <p:cNvPr id="3" name="Content Placeholder 2"/>
          <p:cNvSpPr>
            <a:spLocks noGrp="1"/>
          </p:cNvSpPr>
          <p:nvPr>
            <p:ph idx="1"/>
          </p:nvPr>
        </p:nvSpPr>
        <p:spPr/>
        <p:txBody>
          <a:bodyPr/>
          <a:lstStyle/>
          <a:p>
            <a:r>
              <a:rPr lang="en-US" dirty="0" smtClean="0"/>
              <a:t>Open up your empty </a:t>
            </a:r>
            <a:r>
              <a:rPr lang="en-US" dirty="0" err="1"/>
              <a:t>D</a:t>
            </a:r>
            <a:r>
              <a:rPr lang="en-US" dirty="0" err="1" smtClean="0"/>
              <a:t>ockerfile</a:t>
            </a:r>
            <a:endParaRPr lang="en-US" dirty="0" smtClean="0"/>
          </a:p>
          <a:p>
            <a:r>
              <a:rPr lang="en-US" dirty="0" smtClean="0"/>
              <a:t>Demo</a:t>
            </a:r>
          </a:p>
          <a:p>
            <a:pPr lvl="1"/>
            <a:r>
              <a:rPr lang="en-US" dirty="0" smtClean="0"/>
              <a:t>Python Container</a:t>
            </a:r>
          </a:p>
          <a:p>
            <a:pPr lvl="1"/>
            <a:r>
              <a:rPr lang="en-US" dirty="0" smtClean="0"/>
              <a:t>Explain </a:t>
            </a:r>
            <a:r>
              <a:rPr lang="en-US" dirty="0" err="1" smtClean="0"/>
              <a:t>app.py</a:t>
            </a:r>
            <a:endParaRPr lang="en-US" dirty="0" smtClean="0"/>
          </a:p>
          <a:p>
            <a:r>
              <a:rPr lang="en-US" dirty="0" smtClean="0"/>
              <a:t>Docker build </a:t>
            </a:r>
            <a:r>
              <a:rPr lang="mr-IN" dirty="0" smtClean="0"/>
              <a:t>–</a:t>
            </a:r>
            <a:r>
              <a:rPr lang="en-US" dirty="0" smtClean="0"/>
              <a:t>t </a:t>
            </a:r>
            <a:r>
              <a:rPr lang="en-US" dirty="0" err="1" smtClean="0"/>
              <a:t>tpt</a:t>
            </a:r>
            <a:r>
              <a:rPr lang="en-US" dirty="0" smtClean="0"/>
              <a:t>-app .</a:t>
            </a:r>
            <a:endParaRPr lang="en-US" dirty="0"/>
          </a:p>
        </p:txBody>
      </p:sp>
    </p:spTree>
    <p:extLst>
      <p:ext uri="{BB962C8B-B14F-4D97-AF65-F5344CB8AC3E}">
        <p14:creationId xmlns:p14="http://schemas.microsoft.com/office/powerpoint/2010/main" val="1726075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dirty="0"/>
              <a:t>Running Docker container</a:t>
            </a:r>
            <a:br>
              <a:rPr lang="en-US" dirty="0"/>
            </a:br>
            <a:endParaRPr lang="en-US" dirty="0"/>
          </a:p>
        </p:txBody>
      </p:sp>
      <p:sp>
        <p:nvSpPr>
          <p:cNvPr id="3" name="Content Placeholder 2"/>
          <p:cNvSpPr>
            <a:spLocks noGrp="1"/>
          </p:cNvSpPr>
          <p:nvPr>
            <p:ph idx="1"/>
          </p:nvPr>
        </p:nvSpPr>
        <p:spPr/>
        <p:txBody>
          <a:bodyPr/>
          <a:lstStyle/>
          <a:p>
            <a:r>
              <a:rPr lang="en-US" dirty="0" err="1"/>
              <a:t>docker</a:t>
            </a:r>
            <a:r>
              <a:rPr lang="en-US" dirty="0"/>
              <a:t> run -it -p 5000:5000 </a:t>
            </a:r>
            <a:r>
              <a:rPr lang="en-US" dirty="0" err="1"/>
              <a:t>tpt-app:latest</a:t>
            </a:r>
            <a:endParaRPr lang="en-US" dirty="0"/>
          </a:p>
        </p:txBody>
      </p:sp>
    </p:spTree>
    <p:extLst>
      <p:ext uri="{BB962C8B-B14F-4D97-AF65-F5344CB8AC3E}">
        <p14:creationId xmlns:p14="http://schemas.microsoft.com/office/powerpoint/2010/main" val="81071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a:t>Pushing </a:t>
            </a:r>
            <a:r>
              <a:rPr lang="en-US" dirty="0" err="1"/>
              <a:t>docker</a:t>
            </a:r>
            <a:r>
              <a:rPr lang="en-US" dirty="0"/>
              <a:t> image to </a:t>
            </a:r>
            <a:r>
              <a:rPr lang="en-US" dirty="0" err="1"/>
              <a:t>jpl</a:t>
            </a:r>
            <a:r>
              <a:rPr lang="en-US" dirty="0"/>
              <a:t> registry</a:t>
            </a:r>
            <a:br>
              <a:rPr lang="en-US" dirty="0"/>
            </a:br>
            <a:endParaRPr lang="en-US" dirty="0"/>
          </a:p>
        </p:txBody>
      </p:sp>
      <p:sp>
        <p:nvSpPr>
          <p:cNvPr id="3" name="Content Placeholder 2"/>
          <p:cNvSpPr>
            <a:spLocks noGrp="1"/>
          </p:cNvSpPr>
          <p:nvPr>
            <p:ph idx="1"/>
          </p:nvPr>
        </p:nvSpPr>
        <p:spPr/>
        <p:txBody>
          <a:bodyPr/>
          <a:lstStyle/>
          <a:p>
            <a:r>
              <a:rPr lang="en-US" dirty="0" smtClean="0"/>
              <a:t>Easy to push to </a:t>
            </a:r>
            <a:r>
              <a:rPr lang="en-US" dirty="0" err="1" smtClean="0"/>
              <a:t>dockerhub</a:t>
            </a:r>
            <a:r>
              <a:rPr lang="en-US" dirty="0" smtClean="0"/>
              <a:t> or registry (will need to provide credentials for both)</a:t>
            </a:r>
          </a:p>
          <a:p>
            <a:r>
              <a:rPr lang="en-US" dirty="0" smtClean="0"/>
              <a:t>Log in </a:t>
            </a:r>
          </a:p>
          <a:p>
            <a:pPr lvl="1"/>
            <a:r>
              <a:rPr lang="en-US" dirty="0" err="1"/>
              <a:t>docker</a:t>
            </a:r>
            <a:r>
              <a:rPr lang="en-US" dirty="0"/>
              <a:t> login </a:t>
            </a:r>
            <a:r>
              <a:rPr lang="en-US" dirty="0" err="1" smtClean="0"/>
              <a:t>registry.jpl.nasa.gov</a:t>
            </a:r>
            <a:endParaRPr lang="en-US" dirty="0" smtClean="0"/>
          </a:p>
          <a:p>
            <a:r>
              <a:rPr lang="en-US" dirty="0" smtClean="0"/>
              <a:t>Create a repository on the registry</a:t>
            </a:r>
          </a:p>
          <a:p>
            <a:pPr lvl="1"/>
            <a:r>
              <a:rPr lang="en-US" dirty="0" smtClean="0"/>
              <a:t>This can be done as such</a:t>
            </a:r>
            <a:r>
              <a:rPr lang="mr-IN" dirty="0" smtClean="0"/>
              <a:t>…</a:t>
            </a:r>
            <a:endParaRPr lang="en-US" dirty="0" smtClean="0"/>
          </a:p>
          <a:p>
            <a:r>
              <a:rPr lang="en-US" dirty="0" smtClean="0"/>
              <a:t>Tag image for upload</a:t>
            </a:r>
          </a:p>
          <a:p>
            <a:pPr lvl="1"/>
            <a:r>
              <a:rPr lang="en-US" dirty="0" err="1"/>
              <a:t>docker</a:t>
            </a:r>
            <a:r>
              <a:rPr lang="en-US" dirty="0"/>
              <a:t> tag &lt;image&gt; </a:t>
            </a:r>
            <a:r>
              <a:rPr lang="en-US" dirty="0" err="1" smtClean="0"/>
              <a:t>registry.jpl.nasa.gov</a:t>
            </a:r>
            <a:r>
              <a:rPr lang="en-US" dirty="0" smtClean="0"/>
              <a:t>/</a:t>
            </a:r>
            <a:r>
              <a:rPr lang="mr-IN" dirty="0" smtClean="0"/>
              <a:t>…</a:t>
            </a:r>
            <a:endParaRPr lang="en-US" dirty="0" smtClean="0"/>
          </a:p>
          <a:p>
            <a:r>
              <a:rPr lang="en-US" dirty="0" smtClean="0"/>
              <a:t>Push image</a:t>
            </a:r>
          </a:p>
          <a:p>
            <a:pPr lvl="1"/>
            <a:r>
              <a:rPr lang="en-US" dirty="0" err="1"/>
              <a:t>docker</a:t>
            </a:r>
            <a:r>
              <a:rPr lang="en-US" dirty="0"/>
              <a:t> push </a:t>
            </a:r>
            <a:r>
              <a:rPr lang="en-US" dirty="0" smtClean="0"/>
              <a:t>username/</a:t>
            </a:r>
            <a:r>
              <a:rPr lang="en-US" dirty="0" err="1" smtClean="0"/>
              <a:t>repository:tag</a:t>
            </a:r>
            <a:endParaRPr lang="en-US" dirty="0"/>
          </a:p>
        </p:txBody>
      </p:sp>
    </p:spTree>
    <p:extLst>
      <p:ext uri="{BB962C8B-B14F-4D97-AF65-F5344CB8AC3E}">
        <p14:creationId xmlns:p14="http://schemas.microsoft.com/office/powerpoint/2010/main" val="2043975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ssolve">
                                      <p:cBhvr>
                                        <p:cTn id="28" dur="500"/>
                                        <p:tgtEl>
                                          <p:spTgt spid="3">
                                            <p:txEl>
                                              <p:pRg st="5" end="5"/>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dissolv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dissolve">
                                      <p:cBhvr>
                                        <p:cTn id="36" dur="500"/>
                                        <p:tgtEl>
                                          <p:spTgt spid="3">
                                            <p:txEl>
                                              <p:pRg st="7" end="7"/>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dissolve">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Commands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48472" y="1853248"/>
            <a:ext cx="5934973" cy="4195762"/>
          </a:xfrm>
        </p:spPr>
      </p:pic>
      <p:sp>
        <p:nvSpPr>
          <p:cNvPr id="5" name="TextBox 4"/>
          <p:cNvSpPr txBox="1"/>
          <p:nvPr/>
        </p:nvSpPr>
        <p:spPr>
          <a:xfrm>
            <a:off x="845820" y="2103120"/>
            <a:ext cx="3451860" cy="923330"/>
          </a:xfrm>
          <a:prstGeom prst="rect">
            <a:avLst/>
          </a:prstGeom>
          <a:noFill/>
        </p:spPr>
        <p:txBody>
          <a:bodyPr wrap="square" rtlCol="0">
            <a:spAutoFit/>
          </a:bodyPr>
          <a:lstStyle/>
          <a:p>
            <a:pPr marL="285750" indent="-285750">
              <a:buFont typeface="Arial" charset="0"/>
              <a:buChar char="•"/>
            </a:pPr>
            <a:r>
              <a:rPr lang="en-US" dirty="0" smtClean="0"/>
              <a:t>List of my personal cheat sheet commands available on </a:t>
            </a:r>
            <a:r>
              <a:rPr lang="en-US" dirty="0" err="1" smtClean="0"/>
              <a:t>github</a:t>
            </a:r>
            <a:endParaRPr lang="en-US" dirty="0"/>
          </a:p>
        </p:txBody>
      </p:sp>
      <p:sp>
        <p:nvSpPr>
          <p:cNvPr id="6" name="TextBox 5"/>
          <p:cNvSpPr txBox="1"/>
          <p:nvPr/>
        </p:nvSpPr>
        <p:spPr>
          <a:xfrm>
            <a:off x="501145" y="6205656"/>
            <a:ext cx="11690855" cy="369332"/>
          </a:xfrm>
          <a:prstGeom prst="rect">
            <a:avLst/>
          </a:prstGeom>
          <a:noFill/>
        </p:spPr>
        <p:txBody>
          <a:bodyPr wrap="square" rtlCol="0">
            <a:spAutoFit/>
          </a:bodyPr>
          <a:lstStyle/>
          <a:p>
            <a:r>
              <a:rPr lang="en-US" dirty="0" smtClean="0"/>
              <a:t>https</a:t>
            </a:r>
            <a:r>
              <a:rPr lang="en-US" dirty="0"/>
              <a:t>://</a:t>
            </a:r>
            <a:r>
              <a:rPr lang="en-US" dirty="0" err="1" smtClean="0"/>
              <a:t>zeroturnaround.com</a:t>
            </a:r>
            <a:r>
              <a:rPr lang="en-US" dirty="0" smtClean="0"/>
              <a:t>/</a:t>
            </a:r>
            <a:r>
              <a:rPr lang="en-US" dirty="0" err="1" smtClean="0"/>
              <a:t>wp</a:t>
            </a:r>
            <a:r>
              <a:rPr lang="en-US" dirty="0" smtClean="0"/>
              <a:t>-content/uploads/2016/03/Docker-cheat-sheet-by-</a:t>
            </a:r>
            <a:r>
              <a:rPr lang="en-US" dirty="0" err="1" smtClean="0"/>
              <a:t>RebelLabs.png</a:t>
            </a:r>
            <a:endParaRPr lang="en-US" dirty="0"/>
          </a:p>
        </p:txBody>
      </p:sp>
    </p:spTree>
    <p:extLst>
      <p:ext uri="{BB962C8B-B14F-4D97-AF65-F5344CB8AC3E}">
        <p14:creationId xmlns:p14="http://schemas.microsoft.com/office/powerpoint/2010/main" val="1962041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Kubernetes</a:t>
            </a:r>
            <a:endParaRPr lang="en-US" dirty="0"/>
          </a:p>
        </p:txBody>
      </p:sp>
      <p:sp>
        <p:nvSpPr>
          <p:cNvPr id="3" name="Content Placeholder 2"/>
          <p:cNvSpPr>
            <a:spLocks noGrp="1"/>
          </p:cNvSpPr>
          <p:nvPr>
            <p:ph idx="1"/>
          </p:nvPr>
        </p:nvSpPr>
        <p:spPr/>
        <p:txBody>
          <a:bodyPr/>
          <a:lstStyle/>
          <a:p>
            <a:r>
              <a:rPr lang="en-US" dirty="0" smtClean="0"/>
              <a:t>1. What is Kubernetes?</a:t>
            </a:r>
          </a:p>
          <a:p>
            <a:r>
              <a:rPr lang="en-US" dirty="0" smtClean="0"/>
              <a:t>2. Why Kubernetes?</a:t>
            </a:r>
          </a:p>
          <a:p>
            <a:r>
              <a:rPr lang="en-US" dirty="0" smtClean="0"/>
              <a:t>3. Pertinent Terms (and visualizations)</a:t>
            </a:r>
          </a:p>
          <a:p>
            <a:r>
              <a:rPr lang="en-US" dirty="0" smtClean="0"/>
              <a:t>4. Typical Kubernetes Workflow</a:t>
            </a:r>
            <a:endParaRPr lang="en-US" dirty="0"/>
          </a:p>
        </p:txBody>
      </p:sp>
    </p:spTree>
    <p:extLst>
      <p:ext uri="{BB962C8B-B14F-4D97-AF65-F5344CB8AC3E}">
        <p14:creationId xmlns:p14="http://schemas.microsoft.com/office/powerpoint/2010/main" val="10925757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What is Kubernetes</a:t>
            </a:r>
            <a:endParaRPr lang="en-US" dirty="0"/>
          </a:p>
        </p:txBody>
      </p:sp>
      <p:sp>
        <p:nvSpPr>
          <p:cNvPr id="3" name="Content Placeholder 2"/>
          <p:cNvSpPr>
            <a:spLocks noGrp="1"/>
          </p:cNvSpPr>
          <p:nvPr>
            <p:ph idx="1"/>
          </p:nvPr>
        </p:nvSpPr>
        <p:spPr>
          <a:xfrm>
            <a:off x="1103312" y="2052919"/>
            <a:ext cx="8946541" cy="1833282"/>
          </a:xfrm>
        </p:spPr>
        <p:txBody>
          <a:bodyPr/>
          <a:lstStyle/>
          <a:p>
            <a:r>
              <a:rPr lang="en-US" dirty="0" smtClean="0"/>
              <a:t>Limitations of Docker</a:t>
            </a:r>
          </a:p>
          <a:p>
            <a:r>
              <a:rPr lang="en-US" dirty="0" smtClean="0"/>
              <a:t>“</a:t>
            </a:r>
            <a:r>
              <a:rPr lang="en-US" dirty="0"/>
              <a:t>Kubernetes is an open source system for automating deployment, scaling, and management of containerized applications</a:t>
            </a:r>
            <a:r>
              <a:rPr lang="en-US" dirty="0" smtClean="0"/>
              <a:t>.”</a:t>
            </a:r>
          </a:p>
          <a:p>
            <a:r>
              <a:rPr lang="en-US" dirty="0" smtClean="0"/>
              <a:t>Captain of ship</a:t>
            </a:r>
            <a:endParaRPr lang="en-US" dirty="0"/>
          </a:p>
        </p:txBody>
      </p:sp>
    </p:spTree>
    <p:extLst>
      <p:ext uri="{BB962C8B-B14F-4D97-AF65-F5344CB8AC3E}">
        <p14:creationId xmlns:p14="http://schemas.microsoft.com/office/powerpoint/2010/main" val="1821322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Why Kubernetes</a:t>
            </a:r>
            <a:endParaRPr lang="en-US" dirty="0"/>
          </a:p>
        </p:txBody>
      </p:sp>
      <p:sp>
        <p:nvSpPr>
          <p:cNvPr id="3" name="Content Placeholder 2"/>
          <p:cNvSpPr>
            <a:spLocks noGrp="1"/>
          </p:cNvSpPr>
          <p:nvPr>
            <p:ph idx="1"/>
          </p:nvPr>
        </p:nvSpPr>
        <p:spPr/>
        <p:txBody>
          <a:bodyPr/>
          <a:lstStyle/>
          <a:p>
            <a:r>
              <a:rPr lang="en-US" dirty="0" smtClean="0"/>
              <a:t>Seamless deployment and rolling updates</a:t>
            </a:r>
          </a:p>
          <a:p>
            <a:r>
              <a:rPr lang="en-US" dirty="0" smtClean="0"/>
              <a:t>Load balancing</a:t>
            </a:r>
          </a:p>
          <a:p>
            <a:r>
              <a:rPr lang="en-US" dirty="0" smtClean="0"/>
              <a:t>Extremely flexible</a:t>
            </a:r>
          </a:p>
        </p:txBody>
      </p:sp>
    </p:spTree>
    <p:extLst>
      <p:ext uri="{BB962C8B-B14F-4D97-AF65-F5344CB8AC3E}">
        <p14:creationId xmlns:p14="http://schemas.microsoft.com/office/powerpoint/2010/main" val="1140753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Pertinent Terms</a:t>
            </a:r>
            <a:endParaRPr lang="en-US" dirty="0"/>
          </a:p>
        </p:txBody>
      </p:sp>
      <p:sp>
        <p:nvSpPr>
          <p:cNvPr id="3" name="Content Placeholder 2"/>
          <p:cNvSpPr>
            <a:spLocks noGrp="1"/>
          </p:cNvSpPr>
          <p:nvPr>
            <p:ph idx="1"/>
          </p:nvPr>
        </p:nvSpPr>
        <p:spPr/>
        <p:txBody>
          <a:bodyPr/>
          <a:lstStyle/>
          <a:p>
            <a:r>
              <a:rPr lang="en-US" dirty="0" smtClean="0"/>
              <a:t>Pods</a:t>
            </a:r>
          </a:p>
          <a:p>
            <a:r>
              <a:rPr lang="en-US" dirty="0"/>
              <a:t>Replica Set</a:t>
            </a:r>
          </a:p>
          <a:p>
            <a:r>
              <a:rPr lang="en-US" dirty="0" smtClean="0"/>
              <a:t>Deployments</a:t>
            </a:r>
          </a:p>
          <a:p>
            <a:r>
              <a:rPr lang="en-US" dirty="0" smtClean="0"/>
              <a:t>Services</a:t>
            </a:r>
          </a:p>
          <a:p>
            <a:r>
              <a:rPr lang="en-US" dirty="0" smtClean="0"/>
              <a:t>Ingress</a:t>
            </a:r>
          </a:p>
          <a:p>
            <a:r>
              <a:rPr lang="en-US" dirty="0" smtClean="0"/>
              <a:t>Namespace</a:t>
            </a:r>
          </a:p>
          <a:p>
            <a:r>
              <a:rPr lang="en-US" dirty="0" smtClean="0"/>
              <a:t>Volume</a:t>
            </a:r>
          </a:p>
          <a:p>
            <a:r>
              <a:rPr lang="en-US" dirty="0"/>
              <a:t>Cluster</a:t>
            </a:r>
            <a:endParaRPr lang="en-US" dirty="0" smtClean="0"/>
          </a:p>
          <a:p>
            <a:r>
              <a:rPr lang="en-US" dirty="0" err="1" smtClean="0"/>
              <a:t>Minikube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1518919"/>
            <a:ext cx="7094220" cy="472948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5820" y="1518919"/>
            <a:ext cx="6934200" cy="46228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5820" y="1518919"/>
            <a:ext cx="6934200" cy="462280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49140" y="1508283"/>
            <a:ext cx="7528560" cy="5019040"/>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26280" y="1480344"/>
            <a:ext cx="7551420" cy="5034280"/>
          </a:xfrm>
          <a:prstGeom prst="rect">
            <a:avLst/>
          </a:prstGeom>
        </p:spPr>
      </p:pic>
    </p:spTree>
    <p:extLst>
      <p:ext uri="{BB962C8B-B14F-4D97-AF65-F5344CB8AC3E}">
        <p14:creationId xmlns:p14="http://schemas.microsoft.com/office/powerpoint/2010/main" val="1413989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xit" presetSubtype="4" fill="hold" nodeType="clickEffect">
                                  <p:stCondLst>
                                    <p:cond delay="0"/>
                                  </p:stCondLst>
                                  <p:childTnLst>
                                    <p:anim calcmode="lin" valueType="num">
                                      <p:cBhvr additive="base">
                                        <p:cTn id="17" dur="500"/>
                                        <p:tgtEl>
                                          <p:spTgt spid="4"/>
                                        </p:tgtEl>
                                        <p:attrNameLst>
                                          <p:attrName>ppt_x</p:attrName>
                                        </p:attrNameLst>
                                      </p:cBhvr>
                                      <p:tavLst>
                                        <p:tav tm="0">
                                          <p:val>
                                            <p:strVal val="ppt_x"/>
                                          </p:val>
                                        </p:tav>
                                        <p:tav tm="100000">
                                          <p:val>
                                            <p:strVal val="ppt_x"/>
                                          </p:val>
                                        </p:tav>
                                      </p:tavLst>
                                    </p:anim>
                                    <p:anim calcmode="lin" valueType="num">
                                      <p:cBhvr additive="base">
                                        <p:cTn id="18" dur="500"/>
                                        <p:tgtEl>
                                          <p:spTgt spid="4"/>
                                        </p:tgtEl>
                                        <p:attrNameLst>
                                          <p:attrName>ppt_y</p:attrName>
                                        </p:attrNameLst>
                                      </p:cBhvr>
                                      <p:tavLst>
                                        <p:tav tm="0">
                                          <p:val>
                                            <p:strVal val="ppt_y"/>
                                          </p:val>
                                        </p:tav>
                                        <p:tav tm="100000">
                                          <p:val>
                                            <p:strVal val="1+ppt_h/2"/>
                                          </p:val>
                                        </p:tav>
                                      </p:tavLst>
                                    </p:anim>
                                    <p:set>
                                      <p:cBhvr>
                                        <p:cTn id="19" dur="1" fill="hold">
                                          <p:stCondLst>
                                            <p:cond delay="499"/>
                                          </p:stCondLst>
                                        </p:cTn>
                                        <p:tgtEl>
                                          <p:spTgt spid="4"/>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dissolve">
                                      <p:cBhvr>
                                        <p:cTn id="24" dur="500"/>
                                        <p:tgtEl>
                                          <p:spTgt spid="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xit" presetSubtype="4" fill="hold" nodeType="clickEffect">
                                  <p:stCondLst>
                                    <p:cond delay="0"/>
                                  </p:stCondLst>
                                  <p:childTnLst>
                                    <p:anim calcmode="lin" valueType="num">
                                      <p:cBhvr additive="base">
                                        <p:cTn id="34" dur="500"/>
                                        <p:tgtEl>
                                          <p:spTgt spid="5"/>
                                        </p:tgtEl>
                                        <p:attrNameLst>
                                          <p:attrName>ppt_x</p:attrName>
                                        </p:attrNameLst>
                                      </p:cBhvr>
                                      <p:tavLst>
                                        <p:tav tm="0">
                                          <p:val>
                                            <p:strVal val="ppt_x"/>
                                          </p:val>
                                        </p:tav>
                                        <p:tav tm="100000">
                                          <p:val>
                                            <p:strVal val="ppt_x"/>
                                          </p:val>
                                        </p:tav>
                                      </p:tavLst>
                                    </p:anim>
                                    <p:anim calcmode="lin" valueType="num">
                                      <p:cBhvr additive="base">
                                        <p:cTn id="35" dur="500"/>
                                        <p:tgtEl>
                                          <p:spTgt spid="5"/>
                                        </p:tgtEl>
                                        <p:attrNameLst>
                                          <p:attrName>ppt_y</p:attrName>
                                        </p:attrNameLst>
                                      </p:cBhvr>
                                      <p:tavLst>
                                        <p:tav tm="0">
                                          <p:val>
                                            <p:strVal val="ppt_y"/>
                                          </p:val>
                                        </p:tav>
                                        <p:tav tm="100000">
                                          <p:val>
                                            <p:strVal val="1+ppt_h/2"/>
                                          </p:val>
                                        </p:tav>
                                      </p:tavLst>
                                    </p:anim>
                                    <p:set>
                                      <p:cBhvr>
                                        <p:cTn id="36" dur="1" fill="hold">
                                          <p:stCondLst>
                                            <p:cond delay="499"/>
                                          </p:stCondLst>
                                        </p:cTn>
                                        <p:tgtEl>
                                          <p:spTgt spid="5"/>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dissolve">
                                      <p:cBhvr>
                                        <p:cTn id="41" dur="500"/>
                                        <p:tgtEl>
                                          <p:spTgt spid="3">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Effect transition="in" filter="dissolve">
                                      <p:cBhvr>
                                        <p:cTn id="46" dur="500"/>
                                        <p:tgtEl>
                                          <p:spTgt spid="3">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additive="base">
                                        <p:cTn id="51" dur="500" fill="hold"/>
                                        <p:tgtEl>
                                          <p:spTgt spid="6"/>
                                        </p:tgtEl>
                                        <p:attrNameLst>
                                          <p:attrName>ppt_x</p:attrName>
                                        </p:attrNameLst>
                                      </p:cBhvr>
                                      <p:tavLst>
                                        <p:tav tm="0">
                                          <p:val>
                                            <p:strVal val="#ppt_x"/>
                                          </p:val>
                                        </p:tav>
                                        <p:tav tm="100000">
                                          <p:val>
                                            <p:strVal val="#ppt_x"/>
                                          </p:val>
                                        </p:tav>
                                      </p:tavLst>
                                    </p:anim>
                                    <p:anim calcmode="lin" valueType="num">
                                      <p:cBhvr additive="base">
                                        <p:cTn id="5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xit" presetSubtype="4" fill="hold" nodeType="clickEffect">
                                  <p:stCondLst>
                                    <p:cond delay="0"/>
                                  </p:stCondLst>
                                  <p:childTnLst>
                                    <p:anim calcmode="lin" valueType="num">
                                      <p:cBhvr additive="base">
                                        <p:cTn id="56" dur="500"/>
                                        <p:tgtEl>
                                          <p:spTgt spid="6"/>
                                        </p:tgtEl>
                                        <p:attrNameLst>
                                          <p:attrName>ppt_x</p:attrName>
                                        </p:attrNameLst>
                                      </p:cBhvr>
                                      <p:tavLst>
                                        <p:tav tm="0">
                                          <p:val>
                                            <p:strVal val="ppt_x"/>
                                          </p:val>
                                        </p:tav>
                                        <p:tav tm="100000">
                                          <p:val>
                                            <p:strVal val="ppt_x"/>
                                          </p:val>
                                        </p:tav>
                                      </p:tavLst>
                                    </p:anim>
                                    <p:anim calcmode="lin" valueType="num">
                                      <p:cBhvr additive="base">
                                        <p:cTn id="57" dur="500"/>
                                        <p:tgtEl>
                                          <p:spTgt spid="6"/>
                                        </p:tgtEl>
                                        <p:attrNameLst>
                                          <p:attrName>ppt_y</p:attrName>
                                        </p:attrNameLst>
                                      </p:cBhvr>
                                      <p:tavLst>
                                        <p:tav tm="0">
                                          <p:val>
                                            <p:strVal val="ppt_y"/>
                                          </p:val>
                                        </p:tav>
                                        <p:tav tm="100000">
                                          <p:val>
                                            <p:strVal val="1+ppt_h/2"/>
                                          </p:val>
                                        </p:tav>
                                      </p:tavLst>
                                    </p:anim>
                                    <p:set>
                                      <p:cBhvr>
                                        <p:cTn id="58" dur="1" fill="hold">
                                          <p:stCondLst>
                                            <p:cond delay="499"/>
                                          </p:stCondLst>
                                        </p:cTn>
                                        <p:tgtEl>
                                          <p:spTgt spid="6"/>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3">
                                            <p:txEl>
                                              <p:pRg st="4" end="4"/>
                                            </p:txEl>
                                          </p:spTgt>
                                        </p:tgtEl>
                                        <p:attrNameLst>
                                          <p:attrName>style.visibility</p:attrName>
                                        </p:attrNameLst>
                                      </p:cBhvr>
                                      <p:to>
                                        <p:strVal val="visible"/>
                                      </p:to>
                                    </p:set>
                                    <p:animEffect transition="in" filter="dissolve">
                                      <p:cBhvr>
                                        <p:cTn id="63" dur="500"/>
                                        <p:tgtEl>
                                          <p:spTgt spid="3">
                                            <p:txEl>
                                              <p:pRg st="4" end="4"/>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3">
                                            <p:txEl>
                                              <p:pRg st="5" end="5"/>
                                            </p:txEl>
                                          </p:spTgt>
                                        </p:tgtEl>
                                        <p:attrNameLst>
                                          <p:attrName>style.visibility</p:attrName>
                                        </p:attrNameLst>
                                      </p:cBhvr>
                                      <p:to>
                                        <p:strVal val="visible"/>
                                      </p:to>
                                    </p:set>
                                    <p:animEffect transition="in" filter="dissolve">
                                      <p:cBhvr>
                                        <p:cTn id="68" dur="500"/>
                                        <p:tgtEl>
                                          <p:spTgt spid="3">
                                            <p:txEl>
                                              <p:pRg st="5" end="5"/>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7"/>
                                        </p:tgtEl>
                                        <p:attrNameLst>
                                          <p:attrName>style.visibility</p:attrName>
                                        </p:attrNameLst>
                                      </p:cBhvr>
                                      <p:to>
                                        <p:strVal val="visible"/>
                                      </p:to>
                                    </p:set>
                                    <p:anim calcmode="lin" valueType="num">
                                      <p:cBhvr additive="base">
                                        <p:cTn id="73" dur="500" fill="hold"/>
                                        <p:tgtEl>
                                          <p:spTgt spid="7"/>
                                        </p:tgtEl>
                                        <p:attrNameLst>
                                          <p:attrName>ppt_x</p:attrName>
                                        </p:attrNameLst>
                                      </p:cBhvr>
                                      <p:tavLst>
                                        <p:tav tm="0">
                                          <p:val>
                                            <p:strVal val="#ppt_x"/>
                                          </p:val>
                                        </p:tav>
                                        <p:tav tm="100000">
                                          <p:val>
                                            <p:strVal val="#ppt_x"/>
                                          </p:val>
                                        </p:tav>
                                      </p:tavLst>
                                    </p:anim>
                                    <p:anim calcmode="lin" valueType="num">
                                      <p:cBhvr additive="base">
                                        <p:cTn id="7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xit" presetSubtype="4" fill="hold" nodeType="clickEffect">
                                  <p:stCondLst>
                                    <p:cond delay="0"/>
                                  </p:stCondLst>
                                  <p:childTnLst>
                                    <p:anim calcmode="lin" valueType="num">
                                      <p:cBhvr additive="base">
                                        <p:cTn id="78" dur="500"/>
                                        <p:tgtEl>
                                          <p:spTgt spid="7"/>
                                        </p:tgtEl>
                                        <p:attrNameLst>
                                          <p:attrName>ppt_x</p:attrName>
                                        </p:attrNameLst>
                                      </p:cBhvr>
                                      <p:tavLst>
                                        <p:tav tm="0">
                                          <p:val>
                                            <p:strVal val="ppt_x"/>
                                          </p:val>
                                        </p:tav>
                                        <p:tav tm="100000">
                                          <p:val>
                                            <p:strVal val="ppt_x"/>
                                          </p:val>
                                        </p:tav>
                                      </p:tavLst>
                                    </p:anim>
                                    <p:anim calcmode="lin" valueType="num">
                                      <p:cBhvr additive="base">
                                        <p:cTn id="79" dur="500"/>
                                        <p:tgtEl>
                                          <p:spTgt spid="7"/>
                                        </p:tgtEl>
                                        <p:attrNameLst>
                                          <p:attrName>ppt_y</p:attrName>
                                        </p:attrNameLst>
                                      </p:cBhvr>
                                      <p:tavLst>
                                        <p:tav tm="0">
                                          <p:val>
                                            <p:strVal val="ppt_y"/>
                                          </p:val>
                                        </p:tav>
                                        <p:tav tm="100000">
                                          <p:val>
                                            <p:strVal val="1+ppt_h/2"/>
                                          </p:val>
                                        </p:tav>
                                      </p:tavLst>
                                    </p:anim>
                                    <p:set>
                                      <p:cBhvr>
                                        <p:cTn id="80" dur="1" fill="hold">
                                          <p:stCondLst>
                                            <p:cond delay="499"/>
                                          </p:stCondLst>
                                        </p:cTn>
                                        <p:tgtEl>
                                          <p:spTgt spid="7"/>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3">
                                            <p:txEl>
                                              <p:pRg st="6" end="6"/>
                                            </p:txEl>
                                          </p:spTgt>
                                        </p:tgtEl>
                                        <p:attrNameLst>
                                          <p:attrName>style.visibility</p:attrName>
                                        </p:attrNameLst>
                                      </p:cBhvr>
                                      <p:to>
                                        <p:strVal val="visible"/>
                                      </p:to>
                                    </p:set>
                                    <p:animEffect transition="in" filter="dissolve">
                                      <p:cBhvr>
                                        <p:cTn id="85" dur="500"/>
                                        <p:tgtEl>
                                          <p:spTgt spid="3">
                                            <p:txEl>
                                              <p:pRg st="6" end="6"/>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nodeType="clickEffect">
                                  <p:stCondLst>
                                    <p:cond delay="0"/>
                                  </p:stCondLst>
                                  <p:childTnLst>
                                    <p:set>
                                      <p:cBhvr>
                                        <p:cTn id="89" dur="1" fill="hold">
                                          <p:stCondLst>
                                            <p:cond delay="0"/>
                                          </p:stCondLst>
                                        </p:cTn>
                                        <p:tgtEl>
                                          <p:spTgt spid="8"/>
                                        </p:tgtEl>
                                        <p:attrNameLst>
                                          <p:attrName>style.visibility</p:attrName>
                                        </p:attrNameLst>
                                      </p:cBhvr>
                                      <p:to>
                                        <p:strVal val="visible"/>
                                      </p:to>
                                    </p:set>
                                    <p:anim calcmode="lin" valueType="num">
                                      <p:cBhvr additive="base">
                                        <p:cTn id="90" dur="500" fill="hold"/>
                                        <p:tgtEl>
                                          <p:spTgt spid="8"/>
                                        </p:tgtEl>
                                        <p:attrNameLst>
                                          <p:attrName>ppt_x</p:attrName>
                                        </p:attrNameLst>
                                      </p:cBhvr>
                                      <p:tavLst>
                                        <p:tav tm="0">
                                          <p:val>
                                            <p:strVal val="#ppt_x"/>
                                          </p:val>
                                        </p:tav>
                                        <p:tav tm="100000">
                                          <p:val>
                                            <p:strVal val="#ppt_x"/>
                                          </p:val>
                                        </p:tav>
                                      </p:tavLst>
                                    </p:anim>
                                    <p:anim calcmode="lin" valueType="num">
                                      <p:cBhvr additive="base">
                                        <p:cTn id="9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 presetClass="exit" presetSubtype="4" fill="hold" nodeType="clickEffect">
                                  <p:stCondLst>
                                    <p:cond delay="0"/>
                                  </p:stCondLst>
                                  <p:childTnLst>
                                    <p:anim calcmode="lin" valueType="num">
                                      <p:cBhvr additive="base">
                                        <p:cTn id="95" dur="500"/>
                                        <p:tgtEl>
                                          <p:spTgt spid="8"/>
                                        </p:tgtEl>
                                        <p:attrNameLst>
                                          <p:attrName>ppt_x</p:attrName>
                                        </p:attrNameLst>
                                      </p:cBhvr>
                                      <p:tavLst>
                                        <p:tav tm="0">
                                          <p:val>
                                            <p:strVal val="ppt_x"/>
                                          </p:val>
                                        </p:tav>
                                        <p:tav tm="100000">
                                          <p:val>
                                            <p:strVal val="ppt_x"/>
                                          </p:val>
                                        </p:tav>
                                      </p:tavLst>
                                    </p:anim>
                                    <p:anim calcmode="lin" valueType="num">
                                      <p:cBhvr additive="base">
                                        <p:cTn id="96" dur="500"/>
                                        <p:tgtEl>
                                          <p:spTgt spid="8"/>
                                        </p:tgtEl>
                                        <p:attrNameLst>
                                          <p:attrName>ppt_y</p:attrName>
                                        </p:attrNameLst>
                                      </p:cBhvr>
                                      <p:tavLst>
                                        <p:tav tm="0">
                                          <p:val>
                                            <p:strVal val="ppt_y"/>
                                          </p:val>
                                        </p:tav>
                                        <p:tav tm="100000">
                                          <p:val>
                                            <p:strVal val="1+ppt_h/2"/>
                                          </p:val>
                                        </p:tav>
                                      </p:tavLst>
                                    </p:anim>
                                    <p:set>
                                      <p:cBhvr>
                                        <p:cTn id="97" dur="1" fill="hold">
                                          <p:stCondLst>
                                            <p:cond delay="499"/>
                                          </p:stCondLst>
                                        </p:cTn>
                                        <p:tgtEl>
                                          <p:spTgt spid="8"/>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3">
                                            <p:txEl>
                                              <p:pRg st="7" end="7"/>
                                            </p:txEl>
                                          </p:spTgt>
                                        </p:tgtEl>
                                        <p:attrNameLst>
                                          <p:attrName>style.visibility</p:attrName>
                                        </p:attrNameLst>
                                      </p:cBhvr>
                                      <p:to>
                                        <p:strVal val="visible"/>
                                      </p:to>
                                    </p:set>
                                    <p:animEffect transition="in" filter="dissolve">
                                      <p:cBhvr>
                                        <p:cTn id="102" dur="500"/>
                                        <p:tgtEl>
                                          <p:spTgt spid="3">
                                            <p:txEl>
                                              <p:pRg st="7" end="7"/>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3">
                                            <p:txEl>
                                              <p:pRg st="8" end="8"/>
                                            </p:txEl>
                                          </p:spTgt>
                                        </p:tgtEl>
                                        <p:attrNameLst>
                                          <p:attrName>style.visibility</p:attrName>
                                        </p:attrNameLst>
                                      </p:cBhvr>
                                      <p:to>
                                        <p:strVal val="visible"/>
                                      </p:to>
                                    </p:set>
                                    <p:animEffect transition="in" filter="dissolve">
                                      <p:cBhvr>
                                        <p:cTn id="10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Setup/Overview</a:t>
            </a:r>
            <a:endParaRPr lang="en-US" dirty="0"/>
          </a:p>
        </p:txBody>
      </p:sp>
      <p:sp>
        <p:nvSpPr>
          <p:cNvPr id="3" name="Content Placeholder 2"/>
          <p:cNvSpPr>
            <a:spLocks noGrp="1"/>
          </p:cNvSpPr>
          <p:nvPr>
            <p:ph idx="1"/>
          </p:nvPr>
        </p:nvSpPr>
        <p:spPr/>
        <p:txBody>
          <a:bodyPr/>
          <a:lstStyle/>
          <a:p>
            <a:r>
              <a:rPr lang="en-US" dirty="0" smtClean="0"/>
              <a:t>Please download </a:t>
            </a:r>
            <a:r>
              <a:rPr lang="en-US" dirty="0" smtClean="0">
                <a:hlinkClick r:id="rId3"/>
              </a:rPr>
              <a:t>https</a:t>
            </a:r>
            <a:r>
              <a:rPr lang="en-US" dirty="0">
                <a:hlinkClick r:id="rId3"/>
              </a:rPr>
              <a:t>://</a:t>
            </a:r>
            <a:r>
              <a:rPr lang="en-US" dirty="0" smtClean="0">
                <a:hlinkClick r:id="rId3"/>
              </a:rPr>
              <a:t>github.jpl.nasa.gov/TPT/docker-kubernetes-sample</a:t>
            </a:r>
            <a:endParaRPr lang="en-US" dirty="0" smtClean="0"/>
          </a:p>
          <a:p>
            <a:pPr lvl="1"/>
            <a:r>
              <a:rPr lang="en-US" dirty="0" smtClean="0"/>
              <a:t>All slides (in note form) are here. Also the tools to get started for writing your own </a:t>
            </a:r>
            <a:r>
              <a:rPr lang="en-US" dirty="0" err="1" smtClean="0"/>
              <a:t>Dockerfile</a:t>
            </a:r>
            <a:r>
              <a:rPr lang="en-US" dirty="0" smtClean="0"/>
              <a:t>/manifest files for Kubernetes are here</a:t>
            </a:r>
          </a:p>
          <a:p>
            <a:r>
              <a:rPr lang="en-US" dirty="0" smtClean="0"/>
              <a:t>The layout of this presentation is as follows</a:t>
            </a:r>
          </a:p>
          <a:p>
            <a:pPr lvl="1"/>
            <a:r>
              <a:rPr lang="en-US" dirty="0" smtClean="0"/>
              <a:t>1. High level overview of Docker</a:t>
            </a:r>
          </a:p>
          <a:p>
            <a:pPr lvl="2"/>
            <a:r>
              <a:rPr lang="en-US" dirty="0" smtClean="0"/>
              <a:t>Hands-on tutorial of Docker</a:t>
            </a:r>
          </a:p>
          <a:p>
            <a:pPr lvl="1"/>
            <a:r>
              <a:rPr lang="en-US" dirty="0" smtClean="0"/>
              <a:t>2. High level overview of Kubernetes</a:t>
            </a:r>
          </a:p>
          <a:p>
            <a:pPr lvl="2"/>
            <a:r>
              <a:rPr lang="en-US" dirty="0" err="1" smtClean="0"/>
              <a:t>Minikube</a:t>
            </a:r>
            <a:endParaRPr lang="en-US" dirty="0" smtClean="0"/>
          </a:p>
          <a:p>
            <a:pPr lvl="1"/>
            <a:r>
              <a:rPr lang="en-US" dirty="0" smtClean="0"/>
              <a:t>3. Tutorial of Kubernetes</a:t>
            </a:r>
            <a:endParaRPr lang="en-US" dirty="0"/>
          </a:p>
        </p:txBody>
      </p:sp>
    </p:spTree>
    <p:extLst>
      <p:ext uri="{BB962C8B-B14F-4D97-AF65-F5344CB8AC3E}">
        <p14:creationId xmlns:p14="http://schemas.microsoft.com/office/powerpoint/2010/main" val="1371709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dissolve">
                                      <p:cBhvr>
                                        <p:cTn id="27" dur="500"/>
                                        <p:tgtEl>
                                          <p:spTgt spid="3">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dissolv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Typical Kubernetes Workflow</a:t>
            </a:r>
            <a:endParaRPr lang="en-US" dirty="0"/>
          </a:p>
        </p:txBody>
      </p:sp>
      <p:sp>
        <p:nvSpPr>
          <p:cNvPr id="3" name="Content Placeholder 2"/>
          <p:cNvSpPr>
            <a:spLocks noGrp="1"/>
          </p:cNvSpPr>
          <p:nvPr>
            <p:ph idx="1"/>
          </p:nvPr>
        </p:nvSpPr>
        <p:spPr/>
        <p:txBody>
          <a:bodyPr/>
          <a:lstStyle/>
          <a:p>
            <a:r>
              <a:rPr lang="en-US" dirty="0" smtClean="0"/>
              <a:t>1. Set </a:t>
            </a:r>
            <a:r>
              <a:rPr lang="en-US" dirty="0" err="1" smtClean="0"/>
              <a:t>kubectl</a:t>
            </a:r>
            <a:r>
              <a:rPr lang="en-US" dirty="0" smtClean="0"/>
              <a:t> </a:t>
            </a:r>
            <a:r>
              <a:rPr lang="en-US" dirty="0" err="1" smtClean="0"/>
              <a:t>config</a:t>
            </a:r>
            <a:r>
              <a:rPr lang="en-US" dirty="0" smtClean="0"/>
              <a:t> context using “</a:t>
            </a:r>
            <a:r>
              <a:rPr lang="en-US" dirty="0" err="1" smtClean="0"/>
              <a:t>kubectl</a:t>
            </a:r>
            <a:r>
              <a:rPr lang="en-US" dirty="0" smtClean="0"/>
              <a:t> </a:t>
            </a:r>
            <a:r>
              <a:rPr lang="en-US" dirty="0" err="1" smtClean="0"/>
              <a:t>config</a:t>
            </a:r>
            <a:r>
              <a:rPr lang="en-US" dirty="0" smtClean="0"/>
              <a:t> set-context [</a:t>
            </a:r>
            <a:r>
              <a:rPr lang="en-US" dirty="0" err="1" smtClean="0"/>
              <a:t>minikube</a:t>
            </a:r>
            <a:r>
              <a:rPr lang="en-US" dirty="0" smtClean="0"/>
              <a:t>/</a:t>
            </a:r>
            <a:r>
              <a:rPr lang="en-US" dirty="0" err="1" smtClean="0"/>
              <a:t>kube</a:t>
            </a:r>
            <a:r>
              <a:rPr lang="en-US" dirty="0" smtClean="0"/>
              <a:t>] --namespace=</a:t>
            </a:r>
            <a:r>
              <a:rPr lang="en-US" dirty="0" err="1" smtClean="0"/>
              <a:t>tpt</a:t>
            </a:r>
            <a:r>
              <a:rPr lang="en-US" dirty="0" smtClean="0"/>
              <a:t>-app”</a:t>
            </a:r>
          </a:p>
          <a:p>
            <a:r>
              <a:rPr lang="en-US" dirty="0" smtClean="0"/>
              <a:t>2. Write your manifest files for each </a:t>
            </a:r>
            <a:r>
              <a:rPr lang="en-US" dirty="0" err="1" smtClean="0"/>
              <a:t>kubernetes</a:t>
            </a:r>
            <a:r>
              <a:rPr lang="en-US" dirty="0" smtClean="0"/>
              <a:t> resource you’d like to create</a:t>
            </a:r>
          </a:p>
          <a:p>
            <a:r>
              <a:rPr lang="en-US" dirty="0" smtClean="0"/>
              <a:t>3. Create the resources using the manifest files you wrote</a:t>
            </a:r>
            <a:endParaRPr lang="en-US" dirty="0"/>
          </a:p>
        </p:txBody>
      </p:sp>
    </p:spTree>
    <p:extLst>
      <p:ext uri="{BB962C8B-B14F-4D97-AF65-F5344CB8AC3E}">
        <p14:creationId xmlns:p14="http://schemas.microsoft.com/office/powerpoint/2010/main" val="19212863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Minikube</a:t>
            </a:r>
            <a:endParaRPr lang="en-US" dirty="0"/>
          </a:p>
        </p:txBody>
      </p:sp>
      <p:sp>
        <p:nvSpPr>
          <p:cNvPr id="3" name="Content Placeholder 2"/>
          <p:cNvSpPr>
            <a:spLocks noGrp="1"/>
          </p:cNvSpPr>
          <p:nvPr>
            <p:ph idx="1"/>
          </p:nvPr>
        </p:nvSpPr>
        <p:spPr/>
        <p:txBody>
          <a:bodyPr/>
          <a:lstStyle/>
          <a:p>
            <a:r>
              <a:rPr lang="en-US" dirty="0" smtClean="0"/>
              <a:t>1. Purpose</a:t>
            </a:r>
          </a:p>
          <a:p>
            <a:r>
              <a:rPr lang="en-US" dirty="0" smtClean="0"/>
              <a:t>2. Demo</a:t>
            </a:r>
          </a:p>
          <a:p>
            <a:r>
              <a:rPr lang="en-US" dirty="0" smtClean="0"/>
              <a:t>3. JPL </a:t>
            </a:r>
            <a:r>
              <a:rPr lang="en-US" dirty="0" err="1" smtClean="0"/>
              <a:t>Minikube</a:t>
            </a:r>
            <a:r>
              <a:rPr lang="en-US" dirty="0" smtClean="0"/>
              <a:t> (why)</a:t>
            </a:r>
          </a:p>
          <a:p>
            <a:pPr lvl="1"/>
            <a:r>
              <a:rPr lang="en-US" dirty="0" smtClean="0"/>
              <a:t>1. Official </a:t>
            </a:r>
            <a:r>
              <a:rPr lang="en-US" dirty="0" err="1" smtClean="0"/>
              <a:t>Minikube</a:t>
            </a:r>
            <a:r>
              <a:rPr lang="en-US" dirty="0" smtClean="0"/>
              <a:t> creates separate VM from </a:t>
            </a:r>
            <a:r>
              <a:rPr lang="en-US" dirty="0" err="1" smtClean="0"/>
              <a:t>docker</a:t>
            </a:r>
            <a:r>
              <a:rPr lang="en-US" dirty="0" smtClean="0"/>
              <a:t> for mac</a:t>
            </a:r>
          </a:p>
          <a:p>
            <a:pPr lvl="1"/>
            <a:r>
              <a:rPr lang="en-US" dirty="0" smtClean="0"/>
              <a:t>2. More difficult to manage two </a:t>
            </a:r>
            <a:r>
              <a:rPr lang="en-US" dirty="0" err="1" smtClean="0"/>
              <a:t>docker</a:t>
            </a:r>
            <a:r>
              <a:rPr lang="en-US" dirty="0" smtClean="0"/>
              <a:t> environments</a:t>
            </a:r>
          </a:p>
        </p:txBody>
      </p:sp>
    </p:spTree>
    <p:extLst>
      <p:ext uri="{BB962C8B-B14F-4D97-AF65-F5344CB8AC3E}">
        <p14:creationId xmlns:p14="http://schemas.microsoft.com/office/powerpoint/2010/main" val="1618339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Hands-on Tutorial</a:t>
            </a:r>
            <a:endParaRPr lang="en-US" dirty="0"/>
          </a:p>
        </p:txBody>
      </p:sp>
      <p:sp>
        <p:nvSpPr>
          <p:cNvPr id="3" name="Content Placeholder 2"/>
          <p:cNvSpPr>
            <a:spLocks noGrp="1"/>
          </p:cNvSpPr>
          <p:nvPr>
            <p:ph idx="1"/>
          </p:nvPr>
        </p:nvSpPr>
        <p:spPr/>
        <p:txBody>
          <a:bodyPr/>
          <a:lstStyle/>
          <a:p>
            <a:r>
              <a:rPr lang="en-US" dirty="0"/>
              <a:t>1</a:t>
            </a:r>
            <a:r>
              <a:rPr lang="en-US" dirty="0" smtClean="0"/>
              <a:t>. Write Kubernetes manifest files</a:t>
            </a:r>
          </a:p>
          <a:p>
            <a:r>
              <a:rPr lang="en-US" dirty="0"/>
              <a:t>2</a:t>
            </a:r>
            <a:r>
              <a:rPr lang="en-US" dirty="0" smtClean="0"/>
              <a:t>. Create a </a:t>
            </a:r>
            <a:r>
              <a:rPr lang="en-US" dirty="0" err="1" smtClean="0"/>
              <a:t>kubernetes</a:t>
            </a:r>
            <a:r>
              <a:rPr lang="en-US" dirty="0" smtClean="0"/>
              <a:t> cluster and deploy locally to </a:t>
            </a:r>
            <a:r>
              <a:rPr lang="en-US" dirty="0" err="1" smtClean="0"/>
              <a:t>minikube</a:t>
            </a:r>
            <a:r>
              <a:rPr lang="en-US" dirty="0" smtClean="0"/>
              <a:t> using </a:t>
            </a:r>
            <a:r>
              <a:rPr lang="en-US" dirty="0" err="1" smtClean="0"/>
              <a:t>docker</a:t>
            </a:r>
            <a:r>
              <a:rPr lang="en-US" dirty="0" smtClean="0"/>
              <a:t> image</a:t>
            </a:r>
          </a:p>
          <a:p>
            <a:r>
              <a:rPr lang="en-US" dirty="0" smtClean="0"/>
              <a:t>3. From </a:t>
            </a:r>
            <a:r>
              <a:rPr lang="en-US" dirty="0" err="1" smtClean="0"/>
              <a:t>Minikube</a:t>
            </a:r>
            <a:r>
              <a:rPr lang="en-US" dirty="0" smtClean="0"/>
              <a:t> to Kubernetes</a:t>
            </a:r>
          </a:p>
          <a:p>
            <a:r>
              <a:rPr lang="en-US" dirty="0" smtClean="0"/>
              <a:t>4. Rolling Updates</a:t>
            </a:r>
            <a:endParaRPr lang="en-US" dirty="0"/>
          </a:p>
        </p:txBody>
      </p:sp>
    </p:spTree>
    <p:extLst>
      <p:ext uri="{BB962C8B-B14F-4D97-AF65-F5344CB8AC3E}">
        <p14:creationId xmlns:p14="http://schemas.microsoft.com/office/powerpoint/2010/main" val="402649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Setup/Downloads</a:t>
            </a:r>
            <a:endParaRPr lang="en-US" dirty="0"/>
          </a:p>
        </p:txBody>
      </p:sp>
      <p:sp>
        <p:nvSpPr>
          <p:cNvPr id="3" name="Content Placeholder 2"/>
          <p:cNvSpPr>
            <a:spLocks noGrp="1"/>
          </p:cNvSpPr>
          <p:nvPr>
            <p:ph idx="1"/>
          </p:nvPr>
        </p:nvSpPr>
        <p:spPr/>
        <p:txBody>
          <a:bodyPr/>
          <a:lstStyle/>
          <a:p>
            <a:r>
              <a:rPr lang="en-US" dirty="0" smtClean="0"/>
              <a:t>Install </a:t>
            </a:r>
            <a:r>
              <a:rPr lang="en-US" dirty="0" err="1" smtClean="0"/>
              <a:t>kubectl</a:t>
            </a:r>
            <a:r>
              <a:rPr lang="en-US" dirty="0" smtClean="0"/>
              <a:t> with homebrew (get homebrew if you don’t already have it)</a:t>
            </a:r>
          </a:p>
          <a:p>
            <a:pPr lvl="1"/>
            <a:r>
              <a:rPr lang="en-US" dirty="0" smtClean="0"/>
              <a:t>Brew install </a:t>
            </a:r>
            <a:r>
              <a:rPr lang="en-US" dirty="0" err="1" smtClean="0"/>
              <a:t>kubectl</a:t>
            </a:r>
            <a:r>
              <a:rPr lang="en-US" dirty="0" smtClean="0"/>
              <a:t> </a:t>
            </a:r>
          </a:p>
          <a:p>
            <a:r>
              <a:rPr lang="en-US" dirty="0"/>
              <a:t>Go to </a:t>
            </a:r>
            <a:r>
              <a:rPr lang="en-US" dirty="0">
                <a:hlinkClick r:id="rId2"/>
              </a:rPr>
              <a:t>https://</a:t>
            </a:r>
            <a:r>
              <a:rPr lang="en-US" dirty="0" smtClean="0">
                <a:hlinkClick r:id="rId2"/>
              </a:rPr>
              <a:t>github.jpl.nasa.gov/jTeam/minikube</a:t>
            </a:r>
            <a:r>
              <a:rPr lang="en-US" dirty="0" smtClean="0"/>
              <a:t> and download the code.</a:t>
            </a:r>
          </a:p>
          <a:p>
            <a:pPr lvl="1"/>
            <a:r>
              <a:rPr lang="en-US" dirty="0" smtClean="0"/>
              <a:t>Then cd into the directory and run ./</a:t>
            </a:r>
            <a:r>
              <a:rPr lang="en-US" dirty="0" err="1" smtClean="0"/>
              <a:t>install.sh</a:t>
            </a:r>
            <a:endParaRPr lang="en-US" dirty="0" smtClean="0"/>
          </a:p>
          <a:p>
            <a:r>
              <a:rPr lang="en-US" dirty="0" smtClean="0"/>
              <a:t>Now, if you run “</a:t>
            </a:r>
            <a:r>
              <a:rPr lang="en-US" dirty="0" err="1" smtClean="0"/>
              <a:t>minikube</a:t>
            </a:r>
            <a:r>
              <a:rPr lang="en-US" dirty="0" smtClean="0"/>
              <a:t>”, you should get a usage response</a:t>
            </a:r>
          </a:p>
          <a:p>
            <a:r>
              <a:rPr lang="en-US" dirty="0" smtClean="0"/>
              <a:t>Run “</a:t>
            </a:r>
            <a:r>
              <a:rPr lang="en-US" dirty="0" err="1" smtClean="0"/>
              <a:t>minikube</a:t>
            </a:r>
            <a:r>
              <a:rPr lang="en-US" dirty="0" smtClean="0"/>
              <a:t> start”</a:t>
            </a:r>
          </a:p>
          <a:p>
            <a:pPr lvl="1"/>
            <a:r>
              <a:rPr lang="en-US" dirty="0"/>
              <a:t>Now checkout the dashboard at https://</a:t>
            </a:r>
            <a:r>
              <a:rPr lang="en-US" dirty="0" err="1"/>
              <a:t>kube-system.vcap.me</a:t>
            </a:r>
            <a:endParaRPr lang="en-US" dirty="0"/>
          </a:p>
        </p:txBody>
      </p:sp>
    </p:spTree>
    <p:extLst>
      <p:ext uri="{BB962C8B-B14F-4D97-AF65-F5344CB8AC3E}">
        <p14:creationId xmlns:p14="http://schemas.microsoft.com/office/powerpoint/2010/main" val="1470826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ssolve">
                                      <p:cBhvr>
                                        <p:cTn id="28" dur="500"/>
                                        <p:tgtEl>
                                          <p:spTgt spid="3">
                                            <p:txEl>
                                              <p:pRg st="5" end="5"/>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dissolv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en-US" dirty="0"/>
              <a:t>Write Kubernetes manifest </a:t>
            </a:r>
            <a:r>
              <a:rPr lang="en-US" dirty="0" smtClean="0"/>
              <a:t>files</a:t>
            </a:r>
            <a:endParaRPr lang="en-US" dirty="0"/>
          </a:p>
        </p:txBody>
      </p:sp>
      <p:sp>
        <p:nvSpPr>
          <p:cNvPr id="3" name="Content Placeholder 2"/>
          <p:cNvSpPr>
            <a:spLocks noGrp="1"/>
          </p:cNvSpPr>
          <p:nvPr>
            <p:ph idx="1"/>
          </p:nvPr>
        </p:nvSpPr>
        <p:spPr/>
        <p:txBody>
          <a:bodyPr/>
          <a:lstStyle/>
          <a:p>
            <a:r>
              <a:rPr lang="en-US" dirty="0" smtClean="0"/>
              <a:t>Files in manifests folder</a:t>
            </a:r>
          </a:p>
          <a:p>
            <a:r>
              <a:rPr lang="en-US" dirty="0" err="1" smtClean="0"/>
              <a:t>Tpt-ns.yml</a:t>
            </a:r>
            <a:endParaRPr lang="en-US" dirty="0" smtClean="0"/>
          </a:p>
          <a:p>
            <a:r>
              <a:rPr lang="en-US" dirty="0" err="1" smtClean="0"/>
              <a:t>Tpt-deploy.yaml</a:t>
            </a:r>
            <a:endParaRPr lang="en-US" dirty="0" smtClean="0"/>
          </a:p>
          <a:p>
            <a:r>
              <a:rPr lang="en-US" dirty="0" err="1" smtClean="0"/>
              <a:t>Tpt-svc.yaml</a:t>
            </a:r>
            <a:endParaRPr lang="en-US" dirty="0" smtClean="0"/>
          </a:p>
          <a:p>
            <a:r>
              <a:rPr lang="en-US" dirty="0" err="1" smtClean="0"/>
              <a:t>Tpt-ing.yaml</a:t>
            </a:r>
            <a:endParaRPr lang="en-US" dirty="0" smtClean="0"/>
          </a:p>
          <a:p>
            <a:r>
              <a:rPr lang="en-US" dirty="0" smtClean="0"/>
              <a:t>&lt;user&gt;-</a:t>
            </a:r>
            <a:r>
              <a:rPr lang="en-US" dirty="0" err="1" smtClean="0"/>
              <a:t>secret.yml</a:t>
            </a:r>
            <a:r>
              <a:rPr lang="en-US" dirty="0" smtClean="0"/>
              <a:t> (I will show you how to set this up)</a:t>
            </a:r>
          </a:p>
          <a:p>
            <a:pPr lvl="1"/>
            <a:endParaRPr lang="en-US" dirty="0"/>
          </a:p>
        </p:txBody>
      </p:sp>
    </p:spTree>
    <p:extLst>
      <p:ext uri="{BB962C8B-B14F-4D97-AF65-F5344CB8AC3E}">
        <p14:creationId xmlns:p14="http://schemas.microsoft.com/office/powerpoint/2010/main" val="195024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9335162" cy="1600200"/>
          </a:xfrm>
        </p:spPr>
        <p:txBody>
          <a:bodyPr/>
          <a:lstStyle/>
          <a:p>
            <a:r>
              <a:rPr lang="en-US" dirty="0" smtClean="0"/>
              <a:t>2. Deploy to </a:t>
            </a:r>
            <a:r>
              <a:rPr lang="en-US" dirty="0" err="1" smtClean="0"/>
              <a:t>Minikube</a:t>
            </a:r>
            <a:endParaRPr lang="en-US" dirty="0"/>
          </a:p>
        </p:txBody>
      </p:sp>
      <p:sp>
        <p:nvSpPr>
          <p:cNvPr id="3" name="Content Placeholder 2"/>
          <p:cNvSpPr>
            <a:spLocks noGrp="1"/>
          </p:cNvSpPr>
          <p:nvPr>
            <p:ph idx="1"/>
          </p:nvPr>
        </p:nvSpPr>
        <p:spPr>
          <a:xfrm>
            <a:off x="1034733" y="2052918"/>
            <a:ext cx="8946541" cy="4195481"/>
          </a:xfrm>
        </p:spPr>
        <p:txBody>
          <a:bodyPr/>
          <a:lstStyle/>
          <a:p>
            <a:pPr marL="457200" indent="-457200">
              <a:buFont typeface="+mj-lt"/>
              <a:buAutoNum type="arabicPeriod"/>
            </a:pPr>
            <a:r>
              <a:rPr lang="en-US" dirty="0" smtClean="0"/>
              <a:t>Point </a:t>
            </a:r>
            <a:r>
              <a:rPr lang="en-US" dirty="0" err="1" smtClean="0"/>
              <a:t>kubectl</a:t>
            </a:r>
            <a:r>
              <a:rPr lang="en-US" dirty="0" smtClean="0"/>
              <a:t> </a:t>
            </a:r>
            <a:r>
              <a:rPr lang="en-US" dirty="0" err="1" smtClean="0"/>
              <a:t>config</a:t>
            </a:r>
            <a:r>
              <a:rPr lang="en-US" dirty="0" smtClean="0"/>
              <a:t> to </a:t>
            </a:r>
            <a:r>
              <a:rPr lang="en-US" dirty="0" err="1" smtClean="0"/>
              <a:t>minikube</a:t>
            </a:r>
            <a:endParaRPr lang="en-US" dirty="0" smtClean="0"/>
          </a:p>
          <a:p>
            <a:pPr marL="857250" lvl="1" indent="-457200">
              <a:buFont typeface="+mj-lt"/>
              <a:buAutoNum type="arabicPeriod"/>
            </a:pPr>
            <a:r>
              <a:rPr lang="en-US" dirty="0" err="1" smtClean="0"/>
              <a:t>Kubectl</a:t>
            </a:r>
            <a:r>
              <a:rPr lang="en-US" dirty="0" smtClean="0"/>
              <a:t> </a:t>
            </a:r>
            <a:r>
              <a:rPr lang="en-US" dirty="0" err="1" smtClean="0"/>
              <a:t>config</a:t>
            </a:r>
            <a:r>
              <a:rPr lang="en-US" dirty="0" smtClean="0"/>
              <a:t> set-context </a:t>
            </a:r>
            <a:r>
              <a:rPr lang="mr-IN" dirty="0" smtClean="0"/>
              <a:t>–</a:t>
            </a:r>
            <a:r>
              <a:rPr lang="en-US" dirty="0" smtClean="0"/>
              <a:t>namespace=</a:t>
            </a:r>
            <a:r>
              <a:rPr lang="en-US" dirty="0" err="1" smtClean="0"/>
              <a:t>tpt</a:t>
            </a:r>
            <a:r>
              <a:rPr lang="en-US" dirty="0" smtClean="0"/>
              <a:t>-tut </a:t>
            </a:r>
            <a:r>
              <a:rPr lang="en-US" dirty="0" err="1" smtClean="0"/>
              <a:t>minikube</a:t>
            </a:r>
            <a:endParaRPr lang="en-US" dirty="0" smtClean="0"/>
          </a:p>
          <a:p>
            <a:pPr marL="457200" indent="-457200">
              <a:buFont typeface="+mj-lt"/>
              <a:buAutoNum type="arabicPeriod"/>
            </a:pPr>
            <a:r>
              <a:rPr lang="en-US" dirty="0" smtClean="0"/>
              <a:t>Create namespace, deployment, service, and </a:t>
            </a:r>
            <a:r>
              <a:rPr lang="en-US" dirty="0" err="1" smtClean="0"/>
              <a:t>ing</a:t>
            </a:r>
            <a:r>
              <a:rPr lang="en-US" dirty="0" smtClean="0"/>
              <a:t> with manifest files that you wrote</a:t>
            </a:r>
          </a:p>
          <a:p>
            <a:pPr marL="857250" lvl="1" indent="-457200">
              <a:buFont typeface="+mj-lt"/>
              <a:buAutoNum type="arabicPeriod"/>
            </a:pPr>
            <a:r>
              <a:rPr lang="en-US" dirty="0" err="1" smtClean="0"/>
              <a:t>Kubectl</a:t>
            </a:r>
            <a:r>
              <a:rPr lang="en-US" dirty="0" smtClean="0"/>
              <a:t> apply </a:t>
            </a:r>
            <a:r>
              <a:rPr lang="mr-IN" dirty="0" smtClean="0"/>
              <a:t>–</a:t>
            </a:r>
            <a:r>
              <a:rPr lang="en-US" dirty="0" smtClean="0"/>
              <a:t>f &lt;NAME&gt;.</a:t>
            </a:r>
            <a:r>
              <a:rPr lang="en-US" dirty="0" err="1" smtClean="0"/>
              <a:t>yaml</a:t>
            </a:r>
            <a:r>
              <a:rPr lang="en-US" dirty="0" smtClean="0"/>
              <a:t> </a:t>
            </a:r>
            <a:r>
              <a:rPr lang="mr-IN" dirty="0" smtClean="0"/>
              <a:t>–</a:t>
            </a:r>
            <a:r>
              <a:rPr lang="en-US" dirty="0" smtClean="0"/>
              <a:t>record</a:t>
            </a:r>
          </a:p>
          <a:p>
            <a:pPr marL="857250" lvl="1" indent="-457200">
              <a:buFont typeface="+mj-lt"/>
              <a:buAutoNum type="arabicPeriod"/>
            </a:pPr>
            <a:r>
              <a:rPr lang="en-US" dirty="0" smtClean="0"/>
              <a:t>This is basically the same for </a:t>
            </a:r>
            <a:r>
              <a:rPr lang="en-US" dirty="0" err="1" smtClean="0"/>
              <a:t>kubernetes</a:t>
            </a:r>
            <a:r>
              <a:rPr lang="en-US" dirty="0" smtClean="0"/>
              <a:t> deployment too (we’ll get into that later)</a:t>
            </a:r>
          </a:p>
          <a:p>
            <a:pPr marL="457200" indent="-457200">
              <a:buFont typeface="+mj-lt"/>
              <a:buAutoNum type="arabicPeriod"/>
            </a:pPr>
            <a:endParaRPr lang="en-US" dirty="0"/>
          </a:p>
        </p:txBody>
      </p:sp>
    </p:spTree>
    <p:extLst>
      <p:ext uri="{BB962C8B-B14F-4D97-AF65-F5344CB8AC3E}">
        <p14:creationId xmlns:p14="http://schemas.microsoft.com/office/powerpoint/2010/main" val="976802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 Deploy to </a:t>
            </a:r>
            <a:r>
              <a:rPr lang="en-US" dirty="0" err="1" smtClean="0"/>
              <a:t>Minikube</a:t>
            </a:r>
            <a:endParaRPr lang="en-US" dirty="0"/>
          </a:p>
        </p:txBody>
      </p:sp>
      <p:sp>
        <p:nvSpPr>
          <p:cNvPr id="3" name="Content Placeholder 2"/>
          <p:cNvSpPr>
            <a:spLocks noGrp="1"/>
          </p:cNvSpPr>
          <p:nvPr>
            <p:ph idx="1"/>
          </p:nvPr>
        </p:nvSpPr>
        <p:spPr/>
        <p:txBody>
          <a:bodyPr/>
          <a:lstStyle/>
          <a:p>
            <a:pPr marL="457200" marR="0" lvl="0" indent="-457200" defTabSz="914400" eaLnBrk="1" fontAlgn="auto" latinLnBrk="0" hangingPunct="1">
              <a:lnSpc>
                <a:spcPct val="100000"/>
              </a:lnSpc>
              <a:spcBef>
                <a:spcPts val="0"/>
              </a:spcBef>
              <a:spcAft>
                <a:spcPts val="0"/>
              </a:spcAft>
              <a:buClrTx/>
              <a:buSzTx/>
              <a:buFont typeface="+mj-lt"/>
              <a:buNone/>
              <a:tabLst/>
              <a:defRPr/>
            </a:pPr>
            <a:r>
              <a:rPr lang="en-US" dirty="0"/>
              <a:t> </a:t>
            </a:r>
            <a:r>
              <a:rPr lang="en-US" dirty="0" smtClean="0"/>
              <a:t> 3. Now, visit the dashboard for </a:t>
            </a:r>
            <a:r>
              <a:rPr lang="en-US" dirty="0" err="1" smtClean="0"/>
              <a:t>minikube</a:t>
            </a:r>
            <a:r>
              <a:rPr lang="en-US" dirty="0" smtClean="0"/>
              <a:t> at </a:t>
            </a:r>
            <a:r>
              <a:rPr lang="en-US" dirty="0" err="1" smtClean="0"/>
              <a:t>default.vcap.me</a:t>
            </a:r>
            <a:r>
              <a:rPr lang="en-US" dirty="0" smtClean="0"/>
              <a:t>/ and make your way over to correct namespace.</a:t>
            </a:r>
          </a:p>
          <a:p>
            <a:pPr marL="457200" marR="0" lvl="0" indent="-457200" defTabSz="914400" eaLnBrk="1" fontAlgn="auto" latinLnBrk="0" hangingPunct="1">
              <a:lnSpc>
                <a:spcPct val="100000"/>
              </a:lnSpc>
              <a:spcBef>
                <a:spcPts val="0"/>
              </a:spcBef>
              <a:spcAft>
                <a:spcPts val="0"/>
              </a:spcAft>
              <a:buClrTx/>
              <a:buSzTx/>
              <a:buFont typeface="+mj-lt"/>
              <a:buNone/>
              <a:tabLst/>
              <a:defRPr/>
            </a:pPr>
            <a:endParaRPr lang="en-US" dirty="0"/>
          </a:p>
          <a:p>
            <a:pPr marL="457200" marR="0" lvl="0" indent="-457200" defTabSz="914400" eaLnBrk="1" fontAlgn="auto" latinLnBrk="0" hangingPunct="1">
              <a:lnSpc>
                <a:spcPct val="100000"/>
              </a:lnSpc>
              <a:spcBef>
                <a:spcPts val="0"/>
              </a:spcBef>
              <a:spcAft>
                <a:spcPts val="0"/>
              </a:spcAft>
              <a:buClrTx/>
              <a:buSzTx/>
              <a:buFont typeface="+mj-lt"/>
              <a:buNone/>
              <a:tabLst/>
              <a:defRPr/>
            </a:pPr>
            <a:r>
              <a:rPr lang="en-US" dirty="0" smtClean="0"/>
              <a:t>  4.  Visit the site and see that it is up on </a:t>
            </a:r>
            <a:r>
              <a:rPr lang="en-US" dirty="0" err="1" smtClean="0"/>
              <a:t>Minikube</a:t>
            </a:r>
            <a:endParaRPr lang="en-US" dirty="0" smtClean="0"/>
          </a:p>
        </p:txBody>
      </p:sp>
    </p:spTree>
    <p:extLst>
      <p:ext uri="{BB962C8B-B14F-4D97-AF65-F5344CB8AC3E}">
        <p14:creationId xmlns:p14="http://schemas.microsoft.com/office/powerpoint/2010/main" val="1959224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a:t>From </a:t>
            </a:r>
            <a:r>
              <a:rPr lang="en-US" dirty="0" err="1"/>
              <a:t>Minikube</a:t>
            </a:r>
            <a:r>
              <a:rPr lang="en-US" dirty="0"/>
              <a:t> to </a:t>
            </a:r>
            <a:r>
              <a:rPr lang="en-US" dirty="0" smtClean="0"/>
              <a:t>Kubernetes</a:t>
            </a:r>
            <a:endParaRPr lang="en-US" dirty="0"/>
          </a:p>
        </p:txBody>
      </p:sp>
      <p:sp>
        <p:nvSpPr>
          <p:cNvPr id="3" name="Content Placeholder 2"/>
          <p:cNvSpPr>
            <a:spLocks noGrp="1"/>
          </p:cNvSpPr>
          <p:nvPr>
            <p:ph idx="1"/>
          </p:nvPr>
        </p:nvSpPr>
        <p:spPr>
          <a:xfrm>
            <a:off x="1104293" y="1717676"/>
            <a:ext cx="8946541" cy="4622202"/>
          </a:xfrm>
        </p:spPr>
        <p:txBody>
          <a:bodyPr>
            <a:normAutofit/>
          </a:bodyPr>
          <a:lstStyle/>
          <a:p>
            <a:r>
              <a:rPr lang="en-US" dirty="0" smtClean="0"/>
              <a:t>Differences</a:t>
            </a:r>
          </a:p>
          <a:p>
            <a:pPr marL="800100" lvl="1" indent="-342900">
              <a:buFont typeface="+mj-lt"/>
              <a:buAutoNum type="arabicPeriod"/>
            </a:pPr>
            <a:r>
              <a:rPr lang="en-US" dirty="0" smtClean="0"/>
              <a:t>No dashboard (no permission)</a:t>
            </a:r>
          </a:p>
          <a:p>
            <a:pPr marL="800100" lvl="1" indent="-342900">
              <a:buFont typeface="+mj-lt"/>
              <a:buAutoNum type="arabicPeriod"/>
            </a:pPr>
            <a:r>
              <a:rPr lang="en-US" dirty="0" smtClean="0"/>
              <a:t>Less permissions (less </a:t>
            </a:r>
            <a:r>
              <a:rPr lang="en-US" dirty="0" err="1" smtClean="0"/>
              <a:t>kubectl</a:t>
            </a:r>
            <a:r>
              <a:rPr lang="en-US" dirty="0" smtClean="0"/>
              <a:t> commands)</a:t>
            </a:r>
          </a:p>
          <a:p>
            <a:pPr marL="800100" lvl="1" indent="-342900">
              <a:buFont typeface="+mj-lt"/>
              <a:buAutoNum type="arabicPeriod"/>
            </a:pPr>
            <a:r>
              <a:rPr lang="en-US" dirty="0" smtClean="0"/>
              <a:t>Must sign in/</a:t>
            </a:r>
            <a:r>
              <a:rPr lang="en-US" dirty="0" err="1" smtClean="0"/>
              <a:t>auth</a:t>
            </a:r>
            <a:r>
              <a:rPr lang="en-US" dirty="0" smtClean="0"/>
              <a:t> with JPL credentials (and change configuration to correct </a:t>
            </a:r>
            <a:r>
              <a:rPr lang="en-US" dirty="0" err="1" smtClean="0"/>
              <a:t>config</a:t>
            </a:r>
            <a:r>
              <a:rPr lang="en-US" dirty="0" smtClean="0"/>
              <a:t>)</a:t>
            </a:r>
          </a:p>
          <a:p>
            <a:pPr marL="800100" lvl="1" indent="-342900">
              <a:buFont typeface="+mj-lt"/>
              <a:buAutoNum type="arabicPeriod"/>
            </a:pPr>
            <a:r>
              <a:rPr lang="en-US" dirty="0" smtClean="0"/>
              <a:t>Provisioned AWS namespaces instead of ones created by us.</a:t>
            </a:r>
          </a:p>
          <a:p>
            <a:pPr marL="400050"/>
            <a:r>
              <a:rPr lang="en-US" dirty="0" smtClean="0"/>
              <a:t>How to deploy to Kubernetes</a:t>
            </a:r>
          </a:p>
          <a:p>
            <a:pPr marL="857250" lvl="1" indent="-342900">
              <a:buFont typeface="+mj-lt"/>
              <a:buAutoNum type="arabicPeriod"/>
            </a:pPr>
            <a:r>
              <a:rPr lang="en-US" dirty="0" smtClean="0"/>
              <a:t>~/.</a:t>
            </a:r>
            <a:r>
              <a:rPr lang="en-US" dirty="0" err="1" smtClean="0"/>
              <a:t>kube</a:t>
            </a:r>
            <a:r>
              <a:rPr lang="en-US" dirty="0" smtClean="0"/>
              <a:t>/</a:t>
            </a:r>
            <a:r>
              <a:rPr lang="en-US" dirty="0" err="1" smtClean="0"/>
              <a:t>config</a:t>
            </a:r>
            <a:r>
              <a:rPr lang="en-US" dirty="0" smtClean="0"/>
              <a:t>: </a:t>
            </a:r>
            <a:r>
              <a:rPr lang="en-US" dirty="0" smtClean="0">
                <a:hlinkClick r:id="rId3"/>
              </a:rPr>
              <a:t>https://kube-login.jws.jpl.nasa.go</a:t>
            </a:r>
            <a:endParaRPr lang="en-US" dirty="0" smtClean="0"/>
          </a:p>
          <a:p>
            <a:pPr marL="857250" lvl="1" indent="-342900">
              <a:buFont typeface="+mj-lt"/>
              <a:buAutoNum type="arabicPeriod"/>
            </a:pPr>
            <a:r>
              <a:rPr lang="en-US" dirty="0" smtClean="0"/>
              <a:t>~/.</a:t>
            </a:r>
            <a:r>
              <a:rPr lang="en-US" dirty="0" err="1"/>
              <a:t>kube</a:t>
            </a:r>
            <a:r>
              <a:rPr lang="en-US" dirty="0"/>
              <a:t>/</a:t>
            </a:r>
            <a:r>
              <a:rPr lang="en-US" dirty="0" err="1"/>
              <a:t>ca.pem</a:t>
            </a:r>
            <a:r>
              <a:rPr lang="en-US" dirty="0"/>
              <a:t>: </a:t>
            </a:r>
            <a:r>
              <a:rPr lang="en-US" dirty="0">
                <a:hlinkClick r:id="rId4"/>
              </a:rPr>
              <a:t>https://</a:t>
            </a:r>
            <a:r>
              <a:rPr lang="en-US" dirty="0" smtClean="0">
                <a:hlinkClick r:id="rId4"/>
              </a:rPr>
              <a:t>kube-login.jws.jpl.nasa.gov/ca</a:t>
            </a:r>
            <a:endParaRPr lang="en-US" dirty="0" smtClean="0"/>
          </a:p>
          <a:p>
            <a:pPr marL="857250" lvl="1" indent="-342900">
              <a:buFont typeface="+mj-lt"/>
              <a:buAutoNum type="arabicPeriod"/>
            </a:pPr>
            <a:r>
              <a:rPr lang="en-US" dirty="0"/>
              <a:t>Set configuration “</a:t>
            </a:r>
            <a:r>
              <a:rPr lang="en-US" dirty="0" err="1"/>
              <a:t>kubectl</a:t>
            </a:r>
            <a:r>
              <a:rPr lang="en-US" dirty="0"/>
              <a:t> </a:t>
            </a:r>
            <a:r>
              <a:rPr lang="en-US" dirty="0" err="1"/>
              <a:t>config</a:t>
            </a:r>
            <a:r>
              <a:rPr lang="en-US" dirty="0"/>
              <a:t> set-context </a:t>
            </a:r>
            <a:r>
              <a:rPr lang="en-US" dirty="0" err="1"/>
              <a:t>kube</a:t>
            </a:r>
            <a:r>
              <a:rPr lang="en-US" dirty="0"/>
              <a:t> </a:t>
            </a:r>
            <a:r>
              <a:rPr lang="mr-IN" dirty="0"/>
              <a:t>–</a:t>
            </a:r>
            <a:r>
              <a:rPr lang="en-US" dirty="0"/>
              <a:t>namespace=(provisioned-namespace-here)</a:t>
            </a:r>
          </a:p>
          <a:p>
            <a:pPr marL="857250" lvl="1" indent="-342900">
              <a:buFont typeface="+mj-lt"/>
              <a:buAutoNum type="arabicPeriod"/>
            </a:pPr>
            <a:r>
              <a:rPr lang="en-US" dirty="0" smtClean="0"/>
              <a:t>Create resources using manifest files you already wrote.</a:t>
            </a:r>
            <a:endParaRPr lang="en-US" dirty="0"/>
          </a:p>
          <a:p>
            <a:pPr marL="857250" lvl="1" indent="-342900">
              <a:buFont typeface="+mj-lt"/>
              <a:buAutoNum type="arabicPeriod"/>
            </a:pPr>
            <a:endParaRPr lang="en-US" dirty="0" smtClean="0"/>
          </a:p>
        </p:txBody>
      </p:sp>
    </p:spTree>
    <p:extLst>
      <p:ext uri="{BB962C8B-B14F-4D97-AF65-F5344CB8AC3E}">
        <p14:creationId xmlns:p14="http://schemas.microsoft.com/office/powerpoint/2010/main" val="1196827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ssolv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dissolv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dissolv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dissolv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Rolling Updates + Maintenance</a:t>
            </a:r>
            <a:endParaRPr lang="en-US" dirty="0"/>
          </a:p>
        </p:txBody>
      </p:sp>
      <p:sp>
        <p:nvSpPr>
          <p:cNvPr id="3" name="Content Placeholder 2"/>
          <p:cNvSpPr>
            <a:spLocks noGrp="1"/>
          </p:cNvSpPr>
          <p:nvPr>
            <p:ph idx="1"/>
          </p:nvPr>
        </p:nvSpPr>
        <p:spPr/>
        <p:txBody>
          <a:bodyPr/>
          <a:lstStyle/>
          <a:p>
            <a:r>
              <a:rPr lang="en-US" dirty="0" smtClean="0"/>
              <a:t>Now say we want to change something in the application.</a:t>
            </a:r>
          </a:p>
          <a:p>
            <a:pPr lvl="1"/>
            <a:r>
              <a:rPr lang="en-US" dirty="0" smtClean="0"/>
              <a:t>Go to </a:t>
            </a:r>
            <a:r>
              <a:rPr lang="en-US" dirty="0" err="1" smtClean="0"/>
              <a:t>app.py</a:t>
            </a:r>
            <a:r>
              <a:rPr lang="en-US" dirty="0" smtClean="0"/>
              <a:t>, and change ‘Go TPT’ to something else.</a:t>
            </a:r>
          </a:p>
          <a:p>
            <a:pPr lvl="1"/>
            <a:r>
              <a:rPr lang="en-US" dirty="0" smtClean="0"/>
              <a:t>What could we do to reflect this in our deployment?</a:t>
            </a:r>
          </a:p>
          <a:p>
            <a:pPr marL="457200" indent="-457200">
              <a:buFont typeface="+mj-lt"/>
              <a:buAutoNum type="arabicPeriod"/>
            </a:pPr>
            <a:r>
              <a:rPr lang="en-US" dirty="0" smtClean="0"/>
              <a:t>First, rebuild the </a:t>
            </a:r>
            <a:r>
              <a:rPr lang="en-US" dirty="0" err="1" smtClean="0"/>
              <a:t>docker</a:t>
            </a:r>
            <a:r>
              <a:rPr lang="en-US" dirty="0" smtClean="0"/>
              <a:t> image, retag the image, and push the image to the registry with a new tag (say v2)</a:t>
            </a:r>
          </a:p>
          <a:p>
            <a:pPr marL="457200" indent="-457200">
              <a:buFont typeface="+mj-lt"/>
              <a:buAutoNum type="arabicPeriod"/>
            </a:pPr>
            <a:r>
              <a:rPr lang="en-US" dirty="0" smtClean="0"/>
              <a:t>Now, run ‘</a:t>
            </a:r>
            <a:r>
              <a:rPr lang="en-US" dirty="0" err="1" smtClean="0"/>
              <a:t>kubectl</a:t>
            </a:r>
            <a:r>
              <a:rPr lang="en-US" dirty="0" smtClean="0"/>
              <a:t> edit deploy &lt;</a:t>
            </a:r>
            <a:r>
              <a:rPr lang="en-US" dirty="0" err="1" smtClean="0"/>
              <a:t>deployname</a:t>
            </a:r>
            <a:r>
              <a:rPr lang="en-US" dirty="0" smtClean="0"/>
              <a:t>&gt; and edit the </a:t>
            </a:r>
            <a:r>
              <a:rPr lang="en-US" dirty="0" err="1" smtClean="0"/>
              <a:t>yaml</a:t>
            </a:r>
            <a:r>
              <a:rPr lang="en-US" dirty="0" smtClean="0"/>
              <a:t> file to pull the appropriate tag.</a:t>
            </a:r>
          </a:p>
          <a:p>
            <a:pPr marL="457200" indent="-457200">
              <a:buFont typeface="+mj-lt"/>
              <a:buAutoNum type="arabicPeriod"/>
            </a:pPr>
            <a:r>
              <a:rPr lang="en-US" dirty="0" smtClean="0"/>
              <a:t>Now the update should be happening, to check the update, run ’</a:t>
            </a:r>
            <a:r>
              <a:rPr lang="en-US" dirty="0" err="1" smtClean="0"/>
              <a:t>kubectl</a:t>
            </a:r>
            <a:r>
              <a:rPr lang="en-US" dirty="0" smtClean="0"/>
              <a:t> rollout status deploy &lt;deployment name</a:t>
            </a:r>
            <a:r>
              <a:rPr lang="en-US" dirty="0" smtClean="0"/>
              <a:t>&gt;’ (if you are using </a:t>
            </a:r>
            <a:r>
              <a:rPr lang="en-US" dirty="0" err="1" smtClean="0"/>
              <a:t>minikube</a:t>
            </a:r>
            <a:r>
              <a:rPr lang="en-US" dirty="0" smtClean="0"/>
              <a:t>, you can also check on dashboard)</a:t>
            </a:r>
            <a:endParaRPr lang="en-US" dirty="0" smtClean="0"/>
          </a:p>
        </p:txBody>
      </p:sp>
    </p:spTree>
    <p:extLst>
      <p:ext uri="{BB962C8B-B14F-4D97-AF65-F5344CB8AC3E}">
        <p14:creationId xmlns:p14="http://schemas.microsoft.com/office/powerpoint/2010/main" val="9214424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Commands</a:t>
            </a:r>
            <a:endParaRPr lang="en-US" dirty="0"/>
          </a:p>
        </p:txBody>
      </p:sp>
      <p:sp>
        <p:nvSpPr>
          <p:cNvPr id="3" name="Content Placeholder 2"/>
          <p:cNvSpPr>
            <a:spLocks noGrp="1"/>
          </p:cNvSpPr>
          <p:nvPr>
            <p:ph idx="1"/>
          </p:nvPr>
        </p:nvSpPr>
        <p:spPr/>
        <p:txBody>
          <a:bodyPr/>
          <a:lstStyle/>
          <a:p>
            <a:r>
              <a:rPr lang="en-US" dirty="0" err="1" smtClean="0"/>
              <a:t>Kubectl</a:t>
            </a:r>
            <a:r>
              <a:rPr lang="en-US" dirty="0" smtClean="0"/>
              <a:t> get </a:t>
            </a:r>
            <a:r>
              <a:rPr lang="en-US" dirty="0" err="1" smtClean="0"/>
              <a:t>po</a:t>
            </a:r>
            <a:r>
              <a:rPr lang="en-US" dirty="0" smtClean="0"/>
              <a:t>/deploy/svc/</a:t>
            </a:r>
            <a:r>
              <a:rPr lang="en-US" dirty="0" err="1" smtClean="0"/>
              <a:t>ing</a:t>
            </a:r>
            <a:r>
              <a:rPr lang="en-US" dirty="0" smtClean="0"/>
              <a:t>/ns</a:t>
            </a:r>
          </a:p>
          <a:p>
            <a:r>
              <a:rPr lang="en-US" dirty="0" err="1" smtClean="0"/>
              <a:t>Kubectl</a:t>
            </a:r>
            <a:r>
              <a:rPr lang="en-US" dirty="0" smtClean="0"/>
              <a:t> apply </a:t>
            </a:r>
            <a:r>
              <a:rPr lang="mr-IN" dirty="0" smtClean="0"/>
              <a:t>–</a:t>
            </a:r>
            <a:r>
              <a:rPr lang="en-US" dirty="0" smtClean="0"/>
              <a:t>f &lt;FILENAME&gt;</a:t>
            </a:r>
          </a:p>
          <a:p>
            <a:r>
              <a:rPr lang="en-US" dirty="0" err="1" smtClean="0"/>
              <a:t>Kubectl</a:t>
            </a:r>
            <a:r>
              <a:rPr lang="en-US" dirty="0" smtClean="0"/>
              <a:t> exec </a:t>
            </a:r>
            <a:r>
              <a:rPr lang="mr-IN" dirty="0" smtClean="0"/>
              <a:t>–</a:t>
            </a:r>
            <a:r>
              <a:rPr lang="en-US" dirty="0" smtClean="0"/>
              <a:t>it &lt;POD&gt; bash</a:t>
            </a:r>
          </a:p>
          <a:p>
            <a:r>
              <a:rPr lang="en-US" dirty="0" err="1" smtClean="0"/>
              <a:t>Kubectl</a:t>
            </a:r>
            <a:r>
              <a:rPr lang="en-US" dirty="0" smtClean="0"/>
              <a:t> </a:t>
            </a:r>
            <a:r>
              <a:rPr lang="en-US" dirty="0" err="1" smtClean="0"/>
              <a:t>config</a:t>
            </a:r>
            <a:r>
              <a:rPr lang="en-US" dirty="0" smtClean="0"/>
              <a:t> set-context </a:t>
            </a:r>
            <a:r>
              <a:rPr lang="en-US" dirty="0" err="1" smtClean="0"/>
              <a:t>minikube</a:t>
            </a:r>
            <a:r>
              <a:rPr lang="en-US" dirty="0" smtClean="0"/>
              <a:t> </a:t>
            </a:r>
            <a:r>
              <a:rPr lang="mr-IN" dirty="0" smtClean="0"/>
              <a:t>–</a:t>
            </a:r>
            <a:r>
              <a:rPr lang="en-US" dirty="0" smtClean="0"/>
              <a:t>namespace=</a:t>
            </a:r>
            <a:r>
              <a:rPr lang="en-US" dirty="0" err="1" smtClean="0"/>
              <a:t>tpt</a:t>
            </a:r>
            <a:r>
              <a:rPr lang="en-US" dirty="0" smtClean="0"/>
              <a:t>-app</a:t>
            </a:r>
          </a:p>
          <a:p>
            <a:r>
              <a:rPr lang="en-US" dirty="0" err="1" smtClean="0"/>
              <a:t>Kubectl</a:t>
            </a:r>
            <a:r>
              <a:rPr lang="en-US" dirty="0" smtClean="0"/>
              <a:t> logs &lt;pod ID&gt;</a:t>
            </a:r>
          </a:p>
          <a:p>
            <a:r>
              <a:rPr lang="en-US" dirty="0" err="1"/>
              <a:t>kubectl</a:t>
            </a:r>
            <a:r>
              <a:rPr lang="en-US" dirty="0"/>
              <a:t> edit [pods/deployments/services/ingresses] &lt;resource </a:t>
            </a:r>
            <a:r>
              <a:rPr lang="en-US"/>
              <a:t>name</a:t>
            </a:r>
            <a:r>
              <a:rPr lang="en-US" smtClean="0"/>
              <a:t>&gt;</a:t>
            </a:r>
          </a:p>
          <a:p>
            <a:r>
              <a:rPr lang="en-US" smtClean="0"/>
              <a:t>kubectl </a:t>
            </a:r>
            <a:r>
              <a:rPr lang="en-US"/>
              <a:t>rollout status deploy &lt;deployment name&gt;</a:t>
            </a:r>
            <a:endParaRPr lang="en-US" dirty="0" smtClean="0"/>
          </a:p>
        </p:txBody>
      </p:sp>
    </p:spTree>
    <p:extLst>
      <p:ext uri="{BB962C8B-B14F-4D97-AF65-F5344CB8AC3E}">
        <p14:creationId xmlns:p14="http://schemas.microsoft.com/office/powerpoint/2010/main" val="13970252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a:t>
            </a:r>
            <a:endParaRPr lang="en-US" dirty="0"/>
          </a:p>
        </p:txBody>
      </p:sp>
      <p:sp>
        <p:nvSpPr>
          <p:cNvPr id="3" name="Content Placeholder 2"/>
          <p:cNvSpPr>
            <a:spLocks noGrp="1"/>
          </p:cNvSpPr>
          <p:nvPr>
            <p:ph idx="1"/>
          </p:nvPr>
        </p:nvSpPr>
        <p:spPr/>
        <p:txBody>
          <a:bodyPr/>
          <a:lstStyle/>
          <a:p>
            <a:r>
              <a:rPr lang="en-US" dirty="0" smtClean="0"/>
              <a:t>1. What is </a:t>
            </a:r>
            <a:r>
              <a:rPr lang="en-US" dirty="0"/>
              <a:t>D</a:t>
            </a:r>
            <a:r>
              <a:rPr lang="en-US" dirty="0" smtClean="0"/>
              <a:t>ocker?</a:t>
            </a:r>
          </a:p>
          <a:p>
            <a:r>
              <a:rPr lang="en-US" dirty="0" smtClean="0"/>
              <a:t>2. Why Docker?</a:t>
            </a:r>
          </a:p>
          <a:p>
            <a:r>
              <a:rPr lang="en-US" dirty="0" smtClean="0"/>
              <a:t>3. Pertinent terms (and </a:t>
            </a:r>
            <a:r>
              <a:rPr lang="en-US" dirty="0" err="1" smtClean="0"/>
              <a:t>visualiztion</a:t>
            </a:r>
            <a:r>
              <a:rPr lang="en-US" dirty="0" smtClean="0"/>
              <a:t>)</a:t>
            </a:r>
          </a:p>
          <a:p>
            <a:r>
              <a:rPr lang="en-US" dirty="0" smtClean="0"/>
              <a:t>4. Typical Docker Workflow</a:t>
            </a:r>
          </a:p>
        </p:txBody>
      </p:sp>
    </p:spTree>
    <p:extLst>
      <p:ext uri="{BB962C8B-B14F-4D97-AF65-F5344CB8AC3E}">
        <p14:creationId xmlns:p14="http://schemas.microsoft.com/office/powerpoint/2010/main" val="14124425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Difficulties/Resources</a:t>
            </a:r>
            <a:endParaRPr lang="en-US" dirty="0"/>
          </a:p>
        </p:txBody>
      </p:sp>
      <p:sp>
        <p:nvSpPr>
          <p:cNvPr id="3" name="Content Placeholder 2"/>
          <p:cNvSpPr>
            <a:spLocks noGrp="1"/>
          </p:cNvSpPr>
          <p:nvPr>
            <p:ph idx="1"/>
          </p:nvPr>
        </p:nvSpPr>
        <p:spPr/>
        <p:txBody>
          <a:bodyPr/>
          <a:lstStyle/>
          <a:p>
            <a:r>
              <a:rPr lang="en-US" dirty="0">
                <a:hlinkClick r:id="rId3"/>
              </a:rPr>
              <a:t>https://kukulinski.com/10-most-common-reasons-kubernetes-deployments-fail-part-1</a:t>
            </a:r>
            <a:r>
              <a:rPr lang="en-US" dirty="0" smtClean="0">
                <a:hlinkClick r:id="rId3"/>
              </a:rPr>
              <a:t>/</a:t>
            </a:r>
            <a:endParaRPr lang="en-US" dirty="0" smtClean="0"/>
          </a:p>
          <a:p>
            <a:r>
              <a:rPr lang="en-US" dirty="0">
                <a:hlinkClick r:id="rId4"/>
              </a:rPr>
              <a:t>https://kukulinski.com/10-most-common-reasons-kubernetes-deployments-fail-part-2</a:t>
            </a:r>
            <a:r>
              <a:rPr lang="en-US" dirty="0" smtClean="0">
                <a:hlinkClick r:id="rId4"/>
              </a:rPr>
              <a:t>/</a:t>
            </a:r>
            <a:endParaRPr lang="en-US" dirty="0" smtClean="0"/>
          </a:p>
          <a:p>
            <a:endParaRPr lang="en-US" dirty="0"/>
          </a:p>
        </p:txBody>
      </p:sp>
    </p:spTree>
    <p:extLst>
      <p:ext uri="{BB962C8B-B14F-4D97-AF65-F5344CB8AC3E}">
        <p14:creationId xmlns:p14="http://schemas.microsoft.com/office/powerpoint/2010/main" val="8916377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What is </a:t>
            </a:r>
            <a:r>
              <a:rPr lang="en-US" dirty="0"/>
              <a:t>D</a:t>
            </a:r>
            <a:r>
              <a:rPr lang="en-US" dirty="0" smtClean="0"/>
              <a:t>ocker?</a:t>
            </a:r>
            <a:endParaRPr lang="en-US" dirty="0"/>
          </a:p>
        </p:txBody>
      </p:sp>
      <p:sp>
        <p:nvSpPr>
          <p:cNvPr id="3" name="Content Placeholder 2"/>
          <p:cNvSpPr>
            <a:spLocks noGrp="1"/>
          </p:cNvSpPr>
          <p:nvPr>
            <p:ph idx="1"/>
          </p:nvPr>
        </p:nvSpPr>
        <p:spPr>
          <a:xfrm>
            <a:off x="1103312" y="2052918"/>
            <a:ext cx="8946541" cy="2388453"/>
          </a:xfrm>
        </p:spPr>
        <p:txBody>
          <a:bodyPr/>
          <a:lstStyle/>
          <a:p>
            <a:pPr>
              <a:lnSpc>
                <a:spcPct val="150000"/>
              </a:lnSpc>
            </a:pPr>
            <a:r>
              <a:rPr lang="en-US" dirty="0"/>
              <a:t>Docker is a Software container platform to allow for containers to be used across devices with the same dependencies and environment</a:t>
            </a:r>
            <a:r>
              <a:rPr lang="en-US" dirty="0" smtClean="0"/>
              <a:t>.</a:t>
            </a:r>
          </a:p>
          <a:p>
            <a:pPr>
              <a:lnSpc>
                <a:spcPct val="150000"/>
              </a:lnSpc>
            </a:pPr>
            <a:r>
              <a:rPr lang="en-US" dirty="0" smtClean="0"/>
              <a:t>Automates the repetitive tasks of setting up/configuring dev environments</a:t>
            </a:r>
          </a:p>
          <a:p>
            <a:endParaRPr lang="en-US" dirty="0"/>
          </a:p>
        </p:txBody>
      </p:sp>
      <p:sp>
        <p:nvSpPr>
          <p:cNvPr id="5" name="Content Placeholder 2"/>
          <p:cNvSpPr txBox="1">
            <a:spLocks/>
          </p:cNvSpPr>
          <p:nvPr/>
        </p:nvSpPr>
        <p:spPr>
          <a:xfrm>
            <a:off x="1103312" y="4641041"/>
            <a:ext cx="8946541" cy="82463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nSpc>
                <a:spcPct val="150000"/>
              </a:lnSpc>
            </a:pPr>
            <a:r>
              <a:rPr lang="en-US" dirty="0" smtClean="0"/>
              <a:t>So how is this any different than a VM? Sounds similar enough</a:t>
            </a:r>
          </a:p>
          <a:p>
            <a:endParaRPr lang="en-US" dirty="0"/>
          </a:p>
        </p:txBody>
      </p:sp>
      <p:sp>
        <p:nvSpPr>
          <p:cNvPr id="6" name="TextBox 5"/>
          <p:cNvSpPr txBox="1"/>
          <p:nvPr/>
        </p:nvSpPr>
        <p:spPr>
          <a:xfrm>
            <a:off x="8229600" y="505097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5631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Why Docker?</a:t>
            </a:r>
            <a:endParaRPr lang="en-US" dirty="0"/>
          </a:p>
        </p:txBody>
      </p:sp>
      <p:sp>
        <p:nvSpPr>
          <p:cNvPr id="5" name="Content Placeholder 4"/>
          <p:cNvSpPr>
            <a:spLocks noGrp="1"/>
          </p:cNvSpPr>
          <p:nvPr>
            <p:ph idx="1"/>
          </p:nvPr>
        </p:nvSpPr>
        <p:spPr/>
        <p:txBody>
          <a:bodyPr/>
          <a:lstStyle/>
          <a:p>
            <a:r>
              <a:rPr lang="en-US" dirty="0" smtClean="0"/>
              <a:t>A Docker container is much more lightweight than a VM</a:t>
            </a:r>
          </a:p>
          <a:p>
            <a:pPr lvl="1"/>
            <a:r>
              <a:rPr lang="en-US" dirty="0" smtClean="0"/>
              <a:t>When creating a VM, one must bundle an entire OS.</a:t>
            </a:r>
          </a:p>
          <a:p>
            <a:pPr lvl="1"/>
            <a:r>
              <a:rPr lang="en-US" dirty="0" smtClean="0"/>
              <a:t>A container just grabs the libraries and settings required to make the software work.</a:t>
            </a:r>
          </a:p>
          <a:p>
            <a:r>
              <a:rPr lang="en-US" dirty="0" smtClean="0"/>
              <a:t>This results in a more efficient, lightweight, self-contained system that is easily transportable</a:t>
            </a:r>
            <a:endParaRPr lang="en-US" dirty="0"/>
          </a:p>
        </p:txBody>
      </p:sp>
    </p:spTree>
    <p:extLst>
      <p:ext uri="{BB962C8B-B14F-4D97-AF65-F5344CB8AC3E}">
        <p14:creationId xmlns:p14="http://schemas.microsoft.com/office/powerpoint/2010/main" val="1962151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additive="base">
                                        <p:cTn id="2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Why Docker?</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10772" y="1853248"/>
            <a:ext cx="4679888" cy="4195762"/>
          </a:xfrm>
        </p:spPr>
      </p:pic>
      <p:pic>
        <p:nvPicPr>
          <p:cNvPr id="5"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343" y="1853248"/>
            <a:ext cx="4668665" cy="4195762"/>
          </a:xfrm>
          <a:prstGeom prst="rect">
            <a:avLst/>
          </a:prstGeom>
        </p:spPr>
      </p:pic>
    </p:spTree>
    <p:extLst>
      <p:ext uri="{BB962C8B-B14F-4D97-AF65-F5344CB8AC3E}">
        <p14:creationId xmlns:p14="http://schemas.microsoft.com/office/powerpoint/2010/main" val="1128469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Pertinent Terms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Docker </a:t>
            </a:r>
            <a:r>
              <a:rPr lang="en-US" dirty="0" smtClean="0"/>
              <a:t>image</a:t>
            </a:r>
          </a:p>
          <a:p>
            <a:pPr marL="857250" lvl="1" indent="-457200"/>
            <a:r>
              <a:rPr lang="en-US" dirty="0" smtClean="0"/>
              <a:t>A </a:t>
            </a:r>
            <a:r>
              <a:rPr lang="en-US" dirty="0"/>
              <a:t>lightweight, stand-alone, executable package that includes everything needed to run a piece of software, including the code, a runtime, libraries, environment </a:t>
            </a:r>
            <a:r>
              <a:rPr lang="en-US" dirty="0" err="1"/>
              <a:t>vars</a:t>
            </a:r>
            <a:r>
              <a:rPr lang="en-US" dirty="0"/>
              <a:t>, and </a:t>
            </a:r>
            <a:r>
              <a:rPr lang="en-US" dirty="0" err="1"/>
              <a:t>config</a:t>
            </a:r>
            <a:r>
              <a:rPr lang="en-US" dirty="0"/>
              <a:t> files</a:t>
            </a:r>
            <a:r>
              <a:rPr lang="en-US" dirty="0" smtClean="0"/>
              <a:t>.</a:t>
            </a:r>
          </a:p>
          <a:p>
            <a:pPr marL="457200" indent="-457200">
              <a:buFont typeface="+mj-lt"/>
              <a:buAutoNum type="arabicPeriod"/>
            </a:pPr>
            <a:r>
              <a:rPr lang="en-US" dirty="0" smtClean="0"/>
              <a:t>Docker Container</a:t>
            </a:r>
          </a:p>
          <a:p>
            <a:pPr marL="857250" lvl="1" indent="-457200"/>
            <a:r>
              <a:rPr lang="en-US" dirty="0" smtClean="0"/>
              <a:t>Also </a:t>
            </a:r>
            <a:r>
              <a:rPr lang="en-US" dirty="0"/>
              <a:t>known as a runtime instance of an image (make a </a:t>
            </a:r>
            <a:r>
              <a:rPr lang="en-US" dirty="0" smtClean="0"/>
              <a:t>container </a:t>
            </a:r>
            <a:r>
              <a:rPr lang="en-US" dirty="0"/>
              <a:t>from an image). It is what the image becomes in memory when it is actually executed. </a:t>
            </a:r>
          </a:p>
        </p:txBody>
      </p:sp>
    </p:spTree>
    <p:extLst>
      <p:ext uri="{BB962C8B-B14F-4D97-AF65-F5344CB8AC3E}">
        <p14:creationId xmlns:p14="http://schemas.microsoft.com/office/powerpoint/2010/main" val="1593196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Pertinent Terms</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Docker Registry</a:t>
            </a:r>
          </a:p>
          <a:p>
            <a:pPr marL="857250" lvl="1" indent="-457200"/>
            <a:r>
              <a:rPr lang="en-US" dirty="0"/>
              <a:t>Collection of </a:t>
            </a:r>
            <a:r>
              <a:rPr lang="en-US" dirty="0" err="1"/>
              <a:t>docker</a:t>
            </a:r>
            <a:r>
              <a:rPr lang="en-US" dirty="0"/>
              <a:t> images. </a:t>
            </a:r>
            <a:r>
              <a:rPr lang="en-US" dirty="0" err="1"/>
              <a:t>Dockerhub</a:t>
            </a:r>
            <a:r>
              <a:rPr lang="en-US" dirty="0"/>
              <a:t> is the most notable. We have our own </a:t>
            </a:r>
            <a:r>
              <a:rPr lang="en-US" dirty="0" err="1"/>
              <a:t>docker</a:t>
            </a:r>
            <a:r>
              <a:rPr lang="en-US" dirty="0"/>
              <a:t> registry at https://</a:t>
            </a:r>
            <a:r>
              <a:rPr lang="en-US" dirty="0" err="1" smtClean="0"/>
              <a:t>registry.jpl.nasa.gov</a:t>
            </a:r>
            <a:endParaRPr lang="en-US" dirty="0" smtClean="0"/>
          </a:p>
          <a:p>
            <a:pPr marL="457200" indent="-457200">
              <a:buFont typeface="+mj-lt"/>
              <a:buAutoNum type="arabicPeriod"/>
            </a:pPr>
            <a:r>
              <a:rPr lang="en-US" dirty="0" err="1" smtClean="0"/>
              <a:t>Dockerfile</a:t>
            </a:r>
            <a:endParaRPr lang="en-US" dirty="0" smtClean="0"/>
          </a:p>
          <a:p>
            <a:pPr marL="857250" lvl="1" indent="-457200"/>
            <a:r>
              <a:rPr lang="en-US" dirty="0"/>
              <a:t>This is the file in an application that defines a portable image. </a:t>
            </a:r>
            <a:endParaRPr lang="en-US" dirty="0" smtClean="0"/>
          </a:p>
          <a:p>
            <a:pPr marL="857250" lvl="1" indent="-457200"/>
            <a:r>
              <a:rPr lang="en-US" dirty="0" smtClean="0"/>
              <a:t>In </a:t>
            </a:r>
            <a:r>
              <a:rPr lang="en-US" dirty="0"/>
              <a:t>this file, you define what goes on in the environment inside the container. </a:t>
            </a:r>
            <a:endParaRPr lang="en-US" dirty="0" smtClean="0"/>
          </a:p>
          <a:p>
            <a:pPr marL="857250" lvl="1" indent="-457200"/>
            <a:r>
              <a:rPr lang="en-US" dirty="0" smtClean="0"/>
              <a:t>We'll </a:t>
            </a:r>
            <a:r>
              <a:rPr lang="en-US" dirty="0"/>
              <a:t>walk through writing a </a:t>
            </a:r>
            <a:r>
              <a:rPr lang="en-US" dirty="0" err="1" smtClean="0"/>
              <a:t>Dockerfile</a:t>
            </a:r>
            <a:r>
              <a:rPr lang="en-US" dirty="0" smtClean="0"/>
              <a:t> </a:t>
            </a:r>
            <a:r>
              <a:rPr lang="en-US" dirty="0"/>
              <a:t>together later in this tutorial.</a:t>
            </a:r>
          </a:p>
        </p:txBody>
      </p:sp>
    </p:spTree>
    <p:extLst>
      <p:ext uri="{BB962C8B-B14F-4D97-AF65-F5344CB8AC3E}">
        <p14:creationId xmlns:p14="http://schemas.microsoft.com/office/powerpoint/2010/main" val="35996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t>
            </a:r>
            <a:r>
              <a:rPr lang="en-US" dirty="0" smtClean="0"/>
              <a:t>. Typical Docker Workflow</a:t>
            </a:r>
            <a:endParaRPr lang="en-US" dirty="0"/>
          </a:p>
        </p:txBody>
      </p:sp>
      <p:sp>
        <p:nvSpPr>
          <p:cNvPr id="6" name="Rectangle 5"/>
          <p:cNvSpPr/>
          <p:nvPr/>
        </p:nvSpPr>
        <p:spPr>
          <a:xfrm>
            <a:off x="382001" y="2308662"/>
            <a:ext cx="2188529" cy="777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Dockerfile</a:t>
            </a:r>
            <a:endParaRPr lang="en-US" dirty="0"/>
          </a:p>
        </p:txBody>
      </p:sp>
      <p:sp>
        <p:nvSpPr>
          <p:cNvPr id="7" name="TextBox 6"/>
          <p:cNvSpPr txBox="1"/>
          <p:nvPr/>
        </p:nvSpPr>
        <p:spPr>
          <a:xfrm>
            <a:off x="444549" y="2375654"/>
            <a:ext cx="388620" cy="369332"/>
          </a:xfrm>
          <a:prstGeom prst="rect">
            <a:avLst/>
          </a:prstGeom>
          <a:noFill/>
        </p:spPr>
        <p:txBody>
          <a:bodyPr wrap="square" rtlCol="0">
            <a:spAutoFit/>
          </a:bodyPr>
          <a:lstStyle/>
          <a:p>
            <a:r>
              <a:rPr lang="en-US" dirty="0" smtClean="0"/>
              <a:t>1.</a:t>
            </a:r>
            <a:endParaRPr lang="en-US" dirty="0"/>
          </a:p>
        </p:txBody>
      </p:sp>
      <p:sp>
        <p:nvSpPr>
          <p:cNvPr id="8" name="Rectangle 7"/>
          <p:cNvSpPr/>
          <p:nvPr/>
        </p:nvSpPr>
        <p:spPr>
          <a:xfrm>
            <a:off x="4696511" y="2285604"/>
            <a:ext cx="2066582" cy="777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Image</a:t>
            </a:r>
            <a:endParaRPr lang="en-US" dirty="0"/>
          </a:p>
        </p:txBody>
      </p:sp>
      <p:sp>
        <p:nvSpPr>
          <p:cNvPr id="9" name="TextBox 8"/>
          <p:cNvSpPr txBox="1"/>
          <p:nvPr/>
        </p:nvSpPr>
        <p:spPr>
          <a:xfrm>
            <a:off x="4759059" y="2352596"/>
            <a:ext cx="388620" cy="369332"/>
          </a:xfrm>
          <a:prstGeom prst="rect">
            <a:avLst/>
          </a:prstGeom>
          <a:noFill/>
        </p:spPr>
        <p:txBody>
          <a:bodyPr wrap="square" rtlCol="0">
            <a:spAutoFit/>
          </a:bodyPr>
          <a:lstStyle/>
          <a:p>
            <a:r>
              <a:rPr lang="en-US" dirty="0"/>
              <a:t>2</a:t>
            </a:r>
            <a:r>
              <a:rPr lang="en-US" dirty="0" smtClean="0"/>
              <a:t>.</a:t>
            </a:r>
            <a:endParaRPr lang="en-US" dirty="0"/>
          </a:p>
        </p:txBody>
      </p:sp>
      <p:sp>
        <p:nvSpPr>
          <p:cNvPr id="10" name="Rectangle 9"/>
          <p:cNvSpPr/>
          <p:nvPr/>
        </p:nvSpPr>
        <p:spPr>
          <a:xfrm>
            <a:off x="4647419" y="4370068"/>
            <a:ext cx="2066582" cy="777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Container</a:t>
            </a:r>
            <a:endParaRPr lang="en-US" dirty="0"/>
          </a:p>
        </p:txBody>
      </p:sp>
      <p:sp>
        <p:nvSpPr>
          <p:cNvPr id="11" name="TextBox 10"/>
          <p:cNvSpPr txBox="1"/>
          <p:nvPr/>
        </p:nvSpPr>
        <p:spPr>
          <a:xfrm>
            <a:off x="4709967" y="4437060"/>
            <a:ext cx="388620" cy="369332"/>
          </a:xfrm>
          <a:prstGeom prst="rect">
            <a:avLst/>
          </a:prstGeom>
          <a:noFill/>
        </p:spPr>
        <p:txBody>
          <a:bodyPr wrap="square" rtlCol="0">
            <a:spAutoFit/>
          </a:bodyPr>
          <a:lstStyle/>
          <a:p>
            <a:r>
              <a:rPr lang="en-US" dirty="0"/>
              <a:t>3</a:t>
            </a:r>
            <a:r>
              <a:rPr lang="en-US" dirty="0" smtClean="0"/>
              <a:t>.</a:t>
            </a:r>
            <a:endParaRPr lang="en-US" dirty="0"/>
          </a:p>
        </p:txBody>
      </p:sp>
      <p:cxnSp>
        <p:nvCxnSpPr>
          <p:cNvPr id="18" name="Straight Arrow Connector 17"/>
          <p:cNvCxnSpPr>
            <a:stCxn id="6" idx="3"/>
            <a:endCxn id="8" idx="1"/>
          </p:cNvCxnSpPr>
          <p:nvPr/>
        </p:nvCxnSpPr>
        <p:spPr>
          <a:xfrm flipV="1">
            <a:off x="2570530" y="2674224"/>
            <a:ext cx="2125981" cy="23058"/>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0" idx="0"/>
          </p:cNvCxnSpPr>
          <p:nvPr/>
        </p:nvCxnSpPr>
        <p:spPr>
          <a:xfrm flipH="1">
            <a:off x="5680710" y="3061058"/>
            <a:ext cx="71952" cy="1309010"/>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825641" y="3000077"/>
            <a:ext cx="1778806" cy="21272"/>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8613629" y="2308662"/>
            <a:ext cx="2188529" cy="777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Registry</a:t>
            </a:r>
            <a:endParaRPr lang="en-US" dirty="0"/>
          </a:p>
        </p:txBody>
      </p:sp>
      <p:cxnSp>
        <p:nvCxnSpPr>
          <p:cNvPr id="30" name="Straight Arrow Connector 29"/>
          <p:cNvCxnSpPr/>
          <p:nvPr/>
        </p:nvCxnSpPr>
        <p:spPr>
          <a:xfrm flipH="1" flipV="1">
            <a:off x="6763093" y="2375654"/>
            <a:ext cx="1850536" cy="27822"/>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845975" y="2285604"/>
            <a:ext cx="1634585" cy="369332"/>
          </a:xfrm>
          <a:prstGeom prst="rect">
            <a:avLst/>
          </a:prstGeom>
          <a:noFill/>
        </p:spPr>
        <p:txBody>
          <a:bodyPr wrap="square" rtlCol="0">
            <a:spAutoFit/>
          </a:bodyPr>
          <a:lstStyle/>
          <a:p>
            <a:r>
              <a:rPr lang="en-US" dirty="0" smtClean="0"/>
              <a:t>Docker build</a:t>
            </a:r>
            <a:endParaRPr lang="en-US" dirty="0"/>
          </a:p>
        </p:txBody>
      </p:sp>
      <p:sp>
        <p:nvSpPr>
          <p:cNvPr id="41" name="TextBox 40"/>
          <p:cNvSpPr txBox="1"/>
          <p:nvPr/>
        </p:nvSpPr>
        <p:spPr>
          <a:xfrm>
            <a:off x="4330386" y="3662798"/>
            <a:ext cx="1634585" cy="369332"/>
          </a:xfrm>
          <a:prstGeom prst="rect">
            <a:avLst/>
          </a:prstGeom>
          <a:noFill/>
        </p:spPr>
        <p:txBody>
          <a:bodyPr wrap="square" rtlCol="0">
            <a:spAutoFit/>
          </a:bodyPr>
          <a:lstStyle/>
          <a:p>
            <a:r>
              <a:rPr lang="en-US" dirty="0" smtClean="0"/>
              <a:t>Docker run</a:t>
            </a:r>
            <a:endParaRPr lang="en-US" dirty="0"/>
          </a:p>
        </p:txBody>
      </p:sp>
      <p:sp>
        <p:nvSpPr>
          <p:cNvPr id="42" name="TextBox 41"/>
          <p:cNvSpPr txBox="1"/>
          <p:nvPr/>
        </p:nvSpPr>
        <p:spPr>
          <a:xfrm>
            <a:off x="6897751" y="1892688"/>
            <a:ext cx="1634585" cy="369332"/>
          </a:xfrm>
          <a:prstGeom prst="rect">
            <a:avLst/>
          </a:prstGeom>
          <a:noFill/>
        </p:spPr>
        <p:txBody>
          <a:bodyPr wrap="square" rtlCol="0">
            <a:spAutoFit/>
          </a:bodyPr>
          <a:lstStyle/>
          <a:p>
            <a:r>
              <a:rPr lang="en-US" dirty="0" smtClean="0"/>
              <a:t>Docker pull</a:t>
            </a:r>
            <a:endParaRPr lang="en-US" dirty="0"/>
          </a:p>
        </p:txBody>
      </p:sp>
      <p:sp>
        <p:nvSpPr>
          <p:cNvPr id="43" name="TextBox 42"/>
          <p:cNvSpPr txBox="1"/>
          <p:nvPr/>
        </p:nvSpPr>
        <p:spPr>
          <a:xfrm>
            <a:off x="6881572" y="3110152"/>
            <a:ext cx="1634585" cy="369332"/>
          </a:xfrm>
          <a:prstGeom prst="rect">
            <a:avLst/>
          </a:prstGeom>
          <a:noFill/>
        </p:spPr>
        <p:txBody>
          <a:bodyPr wrap="square" rtlCol="0">
            <a:spAutoFit/>
          </a:bodyPr>
          <a:lstStyle/>
          <a:p>
            <a:r>
              <a:rPr lang="en-US" dirty="0" smtClean="0"/>
              <a:t>Docker push</a:t>
            </a:r>
            <a:endParaRPr lang="en-US" dirty="0"/>
          </a:p>
        </p:txBody>
      </p:sp>
    </p:spTree>
    <p:extLst>
      <p:ext uri="{BB962C8B-B14F-4D97-AF65-F5344CB8AC3E}">
        <p14:creationId xmlns:p14="http://schemas.microsoft.com/office/powerpoint/2010/main" val="2568397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7619</TotalTime>
  <Words>3215</Words>
  <Application>Microsoft Macintosh PowerPoint</Application>
  <PresentationFormat>Widescreen</PresentationFormat>
  <Paragraphs>270</Paragraphs>
  <Slides>30</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Calibri</vt:lpstr>
      <vt:lpstr>Century Gothic</vt:lpstr>
      <vt:lpstr>Mangal</vt:lpstr>
      <vt:lpstr>Wingdings 3</vt:lpstr>
      <vt:lpstr>Arial</vt:lpstr>
      <vt:lpstr>Ion</vt:lpstr>
      <vt:lpstr>Docker + Kubernetes</vt:lpstr>
      <vt:lpstr>Setup/Overview</vt:lpstr>
      <vt:lpstr>Docker</vt:lpstr>
      <vt:lpstr>1. What is Docker?</vt:lpstr>
      <vt:lpstr>2. Why Docker?</vt:lpstr>
      <vt:lpstr>2. Why Docker?</vt:lpstr>
      <vt:lpstr>3. Pertinent Terms</vt:lpstr>
      <vt:lpstr>3. Pertinent Terms</vt:lpstr>
      <vt:lpstr>4. Typical Docker Workflow</vt:lpstr>
      <vt:lpstr>Hands-on Tutorial</vt:lpstr>
      <vt:lpstr>Setup/Download</vt:lpstr>
      <vt:lpstr>1. Creating Docker image (with dockerfile) </vt:lpstr>
      <vt:lpstr>2. Running Docker container </vt:lpstr>
      <vt:lpstr>3. Pushing docker image to jpl registry </vt:lpstr>
      <vt:lpstr>Common Commands</vt:lpstr>
      <vt:lpstr>Kubernetes</vt:lpstr>
      <vt:lpstr>1. What is Kubernetes</vt:lpstr>
      <vt:lpstr>2. Why Kubernetes</vt:lpstr>
      <vt:lpstr>3. Pertinent Terms</vt:lpstr>
      <vt:lpstr>4. Typical Kubernetes Workflow</vt:lpstr>
      <vt:lpstr>Minikube</vt:lpstr>
      <vt:lpstr>Hands-on Tutorial</vt:lpstr>
      <vt:lpstr>Setup/Downloads</vt:lpstr>
      <vt:lpstr>1. Write Kubernetes manifest files</vt:lpstr>
      <vt:lpstr>2. Deploy to Minikube</vt:lpstr>
      <vt:lpstr>2. Deploy to Minikube</vt:lpstr>
      <vt:lpstr>3. From Minikube to Kubernetes</vt:lpstr>
      <vt:lpstr>Rolling Updates + Maintenance</vt:lpstr>
      <vt:lpstr>Common Commands</vt:lpstr>
      <vt:lpstr>Future Difficulties/Resources</vt:lpstr>
    </vt:vector>
  </TitlesOfParts>
  <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 Kubernetes</dc:title>
  <dc:creator>Microsoft Office User</dc:creator>
  <cp:lastModifiedBy>Microsoft Office User</cp:lastModifiedBy>
  <cp:revision>67</cp:revision>
  <dcterms:created xsi:type="dcterms:W3CDTF">2017-07-06T16:55:59Z</dcterms:created>
  <dcterms:modified xsi:type="dcterms:W3CDTF">2017-07-12T16:31:28Z</dcterms:modified>
</cp:coreProperties>
</file>