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3"/>
  </p:notesMasterIdLst>
  <p:sldIdLst>
    <p:sldId id="256" r:id="rId2"/>
    <p:sldId id="257" r:id="rId3"/>
    <p:sldId id="258" r:id="rId4"/>
    <p:sldId id="269" r:id="rId5"/>
    <p:sldId id="270" r:id="rId6"/>
    <p:sldId id="271" r:id="rId7"/>
    <p:sldId id="272" r:id="rId8"/>
    <p:sldId id="274" r:id="rId9"/>
    <p:sldId id="273"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29" autoAdjust="0"/>
    <p:restoredTop sz="85006" autoAdjust="0"/>
  </p:normalViewPr>
  <p:slideViewPr>
    <p:cSldViewPr snapToGrid="0">
      <p:cViewPr varScale="1">
        <p:scale>
          <a:sx n="66" d="100"/>
          <a:sy n="66" d="100"/>
        </p:scale>
        <p:origin x="86" y="192"/>
      </p:cViewPr>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8E896-7BC2-4801-9EF8-13EE80B0F038}"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20D18-C2BB-4D17-BF0D-F161849BA92D}" type="slidenum">
              <a:rPr lang="en-US" smtClean="0"/>
              <a:t>‹#›</a:t>
            </a:fld>
            <a:endParaRPr lang="en-US"/>
          </a:p>
        </p:txBody>
      </p:sp>
    </p:spTree>
    <p:extLst>
      <p:ext uri="{BB962C8B-B14F-4D97-AF65-F5344CB8AC3E}">
        <p14:creationId xmlns:p14="http://schemas.microsoft.com/office/powerpoint/2010/main" val="190810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Morning</a:t>
            </a:r>
          </a:p>
          <a:p>
            <a:r>
              <a:rPr lang="en-US" baseline="0" dirty="0" smtClean="0"/>
              <a:t>Thank you for joining us today</a:t>
            </a:r>
          </a:p>
          <a:p>
            <a:r>
              <a:rPr lang="en-US" baseline="0" dirty="0" smtClean="0"/>
              <a:t>We’re excited to share with you the results of our analysis of the domestic beers and breweries</a:t>
            </a:r>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1</a:t>
            </a:fld>
            <a:endParaRPr lang="en-US"/>
          </a:p>
        </p:txBody>
      </p:sp>
    </p:spTree>
    <p:extLst>
      <p:ext uri="{BB962C8B-B14F-4D97-AF65-F5344CB8AC3E}">
        <p14:creationId xmlns:p14="http://schemas.microsoft.com/office/powerpoint/2010/main" val="397992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2</a:t>
            </a:fld>
            <a:endParaRPr lang="en-US"/>
          </a:p>
        </p:txBody>
      </p:sp>
    </p:spTree>
    <p:extLst>
      <p:ext uri="{BB962C8B-B14F-4D97-AF65-F5344CB8AC3E}">
        <p14:creationId xmlns:p14="http://schemas.microsoft.com/office/powerpoint/2010/main" val="3665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methodology</a:t>
            </a:r>
            <a:r>
              <a:rPr lang="en-US" baseline="0" dirty="0" smtClean="0"/>
              <a:t> is to perform an exploratory data analysis of the collected data</a:t>
            </a:r>
          </a:p>
          <a:p>
            <a:r>
              <a:rPr lang="en-US" baseline="0" dirty="0" smtClean="0"/>
              <a:t>That is we wrangled with the data by quantifying, merging, plotting it to identify and determine relationships for insights </a:t>
            </a:r>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3</a:t>
            </a:fld>
            <a:endParaRPr lang="en-US"/>
          </a:p>
        </p:txBody>
      </p:sp>
    </p:spTree>
    <p:extLst>
      <p:ext uri="{BB962C8B-B14F-4D97-AF65-F5344CB8AC3E}">
        <p14:creationId xmlns:p14="http://schemas.microsoft.com/office/powerpoint/2010/main" val="270414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the</a:t>
            </a:r>
            <a:r>
              <a:rPr lang="en-US" baseline="0" dirty="0" smtClean="0"/>
              <a:t> 37 variables, our preliminary analysis suggested that there are 14 statistically significant variables with attrition using the Welch’s ANOVA test</a:t>
            </a:r>
          </a:p>
          <a:p>
            <a:r>
              <a:rPr lang="en-US" sz="1200" kern="1200" dirty="0" smtClean="0">
                <a:solidFill>
                  <a:schemeClr val="tx1"/>
                </a:solidFill>
                <a:effectLst/>
                <a:latin typeface="+mn-lt"/>
                <a:ea typeface="+mn-ea"/>
                <a:cs typeface="+mn-cs"/>
              </a:rPr>
              <a:t>That</a:t>
            </a:r>
            <a:r>
              <a:rPr lang="en-US" sz="1200" kern="1200" baseline="0" dirty="0" smtClean="0">
                <a:solidFill>
                  <a:schemeClr val="tx1"/>
                </a:solidFill>
                <a:effectLst/>
                <a:latin typeface="+mn-lt"/>
                <a:ea typeface="+mn-ea"/>
                <a:cs typeface="+mn-cs"/>
              </a:rPr>
              <a:t> is, we found the p-value, or </a:t>
            </a:r>
            <a:r>
              <a:rPr lang="en-US" sz="1200" kern="1200" dirty="0" smtClean="0">
                <a:solidFill>
                  <a:schemeClr val="tx1"/>
                </a:solidFill>
                <a:effectLst/>
                <a:latin typeface="+mn-lt"/>
                <a:ea typeface="+mn-ea"/>
                <a:cs typeface="+mn-cs"/>
              </a:rPr>
              <a:t>probability of observing by random chance a result as extreme or more extreme than what was observed under the assumption that a given has</a:t>
            </a:r>
            <a:r>
              <a:rPr lang="en-US" sz="1200" kern="1200" baseline="0" dirty="0" smtClean="0">
                <a:solidFill>
                  <a:schemeClr val="tx1"/>
                </a:solidFill>
                <a:effectLst/>
                <a:latin typeface="+mn-lt"/>
                <a:ea typeface="+mn-ea"/>
                <a:cs typeface="+mn-cs"/>
              </a:rPr>
              <a:t> no impact with attrition</a:t>
            </a:r>
          </a:p>
          <a:p>
            <a:r>
              <a:rPr lang="en-US" sz="1200" kern="1200" baseline="0" dirty="0" smtClean="0">
                <a:solidFill>
                  <a:schemeClr val="tx1"/>
                </a:solidFill>
                <a:effectLst/>
                <a:latin typeface="+mn-lt"/>
                <a:ea typeface="+mn-ea"/>
                <a:cs typeface="+mn-cs"/>
              </a:rPr>
              <a:t>Surprisingly, Job Role was not among the variables that held statistical significance with Attrition, so given the four survey questions about job satisfaction, environment satisfaction, relationship satisfaction, and work life balance we decided to further explore the responses by role</a:t>
            </a:r>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5</a:t>
            </a:fld>
            <a:endParaRPr lang="en-US"/>
          </a:p>
        </p:txBody>
      </p:sp>
    </p:spTree>
    <p:extLst>
      <p:ext uri="{BB962C8B-B14F-4D97-AF65-F5344CB8AC3E}">
        <p14:creationId xmlns:p14="http://schemas.microsoft.com/office/powerpoint/2010/main" val="266976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there was not a statistical significance in job satisfaction between the roles (p-value 0.9079), Research Scientists and Healthcare Representatives both have the highest equal mean in job satisfaction at 2.80 in Medium-High range. Human Resources have the lowest mean at 2.57.</a:t>
            </a:r>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6</a:t>
            </a:fld>
            <a:endParaRPr lang="en-US"/>
          </a:p>
        </p:txBody>
      </p:sp>
    </p:spTree>
    <p:extLst>
      <p:ext uri="{BB962C8B-B14F-4D97-AF65-F5344CB8AC3E}">
        <p14:creationId xmlns:p14="http://schemas.microsoft.com/office/powerpoint/2010/main" val="141725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mean environment satisfaction for all job roles is 2.71 in Medium-High range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Manufacturing Directors have the highest mean environment satisfaction at 2.90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Research Directors have the lowest mean environment satisfaction at 2.39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difference is not statistically significant at p-value 0.2330.</a:t>
            </a:r>
          </a:p>
          <a:p>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7</a:t>
            </a:fld>
            <a:endParaRPr lang="en-US"/>
          </a:p>
        </p:txBody>
      </p:sp>
    </p:spTree>
    <p:extLst>
      <p:ext uri="{BB962C8B-B14F-4D97-AF65-F5344CB8AC3E}">
        <p14:creationId xmlns:p14="http://schemas.microsoft.com/office/powerpoint/2010/main" val="344489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mean relationship satisfaction for all job roles ranged from a mean</a:t>
            </a:r>
            <a:r>
              <a:rPr lang="en-US" sz="1200" b="0" i="0" kern="1200" baseline="0" dirty="0" smtClean="0">
                <a:solidFill>
                  <a:schemeClr val="tx1"/>
                </a:solidFill>
                <a:effectLst/>
                <a:latin typeface="+mn-lt"/>
                <a:ea typeface="+mn-ea"/>
                <a:cs typeface="+mn-cs"/>
              </a:rPr>
              <a:t> of </a:t>
            </a:r>
            <a:r>
              <a:rPr lang="en-US" sz="1200" b="0" i="0" kern="1200" dirty="0" smtClean="0">
                <a:solidFill>
                  <a:schemeClr val="tx1"/>
                </a:solidFill>
                <a:effectLst/>
                <a:latin typeface="+mn-lt"/>
                <a:ea typeface="+mn-ea"/>
                <a:cs typeface="+mn-cs"/>
              </a:rPr>
              <a:t>2.50 to 2.77</a:t>
            </a:r>
          </a:p>
          <a:p>
            <a:r>
              <a:rPr lang="en-US" sz="1200" b="0" i="0" kern="1200" dirty="0" smtClean="0">
                <a:solidFill>
                  <a:schemeClr val="tx1"/>
                </a:solidFill>
                <a:effectLst/>
                <a:latin typeface="+mn-lt"/>
                <a:ea typeface="+mn-ea"/>
                <a:cs typeface="+mn-cs"/>
              </a:rPr>
              <a:t>Albeit at a p-value 0.9362, the difference is not statistically significant between the roles. </a:t>
            </a:r>
          </a:p>
          <a:p>
            <a:r>
              <a:rPr lang="en-US" sz="1200" b="0" i="0" kern="1200" dirty="0" smtClean="0">
                <a:solidFill>
                  <a:schemeClr val="tx1"/>
                </a:solidFill>
                <a:effectLst/>
                <a:latin typeface="+mn-lt"/>
                <a:ea typeface="+mn-ea"/>
                <a:cs typeface="+mn-cs"/>
              </a:rPr>
              <a:t>Managers have the highest mean relationship satisfaction </a:t>
            </a:r>
          </a:p>
          <a:p>
            <a:r>
              <a:rPr lang="en-US" sz="1200" b="0" i="0" kern="1200" dirty="0" smtClean="0">
                <a:solidFill>
                  <a:schemeClr val="tx1"/>
                </a:solidFill>
                <a:effectLst/>
                <a:latin typeface="+mn-lt"/>
                <a:ea typeface="+mn-ea"/>
                <a:cs typeface="+mn-cs"/>
              </a:rPr>
              <a:t>Sales Representatives have the lowest mean.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D20D18-C2BB-4D17-BF0D-F161849BA92D}" type="slidenum">
              <a:rPr lang="en-US" smtClean="0"/>
              <a:t>8</a:t>
            </a:fld>
            <a:endParaRPr lang="en-US"/>
          </a:p>
        </p:txBody>
      </p:sp>
    </p:spTree>
    <p:extLst>
      <p:ext uri="{BB962C8B-B14F-4D97-AF65-F5344CB8AC3E}">
        <p14:creationId xmlns:p14="http://schemas.microsoft.com/office/powerpoint/2010/main" val="93539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55% or more of the survey responses within each job role suggest a better work life balance.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Human Resources personnel have the highest mean at 3.0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Research Scientists with the lowest mean work life balance at 2.67.</a:t>
            </a:r>
          </a:p>
          <a:p>
            <a:endParaRPr lang="en-US" dirty="0"/>
          </a:p>
        </p:txBody>
      </p:sp>
      <p:sp>
        <p:nvSpPr>
          <p:cNvPr id="4" name="Slide Number Placeholder 3"/>
          <p:cNvSpPr>
            <a:spLocks noGrp="1"/>
          </p:cNvSpPr>
          <p:nvPr>
            <p:ph type="sldNum" sz="quarter" idx="10"/>
          </p:nvPr>
        </p:nvSpPr>
        <p:spPr/>
        <p:txBody>
          <a:bodyPr/>
          <a:lstStyle/>
          <a:p>
            <a:fld id="{1CD20D18-C2BB-4D17-BF0D-F161849BA92D}" type="slidenum">
              <a:rPr lang="en-US" smtClean="0"/>
              <a:t>9</a:t>
            </a:fld>
            <a:endParaRPr lang="en-US"/>
          </a:p>
        </p:txBody>
      </p:sp>
    </p:spTree>
    <p:extLst>
      <p:ext uri="{BB962C8B-B14F-4D97-AF65-F5344CB8AC3E}">
        <p14:creationId xmlns:p14="http://schemas.microsoft.com/office/powerpoint/2010/main" val="44446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an 87.3% overall accuracy, our custom regression model identified 11 factors contribute to turnover. </a:t>
            </a:r>
          </a:p>
          <a:p>
            <a:r>
              <a:rPr lang="en-US" sz="1200" b="0" i="0" kern="1200" dirty="0" smtClean="0">
                <a:solidFill>
                  <a:schemeClr val="tx1"/>
                </a:solidFill>
                <a:effectLst/>
                <a:latin typeface="+mn-lt"/>
                <a:ea typeface="+mn-ea"/>
                <a:cs typeface="+mn-cs"/>
              </a:rPr>
              <a:t>Job</a:t>
            </a:r>
            <a:r>
              <a:rPr lang="en-US" sz="1200" b="0" i="0" kern="1200" baseline="0" dirty="0" smtClean="0">
                <a:solidFill>
                  <a:schemeClr val="tx1"/>
                </a:solidFill>
                <a:effectLst/>
                <a:latin typeface="+mn-lt"/>
                <a:ea typeface="+mn-ea"/>
                <a:cs typeface="+mn-cs"/>
              </a:rPr>
              <a:t> Involvement was the only variable that overlapped with our preliminary analysis</a:t>
            </a:r>
          </a:p>
          <a:p>
            <a:r>
              <a:rPr lang="en-US" sz="1200" b="0" i="0" kern="1200" baseline="0" dirty="0" smtClean="0">
                <a:solidFill>
                  <a:schemeClr val="tx1"/>
                </a:solidFill>
                <a:effectLst/>
                <a:latin typeface="+mn-lt"/>
                <a:ea typeface="+mn-ea"/>
                <a:cs typeface="+mn-cs"/>
              </a:rPr>
              <a:t>Relationship Satisfaction and Environment Satisfaction while not by themselves are significant with Job Role, the are contributing factors to turnover in conjunction with the other variables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Managing these factors in developing and retaining employees could reduce and prevent attrition.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D20D18-C2BB-4D17-BF0D-F161849BA92D}" type="slidenum">
              <a:rPr lang="en-US" smtClean="0"/>
              <a:t>10</a:t>
            </a:fld>
            <a:endParaRPr lang="en-US"/>
          </a:p>
        </p:txBody>
      </p:sp>
    </p:spTree>
    <p:extLst>
      <p:ext uri="{BB962C8B-B14F-4D97-AF65-F5344CB8AC3E}">
        <p14:creationId xmlns:p14="http://schemas.microsoft.com/office/powerpoint/2010/main" val="14887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60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66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11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87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211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74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25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6485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935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7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4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51021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Talent management</a:t>
            </a:r>
            <a:endParaRPr lang="en-US" dirty="0"/>
          </a:p>
        </p:txBody>
      </p:sp>
      <p:sp>
        <p:nvSpPr>
          <p:cNvPr id="3" name="Subtitle 2"/>
          <p:cNvSpPr>
            <a:spLocks noGrp="1"/>
          </p:cNvSpPr>
          <p:nvPr>
            <p:ph type="subTitle" idx="1"/>
          </p:nvPr>
        </p:nvSpPr>
        <p:spPr/>
        <p:txBody>
          <a:bodyPr/>
          <a:lstStyle/>
          <a:p>
            <a:r>
              <a:rPr lang="en-US" dirty="0" err="1" smtClean="0"/>
              <a:t>mSDS</a:t>
            </a:r>
            <a:r>
              <a:rPr lang="en-US" dirty="0" smtClean="0"/>
              <a:t> 6306-404 Case study </a:t>
            </a:r>
            <a:r>
              <a:rPr lang="en-US" dirty="0" smtClean="0"/>
              <a:t>2</a:t>
            </a:r>
            <a:endParaRPr lang="en-US" dirty="0"/>
          </a:p>
        </p:txBody>
      </p:sp>
    </p:spTree>
    <p:extLst>
      <p:ext uri="{BB962C8B-B14F-4D97-AF65-F5344CB8AC3E}">
        <p14:creationId xmlns:p14="http://schemas.microsoft.com/office/powerpoint/2010/main" val="1399049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Prediction model</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008477863"/>
              </p:ext>
            </p:extLst>
          </p:nvPr>
        </p:nvGraphicFramePr>
        <p:xfrm>
          <a:off x="581193" y="2046505"/>
          <a:ext cx="4870483" cy="3983904"/>
        </p:xfrm>
        <a:graphic>
          <a:graphicData uri="http://schemas.openxmlformats.org/drawingml/2006/table">
            <a:tbl>
              <a:tblPr firstRow="1" bandRow="1">
                <a:tableStyleId>{5C22544A-7EE6-4342-B048-85BDC9FD1C3A}</a:tableStyleId>
              </a:tblPr>
              <a:tblGrid>
                <a:gridCol w="719250"/>
                <a:gridCol w="4151233"/>
              </a:tblGrid>
              <a:tr h="331992">
                <a:tc>
                  <a:txBody>
                    <a:bodyPr/>
                    <a:lstStyle/>
                    <a:p>
                      <a:endParaRPr lang="en-US" sz="1200" dirty="0"/>
                    </a:p>
                  </a:txBody>
                  <a:tcPr marL="110923" marR="110923"/>
                </a:tc>
                <a:tc>
                  <a:txBody>
                    <a:bodyPr/>
                    <a:lstStyle/>
                    <a:p>
                      <a:endParaRPr lang="en-US" sz="1200" dirty="0"/>
                    </a:p>
                  </a:txBody>
                  <a:tcPr marL="110923" marR="110923"/>
                </a:tc>
              </a:tr>
              <a:tr h="331992">
                <a:tc>
                  <a:txBody>
                    <a:bodyPr/>
                    <a:lstStyle/>
                    <a:p>
                      <a:r>
                        <a:rPr lang="en-US" sz="1200" dirty="0" smtClean="0"/>
                        <a:t>1</a:t>
                      </a:r>
                      <a:endParaRPr lang="en-US" sz="1200" dirty="0"/>
                    </a:p>
                  </a:txBody>
                  <a:tcPr marL="110923" marR="110923"/>
                </a:tc>
                <a:tc>
                  <a:txBody>
                    <a:bodyPr/>
                    <a:lstStyle/>
                    <a:p>
                      <a:r>
                        <a:rPr lang="en-US" sz="1200" dirty="0" smtClean="0"/>
                        <a:t>Business Travel</a:t>
                      </a:r>
                      <a:endParaRPr lang="en-US" sz="1200" dirty="0"/>
                    </a:p>
                  </a:txBody>
                  <a:tcPr marL="110923" marR="110923"/>
                </a:tc>
              </a:tr>
              <a:tr h="331992">
                <a:tc>
                  <a:txBody>
                    <a:bodyPr/>
                    <a:lstStyle/>
                    <a:p>
                      <a:r>
                        <a:rPr lang="en-US" sz="1200" dirty="0" smtClean="0"/>
                        <a:t>2</a:t>
                      </a:r>
                      <a:endParaRPr lang="en-US" sz="1200" dirty="0"/>
                    </a:p>
                  </a:txBody>
                  <a:tcPr marL="110923" marR="110923"/>
                </a:tc>
                <a:tc>
                  <a:txBody>
                    <a:bodyPr/>
                    <a:lstStyle/>
                    <a:p>
                      <a:r>
                        <a:rPr lang="en-US" sz="1200" dirty="0" smtClean="0"/>
                        <a:t>Commute Distance</a:t>
                      </a:r>
                      <a:r>
                        <a:rPr lang="en-US" sz="1200" baseline="0" dirty="0" smtClean="0"/>
                        <a:t> from Home</a:t>
                      </a:r>
                      <a:endParaRPr lang="en-US" sz="1200" dirty="0"/>
                    </a:p>
                  </a:txBody>
                  <a:tcPr marL="110923" marR="110923"/>
                </a:tc>
              </a:tr>
              <a:tr h="331992">
                <a:tc>
                  <a:txBody>
                    <a:bodyPr/>
                    <a:lstStyle/>
                    <a:p>
                      <a:r>
                        <a:rPr lang="en-US" sz="1200" dirty="0" smtClean="0"/>
                        <a:t>3</a:t>
                      </a:r>
                      <a:endParaRPr lang="en-US" sz="1200" dirty="0"/>
                    </a:p>
                  </a:txBody>
                  <a:tcPr marL="110923" marR="110923"/>
                </a:tc>
                <a:tc>
                  <a:txBody>
                    <a:bodyPr/>
                    <a:lstStyle/>
                    <a:p>
                      <a:r>
                        <a:rPr lang="en-US" sz="1200" b="1" u="sng" dirty="0" smtClean="0">
                          <a:solidFill>
                            <a:srgbClr val="FF0000"/>
                          </a:solidFill>
                        </a:rPr>
                        <a:t>Job Involvement</a:t>
                      </a:r>
                      <a:endParaRPr lang="en-US" sz="1200" b="1" u="sng" dirty="0">
                        <a:solidFill>
                          <a:srgbClr val="FF0000"/>
                        </a:solidFill>
                      </a:endParaRPr>
                    </a:p>
                  </a:txBody>
                  <a:tcPr marL="110923" marR="110923"/>
                </a:tc>
              </a:tr>
              <a:tr h="331992">
                <a:tc>
                  <a:txBody>
                    <a:bodyPr/>
                    <a:lstStyle/>
                    <a:p>
                      <a:r>
                        <a:rPr lang="en-US" sz="1200" dirty="0" smtClean="0"/>
                        <a:t>4</a:t>
                      </a:r>
                      <a:endParaRPr lang="en-US" sz="1200" dirty="0"/>
                    </a:p>
                  </a:txBody>
                  <a:tcPr marL="110923" marR="110923"/>
                </a:tc>
                <a:tc>
                  <a:txBody>
                    <a:bodyPr/>
                    <a:lstStyle/>
                    <a:p>
                      <a:r>
                        <a:rPr lang="en-US" sz="1200" dirty="0" smtClean="0"/>
                        <a:t>Job Role</a:t>
                      </a:r>
                      <a:endParaRPr lang="en-US" sz="1200" dirty="0"/>
                    </a:p>
                  </a:txBody>
                  <a:tcPr marL="110923" marR="110923"/>
                </a:tc>
              </a:tr>
              <a:tr h="331992">
                <a:tc>
                  <a:txBody>
                    <a:bodyPr/>
                    <a:lstStyle/>
                    <a:p>
                      <a:r>
                        <a:rPr lang="en-US" sz="1200" dirty="0" smtClean="0"/>
                        <a:t>5</a:t>
                      </a:r>
                      <a:endParaRPr lang="en-US" sz="1200" dirty="0"/>
                    </a:p>
                  </a:txBody>
                  <a:tcPr marL="110923" marR="110923"/>
                </a:tc>
                <a:tc>
                  <a:txBody>
                    <a:bodyPr/>
                    <a:lstStyle/>
                    <a:p>
                      <a:r>
                        <a:rPr lang="en-US" sz="1200" dirty="0" smtClean="0"/>
                        <a:t>Marita</a:t>
                      </a:r>
                      <a:r>
                        <a:rPr lang="en-US" sz="1200" baseline="0" dirty="0" smtClean="0"/>
                        <a:t>l Status</a:t>
                      </a:r>
                      <a:endParaRPr lang="en-US" sz="1200" dirty="0"/>
                    </a:p>
                  </a:txBody>
                  <a:tcPr marL="110923" marR="110923"/>
                </a:tc>
              </a:tr>
              <a:tr h="331992">
                <a:tc>
                  <a:txBody>
                    <a:bodyPr/>
                    <a:lstStyle/>
                    <a:p>
                      <a:r>
                        <a:rPr lang="en-US" sz="1200" dirty="0" smtClean="0"/>
                        <a:t>6</a:t>
                      </a:r>
                      <a:endParaRPr lang="en-US" sz="1200" dirty="0"/>
                    </a:p>
                  </a:txBody>
                  <a:tcPr marL="110923" marR="110923"/>
                </a:tc>
                <a:tc>
                  <a:txBody>
                    <a:bodyPr/>
                    <a:lstStyle/>
                    <a:p>
                      <a:r>
                        <a:rPr lang="en-US" sz="1200" dirty="0" smtClean="0"/>
                        <a:t>Number of Companies Worked</a:t>
                      </a:r>
                      <a:endParaRPr lang="en-US" sz="1200" dirty="0"/>
                    </a:p>
                  </a:txBody>
                  <a:tcPr marL="110923" marR="110923"/>
                </a:tc>
              </a:tr>
              <a:tr h="331992">
                <a:tc>
                  <a:txBody>
                    <a:bodyPr/>
                    <a:lstStyle/>
                    <a:p>
                      <a:r>
                        <a:rPr lang="en-US" sz="1200" dirty="0" smtClean="0"/>
                        <a:t>7</a:t>
                      </a:r>
                      <a:endParaRPr lang="en-US" sz="1200" dirty="0"/>
                    </a:p>
                  </a:txBody>
                  <a:tcPr marL="110923" marR="110923"/>
                </a:tc>
                <a:tc>
                  <a:txBody>
                    <a:bodyPr/>
                    <a:lstStyle/>
                    <a:p>
                      <a:r>
                        <a:rPr lang="en-US" sz="1200" dirty="0" smtClean="0"/>
                        <a:t>Overtime</a:t>
                      </a:r>
                      <a:endParaRPr lang="en-US" sz="1200" dirty="0"/>
                    </a:p>
                  </a:txBody>
                  <a:tcPr marL="110923" marR="110923"/>
                </a:tc>
              </a:tr>
              <a:tr h="331992">
                <a:tc>
                  <a:txBody>
                    <a:bodyPr/>
                    <a:lstStyle/>
                    <a:p>
                      <a:r>
                        <a:rPr lang="en-US" sz="1200" dirty="0" smtClean="0"/>
                        <a:t>8</a:t>
                      </a:r>
                      <a:endParaRPr lang="en-US" sz="1200" dirty="0"/>
                    </a:p>
                  </a:txBody>
                  <a:tcPr marL="110923" marR="110923"/>
                </a:tc>
                <a:tc>
                  <a:txBody>
                    <a:bodyPr/>
                    <a:lstStyle/>
                    <a:p>
                      <a:r>
                        <a:rPr lang="en-US" sz="1200" dirty="0" smtClean="0"/>
                        <a:t>Years</a:t>
                      </a:r>
                      <a:r>
                        <a:rPr lang="en-US" sz="1200" baseline="0" dirty="0" smtClean="0"/>
                        <a:t> at Company</a:t>
                      </a:r>
                      <a:endParaRPr lang="en-US" sz="1200" dirty="0"/>
                    </a:p>
                  </a:txBody>
                  <a:tcPr marL="110923" marR="110923"/>
                </a:tc>
              </a:tr>
              <a:tr h="331992">
                <a:tc>
                  <a:txBody>
                    <a:bodyPr/>
                    <a:lstStyle/>
                    <a:p>
                      <a:r>
                        <a:rPr lang="en-US" sz="1200" dirty="0" smtClean="0"/>
                        <a:t>9</a:t>
                      </a:r>
                      <a:endParaRPr lang="en-US" sz="1200" dirty="0"/>
                    </a:p>
                  </a:txBody>
                  <a:tcPr marL="110923" marR="110923"/>
                </a:tc>
                <a:tc>
                  <a:txBody>
                    <a:bodyPr/>
                    <a:lstStyle/>
                    <a:p>
                      <a:r>
                        <a:rPr lang="en-US" sz="1200" dirty="0" smtClean="0"/>
                        <a:t>Years Since</a:t>
                      </a:r>
                      <a:r>
                        <a:rPr lang="en-US" sz="1200" baseline="0" dirty="0" smtClean="0"/>
                        <a:t> Last Promotion</a:t>
                      </a:r>
                      <a:endParaRPr lang="en-US" sz="1200" dirty="0"/>
                    </a:p>
                  </a:txBody>
                  <a:tcPr marL="110923" marR="110923"/>
                </a:tc>
              </a:tr>
              <a:tr h="331992">
                <a:tc>
                  <a:txBody>
                    <a:bodyPr/>
                    <a:lstStyle/>
                    <a:p>
                      <a:r>
                        <a:rPr lang="en-US" sz="1200" dirty="0" smtClean="0"/>
                        <a:t>10</a:t>
                      </a:r>
                      <a:endParaRPr lang="en-US" sz="1200" dirty="0"/>
                    </a:p>
                  </a:txBody>
                  <a:tcPr marL="110923" marR="110923"/>
                </a:tc>
                <a:tc>
                  <a:txBody>
                    <a:bodyPr/>
                    <a:lstStyle/>
                    <a:p>
                      <a:r>
                        <a:rPr lang="en-US" sz="1200" b="1" u="sng" dirty="0" smtClean="0">
                          <a:solidFill>
                            <a:schemeClr val="accent1">
                              <a:lumMod val="60000"/>
                              <a:lumOff val="40000"/>
                            </a:schemeClr>
                          </a:solidFill>
                        </a:rPr>
                        <a:t>Relationship Satisfaction</a:t>
                      </a:r>
                      <a:endParaRPr lang="en-US" sz="1200" b="1" u="sng" dirty="0">
                        <a:solidFill>
                          <a:schemeClr val="accent1">
                            <a:lumMod val="60000"/>
                            <a:lumOff val="40000"/>
                          </a:schemeClr>
                        </a:solidFill>
                      </a:endParaRPr>
                    </a:p>
                  </a:txBody>
                  <a:tcPr marL="110923" marR="110923"/>
                </a:tc>
              </a:tr>
              <a:tr h="331992">
                <a:tc>
                  <a:txBody>
                    <a:bodyPr/>
                    <a:lstStyle/>
                    <a:p>
                      <a:r>
                        <a:rPr lang="en-US" sz="1200" dirty="0" smtClean="0"/>
                        <a:t>11</a:t>
                      </a:r>
                      <a:endParaRPr lang="en-US" sz="1200" dirty="0"/>
                    </a:p>
                  </a:txBody>
                  <a:tcPr marL="110923" marR="110923"/>
                </a:tc>
                <a:tc>
                  <a:txBody>
                    <a:bodyPr/>
                    <a:lstStyle/>
                    <a:p>
                      <a:r>
                        <a:rPr lang="en-US" sz="1200" b="1" u="sng" dirty="0" smtClean="0">
                          <a:solidFill>
                            <a:schemeClr val="accent1">
                              <a:lumMod val="60000"/>
                              <a:lumOff val="40000"/>
                            </a:schemeClr>
                          </a:solidFill>
                        </a:rPr>
                        <a:t>Environment</a:t>
                      </a:r>
                      <a:r>
                        <a:rPr lang="en-US" sz="1200" b="1" u="sng" baseline="0" dirty="0" smtClean="0">
                          <a:solidFill>
                            <a:schemeClr val="accent1">
                              <a:lumMod val="60000"/>
                              <a:lumOff val="40000"/>
                            </a:schemeClr>
                          </a:solidFill>
                        </a:rPr>
                        <a:t> Satisfaction</a:t>
                      </a:r>
                      <a:endParaRPr lang="en-US" sz="1200" b="1" u="sng" dirty="0">
                        <a:solidFill>
                          <a:schemeClr val="accent1">
                            <a:lumMod val="60000"/>
                            <a:lumOff val="40000"/>
                          </a:schemeClr>
                        </a:solidFill>
                      </a:endParaRPr>
                    </a:p>
                  </a:txBody>
                  <a:tcPr marL="110923" marR="110923"/>
                </a:tc>
              </a:tr>
            </a:tbl>
          </a:graphicData>
        </a:graphic>
      </p:graphicFrame>
      <p:sp>
        <p:nvSpPr>
          <p:cNvPr id="4" name="Content Placeholder 3"/>
          <p:cNvSpPr>
            <a:spLocks noGrp="1"/>
          </p:cNvSpPr>
          <p:nvPr>
            <p:ph sz="half" idx="2"/>
          </p:nvPr>
        </p:nvSpPr>
        <p:spPr/>
        <p:txBody>
          <a:bodyPr/>
          <a:lstStyle/>
          <a:p>
            <a:r>
              <a:rPr lang="en-US" dirty="0" smtClean="0"/>
              <a:t>With 87.3% Overall Accuracy, </a:t>
            </a:r>
            <a:r>
              <a:rPr lang="en-US" dirty="0"/>
              <a:t>m</a:t>
            </a:r>
            <a:r>
              <a:rPr lang="en-US" dirty="0" smtClean="0">
                <a:solidFill>
                  <a:schemeClr val="tx1"/>
                </a:solidFill>
              </a:rPr>
              <a:t>anaging to these variables </a:t>
            </a:r>
            <a:r>
              <a:rPr lang="en-US" dirty="0">
                <a:solidFill>
                  <a:schemeClr val="tx1"/>
                </a:solidFill>
              </a:rPr>
              <a:t>in developing and retaining employees could reduce and prevent attrition.</a:t>
            </a:r>
          </a:p>
          <a:p>
            <a:pPr marL="0" indent="0">
              <a:buNone/>
            </a:pPr>
            <a:endParaRPr lang="en-US" dirty="0" smtClean="0"/>
          </a:p>
          <a:p>
            <a:endParaRPr lang="en-US" dirty="0"/>
          </a:p>
        </p:txBody>
      </p:sp>
    </p:spTree>
    <p:extLst>
      <p:ext uri="{BB962C8B-B14F-4D97-AF65-F5344CB8AC3E}">
        <p14:creationId xmlns:p14="http://schemas.microsoft.com/office/powerpoint/2010/main" val="132416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CrEDITS</a:t>
            </a:r>
            <a:endParaRPr lang="en-US" dirty="0"/>
          </a:p>
        </p:txBody>
      </p:sp>
      <p:sp>
        <p:nvSpPr>
          <p:cNvPr id="3" name="Content Placeholder 2"/>
          <p:cNvSpPr>
            <a:spLocks noGrp="1"/>
          </p:cNvSpPr>
          <p:nvPr>
            <p:ph idx="1"/>
          </p:nvPr>
        </p:nvSpPr>
        <p:spPr/>
        <p:txBody>
          <a:bodyPr/>
          <a:lstStyle/>
          <a:p>
            <a:r>
              <a:rPr lang="en-US" dirty="0" smtClean="0"/>
              <a:t>ZACKARY GILL &amp; MAI LOAN TRAN</a:t>
            </a:r>
            <a:endParaRPr lang="en-US" dirty="0" smtClean="0"/>
          </a:p>
          <a:p>
            <a:r>
              <a:rPr lang="en-US" dirty="0" smtClean="0"/>
              <a:t>YouTube:</a:t>
            </a:r>
            <a:endParaRPr lang="en-US" dirty="0" smtClean="0"/>
          </a:p>
        </p:txBody>
      </p:sp>
    </p:spTree>
    <p:extLst>
      <p:ext uri="{BB962C8B-B14F-4D97-AF65-F5344CB8AC3E}">
        <p14:creationId xmlns:p14="http://schemas.microsoft.com/office/powerpoint/2010/main" val="2487840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600" dirty="0" smtClean="0"/>
              <a:t>Determine </a:t>
            </a:r>
            <a:r>
              <a:rPr lang="en-US" sz="3600" dirty="0"/>
              <a:t>factors that lead to </a:t>
            </a:r>
            <a:r>
              <a:rPr lang="en-US" sz="3600" dirty="0" smtClean="0"/>
              <a:t>turnover (attrition)</a:t>
            </a:r>
          </a:p>
          <a:p>
            <a:r>
              <a:rPr lang="en-US" sz="3600" dirty="0" smtClean="0"/>
              <a:t>Identify job </a:t>
            </a:r>
            <a:r>
              <a:rPr lang="en-US" sz="3600" dirty="0"/>
              <a:t>role's specific </a:t>
            </a:r>
            <a:r>
              <a:rPr lang="en-US" sz="3600" dirty="0" smtClean="0"/>
              <a:t>trends</a:t>
            </a:r>
          </a:p>
          <a:p>
            <a:r>
              <a:rPr lang="en-US" sz="3600" dirty="0"/>
              <a:t>Predict employee turnover for talent management by conducting analysis of existing employee </a:t>
            </a:r>
            <a:r>
              <a:rPr lang="en-US" sz="3600" dirty="0" smtClean="0"/>
              <a:t>data</a:t>
            </a:r>
            <a:endParaRPr lang="en-US" sz="3600" dirty="0"/>
          </a:p>
        </p:txBody>
      </p:sp>
    </p:spTree>
    <p:extLst>
      <p:ext uri="{BB962C8B-B14F-4D97-AF65-F5344CB8AC3E}">
        <p14:creationId xmlns:p14="http://schemas.microsoft.com/office/powerpoint/2010/main" val="2210230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000" dirty="0" smtClean="0"/>
              <a:t>Performed exploratory data analysis </a:t>
            </a:r>
            <a:r>
              <a:rPr lang="en-US" sz="2000" dirty="0" smtClean="0"/>
              <a:t>of 1170 employees with 37 variables</a:t>
            </a:r>
          </a:p>
          <a:p>
            <a:pPr marL="666900" lvl="1" indent="-342900">
              <a:buFont typeface="+mj-lt"/>
              <a:buAutoNum type="arabicPeriod"/>
            </a:pPr>
            <a:r>
              <a:rPr lang="en-US" sz="2000" dirty="0" smtClean="0"/>
              <a:t>Plotted all variables against one another to identify correlation, and if yes, the direction of the relationship</a:t>
            </a:r>
          </a:p>
          <a:p>
            <a:pPr marL="666900" lvl="1" indent="-342900">
              <a:buFont typeface="+mj-lt"/>
              <a:buAutoNum type="arabicPeriod"/>
            </a:pPr>
            <a:r>
              <a:rPr lang="en-US" sz="2000" dirty="0" smtClean="0"/>
              <a:t>Performed testing for statistical significance of attrition against the differing pairs of variables</a:t>
            </a:r>
          </a:p>
          <a:p>
            <a:pPr marL="666900" lvl="1" indent="-342900">
              <a:buFont typeface="+mj-lt"/>
              <a:buAutoNum type="arabicPeriod"/>
            </a:pPr>
            <a:r>
              <a:rPr lang="en-US" sz="2000" dirty="0" smtClean="0"/>
              <a:t>Analyzed job role trends from the surve</a:t>
            </a:r>
            <a:r>
              <a:rPr lang="en-US" sz="2000" dirty="0" smtClean="0"/>
              <a:t>y of job satisfaction, environment satisfaction, relationship satisfaction, and work life balance</a:t>
            </a:r>
          </a:p>
          <a:p>
            <a:pPr marL="324000" lvl="1" indent="0">
              <a:buNone/>
            </a:pPr>
            <a:endParaRPr lang="en-US" sz="2000" dirty="0" smtClean="0"/>
          </a:p>
          <a:p>
            <a:pPr>
              <a:buFont typeface="Wingdings" panose="05000000000000000000" pitchFamily="2" charset="2"/>
              <a:buChar char="q"/>
            </a:pPr>
            <a:r>
              <a:rPr lang="en-US" sz="2000" dirty="0" smtClean="0"/>
              <a:t>Utilized four different statistical models to determine the best prediction model with the highest overall accuracy rate</a:t>
            </a:r>
          </a:p>
          <a:p>
            <a:pPr marL="0" indent="0">
              <a:buNone/>
            </a:pPr>
            <a:endParaRPr lang="en-US" dirty="0"/>
          </a:p>
        </p:txBody>
      </p:sp>
    </p:spTree>
    <p:extLst>
      <p:ext uri="{BB962C8B-B14F-4D97-AF65-F5344CB8AC3E}">
        <p14:creationId xmlns:p14="http://schemas.microsoft.com/office/powerpoint/2010/main" val="4245816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52486"/>
          </a:xfrm>
        </p:spPr>
        <p:txBody>
          <a:bodyPr/>
          <a:lstStyle/>
          <a:p>
            <a:r>
              <a:rPr lang="en-US" dirty="0" smtClean="0"/>
              <a:t>Plots of all variables</a:t>
            </a:r>
            <a:endParaRPr lang="en-US" dirty="0"/>
          </a:p>
        </p:txBody>
      </p:sp>
      <p:pic>
        <p:nvPicPr>
          <p:cNvPr id="4" name="Content Placeholder 3"/>
          <p:cNvPicPr>
            <a:picLocks noGrp="1" noChangeAspect="1"/>
          </p:cNvPicPr>
          <p:nvPr>
            <p:ph idx="1"/>
          </p:nvPr>
        </p:nvPicPr>
        <p:blipFill>
          <a:blip r:embed="rId2"/>
          <a:stretch>
            <a:fillRect/>
          </a:stretch>
        </p:blipFill>
        <p:spPr>
          <a:xfrm>
            <a:off x="581192" y="1254642"/>
            <a:ext cx="4565387" cy="266373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81192" y="4040919"/>
            <a:ext cx="4565387" cy="2650186"/>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087948" y="3950809"/>
            <a:ext cx="4522860" cy="2617755"/>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6992255" y="1128434"/>
            <a:ext cx="4618553" cy="2676171"/>
          </a:xfrm>
          <a:prstGeom prst="rect">
            <a:avLst/>
          </a:prstGeom>
          <a:ln>
            <a:solidFill>
              <a:schemeClr val="accent1"/>
            </a:solidFill>
          </a:ln>
        </p:spPr>
      </p:pic>
      <p:pic>
        <p:nvPicPr>
          <p:cNvPr id="8" name="Picture 7"/>
          <p:cNvPicPr>
            <a:picLocks noChangeAspect="1"/>
          </p:cNvPicPr>
          <p:nvPr/>
        </p:nvPicPr>
        <p:blipFill>
          <a:blip r:embed="rId6"/>
          <a:stretch>
            <a:fillRect/>
          </a:stretch>
        </p:blipFill>
        <p:spPr>
          <a:xfrm>
            <a:off x="3630805" y="2364300"/>
            <a:ext cx="4877223" cy="2880610"/>
          </a:xfrm>
          <a:prstGeom prst="rect">
            <a:avLst/>
          </a:prstGeom>
          <a:ln>
            <a:solidFill>
              <a:schemeClr val="accent1"/>
            </a:solidFill>
          </a:ln>
        </p:spPr>
      </p:pic>
    </p:spTree>
    <p:extLst>
      <p:ext uri="{BB962C8B-B14F-4D97-AF65-F5344CB8AC3E}">
        <p14:creationId xmlns:p14="http://schemas.microsoft.com/office/powerpoint/2010/main" val="206905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statistical significance of attrition against other variables?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73189739"/>
              </p:ext>
            </p:extLst>
          </p:nvPr>
        </p:nvGraphicFramePr>
        <p:xfrm>
          <a:off x="464067" y="2003979"/>
          <a:ext cx="5421940" cy="4437780"/>
        </p:xfrm>
        <a:graphic>
          <a:graphicData uri="http://schemas.openxmlformats.org/drawingml/2006/table">
            <a:tbl>
              <a:tblPr firstRow="1" bandRow="1">
                <a:tableStyleId>{5C22544A-7EE6-4342-B048-85BDC9FD1C3A}</a:tableStyleId>
              </a:tblPr>
              <a:tblGrid>
                <a:gridCol w="520693"/>
                <a:gridCol w="3005238"/>
                <a:gridCol w="1896009"/>
              </a:tblGrid>
              <a:tr h="295852">
                <a:tc>
                  <a:txBody>
                    <a:bodyPr/>
                    <a:lstStyle/>
                    <a:p>
                      <a:endParaRPr lang="en-US" sz="1200" dirty="0"/>
                    </a:p>
                  </a:txBody>
                  <a:tcPr marL="110923" marR="110923"/>
                </a:tc>
                <a:tc>
                  <a:txBody>
                    <a:bodyPr/>
                    <a:lstStyle/>
                    <a:p>
                      <a:endParaRPr lang="en-US" sz="1200" dirty="0"/>
                    </a:p>
                  </a:txBody>
                  <a:tcPr marL="110923" marR="110923"/>
                </a:tc>
                <a:tc>
                  <a:txBody>
                    <a:bodyPr/>
                    <a:lstStyle/>
                    <a:p>
                      <a:pPr algn="ctr"/>
                      <a:r>
                        <a:rPr lang="en-US" sz="1200" dirty="0" smtClean="0"/>
                        <a:t>p-value</a:t>
                      </a:r>
                      <a:endParaRPr lang="en-US" sz="1200" dirty="0"/>
                    </a:p>
                  </a:txBody>
                  <a:tcPr marL="110923" marR="110923"/>
                </a:tc>
              </a:tr>
              <a:tr h="295852">
                <a:tc>
                  <a:txBody>
                    <a:bodyPr/>
                    <a:lstStyle/>
                    <a:p>
                      <a:r>
                        <a:rPr lang="en-US" sz="1200" dirty="0" smtClean="0"/>
                        <a:t>1</a:t>
                      </a:r>
                      <a:endParaRPr lang="en-US" sz="1200" dirty="0"/>
                    </a:p>
                  </a:txBody>
                  <a:tcPr marL="110923" marR="110923"/>
                </a:tc>
                <a:tc>
                  <a:txBody>
                    <a:bodyPr/>
                    <a:lstStyle/>
                    <a:p>
                      <a:r>
                        <a:rPr lang="en-US" sz="1200" dirty="0" smtClean="0"/>
                        <a:t>Monthly Income</a:t>
                      </a:r>
                      <a:endParaRPr lang="en-US" sz="1200" dirty="0"/>
                    </a:p>
                  </a:txBody>
                  <a:tcPr marL="110923" marR="110923"/>
                </a:tc>
                <a:tc>
                  <a:txBody>
                    <a:bodyPr/>
                    <a:lstStyle/>
                    <a:p>
                      <a:pPr algn="l"/>
                      <a:r>
                        <a:rPr lang="en-US" sz="1200" dirty="0" smtClean="0"/>
                        <a:t>0.000000008709424</a:t>
                      </a:r>
                      <a:endParaRPr lang="en-US" sz="1200" dirty="0"/>
                    </a:p>
                  </a:txBody>
                  <a:tcPr marL="110923" marR="110923"/>
                </a:tc>
              </a:tr>
              <a:tr h="295852">
                <a:tc>
                  <a:txBody>
                    <a:bodyPr/>
                    <a:lstStyle/>
                    <a:p>
                      <a:r>
                        <a:rPr lang="en-US" sz="1200" dirty="0" smtClean="0"/>
                        <a:t>2</a:t>
                      </a:r>
                      <a:endParaRPr lang="en-US" sz="1200" dirty="0"/>
                    </a:p>
                  </a:txBody>
                  <a:tcPr marL="110923" marR="110923"/>
                </a:tc>
                <a:tc>
                  <a:txBody>
                    <a:bodyPr/>
                    <a:lstStyle/>
                    <a:p>
                      <a:r>
                        <a:rPr lang="en-US" sz="1200" dirty="0" smtClean="0"/>
                        <a:t>Job Level</a:t>
                      </a:r>
                      <a:endParaRPr lang="en-US" sz="1200" dirty="0"/>
                    </a:p>
                  </a:txBody>
                  <a:tcPr marL="110923" marR="11092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0.00000001128308</a:t>
                      </a:r>
                    </a:p>
                  </a:txBody>
                  <a:tcPr marL="110923" marR="110923"/>
                </a:tc>
              </a:tr>
              <a:tr h="295852">
                <a:tc>
                  <a:txBody>
                    <a:bodyPr/>
                    <a:lstStyle/>
                    <a:p>
                      <a:r>
                        <a:rPr lang="en-US" sz="1200" dirty="0" smtClean="0"/>
                        <a:t>3</a:t>
                      </a:r>
                      <a:endParaRPr lang="en-US" sz="1200" dirty="0"/>
                    </a:p>
                  </a:txBody>
                  <a:tcPr marL="110923" marR="110923"/>
                </a:tc>
                <a:tc>
                  <a:txBody>
                    <a:bodyPr/>
                    <a:lstStyle/>
                    <a:p>
                      <a:r>
                        <a:rPr lang="en-US" sz="1200" dirty="0" smtClean="0"/>
                        <a:t>Total Working Years</a:t>
                      </a:r>
                      <a:endParaRPr lang="en-US" sz="1200" dirty="0"/>
                    </a:p>
                  </a:txBody>
                  <a:tcPr marL="110923" marR="110923"/>
                </a:tc>
                <a:tc>
                  <a:txBody>
                    <a:bodyPr/>
                    <a:lstStyle/>
                    <a:p>
                      <a:pPr algn="l"/>
                      <a:r>
                        <a:rPr lang="en-US" sz="1200" dirty="0" smtClean="0"/>
                        <a:t>0.00000004575077</a:t>
                      </a:r>
                      <a:endParaRPr lang="en-US" sz="1200" dirty="0"/>
                    </a:p>
                  </a:txBody>
                  <a:tcPr marL="110923" marR="110923"/>
                </a:tc>
              </a:tr>
              <a:tr h="295852">
                <a:tc>
                  <a:txBody>
                    <a:bodyPr/>
                    <a:lstStyle/>
                    <a:p>
                      <a:r>
                        <a:rPr lang="en-US" sz="1200" dirty="0" smtClean="0"/>
                        <a:t>4</a:t>
                      </a:r>
                      <a:endParaRPr lang="en-US" sz="1200" dirty="0"/>
                    </a:p>
                  </a:txBody>
                  <a:tcPr marL="110923" marR="110923"/>
                </a:tc>
                <a:tc>
                  <a:txBody>
                    <a:bodyPr/>
                    <a:lstStyle/>
                    <a:p>
                      <a:r>
                        <a:rPr lang="en-US" sz="1200" dirty="0" smtClean="0"/>
                        <a:t>Years in Current Role</a:t>
                      </a:r>
                      <a:endParaRPr lang="en-US" sz="1200" dirty="0"/>
                    </a:p>
                  </a:txBody>
                  <a:tcPr marL="110923" marR="110923"/>
                </a:tc>
                <a:tc>
                  <a:txBody>
                    <a:bodyPr/>
                    <a:lstStyle/>
                    <a:p>
                      <a:pPr algn="l"/>
                      <a:r>
                        <a:rPr lang="en-US" sz="1200" dirty="0" smtClean="0"/>
                        <a:t>0.0000000678404</a:t>
                      </a:r>
                      <a:endParaRPr lang="en-US" sz="1200" dirty="0"/>
                    </a:p>
                  </a:txBody>
                  <a:tcPr marL="110923" marR="110923"/>
                </a:tc>
              </a:tr>
              <a:tr h="295852">
                <a:tc>
                  <a:txBody>
                    <a:bodyPr/>
                    <a:lstStyle/>
                    <a:p>
                      <a:r>
                        <a:rPr lang="en-US" sz="1200" dirty="0" smtClean="0"/>
                        <a:t>5</a:t>
                      </a:r>
                      <a:endParaRPr lang="en-US" sz="1200" dirty="0"/>
                    </a:p>
                  </a:txBody>
                  <a:tcPr marL="110923" marR="110923"/>
                </a:tc>
                <a:tc>
                  <a:txBody>
                    <a:bodyPr/>
                    <a:lstStyle/>
                    <a:p>
                      <a:r>
                        <a:rPr lang="en-US" sz="1200" dirty="0" smtClean="0"/>
                        <a:t>Years with Current Manager</a:t>
                      </a:r>
                      <a:endParaRPr lang="en-US" sz="1200" dirty="0"/>
                    </a:p>
                  </a:txBody>
                  <a:tcPr marL="110923" marR="110923"/>
                </a:tc>
                <a:tc>
                  <a:txBody>
                    <a:bodyPr/>
                    <a:lstStyle/>
                    <a:p>
                      <a:pPr algn="l"/>
                      <a:r>
                        <a:rPr lang="en-US" sz="1200" dirty="0" smtClean="0"/>
                        <a:t>0.0000004870058</a:t>
                      </a:r>
                      <a:endParaRPr lang="en-US" sz="1200" dirty="0"/>
                    </a:p>
                  </a:txBody>
                  <a:tcPr marL="110923" marR="110923"/>
                </a:tc>
              </a:tr>
              <a:tr h="295852">
                <a:tc>
                  <a:txBody>
                    <a:bodyPr/>
                    <a:lstStyle/>
                    <a:p>
                      <a:r>
                        <a:rPr lang="en-US" sz="1200" dirty="0" smtClean="0"/>
                        <a:t>6</a:t>
                      </a:r>
                      <a:endParaRPr lang="en-US" sz="1200" dirty="0"/>
                    </a:p>
                  </a:txBody>
                  <a:tcPr marL="110923" marR="110923"/>
                </a:tc>
                <a:tc>
                  <a:txBody>
                    <a:bodyPr/>
                    <a:lstStyle/>
                    <a:p>
                      <a:r>
                        <a:rPr lang="en-US" sz="1200" dirty="0" smtClean="0"/>
                        <a:t>Stock Option Level</a:t>
                      </a:r>
                      <a:endParaRPr lang="en-US" sz="1200" dirty="0"/>
                    </a:p>
                  </a:txBody>
                  <a:tcPr marL="110923" marR="110923"/>
                </a:tc>
                <a:tc>
                  <a:txBody>
                    <a:bodyPr/>
                    <a:lstStyle/>
                    <a:p>
                      <a:pPr algn="l"/>
                      <a:r>
                        <a:rPr lang="en-US" sz="1200" dirty="0" smtClean="0"/>
                        <a:t>0.000002810696</a:t>
                      </a:r>
                      <a:endParaRPr lang="en-US" sz="1200" dirty="0"/>
                    </a:p>
                  </a:txBody>
                  <a:tcPr marL="110923" marR="110923"/>
                </a:tc>
              </a:tr>
              <a:tr h="295852">
                <a:tc>
                  <a:txBody>
                    <a:bodyPr/>
                    <a:lstStyle/>
                    <a:p>
                      <a:r>
                        <a:rPr lang="en-US" sz="1200" dirty="0" smtClean="0"/>
                        <a:t>7</a:t>
                      </a:r>
                      <a:endParaRPr lang="en-US" sz="1200" dirty="0"/>
                    </a:p>
                  </a:txBody>
                  <a:tcPr marL="110923" marR="110923"/>
                </a:tc>
                <a:tc>
                  <a:txBody>
                    <a:bodyPr/>
                    <a:lstStyle/>
                    <a:p>
                      <a:r>
                        <a:rPr lang="en-US" sz="1200" dirty="0" smtClean="0"/>
                        <a:t>Job</a:t>
                      </a:r>
                      <a:r>
                        <a:rPr lang="en-US" sz="1200" baseline="0" dirty="0" smtClean="0"/>
                        <a:t> Involvement</a:t>
                      </a:r>
                      <a:endParaRPr lang="en-US" sz="1200" dirty="0"/>
                    </a:p>
                  </a:txBody>
                  <a:tcPr marL="110923" marR="110923"/>
                </a:tc>
                <a:tc>
                  <a:txBody>
                    <a:bodyPr/>
                    <a:lstStyle/>
                    <a:p>
                      <a:pPr algn="l"/>
                      <a:r>
                        <a:rPr lang="en-US" sz="1200" dirty="0" smtClean="0"/>
                        <a:t>0.000004046543</a:t>
                      </a:r>
                      <a:endParaRPr lang="en-US" sz="1200" dirty="0"/>
                    </a:p>
                  </a:txBody>
                  <a:tcPr marL="110923" marR="110923"/>
                </a:tc>
              </a:tr>
              <a:tr h="295852">
                <a:tc>
                  <a:txBody>
                    <a:bodyPr/>
                    <a:lstStyle/>
                    <a:p>
                      <a:r>
                        <a:rPr lang="en-US" sz="1200" dirty="0" smtClean="0"/>
                        <a:t>8</a:t>
                      </a:r>
                      <a:endParaRPr lang="en-US" sz="1200" dirty="0"/>
                    </a:p>
                  </a:txBody>
                  <a:tcPr marL="110923" marR="110923"/>
                </a:tc>
                <a:tc>
                  <a:txBody>
                    <a:bodyPr/>
                    <a:lstStyle/>
                    <a:p>
                      <a:r>
                        <a:rPr lang="en-US" sz="1200" dirty="0" smtClean="0"/>
                        <a:t>Years</a:t>
                      </a:r>
                      <a:r>
                        <a:rPr lang="en-US" sz="1200" baseline="0" dirty="0" smtClean="0"/>
                        <a:t> at Company</a:t>
                      </a:r>
                      <a:endParaRPr lang="en-US" sz="1200" dirty="0"/>
                    </a:p>
                  </a:txBody>
                  <a:tcPr marL="110923" marR="110923"/>
                </a:tc>
                <a:tc>
                  <a:txBody>
                    <a:bodyPr/>
                    <a:lstStyle/>
                    <a:p>
                      <a:pPr algn="l"/>
                      <a:r>
                        <a:rPr lang="en-US" sz="1200" dirty="0" smtClean="0"/>
                        <a:t>0.00004180637</a:t>
                      </a:r>
                      <a:endParaRPr lang="en-US" sz="1200" dirty="0"/>
                    </a:p>
                  </a:txBody>
                  <a:tcPr marL="110923" marR="110923"/>
                </a:tc>
              </a:tr>
              <a:tr h="295852">
                <a:tc>
                  <a:txBody>
                    <a:bodyPr/>
                    <a:lstStyle/>
                    <a:p>
                      <a:r>
                        <a:rPr lang="en-US" sz="1200" dirty="0" smtClean="0"/>
                        <a:t>9</a:t>
                      </a:r>
                      <a:endParaRPr lang="en-US" sz="1200" dirty="0"/>
                    </a:p>
                  </a:txBody>
                  <a:tcPr marL="110923" marR="110923"/>
                </a:tc>
                <a:tc>
                  <a:txBody>
                    <a:bodyPr/>
                    <a:lstStyle/>
                    <a:p>
                      <a:r>
                        <a:rPr lang="en-US" sz="1200" dirty="0" smtClean="0"/>
                        <a:t>Environment Satisfaction</a:t>
                      </a:r>
                      <a:endParaRPr lang="en-US" sz="1200" dirty="0"/>
                    </a:p>
                  </a:txBody>
                  <a:tcPr marL="110923" marR="110923"/>
                </a:tc>
                <a:tc>
                  <a:txBody>
                    <a:bodyPr/>
                    <a:lstStyle/>
                    <a:p>
                      <a:pPr algn="l"/>
                      <a:r>
                        <a:rPr lang="en-US" sz="1200" dirty="0" smtClean="0"/>
                        <a:t>0.00004809215</a:t>
                      </a:r>
                      <a:endParaRPr lang="en-US" sz="1200" dirty="0"/>
                    </a:p>
                  </a:txBody>
                  <a:tcPr marL="110923" marR="110923"/>
                </a:tc>
              </a:tr>
              <a:tr h="295852">
                <a:tc>
                  <a:txBody>
                    <a:bodyPr/>
                    <a:lstStyle/>
                    <a:p>
                      <a:r>
                        <a:rPr lang="en-US" sz="1200" dirty="0" smtClean="0"/>
                        <a:t>10</a:t>
                      </a:r>
                      <a:endParaRPr lang="en-US" sz="1200" dirty="0"/>
                    </a:p>
                  </a:txBody>
                  <a:tcPr marL="110923" marR="110923"/>
                </a:tc>
                <a:tc>
                  <a:txBody>
                    <a:bodyPr/>
                    <a:lstStyle/>
                    <a:p>
                      <a:r>
                        <a:rPr lang="en-US" sz="1200" smtClean="0"/>
                        <a:t>Job Satisfaction</a:t>
                      </a:r>
                      <a:endParaRPr lang="en-US" sz="1200" dirty="0"/>
                    </a:p>
                  </a:txBody>
                  <a:tcPr marL="110923" marR="110923"/>
                </a:tc>
                <a:tc>
                  <a:txBody>
                    <a:bodyPr/>
                    <a:lstStyle/>
                    <a:p>
                      <a:pPr algn="l"/>
                      <a:r>
                        <a:rPr lang="en-US" sz="1200" dirty="0" smtClean="0"/>
                        <a:t>0.002175252</a:t>
                      </a:r>
                      <a:endParaRPr lang="en-US" sz="1200" dirty="0"/>
                    </a:p>
                  </a:txBody>
                  <a:tcPr marL="110923" marR="110923"/>
                </a:tc>
              </a:tr>
              <a:tr h="295852">
                <a:tc>
                  <a:txBody>
                    <a:bodyPr/>
                    <a:lstStyle/>
                    <a:p>
                      <a:r>
                        <a:rPr lang="en-US" sz="1200" dirty="0" smtClean="0"/>
                        <a:t>11</a:t>
                      </a:r>
                      <a:endParaRPr lang="en-US" sz="1200" dirty="0"/>
                    </a:p>
                  </a:txBody>
                  <a:tcPr marL="110923" marR="110923"/>
                </a:tc>
                <a:tc>
                  <a:txBody>
                    <a:bodyPr/>
                    <a:lstStyle/>
                    <a:p>
                      <a:r>
                        <a:rPr lang="en-US" sz="1200" dirty="0" smtClean="0"/>
                        <a:t>Work Life Balance</a:t>
                      </a:r>
                      <a:endParaRPr lang="en-US" sz="1200" dirty="0"/>
                    </a:p>
                  </a:txBody>
                  <a:tcPr marL="110923" marR="110923"/>
                </a:tc>
                <a:tc>
                  <a:txBody>
                    <a:bodyPr/>
                    <a:lstStyle/>
                    <a:p>
                      <a:pPr algn="l"/>
                      <a:r>
                        <a:rPr lang="en-US" sz="1200" dirty="0" smtClean="0"/>
                        <a:t>0.008</a:t>
                      </a:r>
                      <a:endParaRPr lang="en-US" sz="1200" dirty="0"/>
                    </a:p>
                  </a:txBody>
                  <a:tcPr marL="110923" marR="110923"/>
                </a:tc>
              </a:tr>
              <a:tr h="295852">
                <a:tc>
                  <a:txBody>
                    <a:bodyPr/>
                    <a:lstStyle/>
                    <a:p>
                      <a:r>
                        <a:rPr lang="en-US" sz="1200" dirty="0" smtClean="0"/>
                        <a:t>12</a:t>
                      </a:r>
                      <a:endParaRPr lang="en-US" sz="1200" dirty="0"/>
                    </a:p>
                  </a:txBody>
                  <a:tcPr marL="110923" marR="110923"/>
                </a:tc>
                <a:tc>
                  <a:txBody>
                    <a:bodyPr/>
                    <a:lstStyle/>
                    <a:p>
                      <a:r>
                        <a:rPr lang="en-US" sz="1200" dirty="0" smtClean="0"/>
                        <a:t>Training Times</a:t>
                      </a:r>
                      <a:r>
                        <a:rPr lang="en-US" sz="1200" baseline="0" dirty="0" smtClean="0"/>
                        <a:t> Last Year</a:t>
                      </a:r>
                      <a:endParaRPr lang="en-US" sz="1200" dirty="0"/>
                    </a:p>
                  </a:txBody>
                  <a:tcPr marL="110923" marR="110923"/>
                </a:tc>
                <a:tc>
                  <a:txBody>
                    <a:bodyPr/>
                    <a:lstStyle/>
                    <a:p>
                      <a:pPr algn="l"/>
                      <a:r>
                        <a:rPr lang="en-US" sz="1200" dirty="0" smtClean="0"/>
                        <a:t>0.02282312</a:t>
                      </a:r>
                      <a:endParaRPr lang="en-US" sz="1200" dirty="0"/>
                    </a:p>
                  </a:txBody>
                  <a:tcPr marL="110923" marR="110923"/>
                </a:tc>
              </a:tr>
              <a:tr h="295852">
                <a:tc>
                  <a:txBody>
                    <a:bodyPr/>
                    <a:lstStyle/>
                    <a:p>
                      <a:r>
                        <a:rPr lang="en-US" sz="1200" dirty="0" smtClean="0"/>
                        <a:t>13</a:t>
                      </a:r>
                      <a:endParaRPr lang="en-US" sz="1200" dirty="0"/>
                    </a:p>
                  </a:txBody>
                  <a:tcPr marL="110923" marR="110923"/>
                </a:tc>
                <a:tc>
                  <a:txBody>
                    <a:bodyPr/>
                    <a:lstStyle/>
                    <a:p>
                      <a:r>
                        <a:rPr lang="en-US" sz="1200" dirty="0" smtClean="0"/>
                        <a:t>Daily Rate</a:t>
                      </a:r>
                      <a:endParaRPr lang="en-US" sz="1200" dirty="0"/>
                    </a:p>
                  </a:txBody>
                  <a:tcPr marL="110923" marR="110923"/>
                </a:tc>
                <a:tc>
                  <a:txBody>
                    <a:bodyPr/>
                    <a:lstStyle/>
                    <a:p>
                      <a:pPr algn="l"/>
                      <a:r>
                        <a:rPr lang="en-US" sz="1200" dirty="0" smtClean="0"/>
                        <a:t>0.0229</a:t>
                      </a:r>
                      <a:endParaRPr lang="en-US" sz="1200" dirty="0"/>
                    </a:p>
                  </a:txBody>
                  <a:tcPr marL="110923" marR="110923"/>
                </a:tc>
              </a:tr>
              <a:tr h="295852">
                <a:tc>
                  <a:txBody>
                    <a:bodyPr/>
                    <a:lstStyle/>
                    <a:p>
                      <a:r>
                        <a:rPr lang="en-US" sz="1200" dirty="0" smtClean="0"/>
                        <a:t>14</a:t>
                      </a:r>
                      <a:endParaRPr lang="en-US" sz="1200" dirty="0"/>
                    </a:p>
                  </a:txBody>
                  <a:tcPr marL="110923" marR="110923"/>
                </a:tc>
                <a:tc>
                  <a:txBody>
                    <a:bodyPr/>
                    <a:lstStyle/>
                    <a:p>
                      <a:r>
                        <a:rPr lang="en-US" sz="1200" smtClean="0"/>
                        <a:t>Commute Distance</a:t>
                      </a:r>
                      <a:r>
                        <a:rPr lang="en-US" sz="1200" baseline="0" smtClean="0"/>
                        <a:t> from Home</a:t>
                      </a:r>
                      <a:endParaRPr lang="en-US" sz="1200"/>
                    </a:p>
                  </a:txBody>
                  <a:tcPr marL="110923" marR="110923"/>
                </a:tc>
                <a:tc>
                  <a:txBody>
                    <a:bodyPr/>
                    <a:lstStyle/>
                    <a:p>
                      <a:pPr algn="l"/>
                      <a:r>
                        <a:rPr lang="en-US" sz="1200" dirty="0" smtClean="0"/>
                        <a:t>0.031</a:t>
                      </a:r>
                      <a:endParaRPr lang="en-US" sz="1200" dirty="0"/>
                    </a:p>
                  </a:txBody>
                  <a:tcPr marL="110923" marR="110923"/>
                </a:tc>
              </a:tr>
            </a:tbl>
          </a:graphicData>
        </a:graphic>
      </p:graphicFrame>
      <p:sp>
        <p:nvSpPr>
          <p:cNvPr id="5" name="Content Placeholder 4"/>
          <p:cNvSpPr>
            <a:spLocks noGrp="1"/>
          </p:cNvSpPr>
          <p:nvPr>
            <p:ph sz="half" idx="2"/>
          </p:nvPr>
        </p:nvSpPr>
        <p:spPr/>
        <p:txBody>
          <a:bodyPr/>
          <a:lstStyle/>
          <a:p>
            <a:r>
              <a:rPr lang="en-US" dirty="0"/>
              <a:t>Of the 37 variables, our preliminary analysis suggested that there </a:t>
            </a:r>
            <a:r>
              <a:rPr lang="en-US" dirty="0" smtClean="0"/>
              <a:t>are 14 </a:t>
            </a:r>
            <a:r>
              <a:rPr lang="en-US" dirty="0"/>
              <a:t>statistically significant variables </a:t>
            </a:r>
          </a:p>
        </p:txBody>
      </p:sp>
    </p:spTree>
    <p:extLst>
      <p:ext uri="{BB962C8B-B14F-4D97-AF65-F5344CB8AC3E}">
        <p14:creationId xmlns:p14="http://schemas.microsoft.com/office/powerpoint/2010/main" val="313916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job satisfaction?</a:t>
            </a:r>
            <a:endParaRPr lang="en-US" dirty="0"/>
          </a:p>
        </p:txBody>
      </p:sp>
      <p:pic>
        <p:nvPicPr>
          <p:cNvPr id="6" name="Content Placeholder 5"/>
          <p:cNvPicPr>
            <a:picLocks noGrp="1" noChangeAspect="1"/>
          </p:cNvPicPr>
          <p:nvPr>
            <p:ph sz="half" idx="1"/>
          </p:nvPr>
        </p:nvPicPr>
        <p:blipFill>
          <a:blip r:embed="rId3"/>
          <a:stretch>
            <a:fillRect/>
          </a:stretch>
        </p:blipFill>
        <p:spPr>
          <a:xfrm>
            <a:off x="294393" y="2115879"/>
            <a:ext cx="6765626" cy="4394215"/>
          </a:xfrm>
          <a:prstGeom prst="rect">
            <a:avLst/>
          </a:prstGeom>
        </p:spPr>
      </p:pic>
      <p:sp>
        <p:nvSpPr>
          <p:cNvPr id="8" name="Content Placeholder 7"/>
          <p:cNvSpPr>
            <a:spLocks noGrp="1"/>
          </p:cNvSpPr>
          <p:nvPr>
            <p:ph sz="half" idx="2"/>
          </p:nvPr>
        </p:nvSpPr>
        <p:spPr>
          <a:xfrm>
            <a:off x="7347044" y="2069628"/>
            <a:ext cx="3902203" cy="781011"/>
          </a:xfrm>
        </p:spPr>
        <p:txBody>
          <a:bodyPr/>
          <a:lstStyle/>
          <a:p>
            <a:r>
              <a:rPr lang="en-US" dirty="0" smtClean="0"/>
              <a:t>Job Satisfaction Mean by Role</a:t>
            </a:r>
            <a:endParaRPr lang="en-US" dirty="0"/>
          </a:p>
        </p:txBody>
      </p:sp>
      <p:pic>
        <p:nvPicPr>
          <p:cNvPr id="1026" name="Picture 2" descr="C:\Users\mtran\AppData\Local\Temp\SNAGHTML24344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450" y="5213492"/>
            <a:ext cx="3884797" cy="11239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a:stretch>
            <a:fillRect/>
          </a:stretch>
        </p:blipFill>
        <p:spPr>
          <a:xfrm>
            <a:off x="7544243" y="2768247"/>
            <a:ext cx="3705004" cy="1825017"/>
          </a:xfrm>
          <a:prstGeom prst="rect">
            <a:avLst/>
          </a:prstGeom>
        </p:spPr>
      </p:pic>
    </p:spTree>
    <p:extLst>
      <p:ext uri="{BB962C8B-B14F-4D97-AF65-F5344CB8AC3E}">
        <p14:creationId xmlns:p14="http://schemas.microsoft.com/office/powerpoint/2010/main" val="306184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satisfaction with the environment?</a:t>
            </a:r>
            <a:endParaRPr lang="en-US" dirty="0"/>
          </a:p>
        </p:txBody>
      </p:sp>
      <p:sp>
        <p:nvSpPr>
          <p:cNvPr id="4" name="Content Placeholder 3"/>
          <p:cNvSpPr>
            <a:spLocks noGrp="1"/>
          </p:cNvSpPr>
          <p:nvPr>
            <p:ph sz="half" idx="1"/>
          </p:nvPr>
        </p:nvSpPr>
        <p:spPr>
          <a:xfrm>
            <a:off x="581193" y="2228004"/>
            <a:ext cx="5422390" cy="695950"/>
          </a:xfrm>
        </p:spPr>
        <p:txBody>
          <a:bodyPr/>
          <a:lstStyle/>
          <a:p>
            <a:r>
              <a:rPr lang="en-US" dirty="0" smtClean="0"/>
              <a:t>Environment Satisfaction Mean by Role</a:t>
            </a:r>
            <a:endParaRPr lang="en-US" dirty="0"/>
          </a:p>
        </p:txBody>
      </p:sp>
      <p:pic>
        <p:nvPicPr>
          <p:cNvPr id="7" name="Content Placeholder 6"/>
          <p:cNvPicPr>
            <a:picLocks noGrp="1" noChangeAspect="1"/>
          </p:cNvPicPr>
          <p:nvPr>
            <p:ph sz="half" idx="2"/>
          </p:nvPr>
        </p:nvPicPr>
        <p:blipFill>
          <a:blip r:embed="rId3"/>
          <a:stretch>
            <a:fillRect/>
          </a:stretch>
        </p:blipFill>
        <p:spPr>
          <a:xfrm>
            <a:off x="5305647" y="2020642"/>
            <a:ext cx="6159645" cy="4047767"/>
          </a:xfrm>
          <a:prstGeom prst="rect">
            <a:avLst/>
          </a:prstGeom>
        </p:spPr>
      </p:pic>
      <p:pic>
        <p:nvPicPr>
          <p:cNvPr id="8" name="Picture 7"/>
          <p:cNvPicPr>
            <a:picLocks noChangeAspect="1"/>
          </p:cNvPicPr>
          <p:nvPr/>
        </p:nvPicPr>
        <p:blipFill>
          <a:blip r:embed="rId4"/>
          <a:stretch>
            <a:fillRect/>
          </a:stretch>
        </p:blipFill>
        <p:spPr>
          <a:xfrm>
            <a:off x="827542" y="2923954"/>
            <a:ext cx="4231757" cy="1807534"/>
          </a:xfrm>
          <a:prstGeom prst="rect">
            <a:avLst/>
          </a:prstGeom>
        </p:spPr>
      </p:pic>
      <p:pic>
        <p:nvPicPr>
          <p:cNvPr id="2052" name="Picture 4" descr="C:\Users\mtran\AppData\Local\Temp\SNAGHTML24e60b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998" y="4888278"/>
            <a:ext cx="4562475"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49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relationship satisfaction?</a:t>
            </a:r>
            <a:endParaRPr lang="en-US" dirty="0"/>
          </a:p>
        </p:txBody>
      </p:sp>
      <p:pic>
        <p:nvPicPr>
          <p:cNvPr id="6" name="Content Placeholder 5"/>
          <p:cNvPicPr>
            <a:picLocks noGrp="1" noChangeAspect="1"/>
          </p:cNvPicPr>
          <p:nvPr>
            <p:ph sz="half" idx="1"/>
          </p:nvPr>
        </p:nvPicPr>
        <p:blipFill>
          <a:blip r:embed="rId3"/>
          <a:stretch>
            <a:fillRect/>
          </a:stretch>
        </p:blipFill>
        <p:spPr>
          <a:xfrm>
            <a:off x="385667" y="2092126"/>
            <a:ext cx="5968892" cy="3904800"/>
          </a:xfrm>
          <a:prstGeom prst="rect">
            <a:avLst/>
          </a:prstGeom>
        </p:spPr>
      </p:pic>
      <p:sp>
        <p:nvSpPr>
          <p:cNvPr id="5" name="Content Placeholder 4"/>
          <p:cNvSpPr>
            <a:spLocks noGrp="1"/>
          </p:cNvSpPr>
          <p:nvPr>
            <p:ph sz="half" idx="2"/>
          </p:nvPr>
        </p:nvSpPr>
        <p:spPr>
          <a:xfrm>
            <a:off x="6482150" y="2092126"/>
            <a:ext cx="5256250" cy="557727"/>
          </a:xfrm>
        </p:spPr>
        <p:txBody>
          <a:bodyPr/>
          <a:lstStyle/>
          <a:p>
            <a:r>
              <a:rPr lang="en-US" dirty="0" smtClean="0"/>
              <a:t>Relationship Satisfaction Mean by Role</a:t>
            </a:r>
            <a:endParaRPr lang="en-US" dirty="0"/>
          </a:p>
        </p:txBody>
      </p:sp>
      <p:pic>
        <p:nvPicPr>
          <p:cNvPr id="8" name="Picture 7"/>
          <p:cNvPicPr>
            <a:picLocks noChangeAspect="1"/>
          </p:cNvPicPr>
          <p:nvPr/>
        </p:nvPicPr>
        <p:blipFill>
          <a:blip r:embed="rId4"/>
          <a:stretch>
            <a:fillRect/>
          </a:stretch>
        </p:blipFill>
        <p:spPr>
          <a:xfrm>
            <a:off x="6918483" y="2736290"/>
            <a:ext cx="3859571" cy="1464947"/>
          </a:xfrm>
          <a:prstGeom prst="rect">
            <a:avLst/>
          </a:prstGeom>
        </p:spPr>
      </p:pic>
      <p:pic>
        <p:nvPicPr>
          <p:cNvPr id="3074" name="Picture 2" descr="C:\Users\mtran\AppData\Local\Temp\SNAGHTML253f6d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7128" y="4587226"/>
            <a:ext cx="459105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work life balance?</a:t>
            </a:r>
            <a:endParaRPr lang="en-US" dirty="0"/>
          </a:p>
        </p:txBody>
      </p:sp>
      <p:sp>
        <p:nvSpPr>
          <p:cNvPr id="4" name="Content Placeholder 3"/>
          <p:cNvSpPr>
            <a:spLocks noGrp="1"/>
          </p:cNvSpPr>
          <p:nvPr>
            <p:ph sz="half" idx="1"/>
          </p:nvPr>
        </p:nvSpPr>
        <p:spPr>
          <a:xfrm>
            <a:off x="581193" y="2228003"/>
            <a:ext cx="5422390" cy="632155"/>
          </a:xfrm>
        </p:spPr>
        <p:txBody>
          <a:bodyPr/>
          <a:lstStyle/>
          <a:p>
            <a:r>
              <a:rPr lang="en-US" dirty="0" smtClean="0"/>
              <a:t>Work Life Balance Mean by Role</a:t>
            </a:r>
            <a:endParaRPr lang="en-US" dirty="0"/>
          </a:p>
        </p:txBody>
      </p:sp>
      <p:pic>
        <p:nvPicPr>
          <p:cNvPr id="6" name="Content Placeholder 5"/>
          <p:cNvPicPr>
            <a:picLocks noGrp="1" noChangeAspect="1"/>
          </p:cNvPicPr>
          <p:nvPr>
            <p:ph sz="half" idx="2"/>
          </p:nvPr>
        </p:nvPicPr>
        <p:blipFill>
          <a:blip r:embed="rId3"/>
          <a:stretch>
            <a:fillRect/>
          </a:stretch>
        </p:blipFill>
        <p:spPr>
          <a:xfrm>
            <a:off x="5305647" y="1996633"/>
            <a:ext cx="6178697" cy="3771772"/>
          </a:xfrm>
          <a:prstGeom prst="rect">
            <a:avLst/>
          </a:prstGeom>
        </p:spPr>
      </p:pic>
      <p:pic>
        <p:nvPicPr>
          <p:cNvPr id="7" name="Picture 6"/>
          <p:cNvPicPr>
            <a:picLocks noChangeAspect="1"/>
          </p:cNvPicPr>
          <p:nvPr/>
        </p:nvPicPr>
        <p:blipFill>
          <a:blip r:embed="rId4"/>
          <a:stretch>
            <a:fillRect/>
          </a:stretch>
        </p:blipFill>
        <p:spPr>
          <a:xfrm>
            <a:off x="715767" y="5257821"/>
            <a:ext cx="3657917" cy="1021168"/>
          </a:xfrm>
          <a:prstGeom prst="rect">
            <a:avLst/>
          </a:prstGeom>
        </p:spPr>
      </p:pic>
      <p:pic>
        <p:nvPicPr>
          <p:cNvPr id="8" name="Picture 7"/>
          <p:cNvPicPr>
            <a:picLocks noChangeAspect="1"/>
          </p:cNvPicPr>
          <p:nvPr/>
        </p:nvPicPr>
        <p:blipFill>
          <a:blip r:embed="rId5"/>
          <a:stretch>
            <a:fillRect/>
          </a:stretch>
        </p:blipFill>
        <p:spPr>
          <a:xfrm>
            <a:off x="842682" y="2975384"/>
            <a:ext cx="3531002" cy="1660411"/>
          </a:xfrm>
          <a:prstGeom prst="rect">
            <a:avLst/>
          </a:prstGeom>
        </p:spPr>
      </p:pic>
    </p:spTree>
    <p:extLst>
      <p:ext uri="{BB962C8B-B14F-4D97-AF65-F5344CB8AC3E}">
        <p14:creationId xmlns:p14="http://schemas.microsoft.com/office/powerpoint/2010/main" val="38271005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399</TotalTime>
  <Words>755</Words>
  <Application>Microsoft Office PowerPoint</Application>
  <PresentationFormat>Widescreen</PresentationFormat>
  <Paragraphs>127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Wingdings</vt:lpstr>
      <vt:lpstr>Wingdings 2</vt:lpstr>
      <vt:lpstr>Dividend</vt:lpstr>
      <vt:lpstr>Talent management</vt:lpstr>
      <vt:lpstr>Objective</vt:lpstr>
      <vt:lpstr>methodology</vt:lpstr>
      <vt:lpstr>Plots of all variables</vt:lpstr>
      <vt:lpstr>What is the statistical significance of attrition against other variables?</vt:lpstr>
      <vt:lpstr>How important is job satisfaction?</vt:lpstr>
      <vt:lpstr>How important is satisfaction with the environment?</vt:lpstr>
      <vt:lpstr>How important is relationship satisfaction?</vt:lpstr>
      <vt:lpstr>How important is work life balance?</vt:lpstr>
      <vt:lpstr>CUSTOM Prediction model</vt:lpstr>
      <vt:lpstr>CrEDITS</vt:lpstr>
    </vt:vector>
  </TitlesOfParts>
  <Company>Hudson Advisors,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beers &amp; breweries</dc:title>
  <dc:creator>Tran, Mai Loan</dc:creator>
  <cp:lastModifiedBy>Tran, Mai Loan</cp:lastModifiedBy>
  <cp:revision>48</cp:revision>
  <dcterms:created xsi:type="dcterms:W3CDTF">2018-10-17T20:36:31Z</dcterms:created>
  <dcterms:modified xsi:type="dcterms:W3CDTF">2018-12-06T02:13:51Z</dcterms:modified>
</cp:coreProperties>
</file>