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77" r:id="rId5"/>
    <p:sldId id="270" r:id="rId6"/>
    <p:sldId id="271" r:id="rId7"/>
    <p:sldId id="272" r:id="rId8"/>
    <p:sldId id="274" r:id="rId9"/>
    <p:sldId id="273" r:id="rId10"/>
    <p:sldId id="276" r:id="rId11"/>
    <p:sldId id="278" r:id="rId12"/>
    <p:sldId id="268" r:id="rId1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9" autoAdjust="0"/>
    <p:restoredTop sz="68803" autoAdjust="0"/>
  </p:normalViewPr>
  <p:slideViewPr>
    <p:cSldViewPr snapToGrid="0">
      <p:cViewPr varScale="1">
        <p:scale>
          <a:sx n="56" d="100"/>
          <a:sy n="56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08E896-7BC2-4801-9EF8-13EE80B0F038}" type="datetimeFigureOut">
              <a:rPr lang="en-US" smtClean="0"/>
              <a:t>12/9/2018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CD20D18-C2BB-4D17-BF0D-F161849B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0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Hello</a:t>
            </a:r>
          </a:p>
          <a:p>
            <a:r>
              <a:rPr lang="en-US" baseline="0" dirty="0" smtClean="0"/>
              <a:t>Thank you for joining us today</a:t>
            </a:r>
          </a:p>
          <a:p>
            <a:r>
              <a:rPr lang="en-US" baseline="0" dirty="0" smtClean="0"/>
              <a:t>We’re excited to share with you our talent management analysis from your employee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Job </a:t>
            </a:r>
            <a:r>
              <a:rPr lang="en-US" dirty="0"/>
              <a:t>Involvement was the only variable that overlapped with our preliminary analysis</a:t>
            </a:r>
          </a:p>
          <a:p>
            <a:r>
              <a:rPr lang="en-US" dirty="0"/>
              <a:t>Job, Relationship, and Environment Satisfaction while not by themselves are significant with Job Role, they are contributing factors to turnover in conjunction with the other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But</a:t>
            </a:r>
            <a:r>
              <a:rPr lang="en-US" baseline="0" dirty="0" smtClean="0"/>
              <a:t> managing to less variables would surely be less complex?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75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it turns</a:t>
            </a:r>
            <a:r>
              <a:rPr lang="en-US" baseline="0" dirty="0" smtClean="0"/>
              <a:t> out, t</a:t>
            </a:r>
            <a:r>
              <a:rPr lang="en-US" dirty="0" smtClean="0"/>
              <a:t>here</a:t>
            </a:r>
            <a:r>
              <a:rPr lang="en-US" baseline="0" dirty="0" smtClean="0"/>
              <a:t> is a logistic regression model that provides an 85% accuracy rate with 5 variables as opposed to the 87% overall accuracy</a:t>
            </a:r>
          </a:p>
          <a:p>
            <a:r>
              <a:rPr lang="en-US" baseline="0" dirty="0" smtClean="0"/>
              <a:t>These five terms using a k Nearest Neighbor model yields an 84% overall accuracy rate</a:t>
            </a:r>
          </a:p>
          <a:p>
            <a:r>
              <a:rPr lang="en-US" baseline="0" dirty="0" smtClean="0"/>
              <a:t>Comparing all 3 models and there statistics, we recommend the simpler 5-variable logistic regression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hope this helps you with your predictions in attrition</a:t>
            </a:r>
          </a:p>
          <a:p>
            <a:r>
              <a:rPr lang="en-US" baseline="0" dirty="0" smtClean="0"/>
              <a:t>Thank you very much for your time</a:t>
            </a:r>
          </a:p>
          <a:p>
            <a:r>
              <a:rPr lang="en-US" baseline="0" dirty="0" smtClean="0"/>
              <a:t>We welcome further questions </a:t>
            </a:r>
            <a:r>
              <a:rPr lang="en-US" baseline="0" smtClean="0"/>
              <a:t>and feedback from you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6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example of our correlation assessment compared the values of </a:t>
            </a:r>
            <a:r>
              <a:rPr lang="en-US" baseline="0" dirty="0" err="1" smtClean="0"/>
              <a:t>Attriotion</a:t>
            </a:r>
            <a:r>
              <a:rPr lang="en-US" baseline="0" dirty="0" smtClean="0"/>
              <a:t> vs. Training Times Last Year, Work Life Balance, Years at Company, then each of the subsequent variables with one another in pairs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29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 the</a:t>
            </a:r>
            <a:r>
              <a:rPr lang="en-US" baseline="0" dirty="0" smtClean="0"/>
              <a:t> 37 variables, our preliminary analysis suggested that there are 14 statistically significant variables with attrition that could contribute to attrition</a:t>
            </a:r>
          </a:p>
          <a:p>
            <a:endParaRPr lang="en-US" dirty="0" smtClean="0"/>
          </a:p>
          <a:p>
            <a:r>
              <a:rPr lang="en-US" dirty="0" smtClean="0"/>
              <a:t>Surprisingly</a:t>
            </a:r>
            <a:r>
              <a:rPr lang="en-US" dirty="0"/>
              <a:t>, Job Role was not among the variables that held statistical significance with </a:t>
            </a:r>
            <a:r>
              <a:rPr lang="en-US" dirty="0" smtClean="0"/>
              <a:t>Attrition.</a:t>
            </a:r>
          </a:p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the four survey questions about job, environment, relationship satisfaction, and work life </a:t>
            </a:r>
            <a:r>
              <a:rPr lang="en-US" dirty="0" smtClean="0"/>
              <a:t>balance, </a:t>
            </a:r>
            <a:r>
              <a:rPr lang="en-US" dirty="0"/>
              <a:t>we decided to further explore the responses by </a:t>
            </a:r>
            <a:r>
              <a:rPr lang="en-US" dirty="0" smtClean="0"/>
              <a:t>role.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65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how important is job satisfaction?</a:t>
            </a:r>
            <a:endParaRPr lang="en-US" dirty="0" smtClean="0"/>
          </a:p>
          <a:p>
            <a:r>
              <a:rPr lang="en-US" dirty="0" smtClean="0"/>
              <a:t>While there was not a statistical significance in job satisfaction between the roles (p-value 0.9079), </a:t>
            </a:r>
          </a:p>
          <a:p>
            <a:r>
              <a:rPr lang="en-US" dirty="0" smtClean="0"/>
              <a:t>Research Scientists and Healthcare Representatives both have the highest equal mean in job satisfaction at 2.80 in Medium-High range. </a:t>
            </a:r>
          </a:p>
          <a:p>
            <a:r>
              <a:rPr lang="en-US" dirty="0" smtClean="0"/>
              <a:t>34%</a:t>
            </a:r>
            <a:r>
              <a:rPr lang="en-US" baseline="0" dirty="0" smtClean="0"/>
              <a:t> of Research Scientists reported Very High job satisfaction</a:t>
            </a:r>
          </a:p>
          <a:p>
            <a:r>
              <a:rPr lang="en-US" baseline="0" dirty="0" smtClean="0"/>
              <a:t>35% of Healthcare Representatives reported the same</a:t>
            </a:r>
            <a:endParaRPr lang="en-US" dirty="0" smtClean="0"/>
          </a:p>
          <a:p>
            <a:r>
              <a:rPr lang="en-US" dirty="0" smtClean="0"/>
              <a:t>Human Resources have the lowest mean at 2.57</a:t>
            </a:r>
            <a:r>
              <a:rPr lang="en-US" baseline="0" dirty="0" smtClean="0"/>
              <a:t> with 30% reporting High job satisfaction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</a:t>
            </a:r>
            <a:r>
              <a:rPr lang="en-US" baseline="0" dirty="0" smtClean="0"/>
              <a:t> second question in the survey was how important is environment satisfaction?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 smtClean="0"/>
              <a:t>The </a:t>
            </a:r>
            <a:r>
              <a:rPr lang="en-US" dirty="0"/>
              <a:t>mean environment satisfaction for all job roles is 2.71 in Medium-High range </a:t>
            </a:r>
          </a:p>
          <a:p>
            <a:pPr defTabSz="931774">
              <a:defRPr/>
            </a:pPr>
            <a:r>
              <a:rPr lang="en-US" dirty="0"/>
              <a:t>Manufacturing Directors have the highest mean environment satisfaction at 2.90 with 35% reported as Very High</a:t>
            </a:r>
          </a:p>
          <a:p>
            <a:pPr defTabSz="931774">
              <a:defRPr/>
            </a:pPr>
            <a:r>
              <a:rPr lang="en-US" dirty="0"/>
              <a:t>Research Directors have the lowest mean environment satisfaction at 2.39 with 31% reported as Low</a:t>
            </a:r>
          </a:p>
          <a:p>
            <a:pPr defTabSz="931774">
              <a:defRPr/>
            </a:pPr>
            <a:r>
              <a:rPr lang="en-US" dirty="0"/>
              <a:t>The difference is not statistically significant at p-value 0.2330</a:t>
            </a:r>
            <a:r>
              <a:rPr lang="en-US" dirty="0" smtClean="0"/>
              <a:t>.</a:t>
            </a:r>
          </a:p>
          <a:p>
            <a:pPr defTabSz="931774">
              <a:defRPr/>
            </a:pPr>
            <a:endParaRPr lang="en-US" dirty="0" smtClean="0"/>
          </a:p>
          <a:p>
            <a:pPr defTabSz="931774">
              <a:defRPr/>
            </a:pPr>
            <a:r>
              <a:rPr lang="en-US" dirty="0" smtClean="0"/>
              <a:t>So</a:t>
            </a:r>
            <a:r>
              <a:rPr lang="en-US" baseline="0" dirty="0" smtClean="0"/>
              <a:t> how about relationship satisfaction?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mean relationship satisfaction for all job roles ranged from a mean of 2.50 to 2.77</a:t>
            </a:r>
          </a:p>
          <a:p>
            <a:r>
              <a:rPr lang="en-US" dirty="0"/>
              <a:t>Albeit at a p-value 0.9362, the difference is not statistically significant between the roles. </a:t>
            </a:r>
          </a:p>
          <a:p>
            <a:r>
              <a:rPr lang="en-US" dirty="0"/>
              <a:t>Managers have the highest mean relationship satisfaction with 33% reported as Very High</a:t>
            </a:r>
          </a:p>
          <a:p>
            <a:r>
              <a:rPr lang="en-US" dirty="0"/>
              <a:t>Sales Representatives have the lowest mean with a reported 26% Low to and 28% </a:t>
            </a:r>
            <a:r>
              <a:rPr lang="en-US" dirty="0" smtClean="0"/>
              <a:t>High</a:t>
            </a:r>
          </a:p>
          <a:p>
            <a:endParaRPr lang="en-US" dirty="0" smtClean="0"/>
          </a:p>
          <a:p>
            <a:r>
              <a:rPr lang="en-US" dirty="0" smtClean="0"/>
              <a:t>Lastly, what about work</a:t>
            </a:r>
            <a:r>
              <a:rPr lang="en-US" baseline="0" dirty="0" smtClean="0"/>
              <a:t> life balance by job role?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9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55% or more of the survey responses within each job role reported a better work life balance. </a:t>
            </a:r>
          </a:p>
          <a:p>
            <a:pPr defTabSz="931774">
              <a:defRPr/>
            </a:pPr>
            <a:r>
              <a:rPr lang="en-US" dirty="0"/>
              <a:t>Human Resources personnel have the highest mean at 3.0 </a:t>
            </a:r>
          </a:p>
          <a:p>
            <a:pPr defTabSz="931774">
              <a:defRPr/>
            </a:pPr>
            <a:r>
              <a:rPr lang="en-US" dirty="0"/>
              <a:t>Research Scientists with the lowest mean work life balance at 2.67.</a:t>
            </a:r>
          </a:p>
          <a:p>
            <a:pPr defTabSz="931774">
              <a:defRPr/>
            </a:pPr>
            <a:r>
              <a:rPr lang="en-US" dirty="0" smtClean="0"/>
              <a:t>Given the lack</a:t>
            </a:r>
            <a:r>
              <a:rPr lang="en-US" baseline="0" dirty="0" smtClean="0"/>
              <a:t> of evidence for statistical significance with job roles,</a:t>
            </a:r>
            <a:r>
              <a:rPr lang="en-US" dirty="0" smtClean="0"/>
              <a:t> </a:t>
            </a:r>
            <a:r>
              <a:rPr lang="en-US" dirty="0"/>
              <a:t>do any of these four variables contribute to our prediction model?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D20D18-C2BB-4D17-BF0D-F161849BA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60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1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7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1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5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5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35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510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Talent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mSDS</a:t>
            </a:r>
            <a:r>
              <a:rPr lang="en-US" dirty="0" smtClean="0"/>
              <a:t> 6306-404 Case study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4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5179598"/>
              </p:ext>
            </p:extLst>
          </p:nvPr>
        </p:nvGraphicFramePr>
        <p:xfrm>
          <a:off x="581194" y="2046505"/>
          <a:ext cx="4703187" cy="365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8"/>
                <a:gridCol w="2775097"/>
                <a:gridCol w="1297172"/>
              </a:tblGrid>
              <a:tr h="33199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Significance 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Business Travel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Environment</a:t>
                      </a:r>
                      <a:r>
                        <a:rPr lang="en-US" sz="1200" b="1" u="sng" baseline="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Satisfaction</a:t>
                      </a:r>
                      <a:endParaRPr lang="en-US" sz="1200" b="1" u="sng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b="1" u="sng" dirty="0" smtClean="0">
                          <a:solidFill>
                            <a:srgbClr val="FF0000"/>
                          </a:solidFill>
                        </a:rPr>
                        <a:t>Job Involvement</a:t>
                      </a:r>
                      <a:endParaRPr lang="en-US" sz="12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Job Satisfaction</a:t>
                      </a:r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dirty="0" smtClean="0">
                          <a:solidFill>
                            <a:schemeClr val="tx1"/>
                          </a:solidFill>
                        </a:rPr>
                        <a:t>***</a:t>
                      </a:r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Number of Companies Worked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Overtime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Commute Distance</a:t>
                      </a:r>
                      <a:r>
                        <a:rPr lang="en-US" sz="1200" baseline="0" dirty="0" smtClean="0"/>
                        <a:t> from Home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Job Role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 to 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Marita</a:t>
                      </a:r>
                      <a:r>
                        <a:rPr lang="en-US" sz="1200" baseline="0" dirty="0" smtClean="0"/>
                        <a:t>l Status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 to 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3319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b="1" u="sng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Relationship Satisfaction</a:t>
                      </a:r>
                      <a:endParaRPr lang="en-US" sz="1200" b="1" u="sng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b="0" u="none" dirty="0" smtClean="0">
                          <a:solidFill>
                            <a:schemeClr val="dk1"/>
                          </a:solidFill>
                        </a:rPr>
                        <a:t>0.05</a:t>
                      </a:r>
                      <a:endParaRPr lang="en-US" sz="1200" b="1" u="sng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110923" marR="110923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6521" y="2228003"/>
            <a:ext cx="5954288" cy="3633047"/>
          </a:xfrm>
        </p:spPr>
        <p:txBody>
          <a:bodyPr/>
          <a:lstStyle/>
          <a:p>
            <a:r>
              <a:rPr lang="en-US" dirty="0" smtClean="0"/>
              <a:t>One of our custom logistic regression model yielded ten (</a:t>
            </a:r>
            <a:r>
              <a:rPr lang="en-US" dirty="0" smtClean="0">
                <a:solidFill>
                  <a:schemeClr val="tx1"/>
                </a:solidFill>
              </a:rPr>
              <a:t>10) </a:t>
            </a:r>
            <a:r>
              <a:rPr lang="en-US" dirty="0">
                <a:solidFill>
                  <a:schemeClr val="tx1"/>
                </a:solidFill>
              </a:rPr>
              <a:t>variables </a:t>
            </a:r>
            <a:r>
              <a:rPr lang="en-US" dirty="0" smtClean="0">
                <a:solidFill>
                  <a:schemeClr val="tx1"/>
                </a:solidFill>
              </a:rPr>
              <a:t>with an </a:t>
            </a:r>
            <a:r>
              <a:rPr lang="en-US" dirty="0" smtClean="0"/>
              <a:t>87% overall accuracy</a:t>
            </a:r>
          </a:p>
          <a:p>
            <a:r>
              <a:rPr lang="en-US" dirty="0" smtClean="0"/>
              <a:t>Environment, Job, and Relationship Satisfaction were identified as contributing factors in conjunction with the other seven (7) variables while not statistical significant in of itself with Job Role</a:t>
            </a:r>
          </a:p>
          <a:p>
            <a:r>
              <a:rPr lang="en-US" dirty="0" smtClean="0"/>
              <a:t>Only Job Involvement overlapped with our preliminary analysis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2770" y="5861050"/>
            <a:ext cx="510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Significance</a:t>
            </a:r>
            <a:r>
              <a:rPr lang="fr-FR" sz="1200" dirty="0" smtClean="0"/>
              <a:t> </a:t>
            </a:r>
            <a:r>
              <a:rPr lang="fr-FR" sz="1200" dirty="0"/>
              <a:t>codes: </a:t>
            </a:r>
            <a:r>
              <a:rPr lang="fr-FR" sz="1200" dirty="0" smtClean="0"/>
              <a:t>  0 </a:t>
            </a:r>
            <a:r>
              <a:rPr lang="fr-FR" sz="1200" dirty="0"/>
              <a:t>‘***’ </a:t>
            </a:r>
            <a:r>
              <a:rPr lang="fr-FR" sz="1200" dirty="0" smtClean="0"/>
              <a:t>     0.001 ‘**’     0.01 ‘*’     0.05 ‘.’      0.1 </a:t>
            </a:r>
            <a:r>
              <a:rPr lang="fr-FR" sz="1200" dirty="0"/>
              <a:t>‘ </a:t>
            </a:r>
            <a:r>
              <a:rPr lang="fr-FR" sz="1200" dirty="0" smtClean="0"/>
              <a:t>’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416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9628570"/>
              </p:ext>
            </p:extLst>
          </p:nvPr>
        </p:nvGraphicFramePr>
        <p:xfrm>
          <a:off x="2227999" y="2053548"/>
          <a:ext cx="849591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968"/>
                <a:gridCol w="1811004"/>
                <a:gridCol w="2080147"/>
                <a:gridCol w="17077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Regression #1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Regression #2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kNN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Specificity (True Negative)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78.95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70.00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54.54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Sensitivity (True Positive)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87.90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85.12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84%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 of Variables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92055" y="3407079"/>
            <a:ext cx="8754241" cy="425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913278" y="2007077"/>
            <a:ext cx="2230722" cy="2286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865191"/>
              </p:ext>
            </p:extLst>
          </p:nvPr>
        </p:nvGraphicFramePr>
        <p:xfrm>
          <a:off x="581193" y="4412073"/>
          <a:ext cx="397844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35"/>
                <a:gridCol w="3519814"/>
              </a:tblGrid>
              <a:tr h="346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Companies Worked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Overtime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Job Involvement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Marital</a:t>
                      </a:r>
                      <a:r>
                        <a:rPr lang="en-US" baseline="0" dirty="0" smtClean="0"/>
                        <a:t> 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977008" y="4521012"/>
            <a:ext cx="6633801" cy="1609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caution against the illegal practice of Marital Status as </a:t>
            </a:r>
            <a:r>
              <a:rPr lang="en-US" dirty="0" smtClean="0"/>
              <a:t>a variable </a:t>
            </a:r>
            <a:r>
              <a:rPr lang="en-US" dirty="0"/>
              <a:t>in hiring 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/>
              <a:t>We recommend the </a:t>
            </a:r>
            <a:r>
              <a:rPr lang="en-US" dirty="0" smtClean="0"/>
              <a:t>management </a:t>
            </a:r>
            <a:r>
              <a:rPr lang="en-US" dirty="0"/>
              <a:t>of </a:t>
            </a:r>
            <a:r>
              <a:rPr lang="en-US" dirty="0" smtClean="0"/>
              <a:t>talent be </a:t>
            </a:r>
            <a:r>
              <a:rPr lang="en-US" dirty="0"/>
              <a:t>based on </a:t>
            </a:r>
            <a:r>
              <a:rPr lang="en-US" dirty="0" smtClean="0"/>
              <a:t>job role, </a:t>
            </a:r>
            <a:r>
              <a:rPr lang="en-US" dirty="0"/>
              <a:t>number of companies worked</a:t>
            </a:r>
            <a:r>
              <a:rPr lang="en-US" dirty="0" smtClean="0"/>
              <a:t>, overtime, and active polls of job involvement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 LOAN TRAN</a:t>
            </a:r>
          </a:p>
          <a:p>
            <a:r>
              <a:rPr lang="en-US" dirty="0" smtClean="0"/>
              <a:t>ZACKARY GILL</a:t>
            </a:r>
          </a:p>
          <a:p>
            <a:r>
              <a:rPr lang="en-US" smtClean="0"/>
              <a:t>YouTube</a:t>
            </a:r>
            <a:r>
              <a:rPr lang="en-US"/>
              <a:t>: https://www.youtube.com/watch?v=gYZH6v3FLzw&amp;feature=youtu.be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8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Determine </a:t>
            </a:r>
            <a:r>
              <a:rPr lang="en-US" sz="3600" dirty="0"/>
              <a:t>factors that lead to </a:t>
            </a:r>
            <a:r>
              <a:rPr lang="en-US" sz="3600" dirty="0" smtClean="0"/>
              <a:t>turnover (attrition)</a:t>
            </a:r>
          </a:p>
          <a:p>
            <a:r>
              <a:rPr lang="en-US" sz="3600" dirty="0" smtClean="0"/>
              <a:t>Identify job role-specific trends</a:t>
            </a:r>
          </a:p>
          <a:p>
            <a:r>
              <a:rPr lang="en-US" sz="3600" dirty="0"/>
              <a:t>Predict employee turnover for talent </a:t>
            </a:r>
            <a:r>
              <a:rPr lang="en-US" sz="3600" dirty="0" smtClean="0"/>
              <a:t>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023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Performed exploratory data analysis of 1170 employees with 37 variables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 smtClean="0"/>
              <a:t>Plotted all variables against one another to identify correlation, and if yes, the direction of the relationship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 smtClean="0"/>
              <a:t>Performed testing for statistical significance of attrition with each of the other variables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 smtClean="0"/>
              <a:t>Analyzed job role trends from the survey of job, environment, relationship satisfaction, and work life balance</a:t>
            </a:r>
          </a:p>
          <a:p>
            <a:pPr marL="324000" lvl="1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Tested different statistical models to determine the best prediction model with the highest overall accuracy rate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1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correlation assessment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81193" y="1977656"/>
            <a:ext cx="5422390" cy="4784651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Attrition vs…</a:t>
            </a:r>
          </a:p>
          <a:p>
            <a:pPr lvl="1"/>
            <a:r>
              <a:rPr lang="en-US" dirty="0" smtClean="0"/>
              <a:t>Training Times Last Year</a:t>
            </a:r>
          </a:p>
          <a:p>
            <a:pPr lvl="1"/>
            <a:r>
              <a:rPr lang="en-US" dirty="0" smtClean="0"/>
              <a:t>Work Life Balance</a:t>
            </a:r>
          </a:p>
          <a:p>
            <a:pPr lvl="1"/>
            <a:r>
              <a:rPr lang="en-US" dirty="0" smtClean="0"/>
              <a:t>Years at Company</a:t>
            </a:r>
          </a:p>
          <a:p>
            <a:pPr lvl="1"/>
            <a:r>
              <a:rPr lang="en-US" dirty="0" smtClean="0"/>
              <a:t>Years in Current Role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Training Times Last Year vs…</a:t>
            </a:r>
          </a:p>
          <a:p>
            <a:pPr lvl="1"/>
            <a:r>
              <a:rPr lang="en-US" dirty="0" smtClean="0"/>
              <a:t>Work Life Balance</a:t>
            </a:r>
          </a:p>
          <a:p>
            <a:pPr lvl="1"/>
            <a:r>
              <a:rPr lang="en-US" dirty="0" smtClean="0"/>
              <a:t>Years at Company</a:t>
            </a:r>
          </a:p>
          <a:p>
            <a:pPr lvl="1"/>
            <a:r>
              <a:rPr lang="en-US" dirty="0" smtClean="0"/>
              <a:t>Years in Current Role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Work Life Balance vs…</a:t>
            </a:r>
          </a:p>
          <a:p>
            <a:pPr lvl="1"/>
            <a:r>
              <a:rPr lang="en-US" dirty="0" smtClean="0"/>
              <a:t>Years at Company</a:t>
            </a:r>
          </a:p>
          <a:p>
            <a:pPr lvl="1"/>
            <a:r>
              <a:rPr lang="en-US" dirty="0" smtClean="0"/>
              <a:t>Years in Current Role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Years at Company vs…</a:t>
            </a:r>
          </a:p>
          <a:p>
            <a:pPr lvl="1"/>
            <a:r>
              <a:rPr lang="en-US" dirty="0" smtClean="0"/>
              <a:t>Years in Current Role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err="1" smtClean="0"/>
              <a:t>Etc</a:t>
            </a:r>
            <a:r>
              <a:rPr lang="en-US" dirty="0" smtClean="0"/>
              <a:t>…for all 37 variables in pairs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9035" y="1876389"/>
            <a:ext cx="4993885" cy="462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0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statistical significance of attrition against other variables?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5800914"/>
              </p:ext>
            </p:extLst>
          </p:nvPr>
        </p:nvGraphicFramePr>
        <p:xfrm>
          <a:off x="464067" y="2003979"/>
          <a:ext cx="4682091" cy="443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93"/>
                <a:gridCol w="3005238"/>
                <a:gridCol w="1156160"/>
              </a:tblGrid>
              <a:tr h="29585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Significance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Monthly Income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Job Level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Total Working Years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Years in Current Role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Years with Current Manager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Stock Option Level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Job</a:t>
                      </a:r>
                      <a:r>
                        <a:rPr lang="en-US" sz="1200" baseline="0" dirty="0" smtClean="0"/>
                        <a:t> Involvement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Years</a:t>
                      </a:r>
                      <a:r>
                        <a:rPr lang="en-US" sz="1200" baseline="0" dirty="0" smtClean="0"/>
                        <a:t> at Company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Environment Satisfaction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Job Satisfaction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Work Life Balance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Times</a:t>
                      </a:r>
                      <a:r>
                        <a:rPr lang="en-US" sz="1200" baseline="0" dirty="0" smtClean="0"/>
                        <a:t> Last Year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Daily Rate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 marL="110923" marR="110923"/>
                </a:tc>
              </a:tr>
              <a:tr h="295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Commute Distance</a:t>
                      </a:r>
                      <a:r>
                        <a:rPr lang="en-US" sz="1200" baseline="0" smtClean="0"/>
                        <a:t> from Home</a:t>
                      </a:r>
                      <a:endParaRPr lang="en-US" sz="1200"/>
                    </a:p>
                  </a:txBody>
                  <a:tcPr marL="110923" marR="11092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 marL="110923" marR="110923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Of the 37 variables, our preliminary analysis suggested that there </a:t>
            </a:r>
            <a:r>
              <a:rPr lang="en-US" dirty="0" smtClean="0"/>
              <a:t>were 14 </a:t>
            </a:r>
            <a:r>
              <a:rPr lang="en-US" dirty="0"/>
              <a:t>statistically significant variables </a:t>
            </a:r>
            <a:r>
              <a:rPr lang="en-US" dirty="0" smtClean="0"/>
              <a:t>that could contribute to attrition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88417" y="6094064"/>
            <a:ext cx="510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 smtClean="0"/>
              <a:t>Significance</a:t>
            </a:r>
            <a:r>
              <a:rPr lang="fr-FR" sz="1200" dirty="0" smtClean="0"/>
              <a:t> </a:t>
            </a:r>
            <a:r>
              <a:rPr lang="fr-FR" sz="1200" dirty="0"/>
              <a:t>codes: </a:t>
            </a:r>
            <a:r>
              <a:rPr lang="fr-FR" sz="1200" dirty="0" smtClean="0"/>
              <a:t>  0 </a:t>
            </a:r>
            <a:r>
              <a:rPr lang="fr-FR" sz="1200" dirty="0"/>
              <a:t>‘***’ </a:t>
            </a:r>
            <a:r>
              <a:rPr lang="fr-FR" sz="1200" dirty="0" smtClean="0"/>
              <a:t>     0.001 ‘**’     0.01 ‘*’     0.05 ‘.’      0.1 </a:t>
            </a:r>
            <a:r>
              <a:rPr lang="fr-FR" sz="1200" dirty="0"/>
              <a:t>‘ </a:t>
            </a:r>
            <a:r>
              <a:rPr lang="fr-FR" sz="1200" dirty="0" smtClean="0"/>
              <a:t>’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916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job satisfaction?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347044" y="2069628"/>
            <a:ext cx="3902203" cy="781011"/>
          </a:xfrm>
        </p:spPr>
        <p:txBody>
          <a:bodyPr/>
          <a:lstStyle/>
          <a:p>
            <a:r>
              <a:rPr lang="en-US" dirty="0" smtClean="0"/>
              <a:t>Job Satisfaction Mean by Role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243" y="2768247"/>
            <a:ext cx="3705004" cy="1825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84251" y="6198896"/>
            <a:ext cx="37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= </a:t>
            </a:r>
            <a:r>
              <a:rPr lang="fr-FR" sz="1200" dirty="0" err="1" smtClean="0"/>
              <a:t>Low</a:t>
            </a:r>
            <a:r>
              <a:rPr lang="fr-FR" sz="1200" dirty="0" smtClean="0"/>
              <a:t>    2 = Medium    3= High    4 = </a:t>
            </a:r>
            <a:r>
              <a:rPr lang="fr-FR" sz="1200" dirty="0" err="1" smtClean="0"/>
              <a:t>Very</a:t>
            </a:r>
            <a:r>
              <a:rPr lang="fr-FR" sz="1200" dirty="0" smtClean="0"/>
              <a:t> High</a:t>
            </a:r>
            <a:endParaRPr lang="en-US" sz="1200" dirty="0"/>
          </a:p>
        </p:txBody>
      </p:sp>
      <p:pic>
        <p:nvPicPr>
          <p:cNvPr id="5122" name="Picture 2" descr="C:\Users\mtran\AppData\Local\Temp\SNAGHTML5e12b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66" y="2218484"/>
            <a:ext cx="7085778" cy="390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tran\AppData\Local\Temp\SNAGHTML53b79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044" y="5161444"/>
            <a:ext cx="4791075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84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satisfaction with the environment?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695950"/>
          </a:xfrm>
        </p:spPr>
        <p:txBody>
          <a:bodyPr/>
          <a:lstStyle/>
          <a:p>
            <a:r>
              <a:rPr lang="en-US" dirty="0" smtClean="0"/>
              <a:t>Environment Satisfaction Mean by Role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2" y="2923954"/>
            <a:ext cx="4231757" cy="18075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98781" y="6244777"/>
            <a:ext cx="37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= </a:t>
            </a:r>
            <a:r>
              <a:rPr lang="fr-FR" sz="1200" dirty="0" err="1" smtClean="0"/>
              <a:t>Low</a:t>
            </a:r>
            <a:r>
              <a:rPr lang="fr-FR" sz="1200" dirty="0" smtClean="0"/>
              <a:t>    2 = Medium    3= High    4 = </a:t>
            </a:r>
            <a:r>
              <a:rPr lang="fr-FR" sz="1200" dirty="0" err="1" smtClean="0"/>
              <a:t>Very</a:t>
            </a:r>
            <a:r>
              <a:rPr lang="fr-FR" sz="1200" dirty="0" smtClean="0"/>
              <a:t> High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8822" y="2051946"/>
            <a:ext cx="6229127" cy="3934185"/>
          </a:xfrm>
          <a:prstGeom prst="rect">
            <a:avLst/>
          </a:prstGeom>
        </p:spPr>
      </p:pic>
      <p:pic>
        <p:nvPicPr>
          <p:cNvPr id="2050" name="Picture 2" descr="C:\Users\mtran\AppData\Local\Temp\SNAGHTML5506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61" y="5049775"/>
            <a:ext cx="49911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9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relationship satisfaction?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82150" y="2092126"/>
            <a:ext cx="5256250" cy="557727"/>
          </a:xfrm>
        </p:spPr>
        <p:txBody>
          <a:bodyPr/>
          <a:lstStyle/>
          <a:p>
            <a:r>
              <a:rPr lang="en-US" dirty="0" smtClean="0"/>
              <a:t>Relationship Satisfaction Mean by Role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83" y="2736290"/>
            <a:ext cx="3859571" cy="14649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6666" y="6041453"/>
            <a:ext cx="37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= </a:t>
            </a:r>
            <a:r>
              <a:rPr lang="fr-FR" sz="1200" dirty="0" err="1" smtClean="0"/>
              <a:t>Low</a:t>
            </a:r>
            <a:r>
              <a:rPr lang="fr-FR" sz="1200" dirty="0" smtClean="0"/>
              <a:t>    2 = Medium    3= High    4 = </a:t>
            </a:r>
            <a:r>
              <a:rPr lang="fr-FR" sz="1200" dirty="0" err="1" smtClean="0"/>
              <a:t>Very</a:t>
            </a:r>
            <a:r>
              <a:rPr lang="fr-FR" sz="1200" dirty="0" smtClean="0"/>
              <a:t> High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72" y="2092126"/>
            <a:ext cx="5990392" cy="3766414"/>
          </a:xfrm>
          <a:prstGeom prst="rect">
            <a:avLst/>
          </a:prstGeom>
        </p:spPr>
      </p:pic>
      <p:pic>
        <p:nvPicPr>
          <p:cNvPr id="3" name="Picture 2" descr="C:\Users\mtran\AppData\Local\Temp\SNAGHTML55cf8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150" y="4550661"/>
            <a:ext cx="50482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1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important is work life balance?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1193" y="1981899"/>
            <a:ext cx="5422390" cy="632155"/>
          </a:xfrm>
        </p:spPr>
        <p:txBody>
          <a:bodyPr/>
          <a:lstStyle/>
          <a:p>
            <a:r>
              <a:rPr lang="en-US" dirty="0" smtClean="0"/>
              <a:t>Work Life Balance Mean by Role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761" y="2738679"/>
            <a:ext cx="3531002" cy="1737628"/>
          </a:xfrm>
          <a:prstGeom prst="rect">
            <a:avLst/>
          </a:prstGeom>
        </p:spPr>
      </p:pic>
      <p:pic>
        <p:nvPicPr>
          <p:cNvPr id="2050" name="Picture 2" descr="C:\Users\mtran\AppData\Local\Temp\SNAGHTML5bee5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25" y="1981899"/>
            <a:ext cx="6127971" cy="39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684359" y="6001990"/>
            <a:ext cx="3710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 = </a:t>
            </a:r>
            <a:r>
              <a:rPr lang="fr-FR" sz="1200" dirty="0" err="1" smtClean="0"/>
              <a:t>Low</a:t>
            </a:r>
            <a:r>
              <a:rPr lang="fr-FR" sz="1200" dirty="0" smtClean="0"/>
              <a:t>    2 = Medium    3= High    4 = </a:t>
            </a:r>
            <a:r>
              <a:rPr lang="fr-FR" sz="1200" dirty="0" err="1" smtClean="0"/>
              <a:t>Very</a:t>
            </a:r>
            <a:r>
              <a:rPr lang="fr-FR" sz="1200" dirty="0" smtClean="0"/>
              <a:t> High</a:t>
            </a:r>
            <a:endParaRPr lang="en-US" sz="1200" dirty="0"/>
          </a:p>
        </p:txBody>
      </p:sp>
      <p:pic>
        <p:nvPicPr>
          <p:cNvPr id="4098" name="Picture 2" descr="C:\Users\mtran\AppData\Local\Temp\SNAGHTML5750df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0" y="4925583"/>
            <a:ext cx="496252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10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926</TotalTime>
  <Words>1186</Words>
  <Application>Microsoft Office PowerPoint</Application>
  <PresentationFormat>Widescreen</PresentationFormat>
  <Paragraphs>219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</vt:lpstr>
      <vt:lpstr>Talent management</vt:lpstr>
      <vt:lpstr>Objective</vt:lpstr>
      <vt:lpstr>methodology</vt:lpstr>
      <vt:lpstr>Example of correlation assessment</vt:lpstr>
      <vt:lpstr>What is the statistical significance of attrition against other variables?</vt:lpstr>
      <vt:lpstr>How important is job satisfaction?</vt:lpstr>
      <vt:lpstr>How important is satisfaction with the environment?</vt:lpstr>
      <vt:lpstr>How important is relationship satisfaction?</vt:lpstr>
      <vt:lpstr>How important is work life balance?</vt:lpstr>
      <vt:lpstr>LOGISTIC REGRESSION MODEL</vt:lpstr>
      <vt:lpstr>Conclusion</vt:lpstr>
      <vt:lpstr>CrEDITS</vt:lpstr>
    </vt:vector>
  </TitlesOfParts>
  <Company>Hudson Advisors,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Domestic beers &amp; breweries</dc:title>
  <dc:creator>Tran, Mai Loan</dc:creator>
  <cp:lastModifiedBy>Tran, Mai Loan</cp:lastModifiedBy>
  <cp:revision>84</cp:revision>
  <cp:lastPrinted>2018-12-06T23:57:30Z</cp:lastPrinted>
  <dcterms:created xsi:type="dcterms:W3CDTF">2018-10-17T20:36:31Z</dcterms:created>
  <dcterms:modified xsi:type="dcterms:W3CDTF">2018-12-10T01:03:03Z</dcterms:modified>
</cp:coreProperties>
</file>