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792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393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3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EDBE07-48A0-4E0F-B750-A2B10A9EB5F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911498-6955-4357-8674-A6F6ADEE11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5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9CC6-BCD3-4D82-B9A0-404619E7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019828"/>
            <a:ext cx="8361229" cy="2098226"/>
          </a:xfrm>
        </p:spPr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7755B-3087-46F2-9B16-52092B048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Meredith Ludlow</a:t>
            </a:r>
          </a:p>
          <a:p>
            <a:r>
              <a:rPr lang="en-US" dirty="0"/>
              <a:t>DDS 6306</a:t>
            </a:r>
          </a:p>
        </p:txBody>
      </p:sp>
    </p:spTree>
    <p:extLst>
      <p:ext uri="{BB962C8B-B14F-4D97-AF65-F5344CB8AC3E}">
        <p14:creationId xmlns:p14="http://schemas.microsoft.com/office/powerpoint/2010/main" val="36864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88E2B-C41A-4E8B-B56B-3AD1B7D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06E6-0CFD-4A97-A353-6389AA96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people have higher attrition than married and divorced people.</a:t>
            </a:r>
          </a:p>
          <a:p>
            <a:r>
              <a:rPr lang="en-US" sz="2400" dirty="0"/>
              <a:t>Overtime has a high attrition rate. </a:t>
            </a:r>
          </a:p>
          <a:p>
            <a:r>
              <a:rPr lang="en-US" sz="2400" dirty="0"/>
              <a:t>Attrition influenced more by the actual content of the job.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0C430-EC55-4B20-A8DE-7FAE7CD0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7251D-FD25-43F5-8DBA-DEFA3A3E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817"/>
            <a:ext cx="9601200" cy="3932583"/>
          </a:xfrm>
        </p:spPr>
        <p:txBody>
          <a:bodyPr>
            <a:normAutofit/>
          </a:bodyPr>
          <a:lstStyle/>
          <a:p>
            <a:r>
              <a:rPr lang="en-US" sz="2400" dirty="0"/>
              <a:t>If a variable doesn’t have an effect on attrition then that variable would have the same attrition rate as the data set as a whole.</a:t>
            </a:r>
          </a:p>
          <a:p>
            <a:r>
              <a:rPr lang="en-US" sz="2400" dirty="0"/>
              <a:t>Found the attrition rate for training data as a whole.</a:t>
            </a:r>
          </a:p>
          <a:p>
            <a:r>
              <a:rPr lang="en-US" sz="2400" dirty="0"/>
              <a:t>Found the attrition rate for every level of all variables under consideration.</a:t>
            </a:r>
          </a:p>
          <a:p>
            <a:r>
              <a:rPr lang="en-US" sz="2400" dirty="0"/>
              <a:t>The numerical variables were divided into levels based on a range of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555C1F-E439-40F2-9F15-63EE540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31024"/>
              </p:ext>
            </p:extLst>
          </p:nvPr>
        </p:nvGraphicFramePr>
        <p:xfrm>
          <a:off x="1276626" y="650800"/>
          <a:ext cx="3401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696">
                  <a:extLst>
                    <a:ext uri="{9D8B030D-6E8A-4147-A177-3AD203B41FA5}">
                      <a16:colId xmlns:a16="http://schemas.microsoft.com/office/drawing/2014/main" val="2966448506"/>
                    </a:ext>
                  </a:extLst>
                </a:gridCol>
                <a:gridCol w="1700696">
                  <a:extLst>
                    <a:ext uri="{9D8B030D-6E8A-4147-A177-3AD203B41FA5}">
                      <a16:colId xmlns:a16="http://schemas.microsoft.com/office/drawing/2014/main" val="15666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5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0.8393162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0.1606838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81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8B9E82-3CDF-47DF-98FE-E83A9F2B882A}"/>
              </a:ext>
            </a:extLst>
          </p:cNvPr>
          <p:cNvSpPr txBox="1"/>
          <p:nvPr/>
        </p:nvSpPr>
        <p:spPr>
          <a:xfrm>
            <a:off x="1276626" y="281468"/>
            <a:ext cx="340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Whole Data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7D3A20-B867-4856-A14E-27B356BF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4737"/>
              </p:ext>
            </p:extLst>
          </p:nvPr>
        </p:nvGraphicFramePr>
        <p:xfrm>
          <a:off x="1276626" y="3414883"/>
          <a:ext cx="3732695" cy="18585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7703">
                  <a:extLst>
                    <a:ext uri="{9D8B030D-6E8A-4147-A177-3AD203B41FA5}">
                      <a16:colId xmlns:a16="http://schemas.microsoft.com/office/drawing/2014/main" val="2035598450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4179986492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003856597"/>
                    </a:ext>
                  </a:extLst>
                </a:gridCol>
              </a:tblGrid>
              <a:tr h="375185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0.8090909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0.1909091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0.8410042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0.1589958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0.8457300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0.1542700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0.8505747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0.1494253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197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548873-0397-4222-859E-97930B1EB645}"/>
              </a:ext>
            </a:extLst>
          </p:cNvPr>
          <p:cNvSpPr txBox="1"/>
          <p:nvPr/>
        </p:nvSpPr>
        <p:spPr>
          <a:xfrm>
            <a:off x="1276626" y="3045551"/>
            <a:ext cx="37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Status Attrition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4273E1-C874-46A5-A9C7-B51F621E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95523"/>
              </p:ext>
            </p:extLst>
          </p:nvPr>
        </p:nvGraphicFramePr>
        <p:xfrm>
          <a:off x="6347791" y="3429000"/>
          <a:ext cx="511533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5113">
                  <a:extLst>
                    <a:ext uri="{9D8B030D-6E8A-4147-A177-3AD203B41FA5}">
                      <a16:colId xmlns:a16="http://schemas.microsoft.com/office/drawing/2014/main" val="2413959274"/>
                    </a:ext>
                  </a:extLst>
                </a:gridCol>
                <a:gridCol w="1705113">
                  <a:extLst>
                    <a:ext uri="{9D8B030D-6E8A-4147-A177-3AD203B41FA5}">
                      <a16:colId xmlns:a16="http://schemas.microsoft.com/office/drawing/2014/main" val="3494615625"/>
                    </a:ext>
                  </a:extLst>
                </a:gridCol>
                <a:gridCol w="1705113">
                  <a:extLst>
                    <a:ext uri="{9D8B030D-6E8A-4147-A177-3AD203B41FA5}">
                      <a16:colId xmlns:a16="http://schemas.microsoft.com/office/drawing/2014/main" val="2524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0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0.9090909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0.0909091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5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0.2488889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9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Rare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0.8538922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0.1461078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788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056828-B864-47F6-A15B-178B346F8B60}"/>
              </a:ext>
            </a:extLst>
          </p:cNvPr>
          <p:cNvSpPr txBox="1"/>
          <p:nvPr/>
        </p:nvSpPr>
        <p:spPr>
          <a:xfrm>
            <a:off x="6361043" y="3073786"/>
            <a:ext cx="45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Travel Attrition</a:t>
            </a:r>
          </a:p>
        </p:txBody>
      </p:sp>
    </p:spTree>
    <p:extLst>
      <p:ext uri="{BB962C8B-B14F-4D97-AF65-F5344CB8AC3E}">
        <p14:creationId xmlns:p14="http://schemas.microsoft.com/office/powerpoint/2010/main" val="387383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1E4789-0C91-422A-A35C-DF1050C8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Top Contributing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34D41-B4E7-4DDC-997E-123AAB4C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4574"/>
            <a:ext cx="9601200" cy="3892826"/>
          </a:xfrm>
        </p:spPr>
        <p:txBody>
          <a:bodyPr>
            <a:normAutofit/>
          </a:bodyPr>
          <a:lstStyle/>
          <a:p>
            <a:r>
              <a:rPr lang="en-US" sz="2400" dirty="0"/>
              <a:t>We want to find the variables whose attrition rates are the most different from the attrition rate of the entire data set.</a:t>
            </a:r>
          </a:p>
          <a:p>
            <a:r>
              <a:rPr lang="en-US" sz="2400" dirty="0"/>
              <a:t>Found the average absolute difference of the attrition rate of the variables from the attrition rate of the whole data 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9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8F26-B9A9-44AE-BC52-15F25295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696"/>
          </a:xfrm>
        </p:spPr>
        <p:txBody>
          <a:bodyPr/>
          <a:lstStyle/>
          <a:p>
            <a:pPr algn="ctr"/>
            <a:r>
              <a:rPr lang="en-US" dirty="0"/>
              <a:t>Top 7 Contributing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95A742-3D4E-496E-87A7-6A9137C8D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34136"/>
              </p:ext>
            </p:extLst>
          </p:nvPr>
        </p:nvGraphicFramePr>
        <p:xfrm>
          <a:off x="2108200" y="2056097"/>
          <a:ext cx="8128000" cy="307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246402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6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5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0.0965591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0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0.0863453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6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0.0839687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2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0.0736389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0.0678095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Stock Option Level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0.0664531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6955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Work-Life Balance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0.0600852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326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2FE4-55BD-4CF8-BC04-557654FC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the Attrition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41A6-A6BD-4640-8555-C73BBD45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Fed the top 5 variables plus the seventh into a KNN model</a:t>
            </a:r>
          </a:p>
          <a:p>
            <a:r>
              <a:rPr lang="en-US" sz="2400" dirty="0"/>
              <a:t>KNN model looks at a point’s nearest neighbors to determine what its attrition label (Yes or No) should be.</a:t>
            </a:r>
          </a:p>
          <a:p>
            <a:r>
              <a:rPr lang="en-US" sz="2400" dirty="0"/>
              <a:t>Set at k=3.</a:t>
            </a:r>
          </a:p>
          <a:p>
            <a:r>
              <a:rPr lang="en-US" sz="2400" dirty="0"/>
              <a:t>Accuracy was 85.67%</a:t>
            </a:r>
          </a:p>
          <a:p>
            <a:r>
              <a:rPr lang="en-US" sz="2400" dirty="0"/>
              <a:t>Sensitivity was 86.36%</a:t>
            </a:r>
          </a:p>
          <a:p>
            <a:r>
              <a:rPr lang="en-US" sz="2400" dirty="0"/>
              <a:t>Specificity was 71.43%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1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FCA68-C8B6-47C0-8B76-4C813D3F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17" y="402441"/>
            <a:ext cx="8474365" cy="60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BBDCE-0464-4769-B85D-1316189B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54" y="209110"/>
            <a:ext cx="9015691" cy="64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B28A3-6470-4A68-A5A0-9E1752C7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8" y="527672"/>
            <a:ext cx="3821828" cy="2729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1523D-2DA1-4816-B904-5B6079D2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94" y="527671"/>
            <a:ext cx="3821828" cy="2729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7DD4C-4C06-49E7-B3AF-C1A1B2B4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7" y="3701713"/>
            <a:ext cx="3821829" cy="2729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C223B-2A5B-430C-BE8B-09FABA9BA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78" y="527671"/>
            <a:ext cx="3821828" cy="2729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4F0BC-6139-4189-B24D-07F7D28DC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318" y="3701713"/>
            <a:ext cx="3821828" cy="2729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EE01A-C706-499C-8273-1D26D32D4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794" y="3701713"/>
            <a:ext cx="3821828" cy="27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79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4134</TotalTime>
  <Words>282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Case Study 2</vt:lpstr>
      <vt:lpstr>Variable Selection</vt:lpstr>
      <vt:lpstr>PowerPoint Presentation</vt:lpstr>
      <vt:lpstr>Finding the Top Contributing Variables</vt:lpstr>
      <vt:lpstr>Top 7 Contributing Variables</vt:lpstr>
      <vt:lpstr>Predicting the Attrition Rate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Meredith Ludlow</dc:creator>
  <cp:lastModifiedBy>Meredith Ludlow</cp:lastModifiedBy>
  <cp:revision>14</cp:revision>
  <dcterms:created xsi:type="dcterms:W3CDTF">2018-12-06T20:14:12Z</dcterms:created>
  <dcterms:modified xsi:type="dcterms:W3CDTF">2018-12-09T17:08:43Z</dcterms:modified>
</cp:coreProperties>
</file>