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86" r:id="rId4"/>
    <p:sldId id="265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7362C-EF17-4827-AC7A-D9241DF680F7}" v="668" dt="2019-02-27T00:59:1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15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791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0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4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4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4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9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7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E6A3-5D98-4420-8C5F-87E9D8071ABB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AE081A-27CD-4148-80E8-E15A47A0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35988E-94B3-4062-BB94-3410B1F823F9}"/>
              </a:ext>
            </a:extLst>
          </p:cNvPr>
          <p:cNvSpPr txBox="1"/>
          <p:nvPr/>
        </p:nvSpPr>
        <p:spPr>
          <a:xfrm>
            <a:off x="820309" y="1455088"/>
            <a:ext cx="1037645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Talent Management Through Data Analytics</a:t>
            </a:r>
          </a:p>
          <a:p>
            <a:pPr algn="ctr"/>
            <a:endParaRPr lang="en-US" sz="2400" b="1" dirty="0">
              <a:latin typeface="HelveticaNeue LT 65 Medium" panose="02000603020000020004" pitchFamily="2" charset="0"/>
            </a:endParaRPr>
          </a:p>
          <a:p>
            <a:pPr algn="ctr"/>
            <a:endParaRPr lang="en-US" sz="2400" b="1" dirty="0">
              <a:latin typeface="HelveticaNeue LT 65 Medium" panose="02000603020000020004" pitchFamily="2" charset="0"/>
            </a:endParaRPr>
          </a:p>
          <a:p>
            <a:pPr algn="ctr"/>
            <a:r>
              <a:rPr lang="en-US" sz="2400" b="1" dirty="0">
                <a:latin typeface="HelveticaNeue LT 65 Medium" panose="02000603020000020004" pitchFamily="2" charset="0"/>
              </a:rPr>
              <a:t>Team JKT </a:t>
            </a:r>
          </a:p>
          <a:p>
            <a:pPr algn="ctr"/>
            <a:endParaRPr lang="en-US" sz="2400" b="1" dirty="0">
              <a:latin typeface="HelveticaNeue LT 65 Medium" panose="02000603020000020004" pitchFamily="2" charset="0"/>
            </a:endParaRPr>
          </a:p>
          <a:p>
            <a:pPr algn="ctr"/>
            <a:r>
              <a:rPr lang="en-US" sz="2400" b="1" dirty="0">
                <a:latin typeface="HelveticaNeue LT 65 Medium" panose="02000603020000020004" pitchFamily="2" charset="0"/>
              </a:rPr>
              <a:t>DDS Analytics</a:t>
            </a:r>
          </a:p>
        </p:txBody>
      </p:sp>
    </p:spTree>
    <p:extLst>
      <p:ext uri="{BB962C8B-B14F-4D97-AF65-F5344CB8AC3E}">
        <p14:creationId xmlns:p14="http://schemas.microsoft.com/office/powerpoint/2010/main" val="159753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C25A13-68DF-45F8-9D59-D4466C61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3rd Factor Associated With High Attrition Rate: Frequent Business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369CB-AAE3-4B6D-820D-04479F89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82" y="1905000"/>
            <a:ext cx="3687472" cy="3318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8EEEE-FF6C-4B1B-AFF1-86B97CB5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292" y="1905000"/>
            <a:ext cx="3687472" cy="33181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EEB86F-2E6D-405E-922D-3BFC7DA6DEA3}"/>
              </a:ext>
            </a:extLst>
          </p:cNvPr>
          <p:cNvSpPr/>
          <p:nvPr/>
        </p:nvSpPr>
        <p:spPr>
          <a:xfrm>
            <a:off x="8552631" y="2081910"/>
            <a:ext cx="906449" cy="289427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4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42F5-93EB-4FC9-84BB-3571E2F1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Sales Reps Have Much Higher Rate of Travel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B8F88-54E6-4930-B61A-0B47833E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487" y="1525775"/>
            <a:ext cx="4230125" cy="3806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85424C-FD99-4613-BEBB-70B89A00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591" y="1525775"/>
            <a:ext cx="4230124" cy="3806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66088-06EA-400D-928B-B6BBDC0475DF}"/>
              </a:ext>
            </a:extLst>
          </p:cNvPr>
          <p:cNvSpPr txBox="1"/>
          <p:nvPr/>
        </p:nvSpPr>
        <p:spPr>
          <a:xfrm>
            <a:off x="918721" y="5540419"/>
            <a:ext cx="11273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Neue LT 65 Medium" panose="02000603020000020004" pitchFamily="2" charset="0"/>
              </a:rPr>
              <a:t>Conclusion: 1. Higher turnover rates among sales reps and lab techs are likely due to combination </a:t>
            </a:r>
          </a:p>
          <a:p>
            <a:r>
              <a:rPr lang="en-US" b="1" dirty="0">
                <a:latin typeface="HelveticaNeue LT 65 Medium" panose="02000603020000020004" pitchFamily="2" charset="0"/>
              </a:rPr>
              <a:t>			    of factors</a:t>
            </a:r>
          </a:p>
          <a:p>
            <a:r>
              <a:rPr lang="en-US" b="1" dirty="0">
                <a:latin typeface="HelveticaNeue LT 65 Medium" panose="02000603020000020004" pitchFamily="2" charset="0"/>
              </a:rPr>
              <a:t>			2. Working overtime appears to be a company-wide issue in terms of employee attrition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A479F8-4561-44BE-8831-E45F96434CAC}"/>
              </a:ext>
            </a:extLst>
          </p:cNvPr>
          <p:cNvSpPr/>
          <p:nvPr/>
        </p:nvSpPr>
        <p:spPr>
          <a:xfrm>
            <a:off x="10069757" y="1733969"/>
            <a:ext cx="341907" cy="247881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17FE3B-EAB8-406C-91B8-3111D0D9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Top Factor Associated With Low Attrition Rate: Stock Options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9B393-E6C2-47A8-A85B-5EF55346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65" y="2389076"/>
            <a:ext cx="4224735" cy="380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49DD8-2BAF-4A35-BA34-14F9229DD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70" y="2389076"/>
            <a:ext cx="4224735" cy="3801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687583-3E62-43D0-8123-A836B604F504}"/>
              </a:ext>
            </a:extLst>
          </p:cNvPr>
          <p:cNvSpPr/>
          <p:nvPr/>
        </p:nvSpPr>
        <p:spPr>
          <a:xfrm>
            <a:off x="7696862" y="2592124"/>
            <a:ext cx="1518700" cy="32838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0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5D32-5B4E-4DC6-BAB0-6D10917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2nd Factor Associated With Low Attrition Rate: At Least Three Years With Company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00BE9-C67D-431A-9E87-A2ADB123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49" y="2211794"/>
            <a:ext cx="4377612" cy="3939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77796E-6CB3-4CBE-9BE4-019CB39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61" y="2211795"/>
            <a:ext cx="4377612" cy="3939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580D3F-43F1-4838-9A14-643E319D67F9}"/>
              </a:ext>
            </a:extLst>
          </p:cNvPr>
          <p:cNvSpPr/>
          <p:nvPr/>
        </p:nvSpPr>
        <p:spPr>
          <a:xfrm>
            <a:off x="6877877" y="2433098"/>
            <a:ext cx="230589" cy="34031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55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C0BC-6FDC-4641-A49F-636F8CF9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491" y="34587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1F69-E7D5-41E5-B5DD-FA7F2E3A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647" y="1626760"/>
            <a:ext cx="10225377" cy="44082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HelveticaNeue LT 65 Medium" panose="02000603020000020004" pitchFamily="2" charset="0"/>
              </a:rPr>
              <a:t>Overtime is the influential factor – ways to improve work/life balance </a:t>
            </a:r>
          </a:p>
          <a:p>
            <a:r>
              <a:rPr lang="en-US" sz="2400" b="1" dirty="0">
                <a:latin typeface="HelveticaNeue LT 65 Medium" panose="02000603020000020004" pitchFamily="2" charset="0"/>
              </a:rPr>
              <a:t>Job involvement: developing strategy to keep employee engaged</a:t>
            </a:r>
          </a:p>
          <a:p>
            <a:r>
              <a:rPr lang="en-US" sz="2400" b="1" dirty="0">
                <a:latin typeface="HelveticaNeue LT 65 Medium" panose="02000603020000020004" pitchFamily="2" charset="0"/>
              </a:rPr>
              <a:t>Travel: developing strategy to reduce travel needs </a:t>
            </a:r>
          </a:p>
          <a:p>
            <a:r>
              <a:rPr lang="en-US" sz="2400" b="1" dirty="0">
                <a:latin typeface="HelveticaNeue LT 65 Medium" panose="02000603020000020004" pitchFamily="2" charset="0"/>
              </a:rPr>
              <a:t>How to keep young/new employee:</a:t>
            </a:r>
          </a:p>
          <a:p>
            <a:pPr lvl="1"/>
            <a:r>
              <a:rPr lang="en-US" sz="2000" b="1" dirty="0">
                <a:latin typeface="HelveticaNeue LT 65 Medium" panose="02000603020000020004" pitchFamily="2" charset="0"/>
              </a:rPr>
              <a:t>More time with manager: Mentoring</a:t>
            </a:r>
          </a:p>
          <a:p>
            <a:pPr lvl="1"/>
            <a:r>
              <a:rPr lang="en-US" sz="2000" b="1" dirty="0">
                <a:latin typeface="HelveticaNeue LT 65 Medium" panose="02000603020000020004" pitchFamily="2" charset="0"/>
              </a:rPr>
              <a:t>The first three years are the key</a:t>
            </a:r>
          </a:p>
          <a:p>
            <a:pPr lvl="1"/>
            <a:r>
              <a:rPr lang="en-US" sz="2000" b="1" dirty="0">
                <a:latin typeface="HelveticaNeue LT 65 Medium" panose="02000603020000020004" pitchFamily="2" charset="0"/>
              </a:rPr>
              <a:t>Stock options?</a:t>
            </a:r>
          </a:p>
        </p:txBody>
      </p:sp>
    </p:spTree>
    <p:extLst>
      <p:ext uri="{BB962C8B-B14F-4D97-AF65-F5344CB8AC3E}">
        <p14:creationId xmlns:p14="http://schemas.microsoft.com/office/powerpoint/2010/main" val="348295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AC561B-4641-4E6C-839C-232E60A9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DDS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E764-27D0-4375-8253-7EB96FDD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55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HelveticaNeue LT 65 Medium" panose="02000603020000020004" pitchFamily="2" charset="0"/>
              </a:rPr>
              <a:t>Data analytics company specializes in talent management solution for Fortune 1000 companies</a:t>
            </a:r>
            <a:endParaRPr lang="en-US" sz="2400" dirty="0">
              <a:latin typeface="HelveticaNeue LT 65 Medium" panose="02000603020000020004" pitchFamily="2" charset="0"/>
            </a:endParaRPr>
          </a:p>
          <a:p>
            <a:r>
              <a:rPr lang="en-US" sz="2400" b="1" dirty="0">
                <a:latin typeface="HelveticaNeue LT 65 Medium" panose="02000603020000020004" pitchFamily="2" charset="0"/>
              </a:rPr>
              <a:t>Iterative process of developing and retaining employee</a:t>
            </a:r>
          </a:p>
          <a:p>
            <a:r>
              <a:rPr lang="en-US" sz="2400" b="1" dirty="0">
                <a:latin typeface="HelveticaNeue LT 65 Medium" panose="02000603020000020004" pitchFamily="2" charset="0"/>
              </a:rPr>
              <a:t>Leverage data science for talent retention</a:t>
            </a:r>
          </a:p>
          <a:p>
            <a:r>
              <a:rPr lang="en-US" sz="2400" b="1" dirty="0">
                <a:latin typeface="HelveticaNeue LT 65 Medium" panose="02000603020000020004" pitchFamily="2" charset="0"/>
              </a:rPr>
              <a:t>Identifying turnover factors</a:t>
            </a:r>
          </a:p>
          <a:p>
            <a:r>
              <a:rPr lang="en-US" sz="2400" b="1" dirty="0">
                <a:latin typeface="HelveticaNeue LT 65 Medium" panose="02000603020000020004" pitchFamily="2" charset="0"/>
              </a:rPr>
              <a:t>Predicting employee attrition</a:t>
            </a:r>
          </a:p>
        </p:txBody>
      </p:sp>
    </p:spTree>
    <p:extLst>
      <p:ext uri="{BB962C8B-B14F-4D97-AF65-F5344CB8AC3E}">
        <p14:creationId xmlns:p14="http://schemas.microsoft.com/office/powerpoint/2010/main" val="365854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AC561B-4641-4E6C-839C-232E60A9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065" y="658293"/>
            <a:ext cx="9906548" cy="64066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E764-27D0-4375-8253-7EB96FDD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55" y="1540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HelveticaNeue LT 65 Medium" panose="02000603020000020004" pitchFamily="2" charset="0"/>
              </a:rPr>
              <a:t>Purpose: to identify factors that are associated with employee attrition</a:t>
            </a:r>
            <a:endParaRPr lang="en-US" sz="2400" dirty="0">
              <a:latin typeface="HelveticaNeue LT 65 Medium" panose="02000603020000020004" pitchFamily="2" charset="0"/>
            </a:endParaRPr>
          </a:p>
          <a:p>
            <a:r>
              <a:rPr lang="en-US" sz="2400" b="1" dirty="0">
                <a:latin typeface="HelveticaNeue LT 65 Medium" panose="02000603020000020004" pitchFamily="2" charset="0"/>
              </a:rPr>
              <a:t>Who are leaving?</a:t>
            </a:r>
          </a:p>
          <a:p>
            <a:r>
              <a:rPr lang="en-US" sz="2400" b="1" dirty="0">
                <a:latin typeface="HelveticaNeue LT 65 Medium" panose="02000603020000020004" pitchFamily="2" charset="0"/>
              </a:rPr>
              <a:t>Why they are leaving (factors impacting their high attrition rate)?</a:t>
            </a:r>
          </a:p>
          <a:p>
            <a:r>
              <a:rPr lang="en-US" sz="2400" b="1" dirty="0">
                <a:latin typeface="HelveticaNeue LT 65 Medium" panose="02000603020000020004" pitchFamily="2" charset="0"/>
              </a:rPr>
              <a:t>Dataset: 1470 employee attrition data, 35 features, average 16% attrition rat</a:t>
            </a:r>
          </a:p>
          <a:p>
            <a:r>
              <a:rPr lang="en-US" sz="2400" b="1" dirty="0">
                <a:latin typeface="HelveticaNeue LT 65 Medium" panose="02000603020000020004" pitchFamily="2" charset="0"/>
              </a:rPr>
              <a:t>Analytical approaches: </a:t>
            </a:r>
            <a:r>
              <a:rPr lang="en-US" sz="2400" b="1" i="1" dirty="0">
                <a:latin typeface="HelveticaNeue LT 65 Medium" panose="02000603020000020004" pitchFamily="2" charset="0"/>
              </a:rPr>
              <a:t>R</a:t>
            </a:r>
            <a:r>
              <a:rPr lang="en-US" sz="2400" b="1" dirty="0">
                <a:latin typeface="HelveticaNeue LT 65 Medium" panose="02000603020000020004" pitchFamily="2" charset="0"/>
              </a:rPr>
              <a:t>, </a:t>
            </a:r>
            <a:r>
              <a:rPr lang="en-US" sz="2400" b="1" i="1" dirty="0">
                <a:latin typeface="HelveticaNeue LT 65 Medium" panose="02000603020000020004" pitchFamily="2" charset="0"/>
              </a:rPr>
              <a:t>logistic regression, naïve </a:t>
            </a:r>
            <a:r>
              <a:rPr lang="en-US" sz="2400" b="1" i="1" dirty="0" err="1">
                <a:latin typeface="HelveticaNeue LT 65 Medium" panose="02000603020000020004" pitchFamily="2" charset="0"/>
              </a:rPr>
              <a:t>Bayse</a:t>
            </a:r>
            <a:r>
              <a:rPr lang="en-US" sz="2400" b="1" i="1" dirty="0">
                <a:latin typeface="HelveticaNeue LT 65 Medium" panose="02000603020000020004" pitchFamily="2" charset="0"/>
              </a:rPr>
              <a:t> and random forest models</a:t>
            </a:r>
          </a:p>
          <a:p>
            <a:pPr lvl="1"/>
            <a:r>
              <a:rPr lang="en-US" sz="2400" b="1" i="1" dirty="0">
                <a:latin typeface="HelveticaNeue LT 65 Medium" panose="02000603020000020004" pitchFamily="2" charset="0"/>
              </a:rPr>
              <a:t>Predicting future attrition</a:t>
            </a:r>
            <a:endParaRPr lang="en-US" sz="2200" b="1" i="1" dirty="0">
              <a:latin typeface="HelveticaNeue LT 65 Medium" panose="02000603020000020004" pitchFamily="2" charset="0"/>
            </a:endParaRPr>
          </a:p>
          <a:p>
            <a:pPr lvl="1"/>
            <a:endParaRPr lang="en-US" sz="2200" b="1" dirty="0">
              <a:latin typeface="HelveticaNeue LT 65 Medium" panose="020006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3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15D3-CD7E-4A07-9C9F-43138192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Who is leaving?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5D8C1-C081-47D3-8972-D5EA345F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637" y="2233917"/>
            <a:ext cx="4122098" cy="3709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B9AF0-07D0-4B6A-90B7-3CDDBA78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975" y="2233917"/>
            <a:ext cx="4122098" cy="37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8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573F19-D381-4C1F-BC56-B753DBC3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94" y="2194137"/>
            <a:ext cx="4314931" cy="3882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02D21-C807-4DAA-9E9B-B85851A92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278" y="2194137"/>
            <a:ext cx="4314931" cy="388276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A933485-7A7E-4C3B-B322-EF62B38C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Who Are Leaving?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BC8657-A76E-437E-912B-0F11D4D07D21}"/>
              </a:ext>
            </a:extLst>
          </p:cNvPr>
          <p:cNvSpPr/>
          <p:nvPr/>
        </p:nvSpPr>
        <p:spPr>
          <a:xfrm>
            <a:off x="7442420" y="2369488"/>
            <a:ext cx="381663" cy="258417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1F8D6A-8253-4674-A977-75D7D3F99E17}"/>
              </a:ext>
            </a:extLst>
          </p:cNvPr>
          <p:cNvSpPr/>
          <p:nvPr/>
        </p:nvSpPr>
        <p:spPr>
          <a:xfrm>
            <a:off x="7824083" y="2369488"/>
            <a:ext cx="381663" cy="258417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F7EB5C-6342-4211-8125-18622B874D4F}"/>
              </a:ext>
            </a:extLst>
          </p:cNvPr>
          <p:cNvSpPr/>
          <p:nvPr/>
        </p:nvSpPr>
        <p:spPr>
          <a:xfrm>
            <a:off x="9988163" y="2369488"/>
            <a:ext cx="381663" cy="258417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9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02FF27-8FB4-404B-A56B-D36CBC68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80" y="1905000"/>
            <a:ext cx="4459910" cy="4013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47C66-66BA-4A88-AB9C-F130EF35C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430" y="1905000"/>
            <a:ext cx="4459910" cy="401322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508BBB-B217-4985-A36C-E2C44731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Top Factor Associated With High Attrition Rate: Working Over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8B516-8726-4246-B236-2C227080C02E}"/>
              </a:ext>
            </a:extLst>
          </p:cNvPr>
          <p:cNvSpPr/>
          <p:nvPr/>
        </p:nvSpPr>
        <p:spPr>
          <a:xfrm>
            <a:off x="8184883" y="2125447"/>
            <a:ext cx="1510748" cy="347472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5715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0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5FD04B-25E1-42D9-8112-BA3E6F8F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Over Time Rates Are Similar Among All Jobs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A5C03-BA80-45CB-A361-C75A1E64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116" y="1905000"/>
            <a:ext cx="3739543" cy="3365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14F3DE-1C98-4971-ACA9-C9547CBDB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539" y="1905000"/>
            <a:ext cx="3739543" cy="33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0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20F00D-7E96-4AF9-AC58-F3B80144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820" y="38317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2nd Factor Associated With High Attrition Rate: Poor Job Involvement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5A6CD-23FC-4A4D-96A7-DBF715110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91" y="1664061"/>
            <a:ext cx="4292339" cy="3862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E4FA32-1A05-4570-91BE-D724ADC1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20" y="1664061"/>
            <a:ext cx="4292339" cy="38624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19DFE1-195E-40A5-A20B-6257088D4C09}"/>
              </a:ext>
            </a:extLst>
          </p:cNvPr>
          <p:cNvSpPr/>
          <p:nvPr/>
        </p:nvSpPr>
        <p:spPr>
          <a:xfrm>
            <a:off x="7326757" y="1882327"/>
            <a:ext cx="747423" cy="332364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3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1CA9-69E1-442D-BA85-412A4555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7" y="58773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HelveticaNeue LT 65 Medium" panose="02000603020000020004" pitchFamily="2" charset="0"/>
              </a:rPr>
              <a:t>Job Involvements Are Lower Among Sales Reps And Lab Techs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573E-CCF1-4F54-A648-B7FAF415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075" y="1812921"/>
            <a:ext cx="4773289" cy="4295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627882-1709-4AB3-B974-3F9FD7BF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786" y="1812922"/>
            <a:ext cx="4773289" cy="42952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84AC06-C178-4B72-8119-A10691A88E3A}"/>
              </a:ext>
            </a:extLst>
          </p:cNvPr>
          <p:cNvSpPr/>
          <p:nvPr/>
        </p:nvSpPr>
        <p:spPr>
          <a:xfrm>
            <a:off x="7521009" y="2068210"/>
            <a:ext cx="381663" cy="275181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14A1A-EF67-4606-BF58-6A70B72467E9}"/>
              </a:ext>
            </a:extLst>
          </p:cNvPr>
          <p:cNvSpPr/>
          <p:nvPr/>
        </p:nvSpPr>
        <p:spPr>
          <a:xfrm>
            <a:off x="9701916" y="2060259"/>
            <a:ext cx="381663" cy="275181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965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794</TotalTime>
  <Words>268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HelveticaNeue LT 65 Medium</vt:lpstr>
      <vt:lpstr>Wingdings 3</vt:lpstr>
      <vt:lpstr>Wisp</vt:lpstr>
      <vt:lpstr>PowerPoint Presentation</vt:lpstr>
      <vt:lpstr>DDS Analytics</vt:lpstr>
      <vt:lpstr>Outline</vt:lpstr>
      <vt:lpstr>Who is leaving?</vt:lpstr>
      <vt:lpstr>Who Are Leaving?</vt:lpstr>
      <vt:lpstr>Top Factor Associated With High Attrition Rate: Working Over Time</vt:lpstr>
      <vt:lpstr>Over Time Rates Are Similar Among All Jobs</vt:lpstr>
      <vt:lpstr>2nd Factor Associated With High Attrition Rate: Poor Job Involvement</vt:lpstr>
      <vt:lpstr>Job Involvements Are Lower Among Sales Reps And Lab Techs</vt:lpstr>
      <vt:lpstr>3rd Factor Associated With High Attrition Rate: Frequent Business Travel</vt:lpstr>
      <vt:lpstr>Sales Reps Have Much Higher Rate of Travel</vt:lpstr>
      <vt:lpstr>Top Factor Associated With Low Attrition Rate: Stock Options</vt:lpstr>
      <vt:lpstr>2nd Factor Associated With Low Attrition Rate: At Least Three Years With Company 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Jiang</dc:creator>
  <cp:lastModifiedBy> </cp:lastModifiedBy>
  <cp:revision>9</cp:revision>
  <dcterms:created xsi:type="dcterms:W3CDTF">2019-02-26T00:51:27Z</dcterms:created>
  <dcterms:modified xsi:type="dcterms:W3CDTF">2019-02-27T19:51:02Z</dcterms:modified>
</cp:coreProperties>
</file>