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65" r:id="rId5"/>
    <p:sldId id="274" r:id="rId6"/>
    <p:sldId id="273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5F46-78AF-5343-84B9-D5630266D77A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0B4F-7FC6-F149-9870-D3F3714D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C121-6705-1F44-A110-34073B03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8: Midterm</a:t>
            </a:r>
          </a:p>
        </p:txBody>
      </p:sp>
    </p:spTree>
    <p:extLst>
      <p:ext uri="{BB962C8B-B14F-4D97-AF65-F5344CB8AC3E}">
        <p14:creationId xmlns:p14="http://schemas.microsoft.com/office/powerpoint/2010/main" val="9831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977-67E9-E445-BB89-6CCD131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</a:t>
            </a:r>
            <a:br>
              <a:rPr lang="en-US" dirty="0"/>
            </a:br>
            <a:r>
              <a:rPr lang="en-US" dirty="0"/>
              <a:t>(Not Comprehensive)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297E-8C87-2448-BF89-995A78C0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 of Stationarity (All 3 Conditions)</a:t>
            </a:r>
          </a:p>
          <a:p>
            <a:r>
              <a:rPr lang="en-US" dirty="0"/>
              <a:t>Definition of Covariance / Correlation (Unit 1)</a:t>
            </a:r>
          </a:p>
          <a:p>
            <a:r>
              <a:rPr lang="en-US" dirty="0"/>
              <a:t>Spectral Density</a:t>
            </a:r>
          </a:p>
          <a:p>
            <a:r>
              <a:rPr lang="en-US" dirty="0"/>
              <a:t>Frequency / Period</a:t>
            </a:r>
          </a:p>
          <a:p>
            <a:r>
              <a:rPr lang="en-US" dirty="0"/>
              <a:t>Nyquist Frequency</a:t>
            </a:r>
          </a:p>
          <a:p>
            <a:r>
              <a:rPr lang="en-US" dirty="0"/>
              <a:t>Moving Average Filters</a:t>
            </a:r>
          </a:p>
          <a:p>
            <a:r>
              <a:rPr lang="en-US" dirty="0"/>
              <a:t>Difference Filters</a:t>
            </a:r>
          </a:p>
          <a:p>
            <a:r>
              <a:rPr lang="en-US" dirty="0"/>
              <a:t>High / Low Pass Filters</a:t>
            </a:r>
          </a:p>
          <a:p>
            <a:r>
              <a:rPr lang="en-US" dirty="0"/>
              <a:t>Butterworth Filters</a:t>
            </a:r>
          </a:p>
          <a:p>
            <a:r>
              <a:rPr lang="en-US" dirty="0"/>
              <a:t>AR(1), AR(2), AR(p) models </a:t>
            </a:r>
          </a:p>
          <a:p>
            <a:pPr lvl="1"/>
            <a:r>
              <a:rPr lang="en-US" dirty="0"/>
              <a:t>ACF</a:t>
            </a:r>
          </a:p>
          <a:p>
            <a:pPr lvl="1"/>
            <a:r>
              <a:rPr lang="en-US" dirty="0"/>
              <a:t>Spectral Density</a:t>
            </a:r>
          </a:p>
          <a:p>
            <a:pPr lvl="1"/>
            <a:r>
              <a:rPr lang="en-US" dirty="0"/>
              <a:t>Realizations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977-67E9-E445-BB89-6CCD131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</a:t>
            </a:r>
            <a:br>
              <a:rPr lang="en-US" dirty="0"/>
            </a:br>
            <a:r>
              <a:rPr lang="en-US" dirty="0"/>
              <a:t>(Not Comprehensive)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297E-8C87-2448-BF89-995A78C0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Average Models (ACF, Spec Den, GLP)</a:t>
            </a:r>
          </a:p>
          <a:p>
            <a:r>
              <a:rPr lang="en-US" dirty="0"/>
              <a:t>Invertibility </a:t>
            </a:r>
          </a:p>
          <a:p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models</a:t>
            </a:r>
          </a:p>
          <a:p>
            <a:pPr lvl="1"/>
            <a:r>
              <a:rPr lang="en-US" dirty="0"/>
              <a:t>ACF</a:t>
            </a:r>
          </a:p>
          <a:p>
            <a:pPr lvl="1"/>
            <a:r>
              <a:rPr lang="en-US" dirty="0"/>
              <a:t>Spectral Density</a:t>
            </a:r>
          </a:p>
          <a:p>
            <a:pPr lvl="1"/>
            <a:r>
              <a:rPr lang="en-US" dirty="0"/>
              <a:t>GLP</a:t>
            </a:r>
          </a:p>
          <a:p>
            <a:r>
              <a:rPr lang="en-US" dirty="0"/>
              <a:t>GLP form / Psi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9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977-67E9-E445-BB89-6CCD1310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</a:t>
            </a:r>
            <a:br>
              <a:rPr lang="en-US" dirty="0"/>
            </a:br>
            <a:r>
              <a:rPr lang="en-US" dirty="0"/>
              <a:t>(Not Comprehensive)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297E-8C87-2448-BF89-995A78C0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27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ARIMA Models</a:t>
            </a:r>
          </a:p>
          <a:p>
            <a:pPr lvl="1"/>
            <a:r>
              <a:rPr lang="en-US" dirty="0"/>
              <a:t>(1-B)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Seasonal (1 – </a:t>
            </a: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Airline Models</a:t>
            </a:r>
          </a:p>
          <a:p>
            <a:pPr lvl="1"/>
            <a:r>
              <a:rPr lang="en-US" dirty="0"/>
              <a:t>ACFs</a:t>
            </a:r>
          </a:p>
          <a:p>
            <a:pPr lvl="1"/>
            <a:r>
              <a:rPr lang="en-US" dirty="0"/>
              <a:t>Spectral Density</a:t>
            </a:r>
          </a:p>
          <a:p>
            <a:pPr lvl="1"/>
            <a:r>
              <a:rPr lang="en-US" dirty="0" err="1"/>
              <a:t>artrans.wge</a:t>
            </a:r>
            <a:endParaRPr lang="en-US" dirty="0"/>
          </a:p>
          <a:p>
            <a:pPr lvl="1"/>
            <a:r>
              <a:rPr lang="en-US" dirty="0" err="1"/>
              <a:t>factor.tables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Forecasting</a:t>
            </a:r>
          </a:p>
          <a:p>
            <a:pPr lvl="1"/>
            <a:r>
              <a:rPr lang="en-US" dirty="0"/>
              <a:t>Behavior with AR(p) / ARMA(</a:t>
            </a:r>
            <a:r>
              <a:rPr lang="en-US" dirty="0" err="1"/>
              <a:t>p,q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Behavior with (1-B) models</a:t>
            </a:r>
          </a:p>
          <a:p>
            <a:pPr lvl="1"/>
            <a:r>
              <a:rPr lang="en-US" dirty="0"/>
              <a:t>Behavior with seasonal models</a:t>
            </a:r>
          </a:p>
          <a:p>
            <a:pPr lvl="1"/>
            <a:r>
              <a:rPr lang="en-US" dirty="0"/>
              <a:t>Behavior with airline models: (1-B)(1-B</a:t>
            </a:r>
            <a:r>
              <a:rPr lang="en-US" baseline="30000" dirty="0"/>
              <a:t>12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calculating forecasts “by hand”</a:t>
            </a:r>
          </a:p>
          <a:p>
            <a:pPr lvl="1"/>
            <a:r>
              <a:rPr lang="en-US" dirty="0"/>
              <a:t>ASE</a:t>
            </a:r>
          </a:p>
          <a:p>
            <a:pPr lvl="1"/>
            <a:r>
              <a:rPr lang="en-US" dirty="0"/>
              <a:t>Probability Limits  (Psi weights)</a:t>
            </a:r>
          </a:p>
          <a:p>
            <a:pPr lvl="1"/>
            <a:r>
              <a:rPr lang="en-US" dirty="0"/>
              <a:t>Signal Plus Noise</a:t>
            </a:r>
          </a:p>
          <a:p>
            <a:pPr lvl="2"/>
            <a:r>
              <a:rPr lang="en-US" dirty="0"/>
              <a:t>linear trend</a:t>
            </a:r>
          </a:p>
          <a:p>
            <a:pPr lvl="2"/>
            <a:r>
              <a:rPr lang="en-US" dirty="0"/>
              <a:t>sin/cos cyclic behavior / trend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0113-F406-924F-8DEA-3CFBDCD9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8E8A-2242-5B46-840C-4B6F4C31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(Tuesday Oct 15):</a:t>
            </a:r>
          </a:p>
          <a:p>
            <a:pPr lvl="1"/>
            <a:r>
              <a:rPr lang="en-US" dirty="0"/>
              <a:t>Matching</a:t>
            </a:r>
          </a:p>
          <a:p>
            <a:pPr lvl="1"/>
            <a:r>
              <a:rPr lang="en-US" dirty="0"/>
              <a:t>Multiple Choice</a:t>
            </a:r>
          </a:p>
          <a:p>
            <a:pPr lvl="1"/>
            <a:r>
              <a:rPr lang="en-US" dirty="0"/>
              <a:t>Free Response</a:t>
            </a:r>
          </a:p>
          <a:p>
            <a:pPr lvl="1"/>
            <a:r>
              <a:rPr lang="en-US" dirty="0"/>
              <a:t>Calculation </a:t>
            </a:r>
          </a:p>
          <a:p>
            <a:pPr lvl="1"/>
            <a:endParaRPr lang="en-US" dirty="0"/>
          </a:p>
          <a:p>
            <a:r>
              <a:rPr lang="en-US" dirty="0"/>
              <a:t>Take Home (Due Saturday Oct 19 11:59pm Central)</a:t>
            </a:r>
          </a:p>
          <a:p>
            <a:pPr lvl="1"/>
            <a:r>
              <a:rPr lang="en-US" dirty="0"/>
              <a:t>You will be given a dataset to analyze. </a:t>
            </a:r>
          </a:p>
          <a:p>
            <a:pPr lvl="1"/>
            <a:r>
              <a:rPr lang="en-US" dirty="0"/>
              <a:t>There may be a more complex calculation as well.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0113-F406-924F-8DEA-3CFBDCD9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for the 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8E8A-2242-5B46-840C-4B6F4C31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80-90% should be from HWs and For Live Session Assignments.</a:t>
            </a:r>
          </a:p>
          <a:p>
            <a:r>
              <a:rPr lang="en-US" dirty="0"/>
              <a:t>10% - 20% will be based on HWs and For Live Session Assignments but may require putting two or more of these ideas together to solve a larger problem.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74D1-72F5-4044-8CDB-8390D257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D2D2-E4BA-E346-A925-F61A0A38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Sunday 7pm – 8pm Central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 will be held as usual 8-9pm central.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6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60939C-F6B9-A748-9D9A-F055D52671AE}"/>
              </a:ext>
            </a:extLst>
          </p:cNvPr>
          <p:cNvSpPr/>
          <p:nvPr/>
        </p:nvSpPr>
        <p:spPr>
          <a:xfrm>
            <a:off x="2286000" y="24712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/>
              <a:t>Keep working hard! 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You got this!</a:t>
            </a:r>
          </a:p>
        </p:txBody>
      </p:sp>
    </p:spTree>
    <p:extLst>
      <p:ext uri="{BB962C8B-B14F-4D97-AF65-F5344CB8AC3E}">
        <p14:creationId xmlns:p14="http://schemas.microsoft.com/office/powerpoint/2010/main" val="21918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298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 8: Midterm</vt:lpstr>
      <vt:lpstr>Things to Know  (Not Comprehensive)</vt:lpstr>
      <vt:lpstr>Things to Know  (Not Comprehensive)</vt:lpstr>
      <vt:lpstr>Things to Know  (Not Comprehensive)</vt:lpstr>
      <vt:lpstr>Midterm Exam</vt:lpstr>
      <vt:lpstr>How To Study for the Midterm Exam</vt:lpstr>
      <vt:lpstr>Optional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8: Midterm</dc:title>
  <dc:creator>Microsoft Office User</dc:creator>
  <cp:lastModifiedBy>Microsoft Office User</cp:lastModifiedBy>
  <cp:revision>3</cp:revision>
  <dcterms:created xsi:type="dcterms:W3CDTF">2019-10-08T22:08:40Z</dcterms:created>
  <dcterms:modified xsi:type="dcterms:W3CDTF">2019-10-09T01:12:15Z</dcterms:modified>
</cp:coreProperties>
</file>