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74" d="100"/>
          <a:sy n="74" d="100"/>
        </p:scale>
        <p:origin x="33"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D61B-211A-4B56-AE23-36FDFE4F0C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A72EF-76FF-45BB-9B76-7D5666794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87B08-4478-4D4D-A443-ACADA5742702}"/>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5" name="Footer Placeholder 4">
            <a:extLst>
              <a:ext uri="{FF2B5EF4-FFF2-40B4-BE49-F238E27FC236}">
                <a16:creationId xmlns:a16="http://schemas.microsoft.com/office/drawing/2014/main" id="{747129FC-CC52-4C3B-8700-317C2B2EC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0A72D-53AE-4452-AACD-EE23894E0EF8}"/>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26507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4F97-14C1-4FB8-9FCD-1E5E27B07C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5FCB5D-3657-4739-A0A9-9E9EE5D19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A7A2C-447C-462A-8EAB-EBD54C5F4D8A}"/>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5" name="Footer Placeholder 4">
            <a:extLst>
              <a:ext uri="{FF2B5EF4-FFF2-40B4-BE49-F238E27FC236}">
                <a16:creationId xmlns:a16="http://schemas.microsoft.com/office/drawing/2014/main" id="{8B67A693-4E84-42A1-9737-06747282B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F4853-C7B2-433F-A700-94F3FA631551}"/>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73460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63B9E-1DDE-4C02-9ECC-49FAB168B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BCFED0-CCBB-46B3-AE4E-5317083125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CE2B7-A8B8-400D-BDE1-94DB4B6095D5}"/>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5" name="Footer Placeholder 4">
            <a:extLst>
              <a:ext uri="{FF2B5EF4-FFF2-40B4-BE49-F238E27FC236}">
                <a16:creationId xmlns:a16="http://schemas.microsoft.com/office/drawing/2014/main" id="{94030A82-7F85-4A22-87B9-DC4318F82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D2E16-2721-4BC7-8C54-36D98095077F}"/>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240833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06F4-442F-4A9B-89D5-250E2DA17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70D6A-AD8F-44CB-812E-F990FF0A0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BD728-A8D1-4999-B04D-238A6430E24E}"/>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5" name="Footer Placeholder 4">
            <a:extLst>
              <a:ext uri="{FF2B5EF4-FFF2-40B4-BE49-F238E27FC236}">
                <a16:creationId xmlns:a16="http://schemas.microsoft.com/office/drawing/2014/main" id="{22058CAF-7263-4AA5-AF48-4EF2A8701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A9B50-01DB-4A00-9E13-38767B456678}"/>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380088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17C9-F321-43AD-AC44-C823C237E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44320-E0E1-4019-A3A9-EB32F8D54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9D938-55B9-4614-8338-3C75C44FBA0A}"/>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5" name="Footer Placeholder 4">
            <a:extLst>
              <a:ext uri="{FF2B5EF4-FFF2-40B4-BE49-F238E27FC236}">
                <a16:creationId xmlns:a16="http://schemas.microsoft.com/office/drawing/2014/main" id="{C9B7DE02-C236-4FCB-AA93-23FB1C970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FE9F0-2ADE-425E-B8A8-9812A9BD8C3A}"/>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199723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E9AA-3473-4ECE-BC24-146241DDC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251A8-B29D-4C7B-A280-6835D588A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FC7F2F-4EA1-4D53-8968-C54AD02FF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05BA39-EACA-42D2-8D8E-DA1668B3CF6A}"/>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6" name="Footer Placeholder 5">
            <a:extLst>
              <a:ext uri="{FF2B5EF4-FFF2-40B4-BE49-F238E27FC236}">
                <a16:creationId xmlns:a16="http://schemas.microsoft.com/office/drawing/2014/main" id="{7E3CEC0D-6ACB-4ECB-A551-CA1D72EF1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DB54F-25CB-4111-8610-0223712A49D7}"/>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55253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851F-4E8B-4663-ACE7-7410EEA6FC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6314C0-1F31-41EE-BCF7-49BB7D248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0393EB-9C60-4673-9496-678205511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26F52-6C17-4E28-ABF0-B5CA44861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46C68-4388-438C-BA49-19403F4B78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1BFC5-3C48-481C-ABC6-7DC53A84D192}"/>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8" name="Footer Placeholder 7">
            <a:extLst>
              <a:ext uri="{FF2B5EF4-FFF2-40B4-BE49-F238E27FC236}">
                <a16:creationId xmlns:a16="http://schemas.microsoft.com/office/drawing/2014/main" id="{4472D0FC-2B54-40F7-AB23-184EB946B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17596-1A1F-4FB5-A600-1565CA4FAEE8}"/>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101590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2258-598D-4F7D-B0ED-99730D819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0126F3-2EE3-4711-86A4-6C771F5012B8}"/>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4" name="Footer Placeholder 3">
            <a:extLst>
              <a:ext uri="{FF2B5EF4-FFF2-40B4-BE49-F238E27FC236}">
                <a16:creationId xmlns:a16="http://schemas.microsoft.com/office/drawing/2014/main" id="{51F94C17-B2B1-47D2-8DB9-9570DFA40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9950F-32D5-49E9-BC4B-F76C55BA62D6}"/>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286995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6DEA8-BAA2-4525-A859-8C586BD1BF2F}"/>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3" name="Footer Placeholder 2">
            <a:extLst>
              <a:ext uri="{FF2B5EF4-FFF2-40B4-BE49-F238E27FC236}">
                <a16:creationId xmlns:a16="http://schemas.microsoft.com/office/drawing/2014/main" id="{B6835C41-F664-44A3-96DB-590F1211BB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E24836-C883-4B96-9D15-584C9118686B}"/>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92658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7E6F-CAC3-4D32-8F85-D5E745C3C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781BCE-E731-4126-A2F2-9281E516E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3B88B-D419-42E5-92B7-6E1E6C817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6980A-2B95-4C1E-A352-0FE29B49D397}"/>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6" name="Footer Placeholder 5">
            <a:extLst>
              <a:ext uri="{FF2B5EF4-FFF2-40B4-BE49-F238E27FC236}">
                <a16:creationId xmlns:a16="http://schemas.microsoft.com/office/drawing/2014/main" id="{2784C117-EC7A-44BD-96CA-BB3184638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36431-50EB-49F4-8611-E349565BCB39}"/>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136191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40A5-F7DC-4342-83E3-8B88791A3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8182F-C979-4783-8F06-613DB62F9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8CDD22-726C-4F07-9A67-6445DEA92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AC28C-665F-472E-A07D-09465AD513F5}"/>
              </a:ext>
            </a:extLst>
          </p:cNvPr>
          <p:cNvSpPr>
            <a:spLocks noGrp="1"/>
          </p:cNvSpPr>
          <p:nvPr>
            <p:ph type="dt" sz="half" idx="10"/>
          </p:nvPr>
        </p:nvSpPr>
        <p:spPr/>
        <p:txBody>
          <a:bodyPr/>
          <a:lstStyle/>
          <a:p>
            <a:fld id="{965CD8F2-1199-4F43-98C3-24BFCA4FE244}" type="datetimeFigureOut">
              <a:rPr lang="en-US" smtClean="0"/>
              <a:t>10/28/2019</a:t>
            </a:fld>
            <a:endParaRPr lang="en-US"/>
          </a:p>
        </p:txBody>
      </p:sp>
      <p:sp>
        <p:nvSpPr>
          <p:cNvPr id="6" name="Footer Placeholder 5">
            <a:extLst>
              <a:ext uri="{FF2B5EF4-FFF2-40B4-BE49-F238E27FC236}">
                <a16:creationId xmlns:a16="http://schemas.microsoft.com/office/drawing/2014/main" id="{9DDBF264-626C-4FE8-9730-AE6B5F658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0FDA5-406A-4FD4-A5BD-4C653CF01A46}"/>
              </a:ext>
            </a:extLst>
          </p:cNvPr>
          <p:cNvSpPr>
            <a:spLocks noGrp="1"/>
          </p:cNvSpPr>
          <p:nvPr>
            <p:ph type="sldNum" sz="quarter" idx="12"/>
          </p:nvPr>
        </p:nvSpPr>
        <p:spPr/>
        <p:txBody>
          <a:bodyPr/>
          <a:lstStyle/>
          <a:p>
            <a:fld id="{C45562EE-4062-4391-8E88-261B99EE0B4B}" type="slidenum">
              <a:rPr lang="en-US" smtClean="0"/>
              <a:t>‹#›</a:t>
            </a:fld>
            <a:endParaRPr lang="en-US"/>
          </a:p>
        </p:txBody>
      </p:sp>
    </p:spTree>
    <p:extLst>
      <p:ext uri="{BB962C8B-B14F-4D97-AF65-F5344CB8AC3E}">
        <p14:creationId xmlns:p14="http://schemas.microsoft.com/office/powerpoint/2010/main" val="279481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EFF68-ECB0-47AC-B8FE-1FA5087A8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706B5-7647-4674-8E8B-7FE69B091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2239E-E8B8-4AA2-BEC2-4A996DAD7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CD8F2-1199-4F43-98C3-24BFCA4FE244}" type="datetimeFigureOut">
              <a:rPr lang="en-US" smtClean="0"/>
              <a:t>10/28/2019</a:t>
            </a:fld>
            <a:endParaRPr lang="en-US"/>
          </a:p>
        </p:txBody>
      </p:sp>
      <p:sp>
        <p:nvSpPr>
          <p:cNvPr id="5" name="Footer Placeholder 4">
            <a:extLst>
              <a:ext uri="{FF2B5EF4-FFF2-40B4-BE49-F238E27FC236}">
                <a16:creationId xmlns:a16="http://schemas.microsoft.com/office/drawing/2014/main" id="{1C62BA56-0AF5-43F9-B4B7-FAABAA044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DD0CBD-D9E6-4F79-BCB0-FE97D8070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562EE-4062-4391-8E88-261B99EE0B4B}" type="slidenum">
              <a:rPr lang="en-US" smtClean="0"/>
              <a:t>‹#›</a:t>
            </a:fld>
            <a:endParaRPr lang="en-US"/>
          </a:p>
        </p:txBody>
      </p:sp>
    </p:spTree>
    <p:extLst>
      <p:ext uri="{BB962C8B-B14F-4D97-AF65-F5344CB8AC3E}">
        <p14:creationId xmlns:p14="http://schemas.microsoft.com/office/powerpoint/2010/main" val="285937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752E-2AEE-449E-8BC9-A94BC08FC37F}"/>
              </a:ext>
            </a:extLst>
          </p:cNvPr>
          <p:cNvSpPr>
            <a:spLocks noGrp="1"/>
          </p:cNvSpPr>
          <p:nvPr>
            <p:ph type="ctrTitle"/>
          </p:nvPr>
        </p:nvSpPr>
        <p:spPr/>
        <p:txBody>
          <a:bodyPr/>
          <a:lstStyle/>
          <a:p>
            <a:r>
              <a:rPr lang="en-US" dirty="0"/>
              <a:t>For Live Session Unit 10</a:t>
            </a:r>
          </a:p>
        </p:txBody>
      </p:sp>
      <p:sp>
        <p:nvSpPr>
          <p:cNvPr id="3" name="Subtitle 2">
            <a:extLst>
              <a:ext uri="{FF2B5EF4-FFF2-40B4-BE49-F238E27FC236}">
                <a16:creationId xmlns:a16="http://schemas.microsoft.com/office/drawing/2014/main" id="{3DEE0634-5E24-414A-980B-1127A6613B7F}"/>
              </a:ext>
            </a:extLst>
          </p:cNvPr>
          <p:cNvSpPr>
            <a:spLocks noGrp="1"/>
          </p:cNvSpPr>
          <p:nvPr>
            <p:ph type="subTitle" idx="1"/>
          </p:nvPr>
        </p:nvSpPr>
        <p:spPr/>
        <p:txBody>
          <a:bodyPr/>
          <a:lstStyle/>
          <a:p>
            <a:r>
              <a:rPr lang="en-US" dirty="0"/>
              <a:t>Javier Saldana</a:t>
            </a:r>
          </a:p>
        </p:txBody>
      </p:sp>
    </p:spTree>
    <p:extLst>
      <p:ext uri="{BB962C8B-B14F-4D97-AF65-F5344CB8AC3E}">
        <p14:creationId xmlns:p14="http://schemas.microsoft.com/office/powerpoint/2010/main" val="77310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895A-4EA6-4F47-AC04-A06EDDCAAD2E}"/>
              </a:ext>
            </a:extLst>
          </p:cNvPr>
          <p:cNvSpPr>
            <a:spLocks noGrp="1"/>
          </p:cNvSpPr>
          <p:nvPr>
            <p:ph type="title"/>
          </p:nvPr>
        </p:nvSpPr>
        <p:spPr/>
        <p:txBody>
          <a:bodyPr/>
          <a:lstStyle/>
          <a:p>
            <a:r>
              <a:rPr lang="en-US" dirty="0"/>
              <a:t>ARIMA</a:t>
            </a:r>
          </a:p>
        </p:txBody>
      </p:sp>
      <p:sp>
        <p:nvSpPr>
          <p:cNvPr id="4" name="Text Placeholder 3">
            <a:extLst>
              <a:ext uri="{FF2B5EF4-FFF2-40B4-BE49-F238E27FC236}">
                <a16:creationId xmlns:a16="http://schemas.microsoft.com/office/drawing/2014/main" id="{A1230115-8A38-4988-A489-A401C8242687}"/>
              </a:ext>
            </a:extLst>
          </p:cNvPr>
          <p:cNvSpPr>
            <a:spLocks noGrp="1"/>
          </p:cNvSpPr>
          <p:nvPr>
            <p:ph type="body" idx="1"/>
          </p:nvPr>
        </p:nvSpPr>
        <p:spPr/>
        <p:txBody>
          <a:bodyPr/>
          <a:lstStyle/>
          <a:p>
            <a:endParaRPr lang="en-US"/>
          </a:p>
        </p:txBody>
      </p:sp>
      <p:pic>
        <p:nvPicPr>
          <p:cNvPr id="18" name="Content Placeholder 17">
            <a:extLst>
              <a:ext uri="{FF2B5EF4-FFF2-40B4-BE49-F238E27FC236}">
                <a16:creationId xmlns:a16="http://schemas.microsoft.com/office/drawing/2014/main" id="{0F500A72-4B30-4AF1-986C-D34E080F3F1A}"/>
              </a:ext>
            </a:extLst>
          </p:cNvPr>
          <p:cNvPicPr>
            <a:picLocks noGrp="1" noChangeAspect="1"/>
          </p:cNvPicPr>
          <p:nvPr>
            <p:ph sz="half" idx="2"/>
          </p:nvPr>
        </p:nvPicPr>
        <p:blipFill>
          <a:blip r:embed="rId2"/>
          <a:stretch>
            <a:fillRect/>
          </a:stretch>
        </p:blipFill>
        <p:spPr>
          <a:xfrm>
            <a:off x="839788" y="2871483"/>
            <a:ext cx="5157787" cy="2951772"/>
          </a:xfrm>
          <a:prstGeom prst="rect">
            <a:avLst/>
          </a:prstGeom>
        </p:spPr>
      </p:pic>
      <p:sp>
        <p:nvSpPr>
          <p:cNvPr id="6" name="Text Placeholder 5">
            <a:extLst>
              <a:ext uri="{FF2B5EF4-FFF2-40B4-BE49-F238E27FC236}">
                <a16:creationId xmlns:a16="http://schemas.microsoft.com/office/drawing/2014/main" id="{1FE75FF9-E908-4497-BF01-B73A5E2EE76A}"/>
              </a:ext>
            </a:extLst>
          </p:cNvPr>
          <p:cNvSpPr>
            <a:spLocks noGrp="1"/>
          </p:cNvSpPr>
          <p:nvPr>
            <p:ph type="body" sz="quarter" idx="3"/>
          </p:nvPr>
        </p:nvSpPr>
        <p:spPr/>
        <p:txBody>
          <a:bodyPr/>
          <a:lstStyle/>
          <a:p>
            <a:endParaRPr lang="en-US"/>
          </a:p>
        </p:txBody>
      </p:sp>
      <p:pic>
        <p:nvPicPr>
          <p:cNvPr id="16" name="Content Placeholder 15">
            <a:extLst>
              <a:ext uri="{FF2B5EF4-FFF2-40B4-BE49-F238E27FC236}">
                <a16:creationId xmlns:a16="http://schemas.microsoft.com/office/drawing/2014/main" id="{2ED63764-8E2A-4136-A13E-5CCCAFC76BEE}"/>
              </a:ext>
            </a:extLst>
          </p:cNvPr>
          <p:cNvPicPr>
            <a:picLocks noGrp="1" noChangeAspect="1"/>
          </p:cNvPicPr>
          <p:nvPr>
            <p:ph sz="quarter" idx="4"/>
          </p:nvPr>
        </p:nvPicPr>
        <p:blipFill>
          <a:blip r:embed="rId3"/>
          <a:stretch>
            <a:fillRect/>
          </a:stretch>
        </p:blipFill>
        <p:spPr>
          <a:xfrm>
            <a:off x="6921500" y="2505075"/>
            <a:ext cx="3684588" cy="3684588"/>
          </a:xfrm>
          <a:prstGeom prst="rect">
            <a:avLst/>
          </a:prstGeom>
        </p:spPr>
      </p:pic>
      <p:pic>
        <p:nvPicPr>
          <p:cNvPr id="17" name="Picture 16">
            <a:extLst>
              <a:ext uri="{FF2B5EF4-FFF2-40B4-BE49-F238E27FC236}">
                <a16:creationId xmlns:a16="http://schemas.microsoft.com/office/drawing/2014/main" id="{58890DCD-C328-492D-807F-A374255F0083}"/>
              </a:ext>
            </a:extLst>
          </p:cNvPr>
          <p:cNvPicPr>
            <a:picLocks noChangeAspect="1"/>
          </p:cNvPicPr>
          <p:nvPr/>
        </p:nvPicPr>
        <p:blipFill>
          <a:blip r:embed="rId4"/>
          <a:stretch>
            <a:fillRect/>
          </a:stretch>
        </p:blipFill>
        <p:spPr>
          <a:xfrm>
            <a:off x="9038978" y="175413"/>
            <a:ext cx="2681307" cy="1695462"/>
          </a:xfrm>
          <a:prstGeom prst="rect">
            <a:avLst/>
          </a:prstGeom>
        </p:spPr>
      </p:pic>
      <p:pic>
        <p:nvPicPr>
          <p:cNvPr id="19" name="Picture 18">
            <a:extLst>
              <a:ext uri="{FF2B5EF4-FFF2-40B4-BE49-F238E27FC236}">
                <a16:creationId xmlns:a16="http://schemas.microsoft.com/office/drawing/2014/main" id="{037D7EA5-A25D-461D-85BE-319280987743}"/>
              </a:ext>
            </a:extLst>
          </p:cNvPr>
          <p:cNvPicPr>
            <a:picLocks noChangeAspect="1"/>
          </p:cNvPicPr>
          <p:nvPr/>
        </p:nvPicPr>
        <p:blipFill>
          <a:blip r:embed="rId5"/>
          <a:stretch>
            <a:fillRect/>
          </a:stretch>
        </p:blipFill>
        <p:spPr>
          <a:xfrm>
            <a:off x="5049828" y="761987"/>
            <a:ext cx="1409710" cy="1743088"/>
          </a:xfrm>
          <a:prstGeom prst="rect">
            <a:avLst/>
          </a:prstGeom>
        </p:spPr>
      </p:pic>
    </p:spTree>
    <p:extLst>
      <p:ext uri="{BB962C8B-B14F-4D97-AF65-F5344CB8AC3E}">
        <p14:creationId xmlns:p14="http://schemas.microsoft.com/office/powerpoint/2010/main" val="285704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3D98-16B1-4A77-8ED4-5381BA35B8B5}"/>
              </a:ext>
            </a:extLst>
          </p:cNvPr>
          <p:cNvSpPr>
            <a:spLocks noGrp="1"/>
          </p:cNvSpPr>
          <p:nvPr>
            <p:ph type="title"/>
          </p:nvPr>
        </p:nvSpPr>
        <p:spPr>
          <a:xfrm>
            <a:off x="648929" y="629266"/>
            <a:ext cx="5127031" cy="1676603"/>
          </a:xfrm>
        </p:spPr>
        <p:txBody>
          <a:bodyPr>
            <a:normAutofit/>
          </a:bodyPr>
          <a:lstStyle/>
          <a:p>
            <a:r>
              <a:rPr lang="en-US" sz="4400"/>
              <a:t>Seasonal</a:t>
            </a:r>
          </a:p>
        </p:txBody>
      </p:sp>
      <p:pic>
        <p:nvPicPr>
          <p:cNvPr id="5" name="Content Placeholder 4">
            <a:extLst>
              <a:ext uri="{FF2B5EF4-FFF2-40B4-BE49-F238E27FC236}">
                <a16:creationId xmlns:a16="http://schemas.microsoft.com/office/drawing/2014/main" id="{73C02EBB-86CF-4141-9AF7-83C67368C05C}"/>
              </a:ext>
            </a:extLst>
          </p:cNvPr>
          <p:cNvPicPr>
            <a:picLocks noGrp="1" noChangeAspect="1"/>
          </p:cNvPicPr>
          <p:nvPr>
            <p:ph idx="1"/>
          </p:nvPr>
        </p:nvPicPr>
        <p:blipFill>
          <a:blip r:embed="rId2"/>
          <a:stretch>
            <a:fillRect/>
          </a:stretch>
        </p:blipFill>
        <p:spPr>
          <a:xfrm>
            <a:off x="7356820" y="822811"/>
            <a:ext cx="4253484" cy="5137760"/>
          </a:xfrm>
          <a:prstGeom prst="rect">
            <a:avLst/>
          </a:prstGeom>
        </p:spPr>
      </p:pic>
      <p:pic>
        <p:nvPicPr>
          <p:cNvPr id="4" name="Picture 3">
            <a:extLst>
              <a:ext uri="{FF2B5EF4-FFF2-40B4-BE49-F238E27FC236}">
                <a16:creationId xmlns:a16="http://schemas.microsoft.com/office/drawing/2014/main" id="{771954C7-D1FF-44A8-95B3-B7D8B41C6418}"/>
              </a:ext>
            </a:extLst>
          </p:cNvPr>
          <p:cNvPicPr>
            <a:picLocks noChangeAspect="1"/>
          </p:cNvPicPr>
          <p:nvPr/>
        </p:nvPicPr>
        <p:blipFill rotWithShape="1">
          <a:blip r:embed="rId3"/>
          <a:srcRect l="2082" r="3" b="3"/>
          <a:stretch/>
        </p:blipFill>
        <p:spPr>
          <a:xfrm>
            <a:off x="972102" y="2146052"/>
            <a:ext cx="3735113" cy="3814519"/>
          </a:xfrm>
          <a:prstGeom prst="rect">
            <a:avLst/>
          </a:prstGeom>
          <a:effectLst/>
        </p:spPr>
      </p:pic>
    </p:spTree>
    <p:extLst>
      <p:ext uri="{BB962C8B-B14F-4D97-AF65-F5344CB8AC3E}">
        <p14:creationId xmlns:p14="http://schemas.microsoft.com/office/powerpoint/2010/main" val="96493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1D67-CFFB-4284-8AE4-6A671E21C46C}"/>
              </a:ext>
            </a:extLst>
          </p:cNvPr>
          <p:cNvSpPr>
            <a:spLocks noGrp="1"/>
          </p:cNvSpPr>
          <p:nvPr>
            <p:ph type="title"/>
          </p:nvPr>
        </p:nvSpPr>
        <p:spPr/>
        <p:txBody>
          <a:bodyPr/>
          <a:lstStyle/>
          <a:p>
            <a:r>
              <a:rPr lang="en-US" dirty="0"/>
              <a:t>Signal Plus Noise w/ Cochrane-Orcutt</a:t>
            </a:r>
          </a:p>
        </p:txBody>
      </p:sp>
      <p:sp>
        <p:nvSpPr>
          <p:cNvPr id="4" name="Content Placeholder 3">
            <a:extLst>
              <a:ext uri="{FF2B5EF4-FFF2-40B4-BE49-F238E27FC236}">
                <a16:creationId xmlns:a16="http://schemas.microsoft.com/office/drawing/2014/main" id="{B84A736A-B4AE-420D-A93B-6DE958DAEFB8}"/>
              </a:ext>
            </a:extLst>
          </p:cNvPr>
          <p:cNvSpPr>
            <a:spLocks noGrp="1"/>
          </p:cNvSpPr>
          <p:nvPr>
            <p:ph sz="half" idx="1"/>
          </p:nvPr>
        </p:nvSpPr>
        <p:spPr/>
        <p:txBody>
          <a:bodyPr>
            <a:noAutofit/>
          </a:bodyPr>
          <a:lstStyle/>
          <a:p>
            <a:pPr>
              <a:lnSpc>
                <a:spcPct val="100000"/>
              </a:lnSpc>
            </a:pPr>
            <a:endParaRPr lang="en-US" sz="800" dirty="0"/>
          </a:p>
        </p:txBody>
      </p:sp>
      <p:sp>
        <p:nvSpPr>
          <p:cNvPr id="5" name="Content Placeholder 4">
            <a:extLst>
              <a:ext uri="{FF2B5EF4-FFF2-40B4-BE49-F238E27FC236}">
                <a16:creationId xmlns:a16="http://schemas.microsoft.com/office/drawing/2014/main" id="{AD870118-6415-4E22-807A-FC2CD5B74C5A}"/>
              </a:ext>
            </a:extLst>
          </p:cNvPr>
          <p:cNvSpPr>
            <a:spLocks noGrp="1"/>
          </p:cNvSpPr>
          <p:nvPr>
            <p:ph sz="half" idx="2"/>
          </p:nvPr>
        </p:nvSpPr>
        <p:spPr/>
        <p:txBody>
          <a:bodyPr>
            <a:normAutofit/>
          </a:bodyPr>
          <a:lstStyle/>
          <a:p>
            <a:endParaRPr lang="en-US"/>
          </a:p>
        </p:txBody>
      </p:sp>
      <p:pic>
        <p:nvPicPr>
          <p:cNvPr id="6" name="Picture 5">
            <a:extLst>
              <a:ext uri="{FF2B5EF4-FFF2-40B4-BE49-F238E27FC236}">
                <a16:creationId xmlns:a16="http://schemas.microsoft.com/office/drawing/2014/main" id="{E6B724A7-24A1-4875-B540-4719B74A13E1}"/>
              </a:ext>
            </a:extLst>
          </p:cNvPr>
          <p:cNvPicPr>
            <a:picLocks noChangeAspect="1"/>
          </p:cNvPicPr>
          <p:nvPr/>
        </p:nvPicPr>
        <p:blipFill>
          <a:blip r:embed="rId2"/>
          <a:stretch>
            <a:fillRect/>
          </a:stretch>
        </p:blipFill>
        <p:spPr>
          <a:xfrm>
            <a:off x="400283" y="1577661"/>
            <a:ext cx="3649989" cy="2502126"/>
          </a:xfrm>
          <a:prstGeom prst="rect">
            <a:avLst/>
          </a:prstGeom>
        </p:spPr>
      </p:pic>
      <p:pic>
        <p:nvPicPr>
          <p:cNvPr id="7" name="Picture 6">
            <a:extLst>
              <a:ext uri="{FF2B5EF4-FFF2-40B4-BE49-F238E27FC236}">
                <a16:creationId xmlns:a16="http://schemas.microsoft.com/office/drawing/2014/main" id="{65E2C9E4-889E-46DF-A40B-6769BACB86F9}"/>
              </a:ext>
            </a:extLst>
          </p:cNvPr>
          <p:cNvPicPr>
            <a:picLocks noChangeAspect="1"/>
          </p:cNvPicPr>
          <p:nvPr/>
        </p:nvPicPr>
        <p:blipFill>
          <a:blip r:embed="rId3"/>
          <a:stretch>
            <a:fillRect/>
          </a:stretch>
        </p:blipFill>
        <p:spPr>
          <a:xfrm>
            <a:off x="4096684" y="1638882"/>
            <a:ext cx="3726158" cy="3774424"/>
          </a:xfrm>
          <a:prstGeom prst="rect">
            <a:avLst/>
          </a:prstGeom>
        </p:spPr>
      </p:pic>
    </p:spTree>
    <p:extLst>
      <p:ext uri="{BB962C8B-B14F-4D97-AF65-F5344CB8AC3E}">
        <p14:creationId xmlns:p14="http://schemas.microsoft.com/office/powerpoint/2010/main" val="361983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7F51-9182-456B-91D5-0BFABA4FEEAC}"/>
              </a:ext>
            </a:extLst>
          </p:cNvPr>
          <p:cNvSpPr>
            <a:spLocks noGrp="1"/>
          </p:cNvSpPr>
          <p:nvPr>
            <p:ph type="title"/>
          </p:nvPr>
        </p:nvSpPr>
        <p:spPr/>
        <p:txBody>
          <a:bodyPr/>
          <a:lstStyle/>
          <a:p>
            <a:r>
              <a:rPr lang="en-US" dirty="0"/>
              <a:t>All combined w/ my Data Set</a:t>
            </a:r>
          </a:p>
        </p:txBody>
      </p:sp>
      <p:sp>
        <p:nvSpPr>
          <p:cNvPr id="3" name="Content Placeholder 2">
            <a:extLst>
              <a:ext uri="{FF2B5EF4-FFF2-40B4-BE49-F238E27FC236}">
                <a16:creationId xmlns:a16="http://schemas.microsoft.com/office/drawing/2014/main" id="{DF26203E-A567-4596-B2FF-2CD1555EDF0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553F688-84D0-4566-B0FC-02B3071E21DF}"/>
              </a:ext>
            </a:extLst>
          </p:cNvPr>
          <p:cNvPicPr>
            <a:picLocks noChangeAspect="1"/>
          </p:cNvPicPr>
          <p:nvPr/>
        </p:nvPicPr>
        <p:blipFill>
          <a:blip r:embed="rId2"/>
          <a:stretch>
            <a:fillRect/>
          </a:stretch>
        </p:blipFill>
        <p:spPr>
          <a:xfrm>
            <a:off x="838200" y="1825625"/>
            <a:ext cx="3625367" cy="4443211"/>
          </a:xfrm>
          <a:prstGeom prst="rect">
            <a:avLst/>
          </a:prstGeom>
        </p:spPr>
      </p:pic>
      <p:pic>
        <p:nvPicPr>
          <p:cNvPr id="5" name="Picture 4">
            <a:extLst>
              <a:ext uri="{FF2B5EF4-FFF2-40B4-BE49-F238E27FC236}">
                <a16:creationId xmlns:a16="http://schemas.microsoft.com/office/drawing/2014/main" id="{7A78A5B9-9BB1-4079-801F-17F1B37FD591}"/>
              </a:ext>
            </a:extLst>
          </p:cNvPr>
          <p:cNvPicPr>
            <a:picLocks noChangeAspect="1"/>
          </p:cNvPicPr>
          <p:nvPr/>
        </p:nvPicPr>
        <p:blipFill>
          <a:blip r:embed="rId3"/>
          <a:stretch>
            <a:fillRect/>
          </a:stretch>
        </p:blipFill>
        <p:spPr>
          <a:xfrm>
            <a:off x="4463568" y="1606888"/>
            <a:ext cx="3364158" cy="2485111"/>
          </a:xfrm>
          <a:prstGeom prst="rect">
            <a:avLst/>
          </a:prstGeom>
        </p:spPr>
      </p:pic>
      <p:pic>
        <p:nvPicPr>
          <p:cNvPr id="6" name="Picture 5">
            <a:extLst>
              <a:ext uri="{FF2B5EF4-FFF2-40B4-BE49-F238E27FC236}">
                <a16:creationId xmlns:a16="http://schemas.microsoft.com/office/drawing/2014/main" id="{D577B245-4AEF-4BA2-804A-629AFA448D7C}"/>
              </a:ext>
            </a:extLst>
          </p:cNvPr>
          <p:cNvPicPr>
            <a:picLocks noChangeAspect="1"/>
          </p:cNvPicPr>
          <p:nvPr/>
        </p:nvPicPr>
        <p:blipFill>
          <a:blip r:embed="rId4"/>
          <a:stretch>
            <a:fillRect/>
          </a:stretch>
        </p:blipFill>
        <p:spPr>
          <a:xfrm>
            <a:off x="4463567" y="4091999"/>
            <a:ext cx="2439509" cy="2084964"/>
          </a:xfrm>
          <a:prstGeom prst="rect">
            <a:avLst/>
          </a:prstGeom>
        </p:spPr>
      </p:pic>
      <p:pic>
        <p:nvPicPr>
          <p:cNvPr id="7" name="Picture 6">
            <a:extLst>
              <a:ext uri="{FF2B5EF4-FFF2-40B4-BE49-F238E27FC236}">
                <a16:creationId xmlns:a16="http://schemas.microsoft.com/office/drawing/2014/main" id="{3D98BFFB-F78C-41E3-A16A-5C44C0F7E5F6}"/>
              </a:ext>
            </a:extLst>
          </p:cNvPr>
          <p:cNvPicPr>
            <a:picLocks noChangeAspect="1"/>
          </p:cNvPicPr>
          <p:nvPr/>
        </p:nvPicPr>
        <p:blipFill>
          <a:blip r:embed="rId5"/>
          <a:stretch>
            <a:fillRect/>
          </a:stretch>
        </p:blipFill>
        <p:spPr>
          <a:xfrm>
            <a:off x="7827726" y="1733752"/>
            <a:ext cx="3293990" cy="2485111"/>
          </a:xfrm>
          <a:prstGeom prst="rect">
            <a:avLst/>
          </a:prstGeom>
        </p:spPr>
      </p:pic>
    </p:spTree>
    <p:extLst>
      <p:ext uri="{BB962C8B-B14F-4D97-AF65-F5344CB8AC3E}">
        <p14:creationId xmlns:p14="http://schemas.microsoft.com/office/powerpoint/2010/main" val="16414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8475-DE37-4343-AAB3-2458889B0342}"/>
              </a:ext>
            </a:extLst>
          </p:cNvPr>
          <p:cNvSpPr>
            <a:spLocks noGrp="1"/>
          </p:cNvSpPr>
          <p:nvPr>
            <p:ph type="title"/>
          </p:nvPr>
        </p:nvSpPr>
        <p:spPr/>
        <p:txBody>
          <a:bodyPr/>
          <a:lstStyle/>
          <a:p>
            <a:r>
              <a:rPr lang="en-US" dirty="0"/>
              <a:t>Key Takeaways &amp; Thoughts</a:t>
            </a:r>
          </a:p>
        </p:txBody>
      </p:sp>
      <p:sp>
        <p:nvSpPr>
          <p:cNvPr id="3" name="Content Placeholder 2">
            <a:extLst>
              <a:ext uri="{FF2B5EF4-FFF2-40B4-BE49-F238E27FC236}">
                <a16:creationId xmlns:a16="http://schemas.microsoft.com/office/drawing/2014/main" id="{1621883D-9A8F-4963-947F-38E61A87EC58}"/>
              </a:ext>
            </a:extLst>
          </p:cNvPr>
          <p:cNvSpPr>
            <a:spLocks noGrp="1"/>
          </p:cNvSpPr>
          <p:nvPr>
            <p:ph idx="1"/>
          </p:nvPr>
        </p:nvSpPr>
        <p:spPr/>
        <p:txBody>
          <a:bodyPr/>
          <a:lstStyle/>
          <a:p>
            <a:r>
              <a:rPr lang="en-US" dirty="0"/>
              <a:t>Key takeaways is that as the phi gets closer to the unit circle, many of the tools lose effectiveness. While there are many tools available, we want to focus on the Cochrane-Orcutt method in order to test the hypothesis for trends in the data set. The most important piece I took from the lesson was that at the end of the day, it is up to the individual performing the review to make the decision on the modeling approach. That decision must be supported by statistical evidence to suggest why that course of action was taken. </a:t>
            </a:r>
          </a:p>
        </p:txBody>
      </p:sp>
    </p:spTree>
    <p:extLst>
      <p:ext uri="{BB962C8B-B14F-4D97-AF65-F5344CB8AC3E}">
        <p14:creationId xmlns:p14="http://schemas.microsoft.com/office/powerpoint/2010/main" val="418569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129</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For Live Session Unit 10</vt:lpstr>
      <vt:lpstr>ARIMA</vt:lpstr>
      <vt:lpstr>Seasonal</vt:lpstr>
      <vt:lpstr>Signal Plus Noise w/ Cochrane-Orcutt</vt:lpstr>
      <vt:lpstr>All combined w/ my Data Set</vt:lpstr>
      <vt:lpstr>Key Takeaways &amp;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Unit 10</dc:title>
  <dc:creator>Javier Saldana</dc:creator>
  <cp:lastModifiedBy>Javier Saldana</cp:lastModifiedBy>
  <cp:revision>5</cp:revision>
  <dcterms:created xsi:type="dcterms:W3CDTF">2019-10-29T04:57:04Z</dcterms:created>
  <dcterms:modified xsi:type="dcterms:W3CDTF">2019-10-29T06:13:09Z</dcterms:modified>
</cp:coreProperties>
</file>