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57"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2" autoAdjust="0"/>
    <p:restoredTop sz="94660"/>
  </p:normalViewPr>
  <p:slideViewPr>
    <p:cSldViewPr snapToGrid="0">
      <p:cViewPr>
        <p:scale>
          <a:sx n="44" d="100"/>
          <a:sy n="44" d="100"/>
        </p:scale>
        <p:origin x="1863" y="16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13D3-EEA4-4F44-B548-33EA76A649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4BCCC6-1643-4DB5-B7AF-1E132FB53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EE90D2-A2C4-40E1-8B9F-C6A24055F32F}"/>
              </a:ext>
            </a:extLst>
          </p:cNvPr>
          <p:cNvSpPr>
            <a:spLocks noGrp="1"/>
          </p:cNvSpPr>
          <p:nvPr>
            <p:ph type="dt" sz="half" idx="10"/>
          </p:nvPr>
        </p:nvSpPr>
        <p:spPr/>
        <p:txBody>
          <a:bodyPr/>
          <a:lstStyle/>
          <a:p>
            <a:fld id="{AFCD2DC6-2F1E-4175-8DA0-6471AE3A1464}" type="datetimeFigureOut">
              <a:rPr lang="en-US" smtClean="0"/>
              <a:t>11/4/2019</a:t>
            </a:fld>
            <a:endParaRPr lang="en-US"/>
          </a:p>
        </p:txBody>
      </p:sp>
      <p:sp>
        <p:nvSpPr>
          <p:cNvPr id="5" name="Footer Placeholder 4">
            <a:extLst>
              <a:ext uri="{FF2B5EF4-FFF2-40B4-BE49-F238E27FC236}">
                <a16:creationId xmlns:a16="http://schemas.microsoft.com/office/drawing/2014/main" id="{FCC53201-E515-4409-8F71-25DA2354E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66E985-28B2-4809-A421-1A9CEA6E33BA}"/>
              </a:ext>
            </a:extLst>
          </p:cNvPr>
          <p:cNvSpPr>
            <a:spLocks noGrp="1"/>
          </p:cNvSpPr>
          <p:nvPr>
            <p:ph type="sldNum" sz="quarter" idx="12"/>
          </p:nvPr>
        </p:nvSpPr>
        <p:spPr/>
        <p:txBody>
          <a:bodyPr/>
          <a:lstStyle/>
          <a:p>
            <a:fld id="{F6D385BD-651C-400D-9619-88B5C26CDBF6}" type="slidenum">
              <a:rPr lang="en-US" smtClean="0"/>
              <a:t>‹#›</a:t>
            </a:fld>
            <a:endParaRPr lang="en-US"/>
          </a:p>
        </p:txBody>
      </p:sp>
    </p:spTree>
    <p:extLst>
      <p:ext uri="{BB962C8B-B14F-4D97-AF65-F5344CB8AC3E}">
        <p14:creationId xmlns:p14="http://schemas.microsoft.com/office/powerpoint/2010/main" val="2524761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6E36-0E50-4130-841F-2FC077EBC3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39AACF-8FCE-476A-8CC9-AE9A22031C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98D24D-9F2E-4350-BA5F-E1D4313F4648}"/>
              </a:ext>
            </a:extLst>
          </p:cNvPr>
          <p:cNvSpPr>
            <a:spLocks noGrp="1"/>
          </p:cNvSpPr>
          <p:nvPr>
            <p:ph type="dt" sz="half" idx="10"/>
          </p:nvPr>
        </p:nvSpPr>
        <p:spPr/>
        <p:txBody>
          <a:bodyPr/>
          <a:lstStyle/>
          <a:p>
            <a:fld id="{AFCD2DC6-2F1E-4175-8DA0-6471AE3A1464}" type="datetimeFigureOut">
              <a:rPr lang="en-US" smtClean="0"/>
              <a:t>11/4/2019</a:t>
            </a:fld>
            <a:endParaRPr lang="en-US"/>
          </a:p>
        </p:txBody>
      </p:sp>
      <p:sp>
        <p:nvSpPr>
          <p:cNvPr id="5" name="Footer Placeholder 4">
            <a:extLst>
              <a:ext uri="{FF2B5EF4-FFF2-40B4-BE49-F238E27FC236}">
                <a16:creationId xmlns:a16="http://schemas.microsoft.com/office/drawing/2014/main" id="{65AD8AD7-2074-45B3-8F06-E36BA57057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DF7975-72B1-485C-91F9-9278F4170DBE}"/>
              </a:ext>
            </a:extLst>
          </p:cNvPr>
          <p:cNvSpPr>
            <a:spLocks noGrp="1"/>
          </p:cNvSpPr>
          <p:nvPr>
            <p:ph type="sldNum" sz="quarter" idx="12"/>
          </p:nvPr>
        </p:nvSpPr>
        <p:spPr/>
        <p:txBody>
          <a:bodyPr/>
          <a:lstStyle/>
          <a:p>
            <a:fld id="{F6D385BD-651C-400D-9619-88B5C26CDBF6}" type="slidenum">
              <a:rPr lang="en-US" smtClean="0"/>
              <a:t>‹#›</a:t>
            </a:fld>
            <a:endParaRPr lang="en-US"/>
          </a:p>
        </p:txBody>
      </p:sp>
    </p:spTree>
    <p:extLst>
      <p:ext uri="{BB962C8B-B14F-4D97-AF65-F5344CB8AC3E}">
        <p14:creationId xmlns:p14="http://schemas.microsoft.com/office/powerpoint/2010/main" val="133793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AD3C26-E68A-4063-9BCF-590987998F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147C8D-0141-4033-9AFD-FC1C6B3EAC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27816-C8A3-4136-A2E6-21401814976C}"/>
              </a:ext>
            </a:extLst>
          </p:cNvPr>
          <p:cNvSpPr>
            <a:spLocks noGrp="1"/>
          </p:cNvSpPr>
          <p:nvPr>
            <p:ph type="dt" sz="half" idx="10"/>
          </p:nvPr>
        </p:nvSpPr>
        <p:spPr/>
        <p:txBody>
          <a:bodyPr/>
          <a:lstStyle/>
          <a:p>
            <a:fld id="{AFCD2DC6-2F1E-4175-8DA0-6471AE3A1464}" type="datetimeFigureOut">
              <a:rPr lang="en-US" smtClean="0"/>
              <a:t>11/4/2019</a:t>
            </a:fld>
            <a:endParaRPr lang="en-US"/>
          </a:p>
        </p:txBody>
      </p:sp>
      <p:sp>
        <p:nvSpPr>
          <p:cNvPr id="5" name="Footer Placeholder 4">
            <a:extLst>
              <a:ext uri="{FF2B5EF4-FFF2-40B4-BE49-F238E27FC236}">
                <a16:creationId xmlns:a16="http://schemas.microsoft.com/office/drawing/2014/main" id="{07122B65-24A7-4EB3-AD38-BF5303C92A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4BAEBD-E3DD-4441-A058-68F1481EE5C6}"/>
              </a:ext>
            </a:extLst>
          </p:cNvPr>
          <p:cNvSpPr>
            <a:spLocks noGrp="1"/>
          </p:cNvSpPr>
          <p:nvPr>
            <p:ph type="sldNum" sz="quarter" idx="12"/>
          </p:nvPr>
        </p:nvSpPr>
        <p:spPr/>
        <p:txBody>
          <a:bodyPr/>
          <a:lstStyle/>
          <a:p>
            <a:fld id="{F6D385BD-651C-400D-9619-88B5C26CDBF6}" type="slidenum">
              <a:rPr lang="en-US" smtClean="0"/>
              <a:t>‹#›</a:t>
            </a:fld>
            <a:endParaRPr lang="en-US"/>
          </a:p>
        </p:txBody>
      </p:sp>
    </p:spTree>
    <p:extLst>
      <p:ext uri="{BB962C8B-B14F-4D97-AF65-F5344CB8AC3E}">
        <p14:creationId xmlns:p14="http://schemas.microsoft.com/office/powerpoint/2010/main" val="839554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5531C-DB46-41D5-AC5C-5738B95B0C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417AC4-681B-4246-BD08-DA069976DB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DC035A-72EE-4B17-BF56-D513DD3D7CEE}"/>
              </a:ext>
            </a:extLst>
          </p:cNvPr>
          <p:cNvSpPr>
            <a:spLocks noGrp="1"/>
          </p:cNvSpPr>
          <p:nvPr>
            <p:ph type="dt" sz="half" idx="10"/>
          </p:nvPr>
        </p:nvSpPr>
        <p:spPr/>
        <p:txBody>
          <a:bodyPr/>
          <a:lstStyle/>
          <a:p>
            <a:fld id="{AFCD2DC6-2F1E-4175-8DA0-6471AE3A1464}" type="datetimeFigureOut">
              <a:rPr lang="en-US" smtClean="0"/>
              <a:t>11/4/2019</a:t>
            </a:fld>
            <a:endParaRPr lang="en-US"/>
          </a:p>
        </p:txBody>
      </p:sp>
      <p:sp>
        <p:nvSpPr>
          <p:cNvPr id="5" name="Footer Placeholder 4">
            <a:extLst>
              <a:ext uri="{FF2B5EF4-FFF2-40B4-BE49-F238E27FC236}">
                <a16:creationId xmlns:a16="http://schemas.microsoft.com/office/drawing/2014/main" id="{DA6DEEDB-0BDC-437F-A2BC-704EB33576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AF9E5-2295-451A-AFC8-C39AF174B2AE}"/>
              </a:ext>
            </a:extLst>
          </p:cNvPr>
          <p:cNvSpPr>
            <a:spLocks noGrp="1"/>
          </p:cNvSpPr>
          <p:nvPr>
            <p:ph type="sldNum" sz="quarter" idx="12"/>
          </p:nvPr>
        </p:nvSpPr>
        <p:spPr/>
        <p:txBody>
          <a:bodyPr/>
          <a:lstStyle/>
          <a:p>
            <a:fld id="{F6D385BD-651C-400D-9619-88B5C26CDBF6}" type="slidenum">
              <a:rPr lang="en-US" smtClean="0"/>
              <a:t>‹#›</a:t>
            </a:fld>
            <a:endParaRPr lang="en-US"/>
          </a:p>
        </p:txBody>
      </p:sp>
    </p:spTree>
    <p:extLst>
      <p:ext uri="{BB962C8B-B14F-4D97-AF65-F5344CB8AC3E}">
        <p14:creationId xmlns:p14="http://schemas.microsoft.com/office/powerpoint/2010/main" val="276146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554F-DC90-4A3C-85E1-D154E42103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E591A9-EF5D-43F6-AB09-782F64832C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AD1E53-FE69-4E7F-9F7C-A3C57C156A7E}"/>
              </a:ext>
            </a:extLst>
          </p:cNvPr>
          <p:cNvSpPr>
            <a:spLocks noGrp="1"/>
          </p:cNvSpPr>
          <p:nvPr>
            <p:ph type="dt" sz="half" idx="10"/>
          </p:nvPr>
        </p:nvSpPr>
        <p:spPr/>
        <p:txBody>
          <a:bodyPr/>
          <a:lstStyle/>
          <a:p>
            <a:fld id="{AFCD2DC6-2F1E-4175-8DA0-6471AE3A1464}" type="datetimeFigureOut">
              <a:rPr lang="en-US" smtClean="0"/>
              <a:t>11/4/2019</a:t>
            </a:fld>
            <a:endParaRPr lang="en-US"/>
          </a:p>
        </p:txBody>
      </p:sp>
      <p:sp>
        <p:nvSpPr>
          <p:cNvPr id="5" name="Footer Placeholder 4">
            <a:extLst>
              <a:ext uri="{FF2B5EF4-FFF2-40B4-BE49-F238E27FC236}">
                <a16:creationId xmlns:a16="http://schemas.microsoft.com/office/drawing/2014/main" id="{BA689925-0BF2-471C-942F-E146AFB343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D93B7-CD21-4597-A1D1-24EE7840F6C6}"/>
              </a:ext>
            </a:extLst>
          </p:cNvPr>
          <p:cNvSpPr>
            <a:spLocks noGrp="1"/>
          </p:cNvSpPr>
          <p:nvPr>
            <p:ph type="sldNum" sz="quarter" idx="12"/>
          </p:nvPr>
        </p:nvSpPr>
        <p:spPr/>
        <p:txBody>
          <a:bodyPr/>
          <a:lstStyle/>
          <a:p>
            <a:fld id="{F6D385BD-651C-400D-9619-88B5C26CDBF6}" type="slidenum">
              <a:rPr lang="en-US" smtClean="0"/>
              <a:t>‹#›</a:t>
            </a:fld>
            <a:endParaRPr lang="en-US"/>
          </a:p>
        </p:txBody>
      </p:sp>
    </p:spTree>
    <p:extLst>
      <p:ext uri="{BB962C8B-B14F-4D97-AF65-F5344CB8AC3E}">
        <p14:creationId xmlns:p14="http://schemas.microsoft.com/office/powerpoint/2010/main" val="3955541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25123-CF3C-4E5C-858F-8F4B9FBB18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F9AF98-B2C3-4E2D-9A6D-4777EA6B8F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A23C45-D9AC-4E58-895D-B81D7D0FF4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742620-9755-47B5-ADEE-F924FC3DC02D}"/>
              </a:ext>
            </a:extLst>
          </p:cNvPr>
          <p:cNvSpPr>
            <a:spLocks noGrp="1"/>
          </p:cNvSpPr>
          <p:nvPr>
            <p:ph type="dt" sz="half" idx="10"/>
          </p:nvPr>
        </p:nvSpPr>
        <p:spPr/>
        <p:txBody>
          <a:bodyPr/>
          <a:lstStyle/>
          <a:p>
            <a:fld id="{AFCD2DC6-2F1E-4175-8DA0-6471AE3A1464}" type="datetimeFigureOut">
              <a:rPr lang="en-US" smtClean="0"/>
              <a:t>11/4/2019</a:t>
            </a:fld>
            <a:endParaRPr lang="en-US"/>
          </a:p>
        </p:txBody>
      </p:sp>
      <p:sp>
        <p:nvSpPr>
          <p:cNvPr id="6" name="Footer Placeholder 5">
            <a:extLst>
              <a:ext uri="{FF2B5EF4-FFF2-40B4-BE49-F238E27FC236}">
                <a16:creationId xmlns:a16="http://schemas.microsoft.com/office/drawing/2014/main" id="{14FE6C6C-AA0F-4690-B57B-519C5B641E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179B28-4438-43D7-BBB2-E3AC1C160CBC}"/>
              </a:ext>
            </a:extLst>
          </p:cNvPr>
          <p:cNvSpPr>
            <a:spLocks noGrp="1"/>
          </p:cNvSpPr>
          <p:nvPr>
            <p:ph type="sldNum" sz="quarter" idx="12"/>
          </p:nvPr>
        </p:nvSpPr>
        <p:spPr/>
        <p:txBody>
          <a:bodyPr/>
          <a:lstStyle/>
          <a:p>
            <a:fld id="{F6D385BD-651C-400D-9619-88B5C26CDBF6}" type="slidenum">
              <a:rPr lang="en-US" smtClean="0"/>
              <a:t>‹#›</a:t>
            </a:fld>
            <a:endParaRPr lang="en-US"/>
          </a:p>
        </p:txBody>
      </p:sp>
    </p:spTree>
    <p:extLst>
      <p:ext uri="{BB962C8B-B14F-4D97-AF65-F5344CB8AC3E}">
        <p14:creationId xmlns:p14="http://schemas.microsoft.com/office/powerpoint/2010/main" val="2536860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8B1A6-0984-4735-936B-78EABAF97F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4B04C0-861F-45B6-950B-9802226C89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697170-EBFA-4E5E-A5B9-E5B0D5338A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8EB18D-0A11-4F40-9061-FCBFE14570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253EF3-35D0-421C-89DE-5E8883B3FA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94B529-D736-417E-9E73-D6403EFE1BC8}"/>
              </a:ext>
            </a:extLst>
          </p:cNvPr>
          <p:cNvSpPr>
            <a:spLocks noGrp="1"/>
          </p:cNvSpPr>
          <p:nvPr>
            <p:ph type="dt" sz="half" idx="10"/>
          </p:nvPr>
        </p:nvSpPr>
        <p:spPr/>
        <p:txBody>
          <a:bodyPr/>
          <a:lstStyle/>
          <a:p>
            <a:fld id="{AFCD2DC6-2F1E-4175-8DA0-6471AE3A1464}" type="datetimeFigureOut">
              <a:rPr lang="en-US" smtClean="0"/>
              <a:t>11/4/2019</a:t>
            </a:fld>
            <a:endParaRPr lang="en-US"/>
          </a:p>
        </p:txBody>
      </p:sp>
      <p:sp>
        <p:nvSpPr>
          <p:cNvPr id="8" name="Footer Placeholder 7">
            <a:extLst>
              <a:ext uri="{FF2B5EF4-FFF2-40B4-BE49-F238E27FC236}">
                <a16:creationId xmlns:a16="http://schemas.microsoft.com/office/drawing/2014/main" id="{10E3D902-C3D9-4399-B720-93FF68EA90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6B2E52-3530-484B-BF71-9310201A5558}"/>
              </a:ext>
            </a:extLst>
          </p:cNvPr>
          <p:cNvSpPr>
            <a:spLocks noGrp="1"/>
          </p:cNvSpPr>
          <p:nvPr>
            <p:ph type="sldNum" sz="quarter" idx="12"/>
          </p:nvPr>
        </p:nvSpPr>
        <p:spPr/>
        <p:txBody>
          <a:bodyPr/>
          <a:lstStyle/>
          <a:p>
            <a:fld id="{F6D385BD-651C-400D-9619-88B5C26CDBF6}" type="slidenum">
              <a:rPr lang="en-US" smtClean="0"/>
              <a:t>‹#›</a:t>
            </a:fld>
            <a:endParaRPr lang="en-US"/>
          </a:p>
        </p:txBody>
      </p:sp>
    </p:spTree>
    <p:extLst>
      <p:ext uri="{BB962C8B-B14F-4D97-AF65-F5344CB8AC3E}">
        <p14:creationId xmlns:p14="http://schemas.microsoft.com/office/powerpoint/2010/main" val="3894801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4B11D-892B-4EF6-80AD-1D62BE8D33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78133-A835-40FC-B03D-F67E247D186D}"/>
              </a:ext>
            </a:extLst>
          </p:cNvPr>
          <p:cNvSpPr>
            <a:spLocks noGrp="1"/>
          </p:cNvSpPr>
          <p:nvPr>
            <p:ph type="dt" sz="half" idx="10"/>
          </p:nvPr>
        </p:nvSpPr>
        <p:spPr/>
        <p:txBody>
          <a:bodyPr/>
          <a:lstStyle/>
          <a:p>
            <a:fld id="{AFCD2DC6-2F1E-4175-8DA0-6471AE3A1464}" type="datetimeFigureOut">
              <a:rPr lang="en-US" smtClean="0"/>
              <a:t>11/4/2019</a:t>
            </a:fld>
            <a:endParaRPr lang="en-US"/>
          </a:p>
        </p:txBody>
      </p:sp>
      <p:sp>
        <p:nvSpPr>
          <p:cNvPr id="4" name="Footer Placeholder 3">
            <a:extLst>
              <a:ext uri="{FF2B5EF4-FFF2-40B4-BE49-F238E27FC236}">
                <a16:creationId xmlns:a16="http://schemas.microsoft.com/office/drawing/2014/main" id="{12CBAE8B-9FA3-4BE9-B0DE-29E13174AB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705428-358D-4903-91BC-5E2B02314419}"/>
              </a:ext>
            </a:extLst>
          </p:cNvPr>
          <p:cNvSpPr>
            <a:spLocks noGrp="1"/>
          </p:cNvSpPr>
          <p:nvPr>
            <p:ph type="sldNum" sz="quarter" idx="12"/>
          </p:nvPr>
        </p:nvSpPr>
        <p:spPr/>
        <p:txBody>
          <a:bodyPr/>
          <a:lstStyle/>
          <a:p>
            <a:fld id="{F6D385BD-651C-400D-9619-88B5C26CDBF6}" type="slidenum">
              <a:rPr lang="en-US" smtClean="0"/>
              <a:t>‹#›</a:t>
            </a:fld>
            <a:endParaRPr lang="en-US"/>
          </a:p>
        </p:txBody>
      </p:sp>
    </p:spTree>
    <p:extLst>
      <p:ext uri="{BB962C8B-B14F-4D97-AF65-F5344CB8AC3E}">
        <p14:creationId xmlns:p14="http://schemas.microsoft.com/office/powerpoint/2010/main" val="3546695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9FBEB5-C62A-4491-9566-8B137BE21D4D}"/>
              </a:ext>
            </a:extLst>
          </p:cNvPr>
          <p:cNvSpPr>
            <a:spLocks noGrp="1"/>
          </p:cNvSpPr>
          <p:nvPr>
            <p:ph type="dt" sz="half" idx="10"/>
          </p:nvPr>
        </p:nvSpPr>
        <p:spPr/>
        <p:txBody>
          <a:bodyPr/>
          <a:lstStyle/>
          <a:p>
            <a:fld id="{AFCD2DC6-2F1E-4175-8DA0-6471AE3A1464}" type="datetimeFigureOut">
              <a:rPr lang="en-US" smtClean="0"/>
              <a:t>11/4/2019</a:t>
            </a:fld>
            <a:endParaRPr lang="en-US"/>
          </a:p>
        </p:txBody>
      </p:sp>
      <p:sp>
        <p:nvSpPr>
          <p:cNvPr id="3" name="Footer Placeholder 2">
            <a:extLst>
              <a:ext uri="{FF2B5EF4-FFF2-40B4-BE49-F238E27FC236}">
                <a16:creationId xmlns:a16="http://schemas.microsoft.com/office/drawing/2014/main" id="{663E1C16-68B3-4728-81B5-7080B88DAC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2C64DB-7040-499B-A461-D44D4BD9F421}"/>
              </a:ext>
            </a:extLst>
          </p:cNvPr>
          <p:cNvSpPr>
            <a:spLocks noGrp="1"/>
          </p:cNvSpPr>
          <p:nvPr>
            <p:ph type="sldNum" sz="quarter" idx="12"/>
          </p:nvPr>
        </p:nvSpPr>
        <p:spPr/>
        <p:txBody>
          <a:bodyPr/>
          <a:lstStyle/>
          <a:p>
            <a:fld id="{F6D385BD-651C-400D-9619-88B5C26CDBF6}" type="slidenum">
              <a:rPr lang="en-US" smtClean="0"/>
              <a:t>‹#›</a:t>
            </a:fld>
            <a:endParaRPr lang="en-US"/>
          </a:p>
        </p:txBody>
      </p:sp>
    </p:spTree>
    <p:extLst>
      <p:ext uri="{BB962C8B-B14F-4D97-AF65-F5344CB8AC3E}">
        <p14:creationId xmlns:p14="http://schemas.microsoft.com/office/powerpoint/2010/main" val="706876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112-FF2A-445C-9341-794790CD10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D7A1C7-8C8F-4EF5-9F0F-65C54F82CB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ACF2A9-8C51-4ABA-9CD3-2F515FB7A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77CD53-C3D5-4673-AA1A-16F82E02BB31}"/>
              </a:ext>
            </a:extLst>
          </p:cNvPr>
          <p:cNvSpPr>
            <a:spLocks noGrp="1"/>
          </p:cNvSpPr>
          <p:nvPr>
            <p:ph type="dt" sz="half" idx="10"/>
          </p:nvPr>
        </p:nvSpPr>
        <p:spPr/>
        <p:txBody>
          <a:bodyPr/>
          <a:lstStyle/>
          <a:p>
            <a:fld id="{AFCD2DC6-2F1E-4175-8DA0-6471AE3A1464}" type="datetimeFigureOut">
              <a:rPr lang="en-US" smtClean="0"/>
              <a:t>11/4/2019</a:t>
            </a:fld>
            <a:endParaRPr lang="en-US"/>
          </a:p>
        </p:txBody>
      </p:sp>
      <p:sp>
        <p:nvSpPr>
          <p:cNvPr id="6" name="Footer Placeholder 5">
            <a:extLst>
              <a:ext uri="{FF2B5EF4-FFF2-40B4-BE49-F238E27FC236}">
                <a16:creationId xmlns:a16="http://schemas.microsoft.com/office/drawing/2014/main" id="{88CFEF5C-084E-4D2E-B7EA-FB46306D61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386877-A0AA-49EF-BD6D-2D7AD7459173}"/>
              </a:ext>
            </a:extLst>
          </p:cNvPr>
          <p:cNvSpPr>
            <a:spLocks noGrp="1"/>
          </p:cNvSpPr>
          <p:nvPr>
            <p:ph type="sldNum" sz="quarter" idx="12"/>
          </p:nvPr>
        </p:nvSpPr>
        <p:spPr/>
        <p:txBody>
          <a:bodyPr/>
          <a:lstStyle/>
          <a:p>
            <a:fld id="{F6D385BD-651C-400D-9619-88B5C26CDBF6}" type="slidenum">
              <a:rPr lang="en-US" smtClean="0"/>
              <a:t>‹#›</a:t>
            </a:fld>
            <a:endParaRPr lang="en-US"/>
          </a:p>
        </p:txBody>
      </p:sp>
    </p:spTree>
    <p:extLst>
      <p:ext uri="{BB962C8B-B14F-4D97-AF65-F5344CB8AC3E}">
        <p14:creationId xmlns:p14="http://schemas.microsoft.com/office/powerpoint/2010/main" val="3399566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DF49B-050F-4E6B-9F12-2789A59893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9AA452-9709-46B2-BCB0-07EAD8CA4E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F487C4-AFD4-4B8D-8585-E5FCF5D07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EF236F-B96B-4340-A5EC-708BB2040D6C}"/>
              </a:ext>
            </a:extLst>
          </p:cNvPr>
          <p:cNvSpPr>
            <a:spLocks noGrp="1"/>
          </p:cNvSpPr>
          <p:nvPr>
            <p:ph type="dt" sz="half" idx="10"/>
          </p:nvPr>
        </p:nvSpPr>
        <p:spPr/>
        <p:txBody>
          <a:bodyPr/>
          <a:lstStyle/>
          <a:p>
            <a:fld id="{AFCD2DC6-2F1E-4175-8DA0-6471AE3A1464}" type="datetimeFigureOut">
              <a:rPr lang="en-US" smtClean="0"/>
              <a:t>11/4/2019</a:t>
            </a:fld>
            <a:endParaRPr lang="en-US"/>
          </a:p>
        </p:txBody>
      </p:sp>
      <p:sp>
        <p:nvSpPr>
          <p:cNvPr id="6" name="Footer Placeholder 5">
            <a:extLst>
              <a:ext uri="{FF2B5EF4-FFF2-40B4-BE49-F238E27FC236}">
                <a16:creationId xmlns:a16="http://schemas.microsoft.com/office/drawing/2014/main" id="{F2B195D3-DFE8-4F15-B742-AEBADFC0E2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FD14AC-EC06-4611-AE9B-E89FCB698AA7}"/>
              </a:ext>
            </a:extLst>
          </p:cNvPr>
          <p:cNvSpPr>
            <a:spLocks noGrp="1"/>
          </p:cNvSpPr>
          <p:nvPr>
            <p:ph type="sldNum" sz="quarter" idx="12"/>
          </p:nvPr>
        </p:nvSpPr>
        <p:spPr/>
        <p:txBody>
          <a:bodyPr/>
          <a:lstStyle/>
          <a:p>
            <a:fld id="{F6D385BD-651C-400D-9619-88B5C26CDBF6}" type="slidenum">
              <a:rPr lang="en-US" smtClean="0"/>
              <a:t>‹#›</a:t>
            </a:fld>
            <a:endParaRPr lang="en-US"/>
          </a:p>
        </p:txBody>
      </p:sp>
    </p:spTree>
    <p:extLst>
      <p:ext uri="{BB962C8B-B14F-4D97-AF65-F5344CB8AC3E}">
        <p14:creationId xmlns:p14="http://schemas.microsoft.com/office/powerpoint/2010/main" val="1830875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4CED1A-2B31-4543-A479-EB208C4FAF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3FA7EF-3F74-438C-A9BF-33435EBA2B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4928A4-4BA9-4AA7-BA6F-F5008F6C3D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CD2DC6-2F1E-4175-8DA0-6471AE3A1464}" type="datetimeFigureOut">
              <a:rPr lang="en-US" smtClean="0"/>
              <a:t>11/4/2019</a:t>
            </a:fld>
            <a:endParaRPr lang="en-US"/>
          </a:p>
        </p:txBody>
      </p:sp>
      <p:sp>
        <p:nvSpPr>
          <p:cNvPr id="5" name="Footer Placeholder 4">
            <a:extLst>
              <a:ext uri="{FF2B5EF4-FFF2-40B4-BE49-F238E27FC236}">
                <a16:creationId xmlns:a16="http://schemas.microsoft.com/office/drawing/2014/main" id="{D70CB8D5-334F-46D9-A21A-FC74AA2B3F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200856-DE8D-4883-82D2-3CF155C0A4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D385BD-651C-400D-9619-88B5C26CDBF6}" type="slidenum">
              <a:rPr lang="en-US" smtClean="0"/>
              <a:t>‹#›</a:t>
            </a:fld>
            <a:endParaRPr lang="en-US"/>
          </a:p>
        </p:txBody>
      </p:sp>
    </p:spTree>
    <p:extLst>
      <p:ext uri="{BB962C8B-B14F-4D97-AF65-F5344CB8AC3E}">
        <p14:creationId xmlns:p14="http://schemas.microsoft.com/office/powerpoint/2010/main" val="3300167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C4CB-A5E0-4B91-BCF1-783CD6D0FCFE}"/>
              </a:ext>
            </a:extLst>
          </p:cNvPr>
          <p:cNvSpPr>
            <a:spLocks noGrp="1"/>
          </p:cNvSpPr>
          <p:nvPr>
            <p:ph type="ctrTitle"/>
          </p:nvPr>
        </p:nvSpPr>
        <p:spPr/>
        <p:txBody>
          <a:bodyPr/>
          <a:lstStyle/>
          <a:p>
            <a:r>
              <a:rPr lang="en-US" dirty="0"/>
              <a:t>For Live Session Unit 11</a:t>
            </a:r>
          </a:p>
        </p:txBody>
      </p:sp>
      <p:sp>
        <p:nvSpPr>
          <p:cNvPr id="3" name="Subtitle 2">
            <a:extLst>
              <a:ext uri="{FF2B5EF4-FFF2-40B4-BE49-F238E27FC236}">
                <a16:creationId xmlns:a16="http://schemas.microsoft.com/office/drawing/2014/main" id="{2DE3BED8-E527-41D8-8EB5-40EF4C0787D1}"/>
              </a:ext>
            </a:extLst>
          </p:cNvPr>
          <p:cNvSpPr>
            <a:spLocks noGrp="1"/>
          </p:cNvSpPr>
          <p:nvPr>
            <p:ph type="subTitle" idx="1"/>
          </p:nvPr>
        </p:nvSpPr>
        <p:spPr/>
        <p:txBody>
          <a:bodyPr/>
          <a:lstStyle/>
          <a:p>
            <a:r>
              <a:rPr lang="en-US" dirty="0"/>
              <a:t>Javier Saldana</a:t>
            </a:r>
          </a:p>
        </p:txBody>
      </p:sp>
    </p:spTree>
    <p:extLst>
      <p:ext uri="{BB962C8B-B14F-4D97-AF65-F5344CB8AC3E}">
        <p14:creationId xmlns:p14="http://schemas.microsoft.com/office/powerpoint/2010/main" val="94416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92FD8-712E-41CF-8431-0CB26B91D1FF}"/>
              </a:ext>
            </a:extLst>
          </p:cNvPr>
          <p:cNvSpPr>
            <a:spLocks noGrp="1"/>
          </p:cNvSpPr>
          <p:nvPr>
            <p:ph type="title"/>
          </p:nvPr>
        </p:nvSpPr>
        <p:spPr/>
        <p:txBody>
          <a:bodyPr>
            <a:noAutofit/>
          </a:bodyPr>
          <a:lstStyle/>
          <a:p>
            <a:r>
              <a:rPr lang="en-US" sz="2400" dirty="0"/>
              <a:t>Do your best to develop the best model you can to forecast the next year of Walmart data (store 8 item 50).  Create 3-5 slides to fully describe your analysis and please include the ASE with respect to the last 365 days of the realization.</a:t>
            </a:r>
          </a:p>
        </p:txBody>
      </p:sp>
      <p:sp>
        <p:nvSpPr>
          <p:cNvPr id="3" name="Content Placeholder 2">
            <a:extLst>
              <a:ext uri="{FF2B5EF4-FFF2-40B4-BE49-F238E27FC236}">
                <a16:creationId xmlns:a16="http://schemas.microsoft.com/office/drawing/2014/main" id="{A620FC09-42A1-4E86-B3A0-23FC84D99100}"/>
              </a:ext>
            </a:extLst>
          </p:cNvPr>
          <p:cNvSpPr>
            <a:spLocks noGrp="1"/>
          </p:cNvSpPr>
          <p:nvPr>
            <p:ph idx="1"/>
          </p:nvPr>
        </p:nvSpPr>
        <p:spPr/>
        <p:txBody>
          <a:bodyPr/>
          <a:lstStyle/>
          <a:p>
            <a:r>
              <a:rPr lang="en-US" dirty="0"/>
              <a:t>Considering the data is sales, it is to be expected there would be a seasonal element to it. Sure enough, the seasonal trend became apparent in the plot of the data. As a result, we go ahead and remove the trend and seasonality from the data by differencing it twice. Once we do so, we can then begin to look into the AIC since now the data would be rendered stationary. The AIC calculation gives us a recommended ARMA (6,15) to use as our model. We fit the model and then forecast using the given model. We cross reference our forecast with that of the previous 365 days and generate an ASE of 2822.599.</a:t>
            </a:r>
          </a:p>
        </p:txBody>
      </p:sp>
    </p:spTree>
    <p:extLst>
      <p:ext uri="{BB962C8B-B14F-4D97-AF65-F5344CB8AC3E}">
        <p14:creationId xmlns:p14="http://schemas.microsoft.com/office/powerpoint/2010/main" val="3686199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0B485-EEF2-46A3-A9F8-95FEBA8A05CF}"/>
              </a:ext>
            </a:extLst>
          </p:cNvPr>
          <p:cNvSpPr>
            <a:spLocks noGrp="1"/>
          </p:cNvSpPr>
          <p:nvPr>
            <p:ph type="title"/>
          </p:nvPr>
        </p:nvSpPr>
        <p:spPr/>
        <p:txBody>
          <a:bodyPr/>
          <a:lstStyle/>
          <a:p>
            <a:r>
              <a:rPr lang="en-US" dirty="0"/>
              <a:t>Key Takeaways &amp; Questions</a:t>
            </a:r>
          </a:p>
        </p:txBody>
      </p:sp>
      <p:sp>
        <p:nvSpPr>
          <p:cNvPr id="3" name="Content Placeholder 2">
            <a:extLst>
              <a:ext uri="{FF2B5EF4-FFF2-40B4-BE49-F238E27FC236}">
                <a16:creationId xmlns:a16="http://schemas.microsoft.com/office/drawing/2014/main" id="{8DDF0BBF-7573-420F-A9B2-B5E9F2BD7A8B}"/>
              </a:ext>
            </a:extLst>
          </p:cNvPr>
          <p:cNvSpPr>
            <a:spLocks noGrp="1"/>
          </p:cNvSpPr>
          <p:nvPr>
            <p:ph idx="1"/>
          </p:nvPr>
        </p:nvSpPr>
        <p:spPr/>
        <p:txBody>
          <a:bodyPr/>
          <a:lstStyle/>
          <a:p>
            <a:r>
              <a:rPr lang="en-US" dirty="0"/>
              <a:t>An analyst has full discretion to decide how to model the time series. </a:t>
            </a:r>
          </a:p>
          <a:p>
            <a:r>
              <a:rPr lang="en-US" dirty="0"/>
              <a:t>Every decision must be supported in order to justify the strength of the model. </a:t>
            </a:r>
          </a:p>
          <a:p>
            <a:r>
              <a:rPr lang="en-US" dirty="0"/>
              <a:t>Just because the models satisfy the assumptions doesn’t mean it is the best model available. It simply means it is a useful model.</a:t>
            </a:r>
          </a:p>
        </p:txBody>
      </p:sp>
    </p:spTree>
    <p:extLst>
      <p:ext uri="{BB962C8B-B14F-4D97-AF65-F5344CB8AC3E}">
        <p14:creationId xmlns:p14="http://schemas.microsoft.com/office/powerpoint/2010/main" val="313663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C581-CFBC-49E3-BBC7-E3FBB95F8AE9}"/>
              </a:ext>
            </a:extLst>
          </p:cNvPr>
          <p:cNvSpPr>
            <a:spLocks noGrp="1"/>
          </p:cNvSpPr>
          <p:nvPr>
            <p:ph type="title"/>
          </p:nvPr>
        </p:nvSpPr>
        <p:spPr/>
        <p:txBody>
          <a:bodyPr/>
          <a:lstStyle/>
          <a:p>
            <a:r>
              <a:rPr lang="en-US" dirty="0"/>
              <a:t>Sunspot Data – Plot Data &amp; Stationarity</a:t>
            </a:r>
          </a:p>
        </p:txBody>
      </p:sp>
      <p:pic>
        <p:nvPicPr>
          <p:cNvPr id="8" name="Content Placeholder 7">
            <a:extLst>
              <a:ext uri="{FF2B5EF4-FFF2-40B4-BE49-F238E27FC236}">
                <a16:creationId xmlns:a16="http://schemas.microsoft.com/office/drawing/2014/main" id="{F43EA1F6-58AF-43A7-B439-FBD4A52184C4}"/>
              </a:ext>
            </a:extLst>
          </p:cNvPr>
          <p:cNvPicPr>
            <a:picLocks noGrp="1" noChangeAspect="1"/>
          </p:cNvPicPr>
          <p:nvPr>
            <p:ph sz="half" idx="1"/>
          </p:nvPr>
        </p:nvPicPr>
        <p:blipFill>
          <a:blip r:embed="rId2"/>
          <a:stretch>
            <a:fillRect/>
          </a:stretch>
        </p:blipFill>
        <p:spPr>
          <a:xfrm>
            <a:off x="838200" y="2014214"/>
            <a:ext cx="5181600" cy="3974159"/>
          </a:xfrm>
          <a:prstGeom prst="rect">
            <a:avLst/>
          </a:prstGeom>
        </p:spPr>
      </p:pic>
      <p:sp>
        <p:nvSpPr>
          <p:cNvPr id="9" name="Content Placeholder 8">
            <a:extLst>
              <a:ext uri="{FF2B5EF4-FFF2-40B4-BE49-F238E27FC236}">
                <a16:creationId xmlns:a16="http://schemas.microsoft.com/office/drawing/2014/main" id="{70F0C536-9641-4044-8A93-A7C42505A783}"/>
              </a:ext>
            </a:extLst>
          </p:cNvPr>
          <p:cNvSpPr>
            <a:spLocks noGrp="1"/>
          </p:cNvSpPr>
          <p:nvPr>
            <p:ph sz="half" idx="2"/>
          </p:nvPr>
        </p:nvSpPr>
        <p:spPr/>
        <p:txBody>
          <a:bodyPr/>
          <a:lstStyle/>
          <a:p>
            <a:r>
              <a:rPr lang="en-US" dirty="0" err="1"/>
              <a:t>plotts.sample.wge</a:t>
            </a:r>
            <a:r>
              <a:rPr lang="en-US" dirty="0"/>
              <a:t>(sunspot$V2)</a:t>
            </a:r>
          </a:p>
          <a:p>
            <a:endParaRPr lang="en-US" dirty="0"/>
          </a:p>
          <a:p>
            <a:r>
              <a:rPr lang="en-US" dirty="0"/>
              <a:t>Stationarity</a:t>
            </a:r>
          </a:p>
          <a:p>
            <a:pPr lvl="1"/>
            <a:r>
              <a:rPr lang="en-US" dirty="0"/>
              <a:t>The quickly damping and oscillating behavior displayed in the sample autocorrelations suggest there is evidence of stationarity.</a:t>
            </a:r>
          </a:p>
        </p:txBody>
      </p:sp>
    </p:spTree>
    <p:extLst>
      <p:ext uri="{BB962C8B-B14F-4D97-AF65-F5344CB8AC3E}">
        <p14:creationId xmlns:p14="http://schemas.microsoft.com/office/powerpoint/2010/main" val="2776525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D4D6-2CCF-4FFD-83B8-DC78808297FF}"/>
              </a:ext>
            </a:extLst>
          </p:cNvPr>
          <p:cNvSpPr>
            <a:spLocks noGrp="1"/>
          </p:cNvSpPr>
          <p:nvPr>
            <p:ph type="title"/>
          </p:nvPr>
        </p:nvSpPr>
        <p:spPr/>
        <p:txBody>
          <a:bodyPr>
            <a:noAutofit/>
          </a:bodyPr>
          <a:lstStyle/>
          <a:p>
            <a:r>
              <a:rPr lang="en-US" sz="2800" dirty="0"/>
              <a:t>Sunspot Data – Fit the model using your model identification (</a:t>
            </a:r>
            <a:r>
              <a:rPr lang="en-US" sz="2800" i="1" dirty="0"/>
              <a:t>p</a:t>
            </a:r>
            <a:r>
              <a:rPr lang="en-US" sz="2800" dirty="0"/>
              <a:t> and </a:t>
            </a:r>
            <a:r>
              <a:rPr lang="en-US" sz="2800" i="1" dirty="0"/>
              <a:t>q</a:t>
            </a:r>
            <a:r>
              <a:rPr lang="en-US" sz="2800" dirty="0"/>
              <a:t>). You may use any of the estimates you like (maximum likelihood, Yule–Walker, Burg).</a:t>
            </a:r>
          </a:p>
        </p:txBody>
      </p:sp>
      <p:pic>
        <p:nvPicPr>
          <p:cNvPr id="10" name="Content Placeholder 9">
            <a:extLst>
              <a:ext uri="{FF2B5EF4-FFF2-40B4-BE49-F238E27FC236}">
                <a16:creationId xmlns:a16="http://schemas.microsoft.com/office/drawing/2014/main" id="{01968D2D-125E-45B0-8327-9E3DAF0AA409}"/>
              </a:ext>
            </a:extLst>
          </p:cNvPr>
          <p:cNvPicPr>
            <a:picLocks noGrp="1" noChangeAspect="1"/>
          </p:cNvPicPr>
          <p:nvPr>
            <p:ph sz="half" idx="2"/>
          </p:nvPr>
        </p:nvPicPr>
        <p:blipFill>
          <a:blip r:embed="rId2"/>
          <a:stretch>
            <a:fillRect/>
          </a:stretch>
        </p:blipFill>
        <p:spPr>
          <a:xfrm>
            <a:off x="6172200" y="2257221"/>
            <a:ext cx="5181600" cy="3488146"/>
          </a:xfrm>
          <a:prstGeom prst="rect">
            <a:avLst/>
          </a:prstGeom>
        </p:spPr>
      </p:pic>
      <p:pic>
        <p:nvPicPr>
          <p:cNvPr id="9" name="Content Placeholder 8">
            <a:extLst>
              <a:ext uri="{FF2B5EF4-FFF2-40B4-BE49-F238E27FC236}">
                <a16:creationId xmlns:a16="http://schemas.microsoft.com/office/drawing/2014/main" id="{894384A0-3340-4279-8DAC-C4101A0CA965}"/>
              </a:ext>
            </a:extLst>
          </p:cNvPr>
          <p:cNvPicPr>
            <a:picLocks noGrp="1" noChangeAspect="1"/>
          </p:cNvPicPr>
          <p:nvPr>
            <p:ph sz="half" idx="1"/>
          </p:nvPr>
        </p:nvPicPr>
        <p:blipFill>
          <a:blip r:embed="rId3"/>
          <a:stretch>
            <a:fillRect/>
          </a:stretch>
        </p:blipFill>
        <p:spPr>
          <a:xfrm>
            <a:off x="1547798" y="2248681"/>
            <a:ext cx="3762403" cy="3505226"/>
          </a:xfrm>
          <a:prstGeom prst="rect">
            <a:avLst/>
          </a:prstGeom>
        </p:spPr>
      </p:pic>
    </p:spTree>
    <p:extLst>
      <p:ext uri="{BB962C8B-B14F-4D97-AF65-F5344CB8AC3E}">
        <p14:creationId xmlns:p14="http://schemas.microsoft.com/office/powerpoint/2010/main" val="99954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2DA03-9BA2-4BE7-9F51-63D875A2B4C7}"/>
              </a:ext>
            </a:extLst>
          </p:cNvPr>
          <p:cNvSpPr>
            <a:spLocks noGrp="1"/>
          </p:cNvSpPr>
          <p:nvPr>
            <p:ph type="title"/>
          </p:nvPr>
        </p:nvSpPr>
        <p:spPr/>
        <p:txBody>
          <a:bodyPr>
            <a:noAutofit/>
          </a:bodyPr>
          <a:lstStyle/>
          <a:p>
            <a:r>
              <a:rPr lang="en-US" sz="3200" dirty="0"/>
              <a:t>Sunspot Data - Now fit a seasonal model to the Sunspot data (you pick the value of </a:t>
            </a:r>
            <a:r>
              <a:rPr lang="en-US" sz="3200" i="1" dirty="0"/>
              <a:t>s</a:t>
            </a:r>
            <a:r>
              <a:rPr lang="en-US" sz="3200" dirty="0"/>
              <a:t>), and find the ASE for this model using the last 15 years of sunspot data. </a:t>
            </a:r>
          </a:p>
        </p:txBody>
      </p:sp>
      <p:pic>
        <p:nvPicPr>
          <p:cNvPr id="4" name="Content Placeholder 3">
            <a:extLst>
              <a:ext uri="{FF2B5EF4-FFF2-40B4-BE49-F238E27FC236}">
                <a16:creationId xmlns:a16="http://schemas.microsoft.com/office/drawing/2014/main" id="{2609C484-D90B-408C-8122-E537B38ABD72}"/>
              </a:ext>
            </a:extLst>
          </p:cNvPr>
          <p:cNvPicPr>
            <a:picLocks noGrp="1" noChangeAspect="1"/>
          </p:cNvPicPr>
          <p:nvPr>
            <p:ph idx="1"/>
          </p:nvPr>
        </p:nvPicPr>
        <p:blipFill>
          <a:blip r:embed="rId2"/>
          <a:stretch>
            <a:fillRect/>
          </a:stretch>
        </p:blipFill>
        <p:spPr>
          <a:xfrm>
            <a:off x="1947832" y="2367744"/>
            <a:ext cx="8296336" cy="3267099"/>
          </a:xfrm>
          <a:prstGeom prst="rect">
            <a:avLst/>
          </a:prstGeom>
        </p:spPr>
      </p:pic>
    </p:spTree>
    <p:extLst>
      <p:ext uri="{BB962C8B-B14F-4D97-AF65-F5344CB8AC3E}">
        <p14:creationId xmlns:p14="http://schemas.microsoft.com/office/powerpoint/2010/main" val="1861894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330BB-CFD5-4938-9A25-30857DFCD014}"/>
              </a:ext>
            </a:extLst>
          </p:cNvPr>
          <p:cNvSpPr>
            <a:spLocks noGrp="1"/>
          </p:cNvSpPr>
          <p:nvPr>
            <p:ph type="title"/>
          </p:nvPr>
        </p:nvSpPr>
        <p:spPr/>
        <p:txBody>
          <a:bodyPr>
            <a:normAutofit/>
          </a:bodyPr>
          <a:lstStyle/>
          <a:p>
            <a:r>
              <a:rPr lang="en-US" dirty="0"/>
              <a:t>Sunspot Data - Describe which model you prefer, and why.</a:t>
            </a:r>
          </a:p>
        </p:txBody>
      </p:sp>
      <p:sp>
        <p:nvSpPr>
          <p:cNvPr id="3" name="Content Placeholder 2">
            <a:extLst>
              <a:ext uri="{FF2B5EF4-FFF2-40B4-BE49-F238E27FC236}">
                <a16:creationId xmlns:a16="http://schemas.microsoft.com/office/drawing/2014/main" id="{CDDD1BA7-6476-476A-8827-F9AC07E7BA49}"/>
              </a:ext>
            </a:extLst>
          </p:cNvPr>
          <p:cNvSpPr>
            <a:spLocks noGrp="1"/>
          </p:cNvSpPr>
          <p:nvPr>
            <p:ph idx="1"/>
          </p:nvPr>
        </p:nvSpPr>
        <p:spPr/>
        <p:txBody>
          <a:bodyPr/>
          <a:lstStyle/>
          <a:p>
            <a:r>
              <a:rPr lang="en-US" dirty="0"/>
              <a:t>I prefer the seasonal model simply because I am confident solar activity is seasonal and as a result, sunspots are seasonal as well. Considering the span of solar activity is extremely long, the cycles would be very long, which is why I selected 100. It seems that at the 100 mark, the sunspots died down and resurfaced. In addition, the seasonal model has the lowest ASE when compared. </a:t>
            </a:r>
          </a:p>
        </p:txBody>
      </p:sp>
    </p:spTree>
    <p:extLst>
      <p:ext uri="{BB962C8B-B14F-4D97-AF65-F5344CB8AC3E}">
        <p14:creationId xmlns:p14="http://schemas.microsoft.com/office/powerpoint/2010/main" val="1514902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1BD2-0170-479E-8050-CB1FCEC5B3EF}"/>
              </a:ext>
            </a:extLst>
          </p:cNvPr>
          <p:cNvSpPr>
            <a:spLocks noGrp="1"/>
          </p:cNvSpPr>
          <p:nvPr>
            <p:ph type="title"/>
          </p:nvPr>
        </p:nvSpPr>
        <p:spPr/>
        <p:txBody>
          <a:bodyPr>
            <a:noAutofit/>
          </a:bodyPr>
          <a:lstStyle/>
          <a:p>
            <a:r>
              <a:rPr lang="en-US" sz="3600" dirty="0"/>
              <a:t>Sunspot Data - Use your best model (the one you choose) to forecast the next 10 years of sunspot data.</a:t>
            </a:r>
          </a:p>
        </p:txBody>
      </p:sp>
      <p:sp>
        <p:nvSpPr>
          <p:cNvPr id="4" name="Content Placeholder 3">
            <a:extLst>
              <a:ext uri="{FF2B5EF4-FFF2-40B4-BE49-F238E27FC236}">
                <a16:creationId xmlns:a16="http://schemas.microsoft.com/office/drawing/2014/main" id="{3D3B59B0-A84C-4BA5-BD6A-D15E949BBE22}"/>
              </a:ext>
            </a:extLst>
          </p:cNvPr>
          <p:cNvSpPr>
            <a:spLocks noGrp="1"/>
          </p:cNvSpPr>
          <p:nvPr>
            <p:ph sz="half" idx="1"/>
          </p:nvPr>
        </p:nvSpPr>
        <p:spPr/>
        <p:txBody>
          <a:bodyPr/>
          <a:lstStyle/>
          <a:p>
            <a:r>
              <a:rPr lang="en-US" dirty="0" err="1"/>
              <a:t>forecast.arma</a:t>
            </a:r>
            <a:r>
              <a:rPr lang="en-US" dirty="0"/>
              <a:t> = </a:t>
            </a:r>
            <a:r>
              <a:rPr lang="en-US" dirty="0" err="1"/>
              <a:t>fore.arma.wge</a:t>
            </a:r>
            <a:r>
              <a:rPr lang="en-US" dirty="0"/>
              <a:t>(sunspot$V2, phi = </a:t>
            </a:r>
            <a:r>
              <a:rPr lang="en-US" dirty="0" err="1"/>
              <a:t>est.sunspot$phi</a:t>
            </a:r>
            <a:r>
              <a:rPr lang="en-US" dirty="0"/>
              <a:t>, </a:t>
            </a:r>
          </a:p>
          <a:p>
            <a:r>
              <a:rPr lang="en-US" dirty="0"/>
              <a:t>                              theta = </a:t>
            </a:r>
            <a:r>
              <a:rPr lang="en-US" dirty="0" err="1"/>
              <a:t>est.sunspot$theta</a:t>
            </a:r>
            <a:r>
              <a:rPr lang="en-US" dirty="0"/>
              <a:t>, </a:t>
            </a:r>
            <a:r>
              <a:rPr lang="en-US" dirty="0" err="1"/>
              <a:t>n.ahead</a:t>
            </a:r>
            <a:r>
              <a:rPr lang="en-US" dirty="0"/>
              <a:t> = 10, </a:t>
            </a:r>
            <a:r>
              <a:rPr lang="en-US" dirty="0" err="1"/>
              <a:t>lastn</a:t>
            </a:r>
            <a:r>
              <a:rPr lang="en-US" dirty="0"/>
              <a:t> = F)</a:t>
            </a:r>
          </a:p>
        </p:txBody>
      </p:sp>
      <p:pic>
        <p:nvPicPr>
          <p:cNvPr id="6" name="Content Placeholder 5">
            <a:extLst>
              <a:ext uri="{FF2B5EF4-FFF2-40B4-BE49-F238E27FC236}">
                <a16:creationId xmlns:a16="http://schemas.microsoft.com/office/drawing/2014/main" id="{7A750A13-201C-4BF3-866E-6BF19B80245D}"/>
              </a:ext>
            </a:extLst>
          </p:cNvPr>
          <p:cNvPicPr>
            <a:picLocks noGrp="1" noChangeAspect="1"/>
          </p:cNvPicPr>
          <p:nvPr>
            <p:ph sz="half" idx="2"/>
          </p:nvPr>
        </p:nvPicPr>
        <p:blipFill>
          <a:blip r:embed="rId2"/>
          <a:stretch>
            <a:fillRect/>
          </a:stretch>
        </p:blipFill>
        <p:spPr>
          <a:xfrm>
            <a:off x="6431307" y="1825625"/>
            <a:ext cx="4663386" cy="4351338"/>
          </a:xfrm>
          <a:prstGeom prst="rect">
            <a:avLst/>
          </a:prstGeom>
        </p:spPr>
      </p:pic>
    </p:spTree>
    <p:extLst>
      <p:ext uri="{BB962C8B-B14F-4D97-AF65-F5344CB8AC3E}">
        <p14:creationId xmlns:p14="http://schemas.microsoft.com/office/powerpoint/2010/main" val="294275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92FD8-712E-41CF-8431-0CB26B91D1FF}"/>
              </a:ext>
            </a:extLst>
          </p:cNvPr>
          <p:cNvSpPr>
            <a:spLocks noGrp="1"/>
          </p:cNvSpPr>
          <p:nvPr>
            <p:ph type="title"/>
          </p:nvPr>
        </p:nvSpPr>
        <p:spPr>
          <a:xfrm>
            <a:off x="838200" y="365125"/>
            <a:ext cx="10515600" cy="1325563"/>
          </a:xfrm>
        </p:spPr>
        <p:txBody>
          <a:bodyPr>
            <a:noAutofit/>
          </a:bodyPr>
          <a:lstStyle/>
          <a:p>
            <a:r>
              <a:rPr lang="en-US" sz="2400"/>
              <a:t>Do your best to develop the best model you can to forecast the next year of Walmart data (store 8 item 50).  Create 3-5 slides to fully describe your analysis and please include the ASE with respect to the last 365 days of the realization.</a:t>
            </a:r>
            <a:endParaRPr lang="en-US" sz="2400" dirty="0"/>
          </a:p>
        </p:txBody>
      </p:sp>
      <p:sp>
        <p:nvSpPr>
          <p:cNvPr id="4" name="Content Placeholder 3">
            <a:extLst>
              <a:ext uri="{FF2B5EF4-FFF2-40B4-BE49-F238E27FC236}">
                <a16:creationId xmlns:a16="http://schemas.microsoft.com/office/drawing/2014/main" id="{F35F4DEE-DDCF-41C5-813F-B407A2B26926}"/>
              </a:ext>
            </a:extLst>
          </p:cNvPr>
          <p:cNvSpPr>
            <a:spLocks noGrp="1"/>
          </p:cNvSpPr>
          <p:nvPr>
            <p:ph sz="half" idx="1"/>
          </p:nvPr>
        </p:nvSpPr>
        <p:spPr>
          <a:xfrm>
            <a:off x="838200" y="1825625"/>
            <a:ext cx="5181600" cy="4351338"/>
          </a:xfrm>
        </p:spPr>
        <p:txBody>
          <a:bodyPr>
            <a:normAutofit fontScale="92500" lnSpcReduction="20000"/>
          </a:bodyPr>
          <a:lstStyle/>
          <a:p>
            <a:r>
              <a:rPr lang="en-US" dirty="0"/>
              <a:t>#Walmart Example</a:t>
            </a:r>
          </a:p>
          <a:p>
            <a:r>
              <a:rPr lang="en-US" dirty="0"/>
              <a:t>Walmart &lt;-read.csv(text = </a:t>
            </a:r>
            <a:r>
              <a:rPr lang="en-US" dirty="0" err="1"/>
              <a:t>getURL</a:t>
            </a:r>
            <a:r>
              <a:rPr lang="en-US" dirty="0"/>
              <a:t>("https://raw.githubusercontent.com/</a:t>
            </a:r>
            <a:r>
              <a:rPr lang="en-US" dirty="0" err="1"/>
              <a:t>BivinSadler</a:t>
            </a:r>
            <a:r>
              <a:rPr lang="en-US" dirty="0"/>
              <a:t>/MSDS-6373-Time-Series/master/Unit%202/Walmart.csv"))</a:t>
            </a:r>
          </a:p>
          <a:p>
            <a:endParaRPr lang="en-US" dirty="0"/>
          </a:p>
          <a:p>
            <a:r>
              <a:rPr lang="en-US" dirty="0"/>
              <a:t>Stor8Item50 = Walmart %&gt;% filter(item == 50 &amp; store == 8)</a:t>
            </a:r>
          </a:p>
          <a:p>
            <a:r>
              <a:rPr lang="en-US" dirty="0" err="1"/>
              <a:t>plotts.sample.wge</a:t>
            </a:r>
            <a:r>
              <a:rPr lang="en-US" dirty="0"/>
              <a:t>(Stor8Item50$sales)</a:t>
            </a:r>
          </a:p>
        </p:txBody>
      </p:sp>
      <p:pic>
        <p:nvPicPr>
          <p:cNvPr id="6" name="Content Placeholder 5">
            <a:extLst>
              <a:ext uri="{FF2B5EF4-FFF2-40B4-BE49-F238E27FC236}">
                <a16:creationId xmlns:a16="http://schemas.microsoft.com/office/drawing/2014/main" id="{E1179F51-5009-4207-9509-868B743C3672}"/>
              </a:ext>
            </a:extLst>
          </p:cNvPr>
          <p:cNvPicPr>
            <a:picLocks noGrp="1" noChangeAspect="1"/>
          </p:cNvPicPr>
          <p:nvPr>
            <p:ph sz="half" idx="2"/>
          </p:nvPr>
        </p:nvPicPr>
        <p:blipFill>
          <a:blip r:embed="rId2"/>
          <a:stretch>
            <a:fillRect/>
          </a:stretch>
        </p:blipFill>
        <p:spPr>
          <a:xfrm>
            <a:off x="6431307" y="1825625"/>
            <a:ext cx="4663386" cy="4351338"/>
          </a:xfrm>
          <a:prstGeom prst="rect">
            <a:avLst/>
          </a:prstGeom>
        </p:spPr>
      </p:pic>
    </p:spTree>
    <p:extLst>
      <p:ext uri="{BB962C8B-B14F-4D97-AF65-F5344CB8AC3E}">
        <p14:creationId xmlns:p14="http://schemas.microsoft.com/office/powerpoint/2010/main" val="1115020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92FD8-712E-41CF-8431-0CB26B91D1FF}"/>
              </a:ext>
            </a:extLst>
          </p:cNvPr>
          <p:cNvSpPr>
            <a:spLocks noGrp="1"/>
          </p:cNvSpPr>
          <p:nvPr>
            <p:ph type="title"/>
          </p:nvPr>
        </p:nvSpPr>
        <p:spPr/>
        <p:txBody>
          <a:bodyPr>
            <a:noAutofit/>
          </a:bodyPr>
          <a:lstStyle/>
          <a:p>
            <a:r>
              <a:rPr lang="en-US" sz="2400" dirty="0"/>
              <a:t>Do your best to develop the best model you can to forecast the next year of Walmart data (store 8 item 50).  Create 3-5 slides to fully describe your analysis and please include the ASE with respect to the last 365 days of the realization.</a:t>
            </a:r>
          </a:p>
        </p:txBody>
      </p:sp>
      <p:pic>
        <p:nvPicPr>
          <p:cNvPr id="6" name="Content Placeholder 5">
            <a:extLst>
              <a:ext uri="{FF2B5EF4-FFF2-40B4-BE49-F238E27FC236}">
                <a16:creationId xmlns:a16="http://schemas.microsoft.com/office/drawing/2014/main" id="{72C62204-EBE9-4FA7-A61F-945940AA4724}"/>
              </a:ext>
            </a:extLst>
          </p:cNvPr>
          <p:cNvPicPr>
            <a:picLocks noGrp="1" noChangeAspect="1"/>
          </p:cNvPicPr>
          <p:nvPr>
            <p:ph sz="half" idx="1"/>
          </p:nvPr>
        </p:nvPicPr>
        <p:blipFill>
          <a:blip r:embed="rId2"/>
          <a:stretch>
            <a:fillRect/>
          </a:stretch>
        </p:blipFill>
        <p:spPr>
          <a:xfrm>
            <a:off x="838200" y="1838332"/>
            <a:ext cx="5181600" cy="4325923"/>
          </a:xfrm>
          <a:prstGeom prst="rect">
            <a:avLst/>
          </a:prstGeom>
        </p:spPr>
      </p:pic>
      <p:pic>
        <p:nvPicPr>
          <p:cNvPr id="7" name="Content Placeholder 6">
            <a:extLst>
              <a:ext uri="{FF2B5EF4-FFF2-40B4-BE49-F238E27FC236}">
                <a16:creationId xmlns:a16="http://schemas.microsoft.com/office/drawing/2014/main" id="{B0CF1384-DA96-4555-A3BF-83CA9AA2653F}"/>
              </a:ext>
            </a:extLst>
          </p:cNvPr>
          <p:cNvPicPr>
            <a:picLocks noGrp="1" noChangeAspect="1"/>
          </p:cNvPicPr>
          <p:nvPr>
            <p:ph sz="half" idx="2"/>
          </p:nvPr>
        </p:nvPicPr>
        <p:blipFill>
          <a:blip r:embed="rId3"/>
          <a:stretch>
            <a:fillRect/>
          </a:stretch>
        </p:blipFill>
        <p:spPr>
          <a:xfrm>
            <a:off x="6431307" y="1825625"/>
            <a:ext cx="4663386" cy="4351338"/>
          </a:xfrm>
          <a:prstGeom prst="rect">
            <a:avLst/>
          </a:prstGeom>
        </p:spPr>
      </p:pic>
    </p:spTree>
    <p:extLst>
      <p:ext uri="{BB962C8B-B14F-4D97-AF65-F5344CB8AC3E}">
        <p14:creationId xmlns:p14="http://schemas.microsoft.com/office/powerpoint/2010/main" val="207657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92FD8-712E-41CF-8431-0CB26B91D1FF}"/>
              </a:ext>
            </a:extLst>
          </p:cNvPr>
          <p:cNvSpPr>
            <a:spLocks noGrp="1"/>
          </p:cNvSpPr>
          <p:nvPr>
            <p:ph type="title"/>
          </p:nvPr>
        </p:nvSpPr>
        <p:spPr/>
        <p:txBody>
          <a:bodyPr>
            <a:noAutofit/>
          </a:bodyPr>
          <a:lstStyle/>
          <a:p>
            <a:r>
              <a:rPr lang="en-US" sz="2400" dirty="0"/>
              <a:t>Do your best to develop the best model you can to forecast the next year of Walmart data (store 8 item 50).  Create 3-5 slides to fully describe your analysis and please include the ASE with respect to the last 365 days of the realization.</a:t>
            </a:r>
          </a:p>
        </p:txBody>
      </p:sp>
      <p:pic>
        <p:nvPicPr>
          <p:cNvPr id="7" name="Content Placeholder 6">
            <a:extLst>
              <a:ext uri="{FF2B5EF4-FFF2-40B4-BE49-F238E27FC236}">
                <a16:creationId xmlns:a16="http://schemas.microsoft.com/office/drawing/2014/main" id="{F00EC650-BB51-4258-B9CA-4AEAA0678ACB}"/>
              </a:ext>
            </a:extLst>
          </p:cNvPr>
          <p:cNvPicPr>
            <a:picLocks noGrp="1" noChangeAspect="1"/>
          </p:cNvPicPr>
          <p:nvPr>
            <p:ph sz="half" idx="1"/>
          </p:nvPr>
        </p:nvPicPr>
        <p:blipFill>
          <a:blip r:embed="rId2"/>
          <a:stretch>
            <a:fillRect/>
          </a:stretch>
        </p:blipFill>
        <p:spPr>
          <a:xfrm>
            <a:off x="838200" y="3077878"/>
            <a:ext cx="5181600" cy="1846832"/>
          </a:xfrm>
          <a:prstGeom prst="rect">
            <a:avLst/>
          </a:prstGeom>
        </p:spPr>
      </p:pic>
      <p:pic>
        <p:nvPicPr>
          <p:cNvPr id="6" name="Content Placeholder 5">
            <a:extLst>
              <a:ext uri="{FF2B5EF4-FFF2-40B4-BE49-F238E27FC236}">
                <a16:creationId xmlns:a16="http://schemas.microsoft.com/office/drawing/2014/main" id="{1F8180D8-7210-49DB-9B44-A2B0B091FD2D}"/>
              </a:ext>
            </a:extLst>
          </p:cNvPr>
          <p:cNvPicPr>
            <a:picLocks noGrp="1" noChangeAspect="1"/>
          </p:cNvPicPr>
          <p:nvPr>
            <p:ph sz="half" idx="2"/>
          </p:nvPr>
        </p:nvPicPr>
        <p:blipFill>
          <a:blip r:embed="rId3"/>
          <a:stretch>
            <a:fillRect/>
          </a:stretch>
        </p:blipFill>
        <p:spPr>
          <a:xfrm>
            <a:off x="6431307" y="1825625"/>
            <a:ext cx="4663386" cy="4351338"/>
          </a:xfrm>
          <a:prstGeom prst="rect">
            <a:avLst/>
          </a:prstGeom>
        </p:spPr>
      </p:pic>
    </p:spTree>
    <p:extLst>
      <p:ext uri="{BB962C8B-B14F-4D97-AF65-F5344CB8AC3E}">
        <p14:creationId xmlns:p14="http://schemas.microsoft.com/office/powerpoint/2010/main" val="4038872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702</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For Live Session Unit 11</vt:lpstr>
      <vt:lpstr>Sunspot Data – Plot Data &amp; Stationarity</vt:lpstr>
      <vt:lpstr>Sunspot Data – Fit the model using your model identification (p and q). You may use any of the estimates you like (maximum likelihood, Yule–Walker, Burg).</vt:lpstr>
      <vt:lpstr>Sunspot Data - Now fit a seasonal model to the Sunspot data (you pick the value of s), and find the ASE for this model using the last 15 years of sunspot data. </vt:lpstr>
      <vt:lpstr>Sunspot Data - Describe which model you prefer, and why.</vt:lpstr>
      <vt:lpstr>Sunspot Data - Use your best model (the one you choose) to forecast the next 10 years of sunspot data.</vt:lpstr>
      <vt:lpstr>Do your best to develop the best model you can to forecast the next year of Walmart data (store 8 item 50).  Create 3-5 slides to fully describe your analysis and please include the ASE with respect to the last 365 days of the realization.</vt:lpstr>
      <vt:lpstr>Do your best to develop the best model you can to forecast the next year of Walmart data (store 8 item 50).  Create 3-5 slides to fully describe your analysis and please include the ASE with respect to the last 365 days of the realization.</vt:lpstr>
      <vt:lpstr>Do your best to develop the best model you can to forecast the next year of Walmart data (store 8 item 50).  Create 3-5 slides to fully describe your analysis and please include the ASE with respect to the last 365 days of the realization.</vt:lpstr>
      <vt:lpstr>Do your best to develop the best model you can to forecast the next year of Walmart data (store 8 item 50).  Create 3-5 slides to fully describe your analysis and please include the ASE with respect to the last 365 days of the realization.</vt:lpstr>
      <vt:lpstr>Key Takeaways &amp;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Javier Saldana</dc:creator>
  <cp:lastModifiedBy>Javier Saldana</cp:lastModifiedBy>
  <cp:revision>7</cp:revision>
  <dcterms:created xsi:type="dcterms:W3CDTF">2019-11-05T05:49:04Z</dcterms:created>
  <dcterms:modified xsi:type="dcterms:W3CDTF">2019-11-05T09:01:24Z</dcterms:modified>
</cp:coreProperties>
</file>