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9" d="100"/>
          <a:sy n="59" d="100"/>
        </p:scale>
        <p:origin x="21" y="9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0C0817-A112-4847-8014-A94B7D2A4EA3}" type="datetime1">
              <a:rPr lang="en-US" smtClean="0"/>
              <a:t>9/23/2019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21679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733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4424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19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C646AA-F36E-4540-911D-FFFC0A0EF24A}" type="datetime1">
              <a:rPr lang="en-US" smtClean="0"/>
              <a:t>9/23/2019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089899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661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4460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10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133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8D12A6-918A-48BD-8CB9-CA713993B0EA}" type="datetime1">
              <a:rPr lang="en-US" smtClean="0"/>
              <a:t>9/23/2019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32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78CE86-875F-4587-BCF6-FA054AFC0D53}" type="datetime1">
              <a:rPr lang="en-US" smtClean="0"/>
              <a:pPr/>
              <a:t>9/23/2019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880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FA2B21-3FCD-4721-B95C-427943F61125}" type="datetime1">
              <a:rPr lang="en-US" smtClean="0"/>
              <a:t>9/23/2019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181783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6E26AC8B-C1C8-47F5-B0D9-AFB2EB1B00C7}"/>
              </a:ext>
            </a:extLst>
          </p:cNvPr>
          <p:cNvSpPr>
            <a:spLocks noGrp="1"/>
          </p:cNvSpPr>
          <p:nvPr>
            <p:ph type="ctrTitle"/>
          </p:nvPr>
        </p:nvSpPr>
        <p:spPr>
          <a:xfrm>
            <a:off x="1562669" y="1480930"/>
            <a:ext cx="8447964" cy="3254321"/>
          </a:xfrm>
        </p:spPr>
        <p:txBody>
          <a:bodyPr>
            <a:normAutofit/>
          </a:bodyPr>
          <a:lstStyle/>
          <a:p>
            <a:pPr algn="l"/>
            <a:r>
              <a:rPr lang="en-US" sz="6600"/>
              <a:t>For Live Session #5</a:t>
            </a:r>
          </a:p>
        </p:txBody>
      </p:sp>
      <p:sp>
        <p:nvSpPr>
          <p:cNvPr id="3" name="Subtitle 2">
            <a:extLst>
              <a:ext uri="{FF2B5EF4-FFF2-40B4-BE49-F238E27FC236}">
                <a16:creationId xmlns:a16="http://schemas.microsoft.com/office/drawing/2014/main" id="{827303C1-1C27-421D-A5DB-61959D078CAD}"/>
              </a:ext>
            </a:extLst>
          </p:cNvPr>
          <p:cNvSpPr>
            <a:spLocks noGrp="1"/>
          </p:cNvSpPr>
          <p:nvPr>
            <p:ph type="subTitle" idx="1"/>
          </p:nvPr>
        </p:nvSpPr>
        <p:spPr>
          <a:xfrm>
            <a:off x="1562668" y="4804850"/>
            <a:ext cx="5957248" cy="1086237"/>
          </a:xfrm>
        </p:spPr>
        <p:txBody>
          <a:bodyPr>
            <a:normAutofit/>
          </a:bodyPr>
          <a:lstStyle/>
          <a:p>
            <a:pPr algn="l">
              <a:spcAft>
                <a:spcPts val="600"/>
              </a:spcAft>
            </a:pPr>
            <a:r>
              <a:rPr lang="en-US"/>
              <a:t>Javier Saldana</a:t>
            </a:r>
          </a:p>
        </p:txBody>
      </p:sp>
    </p:spTree>
    <p:extLst>
      <p:ext uri="{BB962C8B-B14F-4D97-AF65-F5344CB8AC3E}">
        <p14:creationId xmlns:p14="http://schemas.microsoft.com/office/powerpoint/2010/main" val="201544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2A84CF-3DF0-4FB7-9A0C-45E00E09E0B7}"/>
              </a:ext>
            </a:extLst>
          </p:cNvPr>
          <p:cNvSpPr>
            <a:spLocks noGrp="1"/>
          </p:cNvSpPr>
          <p:nvPr>
            <p:ph type="title"/>
          </p:nvPr>
        </p:nvSpPr>
        <p:spPr>
          <a:xfrm>
            <a:off x="7860667" y="685800"/>
            <a:ext cx="3656419" cy="1485900"/>
          </a:xfrm>
        </p:spPr>
        <p:txBody>
          <a:bodyPr vert="horz" lIns="91440" tIns="45720" rIns="91440" bIns="45720" rtlCol="0" anchor="t">
            <a:normAutofit/>
          </a:bodyPr>
          <a:lstStyle/>
          <a:p>
            <a:r>
              <a:rPr lang="en-US" sz="2800"/>
              <a:t>Use Aic5 to assess the use of ARMA models in the Walmart data.</a:t>
            </a:r>
          </a:p>
        </p:txBody>
      </p:sp>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a:extLst>
              <a:ext uri="{FF2B5EF4-FFF2-40B4-BE49-F238E27FC236}">
                <a16:creationId xmlns:a16="http://schemas.microsoft.com/office/drawing/2014/main" id="{7801927D-4D58-4ABD-A227-4400E4B9B883}"/>
              </a:ext>
            </a:extLst>
          </p:cNvPr>
          <p:cNvPicPr>
            <a:picLocks noGrp="1" noChangeAspect="1"/>
          </p:cNvPicPr>
          <p:nvPr>
            <p:ph sz="half" idx="2"/>
          </p:nvPr>
        </p:nvPicPr>
        <p:blipFill>
          <a:blip r:embed="rId2"/>
          <a:stretch>
            <a:fillRect/>
          </a:stretch>
        </p:blipFill>
        <p:spPr>
          <a:xfrm>
            <a:off x="1023561" y="1045031"/>
            <a:ext cx="6517065" cy="4447896"/>
          </a:xfrm>
          <a:prstGeom prst="rect">
            <a:avLst/>
          </a:prstGeom>
        </p:spPr>
      </p:pic>
      <p:sp>
        <p:nvSpPr>
          <p:cNvPr id="4" name="Content Placeholder 3">
            <a:extLst>
              <a:ext uri="{FF2B5EF4-FFF2-40B4-BE49-F238E27FC236}">
                <a16:creationId xmlns:a16="http://schemas.microsoft.com/office/drawing/2014/main" id="{249E3BB2-EC4F-4816-9B46-8D9E67A99E28}"/>
              </a:ext>
            </a:extLst>
          </p:cNvPr>
          <p:cNvSpPr>
            <a:spLocks noGrp="1"/>
          </p:cNvSpPr>
          <p:nvPr>
            <p:ph sz="half" idx="1"/>
          </p:nvPr>
        </p:nvSpPr>
        <p:spPr>
          <a:xfrm>
            <a:off x="7860667" y="2286000"/>
            <a:ext cx="3656419" cy="3581400"/>
          </a:xfrm>
        </p:spPr>
        <p:txBody>
          <a:bodyPr vert="horz" lIns="91440" tIns="45720" rIns="91440" bIns="45720" rtlCol="0">
            <a:normAutofit/>
          </a:bodyPr>
          <a:lstStyle/>
          <a:p>
            <a:r>
              <a:rPr lang="en-US" dirty="0"/>
              <a:t>Based on the output, we can see the ideal model (with regards to </a:t>
            </a:r>
            <a:r>
              <a:rPr lang="en-US" dirty="0" err="1"/>
              <a:t>aic</a:t>
            </a:r>
            <a:r>
              <a:rPr lang="en-US" dirty="0"/>
              <a:t>) is an ARMA (5,1) model. In fact, all top 5 models are ARMA models. </a:t>
            </a:r>
          </a:p>
        </p:txBody>
      </p:sp>
    </p:spTree>
    <p:extLst>
      <p:ext uri="{BB962C8B-B14F-4D97-AF65-F5344CB8AC3E}">
        <p14:creationId xmlns:p14="http://schemas.microsoft.com/office/powerpoint/2010/main" val="376601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957B-C374-483B-B9CB-3A3FD506044C}"/>
              </a:ext>
            </a:extLst>
          </p:cNvPr>
          <p:cNvSpPr>
            <a:spLocks noGrp="1"/>
          </p:cNvSpPr>
          <p:nvPr>
            <p:ph type="title"/>
          </p:nvPr>
        </p:nvSpPr>
        <p:spPr/>
        <p:txBody>
          <a:bodyPr>
            <a:normAutofit/>
          </a:bodyPr>
          <a:lstStyle/>
          <a:p>
            <a:r>
              <a:rPr lang="en-US" dirty="0"/>
              <a:t>Find ρ1 for the following model by hand.  </a:t>
            </a:r>
            <a:r>
              <a:rPr lang="en-US" dirty="0" err="1"/>
              <a:t>X_t</a:t>
            </a:r>
            <a:r>
              <a:rPr lang="en-US" dirty="0"/>
              <a:t> = </a:t>
            </a:r>
            <a:r>
              <a:rPr lang="en-US" dirty="0" err="1"/>
              <a:t>a_t</a:t>
            </a:r>
            <a:r>
              <a:rPr lang="en-US" dirty="0"/>
              <a:t> –.8a_t-1 + .5a_t–2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203EFB-9502-49D9-87B7-288AA5FD450B}"/>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num>
                      <m:den>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den>
                    </m:f>
                  </m:oMath>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a:latin typeface="Cambria Math" panose="02040503050406030204" pitchFamily="18" charset="0"/>
                          </a:rPr>
                          <m:t>+</m:t>
                        </m:r>
                        <m:r>
                          <a:rPr lang="en-US" b="0" i="1" smtClean="0">
                            <a:latin typeface="Cambria Math" panose="02040503050406030204" pitchFamily="18" charset="0"/>
                          </a:rPr>
                          <m:t>(0.8 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−0.5)</m:t>
                        </m:r>
                      </m:num>
                      <m:den>
                        <m:r>
                          <a:rPr lang="en-US" i="1">
                            <a:latin typeface="Cambria Math" panose="02040503050406030204" pitchFamily="18" charset="0"/>
                          </a:rPr>
                          <m:t>1+</m:t>
                        </m:r>
                        <m:sSup>
                          <m:sSupPr>
                            <m:ctrlPr>
                              <a:rPr lang="en-US" i="1" smtClean="0">
                                <a:latin typeface="Cambria Math" panose="02040503050406030204" pitchFamily="18" charset="0"/>
                              </a:rPr>
                            </m:ctrlPr>
                          </m:sSupPr>
                          <m:e>
                            <m:r>
                              <a:rPr lang="en-US" b="0" i="1" smtClean="0">
                                <a:latin typeface="Cambria Math" panose="02040503050406030204" pitchFamily="18" charset="0"/>
                              </a:rPr>
                              <m:t>0.8</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den>
                    </m:f>
                  </m:oMath>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0.8</m:t>
                        </m:r>
                        <m:r>
                          <a:rPr lang="en-US" i="1">
                            <a:latin typeface="Cambria Math" panose="02040503050406030204" pitchFamily="18" charset="0"/>
                          </a:rPr>
                          <m:t>+</m:t>
                        </m:r>
                        <m:r>
                          <a:rPr lang="en-US" b="0" i="1" smtClean="0">
                            <a:latin typeface="Cambria Math" panose="02040503050406030204" pitchFamily="18" charset="0"/>
                          </a:rPr>
                          <m:t>0.3</m:t>
                        </m:r>
                      </m:num>
                      <m:den>
                        <m:r>
                          <a:rPr lang="en-US" i="1">
                            <a:latin typeface="Cambria Math" panose="02040503050406030204" pitchFamily="18" charset="0"/>
                          </a:rPr>
                          <m:t>1+</m:t>
                        </m:r>
                        <m:r>
                          <a:rPr lang="en-US" b="0" i="1" smtClean="0">
                            <a:latin typeface="Cambria Math" panose="02040503050406030204" pitchFamily="18" charset="0"/>
                          </a:rPr>
                          <m:t>0.64+0.25</m:t>
                        </m:r>
                      </m:den>
                    </m:f>
                  </m:oMath>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1.1</m:t>
                        </m:r>
                      </m:num>
                      <m:den>
                        <m:r>
                          <a:rPr lang="en-US" i="1">
                            <a:latin typeface="Cambria Math" panose="02040503050406030204" pitchFamily="18" charset="0"/>
                          </a:rPr>
                          <m:t>1</m:t>
                        </m:r>
                        <m:r>
                          <a:rPr lang="en-US" b="0" i="1" smtClean="0">
                            <a:latin typeface="Cambria Math" panose="02040503050406030204" pitchFamily="18" charset="0"/>
                          </a:rPr>
                          <m:t>.89</m:t>
                        </m:r>
                      </m:den>
                    </m:f>
                    <m:r>
                      <a:rPr lang="en-US" b="0" i="1" smtClean="0">
                        <a:latin typeface="Cambria Math" panose="02040503050406030204" pitchFamily="18" charset="0"/>
                      </a:rPr>
                      <m:t>=0.582</m:t>
                    </m:r>
                  </m:oMath>
                </a14:m>
                <a:endParaRPr lang="en-US" dirty="0"/>
              </a:p>
            </p:txBody>
          </p:sp>
        </mc:Choice>
        <mc:Fallback>
          <p:sp>
            <p:nvSpPr>
              <p:cNvPr id="3" name="Content Placeholder 2">
                <a:extLst>
                  <a:ext uri="{FF2B5EF4-FFF2-40B4-BE49-F238E27FC236}">
                    <a16:creationId xmlns:a16="http://schemas.microsoft.com/office/drawing/2014/main" id="{1B203EFB-9502-49D9-87B7-288AA5FD450B}"/>
                  </a:ext>
                </a:extLst>
              </p:cNvPr>
              <p:cNvSpPr>
                <a:spLocks noGrp="1" noRot="1" noChangeAspect="1" noMove="1" noResize="1" noEditPoints="1" noAdjustHandles="1" noChangeArrowheads="1" noChangeShapeType="1" noTextEdit="1"/>
              </p:cNvSpPr>
              <p:nvPr>
                <p:ph idx="1"/>
              </p:nvPr>
            </p:nvSpPr>
            <p:spPr>
              <a:blipFill>
                <a:blip r:embed="rId2"/>
                <a:stretch>
                  <a:fillRect l="-571" b="-340"/>
                </a:stretch>
              </a:blipFill>
            </p:spPr>
            <p:txBody>
              <a:bodyPr/>
              <a:lstStyle/>
              <a:p>
                <a:r>
                  <a:rPr lang="en-US">
                    <a:noFill/>
                  </a:rPr>
                  <a:t> </a:t>
                </a:r>
              </a:p>
            </p:txBody>
          </p:sp>
        </mc:Fallback>
      </mc:AlternateContent>
    </p:spTree>
    <p:extLst>
      <p:ext uri="{BB962C8B-B14F-4D97-AF65-F5344CB8AC3E}">
        <p14:creationId xmlns:p14="http://schemas.microsoft.com/office/powerpoint/2010/main" val="308226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DB6B-F930-4250-872C-E4ED97B55CD7}"/>
              </a:ext>
            </a:extLst>
          </p:cNvPr>
          <p:cNvSpPr>
            <a:spLocks noGrp="1"/>
          </p:cNvSpPr>
          <p:nvPr>
            <p:ph type="title"/>
          </p:nvPr>
        </p:nvSpPr>
        <p:spPr/>
        <p:txBody>
          <a:bodyPr/>
          <a:lstStyle/>
          <a:p>
            <a:r>
              <a:rPr lang="en-US" dirty="0"/>
              <a:t>Represent the model as a GLP.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75E98B-A683-4334-B649-B65179F2692B}"/>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oMath>
                </a14:m>
                <a:endParaRPr lang="en-US" dirty="0"/>
              </a:p>
              <a:p>
                <a:r>
                  <a:rPr lang="en-US" dirty="0"/>
                  <a:t>Mean is zero so…</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−2</m:t>
                        </m:r>
                      </m:sub>
                    </m:sSub>
                  </m:oMath>
                </a14:m>
                <a:endParaRPr lang="en-US" dirty="0">
                  <a:ea typeface="Cambria Math" panose="02040503050406030204" pitchFamily="18" charset="0"/>
                </a:endParaRPr>
              </a:p>
              <a:p>
                <a:endParaRPr lang="en-US" dirty="0">
                  <a:ea typeface="Cambria Math" panose="02040503050406030204" pitchFamily="18" charset="0"/>
                </a:endParaRPr>
              </a:p>
              <a:p>
                <a:r>
                  <a:rPr lang="en-US" dirty="0"/>
                  <a:t>Does this mean model was already in GLP format?</a:t>
                </a:r>
              </a:p>
            </p:txBody>
          </p:sp>
        </mc:Choice>
        <mc:Fallback>
          <p:sp>
            <p:nvSpPr>
              <p:cNvPr id="3" name="Content Placeholder 2">
                <a:extLst>
                  <a:ext uri="{FF2B5EF4-FFF2-40B4-BE49-F238E27FC236}">
                    <a16:creationId xmlns:a16="http://schemas.microsoft.com/office/drawing/2014/main" id="{5975E98B-A683-4334-B649-B65179F2692B}"/>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en-US">
                    <a:noFill/>
                  </a:rPr>
                  <a:t> </a:t>
                </a:r>
              </a:p>
            </p:txBody>
          </p:sp>
        </mc:Fallback>
      </mc:AlternateContent>
    </p:spTree>
    <p:extLst>
      <p:ext uri="{BB962C8B-B14F-4D97-AF65-F5344CB8AC3E}">
        <p14:creationId xmlns:p14="http://schemas.microsoft.com/office/powerpoint/2010/main" val="221066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1C0F-8951-417A-80C2-402625A899D5}"/>
              </a:ext>
            </a:extLst>
          </p:cNvPr>
          <p:cNvSpPr>
            <a:spLocks noGrp="1"/>
          </p:cNvSpPr>
          <p:nvPr>
            <p:ph type="title"/>
          </p:nvPr>
        </p:nvSpPr>
        <p:spPr/>
        <p:txBody>
          <a:bodyPr>
            <a:noAutofit/>
          </a:bodyPr>
          <a:lstStyle/>
          <a:p>
            <a:r>
              <a:rPr lang="en-US" sz="3600" dirty="0"/>
              <a:t>Generate a realizations from an ARMA model. You pick p and q. Include the ACF and spectral density. </a:t>
            </a:r>
          </a:p>
        </p:txBody>
      </p:sp>
      <p:pic>
        <p:nvPicPr>
          <p:cNvPr id="7" name="Content Placeholder 6">
            <a:extLst>
              <a:ext uri="{FF2B5EF4-FFF2-40B4-BE49-F238E27FC236}">
                <a16:creationId xmlns:a16="http://schemas.microsoft.com/office/drawing/2014/main" id="{DE10F795-424C-4F6E-AD23-27955737E707}"/>
              </a:ext>
            </a:extLst>
          </p:cNvPr>
          <p:cNvPicPr>
            <a:picLocks noGrp="1" noChangeAspect="1"/>
          </p:cNvPicPr>
          <p:nvPr>
            <p:ph sz="half" idx="1"/>
          </p:nvPr>
        </p:nvPicPr>
        <p:blipFill>
          <a:blip r:embed="rId2"/>
          <a:stretch>
            <a:fillRect/>
          </a:stretch>
        </p:blipFill>
        <p:spPr>
          <a:xfrm>
            <a:off x="1576372" y="3557583"/>
            <a:ext cx="4038630" cy="1038233"/>
          </a:xfrm>
          <a:prstGeom prst="rect">
            <a:avLst/>
          </a:prstGeom>
        </p:spPr>
      </p:pic>
      <p:pic>
        <p:nvPicPr>
          <p:cNvPr id="6" name="Content Placeholder 5">
            <a:extLst>
              <a:ext uri="{FF2B5EF4-FFF2-40B4-BE49-F238E27FC236}">
                <a16:creationId xmlns:a16="http://schemas.microsoft.com/office/drawing/2014/main" id="{C735B9C3-949F-40B2-849C-767BEC3C694A}"/>
              </a:ext>
            </a:extLst>
          </p:cNvPr>
          <p:cNvPicPr>
            <a:picLocks noGrp="1" noChangeAspect="1"/>
          </p:cNvPicPr>
          <p:nvPr>
            <p:ph sz="half" idx="2"/>
          </p:nvPr>
        </p:nvPicPr>
        <p:blipFill>
          <a:blip r:embed="rId3"/>
          <a:stretch>
            <a:fillRect/>
          </a:stretch>
        </p:blipFill>
        <p:spPr>
          <a:xfrm>
            <a:off x="6543434" y="2286000"/>
            <a:ext cx="4410556" cy="3581400"/>
          </a:xfrm>
          <a:prstGeom prst="rect">
            <a:avLst/>
          </a:prstGeom>
        </p:spPr>
      </p:pic>
    </p:spTree>
    <p:extLst>
      <p:ext uri="{BB962C8B-B14F-4D97-AF65-F5344CB8AC3E}">
        <p14:creationId xmlns:p14="http://schemas.microsoft.com/office/powerpoint/2010/main" val="171071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BDB1-6AEE-4D6B-9EA4-668C18083385}"/>
              </a:ext>
            </a:extLst>
          </p:cNvPr>
          <p:cNvSpPr>
            <a:spLocks noGrp="1"/>
          </p:cNvSpPr>
          <p:nvPr>
            <p:ph type="title"/>
          </p:nvPr>
        </p:nvSpPr>
        <p:spPr/>
        <p:txBody>
          <a:bodyPr>
            <a:noAutofit/>
          </a:bodyPr>
          <a:lstStyle/>
          <a:p>
            <a:r>
              <a:rPr lang="en-US" sz="2800" dirty="0"/>
              <a:t>Use AIC 5 to identify the top five quality models with respect to AIC for the cancelled flight data from the SWADelay.csv data set (column: arr_cancelled). Comment on which are AR, MA, and ARMA.</a:t>
            </a:r>
          </a:p>
        </p:txBody>
      </p:sp>
      <p:pic>
        <p:nvPicPr>
          <p:cNvPr id="4" name="Content Placeholder 3">
            <a:extLst>
              <a:ext uri="{FF2B5EF4-FFF2-40B4-BE49-F238E27FC236}">
                <a16:creationId xmlns:a16="http://schemas.microsoft.com/office/drawing/2014/main" id="{6474041A-8B7F-4B9E-984E-D8D66CA00B6C}"/>
              </a:ext>
            </a:extLst>
          </p:cNvPr>
          <p:cNvPicPr>
            <a:picLocks noGrp="1" noChangeAspect="1"/>
          </p:cNvPicPr>
          <p:nvPr>
            <p:ph idx="1"/>
          </p:nvPr>
        </p:nvPicPr>
        <p:blipFill>
          <a:blip r:embed="rId2"/>
          <a:stretch>
            <a:fillRect/>
          </a:stretch>
        </p:blipFill>
        <p:spPr>
          <a:xfrm>
            <a:off x="3390297" y="2215426"/>
            <a:ext cx="6099626" cy="4081046"/>
          </a:xfrm>
          <a:prstGeom prst="rect">
            <a:avLst/>
          </a:prstGeom>
        </p:spPr>
      </p:pic>
    </p:spTree>
    <p:extLst>
      <p:ext uri="{BB962C8B-B14F-4D97-AF65-F5344CB8AC3E}">
        <p14:creationId xmlns:p14="http://schemas.microsoft.com/office/powerpoint/2010/main" val="30922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8820-75A5-49F8-BDE3-961DF671A6C8}"/>
              </a:ext>
            </a:extLst>
          </p:cNvPr>
          <p:cNvSpPr>
            <a:spLocks noGrp="1"/>
          </p:cNvSpPr>
          <p:nvPr>
            <p:ph type="title"/>
          </p:nvPr>
        </p:nvSpPr>
        <p:spPr/>
        <p:txBody>
          <a:bodyPr/>
          <a:lstStyle/>
          <a:p>
            <a:r>
              <a:rPr lang="en-US" dirty="0"/>
              <a:t>Key Takeaways &amp; Questions</a:t>
            </a:r>
          </a:p>
        </p:txBody>
      </p:sp>
      <p:sp>
        <p:nvSpPr>
          <p:cNvPr id="3" name="Content Placeholder 2">
            <a:extLst>
              <a:ext uri="{FF2B5EF4-FFF2-40B4-BE49-F238E27FC236}">
                <a16:creationId xmlns:a16="http://schemas.microsoft.com/office/drawing/2014/main" id="{71FB6D24-BA09-4CCC-B023-FEEAC3979718}"/>
              </a:ext>
            </a:extLst>
          </p:cNvPr>
          <p:cNvSpPr>
            <a:spLocks noGrp="1"/>
          </p:cNvSpPr>
          <p:nvPr>
            <p:ph idx="1"/>
          </p:nvPr>
        </p:nvSpPr>
        <p:spPr/>
        <p:txBody>
          <a:bodyPr/>
          <a:lstStyle/>
          <a:p>
            <a:r>
              <a:rPr lang="en-US" dirty="0"/>
              <a:t>My key takeaway from this lesson was the blending of AR and MA in order to improve the model. Some of the pieces from prior lessons are coming together and are now making sense (such as the influence of absolute values in the factor output).</a:t>
            </a:r>
          </a:p>
          <a:p>
            <a:r>
              <a:rPr lang="en-US" dirty="0"/>
              <a:t>One question I had was the significance (or meaning) of the symbol </a:t>
            </a:r>
            <a:r>
              <a:rPr lang="el-GR" dirty="0"/>
              <a:t>Ψ</a:t>
            </a:r>
            <a:r>
              <a:rPr lang="en-US" dirty="0"/>
              <a:t> and how that is different than the </a:t>
            </a:r>
            <a:r>
              <a:rPr lang="el-GR" dirty="0"/>
              <a:t>θ</a:t>
            </a:r>
            <a:r>
              <a:rPr lang="en-US" dirty="0"/>
              <a:t>. In the beginning of the lesson, it seemed as if they were being replaced but then I noticed it come back when looking at the weights. Would they simply be the coefficients of the parameters? Also, in the code I noticed I was getting several ‘Error in </a:t>
            </a:r>
            <a:r>
              <a:rPr lang="en-US" dirty="0" err="1"/>
              <a:t>aic</a:t>
            </a:r>
            <a:r>
              <a:rPr lang="en-US" dirty="0"/>
              <a:t> calculate at 1 0’ and so on. Is this indicating there is an issue with the data or is it simply that the model isn’t stationary, therefore it won’t calculate? Thank you for your help. Its all coming together now!</a:t>
            </a:r>
          </a:p>
        </p:txBody>
      </p:sp>
    </p:spTree>
    <p:extLst>
      <p:ext uri="{BB962C8B-B14F-4D97-AF65-F5344CB8AC3E}">
        <p14:creationId xmlns:p14="http://schemas.microsoft.com/office/powerpoint/2010/main" val="31336406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36</TotalTime>
  <Words>362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Cambria Math</vt:lpstr>
      <vt:lpstr>Franklin Gothic Book</vt:lpstr>
      <vt:lpstr>Crop</vt:lpstr>
      <vt:lpstr>For Live Session #5</vt:lpstr>
      <vt:lpstr>Use Aic5 to assess the use of ARMA models in the Walmart data.</vt:lpstr>
      <vt:lpstr>Find ρ1 for the following model by hand.  X_t = a_t –.8a_t-1 + .5a_t–2</vt:lpstr>
      <vt:lpstr>Represent the model as a GLP.</vt:lpstr>
      <vt:lpstr>Generate a realizations from an ARMA model. You pick p and q. Include the ACF and spectral density. </vt:lpstr>
      <vt:lpstr>Use AIC 5 to identify the top five quality models with respect to AIC for the cancelled flight data from the SWADelay.csv data set (column: arr_cancelled). Comment on which are AR, MA, and ARMA.</vt:lpstr>
      <vt:lpstr>Key Takeaways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#5</dc:title>
  <dc:creator>Javier Saldana</dc:creator>
  <cp:lastModifiedBy>Javier Saldana</cp:lastModifiedBy>
  <cp:revision>4</cp:revision>
  <dcterms:created xsi:type="dcterms:W3CDTF">2019-09-24T03:30:57Z</dcterms:created>
  <dcterms:modified xsi:type="dcterms:W3CDTF">2019-09-24T04:07:23Z</dcterms:modified>
</cp:coreProperties>
</file>