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87" r:id="rId4"/>
    <p:sldId id="285" r:id="rId5"/>
    <p:sldId id="257" r:id="rId6"/>
    <p:sldId id="286" r:id="rId7"/>
    <p:sldId id="288" r:id="rId8"/>
    <p:sldId id="289" r:id="rId9"/>
    <p:sldId id="290" r:id="rId10"/>
    <p:sldId id="291" r:id="rId11"/>
    <p:sldId id="292" r:id="rId12"/>
    <p:sldId id="259" r:id="rId13"/>
    <p:sldId id="276" r:id="rId14"/>
    <p:sldId id="283" r:id="rId15"/>
    <p:sldId id="275" r:id="rId16"/>
    <p:sldId id="282" r:id="rId17"/>
    <p:sldId id="277" r:id="rId18"/>
    <p:sldId id="280" r:id="rId19"/>
    <p:sldId id="281" r:id="rId20"/>
    <p:sldId id="262" r:id="rId21"/>
    <p:sldId id="263" r:id="rId22"/>
    <p:sldId id="264" r:id="rId23"/>
    <p:sldId id="284" r:id="rId24"/>
    <p:sldId id="266" r:id="rId25"/>
    <p:sldId id="298" r:id="rId26"/>
    <p:sldId id="296" r:id="rId27"/>
    <p:sldId id="270" r:id="rId28"/>
    <p:sldId id="299" r:id="rId29"/>
    <p:sldId id="300" r:id="rId30"/>
    <p:sldId id="297" r:id="rId31"/>
    <p:sldId id="301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4FFC4-B2D3-4628-9C9C-5D705FD0F293}" v="1" dt="2019-09-25T00:22:59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17"/>
  </p:normalViewPr>
  <p:slideViewPr>
    <p:cSldViewPr snapToGrid="0" snapToObjects="1">
      <p:cViewPr>
        <p:scale>
          <a:sx n="67" d="100"/>
          <a:sy n="67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ldana" userId="ca52465489e2c690" providerId="LiveId" clId="{C4A4FFC4-B2D3-4628-9C9C-5D705FD0F293}"/>
    <pc:docChg chg="modSld">
      <pc:chgData name="Javier Saldana" userId="ca52465489e2c690" providerId="LiveId" clId="{C4A4FFC4-B2D3-4628-9C9C-5D705FD0F293}" dt="2019-09-25T00:24:01.285" v="5" actId="9405"/>
      <pc:docMkLst>
        <pc:docMk/>
      </pc:docMkLst>
      <pc:sldChg chg="addSp delSp">
        <pc:chgData name="Javier Saldana" userId="ca52465489e2c690" providerId="LiveId" clId="{C4A4FFC4-B2D3-4628-9C9C-5D705FD0F293}" dt="2019-09-25T00:24:01.285" v="5" actId="9405"/>
        <pc:sldMkLst>
          <pc:docMk/>
          <pc:sldMk cId="1293978346" sldId="259"/>
        </pc:sldMkLst>
        <pc:inkChg chg="add del">
          <ac:chgData name="Javier Saldana" userId="ca52465489e2c690" providerId="LiveId" clId="{C4A4FFC4-B2D3-4628-9C9C-5D705FD0F293}" dt="2019-09-25T00:22:59.099" v="1"/>
          <ac:inkMkLst>
            <pc:docMk/>
            <pc:sldMk cId="1293978346" sldId="259"/>
            <ac:inkMk id="3" creationId="{98EFC95E-00D8-4782-BA22-35ED11D7AF10}"/>
          </ac:inkMkLst>
        </pc:inkChg>
        <pc:inkChg chg="add">
          <ac:chgData name="Javier Saldana" userId="ca52465489e2c690" providerId="LiveId" clId="{C4A4FFC4-B2D3-4628-9C9C-5D705FD0F293}" dt="2019-09-25T00:23:03.924" v="2" actId="9405"/>
          <ac:inkMkLst>
            <pc:docMk/>
            <pc:sldMk cId="1293978346" sldId="259"/>
            <ac:inkMk id="4" creationId="{1F0CCC55-BC4E-4F7F-827A-39A4292571F8}"/>
          </ac:inkMkLst>
        </pc:inkChg>
        <pc:inkChg chg="add">
          <ac:chgData name="Javier Saldana" userId="ca52465489e2c690" providerId="LiveId" clId="{C4A4FFC4-B2D3-4628-9C9C-5D705FD0F293}" dt="2019-09-25T00:23:29.312" v="3" actId="9405"/>
          <ac:inkMkLst>
            <pc:docMk/>
            <pc:sldMk cId="1293978346" sldId="259"/>
            <ac:inkMk id="5" creationId="{816D125E-538B-42D1-8728-96ACB4F1AEC0}"/>
          </ac:inkMkLst>
        </pc:inkChg>
        <pc:inkChg chg="add">
          <ac:chgData name="Javier Saldana" userId="ca52465489e2c690" providerId="LiveId" clId="{C4A4FFC4-B2D3-4628-9C9C-5D705FD0F293}" dt="2019-09-25T00:23:57.264" v="4" actId="9405"/>
          <ac:inkMkLst>
            <pc:docMk/>
            <pc:sldMk cId="1293978346" sldId="259"/>
            <ac:inkMk id="18" creationId="{C7285C9C-0C16-4B9B-9A6B-377D965590F8}"/>
          </ac:inkMkLst>
        </pc:inkChg>
        <pc:inkChg chg="add">
          <ac:chgData name="Javier Saldana" userId="ca52465489e2c690" providerId="LiveId" clId="{C4A4FFC4-B2D3-4628-9C9C-5D705FD0F293}" dt="2019-09-25T00:24:01.285" v="5" actId="9405"/>
          <ac:inkMkLst>
            <pc:docMk/>
            <pc:sldMk cId="1293978346" sldId="259"/>
            <ac:inkMk id="19" creationId="{3768A04A-F025-4358-BBD7-BC983CD4F06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5T00:23:0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9023 17 8264 0 0,'0'-2'52'0'0,"0"1"-40"0"0,0 0 1 0 0,0 1 0 0 0,0-1-1 0 0,0 1 1 0 0,0-1 0 0 0,1 0-1 0 0,-1 1 1 0 0,0-1 0 0 0,0 0 0 0 0,1 1-1 0 0,-1-1 1 0 0,0 1 0 0 0,1-1-1 0 0,-1 1 1 0 0,1-1 0 0 0,-1 1-1 0 0,0-1 1 0 0,1 1 0 0 0,-1-1 0 0 0,1 1-1 0 0,0 0 1 0 0,-1-1 0 0 0,1 1-1 0 0,-1 0 1 0 0,1-1-13 0 0,0 1 139 0 0,-1 0-31 0 0,0 0-4 0 0,0 0 18 0 0,0 0 78 0 0,-2 1 31 0 0,-7 9 0 0 0,-1 0 23 0 0,0 0 0 0 0,-1-1 0 0 0,0 0 0 0 0,-3 2-254 0 0,-7 3 310 0 0,10-7 3 0 0,1-1 0 0 0,-10 5-313 0 0,-53 26 1372 0 0,-20 16-1372 0 0,49-27 160 0 0,12-10 1 0 0,-30 12-161 0 0,-1-1 45 0 0,-457 240 577 0 0,301-155-313 0 0,153-82-188 0 0,-2-2 1 0 0,-27 5-122 0 0,-141 53 184 0 0,178-62-155 0 0,-186 82 56 0 0,-40 3 22 0 0,1 4-16 0 0,75-29-43 0 0,-78 31-103 0 0,-48 19-65 0 0,-71 39 237 0 0,185-76-3 0 0,-681 282 262 0 0,794-335-201 0 0,-78 34-30 0 0,80-30-145 0 0,-297 129 0 0 0,215-103-48 0 0,-382 145 97 0 0,-89 35-9 0 0,307-96 17 0 0,192-85 71 0 0,-90 50-110 0 0,134-64 43 0 0,-213 117 213 0 0,209-114-260 0 0,-41 25-15 0 0,33-13 6 0 0,37-23-108 0 0,-23 22 103 0 0,71-45-1176 0 0,-2-1-4294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5T00:23:29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6688 0 0,'0'0'301'0'0,"0"0"90"0"0,0 0 38 0 0,0 0 10 0 0,0 0-25 0 0,0 0-104 0 0,0 0-44 0 0,2 1-8 0 0,5 2-98 0 0,0 1 1 0 0,1-1 0 0 0,-1 0-1 0 0,1-1 1 0 0,-1 0 0 0 0,1 0-1 0 0,0 0 1 0 0,4-1-161 0 0,25 2 473 0 0,-1-3 1 0 0,1-1-1 0 0,22-3-473 0 0,110-22 644 0 0,-28 4-56 0 0,788-73 864 0 0,-721 77-1277 0 0,99-5 413 0 0,256 8-347 0 0,-403 12-226 0 0,232 11-15 0 0,-168-1 0 0 0,401 28 0 0 0,-29 19 0 0 0,-181 0-199 0 0,-124-15 171 0 0,-221-30 66 0 0,782 85 821 0 0,-62-43 278 0 0,-651-51-846 0 0,10-7-291 0 0,138-16 323 0 0,-255 20-281 0 0,285-44 421 0 0,-206 27-286 0 0,21-7 269 0 0,-1-5 0 0 0,27-16-446 0 0,-109 32 164 0 0,24-8 180 0 0,2 3 0 0 0,0 3 0 0 0,12 2-344 0 0,-54 11 127 0 0,6 0 186 0 0,1 1-1 0 0,3 2-312 0 0,-6 2-48 0 0,0 1 0 0 0,0 3 0 0 0,0 1 0 0 0,21 6 48 0 0,-12 4 30 0 0,-34-11-21 0 0,-1 0-1 0 0,0 0 1 0 0,1-1-1 0 0,0-1-8 0 0,10 5 0 0 0,-19-6 0 0 0,0 0 0 0 0,0 0 0 0 0,0 0 0 0 0,1 0 0 0 0,-1-1 0 0 0,0 1 0 0 0,0-1 0 0 0,2 0 0 0 0,50 0-1741 0 0,-42 0 818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5T00:23:5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13216 0 0,'0'7'52'0'0,"1"0"1"0"0,0 0 0 0 0,0 0 0 0 0,1 0-1 0 0,0 0 1 0 0,0-1 0 0 0,1 1 0 0 0,0-1-1 0 0,0 1 1 0 0,0-1 0 0 0,1 0 0 0 0,0 0-1 0 0,0 0 1 0 0,3 2-53 0 0,11 13-82 0 0,1-1 0 0 0,1-1-1 0 0,5 2 83 0 0,1 2-77 0 0,184 157-567 0 0,-153-133 532 0 0,-4-5 117 0 0,-12-9 202 0 0,14 15-207 0 0,47 48 44 0 0,193 192 10 0 0,-231-224-54 0 0,65 72 0 0 0,-95-97 0 0 0,136 153 0 0 0,-12-8 22 0 0,-12-13 16 0 0,-120-143-30 0 0,115 134-4 0 0,-123-139-4 0 0,131 160 0 0 0,113 144 0 0 0,-100-119-47 0 0,-43-57-37 0 0,256 349 273 0 0,84 172-92 0 0,-374-543-234 0 0,140 244 46 0 0,-118-189 109 0 0,101 173 337 0 0,98 162 225 0 0,246 395 488 0 0,-178-319-425 0 0,-142-231-570 0 0,-209-327-69 0 0,371 576-200 0 0,50 38 4 0 0,207 306 192 0 0,-597-876 0 0 0,180 276 0 0 0,-74-106 111 0 0,32 53 170 0 0,-14 5 115 0 0,29 91 327 0 0,134 247 552 0 0,-81-232-1518 0 0,-210-339-319 0 0,11 13-52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25T00:24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7370 8624 0 0,'-4'0'63'0'0,"1"0"0"0"0,0 0 0 0 0,0 1 0 0 0,0-1 0 0 0,0 1 0 0 0,0-1 0 0 0,0 1 0 0 0,-2 1-63 0 0,5-2 2 0 0,0 1 0 0 0,0-1-1 0 0,-1 0 1 0 0,1 0 0 0 0,0 0 0 0 0,0 0 0 0 0,-1 1 0 0 0,1-1 0 0 0,0 0 0 0 0,-1 0 0 0 0,1 0 0 0 0,0 0-1 0 0,0 0 1 0 0,-1 0 0 0 0,1 0 0 0 0,0 0 0 0 0,-1 0 0 0 0,1 0 0 0 0,0 0 0 0 0,-1 0 0 0 0,1 0 0 0 0,0 0-1 0 0,0 0 1 0 0,-1 0 0 0 0,1 0 0 0 0,0-1 0 0 0,-1 1 0 0 0,1 0-2 0 0,0 0 34 0 0,0 0-1 0 0,-1 0 1 0 0,1 0-1 0 0,0 0 1 0 0,-1-1-1 0 0,1 1 1 0 0,0 0 0 0 0,-1 0-1 0 0,1 0 1 0 0,-1 0-1 0 0,1 0 1 0 0,0 0-1 0 0,-1 0 1 0 0,1 0 0 0 0,0 1-1 0 0,-1-1 1 0 0,1 0-1 0 0,0 0 1 0 0,-1 0-1 0 0,1 0 1 0 0,0 0 0 0 0,-1 0-1 0 0,1 1 1 0 0,0-1-1 0 0,0 0 1 0 0,-1 0-1 0 0,1 1 1 0 0,0-1-34 0 0,-13 7 488 0 0,10-5-41 0 0,3-2-201 0 0,0 0-87 0 0,0 0-20 0 0,0 0 3 0 0,0 0 29 0 0,0 0 12 0 0,0 0 1 0 0,1-2-170 0 0,-1 0 0 0 0,1 1 1 0 0,0-1-1 0 0,0 1 1 0 0,0-1-1 0 0,0 1 0 0 0,0 0 1 0 0,0-1-1 0 0,0 1 1 0 0,0 0-1 0 0,1 0 0 0 0,0-1-14 0 0,2-2 12 0 0,2-2-12 0 0,0-1 0 0 0,1 2 0 0 0,0-1 0 0 0,0 1 0 0 0,0 0 0 0 0,1 0 0 0 0,0 1 0 0 0,3-2 0 0 0,27-16 0 0 0,44-32 53 0 0,-25 18 94 0 0,4-7-147 0 0,174-143 1437 0 0,-124 94-625 0 0,107-92 184 0 0,377-340-985 0 0,-106 106-11 0 0,-475 406 0 0 0,120-105-1 0 0,66-53-52 0 0,449-371 43 0 0,-406 333 10 0 0,390-299 0 0 0,-303 248 0 0 0,383-269 256 0 0,-358 280-187 0 0,-7 4-89 0 0,53-32-151 0 0,521-363 101 0 0,-758 520 70 0 0,75-37 0 0 0,160-83 581 0 0,-11-12-91 0 0,-347 223-456 0 0,457-319-382 0 0,-448 311 252 0 0,76-55-351 0 0,47-47 447 0 0,-63 46-132 0 0,-41 36 126 0 0,62-44 127 0 0,-93 72-118 0 0,86-57-3 0 0,30-10 0 0 0,-62 39 0 0 0,-76 47 0 0 0,0 1 0 0 0,5-1 0 0 0,-11 5 0 0 0,0 0 0 0 0,1-1 0 0 0,-2-1 0 0 0,1 0 0 0 0,-1 0 0 0 0,3-3 0 0 0,0 1 3 0 0,-10 7-12 0 0,0 0 1 0 0,0 0 0 0 0,0-1-1 0 0,0 1 1 0 0,0-1-1 0 0,0 1 1 0 0,0-1 0 0 0,1-2 8 0 0,-2 3-335 0 0,-1 1-124 0 0,0 0-19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3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DCC-3B60-9A45-B6A6-1D6E8ADC1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B45E-3133-724C-A0E3-92429E44D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 and ARMA!</a:t>
            </a:r>
          </a:p>
        </p:txBody>
      </p:sp>
    </p:spTree>
    <p:extLst>
      <p:ext uri="{BB962C8B-B14F-4D97-AF65-F5344CB8AC3E}">
        <p14:creationId xmlns:p14="http://schemas.microsoft.com/office/powerpoint/2010/main" val="28339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848E-5F7A-D74F-89E6-D18E508A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Verify the autocorrelations using </a:t>
            </a:r>
            <a:r>
              <a:rPr lang="en-US" dirty="0" err="1"/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MA(1):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5066DA-1E6E-BB4A-8186-8384DB1643F7}"/>
              </a:ext>
            </a:extLst>
          </p:cNvPr>
          <p:cNvSpPr txBox="1"/>
          <p:nvPr/>
        </p:nvSpPr>
        <p:spPr>
          <a:xfrm>
            <a:off x="313899" y="4644794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this result a bit later…. maybe write this one down on a scratch sheet of paper.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BDDE0E-6956-DC40-B89D-B2E269D5BF73}"/>
                  </a:ext>
                </a:extLst>
              </p:cNvPr>
              <p:cNvSpPr/>
              <p:nvPr/>
            </p:nvSpPr>
            <p:spPr>
              <a:xfrm>
                <a:off x="2983520" y="1852262"/>
                <a:ext cx="3176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BDDE0E-6956-DC40-B89D-B2E269D5B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20" y="1852262"/>
                <a:ext cx="3176960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9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614-01D4-9A42-844E-6BB1846C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-230384"/>
            <a:ext cx="7886700" cy="1325563"/>
          </a:xfrm>
        </p:spPr>
        <p:txBody>
          <a:bodyPr/>
          <a:lstStyle/>
          <a:p>
            <a:r>
              <a:rPr lang="en-US" dirty="0"/>
              <a:t>Matching: Without R / </a:t>
            </a:r>
            <a:r>
              <a:rPr lang="en-US" dirty="0" err="1"/>
              <a:t>tswge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ED639-EAEB-CB46-918D-368FFB2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44" y="858125"/>
            <a:ext cx="2562100" cy="14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74AAA-DE3B-F647-B391-0DA42BB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44" y="3966624"/>
            <a:ext cx="2562100" cy="144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3CA2E2-8DA3-5A4F-82E9-8D085F82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67" y="2406279"/>
            <a:ext cx="2566977" cy="1437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96FBA-EA52-924D-BD72-75D5A84AF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67" y="5409040"/>
            <a:ext cx="2567712" cy="1427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3B951-BE56-9C44-9B93-97B2859826A8}"/>
              </a:ext>
            </a:extLst>
          </p:cNvPr>
          <p:cNvSpPr txBox="1"/>
          <p:nvPr/>
        </p:nvSpPr>
        <p:spPr>
          <a:xfrm>
            <a:off x="491319" y="1201582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AR(1)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2C4D8-0D34-CE46-9785-E569FF336491}"/>
              </a:ext>
            </a:extLst>
          </p:cNvPr>
          <p:cNvSpPr txBox="1"/>
          <p:nvPr/>
        </p:nvSpPr>
        <p:spPr>
          <a:xfrm>
            <a:off x="491318" y="2711786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MA(2)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6205A-2AE3-CE4D-AF1B-37165794D4A2}"/>
              </a:ext>
            </a:extLst>
          </p:cNvPr>
          <p:cNvSpPr txBox="1"/>
          <p:nvPr/>
        </p:nvSpPr>
        <p:spPr>
          <a:xfrm>
            <a:off x="491317" y="4413058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MA(4)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7DB61-07CB-6D4D-8DA1-5C4ACEEB1FB2}"/>
              </a:ext>
            </a:extLst>
          </p:cNvPr>
          <p:cNvSpPr txBox="1"/>
          <p:nvPr/>
        </p:nvSpPr>
        <p:spPr>
          <a:xfrm>
            <a:off x="491317" y="5792492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AR(4)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CA1C1-3E92-F74D-A833-BE40D5CD8753}"/>
              </a:ext>
            </a:extLst>
          </p:cNvPr>
          <p:cNvSpPr txBox="1"/>
          <p:nvPr/>
        </p:nvSpPr>
        <p:spPr>
          <a:xfrm>
            <a:off x="5404513" y="120158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6BDA2-8C0A-F143-9903-12D1D11D7A1D}"/>
              </a:ext>
            </a:extLst>
          </p:cNvPr>
          <p:cNvSpPr txBox="1"/>
          <p:nvPr/>
        </p:nvSpPr>
        <p:spPr>
          <a:xfrm>
            <a:off x="5404513" y="274138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C9C29-5225-8247-958F-CF6C150A6E11}"/>
              </a:ext>
            </a:extLst>
          </p:cNvPr>
          <p:cNvSpPr txBox="1"/>
          <p:nvPr/>
        </p:nvSpPr>
        <p:spPr>
          <a:xfrm>
            <a:off x="5404513" y="4343150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CACB-8190-F042-A904-D68C2940613F}"/>
              </a:ext>
            </a:extLst>
          </p:cNvPr>
          <p:cNvSpPr txBox="1"/>
          <p:nvPr/>
        </p:nvSpPr>
        <p:spPr>
          <a:xfrm>
            <a:off x="5404513" y="5854900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0CCC55-BC4E-4F7F-827A-39A4292571F8}"/>
                  </a:ext>
                </a:extLst>
              </p14:cNvPr>
              <p14:cNvContentPartPr/>
              <p14:nvPr/>
            </p14:nvContentPartPr>
            <p14:xfrm>
              <a:off x="1902082" y="1464052"/>
              <a:ext cx="3252240" cy="146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0CCC55-BC4E-4F7F-827A-39A429257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3082" y="1455412"/>
                <a:ext cx="3269880" cy="14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6D125E-538B-42D1-8728-96ACB4F1AEC0}"/>
                  </a:ext>
                </a:extLst>
              </p14:cNvPr>
              <p14:cNvContentPartPr/>
              <p14:nvPr/>
            </p14:nvContentPartPr>
            <p14:xfrm>
              <a:off x="1674562" y="4533772"/>
              <a:ext cx="3375360" cy="12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6D125E-538B-42D1-8728-96ACB4F1AE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65562" y="4524772"/>
                <a:ext cx="3393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285C9C-0C16-4B9B-9A6B-377D965590F8}"/>
                  </a:ext>
                </a:extLst>
              </p14:cNvPr>
              <p14:cNvContentPartPr/>
              <p14:nvPr/>
            </p14:nvContentPartPr>
            <p14:xfrm>
              <a:off x="1879402" y="1509052"/>
              <a:ext cx="3136320" cy="453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285C9C-0C16-4B9B-9A6B-377D965590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0762" y="1500412"/>
                <a:ext cx="3153960" cy="45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68A04A-F025-4358-BBD7-BC983CD4F064}"/>
                  </a:ext>
                </a:extLst>
              </p14:cNvPr>
              <p14:cNvContentPartPr/>
              <p14:nvPr/>
            </p14:nvContentPartPr>
            <p14:xfrm>
              <a:off x="1569082" y="3207532"/>
              <a:ext cx="3551760" cy="2659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68A04A-F025-4358-BBD7-BC983CD4F0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0442" y="3198532"/>
                <a:ext cx="3569400" cy="26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9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2</a:t>
            </a:r>
          </a:p>
        </p:txBody>
      </p:sp>
    </p:spTree>
    <p:extLst>
      <p:ext uri="{BB962C8B-B14F-4D97-AF65-F5344CB8AC3E}">
        <p14:creationId xmlns:p14="http://schemas.microsoft.com/office/powerpoint/2010/main" val="381366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D662-E90A-794F-A421-49EA765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Invertible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3C85B-7319-EA44-9874-B9A7D16F8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47"/>
          <a:stretch/>
        </p:blipFill>
        <p:spPr>
          <a:xfrm>
            <a:off x="0" y="2100072"/>
            <a:ext cx="9144000" cy="1407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7BB9E-4159-9B4B-88F3-58685C99EBDD}"/>
                  </a:ext>
                </a:extLst>
              </p:cNvPr>
              <p:cNvSpPr txBox="1"/>
              <p:nvPr/>
            </p:nvSpPr>
            <p:spPr>
              <a:xfrm>
                <a:off x="1037656" y="3684895"/>
                <a:ext cx="70686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7BB9E-4159-9B4B-88F3-58685C99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6" y="3684895"/>
                <a:ext cx="7068687" cy="923330"/>
              </a:xfrm>
              <a:prstGeom prst="rect">
                <a:avLst/>
              </a:prstGeom>
              <a:blipFill>
                <a:blip r:embed="rId3"/>
                <a:stretch>
                  <a:fillRect l="-718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09AEA4-4CFE-4541-B6B3-CA158427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4785645"/>
            <a:ext cx="6400800" cy="161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F36673-85D5-2040-970E-62501EC4EEA0}"/>
              </a:ext>
            </a:extLst>
          </p:cNvPr>
          <p:cNvSpPr/>
          <p:nvPr/>
        </p:nvSpPr>
        <p:spPr>
          <a:xfrm>
            <a:off x="3411940" y="5786651"/>
            <a:ext cx="805218" cy="6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C1EBB-8616-F042-B77D-7E71EC5FC36F}"/>
              </a:ext>
            </a:extLst>
          </p:cNvPr>
          <p:cNvSpPr/>
          <p:nvPr/>
        </p:nvSpPr>
        <p:spPr>
          <a:xfrm>
            <a:off x="5372670" y="5786651"/>
            <a:ext cx="925773" cy="6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43-70B4-D84F-90C6-9CDEF86A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Invertibility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/>
              <p:nvPr/>
            </p:nvSpPr>
            <p:spPr>
              <a:xfrm>
                <a:off x="413642" y="2480060"/>
                <a:ext cx="828374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What looks suspicious here?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−8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2" y="2480060"/>
                <a:ext cx="8283743" cy="954107"/>
              </a:xfrm>
              <a:prstGeom prst="rect">
                <a:avLst/>
              </a:prstGeom>
              <a:blipFill>
                <a:blip r:embed="rId2"/>
                <a:stretch>
                  <a:fillRect l="-1531" t="-52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A37-B2CF-0841-BD96-6E82038C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1" y="365126"/>
            <a:ext cx="8843748" cy="1325563"/>
          </a:xfrm>
        </p:spPr>
        <p:txBody>
          <a:bodyPr/>
          <a:lstStyle/>
          <a:p>
            <a:r>
              <a:rPr lang="en-US" dirty="0"/>
              <a:t>Why Only Consider Invertible Models?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21249-E997-3F4F-8D5C-8CA75866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74" y="1697049"/>
            <a:ext cx="6759052" cy="4960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85B28-2642-764A-AB2D-CE1AA16AA699}"/>
              </a:ext>
            </a:extLst>
          </p:cNvPr>
          <p:cNvSpPr txBox="1"/>
          <p:nvPr/>
        </p:nvSpPr>
        <p:spPr>
          <a:xfrm>
            <a:off x="8093122" y="644174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pg. 132</a:t>
            </a:r>
          </a:p>
        </p:txBody>
      </p:sp>
    </p:spTree>
    <p:extLst>
      <p:ext uri="{BB962C8B-B14F-4D97-AF65-F5344CB8AC3E}">
        <p14:creationId xmlns:p14="http://schemas.microsoft.com/office/powerpoint/2010/main" val="311259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43-70B4-D84F-90C6-9CDEF86A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Invertibility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/>
              <p:nvPr/>
            </p:nvSpPr>
            <p:spPr>
              <a:xfrm>
                <a:off x="386347" y="2248048"/>
                <a:ext cx="7960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What are the autocorrelations of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7" y="2248048"/>
                <a:ext cx="7960577" cy="523220"/>
              </a:xfrm>
              <a:prstGeom prst="rect">
                <a:avLst/>
              </a:prstGeom>
              <a:blipFill>
                <a:blip r:embed="rId2"/>
                <a:stretch>
                  <a:fillRect l="-143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7AF5E-8DDF-1840-B53D-68D98834C4A4}"/>
                  </a:ext>
                </a:extLst>
              </p:cNvPr>
              <p:cNvSpPr/>
              <p:nvPr/>
            </p:nvSpPr>
            <p:spPr>
              <a:xfrm>
                <a:off x="2851487" y="3530103"/>
                <a:ext cx="4052841" cy="89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= -.4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7AF5E-8DDF-1840-B53D-68D98834C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87" y="3530103"/>
                <a:ext cx="4052841" cy="893321"/>
              </a:xfrm>
              <a:prstGeom prst="rect">
                <a:avLst/>
              </a:prstGeom>
              <a:blipFill>
                <a:blip r:embed="rId3"/>
                <a:stretch>
                  <a:fillRect l="-125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955D0C-ACB3-7D49-952C-122B3C98A0B0}"/>
                  </a:ext>
                </a:extLst>
              </p:cNvPr>
              <p:cNvSpPr/>
              <p:nvPr/>
            </p:nvSpPr>
            <p:spPr>
              <a:xfrm>
                <a:off x="2824191" y="3017531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955D0C-ACB3-7D49-952C-122B3C98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91" y="3017531"/>
                <a:ext cx="1447448" cy="584775"/>
              </a:xfrm>
              <a:prstGeom prst="rect">
                <a:avLst/>
              </a:prstGeom>
              <a:blipFill>
                <a:blip r:embed="rId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CF30CD-05BF-6F46-9CAE-B19B80B00DC5}"/>
                  </a:ext>
                </a:extLst>
              </p:cNvPr>
              <p:cNvSpPr/>
              <p:nvPr/>
            </p:nvSpPr>
            <p:spPr>
              <a:xfrm>
                <a:off x="2824191" y="4351221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CF30CD-05BF-6F46-9CAE-B19B80B00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91" y="4351221"/>
                <a:ext cx="1447448" cy="584775"/>
              </a:xfrm>
              <a:prstGeom prst="rect">
                <a:avLst/>
              </a:prstGeom>
              <a:blipFill>
                <a:blip r:embed="rId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6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MA(1):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5E012-DD5E-9E49-A1D8-5F13D3A7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68" y="5072797"/>
            <a:ext cx="1752600" cy="162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007D31-A684-5F4F-9DD9-E0A781044C1C}"/>
                  </a:ext>
                </a:extLst>
              </p:cNvPr>
              <p:cNvSpPr/>
              <p:nvPr/>
            </p:nvSpPr>
            <p:spPr>
              <a:xfrm>
                <a:off x="2983520" y="1636097"/>
                <a:ext cx="3176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007D31-A684-5F4F-9DD9-E0A781044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20" y="1636097"/>
                <a:ext cx="3176960" cy="58477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5066DA-1E6E-BB4A-8186-8384DB1643F7}"/>
              </a:ext>
            </a:extLst>
          </p:cNvPr>
          <p:cNvSpPr txBox="1"/>
          <p:nvPr/>
        </p:nvSpPr>
        <p:spPr>
          <a:xfrm>
            <a:off x="313899" y="4644794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this result a bit later…. maybe write this one down on a scratch sheet of paper.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F1AB0B-A596-A540-8BBF-DF4D011FFEF2}"/>
                  </a:ext>
                </a:extLst>
              </p:cNvPr>
              <p:cNvSpPr/>
              <p:nvPr/>
            </p:nvSpPr>
            <p:spPr>
              <a:xfrm>
                <a:off x="3179033" y="3038784"/>
                <a:ext cx="4011163" cy="89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−.5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= -.4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F1AB0B-A596-A540-8BBF-DF4D011FF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033" y="3038784"/>
                <a:ext cx="4011163" cy="893321"/>
              </a:xfrm>
              <a:prstGeom prst="rect">
                <a:avLst/>
              </a:prstGeom>
              <a:blipFill>
                <a:blip r:embed="rId5"/>
                <a:stretch>
                  <a:fillRect l="-946" r="-283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2016A-0D30-274E-B9C6-F4B84D5F485D}"/>
                  </a:ext>
                </a:extLst>
              </p:cNvPr>
              <p:cNvSpPr/>
              <p:nvPr/>
            </p:nvSpPr>
            <p:spPr>
              <a:xfrm>
                <a:off x="3151737" y="2526212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2016A-0D30-274E-B9C6-F4B84D5F4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37" y="2526212"/>
                <a:ext cx="1447448" cy="584775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E88174-9B58-6B4A-8AF8-A67051EA6FF7}"/>
                  </a:ext>
                </a:extLst>
              </p:cNvPr>
              <p:cNvSpPr/>
              <p:nvPr/>
            </p:nvSpPr>
            <p:spPr>
              <a:xfrm>
                <a:off x="3151737" y="3859902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E88174-9B58-6B4A-8AF8-A67051EA6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37" y="3859902"/>
                <a:ext cx="1447448" cy="584775"/>
              </a:xfrm>
              <a:prstGeom prst="rect">
                <a:avLst/>
              </a:prstGeom>
              <a:blipFill>
                <a:blip r:embed="rId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84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6798-385A-194E-B326-97704877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365126"/>
            <a:ext cx="8911987" cy="1325563"/>
          </a:xfrm>
        </p:spPr>
        <p:txBody>
          <a:bodyPr/>
          <a:lstStyle/>
          <a:p>
            <a:r>
              <a:rPr lang="en-US" dirty="0"/>
              <a:t>Why Only Consider Invertible Models?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A92AD-577C-5248-9EA0-B246C603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0" y="1527221"/>
            <a:ext cx="7652129" cy="640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0B897-F63D-8446-B8FC-FEF68A19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1" y="2235320"/>
            <a:ext cx="6896716" cy="4581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E9F7E-349D-7849-8ACC-3985CA0B049E}"/>
              </a:ext>
            </a:extLst>
          </p:cNvPr>
          <p:cNvSpPr txBox="1"/>
          <p:nvPr/>
        </p:nvSpPr>
        <p:spPr>
          <a:xfrm>
            <a:off x="8093122" y="644174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pg. 132</a:t>
            </a:r>
          </a:p>
        </p:txBody>
      </p:sp>
    </p:spTree>
    <p:extLst>
      <p:ext uri="{BB962C8B-B14F-4D97-AF65-F5344CB8AC3E}">
        <p14:creationId xmlns:p14="http://schemas.microsoft.com/office/powerpoint/2010/main" val="21854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1</a:t>
            </a:r>
          </a:p>
        </p:txBody>
      </p:sp>
    </p:spTree>
    <p:extLst>
      <p:ext uri="{BB962C8B-B14F-4D97-AF65-F5344CB8AC3E}">
        <p14:creationId xmlns:p14="http://schemas.microsoft.com/office/powerpoint/2010/main" val="75911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3</a:t>
            </a:r>
          </a:p>
        </p:txBody>
      </p:sp>
    </p:spTree>
    <p:extLst>
      <p:ext uri="{BB962C8B-B14F-4D97-AF65-F5344CB8AC3E}">
        <p14:creationId xmlns:p14="http://schemas.microsoft.com/office/powerpoint/2010/main" val="133859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MA(2)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62DE7C-B2AD-D940-B293-F4BA9A8CBE8B}"/>
                  </a:ext>
                </a:extLst>
              </p:cNvPr>
              <p:cNvSpPr/>
              <p:nvPr/>
            </p:nvSpPr>
            <p:spPr>
              <a:xfrm>
                <a:off x="1908642" y="2657480"/>
                <a:ext cx="53267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62DE7C-B2AD-D940-B293-F4BA9A8C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42" y="2657480"/>
                <a:ext cx="5326715" cy="646331"/>
              </a:xfrm>
              <a:prstGeom prst="rect">
                <a:avLst/>
              </a:prstGeom>
              <a:blipFill>
                <a:blip r:embed="rId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9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AR(2)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/>
              <p:nvPr/>
            </p:nvSpPr>
            <p:spPr>
              <a:xfrm>
                <a:off x="2464917" y="2095296"/>
                <a:ext cx="42141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17" y="2095296"/>
                <a:ext cx="421416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4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ARMA(2,2)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/>
              <p:nvPr/>
            </p:nvSpPr>
            <p:spPr>
              <a:xfrm>
                <a:off x="1049896" y="1904551"/>
                <a:ext cx="69751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96" y="1904551"/>
                <a:ext cx="6975179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9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3</a:t>
            </a:r>
          </a:p>
        </p:txBody>
      </p:sp>
    </p:spTree>
    <p:extLst>
      <p:ext uri="{BB962C8B-B14F-4D97-AF65-F5344CB8AC3E}">
        <p14:creationId xmlns:p14="http://schemas.microsoft.com/office/powerpoint/2010/main" val="382937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4</a:t>
            </a:r>
          </a:p>
        </p:txBody>
      </p:sp>
    </p:spTree>
    <p:extLst>
      <p:ext uri="{BB962C8B-B14F-4D97-AF65-F5344CB8AC3E}">
        <p14:creationId xmlns:p14="http://schemas.microsoft.com/office/powerpoint/2010/main" val="239933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219-B428-C94B-B540-5B9089F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998"/>
            <a:ext cx="7886700" cy="768023"/>
          </a:xfrm>
        </p:spPr>
        <p:txBody>
          <a:bodyPr/>
          <a:lstStyle/>
          <a:p>
            <a:r>
              <a:rPr lang="en-US" dirty="0"/>
              <a:t>ARMA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2C229-77B6-E044-81F2-BB71E15ED839}"/>
              </a:ext>
            </a:extLst>
          </p:cNvPr>
          <p:cNvSpPr txBox="1"/>
          <p:nvPr/>
        </p:nvSpPr>
        <p:spPr>
          <a:xfrm>
            <a:off x="628650" y="2661313"/>
            <a:ext cx="776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discuss the realizations from the ARMA model(s) you generated.  Specifically comment and compare the ACFs and the Spectral Densities.</a:t>
            </a:r>
          </a:p>
        </p:txBody>
      </p:sp>
    </p:spTree>
    <p:extLst>
      <p:ext uri="{BB962C8B-B14F-4D97-AF65-F5344CB8AC3E}">
        <p14:creationId xmlns:p14="http://schemas.microsoft.com/office/powerpoint/2010/main" val="316735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DBFF-0313-394C-B363-BB460E5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Evaluate AIC for identifying model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15EE-E5D1-A740-98C3-0F386048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1825625"/>
            <a:ext cx="8802806" cy="4351338"/>
          </a:xfrm>
        </p:spPr>
        <p:txBody>
          <a:bodyPr/>
          <a:lstStyle/>
          <a:p>
            <a:r>
              <a:rPr lang="en-US" dirty="0"/>
              <a:t>Generate 100 observations from an ARMA(1,1).  </a:t>
            </a:r>
          </a:p>
          <a:p>
            <a:r>
              <a:rPr lang="en-US" dirty="0"/>
              <a:t>Use aic5.wge() to try and identify the model.</a:t>
            </a:r>
          </a:p>
          <a:p>
            <a:r>
              <a:rPr lang="en-US" dirty="0"/>
              <a:t>Now generate 500 observations from an ARMA(1,1)</a:t>
            </a:r>
          </a:p>
          <a:p>
            <a:r>
              <a:rPr lang="en-US" dirty="0"/>
              <a:t>use aic5.wge()to try and identify the model</a:t>
            </a:r>
          </a:p>
          <a:p>
            <a:r>
              <a:rPr lang="en-US" dirty="0"/>
              <a:t>How does aic5.wge() perform?</a:t>
            </a:r>
          </a:p>
          <a:p>
            <a:endParaRPr lang="en-US" dirty="0"/>
          </a:p>
          <a:p>
            <a:r>
              <a:rPr lang="en-US" dirty="0"/>
              <a:t>Repeat for an ARMA(</a:t>
            </a:r>
            <a:r>
              <a:rPr lang="en-US" dirty="0" err="1"/>
              <a:t>p,q</a:t>
            </a:r>
            <a:r>
              <a:rPr lang="en-US" dirty="0"/>
              <a:t>) where you select the p and q. </a:t>
            </a:r>
          </a:p>
        </p:txBody>
      </p:sp>
    </p:spTree>
    <p:extLst>
      <p:ext uri="{BB962C8B-B14F-4D97-AF65-F5344CB8AC3E}">
        <p14:creationId xmlns:p14="http://schemas.microsoft.com/office/powerpoint/2010/main" val="143577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4</a:t>
            </a:r>
          </a:p>
        </p:txBody>
      </p:sp>
    </p:spTree>
    <p:extLst>
      <p:ext uri="{BB962C8B-B14F-4D97-AF65-F5344CB8AC3E}">
        <p14:creationId xmlns:p14="http://schemas.microsoft.com/office/powerpoint/2010/main" val="57593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5</a:t>
            </a:r>
          </a:p>
        </p:txBody>
      </p:sp>
    </p:spTree>
    <p:extLst>
      <p:ext uri="{BB962C8B-B14F-4D97-AF65-F5344CB8AC3E}">
        <p14:creationId xmlns:p14="http://schemas.microsoft.com/office/powerpoint/2010/main" val="1984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354-4DE0-0D4A-8647-4AB1B10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AIC5 for Store 8: Item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B2227-AC49-DA48-B6DC-6C750BE2A715}"/>
              </a:ext>
            </a:extLst>
          </p:cNvPr>
          <p:cNvSpPr txBox="1"/>
          <p:nvPr/>
        </p:nvSpPr>
        <p:spPr>
          <a:xfrm>
            <a:off x="989462" y="2797791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and describe your findings with respect to the AIC and the model identification for the realization you chose. </a:t>
            </a:r>
          </a:p>
        </p:txBody>
      </p:sp>
    </p:spTree>
    <p:extLst>
      <p:ext uri="{BB962C8B-B14F-4D97-AF65-F5344CB8AC3E}">
        <p14:creationId xmlns:p14="http://schemas.microsoft.com/office/powerpoint/2010/main" val="75527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A24-39AE-BA4C-8179-4E595BA0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058"/>
            <a:ext cx="7886700" cy="685752"/>
          </a:xfrm>
        </p:spPr>
        <p:txBody>
          <a:bodyPr>
            <a:normAutofit fontScale="90000"/>
          </a:bodyPr>
          <a:lstStyle/>
          <a:p>
            <a:r>
              <a:rPr lang="en-US" dirty="0"/>
              <a:t>SWA Cancellation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5D10D-DB66-554D-9F5B-2C09C0AF1C70}"/>
              </a:ext>
            </a:extLst>
          </p:cNvPr>
          <p:cNvSpPr txBox="1"/>
          <p:nvPr/>
        </p:nvSpPr>
        <p:spPr>
          <a:xfrm>
            <a:off x="314325" y="2511189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which of the 5 models from aic5.wge() you would favor most for this realization?</a:t>
            </a:r>
          </a:p>
        </p:txBody>
      </p:sp>
    </p:spTree>
    <p:extLst>
      <p:ext uri="{BB962C8B-B14F-4D97-AF65-F5344CB8AC3E}">
        <p14:creationId xmlns:p14="http://schemas.microsoft.com/office/powerpoint/2010/main" val="100524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5</a:t>
            </a:r>
          </a:p>
        </p:txBody>
      </p:sp>
    </p:spTree>
    <p:extLst>
      <p:ext uri="{BB962C8B-B14F-4D97-AF65-F5344CB8AC3E}">
        <p14:creationId xmlns:p14="http://schemas.microsoft.com/office/powerpoint/2010/main" val="207742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40BDF-E65C-0A48-BDD9-A47E1A46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90689"/>
            <a:ext cx="8280400" cy="4394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52C0E37-1DDE-0248-986D-359E5EE3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Study!</a:t>
            </a:r>
          </a:p>
        </p:txBody>
      </p:sp>
    </p:spTree>
    <p:extLst>
      <p:ext uri="{BB962C8B-B14F-4D97-AF65-F5344CB8AC3E}">
        <p14:creationId xmlns:p14="http://schemas.microsoft.com/office/powerpoint/2010/main" val="23729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1</a:t>
            </a:r>
          </a:p>
        </p:txBody>
      </p:sp>
    </p:spTree>
    <p:extLst>
      <p:ext uri="{BB962C8B-B14F-4D97-AF65-F5344CB8AC3E}">
        <p14:creationId xmlns:p14="http://schemas.microsoft.com/office/powerpoint/2010/main" val="15606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354-4DE0-0D4A-8647-4AB1B10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AIC5 for Store 8: Item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2D77-DB0F-4D42-8EC7-3B996469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" y="1813064"/>
            <a:ext cx="2624196" cy="1940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26431-B02C-9541-94A9-FAE06FC5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6" y="1813064"/>
            <a:ext cx="2889679" cy="194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E0E02-5942-984F-AB57-6AB9D870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09" y="1813064"/>
            <a:ext cx="2899996" cy="1940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201783-8E28-8045-AD3C-A57C1B95F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491" y="4132036"/>
            <a:ext cx="5671119" cy="23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2</a:t>
            </a:r>
          </a:p>
        </p:txBody>
      </p:sp>
    </p:spTree>
    <p:extLst>
      <p:ext uri="{BB962C8B-B14F-4D97-AF65-F5344CB8AC3E}">
        <p14:creationId xmlns:p14="http://schemas.microsoft.com/office/powerpoint/2010/main" val="22666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17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907274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2610</TotalTime>
  <Words>540</Words>
  <Application>Microsoft Office PowerPoint</Application>
  <PresentationFormat>On-screen Show (4:3)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2U</vt:lpstr>
      <vt:lpstr>Time Series: Unit 5</vt:lpstr>
      <vt:lpstr>Break Out 1</vt:lpstr>
      <vt:lpstr>1. AIC5 for Store 8: Item 1</vt:lpstr>
      <vt:lpstr>End Break Out 1</vt:lpstr>
      <vt:lpstr>1. AIC5 for Store 8: Item 1</vt:lpstr>
      <vt:lpstr>Break Out 2</vt:lpstr>
      <vt:lpstr>2. Calculate ρ_1for MA(2):</vt:lpstr>
      <vt:lpstr>2. Calculate ρ_2for MA(2):</vt:lpstr>
      <vt:lpstr>2. Calculate ρ_3for MA(2):</vt:lpstr>
      <vt:lpstr>Verify the autocorrelations using tswge</vt:lpstr>
      <vt:lpstr>Calculate ρ_(0,) ρ_1 and ρ_(2,)  for MA(1):</vt:lpstr>
      <vt:lpstr>Matching: Without R / tswge</vt:lpstr>
      <vt:lpstr>END Break Out 2</vt:lpstr>
      <vt:lpstr>Review Invertible Models</vt:lpstr>
      <vt:lpstr>Discussion: Invertibility</vt:lpstr>
      <vt:lpstr>Why Only Consider Invertible Models?</vt:lpstr>
      <vt:lpstr>Discussion: Invertibility</vt:lpstr>
      <vt:lpstr>Recall: ρ_(0,) ρ_(1,) and ρ_(2,)  for MA(1):</vt:lpstr>
      <vt:lpstr>Why Only Consider Invertible Models?</vt:lpstr>
      <vt:lpstr>Break Out 3</vt:lpstr>
      <vt:lpstr>GLP Form for MA(2)</vt:lpstr>
      <vt:lpstr>GLP Form for AR(2)</vt:lpstr>
      <vt:lpstr>GLP Form for ARMA(2,2)</vt:lpstr>
      <vt:lpstr>End Break Out 3</vt:lpstr>
      <vt:lpstr>Break Out 4</vt:lpstr>
      <vt:lpstr>ARMA MODELS</vt:lpstr>
      <vt:lpstr>Evaluate AIC for identifying model structure.</vt:lpstr>
      <vt:lpstr>End Break Out 4</vt:lpstr>
      <vt:lpstr>Break Out 5</vt:lpstr>
      <vt:lpstr>SWA Cancellation Data</vt:lpstr>
      <vt:lpstr>End Break Out 5</vt:lpstr>
      <vt:lpstr>Time Series Study!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5</dc:title>
  <dc:creator>Microsoft Office User</dc:creator>
  <cp:lastModifiedBy>Javier Saldana</cp:lastModifiedBy>
  <cp:revision>25</cp:revision>
  <dcterms:created xsi:type="dcterms:W3CDTF">2019-06-03T02:08:55Z</dcterms:created>
  <dcterms:modified xsi:type="dcterms:W3CDTF">2019-09-25T00:24:08Z</dcterms:modified>
</cp:coreProperties>
</file>