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62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69" r:id="rId9"/>
    <p:sldId id="270" r:id="rId10"/>
    <p:sldId id="283" r:id="rId11"/>
    <p:sldId id="284" r:id="rId12"/>
    <p:sldId id="343" r:id="rId13"/>
    <p:sldId id="273" r:id="rId14"/>
    <p:sldId id="272" r:id="rId15"/>
    <p:sldId id="274" r:id="rId16"/>
    <p:sldId id="285" r:id="rId17"/>
    <p:sldId id="286" r:id="rId18"/>
    <p:sldId id="350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00" r:id="rId29"/>
    <p:sldId id="352" r:id="rId30"/>
    <p:sldId id="303" r:id="rId31"/>
    <p:sldId id="302" r:id="rId32"/>
    <p:sldId id="304" r:id="rId33"/>
    <p:sldId id="301" r:id="rId34"/>
    <p:sldId id="307" r:id="rId35"/>
    <p:sldId id="330" r:id="rId36"/>
    <p:sldId id="331" r:id="rId37"/>
    <p:sldId id="341" r:id="rId38"/>
    <p:sldId id="329" r:id="rId39"/>
    <p:sldId id="332" r:id="rId40"/>
    <p:sldId id="333" r:id="rId41"/>
    <p:sldId id="342" r:id="rId42"/>
    <p:sldId id="305" r:id="rId43"/>
    <p:sldId id="339" r:id="rId44"/>
    <p:sldId id="328" r:id="rId45"/>
    <p:sldId id="340" r:id="rId46"/>
    <p:sldId id="297" r:id="rId47"/>
    <p:sldId id="298" r:id="rId48"/>
    <p:sldId id="299" r:id="rId49"/>
    <p:sldId id="271" r:id="rId50"/>
    <p:sldId id="261" r:id="rId51"/>
    <p:sldId id="309" r:id="rId52"/>
    <p:sldId id="310" r:id="rId53"/>
    <p:sldId id="345" r:id="rId54"/>
    <p:sldId id="311" r:id="rId55"/>
    <p:sldId id="346" r:id="rId56"/>
    <p:sldId id="347" r:id="rId57"/>
    <p:sldId id="348" r:id="rId58"/>
    <p:sldId id="351" r:id="rId59"/>
    <p:sldId id="349" r:id="rId60"/>
    <p:sldId id="276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A1"/>
    <a:srgbClr val="CC003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79"/>
  </p:normalViewPr>
  <p:slideViewPr>
    <p:cSldViewPr snapToGrid="0" snapToObjects="1">
      <p:cViewPr>
        <p:scale>
          <a:sx n="102" d="100"/>
          <a:sy n="102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5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04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318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50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73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7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5B1-2526-7C44-8A74-66C916069F4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8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C021-D243-504D-84B8-D45D829E8B6B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6F93F85-28A1-8344-9763-EF19E19F9128}" type="datetime1">
              <a:rPr lang="en-US" smtClean="0"/>
              <a:t>4/9/2019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5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9FB-9AD4-754B-A772-6D3733DD5BAC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5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DF9E-9222-EE48-A64D-28DE5FAE4784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0FA-57A5-0041-9FDC-ACD83A9AA0E7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90BC-2F66-E549-BF33-0BE20A5801B5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28CC-7587-8545-9431-C9A8BB34EC62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CD15-5422-0542-9CE8-BC312846333A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84D1-AE54-4D4A-B83F-6EAD03BEB987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0CA2208-BD6F-4E0D-A43C-AC6A2FAE5B8A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F2313C7-E823-4141-A8D8-2EC76A331582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4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svg"/><Relationship Id="rId7" Type="http://schemas.openxmlformats.org/officeDocument/2006/relationships/image" Target="../media/image3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svg"/><Relationship Id="rId7" Type="http://schemas.openxmlformats.org/officeDocument/2006/relationships/image" Target="../media/image3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svg"/><Relationship Id="rId7" Type="http://schemas.openxmlformats.org/officeDocument/2006/relationships/image" Target="../media/image3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svg"/><Relationship Id="rId7" Type="http://schemas.openxmlformats.org/officeDocument/2006/relationships/image" Target="../media/image3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svg"/><Relationship Id="rId7" Type="http://schemas.openxmlformats.org/officeDocument/2006/relationships/image" Target="../media/image5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5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i.org/fact-statistic/facts-statistics-industry-overview" TargetMode="External"/><Relationship Id="rId2" Type="http://schemas.openxmlformats.org/officeDocument/2006/relationships/hyperlink" Target="https://www.ahadataviewer.com/quickrep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rriermanagement.com/news/2018/01/15/174599.htm" TargetMode="External"/><Relationship Id="rId4" Type="http://schemas.openxmlformats.org/officeDocument/2006/relationships/hyperlink" Target="http://www.ncsl.org/research/health/collecting-health-data-all-payer-claims-database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257A1"/>
                </a:solidFill>
                <a:latin typeface="Bahnschrift Light Condensed" panose="020B0502040204020203" pitchFamily="34" charset="0"/>
                <a:cs typeface="Times New Roman" panose="02020603050405020304" pitchFamily="18" charset="0"/>
              </a:rPr>
              <a:t>The Framework for Universal Healthcare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 comparison of relational database and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71CCA-66D2-4541-812B-B144B3FD4F08}"/>
              </a:ext>
            </a:extLst>
          </p:cNvPr>
          <p:cNvSpPr txBox="1"/>
          <p:nvPr/>
        </p:nvSpPr>
        <p:spPr>
          <a:xfrm>
            <a:off x="2761504" y="488846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Meredith Ludlow &amp; Javier Saldaña Jr.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Consolidated Databases Examples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A801ED7-EE75-481E-803D-0215198F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Malaysia Fingerprint Database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National Crime Information Center (NCIC)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Insurance Services Office (ISO)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University of Texas Health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Consolidated Databases Examples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A801ED7-EE75-481E-803D-0215198F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Malaysia Fingerprint Database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National Crime Information Center (NCIC)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Insurance Services Office (ISO)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University of Texas Health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Consolidated Databases Examples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A801ED7-EE75-481E-803D-0215198F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Malaysia Fingerprint Database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National Crime Information Center (NCIC)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Insurance Services Office (ISO)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University of Texas Health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Project 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51B6-9169-45CA-8358-96BFD17E9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Theorize what would be the best way to construct a universal healthcare database.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kind of information would be included?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structure would work best?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Who would have access to the database?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challenges would we face in creating this database?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Theorize what would be the best way to construct a universal healthcare database.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kind of information would be included?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structure would work best?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Who would have access to the database?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challenges would we face in creating this database?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5BEA46-1F5D-4876-8974-10AB7C91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Relational v.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C5ED2-2E50-4D96-B3A8-4BF02506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Two approaches with one goal in mind… consolidate!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Relational database?</a:t>
            </a:r>
            <a:endParaRPr lang="en-US">
              <a:latin typeface="Bahnschrift Light Condensed" panose="020B0502040204020203" pitchFamily="34" charset="0"/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633E3B0-C331-4933-AF59-4D5B27124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Data is organized into tables or relations.</a:t>
            </a:r>
          </a:p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Each relation has multiple attributes.</a:t>
            </a:r>
          </a:p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Each data entry is identified by a primary key.</a:t>
            </a:r>
          </a:p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Relationships are preserved through use of foreign keys.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Relational database?</a:t>
            </a:r>
            <a:endParaRPr lang="en-US">
              <a:latin typeface="Bahnschrift Light Condensed" panose="020B0502040204020203" pitchFamily="34" charset="0"/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633E3B0-C331-4933-AF59-4D5B27124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Data is organized into tables or relations.</a:t>
            </a:r>
          </a:p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Each relation has multiple attributes.</a:t>
            </a:r>
          </a:p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Each data entry is identified by a primary key.</a:t>
            </a:r>
          </a:p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Relationships are preserved through use of foreign keys.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388897"/>
            <a:ext cx="7429499" cy="1478570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Healthcare Database with a Relational Model.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62F4B5B-8A32-4D03-9265-06FED9BBC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1984444"/>
            <a:ext cx="6429390" cy="47195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Bahnschrift Light Condensed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 Problem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Previous Studies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Current Examples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Project Objective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Challenges &amp; Regulations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6D2A6-8DCE-4027-B131-382A495A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F2D4DC-3402-414E-BAB6-DB990EA0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Pros of a Relational Database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4C1B3-A69B-4665-8378-F78D57F6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Little data redundancy, which leads to data consistency.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520FAA-F237-4EE0-B04A-5D635931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Pros of a Relational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Little data redundancy, which leads to data consistency.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Relationships are easily defined.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1EB7-47AF-48ED-9D90-1A04B7F7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Pros of a Relational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A1DC-D53A-4E4C-8164-000C8212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Little data redundancy, which leads to data consistency.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Relationships are easily defined.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Uses SQL, good at extracting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0CCAB-FC3B-4EC7-A0D6-57FBDD92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Pros of a Relational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Little data redundancy, which leads to data consistency.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Relationships are easily defined.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Uses SQL, good at extracting data.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Handles large amounts of transactions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560D-EAAC-481B-B31C-DB670FEC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Cons of a relational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1E90-B330-47D4-B8AA-A1F0B403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Schema must be known before hand. Doesn’t have good scalability.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3FD01-E38E-468B-B836-21DBE24C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2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B4E0-C66E-4F38-9749-E358BD23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Cons of a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2C8B-0914-49B1-A0FB-0F5FF2EC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Schema must be known before hand. Doesn’t have good scalability.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Doesn’t handle unstructured or semi-structured data well.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 of a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8" y="2249487"/>
            <a:ext cx="7429499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Schema must be known before hand. Doesn’t have good scalability.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Doesn’t handle unstructured or semi-structured data well.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Privacy concerns.</a:t>
            </a:r>
          </a:p>
          <a:p>
            <a:pPr marL="0" indent="0">
              <a:buNone/>
            </a:pP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BCABD2-9700-4648-A090-7257B787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No SQL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F869AD-678B-4366-B6AA-2FC9E83D0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67EA2-5CB2-49D3-904A-9742BDC1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BCABD2-9700-4648-A090-7257B787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Applications of No SQL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67EA2-5CB2-49D3-904A-9742BDC1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Graphic 2" descr="Smart Phone">
            <a:extLst>
              <a:ext uri="{FF2B5EF4-FFF2-40B4-BE49-F238E27FC236}">
                <a16:creationId xmlns:a16="http://schemas.microsoft.com/office/drawing/2014/main" id="{61309AA0-0F73-417F-B99C-851BC1F7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4674" y="2465196"/>
            <a:ext cx="914400" cy="914400"/>
          </a:xfrm>
          <a:prstGeom prst="rect">
            <a:avLst/>
          </a:prstGeom>
        </p:spPr>
      </p:pic>
      <p:pic>
        <p:nvPicPr>
          <p:cNvPr id="8" name="Graphic 7" descr="Social network">
            <a:extLst>
              <a:ext uri="{FF2B5EF4-FFF2-40B4-BE49-F238E27FC236}">
                <a16:creationId xmlns:a16="http://schemas.microsoft.com/office/drawing/2014/main" id="{8672DBF5-9130-4B8C-AA20-44A869D26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5367" y="4040115"/>
            <a:ext cx="914400" cy="914400"/>
          </a:xfrm>
          <a:prstGeom prst="rect">
            <a:avLst/>
          </a:prstGeom>
        </p:spPr>
      </p:pic>
      <p:pic>
        <p:nvPicPr>
          <p:cNvPr id="10" name="Graphic 9" descr="Store">
            <a:extLst>
              <a:ext uri="{FF2B5EF4-FFF2-40B4-BE49-F238E27FC236}">
                <a16:creationId xmlns:a16="http://schemas.microsoft.com/office/drawing/2014/main" id="{43124903-51D5-4263-817A-12F56BE5F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060" y="4040115"/>
            <a:ext cx="914400" cy="914400"/>
          </a:xfrm>
          <a:prstGeom prst="rect">
            <a:avLst/>
          </a:prstGeom>
        </p:spPr>
      </p:pic>
      <p:pic>
        <p:nvPicPr>
          <p:cNvPr id="12" name="Graphic 11" descr="Email">
            <a:extLst>
              <a:ext uri="{FF2B5EF4-FFF2-40B4-BE49-F238E27FC236}">
                <a16:creationId xmlns:a16="http://schemas.microsoft.com/office/drawing/2014/main" id="{61DACCFA-02AE-4F1C-B669-3D2D48B7C8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2770" y="2465196"/>
            <a:ext cx="914400" cy="914400"/>
          </a:xfrm>
          <a:prstGeom prst="rect">
            <a:avLst/>
          </a:prstGeom>
        </p:spPr>
      </p:pic>
      <p:pic>
        <p:nvPicPr>
          <p:cNvPr id="14" name="Graphic 13" descr="Camera">
            <a:extLst>
              <a:ext uri="{FF2B5EF4-FFF2-40B4-BE49-F238E27FC236}">
                <a16:creationId xmlns:a16="http://schemas.microsoft.com/office/drawing/2014/main" id="{8662A411-1250-4EB2-BAD5-A54501CFFF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060" y="2465196"/>
            <a:ext cx="914400" cy="914400"/>
          </a:xfrm>
          <a:prstGeom prst="rect">
            <a:avLst/>
          </a:prstGeom>
        </p:spPr>
      </p:pic>
      <p:pic>
        <p:nvPicPr>
          <p:cNvPr id="16" name="Graphic 15" descr="Game controller">
            <a:extLst>
              <a:ext uri="{FF2B5EF4-FFF2-40B4-BE49-F238E27FC236}">
                <a16:creationId xmlns:a16="http://schemas.microsoft.com/office/drawing/2014/main" id="{D4A3637B-A073-4EF3-A15C-C47C3EE0AB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4674" y="404011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C87206-7204-47AA-8D1E-D75EAA889F3F}"/>
              </a:ext>
            </a:extLst>
          </p:cNvPr>
          <p:cNvSpPr txBox="1"/>
          <p:nvPr/>
        </p:nvSpPr>
        <p:spPr>
          <a:xfrm>
            <a:off x="3992770" y="33481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E-mail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8FDFF-4B6B-4D72-BD46-CBC300C8AAFB}"/>
              </a:ext>
            </a:extLst>
          </p:cNvPr>
          <p:cNvSpPr txBox="1"/>
          <p:nvPr/>
        </p:nvSpPr>
        <p:spPr>
          <a:xfrm>
            <a:off x="789211" y="3348112"/>
            <a:ext cx="104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Multimedia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772FE-6E09-40F2-8082-4FFF70AB0A71}"/>
              </a:ext>
            </a:extLst>
          </p:cNvPr>
          <p:cNvSpPr txBox="1"/>
          <p:nvPr/>
        </p:nvSpPr>
        <p:spPr>
          <a:xfrm>
            <a:off x="7054674" y="33480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Mobile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46B0E-9057-4B94-AC8C-462120D4DE02}"/>
              </a:ext>
            </a:extLst>
          </p:cNvPr>
          <p:cNvSpPr txBox="1"/>
          <p:nvPr/>
        </p:nvSpPr>
        <p:spPr>
          <a:xfrm>
            <a:off x="789211" y="4827564"/>
            <a:ext cx="104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Commerce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B4038C-86ED-41DF-A7A9-680D810C2424}"/>
              </a:ext>
            </a:extLst>
          </p:cNvPr>
          <p:cNvSpPr txBox="1"/>
          <p:nvPr/>
        </p:nvSpPr>
        <p:spPr>
          <a:xfrm>
            <a:off x="3988791" y="482756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Social Networks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60965A-D687-4464-8847-CBBBA2DE735C}"/>
              </a:ext>
            </a:extLst>
          </p:cNvPr>
          <p:cNvSpPr txBox="1"/>
          <p:nvPr/>
        </p:nvSpPr>
        <p:spPr>
          <a:xfrm>
            <a:off x="7054674" y="48275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Gaming</a:t>
            </a:r>
          </a:p>
        </p:txBody>
      </p:sp>
    </p:spTree>
    <p:extLst>
      <p:ext uri="{BB962C8B-B14F-4D97-AF65-F5344CB8AC3E}">
        <p14:creationId xmlns:p14="http://schemas.microsoft.com/office/powerpoint/2010/main" val="42395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DB6BF-A0DA-4662-A49F-8146EC877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You get a database! You get a database! And you get a database!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15590-E011-453F-9BC2-401206CB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Types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B1C0B8-12B3-4D7C-ADC6-3BE7B3CB7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column Store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EADAFF-B716-44FD-9A89-E9DEA54DCC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Stored in columns instead of rows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Read/write in columns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Faster searching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837089-A530-4301-B45C-80BBBA340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 Family</a:t>
            </a:r>
          </a:p>
        </p:txBody>
      </p:sp>
      <p:pic>
        <p:nvPicPr>
          <p:cNvPr id="12" name="Content Placeholder 11" descr="Table">
            <a:extLst>
              <a:ext uri="{FF2B5EF4-FFF2-40B4-BE49-F238E27FC236}">
                <a16:creationId xmlns:a16="http://schemas.microsoft.com/office/drawing/2014/main" id="{514FA9A4-BFC8-4030-A345-7332D3C60C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92505" y="3067649"/>
            <a:ext cx="2723550" cy="27235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1D376-19BC-4E2D-AC30-779FF58D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205CE7-48AA-4789-AB98-7F58EDB1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Types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F78580-762F-40C1-B0B7-B9E94BED8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Key Value</a:t>
            </a:r>
          </a:p>
        </p:txBody>
      </p:sp>
      <p:pic>
        <p:nvPicPr>
          <p:cNvPr id="12" name="Content Placeholder 11" descr="Table">
            <a:extLst>
              <a:ext uri="{FF2B5EF4-FFF2-40B4-BE49-F238E27FC236}">
                <a16:creationId xmlns:a16="http://schemas.microsoft.com/office/drawing/2014/main" id="{06F66230-9C10-4399-A00A-56A0E8F7A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508" t="22115" r="35283" b="21674"/>
          <a:stretch/>
        </p:blipFill>
        <p:spPr>
          <a:xfrm>
            <a:off x="1486486" y="3695114"/>
            <a:ext cx="1524000" cy="158027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74B70C-5CE7-4752-B2E6-C8102B71F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key value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FC2CD3-2E38-4E0E-9CA2-E35841E40A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Value assigned unique key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Use key + bucket for efficient queries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Uses cache for quick recall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FE8F8-D4C9-47F3-97AD-12F55852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5454C00-C5FF-4E0E-B980-2FD35350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Types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04526E9-1ABD-4DA9-9335-C0A88F823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document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EEBB79B1-4809-4E03-951C-765AA758AC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Similar to key design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Key = document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Document gives structure but still schema-less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4313190-BA73-4942-81EF-B0A100173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F287E-CC63-4F13-9A14-4C3AD4A1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32</a:t>
            </a:fld>
            <a:endParaRPr lang="en-US"/>
          </a:p>
        </p:txBody>
      </p:sp>
      <p:pic>
        <p:nvPicPr>
          <p:cNvPr id="30" name="Content Placeholder 6" descr="Network diagram">
            <a:extLst>
              <a:ext uri="{FF2B5EF4-FFF2-40B4-BE49-F238E27FC236}">
                <a16:creationId xmlns:a16="http://schemas.microsoft.com/office/drawing/2014/main" id="{0F9A6EDA-7A12-4A53-9096-7970BB5D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86299" y="2679305"/>
            <a:ext cx="3538611" cy="35386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D92B877-7E1F-4298-A516-1BD4BEABFC9F}"/>
              </a:ext>
            </a:extLst>
          </p:cNvPr>
          <p:cNvSpPr txBox="1"/>
          <p:nvPr/>
        </p:nvSpPr>
        <p:spPr>
          <a:xfrm>
            <a:off x="6049107" y="3235566"/>
            <a:ext cx="7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{  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7357D8-22C4-4A79-979C-868AB5B4C367}"/>
              </a:ext>
            </a:extLst>
          </p:cNvPr>
          <p:cNvSpPr txBox="1"/>
          <p:nvPr/>
        </p:nvSpPr>
        <p:spPr>
          <a:xfrm>
            <a:off x="6049106" y="5244901"/>
            <a:ext cx="7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{  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AABFB9-5A37-4D4D-B816-848D4850408E}"/>
              </a:ext>
            </a:extLst>
          </p:cNvPr>
          <p:cNvSpPr txBox="1"/>
          <p:nvPr/>
        </p:nvSpPr>
        <p:spPr>
          <a:xfrm>
            <a:off x="7045568" y="5244901"/>
            <a:ext cx="7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{ 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67961-43AE-41B9-A13B-7C1054C50885}"/>
              </a:ext>
            </a:extLst>
          </p:cNvPr>
          <p:cNvSpPr txBox="1"/>
          <p:nvPr/>
        </p:nvSpPr>
        <p:spPr>
          <a:xfrm>
            <a:off x="5052644" y="5243783"/>
            <a:ext cx="7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{  }</a:t>
            </a:r>
          </a:p>
        </p:txBody>
      </p:sp>
    </p:spTree>
    <p:extLst>
      <p:ext uri="{BB962C8B-B14F-4D97-AF65-F5344CB8AC3E}">
        <p14:creationId xmlns:p14="http://schemas.microsoft.com/office/powerpoint/2010/main" val="41050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A1EF9E-16BA-4E04-B637-928E16B3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Types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9538B9-53F5-426A-A537-6F5F88A51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Graph Database</a:t>
            </a:r>
          </a:p>
        </p:txBody>
      </p:sp>
      <p:pic>
        <p:nvPicPr>
          <p:cNvPr id="9" name="Content Placeholder 8" descr="Connections">
            <a:extLst>
              <a:ext uri="{FF2B5EF4-FFF2-40B4-BE49-F238E27FC236}">
                <a16:creationId xmlns:a16="http://schemas.microsoft.com/office/drawing/2014/main" id="{2713B52F-62D6-4084-9A3F-7895B70286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553" y="3247597"/>
            <a:ext cx="2449817" cy="244981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39850C-1535-4AD4-8FEB-E2103054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graph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59F378-834F-4194-9D25-72CEBEF22F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Store data in nodes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Nodes &amp; documents given relationships/properties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Relationships replace need to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FBD20-28D3-4FCE-B8FD-4D836389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33</a:t>
            </a:fld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956F50A-0F44-42A7-84E4-68B87EC57CE5}"/>
              </a:ext>
            </a:extLst>
          </p:cNvPr>
          <p:cNvSpPr/>
          <p:nvPr/>
        </p:nvSpPr>
        <p:spPr>
          <a:xfrm>
            <a:off x="1716258" y="4149968"/>
            <a:ext cx="487680" cy="42203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94ECE6A-5DC3-4280-982D-FD7E3337F51C}"/>
              </a:ext>
            </a:extLst>
          </p:cNvPr>
          <p:cNvSpPr/>
          <p:nvPr/>
        </p:nvSpPr>
        <p:spPr>
          <a:xfrm>
            <a:off x="2548346" y="4513383"/>
            <a:ext cx="584059" cy="597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E1F8FC0-6FB2-4A51-A018-3E4CC84D57C5}"/>
              </a:ext>
            </a:extLst>
          </p:cNvPr>
          <p:cNvSpPr/>
          <p:nvPr/>
        </p:nvSpPr>
        <p:spPr>
          <a:xfrm>
            <a:off x="3481502" y="4309206"/>
            <a:ext cx="329683" cy="3284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035278F-AF2E-416F-8F3E-7F1D11DB142A}"/>
              </a:ext>
            </a:extLst>
          </p:cNvPr>
          <p:cNvSpPr/>
          <p:nvPr/>
        </p:nvSpPr>
        <p:spPr>
          <a:xfrm>
            <a:off x="3137094" y="3549748"/>
            <a:ext cx="509249" cy="52759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AB40E00-4633-4CED-8836-D2597A45D989}"/>
              </a:ext>
            </a:extLst>
          </p:cNvPr>
          <p:cNvSpPr/>
          <p:nvPr/>
        </p:nvSpPr>
        <p:spPr>
          <a:xfrm>
            <a:off x="2452219" y="3549748"/>
            <a:ext cx="344657" cy="33997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151FA30-6FED-421F-BA19-85B0BD8A7D2F}"/>
              </a:ext>
            </a:extLst>
          </p:cNvPr>
          <p:cNvSpPr/>
          <p:nvPr/>
        </p:nvSpPr>
        <p:spPr>
          <a:xfrm>
            <a:off x="1960099" y="5073748"/>
            <a:ext cx="281354" cy="3631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217808-0A41-474E-B81C-F7067C986278}"/>
              </a:ext>
            </a:extLst>
          </p:cNvPr>
          <p:cNvSpPr txBox="1"/>
          <p:nvPr/>
        </p:nvSpPr>
        <p:spPr>
          <a:xfrm>
            <a:off x="1747786" y="4138775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AF4E8-6DD6-4848-840A-2651970080F0}"/>
              </a:ext>
            </a:extLst>
          </p:cNvPr>
          <p:cNvSpPr txBox="1"/>
          <p:nvPr/>
        </p:nvSpPr>
        <p:spPr>
          <a:xfrm>
            <a:off x="2581171" y="4562032"/>
            <a:ext cx="55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AFD94-B625-4A9C-9CBB-07788EFACD28}"/>
              </a:ext>
            </a:extLst>
          </p:cNvPr>
          <p:cNvSpPr txBox="1"/>
          <p:nvPr/>
        </p:nvSpPr>
        <p:spPr>
          <a:xfrm>
            <a:off x="3151243" y="3591164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D4ADF-8141-4458-ADFD-21C0220CEF0C}"/>
              </a:ext>
            </a:extLst>
          </p:cNvPr>
          <p:cNvSpPr txBox="1"/>
          <p:nvPr/>
        </p:nvSpPr>
        <p:spPr>
          <a:xfrm>
            <a:off x="2446980" y="3526419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5D28-91E1-4D38-BA1F-10ED2EE2E014}"/>
              </a:ext>
            </a:extLst>
          </p:cNvPr>
          <p:cNvSpPr txBox="1"/>
          <p:nvPr/>
        </p:nvSpPr>
        <p:spPr>
          <a:xfrm>
            <a:off x="1935355" y="5073748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0C84B-9804-498E-80A9-E8891570DC49}"/>
              </a:ext>
            </a:extLst>
          </p:cNvPr>
          <p:cNvSpPr txBox="1"/>
          <p:nvPr/>
        </p:nvSpPr>
        <p:spPr>
          <a:xfrm>
            <a:off x="3439298" y="4278409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5934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A8AB07CA-FB49-467B-9D15-4626CE3B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1" y="2728516"/>
            <a:ext cx="677594" cy="677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530FF-0824-4617-B7B8-8A676441B75F}"/>
              </a:ext>
            </a:extLst>
          </p:cNvPr>
          <p:cNvSpPr txBox="1"/>
          <p:nvPr/>
        </p:nvSpPr>
        <p:spPr>
          <a:xfrm>
            <a:off x="3685134" y="285450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3DEE27F6-B11D-4C9F-AF9F-504CF6FC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1" y="4101904"/>
            <a:ext cx="677594" cy="677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ACA05E-0FDF-449B-81DD-2EF22704745F}"/>
              </a:ext>
            </a:extLst>
          </p:cNvPr>
          <p:cNvSpPr txBox="1"/>
          <p:nvPr/>
        </p:nvSpPr>
        <p:spPr>
          <a:xfrm>
            <a:off x="3685134" y="4227897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6B5FA133-7E9B-4DBD-9FD0-5218CCF4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6" y="2735966"/>
            <a:ext cx="677594" cy="677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0ADFE3-C841-40AB-AC44-984D42F66B8B}"/>
              </a:ext>
            </a:extLst>
          </p:cNvPr>
          <p:cNvSpPr txBox="1"/>
          <p:nvPr/>
        </p:nvSpPr>
        <p:spPr>
          <a:xfrm>
            <a:off x="5512469" y="286195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0D83B77-CF1D-443A-8E66-1A85A063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6" y="4896115"/>
            <a:ext cx="677594" cy="6775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892DFC-E6A2-4766-9161-85DC212DA641}"/>
              </a:ext>
            </a:extLst>
          </p:cNvPr>
          <p:cNvSpPr txBox="1"/>
          <p:nvPr/>
        </p:nvSpPr>
        <p:spPr>
          <a:xfrm>
            <a:off x="5512469" y="502210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77D3DCA5-F80B-42A8-876B-FFB8A45F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5" y="4082850"/>
            <a:ext cx="677594" cy="6775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DC7078-2A9A-48EC-8708-F0D3363AD218}"/>
              </a:ext>
            </a:extLst>
          </p:cNvPr>
          <p:cNvSpPr txBox="1"/>
          <p:nvPr/>
        </p:nvSpPr>
        <p:spPr>
          <a:xfrm>
            <a:off x="5512468" y="42088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E4FEFDF7-F9B8-4919-8D4C-C1BBF018C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51" y="2735549"/>
            <a:ext cx="677594" cy="677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85E21A-2D5F-4733-AE5F-0DDE2490FB38}"/>
              </a:ext>
            </a:extLst>
          </p:cNvPr>
          <p:cNvSpPr txBox="1"/>
          <p:nvPr/>
        </p:nvSpPr>
        <p:spPr>
          <a:xfrm>
            <a:off x="7339804" y="286154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0CF50E2F-B07B-49E8-BAE1-9D918B69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51" y="4896115"/>
            <a:ext cx="677594" cy="677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EF624A-8380-4A46-8339-04BE98B28982}"/>
              </a:ext>
            </a:extLst>
          </p:cNvPr>
          <p:cNvSpPr txBox="1"/>
          <p:nvPr/>
        </p:nvSpPr>
        <p:spPr>
          <a:xfrm>
            <a:off x="7339804" y="502210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3980E3-BC05-4888-A9F3-220A9AC03D3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971178" y="3406110"/>
            <a:ext cx="0" cy="69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83B23B-C58C-451D-A81A-8DD21B6FAC2A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309975" y="4421647"/>
            <a:ext cx="1149740" cy="1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97712B-9DB4-49F2-A2DB-76A84A00B8E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798512" y="3413560"/>
            <a:ext cx="1" cy="66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446289-3F8A-45F4-8376-95C5348E81BE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4309975" y="3067313"/>
            <a:ext cx="1149741" cy="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31DCA6-5449-4A68-94E8-1B60E2C2ED1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6137310" y="5234912"/>
            <a:ext cx="1149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56F1AF-87A3-403A-8E7E-A395D4CFA7FE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7625848" y="3413143"/>
            <a:ext cx="0" cy="148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BFFD6F-1502-4B1F-8F17-B43AAFED2F81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6137310" y="3074346"/>
            <a:ext cx="1149741" cy="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Cloud Computing">
            <a:extLst>
              <a:ext uri="{FF2B5EF4-FFF2-40B4-BE49-F238E27FC236}">
                <a16:creationId xmlns:a16="http://schemas.microsoft.com/office/drawing/2014/main" id="{76C5650A-D1DD-45AD-9C66-4B63A57FF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51" y="2978193"/>
            <a:ext cx="901613" cy="9016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999415" y="232407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End user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Behind–the-scenes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C610C7B-30E4-4FA7-9BF1-30FC31F57C6C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4487740" y="4262936"/>
            <a:ext cx="455414" cy="14885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F4D3E4-E6E8-435C-A836-54EA3438527E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5798512" y="4760444"/>
            <a:ext cx="1" cy="135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35</a:t>
            </a:fld>
            <a:endParaRPr lang="en-US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A8AB07CA-FB49-467B-9D15-4626CE3B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1" y="2728516"/>
            <a:ext cx="677594" cy="677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530FF-0824-4617-B7B8-8A676441B75F}"/>
              </a:ext>
            </a:extLst>
          </p:cNvPr>
          <p:cNvSpPr txBox="1"/>
          <p:nvPr/>
        </p:nvSpPr>
        <p:spPr>
          <a:xfrm>
            <a:off x="3685134" y="285450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3DEE27F6-B11D-4C9F-AF9F-504CF6FC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1" y="4101904"/>
            <a:ext cx="677594" cy="677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ACA05E-0FDF-449B-81DD-2EF22704745F}"/>
              </a:ext>
            </a:extLst>
          </p:cNvPr>
          <p:cNvSpPr txBox="1"/>
          <p:nvPr/>
        </p:nvSpPr>
        <p:spPr>
          <a:xfrm>
            <a:off x="3685134" y="4227897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6B5FA133-7E9B-4DBD-9FD0-5218CCF4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6" y="2735966"/>
            <a:ext cx="677594" cy="677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0ADFE3-C841-40AB-AC44-984D42F66B8B}"/>
              </a:ext>
            </a:extLst>
          </p:cNvPr>
          <p:cNvSpPr txBox="1"/>
          <p:nvPr/>
        </p:nvSpPr>
        <p:spPr>
          <a:xfrm>
            <a:off x="5512469" y="286195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0D83B77-CF1D-443A-8E66-1A85A063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6" y="4896115"/>
            <a:ext cx="677594" cy="6775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892DFC-E6A2-4766-9161-85DC212DA641}"/>
              </a:ext>
            </a:extLst>
          </p:cNvPr>
          <p:cNvSpPr txBox="1"/>
          <p:nvPr/>
        </p:nvSpPr>
        <p:spPr>
          <a:xfrm>
            <a:off x="5512469" y="502210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77D3DCA5-F80B-42A8-876B-FFB8A45F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5" y="4082850"/>
            <a:ext cx="677594" cy="6775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DC7078-2A9A-48EC-8708-F0D3363AD218}"/>
              </a:ext>
            </a:extLst>
          </p:cNvPr>
          <p:cNvSpPr txBox="1"/>
          <p:nvPr/>
        </p:nvSpPr>
        <p:spPr>
          <a:xfrm>
            <a:off x="5512468" y="42088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E4FEFDF7-F9B8-4919-8D4C-C1BBF018C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51" y="2735549"/>
            <a:ext cx="677594" cy="677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85E21A-2D5F-4733-AE5F-0DDE2490FB38}"/>
              </a:ext>
            </a:extLst>
          </p:cNvPr>
          <p:cNvSpPr txBox="1"/>
          <p:nvPr/>
        </p:nvSpPr>
        <p:spPr>
          <a:xfrm>
            <a:off x="7339804" y="286154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0CF50E2F-B07B-49E8-BAE1-9D918B69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51" y="4896115"/>
            <a:ext cx="677594" cy="677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EF624A-8380-4A46-8339-04BE98B28982}"/>
              </a:ext>
            </a:extLst>
          </p:cNvPr>
          <p:cNvSpPr txBox="1"/>
          <p:nvPr/>
        </p:nvSpPr>
        <p:spPr>
          <a:xfrm>
            <a:off x="7339804" y="502210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3980E3-BC05-4888-A9F3-220A9AC03D3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971178" y="3406110"/>
            <a:ext cx="0" cy="69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83B23B-C58C-451D-A81A-8DD21B6FAC2A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309975" y="4421647"/>
            <a:ext cx="1149740" cy="1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97712B-9DB4-49F2-A2DB-76A84A00B8E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798512" y="3413560"/>
            <a:ext cx="1" cy="66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446289-3F8A-45F4-8376-95C5348E81BE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4309975" y="3067313"/>
            <a:ext cx="1149741" cy="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31DCA6-5449-4A68-94E8-1B60E2C2ED1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6137310" y="5234912"/>
            <a:ext cx="1149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56F1AF-87A3-403A-8E7E-A395D4CFA7FE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7625848" y="3413143"/>
            <a:ext cx="0" cy="148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BFFD6F-1502-4B1F-8F17-B43AAFED2F81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6137310" y="3074346"/>
            <a:ext cx="1149741" cy="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Cloud Computing">
            <a:extLst>
              <a:ext uri="{FF2B5EF4-FFF2-40B4-BE49-F238E27FC236}">
                <a16:creationId xmlns:a16="http://schemas.microsoft.com/office/drawing/2014/main" id="{76C5650A-D1DD-45AD-9C66-4B63A57FF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51" y="2978193"/>
            <a:ext cx="901613" cy="9016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999415" y="232407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End user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Behind–the-scenes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C610C7B-30E4-4FA7-9BF1-30FC31F57C6C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4487740" y="4262936"/>
            <a:ext cx="455414" cy="14885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F4D3E4-E6E8-435C-A836-54EA3438527E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5798512" y="4760444"/>
            <a:ext cx="1" cy="135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36</a:t>
            </a:fld>
            <a:endParaRPr lang="en-US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A8AB07CA-FB49-467B-9D15-4626CE3B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1" y="2728516"/>
            <a:ext cx="677594" cy="677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530FF-0824-4617-B7B8-8A676441B75F}"/>
              </a:ext>
            </a:extLst>
          </p:cNvPr>
          <p:cNvSpPr txBox="1"/>
          <p:nvPr/>
        </p:nvSpPr>
        <p:spPr>
          <a:xfrm>
            <a:off x="3685134" y="285450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3DEE27F6-B11D-4C9F-AF9F-504CF6FC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1" y="4101904"/>
            <a:ext cx="677594" cy="677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ACA05E-0FDF-449B-81DD-2EF22704745F}"/>
              </a:ext>
            </a:extLst>
          </p:cNvPr>
          <p:cNvSpPr txBox="1"/>
          <p:nvPr/>
        </p:nvSpPr>
        <p:spPr>
          <a:xfrm>
            <a:off x="3685134" y="4227897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6B5FA133-7E9B-4DBD-9FD0-5218CCF4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6" y="2735966"/>
            <a:ext cx="677594" cy="677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0ADFE3-C841-40AB-AC44-984D42F66B8B}"/>
              </a:ext>
            </a:extLst>
          </p:cNvPr>
          <p:cNvSpPr txBox="1"/>
          <p:nvPr/>
        </p:nvSpPr>
        <p:spPr>
          <a:xfrm>
            <a:off x="5512469" y="286195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0D83B77-CF1D-443A-8E66-1A85A063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6" y="4896115"/>
            <a:ext cx="677594" cy="6775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892DFC-E6A2-4766-9161-85DC212DA641}"/>
              </a:ext>
            </a:extLst>
          </p:cNvPr>
          <p:cNvSpPr txBox="1"/>
          <p:nvPr/>
        </p:nvSpPr>
        <p:spPr>
          <a:xfrm>
            <a:off x="5512469" y="502210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77D3DCA5-F80B-42A8-876B-FFB8A45F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5" y="4082850"/>
            <a:ext cx="677594" cy="6775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DC7078-2A9A-48EC-8708-F0D3363AD218}"/>
              </a:ext>
            </a:extLst>
          </p:cNvPr>
          <p:cNvSpPr txBox="1"/>
          <p:nvPr/>
        </p:nvSpPr>
        <p:spPr>
          <a:xfrm>
            <a:off x="5512468" y="42088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E4FEFDF7-F9B8-4919-8D4C-C1BBF018C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51" y="2735549"/>
            <a:ext cx="677594" cy="677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85E21A-2D5F-4733-AE5F-0DDE2490FB38}"/>
              </a:ext>
            </a:extLst>
          </p:cNvPr>
          <p:cNvSpPr txBox="1"/>
          <p:nvPr/>
        </p:nvSpPr>
        <p:spPr>
          <a:xfrm>
            <a:off x="7339804" y="286154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0CF50E2F-B07B-49E8-BAE1-9D918B69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51" y="4896115"/>
            <a:ext cx="677594" cy="677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EF624A-8380-4A46-8339-04BE98B28982}"/>
              </a:ext>
            </a:extLst>
          </p:cNvPr>
          <p:cNvSpPr txBox="1"/>
          <p:nvPr/>
        </p:nvSpPr>
        <p:spPr>
          <a:xfrm>
            <a:off x="7339804" y="502210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3980E3-BC05-4888-A9F3-220A9AC03D3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971178" y="3406110"/>
            <a:ext cx="0" cy="69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83B23B-C58C-451D-A81A-8DD21B6FAC2A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309975" y="4421647"/>
            <a:ext cx="1149740" cy="1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97712B-9DB4-49F2-A2DB-76A84A00B8E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798512" y="3413560"/>
            <a:ext cx="1" cy="66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446289-3F8A-45F4-8376-95C5348E81BE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4309975" y="3067313"/>
            <a:ext cx="1149741" cy="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31DCA6-5449-4A68-94E8-1B60E2C2ED1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6137310" y="5234912"/>
            <a:ext cx="1149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56F1AF-87A3-403A-8E7E-A395D4CFA7FE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7625848" y="3413143"/>
            <a:ext cx="0" cy="148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BFFD6F-1502-4B1F-8F17-B43AAFED2F81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6137310" y="3074346"/>
            <a:ext cx="1149741" cy="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Cloud Computing">
            <a:extLst>
              <a:ext uri="{FF2B5EF4-FFF2-40B4-BE49-F238E27FC236}">
                <a16:creationId xmlns:a16="http://schemas.microsoft.com/office/drawing/2014/main" id="{76C5650A-D1DD-45AD-9C66-4B63A57FF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51" y="2978193"/>
            <a:ext cx="901613" cy="9016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999415" y="232407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End user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Behind–the-scenes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C610C7B-30E4-4FA7-9BF1-30FC31F57C6C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4487740" y="4262936"/>
            <a:ext cx="455414" cy="14885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F4D3E4-E6E8-435C-A836-54EA3438527E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5798512" y="4760444"/>
            <a:ext cx="1" cy="135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65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37</a:t>
            </a:fld>
            <a:endParaRPr lang="en-US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A8AB07CA-FB49-467B-9D15-4626CE3B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1" y="2728516"/>
            <a:ext cx="677594" cy="677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530FF-0824-4617-B7B8-8A676441B75F}"/>
              </a:ext>
            </a:extLst>
          </p:cNvPr>
          <p:cNvSpPr txBox="1"/>
          <p:nvPr/>
        </p:nvSpPr>
        <p:spPr>
          <a:xfrm>
            <a:off x="3685134" y="285450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3DEE27F6-B11D-4C9F-AF9F-504CF6FC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1" y="4101904"/>
            <a:ext cx="677594" cy="677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ACA05E-0FDF-449B-81DD-2EF22704745F}"/>
              </a:ext>
            </a:extLst>
          </p:cNvPr>
          <p:cNvSpPr txBox="1"/>
          <p:nvPr/>
        </p:nvSpPr>
        <p:spPr>
          <a:xfrm>
            <a:off x="3685134" y="4227897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6B5FA133-7E9B-4DBD-9FD0-5218CCF4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6" y="2735966"/>
            <a:ext cx="677594" cy="677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0ADFE3-C841-40AB-AC44-984D42F66B8B}"/>
              </a:ext>
            </a:extLst>
          </p:cNvPr>
          <p:cNvSpPr txBox="1"/>
          <p:nvPr/>
        </p:nvSpPr>
        <p:spPr>
          <a:xfrm>
            <a:off x="5512469" y="286195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0D83B77-CF1D-443A-8E66-1A85A063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6" y="4896115"/>
            <a:ext cx="677594" cy="6775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892DFC-E6A2-4766-9161-85DC212DA641}"/>
              </a:ext>
            </a:extLst>
          </p:cNvPr>
          <p:cNvSpPr txBox="1"/>
          <p:nvPr/>
        </p:nvSpPr>
        <p:spPr>
          <a:xfrm>
            <a:off x="5512469" y="502210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77D3DCA5-F80B-42A8-876B-FFB8A45F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5" y="4082850"/>
            <a:ext cx="677594" cy="6775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DC7078-2A9A-48EC-8708-F0D3363AD218}"/>
              </a:ext>
            </a:extLst>
          </p:cNvPr>
          <p:cNvSpPr txBox="1"/>
          <p:nvPr/>
        </p:nvSpPr>
        <p:spPr>
          <a:xfrm>
            <a:off x="5512468" y="42088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E4FEFDF7-F9B8-4919-8D4C-C1BBF018C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51" y="2735549"/>
            <a:ext cx="677594" cy="677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85E21A-2D5F-4733-AE5F-0DDE2490FB38}"/>
              </a:ext>
            </a:extLst>
          </p:cNvPr>
          <p:cNvSpPr txBox="1"/>
          <p:nvPr/>
        </p:nvSpPr>
        <p:spPr>
          <a:xfrm>
            <a:off x="7339804" y="286154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0CF50E2F-B07B-49E8-BAE1-9D918B69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51" y="4896115"/>
            <a:ext cx="677594" cy="677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EF624A-8380-4A46-8339-04BE98B28982}"/>
              </a:ext>
            </a:extLst>
          </p:cNvPr>
          <p:cNvSpPr txBox="1"/>
          <p:nvPr/>
        </p:nvSpPr>
        <p:spPr>
          <a:xfrm>
            <a:off x="7339804" y="502210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3980E3-BC05-4888-A9F3-220A9AC03D3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971178" y="3406110"/>
            <a:ext cx="0" cy="69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83B23B-C58C-451D-A81A-8DD21B6FAC2A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309975" y="4421647"/>
            <a:ext cx="1149740" cy="1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97712B-9DB4-49F2-A2DB-76A84A00B8E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798512" y="3413560"/>
            <a:ext cx="1" cy="66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446289-3F8A-45F4-8376-95C5348E81BE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4309975" y="3067313"/>
            <a:ext cx="1149741" cy="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31DCA6-5449-4A68-94E8-1B60E2C2ED1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6137310" y="5234912"/>
            <a:ext cx="1149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56F1AF-87A3-403A-8E7E-A395D4CFA7FE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7625848" y="3413143"/>
            <a:ext cx="0" cy="148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BFFD6F-1502-4B1F-8F17-B43AAFED2F81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6137310" y="3074346"/>
            <a:ext cx="1149741" cy="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Cloud Computing">
            <a:extLst>
              <a:ext uri="{FF2B5EF4-FFF2-40B4-BE49-F238E27FC236}">
                <a16:creationId xmlns:a16="http://schemas.microsoft.com/office/drawing/2014/main" id="{76C5650A-D1DD-45AD-9C66-4B63A57FF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51" y="2978193"/>
            <a:ext cx="901613" cy="9016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999415" y="232407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End user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Behind–the-scenes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C610C7B-30E4-4FA7-9BF1-30FC31F57C6C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4487740" y="4262936"/>
            <a:ext cx="455414" cy="14885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F4D3E4-E6E8-435C-A836-54EA3438527E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5798512" y="4760444"/>
            <a:ext cx="1" cy="135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38</a:t>
            </a:fld>
            <a:endParaRPr lang="en-US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A8AB07CA-FB49-467B-9D15-4626CE3B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92" y="2751405"/>
            <a:ext cx="965367" cy="965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530FF-0824-4617-B7B8-8A676441B75F}"/>
              </a:ext>
            </a:extLst>
          </p:cNvPr>
          <p:cNvSpPr txBox="1"/>
          <p:nvPr/>
        </p:nvSpPr>
        <p:spPr>
          <a:xfrm>
            <a:off x="1021091" y="2984203"/>
            <a:ext cx="49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{ 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1148492" y="235297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Node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Closer Look Inside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67ACDA4-85D8-48D8-BC65-565C16A4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6576" y="2693404"/>
            <a:ext cx="2416126" cy="2416126"/>
          </a:xfrm>
          <a:prstGeom prst="rect">
            <a:avLst/>
          </a:prstGeom>
        </p:spPr>
      </p:pic>
      <p:pic>
        <p:nvPicPr>
          <p:cNvPr id="10" name="Graphic 9" descr="Lock">
            <a:extLst>
              <a:ext uri="{FF2B5EF4-FFF2-40B4-BE49-F238E27FC236}">
                <a16:creationId xmlns:a16="http://schemas.microsoft.com/office/drawing/2014/main" id="{BE51E3B3-EFFD-4735-8188-876A0DFC7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064" y="3276600"/>
            <a:ext cx="914400" cy="914400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23D54C40-96AA-4466-ACD7-0C7F928E7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2348" y="3276600"/>
            <a:ext cx="914400" cy="914400"/>
          </a:xfrm>
          <a:prstGeom prst="rect">
            <a:avLst/>
          </a:prstGeom>
        </p:spPr>
      </p:pic>
      <p:pic>
        <p:nvPicPr>
          <p:cNvPr id="28" name="Graphic 27" descr="Line arrow: Straight">
            <a:extLst>
              <a:ext uri="{FF2B5EF4-FFF2-40B4-BE49-F238E27FC236}">
                <a16:creationId xmlns:a16="http://schemas.microsoft.com/office/drawing/2014/main" id="{9F4D24E4-B9F6-49CB-8049-C321C1419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532702" y="3611880"/>
            <a:ext cx="579120" cy="579120"/>
          </a:xfrm>
          <a:prstGeom prst="rect">
            <a:avLst/>
          </a:prstGeom>
        </p:spPr>
      </p:pic>
      <p:pic>
        <p:nvPicPr>
          <p:cNvPr id="41" name="Graphic 40" descr="Line arrow: Straight">
            <a:extLst>
              <a:ext uri="{FF2B5EF4-FFF2-40B4-BE49-F238E27FC236}">
                <a16:creationId xmlns:a16="http://schemas.microsoft.com/office/drawing/2014/main" id="{234F6E1A-B770-4900-A265-3F1C4708F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727274" y="3611880"/>
            <a:ext cx="579120" cy="579120"/>
          </a:xfrm>
          <a:prstGeom prst="rect">
            <a:avLst/>
          </a:prstGeom>
        </p:spPr>
      </p:pic>
      <p:pic>
        <p:nvPicPr>
          <p:cNvPr id="31" name="Graphic 30" descr="Pie chart">
            <a:extLst>
              <a:ext uri="{FF2B5EF4-FFF2-40B4-BE49-F238E27FC236}">
                <a16:creationId xmlns:a16="http://schemas.microsoft.com/office/drawing/2014/main" id="{DAA313BE-B11D-47C0-99BD-B1697BCEFF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9900" y="3242060"/>
            <a:ext cx="1318758" cy="1318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CA6A2F-8FE5-456F-BFF3-339EBFA10B4C}"/>
              </a:ext>
            </a:extLst>
          </p:cNvPr>
          <p:cNvSpPr txBox="1"/>
          <p:nvPr/>
        </p:nvSpPr>
        <p:spPr>
          <a:xfrm>
            <a:off x="7419983" y="37167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A65AFF-BA52-4860-B877-FD932EFB944D}"/>
              </a:ext>
            </a:extLst>
          </p:cNvPr>
          <p:cNvSpPr txBox="1"/>
          <p:nvPr/>
        </p:nvSpPr>
        <p:spPr>
          <a:xfrm>
            <a:off x="7889825" y="349984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94BD6-771A-470A-B9DC-5E0A89C01B3A}"/>
              </a:ext>
            </a:extLst>
          </p:cNvPr>
          <p:cNvSpPr txBox="1"/>
          <p:nvPr/>
        </p:nvSpPr>
        <p:spPr>
          <a:xfrm>
            <a:off x="8043818" y="387848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4F1D4-84F9-4D91-BE65-62107D4FBAD4}"/>
              </a:ext>
            </a:extLst>
          </p:cNvPr>
          <p:cNvSpPr txBox="1"/>
          <p:nvPr/>
        </p:nvSpPr>
        <p:spPr>
          <a:xfrm>
            <a:off x="7076127" y="297951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Fragmented Data</a:t>
            </a:r>
          </a:p>
        </p:txBody>
      </p:sp>
    </p:spTree>
    <p:extLst>
      <p:ext uri="{BB962C8B-B14F-4D97-AF65-F5344CB8AC3E}">
        <p14:creationId xmlns:p14="http://schemas.microsoft.com/office/powerpoint/2010/main" val="227668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39</a:t>
            </a:fld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1143504" y="235297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Node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Closer Look Inside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67ACDA4-85D8-48D8-BC65-565C16A4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6576" y="2693404"/>
            <a:ext cx="2416126" cy="2416126"/>
          </a:xfrm>
          <a:prstGeom prst="rect">
            <a:avLst/>
          </a:prstGeom>
        </p:spPr>
      </p:pic>
      <p:pic>
        <p:nvPicPr>
          <p:cNvPr id="10" name="Graphic 9" descr="Lock">
            <a:extLst>
              <a:ext uri="{FF2B5EF4-FFF2-40B4-BE49-F238E27FC236}">
                <a16:creationId xmlns:a16="http://schemas.microsoft.com/office/drawing/2014/main" id="{BE51E3B3-EFFD-4735-8188-876A0DFC7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064" y="3276600"/>
            <a:ext cx="914400" cy="914400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23D54C40-96AA-4466-ACD7-0C7F928E7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2348" y="3276600"/>
            <a:ext cx="914400" cy="914400"/>
          </a:xfrm>
          <a:prstGeom prst="rect">
            <a:avLst/>
          </a:prstGeom>
        </p:spPr>
      </p:pic>
      <p:pic>
        <p:nvPicPr>
          <p:cNvPr id="28" name="Graphic 27" descr="Line arrow: Straight">
            <a:extLst>
              <a:ext uri="{FF2B5EF4-FFF2-40B4-BE49-F238E27FC236}">
                <a16:creationId xmlns:a16="http://schemas.microsoft.com/office/drawing/2014/main" id="{9F4D24E4-B9F6-49CB-8049-C321C1419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532702" y="3611880"/>
            <a:ext cx="579120" cy="579120"/>
          </a:xfrm>
          <a:prstGeom prst="rect">
            <a:avLst/>
          </a:prstGeom>
        </p:spPr>
      </p:pic>
      <p:pic>
        <p:nvPicPr>
          <p:cNvPr id="41" name="Graphic 40" descr="Line arrow: Straight">
            <a:extLst>
              <a:ext uri="{FF2B5EF4-FFF2-40B4-BE49-F238E27FC236}">
                <a16:creationId xmlns:a16="http://schemas.microsoft.com/office/drawing/2014/main" id="{234F6E1A-B770-4900-A265-3F1C4708F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727274" y="3611880"/>
            <a:ext cx="579120" cy="579120"/>
          </a:xfrm>
          <a:prstGeom prst="rect">
            <a:avLst/>
          </a:prstGeom>
        </p:spPr>
      </p:pic>
      <p:pic>
        <p:nvPicPr>
          <p:cNvPr id="31" name="Graphic 30" descr="Pie chart">
            <a:extLst>
              <a:ext uri="{FF2B5EF4-FFF2-40B4-BE49-F238E27FC236}">
                <a16:creationId xmlns:a16="http://schemas.microsoft.com/office/drawing/2014/main" id="{DAA313BE-B11D-47C0-99BD-B1697BCEFF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9900" y="3242060"/>
            <a:ext cx="1318758" cy="1318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CA6A2F-8FE5-456F-BFF3-339EBFA10B4C}"/>
              </a:ext>
            </a:extLst>
          </p:cNvPr>
          <p:cNvSpPr txBox="1"/>
          <p:nvPr/>
        </p:nvSpPr>
        <p:spPr>
          <a:xfrm>
            <a:off x="7419983" y="37167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A65AFF-BA52-4860-B877-FD932EFB944D}"/>
              </a:ext>
            </a:extLst>
          </p:cNvPr>
          <p:cNvSpPr txBox="1"/>
          <p:nvPr/>
        </p:nvSpPr>
        <p:spPr>
          <a:xfrm>
            <a:off x="7889825" y="349984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94BD6-771A-470A-B9DC-5E0A89C01B3A}"/>
              </a:ext>
            </a:extLst>
          </p:cNvPr>
          <p:cNvSpPr txBox="1"/>
          <p:nvPr/>
        </p:nvSpPr>
        <p:spPr>
          <a:xfrm>
            <a:off x="8043818" y="387848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4F1D4-84F9-4D91-BE65-62107D4FBAD4}"/>
              </a:ext>
            </a:extLst>
          </p:cNvPr>
          <p:cNvSpPr txBox="1"/>
          <p:nvPr/>
        </p:nvSpPr>
        <p:spPr>
          <a:xfrm>
            <a:off x="7076127" y="297951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Fragmented Data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9685E77D-0FF1-4BC5-B6B6-37D36F4DD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92" y="2751405"/>
            <a:ext cx="965367" cy="9653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FF28F2-F1DC-4362-966F-D35C9942D35D}"/>
              </a:ext>
            </a:extLst>
          </p:cNvPr>
          <p:cNvSpPr txBox="1"/>
          <p:nvPr/>
        </p:nvSpPr>
        <p:spPr>
          <a:xfrm>
            <a:off x="1021091" y="2984203"/>
            <a:ext cx="49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1553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In USA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6,210 Hospitals </a:t>
            </a:r>
            <a:r>
              <a:rPr lang="en-US" sz="1100" dirty="0">
                <a:latin typeface="Bahnschrift Light Condensed" panose="020B0502040204020203" pitchFamily="34" charset="0"/>
              </a:rPr>
              <a:t>(</a:t>
            </a:r>
            <a:r>
              <a:rPr lang="en-US" sz="1100" i="1" dirty="0">
                <a:latin typeface="Bahnschrift Light Condensed" panose="020B0502040204020203" pitchFamily="34" charset="0"/>
              </a:rPr>
              <a:t>AHA Hospital Statistics, 2019</a:t>
            </a:r>
            <a:r>
              <a:rPr lang="en-US" sz="1100" dirty="0">
                <a:latin typeface="Bahnschrift Light Condensed" panose="020B0502040204020203" pitchFamily="34" charset="0"/>
              </a:rPr>
              <a:t>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70% of which are community hospitals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/>
          </a:p>
        </p:txBody>
      </p:sp>
      <p:pic>
        <p:nvPicPr>
          <p:cNvPr id="3" name="Graphic 2" descr="Medical">
            <a:extLst>
              <a:ext uri="{FF2B5EF4-FFF2-40B4-BE49-F238E27FC236}">
                <a16:creationId xmlns:a16="http://schemas.microsoft.com/office/drawing/2014/main" id="{0FB199E7-2C85-4CAD-AEDF-38042E23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593" y="2249487"/>
            <a:ext cx="1516966" cy="1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40</a:t>
            </a:fld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1148492" y="235399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Node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Closer Look Inside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67ACDA4-85D8-48D8-BC65-565C16A4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6576" y="2693404"/>
            <a:ext cx="2416126" cy="2416126"/>
          </a:xfrm>
          <a:prstGeom prst="rect">
            <a:avLst/>
          </a:prstGeom>
        </p:spPr>
      </p:pic>
      <p:pic>
        <p:nvPicPr>
          <p:cNvPr id="10" name="Graphic 9" descr="Lock">
            <a:extLst>
              <a:ext uri="{FF2B5EF4-FFF2-40B4-BE49-F238E27FC236}">
                <a16:creationId xmlns:a16="http://schemas.microsoft.com/office/drawing/2014/main" id="{BE51E3B3-EFFD-4735-8188-876A0DFC7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064" y="3276600"/>
            <a:ext cx="914400" cy="914400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23D54C40-96AA-4466-ACD7-0C7F928E7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2348" y="3276600"/>
            <a:ext cx="914400" cy="914400"/>
          </a:xfrm>
          <a:prstGeom prst="rect">
            <a:avLst/>
          </a:prstGeom>
        </p:spPr>
      </p:pic>
      <p:pic>
        <p:nvPicPr>
          <p:cNvPr id="28" name="Graphic 27" descr="Line arrow: Straight">
            <a:extLst>
              <a:ext uri="{FF2B5EF4-FFF2-40B4-BE49-F238E27FC236}">
                <a16:creationId xmlns:a16="http://schemas.microsoft.com/office/drawing/2014/main" id="{9F4D24E4-B9F6-49CB-8049-C321C1419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532702" y="3611880"/>
            <a:ext cx="579120" cy="579120"/>
          </a:xfrm>
          <a:prstGeom prst="rect">
            <a:avLst/>
          </a:prstGeom>
        </p:spPr>
      </p:pic>
      <p:pic>
        <p:nvPicPr>
          <p:cNvPr id="41" name="Graphic 40" descr="Line arrow: Straight">
            <a:extLst>
              <a:ext uri="{FF2B5EF4-FFF2-40B4-BE49-F238E27FC236}">
                <a16:creationId xmlns:a16="http://schemas.microsoft.com/office/drawing/2014/main" id="{234F6E1A-B770-4900-A265-3F1C4708F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727274" y="3611880"/>
            <a:ext cx="579120" cy="579120"/>
          </a:xfrm>
          <a:prstGeom prst="rect">
            <a:avLst/>
          </a:prstGeom>
        </p:spPr>
      </p:pic>
      <p:pic>
        <p:nvPicPr>
          <p:cNvPr id="31" name="Graphic 30" descr="Pie chart">
            <a:extLst>
              <a:ext uri="{FF2B5EF4-FFF2-40B4-BE49-F238E27FC236}">
                <a16:creationId xmlns:a16="http://schemas.microsoft.com/office/drawing/2014/main" id="{DAA313BE-B11D-47C0-99BD-B1697BCEFF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9900" y="3242060"/>
            <a:ext cx="1318758" cy="1318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CA6A2F-8FE5-456F-BFF3-339EBFA10B4C}"/>
              </a:ext>
            </a:extLst>
          </p:cNvPr>
          <p:cNvSpPr txBox="1"/>
          <p:nvPr/>
        </p:nvSpPr>
        <p:spPr>
          <a:xfrm>
            <a:off x="7419983" y="37167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A65AFF-BA52-4860-B877-FD932EFB944D}"/>
              </a:ext>
            </a:extLst>
          </p:cNvPr>
          <p:cNvSpPr txBox="1"/>
          <p:nvPr/>
        </p:nvSpPr>
        <p:spPr>
          <a:xfrm>
            <a:off x="7889825" y="349984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94BD6-771A-470A-B9DC-5E0A89C01B3A}"/>
              </a:ext>
            </a:extLst>
          </p:cNvPr>
          <p:cNvSpPr txBox="1"/>
          <p:nvPr/>
        </p:nvSpPr>
        <p:spPr>
          <a:xfrm>
            <a:off x="8043818" y="387848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4F1D4-84F9-4D91-BE65-62107D4FBAD4}"/>
              </a:ext>
            </a:extLst>
          </p:cNvPr>
          <p:cNvSpPr txBox="1"/>
          <p:nvPr/>
        </p:nvSpPr>
        <p:spPr>
          <a:xfrm>
            <a:off x="7076127" y="297951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Fragmented Data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1BD8180F-CFDA-4BE4-BFDE-03FCB0CC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92" y="2751405"/>
            <a:ext cx="965367" cy="9653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B29C71-5E77-41CC-970D-295DEDC06E53}"/>
              </a:ext>
            </a:extLst>
          </p:cNvPr>
          <p:cNvSpPr txBox="1"/>
          <p:nvPr/>
        </p:nvSpPr>
        <p:spPr>
          <a:xfrm>
            <a:off x="1021091" y="2984203"/>
            <a:ext cx="49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2594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41</a:t>
            </a:fld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1148492" y="235399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Node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Closer Look Inside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67ACDA4-85D8-48D8-BC65-565C16A4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6576" y="2693404"/>
            <a:ext cx="2416126" cy="2416126"/>
          </a:xfrm>
          <a:prstGeom prst="rect">
            <a:avLst/>
          </a:prstGeom>
        </p:spPr>
      </p:pic>
      <p:pic>
        <p:nvPicPr>
          <p:cNvPr id="10" name="Graphic 9" descr="Lock">
            <a:extLst>
              <a:ext uri="{FF2B5EF4-FFF2-40B4-BE49-F238E27FC236}">
                <a16:creationId xmlns:a16="http://schemas.microsoft.com/office/drawing/2014/main" id="{BE51E3B3-EFFD-4735-8188-876A0DFC7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064" y="3276600"/>
            <a:ext cx="914400" cy="914400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23D54C40-96AA-4466-ACD7-0C7F928E7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2348" y="3276600"/>
            <a:ext cx="914400" cy="914400"/>
          </a:xfrm>
          <a:prstGeom prst="rect">
            <a:avLst/>
          </a:prstGeom>
        </p:spPr>
      </p:pic>
      <p:pic>
        <p:nvPicPr>
          <p:cNvPr id="28" name="Graphic 27" descr="Line arrow: Straight">
            <a:extLst>
              <a:ext uri="{FF2B5EF4-FFF2-40B4-BE49-F238E27FC236}">
                <a16:creationId xmlns:a16="http://schemas.microsoft.com/office/drawing/2014/main" id="{9F4D24E4-B9F6-49CB-8049-C321C1419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532702" y="3611880"/>
            <a:ext cx="579120" cy="579120"/>
          </a:xfrm>
          <a:prstGeom prst="rect">
            <a:avLst/>
          </a:prstGeom>
        </p:spPr>
      </p:pic>
      <p:pic>
        <p:nvPicPr>
          <p:cNvPr id="41" name="Graphic 40" descr="Line arrow: Straight">
            <a:extLst>
              <a:ext uri="{FF2B5EF4-FFF2-40B4-BE49-F238E27FC236}">
                <a16:creationId xmlns:a16="http://schemas.microsoft.com/office/drawing/2014/main" id="{234F6E1A-B770-4900-A265-3F1C4708F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727274" y="3611880"/>
            <a:ext cx="579120" cy="579120"/>
          </a:xfrm>
          <a:prstGeom prst="rect">
            <a:avLst/>
          </a:prstGeom>
        </p:spPr>
      </p:pic>
      <p:pic>
        <p:nvPicPr>
          <p:cNvPr id="31" name="Graphic 30" descr="Pie chart">
            <a:extLst>
              <a:ext uri="{FF2B5EF4-FFF2-40B4-BE49-F238E27FC236}">
                <a16:creationId xmlns:a16="http://schemas.microsoft.com/office/drawing/2014/main" id="{DAA313BE-B11D-47C0-99BD-B1697BCEFF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9900" y="3242060"/>
            <a:ext cx="1318758" cy="1318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CA6A2F-8FE5-456F-BFF3-339EBFA10B4C}"/>
              </a:ext>
            </a:extLst>
          </p:cNvPr>
          <p:cNvSpPr txBox="1"/>
          <p:nvPr/>
        </p:nvSpPr>
        <p:spPr>
          <a:xfrm>
            <a:off x="7419983" y="37167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A65AFF-BA52-4860-B877-FD932EFB944D}"/>
              </a:ext>
            </a:extLst>
          </p:cNvPr>
          <p:cNvSpPr txBox="1"/>
          <p:nvPr/>
        </p:nvSpPr>
        <p:spPr>
          <a:xfrm>
            <a:off x="7889825" y="349984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94BD6-771A-470A-B9DC-5E0A89C01B3A}"/>
              </a:ext>
            </a:extLst>
          </p:cNvPr>
          <p:cNvSpPr txBox="1"/>
          <p:nvPr/>
        </p:nvSpPr>
        <p:spPr>
          <a:xfrm>
            <a:off x="8043818" y="387848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4F1D4-84F9-4D91-BE65-62107D4FBAD4}"/>
              </a:ext>
            </a:extLst>
          </p:cNvPr>
          <p:cNvSpPr txBox="1"/>
          <p:nvPr/>
        </p:nvSpPr>
        <p:spPr>
          <a:xfrm>
            <a:off x="7076127" y="297951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Fragmented Data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1BD8180F-CFDA-4BE4-BFDE-03FCB0CC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92" y="2751405"/>
            <a:ext cx="965367" cy="9653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B29C71-5E77-41CC-970D-295DEDC06E53}"/>
              </a:ext>
            </a:extLst>
          </p:cNvPr>
          <p:cNvSpPr txBox="1"/>
          <p:nvPr/>
        </p:nvSpPr>
        <p:spPr>
          <a:xfrm>
            <a:off x="1021091" y="2984203"/>
            <a:ext cx="49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2856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4C036A-C3CE-4109-B4F4-C25D0651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Advantages v. disadvantages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F65C91-254E-4739-9FED-975A612E1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4F8D5B-57E8-4ECF-9BB5-059E993E09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Scalability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Efficiency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Partition Data</a:t>
            </a:r>
          </a:p>
        </p:txBody>
      </p:sp>
      <p:pic>
        <p:nvPicPr>
          <p:cNvPr id="12" name="Content Placeholder 11" descr="Checkmark">
            <a:extLst>
              <a:ext uri="{FF2B5EF4-FFF2-40B4-BE49-F238E27FC236}">
                <a16:creationId xmlns:a16="http://schemas.microsoft.com/office/drawing/2014/main" id="{1E81C752-3965-4C43-91F6-875AFEA9E3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261" y="3086405"/>
            <a:ext cx="2710375" cy="27103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8DD56-368F-46DF-9057-752AEFC6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4C036A-C3CE-4109-B4F4-C25D0651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Advantages v. disadvantages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F65C91-254E-4739-9FED-975A612E1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4F8D5B-57E8-4ECF-9BB5-059E993E09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Scalability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Efficiency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Partition Data</a:t>
            </a:r>
          </a:p>
          <a:p>
            <a:endParaRPr lang="en-US" dirty="0"/>
          </a:p>
        </p:txBody>
      </p:sp>
      <p:pic>
        <p:nvPicPr>
          <p:cNvPr id="12" name="Content Placeholder 11" descr="Checkmark">
            <a:extLst>
              <a:ext uri="{FF2B5EF4-FFF2-40B4-BE49-F238E27FC236}">
                <a16:creationId xmlns:a16="http://schemas.microsoft.com/office/drawing/2014/main" id="{1E81C752-3965-4C43-91F6-875AFEA9E3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261" y="3086405"/>
            <a:ext cx="2710375" cy="27103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8DD56-368F-46DF-9057-752AEFC6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4C036A-C3CE-4109-B4F4-C25D0651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Advantages v. disadvantages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pic>
        <p:nvPicPr>
          <p:cNvPr id="3" name="Content Placeholder 2" descr="Close">
            <a:extLst>
              <a:ext uri="{FF2B5EF4-FFF2-40B4-BE49-F238E27FC236}">
                <a16:creationId xmlns:a16="http://schemas.microsoft.com/office/drawing/2014/main" id="{90237B67-5B69-45B4-8E92-9D2B3907C6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6357" y="3075439"/>
            <a:ext cx="2715760" cy="271576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4FE0F1-6239-426B-AB63-30D04205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DB6FC4-E4DD-430C-94CD-9EBC7112CB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CAP Theorem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BASE v. ACID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Lack of Structure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8DD56-368F-46DF-9057-752AEFC6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4C036A-C3CE-4109-B4F4-C25D0651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Advantages v. disadvantages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pic>
        <p:nvPicPr>
          <p:cNvPr id="3" name="Content Placeholder 2" descr="Close">
            <a:extLst>
              <a:ext uri="{FF2B5EF4-FFF2-40B4-BE49-F238E27FC236}">
                <a16:creationId xmlns:a16="http://schemas.microsoft.com/office/drawing/2014/main" id="{90237B67-5B69-45B4-8E92-9D2B3907C6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6357" y="3075439"/>
            <a:ext cx="2715760" cy="271576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4FE0F1-6239-426B-AB63-30D04205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DB6FC4-E4DD-430C-94CD-9EBC7112CB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CAP Theorem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BASE v. ACID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Lack of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8DD56-368F-46DF-9057-752AEFC6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Privacy Rules and Regulations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51B6-9169-45CA-8358-96BFD17E9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Gramm-Leach-Bailey 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Financial institutions must share their data sharing practices with their customers and must allow them to opt out.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Obligates financial institutions to protect customer data.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Questions of if sending data to universal health care database is protecting it.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Many customers could opt-out.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Gramm-Leach-Bailey 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Financial institutions must share their data sharing practices with their customers and must allow them to opt out.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Obligates financial institutions to protect customer data.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Questions of if sending data to universal health care database is protecting it.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Many customers could opt-out.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97E2-7B46-4873-9C1E-DEDC0943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hippa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3B41-21EF-46CE-91F3-C2267369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Health Insurance Profitability and Accountability Act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Title II: Administrative Simplification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Requires health insurance companies to protect patient health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4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In USA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6,210 Hospitals </a:t>
            </a:r>
            <a:r>
              <a:rPr lang="en-US" sz="1100" dirty="0">
                <a:latin typeface="Bahnschrift Light Condensed" panose="020B0502040204020203" pitchFamily="34" charset="0"/>
              </a:rPr>
              <a:t>(</a:t>
            </a:r>
            <a:r>
              <a:rPr lang="en-US" sz="1100" i="1" dirty="0">
                <a:latin typeface="Bahnschrift Light Condensed" panose="020B0502040204020203" pitchFamily="34" charset="0"/>
              </a:rPr>
              <a:t>AHA Hospital Statistics, 2019</a:t>
            </a:r>
            <a:r>
              <a:rPr lang="en-US" sz="1100" dirty="0">
                <a:latin typeface="Bahnschrift Light Condensed" panose="020B0502040204020203" pitchFamily="34" charset="0"/>
              </a:rPr>
              <a:t>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70% of which are community hospitals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Under 6,000 insurance companies </a:t>
            </a:r>
            <a:r>
              <a:rPr lang="en-US" sz="1100" i="1" dirty="0">
                <a:latin typeface="Bahnschrift Light Condensed" panose="020B0502040204020203" pitchFamily="34" charset="0"/>
              </a:rPr>
              <a:t>(Insurance Information Institute, 2019)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5 largest health insurance carriers control 50% market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/>
          </a:p>
        </p:txBody>
      </p:sp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05AA31F5-0057-4EDD-BD22-12519676F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593" y="2249487"/>
            <a:ext cx="1516966" cy="1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hippa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Health Insurance Profitability and Accountability Act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Title II: Administrative Simplification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Requires health insurance companies to protect patient health information.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Specifically, info that makes a patient identifiable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Will data be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70F3E4-45AD-4B1D-9EE7-6E74A5E4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Recommended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C7C647-D866-49DA-828D-333F11F93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relational v.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065EC-8424-46D6-AE8D-034A77A3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8536B8-2B71-494D-9363-41F9A143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Recommended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C2BACB-F4E2-4867-9B2F-001125EE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Relational database</a:t>
            </a:r>
          </a:p>
        </p:txBody>
      </p:sp>
      <p:pic>
        <p:nvPicPr>
          <p:cNvPr id="25" name="Content Placeholder 24" descr="Database">
            <a:extLst>
              <a:ext uri="{FF2B5EF4-FFF2-40B4-BE49-F238E27FC236}">
                <a16:creationId xmlns:a16="http://schemas.microsoft.com/office/drawing/2014/main" id="{510A4086-5C01-406D-B1EC-D753DA8BF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631" y="3527945"/>
            <a:ext cx="1745090" cy="174509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D0713D-B0B6-45AC-89ED-3ABA612B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022BE-4BE1-47A6-BFA0-8E026519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52</a:t>
            </a:fld>
            <a:endParaRPr lang="en-US"/>
          </a:p>
        </p:txBody>
      </p:sp>
      <p:pic>
        <p:nvPicPr>
          <p:cNvPr id="11" name="Content Placeholder 8" descr="Connections">
            <a:extLst>
              <a:ext uri="{FF2B5EF4-FFF2-40B4-BE49-F238E27FC236}">
                <a16:creationId xmlns:a16="http://schemas.microsoft.com/office/drawing/2014/main" id="{3D3908A4-1B09-42D1-805C-918BD2F70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153" y="3225794"/>
            <a:ext cx="2449817" cy="2449817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169296F-05ED-420E-9697-C310A0ED0F3D}"/>
              </a:ext>
            </a:extLst>
          </p:cNvPr>
          <p:cNvSpPr/>
          <p:nvPr/>
        </p:nvSpPr>
        <p:spPr>
          <a:xfrm>
            <a:off x="5373858" y="4128165"/>
            <a:ext cx="487680" cy="422031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8BFED32-49C5-411A-A079-716DAA5385B4}"/>
              </a:ext>
            </a:extLst>
          </p:cNvPr>
          <p:cNvSpPr/>
          <p:nvPr/>
        </p:nvSpPr>
        <p:spPr>
          <a:xfrm>
            <a:off x="6205946" y="4491580"/>
            <a:ext cx="584059" cy="597879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45DD355-99D4-4CBE-AF17-934B388C0C90}"/>
              </a:ext>
            </a:extLst>
          </p:cNvPr>
          <p:cNvSpPr/>
          <p:nvPr/>
        </p:nvSpPr>
        <p:spPr>
          <a:xfrm>
            <a:off x="7139102" y="4287403"/>
            <a:ext cx="329683" cy="328443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45A4E1E-CB32-4938-8068-7E1EF8152312}"/>
              </a:ext>
            </a:extLst>
          </p:cNvPr>
          <p:cNvSpPr/>
          <p:nvPr/>
        </p:nvSpPr>
        <p:spPr>
          <a:xfrm>
            <a:off x="6794694" y="3527945"/>
            <a:ext cx="509249" cy="527593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196E283-2C3A-418B-8785-35E5F4301035}"/>
              </a:ext>
            </a:extLst>
          </p:cNvPr>
          <p:cNvSpPr/>
          <p:nvPr/>
        </p:nvSpPr>
        <p:spPr>
          <a:xfrm>
            <a:off x="6109819" y="3527945"/>
            <a:ext cx="344657" cy="339970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473AF8C-3DA0-491F-87EB-73C6859DC5BF}"/>
              </a:ext>
            </a:extLst>
          </p:cNvPr>
          <p:cNvSpPr/>
          <p:nvPr/>
        </p:nvSpPr>
        <p:spPr>
          <a:xfrm>
            <a:off x="5617699" y="5051945"/>
            <a:ext cx="281354" cy="363108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F73CC-1B8B-403E-A6E0-9DF9A9B10E04}"/>
              </a:ext>
            </a:extLst>
          </p:cNvPr>
          <p:cNvSpPr txBox="1"/>
          <p:nvPr/>
        </p:nvSpPr>
        <p:spPr>
          <a:xfrm>
            <a:off x="5405386" y="4116972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225D9-AAD2-4B52-AA83-B1B94E7DE844}"/>
              </a:ext>
            </a:extLst>
          </p:cNvPr>
          <p:cNvSpPr txBox="1"/>
          <p:nvPr/>
        </p:nvSpPr>
        <p:spPr>
          <a:xfrm>
            <a:off x="6238771" y="4540229"/>
            <a:ext cx="55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3291BC-05C9-4E63-A7C0-BD032D7340E0}"/>
              </a:ext>
            </a:extLst>
          </p:cNvPr>
          <p:cNvSpPr txBox="1"/>
          <p:nvPr/>
        </p:nvSpPr>
        <p:spPr>
          <a:xfrm>
            <a:off x="6808843" y="3569361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1FFF9-7923-4928-B155-046A217BA095}"/>
              </a:ext>
            </a:extLst>
          </p:cNvPr>
          <p:cNvSpPr txBox="1"/>
          <p:nvPr/>
        </p:nvSpPr>
        <p:spPr>
          <a:xfrm>
            <a:off x="6104580" y="3504616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917A74-5D02-4847-A95A-109D99ED0031}"/>
              </a:ext>
            </a:extLst>
          </p:cNvPr>
          <p:cNvSpPr txBox="1"/>
          <p:nvPr/>
        </p:nvSpPr>
        <p:spPr>
          <a:xfrm>
            <a:off x="5592955" y="5051945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EB1C14-9230-4952-B51C-BC2EC7E71B47}"/>
              </a:ext>
            </a:extLst>
          </p:cNvPr>
          <p:cNvSpPr txBox="1"/>
          <p:nvPr/>
        </p:nvSpPr>
        <p:spPr>
          <a:xfrm>
            <a:off x="7096898" y="4256606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4428DD-E175-4B40-B6A2-0296C8BD2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1976" y="1716087"/>
            <a:ext cx="914400" cy="914400"/>
          </a:xfrm>
          <a:prstGeom prst="rect">
            <a:avLst/>
          </a:prstGeom>
        </p:spPr>
      </p:pic>
      <p:pic>
        <p:nvPicPr>
          <p:cNvPr id="28" name="Graphic 27" descr="Question mark">
            <a:extLst>
              <a:ext uri="{FF2B5EF4-FFF2-40B4-BE49-F238E27FC236}">
                <a16:creationId xmlns:a16="http://schemas.microsoft.com/office/drawing/2014/main" id="{E096D6DD-F864-44B8-BAEA-7C14F2AD5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861" y="17147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8536B8-2B71-494D-9363-41F9A143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Recommended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C2BACB-F4E2-4867-9B2F-001125EE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Relational database</a:t>
            </a:r>
          </a:p>
        </p:txBody>
      </p:sp>
      <p:pic>
        <p:nvPicPr>
          <p:cNvPr id="25" name="Content Placeholder 24" descr="Database">
            <a:extLst>
              <a:ext uri="{FF2B5EF4-FFF2-40B4-BE49-F238E27FC236}">
                <a16:creationId xmlns:a16="http://schemas.microsoft.com/office/drawing/2014/main" id="{510A4086-5C01-406D-B1EC-D753DA8BF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631" y="3527945"/>
            <a:ext cx="1745090" cy="174509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D0713D-B0B6-45AC-89ED-3ABA612B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022BE-4BE1-47A6-BFA0-8E026519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53</a:t>
            </a:fld>
            <a:endParaRPr lang="en-US"/>
          </a:p>
        </p:txBody>
      </p:sp>
      <p:pic>
        <p:nvPicPr>
          <p:cNvPr id="11" name="Content Placeholder 8" descr="Connections">
            <a:extLst>
              <a:ext uri="{FF2B5EF4-FFF2-40B4-BE49-F238E27FC236}">
                <a16:creationId xmlns:a16="http://schemas.microsoft.com/office/drawing/2014/main" id="{3D3908A4-1B09-42D1-805C-918BD2F70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153" y="3225794"/>
            <a:ext cx="2449817" cy="2449817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169296F-05ED-420E-9697-C310A0ED0F3D}"/>
              </a:ext>
            </a:extLst>
          </p:cNvPr>
          <p:cNvSpPr/>
          <p:nvPr/>
        </p:nvSpPr>
        <p:spPr>
          <a:xfrm>
            <a:off x="5373858" y="4128165"/>
            <a:ext cx="487680" cy="422031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8BFED32-49C5-411A-A079-716DAA5385B4}"/>
              </a:ext>
            </a:extLst>
          </p:cNvPr>
          <p:cNvSpPr/>
          <p:nvPr/>
        </p:nvSpPr>
        <p:spPr>
          <a:xfrm>
            <a:off x="6205946" y="4491580"/>
            <a:ext cx="584059" cy="597879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45DD355-99D4-4CBE-AF17-934B388C0C90}"/>
              </a:ext>
            </a:extLst>
          </p:cNvPr>
          <p:cNvSpPr/>
          <p:nvPr/>
        </p:nvSpPr>
        <p:spPr>
          <a:xfrm>
            <a:off x="7139102" y="4287403"/>
            <a:ext cx="329683" cy="328443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45A4E1E-CB32-4938-8068-7E1EF8152312}"/>
              </a:ext>
            </a:extLst>
          </p:cNvPr>
          <p:cNvSpPr/>
          <p:nvPr/>
        </p:nvSpPr>
        <p:spPr>
          <a:xfrm>
            <a:off x="6794694" y="3527945"/>
            <a:ext cx="509249" cy="527593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196E283-2C3A-418B-8785-35E5F4301035}"/>
              </a:ext>
            </a:extLst>
          </p:cNvPr>
          <p:cNvSpPr/>
          <p:nvPr/>
        </p:nvSpPr>
        <p:spPr>
          <a:xfrm>
            <a:off x="6109819" y="3527945"/>
            <a:ext cx="344657" cy="339970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473AF8C-3DA0-491F-87EB-73C6859DC5BF}"/>
              </a:ext>
            </a:extLst>
          </p:cNvPr>
          <p:cNvSpPr/>
          <p:nvPr/>
        </p:nvSpPr>
        <p:spPr>
          <a:xfrm>
            <a:off x="5617699" y="5051945"/>
            <a:ext cx="281354" cy="363108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F73CC-1B8B-403E-A6E0-9DF9A9B10E04}"/>
              </a:ext>
            </a:extLst>
          </p:cNvPr>
          <p:cNvSpPr txBox="1"/>
          <p:nvPr/>
        </p:nvSpPr>
        <p:spPr>
          <a:xfrm>
            <a:off x="5405386" y="4116972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225D9-AAD2-4B52-AA83-B1B94E7DE844}"/>
              </a:ext>
            </a:extLst>
          </p:cNvPr>
          <p:cNvSpPr txBox="1"/>
          <p:nvPr/>
        </p:nvSpPr>
        <p:spPr>
          <a:xfrm>
            <a:off x="6238771" y="4540229"/>
            <a:ext cx="55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3291BC-05C9-4E63-A7C0-BD032D7340E0}"/>
              </a:ext>
            </a:extLst>
          </p:cNvPr>
          <p:cNvSpPr txBox="1"/>
          <p:nvPr/>
        </p:nvSpPr>
        <p:spPr>
          <a:xfrm>
            <a:off x="6808843" y="3569361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1FFF9-7923-4928-B155-046A217BA095}"/>
              </a:ext>
            </a:extLst>
          </p:cNvPr>
          <p:cNvSpPr txBox="1"/>
          <p:nvPr/>
        </p:nvSpPr>
        <p:spPr>
          <a:xfrm>
            <a:off x="6104580" y="3504616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917A74-5D02-4847-A95A-109D99ED0031}"/>
              </a:ext>
            </a:extLst>
          </p:cNvPr>
          <p:cNvSpPr txBox="1"/>
          <p:nvPr/>
        </p:nvSpPr>
        <p:spPr>
          <a:xfrm>
            <a:off x="5592955" y="5051945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EB1C14-9230-4952-B51C-BC2EC7E71B47}"/>
              </a:ext>
            </a:extLst>
          </p:cNvPr>
          <p:cNvSpPr txBox="1"/>
          <p:nvPr/>
        </p:nvSpPr>
        <p:spPr>
          <a:xfrm>
            <a:off x="7096898" y="4256606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7C898CC5-54A9-45B8-B437-5687D708B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1976" y="1747041"/>
            <a:ext cx="914400" cy="914400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CCC21AD5-66C1-4C26-A401-98E870FB2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861" y="17531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5C40A-0C20-4DA4-902C-3F7827EB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Next Steps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23B05F-A91C-4B55-A654-9278B334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Update Data Governance Legislation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5FF1D-1CCE-4FE6-9AE5-D5043A8A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5C40A-0C20-4DA4-902C-3F7827EB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Next Steps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23B05F-A91C-4B55-A654-9278B334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Update Data Governance Legislation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Assign/Create lead Federal Agency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5FF1D-1CCE-4FE6-9AE5-D5043A8A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5C40A-0C20-4DA4-902C-3F7827EB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Next Steps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23B05F-A91C-4B55-A654-9278B334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Update Data Governance Legislation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Assign/Create lead Federal Agency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Update/Improve Cyber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5FF1D-1CCE-4FE6-9AE5-D5043A8A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5C40A-0C20-4DA4-902C-3F7827EB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Next Steps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23B05F-A91C-4B55-A654-9278B334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Update Data Governance Legislation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Assign/Create lead Federal Agency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Update/Improve Cyber Security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Design &amp; Build (collaborative effort)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5FF1D-1CCE-4FE6-9AE5-D5043A8A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1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5C40A-0C20-4DA4-902C-3F7827EB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Next Steps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23B05F-A91C-4B55-A654-9278B334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Update Data Governance Legislation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Assign/Create lead Federal Agency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Update/Improve Cyber Security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Design &amp; Build (collaborative effort)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Incremental Roll 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5FF1D-1CCE-4FE6-9AE5-D5043A8A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2636D-A86B-48AA-BE05-DD5F65F3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8CE4DB-A896-4A4B-A8A6-B9246372C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Presented by Meredith Ludlow &amp; Javier Saldaña Jr.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323DF-711E-4CBC-A59B-480306D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In USA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6,210 Hospitals </a:t>
            </a:r>
            <a:r>
              <a:rPr lang="en-US" sz="1100" dirty="0">
                <a:latin typeface="Bahnschrift Light Condensed" panose="020B0502040204020203" pitchFamily="34" charset="0"/>
              </a:rPr>
              <a:t>(</a:t>
            </a:r>
            <a:r>
              <a:rPr lang="en-US" sz="1100" i="1" dirty="0">
                <a:latin typeface="Bahnschrift Light Condensed" panose="020B0502040204020203" pitchFamily="34" charset="0"/>
              </a:rPr>
              <a:t>AHA Hospital Statistics, 2019</a:t>
            </a:r>
            <a:r>
              <a:rPr lang="en-US" sz="1100" dirty="0">
                <a:latin typeface="Bahnschrift Light Condensed" panose="020B0502040204020203" pitchFamily="34" charset="0"/>
              </a:rPr>
              <a:t>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70% of which are community hospitals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Under 6,000 insurance companies </a:t>
            </a:r>
            <a:r>
              <a:rPr lang="en-US" sz="1100" i="1" dirty="0">
                <a:latin typeface="Bahnschrift Light Condensed" panose="020B0502040204020203" pitchFamily="34" charset="0"/>
              </a:rPr>
              <a:t>(Insurance Information Institute, 2019)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5 largest health insurance carriers control 50% market share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Information Asymmetry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Competitive Advantage or Bad Business?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/>
          </a:p>
        </p:txBody>
      </p:sp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A7B82134-6499-46C4-AAB4-017841E33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593" y="2249487"/>
            <a:ext cx="1516966" cy="1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8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(AHA Hospital Statistics, 2019)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https://www.ahadataviewer.com/quickreport/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(Insurance Information Institute, 2019)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https://www.iii.org/fact-statistic/facts-statistics-industry-overview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http://www.ncsl.org/research/health/collecting-health-data-all-payer-claims-database.aspx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https://www.carriermanagement.com/news/2018/01/15/174599.htm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In USA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6,210 Hospitals </a:t>
            </a:r>
            <a:r>
              <a:rPr lang="en-US" sz="1100" dirty="0">
                <a:latin typeface="Bahnschrift Light Condensed" panose="020B0502040204020203" pitchFamily="34" charset="0"/>
              </a:rPr>
              <a:t>(</a:t>
            </a:r>
            <a:r>
              <a:rPr lang="en-US" sz="1100" i="1" dirty="0">
                <a:latin typeface="Bahnschrift Light Condensed" panose="020B0502040204020203" pitchFamily="34" charset="0"/>
              </a:rPr>
              <a:t>AHA Hospital Statistics, 2019</a:t>
            </a:r>
            <a:r>
              <a:rPr lang="en-US" sz="1100" dirty="0">
                <a:latin typeface="Bahnschrift Light Condensed" panose="020B0502040204020203" pitchFamily="34" charset="0"/>
              </a:rPr>
              <a:t>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70% of which are community hospitals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Under 6,000 insurance companies </a:t>
            </a:r>
            <a:r>
              <a:rPr lang="en-US" sz="1100" i="1" dirty="0">
                <a:latin typeface="Bahnschrift Light Condensed" panose="020B0502040204020203" pitchFamily="34" charset="0"/>
              </a:rPr>
              <a:t>(Insurance Information Institute, 2019)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5 largest health insurance carriers control 50% market share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Information Asymmetry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Competitive Advantage or Bad Business?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/>
          </a:p>
        </p:txBody>
      </p:sp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B38BBE02-9F3F-4202-B120-011010A6C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593" y="2249487"/>
            <a:ext cx="1516966" cy="1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DFCDF2-6FDC-4F39-99DC-4231E9B0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Current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4FED56-CF33-48DB-8830-E4CA8D869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Existing databases that have been consolidated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Consolidated Databases Examples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A801ED7-EE75-481E-803D-0215198F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Malaysia Fingerprint Database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National Crime Information Center (NCIC)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Insurance Services Office (ISO)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University of Texas Health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1540</Words>
  <Application>Microsoft Office PowerPoint</Application>
  <PresentationFormat>On-screen Show (4:3)</PresentationFormat>
  <Paragraphs>374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Bahnschrift Light Condensed</vt:lpstr>
      <vt:lpstr>Calibri</vt:lpstr>
      <vt:lpstr>Tw Cen MT</vt:lpstr>
      <vt:lpstr>Circuit</vt:lpstr>
      <vt:lpstr>The Framework for Universal Healthcare Database</vt:lpstr>
      <vt:lpstr>Agenda</vt:lpstr>
      <vt:lpstr>The Problem</vt:lpstr>
      <vt:lpstr>Isolation Preventing Scale</vt:lpstr>
      <vt:lpstr>Isolation Preventing Scale</vt:lpstr>
      <vt:lpstr>Isolation Preventing Scale</vt:lpstr>
      <vt:lpstr>Isolation Preventing Scale</vt:lpstr>
      <vt:lpstr>Current Examples</vt:lpstr>
      <vt:lpstr>Consolidated Databases Examples</vt:lpstr>
      <vt:lpstr>Consolidated Databases Examples</vt:lpstr>
      <vt:lpstr>Consolidated Databases Examples</vt:lpstr>
      <vt:lpstr>Consolidated Databases Examples</vt:lpstr>
      <vt:lpstr>Project Objective</vt:lpstr>
      <vt:lpstr>Objectives</vt:lpstr>
      <vt:lpstr>Objectives</vt:lpstr>
      <vt:lpstr>Relational v. No sqL</vt:lpstr>
      <vt:lpstr>What is a Relational database?</vt:lpstr>
      <vt:lpstr>What is a Relational database?</vt:lpstr>
      <vt:lpstr>Structure of a Universal Healthcare Database with a Relational Model.</vt:lpstr>
      <vt:lpstr>PowerPoint Presentation</vt:lpstr>
      <vt:lpstr>Pros of a Relational Database</vt:lpstr>
      <vt:lpstr>Pros of a Relational Database</vt:lpstr>
      <vt:lpstr>Pros of a Relational Database</vt:lpstr>
      <vt:lpstr>Pros of a Relational Database</vt:lpstr>
      <vt:lpstr>Cons of a relational model</vt:lpstr>
      <vt:lpstr>Cons of a relational model</vt:lpstr>
      <vt:lpstr>Cons of a relational model</vt:lpstr>
      <vt:lpstr>No SQL database</vt:lpstr>
      <vt:lpstr>Applications of No SQL database</vt:lpstr>
      <vt:lpstr>Types of No sql database</vt:lpstr>
      <vt:lpstr>Types of No sql database</vt:lpstr>
      <vt:lpstr>Types of No sql database</vt:lpstr>
      <vt:lpstr>Types of No sql database</vt:lpstr>
      <vt:lpstr>Structure of a universal health care database using no sql graph design</vt:lpstr>
      <vt:lpstr>Structure of a universal health care database using no sql graph design</vt:lpstr>
      <vt:lpstr>Structure of a universal health care database using no sql graph design</vt:lpstr>
      <vt:lpstr>Structure of a universal health care database using no sql graph design</vt:lpstr>
      <vt:lpstr>Structure of a universal health care database using no sql graph design</vt:lpstr>
      <vt:lpstr>Structure of a universal health care database using no sql graph design</vt:lpstr>
      <vt:lpstr>Structure of a universal health care database using no sql graph design</vt:lpstr>
      <vt:lpstr>Structure of a universal health care database using no sql graph design</vt:lpstr>
      <vt:lpstr>Advantages v. disadvantages of no sql</vt:lpstr>
      <vt:lpstr>Advantages v. disadvantages of no sql</vt:lpstr>
      <vt:lpstr>Advantages v. disadvantages of no sql</vt:lpstr>
      <vt:lpstr>Advantages v. disadvantages of no sql</vt:lpstr>
      <vt:lpstr>Privacy Rules and Regulations</vt:lpstr>
      <vt:lpstr>Gramm-Leach-Bailey Act </vt:lpstr>
      <vt:lpstr>Gramm-Leach-Bailey Act </vt:lpstr>
      <vt:lpstr>hippa</vt:lpstr>
      <vt:lpstr>hippa</vt:lpstr>
      <vt:lpstr>Recommended design</vt:lpstr>
      <vt:lpstr>Recommended Design</vt:lpstr>
      <vt:lpstr>Recommended Design</vt:lpstr>
      <vt:lpstr>Next Steps</vt:lpstr>
      <vt:lpstr>Next Steps</vt:lpstr>
      <vt:lpstr>Next Steps</vt:lpstr>
      <vt:lpstr>Next Steps</vt:lpstr>
      <vt:lpstr>Next Steps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Framework for Universal Healthcare Database</dc:title>
  <dc:creator>Javier Saldana</dc:creator>
  <cp:lastModifiedBy>Javier Saldana</cp:lastModifiedBy>
  <cp:revision>6</cp:revision>
  <dcterms:created xsi:type="dcterms:W3CDTF">2019-04-10T00:33:22Z</dcterms:created>
  <dcterms:modified xsi:type="dcterms:W3CDTF">2019-04-10T01:42:26Z</dcterms:modified>
</cp:coreProperties>
</file>