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6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3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7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76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70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6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49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6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8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4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8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0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15C6423-4BBC-0044-8C5F-6428AE49A3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74FCB39-C72D-E947-830B-80576EA2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8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  <p:sldLayoutId id="2147484848" r:id="rId12"/>
    <p:sldLayoutId id="2147484849" r:id="rId13"/>
    <p:sldLayoutId id="2147484850" r:id="rId14"/>
    <p:sldLayoutId id="2147484851" r:id="rId15"/>
    <p:sldLayoutId id="2147484852" r:id="rId16"/>
    <p:sldLayoutId id="21474848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2FE8-F3E5-2149-A48D-6982F0638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4927" y="481209"/>
            <a:ext cx="8637073" cy="60275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Data Science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EB994-20CC-1249-94F0-A310F487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13" y="1154987"/>
            <a:ext cx="3869559" cy="3825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2A7FD-CA7A-0C43-873F-F19126513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10" y="5112002"/>
            <a:ext cx="8940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2AA-108A-4C6B-8577-7D04B564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7BF95-646D-4FD6-86C1-CECBC0CA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reproducible research protected by any licenses like GPL?</a:t>
            </a:r>
          </a:p>
        </p:txBody>
      </p:sp>
    </p:spTree>
    <p:extLst>
      <p:ext uri="{BB962C8B-B14F-4D97-AF65-F5344CB8AC3E}">
        <p14:creationId xmlns:p14="http://schemas.microsoft.com/office/powerpoint/2010/main" val="7973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796A-4874-5744-A3D7-28988F40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10CF-B9DB-EB48-B83F-761AE4C4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population chi-square distribution</a:t>
            </a:r>
          </a:p>
          <a:p>
            <a:r>
              <a:rPr lang="en-US" dirty="0"/>
              <a:t>Distribution is heavily right skewed</a:t>
            </a:r>
          </a:p>
          <a:p>
            <a:r>
              <a:rPr lang="en-US" dirty="0"/>
              <a:t>R function </a:t>
            </a:r>
            <a:r>
              <a:rPr lang="en-US" b="1" dirty="0" err="1"/>
              <a:t>rchisq</a:t>
            </a:r>
            <a:r>
              <a:rPr lang="en-US" b="1" dirty="0"/>
              <a:t> – </a:t>
            </a:r>
            <a:r>
              <a:rPr lang="en-US" dirty="0"/>
              <a:t>generates required population</a:t>
            </a:r>
          </a:p>
          <a:p>
            <a:r>
              <a:rPr lang="en-US" dirty="0" err="1"/>
              <a:t>rchisq</a:t>
            </a:r>
            <a:r>
              <a:rPr lang="en-US" dirty="0"/>
              <a:t>(n, 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ncp</a:t>
            </a:r>
            <a:r>
              <a:rPr lang="en-US" dirty="0"/>
              <a:t> = 0) – function to generate n random numbers for </a:t>
            </a:r>
            <a:r>
              <a:rPr lang="en-US" dirty="0" err="1"/>
              <a:t>df</a:t>
            </a:r>
            <a:r>
              <a:rPr lang="en-US" dirty="0"/>
              <a:t> degrees of freedom</a:t>
            </a:r>
          </a:p>
          <a:p>
            <a:r>
              <a:rPr lang="en-US" dirty="0"/>
              <a:t>Population size n  = 10,000,000</a:t>
            </a:r>
          </a:p>
          <a:p>
            <a:r>
              <a:rPr lang="en-US" dirty="0"/>
              <a:t>Degrees of freedom (</a:t>
            </a:r>
            <a:r>
              <a:rPr lang="en-US" dirty="0" err="1"/>
              <a:t>df</a:t>
            </a:r>
            <a:r>
              <a:rPr lang="en-US" dirty="0"/>
              <a:t>) is equal to 2</a:t>
            </a:r>
          </a:p>
          <a:p>
            <a:r>
              <a:rPr lang="en-US" dirty="0" err="1"/>
              <a:t>ncp</a:t>
            </a:r>
            <a:r>
              <a:rPr lang="en-US" dirty="0"/>
              <a:t> – non-centrality parameter is 0</a:t>
            </a:r>
          </a:p>
          <a:p>
            <a:r>
              <a:rPr lang="en-US" dirty="0" err="1"/>
              <a:t>rchiq</a:t>
            </a:r>
            <a:r>
              <a:rPr lang="en-US" dirty="0"/>
              <a:t>(10000000,2)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236D-9F13-9645-963D-FF6B1BA6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Distribution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476BC5-574F-1E4D-B35F-2DAE470CB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507" y="2436231"/>
            <a:ext cx="4948547" cy="3068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AE531B-D159-AE45-B611-0433315FC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07" y="5601278"/>
            <a:ext cx="5541227" cy="10942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8C6682DB-3A3A-4449-8440-C0D5AEC987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6983662"/>
                  </p:ext>
                </p:extLst>
              </p:nvPr>
            </p:nvGraphicFramePr>
            <p:xfrm>
              <a:off x="5977054" y="2977957"/>
              <a:ext cx="5185317" cy="1716565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5185317">
                      <a:extLst>
                        <a:ext uri="{9D8B030D-6E8A-4147-A177-3AD203B41FA5}">
                          <a16:colId xmlns:a16="http://schemas.microsoft.com/office/drawing/2014/main" val="1411298959"/>
                        </a:ext>
                      </a:extLst>
                    </a:gridCol>
                  </a:tblGrid>
                  <a:tr h="1716565">
                    <a:tc>
                      <a:txBody>
                        <a:bodyPr/>
                        <a:lstStyle/>
                        <a:p>
                          <a:r>
                            <a:rPr lang="en-US" sz="1200" b="0" dirty="0"/>
                            <a:t>As shown distribution is heavily right skewed</a:t>
                          </a:r>
                        </a:p>
                        <a:p>
                          <a:endParaRPr lang="en-US" sz="1200" b="0" dirty="0"/>
                        </a:p>
                        <a:p>
                          <a:r>
                            <a:rPr lang="en-US" sz="1200" b="0" dirty="0"/>
                            <a:t>Properties of Chi-square distribution</a:t>
                          </a:r>
                        </a:p>
                        <a:p>
                          <a:endParaRPr lang="en-US" sz="1200" b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b="0" dirty="0"/>
                            <a:t>Mean of the distribution is equal to number of degrees of freedom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200" b="0" dirty="0">
                            <a:ea typeface="Cambria Math" panose="02040503050406030204" pitchFamily="18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b="0" dirty="0"/>
                            <a:t>Variance is equal to two times degrees of freedom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=2.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200" b="0" dirty="0"/>
                            <a:t>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endParaRPr lang="en-US" sz="12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9850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8C6682DB-3A3A-4449-8440-C0D5AEC987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6983662"/>
                  </p:ext>
                </p:extLst>
              </p:nvPr>
            </p:nvGraphicFramePr>
            <p:xfrm>
              <a:off x="5977054" y="2977957"/>
              <a:ext cx="5185317" cy="1716565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5185317">
                      <a:extLst>
                        <a:ext uri="{9D8B030D-6E8A-4147-A177-3AD203B41FA5}">
                          <a16:colId xmlns:a16="http://schemas.microsoft.com/office/drawing/2014/main" val="1411298959"/>
                        </a:ext>
                      </a:extLst>
                    </a:gridCol>
                  </a:tblGrid>
                  <a:tr h="17165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98504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783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C941-5B57-534A-B1DA-4769B7EE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Standard Deviation </a:t>
            </a:r>
            <a:br>
              <a:rPr lang="en-US" dirty="0"/>
            </a:br>
            <a:r>
              <a:rPr lang="en-US" dirty="0"/>
              <a:t>                 of the Population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855FA0-1F7F-774B-8D4B-5BF8CACD0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380" y="2324720"/>
            <a:ext cx="7238806" cy="341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DE0F2-2159-814E-8F2F-C74BA765AD74}"/>
              </a:ext>
            </a:extLst>
          </p:cNvPr>
          <p:cNvSpPr txBox="1"/>
          <p:nvPr/>
        </p:nvSpPr>
        <p:spPr>
          <a:xfrm>
            <a:off x="1948380" y="5843240"/>
            <a:ext cx="4751482" cy="472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population coming from chi-square distribution with 2 </a:t>
            </a:r>
            <a:r>
              <a:rPr lang="en-US" sz="1200" dirty="0" err="1"/>
              <a:t>df</a:t>
            </a:r>
            <a:r>
              <a:rPr lang="en-US" sz="1200" dirty="0"/>
              <a:t>. </a:t>
            </a:r>
          </a:p>
          <a:p>
            <a:r>
              <a:rPr lang="en-US" sz="1200" dirty="0"/>
              <a:t>Mean and SD are almost equal to degrees of freedom.</a:t>
            </a:r>
          </a:p>
        </p:txBody>
      </p:sp>
    </p:spTree>
    <p:extLst>
      <p:ext uri="{BB962C8B-B14F-4D97-AF65-F5344CB8AC3E}">
        <p14:creationId xmlns:p14="http://schemas.microsoft.com/office/powerpoint/2010/main" val="79156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4085-0ACD-AB49-BCFD-C3587B1B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123BB-40F8-D543-8287-0EF2D10F0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971" y="2485136"/>
            <a:ext cx="2677727" cy="837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429A45-F215-BD46-8B84-02FE83A3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54" y="2485136"/>
            <a:ext cx="1635511" cy="1003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3CFD15-1E51-B74D-B4DB-DF18BC97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726" y="3796225"/>
            <a:ext cx="1607539" cy="994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80B6B-375C-9349-A4A1-259D4305B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684" y="3796225"/>
            <a:ext cx="2578300" cy="793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D4DA3D-9811-DD46-AD7E-6936EEBB3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892" y="2329038"/>
            <a:ext cx="1911726" cy="1159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D475B-D37B-E34E-B869-1DF96B78F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6277" y="2349973"/>
            <a:ext cx="2848672" cy="776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E76076-24FB-7E49-BA3F-638496F7E4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0704" y="3563572"/>
            <a:ext cx="1822914" cy="1147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B48E76-E063-124E-8288-20CEBD43F1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4655" y="3574724"/>
            <a:ext cx="2711915" cy="768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08F0E8-FF23-A944-B84C-D944EBF23C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0113" y="4969262"/>
            <a:ext cx="1850638" cy="1129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B48D76-C2CB-564F-8199-1112AD89C3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1245" y="4969262"/>
            <a:ext cx="2895325" cy="7931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D17190-6CCD-CB4A-9626-B1DDD9750D02}"/>
              </a:ext>
            </a:extLst>
          </p:cNvPr>
          <p:cNvSpPr txBox="1"/>
          <p:nvPr/>
        </p:nvSpPr>
        <p:spPr>
          <a:xfrm>
            <a:off x="415849" y="5250851"/>
            <a:ext cx="5734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As shown individual samples (of size 50) drawn from chi-square population</a:t>
            </a:r>
          </a:p>
          <a:p>
            <a:r>
              <a:rPr lang="en-US" sz="1200" dirty="0"/>
              <a:t> of 10,000,0000 is also right skewed.</a:t>
            </a:r>
          </a:p>
          <a:p>
            <a:endParaRPr lang="en-US" sz="1200" dirty="0"/>
          </a:p>
          <a:p>
            <a:r>
              <a:rPr lang="en-US" sz="1200" dirty="0"/>
              <a:t>However, distribution of all samples should be approximately normally</a:t>
            </a:r>
          </a:p>
          <a:p>
            <a:r>
              <a:rPr lang="en-US" sz="1200" dirty="0"/>
              <a:t>Distributed as shown in next slide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943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A974-C55F-F443-BD01-80AC6934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  <a:br>
              <a:rPr lang="en-US" dirty="0"/>
            </a:br>
            <a:r>
              <a:rPr lang="en-US" dirty="0"/>
              <a:t>Sampling distribution of Sample Means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378ADA-579C-894D-9541-D7E68BA35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232" y="2353254"/>
            <a:ext cx="6137198" cy="1963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8E645-9757-3844-80A8-2381F8AD7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218" y="2367274"/>
            <a:ext cx="4398353" cy="1935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84ACF-6E5C-D243-9F80-79DCC913C4DD}"/>
              </a:ext>
            </a:extLst>
          </p:cNvPr>
          <p:cNvSpPr txBox="1"/>
          <p:nvPr/>
        </p:nvSpPr>
        <p:spPr>
          <a:xfrm>
            <a:off x="1449659" y="5218771"/>
            <a:ext cx="370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 shown, Distribution of sample means drawn from chi-squared population (right skewed) is normal.</a:t>
            </a:r>
          </a:p>
        </p:txBody>
      </p:sp>
    </p:spTree>
    <p:extLst>
      <p:ext uri="{BB962C8B-B14F-4D97-AF65-F5344CB8AC3E}">
        <p14:creationId xmlns:p14="http://schemas.microsoft.com/office/powerpoint/2010/main" val="344146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F316-B559-B442-B3A7-C96CE9FC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SD of Sampling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3E69-1CFA-E745-AB6E-E0979B4E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62E27-E9E0-9A4D-9805-83B0CA4E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83" y="2641600"/>
            <a:ext cx="6436195" cy="2734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8A299E-1686-0048-B853-57E378B95C5E}"/>
              </a:ext>
            </a:extLst>
          </p:cNvPr>
          <p:cNvSpPr txBox="1"/>
          <p:nvPr/>
        </p:nvSpPr>
        <p:spPr>
          <a:xfrm>
            <a:off x="1851102" y="5553307"/>
            <a:ext cx="7203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Standard Deviation for sampling distribution =  s /sqrt(n) . Standard error is approximately equal to </a:t>
            </a:r>
            <a:r>
              <a:rPr lang="en-US" sz="1000" dirty="0" err="1"/>
              <a:t>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059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010C-51A5-FB4A-828B-5D44A2FA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B16B-EE67-AA43-AD81-B50EC5652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554470" cy="3763846"/>
          </a:xfrm>
        </p:spPr>
        <p:txBody>
          <a:bodyPr>
            <a:normAutofit/>
          </a:bodyPr>
          <a:lstStyle/>
          <a:p>
            <a:r>
              <a:rPr lang="en-US" sz="1400" b="1" dirty="0"/>
              <a:t>Step 1: Ho and Ha</a:t>
            </a:r>
          </a:p>
          <a:p>
            <a:pPr marL="0" indent="0">
              <a:buNone/>
            </a:pPr>
            <a:r>
              <a:rPr lang="en-US" sz="1000" dirty="0"/>
              <a:t>         Ho :  Mean age is equal to 21</a:t>
            </a:r>
          </a:p>
          <a:p>
            <a:pPr marL="0" indent="0">
              <a:buNone/>
            </a:pPr>
            <a:r>
              <a:rPr lang="en-US" sz="1000" dirty="0"/>
              <a:t>         Ha :  Mean age is not equal to 21</a:t>
            </a:r>
          </a:p>
          <a:p>
            <a:r>
              <a:rPr lang="en-US" sz="1400" b="1" dirty="0"/>
              <a:t>Step 2 : Critical value (</a:t>
            </a:r>
            <a:r>
              <a:rPr lang="en-US" sz="1100" b="1" dirty="0"/>
              <a:t>Significance level – 0.05</a:t>
            </a:r>
            <a:r>
              <a:rPr lang="en-US" sz="1400" b="1" dirty="0"/>
              <a:t>)</a:t>
            </a:r>
          </a:p>
          <a:p>
            <a:endParaRPr lang="en-US" sz="1400" dirty="0"/>
          </a:p>
          <a:p>
            <a:r>
              <a:rPr lang="en-US" sz="1400" b="1" dirty="0"/>
              <a:t>Step 3 : Test-Statistic</a:t>
            </a:r>
          </a:p>
          <a:p>
            <a:pPr marL="0" indent="0">
              <a:buNone/>
            </a:pPr>
            <a:r>
              <a:rPr lang="en-US" sz="1000" dirty="0"/>
              <a:t>            t-statistic = 3.30   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2CD55-A288-FB4B-95AA-825096EA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16" y="3822436"/>
            <a:ext cx="1334524" cy="368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E9E4E2-2F29-7543-B1A2-898C56BF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16" y="4793887"/>
            <a:ext cx="2449474" cy="13293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A6004F-0DFF-4142-BEBE-61C588BD111B}"/>
              </a:ext>
            </a:extLst>
          </p:cNvPr>
          <p:cNvSpPr txBox="1">
            <a:spLocks/>
          </p:cNvSpPr>
          <p:nvPr/>
        </p:nvSpPr>
        <p:spPr>
          <a:xfrm>
            <a:off x="5709425" y="2503139"/>
            <a:ext cx="8825659" cy="3864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Step 4 : p-value</a:t>
            </a:r>
          </a:p>
          <a:p>
            <a:pPr marL="0" indent="0">
              <a:buNone/>
            </a:pPr>
            <a:r>
              <a:rPr lang="en-US" sz="1400" dirty="0"/>
              <a:t>       p-value =  0.01622</a:t>
            </a:r>
          </a:p>
          <a:p>
            <a:r>
              <a:rPr lang="en-US" sz="1400" b="1" dirty="0"/>
              <a:t>Step 5 : Decision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Reject Ho as test statistics &gt; critical value and p-value &lt; 0.05</a:t>
            </a:r>
          </a:p>
          <a:p>
            <a:r>
              <a:rPr lang="en-US" sz="1400" b="1" dirty="0"/>
              <a:t>Step 6 : Conclusion</a:t>
            </a:r>
          </a:p>
          <a:p>
            <a:pPr marL="0" indent="0">
              <a:buNone/>
            </a:pPr>
            <a:r>
              <a:rPr lang="en-US" sz="1100" dirty="0"/>
              <a:t>There is strong evidence to suggest that true mean age of patron at beachcomber at 7:00pm is </a:t>
            </a:r>
          </a:p>
          <a:p>
            <a:pPr marL="0" indent="0">
              <a:buNone/>
            </a:pPr>
            <a:r>
              <a:rPr lang="en-US" sz="1100" dirty="0"/>
              <a:t>different than 21 (p-value=0.01622,alpha=0.05,two-sided t-test). We are 95% confident </a:t>
            </a:r>
          </a:p>
          <a:p>
            <a:pPr marL="0" indent="0">
              <a:buNone/>
            </a:pPr>
            <a:r>
              <a:rPr lang="en-US" sz="1100" dirty="0"/>
              <a:t>That mean age at beachcomber at 7:00pm is between 23 and 36 which doesn’t include age 21.</a:t>
            </a:r>
          </a:p>
          <a:p>
            <a:pPr marL="0" indent="0">
              <a:buNone/>
            </a:pPr>
            <a:r>
              <a:rPr lang="en-US" sz="1100" dirty="0"/>
              <a:t>This is random sample at specific time. So inferences cannot be generalized to population seen</a:t>
            </a:r>
          </a:p>
          <a:p>
            <a:pPr marL="0" indent="0">
              <a:buNone/>
            </a:pPr>
            <a:r>
              <a:rPr lang="en-US" sz="1100" dirty="0"/>
              <a:t>at other times. Causal inferences cannot be made as this is not randomized experiment</a:t>
            </a: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03C838-16F9-D74D-B0C2-0275D2AE4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012" y="3422365"/>
            <a:ext cx="1136496" cy="101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7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613C-B277-F246-8475-58033A90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FC5B-7039-974E-B9BD-B8864896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R basics</a:t>
            </a:r>
          </a:p>
          <a:p>
            <a:r>
              <a:rPr lang="en-US" dirty="0"/>
              <a:t>R Markdown</a:t>
            </a:r>
          </a:p>
          <a:p>
            <a:r>
              <a:rPr lang="en-US" dirty="0"/>
              <a:t>Central Limit theorem</a:t>
            </a:r>
          </a:p>
          <a:p>
            <a:r>
              <a:rPr lang="en-US" dirty="0"/>
              <a:t>chi-square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90594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{F73803AD-CC66-3444-BA0D-68C2252E9165}tf10001076</Template>
  <TotalTime>529</TotalTime>
  <Words>413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Ion Boardroom</vt:lpstr>
      <vt:lpstr>Data Science Profile</vt:lpstr>
      <vt:lpstr>Generate Population</vt:lpstr>
      <vt:lpstr>Population Distribution</vt:lpstr>
      <vt:lpstr>Mean and Standard Deviation                   of the Population</vt:lpstr>
      <vt:lpstr>Individual Samples</vt:lpstr>
      <vt:lpstr>Central Limit Theorem Sampling distribution of Sample Means</vt:lpstr>
      <vt:lpstr>Mean and SD of Sampling Distribution</vt:lpstr>
      <vt:lpstr>Hypothesis Test</vt:lpstr>
      <vt:lpstr>Key takeaways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Chavan, Sachin</cp:lastModifiedBy>
  <cp:revision>80</cp:revision>
  <dcterms:created xsi:type="dcterms:W3CDTF">2019-08-27T05:35:21Z</dcterms:created>
  <dcterms:modified xsi:type="dcterms:W3CDTF">2019-08-28T18:43:42Z</dcterms:modified>
</cp:coreProperties>
</file>