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Abril Fatface"/>
      <p:regular r:id="rId19"/>
    </p:embeddedFont>
    <p:embeddedFont>
      <p:font typeface="Griffy"/>
      <p:regular r:id="rId20"/>
    </p:embeddedFont>
    <p:embeddedFont>
      <p:font typeface="Poppins"/>
      <p:regular r:id="rId21"/>
      <p:bold r:id="rId22"/>
      <p:italic r:id="rId23"/>
      <p:boldItalic r:id="rId24"/>
    </p:embeddedFont>
    <p:embeddedFont>
      <p:font typeface="Barlow Condensed"/>
      <p:regular r:id="rId25"/>
      <p:bold r:id="rId26"/>
      <p:italic r:id="rId27"/>
      <p:boldItalic r:id="rId28"/>
    </p:embeddedFont>
    <p:embeddedFont>
      <p:font typeface="Lexend Deca SemiBold"/>
      <p:regular r:id="rId29"/>
      <p:bold r:id="rId30"/>
    </p:embeddedFont>
    <p:embeddedFont>
      <p:font typeface="DM Sans"/>
      <p:regular r:id="rId31"/>
      <p:bold r:id="rId32"/>
      <p:italic r:id="rId33"/>
      <p:boldItalic r:id="rId34"/>
    </p:embeddedFont>
    <p:embeddedFont>
      <p:font typeface="Homemade Appl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amuele Orazio Duran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riffy-regular.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BarlowCondensed-bold.fntdata"/><Relationship Id="rId25" Type="http://schemas.openxmlformats.org/officeDocument/2006/relationships/font" Target="fonts/BarlowCondensed-regular.fntdata"/><Relationship Id="rId28" Type="http://schemas.openxmlformats.org/officeDocument/2006/relationships/font" Target="fonts/BarlowCondensed-boldItalic.fntdata"/><Relationship Id="rId27" Type="http://schemas.openxmlformats.org/officeDocument/2006/relationships/font" Target="fonts/BarlowCondense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Deca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LexendDecaSemiBold-bold.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35" Type="http://schemas.openxmlformats.org/officeDocument/2006/relationships/font" Target="fonts/HomemadeApple-regular.fntdata"/><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brilFatface-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6T16:50:39.088">
    <p:pos x="6000" y="0"/>
    <p:text>A Web Service is a software system designed to support interoperable machine-to-machine interaction over a network. It has an interface described in a machine-processable format, specifically WSDL (Web Services Description Language). Other systems interact with the Web service in a manner prescribed by its description using SOAP (Simple Object Access Protocol) messages, typically conveyed using HTTP with an XML serialization in conjunction with other Web-related standards.
The purpose of web services is to provide a service that can be used by several applications written in different programming languages and running on a variety of platforms and/or frameworks. This is done to integrate heterogeneous and complex information systems, maximizing reuse and reducing costs.
Web services have certain properties:
Interoperability: They are accessible by an auto-descriptive and standard interface.
Loosely coupling: They are independent of external services and specific data representation. If the service is modified, the users should not be impacted.
Location Transparent: The user should not know the service to choose, it should be provided by the system.
Web services can be implemented using two main protocols: SOAP and REST (REpresentational State Transfer). SOAP is a protocol for exchanging structured information in web services using XML, while REST is an architectural style that uses the HTTP method to access and manage remote resources identified by URI (Uniform Resource Identifiers). A Web Service that respects the principles of REST is called RESTful.
In summary, web services are a key component in achieving interoperability between applications and systems on the web, allowing them to communicate and share data seamlessly. They play a crucial role in the development and operation of modern web applications.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5-16T16:52:44.393">
    <p:pos x="6000" y="0"/>
    <p:text>Interoperability: Web services are designed to be used by various applications, regardless of the programming language, platform, or framework they’re built on. This is made possible by using standard, auto-descriptive interfaces.
Loose Coupling: Web services are independent of external services and specific data representations. This means that if a web service is modified, the users of that service should not be impacted.
Location Transparency: With web services, the user doesn’t need to know which service to choose. The system should provide the appropriate service.
Communication Protocols: Web services use standard communication protocols like SOAP or REST over HTTP. This allows for machine-to-machine interaction, with messages formatted in machine-processable formats like XML or JSON.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5-16T17:05:52.326">
    <p:pos x="6000" y="0"/>
    <p:text>SOAP (Simple Object Access Protocol): SOAP is a messaging protocol that allows programs running on disparate operating systems to communicate with each other. It uses XML for message format and relies on application layer protocols, most often Hypertext Transfer Protocol (HTTP) or Simple Mail Transfer Protocol (SMTP), for message negotiation and transmission. SOAP is known for its robustness and reliability for complex operations. It supports operations such as transactions and conversations, where the software sends a request and waits for a response.
REST (Representational State Transfer): REST is an architectural style for providing standards between computer systems on the web, making it easier for systems to communicate with each other. RESTful systems are stateless, meaning that the server does not need to know anything about what state the client is in and vice versa. It uses standard HTTP methods to read and write data. REST is known for its simplicity and scalability, especially in handling large amounts of data or requests. It is commonly used in cloud services and social networking sites. A Web Service that respects the principles of REST is called RESTful.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d82e0f1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d82e0f1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d52c034f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d52c034f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d82e0f1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d82e0f1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d52c034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d52c034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d52c034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d52c034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d52c034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d52c034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d52c034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d52c034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d52c034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d52c034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d52c034f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d52c034f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d52c034f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d52c034f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d52c034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d52c034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5.png"/><Relationship Id="rId11"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6.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55892">
            <a:off x="10424907" y="417311"/>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a:off x="2541075" y="508750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0" y="0"/>
            <a:ext cx="1461000" cy="6858000"/>
          </a:xfrm>
          <a:prstGeom prst="rect">
            <a:avLst/>
          </a:prstGeom>
          <a:solidFill>
            <a:srgbClr val="FF545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9" name="Google Shape;19;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6" name="Shape 76"/>
        <p:cNvGrpSpPr/>
        <p:nvPr/>
      </p:nvGrpSpPr>
      <p:grpSpPr>
        <a:xfrm>
          <a:off x="0" y="0"/>
          <a:ext cx="0" cy="0"/>
          <a:chOff x="0" y="0"/>
          <a:chExt cx="0" cy="0"/>
        </a:xfrm>
      </p:grpSpPr>
      <p:sp>
        <p:nvSpPr>
          <p:cNvPr id="77" name="Google Shape;77;p1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454800" y="1599800"/>
            <a:ext cx="10463100" cy="52584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 name="Google Shape;79;p11"/>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349400" y="412950"/>
            <a:ext cx="95685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2" name="Google Shape;82;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3" name="Google Shape;83;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4" name="Google Shape;84;p11"/>
          <p:cNvSpPr txBox="1"/>
          <p:nvPr>
            <p:ph type="title"/>
          </p:nvPr>
        </p:nvSpPr>
        <p:spPr>
          <a:xfrm>
            <a:off x="1461900" y="412950"/>
            <a:ext cx="9327000" cy="856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5" name="Google Shape;85;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6" name="Google Shape;86;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7" name="Google Shape;87;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8" name="Shape 88"/>
        <p:cNvGrpSpPr/>
        <p:nvPr/>
      </p:nvGrpSpPr>
      <p:grpSpPr>
        <a:xfrm>
          <a:off x="0" y="0"/>
          <a:ext cx="0" cy="0"/>
          <a:chOff x="0" y="0"/>
          <a:chExt cx="0" cy="0"/>
        </a:xfrm>
      </p:grpSpPr>
      <p:sp>
        <p:nvSpPr>
          <p:cNvPr id="89" name="Google Shape;89;p12"/>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 name="Google Shape;90;p12"/>
          <p:cNvSpPr/>
          <p:nvPr/>
        </p:nvSpPr>
        <p:spPr>
          <a:xfrm>
            <a:off x="1122563"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4677744"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8232925"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5" name="Google Shape;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6" name="Google Shape;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7" name="Google Shape;97;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8" name="Google Shape;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9" name="Google Shape;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00" name="Google Shape;1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01" name="Shape 101"/>
        <p:cNvGrpSpPr/>
        <p:nvPr/>
      </p:nvGrpSpPr>
      <p:grpSpPr>
        <a:xfrm>
          <a:off x="0" y="0"/>
          <a:ext cx="0" cy="0"/>
          <a:chOff x="0" y="0"/>
          <a:chExt cx="0" cy="0"/>
        </a:xfrm>
      </p:grpSpPr>
      <p:sp>
        <p:nvSpPr>
          <p:cNvPr id="102" name="Google Shape;102;p13"/>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3" name="Google Shape;103;p13"/>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5" name="Google Shape;105;p13"/>
          <p:cNvSpPr/>
          <p:nvPr/>
        </p:nvSpPr>
        <p:spPr>
          <a:xfrm>
            <a:off x="0" y="5720400"/>
            <a:ext cx="4148400" cy="1137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7" name="Shape 107"/>
        <p:cNvGrpSpPr/>
        <p:nvPr/>
      </p:nvGrpSpPr>
      <p:grpSpPr>
        <a:xfrm>
          <a:off x="0" y="0"/>
          <a:ext cx="0" cy="0"/>
          <a:chOff x="0" y="0"/>
          <a:chExt cx="0" cy="0"/>
        </a:xfrm>
      </p:grpSpPr>
      <p:sp>
        <p:nvSpPr>
          <p:cNvPr id="108" name="Google Shape;10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9" name="Google Shape;109;p14"/>
          <p:cNvSpPr/>
          <p:nvPr/>
        </p:nvSpPr>
        <p:spPr>
          <a:xfrm>
            <a:off x="379125" y="133200"/>
            <a:ext cx="9765900" cy="6523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10" name="Shape 110"/>
        <p:cNvGrpSpPr/>
        <p:nvPr/>
      </p:nvGrpSpPr>
      <p:grpSpPr>
        <a:xfrm>
          <a:off x="0" y="0"/>
          <a:ext cx="0" cy="0"/>
          <a:chOff x="0" y="0"/>
          <a:chExt cx="0" cy="0"/>
        </a:xfrm>
      </p:grpSpPr>
      <p:sp>
        <p:nvSpPr>
          <p:cNvPr id="111" name="Google Shape;111;p15"/>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3" name="Google Shape;113;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14" name="Google Shape;114;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5" name="Google Shape;115;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6" name="Google Shape;116;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7" name="Google Shape;117;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8" name="Google Shape;118;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9" name="Google Shape;119;p1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00" y="6090000"/>
            <a:ext cx="12192000" cy="76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22" name="Shape 122"/>
        <p:cNvGrpSpPr/>
        <p:nvPr/>
      </p:nvGrpSpPr>
      <p:grpSpPr>
        <a:xfrm>
          <a:off x="0" y="0"/>
          <a:ext cx="0" cy="0"/>
          <a:chOff x="0" y="0"/>
          <a:chExt cx="0" cy="0"/>
        </a:xfrm>
      </p:grpSpPr>
      <p:sp>
        <p:nvSpPr>
          <p:cNvPr id="123" name="Google Shape;123;p16"/>
          <p:cNvSpPr/>
          <p:nvPr/>
        </p:nvSpPr>
        <p:spPr>
          <a:xfrm>
            <a:off x="0" y="150"/>
            <a:ext cx="80325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4" name="Google Shape;124;p16"/>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8" name="Google Shape;128;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9" name="Google Shape;129;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0" name="Google Shape;130;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1" name="Google Shape;131;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2" name="Google Shape;132;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3" name="Google Shape;133;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34" name="Google Shape;134;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9" name="Google Shape;139;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40" name="Shape 140"/>
        <p:cNvGrpSpPr/>
        <p:nvPr/>
      </p:nvGrpSpPr>
      <p:grpSpPr>
        <a:xfrm>
          <a:off x="0" y="0"/>
          <a:ext cx="0" cy="0"/>
          <a:chOff x="0" y="0"/>
          <a:chExt cx="0" cy="0"/>
        </a:xfrm>
      </p:grpSpPr>
      <p:sp>
        <p:nvSpPr>
          <p:cNvPr id="141" name="Google Shape;141;p17"/>
          <p:cNvSpPr/>
          <p:nvPr/>
        </p:nvSpPr>
        <p:spPr>
          <a:xfrm>
            <a:off x="-300" y="1418775"/>
            <a:ext cx="121920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3" name="Google Shape;143;p1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5" name="Shape 145"/>
        <p:cNvGrpSpPr/>
        <p:nvPr/>
      </p:nvGrpSpPr>
      <p:grpSpPr>
        <a:xfrm>
          <a:off x="0" y="0"/>
          <a:ext cx="0" cy="0"/>
          <a:chOff x="0" y="0"/>
          <a:chExt cx="0" cy="0"/>
        </a:xfrm>
      </p:grpSpPr>
      <p:sp>
        <p:nvSpPr>
          <p:cNvPr id="146" name="Google Shape;146;p18"/>
          <p:cNvSpPr/>
          <p:nvPr/>
        </p:nvSpPr>
        <p:spPr>
          <a:xfrm>
            <a:off x="3247950" y="0"/>
            <a:ext cx="56961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18"/>
          <p:cNvSpPr/>
          <p:nvPr/>
        </p:nvSpPr>
        <p:spPr>
          <a:xfrm>
            <a:off x="454800" y="1804350"/>
            <a:ext cx="11282400" cy="4129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3" name="Google Shape;153;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4" name="Google Shape;154;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5" name="Google Shape;155;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6" name="Google Shape;156;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7" name="Google Shape;157;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8" name="Google Shape;158;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9" name="Google Shape;159;p1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349400" y="412950"/>
            <a:ext cx="103878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61" name="Shape 161"/>
        <p:cNvGrpSpPr/>
        <p:nvPr/>
      </p:nvGrpSpPr>
      <p:grpSpPr>
        <a:xfrm>
          <a:off x="0" y="0"/>
          <a:ext cx="0" cy="0"/>
          <a:chOff x="0" y="0"/>
          <a:chExt cx="0" cy="0"/>
        </a:xfrm>
      </p:grpSpPr>
      <p:sp>
        <p:nvSpPr>
          <p:cNvPr id="162" name="Google Shape;162;p19"/>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3" name="Google Shape;163;p19"/>
          <p:cNvSpPr/>
          <p:nvPr/>
        </p:nvSpPr>
        <p:spPr>
          <a:xfrm>
            <a:off x="899875" y="8335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6" name="Google Shape;166;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7" name="Shape 167"/>
        <p:cNvGrpSpPr/>
        <p:nvPr/>
      </p:nvGrpSpPr>
      <p:grpSpPr>
        <a:xfrm>
          <a:off x="0" y="0"/>
          <a:ext cx="0" cy="0"/>
          <a:chOff x="0" y="0"/>
          <a:chExt cx="0" cy="0"/>
        </a:xfrm>
      </p:grpSpPr>
      <p:sp>
        <p:nvSpPr>
          <p:cNvPr id="168" name="Google Shape;168;p20"/>
          <p:cNvSpPr/>
          <p:nvPr/>
        </p:nvSpPr>
        <p:spPr>
          <a:xfrm>
            <a:off x="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20"/>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443975" y="9743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2" name="Google Shape;172;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3" name="Google Shape;173;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74" name="Shape 174"/>
        <p:cNvGrpSpPr/>
        <p:nvPr/>
      </p:nvGrpSpPr>
      <p:grpSpPr>
        <a:xfrm>
          <a:off x="0" y="0"/>
          <a:ext cx="0" cy="0"/>
          <a:chOff x="0" y="0"/>
          <a:chExt cx="0" cy="0"/>
        </a:xfrm>
      </p:grpSpPr>
      <p:sp>
        <p:nvSpPr>
          <p:cNvPr id="175" name="Google Shape;175;p21"/>
          <p:cNvSpPr/>
          <p:nvPr/>
        </p:nvSpPr>
        <p:spPr>
          <a:xfrm>
            <a:off x="1693900" y="1418775"/>
            <a:ext cx="104979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6" name="Google Shape;176;p2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9" name="Google Shape;179;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80" name="Google Shape;180;p21"/>
          <p:cNvSpPr/>
          <p:nvPr/>
        </p:nvSpPr>
        <p:spPr>
          <a:xfrm>
            <a:off x="2192433" y="1759075"/>
            <a:ext cx="7964100" cy="4568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81" name="Shape 181"/>
        <p:cNvGrpSpPr/>
        <p:nvPr/>
      </p:nvGrpSpPr>
      <p:grpSpPr>
        <a:xfrm>
          <a:off x="0" y="0"/>
          <a:ext cx="0" cy="0"/>
          <a:chOff x="0" y="0"/>
          <a:chExt cx="0" cy="0"/>
        </a:xfrm>
      </p:grpSpPr>
      <p:grpSp>
        <p:nvGrpSpPr>
          <p:cNvPr id="182" name="Google Shape;182;p22"/>
          <p:cNvGrpSpPr/>
          <p:nvPr/>
        </p:nvGrpSpPr>
        <p:grpSpPr>
          <a:xfrm>
            <a:off x="0" y="0"/>
            <a:ext cx="12192000" cy="6858000"/>
            <a:chOff x="0" y="0"/>
            <a:chExt cx="12192000" cy="6858000"/>
          </a:xfrm>
        </p:grpSpPr>
        <p:sp>
          <p:nvSpPr>
            <p:cNvPr id="183" name="Google Shape;183;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5" name="Google Shape;185;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6" name="Google Shape;186;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7" name="Google Shape;187;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8" name="Google Shape;188;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9" name="Google Shape;189;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90" name="Google Shape;190;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91" name="Google Shape;191;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6" name="Google Shape;26;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7"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 name="Google Shape;32;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 name="Google Shape;35;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6"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0" name="Google Shape;40;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 name="Google Shape;41;p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2"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5834450" y="1599800"/>
            <a:ext cx="6357300" cy="5258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7"/>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94350" y="2531675"/>
            <a:ext cx="5706000" cy="3325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 name="Google Shape;48;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9" name="Google Shape;49;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0" name="Google Shape;50;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1" name="Google Shape;51;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52" name="Shape 52"/>
        <p:cNvGrpSpPr/>
        <p:nvPr/>
      </p:nvGrpSpPr>
      <p:grpSpPr>
        <a:xfrm>
          <a:off x="0" y="0"/>
          <a:ext cx="0" cy="0"/>
          <a:chOff x="0" y="0"/>
          <a:chExt cx="0" cy="0"/>
        </a:xfrm>
      </p:grpSpPr>
      <p:sp>
        <p:nvSpPr>
          <p:cNvPr id="53" name="Google Shape;53;p8"/>
          <p:cNvSpPr/>
          <p:nvPr/>
        </p:nvSpPr>
        <p:spPr>
          <a:xfrm>
            <a:off x="0" y="150"/>
            <a:ext cx="8495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7" name="Google Shape;57;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 name="Google Shape;58;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9" name="Google Shape;59;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61" name="Shape 61"/>
        <p:cNvGrpSpPr/>
        <p:nvPr/>
      </p:nvGrpSpPr>
      <p:grpSpPr>
        <a:xfrm>
          <a:off x="0" y="0"/>
          <a:ext cx="0" cy="0"/>
          <a:chOff x="0" y="0"/>
          <a:chExt cx="0" cy="0"/>
        </a:xfrm>
      </p:grpSpPr>
      <p:sp>
        <p:nvSpPr>
          <p:cNvPr id="62" name="Google Shape;62;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 name="Google Shape;63;p9"/>
          <p:cNvSpPr/>
          <p:nvPr/>
        </p:nvSpPr>
        <p:spPr>
          <a:xfrm>
            <a:off x="3247950" y="4128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454800" y="1728150"/>
            <a:ext cx="11282400" cy="3410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rot="10800000">
            <a:off x="562541" y="621100"/>
            <a:ext cx="679116" cy="478293"/>
            <a:chOff x="621403" y="597265"/>
            <a:chExt cx="1588204" cy="1118814"/>
          </a:xfrm>
        </p:grpSpPr>
        <p:sp>
          <p:nvSpPr>
            <p:cNvPr id="66" name="Google Shape;66;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p:nvPr/>
        </p:nvSpPr>
        <p:spPr>
          <a:xfrm>
            <a:off x="10842600" y="5517275"/>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6858000" y="5517275"/>
            <a:ext cx="39846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71" name="Google Shape;71;p9"/>
          <p:cNvSpPr txBox="1"/>
          <p:nvPr>
            <p:ph idx="1" type="subTitle"/>
          </p:nvPr>
        </p:nvSpPr>
        <p:spPr>
          <a:xfrm>
            <a:off x="6858000" y="5517275"/>
            <a:ext cx="3940500" cy="8946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chemeClr val="accent1"/>
        </a:solidFill>
      </p:bgPr>
    </p:bg>
    <p:spTree>
      <p:nvGrpSpPr>
        <p:cNvPr id="72" name="Shape 72"/>
        <p:cNvGrpSpPr/>
        <p:nvPr/>
      </p:nvGrpSpPr>
      <p:grpSpPr>
        <a:xfrm>
          <a:off x="0" y="0"/>
          <a:ext cx="0" cy="0"/>
          <a:chOff x="0" y="0"/>
          <a:chExt cx="0" cy="0"/>
        </a:xfrm>
      </p:grpSpPr>
      <p:sp>
        <p:nvSpPr>
          <p:cNvPr id="73" name="Google Shape;73;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75" name="Google Shape;75;p10"/>
          <p:cNvSpPr/>
          <p:nvPr/>
        </p:nvSpPr>
        <p:spPr>
          <a:xfrm>
            <a:off x="5442300" y="119300"/>
            <a:ext cx="1307400" cy="1307400"/>
          </a:xfrm>
          <a:prstGeom prst="rect">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yt.israiken.xyz/06_YoutubeDownload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github.com/SamOraDur/06_YoutubeDownlo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898625" y="1557275"/>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Web Services: </a:t>
            </a:r>
            <a:r>
              <a:rPr lang="en">
                <a:solidFill>
                  <a:schemeClr val="accent1"/>
                </a:solidFill>
              </a:rPr>
              <a:t>API </a:t>
            </a:r>
            <a:r>
              <a:rPr lang="en"/>
              <a:t>and </a:t>
            </a:r>
            <a:r>
              <a:rPr lang="en">
                <a:solidFill>
                  <a:schemeClr val="accent1"/>
                </a:solidFill>
              </a:rPr>
              <a:t>YouTube</a:t>
            </a:r>
            <a:r>
              <a:rPr lang="en"/>
              <a:t>.</a:t>
            </a:r>
            <a:endParaRPr/>
          </a:p>
        </p:txBody>
      </p:sp>
      <p:sp>
        <p:nvSpPr>
          <p:cNvPr id="197" name="Google Shape;197;p23"/>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Durante Samuele Orazio</a:t>
            </a:r>
            <a:endParaRPr/>
          </a:p>
        </p:txBody>
      </p:sp>
      <p:sp>
        <p:nvSpPr>
          <p:cNvPr id="198" name="Google Shape;198;p23"/>
          <p:cNvSpPr/>
          <p:nvPr/>
        </p:nvSpPr>
        <p:spPr>
          <a:xfrm>
            <a:off x="0" y="5521625"/>
            <a:ext cx="6111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9" name="Google Shape;199;p23"/>
          <p:cNvSpPr/>
          <p:nvPr/>
        </p:nvSpPr>
        <p:spPr>
          <a:xfrm>
            <a:off x="2620951" y="5184811"/>
            <a:ext cx="740700" cy="699982"/>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23"/>
          <p:cNvSpPr/>
          <p:nvPr/>
        </p:nvSpPr>
        <p:spPr>
          <a:xfrm>
            <a:off x="10721079" y="805476"/>
            <a:ext cx="840138" cy="699989"/>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31" name="Shape 331"/>
        <p:cNvGrpSpPr/>
        <p:nvPr/>
      </p:nvGrpSpPr>
      <p:grpSpPr>
        <a:xfrm>
          <a:off x="0" y="0"/>
          <a:ext cx="0" cy="0"/>
          <a:chOff x="0" y="0"/>
          <a:chExt cx="0" cy="0"/>
        </a:xfrm>
      </p:grpSpPr>
      <p:sp>
        <p:nvSpPr>
          <p:cNvPr id="332" name="Google Shape;332;p32"/>
          <p:cNvSpPr txBox="1"/>
          <p:nvPr>
            <p:ph type="title"/>
          </p:nvPr>
        </p:nvSpPr>
        <p:spPr>
          <a:xfrm>
            <a:off x="548250" y="4328275"/>
            <a:ext cx="5980500" cy="2377200"/>
          </a:xfrm>
          <a:prstGeom prst="rect">
            <a:avLst/>
          </a:prstGeom>
          <a:effectLst>
            <a:outerShdw blurRad="57150" rotWithShape="0" algn="bl" dir="5400000" dist="19050">
              <a:srgbClr val="000000">
                <a:alpha val="25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1"/>
                </a:solidFill>
              </a:rPr>
              <a:t>Normal </a:t>
            </a:r>
            <a:r>
              <a:rPr lang="en">
                <a:solidFill>
                  <a:schemeClr val="accent1"/>
                </a:solidFill>
              </a:rPr>
              <a:t>App</a:t>
            </a:r>
            <a:endParaRPr>
              <a:solidFill>
                <a:schemeClr val="accent1"/>
              </a:solidFill>
            </a:endParaRPr>
          </a:p>
          <a:p>
            <a:pPr indent="0" lvl="0" marL="0" rtl="0" algn="l">
              <a:spcBef>
                <a:spcPts val="0"/>
              </a:spcBef>
              <a:spcAft>
                <a:spcPts val="0"/>
              </a:spcAft>
              <a:buNone/>
            </a:pPr>
            <a:r>
              <a:rPr lang="en">
                <a:solidFill>
                  <a:schemeClr val="accent1"/>
                </a:solidFill>
              </a:rPr>
              <a:t>Scheme</a:t>
            </a:r>
            <a:endParaRPr>
              <a:solidFill>
                <a:schemeClr val="accent1"/>
              </a:solidFill>
            </a:endParaRPr>
          </a:p>
        </p:txBody>
      </p:sp>
      <p:sp>
        <p:nvSpPr>
          <p:cNvPr id="333" name="Google Shape;333;p32"/>
          <p:cNvSpPr/>
          <p:nvPr/>
        </p:nvSpPr>
        <p:spPr>
          <a:xfrm>
            <a:off x="-10350" y="-124325"/>
            <a:ext cx="228000" cy="7013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334" name="Google Shape;334;p32"/>
          <p:cNvPicPr preferRelativeResize="0"/>
          <p:nvPr/>
        </p:nvPicPr>
        <p:blipFill rotWithShape="1">
          <a:blip r:embed="rId3">
            <a:alphaModFix/>
          </a:blip>
          <a:srcRect b="495" l="0" r="0" t="504"/>
          <a:stretch/>
        </p:blipFill>
        <p:spPr>
          <a:xfrm>
            <a:off x="2917925" y="569025"/>
            <a:ext cx="8303699" cy="499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a </a:t>
            </a:r>
            <a:r>
              <a:rPr lang="en" u="sng">
                <a:hlinkClick r:id="rId3"/>
              </a:rPr>
              <a:t>demo</a:t>
            </a:r>
            <a:endParaRPr/>
          </a:p>
        </p:txBody>
      </p:sp>
      <p:grpSp>
        <p:nvGrpSpPr>
          <p:cNvPr id="340" name="Google Shape;340;p33"/>
          <p:cNvGrpSpPr/>
          <p:nvPr/>
        </p:nvGrpSpPr>
        <p:grpSpPr>
          <a:xfrm>
            <a:off x="5686664" y="363461"/>
            <a:ext cx="818665" cy="800771"/>
            <a:chOff x="8352853" y="4404169"/>
            <a:chExt cx="998981" cy="977265"/>
          </a:xfrm>
        </p:grpSpPr>
        <p:sp>
          <p:nvSpPr>
            <p:cNvPr id="341" name="Google Shape;341;p33"/>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33"/>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5" name="Google Shape;345;p33"/>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50" name="Google Shape;350;p33"/>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the </a:t>
            </a:r>
            <a:r>
              <a:rPr lang="en" u="sng">
                <a:hlinkClick r:id="rId3"/>
              </a:rPr>
              <a:t>code</a:t>
            </a:r>
            <a:endParaRPr/>
          </a:p>
        </p:txBody>
      </p:sp>
      <p:grpSp>
        <p:nvGrpSpPr>
          <p:cNvPr id="356" name="Google Shape;356;p34"/>
          <p:cNvGrpSpPr/>
          <p:nvPr/>
        </p:nvGrpSpPr>
        <p:grpSpPr>
          <a:xfrm>
            <a:off x="5686664" y="363461"/>
            <a:ext cx="818665" cy="800771"/>
            <a:chOff x="8352853" y="4404169"/>
            <a:chExt cx="998981" cy="977265"/>
          </a:xfrm>
        </p:grpSpPr>
        <p:sp>
          <p:nvSpPr>
            <p:cNvPr id="357" name="Google Shape;357;p34"/>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8" name="Google Shape;358;p34"/>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9" name="Google Shape;359;p34"/>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34"/>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34"/>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6" name="Google Shape;366;p34"/>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Web Service?</a:t>
            </a:r>
            <a:endParaRPr/>
          </a:p>
        </p:txBody>
      </p:sp>
      <p:grpSp>
        <p:nvGrpSpPr>
          <p:cNvPr id="206" name="Google Shape;206;p24"/>
          <p:cNvGrpSpPr/>
          <p:nvPr/>
        </p:nvGrpSpPr>
        <p:grpSpPr>
          <a:xfrm>
            <a:off x="5686664" y="363461"/>
            <a:ext cx="818665" cy="800771"/>
            <a:chOff x="8352853" y="4404169"/>
            <a:chExt cx="998981" cy="977265"/>
          </a:xfrm>
        </p:grpSpPr>
        <p:sp>
          <p:nvSpPr>
            <p:cNvPr id="207" name="Google Shape;207;p24"/>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6" name="Google Shape;216;p24"/>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Web Services</a:t>
            </a:r>
            <a:endParaRPr/>
          </a:p>
        </p:txBody>
      </p:sp>
      <p:sp>
        <p:nvSpPr>
          <p:cNvPr id="222" name="Google Shape;222;p25"/>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Definition</a:t>
            </a:r>
            <a:endParaRPr>
              <a:solidFill>
                <a:schemeClr val="accent1"/>
              </a:solidFill>
            </a:endParaRPr>
          </a:p>
        </p:txBody>
      </p:sp>
      <p:sp>
        <p:nvSpPr>
          <p:cNvPr id="223" name="Google Shape;223;p25"/>
          <p:cNvSpPr txBox="1"/>
          <p:nvPr>
            <p:ph idx="2" type="body"/>
          </p:nvPr>
        </p:nvSpPr>
        <p:spPr>
          <a:xfrm>
            <a:off x="1349402" y="2627525"/>
            <a:ext cx="4907400" cy="3436500"/>
          </a:xfrm>
          <a:prstGeom prst="rect">
            <a:avLst/>
          </a:prstGeom>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lang="en"/>
              <a:t>W</a:t>
            </a:r>
            <a:r>
              <a:rPr lang="en"/>
              <a:t>eb services are a key component in achieving </a:t>
            </a:r>
            <a:r>
              <a:rPr lang="en">
                <a:solidFill>
                  <a:srgbClr val="FF5454"/>
                </a:solidFill>
              </a:rPr>
              <a:t>interoperability</a:t>
            </a:r>
            <a:r>
              <a:rPr lang="en"/>
              <a:t> between applications and systems on the web, allowing them to </a:t>
            </a:r>
            <a:r>
              <a:rPr lang="en">
                <a:solidFill>
                  <a:srgbClr val="FF5454"/>
                </a:solidFill>
              </a:rPr>
              <a:t>communicate</a:t>
            </a:r>
            <a:r>
              <a:rPr lang="en"/>
              <a:t> and share data seamlessly. They play a </a:t>
            </a:r>
            <a:r>
              <a:rPr lang="en">
                <a:solidFill>
                  <a:srgbClr val="FF5454"/>
                </a:solidFill>
              </a:rPr>
              <a:t>crucial</a:t>
            </a:r>
            <a:r>
              <a:rPr lang="en"/>
              <a:t> role in the development and operation of modern web applications.</a:t>
            </a:r>
            <a:endParaRPr/>
          </a:p>
        </p:txBody>
      </p:sp>
      <p:pic>
        <p:nvPicPr>
          <p:cNvPr id="224" name="Google Shape;224;p25"/>
          <p:cNvPicPr preferRelativeResize="0"/>
          <p:nvPr/>
        </p:nvPicPr>
        <p:blipFill>
          <a:blip r:embed="rId4">
            <a:alphaModFix/>
          </a:blip>
          <a:stretch>
            <a:fillRect/>
          </a:stretch>
        </p:blipFill>
        <p:spPr>
          <a:xfrm>
            <a:off x="6907250" y="3081525"/>
            <a:ext cx="4544100" cy="3030925"/>
          </a:xfrm>
          <a:prstGeom prst="rect">
            <a:avLst/>
          </a:prstGeom>
          <a:noFill/>
          <a:ln>
            <a:noFill/>
          </a:ln>
        </p:spPr>
      </p:pic>
      <p:sp>
        <p:nvSpPr>
          <p:cNvPr id="225" name="Google Shape;225;p25"/>
          <p:cNvSpPr/>
          <p:nvPr/>
        </p:nvSpPr>
        <p:spPr>
          <a:xfrm>
            <a:off x="6743375" y="2858100"/>
            <a:ext cx="4544100" cy="3030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sp>
        <p:nvSpPr>
          <p:cNvPr id="227" name="Google Shape;227;p25"/>
          <p:cNvSpPr/>
          <p:nvPr/>
        </p:nvSpPr>
        <p:spPr>
          <a:xfrm>
            <a:off x="0" y="5241900"/>
            <a:ext cx="463500" cy="1616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p:nvPr/>
        </p:nvSpPr>
        <p:spPr>
          <a:xfrm rot="356245">
            <a:off x="5833496" y="40588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3" name="Google Shape;233;p26"/>
          <p:cNvSpPr/>
          <p:nvPr/>
        </p:nvSpPr>
        <p:spPr>
          <a:xfrm rot="356245">
            <a:off x="1871096" y="40588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4" name="Google Shape;234;p26"/>
          <p:cNvSpPr/>
          <p:nvPr/>
        </p:nvSpPr>
        <p:spPr>
          <a:xfrm rot="356245">
            <a:off x="5827946" y="1989634"/>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5" name="Google Shape;235;p26"/>
          <p:cNvSpPr/>
          <p:nvPr/>
        </p:nvSpPr>
        <p:spPr>
          <a:xfrm rot="356245">
            <a:off x="1871096" y="1989634"/>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26"/>
          <p:cNvSpPr txBox="1"/>
          <p:nvPr>
            <p:ph idx="1" type="body"/>
          </p:nvPr>
        </p:nvSpPr>
        <p:spPr>
          <a:xfrm>
            <a:off x="720400" y="3070195"/>
            <a:ext cx="3294600" cy="1322700"/>
          </a:xfrm>
          <a:prstGeom prst="rect">
            <a:avLst/>
          </a:prstGeom>
        </p:spPr>
        <p:txBody>
          <a:bodyPr anchorCtr="0" anchor="t" bIns="121900" lIns="121900" spcFirstLastPara="1" rIns="121900" wrap="square" tIns="121900">
            <a:noAutofit/>
          </a:bodyPr>
          <a:lstStyle/>
          <a:p>
            <a:pPr indent="0" lvl="0" marL="0" rtl="0" algn="ctr">
              <a:lnSpc>
                <a:spcPct val="200000"/>
              </a:lnSpc>
              <a:spcBef>
                <a:spcPts val="0"/>
              </a:spcBef>
              <a:spcAft>
                <a:spcPts val="2100"/>
              </a:spcAft>
              <a:buNone/>
            </a:pPr>
            <a:r>
              <a:rPr lang="en"/>
              <a:t>Interoperability</a:t>
            </a:r>
            <a:endParaRPr/>
          </a:p>
        </p:txBody>
      </p:sp>
      <p:sp>
        <p:nvSpPr>
          <p:cNvPr id="237" name="Google Shape;237;p26"/>
          <p:cNvSpPr txBox="1"/>
          <p:nvPr>
            <p:ph idx="2" type="body"/>
          </p:nvPr>
        </p:nvSpPr>
        <p:spPr>
          <a:xfrm>
            <a:off x="4678325" y="3070195"/>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Loose Coupling</a:t>
            </a:r>
            <a:endParaRPr/>
          </a:p>
        </p:txBody>
      </p:sp>
      <p:sp>
        <p:nvSpPr>
          <p:cNvPr id="238" name="Google Shape;238;p26"/>
          <p:cNvSpPr txBox="1"/>
          <p:nvPr>
            <p:ph idx="3" type="body"/>
          </p:nvPr>
        </p:nvSpPr>
        <p:spPr>
          <a:xfrm>
            <a:off x="720400" y="5111254"/>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Location Transparency</a:t>
            </a:r>
            <a:endParaRPr/>
          </a:p>
        </p:txBody>
      </p:sp>
      <p:sp>
        <p:nvSpPr>
          <p:cNvPr id="239" name="Google Shape;239;p26"/>
          <p:cNvSpPr txBox="1"/>
          <p:nvPr>
            <p:ph idx="4" type="body"/>
          </p:nvPr>
        </p:nvSpPr>
        <p:spPr>
          <a:xfrm>
            <a:off x="4678325" y="5111254"/>
            <a:ext cx="3294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Communication Protocols</a:t>
            </a:r>
            <a:endParaRPr/>
          </a:p>
        </p:txBody>
      </p:sp>
      <p:sp>
        <p:nvSpPr>
          <p:cNvPr id="240" name="Google Shape;240;p26"/>
          <p:cNvSpPr txBox="1"/>
          <p:nvPr>
            <p:ph type="title"/>
          </p:nvPr>
        </p:nvSpPr>
        <p:spPr>
          <a:xfrm>
            <a:off x="1349400" y="412950"/>
            <a:ext cx="104268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Benefits/</a:t>
            </a:r>
            <a:r>
              <a:rPr lang="en"/>
              <a:t>Properties</a:t>
            </a:r>
            <a:r>
              <a:rPr lang="en"/>
              <a:t> of Web Services</a:t>
            </a:r>
            <a:endParaRPr/>
          </a:p>
        </p:txBody>
      </p:sp>
      <p:grpSp>
        <p:nvGrpSpPr>
          <p:cNvPr id="241" name="Google Shape;241;p26"/>
          <p:cNvGrpSpPr/>
          <p:nvPr/>
        </p:nvGrpSpPr>
        <p:grpSpPr>
          <a:xfrm>
            <a:off x="610682" y="497592"/>
            <a:ext cx="582021" cy="725311"/>
            <a:chOff x="4716970" y="4385880"/>
            <a:chExt cx="900683" cy="1122425"/>
          </a:xfrm>
        </p:grpSpPr>
        <p:sp>
          <p:nvSpPr>
            <p:cNvPr id="242" name="Google Shape;242;p26"/>
            <p:cNvSpPr/>
            <p:nvPr/>
          </p:nvSpPr>
          <p:spPr>
            <a:xfrm>
              <a:off x="4716970" y="4385880"/>
              <a:ext cx="900683" cy="1122425"/>
            </a:xfrm>
            <a:custGeom>
              <a:rect b="b" l="l" r="r" t="t"/>
              <a:pathLst>
                <a:path extrusionOk="0" h="1122425" w="900683">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5135307" y="4431601"/>
              <a:ext cx="64008" cy="64008"/>
            </a:xfrm>
            <a:custGeom>
              <a:rect b="b" l="l" r="r" t="t"/>
              <a:pathLst>
                <a:path extrusionOk="0" h="64008" w="64008">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5314708" y="4822465"/>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5314708" y="4920763"/>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5314708" y="5019061"/>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6"/>
            <p:cNvSpPr/>
            <p:nvPr/>
          </p:nvSpPr>
          <p:spPr>
            <a:xfrm>
              <a:off x="5314708" y="5117359"/>
              <a:ext cx="107533" cy="77765"/>
            </a:xfrm>
            <a:custGeom>
              <a:rect b="b" l="l" r="r" t="t"/>
              <a:pathLst>
                <a:path extrusionOk="0" h="77765" w="107533">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26"/>
            <p:cNvSpPr/>
            <p:nvPr/>
          </p:nvSpPr>
          <p:spPr>
            <a:xfrm>
              <a:off x="4939949" y="4847748"/>
              <a:ext cx="317660" cy="30765"/>
            </a:xfrm>
            <a:custGeom>
              <a:rect b="b" l="l" r="r" t="t"/>
              <a:pathLst>
                <a:path extrusionOk="0" h="30765" w="31766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4939949" y="4950618"/>
              <a:ext cx="317660" cy="29622"/>
            </a:xfrm>
            <a:custGeom>
              <a:rect b="b" l="l" r="r" t="t"/>
              <a:pathLst>
                <a:path extrusionOk="0" h="29622" w="31766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26"/>
            <p:cNvSpPr/>
            <p:nvPr/>
          </p:nvSpPr>
          <p:spPr>
            <a:xfrm>
              <a:off x="4939949" y="5052345"/>
              <a:ext cx="317660" cy="30765"/>
            </a:xfrm>
            <a:custGeom>
              <a:rect b="b" l="l" r="r" t="t"/>
              <a:pathLst>
                <a:path extrusionOk="0" h="30765" w="31766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26"/>
            <p:cNvSpPr/>
            <p:nvPr/>
          </p:nvSpPr>
          <p:spPr>
            <a:xfrm>
              <a:off x="4939949" y="5155215"/>
              <a:ext cx="317660" cy="30765"/>
            </a:xfrm>
            <a:custGeom>
              <a:rect b="b" l="l" r="r" t="t"/>
              <a:pathLst>
                <a:path extrusionOk="0" h="30765" w="31766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a:off x="5048439" y="4532280"/>
              <a:ext cx="236602" cy="29622"/>
            </a:xfrm>
            <a:custGeom>
              <a:rect b="b" l="l" r="r" t="t"/>
              <a:pathLst>
                <a:path extrusionOk="0" h="29622" w="236602">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3" name="Google Shape;253;p26"/>
          <p:cNvSpPr/>
          <p:nvPr/>
        </p:nvSpPr>
        <p:spPr>
          <a:xfrm>
            <a:off x="2276260" y="2290279"/>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sp>
        <p:nvSpPr>
          <p:cNvPr id="254" name="Google Shape;254;p26"/>
          <p:cNvSpPr/>
          <p:nvPr/>
        </p:nvSpPr>
        <p:spPr>
          <a:xfrm>
            <a:off x="6204097" y="2290279"/>
            <a:ext cx="240904"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2</a:t>
            </a:r>
          </a:p>
        </p:txBody>
      </p:sp>
      <p:sp>
        <p:nvSpPr>
          <p:cNvPr id="255" name="Google Shape;255;p26"/>
          <p:cNvSpPr/>
          <p:nvPr/>
        </p:nvSpPr>
        <p:spPr>
          <a:xfrm>
            <a:off x="2247247" y="4353779"/>
            <a:ext cx="245566"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3</a:t>
            </a:r>
          </a:p>
        </p:txBody>
      </p:sp>
      <p:sp>
        <p:nvSpPr>
          <p:cNvPr id="256" name="Google Shape;256;p26"/>
          <p:cNvSpPr/>
          <p:nvPr/>
        </p:nvSpPr>
        <p:spPr>
          <a:xfrm>
            <a:off x="6201760" y="4353779"/>
            <a:ext cx="283904" cy="36962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4</a:t>
            </a:r>
          </a:p>
        </p:txBody>
      </p:sp>
      <p:sp>
        <p:nvSpPr>
          <p:cNvPr id="257" name="Google Shape;257;p26"/>
          <p:cNvSpPr/>
          <p:nvPr/>
        </p:nvSpPr>
        <p:spPr>
          <a:xfrm>
            <a:off x="0" y="5511925"/>
            <a:ext cx="372900" cy="120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Difference </a:t>
            </a:r>
            <a:r>
              <a:rPr lang="en"/>
              <a:t>between</a:t>
            </a:r>
            <a:endParaRPr/>
          </a:p>
          <a:p>
            <a:pPr indent="0" lvl="0" marL="0" rtl="0" algn="ctr">
              <a:spcBef>
                <a:spcPts val="0"/>
              </a:spcBef>
              <a:spcAft>
                <a:spcPts val="0"/>
              </a:spcAft>
              <a:buNone/>
            </a:pPr>
            <a:r>
              <a:rPr lang="en"/>
              <a:t>SOAP and REST</a:t>
            </a:r>
            <a:r>
              <a:rPr lang="en"/>
              <a:t> </a:t>
            </a:r>
            <a:endParaRPr/>
          </a:p>
        </p:txBody>
      </p:sp>
      <p:grpSp>
        <p:nvGrpSpPr>
          <p:cNvPr id="263" name="Google Shape;263;p27"/>
          <p:cNvGrpSpPr/>
          <p:nvPr/>
        </p:nvGrpSpPr>
        <p:grpSpPr>
          <a:xfrm>
            <a:off x="5686664" y="363461"/>
            <a:ext cx="818665" cy="800771"/>
            <a:chOff x="8352853" y="4404169"/>
            <a:chExt cx="998981" cy="977265"/>
          </a:xfrm>
        </p:grpSpPr>
        <p:sp>
          <p:nvSpPr>
            <p:cNvPr id="264" name="Google Shape;264;p27"/>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27"/>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27"/>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3" name="Google Shape;273;p27"/>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 </a:t>
            </a:r>
            <a:r>
              <a:rPr lang="en"/>
              <a:t>approach</a:t>
            </a:r>
            <a:r>
              <a:rPr lang="en"/>
              <a:t>, 2 scenarios</a:t>
            </a:r>
            <a:endParaRPr/>
          </a:p>
        </p:txBody>
      </p:sp>
      <p:sp>
        <p:nvSpPr>
          <p:cNvPr id="279" name="Google Shape;279;p28"/>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SOAP</a:t>
            </a:r>
            <a:endParaRPr>
              <a:solidFill>
                <a:schemeClr val="accent1"/>
              </a:solidFill>
            </a:endParaRPr>
          </a:p>
        </p:txBody>
      </p:sp>
      <p:sp>
        <p:nvSpPr>
          <p:cNvPr id="280" name="Google Shape;280;p28"/>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REST</a:t>
            </a:r>
            <a:endParaRPr>
              <a:solidFill>
                <a:schemeClr val="accent1"/>
              </a:solidFill>
            </a:endParaRPr>
          </a:p>
        </p:txBody>
      </p:sp>
      <p:sp>
        <p:nvSpPr>
          <p:cNvPr id="281" name="Google Shape;281;p28"/>
          <p:cNvSpPr txBox="1"/>
          <p:nvPr/>
        </p:nvSpPr>
        <p:spPr>
          <a:xfrm>
            <a:off x="634700" y="404025"/>
            <a:ext cx="93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Abril Fatface"/>
                <a:ea typeface="Abril Fatface"/>
                <a:cs typeface="Abril Fatface"/>
                <a:sym typeface="Abril Fatface"/>
              </a:rPr>
              <a:t>2</a:t>
            </a:r>
            <a:endParaRPr sz="4800">
              <a:solidFill>
                <a:schemeClr val="lt1"/>
              </a:solidFill>
              <a:latin typeface="Abril Fatface"/>
              <a:ea typeface="Abril Fatface"/>
              <a:cs typeface="Abril Fatface"/>
              <a:sym typeface="Abril Fatface"/>
            </a:endParaRPr>
          </a:p>
        </p:txBody>
      </p:sp>
      <p:sp>
        <p:nvSpPr>
          <p:cNvPr id="282" name="Google Shape;282;p28"/>
          <p:cNvSpPr/>
          <p:nvPr/>
        </p:nvSpPr>
        <p:spPr>
          <a:xfrm>
            <a:off x="0" y="5480175"/>
            <a:ext cx="435000" cy="123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283" name="Google Shape;283;p28"/>
          <p:cNvPicPr preferRelativeResize="0"/>
          <p:nvPr/>
        </p:nvPicPr>
        <p:blipFill>
          <a:blip r:embed="rId4">
            <a:alphaModFix/>
          </a:blip>
          <a:stretch>
            <a:fillRect/>
          </a:stretch>
        </p:blipFill>
        <p:spPr>
          <a:xfrm>
            <a:off x="896875" y="2870550"/>
            <a:ext cx="5105400" cy="2657475"/>
          </a:xfrm>
          <a:prstGeom prst="rect">
            <a:avLst/>
          </a:prstGeom>
          <a:noFill/>
          <a:ln>
            <a:noFill/>
          </a:ln>
        </p:spPr>
      </p:pic>
      <p:pic>
        <p:nvPicPr>
          <p:cNvPr id="284" name="Google Shape;284;p28"/>
          <p:cNvPicPr preferRelativeResize="0"/>
          <p:nvPr/>
        </p:nvPicPr>
        <p:blipFill rotWithShape="1">
          <a:blip r:embed="rId5">
            <a:alphaModFix/>
          </a:blip>
          <a:srcRect b="0" l="0" r="0" t="17729"/>
          <a:stretch/>
        </p:blipFill>
        <p:spPr>
          <a:xfrm>
            <a:off x="6319550" y="2728838"/>
            <a:ext cx="5105401" cy="294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NOW</a:t>
            </a:r>
            <a:endParaRPr/>
          </a:p>
          <a:p>
            <a:pPr indent="0" lvl="0" marL="0" rtl="0" algn="ctr">
              <a:spcBef>
                <a:spcPts val="0"/>
              </a:spcBef>
              <a:spcAft>
                <a:spcPts val="0"/>
              </a:spcAft>
              <a:buNone/>
            </a:pPr>
            <a:r>
              <a:rPr lang="en"/>
              <a:t>My app</a:t>
            </a:r>
            <a:endParaRPr/>
          </a:p>
        </p:txBody>
      </p:sp>
      <p:grpSp>
        <p:nvGrpSpPr>
          <p:cNvPr id="290" name="Google Shape;290;p29"/>
          <p:cNvGrpSpPr/>
          <p:nvPr/>
        </p:nvGrpSpPr>
        <p:grpSpPr>
          <a:xfrm>
            <a:off x="5686664" y="363461"/>
            <a:ext cx="818665" cy="800771"/>
            <a:chOff x="8352853" y="4404169"/>
            <a:chExt cx="998981" cy="977265"/>
          </a:xfrm>
        </p:grpSpPr>
        <p:sp>
          <p:nvSpPr>
            <p:cNvPr id="291" name="Google Shape;291;p29"/>
            <p:cNvSpPr/>
            <p:nvPr/>
          </p:nvSpPr>
          <p:spPr>
            <a:xfrm>
              <a:off x="8527832" y="4404169"/>
              <a:ext cx="638812" cy="977265"/>
            </a:xfrm>
            <a:custGeom>
              <a:rect b="b" l="l" r="r" t="t"/>
              <a:pathLst>
                <a:path extrusionOk="0" h="977265" w="638812">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29"/>
            <p:cNvSpPr/>
            <p:nvPr/>
          </p:nvSpPr>
          <p:spPr>
            <a:xfrm>
              <a:off x="9064919" y="4703636"/>
              <a:ext cx="36598" cy="54862"/>
            </a:xfrm>
            <a:custGeom>
              <a:rect b="b" l="l" r="r" t="t"/>
              <a:pathLst>
                <a:path extrusionOk="0" h="54862" w="36598">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3" name="Google Shape;293;p29"/>
            <p:cNvSpPr/>
            <p:nvPr/>
          </p:nvSpPr>
          <p:spPr>
            <a:xfrm>
              <a:off x="8842151" y="4478368"/>
              <a:ext cx="243324" cy="194404"/>
            </a:xfrm>
            <a:custGeom>
              <a:rect b="b" l="l" r="r" t="t"/>
              <a:pathLst>
                <a:path extrusionOk="0" h="194404" w="243324">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4" name="Google Shape;294;p29"/>
            <p:cNvSpPr/>
            <p:nvPr/>
          </p:nvSpPr>
          <p:spPr>
            <a:xfrm>
              <a:off x="8438673" y="4487631"/>
              <a:ext cx="69698" cy="69699"/>
            </a:xfrm>
            <a:custGeom>
              <a:rect b="b" l="l" r="r" t="t"/>
              <a:pathLst>
                <a:path extrusionOk="0" h="69699" w="69698">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29"/>
            <p:cNvSpPr/>
            <p:nvPr/>
          </p:nvSpPr>
          <p:spPr>
            <a:xfrm>
              <a:off x="8352853" y="4705920"/>
              <a:ext cx="84677" cy="34290"/>
            </a:xfrm>
            <a:custGeom>
              <a:rect b="b" l="l" r="r" t="t"/>
              <a:pathLst>
                <a:path extrusionOk="0" h="34290" w="84677">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29"/>
            <p:cNvSpPr/>
            <p:nvPr/>
          </p:nvSpPr>
          <p:spPr>
            <a:xfrm>
              <a:off x="8437480" y="4878519"/>
              <a:ext cx="74298" cy="65145"/>
            </a:xfrm>
            <a:custGeom>
              <a:rect b="b" l="l" r="r" t="t"/>
              <a:pathLst>
                <a:path extrusionOk="0" h="65145" w="74298">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29"/>
            <p:cNvSpPr/>
            <p:nvPr/>
          </p:nvSpPr>
          <p:spPr>
            <a:xfrm>
              <a:off x="9195268" y="4491036"/>
              <a:ext cx="70818" cy="69723"/>
            </a:xfrm>
            <a:custGeom>
              <a:rect b="b" l="l" r="r" t="t"/>
              <a:pathLst>
                <a:path extrusionOk="0" h="69723" w="70818">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a:off x="9266109" y="4709329"/>
              <a:ext cx="85725" cy="34310"/>
            </a:xfrm>
            <a:custGeom>
              <a:rect b="b" l="l" r="r" t="t"/>
              <a:pathLst>
                <a:path extrusionOk="0" h="34310" w="85725">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a:off x="9191860" y="4881963"/>
              <a:ext cx="74298" cy="65130"/>
            </a:xfrm>
            <a:custGeom>
              <a:rect b="b" l="l" r="r" t="t"/>
              <a:pathLst>
                <a:path extrusionOk="0" h="65130" w="74298">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00" name="Google Shape;300;p29"/>
          <p:cNvSpPr/>
          <p:nvPr/>
        </p:nvSpPr>
        <p:spPr>
          <a:xfrm>
            <a:off x="0" y="5521625"/>
            <a:ext cx="424800" cy="12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1193660" y="1812575"/>
            <a:ext cx="50319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Youtube</a:t>
            </a:r>
            <a:r>
              <a:rPr lang="en"/>
              <a:t> </a:t>
            </a:r>
            <a:r>
              <a:rPr lang="en">
                <a:solidFill>
                  <a:schemeClr val="accent1"/>
                </a:solidFill>
              </a:rPr>
              <a:t>Downloader</a:t>
            </a:r>
            <a:endParaRPr>
              <a:solidFill>
                <a:schemeClr val="accent1"/>
              </a:solidFill>
            </a:endParaRPr>
          </a:p>
        </p:txBody>
      </p:sp>
      <p:sp>
        <p:nvSpPr>
          <p:cNvPr id="306" name="Google Shape;306;p30"/>
          <p:cNvSpPr txBox="1"/>
          <p:nvPr>
            <p:ph idx="1" type="body"/>
          </p:nvPr>
        </p:nvSpPr>
        <p:spPr>
          <a:xfrm>
            <a:off x="1193525" y="2576075"/>
            <a:ext cx="5031900" cy="1608900"/>
          </a:xfrm>
          <a:prstGeom prst="rect">
            <a:avLst/>
          </a:prstGeom>
        </p:spPr>
        <p:txBody>
          <a:bodyPr anchorCtr="0" anchor="t" bIns="121900" lIns="121900" spcFirstLastPara="1" rIns="121900" wrap="square" tIns="121900">
            <a:noAutofit/>
          </a:bodyPr>
          <a:lstStyle/>
          <a:p>
            <a:pPr indent="0" lvl="0" marL="0" rtl="0" algn="r">
              <a:spcBef>
                <a:spcPts val="1200"/>
              </a:spcBef>
              <a:spcAft>
                <a:spcPts val="0"/>
              </a:spcAft>
              <a:buClr>
                <a:schemeClr val="dk1"/>
              </a:buClr>
              <a:buSzPts val="1100"/>
              <a:buFont typeface="Arial"/>
              <a:buNone/>
            </a:pPr>
            <a:r>
              <a:rPr lang="en"/>
              <a:t>I</a:t>
            </a:r>
            <a:r>
              <a:rPr lang="en"/>
              <a:t>t is a software that allows to search for videos on YouTube and the ability to download them in various formats and qualities.</a:t>
            </a:r>
            <a:endParaRPr/>
          </a:p>
          <a:p>
            <a:pPr indent="0" lvl="0" marL="0" rtl="0" algn="r">
              <a:spcBef>
                <a:spcPts val="1200"/>
              </a:spcBef>
              <a:spcAft>
                <a:spcPts val="2100"/>
              </a:spcAft>
              <a:buNone/>
            </a:pPr>
            <a:r>
              <a:t/>
            </a:r>
            <a:endParaRPr/>
          </a:p>
        </p:txBody>
      </p:sp>
      <p:grpSp>
        <p:nvGrpSpPr>
          <p:cNvPr id="307" name="Google Shape;307;p30"/>
          <p:cNvGrpSpPr/>
          <p:nvPr/>
        </p:nvGrpSpPr>
        <p:grpSpPr>
          <a:xfrm>
            <a:off x="6949906" y="1476296"/>
            <a:ext cx="4670652" cy="3905411"/>
            <a:chOff x="1295330" y="1868507"/>
            <a:chExt cx="4365503" cy="3647530"/>
          </a:xfrm>
        </p:grpSpPr>
        <p:grpSp>
          <p:nvGrpSpPr>
            <p:cNvPr id="308" name="Google Shape;308;p30"/>
            <p:cNvGrpSpPr/>
            <p:nvPr/>
          </p:nvGrpSpPr>
          <p:grpSpPr>
            <a:xfrm>
              <a:off x="1295330" y="1868507"/>
              <a:ext cx="4365503" cy="3647530"/>
              <a:chOff x="6679223" y="1947864"/>
              <a:chExt cx="3956410" cy="3325308"/>
            </a:xfrm>
          </p:grpSpPr>
          <p:grpSp>
            <p:nvGrpSpPr>
              <p:cNvPr id="309" name="Google Shape;309;p30"/>
              <p:cNvGrpSpPr/>
              <p:nvPr/>
            </p:nvGrpSpPr>
            <p:grpSpPr>
              <a:xfrm>
                <a:off x="7996402" y="4725653"/>
                <a:ext cx="1328920" cy="547519"/>
                <a:chOff x="7059929" y="5060917"/>
                <a:chExt cx="1328920" cy="547519"/>
              </a:xfrm>
            </p:grpSpPr>
            <p:sp>
              <p:nvSpPr>
                <p:cNvPr id="310" name="Google Shape;310;p30"/>
                <p:cNvSpPr/>
                <p:nvPr/>
              </p:nvSpPr>
              <p:spPr>
                <a:xfrm rot="10800000">
                  <a:off x="7059929" y="5578436"/>
                  <a:ext cx="1322100" cy="30000"/>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1" name="Google Shape;311;p30"/>
                <p:cNvSpPr/>
                <p:nvPr/>
              </p:nvSpPr>
              <p:spPr>
                <a:xfrm>
                  <a:off x="7187465" y="5060917"/>
                  <a:ext cx="1067100" cy="428400"/>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2" name="Google Shape;312;p30"/>
                <p:cNvSpPr/>
                <p:nvPr/>
              </p:nvSpPr>
              <p:spPr>
                <a:xfrm>
                  <a:off x="7066749" y="5488243"/>
                  <a:ext cx="1322100" cy="93600"/>
                </a:xfrm>
                <a:prstGeom prst="trapezoid">
                  <a:avLst>
                    <a:gd fmla="val 142327" name="adj"/>
                  </a:avLst>
                </a:prstGeom>
                <a:solidFill>
                  <a:srgbClr val="FFFFFF"/>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313" name="Google Shape;313;p30"/>
              <p:cNvGrpSpPr/>
              <p:nvPr/>
            </p:nvGrpSpPr>
            <p:grpSpPr>
              <a:xfrm>
                <a:off x="6679223" y="1947864"/>
                <a:ext cx="3956410" cy="2777787"/>
                <a:chOff x="5742750" y="2283128"/>
                <a:chExt cx="3956410" cy="2777787"/>
              </a:xfrm>
            </p:grpSpPr>
            <p:sp>
              <p:nvSpPr>
                <p:cNvPr id="314" name="Google Shape;314;p30"/>
                <p:cNvSpPr/>
                <p:nvPr/>
              </p:nvSpPr>
              <p:spPr>
                <a:xfrm>
                  <a:off x="5742760" y="2283128"/>
                  <a:ext cx="3956400" cy="2777700"/>
                </a:xfrm>
                <a:prstGeom prst="roundRect">
                  <a:avLst>
                    <a:gd fmla="val 3377" name="adj"/>
                  </a:avLst>
                </a:prstGeom>
                <a:solidFill>
                  <a:srgbClr val="26262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5" name="Google Shape;315;p30"/>
                <p:cNvSpPr/>
                <p:nvPr/>
              </p:nvSpPr>
              <p:spPr>
                <a:xfrm rot="10800000">
                  <a:off x="5742750" y="4752515"/>
                  <a:ext cx="3956400" cy="308400"/>
                </a:xfrm>
                <a:prstGeom prst="round2SameRect">
                  <a:avLst>
                    <a:gd fmla="val 19571" name="adj1"/>
                    <a:gd fmla="val 0" name="adj2"/>
                  </a:avLst>
                </a:prstGeom>
                <a:solidFill>
                  <a:srgbClr val="FFFFFF"/>
                </a:solidFill>
                <a:ln cap="flat" cmpd="sng" w="12700">
                  <a:solidFill>
                    <a:srgbClr val="C6CFD6"/>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316" name="Google Shape;316;p30"/>
            <p:cNvSpPr/>
            <p:nvPr/>
          </p:nvSpPr>
          <p:spPr>
            <a:xfrm>
              <a:off x="3370018" y="1929853"/>
              <a:ext cx="108000" cy="108000"/>
            </a:xfrm>
            <a:prstGeom prst="ellipse">
              <a:avLst/>
            </a:prstGeom>
            <a:solidFill>
              <a:srgbClr val="000000"/>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pic>
        <p:nvPicPr>
          <p:cNvPr id="317" name="Google Shape;317;p30"/>
          <p:cNvPicPr preferRelativeResize="0"/>
          <p:nvPr/>
        </p:nvPicPr>
        <p:blipFill rotWithShape="1">
          <a:blip r:embed="rId3">
            <a:alphaModFix/>
          </a:blip>
          <a:srcRect b="0" l="4578" r="4587" t="0"/>
          <a:stretch/>
        </p:blipFill>
        <p:spPr>
          <a:xfrm>
            <a:off x="6997500" y="1775450"/>
            <a:ext cx="4575451" cy="2496098"/>
          </a:xfrm>
          <a:prstGeom prst="rect">
            <a:avLst/>
          </a:prstGeom>
          <a:noFill/>
          <a:ln>
            <a:noFill/>
          </a:ln>
        </p:spPr>
      </p:pic>
      <p:sp>
        <p:nvSpPr>
          <p:cNvPr id="318" name="Google Shape;318;p30"/>
          <p:cNvSpPr/>
          <p:nvPr/>
        </p:nvSpPr>
        <p:spPr>
          <a:xfrm>
            <a:off x="663551" y="674075"/>
            <a:ext cx="454061" cy="398317"/>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9" name="Google Shape;319;p30"/>
          <p:cNvSpPr/>
          <p:nvPr/>
        </p:nvSpPr>
        <p:spPr>
          <a:xfrm rot="5756245">
            <a:off x="5984521" y="4467509"/>
            <a:ext cx="993207" cy="11042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0" name="Google Shape;320;p30"/>
          <p:cNvSpPr/>
          <p:nvPr/>
        </p:nvSpPr>
        <p:spPr>
          <a:xfrm>
            <a:off x="0" y="5480175"/>
            <a:ext cx="435000" cy="123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24" name="Shape 324"/>
        <p:cNvGrpSpPr/>
        <p:nvPr/>
      </p:nvGrpSpPr>
      <p:grpSpPr>
        <a:xfrm>
          <a:off x="0" y="0"/>
          <a:ext cx="0" cy="0"/>
          <a:chOff x="0" y="0"/>
          <a:chExt cx="0" cy="0"/>
        </a:xfrm>
      </p:grpSpPr>
      <p:sp>
        <p:nvSpPr>
          <p:cNvPr id="325" name="Google Shape;325;p31"/>
          <p:cNvSpPr txBox="1"/>
          <p:nvPr>
            <p:ph type="title"/>
          </p:nvPr>
        </p:nvSpPr>
        <p:spPr>
          <a:xfrm>
            <a:off x="548250" y="4328275"/>
            <a:ext cx="5980500" cy="2377200"/>
          </a:xfrm>
          <a:prstGeom prst="rect">
            <a:avLst/>
          </a:prstGeom>
          <a:effectLst>
            <a:outerShdw blurRad="57150" rotWithShape="0" algn="bl" dir="5400000" dist="19050">
              <a:srgbClr val="000000">
                <a:alpha val="25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1"/>
                </a:solidFill>
              </a:rPr>
              <a:t>My App</a:t>
            </a:r>
            <a:endParaRPr>
              <a:solidFill>
                <a:schemeClr val="accent1"/>
              </a:solidFill>
            </a:endParaRPr>
          </a:p>
          <a:p>
            <a:pPr indent="0" lvl="0" marL="0" rtl="0" algn="l">
              <a:spcBef>
                <a:spcPts val="0"/>
              </a:spcBef>
              <a:spcAft>
                <a:spcPts val="0"/>
              </a:spcAft>
              <a:buNone/>
            </a:pPr>
            <a:r>
              <a:rPr lang="en">
                <a:solidFill>
                  <a:schemeClr val="accent1"/>
                </a:solidFill>
              </a:rPr>
              <a:t>Scheme</a:t>
            </a:r>
            <a:endParaRPr>
              <a:solidFill>
                <a:schemeClr val="accent1"/>
              </a:solidFill>
            </a:endParaRPr>
          </a:p>
        </p:txBody>
      </p:sp>
      <p:sp>
        <p:nvSpPr>
          <p:cNvPr id="326" name="Google Shape;326;p31"/>
          <p:cNvSpPr/>
          <p:nvPr/>
        </p:nvSpPr>
        <p:spPr>
          <a:xfrm>
            <a:off x="-10350" y="-124325"/>
            <a:ext cx="228000" cy="7013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327" name="Google Shape;327;p31"/>
          <p:cNvPicPr preferRelativeResize="0"/>
          <p:nvPr/>
        </p:nvPicPr>
        <p:blipFill>
          <a:blip r:embed="rId3">
            <a:alphaModFix/>
          </a:blip>
          <a:stretch>
            <a:fillRect/>
          </a:stretch>
        </p:blipFill>
        <p:spPr>
          <a:xfrm>
            <a:off x="1374375" y="548300"/>
            <a:ext cx="8303699" cy="499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