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handoutMasterIdLst>
    <p:handoutMasterId r:id="rId13"/>
  </p:handoutMasterIdLst>
  <p:sldIdLst>
    <p:sldId id="1795" r:id="rId2"/>
    <p:sldId id="1796" r:id="rId3"/>
    <p:sldId id="1797" r:id="rId4"/>
    <p:sldId id="1798" r:id="rId5"/>
    <p:sldId id="1799" r:id="rId6"/>
    <p:sldId id="1800" r:id="rId7"/>
    <p:sldId id="1801" r:id="rId8"/>
    <p:sldId id="1802" r:id="rId9"/>
    <p:sldId id="1803" r:id="rId10"/>
    <p:sldId id="180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C525CA-D97E-0946-A855-E8A126F6BC44}">
          <p14:sldIdLst>
            <p14:sldId id="1795"/>
            <p14:sldId id="1796"/>
            <p14:sldId id="1797"/>
            <p14:sldId id="1798"/>
            <p14:sldId id="1799"/>
            <p14:sldId id="1800"/>
            <p14:sldId id="1801"/>
            <p14:sldId id="1802"/>
            <p14:sldId id="1803"/>
            <p14:sldId id="18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1DC"/>
    <a:srgbClr val="4A2C6A"/>
    <a:srgbClr val="9CECE0"/>
    <a:srgbClr val="D003FF"/>
    <a:srgbClr val="6B02FE"/>
    <a:srgbClr val="7DCCFF"/>
    <a:srgbClr val="CF24B1"/>
    <a:srgbClr val="008CE8"/>
    <a:srgbClr val="0067B5"/>
    <a:srgbClr val="CBE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‹N›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‹N›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312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899192-C73F-C964-67D1-A9EC314932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304800"/>
            <a:ext cx="4206240" cy="6096000"/>
          </a:xfrm>
          <a:prstGeom prst="roundRect">
            <a:avLst>
              <a:gd name="adj" fmla="val 41857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7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E4A100-72D1-601E-31B5-85731E43D6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3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20CFF4-B710-EFF0-E0EA-228FD8DBA6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66743" y="1266825"/>
            <a:ext cx="2163763" cy="2162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FFEA2EB-1356-0778-E2C9-65B34EC31E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30506" y="3429000"/>
            <a:ext cx="2163763" cy="2162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562ED28-0356-B401-F8C5-8D4CDE09E7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14154" y="1266825"/>
            <a:ext cx="2163763" cy="2162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6F4EC21-26F3-8928-95C0-5C5B81D7BF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7917" y="3429000"/>
            <a:ext cx="2163763" cy="2162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5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6ABF858-D906-1DF0-0F1A-8A2F304911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829" y="809625"/>
            <a:ext cx="3850285" cy="2619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6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2B843E3-2388-1EA1-181B-2C8769E99C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7413" y="554038"/>
            <a:ext cx="10528300" cy="5680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7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84A40A-6780-2612-38F0-D8FF4899B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00" y="1773382"/>
            <a:ext cx="2854181" cy="285418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7CCB2F9-BD06-9411-971C-766F53773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8909" y="1773382"/>
            <a:ext cx="2854181" cy="285418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F697BD6-5A5F-8186-10E0-F12C2433F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60254" y="1773382"/>
            <a:ext cx="2854181" cy="285418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9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slidesgratis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shopping.ppthemes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ppthem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5000">
              <a:srgbClr val="3E1443"/>
            </a:gs>
            <a:gs pos="25000">
              <a:schemeClr val="accent6">
                <a:lumMod val="50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/>
        </p:nvSpPr>
        <p:spPr>
          <a:xfrm>
            <a:off x="1753900" y="-905770"/>
            <a:ext cx="328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http://shopping.ppthemes.com/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 userDrawn="1"/>
        </p:nvSpPr>
        <p:spPr>
          <a:xfrm>
            <a:off x="159026" y="-1178145"/>
            <a:ext cx="12032974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 userDrawn="1"/>
        </p:nvSpPr>
        <p:spPr>
          <a:xfrm>
            <a:off x="1753900" y="-801102"/>
            <a:ext cx="3046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 userDrawn="1"/>
        </p:nvSpPr>
        <p:spPr>
          <a:xfrm>
            <a:off x="8611845" y="-771308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sz="24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9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9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9441101">
            <a:off x="1131366" y="1293899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6359531">
            <a:off x="296408" y="2151615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3837329">
            <a:off x="357131" y="3390112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527400">
            <a:off x="1267428" y="4319080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20595973">
            <a:off x="2488002" y="4257472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7796779">
            <a:off x="3307274" y="3432674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5056664">
            <a:off x="3277644" y="2176056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2220945">
            <a:off x="2403534" y="1289454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6348" y="1486383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507" y="3978054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8722" y="4897578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3921" y="4897578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252" y="1486383"/>
            <a:ext cx="706809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610" y="2607794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00000">
            <a:off x="1816848" y="2817747"/>
            <a:ext cx="1615357" cy="1615357"/>
          </a:xfrm>
          <a:prstGeom prst="rect">
            <a:avLst/>
          </a:prstGeom>
        </p:spPr>
      </p:pic>
      <p:pic>
        <p:nvPicPr>
          <p:cNvPr id="8" name="Immagine 7" descr="Immagine che contiene Elementi grafici, logo, grafica, schermata">
            <a:extLst>
              <a:ext uri="{FF2B5EF4-FFF2-40B4-BE49-F238E27FC236}">
                <a16:creationId xmlns:a16="http://schemas.microsoft.com/office/drawing/2014/main" id="{2B68BD16-8B1C-DE7E-EC37-2CB6D40918B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2" t="22538" r="24846" b="22905"/>
          <a:stretch/>
        </p:blipFill>
        <p:spPr>
          <a:xfrm>
            <a:off x="7820879" y="1917423"/>
            <a:ext cx="2811780" cy="3023153"/>
          </a:xfrm>
          <a:prstGeom prst="rect">
            <a:avLst/>
          </a:prstGeom>
        </p:spPr>
      </p:pic>
      <p:pic>
        <p:nvPicPr>
          <p:cNvPr id="2" name="Immagine 1" descr="book icon">
            <a:extLst>
              <a:ext uri="{FF2B5EF4-FFF2-40B4-BE49-F238E27FC236}">
                <a16:creationId xmlns:a16="http://schemas.microsoft.com/office/drawing/2014/main" id="{701CAA35-A909-231B-A157-D0E9D4ACF4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67197" y="3978054"/>
            <a:ext cx="657904" cy="657904"/>
          </a:xfrm>
          <a:prstGeom prst="rect">
            <a:avLst/>
          </a:prstGeom>
        </p:spPr>
      </p:pic>
      <p:pic>
        <p:nvPicPr>
          <p:cNvPr id="3" name="Immagine 2" descr="workstation icon">
            <a:extLst>
              <a:ext uri="{FF2B5EF4-FFF2-40B4-BE49-F238E27FC236}">
                <a16:creationId xmlns:a16="http://schemas.microsoft.com/office/drawing/2014/main" id="{3EC5CE21-7F51-B6CD-2A4B-D864DCB34B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60619" y="2515115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8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14">
            <a:extLst>
              <a:ext uri="{FF2B5EF4-FFF2-40B4-BE49-F238E27FC236}">
                <a16:creationId xmlns:a16="http://schemas.microsoft.com/office/drawing/2014/main" id="{23D08BC2-562C-BF00-195C-3A5E38C9F275}"/>
              </a:ext>
            </a:extLst>
          </p:cNvPr>
          <p:cNvSpPr txBox="1"/>
          <p:nvPr/>
        </p:nvSpPr>
        <p:spPr>
          <a:xfrm>
            <a:off x="8458257" y="2222792"/>
            <a:ext cx="1468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0" i="0">
                <a:solidFill>
                  <a:srgbClr val="DBDEE1"/>
                </a:solidFill>
                <a:effectLst/>
                <a:latin typeface="gg sans"/>
              </a:rPr>
              <a:t>FONTI</a:t>
            </a:r>
            <a:endParaRPr lang="es-CO" sz="40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" name="Text Placeholder 51">
            <a:extLst>
              <a:ext uri="{FF2B5EF4-FFF2-40B4-BE49-F238E27FC236}">
                <a16:creationId xmlns:a16="http://schemas.microsoft.com/office/drawing/2014/main" id="{F9863655-F9DD-9948-0F5D-8C9E3E538B92}"/>
              </a:ext>
            </a:extLst>
          </p:cNvPr>
          <p:cNvSpPr txBox="1">
            <a:spLocks/>
          </p:cNvSpPr>
          <p:nvPr/>
        </p:nvSpPr>
        <p:spPr>
          <a:xfrm>
            <a:off x="7335619" y="3303167"/>
            <a:ext cx="4319429" cy="13926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  <a:latin typeface="gg sans"/>
              </a:rPr>
              <a:t>Wikipedia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  <a:latin typeface="gg sans"/>
              </a:rPr>
              <a:t>Slide </a:t>
            </a:r>
            <a:r>
              <a:rPr lang="en-US" sz="1600" err="1">
                <a:solidFill>
                  <a:schemeClr val="bg1"/>
                </a:solidFill>
                <a:latin typeface="gg sans"/>
              </a:rPr>
              <a:t>Dorato</a:t>
            </a:r>
            <a:r>
              <a:rPr lang="en-US" sz="1600">
                <a:solidFill>
                  <a:schemeClr val="bg1"/>
                </a:solidFill>
                <a:latin typeface="gg sans"/>
              </a:rPr>
              <a:t> Luca (</a:t>
            </a:r>
            <a:r>
              <a:rPr lang="en-US" sz="1600" err="1">
                <a:solidFill>
                  <a:schemeClr val="bg1"/>
                </a:solidFill>
                <a:latin typeface="gg sans"/>
              </a:rPr>
              <a:t>ClassRoom</a:t>
            </a:r>
            <a:r>
              <a:rPr lang="en-US" sz="1600">
                <a:solidFill>
                  <a:schemeClr val="bg1"/>
                </a:solidFill>
                <a:latin typeface="gg sans"/>
              </a:rPr>
              <a:t>)</a:t>
            </a:r>
          </a:p>
          <a:p>
            <a:pPr marL="0" indent="0">
              <a:buNone/>
            </a:pPr>
            <a:r>
              <a:rPr lang="it-IT" sz="1600" b="0" i="0">
                <a:solidFill>
                  <a:schemeClr val="bg1"/>
                </a:solidFill>
                <a:effectLst/>
                <a:latin typeface="gg sans"/>
              </a:rPr>
              <a:t>Google</a:t>
            </a:r>
          </a:p>
          <a:p>
            <a:pPr marL="0" indent="0">
              <a:buNone/>
            </a:pPr>
            <a:r>
              <a:rPr lang="it-IT" sz="1600" b="0" i="0">
                <a:solidFill>
                  <a:schemeClr val="bg1"/>
                </a:solidFill>
                <a:effectLst/>
                <a:latin typeface="gg sans"/>
              </a:rPr>
              <a:t>W3SChool</a:t>
            </a:r>
            <a:endParaRPr lang="en-US" sz="1600">
              <a:solidFill>
                <a:schemeClr val="bg1"/>
              </a:solidFill>
              <a:latin typeface="gg sans"/>
            </a:endParaRP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  <a:latin typeface="gg sans"/>
            </a:endParaRPr>
          </a:p>
        </p:txBody>
      </p:sp>
      <p:sp>
        <p:nvSpPr>
          <p:cNvPr id="21" name="Forma libre: forma 74">
            <a:extLst>
              <a:ext uri="{FF2B5EF4-FFF2-40B4-BE49-F238E27FC236}">
                <a16:creationId xmlns:a16="http://schemas.microsoft.com/office/drawing/2014/main" id="{F082319B-E063-A905-9F86-145E3942C7CC}"/>
              </a:ext>
            </a:extLst>
          </p:cNvPr>
          <p:cNvSpPr/>
          <p:nvPr/>
        </p:nvSpPr>
        <p:spPr>
          <a:xfrm rot="9441101">
            <a:off x="1131366" y="1293899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2" name="Forma libre: forma 81">
            <a:extLst>
              <a:ext uri="{FF2B5EF4-FFF2-40B4-BE49-F238E27FC236}">
                <a16:creationId xmlns:a16="http://schemas.microsoft.com/office/drawing/2014/main" id="{E996B53E-3DBB-20A4-DE1D-F6F0850EEBF9}"/>
              </a:ext>
            </a:extLst>
          </p:cNvPr>
          <p:cNvSpPr/>
          <p:nvPr/>
        </p:nvSpPr>
        <p:spPr>
          <a:xfrm rot="6359531">
            <a:off x="296408" y="2151615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3" name="Forma libre: forma 80">
            <a:extLst>
              <a:ext uri="{FF2B5EF4-FFF2-40B4-BE49-F238E27FC236}">
                <a16:creationId xmlns:a16="http://schemas.microsoft.com/office/drawing/2014/main" id="{9201428C-168F-B0C6-D533-6F4879D5D2F1}"/>
              </a:ext>
            </a:extLst>
          </p:cNvPr>
          <p:cNvSpPr/>
          <p:nvPr/>
        </p:nvSpPr>
        <p:spPr>
          <a:xfrm rot="3837329">
            <a:off x="357131" y="3390112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4" name="Forma libre: forma 79">
            <a:extLst>
              <a:ext uri="{FF2B5EF4-FFF2-40B4-BE49-F238E27FC236}">
                <a16:creationId xmlns:a16="http://schemas.microsoft.com/office/drawing/2014/main" id="{BC697867-A1BA-C534-441A-C1D3C1F2FF7B}"/>
              </a:ext>
            </a:extLst>
          </p:cNvPr>
          <p:cNvSpPr/>
          <p:nvPr/>
        </p:nvSpPr>
        <p:spPr>
          <a:xfrm rot="1527400">
            <a:off x="1267428" y="4319080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5" name="Forma libre: forma 78">
            <a:extLst>
              <a:ext uri="{FF2B5EF4-FFF2-40B4-BE49-F238E27FC236}">
                <a16:creationId xmlns:a16="http://schemas.microsoft.com/office/drawing/2014/main" id="{4B0A59A0-B9A3-19FE-7454-1A02F4CF92DE}"/>
              </a:ext>
            </a:extLst>
          </p:cNvPr>
          <p:cNvSpPr/>
          <p:nvPr/>
        </p:nvSpPr>
        <p:spPr>
          <a:xfrm rot="20595973">
            <a:off x="2488002" y="4257472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6" name="Forma libre: forma 77">
            <a:extLst>
              <a:ext uri="{FF2B5EF4-FFF2-40B4-BE49-F238E27FC236}">
                <a16:creationId xmlns:a16="http://schemas.microsoft.com/office/drawing/2014/main" id="{EFB16ED9-4E22-070F-A6B6-3BB6CAAD5A15}"/>
              </a:ext>
            </a:extLst>
          </p:cNvPr>
          <p:cNvSpPr/>
          <p:nvPr/>
        </p:nvSpPr>
        <p:spPr>
          <a:xfrm rot="17796779">
            <a:off x="3307274" y="3432674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7" name="Forma libre: forma 76">
            <a:extLst>
              <a:ext uri="{FF2B5EF4-FFF2-40B4-BE49-F238E27FC236}">
                <a16:creationId xmlns:a16="http://schemas.microsoft.com/office/drawing/2014/main" id="{32FCACDC-8B38-83C4-3DC0-DA52D76484E9}"/>
              </a:ext>
            </a:extLst>
          </p:cNvPr>
          <p:cNvSpPr/>
          <p:nvPr/>
        </p:nvSpPr>
        <p:spPr>
          <a:xfrm rot="15056664">
            <a:off x="3277644" y="2176056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28" name="Forma libre: forma 75">
            <a:extLst>
              <a:ext uri="{FF2B5EF4-FFF2-40B4-BE49-F238E27FC236}">
                <a16:creationId xmlns:a16="http://schemas.microsoft.com/office/drawing/2014/main" id="{A83AF301-DF70-1D12-176D-3F8D99E8FCF8}"/>
              </a:ext>
            </a:extLst>
          </p:cNvPr>
          <p:cNvSpPr/>
          <p:nvPr/>
        </p:nvSpPr>
        <p:spPr>
          <a:xfrm rot="12220945">
            <a:off x="2403534" y="1289454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29" name="Gráfico 105" descr="Signo de interrogación con relleno sólido">
            <a:extLst>
              <a:ext uri="{FF2B5EF4-FFF2-40B4-BE49-F238E27FC236}">
                <a16:creationId xmlns:a16="http://schemas.microsoft.com/office/drawing/2014/main" id="{9BD097DB-075B-4489-B9C3-1F0F24A47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6348" y="1486383"/>
            <a:ext cx="657904" cy="657904"/>
          </a:xfrm>
          <a:prstGeom prst="rect">
            <a:avLst/>
          </a:prstGeom>
        </p:spPr>
      </p:pic>
      <p:pic>
        <p:nvPicPr>
          <p:cNvPr id="30" name="Gráfico 106" descr="Diana con relleno sólido">
            <a:extLst>
              <a:ext uri="{FF2B5EF4-FFF2-40B4-BE49-F238E27FC236}">
                <a16:creationId xmlns:a16="http://schemas.microsoft.com/office/drawing/2014/main" id="{305444B7-3B82-A57A-ABFD-B7CD45B2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507" y="3978054"/>
            <a:ext cx="657904" cy="657904"/>
          </a:xfrm>
          <a:prstGeom prst="rect">
            <a:avLst/>
          </a:prstGeom>
        </p:spPr>
      </p:pic>
      <p:pic>
        <p:nvPicPr>
          <p:cNvPr id="31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C5905FC6-C952-8238-0E86-E052E4FEA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8722" y="4897578"/>
            <a:ext cx="657904" cy="657904"/>
          </a:xfrm>
          <a:prstGeom prst="rect">
            <a:avLst/>
          </a:prstGeom>
        </p:spPr>
      </p:pic>
      <p:pic>
        <p:nvPicPr>
          <p:cNvPr id="32" name="Gráfico 109" descr="Piezas de rompecabezas con relleno sólido">
            <a:extLst>
              <a:ext uri="{FF2B5EF4-FFF2-40B4-BE49-F238E27FC236}">
                <a16:creationId xmlns:a16="http://schemas.microsoft.com/office/drawing/2014/main" id="{03FF555F-F9BA-D7B0-C097-A8177F4F2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3921" y="4897578"/>
            <a:ext cx="657904" cy="657904"/>
          </a:xfrm>
          <a:prstGeom prst="rect">
            <a:avLst/>
          </a:prstGeom>
        </p:spPr>
      </p:pic>
      <p:pic>
        <p:nvPicPr>
          <p:cNvPr id="33" name="Gráfico 110" descr="Edificio con relleno sólido">
            <a:extLst>
              <a:ext uri="{FF2B5EF4-FFF2-40B4-BE49-F238E27FC236}">
                <a16:creationId xmlns:a16="http://schemas.microsoft.com/office/drawing/2014/main" id="{E1A41AE1-FADD-0937-C7CB-69BB072A6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252" y="1486383"/>
            <a:ext cx="706809" cy="657904"/>
          </a:xfrm>
          <a:prstGeom prst="rect">
            <a:avLst/>
          </a:prstGeom>
        </p:spPr>
      </p:pic>
      <p:pic>
        <p:nvPicPr>
          <p:cNvPr id="34" name="Gráfico 112" descr="Bombilla y lápiz con relleno sólido">
            <a:extLst>
              <a:ext uri="{FF2B5EF4-FFF2-40B4-BE49-F238E27FC236}">
                <a16:creationId xmlns:a16="http://schemas.microsoft.com/office/drawing/2014/main" id="{7820AEBF-2917-D624-DA32-333DD2E44B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610" y="2607794"/>
            <a:ext cx="657904" cy="657904"/>
          </a:xfrm>
          <a:prstGeom prst="rect">
            <a:avLst/>
          </a:prstGeom>
        </p:spPr>
      </p:pic>
      <p:pic>
        <p:nvPicPr>
          <p:cNvPr id="35" name="Gráfico 113" descr="Engranaje único con relleno sólido">
            <a:extLst>
              <a:ext uri="{FF2B5EF4-FFF2-40B4-BE49-F238E27FC236}">
                <a16:creationId xmlns:a16="http://schemas.microsoft.com/office/drawing/2014/main" id="{E3542B06-F7E5-9047-F62E-02A6CDAC18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00000">
            <a:off x="1816848" y="2817747"/>
            <a:ext cx="1615357" cy="1615357"/>
          </a:xfrm>
          <a:prstGeom prst="rect">
            <a:avLst/>
          </a:prstGeom>
        </p:spPr>
      </p:pic>
      <p:pic>
        <p:nvPicPr>
          <p:cNvPr id="36" name="Immagine 35" descr="book icon">
            <a:extLst>
              <a:ext uri="{FF2B5EF4-FFF2-40B4-BE49-F238E27FC236}">
                <a16:creationId xmlns:a16="http://schemas.microsoft.com/office/drawing/2014/main" id="{5087B70E-C621-309F-83FC-919E4BCE5B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7197" y="3978054"/>
            <a:ext cx="657904" cy="657904"/>
          </a:xfrm>
          <a:prstGeom prst="rect">
            <a:avLst/>
          </a:prstGeom>
        </p:spPr>
      </p:pic>
      <p:pic>
        <p:nvPicPr>
          <p:cNvPr id="37" name="Immagine 36" descr="workstation icon">
            <a:extLst>
              <a:ext uri="{FF2B5EF4-FFF2-40B4-BE49-F238E27FC236}">
                <a16:creationId xmlns:a16="http://schemas.microsoft.com/office/drawing/2014/main" id="{23BF6B12-04D6-86A0-1CA1-38CA152D98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60619" y="2515115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2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12141101">
            <a:off x="2305021" y="1240960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9059531">
            <a:off x="1114818" y="1243203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6537329">
            <a:off x="275816" y="2140701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4227400">
            <a:off x="293749" y="3438231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1695973">
            <a:off x="1189469" y="4252121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20496779">
            <a:off x="2355340" y="4266382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7756664">
            <a:off x="3194939" y="3366219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4920945">
            <a:off x="3408489" y="1519603"/>
            <a:ext cx="2489028" cy="2278480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glow rad="406400">
              <a:schemeClr val="accent4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3627" y="2075001"/>
            <a:ext cx="1131947" cy="1131947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2103" y="1463403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0000">
            <a:off x="1747480" y="2783324"/>
            <a:ext cx="1615357" cy="1615357"/>
          </a:xfrm>
          <a:prstGeom prst="rect">
            <a:avLst/>
          </a:prstGeom>
        </p:spPr>
      </p:pic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2FE379F-DB52-8B15-4123-E7B105475A7F}"/>
              </a:ext>
            </a:extLst>
          </p:cNvPr>
          <p:cNvSpPr txBox="1"/>
          <p:nvPr/>
        </p:nvSpPr>
        <p:spPr>
          <a:xfrm>
            <a:off x="6667500" y="7860030"/>
            <a:ext cx="420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>
                <a:solidFill>
                  <a:schemeClr val="accent4"/>
                </a:solidFill>
              </a:rPr>
              <a:t>BUSINESS</a:t>
            </a:r>
            <a:r>
              <a:rPr lang="es-CO" sz="4000"/>
              <a:t> </a:t>
            </a:r>
          </a:p>
          <a:p>
            <a:r>
              <a:rPr lang="es-CO" sz="4000" b="1">
                <a:solidFill>
                  <a:schemeClr val="bg1"/>
                </a:solidFill>
                <a:latin typeface="Lato" panose="020F0502020204030203" pitchFamily="34" charset="0"/>
              </a:rPr>
              <a:t>INFOGRAPHIC</a:t>
            </a:r>
          </a:p>
        </p:txBody>
      </p:sp>
      <p:sp>
        <p:nvSpPr>
          <p:cNvPr id="116" name="Text Placeholder 51">
            <a:extLst>
              <a:ext uri="{FF2B5EF4-FFF2-40B4-BE49-F238E27FC236}">
                <a16:creationId xmlns:a16="http://schemas.microsoft.com/office/drawing/2014/main" id="{045B7CD9-52AF-F5CD-7BDC-07EE872E3179}"/>
              </a:ext>
            </a:extLst>
          </p:cNvPr>
          <p:cNvSpPr txBox="1">
            <a:spLocks/>
          </p:cNvSpPr>
          <p:nvPr/>
        </p:nvSpPr>
        <p:spPr>
          <a:xfrm>
            <a:off x="6696023" y="9262286"/>
            <a:ext cx="4173478" cy="2525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rgbClr val="E4A9C9"/>
                </a:solidFill>
              </a:rPr>
              <a:t>Your Title</a:t>
            </a: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Lorem ipsum dolor sit amet, consectetur adipiscing elit. Lorem ipsum dolor sit </a:t>
            </a:r>
            <a:r>
              <a:rPr lang="en-US" sz="1800" err="1">
                <a:solidFill>
                  <a:schemeClr val="bg1"/>
                </a:solidFill>
              </a:rPr>
              <a:t>amet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 err="1">
                <a:solidFill>
                  <a:schemeClr val="bg1"/>
                </a:solidFill>
              </a:rPr>
              <a:t>consectetur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err="1">
                <a:solidFill>
                  <a:schemeClr val="bg1"/>
                </a:solidFill>
              </a:rPr>
              <a:t>adipiscing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err="1">
                <a:solidFill>
                  <a:schemeClr val="bg1"/>
                </a:solidFill>
              </a:rPr>
              <a:t>elit</a:t>
            </a:r>
            <a:r>
              <a:rPr lang="en-US" sz="1800">
                <a:solidFill>
                  <a:schemeClr val="bg1"/>
                </a:solidFill>
              </a:rPr>
              <a:t>. Lorem ipsum dolor sit </a:t>
            </a:r>
            <a:r>
              <a:rPr lang="en-US" sz="1800" err="1">
                <a:solidFill>
                  <a:schemeClr val="bg1"/>
                </a:solidFill>
              </a:rPr>
              <a:t>amet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 err="1">
                <a:solidFill>
                  <a:schemeClr val="bg1"/>
                </a:solidFill>
              </a:rPr>
              <a:t>consectetur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err="1">
                <a:solidFill>
                  <a:schemeClr val="bg1"/>
                </a:solidFill>
              </a:rPr>
              <a:t>adipiscing</a:t>
            </a:r>
            <a:r>
              <a:rPr lang="en-US" sz="1800">
                <a:solidFill>
                  <a:schemeClr val="bg1"/>
                </a:solidFill>
              </a:rPr>
              <a:t> </a:t>
            </a:r>
            <a:r>
              <a:rPr lang="en-US" sz="1800" err="1">
                <a:solidFill>
                  <a:schemeClr val="bg1"/>
                </a:solidFill>
              </a:rPr>
              <a:t>elit</a:t>
            </a:r>
            <a:r>
              <a:rPr lang="en-US" sz="180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CuadroTexto 114">
            <a:extLst>
              <a:ext uri="{FF2B5EF4-FFF2-40B4-BE49-F238E27FC236}">
                <a16:creationId xmlns:a16="http://schemas.microsoft.com/office/drawing/2014/main" id="{85FBAAC8-37EB-F1F7-BBC5-813B00FB1A43}"/>
              </a:ext>
            </a:extLst>
          </p:cNvPr>
          <p:cNvSpPr txBox="1"/>
          <p:nvPr/>
        </p:nvSpPr>
        <p:spPr>
          <a:xfrm>
            <a:off x="7463687" y="972573"/>
            <a:ext cx="127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>
                <a:solidFill>
                  <a:srgbClr val="DBDEE1"/>
                </a:solidFill>
                <a:effectLst/>
                <a:latin typeface="gg sans"/>
              </a:rPr>
              <a:t>KETU</a:t>
            </a:r>
            <a:endParaRPr lang="es-CO" sz="40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" name="Text Placeholder 51">
            <a:extLst>
              <a:ext uri="{FF2B5EF4-FFF2-40B4-BE49-F238E27FC236}">
                <a16:creationId xmlns:a16="http://schemas.microsoft.com/office/drawing/2014/main" id="{20E29949-2A9D-F08A-5524-7019AC4F08C8}"/>
              </a:ext>
            </a:extLst>
          </p:cNvPr>
          <p:cNvSpPr txBox="1">
            <a:spLocks/>
          </p:cNvSpPr>
          <p:nvPr/>
        </p:nvSpPr>
        <p:spPr>
          <a:xfrm>
            <a:off x="7463687" y="1719262"/>
            <a:ext cx="4455044" cy="9356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err="1">
                <a:solidFill>
                  <a:srgbClr val="DBDEE1"/>
                </a:solidFill>
                <a:latin typeface="gg sans"/>
              </a:rPr>
              <a:t>Ketu</a:t>
            </a:r>
            <a:r>
              <a:rPr lang="it-IT" sz="1400">
                <a:solidFill>
                  <a:srgbClr val="DBDEE1"/>
                </a:solidFill>
                <a:latin typeface="gg sans"/>
              </a:rPr>
              <a:t> è un applicazione di messaggistica dove gli utenti possono comunicare tra di loro. Il nome venne creato dalla combinazione dei nostri nome in ordine alfabetico, prendendo la quarta lettera al contrario.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6" name="CuadroTexto 114">
            <a:extLst>
              <a:ext uri="{FF2B5EF4-FFF2-40B4-BE49-F238E27FC236}">
                <a16:creationId xmlns:a16="http://schemas.microsoft.com/office/drawing/2014/main" id="{EFFEA219-FE66-DA87-70BE-03A07CBFCB5A}"/>
              </a:ext>
            </a:extLst>
          </p:cNvPr>
          <p:cNvSpPr txBox="1"/>
          <p:nvPr/>
        </p:nvSpPr>
        <p:spPr>
          <a:xfrm>
            <a:off x="7463687" y="2932100"/>
            <a:ext cx="207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>
                <a:solidFill>
                  <a:srgbClr val="DBDEE1"/>
                </a:solidFill>
                <a:effectLst/>
                <a:latin typeface="gg sans"/>
              </a:rPr>
              <a:t>GRUPPO</a:t>
            </a:r>
            <a:endParaRPr lang="es-CO" sz="32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" name="Text Placeholder 51">
            <a:extLst>
              <a:ext uri="{FF2B5EF4-FFF2-40B4-BE49-F238E27FC236}">
                <a16:creationId xmlns:a16="http://schemas.microsoft.com/office/drawing/2014/main" id="{311EEA76-FD8D-583F-7010-A497911A5D11}"/>
              </a:ext>
            </a:extLst>
          </p:cNvPr>
          <p:cNvSpPr txBox="1">
            <a:spLocks/>
          </p:cNvSpPr>
          <p:nvPr/>
        </p:nvSpPr>
        <p:spPr>
          <a:xfrm>
            <a:off x="7463687" y="3681553"/>
            <a:ext cx="4319429" cy="17595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0" i="0">
                <a:solidFill>
                  <a:srgbClr val="DBDEE1"/>
                </a:solidFill>
                <a:effectLst/>
                <a:latin typeface="gg sans"/>
              </a:rPr>
              <a:t>In questo Progetto hanno partecipato:</a:t>
            </a:r>
          </a:p>
          <a:p>
            <a:pPr marL="0" indent="0">
              <a:buNone/>
            </a:pPr>
            <a:r>
              <a:rPr lang="it-IT" sz="1400">
                <a:solidFill>
                  <a:srgbClr val="DBDEE1"/>
                </a:solidFill>
                <a:latin typeface="gg sans"/>
              </a:rPr>
              <a:t>     </a:t>
            </a:r>
            <a:r>
              <a:rPr lang="it-IT" sz="1400" b="0" i="0">
                <a:solidFill>
                  <a:srgbClr val="DBDEE1"/>
                </a:solidFill>
                <a:effectLst/>
                <a:latin typeface="gg sans"/>
              </a:rPr>
              <a:t>- Samuele Orazio Durante </a:t>
            </a:r>
          </a:p>
          <a:p>
            <a:pPr marL="0" indent="0">
              <a:buNone/>
            </a:pPr>
            <a:r>
              <a:rPr lang="it-IT" sz="1400" b="0" i="0">
                <a:solidFill>
                  <a:srgbClr val="DBDEE1"/>
                </a:solidFill>
                <a:effectLst/>
                <a:latin typeface="gg sans"/>
              </a:rPr>
              <a:t>     - Marko Ponechal </a:t>
            </a:r>
          </a:p>
          <a:p>
            <a:pPr marL="0" indent="0">
              <a:buNone/>
            </a:pPr>
            <a:r>
              <a:rPr lang="it-IT" sz="1400" b="0" i="0">
                <a:solidFill>
                  <a:srgbClr val="DBDEE1"/>
                </a:solidFill>
                <a:effectLst/>
                <a:latin typeface="gg sans"/>
              </a:rPr>
              <a:t>     - Matteo Magnani </a:t>
            </a:r>
          </a:p>
          <a:p>
            <a:pPr marL="0" indent="0">
              <a:buNone/>
            </a:pPr>
            <a:r>
              <a:rPr lang="it-IT" sz="1400" b="0" i="0">
                <a:solidFill>
                  <a:srgbClr val="DBDEE1"/>
                </a:solidFill>
                <a:effectLst/>
                <a:latin typeface="gg sans"/>
              </a:rPr>
              <a:t>     - Roberto </a:t>
            </a:r>
            <a:r>
              <a:rPr lang="it-IT" sz="1400" b="0" i="0" err="1">
                <a:solidFill>
                  <a:srgbClr val="DBDEE1"/>
                </a:solidFill>
                <a:effectLst/>
                <a:latin typeface="gg sans"/>
              </a:rPr>
              <a:t>Mingon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" name="Gráfico 112" descr="Bombilla y lápiz con relleno sólido">
            <a:extLst>
              <a:ext uri="{FF2B5EF4-FFF2-40B4-BE49-F238E27FC236}">
                <a16:creationId xmlns:a16="http://schemas.microsoft.com/office/drawing/2014/main" id="{96B3C79E-7278-A34F-D669-09E626EEC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3367" y="1529206"/>
            <a:ext cx="657904" cy="657904"/>
          </a:xfrm>
          <a:prstGeom prst="rect">
            <a:avLst/>
          </a:prstGeom>
        </p:spPr>
      </p:pic>
      <p:pic>
        <p:nvPicPr>
          <p:cNvPr id="5" name="Gráfico 106" descr="Diana con relleno sólido">
            <a:extLst>
              <a:ext uri="{FF2B5EF4-FFF2-40B4-BE49-F238E27FC236}">
                <a16:creationId xmlns:a16="http://schemas.microsoft.com/office/drawing/2014/main" id="{B34C6494-230A-7D77-F215-1C5B886A1E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692" y="2594636"/>
            <a:ext cx="657904" cy="657904"/>
          </a:xfrm>
          <a:prstGeom prst="rect">
            <a:avLst/>
          </a:prstGeom>
        </p:spPr>
      </p:pic>
      <p:pic>
        <p:nvPicPr>
          <p:cNvPr id="8" name="Gráfico 109" descr="Piezas de rompecabezas con relleno sólido">
            <a:extLst>
              <a:ext uri="{FF2B5EF4-FFF2-40B4-BE49-F238E27FC236}">
                <a16:creationId xmlns:a16="http://schemas.microsoft.com/office/drawing/2014/main" id="{17DDF0D7-8648-58D4-2B7D-56875B05AA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0571" y="3881257"/>
            <a:ext cx="657904" cy="657904"/>
          </a:xfrm>
          <a:prstGeom prst="rect">
            <a:avLst/>
          </a:prstGeom>
        </p:spPr>
      </p:pic>
      <p:pic>
        <p:nvPicPr>
          <p:cNvPr id="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E12F2CD2-6E59-FADD-CE87-0A7514D48E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445" y="4879381"/>
            <a:ext cx="657904" cy="657904"/>
          </a:xfrm>
          <a:prstGeom prst="rect">
            <a:avLst/>
          </a:prstGeom>
        </p:spPr>
      </p:pic>
      <p:pic>
        <p:nvPicPr>
          <p:cNvPr id="10" name="Immagine 9" descr="book icon">
            <a:extLst>
              <a:ext uri="{FF2B5EF4-FFF2-40B4-BE49-F238E27FC236}">
                <a16:creationId xmlns:a16="http://schemas.microsoft.com/office/drawing/2014/main" id="{2640366D-042B-78A3-2BA0-DA06A923F3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92103" y="4885977"/>
            <a:ext cx="657904" cy="657904"/>
          </a:xfrm>
          <a:prstGeom prst="rect">
            <a:avLst/>
          </a:prstGeom>
        </p:spPr>
      </p:pic>
      <p:pic>
        <p:nvPicPr>
          <p:cNvPr id="11" name="Immagine 10" descr="workstation icon">
            <a:extLst>
              <a:ext uri="{FF2B5EF4-FFF2-40B4-BE49-F238E27FC236}">
                <a16:creationId xmlns:a16="http://schemas.microsoft.com/office/drawing/2014/main" id="{8E0C999C-4709-165C-16EB-DA22128C2F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14675" y="4001021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95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14841101">
            <a:off x="3560503" y="1258687"/>
            <a:ext cx="2902097" cy="2652599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  <a:effectLst>
            <a:glow rad="355600">
              <a:schemeClr val="accent1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11759531">
            <a:off x="2450433" y="1280733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9237329">
            <a:off x="1251987" y="1360698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6927400">
            <a:off x="342676" y="2228053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4395973">
            <a:off x="389620" y="3431308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596779">
            <a:off x="1207269" y="4283956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20456664">
            <a:off x="2409454" y="4250481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7620945">
            <a:off x="3290154" y="3405576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5338" y="4043935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0728" y="1615988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288" y="3946439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440" y="2581539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8278" y="1672118"/>
            <a:ext cx="1404727" cy="1404727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5720" y="1518692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00000">
            <a:off x="1837338" y="2811104"/>
            <a:ext cx="1615357" cy="1615357"/>
          </a:xfrm>
          <a:prstGeom prst="rect">
            <a:avLst/>
          </a:prstGeom>
        </p:spPr>
      </p:pic>
      <p:sp>
        <p:nvSpPr>
          <p:cNvPr id="3" name="CuadroTexto 114">
            <a:extLst>
              <a:ext uri="{FF2B5EF4-FFF2-40B4-BE49-F238E27FC236}">
                <a16:creationId xmlns:a16="http://schemas.microsoft.com/office/drawing/2014/main" id="{5E8DDF66-7419-C129-DE1C-6E39224A433F}"/>
              </a:ext>
            </a:extLst>
          </p:cNvPr>
          <p:cNvSpPr txBox="1"/>
          <p:nvPr/>
        </p:nvSpPr>
        <p:spPr>
          <a:xfrm>
            <a:off x="7507820" y="787009"/>
            <a:ext cx="397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0" i="0">
                <a:solidFill>
                  <a:srgbClr val="DBDEE1"/>
                </a:solidFill>
                <a:effectLst/>
                <a:latin typeface="gg sans"/>
              </a:rPr>
              <a:t>Architettura di Sistema</a:t>
            </a:r>
            <a:endParaRPr lang="es-CO" sz="32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4" name="Text Placeholder 51">
            <a:extLst>
              <a:ext uri="{FF2B5EF4-FFF2-40B4-BE49-F238E27FC236}">
                <a16:creationId xmlns:a16="http://schemas.microsoft.com/office/drawing/2014/main" id="{FD3DB6A5-5ACA-4B97-7932-89A5C8B3E919}"/>
              </a:ext>
            </a:extLst>
          </p:cNvPr>
          <p:cNvSpPr txBox="1">
            <a:spLocks/>
          </p:cNvSpPr>
          <p:nvPr/>
        </p:nvSpPr>
        <p:spPr>
          <a:xfrm>
            <a:off x="7507820" y="2141505"/>
            <a:ext cx="4398715" cy="2167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2000" b="0" i="0">
                <a:solidFill>
                  <a:srgbClr val="FFC000"/>
                </a:solidFill>
                <a:effectLst/>
                <a:latin typeface="gg sans"/>
              </a:rPr>
              <a:t>Architettura Virtuale</a:t>
            </a:r>
          </a:p>
          <a:p>
            <a:pPr marL="0" indent="0">
              <a:buNone/>
            </a:pPr>
            <a:r>
              <a:rPr lang="it-IT" sz="1600">
                <a:solidFill>
                  <a:srgbClr val="E3E3E3"/>
                </a:solidFill>
                <a:latin typeface="gg sans"/>
              </a:rPr>
              <a:t>I</a:t>
            </a:r>
            <a:r>
              <a:rPr lang="it-IT" sz="1600" b="0" i="0">
                <a:solidFill>
                  <a:srgbClr val="E3E3E3"/>
                </a:solidFill>
                <a:effectLst/>
                <a:latin typeface="gg sans"/>
              </a:rPr>
              <a:t>n questo caso virtuale perché anche se è a 2 livelli, elaborazione client/server, viene eseguito tutto sulla stessa macchina.</a:t>
            </a:r>
          </a:p>
          <a:p>
            <a:pPr marL="0" indent="0">
              <a:buNone/>
            </a:pPr>
            <a:r>
              <a:rPr lang="it-IT" sz="1600" b="0" i="0">
                <a:solidFill>
                  <a:srgbClr val="E3E3E3"/>
                </a:solidFill>
                <a:effectLst/>
                <a:latin typeface="gg sans"/>
              </a:rPr>
              <a:t>In un'architettura a 2 livelli, il client e il server possono essere implementati come processi separati su macchine separate o come processi separati sulla stessa macchina.</a:t>
            </a:r>
          </a:p>
        </p:txBody>
      </p:sp>
      <p:pic>
        <p:nvPicPr>
          <p:cNvPr id="6" name="Immagine 5" descr="book icon">
            <a:extLst>
              <a:ext uri="{FF2B5EF4-FFF2-40B4-BE49-F238E27FC236}">
                <a16:creationId xmlns:a16="http://schemas.microsoft.com/office/drawing/2014/main" id="{49BBB364-982B-CFE2-9397-EB4DA1F3B6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49217" y="4876532"/>
            <a:ext cx="657904" cy="657904"/>
          </a:xfrm>
          <a:prstGeom prst="rect">
            <a:avLst/>
          </a:prstGeom>
        </p:spPr>
      </p:pic>
      <p:pic>
        <p:nvPicPr>
          <p:cNvPr id="7" name="Immagine 6" descr="workstation icon">
            <a:extLst>
              <a:ext uri="{FF2B5EF4-FFF2-40B4-BE49-F238E27FC236}">
                <a16:creationId xmlns:a16="http://schemas.microsoft.com/office/drawing/2014/main" id="{15985A82-0F34-3D9A-73FC-DE4BA1E790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62686" y="4876532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4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17541101">
            <a:off x="3372490" y="3421760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14459531">
            <a:off x="3566334" y="1470535"/>
            <a:ext cx="2807351" cy="2623334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381000">
              <a:schemeClr val="accent4">
                <a:lumMod val="20000"/>
                <a:lumOff val="80000"/>
                <a:alpha val="40000"/>
              </a:schemeClr>
            </a:glow>
            <a:reflection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11937329">
            <a:off x="2498393" y="1333102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9627400">
            <a:off x="1256154" y="1367883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7095973">
            <a:off x="427599" y="2246284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4296779">
            <a:off x="406189" y="3445531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556664">
            <a:off x="1251920" y="4281284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20320945">
            <a:off x="2475205" y="4322421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157" y="4981162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7536" y="1506235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330" y="2607168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5585" y="1589481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85979" y="3977594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0000">
            <a:off x="1904390" y="2855245"/>
            <a:ext cx="1615357" cy="1615357"/>
          </a:xfrm>
          <a:prstGeom prst="rect">
            <a:avLst/>
          </a:prstGeom>
        </p:spPr>
      </p:pic>
      <p:sp>
        <p:nvSpPr>
          <p:cNvPr id="2" name="CuadroTexto 114">
            <a:extLst>
              <a:ext uri="{FF2B5EF4-FFF2-40B4-BE49-F238E27FC236}">
                <a16:creationId xmlns:a16="http://schemas.microsoft.com/office/drawing/2014/main" id="{3F4BB3FD-595C-05CC-B79F-BB217A6ECC00}"/>
              </a:ext>
            </a:extLst>
          </p:cNvPr>
          <p:cNvSpPr txBox="1"/>
          <p:nvPr/>
        </p:nvSpPr>
        <p:spPr>
          <a:xfrm>
            <a:off x="7472925" y="626159"/>
            <a:ext cx="380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>
                <a:solidFill>
                  <a:srgbClr val="DBDEE1"/>
                </a:solidFill>
                <a:effectLst/>
                <a:latin typeface="gg sans"/>
              </a:rPr>
              <a:t>Architettura Software</a:t>
            </a:r>
            <a:endParaRPr lang="es-CO" sz="32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" name="Text Placeholder 51">
            <a:extLst>
              <a:ext uri="{FF2B5EF4-FFF2-40B4-BE49-F238E27FC236}">
                <a16:creationId xmlns:a16="http://schemas.microsoft.com/office/drawing/2014/main" id="{4E2E0C9B-7D48-D734-6D30-2694C71ADC03}"/>
              </a:ext>
            </a:extLst>
          </p:cNvPr>
          <p:cNvSpPr txBox="1">
            <a:spLocks/>
          </p:cNvSpPr>
          <p:nvPr/>
        </p:nvSpPr>
        <p:spPr>
          <a:xfrm>
            <a:off x="6640701" y="1490686"/>
            <a:ext cx="5469318" cy="47411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Software utilizzati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Sviluppo GUI: </a:t>
            </a:r>
            <a:r>
              <a:rPr lang="it-IT" sz="1400" b="0" i="0" err="1">
                <a:solidFill>
                  <a:srgbClr val="E3E3E3"/>
                </a:solidFill>
                <a:effectLst/>
                <a:latin typeface="gg sans"/>
              </a:rPr>
              <a:t>NetBeans</a:t>
            </a:r>
            <a:endParaRPr lang="it-IT" sz="1400" b="0" i="0">
              <a:solidFill>
                <a:srgbClr val="E3E3E3"/>
              </a:solidFill>
              <a:effectLst/>
              <a:latin typeface="gg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Sviluppo server: </a:t>
            </a:r>
            <a:r>
              <a:rPr lang="it-IT" sz="1400" b="0" i="0" err="1">
                <a:solidFill>
                  <a:srgbClr val="E3E3E3"/>
                </a:solidFill>
                <a:effectLst/>
                <a:latin typeface="gg sans"/>
              </a:rPr>
              <a:t>VSCode</a:t>
            </a:r>
            <a:endParaRPr lang="it-IT" sz="1400" b="0" i="0">
              <a:solidFill>
                <a:srgbClr val="E3E3E3"/>
              </a:solidFill>
              <a:effectLst/>
              <a:latin typeface="gg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Linguaggi utilizzati: Java, XML</a:t>
            </a:r>
          </a:p>
          <a:p>
            <a:pPr marL="0" indent="0" algn="l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Spiegazione</a:t>
            </a:r>
          </a:p>
          <a:p>
            <a:pPr marL="0" indent="0" algn="l">
              <a:buNone/>
            </a:pPr>
            <a:r>
              <a:rPr lang="it-IT" sz="1400" b="0" i="0" err="1">
                <a:solidFill>
                  <a:srgbClr val="E3E3E3"/>
                </a:solidFill>
                <a:effectLst/>
                <a:latin typeface="gg sans"/>
              </a:rPr>
              <a:t>NetBeans</a:t>
            </a: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 è un ambiente di sviluppo integrato (IDE) utilizzato per lo sviluppo di applicazioni desktop, web e mobili. È stato utilizzato per sviluppare la GUI dell'applicazione KETU.</a:t>
            </a:r>
          </a:p>
          <a:p>
            <a:pPr marL="0" indent="0" algn="l">
              <a:buNone/>
            </a:pPr>
            <a:r>
              <a:rPr lang="it-IT" sz="1400" b="0" i="0" err="1">
                <a:solidFill>
                  <a:srgbClr val="E3E3E3"/>
                </a:solidFill>
                <a:effectLst/>
                <a:latin typeface="gg sans"/>
              </a:rPr>
              <a:t>VSCode</a:t>
            </a: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 è un editor di codice sorgente open source che può essere utilizzato per lo sviluppo di applicazioni di qualsiasi tipo. È stato utilizzato per sviluppare il server dell'applicazione KETU.</a:t>
            </a:r>
          </a:p>
          <a:p>
            <a:pPr marL="0" indent="0" algn="l">
              <a:buNone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Java è un linguaggio di programmazione orientato agli oggetti che viene utilizzato per lo sviluppo di applicazioni di qualsiasi tipo. È stato utilizzato per sviluppare sia la GUI che il server dell'applicazione KETU.</a:t>
            </a:r>
          </a:p>
          <a:p>
            <a:pPr marL="0" indent="0" algn="l">
              <a:buNone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XML è un linguaggio di markup che viene utilizzato per la memorizzazione e la trasmissione di dati. È stato utilizzato per memorizzare i dati degli utenti nel database del server.</a:t>
            </a:r>
          </a:p>
        </p:txBody>
      </p:sp>
      <p:pic>
        <p:nvPicPr>
          <p:cNvPr id="4" name="Gráfico 112" descr="Bombilla y lápiz con relleno sólido">
            <a:extLst>
              <a:ext uri="{FF2B5EF4-FFF2-40B4-BE49-F238E27FC236}">
                <a16:creationId xmlns:a16="http://schemas.microsoft.com/office/drawing/2014/main" id="{C3381DE7-E731-85D9-5E85-6FDF096A3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92101" y="1956037"/>
            <a:ext cx="1194548" cy="1194548"/>
          </a:xfrm>
          <a:prstGeom prst="rect">
            <a:avLst/>
          </a:prstGeom>
        </p:spPr>
      </p:pic>
      <p:pic>
        <p:nvPicPr>
          <p:cNvPr id="6" name="Immagine 5" descr="book icon">
            <a:extLst>
              <a:ext uri="{FF2B5EF4-FFF2-40B4-BE49-F238E27FC236}">
                <a16:creationId xmlns:a16="http://schemas.microsoft.com/office/drawing/2014/main" id="{30952DC9-E080-13C2-5EA1-966C3ED48A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0254" y="3951727"/>
            <a:ext cx="657904" cy="657904"/>
          </a:xfrm>
          <a:prstGeom prst="rect">
            <a:avLst/>
          </a:prstGeom>
        </p:spPr>
      </p:pic>
      <p:pic>
        <p:nvPicPr>
          <p:cNvPr id="7" name="Immagine 6" descr="workstation icon">
            <a:extLst>
              <a:ext uri="{FF2B5EF4-FFF2-40B4-BE49-F238E27FC236}">
                <a16:creationId xmlns:a16="http://schemas.microsoft.com/office/drawing/2014/main" id="{099936A1-6FC8-6FF3-1B49-A08B85F701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91979" y="4950648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32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20241101">
            <a:off x="2487710" y="4347581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17159531">
            <a:off x="3362801" y="3492187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14637329">
            <a:off x="3456216" y="1428930"/>
            <a:ext cx="2711265" cy="2662944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2327400">
            <a:off x="2475189" y="1360730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9795973">
            <a:off x="1257270" y="1390354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6996779">
            <a:off x="397473" y="2241379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4256664">
            <a:off x="376515" y="3439719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420945">
            <a:off x="1215518" y="4349625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001" y="4969556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6426" y="1615660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2826" y="1600800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0921" y="4909286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0000">
            <a:off x="1885467" y="2889023"/>
            <a:ext cx="1615357" cy="1615357"/>
          </a:xfrm>
          <a:prstGeom prst="rect">
            <a:avLst/>
          </a:prstGeom>
        </p:spPr>
      </p:pic>
      <p:sp>
        <p:nvSpPr>
          <p:cNvPr id="2" name="CuadroTexto 114">
            <a:extLst>
              <a:ext uri="{FF2B5EF4-FFF2-40B4-BE49-F238E27FC236}">
                <a16:creationId xmlns:a16="http://schemas.microsoft.com/office/drawing/2014/main" id="{2910D733-A03E-80CB-C4B3-F0D1E6C41757}"/>
              </a:ext>
            </a:extLst>
          </p:cNvPr>
          <p:cNvSpPr txBox="1"/>
          <p:nvPr/>
        </p:nvSpPr>
        <p:spPr>
          <a:xfrm>
            <a:off x="7411987" y="694760"/>
            <a:ext cx="377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>
                <a:solidFill>
                  <a:srgbClr val="DBDEE1"/>
                </a:solidFill>
                <a:effectLst/>
                <a:latin typeface="gg sans"/>
              </a:rPr>
              <a:t>Architettura Software</a:t>
            </a:r>
            <a:endParaRPr lang="es-CO" sz="32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" name="Text Placeholder 51">
            <a:extLst>
              <a:ext uri="{FF2B5EF4-FFF2-40B4-BE49-F238E27FC236}">
                <a16:creationId xmlns:a16="http://schemas.microsoft.com/office/drawing/2014/main" id="{474AC311-ACA7-72FE-ABDB-59FED36913F6}"/>
              </a:ext>
            </a:extLst>
          </p:cNvPr>
          <p:cNvSpPr txBox="1">
            <a:spLocks/>
          </p:cNvSpPr>
          <p:nvPr/>
        </p:nvSpPr>
        <p:spPr>
          <a:xfrm>
            <a:off x="6470336" y="1601250"/>
            <a:ext cx="5662806" cy="45917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>
                <a:solidFill>
                  <a:schemeClr val="bg1"/>
                </a:solidFill>
                <a:effectLst/>
                <a:latin typeface="gg sans"/>
              </a:rPr>
              <a:t>Come funziona il processo di registrazione e login</a:t>
            </a:r>
          </a:p>
          <a:p>
            <a:pPr marL="0" indent="0" algn="l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Client</a:t>
            </a:r>
            <a:endParaRPr lang="it-IT" sz="1400" b="0" i="0">
              <a:solidFill>
                <a:srgbClr val="FFC000"/>
              </a:solidFill>
              <a:effectLst/>
              <a:latin typeface="gg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Invia un pacchetto al server con le informazioni necessarie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Per ora sono solo username e password</a:t>
            </a:r>
          </a:p>
          <a:p>
            <a:pPr marL="0" indent="0" algn="l">
              <a:buNone/>
            </a:pPr>
            <a:r>
              <a:rPr lang="it-IT" sz="1800">
                <a:solidFill>
                  <a:srgbClr val="FFC000"/>
                </a:solidFill>
                <a:latin typeface="gg sans"/>
              </a:rPr>
              <a:t>Server</a:t>
            </a:r>
            <a:endParaRPr lang="it-IT" sz="1800" b="0" i="0">
              <a:solidFill>
                <a:srgbClr val="FFC000"/>
              </a:solidFill>
              <a:effectLst/>
              <a:latin typeface="gg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Elabora le informazioni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Restituisce al client un valore, che gli farà capire se l'operazione ha avuto successo o meno</a:t>
            </a:r>
          </a:p>
          <a:p>
            <a:pPr marL="0" indent="0" algn="l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Spiegazione</a:t>
            </a:r>
            <a:endParaRPr lang="it-IT" sz="1400" b="0" i="0">
              <a:solidFill>
                <a:srgbClr val="FFC000"/>
              </a:solidFill>
              <a:effectLst/>
              <a:latin typeface="gg sans"/>
            </a:endParaRPr>
          </a:p>
          <a:p>
            <a:pPr marL="0" indent="0" algn="l">
              <a:buNone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Il processo di registrazione e login è un processo a due fasi.</a:t>
            </a:r>
          </a:p>
          <a:p>
            <a:pPr marL="0" indent="0" algn="l">
              <a:buNone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Nella prima fase, il client invia un pacchetto al server con le informazioni necessarie per eseguire l'operazione richiesta. In questo caso, le informazioni necessarie sono solo username e password.</a:t>
            </a:r>
          </a:p>
          <a:p>
            <a:pPr marL="0" indent="0" algn="l">
              <a:buNone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Nella seconda fase, il server elabora le informazioni e restituisce al client un valore. Il valore restituito indica se l'operazione ha avuto successo o meno.</a:t>
            </a:r>
          </a:p>
        </p:txBody>
      </p:sp>
      <p:pic>
        <p:nvPicPr>
          <p:cNvPr id="4" name="Gráfico 106" descr="Diana con relleno sólido">
            <a:extLst>
              <a:ext uri="{FF2B5EF4-FFF2-40B4-BE49-F238E27FC236}">
                <a16:creationId xmlns:a16="http://schemas.microsoft.com/office/drawing/2014/main" id="{9481EDDE-E5B3-AF21-9312-59B415431B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64873" y="1980637"/>
            <a:ext cx="1193592" cy="1193592"/>
          </a:xfrm>
          <a:prstGeom prst="rect">
            <a:avLst/>
          </a:prstGeom>
        </p:spPr>
      </p:pic>
      <p:pic>
        <p:nvPicPr>
          <p:cNvPr id="6" name="Immagine 5" descr="book icon">
            <a:extLst>
              <a:ext uri="{FF2B5EF4-FFF2-40B4-BE49-F238E27FC236}">
                <a16:creationId xmlns:a16="http://schemas.microsoft.com/office/drawing/2014/main" id="{C65098EC-C442-0C2A-9CE0-A912E2D77F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553" y="2537667"/>
            <a:ext cx="657904" cy="657904"/>
          </a:xfrm>
          <a:prstGeom prst="rect">
            <a:avLst/>
          </a:prstGeom>
        </p:spPr>
      </p:pic>
      <p:pic>
        <p:nvPicPr>
          <p:cNvPr id="7" name="Immagine 6" descr="workstation icon">
            <a:extLst>
              <a:ext uri="{FF2B5EF4-FFF2-40B4-BE49-F238E27FC236}">
                <a16:creationId xmlns:a16="http://schemas.microsoft.com/office/drawing/2014/main" id="{C9F9D22C-7A30-3B36-D17C-56C21078E7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570" y="3949300"/>
            <a:ext cx="657904" cy="657904"/>
          </a:xfrm>
          <a:prstGeom prst="rect">
            <a:avLst/>
          </a:prstGeom>
        </p:spPr>
      </p:pic>
      <p:pic>
        <p:nvPicPr>
          <p:cNvPr id="9" name="Gráfico 112" descr="Bombilla y lápiz con relleno sólido">
            <a:extLst>
              <a:ext uri="{FF2B5EF4-FFF2-40B4-BE49-F238E27FC236}">
                <a16:creationId xmlns:a16="http://schemas.microsoft.com/office/drawing/2014/main" id="{87968F0F-62BB-235F-5FDA-D3D46F32AA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8653" y="3944483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11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1341101">
            <a:off x="1236843" y="4420609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19859531">
            <a:off x="2467179" y="4420688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17337329">
            <a:off x="3351146" y="3487059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5027400">
            <a:off x="3530585" y="1368149"/>
            <a:ext cx="2781010" cy="2671650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glow rad="330200">
              <a:schemeClr val="accent3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12495973">
            <a:off x="2478591" y="1415794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9696779">
            <a:off x="1272195" y="1427760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6956664">
            <a:off x="382008" y="2269645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4120945">
            <a:off x="334970" y="3522136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413" y="4111372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4783" y="1686124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729" y="4961609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0707" y="4895373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0000">
            <a:off x="1877623" y="2943535"/>
            <a:ext cx="1615357" cy="1615357"/>
          </a:xfrm>
          <a:prstGeom prst="rect">
            <a:avLst/>
          </a:prstGeom>
        </p:spPr>
      </p:pic>
      <p:sp>
        <p:nvSpPr>
          <p:cNvPr id="2" name="CuadroTexto 114">
            <a:extLst>
              <a:ext uri="{FF2B5EF4-FFF2-40B4-BE49-F238E27FC236}">
                <a16:creationId xmlns:a16="http://schemas.microsoft.com/office/drawing/2014/main" id="{46CC687A-5D35-2A69-313E-A5583ABA6B93}"/>
              </a:ext>
            </a:extLst>
          </p:cNvPr>
          <p:cNvSpPr txBox="1"/>
          <p:nvPr/>
        </p:nvSpPr>
        <p:spPr>
          <a:xfrm>
            <a:off x="7463841" y="485568"/>
            <a:ext cx="378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i="0">
                <a:solidFill>
                  <a:srgbClr val="DBDEE1"/>
                </a:solidFill>
                <a:effectLst/>
                <a:latin typeface="gg sans"/>
              </a:rPr>
              <a:t>Architettura Software</a:t>
            </a:r>
            <a:endParaRPr lang="es-CO" sz="32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" name="Text Placeholder 51">
            <a:extLst>
              <a:ext uri="{FF2B5EF4-FFF2-40B4-BE49-F238E27FC236}">
                <a16:creationId xmlns:a16="http://schemas.microsoft.com/office/drawing/2014/main" id="{3673A0DC-EA9C-2F09-8163-34A47934DE61}"/>
              </a:ext>
            </a:extLst>
          </p:cNvPr>
          <p:cNvSpPr txBox="1">
            <a:spLocks/>
          </p:cNvSpPr>
          <p:nvPr/>
        </p:nvSpPr>
        <p:spPr>
          <a:xfrm>
            <a:off x="6656887" y="1316165"/>
            <a:ext cx="5397953" cy="4870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0" i="0">
                <a:solidFill>
                  <a:srgbClr val="DBDEE1"/>
                </a:solidFill>
                <a:effectLst/>
                <a:latin typeface="gg sans"/>
              </a:rPr>
              <a:t>Focus sulla GUI del server</a:t>
            </a:r>
          </a:p>
          <a:p>
            <a:pPr marL="0" indent="0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Title bar personalizzata</a:t>
            </a:r>
          </a:p>
          <a:p>
            <a:r>
              <a:rPr lang="it-IT" sz="1400" b="0" i="0">
                <a:solidFill>
                  <a:srgbClr val="DBDEE1"/>
                </a:solidFill>
                <a:effectLst/>
                <a:latin typeface="gg sans"/>
              </a:rPr>
              <a:t>Utilizzo di una classe personalizzata per creare una </a:t>
            </a:r>
            <a:r>
              <a:rPr lang="it-IT" sz="1400" b="0" i="0" err="1">
                <a:solidFill>
                  <a:srgbClr val="DBDEE1"/>
                </a:solidFill>
                <a:effectLst/>
                <a:latin typeface="gg sans"/>
              </a:rPr>
              <a:t>title</a:t>
            </a:r>
            <a:r>
              <a:rPr lang="it-IT" sz="1400" b="0" i="0">
                <a:solidFill>
                  <a:srgbClr val="DBDEE1"/>
                </a:solidFill>
                <a:effectLst/>
                <a:latin typeface="gg sans"/>
              </a:rPr>
              <a:t> bar personalizzata</a:t>
            </a:r>
          </a:p>
          <a:p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La </a:t>
            </a:r>
            <a:r>
              <a:rPr lang="it-IT" sz="1400" b="0" i="0" err="1">
                <a:solidFill>
                  <a:srgbClr val="E3E3E3"/>
                </a:solidFill>
                <a:effectLst/>
                <a:latin typeface="gg sans"/>
              </a:rPr>
              <a:t>title</a:t>
            </a: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 bar include un pulsante di chiusura, un pulsante di minimizzazione e un pulsante di ingrandimento</a:t>
            </a:r>
            <a:endParaRPr lang="it-IT" sz="1400" b="0" i="0">
              <a:solidFill>
                <a:srgbClr val="DBDEE1"/>
              </a:solidFill>
              <a:effectLst/>
              <a:latin typeface="gg sans"/>
            </a:endParaRPr>
          </a:p>
          <a:p>
            <a:pPr marL="0" indent="0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Elementi personalizzati</a:t>
            </a:r>
          </a:p>
          <a:p>
            <a:r>
              <a:rPr lang="it-IT" sz="1400" b="0" i="0">
                <a:solidFill>
                  <a:srgbClr val="DBDEE1"/>
                </a:solidFill>
                <a:effectLst/>
                <a:latin typeface="gg sans"/>
              </a:rPr>
              <a:t>Utilizzo di elementi personalizzati per creare un'interfaccia utente più accattivante e user-friendly</a:t>
            </a:r>
          </a:p>
          <a:p>
            <a:pPr marL="0" indent="0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Librerie necessarie</a:t>
            </a:r>
          </a:p>
          <a:p>
            <a:r>
              <a:rPr lang="it-IT" sz="1400" b="0" i="0">
                <a:solidFill>
                  <a:srgbClr val="DBDEE1"/>
                </a:solidFill>
                <a:effectLst/>
                <a:latin typeface="gg sans"/>
              </a:rPr>
              <a:t>Utilizzo di librerie necessarie per aggiungere funzionalità avanzate all'interfaccia utente</a:t>
            </a:r>
          </a:p>
          <a:p>
            <a:pPr marL="0" indent="0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Spiegazione</a:t>
            </a:r>
            <a:endParaRPr lang="it-IT" sz="1400" b="0" i="0">
              <a:solidFill>
                <a:srgbClr val="FFC000"/>
              </a:solidFill>
              <a:effectLst/>
              <a:latin typeface="gg sans"/>
            </a:endParaRPr>
          </a:p>
          <a:p>
            <a:pPr marL="0" indent="0">
              <a:buNone/>
            </a:pPr>
            <a:r>
              <a:rPr lang="it-IT" sz="1400" b="0" i="0">
                <a:solidFill>
                  <a:srgbClr val="DBDEE1"/>
                </a:solidFill>
                <a:effectLst/>
                <a:latin typeface="gg sans"/>
              </a:rPr>
              <a:t>La GUI del server è l'interfaccia utente che viene utilizzata per interagire con il server. La GUI del server può essere utilizzata per eseguire varie operazioni, come la registrazione degli utenti, l'autenticazione degli utenti e la gestione dei messaggi.</a:t>
            </a:r>
          </a:p>
          <a:p>
            <a:pPr marL="0" indent="0">
              <a:buNone/>
            </a:pPr>
            <a:endParaRPr lang="it-IT" sz="1400" b="0" i="0">
              <a:solidFill>
                <a:srgbClr val="DBDEE1"/>
              </a:solidFill>
              <a:effectLst/>
              <a:latin typeface="gg sans"/>
            </a:endParaRPr>
          </a:p>
        </p:txBody>
      </p:sp>
      <p:pic>
        <p:nvPicPr>
          <p:cNvPr id="3" name="Gráfico 109" descr="Piezas de rompecabezas con relleno sólido">
            <a:extLst>
              <a:ext uri="{FF2B5EF4-FFF2-40B4-BE49-F238E27FC236}">
                <a16:creationId xmlns:a16="http://schemas.microsoft.com/office/drawing/2014/main" id="{402DDF1F-4294-C4AC-A310-9C70C85B45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89078" y="1912453"/>
            <a:ext cx="1241280" cy="1241280"/>
          </a:xfrm>
          <a:prstGeom prst="rect">
            <a:avLst/>
          </a:prstGeom>
        </p:spPr>
      </p:pic>
      <p:pic>
        <p:nvPicPr>
          <p:cNvPr id="4" name="Gráfico 106" descr="Diana con relleno sólido">
            <a:extLst>
              <a:ext uri="{FF2B5EF4-FFF2-40B4-BE49-F238E27FC236}">
                <a16:creationId xmlns:a16="http://schemas.microsoft.com/office/drawing/2014/main" id="{0E6CB6A3-E121-83F7-FD58-05DAFB77EA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1218" y="3959470"/>
            <a:ext cx="657904" cy="657904"/>
          </a:xfrm>
          <a:prstGeom prst="rect">
            <a:avLst/>
          </a:prstGeom>
        </p:spPr>
      </p:pic>
      <p:pic>
        <p:nvPicPr>
          <p:cNvPr id="6" name="Immagine 5" descr="book icon">
            <a:extLst>
              <a:ext uri="{FF2B5EF4-FFF2-40B4-BE49-F238E27FC236}">
                <a16:creationId xmlns:a16="http://schemas.microsoft.com/office/drawing/2014/main" id="{83AC0561-9151-DC69-0AEC-D10AEE04D0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1488" y="1632040"/>
            <a:ext cx="657904" cy="657904"/>
          </a:xfrm>
          <a:prstGeom prst="rect">
            <a:avLst/>
          </a:prstGeom>
        </p:spPr>
      </p:pic>
      <p:pic>
        <p:nvPicPr>
          <p:cNvPr id="7" name="Immagine 6" descr="workstation icon">
            <a:extLst>
              <a:ext uri="{FF2B5EF4-FFF2-40B4-BE49-F238E27FC236}">
                <a16:creationId xmlns:a16="http://schemas.microsoft.com/office/drawing/2014/main" id="{2D60D749-8ED4-49B0-2E9E-1B1128DFB2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9354" y="2630409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78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20037329">
            <a:off x="2509061" y="4252007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4041101">
            <a:off x="353395" y="3452127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959531">
            <a:off x="1230016" y="4308313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7727400">
            <a:off x="3421181" y="3397001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15195973">
            <a:off x="3538808" y="1401613"/>
            <a:ext cx="2511705" cy="2467272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596900">
              <a:schemeClr val="accent5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2396779">
            <a:off x="2518718" y="1335341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9656664">
            <a:off x="1265945" y="1310538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6820945">
            <a:off x="350138" y="2178747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56" y="2577341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807" y="4844702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565" y="3927239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816" y="4033971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1669" y="4956113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0000">
            <a:off x="1886217" y="2840910"/>
            <a:ext cx="1615357" cy="1615357"/>
          </a:xfrm>
          <a:prstGeom prst="rect">
            <a:avLst/>
          </a:prstGeom>
        </p:spPr>
      </p:pic>
      <p:sp>
        <p:nvSpPr>
          <p:cNvPr id="2" name="CuadroTexto 114">
            <a:extLst>
              <a:ext uri="{FF2B5EF4-FFF2-40B4-BE49-F238E27FC236}">
                <a16:creationId xmlns:a16="http://schemas.microsoft.com/office/drawing/2014/main" id="{5988649B-B070-0B5D-846A-13FC877AD482}"/>
              </a:ext>
            </a:extLst>
          </p:cNvPr>
          <p:cNvSpPr txBox="1"/>
          <p:nvPr/>
        </p:nvSpPr>
        <p:spPr>
          <a:xfrm>
            <a:off x="7265390" y="299545"/>
            <a:ext cx="420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0" i="0">
                <a:solidFill>
                  <a:srgbClr val="DBDEE1"/>
                </a:solidFill>
                <a:effectLst/>
                <a:latin typeface="gg sans"/>
              </a:rPr>
              <a:t>Implementazione dell'Applicazione Teorici</a:t>
            </a:r>
            <a:endParaRPr lang="es-CO" sz="32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" name="Text Placeholder 51">
            <a:extLst>
              <a:ext uri="{FF2B5EF4-FFF2-40B4-BE49-F238E27FC236}">
                <a16:creationId xmlns:a16="http://schemas.microsoft.com/office/drawing/2014/main" id="{0729A69D-4B2B-BCF5-01D4-CA1CC064A53D}"/>
              </a:ext>
            </a:extLst>
          </p:cNvPr>
          <p:cNvSpPr txBox="1">
            <a:spLocks/>
          </p:cNvSpPr>
          <p:nvPr/>
        </p:nvSpPr>
        <p:spPr>
          <a:xfrm>
            <a:off x="6542279" y="1625828"/>
            <a:ext cx="5649721" cy="46967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2000" b="0" i="0">
                <a:solidFill>
                  <a:srgbClr val="E3E3E3"/>
                </a:solidFill>
                <a:effectLst/>
                <a:latin typeface="gg sans"/>
              </a:rPr>
              <a:t>Funzionamento del </a:t>
            </a:r>
            <a:r>
              <a:rPr lang="it-IT" sz="2000" b="0" i="0" err="1">
                <a:solidFill>
                  <a:srgbClr val="E3E3E3"/>
                </a:solidFill>
                <a:effectLst/>
                <a:latin typeface="gg sans"/>
              </a:rPr>
              <a:t>send</a:t>
            </a:r>
            <a:r>
              <a:rPr lang="it-IT" sz="2000" b="0" i="0">
                <a:solidFill>
                  <a:srgbClr val="E3E3E3"/>
                </a:solidFill>
                <a:effectLst/>
                <a:latin typeface="gg sans"/>
              </a:rPr>
              <a:t> dei messaggi</a:t>
            </a:r>
          </a:p>
          <a:p>
            <a:pPr marL="0" indent="0" algn="l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Client</a:t>
            </a:r>
            <a:endParaRPr lang="it-IT" sz="1400" b="0" i="0">
              <a:solidFill>
                <a:srgbClr val="FFC000"/>
              </a:solidFill>
              <a:effectLst/>
              <a:latin typeface="gg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Invia il messaggio ad un </a:t>
            </a:r>
            <a:r>
              <a:rPr lang="it-IT" sz="1400" b="0" i="0" err="1">
                <a:solidFill>
                  <a:srgbClr val="E3E3E3"/>
                </a:solidFill>
                <a:effectLst/>
                <a:latin typeface="gg sans"/>
              </a:rPr>
              <a:t>arraylist</a:t>
            </a: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 locale</a:t>
            </a:r>
          </a:p>
          <a:p>
            <a:pPr marL="0" indent="0" algn="l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Server</a:t>
            </a:r>
            <a:endParaRPr lang="it-IT" sz="1400" b="0" i="0">
              <a:solidFill>
                <a:srgbClr val="FFC000"/>
              </a:solidFill>
              <a:effectLst/>
              <a:latin typeface="gg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Salva il messaggio nel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Invia il messaggio al client ricevitore se è online</a:t>
            </a:r>
          </a:p>
          <a:p>
            <a:pPr marL="0" indent="0" algn="l">
              <a:buNone/>
            </a:pPr>
            <a:r>
              <a:rPr lang="it-IT" sz="1800" b="0" i="0">
                <a:solidFill>
                  <a:srgbClr val="FFC000"/>
                </a:solidFill>
                <a:effectLst/>
                <a:latin typeface="gg sans"/>
              </a:rPr>
              <a:t>Spiegazione</a:t>
            </a:r>
            <a:endParaRPr lang="it-IT" sz="1400" b="0" i="0">
              <a:solidFill>
                <a:srgbClr val="FFC000"/>
              </a:solidFill>
              <a:effectLst/>
              <a:latin typeface="gg sans"/>
            </a:endParaRPr>
          </a:p>
          <a:p>
            <a:pPr marL="0" indent="0" algn="l">
              <a:buNone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Il processo di invio di un messaggio è un processo a tre fasi.</a:t>
            </a:r>
          </a:p>
          <a:p>
            <a:pPr marL="0" indent="0" algn="l">
              <a:buNone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Nella prima fase, il client invia il messaggio ad un </a:t>
            </a:r>
            <a:r>
              <a:rPr lang="it-IT" sz="1400" b="0" i="0" err="1">
                <a:solidFill>
                  <a:srgbClr val="E3E3E3"/>
                </a:solidFill>
                <a:effectLst/>
                <a:latin typeface="gg sans"/>
              </a:rPr>
              <a:t>arraylist</a:t>
            </a: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 locale. L'</a:t>
            </a:r>
            <a:r>
              <a:rPr lang="it-IT" sz="1400" b="0" i="0" err="1">
                <a:solidFill>
                  <a:srgbClr val="E3E3E3"/>
                </a:solidFill>
                <a:effectLst/>
                <a:latin typeface="gg sans"/>
              </a:rPr>
              <a:t>arraylist</a:t>
            </a: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 locale viene utilizzato per memorizzare i messaggi che devono essere inviati al server.</a:t>
            </a:r>
          </a:p>
          <a:p>
            <a:pPr marL="0" indent="0" algn="l">
              <a:buNone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Nella seconda fase, il server salva il messaggio nel database. Il database viene utilizzato per memorizzare tutti i messaggi che sono stati inviati o ricevuti dagli utenti.</a:t>
            </a:r>
          </a:p>
          <a:p>
            <a:pPr marL="0" indent="0" algn="l">
              <a:buNone/>
            </a:pPr>
            <a:r>
              <a:rPr lang="it-IT" sz="1400" b="0" i="0">
                <a:solidFill>
                  <a:srgbClr val="E3E3E3"/>
                </a:solidFill>
                <a:effectLst/>
                <a:latin typeface="gg sans"/>
              </a:rPr>
              <a:t>Nella terza fase, il server invia il messaggio al client ricevitore se è online. Il client ricevitore è l'utente che riceve il messaggio.</a:t>
            </a:r>
          </a:p>
          <a:p>
            <a:pPr marL="0" indent="0">
              <a:buNone/>
            </a:pPr>
            <a:endParaRPr lang="en-US" sz="1400">
              <a:solidFill>
                <a:schemeClr val="bg1"/>
              </a:solidFill>
              <a:latin typeface="gg sans"/>
            </a:endParaRPr>
          </a:p>
        </p:txBody>
      </p:sp>
      <p:pic>
        <p:nvPicPr>
          <p:cNvPr id="4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ABB0AB32-3AD0-265A-DDB3-DCEECBDC4F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64469" y="2019029"/>
            <a:ext cx="1216216" cy="1216216"/>
          </a:xfrm>
          <a:prstGeom prst="rect">
            <a:avLst/>
          </a:prstGeom>
        </p:spPr>
      </p:pic>
      <p:pic>
        <p:nvPicPr>
          <p:cNvPr id="5" name="Immagine 4" descr="book icon">
            <a:extLst>
              <a:ext uri="{FF2B5EF4-FFF2-40B4-BE49-F238E27FC236}">
                <a16:creationId xmlns:a16="http://schemas.microsoft.com/office/drawing/2014/main" id="{E855468F-69FC-0C9B-683D-11E84695B2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13745" y="1579954"/>
            <a:ext cx="657904" cy="657904"/>
          </a:xfrm>
          <a:prstGeom prst="rect">
            <a:avLst/>
          </a:prstGeom>
        </p:spPr>
      </p:pic>
      <p:pic>
        <p:nvPicPr>
          <p:cNvPr id="6" name="Immagine 5" descr="workstation icon">
            <a:extLst>
              <a:ext uri="{FF2B5EF4-FFF2-40B4-BE49-F238E27FC236}">
                <a16:creationId xmlns:a16="http://schemas.microsoft.com/office/drawing/2014/main" id="{8D7BDCBD-4175-D1FB-943E-A94B201DA0E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69019" y="1523420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73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6741101">
            <a:off x="359151" y="2046867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3659531">
            <a:off x="380300" y="3258297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1137329">
            <a:off x="1318346" y="4101716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20427400">
            <a:off x="2599028" y="4139074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17895973">
            <a:off x="3430238" y="3228689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5096779">
            <a:off x="3522498" y="1243604"/>
            <a:ext cx="2712194" cy="2554798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glow rad="609600">
              <a:schemeClr val="tx2">
                <a:lumMod val="75000"/>
                <a:lumOff val="2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2356664">
            <a:off x="2514973" y="1188004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9520945">
            <a:off x="1256412" y="1143805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7616" y="1436053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6125" y="4795609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2181" y="4659180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950" y="2501372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7758" y="3833341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700000">
            <a:off x="1951542" y="2671587"/>
            <a:ext cx="1615357" cy="1615357"/>
          </a:xfrm>
          <a:prstGeom prst="rect">
            <a:avLst/>
          </a:prstGeom>
        </p:spPr>
      </p:pic>
      <p:sp>
        <p:nvSpPr>
          <p:cNvPr id="5" name="Text Placeholder 51">
            <a:extLst>
              <a:ext uri="{FF2B5EF4-FFF2-40B4-BE49-F238E27FC236}">
                <a16:creationId xmlns:a16="http://schemas.microsoft.com/office/drawing/2014/main" id="{E44DA2B1-38D9-BA81-D7E1-1F349DF8353B}"/>
              </a:ext>
            </a:extLst>
          </p:cNvPr>
          <p:cNvSpPr txBox="1">
            <a:spLocks/>
          </p:cNvSpPr>
          <p:nvPr/>
        </p:nvSpPr>
        <p:spPr>
          <a:xfrm>
            <a:off x="7539165" y="3165344"/>
            <a:ext cx="4319429" cy="17595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>
              <a:solidFill>
                <a:schemeClr val="bg1"/>
              </a:solidFill>
              <a:latin typeface="gg sans"/>
            </a:endParaRPr>
          </a:p>
        </p:txBody>
      </p:sp>
      <p:sp>
        <p:nvSpPr>
          <p:cNvPr id="6" name="CuadroTexto 114">
            <a:extLst>
              <a:ext uri="{FF2B5EF4-FFF2-40B4-BE49-F238E27FC236}">
                <a16:creationId xmlns:a16="http://schemas.microsoft.com/office/drawing/2014/main" id="{8DAD17C8-C92A-743F-6D77-2E53D4726F45}"/>
              </a:ext>
            </a:extLst>
          </p:cNvPr>
          <p:cNvSpPr txBox="1"/>
          <p:nvPr/>
        </p:nvSpPr>
        <p:spPr>
          <a:xfrm>
            <a:off x="7152617" y="130313"/>
            <a:ext cx="4197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0" i="0">
                <a:solidFill>
                  <a:srgbClr val="DBDEE1"/>
                </a:solidFill>
                <a:effectLst/>
                <a:latin typeface="gg sans"/>
              </a:rPr>
              <a:t>Implementazione dell'Applicazione Teorici</a:t>
            </a:r>
            <a:endParaRPr lang="es-CO" sz="32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C57E00-AA07-356C-FEF9-BB65A9A2DC7A}"/>
              </a:ext>
            </a:extLst>
          </p:cNvPr>
          <p:cNvSpPr txBox="1"/>
          <p:nvPr/>
        </p:nvSpPr>
        <p:spPr>
          <a:xfrm>
            <a:off x="6718406" y="1350474"/>
            <a:ext cx="541447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2000">
                <a:solidFill>
                  <a:schemeClr val="bg1"/>
                </a:solidFill>
                <a:latin typeface="gg sans"/>
              </a:rPr>
              <a:t> in Java</a:t>
            </a:r>
          </a:p>
          <a:p>
            <a:endParaRPr lang="it-IT" sz="1400">
              <a:solidFill>
                <a:schemeClr val="bg1"/>
              </a:solidFill>
              <a:latin typeface="gg sans"/>
            </a:endParaRPr>
          </a:p>
          <a:p>
            <a:r>
              <a:rPr lang="it-IT">
                <a:solidFill>
                  <a:srgbClr val="FFC000"/>
                </a:solidFill>
                <a:latin typeface="gg sans"/>
              </a:rPr>
              <a:t>Definizione</a:t>
            </a:r>
            <a:endParaRPr lang="it-IT" sz="1400">
              <a:solidFill>
                <a:schemeClr val="bg1"/>
              </a:solidFill>
              <a:latin typeface="gg sans"/>
            </a:endParaRPr>
          </a:p>
          <a:p>
            <a:r>
              <a:rPr lang="it-IT" sz="1400">
                <a:solidFill>
                  <a:schemeClr val="bg1"/>
                </a:solidFill>
                <a:latin typeface="gg sans"/>
              </a:rPr>
              <a:t>Un </a:t>
            </a:r>
            <a:r>
              <a:rPr lang="it-IT" sz="14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400">
                <a:solidFill>
                  <a:schemeClr val="bg1"/>
                </a:solidFill>
                <a:latin typeface="gg sans"/>
              </a:rPr>
              <a:t> è un'astrazione di un punto di connessione tra due processi che comunicano tra loro su una rete.</a:t>
            </a:r>
          </a:p>
          <a:p>
            <a:endParaRPr lang="it-IT" sz="1400">
              <a:solidFill>
                <a:schemeClr val="bg1"/>
              </a:solidFill>
              <a:latin typeface="gg sans"/>
            </a:endParaRPr>
          </a:p>
          <a:p>
            <a:r>
              <a:rPr lang="it-IT">
                <a:solidFill>
                  <a:srgbClr val="FFC000"/>
                </a:solidFill>
                <a:latin typeface="gg sans"/>
              </a:rPr>
              <a:t>In Java</a:t>
            </a:r>
            <a:endParaRPr lang="it-IT" sz="1400">
              <a:solidFill>
                <a:schemeClr val="bg1"/>
              </a:solidFill>
              <a:latin typeface="gg sans"/>
            </a:endParaRPr>
          </a:p>
          <a:p>
            <a:r>
              <a:rPr lang="it-IT" sz="1400">
                <a:solidFill>
                  <a:schemeClr val="bg1"/>
                </a:solidFill>
                <a:latin typeface="gg sans"/>
              </a:rPr>
              <a:t>In Java, i </a:t>
            </a:r>
            <a:r>
              <a:rPr lang="it-IT" sz="14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400">
                <a:solidFill>
                  <a:schemeClr val="bg1"/>
                </a:solidFill>
                <a:latin typeface="gg sans"/>
              </a:rPr>
              <a:t> sono rappresentati dalla classe </a:t>
            </a:r>
            <a:r>
              <a:rPr lang="it-IT" sz="14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400">
                <a:solidFill>
                  <a:schemeClr val="bg1"/>
                </a:solidFill>
                <a:latin typeface="gg sans"/>
              </a:rPr>
              <a:t>.</a:t>
            </a:r>
          </a:p>
          <a:p>
            <a:endParaRPr lang="it-IT" sz="1400">
              <a:solidFill>
                <a:schemeClr val="bg1"/>
              </a:solidFill>
              <a:latin typeface="gg sans"/>
            </a:endParaRPr>
          </a:p>
          <a:p>
            <a:r>
              <a:rPr lang="it-IT" sz="1100">
                <a:solidFill>
                  <a:srgbClr val="FFC000"/>
                </a:solidFill>
                <a:latin typeface="gg sans"/>
              </a:rPr>
              <a:t>Creazione di un </a:t>
            </a:r>
            <a:r>
              <a:rPr lang="it-IT" sz="1100" err="1">
                <a:solidFill>
                  <a:srgbClr val="FFC000"/>
                </a:solidFill>
                <a:latin typeface="gg sans"/>
              </a:rPr>
              <a:t>socket</a:t>
            </a:r>
            <a:endParaRPr lang="it-IT" sz="1100">
              <a:solidFill>
                <a:srgbClr val="FFC000"/>
              </a:solidFill>
              <a:latin typeface="gg sans"/>
            </a:endParaRPr>
          </a:p>
          <a:p>
            <a:r>
              <a:rPr lang="it-IT" sz="1100">
                <a:solidFill>
                  <a:schemeClr val="bg1"/>
                </a:solidFill>
                <a:latin typeface="gg sans"/>
              </a:rPr>
              <a:t>Per creare un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, è necessario specificare il protocollo di rete da utilizzare e la porta su cui il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 deve ascoltare.</a:t>
            </a:r>
          </a:p>
          <a:p>
            <a:endParaRPr lang="it-IT" sz="1100">
              <a:solidFill>
                <a:schemeClr val="bg1"/>
              </a:solidFill>
              <a:latin typeface="gg sans"/>
            </a:endParaRPr>
          </a:p>
          <a:p>
            <a:r>
              <a:rPr lang="it-IT" sz="1100">
                <a:solidFill>
                  <a:srgbClr val="FFC000"/>
                </a:solidFill>
                <a:latin typeface="gg sans"/>
              </a:rPr>
              <a:t>Connessione di un </a:t>
            </a:r>
            <a:r>
              <a:rPr lang="it-IT" sz="1100" err="1">
                <a:solidFill>
                  <a:srgbClr val="FFC000"/>
                </a:solidFill>
                <a:latin typeface="gg sans"/>
              </a:rPr>
              <a:t>socket</a:t>
            </a:r>
            <a:endParaRPr lang="it-IT" sz="1100">
              <a:solidFill>
                <a:srgbClr val="FFC000"/>
              </a:solidFill>
              <a:latin typeface="gg sans"/>
            </a:endParaRPr>
          </a:p>
          <a:p>
            <a:r>
              <a:rPr lang="it-IT" sz="1100">
                <a:solidFill>
                  <a:schemeClr val="bg1"/>
                </a:solidFill>
                <a:latin typeface="gg sans"/>
              </a:rPr>
              <a:t>Per connettersi a un altro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, è necessario utilizzare il metodo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connect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().</a:t>
            </a:r>
          </a:p>
          <a:p>
            <a:endParaRPr lang="it-IT" sz="1200">
              <a:solidFill>
                <a:schemeClr val="bg1"/>
              </a:solidFill>
              <a:latin typeface="gg sans"/>
            </a:endParaRPr>
          </a:p>
          <a:p>
            <a:r>
              <a:rPr lang="it-IT" sz="1100">
                <a:solidFill>
                  <a:srgbClr val="FFC000"/>
                </a:solidFill>
                <a:latin typeface="gg sans"/>
              </a:rPr>
              <a:t>Invio di dati su un </a:t>
            </a:r>
            <a:r>
              <a:rPr lang="it-IT" sz="1100" err="1">
                <a:solidFill>
                  <a:srgbClr val="FFC000"/>
                </a:solidFill>
                <a:latin typeface="gg sans"/>
              </a:rPr>
              <a:t>socket</a:t>
            </a:r>
            <a:endParaRPr lang="it-IT" sz="1100">
              <a:solidFill>
                <a:srgbClr val="FFC000"/>
              </a:solidFill>
              <a:latin typeface="gg sans"/>
            </a:endParaRPr>
          </a:p>
          <a:p>
            <a:r>
              <a:rPr lang="it-IT" sz="1100">
                <a:solidFill>
                  <a:schemeClr val="bg1"/>
                </a:solidFill>
                <a:latin typeface="gg sans"/>
              </a:rPr>
              <a:t>Per inviare dati su un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, è necessario utilizzare il metodo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getOutputStream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() per ottenere un riferimento al flusso di output del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.</a:t>
            </a:r>
          </a:p>
          <a:p>
            <a:endParaRPr lang="it-IT" sz="1100">
              <a:solidFill>
                <a:schemeClr val="bg1"/>
              </a:solidFill>
              <a:latin typeface="gg sans"/>
            </a:endParaRPr>
          </a:p>
          <a:p>
            <a:r>
              <a:rPr lang="it-IT" sz="1100">
                <a:solidFill>
                  <a:srgbClr val="FFC000"/>
                </a:solidFill>
                <a:latin typeface="gg sans"/>
              </a:rPr>
              <a:t>Ricezione di dati su un </a:t>
            </a:r>
            <a:r>
              <a:rPr lang="it-IT" sz="1100" err="1">
                <a:solidFill>
                  <a:srgbClr val="FFC000"/>
                </a:solidFill>
                <a:latin typeface="gg sans"/>
              </a:rPr>
              <a:t>socket</a:t>
            </a:r>
            <a:endParaRPr lang="it-IT" sz="1100">
              <a:solidFill>
                <a:srgbClr val="FFC000"/>
              </a:solidFill>
              <a:latin typeface="gg sans"/>
            </a:endParaRPr>
          </a:p>
          <a:p>
            <a:r>
              <a:rPr lang="it-IT" sz="1100">
                <a:solidFill>
                  <a:schemeClr val="bg1"/>
                </a:solidFill>
                <a:latin typeface="gg sans"/>
              </a:rPr>
              <a:t>Per ricevere dati su un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, è necessario utilizzare il metodo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getInputStream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() per ottenere un riferimento al flusso di input del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.</a:t>
            </a:r>
          </a:p>
          <a:p>
            <a:endParaRPr lang="it-IT" sz="1100">
              <a:solidFill>
                <a:schemeClr val="bg1"/>
              </a:solidFill>
              <a:latin typeface="gg sans"/>
            </a:endParaRPr>
          </a:p>
          <a:p>
            <a:r>
              <a:rPr lang="it-IT" sz="1100">
                <a:solidFill>
                  <a:srgbClr val="FFC000"/>
                </a:solidFill>
                <a:latin typeface="gg sans"/>
              </a:rPr>
              <a:t>Chiusura di un </a:t>
            </a:r>
            <a:r>
              <a:rPr lang="it-IT" sz="1100" err="1">
                <a:solidFill>
                  <a:srgbClr val="FFC000"/>
                </a:solidFill>
                <a:latin typeface="gg sans"/>
              </a:rPr>
              <a:t>socket</a:t>
            </a:r>
            <a:endParaRPr lang="it-IT" sz="1100">
              <a:solidFill>
                <a:srgbClr val="FFC000"/>
              </a:solidFill>
              <a:latin typeface="gg sans"/>
            </a:endParaRPr>
          </a:p>
          <a:p>
            <a:r>
              <a:rPr lang="it-IT" sz="1100">
                <a:solidFill>
                  <a:schemeClr val="bg1"/>
                </a:solidFill>
                <a:latin typeface="gg sans"/>
              </a:rPr>
              <a:t>Per chiudere un </a:t>
            </a:r>
            <a:r>
              <a:rPr lang="it-IT" sz="1100" err="1">
                <a:solidFill>
                  <a:schemeClr val="bg1"/>
                </a:solidFill>
                <a:latin typeface="gg sans"/>
              </a:rPr>
              <a:t>socket</a:t>
            </a:r>
            <a:r>
              <a:rPr lang="it-IT" sz="1100">
                <a:solidFill>
                  <a:schemeClr val="bg1"/>
                </a:solidFill>
                <a:latin typeface="gg sans"/>
              </a:rPr>
              <a:t>, è necessario utilizzare il metodo close().</a:t>
            </a:r>
          </a:p>
          <a:p>
            <a:endParaRPr lang="it-IT" sz="1200">
              <a:solidFill>
                <a:schemeClr val="bg1"/>
              </a:solidFill>
              <a:latin typeface="gg sans"/>
            </a:endParaRPr>
          </a:p>
        </p:txBody>
      </p:sp>
      <p:pic>
        <p:nvPicPr>
          <p:cNvPr id="2" name="Immagine 1" descr="book icon">
            <a:extLst>
              <a:ext uri="{FF2B5EF4-FFF2-40B4-BE49-F238E27FC236}">
                <a16:creationId xmlns:a16="http://schemas.microsoft.com/office/drawing/2014/main" id="{E1E9B921-EA53-9647-DC09-820C67DBA8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86452" y="1848002"/>
            <a:ext cx="1085545" cy="1085545"/>
          </a:xfrm>
          <a:prstGeom prst="rect">
            <a:avLst/>
          </a:prstGeom>
        </p:spPr>
      </p:pic>
      <p:pic>
        <p:nvPicPr>
          <p:cNvPr id="11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B3233CEA-34FA-9E0E-ADD4-B1880A7989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2779" y="3833341"/>
            <a:ext cx="657904" cy="657904"/>
          </a:xfrm>
          <a:prstGeom prst="rect">
            <a:avLst/>
          </a:prstGeom>
        </p:spPr>
      </p:pic>
      <p:pic>
        <p:nvPicPr>
          <p:cNvPr id="12" name="Immagine 11" descr="workstation icon">
            <a:extLst>
              <a:ext uri="{FF2B5EF4-FFF2-40B4-BE49-F238E27FC236}">
                <a16:creationId xmlns:a16="http://schemas.microsoft.com/office/drawing/2014/main" id="{25660C8E-CF7A-71DE-1073-62BE11E878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39945" y="1436053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76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9441101">
            <a:off x="1183038" y="1186355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6359531">
            <a:off x="348080" y="2044071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3837329">
            <a:off x="408803" y="3282568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527400">
            <a:off x="1319100" y="4211536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20595973">
            <a:off x="2539674" y="4149928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7796779">
            <a:off x="3358946" y="3325130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5056664">
            <a:off x="3450132" y="1269212"/>
            <a:ext cx="2725575" cy="2584565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glow rad="419100">
              <a:schemeClr val="accent3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2220945">
            <a:off x="2455206" y="1181910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/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419" y="1465772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475" y="3921267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8895" y="4819439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1789" y="1515731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1835" y="2514584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0000">
            <a:off x="1868520" y="2710203"/>
            <a:ext cx="1615357" cy="1615357"/>
          </a:xfrm>
          <a:prstGeom prst="rect">
            <a:avLst/>
          </a:prstGeom>
        </p:spPr>
      </p:pic>
      <p:sp>
        <p:nvSpPr>
          <p:cNvPr id="5" name="Text Placeholder 51">
            <a:extLst>
              <a:ext uri="{FF2B5EF4-FFF2-40B4-BE49-F238E27FC236}">
                <a16:creationId xmlns:a16="http://schemas.microsoft.com/office/drawing/2014/main" id="{A842CADC-397F-5701-9353-9C6EECD9CBA8}"/>
              </a:ext>
            </a:extLst>
          </p:cNvPr>
          <p:cNvSpPr txBox="1">
            <a:spLocks/>
          </p:cNvSpPr>
          <p:nvPr/>
        </p:nvSpPr>
        <p:spPr>
          <a:xfrm>
            <a:off x="7533143" y="2909392"/>
            <a:ext cx="4530774" cy="2765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0" i="0">
                <a:solidFill>
                  <a:srgbClr val="FFC000"/>
                </a:solidFill>
                <a:effectLst/>
                <a:latin typeface="gg sans"/>
              </a:rPr>
              <a:t>Pattern Proxy/Skeleton</a:t>
            </a:r>
          </a:p>
          <a:p>
            <a:pPr marL="0" indent="0">
              <a:buNone/>
            </a:pPr>
            <a:r>
              <a:rPr lang="it-IT" sz="1600" b="0" i="0">
                <a:solidFill>
                  <a:srgbClr val="DBDEE1"/>
                </a:solidFill>
                <a:effectLst/>
                <a:latin typeface="gg sans"/>
              </a:rPr>
              <a:t>Il pattern Proxy/Skeleton è un design pattern utilizzato per facilitare la comunicazione tra client e server in sistemi distribuiti.</a:t>
            </a:r>
          </a:p>
          <a:p>
            <a:pPr marL="0" indent="0">
              <a:buNone/>
            </a:pPr>
            <a:r>
              <a:rPr lang="it-IT" sz="1600" b="0" i="0">
                <a:solidFill>
                  <a:srgbClr val="DBDEE1"/>
                </a:solidFill>
                <a:effectLst/>
                <a:latin typeface="gg sans"/>
              </a:rPr>
              <a:t> In questo pattern, il Proxy funge da interfaccia lato client. Dall'altro lato, lo Skeleton è il componente lato server.</a:t>
            </a:r>
          </a:p>
          <a:p>
            <a:pPr marL="0" indent="0">
              <a:buNone/>
            </a:pPr>
            <a:r>
              <a:rPr lang="it-IT" sz="1600" b="0" i="0">
                <a:solidFill>
                  <a:srgbClr val="DBDEE1"/>
                </a:solidFill>
                <a:effectLst/>
                <a:latin typeface="gg sans"/>
              </a:rPr>
              <a:t>Insieme, questi componenti semplificano la comunicazione tra client e server in un ambiente distribuito.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CuadroTexto 114">
            <a:extLst>
              <a:ext uri="{FF2B5EF4-FFF2-40B4-BE49-F238E27FC236}">
                <a16:creationId xmlns:a16="http://schemas.microsoft.com/office/drawing/2014/main" id="{5B8BAC8E-0DBD-F323-5588-95826FF64EE8}"/>
              </a:ext>
            </a:extLst>
          </p:cNvPr>
          <p:cNvSpPr txBox="1"/>
          <p:nvPr/>
        </p:nvSpPr>
        <p:spPr>
          <a:xfrm>
            <a:off x="7057052" y="1072215"/>
            <a:ext cx="5134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0" i="0">
                <a:solidFill>
                  <a:srgbClr val="DBDEE1"/>
                </a:solidFill>
                <a:effectLst/>
                <a:latin typeface="gg sans"/>
              </a:rPr>
              <a:t>Implementazione dell'Applicazione Teorici</a:t>
            </a:r>
            <a:endParaRPr lang="es-CO" sz="4000" b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2" name="Immagine 1" descr="workstation icon">
            <a:extLst>
              <a:ext uri="{FF2B5EF4-FFF2-40B4-BE49-F238E27FC236}">
                <a16:creationId xmlns:a16="http://schemas.microsoft.com/office/drawing/2014/main" id="{17CEB547-D678-6EEE-B375-2B0640BAF4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5027" y="1971827"/>
            <a:ext cx="1028395" cy="1028395"/>
          </a:xfrm>
          <a:prstGeom prst="rect">
            <a:avLst/>
          </a:prstGeom>
        </p:spPr>
      </p:pic>
      <p:pic>
        <p:nvPicPr>
          <p:cNvPr id="3" name="Gráfico 109" descr="Piezas de rompecabezas con relleno sólido">
            <a:extLst>
              <a:ext uri="{FF2B5EF4-FFF2-40B4-BE49-F238E27FC236}">
                <a16:creationId xmlns:a16="http://schemas.microsoft.com/office/drawing/2014/main" id="{2F646B0A-E576-7D48-A080-096B9E9394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89821" y="4719526"/>
            <a:ext cx="657904" cy="657904"/>
          </a:xfrm>
          <a:prstGeom prst="rect">
            <a:avLst/>
          </a:prstGeom>
        </p:spPr>
      </p:pic>
      <p:pic>
        <p:nvPicPr>
          <p:cNvPr id="4" name="Immagine 3" descr="book icon">
            <a:extLst>
              <a:ext uri="{FF2B5EF4-FFF2-40B4-BE49-F238E27FC236}">
                <a16:creationId xmlns:a16="http://schemas.microsoft.com/office/drawing/2014/main" id="{03841A81-DEE1-D67C-D518-3F4FA56828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56857" y="3953316"/>
            <a:ext cx="657904" cy="6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2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Company Introduction PPThemes">
  <a:themeElements>
    <a:clrScheme name="Neon presentatio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7DCCFF"/>
      </a:accent1>
      <a:accent2>
        <a:srgbClr val="4A2C6A"/>
      </a:accent2>
      <a:accent3>
        <a:srgbClr val="9CECE0"/>
      </a:accent3>
      <a:accent4>
        <a:srgbClr val="D003FF"/>
      </a:accent4>
      <a:accent5>
        <a:srgbClr val="6B02FE"/>
      </a:accent5>
      <a:accent6>
        <a:srgbClr val="CF24B1"/>
      </a:accent6>
      <a:hlink>
        <a:srgbClr val="335FFE"/>
      </a:hlink>
      <a:folHlink>
        <a:srgbClr val="CA64D4"/>
      </a:folHlink>
    </a:clrScheme>
    <a:fontScheme name="Company introduction Font">
      <a:majorFont>
        <a:latin typeface="Montserrat Black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Introduction PPThemes" id="{015749B7-A49E-4510-A81F-D6988EC311C4}" vid="{49F573B0-F5ED-4792-A962-BC1BA2C38D8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  <wetp:taskpane dockstate="right" visibility="0" width="350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710DF37B-39F9-4993-A6F1-04016D8497DF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03BD25C-6E12-48D5-9CE1-6D456C52C2E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2C0D6B0-2A6B-4092-8B0F-07D241863A0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224C668-B6FA-4100-A20C-1DE857E1615D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Company Introduction PPThemes</Template>
  <TotalTime>1</TotalTime>
  <Words>907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gg sans</vt:lpstr>
      <vt:lpstr>Lato</vt:lpstr>
      <vt:lpstr>Lato Light</vt:lpstr>
      <vt:lpstr>Company Introduction PPThemes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Marko Ponechal</cp:lastModifiedBy>
  <cp:revision>1</cp:revision>
  <dcterms:created xsi:type="dcterms:W3CDTF">2020-03-21T22:03:23Z</dcterms:created>
  <dcterms:modified xsi:type="dcterms:W3CDTF">2023-12-18T20:08:18Z</dcterms:modified>
</cp:coreProperties>
</file>