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94" r:id="rId4"/>
    <p:sldId id="280" r:id="rId5"/>
    <p:sldId id="281" r:id="rId6"/>
    <p:sldId id="295" r:id="rId7"/>
    <p:sldId id="283" r:id="rId8"/>
    <p:sldId id="296" r:id="rId9"/>
    <p:sldId id="284" r:id="rId10"/>
    <p:sldId id="297" r:id="rId11"/>
    <p:sldId id="28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5" y="31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0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tep-by-step-guide-to-building-your-own-neural-network-from-scratch-df64b1c5ab6e" TargetMode="External"/><Relationship Id="rId2" Type="http://schemas.openxmlformats.org/officeDocument/2006/relationships/hyperlink" Target="https://www.kaggle.com/competitions/dog-breed-identification/data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towardsdatascience.com/implementing-a-deep-neural-network-for-the-cifar-10-dataset-c6eb493008a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924775"/>
            <a:ext cx="5385816" cy="1225296"/>
          </a:xfrm>
        </p:spPr>
        <p:txBody>
          <a:bodyPr/>
          <a:lstStyle/>
          <a:p>
            <a:r>
              <a:rPr lang="en-US" dirty="0"/>
              <a:t>Deep Neural Network For Simple Images From Scratch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Pease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521395"/>
            <a:ext cx="6766560" cy="768096"/>
          </a:xfrm>
        </p:spPr>
        <p:txBody>
          <a:bodyPr anchor="t">
            <a:normAutofit fontScale="90000"/>
          </a:bodyPr>
          <a:lstStyle/>
          <a:p>
            <a:r>
              <a:rPr lang="en-US" altLang="zh-CN" b="1" dirty="0"/>
              <a:t>Limitations Continued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8B38C-4619-ABC5-77E4-5367157D9BC0}"/>
              </a:ext>
            </a:extLst>
          </p:cNvPr>
          <p:cNvSpPr txBox="1"/>
          <p:nvPr/>
        </p:nvSpPr>
        <p:spPr>
          <a:xfrm>
            <a:off x="521208" y="2127379"/>
            <a:ext cx="8066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looking for reason for my model’s underperformance I found a medical study that neural networks in fact preformed significantly better on higher resolution images (5)</a:t>
            </a:r>
          </a:p>
          <a:p>
            <a:r>
              <a:rPr lang="en-US" dirty="0"/>
              <a:t>So the fact that the cifar10 dataset is 32x32 images may have been a detriment rather than an aid to model performance</a:t>
            </a:r>
          </a:p>
          <a:p>
            <a:r>
              <a:rPr lang="en-US" dirty="0"/>
              <a:t>Anecdotally I find the 32x32 images difficult to recognize so this is not surprising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B8E0B-C0B1-CB0D-A6D7-B7B48D8A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E94140-0122-CFE3-D089-3C81051F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3" y="3979709"/>
            <a:ext cx="21416431" cy="128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94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091" y="972809"/>
            <a:ext cx="7013448" cy="162763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6120" y="2134443"/>
            <a:ext cx="8319174" cy="29507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drastically overestimated deep neural networks ability to solve everything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was surprised to see increasing network topology complexity did not necessarily improve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Learned fundamental feature of a model cannot be overcome by correctly tweaking parameters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613" y="383696"/>
            <a:ext cx="4169664" cy="667512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638" y="1252728"/>
            <a:ext cx="7286539" cy="5090922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dirty="0">
                <a:hlinkClick r:id="rId2"/>
              </a:rPr>
              <a:t>https://www.kaggle.com/competitions/dog-breed-identification/data</a:t>
            </a:r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hlinkClick r:id="rId3"/>
              </a:rPr>
              <a:t>https://towardsdatascience.com/step-by-step-guide-to-building-your-own-neural-network-from-scratch-df64b1c5ab6e</a:t>
            </a:r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https://www.cs.toronto.edu/~kriz/cifar.html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hlinkClick r:id="rId4"/>
              </a:rPr>
              <a:t>https://towardsdatascience.com/implementing-a-deep-neural-network-for-the-cifar-10-dataset-c6eb493008a5</a:t>
            </a:r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https://pubs.rsna.org/doi/full/10.1148/ryai.2019190015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04" y="758952"/>
            <a:ext cx="7600423" cy="973134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Original 	     Project Description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39" y="2115605"/>
            <a:ext cx="5693664" cy="3122168"/>
          </a:xfrm>
        </p:spPr>
        <p:txBody>
          <a:bodyPr/>
          <a:lstStyle/>
          <a:p>
            <a:r>
              <a:rPr lang="en-US" sz="2000" dirty="0"/>
              <a:t>Goals: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Write a Neural Network from scratch to fully understand their intricacies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it modular in a way to be able to compare performance while tweaking parameters such as network topology, activation function, learning rate, loss function</a:t>
            </a:r>
          </a:p>
          <a:p>
            <a:r>
              <a:rPr lang="en-US" sz="2000" dirty="0"/>
              <a:t>Data: I intended to use a dog breed dataset I found to test image recognition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04" y="418385"/>
            <a:ext cx="7600423" cy="973134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Project Changes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38" y="1442993"/>
            <a:ext cx="6536553" cy="54941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Immediately realized a CNN was needed for the dog breed dataset - 10,000 high-res photos of 120 breeds (1)</a:t>
            </a:r>
          </a:p>
          <a:p>
            <a:pPr marL="690372" lvl="1" indent="-342900"/>
            <a:r>
              <a:rPr lang="en-US" sz="1600" dirty="0"/>
              <a:t>Decided to try image classification on low-res images using a DNN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Found a cat identification dataset - 209 64x64 images (2)</a:t>
            </a:r>
          </a:p>
          <a:p>
            <a:pPr marL="690372" lvl="1" indent="-342900"/>
            <a:r>
              <a:rPr lang="en-US" sz="1600" dirty="0"/>
              <a:t>Decided I had too few datapoints at the model quickly overfit training data while still underperforming on test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Tried using Cifar10 dataset of 60000 32x32 color images in 10 classes (3)</a:t>
            </a:r>
          </a:p>
          <a:p>
            <a:pPr marL="690372" lvl="1" indent="-342900"/>
            <a:r>
              <a:rPr lang="en-US" sz="1600" dirty="0"/>
              <a:t>Still had low performance despite large amounts of relatively low dimensional data. Found others with the same problem (4)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Reduced Cifar10 dataset to 12000 images with binary classification of Cat or Not Cat</a:t>
            </a:r>
          </a:p>
        </p:txBody>
      </p:sp>
    </p:spTree>
    <p:extLst>
      <p:ext uri="{BB962C8B-B14F-4D97-AF65-F5344CB8AC3E}">
        <p14:creationId xmlns:p14="http://schemas.microsoft.com/office/powerpoint/2010/main" val="249518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046" y="200795"/>
            <a:ext cx="6766560" cy="768096"/>
          </a:xfrm>
        </p:spPr>
        <p:txBody>
          <a:bodyPr/>
          <a:lstStyle/>
          <a:p>
            <a:r>
              <a:rPr lang="en-US" dirty="0"/>
              <a:t>Other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93" y="1072046"/>
            <a:ext cx="8497762" cy="56273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my original Cat Dataset, the article I found was able to reach 72% accuracy on test data with a simple 2-layer topology and 7 hidden nodes in the hidden layer.</a:t>
            </a:r>
          </a:p>
          <a:p>
            <a:pPr marL="971550" lvl="1" indent="-285750"/>
            <a:r>
              <a:rPr lang="en-US" sz="2000" dirty="0"/>
              <a:t>I was not able to improve on these numbers using a larger network so turned to finding a larger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the Cifar10 dataset the article I found reached 55% accuracy in classifying 10 images using a deep neural network using a 1536-768-384-128 topology network, </a:t>
            </a:r>
            <a:r>
              <a:rPr lang="en-US" sz="2000" dirty="0" err="1"/>
              <a:t>relu</a:t>
            </a:r>
            <a:r>
              <a:rPr lang="en-US" sz="2000" dirty="0"/>
              <a:t> activation function, and 0.001 learning rate</a:t>
            </a:r>
          </a:p>
          <a:p>
            <a:pPr marL="1028700" lvl="1" indent="-342900"/>
            <a:r>
              <a:rPr lang="en-US" sz="2000" dirty="0"/>
              <a:t>I was only hitting accuracies in the 30-40% range and realized the limitation of DNN in image classification so decided to simplify the problem to binary classification and see what could be done</a:t>
            </a:r>
          </a:p>
          <a:p>
            <a:pPr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781" y="557222"/>
            <a:ext cx="7857931" cy="1094109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My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3939" y="1651331"/>
            <a:ext cx="7857931" cy="5227569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Data: 3072 dimensional from flattening a 32x32x3 color images. Fed in in a 3072xM matrix where M is number of datapoints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Labels: 1xM matrix with entries 1 meaning the corresponding data input is a cat and 0 otherwise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Layers dimensions: a list of numbers describing the number of nodes on each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Activation function: sigmoid, </a:t>
            </a:r>
            <a:r>
              <a:rPr lang="en-US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relu</a:t>
            </a: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, arctan, or </a:t>
            </a:r>
            <a:r>
              <a:rPr lang="en-US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softplus</a:t>
            </a: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(others can be easily implemented)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Learning 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First separates data into training and validation cuts at a 90-10 ratio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Weights and Biases are initialized as matrices with dimensions determined by layer dimensions. Weights are normally distributed and scaled by input dimension. Biases are initialized to zero.</a:t>
            </a:r>
          </a:p>
          <a:p>
            <a:pPr algn="l"/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781" y="557222"/>
            <a:ext cx="7857931" cy="1094109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My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3939" y="1651331"/>
            <a:ext cx="7857931" cy="5227569"/>
          </a:xfrm>
        </p:spPr>
        <p:txBody>
          <a:bodyPr/>
          <a:lstStyle/>
          <a:p>
            <a:pPr algn="l"/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Next the data is repeatedly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forward propagated using the input activation function and current weights and biases. An exception is the final layer is always a sigmoid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Back propagated to determine the gradients in matrix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Weights and biases are updated </a:t>
            </a:r>
            <a:r>
              <a:rPr lang="en-US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by subtracting </a:t>
            </a: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inputted learning rate*calculated gradient</a:t>
            </a:r>
          </a:p>
          <a:p>
            <a:pPr algn="l"/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Every 100 iterations of the above, the accuracy is determined by forward propagating the validation set. </a:t>
            </a:r>
          </a:p>
          <a:p>
            <a:pPr algn="l"/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A max accuracy achieved is recorded and if 1000 iterations have passed without the max accuracy improving then the network stops training </a:t>
            </a:r>
          </a:p>
          <a:p>
            <a:pPr algn="l"/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The weights and biases corresponding to the maximum accuracy achieved are then returned</a:t>
            </a:r>
          </a:p>
        </p:txBody>
      </p:sp>
    </p:spTree>
    <p:extLst>
      <p:ext uri="{BB962C8B-B14F-4D97-AF65-F5344CB8AC3E}">
        <p14:creationId xmlns:p14="http://schemas.microsoft.com/office/powerpoint/2010/main" val="106925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19805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Results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942C3C3-9A0A-803B-080E-181C0F5FE2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3793692"/>
              </p:ext>
            </p:extLst>
          </p:nvPr>
        </p:nvGraphicFramePr>
        <p:xfrm>
          <a:off x="1368165" y="1265538"/>
          <a:ext cx="9515992" cy="4943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0314">
                  <a:extLst>
                    <a:ext uri="{9D8B030D-6E8A-4147-A177-3AD203B41FA5}">
                      <a16:colId xmlns:a16="http://schemas.microsoft.com/office/drawing/2014/main" val="1262816096"/>
                    </a:ext>
                  </a:extLst>
                </a:gridCol>
                <a:gridCol w="2337261">
                  <a:extLst>
                    <a:ext uri="{9D8B030D-6E8A-4147-A177-3AD203B41FA5}">
                      <a16:colId xmlns:a16="http://schemas.microsoft.com/office/drawing/2014/main" val="1065084321"/>
                    </a:ext>
                  </a:extLst>
                </a:gridCol>
                <a:gridCol w="1550224">
                  <a:extLst>
                    <a:ext uri="{9D8B030D-6E8A-4147-A177-3AD203B41FA5}">
                      <a16:colId xmlns:a16="http://schemas.microsoft.com/office/drawing/2014/main" val="110489852"/>
                    </a:ext>
                  </a:extLst>
                </a:gridCol>
                <a:gridCol w="1621773">
                  <a:extLst>
                    <a:ext uri="{9D8B030D-6E8A-4147-A177-3AD203B41FA5}">
                      <a16:colId xmlns:a16="http://schemas.microsoft.com/office/drawing/2014/main" val="4207851732"/>
                    </a:ext>
                  </a:extLst>
                </a:gridCol>
                <a:gridCol w="1836420">
                  <a:extLst>
                    <a:ext uri="{9D8B030D-6E8A-4147-A177-3AD203B41FA5}">
                      <a16:colId xmlns:a16="http://schemas.microsoft.com/office/drawing/2014/main" val="442559028"/>
                    </a:ext>
                  </a:extLst>
                </a:gridCol>
              </a:tblGrid>
              <a:tr h="66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Activation 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Learning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Final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Iterations Taken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2834746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30042077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3564023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3072-768-384-128-1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2682068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06400926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7255164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53812120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arctan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17128691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77990854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46422574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58451400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52369909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3072-768-384-128-1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7428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19805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Results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1A34CF3-1E3B-72C2-587D-F0A6DE36AF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7995012"/>
              </p:ext>
            </p:extLst>
          </p:nvPr>
        </p:nvGraphicFramePr>
        <p:xfrm>
          <a:off x="752345" y="1605173"/>
          <a:ext cx="5067300" cy="1059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41791968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4991690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48141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700768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6972551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Activation 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Topology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Learning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Final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Iterations Taken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8730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40296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2735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arctan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09256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851494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886E6A-CEFA-8E78-08B9-A61C1967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77542"/>
              </p:ext>
            </p:extLst>
          </p:nvPr>
        </p:nvGraphicFramePr>
        <p:xfrm>
          <a:off x="6725428" y="1719541"/>
          <a:ext cx="5067300" cy="887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56605693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925695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3688727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1877003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1758932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Activation 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Learning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Final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Iterations Taken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600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50199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14791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756667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CC245A-13F0-8735-6961-84C80EF97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22658"/>
              </p:ext>
            </p:extLst>
          </p:nvPr>
        </p:nvGraphicFramePr>
        <p:xfrm>
          <a:off x="6725428" y="2880678"/>
          <a:ext cx="5067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27621751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8443424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89299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79388556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6362275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26193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865205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A1D7A2-8A4D-8D24-2F84-32CAF2C14E40}"/>
              </a:ext>
            </a:extLst>
          </p:cNvPr>
          <p:cNvSpPr txBox="1"/>
          <p:nvPr/>
        </p:nvSpPr>
        <p:spPr>
          <a:xfrm>
            <a:off x="2113384" y="123630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42105-F7C4-BBC8-BFB8-BF28CC241AF3}"/>
              </a:ext>
            </a:extLst>
          </p:cNvPr>
          <p:cNvSpPr txBox="1"/>
          <p:nvPr/>
        </p:nvSpPr>
        <p:spPr>
          <a:xfrm>
            <a:off x="8479858" y="123584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B10AD0A-8A14-3077-642D-51DFAF2DA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5707"/>
              </p:ext>
            </p:extLst>
          </p:nvPr>
        </p:nvGraphicFramePr>
        <p:xfrm>
          <a:off x="624250" y="4182217"/>
          <a:ext cx="5067300" cy="1070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70619795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9804537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240446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27972898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577307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Activation 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Learning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Final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Iterations Taken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86820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49424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50061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68231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3072-768-384-128-1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520536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01D34FA-B779-F56E-3CBE-455BE55C8EED}"/>
              </a:ext>
            </a:extLst>
          </p:cNvPr>
          <p:cNvSpPr txBox="1"/>
          <p:nvPr/>
        </p:nvSpPr>
        <p:spPr>
          <a:xfrm>
            <a:off x="2741936" y="3587157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Topology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6145AD7-76F0-AF7D-956C-EFB8C5E6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58418"/>
              </p:ext>
            </p:extLst>
          </p:nvPr>
        </p:nvGraphicFramePr>
        <p:xfrm>
          <a:off x="624250" y="5542384"/>
          <a:ext cx="5067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34544725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19426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406767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5315428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20860269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3072-100-1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454696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3072-768-384-128-1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00330114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DE8665F3-2124-B34A-B37E-83976D23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595" y="3253307"/>
            <a:ext cx="4244465" cy="31117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342A05-71A8-0CA0-5743-C04905315498}"/>
              </a:ext>
            </a:extLst>
          </p:cNvPr>
          <p:cNvSpPr txBox="1"/>
          <p:nvPr/>
        </p:nvSpPr>
        <p:spPr>
          <a:xfrm>
            <a:off x="6096000" y="4153818"/>
            <a:ext cx="1296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performing Models while training: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5786A78-DCF1-43D9-749B-F1BDB6ED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38" y="2683309"/>
            <a:ext cx="5063490" cy="190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B57FA1-0641-ACBC-CB78-DF6466127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580" y="4219005"/>
            <a:ext cx="2497011" cy="24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521395"/>
            <a:ext cx="6766560" cy="768096"/>
          </a:xfrm>
        </p:spPr>
        <p:txBody>
          <a:bodyPr anchor="t">
            <a:normAutofit/>
          </a:bodyPr>
          <a:lstStyle/>
          <a:p>
            <a:r>
              <a:rPr lang="en-US" altLang="zh-CN" b="1" dirty="0"/>
              <a:t>Limitations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4F381D-C34F-5C03-7F9F-31F3FB585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Perhaps the largest limitation is the attempt to use a deep neural network for image classification. I initially thought a large enough network and small enough image would over come this. If anything, my project points to the opposite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Power</a:t>
            </a:r>
          </a:p>
          <a:p>
            <a:pPr marL="971550" lvl="1" indent="-285750"/>
            <a:r>
              <a:rPr lang="en-US" dirty="0"/>
              <a:t>I ran all training loops on my personal laptop </a:t>
            </a:r>
            <a:r>
              <a:rPr lang="en-US" dirty="0" err="1"/>
              <a:t>cpu</a:t>
            </a:r>
            <a:r>
              <a:rPr lang="en-US" dirty="0"/>
              <a:t> and that slowed down the project and limited my ability to test different parameters</a:t>
            </a:r>
          </a:p>
          <a:p>
            <a:pPr marL="971550" lvl="1" indent="-285750"/>
            <a:r>
              <a:rPr lang="en-US" dirty="0"/>
              <a:t>Moving forward one could optimize to run on a </a:t>
            </a:r>
            <a:r>
              <a:rPr lang="en-US" dirty="0" err="1"/>
              <a:t>gpu</a:t>
            </a:r>
            <a:r>
              <a:rPr lang="en-US" dirty="0"/>
              <a:t> or use some cloud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{183DA0B2-49D7-4C9B-BA11-70F537ED4071}tf78438558_win32</Template>
  <TotalTime>779</TotalTime>
  <Words>978</Words>
  <Application>Microsoft Office PowerPoint</Application>
  <PresentationFormat>Widescreen</PresentationFormat>
  <Paragraphs>220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Office Theme</vt:lpstr>
      <vt:lpstr>Deep Neural Network For Simple Images From Scratch  </vt:lpstr>
      <vt:lpstr>Original       Project Description</vt:lpstr>
      <vt:lpstr>Project Changes</vt:lpstr>
      <vt:lpstr>Other Works</vt:lpstr>
      <vt:lpstr>My Implementation</vt:lpstr>
      <vt:lpstr>My Implementation</vt:lpstr>
      <vt:lpstr>Results</vt:lpstr>
      <vt:lpstr>Results</vt:lpstr>
      <vt:lpstr>Limitations</vt:lpstr>
      <vt:lpstr>Limitations Continued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 For Simple Images From Scratch  </dc:title>
  <dc:subject/>
  <dc:creator>Sam Pease</dc:creator>
  <cp:lastModifiedBy>Samuel Pease</cp:lastModifiedBy>
  <cp:revision>7</cp:revision>
  <dcterms:created xsi:type="dcterms:W3CDTF">2023-04-25T15:44:42Z</dcterms:created>
  <dcterms:modified xsi:type="dcterms:W3CDTF">2023-04-26T14:05:48Z</dcterms:modified>
</cp:coreProperties>
</file>