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30" autoAdjust="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tats.un.org/unsd/methodology/m49/overview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150" y="1210056"/>
            <a:ext cx="6949650" cy="1629596"/>
          </a:xfrm>
        </p:spPr>
        <p:txBody>
          <a:bodyPr/>
          <a:lstStyle/>
          <a:p>
            <a:pPr algn="ctr"/>
            <a:r>
              <a:rPr lang="en-US" dirty="0"/>
              <a:t>UFO Sightings :</a:t>
            </a:r>
            <a:br>
              <a:rPr lang="en-AU" dirty="0"/>
            </a:br>
            <a:r>
              <a:rPr lang="en-US" dirty="0"/>
              <a:t> Interactive Map and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134045"/>
            <a:ext cx="6477000" cy="1174088"/>
          </a:xfrm>
        </p:spPr>
        <p:txBody>
          <a:bodyPr>
            <a:normAutofit/>
          </a:bodyPr>
          <a:lstStyle/>
          <a:p>
            <a:r>
              <a:rPr lang="en-US" sz="2000" dirty="0"/>
              <a:t>Group Members : Dylan </a:t>
            </a:r>
            <a:r>
              <a:rPr lang="en-US" sz="2000" dirty="0" err="1"/>
              <a:t>McKibbin</a:t>
            </a:r>
            <a:r>
              <a:rPr lang="en-US" sz="2000" dirty="0"/>
              <a:t>, Tamer </a:t>
            </a:r>
            <a:r>
              <a:rPr lang="en-US" sz="2000" dirty="0" err="1"/>
              <a:t>Abdelaal</a:t>
            </a:r>
            <a:r>
              <a:rPr lang="en-US" sz="2000" dirty="0"/>
              <a:t>,  </a:t>
            </a:r>
          </a:p>
          <a:p>
            <a:r>
              <a:rPr lang="en-US" sz="2000" dirty="0"/>
              <a:t>                             Sam </a:t>
            </a:r>
            <a:r>
              <a:rPr lang="en-US" sz="2000" dirty="0" err="1"/>
              <a:t>Portelli</a:t>
            </a:r>
            <a:r>
              <a:rPr lang="en-US" sz="2000" dirty="0"/>
              <a:t> and Samir Barua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3007" y="6218479"/>
            <a:ext cx="386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Australian UFO Research Department</a:t>
            </a:r>
          </a:p>
        </p:txBody>
      </p:sp>
    </p:spTree>
    <p:extLst>
      <p:ext uri="{BB962C8B-B14F-4D97-AF65-F5344CB8AC3E}">
        <p14:creationId xmlns:p14="http://schemas.microsoft.com/office/powerpoint/2010/main" val="386954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863F-3CB0-40D5-A369-C36A4417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Geocodes of other Countries and Normalising Data</a:t>
            </a:r>
            <a:endParaRPr lang="en-AU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8D2BE6-6839-4F6D-AF78-AC5821AB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2707690"/>
            <a:ext cx="3824645" cy="22532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BAA4F-1D3C-4386-9712-98689AA2C702}"/>
              </a:ext>
            </a:extLst>
          </p:cNvPr>
          <p:cNvSpPr txBox="1"/>
          <p:nvPr/>
        </p:nvSpPr>
        <p:spPr>
          <a:xfrm>
            <a:off x="5166803" y="2814222"/>
            <a:ext cx="3061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M49 Code (</a:t>
            </a:r>
            <a:r>
              <a:rPr lang="en-US" dirty="0" err="1"/>
              <a:t>country_abb</a:t>
            </a:r>
            <a:r>
              <a:rPr lang="en-US" dirty="0"/>
              <a:t>) from</a:t>
            </a:r>
          </a:p>
          <a:p>
            <a:r>
              <a:rPr lang="en-US" dirty="0"/>
              <a:t>United Nation Statistics website:  </a:t>
            </a:r>
            <a:r>
              <a:rPr lang="en-US" dirty="0">
                <a:hlinkClick r:id="rId3"/>
              </a:rPr>
              <a:t>https://unstats.un.org/unsd/methodology/m49/overview/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5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1CD-812B-4034-9359-6B009A1C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into Database</a:t>
            </a:r>
            <a:endParaRPr lang="en-AU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23464D-17A8-4787-A7AF-83B806280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67" y="1628361"/>
            <a:ext cx="2589078" cy="1035631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DE58DEF-1FE3-4735-AAFD-82DB98261B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76" y="3406898"/>
            <a:ext cx="2516059" cy="2792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D4A45-D40F-467D-BE8A-4D43DE39B7B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571206" y="2663992"/>
            <a:ext cx="0" cy="74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/>
              <a:t>Project Outline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AU" dirty="0"/>
              <a:t>Commissioned by the Australian Defence Force.  </a:t>
            </a:r>
          </a:p>
          <a:p>
            <a:pPr>
              <a:buFont typeface="Wingdings" charset="2"/>
              <a:buChar char="u"/>
            </a:pPr>
            <a:r>
              <a:rPr lang="en-AU" dirty="0"/>
              <a:t>Prepare a high-level analysis of UFO sightings around the world to determine the quantity, types and locations of UFO sightings.  </a:t>
            </a:r>
          </a:p>
          <a:p>
            <a:pPr>
              <a:buFont typeface="Wingdings" charset="2"/>
              <a:buChar char="u"/>
            </a:pPr>
            <a:r>
              <a:rPr lang="en-AU" dirty="0"/>
              <a:t>Provide visualisation tools to help understand the top locations where UFO sightings have occurred and whether there is a trend of increased sightings and threats posed by these sightings.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7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5725"/>
            <a:ext cx="7313613" cy="4305475"/>
          </a:xfrm>
        </p:spPr>
        <p:txBody>
          <a:bodyPr/>
          <a:lstStyle/>
          <a:p>
            <a:pPr marL="0" indent="0">
              <a:buNone/>
            </a:pPr>
            <a:r>
              <a:rPr lang="en-AU" b="1" dirty="0" err="1"/>
              <a:t>Data.World</a:t>
            </a:r>
            <a:r>
              <a:rPr lang="en-AU" b="1" dirty="0"/>
              <a:t> website:  </a:t>
            </a:r>
          </a:p>
          <a:p>
            <a:pPr marL="0" indent="0">
              <a:buNone/>
            </a:pPr>
            <a:r>
              <a:rPr lang="en-AU" sz="2000" u="sng" dirty="0"/>
              <a:t>https://</a:t>
            </a:r>
            <a:r>
              <a:rPr lang="en-AU" sz="2000" u="sng" dirty="0" err="1"/>
              <a:t>data.world</a:t>
            </a:r>
            <a:r>
              <a:rPr lang="en-AU" sz="2000" u="sng" dirty="0"/>
              <a:t>/</a:t>
            </a:r>
            <a:r>
              <a:rPr lang="en-AU" sz="2000" u="sng" dirty="0" err="1"/>
              <a:t>timothyrenner</a:t>
            </a:r>
            <a:r>
              <a:rPr lang="en-AU" sz="2000" u="sng" dirty="0"/>
              <a:t>/</a:t>
            </a:r>
            <a:r>
              <a:rPr lang="en-AU" sz="2000" u="sng" dirty="0" err="1"/>
              <a:t>ufo</a:t>
            </a:r>
            <a:r>
              <a:rPr lang="en-AU" sz="2000" u="sng" dirty="0"/>
              <a:t>-sightings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Data set : </a:t>
            </a:r>
          </a:p>
          <a:p>
            <a:pPr marL="0" indent="0">
              <a:buNone/>
            </a:pPr>
            <a:r>
              <a:rPr lang="en-AU" sz="2000" dirty="0"/>
              <a:t>100,000 UFO sighting reports. </a:t>
            </a:r>
          </a:p>
          <a:p>
            <a:pPr marL="0" indent="0">
              <a:buNone/>
            </a:pPr>
            <a:r>
              <a:rPr lang="en-AU" sz="2000" dirty="0"/>
              <a:t>National UFO Research </a:t>
            </a:r>
            <a:r>
              <a:rPr lang="en-AU" sz="2000" dirty="0" err="1"/>
              <a:t>Center</a:t>
            </a:r>
            <a:r>
              <a:rPr lang="en-AU" sz="2000" dirty="0"/>
              <a:t> (NUFORC). </a:t>
            </a:r>
          </a:p>
        </p:txBody>
      </p:sp>
    </p:spTree>
    <p:extLst>
      <p:ext uri="{BB962C8B-B14F-4D97-AF65-F5344CB8AC3E}">
        <p14:creationId xmlns:p14="http://schemas.microsoft.com/office/powerpoint/2010/main" val="191836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Meta Data (12 Fields)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2798"/>
              </p:ext>
            </p:extLst>
          </p:nvPr>
        </p:nvGraphicFramePr>
        <p:xfrm>
          <a:off x="1701211" y="2612002"/>
          <a:ext cx="6479380" cy="237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8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Country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City/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r>
                        <a:rPr lang="en-AU" sz="1800" kern="1200" dirty="0">
                          <a:effectLst/>
                        </a:rPr>
                        <a:t>State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err="1">
                          <a:effectLst/>
                        </a:rPr>
                        <a:t>Date_Time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01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Shape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Duration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Stats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err="1">
                          <a:effectLst/>
                        </a:rPr>
                        <a:t>Report_link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01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Text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effectLst/>
                        </a:rPr>
                        <a:t>Posted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err="1">
                          <a:effectLst/>
                        </a:rPr>
                        <a:t>City_Latitude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err="1">
                          <a:effectLst/>
                        </a:rPr>
                        <a:t>City_Longitude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7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732846"/>
          </a:xfrm>
        </p:spPr>
        <p:txBody>
          <a:bodyPr/>
          <a:lstStyle/>
          <a:p>
            <a:r>
              <a:rPr lang="en-US" dirty="0"/>
              <a:t>Inspiring </a:t>
            </a:r>
            <a:r>
              <a:rPr lang="en-US" dirty="0" err="1"/>
              <a:t>Visualisations</a:t>
            </a:r>
            <a:endParaRPr lang="en-US" dirty="0"/>
          </a:p>
        </p:txBody>
      </p:sp>
      <p:pic>
        <p:nvPicPr>
          <p:cNvPr id="4" name="Content Placeholder 3" descr="Map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rcRect t="15997" b="15997"/>
          <a:stretch>
            <a:fillRect/>
          </a:stretch>
        </p:blipFill>
        <p:spPr>
          <a:xfrm>
            <a:off x="914400" y="1519674"/>
            <a:ext cx="2895718" cy="1689609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781" y="1519674"/>
            <a:ext cx="2894400" cy="16164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914398" y="3946398"/>
            <a:ext cx="2895719" cy="1711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269290"/>
            <a:ext cx="3107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1000" dirty="0"/>
              <a:t>https://</a:t>
            </a:r>
            <a:r>
              <a:rPr lang="en-AU" sz="1000" dirty="0" err="1"/>
              <a:t>www.arcgis.com</a:t>
            </a:r>
            <a:r>
              <a:rPr lang="en-AU" sz="1000" dirty="0"/>
              <a:t>/apps/</a:t>
            </a:r>
            <a:r>
              <a:rPr lang="en-AU" sz="1000" dirty="0" err="1"/>
              <a:t>webappviewer</a:t>
            </a:r>
            <a:r>
              <a:rPr lang="en-AU" sz="1000" dirty="0"/>
              <a:t>/</a:t>
            </a:r>
            <a:r>
              <a:rPr lang="en-AU" sz="1000" dirty="0" err="1"/>
              <a:t>index.html?id</a:t>
            </a:r>
            <a:r>
              <a:rPr lang="en-AU" sz="1000" dirty="0"/>
              <a:t>=ddda71d5211f47e782b12f3f8d06246e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208" y="332268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javascript</a:t>
            </a:r>
            <a:r>
              <a:rPr lang="en-AU" sz="1000" dirty="0"/>
              <a:t>-challenge/UFO-level-2/</a:t>
            </a:r>
            <a:r>
              <a:rPr lang="en-AU" sz="1000" dirty="0" err="1"/>
              <a:t>index.html</a:t>
            </a:r>
            <a:r>
              <a:rPr lang="en-AU" sz="1000" dirty="0"/>
              <a:t> 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8" y="5866160"/>
            <a:ext cx="3467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https://</a:t>
            </a:r>
            <a:r>
              <a:rPr lang="en-AU" sz="1000" dirty="0" err="1"/>
              <a:t>everytownresearch.org</a:t>
            </a:r>
            <a:r>
              <a:rPr lang="en-AU" sz="1000" dirty="0"/>
              <a:t>/maps/gunfire-on-school-grounds/ 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208" y="3946396"/>
            <a:ext cx="2941973" cy="17110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0781" y="5850771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https://</a:t>
            </a:r>
            <a:r>
              <a:rPr lang="en-AU" sz="1000" dirty="0" err="1"/>
              <a:t>animejs.com</a:t>
            </a:r>
            <a:r>
              <a:rPr lang="en-AU" sz="10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6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Schema</a:t>
            </a:r>
          </a:p>
        </p:txBody>
      </p:sp>
      <p:pic>
        <p:nvPicPr>
          <p:cNvPr id="5" name="Picture 4" descr="pfftroqy6k915lu968u9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87" y="2501543"/>
            <a:ext cx="2171623" cy="1099319"/>
          </a:xfrm>
          <a:prstGeom prst="rect">
            <a:avLst/>
          </a:prstGeom>
        </p:spPr>
      </p:pic>
      <p:pic>
        <p:nvPicPr>
          <p:cNvPr id="6" name="Picture 5" descr="htm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4" y="1235517"/>
            <a:ext cx="936000" cy="936000"/>
          </a:xfrm>
          <a:prstGeom prst="rect">
            <a:avLst/>
          </a:prstGeom>
        </p:spPr>
      </p:pic>
      <p:pic>
        <p:nvPicPr>
          <p:cNvPr id="7" name="Picture 6" descr="cs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57" y="5152407"/>
            <a:ext cx="936000" cy="936000"/>
          </a:xfrm>
          <a:prstGeom prst="rect">
            <a:avLst/>
          </a:prstGeom>
        </p:spPr>
      </p:pic>
      <p:pic>
        <p:nvPicPr>
          <p:cNvPr id="8" name="Picture 7" descr="jVASCRIPT2.jpe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47" y="2813058"/>
            <a:ext cx="935957" cy="935957"/>
          </a:xfrm>
          <a:prstGeom prst="rect">
            <a:avLst/>
          </a:prstGeom>
        </p:spPr>
      </p:pic>
      <p:pic>
        <p:nvPicPr>
          <p:cNvPr id="9" name="Picture 8" descr="leaflet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1" y="4241780"/>
            <a:ext cx="1296851" cy="341277"/>
          </a:xfrm>
          <a:prstGeom prst="rect">
            <a:avLst/>
          </a:prstGeom>
        </p:spPr>
      </p:pic>
      <p:pic>
        <p:nvPicPr>
          <p:cNvPr id="10" name="Picture 9" descr="CSVLOGO.jpe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04" y="4899956"/>
            <a:ext cx="793729" cy="793729"/>
          </a:xfrm>
          <a:prstGeom prst="rect">
            <a:avLst/>
          </a:prstGeom>
        </p:spPr>
      </p:pic>
      <p:pic>
        <p:nvPicPr>
          <p:cNvPr id="3" name="Picture 2" descr="postgres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4" y="2501543"/>
            <a:ext cx="944959" cy="1083245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>
            <a:off x="7847033" y="3708255"/>
            <a:ext cx="147416" cy="10556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6147470" y="3027839"/>
            <a:ext cx="1098560" cy="152400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2460462" y="3050519"/>
            <a:ext cx="1263010" cy="129720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18389728">
            <a:off x="2368091" y="4361962"/>
            <a:ext cx="1766330" cy="100911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 rot="1482604">
            <a:off x="2523609" y="2115763"/>
            <a:ext cx="1174547" cy="111507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1871040" y="3832995"/>
            <a:ext cx="90717" cy="238147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1871040" y="4780882"/>
            <a:ext cx="90717" cy="238147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1871040" y="2320096"/>
            <a:ext cx="90717" cy="238147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Design</a:t>
            </a:r>
            <a:br>
              <a:rPr lang="en-AU" dirty="0"/>
            </a:br>
            <a:endParaRPr lang="en-US" dirty="0"/>
          </a:p>
        </p:txBody>
      </p:sp>
      <p:pic>
        <p:nvPicPr>
          <p:cNvPr id="8" name="Content Placeholder 7" descr="Map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" b="-918"/>
          <a:stretch/>
        </p:blipFill>
        <p:spPr bwMode="auto">
          <a:xfrm>
            <a:off x="1197891" y="1179384"/>
            <a:ext cx="6490382" cy="410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03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0A7-82E1-48B4-ADBE-BCB491F2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 anchor="ctr">
            <a:normAutofit/>
          </a:bodyPr>
          <a:lstStyle/>
          <a:p>
            <a:r>
              <a:rPr lang="en-US" dirty="0"/>
              <a:t>ETL Process</a:t>
            </a:r>
            <a:endParaRPr lang="en-A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29B6446-436C-4D42-A499-2F5D9E2F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/>
          <a:lstStyle/>
          <a:p>
            <a:r>
              <a:rPr lang="en-US" dirty="0"/>
              <a:t>Database v1.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7AA23DA-E4D2-4A7B-A214-A66641F06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/>
          <a:lstStyle/>
          <a:p>
            <a:r>
              <a:rPr lang="en-US" dirty="0"/>
              <a:t>Database v2.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02127-D443-4E4E-BBBF-576A391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2" b="2"/>
          <a:stretch/>
        </p:blipFill>
        <p:spPr>
          <a:xfrm>
            <a:off x="4517965" y="2322527"/>
            <a:ext cx="3853737" cy="3907947"/>
          </a:xfrm>
          <a:prstGeom prst="rect">
            <a:avLst/>
          </a:prstGeom>
          <a:noFill/>
        </p:spPr>
      </p:pic>
      <p:pic>
        <p:nvPicPr>
          <p:cNvPr id="11" name="Content Placeholder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A3A07AF-A396-486A-8F95-0D4BA9206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6" y="2760955"/>
            <a:ext cx="3725139" cy="2778711"/>
          </a:xfrm>
        </p:spPr>
      </p:pic>
    </p:spTree>
    <p:extLst>
      <p:ext uri="{BB962C8B-B14F-4D97-AF65-F5344CB8AC3E}">
        <p14:creationId xmlns:p14="http://schemas.microsoft.com/office/powerpoint/2010/main" val="5753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66C3-92AA-49F8-AA0C-E0CBAEA1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Time of Day</a:t>
            </a:r>
            <a:endParaRPr lang="en-AU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4E5CD3C-A8C1-4143-B5F4-C4A13197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" y="1701779"/>
            <a:ext cx="6019800" cy="130492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3AD6D9-54A9-43AD-8335-CEDC9C102B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" y="3851296"/>
            <a:ext cx="4172836" cy="192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E2870-5936-4048-8E35-137F923EC1DB}"/>
              </a:ext>
            </a:extLst>
          </p:cNvPr>
          <p:cNvSpPr txBox="1"/>
          <p:nvPr/>
        </p:nvSpPr>
        <p:spPr>
          <a:xfrm>
            <a:off x="5477522" y="4009072"/>
            <a:ext cx="2839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746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259</TotalTime>
  <Words>260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Goudy Old Style</vt:lpstr>
      <vt:lpstr>Impact</vt:lpstr>
      <vt:lpstr>Rockwell</vt:lpstr>
      <vt:lpstr>Wingdings</vt:lpstr>
      <vt:lpstr>Inkwell</vt:lpstr>
      <vt:lpstr>UFO Sightings :  Interactive Map and Charts</vt:lpstr>
      <vt:lpstr>Project Outline </vt:lpstr>
      <vt:lpstr>Data Source</vt:lpstr>
      <vt:lpstr>Data Source</vt:lpstr>
      <vt:lpstr>Inspiring Visualisations</vt:lpstr>
      <vt:lpstr>Coding Schema</vt:lpstr>
      <vt:lpstr>Final Design </vt:lpstr>
      <vt:lpstr>ETL Process</vt:lpstr>
      <vt:lpstr>Integrating Time of Day</vt:lpstr>
      <vt:lpstr>Geocodes of other Countries and Normalising Data</vt:lpstr>
      <vt:lpstr>Loading into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:  Interactive Map and Charts</dc:title>
  <dc:creator>Microsoft Office User</dc:creator>
  <cp:lastModifiedBy>Dylan McKibbin</cp:lastModifiedBy>
  <cp:revision>17</cp:revision>
  <dcterms:created xsi:type="dcterms:W3CDTF">2021-12-11T02:14:15Z</dcterms:created>
  <dcterms:modified xsi:type="dcterms:W3CDTF">2021-12-13T07:21:26Z</dcterms:modified>
</cp:coreProperties>
</file>