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6" r:id="rId2"/>
    <p:sldId id="259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2" r:id="rId12"/>
    <p:sldId id="272" r:id="rId13"/>
    <p:sldId id="296" r:id="rId14"/>
    <p:sldId id="283" r:id="rId15"/>
    <p:sldId id="286" r:id="rId16"/>
    <p:sldId id="289" r:id="rId17"/>
    <p:sldId id="290" r:id="rId18"/>
    <p:sldId id="295" r:id="rId19"/>
    <p:sldId id="294" r:id="rId20"/>
    <p:sldId id="292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30" autoAdjust="0"/>
  </p:normalViewPr>
  <p:slideViewPr>
    <p:cSldViewPr snapToGrid="0" snapToObjects="1">
      <p:cViewPr varScale="1">
        <p:scale>
          <a:sx n="91" d="100"/>
          <a:sy n="91" d="100"/>
        </p:scale>
        <p:origin x="1790" y="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4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8" r:id="rId5"/>
    <p:sldLayoutId id="2147483659" r:id="rId6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fl-game-prediction-model.herokuapp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fltables.com/afl/afl_index.html" TargetMode="External"/><Relationship Id="rId2" Type="http://schemas.openxmlformats.org/officeDocument/2006/relationships/hyperlink" Target="https://www.kaggle.com/stoney71/aflsta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ddit.com/r/AFL/comments/8x17l4/machine_learning_in_afl_part_ii_its_all_about_the/" TargetMode="External"/><Relationship Id="rId4" Type="http://schemas.openxmlformats.org/officeDocument/2006/relationships/hyperlink" Target="http://www.footywi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orem Ipsum Dolor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Final Project.</a:t>
            </a:r>
            <a:endParaRPr dirty="0"/>
          </a:p>
        </p:txBody>
      </p:sp>
      <p:sp>
        <p:nvSpPr>
          <p:cNvPr id="16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5400" dirty="0"/>
              <a:t>AFL Game Predictor using Machine Learning</a:t>
            </a:r>
            <a:endParaRPr sz="5400" dirty="0"/>
          </a:p>
        </p:txBody>
      </p:sp>
      <p:sp>
        <p:nvSpPr>
          <p:cNvPr id="164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Presented by :</a:t>
            </a:r>
          </a:p>
          <a:p>
            <a:endParaRPr lang="en-AU" dirty="0"/>
          </a:p>
          <a:p>
            <a:r>
              <a:rPr lang="en-AU" dirty="0"/>
              <a:t>Tamer Abdelaal, Sam Portelli &amp; Samir Barua</a:t>
            </a:r>
            <a:endParaRPr dirty="0"/>
          </a:p>
        </p:txBody>
      </p:sp>
      <p:pic>
        <p:nvPicPr>
          <p:cNvPr id="12" name="Picture Placeholder 11" descr="A close up of a ball&#10;&#10;Description automatically generated with medium confidence">
            <a:extLst>
              <a:ext uri="{FF2B5EF4-FFF2-40B4-BE49-F238E27FC236}">
                <a16:creationId xmlns:a16="http://schemas.microsoft.com/office/drawing/2014/main" id="{B1606629-E723-4B6A-82D6-2FCC0CFC436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7" b="10637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- </a:t>
            </a:r>
            <a:r>
              <a:rPr lang="en-AU" dirty="0" err="1"/>
              <a:t>Postgres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/>
          </a:p>
          <a:p>
            <a:r>
              <a:rPr lang="en-AU" sz="3200" dirty="0"/>
              <a:t>Postgres was used to store and model the </a:t>
            </a:r>
            <a:r>
              <a:rPr lang="en-AU" sz="3200" dirty="0" err="1"/>
              <a:t>afl</a:t>
            </a:r>
            <a:r>
              <a:rPr lang="en-AU" sz="3200" dirty="0"/>
              <a:t> statistics datasets into a database</a:t>
            </a:r>
          </a:p>
          <a:p>
            <a:r>
              <a:rPr lang="en-AU" sz="3200" dirty="0"/>
              <a:t>The data was then summarized and transformed to create records suitable for modelling i.e. 5-game averages and % differences between teams</a:t>
            </a:r>
          </a:p>
          <a:p>
            <a:r>
              <a:rPr lang="en-AU" sz="3200" dirty="0"/>
              <a:t>Transformed data made available to Python for modelling via </a:t>
            </a:r>
            <a:r>
              <a:rPr lang="en-AU" sz="3200" dirty="0" err="1"/>
              <a:t>SQLAlchemy</a:t>
            </a:r>
            <a:r>
              <a:rPr lang="en-AU" sz="3200" dirty="0"/>
              <a:t>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1885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5400" dirty="0"/>
              <a:t>Application Development </a:t>
            </a:r>
            <a:r>
              <a:rPr lang="mr-IN" sz="5400" dirty="0"/>
              <a:t>–</a:t>
            </a:r>
            <a:r>
              <a:rPr lang="en-AU" sz="5400" dirty="0"/>
              <a:t> Python</a:t>
            </a:r>
            <a:endParaRPr sz="5400"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3200" dirty="0"/>
              <a:t>Python via </a:t>
            </a:r>
            <a:r>
              <a:rPr lang="en-AU" sz="3200" dirty="0" err="1"/>
              <a:t>Jupyter</a:t>
            </a:r>
            <a:r>
              <a:rPr lang="en-AU" sz="3200" dirty="0"/>
              <a:t> notebook with </a:t>
            </a:r>
            <a:r>
              <a:rPr lang="en-AU" sz="3200" dirty="0" err="1"/>
              <a:t>SKLearn</a:t>
            </a:r>
            <a:r>
              <a:rPr lang="en-AU" sz="3200" dirty="0"/>
              <a:t> (machine learning) modules was used to read and model data directly from the Postgres database.</a:t>
            </a:r>
          </a:p>
          <a:p>
            <a:r>
              <a:rPr lang="en-AU" sz="3200" dirty="0"/>
              <a:t>We applied a number of machine learning models to determine which variables were the most significant and which model gave us the best outcome – H2O.AutoML was chosen for our games predictor.</a:t>
            </a:r>
          </a:p>
          <a:p>
            <a:r>
              <a:rPr lang="en-AU" sz="3200" dirty="0"/>
              <a:t>We created a predicted outcomes dataset for all past games since R5 of 2012 and Round 1 of 2022 for use in the web application.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20648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Features – Machine Learning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u="sng" dirty="0"/>
              <a:t>Based on rolling 5 game statistics</a:t>
            </a:r>
          </a:p>
          <a:p>
            <a:r>
              <a:rPr lang="en-AU" sz="2400" b="1" dirty="0"/>
              <a:t>In-game statistics differential</a:t>
            </a:r>
            <a:br>
              <a:rPr lang="en-AU" sz="2400" dirty="0"/>
            </a:br>
            <a:r>
              <a:rPr lang="en-AU" sz="2400" dirty="0"/>
              <a:t>The average statistics from the previous 5 games were determined for each game to form a game record for modelling.  These were determined for both teams playing in a match.  The % differences relative to the home team were saved for modelling purposes together with the outcome of the match</a:t>
            </a:r>
          </a:p>
          <a:p>
            <a:pPr lvl="1"/>
            <a:r>
              <a:rPr lang="en-AU" sz="2400" dirty="0"/>
              <a:t>Team points (for wins), </a:t>
            </a:r>
            <a:r>
              <a:rPr lang="en-AU" sz="2400" dirty="0" err="1"/>
              <a:t>win_loss</a:t>
            </a:r>
            <a:r>
              <a:rPr lang="en-AU" sz="2400" dirty="0"/>
              <a:t> indicator (for home team), home/away indicator</a:t>
            </a:r>
          </a:p>
          <a:p>
            <a:pPr lvl="1"/>
            <a:r>
              <a:rPr lang="en-AU" sz="2400" dirty="0"/>
              <a:t>Player statistics: disposals, kicks inside50s, clearances, contested possessions, contested marks, marks_inside50 &amp; goal assists.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42355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Development - ML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520950"/>
            <a:ext cx="11988800" cy="36151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dirty="0"/>
              <a:t>Models tested: Random Forest, Logistic Regression, Linear Regression </a:t>
            </a:r>
            <a:br>
              <a:rPr lang="en-AU" sz="2800" dirty="0"/>
            </a:br>
            <a:r>
              <a:rPr lang="en-AU" sz="2800" dirty="0"/>
              <a:t>&amp; H2O.AutoML. </a:t>
            </a:r>
          </a:p>
          <a:p>
            <a:r>
              <a:rPr lang="en-AU" sz="2400" b="1" dirty="0"/>
              <a:t>Note:  </a:t>
            </a:r>
            <a:r>
              <a:rPr lang="en-AU" sz="2400" dirty="0"/>
              <a:t>H2O automatically creates many models, tunes each one and returns the best model with the highest/lowest metric. It got an F1 Score of </a:t>
            </a:r>
            <a:r>
              <a:rPr lang="en-AU" sz="2400" b="1" dirty="0"/>
              <a:t>0.69</a:t>
            </a:r>
            <a:r>
              <a:rPr lang="en-AU" sz="2400" dirty="0"/>
              <a:t>! The closer F1 is to 1, the better the model. F1 </a:t>
            </a:r>
            <a:r>
              <a:rPr lang="en-US" sz="2400" dirty="0"/>
              <a:t>is a measure of a test's accuracy, calculated from the precision and recall of the test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F2A1ED-35C7-41B1-8B43-0C17ABF0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94" y="5560537"/>
            <a:ext cx="492091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Evaluation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Accuracy: 0.5843765648472709 Recall: 0.9113475177304965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 Score: 0.6842906047926969 Precision: 0.5478075517661388 Confusion Matrix: TN, FP, FN, TP [ 535 1485 175 1799]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94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Development - ML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520950"/>
            <a:ext cx="11988800" cy="10043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dirty="0"/>
              <a:t>Variable </a:t>
            </a:r>
            <a:r>
              <a:rPr lang="en-AU" sz="2800" dirty="0" err="1"/>
              <a:t>Importances</a:t>
            </a:r>
            <a:r>
              <a:rPr lang="en-AU" sz="2800" dirty="0"/>
              <a:t> (via H2O):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9E1AC-B872-4F8B-8C19-A860AB7B8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2612"/>
              </p:ext>
            </p:extLst>
          </p:nvPr>
        </p:nvGraphicFramePr>
        <p:xfrm>
          <a:off x="236621" y="3413760"/>
          <a:ext cx="11830050" cy="2926080"/>
        </p:xfrm>
        <a:graphic>
          <a:graphicData uri="http://schemas.openxmlformats.org/drawingml/2006/table">
            <a:tbl>
              <a:tblPr/>
              <a:tblGrid>
                <a:gridCol w="2366010">
                  <a:extLst>
                    <a:ext uri="{9D8B030D-6E8A-4147-A177-3AD203B41FA5}">
                      <a16:colId xmlns:a16="http://schemas.microsoft.com/office/drawing/2014/main" val="1447692938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3923095949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8908194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3573444723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289026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 err="1">
                          <a:effectLst/>
                        </a:rPr>
                        <a:t>relative_importance</a:t>
                      </a:r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scaled_importance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percentage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9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inside50s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0.342433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0.302427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8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team_points</a:t>
                      </a:r>
                      <a:endParaRPr lang="en-A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0.331436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0.967885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0.292715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0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contested_possessions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0.198784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0.580505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0.175561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1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marks_inside50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0.168111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0.490931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0.148471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443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disposals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0.036104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0.105434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0.031886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0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kicks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0.032543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0.095035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0.028741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69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goal_assists</a:t>
                      </a:r>
                      <a:endParaRPr lang="en-A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0.022871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0.066789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0.020199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2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72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br>
              <a:rPr lang="en-AU" dirty="0"/>
            </a:br>
            <a:r>
              <a:rPr lang="mr-IN" dirty="0"/>
              <a:t>–</a:t>
            </a:r>
            <a:r>
              <a:rPr lang="en-AU" dirty="0"/>
              <a:t> Front end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3200" dirty="0"/>
              <a:t>The application was developed using Flask with a number of web pages for each functional feature (routes).</a:t>
            </a:r>
          </a:p>
          <a:p>
            <a:r>
              <a:rPr lang="en-AU" sz="3200" dirty="0"/>
              <a:t>The model prediction feature accesses a dataset based on selected filters i.e. year, round and team. This functionality makes use of </a:t>
            </a:r>
            <a:r>
              <a:rPr lang="en-AU" sz="3200" dirty="0" err="1"/>
              <a:t>javascript</a:t>
            </a:r>
            <a:r>
              <a:rPr lang="en-AU" sz="3200" dirty="0"/>
              <a:t> working with the routes.</a:t>
            </a:r>
          </a:p>
          <a:p>
            <a:r>
              <a:rPr lang="en-AU" sz="3200" dirty="0"/>
              <a:t>The flask application was uploaded to the </a:t>
            </a:r>
            <a:r>
              <a:rPr lang="en-AU" sz="3200" dirty="0" err="1"/>
              <a:t>github</a:t>
            </a:r>
            <a:r>
              <a:rPr lang="en-AU" sz="3200" dirty="0"/>
              <a:t> repository and deployed using Heroku.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899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r>
              <a:rPr lang="mr-IN" dirty="0"/>
              <a:t>–</a:t>
            </a:r>
            <a:r>
              <a:rPr lang="en-AU" dirty="0"/>
              <a:t> Tableau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5632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With the modelled dataset (CSV format), Tableau charts were created for a number of team games statistics for the seasons from 2012 – 2021.</a:t>
            </a:r>
          </a:p>
          <a:p>
            <a:r>
              <a:rPr lang="en-US" sz="3200" dirty="0"/>
              <a:t>Charts arranged on a dashboard with filtering fields for Year, Team and Rounds for team comparison.</a:t>
            </a:r>
          </a:p>
          <a:p>
            <a:r>
              <a:rPr lang="en-US" sz="3200" dirty="0"/>
              <a:t>Link for the dashboard was embedded in html for user interactivity with Tableau through our website.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640565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Conclusion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3200" dirty="0"/>
              <a:t>It was a challenging exercise to be able to use source data and transform it to acceptable input data for the machine learning models.</a:t>
            </a:r>
          </a:p>
          <a:p>
            <a:r>
              <a:rPr lang="en-AU" sz="3200" dirty="0"/>
              <a:t>Learning which data is more important was part of the process to refine the models – an iterative process.</a:t>
            </a:r>
          </a:p>
          <a:p>
            <a:r>
              <a:rPr lang="en-AU" sz="3200" dirty="0"/>
              <a:t>Without the limitation of time we would certainly consider additional variables (features) for the model(s), to progressively improve the accuracy.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2191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Conclusion – contd.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Further improvements could include:</a:t>
            </a:r>
          </a:p>
          <a:p>
            <a:pPr lvl="1"/>
            <a:r>
              <a:rPr lang="en-AU" sz="4600" dirty="0"/>
              <a:t>the ability to do what/if modelling where statistical data is entered/changed to see what the outcome will be.</a:t>
            </a:r>
          </a:p>
          <a:p>
            <a:pPr lvl="1"/>
            <a:r>
              <a:rPr lang="en-AU" sz="4600" dirty="0"/>
              <a:t>determining the results of multiple future rounds, assuming predicted outcomes for prior rounds – even to predict the grand final winner!</a:t>
            </a:r>
          </a:p>
          <a:p>
            <a:pPr lvl="1"/>
            <a:r>
              <a:rPr lang="en-AU" sz="4600" dirty="0"/>
              <a:t>Create multiple dream teams with selected players and model their predicted game outcome!</a:t>
            </a:r>
          </a:p>
          <a:p>
            <a:pPr lvl="1"/>
            <a:r>
              <a:rPr lang="en-AU" sz="4600" dirty="0"/>
              <a:t>Comparison of player performance and their impact on game outcomes – even to predict the Brownlow winner!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97377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Presentation of our App!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368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Link: </a:t>
            </a:r>
            <a:r>
              <a:rPr lang="en-US" sz="2800" dirty="0">
                <a:hlinkClick r:id="rId2"/>
              </a:rPr>
              <a:t>https://afl-game-prediction-model.herokuapp.com/</a:t>
            </a:r>
            <a:r>
              <a:rPr lang="en-US" sz="2800" dirty="0"/>
              <a:t>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5926117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Project Outline</a:t>
            </a:r>
            <a:endParaRPr dirty="0"/>
          </a:p>
        </p:txBody>
      </p:sp>
      <p:sp>
        <p:nvSpPr>
          <p:cNvPr id="14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sz="3200" dirty="0"/>
              <a:t>We are an AFL Consultancy Company, who have been commissioned by the AFL to prepare a high-level analysis of Football Game Statistics to understand team and player performance and to be able to predict outcomes in future matches.  </a:t>
            </a:r>
          </a:p>
          <a:p>
            <a:r>
              <a:rPr lang="en-AU" sz="3200" dirty="0"/>
              <a:t>We have decided to use machine learning to develop a prediction model for game outcomes and to provide visualisation tools to identify game statistics which determine outcomes of games using a number of statistical variables involving teams, players, rain, venue, and other items.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THE 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302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 anchorCtr="0"/>
          <a:lstStyle/>
          <a:p>
            <a:endParaRPr lang="en-AU" sz="3200" dirty="0"/>
          </a:p>
          <a:p>
            <a:endParaRPr lang="en-AU" sz="3200" dirty="0"/>
          </a:p>
          <a:p>
            <a:r>
              <a:rPr lang="en-AU" sz="3200" dirty="0"/>
              <a:t>Kaggle website:  </a:t>
            </a:r>
            <a:r>
              <a:rPr lang="en-AU" sz="2800" u="sng" dirty="0">
                <a:hlinkClick r:id="rId2"/>
              </a:rPr>
              <a:t>https://www.kaggle.com/stoney71/aflstats</a:t>
            </a:r>
            <a:r>
              <a:rPr lang="en-AU" sz="2800" dirty="0"/>
              <a:t> </a:t>
            </a:r>
            <a:endParaRPr lang="en-AU" dirty="0"/>
          </a:p>
          <a:p>
            <a:pPr lvl="1"/>
            <a:r>
              <a:rPr lang="en-AU" sz="3200" dirty="0"/>
              <a:t>original sources for the above data:  </a:t>
            </a:r>
            <a:br>
              <a:rPr lang="en-AU" sz="3200" dirty="0"/>
            </a:br>
            <a:r>
              <a:rPr lang="en-AU" sz="2800" u="sng" dirty="0">
                <a:hlinkClick r:id="rId3"/>
              </a:rPr>
              <a:t>afltables.com</a:t>
            </a:r>
            <a:r>
              <a:rPr lang="en-AU" sz="2800" dirty="0"/>
              <a:t> </a:t>
            </a:r>
            <a:r>
              <a:rPr lang="en-AU" sz="3200" dirty="0"/>
              <a:t>and </a:t>
            </a:r>
            <a:r>
              <a:rPr lang="en-AU" sz="2800" u="sng" dirty="0">
                <a:hlinkClick r:id="rId4"/>
              </a:rPr>
              <a:t>www.footywire.com</a:t>
            </a:r>
            <a:r>
              <a:rPr lang="en-AU" sz="2800" dirty="0"/>
              <a:t> </a:t>
            </a:r>
            <a:br>
              <a:rPr lang="en-AU" sz="3200" dirty="0"/>
            </a:br>
            <a:endParaRPr lang="en-AU" sz="3200" dirty="0"/>
          </a:p>
          <a:p>
            <a:r>
              <a:rPr lang="en-AU" sz="3200" dirty="0"/>
              <a:t>Article:  </a:t>
            </a:r>
            <a:r>
              <a:rPr lang="en-US" sz="2800" dirty="0">
                <a:hlinkClick r:id="rId5"/>
              </a:rPr>
              <a:t>Machine Learning in AFL Part II - It's all about the percentages : AFL (reddit.com)</a:t>
            </a:r>
            <a:endParaRPr lang="en-US" sz="2800" dirty="0"/>
          </a:p>
          <a:p>
            <a:pPr marL="0" indent="0">
              <a:buNone/>
            </a:pPr>
            <a:endParaRPr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0" indent="0">
              <a:buNone/>
            </a:pPr>
            <a:r>
              <a:rPr lang="en-AU" sz="3200" dirty="0"/>
              <a:t>       </a:t>
            </a:r>
            <a:r>
              <a:rPr lang="en-AU" sz="2800" b="1" dirty="0" err="1"/>
              <a:t>games.csv</a:t>
            </a:r>
            <a:r>
              <a:rPr lang="en-AU" sz="2800" b="1" dirty="0"/>
              <a:t> </a:t>
            </a:r>
            <a:r>
              <a:rPr lang="en-AU" sz="2800" dirty="0"/>
              <a:t>(12 Fields)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200" dirty="0"/>
              <a:t>      </a:t>
            </a:r>
            <a:r>
              <a:rPr lang="en-AU" sz="2800" dirty="0"/>
              <a:t>5 more fields for modelling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61348"/>
              </p:ext>
            </p:extLst>
          </p:nvPr>
        </p:nvGraphicFramePr>
        <p:xfrm>
          <a:off x="897557" y="4220637"/>
          <a:ext cx="100769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Gameid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Home Team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14564"/>
              </p:ext>
            </p:extLst>
          </p:nvPr>
        </p:nvGraphicFramePr>
        <p:xfrm>
          <a:off x="897557" y="6931028"/>
          <a:ext cx="1007695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Wining</a:t>
                      </a:r>
                      <a:r>
                        <a:rPr lang="en-US" sz="2400" baseline="0" dirty="0"/>
                        <a:t> 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Wining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Winning Margin</a:t>
                      </a:r>
                      <a:r>
                        <a:rPr lang="en-US" sz="2400" baseline="0" dirty="0"/>
                        <a:t> Percent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Home Team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 Points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5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0" indent="0">
              <a:buNone/>
            </a:pPr>
            <a:r>
              <a:rPr lang="en-AU" sz="3200" dirty="0"/>
              <a:t>        </a:t>
            </a:r>
            <a:r>
              <a:rPr lang="en-AU" sz="2800" b="1" dirty="0" err="1"/>
              <a:t>stats.csv</a:t>
            </a:r>
            <a:r>
              <a:rPr lang="en-AU" sz="2800" b="1" dirty="0"/>
              <a:t> </a:t>
            </a:r>
            <a:r>
              <a:rPr lang="en-AU" sz="2800" dirty="0"/>
              <a:t>(31 Fields)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06066"/>
              </p:ext>
            </p:extLst>
          </p:nvPr>
        </p:nvGraphicFramePr>
        <p:xfrm>
          <a:off x="940672" y="4150392"/>
          <a:ext cx="104414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Gameid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Playerid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Name 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Disposals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Kicks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Handballs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Behinds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Hit 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Tackles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Inside 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Clearances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996">
                <a:tc>
                  <a:txBody>
                    <a:bodyPr/>
                    <a:lstStyle/>
                    <a:p>
                      <a:r>
                        <a:rPr lang="en-US" sz="2400" dirty="0"/>
                        <a:t>Frees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Brownlow 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Contested Possessions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Uncontested Possessions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Contested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Marks</a:t>
                      </a:r>
                      <a:r>
                        <a:rPr lang="en-US" sz="2400" baseline="0" dirty="0"/>
                        <a:t> Inside 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One Percenters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Bounces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Goal 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6955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469900" lvl="1" indent="0">
              <a:buNone/>
            </a:pPr>
            <a:r>
              <a:rPr lang="en-AU" sz="2800" b="1" dirty="0"/>
              <a:t>players.csv</a:t>
            </a:r>
            <a:r>
              <a:rPr lang="en-AU" sz="3200" b="1" dirty="0"/>
              <a:t> </a:t>
            </a:r>
            <a:r>
              <a:rPr lang="en-AU" sz="2800" dirty="0"/>
              <a:t>(7 Fields). </a:t>
            </a:r>
            <a:br>
              <a:rPr lang="en-AU" sz="2800" dirty="0"/>
            </a:br>
            <a:r>
              <a:rPr lang="en-AU" sz="2400" dirty="0"/>
              <a:t>This data was not used for this application, but would be considered for a future update. </a:t>
            </a:r>
            <a:br>
              <a:rPr lang="en-AU" sz="2800" dirty="0"/>
            </a:br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0307"/>
              </p:ext>
            </p:extLst>
          </p:nvPr>
        </p:nvGraphicFramePr>
        <p:xfrm>
          <a:off x="1003382" y="4853183"/>
          <a:ext cx="104728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Playerid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Name 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2569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Entity Relationship Diagram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432508"/>
            <a:ext cx="11328797" cy="62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22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Design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F1F4CE-5752-4DEA-B53F-71D6F388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" y="2727325"/>
            <a:ext cx="124110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15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Functionality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lvl="0"/>
            <a:r>
              <a:rPr lang="en-AU" sz="4800" dirty="0"/>
              <a:t>To use past AFL game statistics to create a predictive model for AFL game outcomes in the future, using machine learning</a:t>
            </a:r>
          </a:p>
          <a:p>
            <a:pPr lvl="0"/>
            <a:r>
              <a:rPr lang="en-AU" sz="4800" dirty="0"/>
              <a:t>To demonstrate the model’s effectiveness by showing a past season’s predictions versus the actual results for a historical nominated round e.g. the actual versus prediction for Round 1 games of 2021, Round 20 of 2021.</a:t>
            </a:r>
          </a:p>
          <a:p>
            <a:pPr lvl="0"/>
            <a:r>
              <a:rPr lang="en-AU" sz="4800" dirty="0"/>
              <a:t>To prepare game predictions for Round 1 of the new season 2022.</a:t>
            </a:r>
          </a:p>
          <a:p>
            <a:pPr lvl="0"/>
            <a:r>
              <a:rPr lang="en-AU" sz="4800" dirty="0"/>
              <a:t>To provide comparative statistics of nominated teams via a Tableau dashboard, embedded into the web application.</a:t>
            </a:r>
          </a:p>
          <a:p>
            <a:pPr marL="0" lvl="0" indent="0">
              <a:buNone/>
            </a:pPr>
            <a:br>
              <a:rPr lang="en-AU" sz="4800" dirty="0"/>
            </a:b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734733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1156</Words>
  <Application>Microsoft Office PowerPoint</Application>
  <PresentationFormat>Custom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Bodoni SvtyTwo ITC TT-Book</vt:lpstr>
      <vt:lpstr>Courier New</vt:lpstr>
      <vt:lpstr>Helvetica</vt:lpstr>
      <vt:lpstr>Helvetica Neue</vt:lpstr>
      <vt:lpstr>Palatino</vt:lpstr>
      <vt:lpstr>Zapf Dingbats</vt:lpstr>
      <vt:lpstr>New_Template4</vt:lpstr>
      <vt:lpstr>AFL Game Predictor using Machine Learning</vt:lpstr>
      <vt:lpstr>Project Outline</vt:lpstr>
      <vt:lpstr>Data Sources</vt:lpstr>
      <vt:lpstr>Data Sources</vt:lpstr>
      <vt:lpstr>Data Sources</vt:lpstr>
      <vt:lpstr>Data Source</vt:lpstr>
      <vt:lpstr>Entity Relationship Diagram</vt:lpstr>
      <vt:lpstr>Application Design</vt:lpstr>
      <vt:lpstr>Application Functionality</vt:lpstr>
      <vt:lpstr>Application Development - Postgres</vt:lpstr>
      <vt:lpstr>Application Development – Python</vt:lpstr>
      <vt:lpstr>Features – Machine Learning</vt:lpstr>
      <vt:lpstr>Application Development - ML</vt:lpstr>
      <vt:lpstr>Application Development - ML</vt:lpstr>
      <vt:lpstr>Application Development  – Front end</vt:lpstr>
      <vt:lpstr>Application Development – Tableau</vt:lpstr>
      <vt:lpstr>Conclusion</vt:lpstr>
      <vt:lpstr>Conclusion – contd.</vt:lpstr>
      <vt:lpstr>Presentation of our App!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Sam Portelli</cp:lastModifiedBy>
  <cp:revision>35</cp:revision>
  <dcterms:modified xsi:type="dcterms:W3CDTF">2022-01-25T05:22:32Z</dcterms:modified>
</cp:coreProperties>
</file>