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66" r:id="rId2"/>
    <p:sldId id="259" r:id="rId3"/>
    <p:sldId id="270" r:id="rId4"/>
    <p:sldId id="273" r:id="rId5"/>
    <p:sldId id="274" r:id="rId6"/>
    <p:sldId id="275" r:id="rId7"/>
    <p:sldId id="272" r:id="rId8"/>
    <p:sldId id="276" r:id="rId9"/>
    <p:sldId id="277" r:id="rId10"/>
    <p:sldId id="278" r:id="rId11"/>
    <p:sldId id="279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1" r:id="rId23"/>
    <p:sldId id="263" r:id="rId24"/>
    <p:sldId id="264" r:id="rId25"/>
    <p:sldId id="265" r:id="rId26"/>
    <p:sldId id="256" r:id="rId27"/>
    <p:sldId id="292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30" autoAdjust="0"/>
  </p:normalViewPr>
  <p:slideViewPr>
    <p:cSldViewPr snapToGrid="0" snapToObjects="1">
      <p:cViewPr varScale="1">
        <p:scale>
          <a:sx n="86" d="100"/>
          <a:sy n="86" d="100"/>
        </p:scale>
        <p:origin x="1008" y="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4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fltables.com/afl/afl_index.html" TargetMode="External"/><Relationship Id="rId2" Type="http://schemas.openxmlformats.org/officeDocument/2006/relationships/hyperlink" Target="https://www.kaggle.com/stoney71/aflstat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footywi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AFL/comments/8x17l4/machine_learning_in_afl_part_ii_its_all_about_th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orem Ipsum Dolor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Final Project.</a:t>
            </a:r>
            <a:endParaRPr dirty="0"/>
          </a:p>
        </p:txBody>
      </p:sp>
      <p:sp>
        <p:nvSpPr>
          <p:cNvPr id="16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5400" dirty="0"/>
              <a:t>AFL Game Predictor using Machine Learning</a:t>
            </a:r>
            <a:endParaRPr sz="5400" dirty="0"/>
          </a:p>
        </p:txBody>
      </p:sp>
      <p:sp>
        <p:nvSpPr>
          <p:cNvPr id="164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Presented by :</a:t>
            </a:r>
          </a:p>
          <a:p>
            <a:endParaRPr lang="en-AU" dirty="0"/>
          </a:p>
          <a:p>
            <a:r>
              <a:rPr lang="en-AU" dirty="0"/>
              <a:t>Tamer Abdelaal, Sam Portelli &amp; Samir Barua</a:t>
            </a:r>
            <a:endParaRPr dirty="0"/>
          </a:p>
        </p:txBody>
      </p:sp>
      <p:pic>
        <p:nvPicPr>
          <p:cNvPr id="4" name="Picture Placeholder 3" descr="Fintech photo.jpg"/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0" b="20150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Functionality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lvl="0"/>
            <a:r>
              <a:rPr lang="en-AU" sz="4800" dirty="0"/>
              <a:t>To use past AFL game statistics to create a predictive model for AFL game outcomes in the future, using machine learning</a:t>
            </a:r>
          </a:p>
          <a:p>
            <a:pPr lvl="0"/>
            <a:r>
              <a:rPr lang="en-AU" sz="4800" dirty="0"/>
              <a:t>To demonstrate the model’s effectiveness by showing a past season’s predictions versus the actual results for a historical nominated round e.g. the actual versus prediction for Round 1 games of 2021, Round 20 of 2021.</a:t>
            </a:r>
          </a:p>
          <a:p>
            <a:pPr lvl="0"/>
            <a:r>
              <a:rPr lang="en-AU" sz="4800" dirty="0"/>
              <a:t>To prepare game predictions for Round 1 of the new season 2022, based on the fixture</a:t>
            </a:r>
          </a:p>
          <a:p>
            <a:pPr lvl="0"/>
            <a:r>
              <a:rPr lang="en-AU" sz="4800" dirty="0"/>
              <a:t>To prepare a game prediction for any two nominated teams for their next match in 2022.</a:t>
            </a:r>
          </a:p>
          <a:p>
            <a:pPr marL="0" lvl="0" indent="0">
              <a:buNone/>
            </a:pPr>
            <a:br>
              <a:rPr lang="en-AU" sz="4800" dirty="0"/>
            </a:b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73473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- </a:t>
            </a:r>
            <a:r>
              <a:rPr lang="en-AU" dirty="0" err="1"/>
              <a:t>Postgres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1885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5400" dirty="0"/>
              <a:t>Application Development </a:t>
            </a:r>
            <a:r>
              <a:rPr lang="mr-IN" sz="5400" dirty="0"/>
              <a:t>–</a:t>
            </a:r>
            <a:r>
              <a:rPr lang="en-AU" sz="5400" dirty="0"/>
              <a:t> Python Pandas</a:t>
            </a:r>
            <a:endParaRPr sz="5400"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2064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Development - ML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0872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Development - ML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4653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Development - ML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0106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r>
              <a:rPr lang="mr-IN" dirty="0"/>
              <a:t>–</a:t>
            </a:r>
            <a:r>
              <a:rPr lang="en-AU" dirty="0"/>
              <a:t> Front end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899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r>
              <a:rPr lang="mr-IN" dirty="0"/>
              <a:t>–</a:t>
            </a:r>
            <a:r>
              <a:rPr lang="en-AU" dirty="0"/>
              <a:t> Front end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89090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r>
              <a:rPr lang="mr-IN" dirty="0"/>
              <a:t>–</a:t>
            </a:r>
            <a:r>
              <a:rPr lang="en-AU" dirty="0"/>
              <a:t> Front end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61400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Application Development </a:t>
            </a:r>
            <a:r>
              <a:rPr lang="mr-IN" dirty="0"/>
              <a:t>–</a:t>
            </a:r>
            <a:r>
              <a:rPr lang="en-AU" dirty="0"/>
              <a:t> Tableau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40565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Project Outline</a:t>
            </a:r>
            <a:endParaRPr dirty="0"/>
          </a:p>
        </p:txBody>
      </p:sp>
      <p:sp>
        <p:nvSpPr>
          <p:cNvPr id="14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sz="3200" dirty="0"/>
              <a:t>We as an AFL Consultancy Company, have been commissioned by the AFL to prepare a high-level analysis of Football Game Statistics to understand team and player performance and to be able to predict outcomes in future matches.  </a:t>
            </a:r>
          </a:p>
          <a:p>
            <a:r>
              <a:rPr lang="en-AU" sz="3200" dirty="0"/>
              <a:t>We have been requested to use machine learning to determine a prediction model and to provide visualisation tools to help understand game statistics which help predict the future outcomes of games using a number of factors, involving teams, players, rain, venue, and other.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Conclusions/Results/Improvements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2191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/>
              <a:t>Conclusions/Results/Improvements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4600" dirty="0"/>
              <a:t>1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17046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8373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 descr="Image"/>
          <p:cNvPicPr>
            <a:picLocks noGrp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49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Grp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729319" y="4683899"/>
            <a:ext cx="5753101" cy="4559301"/>
          </a:xfrm>
          <a:prstGeom prst="rect">
            <a:avLst/>
          </a:prstGeom>
        </p:spPr>
      </p:pic>
      <p:pic>
        <p:nvPicPr>
          <p:cNvPr id="153" name="Image" descr="Image"/>
          <p:cNvPicPr>
            <a:picLocks noGrp="1"/>
          </p:cNvPicPr>
          <p:nvPr>
            <p:ph type="pic" idx="14"/>
          </p:nvPr>
        </p:nvPicPr>
        <p:blipFill>
          <a:blip r:embed="rId3"/>
          <a:stretch>
            <a:fillRect/>
          </a:stretch>
        </p:blipFill>
        <p:spPr>
          <a:xfrm>
            <a:off x="6733562" y="520700"/>
            <a:ext cx="5753101" cy="3860800"/>
          </a:xfrm>
          <a:prstGeom prst="rect">
            <a:avLst/>
          </a:prstGeom>
        </p:spPr>
      </p:pic>
      <p:pic>
        <p:nvPicPr>
          <p:cNvPr id="154" name="Image" descr="Image"/>
          <p:cNvPicPr>
            <a:picLocks noGrp="1"/>
          </p:cNvPicPr>
          <p:nvPr>
            <p:ph type="pic" idx="15"/>
          </p:nvPr>
        </p:nvPicPr>
        <p:blipFill>
          <a:blip r:embed="rId4"/>
          <a:stretch>
            <a:fillRect/>
          </a:stretch>
        </p:blipFill>
        <p:spPr>
          <a:xfrm>
            <a:off x="430119" y="520699"/>
            <a:ext cx="5842001" cy="87249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rem Ipsum Dolor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Lorem Ipsum Dolor</a:t>
            </a:r>
          </a:p>
        </p:txBody>
      </p:sp>
      <p:pic>
        <p:nvPicPr>
          <p:cNvPr id="157" name="Image" descr="Image"/>
          <p:cNvPicPr>
            <a:picLocks noGrp="1"/>
          </p:cNvPicPr>
          <p:nvPr>
            <p:ph type="pic" idx="14"/>
          </p:nvPr>
        </p:nvPicPr>
        <p:blipFill>
          <a:blip r:embed="rId2"/>
          <a:stretch>
            <a:fillRect/>
          </a:stretch>
        </p:blipFill>
        <p:spPr>
          <a:xfrm>
            <a:off x="6691219" y="558799"/>
            <a:ext cx="5842001" cy="8661401"/>
          </a:xfrm>
          <a:prstGeom prst="rect">
            <a:avLst/>
          </a:prstGeom>
        </p:spPr>
      </p:pic>
      <p:sp>
        <p:nvSpPr>
          <p:cNvPr id="158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orem Ipsum Dolor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Lorem Ipsum Dolor</a:t>
            </a:r>
          </a:p>
        </p:txBody>
      </p:sp>
      <p:sp>
        <p:nvSpPr>
          <p:cNvPr id="134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5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THE 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302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 anchorCtr="0"/>
          <a:lstStyle/>
          <a:p>
            <a:endParaRPr lang="en-AU" sz="3200" dirty="0"/>
          </a:p>
          <a:p>
            <a:endParaRPr lang="en-AU" sz="3200" dirty="0"/>
          </a:p>
          <a:p>
            <a:r>
              <a:rPr lang="en-AU" sz="3200" dirty="0"/>
              <a:t>Kaggle website:  </a:t>
            </a:r>
            <a:r>
              <a:rPr lang="en-AU" sz="3200" u="sng" dirty="0">
                <a:hlinkClick r:id="rId2"/>
              </a:rPr>
              <a:t>https://www.kaggle.com/stoney71/aflstats</a:t>
            </a:r>
            <a:r>
              <a:rPr lang="en-AU" sz="3200" dirty="0"/>
              <a:t>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3200" dirty="0"/>
              <a:t>original sources:  </a:t>
            </a:r>
            <a:r>
              <a:rPr lang="en-AU" sz="3200" u="sng" dirty="0">
                <a:hlinkClick r:id="rId3"/>
              </a:rPr>
              <a:t>afltables.com</a:t>
            </a:r>
            <a:r>
              <a:rPr lang="en-AU" sz="3200" dirty="0"/>
              <a:t> and </a:t>
            </a:r>
            <a:r>
              <a:rPr lang="en-AU" sz="3200" u="sng" dirty="0">
                <a:hlinkClick r:id="rId4"/>
              </a:rPr>
              <a:t>www.footywire.com</a:t>
            </a:r>
            <a:r>
              <a:rPr lang="en-AU" sz="3200" dirty="0"/>
              <a:t> 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0" indent="0">
              <a:buNone/>
            </a:pPr>
            <a:r>
              <a:rPr lang="en-AU" sz="3200" dirty="0"/>
              <a:t>       </a:t>
            </a:r>
            <a:r>
              <a:rPr lang="en-AU" sz="2800" dirty="0" err="1"/>
              <a:t>games.csv</a:t>
            </a:r>
            <a:r>
              <a:rPr lang="en-AU" sz="2800" dirty="0"/>
              <a:t> (12 Fields)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200" dirty="0"/>
              <a:t>      </a:t>
            </a:r>
            <a:r>
              <a:rPr lang="en-AU" sz="2800" dirty="0"/>
              <a:t>5 more fields for modelling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61348"/>
              </p:ext>
            </p:extLst>
          </p:nvPr>
        </p:nvGraphicFramePr>
        <p:xfrm>
          <a:off x="897557" y="4220637"/>
          <a:ext cx="100769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Gameid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Home Team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14564"/>
              </p:ext>
            </p:extLst>
          </p:nvPr>
        </p:nvGraphicFramePr>
        <p:xfrm>
          <a:off x="897557" y="6931028"/>
          <a:ext cx="1007695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Wining</a:t>
                      </a:r>
                      <a:r>
                        <a:rPr lang="en-US" sz="2400" baseline="0" dirty="0"/>
                        <a:t> 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Wining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Winning Margin</a:t>
                      </a:r>
                      <a:r>
                        <a:rPr lang="en-US" sz="2400" baseline="0" dirty="0"/>
                        <a:t> Percent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Home Team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Away Team Points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5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0" indent="0">
              <a:buNone/>
            </a:pPr>
            <a:r>
              <a:rPr lang="en-AU" sz="3200" dirty="0"/>
              <a:t>        </a:t>
            </a:r>
            <a:r>
              <a:rPr lang="en-AU" sz="2800" dirty="0" err="1"/>
              <a:t>stats.csv</a:t>
            </a:r>
            <a:r>
              <a:rPr lang="en-AU" sz="2800" dirty="0"/>
              <a:t> (31 Fields)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06066"/>
              </p:ext>
            </p:extLst>
          </p:nvPr>
        </p:nvGraphicFramePr>
        <p:xfrm>
          <a:off x="940672" y="4150392"/>
          <a:ext cx="104414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0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Gameid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Playerid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Name 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Disposals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Kicks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Handballs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Behinds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Hit 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Tackles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Inside 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Clearances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996">
                <a:tc>
                  <a:txBody>
                    <a:bodyPr/>
                    <a:lstStyle/>
                    <a:p>
                      <a:r>
                        <a:rPr lang="en-US" sz="2400" dirty="0"/>
                        <a:t>Frees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Brownlow 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Contested Possessions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Uncontested Possessions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Contested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Marks</a:t>
                      </a:r>
                      <a:r>
                        <a:rPr lang="en-US" sz="2400" baseline="0" dirty="0"/>
                        <a:t> Inside 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One Percenters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Bounces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926">
                <a:tc>
                  <a:txBody>
                    <a:bodyPr/>
                    <a:lstStyle/>
                    <a:p>
                      <a:r>
                        <a:rPr lang="en-US" sz="2400" dirty="0"/>
                        <a:t>Goal Assists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6955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Data Source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AU" sz="3200" dirty="0"/>
              <a:t>Metadata: </a:t>
            </a:r>
          </a:p>
          <a:p>
            <a:pPr marL="0" indent="0">
              <a:buNone/>
            </a:pPr>
            <a:r>
              <a:rPr lang="en-AU" sz="3200" dirty="0"/>
              <a:t>        </a:t>
            </a:r>
            <a:r>
              <a:rPr lang="en-AU" sz="2800" dirty="0" err="1"/>
              <a:t>players.csv</a:t>
            </a:r>
            <a:r>
              <a:rPr lang="en-AU" sz="3200" dirty="0"/>
              <a:t> </a:t>
            </a:r>
            <a:r>
              <a:rPr lang="en-AU" sz="2800" dirty="0"/>
              <a:t>(7 Fields)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97954"/>
              </p:ext>
            </p:extLst>
          </p:nvPr>
        </p:nvGraphicFramePr>
        <p:xfrm>
          <a:off x="1003382" y="4213103"/>
          <a:ext cx="104728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Playerid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Name 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2569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Features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4600" u="sng" dirty="0"/>
              <a:t>Based on rolling 5 game statistics</a:t>
            </a:r>
          </a:p>
          <a:p>
            <a:r>
              <a:rPr lang="en-AU" sz="4600" dirty="0"/>
              <a:t>1. Team Ranking</a:t>
            </a:r>
          </a:p>
          <a:p>
            <a:r>
              <a:rPr lang="en-AU" sz="4600" dirty="0"/>
              <a:t>2. Form-line</a:t>
            </a:r>
          </a:p>
          <a:p>
            <a:r>
              <a:rPr lang="en-AU" sz="4600" dirty="0"/>
              <a:t>3. In-game statistics differential</a:t>
            </a:r>
          </a:p>
          <a:p>
            <a:r>
              <a:rPr lang="en-AU" sz="4600" dirty="0"/>
              <a:t>4. Player information</a:t>
            </a:r>
          </a:p>
          <a:p>
            <a:r>
              <a:rPr lang="en-AU" sz="4600" dirty="0"/>
              <a:t>5. Team information</a:t>
            </a:r>
          </a:p>
          <a:p>
            <a:r>
              <a:rPr lang="en-AU" sz="4600" dirty="0"/>
              <a:t>6. Fatigue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200" dirty="0"/>
              <a:t>Article: </a:t>
            </a:r>
            <a:r>
              <a:rPr lang="en-AU" sz="2600" u="sng" dirty="0">
                <a:hlinkClick r:id="rId2"/>
              </a:rPr>
              <a:t>https://www.reddit.com/r/AFL/comments/8x17l4/machine_learning_in_afl_part_ii_its_all_about_the/</a:t>
            </a:r>
            <a:r>
              <a:rPr lang="en-AU" sz="2600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42355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Entity Relationship Diagram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432508"/>
            <a:ext cx="11328797" cy="62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22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Application Design Draft</a:t>
            </a:r>
            <a:endParaRPr dirty="0"/>
          </a:p>
        </p:txBody>
      </p:sp>
      <p:sp>
        <p:nvSpPr>
          <p:cNvPr id="17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46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 descr="app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6" y="2477551"/>
            <a:ext cx="11789493" cy="60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156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513</Words>
  <Application>Microsoft Office PowerPoint</Application>
  <PresentationFormat>Custom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Bodoni SvtyTwo ITC TT-Book</vt:lpstr>
      <vt:lpstr>Helvetica</vt:lpstr>
      <vt:lpstr>Helvetica Neue</vt:lpstr>
      <vt:lpstr>Palatino</vt:lpstr>
      <vt:lpstr>Zapf Dingbats</vt:lpstr>
      <vt:lpstr>New_Template4</vt:lpstr>
      <vt:lpstr>AFL Game Predictor using Machine Learning</vt:lpstr>
      <vt:lpstr>Project Outline</vt:lpstr>
      <vt:lpstr>Data Source</vt:lpstr>
      <vt:lpstr>Data Source</vt:lpstr>
      <vt:lpstr>Data Source</vt:lpstr>
      <vt:lpstr>Data Source</vt:lpstr>
      <vt:lpstr>Features</vt:lpstr>
      <vt:lpstr>Entity Relationship Diagram</vt:lpstr>
      <vt:lpstr>Application Design Draft</vt:lpstr>
      <vt:lpstr>Application Functionality</vt:lpstr>
      <vt:lpstr>Application Development - Postgres</vt:lpstr>
      <vt:lpstr>Application Development – Python Pandas</vt:lpstr>
      <vt:lpstr>Application Development - ML</vt:lpstr>
      <vt:lpstr>Application Development - ML</vt:lpstr>
      <vt:lpstr>Application Development - ML</vt:lpstr>
      <vt:lpstr>Application Development – Front end</vt:lpstr>
      <vt:lpstr>Application Development – Front end</vt:lpstr>
      <vt:lpstr>Application Development – Front end</vt:lpstr>
      <vt:lpstr>Application Development – Tableau</vt:lpstr>
      <vt:lpstr>Conclusions/Results/Improvements</vt:lpstr>
      <vt:lpstr>Conclusions/Results/Improvements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Sam Portelli</cp:lastModifiedBy>
  <cp:revision>20</cp:revision>
  <dcterms:modified xsi:type="dcterms:W3CDTF">2022-01-23T11:54:23Z</dcterms:modified>
</cp:coreProperties>
</file>