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handoutMasterIdLst>
    <p:handoutMasterId r:id="rId12"/>
  </p:handoutMasterIdLst>
  <p:sldIdLst>
    <p:sldId id="321" r:id="rId2"/>
    <p:sldId id="257" r:id="rId3"/>
    <p:sldId id="259" r:id="rId4"/>
    <p:sldId id="262" r:id="rId5"/>
    <p:sldId id="263" r:id="rId6"/>
    <p:sldId id="272" r:id="rId7"/>
    <p:sldId id="264" r:id="rId8"/>
    <p:sldId id="265" r:id="rId9"/>
    <p:sldId id="266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88974" autoAdjust="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10177-6B5C-4764-863D-C91F55FE1F5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31C2-BEED-4119-B7CE-8AA08F34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4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B248306-0AA3-46AC-AD05-30558AAFE7B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7D14AC-9C76-4BD9-890D-4A7B127C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Ramakrishnan and </a:t>
            </a:r>
            <a:r>
              <a:rPr lang="en-US" dirty="0" err="1"/>
              <a:t>Gehrke</a:t>
            </a:r>
            <a:r>
              <a:rPr lang="en-US" dirty="0"/>
              <a:t>. Database Management Systems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Java iterator is the closest concept to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093" y="746806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FE721-3C9A-4451-ACD7-0A0141FD46F3}"/>
              </a:ext>
            </a:extLst>
          </p:cNvPr>
          <p:cNvSpPr txBox="1"/>
          <p:nvPr/>
        </p:nvSpPr>
        <p:spPr>
          <a:xfrm>
            <a:off x="2184098" y="3628585"/>
            <a:ext cx="75019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are database applications you see in your daily lives?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Canvas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Contact information on phones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Zoom meeting schedules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Class scheduling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Student information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198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solidFill>
                  <a:schemeClr val="accent1">
                    <a:lumMod val="75000"/>
                  </a:schemeClr>
                </a:solidFill>
              </a:rPr>
              <a:t>Three types of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management</a:t>
            </a:r>
          </a:p>
          <a:p>
            <a:r>
              <a:rPr lang="en-US" altLang="en-US" dirty="0"/>
              <a:t>Application logic</a:t>
            </a:r>
          </a:p>
          <a:p>
            <a:r>
              <a:rPr lang="en-US" altLang="en-US" dirty="0"/>
              <a:t>Presentation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30246" y="1639094"/>
            <a:ext cx="6943595" cy="4724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Example: Airline reservation application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Database Management: DBMS</a:t>
            </a:r>
          </a:p>
          <a:p>
            <a:pPr lvl="2"/>
            <a:r>
              <a:rPr lang="en-US" altLang="en-US" dirty="0"/>
              <a:t>Airline info, available seats, customer info, etc.</a:t>
            </a:r>
          </a:p>
          <a:p>
            <a:pPr lvl="1"/>
            <a:r>
              <a:rPr lang="en-US" altLang="en-US" dirty="0"/>
              <a:t>Application Logic</a:t>
            </a:r>
          </a:p>
          <a:p>
            <a:pPr lvl="2"/>
            <a:r>
              <a:rPr lang="en-US" altLang="en-US" dirty="0"/>
              <a:t>Logic to make reservations, cancel reservations, add new airlines, etc.</a:t>
            </a:r>
          </a:p>
          <a:p>
            <a:pPr lvl="1"/>
            <a:r>
              <a:rPr lang="en-US" altLang="en-US" dirty="0"/>
              <a:t>Presentation</a:t>
            </a:r>
          </a:p>
          <a:p>
            <a:pPr lvl="2"/>
            <a:r>
              <a:rPr lang="en-US" altLang="en-US" dirty="0"/>
              <a:t>Log in different users, display forms and human-readable output</a:t>
            </a:r>
          </a:p>
        </p:txBody>
      </p:sp>
    </p:spTree>
    <p:extLst>
      <p:ext uri="{BB962C8B-B14F-4D97-AF65-F5344CB8AC3E}">
        <p14:creationId xmlns:p14="http://schemas.microsoft.com/office/powerpoint/2010/main" val="31323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Three architectures based on how functionality is grouped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5674" cy="4351338"/>
          </a:xfrm>
        </p:spPr>
        <p:txBody>
          <a:bodyPr/>
          <a:lstStyle/>
          <a:p>
            <a:r>
              <a:rPr lang="en-US" dirty="0"/>
              <a:t>One tier:</a:t>
            </a:r>
          </a:p>
          <a:p>
            <a:pPr lvl="1"/>
            <a:r>
              <a:rPr lang="en-US" dirty="0"/>
              <a:t>All functionality combined into one application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5984" y="1825625"/>
            <a:ext cx="5686815" cy="458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Two-tier Architecture (client-server)</a:t>
            </a:r>
          </a:p>
          <a:p>
            <a:pPr lvl="1"/>
            <a:r>
              <a:rPr lang="en-US" dirty="0"/>
              <a:t>Thin clients</a:t>
            </a:r>
          </a:p>
          <a:p>
            <a:pPr lvl="2"/>
            <a:r>
              <a:rPr lang="en-US" altLang="en-US" dirty="0"/>
              <a:t>Client implements only the user interface</a:t>
            </a:r>
          </a:p>
          <a:p>
            <a:pPr lvl="2"/>
            <a:r>
              <a:rPr lang="en-US" altLang="en-US" dirty="0"/>
              <a:t>Server implements business logic and data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Thick clients</a:t>
            </a:r>
          </a:p>
          <a:p>
            <a:pPr lvl="2"/>
            <a:r>
              <a:rPr lang="en-US" altLang="en-US" dirty="0"/>
              <a:t>Client implements both the graphical user interface and the business logic</a:t>
            </a:r>
          </a:p>
          <a:p>
            <a:pPr lvl="2"/>
            <a:r>
              <a:rPr lang="en-US" altLang="en-US" dirty="0"/>
              <a:t>Server implements data management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5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Three tier Architecture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825625"/>
            <a:ext cx="444778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Presentation tier</a:t>
            </a:r>
          </a:p>
          <a:p>
            <a:pPr lvl="1"/>
            <a:r>
              <a:rPr lang="en-US" altLang="en-US" sz="2000" dirty="0"/>
              <a:t>Primary interface to the user</a:t>
            </a:r>
          </a:p>
          <a:p>
            <a:pPr lvl="1"/>
            <a:r>
              <a:rPr lang="en-US" altLang="en-US" sz="2000" dirty="0"/>
              <a:t>Needs to adapt to different display devices (PC, PDA, cell phone)</a:t>
            </a:r>
          </a:p>
          <a:p>
            <a:r>
              <a:rPr lang="en-US" altLang="en-US" sz="2400" dirty="0"/>
              <a:t>Middle tier</a:t>
            </a:r>
          </a:p>
          <a:p>
            <a:pPr lvl="1"/>
            <a:r>
              <a:rPr lang="en-US" altLang="en-US" sz="2000" dirty="0"/>
              <a:t>Implements business logic </a:t>
            </a:r>
          </a:p>
          <a:p>
            <a:pPr lvl="1"/>
            <a:r>
              <a:rPr lang="en-US" altLang="en-US" sz="2000" dirty="0"/>
              <a:t>Accesses different DBMS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Get input from the presentation tier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Generates output for the presentation tier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r>
              <a:rPr lang="en-US" altLang="en-US" sz="2400" dirty="0"/>
              <a:t>Data management tier</a:t>
            </a:r>
          </a:p>
          <a:p>
            <a:pPr lvl="1"/>
            <a:r>
              <a:rPr lang="en-US" altLang="en-US" sz="2000" dirty="0"/>
              <a:t>One or more DBMS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65928" y="1690688"/>
            <a:ext cx="2343933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Client Program </a:t>
            </a:r>
          </a:p>
          <a:p>
            <a:pPr algn="ctr"/>
            <a:r>
              <a:rPr lang="en-US" altLang="en-US" dirty="0"/>
              <a:t>(Web Browser)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401300" y="1621691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600" i="1" dirty="0"/>
              <a:t>HTML</a:t>
            </a:r>
          </a:p>
          <a:p>
            <a:r>
              <a:rPr lang="en-US" altLang="en-US" sz="1600" i="1" dirty="0" err="1"/>
              <a:t>Javascript</a:t>
            </a:r>
            <a:endParaRPr lang="en-US" altLang="en-US" sz="1600" i="1" dirty="0"/>
          </a:p>
          <a:p>
            <a:r>
              <a:rPr lang="en-US" altLang="en-US" sz="1600" i="1" dirty="0"/>
              <a:t>XSLT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65928" y="3137754"/>
            <a:ext cx="2343933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Application Server</a:t>
            </a:r>
          </a:p>
          <a:p>
            <a:pPr algn="ctr"/>
            <a:r>
              <a:rPr lang="en-US" altLang="en-US" dirty="0"/>
              <a:t>(e.g., Apache Tomcat, </a:t>
            </a:r>
          </a:p>
          <a:p>
            <a:pPr algn="ctr"/>
            <a:r>
              <a:rPr lang="en-US" altLang="en-US" dirty="0"/>
              <a:t>Oracle </a:t>
            </a:r>
            <a:r>
              <a:rPr lang="en-US" altLang="en-US" dirty="0" err="1"/>
              <a:t>Weblogic</a:t>
            </a:r>
            <a:r>
              <a:rPr lang="en-US" alt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18206" y="3247589"/>
            <a:ext cx="134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/>
              <a:t>Java Server Page</a:t>
            </a:r>
            <a:br>
              <a:rPr lang="en-US" altLang="en-US" i="1" dirty="0"/>
            </a:br>
            <a:r>
              <a:rPr lang="en-US" altLang="en-US" i="1" dirty="0"/>
              <a:t>Servlets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65929" y="4793980"/>
            <a:ext cx="2343932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DBMS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01300" y="5042314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/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403848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Different Languages/Tools for Data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2" y="1817461"/>
            <a:ext cx="1091685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Native APIs for each DBMS vendor: Ex: </a:t>
            </a:r>
            <a:r>
              <a:rPr lang="en-US" sz="1600" dirty="0"/>
              <a:t>Oracle Call Interface (OCI), MySQL API</a:t>
            </a:r>
            <a:endParaRPr lang="en-US" sz="2000" dirty="0"/>
          </a:p>
          <a:p>
            <a:r>
              <a:rPr lang="en-US" sz="2000" dirty="0"/>
              <a:t>Embedded SQL inside a host language (C, </a:t>
            </a:r>
            <a:r>
              <a:rPr lang="en-US" altLang="en-US" sz="2200" dirty="0"/>
              <a:t>Java, or </a:t>
            </a:r>
            <a:r>
              <a:rPr lang="en-US" altLang="en-US" sz="1700" dirty="0"/>
              <a:t>COBOL</a:t>
            </a:r>
            <a:r>
              <a:rPr lang="en-US" sz="2000" dirty="0"/>
              <a:t>)</a:t>
            </a:r>
            <a:endParaRPr lang="en-US" sz="1600" dirty="0"/>
          </a:p>
          <a:p>
            <a:r>
              <a:rPr lang="en-US" sz="2000" dirty="0"/>
              <a:t>Standard APIs (not database vendor specifics)</a:t>
            </a:r>
          </a:p>
          <a:p>
            <a:pPr lvl="1"/>
            <a:r>
              <a:rPr lang="en-US" sz="1800" dirty="0"/>
              <a:t>Open Database Connectivity (ODBC) --- C (MySQL Connectors/ODBC)</a:t>
            </a:r>
          </a:p>
          <a:p>
            <a:pPr lvl="1"/>
            <a:r>
              <a:rPr lang="en-US" sz="1800" dirty="0"/>
              <a:t>Java Database Connectivity (JDBC) – Java</a:t>
            </a:r>
          </a:p>
          <a:p>
            <a:pPr lvl="1"/>
            <a:r>
              <a:rPr lang="en-US" sz="1800" dirty="0"/>
              <a:t>Python DB-API --- Python</a:t>
            </a:r>
          </a:p>
          <a:p>
            <a:pPr lvl="1"/>
            <a:r>
              <a:rPr lang="en-US" sz="1800" dirty="0"/>
              <a:t>…</a:t>
            </a:r>
          </a:p>
          <a:p>
            <a:r>
              <a:rPr lang="en-US" sz="2200" dirty="0"/>
              <a:t>Microsoft </a:t>
            </a:r>
            <a:r>
              <a:rPr lang="en-US" sz="1900" dirty="0"/>
              <a:t>ActiveX Data Objects (ADO)</a:t>
            </a:r>
          </a:p>
          <a:p>
            <a:r>
              <a:rPr lang="en-US" sz="2000" dirty="0"/>
              <a:t>Object Relational Mapping (ORM) Framework (e.g., Hibernate with Java)</a:t>
            </a:r>
          </a:p>
          <a:p>
            <a:r>
              <a:rPr lang="en-US" sz="2000" dirty="0"/>
              <a:t>Object Grid Mapping (OGM) Framework (e.g., Hibernate with Java)</a:t>
            </a:r>
          </a:p>
          <a:p>
            <a:endParaRPr lang="en-US" sz="2000" dirty="0"/>
          </a:p>
          <a:p>
            <a:r>
              <a:rPr lang="en-US" sz="2400" dirty="0"/>
              <a:t>Web application development </a:t>
            </a:r>
          </a:p>
          <a:p>
            <a:pPr lvl="1"/>
            <a:r>
              <a:rPr lang="en-US" sz="1900" dirty="0"/>
              <a:t>Server side scripting (CGI, PHP,  Java Server Page---JSP on Tomcat server, Active Server Page---ASP on Microsoft IIS server)</a:t>
            </a:r>
          </a:p>
          <a:p>
            <a:pPr lvl="1"/>
            <a:r>
              <a:rPr lang="en-US" sz="1900" dirty="0"/>
              <a:t>Frameworks, e.g., Struts2, Oracle Java WebLogic, Spring, Django (Python)</a:t>
            </a:r>
          </a:p>
          <a:p>
            <a:pPr lvl="1"/>
            <a:r>
              <a:rPr lang="en-US" sz="1900" dirty="0"/>
              <a:t>REST API to external data storage built on top of HTTP protocol</a:t>
            </a:r>
          </a:p>
          <a:p>
            <a:pPr lvl="1"/>
            <a:endParaRPr lang="en-US" sz="1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05E6F09-0508-4E76-B777-FD1C9C4D0E47}"/>
              </a:ext>
            </a:extLst>
          </p:cNvPr>
          <p:cNvSpPr/>
          <p:nvPr/>
        </p:nvSpPr>
        <p:spPr>
          <a:xfrm>
            <a:off x="7810683" y="1817461"/>
            <a:ext cx="233680" cy="17447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6D5B5-AE46-44F3-9CAD-1594139C01E4}"/>
              </a:ext>
            </a:extLst>
          </p:cNvPr>
          <p:cNvSpPr txBox="1"/>
          <p:nvPr/>
        </p:nvSpPr>
        <p:spPr>
          <a:xfrm>
            <a:off x="8080457" y="253275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SQL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97EBB78-59A9-4098-AC47-925FBE25BC9C}"/>
              </a:ext>
            </a:extLst>
          </p:cNvPr>
          <p:cNvSpPr/>
          <p:nvPr/>
        </p:nvSpPr>
        <p:spPr>
          <a:xfrm>
            <a:off x="8080457" y="3886438"/>
            <a:ext cx="233680" cy="680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078E7-E836-4D32-9388-2DD8321B4BC3}"/>
              </a:ext>
            </a:extLst>
          </p:cNvPr>
          <p:cNvSpPr txBox="1"/>
          <p:nvPr/>
        </p:nvSpPr>
        <p:spPr>
          <a:xfrm>
            <a:off x="8462709" y="3886438"/>
            <a:ext cx="3729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 use Objects not relations</a:t>
            </a:r>
          </a:p>
          <a:p>
            <a:r>
              <a:rPr lang="en-US" dirty="0"/>
              <a:t>Mapping of relations and objects</a:t>
            </a:r>
          </a:p>
          <a:p>
            <a:r>
              <a:rPr lang="en-US" dirty="0"/>
              <a:t>Backend Hibernate translated to JDBC</a:t>
            </a:r>
          </a:p>
        </p:txBody>
      </p:sp>
    </p:spTree>
    <p:extLst>
      <p:ext uri="{BB962C8B-B14F-4D97-AF65-F5344CB8AC3E}">
        <p14:creationId xmlns:p14="http://schemas.microsoft.com/office/powerpoint/2010/main" val="207684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Common steps to program a database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56" y="1787720"/>
            <a:ext cx="84561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Configure a connection and establish the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Prepare an SQL statement</a:t>
            </a:r>
          </a:p>
          <a:p>
            <a:pPr lvl="1"/>
            <a:r>
              <a:rPr lang="en-US" sz="2000" dirty="0"/>
              <a:t>Static SQL statements (not needing users’ input as part of the statement)</a:t>
            </a:r>
          </a:p>
          <a:p>
            <a:pPr lvl="1"/>
            <a:r>
              <a:rPr lang="en-US" sz="2000" dirty="0"/>
              <a:t>Parameterized SQL statements use users’ input as part of the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an SQL statement via the established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Get result sets and display them using </a:t>
            </a:r>
            <a:r>
              <a:rPr lang="en-US" altLang="en-US" sz="2400" dirty="0"/>
              <a:t>Cursor to iterate through rows of returned data.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Release database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301624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209800" y="7620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Embedded SQL---Older way to write DB applications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64089" y="1866900"/>
            <a:ext cx="974036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+mj-lt"/>
              </a:rPr>
              <a:t>SQL </a:t>
            </a:r>
            <a:r>
              <a:rPr lang="en-US" altLang="en-US" sz="2800" dirty="0">
                <a:latin typeface="+mj-lt"/>
              </a:rPr>
              <a:t>commands can be called from within a host language (e.g., </a:t>
            </a:r>
            <a:r>
              <a:rPr lang="en-US" altLang="en-US" dirty="0">
                <a:latin typeface="+mj-lt"/>
              </a:rPr>
              <a:t>C</a:t>
            </a:r>
            <a:r>
              <a:rPr lang="en-US" altLang="en-US" sz="2800" dirty="0">
                <a:latin typeface="+mj-lt"/>
              </a:rPr>
              <a:t>, Java, or </a:t>
            </a:r>
            <a:r>
              <a:rPr lang="en-US" altLang="en-US" dirty="0">
                <a:latin typeface="+mj-lt"/>
              </a:rPr>
              <a:t>COBOL</a:t>
            </a:r>
            <a:r>
              <a:rPr lang="en-US" altLang="en-US" sz="2800" dirty="0">
                <a:latin typeface="+mj-lt"/>
              </a:rPr>
              <a:t>) program.</a:t>
            </a:r>
          </a:p>
          <a:p>
            <a:pPr lvl="1" eaLnBrk="1" hangingPunct="1">
              <a:spcBef>
                <a:spcPct val="20000"/>
              </a:spcBef>
              <a:buSzPct val="75000"/>
              <a:buFontTx/>
              <a:buChar char="–"/>
            </a:pPr>
            <a:r>
              <a:rPr lang="en-US" altLang="en-US" dirty="0">
                <a:latin typeface="+mj-lt"/>
              </a:rPr>
              <a:t>SQL statements can refer to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host variables </a:t>
            </a:r>
            <a:r>
              <a:rPr lang="en-US" altLang="en-US" dirty="0">
                <a:latin typeface="+mj-lt"/>
              </a:rPr>
              <a:t>(including special variables used to return status).</a:t>
            </a:r>
          </a:p>
          <a:p>
            <a:pPr lvl="1" eaLnBrk="1" hangingPunct="1">
              <a:spcBef>
                <a:spcPct val="20000"/>
              </a:spcBef>
              <a:buSzPct val="75000"/>
              <a:buFontTx/>
              <a:buChar char="–"/>
            </a:pPr>
            <a:r>
              <a:rPr lang="en-US" altLang="en-US" dirty="0">
                <a:latin typeface="+mj-lt"/>
              </a:rPr>
              <a:t>Include a statement to </a:t>
            </a:r>
            <a:r>
              <a:rPr lang="en-US" altLang="en-US" i="1" dirty="0">
                <a:solidFill>
                  <a:schemeClr val="accent2"/>
                </a:solidFill>
                <a:latin typeface="+mj-lt"/>
              </a:rPr>
              <a:t>connect</a:t>
            </a:r>
            <a:r>
              <a:rPr lang="en-US" altLang="en-US" dirty="0">
                <a:latin typeface="+mj-lt"/>
              </a:rPr>
              <a:t> to the right database.</a:t>
            </a:r>
          </a:p>
          <a:p>
            <a:pPr marL="457200" lvl="1" indent="0" eaLnBrk="1" hangingPunct="1">
              <a:spcBef>
                <a:spcPct val="20000"/>
              </a:spcBef>
              <a:buSzPct val="75000"/>
            </a:pPr>
            <a:endParaRPr lang="en-US" altLang="en-US" dirty="0">
              <a:latin typeface="+mj-lt"/>
            </a:endParaRPr>
          </a:p>
          <a:p>
            <a:pPr eaLnBrk="1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Mostly vendor specific</a:t>
            </a:r>
          </a:p>
          <a:p>
            <a:pPr eaLnBrk="1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Each vender has its own preprocessor to convert the SQL statements into their own API calls.</a:t>
            </a:r>
          </a:p>
          <a:p>
            <a:pPr lvl="1" eaLnBrk="1" hangingPunct="1">
              <a:spcBef>
                <a:spcPct val="20000"/>
              </a:spcBef>
              <a:buSzPct val="75000"/>
              <a:buFontTx/>
              <a:buChar char="–"/>
            </a:pPr>
            <a:r>
              <a:rPr lang="en-US" altLang="en-US" dirty="0">
                <a:latin typeface="+mj-lt"/>
              </a:rPr>
              <a:t>Then a regular compiler is used to compile the code.</a:t>
            </a:r>
          </a:p>
          <a:p>
            <a:pPr lvl="1" eaLnBrk="1" hangingPunct="1">
              <a:spcBef>
                <a:spcPct val="20000"/>
              </a:spcBef>
              <a:buSzPct val="75000"/>
              <a:buFontTx/>
              <a:buChar char="–"/>
            </a:pP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00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8450" y="2109109"/>
            <a:ext cx="731520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Connecting to a database: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Declaring variables: </a:t>
            </a:r>
            <a:br>
              <a:rPr lang="en-US" altLang="en-US" dirty="0">
                <a:latin typeface="+mj-lt"/>
              </a:rPr>
            </a:br>
            <a:endParaRPr lang="en-US" altLang="en-US" dirty="0">
              <a:latin typeface="+mj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Execute SQL statements:</a:t>
            </a:r>
            <a:br>
              <a:rPr lang="en-US" altLang="en-US" dirty="0">
                <a:latin typeface="+mj-lt"/>
              </a:rPr>
            </a:br>
            <a:endParaRPr lang="en-US" altLang="en-US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Embedded SQL/Language Construct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22913" y="2328275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EXEC SQL CONNECT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8622913" y="2696041"/>
            <a:ext cx="17550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EXEC SQL BEGIN </a:t>
            </a:r>
          </a:p>
          <a:p>
            <a:endParaRPr lang="en-US" altLang="en-US" dirty="0"/>
          </a:p>
          <a:p>
            <a:r>
              <a:rPr lang="en-US" altLang="en-US" dirty="0"/>
              <a:t>EXEC SQL 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22913" y="3789330"/>
            <a:ext cx="277633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EXEC SQL &lt;SQL statement&gt;;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5359" y="2580362"/>
            <a:ext cx="225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85359" y="3156559"/>
            <a:ext cx="2417524" cy="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85359" y="3935261"/>
            <a:ext cx="225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362200" y="3429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Embedding SQL in C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469204" y="1295401"/>
            <a:ext cx="5783893" cy="5447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 dirty="0"/>
              <a:t>#include &lt;</a:t>
            </a:r>
            <a:r>
              <a:rPr lang="en-US" altLang="en-US" sz="1200" dirty="0" err="1"/>
              <a:t>studio.h</a:t>
            </a:r>
            <a:r>
              <a:rPr lang="en-US" altLang="en-US" sz="1200" dirty="0"/>
              <a:t>&gt;</a:t>
            </a:r>
          </a:p>
          <a:p>
            <a:pPr eaLnBrk="1" hangingPunct="1"/>
            <a:r>
              <a:rPr lang="en-US" altLang="en-US" sz="1200" dirty="0"/>
              <a:t>#include &lt;</a:t>
            </a:r>
            <a:r>
              <a:rPr lang="en-US" altLang="en-US" sz="1200" dirty="0" err="1"/>
              <a:t>string.h</a:t>
            </a:r>
            <a:r>
              <a:rPr lang="en-US" altLang="en-US" sz="1200" dirty="0"/>
              <a:t>&gt;</a:t>
            </a: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VARCHAR username[30];</a:t>
            </a: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VARCHAR password[10];</a:t>
            </a: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VARCHAR </a:t>
            </a:r>
            <a:r>
              <a:rPr lang="en-US" altLang="en-US" sz="1200" dirty="0" err="1">
                <a:solidFill>
                  <a:srgbClr val="FF0000"/>
                </a:solidFill>
              </a:rPr>
              <a:t>v_fname</a:t>
            </a:r>
            <a:r>
              <a:rPr lang="en-US" altLang="en-US" sz="1200" dirty="0">
                <a:solidFill>
                  <a:srgbClr val="FF0000"/>
                </a:solidFill>
              </a:rPr>
              <a:t>[15];</a:t>
            </a: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VARCHAR </a:t>
            </a:r>
            <a:r>
              <a:rPr lang="en-US" altLang="en-US" sz="1200" dirty="0" err="1">
                <a:solidFill>
                  <a:srgbClr val="FF0000"/>
                </a:solidFill>
              </a:rPr>
              <a:t>v_lname</a:t>
            </a:r>
            <a:r>
              <a:rPr lang="en-US" altLang="en-US" sz="1200" dirty="0">
                <a:solidFill>
                  <a:srgbClr val="FF0000"/>
                </a:solidFill>
              </a:rPr>
              <a:t>[15];</a:t>
            </a: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VARCHAR </a:t>
            </a:r>
            <a:r>
              <a:rPr lang="en-US" altLang="en-US" sz="1200" dirty="0" err="1">
                <a:solidFill>
                  <a:srgbClr val="FF0000"/>
                </a:solidFill>
              </a:rPr>
              <a:t>v_address</a:t>
            </a:r>
            <a:r>
              <a:rPr lang="en-US" altLang="en-US" sz="1200" dirty="0">
                <a:solidFill>
                  <a:srgbClr val="FF0000"/>
                </a:solidFill>
              </a:rPr>
              <a:t>[30];</a:t>
            </a:r>
          </a:p>
          <a:p>
            <a:pPr eaLnBrk="1" hangingPunct="1"/>
            <a:r>
              <a:rPr lang="en-US" altLang="en-US" sz="1200" dirty="0"/>
              <a:t>char </a:t>
            </a:r>
            <a:r>
              <a:rPr lang="en-US" altLang="en-US" sz="1200" dirty="0" err="1"/>
              <a:t>v_ssn</a:t>
            </a:r>
            <a:r>
              <a:rPr lang="en-US" altLang="en-US" sz="1200" dirty="0"/>
              <a:t>[9];</a:t>
            </a:r>
          </a:p>
          <a:p>
            <a:pPr eaLnBrk="1" hangingPunct="1"/>
            <a:r>
              <a:rPr lang="en-US" altLang="en-US" sz="1200" dirty="0"/>
              <a:t>float </a:t>
            </a:r>
            <a:r>
              <a:rPr lang="en-US" altLang="en-US" sz="1200" dirty="0" err="1"/>
              <a:t>f_salary</a:t>
            </a:r>
            <a:r>
              <a:rPr lang="en-US" altLang="en-US" sz="1200" dirty="0"/>
              <a:t>;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main()</a:t>
            </a:r>
          </a:p>
          <a:p>
            <a:pPr eaLnBrk="1" hangingPunct="1"/>
            <a:r>
              <a:rPr lang="en-US" altLang="en-US" sz="1200" dirty="0"/>
              <a:t>{</a:t>
            </a:r>
          </a:p>
          <a:p>
            <a:pPr eaLnBrk="1" hangingPunct="1"/>
            <a:r>
              <a:rPr lang="en-US" altLang="en-US" sz="1200" dirty="0"/>
              <a:t>  </a:t>
            </a:r>
            <a:r>
              <a:rPr lang="en-US" altLang="en-US" sz="1200" dirty="0" err="1"/>
              <a:t>strcpy</a:t>
            </a:r>
            <a:r>
              <a:rPr lang="en-US" altLang="en-US" sz="1200" dirty="0"/>
              <a:t>(</a:t>
            </a:r>
            <a:r>
              <a:rPr lang="en-US" altLang="en-US" sz="1200" dirty="0" err="1"/>
              <a:t>username.arr</a:t>
            </a:r>
            <a:r>
              <a:rPr lang="en-US" altLang="en-US" sz="1200" dirty="0"/>
              <a:t>, “Scott”);  </a:t>
            </a:r>
            <a:r>
              <a:rPr lang="en-US" altLang="en-US" sz="1200" dirty="0" err="1"/>
              <a:t>username.len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strlen</a:t>
            </a:r>
            <a:r>
              <a:rPr lang="en-US" altLang="en-US" sz="1200" dirty="0"/>
              <a:t>(</a:t>
            </a:r>
            <a:r>
              <a:rPr lang="en-US" altLang="en-US" sz="1200" dirty="0" err="1"/>
              <a:t>username.arr</a:t>
            </a:r>
            <a:r>
              <a:rPr lang="en-US" altLang="en-US" sz="1200" dirty="0"/>
              <a:t>);</a:t>
            </a:r>
          </a:p>
          <a:p>
            <a:pPr eaLnBrk="1" hangingPunct="1"/>
            <a:r>
              <a:rPr lang="en-US" altLang="en-US" sz="1200" dirty="0"/>
              <a:t>  </a:t>
            </a:r>
            <a:r>
              <a:rPr lang="en-US" altLang="en-US" sz="1200" dirty="0" err="1"/>
              <a:t>strcpy</a:t>
            </a:r>
            <a:r>
              <a:rPr lang="en-US" altLang="en-US" sz="1200" dirty="0"/>
              <a:t>(</a:t>
            </a:r>
            <a:r>
              <a:rPr lang="en-US" altLang="en-US" sz="1200" dirty="0" err="1"/>
              <a:t>password.arr</a:t>
            </a:r>
            <a:r>
              <a:rPr lang="en-US" altLang="en-US" sz="1200" dirty="0"/>
              <a:t>, “TIGER”);  </a:t>
            </a:r>
            <a:r>
              <a:rPr lang="en-US" altLang="en-US" sz="1200" dirty="0" err="1"/>
              <a:t>password.len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strlen</a:t>
            </a:r>
            <a:r>
              <a:rPr lang="en-US" altLang="en-US" sz="1200" dirty="0"/>
              <a:t>(</a:t>
            </a:r>
            <a:r>
              <a:rPr lang="en-US" altLang="en-US" sz="1200" dirty="0" err="1"/>
              <a:t>password.arr</a:t>
            </a:r>
            <a:r>
              <a:rPr lang="en-US" altLang="en-US" sz="1200" dirty="0"/>
              <a:t>);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  EXEC SQL WHENEVER SQLERROR DO </a:t>
            </a:r>
            <a:r>
              <a:rPr lang="en-US" altLang="en-US" sz="1200" dirty="0" err="1">
                <a:solidFill>
                  <a:srgbClr val="FF0000"/>
                </a:solidFill>
              </a:rPr>
              <a:t>sql_error</a:t>
            </a:r>
            <a:r>
              <a:rPr lang="en-US" altLang="en-US" sz="1200" dirty="0">
                <a:solidFill>
                  <a:srgbClr val="FF0000"/>
                </a:solidFill>
              </a:rPr>
              <a:t>();</a:t>
            </a: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  EXEC SQL CONNECT :username IDENTIFIED BY :password;</a:t>
            </a: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  EXEC SQL SELECT </a:t>
            </a:r>
            <a:r>
              <a:rPr lang="en-US" altLang="en-US" sz="1200" dirty="0" err="1">
                <a:solidFill>
                  <a:srgbClr val="FF0000"/>
                </a:solidFill>
              </a:rPr>
              <a:t>fname</a:t>
            </a:r>
            <a:r>
              <a:rPr lang="en-US" altLang="en-US" sz="1200" dirty="0">
                <a:solidFill>
                  <a:srgbClr val="FF0000"/>
                </a:solidFill>
              </a:rPr>
              <a:t>, </a:t>
            </a:r>
            <a:r>
              <a:rPr lang="en-US" altLang="en-US" sz="1200" dirty="0" err="1">
                <a:solidFill>
                  <a:srgbClr val="FF0000"/>
                </a:solidFill>
              </a:rPr>
              <a:t>lname</a:t>
            </a:r>
            <a:r>
              <a:rPr lang="en-US" altLang="en-US" sz="1200" dirty="0">
                <a:solidFill>
                  <a:srgbClr val="FF0000"/>
                </a:solidFill>
              </a:rPr>
              <a:t>, address, salary</a:t>
            </a: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  INTO :</a:t>
            </a:r>
            <a:r>
              <a:rPr lang="en-US" altLang="en-US" sz="1200" dirty="0" err="1">
                <a:solidFill>
                  <a:srgbClr val="FF0000"/>
                </a:solidFill>
              </a:rPr>
              <a:t>v_fname</a:t>
            </a:r>
            <a:r>
              <a:rPr lang="en-US" altLang="en-US" sz="1200" dirty="0">
                <a:solidFill>
                  <a:srgbClr val="FF0000"/>
                </a:solidFill>
              </a:rPr>
              <a:t>, :</a:t>
            </a:r>
            <a:r>
              <a:rPr lang="en-US" altLang="en-US" sz="1200" dirty="0" err="1">
                <a:solidFill>
                  <a:srgbClr val="FF0000"/>
                </a:solidFill>
              </a:rPr>
              <a:t>v_lname</a:t>
            </a:r>
            <a:r>
              <a:rPr lang="en-US" altLang="en-US" sz="1200" dirty="0">
                <a:solidFill>
                  <a:srgbClr val="FF0000"/>
                </a:solidFill>
              </a:rPr>
              <a:t>, :</a:t>
            </a:r>
            <a:r>
              <a:rPr lang="en-US" altLang="en-US" sz="1200" dirty="0" err="1">
                <a:solidFill>
                  <a:srgbClr val="FF0000"/>
                </a:solidFill>
              </a:rPr>
              <a:t>v_address</a:t>
            </a:r>
            <a:r>
              <a:rPr lang="en-US" altLang="en-US" sz="1200" dirty="0">
                <a:solidFill>
                  <a:srgbClr val="FF0000"/>
                </a:solidFill>
              </a:rPr>
              <a:t>, :</a:t>
            </a:r>
            <a:r>
              <a:rPr lang="en-US" altLang="en-US" sz="1200" dirty="0" err="1">
                <a:solidFill>
                  <a:srgbClr val="FF0000"/>
                </a:solidFill>
              </a:rPr>
              <a:t>f_salary</a:t>
            </a:r>
            <a:endParaRPr lang="en-US" altLang="en-US" sz="12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  FROM EMPLOYEE </a:t>
            </a:r>
          </a:p>
          <a:p>
            <a:pPr eaLnBrk="1" hangingPunct="1"/>
            <a:r>
              <a:rPr lang="en-US" altLang="en-US" sz="1200" dirty="0">
                <a:solidFill>
                  <a:srgbClr val="FF0000"/>
                </a:solidFill>
              </a:rPr>
              <a:t>  WHERE Salary = (Select max (salary) from employee);</a:t>
            </a:r>
          </a:p>
          <a:p>
            <a:pPr eaLnBrk="1" hangingPunct="1"/>
            <a:r>
              <a:rPr lang="en-US" altLang="en-US" sz="1200" dirty="0"/>
              <a:t>  </a:t>
            </a:r>
            <a:r>
              <a:rPr lang="en-US" altLang="en-US" sz="1200" dirty="0" err="1"/>
              <a:t>printf</a:t>
            </a:r>
            <a:r>
              <a:rPr lang="en-US" altLang="en-US" sz="1200" dirty="0"/>
              <a:t>(“Employee first name, last name, address, salary\n”);</a:t>
            </a:r>
          </a:p>
          <a:p>
            <a:pPr eaLnBrk="1" hangingPunct="1"/>
            <a:r>
              <a:rPr lang="en-US" altLang="en-US" sz="1200" dirty="0"/>
              <a:t>  </a:t>
            </a:r>
            <a:r>
              <a:rPr lang="en-US" altLang="en-US" sz="1200" dirty="0" err="1"/>
              <a:t>printf</a:t>
            </a:r>
            <a:r>
              <a:rPr lang="en-US" altLang="en-US" sz="1200" dirty="0"/>
              <a:t>(“%s %s %s %f \n”, </a:t>
            </a:r>
            <a:r>
              <a:rPr lang="en-US" altLang="en-US" sz="1200" dirty="0" err="1"/>
              <a:t>v_fname.arr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v_lname.arr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v_address.arr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f_salary</a:t>
            </a:r>
            <a:r>
              <a:rPr lang="en-US" altLang="en-US" sz="1200" dirty="0"/>
              <a:t>);</a:t>
            </a:r>
          </a:p>
          <a:p>
            <a:pPr eaLnBrk="1" hangingPunct="1"/>
            <a:r>
              <a:rPr lang="en-US" altLang="en-US" sz="1200" dirty="0"/>
              <a:t>}</a:t>
            </a:r>
          </a:p>
          <a:p>
            <a:pPr eaLnBrk="1" hangingPunct="1"/>
            <a:r>
              <a:rPr lang="en-US" altLang="en-US" sz="1200" dirty="0" err="1"/>
              <a:t>sql_error</a:t>
            </a:r>
            <a:r>
              <a:rPr lang="en-US" altLang="en-US" sz="1200" dirty="0"/>
              <a:t>()</a:t>
            </a:r>
          </a:p>
          <a:p>
            <a:pPr eaLnBrk="1" hangingPunct="1"/>
            <a:r>
              <a:rPr lang="en-US" altLang="en-US" sz="1200" dirty="0"/>
              <a:t>{</a:t>
            </a:r>
          </a:p>
          <a:p>
            <a:pPr eaLnBrk="1" hangingPunct="1"/>
            <a:r>
              <a:rPr lang="en-US" altLang="en-US" sz="1200" dirty="0"/>
              <a:t>   </a:t>
            </a:r>
            <a:r>
              <a:rPr lang="en-US" altLang="en-US" sz="1200" dirty="0">
                <a:solidFill>
                  <a:srgbClr val="FF0000"/>
                </a:solidFill>
              </a:rPr>
              <a:t>EXEC SQL WHENEVER SQLERROR CONTINUE;</a:t>
            </a:r>
          </a:p>
          <a:p>
            <a:pPr eaLnBrk="1" hangingPunct="1"/>
            <a:r>
              <a:rPr lang="en-US" altLang="en-US" sz="1200" dirty="0"/>
              <a:t>   </a:t>
            </a:r>
            <a:r>
              <a:rPr lang="en-US" altLang="en-US" sz="1200" dirty="0" err="1"/>
              <a:t>printf</a:t>
            </a:r>
            <a:r>
              <a:rPr lang="en-US" altLang="en-US" sz="1200" dirty="0"/>
              <a:t>(“Error detected\n”);</a:t>
            </a:r>
          </a:p>
          <a:p>
            <a:pPr eaLnBrk="1" hangingPunct="1"/>
            <a:r>
              <a:rPr lang="en-US" altLang="en-US" sz="1200" dirty="0"/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80653" y="1991638"/>
            <a:ext cx="1626085" cy="270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specific pre-compiler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427417" y="3432132"/>
            <a:ext cx="363255" cy="4258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082935" y="1991638"/>
            <a:ext cx="2103329" cy="24929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 dirty="0"/>
              <a:t>Corresponding C code with the red statements converted to C by calling vendor specific functions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</p:txBody>
      </p:sp>
      <p:sp>
        <p:nvSpPr>
          <p:cNvPr id="11" name="Right Arrow 10"/>
          <p:cNvSpPr/>
          <p:nvPr/>
        </p:nvSpPr>
        <p:spPr>
          <a:xfrm>
            <a:off x="8545360" y="3460718"/>
            <a:ext cx="363255" cy="4258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34840" y="4990888"/>
            <a:ext cx="199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Compiled using a C compiler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9837628" y="4596319"/>
            <a:ext cx="363255" cy="4258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1015</TotalTime>
  <Words>906</Words>
  <Application>Microsoft Office PowerPoint</Application>
  <PresentationFormat>Widescreen</PresentationFormat>
  <Paragraphs>152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Comic Sans MS</vt:lpstr>
      <vt:lpstr>Times New Roman</vt:lpstr>
      <vt:lpstr>Office Theme</vt:lpstr>
      <vt:lpstr>Database Application Development</vt:lpstr>
      <vt:lpstr>Three types of functionality</vt:lpstr>
      <vt:lpstr>Three architectures based on how functionality is grouped together</vt:lpstr>
      <vt:lpstr>Three tier Architecture</vt:lpstr>
      <vt:lpstr>Different Languages/Tools for Data Access</vt:lpstr>
      <vt:lpstr>Common steps to program a database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Development</dc:title>
  <dc:creator>Tavanapong, Wallapak [COM S]</dc:creator>
  <cp:lastModifiedBy>Tavanapong, Wallapak [COM S]</cp:lastModifiedBy>
  <cp:revision>134</cp:revision>
  <cp:lastPrinted>2019-11-05T12:04:21Z</cp:lastPrinted>
  <dcterms:created xsi:type="dcterms:W3CDTF">2019-03-13T15:36:11Z</dcterms:created>
  <dcterms:modified xsi:type="dcterms:W3CDTF">2022-10-10T13:27:58Z</dcterms:modified>
</cp:coreProperties>
</file>