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308" r:id="rId2"/>
    <p:sldId id="311" r:id="rId3"/>
    <p:sldId id="316" r:id="rId4"/>
    <p:sldId id="314" r:id="rId5"/>
    <p:sldId id="312" r:id="rId6"/>
    <p:sldId id="309" r:id="rId7"/>
    <p:sldId id="323" r:id="rId8"/>
    <p:sldId id="319" r:id="rId9"/>
    <p:sldId id="396" r:id="rId10"/>
    <p:sldId id="320" r:id="rId11"/>
    <p:sldId id="313" r:id="rId12"/>
    <p:sldId id="315" r:id="rId13"/>
    <p:sldId id="317" r:id="rId14"/>
    <p:sldId id="322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79523" autoAdjust="0"/>
  </p:normalViewPr>
  <p:slideViewPr>
    <p:cSldViewPr snapToGrid="0">
      <p:cViewPr varScale="1">
        <p:scale>
          <a:sx n="79" d="100"/>
          <a:sy n="79" d="100"/>
        </p:scale>
        <p:origin x="11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10177-6B5C-4764-863D-C91F55FE1F5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31C2-BEED-4119-B7CE-8AA08F34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4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B248306-0AA3-46AC-AD05-30558AAFE7B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7D14AC-9C76-4BD9-890D-4A7B127C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skip this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skip this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look at this more carefully later on.</a:t>
            </a:r>
          </a:p>
          <a:p>
            <a:pPr>
              <a:lnSpc>
                <a:spcPct val="90000"/>
              </a:lnSpc>
            </a:pP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getReadOnly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and void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setReadOnly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</a:t>
            </a:r>
            <a:b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whether transactions in this connection are read-only</a:t>
            </a:r>
          </a:p>
          <a:p>
            <a:pPr>
              <a:lnSpc>
                <a:spcPct val="90000"/>
              </a:lnSpc>
            </a:pP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isClosed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b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 whether connection is still open.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8BE19-BB35-43B9-9E45-15C7AD067E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look at this more closely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7770-3C12-4427-8497-1115122E4615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 Database Connectivity (JDBC)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58416" cy="4351338"/>
          </a:xfrm>
        </p:spPr>
        <p:txBody>
          <a:bodyPr/>
          <a:lstStyle/>
          <a:p>
            <a:r>
              <a:rPr lang="en-US" altLang="en-US" dirty="0"/>
              <a:t>Standard API and Java library to access relational DBMS</a:t>
            </a:r>
          </a:p>
          <a:p>
            <a:r>
              <a:rPr lang="en-US" altLang="en-US" dirty="0"/>
              <a:t>Use JDBC objects to communicate with relational DBMS</a:t>
            </a:r>
          </a:p>
          <a:p>
            <a:endParaRPr lang="en-US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7CD351B1-AC76-43CF-98CC-5B3893D2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88263"/>
              </p:ext>
            </p:extLst>
          </p:nvPr>
        </p:nvGraphicFramePr>
        <p:xfrm>
          <a:off x="1172948" y="3429000"/>
          <a:ext cx="9539701" cy="322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JDBC Class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nect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25" dirty="0">
                          <a:latin typeface="+mn-lt"/>
                          <a:cs typeface="Calibri"/>
                        </a:rPr>
                        <a:t>RDBMS and configuring the connection parameters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spc="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static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 (hardcode)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PreparedStatement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creating a dynamic SQL statement or a parameterized SQL statement (with ? in the statement which is </a:t>
                      </a:r>
                      <a:r>
                        <a:rPr lang="en-US" sz="1800" baseline="0" dirty="0" err="1">
                          <a:latin typeface="Calibri"/>
                          <a:cs typeface="Calibri"/>
                        </a:rPr>
                        <a:t>is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later set to the user’s input)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calling</a:t>
                      </a:r>
                      <a:r>
                        <a:rPr lang="en-US" alt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stored procedure defined in the DBMS</a:t>
                      </a:r>
                      <a:endParaRPr lang="en-US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ultS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spc="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tuples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turned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 </a:t>
                      </a:r>
                      <a:r>
                        <a:rPr lang="en-US" sz="1800" spc="-25" dirty="0">
                          <a:latin typeface="Calibri"/>
                          <a:cs typeface="Calibri"/>
                        </a:rPr>
                        <a:t>RDBMS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spc="-25" dirty="0">
                          <a:latin typeface="Calibri"/>
                          <a:cs typeface="Calibri"/>
                        </a:rPr>
                        <a:t>Use cursor to iterate through individual rows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ultS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64770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storing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ultS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 tup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6">
            <a:extLst>
              <a:ext uri="{FF2B5EF4-FFF2-40B4-BE49-F238E27FC236}">
                <a16:creationId xmlns:a16="http://schemas.microsoft.com/office/drawing/2014/main" id="{D6963454-1A9A-4358-BE6E-FB63B0BA97D5}"/>
              </a:ext>
            </a:extLst>
          </p:cNvPr>
          <p:cNvSpPr txBox="1">
            <a:spLocks/>
          </p:cNvSpPr>
          <p:nvPr/>
        </p:nvSpPr>
        <p:spPr>
          <a:xfrm>
            <a:off x="1074626" y="2521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Frequently used JDBC Classes</a:t>
            </a:r>
          </a:p>
        </p:txBody>
      </p:sp>
    </p:spTree>
    <p:extLst>
      <p:ext uri="{BB962C8B-B14F-4D97-AF65-F5344CB8AC3E}">
        <p14:creationId xmlns:p14="http://schemas.microsoft.com/office/powerpoint/2010/main" val="70800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834350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getAutoCommit</a:t>
            </a:r>
            <a:r>
              <a:rPr lang="en-US" altLang="en-US" sz="2000" dirty="0"/>
              <a:t>()    // get the current </a:t>
            </a:r>
            <a:r>
              <a:rPr lang="en-US" altLang="en-US" sz="2000" dirty="0" err="1"/>
              <a:t>autocommit</a:t>
            </a:r>
            <a:r>
              <a:rPr lang="en-US" altLang="en-US" sz="2000" dirty="0"/>
              <a:t> setting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void </a:t>
            </a:r>
            <a:r>
              <a:rPr lang="en-US" altLang="en-US" sz="2000" dirty="0" err="1"/>
              <a:t>setAutoCommit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b) // set the desired </a:t>
            </a:r>
            <a:r>
              <a:rPr lang="en-US" altLang="en-US" sz="2000" dirty="0" err="1"/>
              <a:t>autocommit</a:t>
            </a:r>
            <a:r>
              <a:rPr lang="en-US" altLang="en-US" sz="2000" dirty="0"/>
              <a:t> setting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None/>
            </a:pPr>
            <a:r>
              <a:rPr lang="en-US" altLang="en-US" sz="1800" dirty="0"/>
              <a:t>If </a:t>
            </a:r>
            <a:r>
              <a:rPr lang="en-US" altLang="en-US" sz="1800" dirty="0" err="1"/>
              <a:t>autocommit</a:t>
            </a:r>
            <a:r>
              <a:rPr lang="en-US" altLang="en-US" sz="1800" dirty="0"/>
              <a:t> is</a:t>
            </a:r>
          </a:p>
          <a:p>
            <a:r>
              <a:rPr lang="en-US" altLang="en-US" sz="1800" dirty="0"/>
              <a:t>true (default), DBMS saves the change after every SQL statement.</a:t>
            </a:r>
          </a:p>
          <a:p>
            <a:r>
              <a:rPr lang="en-US" altLang="en-US" sz="1800" dirty="0"/>
              <a:t>false, DBMS saves the change when executing the commit.</a:t>
            </a:r>
          </a:p>
          <a:p>
            <a:pPr marL="274320" lvl="1" indent="0">
              <a:buNone/>
            </a:pPr>
            <a:r>
              <a:rPr lang="en-US" altLang="en-US" sz="1800" dirty="0"/>
              <a:t>// after getting the connection represented in the Connection class object conn</a:t>
            </a:r>
          </a:p>
          <a:p>
            <a:pPr marL="274320" lvl="1" indent="0">
              <a:buNone/>
            </a:pPr>
            <a:r>
              <a:rPr lang="en-US" altLang="en-US" sz="1800" b="1" dirty="0" err="1">
                <a:solidFill>
                  <a:srgbClr val="0070C0"/>
                </a:solidFill>
              </a:rPr>
              <a:t>conn.setAutocommit</a:t>
            </a:r>
            <a:r>
              <a:rPr lang="en-US" altLang="en-US" sz="1800" b="1" dirty="0">
                <a:solidFill>
                  <a:srgbClr val="0070C0"/>
                </a:solidFill>
              </a:rPr>
              <a:t>(false);</a:t>
            </a:r>
          </a:p>
          <a:p>
            <a:pPr marL="274320" lvl="1" indent="0">
              <a:buNone/>
            </a:pPr>
            <a:endParaRPr lang="en-US" altLang="en-US" sz="1800" dirty="0"/>
          </a:p>
          <a:p>
            <a:pPr marL="274320" lvl="1" indent="0">
              <a:buNone/>
            </a:pPr>
            <a:r>
              <a:rPr lang="en-US" altLang="en-US" sz="1600" dirty="0"/>
              <a:t>…  // SQL statements to DBMS</a:t>
            </a:r>
          </a:p>
          <a:p>
            <a:pPr marL="274320" lvl="1" indent="0">
              <a:buNone/>
            </a:pPr>
            <a:endParaRPr lang="en-US" altLang="en-US" sz="1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altLang="en-US" sz="1800" b="1" dirty="0" err="1">
                <a:solidFill>
                  <a:srgbClr val="0070C0"/>
                </a:solidFill>
              </a:rPr>
              <a:t>conn.commit</a:t>
            </a:r>
            <a:r>
              <a:rPr lang="en-US" altLang="en-US" sz="1800" b="1" dirty="0">
                <a:solidFill>
                  <a:srgbClr val="0070C0"/>
                </a:solidFill>
              </a:rPr>
              <a:t>();</a:t>
            </a:r>
          </a:p>
          <a:p>
            <a:pPr marL="274320" lvl="1" indent="0"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endParaRPr lang="en-US" sz="2000" dirty="0"/>
          </a:p>
        </p:txBody>
      </p:sp>
      <p:sp>
        <p:nvSpPr>
          <p:cNvPr id="4" name="Right Brace 3"/>
          <p:cNvSpPr/>
          <p:nvPr/>
        </p:nvSpPr>
        <p:spPr>
          <a:xfrm>
            <a:off x="3871190" y="4489039"/>
            <a:ext cx="304883" cy="11576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9571612" y="4422635"/>
            <a:ext cx="25330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Considered as one unit;</a:t>
            </a:r>
          </a:p>
          <a:p>
            <a:r>
              <a:rPr lang="en-US" dirty="0"/>
              <a:t>Undo all the changes made by all the SQL statements to the previous commit.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80A3C9-6551-4E34-B0D2-F1C3083F1E2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15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solidFill>
                  <a:srgbClr val="0070C0"/>
                </a:solidFill>
              </a:rPr>
              <a:t>Step 2: Tell DBMS when to save the changes made using </a:t>
            </a:r>
            <a:r>
              <a:rPr lang="en-US" altLang="en-US" sz="3200" dirty="0" err="1"/>
              <a:t>setAutoCommit</a:t>
            </a:r>
            <a:r>
              <a:rPr lang="en-US" altLang="en-US" sz="3200" dirty="0"/>
              <a:t>()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BD968-6E09-440E-B783-9164E71F5415}"/>
              </a:ext>
            </a:extLst>
          </p:cNvPr>
          <p:cNvSpPr/>
          <p:nvPr/>
        </p:nvSpPr>
        <p:spPr>
          <a:xfrm>
            <a:off x="6404206" y="4422635"/>
            <a:ext cx="316740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altLang="en-US" b="1" dirty="0" err="1">
                <a:solidFill>
                  <a:srgbClr val="0070C0"/>
                </a:solidFill>
              </a:rPr>
              <a:t>conn.setAutocommit</a:t>
            </a:r>
            <a:r>
              <a:rPr lang="en-US" altLang="en-US" b="1" dirty="0">
                <a:solidFill>
                  <a:srgbClr val="0070C0"/>
                </a:solidFill>
              </a:rPr>
              <a:t>(false);</a:t>
            </a:r>
          </a:p>
          <a:p>
            <a:pPr marL="274320" lvl="1" indent="0">
              <a:buNone/>
            </a:pPr>
            <a:endParaRPr lang="en-US" altLang="en-US" dirty="0"/>
          </a:p>
          <a:p>
            <a:pPr marL="274320" lvl="1" indent="0">
              <a:buNone/>
            </a:pPr>
            <a:r>
              <a:rPr lang="en-US" altLang="en-US" sz="1600" dirty="0"/>
              <a:t>…  // SQL statements to DBMS</a:t>
            </a:r>
          </a:p>
          <a:p>
            <a:pPr marL="274320" lvl="1" indent="0">
              <a:buNone/>
            </a:pPr>
            <a:endParaRPr lang="en-US" altLang="en-US" sz="1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altLang="en-US" b="1" dirty="0" err="1">
                <a:solidFill>
                  <a:srgbClr val="0070C0"/>
                </a:solidFill>
              </a:rPr>
              <a:t>conn.rollback</a:t>
            </a:r>
            <a:r>
              <a:rPr lang="en-US" altLang="en-US" b="1" dirty="0">
                <a:solidFill>
                  <a:srgbClr val="0070C0"/>
                </a:solidFill>
              </a:rPr>
              <a:t>();</a:t>
            </a:r>
          </a:p>
          <a:p>
            <a:pPr marL="274320" lvl="1" indent="0">
              <a:buNone/>
            </a:pPr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204D2-9DAC-41D5-8637-28EFE3A09814}"/>
              </a:ext>
            </a:extLst>
          </p:cNvPr>
          <p:cNvSpPr txBox="1"/>
          <p:nvPr/>
        </p:nvSpPr>
        <p:spPr>
          <a:xfrm>
            <a:off x="4186128" y="4355977"/>
            <a:ext cx="221807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Considered as one unit;</a:t>
            </a:r>
          </a:p>
          <a:p>
            <a:r>
              <a:rPr lang="en-US" sz="1600" dirty="0"/>
              <a:t>Changes made by the SQL statements in between are made persistently to the database when the commit is done.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19AB3B1-FA5E-476C-B7C9-89C4BABF19B8}"/>
              </a:ext>
            </a:extLst>
          </p:cNvPr>
          <p:cNvSpPr/>
          <p:nvPr/>
        </p:nvSpPr>
        <p:spPr>
          <a:xfrm>
            <a:off x="9320382" y="4600280"/>
            <a:ext cx="251230" cy="1299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6511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1705619" y="1523286"/>
            <a:ext cx="11990716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19850"/>
            <a:r>
              <a:rPr lang="en-US" sz="1600" spc="-5" dirty="0">
                <a:latin typeface="Courier New"/>
                <a:cs typeface="Courier New"/>
              </a:rPr>
              <a:t>St</a:t>
            </a:r>
            <a:r>
              <a:rPr lang="en-US" sz="1600" spc="-20" dirty="0">
                <a:latin typeface="Courier New"/>
                <a:cs typeface="Courier New"/>
              </a:rPr>
              <a:t>a</a:t>
            </a:r>
            <a:r>
              <a:rPr lang="en-US" sz="1600" spc="-5" dirty="0">
                <a:latin typeface="Courier New"/>
                <a:cs typeface="Courier New"/>
              </a:rPr>
              <a:t>t</a:t>
            </a:r>
            <a:r>
              <a:rPr lang="en-US" sz="1600" spc="-15" dirty="0">
                <a:latin typeface="Courier New"/>
                <a:cs typeface="Courier New"/>
              </a:rPr>
              <a:t>e</a:t>
            </a:r>
            <a:r>
              <a:rPr lang="en-US" sz="1600" spc="-5" dirty="0">
                <a:latin typeface="Courier New"/>
                <a:cs typeface="Courier New"/>
              </a:rPr>
              <a:t>me</a:t>
            </a:r>
            <a:r>
              <a:rPr lang="en-US" sz="1600" spc="-20" dirty="0">
                <a:latin typeface="Courier New"/>
                <a:cs typeface="Courier New"/>
              </a:rPr>
              <a:t>n</a:t>
            </a:r>
            <a:r>
              <a:rPr lang="en-US" sz="1600" dirty="0">
                <a:latin typeface="Courier New"/>
                <a:cs typeface="Courier New"/>
              </a:rPr>
              <a:t>t</a:t>
            </a:r>
            <a:r>
              <a:rPr lang="en-US" sz="1600" spc="-15" dirty="0">
                <a:latin typeface="Courier New"/>
                <a:cs typeface="Courier New"/>
              </a:rPr>
              <a:t> </a:t>
            </a:r>
            <a:r>
              <a:rPr lang="en-US" sz="1600" b="1" spc="-15" dirty="0" err="1">
                <a:latin typeface="Courier New"/>
                <a:cs typeface="Courier New"/>
              </a:rPr>
              <a:t>s</a:t>
            </a:r>
            <a:r>
              <a:rPr lang="en-US" sz="1600" b="1" spc="-5" dirty="0" err="1">
                <a:latin typeface="Courier New"/>
                <a:cs typeface="Courier New"/>
              </a:rPr>
              <a:t>tm</a:t>
            </a:r>
            <a:r>
              <a:rPr lang="en-US" sz="1600" b="1" spc="-20" dirty="0" err="1">
                <a:latin typeface="Courier New"/>
                <a:cs typeface="Courier New"/>
              </a:rPr>
              <a:t>t</a:t>
            </a:r>
            <a:r>
              <a:rPr lang="en-US" sz="1600" dirty="0">
                <a:latin typeface="Courier New"/>
                <a:cs typeface="Courier New"/>
              </a:rPr>
              <a:t>; </a:t>
            </a:r>
          </a:p>
          <a:p>
            <a:pPr marL="12700" marR="6419850"/>
            <a:r>
              <a:rPr lang="en-US" sz="1600" spc="-5" dirty="0">
                <a:latin typeface="Courier New"/>
                <a:cs typeface="Courier New"/>
              </a:rPr>
              <a:t>// conn is a Connection object</a:t>
            </a:r>
            <a:endParaRPr lang="en-US" sz="1600" b="1" spc="-5" dirty="0">
              <a:latin typeface="Courier New"/>
              <a:cs typeface="Courier New"/>
            </a:endParaRPr>
          </a:p>
          <a:p>
            <a:pPr marL="12700" marR="6419850"/>
            <a:r>
              <a:rPr lang="en-US" sz="1600" b="1" spc="-5" dirty="0" err="1">
                <a:latin typeface="Courier New"/>
                <a:cs typeface="Courier New"/>
              </a:rPr>
              <a:t>st</a:t>
            </a:r>
            <a:r>
              <a:rPr lang="en-US" sz="1600" b="1" spc="-15" dirty="0" err="1">
                <a:latin typeface="Courier New"/>
                <a:cs typeface="Courier New"/>
              </a:rPr>
              <a:t>m</a:t>
            </a:r>
            <a:r>
              <a:rPr lang="en-US" sz="1600" b="1" dirty="0" err="1">
                <a:latin typeface="Courier New"/>
                <a:cs typeface="Courier New"/>
              </a:rPr>
              <a:t>t</a:t>
            </a:r>
            <a:r>
              <a:rPr lang="en-US" sz="1600" b="1" spc="-15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spc="-5" dirty="0">
                <a:latin typeface="Courier New"/>
                <a:cs typeface="Courier New"/>
              </a:rPr>
              <a:t> </a:t>
            </a:r>
            <a:r>
              <a:rPr lang="en-US" sz="1600" spc="-15" dirty="0" err="1">
                <a:latin typeface="Courier New"/>
                <a:cs typeface="Courier New"/>
              </a:rPr>
              <a:t>c</a:t>
            </a:r>
            <a:r>
              <a:rPr lang="en-US" sz="1600" spc="-5" dirty="0" err="1">
                <a:latin typeface="Courier New"/>
                <a:cs typeface="Courier New"/>
              </a:rPr>
              <a:t>o</a:t>
            </a:r>
            <a:r>
              <a:rPr lang="en-US" sz="1600" spc="-15" dirty="0" err="1">
                <a:latin typeface="Courier New"/>
                <a:cs typeface="Courier New"/>
              </a:rPr>
              <a:t>nn</a:t>
            </a:r>
            <a:r>
              <a:rPr lang="en-US" sz="1600" spc="-5" dirty="0" err="1">
                <a:latin typeface="Courier New"/>
                <a:cs typeface="Courier New"/>
              </a:rPr>
              <a:t>.c</a:t>
            </a:r>
            <a:r>
              <a:rPr lang="en-US" sz="1600" spc="-15" dirty="0" err="1">
                <a:latin typeface="Courier New"/>
                <a:cs typeface="Courier New"/>
              </a:rPr>
              <a:t>r</a:t>
            </a:r>
            <a:r>
              <a:rPr lang="en-US" sz="1600" spc="-5" dirty="0" err="1">
                <a:latin typeface="Courier New"/>
                <a:cs typeface="Courier New"/>
              </a:rPr>
              <a:t>e</a:t>
            </a:r>
            <a:r>
              <a:rPr lang="en-US" sz="1600" spc="-15" dirty="0" err="1">
                <a:latin typeface="Courier New"/>
                <a:cs typeface="Courier New"/>
              </a:rPr>
              <a:t>a</a:t>
            </a:r>
            <a:r>
              <a:rPr lang="en-US" sz="1600" spc="-5" dirty="0" err="1">
                <a:latin typeface="Courier New"/>
                <a:cs typeface="Courier New"/>
              </a:rPr>
              <a:t>te</a:t>
            </a:r>
            <a:r>
              <a:rPr lang="en-US" sz="1600" spc="-15" dirty="0" err="1">
                <a:latin typeface="Courier New"/>
                <a:cs typeface="Courier New"/>
              </a:rPr>
              <a:t>S</a:t>
            </a:r>
            <a:r>
              <a:rPr lang="en-US" sz="1600" spc="-5" dirty="0" err="1">
                <a:latin typeface="Courier New"/>
                <a:cs typeface="Courier New"/>
              </a:rPr>
              <a:t>t</a:t>
            </a:r>
            <a:r>
              <a:rPr lang="en-US" sz="1600" spc="-15" dirty="0" err="1">
                <a:latin typeface="Courier New"/>
                <a:cs typeface="Courier New"/>
              </a:rPr>
              <a:t>at</a:t>
            </a:r>
            <a:r>
              <a:rPr lang="en-US" sz="1600" spc="-5" dirty="0" err="1">
                <a:latin typeface="Courier New"/>
                <a:cs typeface="Courier New"/>
              </a:rPr>
              <a:t>em</a:t>
            </a:r>
            <a:r>
              <a:rPr lang="en-US" sz="1600" spc="-15" dirty="0" err="1">
                <a:latin typeface="Courier New"/>
                <a:cs typeface="Courier New"/>
              </a:rPr>
              <a:t>e</a:t>
            </a:r>
            <a:r>
              <a:rPr lang="en-US" sz="1600" spc="-5" dirty="0" err="1">
                <a:latin typeface="Courier New"/>
                <a:cs typeface="Courier New"/>
              </a:rPr>
              <a:t>nt</a:t>
            </a:r>
            <a:r>
              <a:rPr lang="en-US" sz="1600" spc="-5" dirty="0">
                <a:latin typeface="Courier New"/>
                <a:cs typeface="Courier New"/>
              </a:rPr>
              <a:t>(); </a:t>
            </a:r>
          </a:p>
          <a:p>
            <a:pPr marL="12700" marR="641985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Re</a:t>
            </a:r>
            <a:r>
              <a:rPr lang="en-US" sz="1600" spc="-15" dirty="0" err="1">
                <a:latin typeface="Courier New"/>
                <a:cs typeface="Courier New"/>
              </a:rPr>
              <a:t>s</a:t>
            </a:r>
            <a:r>
              <a:rPr lang="en-US" sz="1600" spc="-5" dirty="0" err="1">
                <a:latin typeface="Courier New"/>
                <a:cs typeface="Courier New"/>
              </a:rPr>
              <a:t>u</a:t>
            </a:r>
            <a:r>
              <a:rPr lang="en-US" sz="1600" spc="-15" dirty="0" err="1">
                <a:latin typeface="Courier New"/>
                <a:cs typeface="Courier New"/>
              </a:rPr>
              <a:t>l</a:t>
            </a:r>
            <a:r>
              <a:rPr lang="en-US" sz="1600" spc="-5" dirty="0" err="1">
                <a:latin typeface="Courier New"/>
                <a:cs typeface="Courier New"/>
              </a:rPr>
              <a:t>tS</a:t>
            </a:r>
            <a:r>
              <a:rPr lang="en-US" sz="1600" spc="-15" dirty="0" err="1">
                <a:latin typeface="Courier New"/>
                <a:cs typeface="Courier New"/>
              </a:rPr>
              <a:t>e</a:t>
            </a:r>
            <a:r>
              <a:rPr lang="en-US" sz="1600" dirty="0" err="1">
                <a:latin typeface="Courier New"/>
                <a:cs typeface="Courier New"/>
              </a:rPr>
              <a:t>t</a:t>
            </a:r>
            <a:r>
              <a:rPr lang="en-US" sz="1600" spc="-10" dirty="0">
                <a:latin typeface="Courier New"/>
                <a:cs typeface="Courier New"/>
              </a:rPr>
              <a:t> </a:t>
            </a:r>
            <a:r>
              <a:rPr lang="en-US" sz="1600" b="1" spc="-15" dirty="0" err="1">
                <a:latin typeface="Courier New"/>
                <a:cs typeface="Courier New"/>
              </a:rPr>
              <a:t>r</a:t>
            </a:r>
            <a:r>
              <a:rPr lang="en-US" sz="1600" b="1" spc="-5" dirty="0" err="1">
                <a:latin typeface="Courier New"/>
                <a:cs typeface="Courier New"/>
              </a:rPr>
              <a:t>s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Re</a:t>
            </a:r>
            <a:r>
              <a:rPr lang="en-US" sz="1600" spc="-15" dirty="0" err="1">
                <a:latin typeface="Courier New"/>
                <a:cs typeface="Courier New"/>
              </a:rPr>
              <a:t>s</a:t>
            </a:r>
            <a:r>
              <a:rPr lang="en-US" sz="1600" spc="-5" dirty="0" err="1">
                <a:latin typeface="Courier New"/>
                <a:cs typeface="Courier New"/>
              </a:rPr>
              <a:t>u</a:t>
            </a:r>
            <a:r>
              <a:rPr lang="en-US" sz="1600" spc="-15" dirty="0" err="1">
                <a:latin typeface="Courier New"/>
                <a:cs typeface="Courier New"/>
              </a:rPr>
              <a:t>l</a:t>
            </a:r>
            <a:r>
              <a:rPr lang="en-US" sz="1600" spc="-5" dirty="0" err="1">
                <a:latin typeface="Courier New"/>
                <a:cs typeface="Courier New"/>
              </a:rPr>
              <a:t>tS</a:t>
            </a:r>
            <a:r>
              <a:rPr lang="en-US" sz="1600" spc="-15" dirty="0" err="1">
                <a:latin typeface="Courier New"/>
                <a:cs typeface="Courier New"/>
              </a:rPr>
              <a:t>e</a:t>
            </a:r>
            <a:r>
              <a:rPr lang="en-US" sz="1600" spc="-5" dirty="0" err="1">
                <a:latin typeface="Courier New"/>
                <a:cs typeface="Courier New"/>
              </a:rPr>
              <a:t>t</a:t>
            </a:r>
            <a:r>
              <a:rPr lang="en-US" sz="1600" spc="-15" dirty="0" err="1">
                <a:latin typeface="Courier New"/>
                <a:cs typeface="Courier New"/>
              </a:rPr>
              <a:t>Me</a:t>
            </a:r>
            <a:r>
              <a:rPr lang="en-US" sz="1600" spc="-5" dirty="0" err="1">
                <a:latin typeface="Courier New"/>
                <a:cs typeface="Courier New"/>
              </a:rPr>
              <a:t>ta</a:t>
            </a:r>
            <a:r>
              <a:rPr lang="en-US" sz="1600" spc="-15" dirty="0" err="1">
                <a:latin typeface="Courier New"/>
                <a:cs typeface="Courier New"/>
              </a:rPr>
              <a:t>D</a:t>
            </a:r>
            <a:r>
              <a:rPr lang="en-US" sz="1600" spc="-5" dirty="0" err="1">
                <a:latin typeface="Courier New"/>
                <a:cs typeface="Courier New"/>
              </a:rPr>
              <a:t>a</a:t>
            </a:r>
            <a:r>
              <a:rPr lang="en-US" sz="1600" spc="-15" dirty="0" err="1">
                <a:latin typeface="Courier New"/>
                <a:cs typeface="Courier New"/>
              </a:rPr>
              <a:t>t</a:t>
            </a:r>
            <a:r>
              <a:rPr lang="en-US" sz="1600" dirty="0" err="1">
                <a:latin typeface="Courier New"/>
                <a:cs typeface="Courier New"/>
              </a:rPr>
              <a:t>a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b="1" spc="-15" dirty="0" err="1">
                <a:latin typeface="Courier New"/>
                <a:cs typeface="Courier New"/>
              </a:rPr>
              <a:t>r</a:t>
            </a:r>
            <a:r>
              <a:rPr lang="en-US" sz="1600" b="1" spc="-5" dirty="0" err="1">
                <a:latin typeface="Courier New"/>
                <a:cs typeface="Courier New"/>
              </a:rPr>
              <a:t>s</a:t>
            </a:r>
            <a:r>
              <a:rPr lang="en-US" sz="1600" b="1" spc="-15" dirty="0" err="1">
                <a:latin typeface="Courier New"/>
                <a:cs typeface="Courier New"/>
              </a:rPr>
              <a:t>Me</a:t>
            </a:r>
            <a:r>
              <a:rPr lang="en-US" sz="1600" b="1" spc="-5" dirty="0" err="1">
                <a:latin typeface="Courier New"/>
                <a:cs typeface="Courier New"/>
              </a:rPr>
              <a:t>ta</a:t>
            </a:r>
            <a:r>
              <a:rPr lang="en-US" sz="1600" b="1" spc="-15" dirty="0" err="1">
                <a:latin typeface="Courier New"/>
                <a:cs typeface="Courier New"/>
              </a:rPr>
              <a:t>D</a:t>
            </a:r>
            <a:r>
              <a:rPr lang="en-US" sz="1600" b="1" spc="-5" dirty="0" err="1">
                <a:latin typeface="Courier New"/>
                <a:cs typeface="Courier New"/>
              </a:rPr>
              <a:t>a</a:t>
            </a:r>
            <a:r>
              <a:rPr lang="en-US" sz="1600" b="1" spc="-15" dirty="0" err="1">
                <a:latin typeface="Courier New"/>
                <a:cs typeface="Courier New"/>
              </a:rPr>
              <a:t>t</a:t>
            </a:r>
            <a:r>
              <a:rPr lang="en-US" sz="1600" b="1" dirty="0" err="1">
                <a:latin typeface="Courier New"/>
                <a:cs typeface="Courier New"/>
              </a:rPr>
              <a:t>a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600" spc="-5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</a:t>
            </a:r>
            <a:r>
              <a:rPr sz="1600" spc="-2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lQ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600" b="1" spc="-20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6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el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f 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ne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r 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ci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endParaRPr sz="1600" dirty="0">
              <a:latin typeface="Courier New"/>
              <a:cs typeface="Courier New"/>
            </a:endParaRPr>
          </a:p>
          <a:p>
            <a:pPr marR="354076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jo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ed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ie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.i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latin typeface="Courier New"/>
                <a:cs typeface="Courier New"/>
              </a:rPr>
              <a:t>; </a:t>
            </a:r>
            <a:endParaRPr lang="en-US" sz="1600" dirty="0">
              <a:latin typeface="Courier New"/>
              <a:cs typeface="Courier New"/>
            </a:endParaRPr>
          </a:p>
          <a:p>
            <a:pPr marR="3540760">
              <a:lnSpc>
                <a:spcPct val="100000"/>
              </a:lnSpc>
            </a:pPr>
            <a:r>
              <a:rPr sz="1600" b="1" spc="-5" dirty="0" err="1">
                <a:latin typeface="Courier New"/>
                <a:cs typeface="Courier New"/>
              </a:rPr>
              <a:t>r</a:t>
            </a:r>
            <a:r>
              <a:rPr sz="1600" b="1" dirty="0" err="1">
                <a:latin typeface="Courier New"/>
                <a:cs typeface="Courier New"/>
              </a:rPr>
              <a:t>s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</a:t>
            </a:r>
            <a:r>
              <a:rPr sz="1600" b="1" spc="-15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.e</a:t>
            </a:r>
            <a:r>
              <a:rPr sz="1600" spc="-5" dirty="0">
                <a:latin typeface="Courier New"/>
                <a:cs typeface="Courier New"/>
              </a:rPr>
              <a:t>xe</a:t>
            </a:r>
            <a:r>
              <a:rPr sz="1600" spc="-15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eQ</a:t>
            </a:r>
            <a:r>
              <a:rPr sz="1600" spc="-15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l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6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600" spc="-15" dirty="0">
                <a:latin typeface="Courier New"/>
                <a:cs typeface="Courier New"/>
              </a:rPr>
              <a:t>); </a:t>
            </a:r>
            <a:endParaRPr lang="en-US" sz="1600" spc="-15" dirty="0">
              <a:latin typeface="Courier New"/>
              <a:cs typeface="Courier New"/>
            </a:endParaRPr>
          </a:p>
          <a:p>
            <a:pPr marR="3540760">
              <a:lnSpc>
                <a:spcPct val="100000"/>
              </a:lnSpc>
            </a:pPr>
            <a:r>
              <a:rPr sz="1600" b="1" spc="-5" dirty="0" err="1">
                <a:latin typeface="Courier New"/>
                <a:cs typeface="Courier New"/>
              </a:rPr>
              <a:t>rs</a:t>
            </a:r>
            <a:r>
              <a:rPr sz="1600" b="1" spc="-15" dirty="0" err="1">
                <a:latin typeface="Courier New"/>
                <a:cs typeface="Courier New"/>
              </a:rPr>
              <a:t>M</a:t>
            </a:r>
            <a:r>
              <a:rPr sz="1600" b="1" spc="-5" dirty="0" err="1">
                <a:latin typeface="Courier New"/>
                <a:cs typeface="Courier New"/>
              </a:rPr>
              <a:t>e</a:t>
            </a:r>
            <a:r>
              <a:rPr sz="1600" b="1" spc="-15" dirty="0" err="1">
                <a:latin typeface="Courier New"/>
                <a:cs typeface="Courier New"/>
              </a:rPr>
              <a:t>t</a:t>
            </a:r>
            <a:r>
              <a:rPr sz="1600" b="1" spc="-5" dirty="0" err="1">
                <a:latin typeface="Courier New"/>
                <a:cs typeface="Courier New"/>
              </a:rPr>
              <a:t>aD</a:t>
            </a:r>
            <a:r>
              <a:rPr sz="1600" b="1" spc="-15" dirty="0" err="1">
                <a:latin typeface="Courier New"/>
                <a:cs typeface="Courier New"/>
              </a:rPr>
              <a:t>a</a:t>
            </a:r>
            <a:r>
              <a:rPr sz="1600" b="1" spc="-5" dirty="0" err="1">
                <a:latin typeface="Courier New"/>
                <a:cs typeface="Courier New"/>
              </a:rPr>
              <a:t>t</a:t>
            </a:r>
            <a:r>
              <a:rPr sz="1600" b="1" dirty="0" err="1">
                <a:latin typeface="Courier New"/>
                <a:cs typeface="Courier New"/>
              </a:rPr>
              <a:t>a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s</a:t>
            </a:r>
            <a:r>
              <a:rPr sz="1600" spc="-15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ge</a:t>
            </a:r>
            <a:r>
              <a:rPr sz="1600" spc="-1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15" dirty="0">
                <a:latin typeface="Courier New"/>
                <a:cs typeface="Courier New"/>
              </a:rPr>
              <a:t>et</a:t>
            </a:r>
            <a:r>
              <a:rPr sz="1600" spc="-5" dirty="0">
                <a:latin typeface="Courier New"/>
                <a:cs typeface="Courier New"/>
              </a:rPr>
              <a:t>aD</a:t>
            </a:r>
            <a:r>
              <a:rPr sz="1600" spc="-15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1705619" y="4005378"/>
            <a:ext cx="9138564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4261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</a:t>
            </a:r>
            <a:r>
              <a:rPr sz="1600" spc="-1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g </a:t>
            </a:r>
            <a:r>
              <a:rPr sz="1600" spc="-1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5" dirty="0">
                <a:latin typeface="Courier New"/>
                <a:cs typeface="Courier New"/>
              </a:rPr>
              <a:t>Sh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w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""; wh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-1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b="1" spc="-5" dirty="0" err="1">
                <a:latin typeface="Courier New"/>
                <a:cs typeface="Courier New"/>
              </a:rPr>
              <a:t>r</a:t>
            </a:r>
            <a:r>
              <a:rPr sz="1600" b="1" spc="-1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.</a:t>
            </a:r>
            <a:r>
              <a:rPr sz="1600" spc="-15" dirty="0" err="1">
                <a:latin typeface="Courier New"/>
                <a:cs typeface="Courier New"/>
              </a:rPr>
              <a:t>ne</a:t>
            </a:r>
            <a:r>
              <a:rPr sz="1600" spc="-5" dirty="0" err="1">
                <a:latin typeface="Courier New"/>
                <a:cs typeface="Courier New"/>
              </a:rPr>
              <a:t>x</a:t>
            </a:r>
            <a:r>
              <a:rPr sz="1600" dirty="0" err="1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)</a:t>
            </a:r>
            <a:r>
              <a:rPr sz="1600" spc="-15" dirty="0">
                <a:latin typeface="Courier New"/>
                <a:cs typeface="Courier New"/>
              </a:rPr>
              <a:t>)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2743200" indent="-91503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fo</a:t>
            </a:r>
            <a:r>
              <a:rPr sz="1600" spc="-15" dirty="0">
                <a:latin typeface="Courier New"/>
                <a:cs typeface="Courier New"/>
              </a:rPr>
              <a:t>r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 err="1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=0</a:t>
            </a:r>
            <a:r>
              <a:rPr sz="1600" spc="-5" dirty="0">
                <a:latin typeface="Courier New"/>
                <a:cs typeface="Courier New"/>
              </a:rPr>
              <a:t>;i</a:t>
            </a: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5" dirty="0" err="1">
                <a:latin typeface="Courier New"/>
                <a:cs typeface="Courier New"/>
              </a:rPr>
              <a:t>r</a:t>
            </a:r>
            <a:r>
              <a:rPr sz="1600" b="1" spc="-15" dirty="0" err="1">
                <a:latin typeface="Courier New"/>
                <a:cs typeface="Courier New"/>
              </a:rPr>
              <a:t>s</a:t>
            </a:r>
            <a:r>
              <a:rPr sz="1600" b="1" spc="-5" dirty="0" err="1">
                <a:latin typeface="Courier New"/>
                <a:cs typeface="Courier New"/>
              </a:rPr>
              <a:t>Me</a:t>
            </a:r>
            <a:r>
              <a:rPr sz="1600" b="1" spc="-15" dirty="0" err="1">
                <a:latin typeface="Courier New"/>
                <a:cs typeface="Courier New"/>
              </a:rPr>
              <a:t>t</a:t>
            </a:r>
            <a:r>
              <a:rPr sz="1600" b="1" spc="-5" dirty="0" err="1">
                <a:latin typeface="Courier New"/>
                <a:cs typeface="Courier New"/>
              </a:rPr>
              <a:t>a</a:t>
            </a:r>
            <a:r>
              <a:rPr sz="1600" b="1" spc="-15" dirty="0" err="1">
                <a:latin typeface="Courier New"/>
                <a:cs typeface="Courier New"/>
              </a:rPr>
              <a:t>Da</a:t>
            </a:r>
            <a:r>
              <a:rPr sz="1600" b="1" spc="-5" dirty="0" err="1">
                <a:latin typeface="Courier New"/>
                <a:cs typeface="Courier New"/>
              </a:rPr>
              <a:t>t</a:t>
            </a:r>
            <a:r>
              <a:rPr sz="1600" b="1" dirty="0" err="1">
                <a:latin typeface="Courier New"/>
                <a:cs typeface="Courier New"/>
              </a:rPr>
              <a:t>a</a:t>
            </a:r>
            <a:r>
              <a:rPr sz="1600" spc="-15" dirty="0" err="1">
                <a:latin typeface="Courier New"/>
                <a:cs typeface="Courier New"/>
              </a:rPr>
              <a:t>.</a:t>
            </a:r>
            <a:r>
              <a:rPr sz="1600" spc="-5" dirty="0" err="1">
                <a:latin typeface="Courier New"/>
                <a:cs typeface="Courier New"/>
              </a:rPr>
              <a:t>g</a:t>
            </a:r>
            <a:r>
              <a:rPr sz="1600" spc="-15" dirty="0" err="1">
                <a:latin typeface="Courier New"/>
                <a:cs typeface="Courier New"/>
              </a:rPr>
              <a:t>e</a:t>
            </a:r>
            <a:r>
              <a:rPr sz="1600" spc="-5" dirty="0" err="1">
                <a:latin typeface="Courier New"/>
                <a:cs typeface="Courier New"/>
              </a:rPr>
              <a:t>tC</a:t>
            </a:r>
            <a:r>
              <a:rPr sz="1600" spc="-15" dirty="0" err="1">
                <a:latin typeface="Courier New"/>
                <a:cs typeface="Courier New"/>
              </a:rPr>
              <a:t>o</a:t>
            </a:r>
            <a:r>
              <a:rPr sz="1600" spc="-5" dirty="0" err="1">
                <a:latin typeface="Courier New"/>
                <a:cs typeface="Courier New"/>
              </a:rPr>
              <a:t>l</a:t>
            </a:r>
            <a:r>
              <a:rPr sz="1600" spc="-15" dirty="0" err="1">
                <a:latin typeface="Courier New"/>
                <a:cs typeface="Courier New"/>
              </a:rPr>
              <a:t>um</a:t>
            </a:r>
            <a:r>
              <a:rPr sz="1600" spc="-5" dirty="0" err="1">
                <a:latin typeface="Courier New"/>
                <a:cs typeface="Courier New"/>
              </a:rPr>
              <a:t>nC</a:t>
            </a:r>
            <a:r>
              <a:rPr sz="1600" spc="-15" dirty="0" err="1">
                <a:latin typeface="Courier New"/>
                <a:cs typeface="Courier New"/>
              </a:rPr>
              <a:t>o</a:t>
            </a:r>
            <a:r>
              <a:rPr sz="1600" spc="-5" dirty="0" err="1">
                <a:latin typeface="Courier New"/>
                <a:cs typeface="Courier New"/>
              </a:rPr>
              <a:t>u</a:t>
            </a:r>
            <a:r>
              <a:rPr sz="1600" spc="-15" dirty="0" err="1">
                <a:latin typeface="Courier New"/>
                <a:cs typeface="Courier New"/>
              </a:rPr>
              <a:t>n</a:t>
            </a:r>
            <a:r>
              <a:rPr sz="1600" spc="5" dirty="0" err="1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15" dirty="0">
                <a:latin typeface="Courier New"/>
                <a:cs typeface="Courier New"/>
              </a:rPr>
              <a:t>)</a:t>
            </a:r>
            <a:r>
              <a:rPr sz="1600" dirty="0">
                <a:latin typeface="Courier New"/>
                <a:cs typeface="Courier New"/>
              </a:rPr>
              <a:t>;</a:t>
            </a:r>
            <a:r>
              <a:rPr sz="1600" spc="-15" dirty="0" err="1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spc="-5" dirty="0">
                <a:latin typeface="Courier New"/>
                <a:cs typeface="Courier New"/>
              </a:rPr>
              <a:t>+){ </a:t>
            </a:r>
            <a:endParaRPr lang="en-US" sz="1600" spc="-5" dirty="0">
              <a:latin typeface="Courier New"/>
              <a:cs typeface="Courier New"/>
            </a:endParaRPr>
          </a:p>
          <a:p>
            <a:pPr marL="2743200" indent="-915035">
              <a:lnSpc>
                <a:spcPct val="100000"/>
              </a:lnSpc>
            </a:pPr>
            <a:r>
              <a:rPr lang="en-US" sz="1600" spc="-5" dirty="0">
                <a:latin typeface="Courier New"/>
                <a:cs typeface="Courier New"/>
              </a:rPr>
              <a:t>   </a:t>
            </a:r>
            <a:r>
              <a:rPr sz="1600" spc="-5" dirty="0" err="1">
                <a:latin typeface="Courier New"/>
                <a:cs typeface="Courier New"/>
              </a:rPr>
              <a:t>to</a:t>
            </a:r>
            <a:r>
              <a:rPr sz="1600" spc="-1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h</a:t>
            </a:r>
            <a:r>
              <a:rPr sz="1600" spc="-15" dirty="0" err="1">
                <a:latin typeface="Courier New"/>
                <a:cs typeface="Courier New"/>
              </a:rPr>
              <a:t>o</a:t>
            </a:r>
            <a:r>
              <a:rPr sz="1600" dirty="0" err="1">
                <a:latin typeface="Courier New"/>
                <a:cs typeface="Courier New"/>
              </a:rPr>
              <a:t>w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b="1" spc="-1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.</a:t>
            </a:r>
            <a:r>
              <a:rPr sz="1600" spc="-15" dirty="0" err="1">
                <a:latin typeface="Courier New"/>
                <a:cs typeface="Courier New"/>
              </a:rPr>
              <a:t>g</a:t>
            </a:r>
            <a:r>
              <a:rPr sz="1600" spc="-5" dirty="0" err="1">
                <a:latin typeface="Courier New"/>
                <a:cs typeface="Courier New"/>
              </a:rPr>
              <a:t>e</a:t>
            </a:r>
            <a:r>
              <a:rPr sz="1600" spc="-15" dirty="0" err="1">
                <a:latin typeface="Courier New"/>
                <a:cs typeface="Courier New"/>
              </a:rPr>
              <a:t>t</a:t>
            </a:r>
            <a:r>
              <a:rPr sz="1600" spc="-5" dirty="0" err="1">
                <a:latin typeface="Courier New"/>
                <a:cs typeface="Courier New"/>
              </a:rPr>
              <a:t>St</a:t>
            </a:r>
            <a:r>
              <a:rPr sz="1600" spc="-15" dirty="0" err="1">
                <a:latin typeface="Courier New"/>
                <a:cs typeface="Courier New"/>
              </a:rPr>
              <a:t>r</a:t>
            </a:r>
            <a:r>
              <a:rPr sz="1600" spc="-5" dirty="0" err="1">
                <a:latin typeface="Courier New"/>
                <a:cs typeface="Courier New"/>
              </a:rPr>
              <a:t>i</a:t>
            </a:r>
            <a:r>
              <a:rPr sz="1600" spc="-15" dirty="0" err="1">
                <a:latin typeface="Courier New"/>
                <a:cs typeface="Courier New"/>
              </a:rPr>
              <a:t>n</a:t>
            </a:r>
            <a:r>
              <a:rPr sz="1600" spc="-10" dirty="0" err="1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(i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+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dirty="0">
                <a:latin typeface="Courier New"/>
                <a:cs typeface="Courier New"/>
              </a:rPr>
              <a:t>,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";</a:t>
            </a:r>
            <a:endParaRPr sz="1600" dirty="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18288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spc="-1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h</a:t>
            </a:r>
            <a:r>
              <a:rPr sz="1600" spc="-1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w 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"</a:t>
            </a:r>
            <a:r>
              <a:rPr sz="1600" spc="-5" dirty="0">
                <a:latin typeface="Courier New"/>
                <a:cs typeface="Courier New"/>
              </a:rPr>
              <a:t>\n</a:t>
            </a:r>
            <a:r>
              <a:rPr sz="1600" spc="-15" dirty="0">
                <a:latin typeface="Courier New"/>
                <a:cs typeface="Courier New"/>
              </a:rPr>
              <a:t>"</a:t>
            </a:r>
            <a:r>
              <a:rPr sz="1600" dirty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JO</a:t>
            </a:r>
            <a:r>
              <a:rPr sz="1600" spc="-15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-15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5" dirty="0">
                <a:latin typeface="Courier New"/>
                <a:cs typeface="Courier New"/>
              </a:rPr>
              <a:t>ne</a:t>
            </a:r>
            <a:r>
              <a:rPr sz="1600" spc="-5" dirty="0">
                <a:latin typeface="Courier New"/>
                <a:cs typeface="Courier New"/>
              </a:rPr>
              <a:t>.s</a:t>
            </a:r>
            <a:r>
              <a:rPr sz="1600" spc="-15" dirty="0">
                <a:latin typeface="Courier New"/>
                <a:cs typeface="Courier New"/>
              </a:rPr>
              <a:t>h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5" dirty="0">
                <a:latin typeface="Courier New"/>
                <a:cs typeface="Courier New"/>
              </a:rPr>
              <a:t>w</a:t>
            </a:r>
            <a:r>
              <a:rPr sz="1600" spc="-5" dirty="0">
                <a:latin typeface="Courier New"/>
                <a:cs typeface="Courier New"/>
              </a:rPr>
              <a:t>Me</a:t>
            </a:r>
            <a:r>
              <a:rPr sz="1600" spc="-1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15" dirty="0">
                <a:latin typeface="Courier New"/>
                <a:cs typeface="Courier New"/>
              </a:rPr>
              <a:t>ag</a:t>
            </a:r>
            <a:r>
              <a:rPr sz="1600" spc="-5" dirty="0">
                <a:latin typeface="Courier New"/>
                <a:cs typeface="Courier New"/>
              </a:rPr>
              <a:t>eD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5" dirty="0">
                <a:latin typeface="Courier New"/>
                <a:cs typeface="Courier New"/>
              </a:rPr>
              <a:t>g</a:t>
            </a:r>
            <a:r>
              <a:rPr sz="1600" spc="-15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5" dirty="0">
                <a:latin typeface="Courier New"/>
                <a:cs typeface="Courier New"/>
              </a:rPr>
              <a:t>ul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dirty="0">
                <a:latin typeface="Courier New"/>
                <a:cs typeface="Courier New"/>
              </a:rPr>
              <a:t>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Sh</a:t>
            </a:r>
            <a:r>
              <a:rPr sz="1600" spc="-1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w</a:t>
            </a:r>
            <a:r>
              <a:rPr sz="1600" spc="-1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Steps 3-6: Example for issuing a static SQL query, retrieve data, release resources when they’re no longer used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171A0-2C5A-45A8-B507-7F04E5EBE279}"/>
              </a:ext>
            </a:extLst>
          </p:cNvPr>
          <p:cNvSpPr/>
          <p:nvPr/>
        </p:nvSpPr>
        <p:spPr>
          <a:xfrm>
            <a:off x="1705619" y="5967428"/>
            <a:ext cx="7037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stmt.close</a:t>
            </a:r>
            <a:r>
              <a:rPr lang="en-US" sz="1600" spc="-5" dirty="0">
                <a:latin typeface="Courier New"/>
                <a:cs typeface="Courier New"/>
              </a:rPr>
              <a:t>(); // release associated resources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conn.close</a:t>
            </a:r>
            <a:r>
              <a:rPr lang="en-US" sz="1600" spc="-5" dirty="0">
                <a:latin typeface="Courier New"/>
                <a:cs typeface="Courier New"/>
              </a:rPr>
              <a:t>(); // release associated resources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F71AD2-D58C-41EF-BFF6-676B9992CE98}"/>
              </a:ext>
            </a:extLst>
          </p:cNvPr>
          <p:cNvCxnSpPr>
            <a:cxnSpLocks/>
          </p:cNvCxnSpPr>
          <p:nvPr/>
        </p:nvCxnSpPr>
        <p:spPr>
          <a:xfrm>
            <a:off x="6274901" y="4989942"/>
            <a:ext cx="2114955" cy="29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030367-1469-4AD8-B923-5849C33F5E31}"/>
              </a:ext>
            </a:extLst>
          </p:cNvPr>
          <p:cNvSpPr txBox="1"/>
          <p:nvPr/>
        </p:nvSpPr>
        <p:spPr>
          <a:xfrm>
            <a:off x="8583459" y="4989942"/>
            <a:ext cx="328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position of the attributes of the returned row. The position value starts at 1.</a:t>
            </a:r>
          </a:p>
          <a:p>
            <a:r>
              <a:rPr lang="en-US" dirty="0"/>
              <a:t>In this example, all columns are char or varchar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326779-E5F1-4B7D-8A76-6823733764B4}"/>
              </a:ext>
            </a:extLst>
          </p:cNvPr>
          <p:cNvCxnSpPr>
            <a:cxnSpLocks/>
          </p:cNvCxnSpPr>
          <p:nvPr/>
        </p:nvCxnSpPr>
        <p:spPr>
          <a:xfrm flipV="1">
            <a:off x="7305773" y="3525625"/>
            <a:ext cx="2121031" cy="83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8E0753-2947-493A-9562-CED769B46A91}"/>
              </a:ext>
            </a:extLst>
          </p:cNvPr>
          <p:cNvSpPr txBox="1"/>
          <p:nvPr/>
        </p:nvSpPr>
        <p:spPr>
          <a:xfrm>
            <a:off x="9542498" y="2887282"/>
            <a:ext cx="237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getColumnCount</a:t>
            </a:r>
            <a:r>
              <a:rPr lang="en-US" dirty="0"/>
              <a:t> returns the number of columns in the returned result</a:t>
            </a:r>
          </a:p>
        </p:txBody>
      </p:sp>
    </p:spTree>
    <p:extLst>
      <p:ext uri="{BB962C8B-B14F-4D97-AF65-F5344CB8AC3E}">
        <p14:creationId xmlns:p14="http://schemas.microsoft.com/office/powerpoint/2010/main" val="326225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of using a column name as an argument instead of the position of the attribute</a:t>
            </a:r>
          </a:p>
        </p:txBody>
      </p:sp>
      <p:sp>
        <p:nvSpPr>
          <p:cNvPr id="5" name="object 12"/>
          <p:cNvSpPr txBox="1"/>
          <p:nvPr/>
        </p:nvSpPr>
        <p:spPr>
          <a:xfrm>
            <a:off x="969940" y="3313354"/>
            <a:ext cx="100584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4549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g 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Sh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w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""; wh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ne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))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914400">
              <a:lnSpc>
                <a:spcPct val="100000"/>
              </a:lnSpc>
              <a:tabLst>
                <a:tab pos="9377680" algn="l"/>
              </a:tabLst>
            </a:pP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w 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5" dirty="0" err="1">
                <a:latin typeface="Courier New"/>
                <a:cs typeface="Courier New"/>
              </a:rPr>
              <a:t>r</a:t>
            </a:r>
            <a:r>
              <a:rPr sz="1800" b="1" spc="-5" dirty="0" err="1">
                <a:latin typeface="Courier New"/>
                <a:cs typeface="Courier New"/>
              </a:rPr>
              <a:t>s</a:t>
            </a:r>
            <a:r>
              <a:rPr sz="1800" spc="-5" dirty="0" err="1">
                <a:latin typeface="Courier New"/>
                <a:cs typeface="Courier New"/>
              </a:rPr>
              <a:t>.</a:t>
            </a:r>
            <a:r>
              <a:rPr sz="1800" spc="-15" dirty="0" err="1">
                <a:latin typeface="Courier New"/>
                <a:cs typeface="Courier New"/>
              </a:rPr>
              <a:t>g</a:t>
            </a:r>
            <a:r>
              <a:rPr sz="1800" spc="-5" dirty="0" err="1">
                <a:latin typeface="Courier New"/>
                <a:cs typeface="Courier New"/>
              </a:rPr>
              <a:t>e</a:t>
            </a:r>
            <a:r>
              <a:rPr sz="1800" spc="-15" dirty="0" err="1">
                <a:latin typeface="Courier New"/>
                <a:cs typeface="Courier New"/>
              </a:rPr>
              <a:t>t</a:t>
            </a:r>
            <a:r>
              <a:rPr sz="1800" spc="-5" dirty="0" err="1">
                <a:latin typeface="Courier New"/>
                <a:cs typeface="Courier New"/>
              </a:rPr>
              <a:t>St</a:t>
            </a:r>
            <a:r>
              <a:rPr sz="1800" spc="-15" dirty="0" err="1">
                <a:latin typeface="Courier New"/>
                <a:cs typeface="Courier New"/>
              </a:rPr>
              <a:t>r</a:t>
            </a:r>
            <a:r>
              <a:rPr sz="1800" spc="-5" dirty="0" err="1">
                <a:latin typeface="Courier New"/>
                <a:cs typeface="Courier New"/>
              </a:rPr>
              <a:t>i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10" dirty="0" err="1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lang="en-US" dirty="0"/>
              <a:t>"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lang="en-US" dirty="0"/>
              <a:t>"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lang="en-US" dirty="0"/>
              <a:t>"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lang="en-US" dirty="0"/>
              <a:t> "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 err="1">
                <a:latin typeface="Courier New"/>
                <a:cs typeface="Courier New"/>
              </a:rPr>
              <a:t>rs</a:t>
            </a:r>
            <a:r>
              <a:rPr sz="1800" spc="-15" dirty="0" err="1">
                <a:latin typeface="Courier New"/>
                <a:cs typeface="Courier New"/>
              </a:rPr>
              <a:t>.</a:t>
            </a:r>
            <a:r>
              <a:rPr sz="1800" spc="-5" dirty="0" err="1">
                <a:latin typeface="Courier New"/>
                <a:cs typeface="Courier New"/>
              </a:rPr>
              <a:t>g</a:t>
            </a:r>
            <a:r>
              <a:rPr sz="1800" spc="-15" dirty="0" err="1">
                <a:latin typeface="Courier New"/>
                <a:cs typeface="Courier New"/>
              </a:rPr>
              <a:t>et</a:t>
            </a:r>
            <a:r>
              <a:rPr sz="1800" spc="-5" dirty="0" err="1">
                <a:latin typeface="Courier New"/>
                <a:cs typeface="Courier New"/>
              </a:rPr>
              <a:t>St</a:t>
            </a:r>
            <a:r>
              <a:rPr sz="1800" spc="-15" dirty="0" err="1">
                <a:latin typeface="Courier New"/>
                <a:cs typeface="Courier New"/>
              </a:rPr>
              <a:t>r</a:t>
            </a:r>
            <a:r>
              <a:rPr sz="1800" spc="-5" dirty="0" err="1">
                <a:latin typeface="Courier New"/>
                <a:cs typeface="Courier New"/>
              </a:rPr>
              <a:t>i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5" dirty="0" err="1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lang="en-US" dirty="0"/>
              <a:t>"</a:t>
            </a:r>
            <a:r>
              <a:rPr sz="1800" spc="-5" dirty="0" err="1">
                <a:latin typeface="Courier New"/>
                <a:cs typeface="Courier New"/>
              </a:rPr>
              <a:t>f</a:t>
            </a:r>
            <a:r>
              <a:rPr sz="1800" spc="-15" dirty="0" err="1">
                <a:latin typeface="Courier New"/>
                <a:cs typeface="Courier New"/>
              </a:rPr>
              <a:t>na</a:t>
            </a:r>
            <a:r>
              <a:rPr sz="1800" spc="-5" dirty="0" err="1">
                <a:latin typeface="Courier New"/>
                <a:cs typeface="Courier New"/>
              </a:rPr>
              <a:t>m</a:t>
            </a:r>
            <a:r>
              <a:rPr sz="1800" dirty="0" err="1">
                <a:latin typeface="Courier New"/>
                <a:cs typeface="Courier New"/>
              </a:rPr>
              <a:t>e</a:t>
            </a:r>
            <a:r>
              <a:rPr lang="en-US" dirty="0"/>
              <a:t>"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\</a:t>
            </a:r>
            <a:r>
              <a:rPr sz="1800" spc="-15" dirty="0">
                <a:latin typeface="Courier New"/>
                <a:cs typeface="Courier New"/>
              </a:rPr>
              <a:t>n";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JO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ne</a:t>
            </a:r>
            <a:r>
              <a:rPr sz="1800" spc="-5" dirty="0">
                <a:latin typeface="Courier New"/>
                <a:cs typeface="Courier New"/>
              </a:rPr>
              <a:t>.s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w</a:t>
            </a:r>
            <a:r>
              <a:rPr sz="1800" spc="-5" dirty="0">
                <a:latin typeface="Courier New"/>
                <a:cs typeface="Courier New"/>
              </a:rPr>
              <a:t>Me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ag</a:t>
            </a:r>
            <a:r>
              <a:rPr sz="1800" spc="-5" dirty="0">
                <a:latin typeface="Courier New"/>
                <a:cs typeface="Courier New"/>
              </a:rPr>
              <a:t>eD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5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ul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Sh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w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969940" y="2291928"/>
            <a:ext cx="928306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20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lQ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800" b="1" spc="-20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el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f 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ne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r 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ci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.f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jo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ed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ie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.i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.e</a:t>
            </a:r>
            <a:r>
              <a:rPr sz="1800" spc="-5" dirty="0">
                <a:latin typeface="Courier New"/>
                <a:cs typeface="Courier New"/>
              </a:rPr>
              <a:t>xe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eQ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00F51-8074-4DAB-8FDE-E67DC2AA50DB}"/>
              </a:ext>
            </a:extLst>
          </p:cNvPr>
          <p:cNvSpPr txBox="1"/>
          <p:nvPr/>
        </p:nvSpPr>
        <p:spPr>
          <a:xfrm>
            <a:off x="1046136" y="5587139"/>
            <a:ext cx="492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Page 4 for the get methods for each data type.</a:t>
            </a:r>
          </a:p>
        </p:txBody>
      </p:sp>
    </p:spTree>
    <p:extLst>
      <p:ext uri="{BB962C8B-B14F-4D97-AF65-F5344CB8AC3E}">
        <p14:creationId xmlns:p14="http://schemas.microsoft.com/office/powerpoint/2010/main" val="361111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412" y="2015357"/>
            <a:ext cx="10029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food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1411" y="2667424"/>
            <a:ext cx="106178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.clearParameters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clear previous parameter values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value stores the string input from user</a:t>
            </a:r>
          </a:p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pstmt.setString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 of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Parameterized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9AFF3-23C9-406E-BD27-CF02610EE357}"/>
              </a:ext>
            </a:extLst>
          </p:cNvPr>
          <p:cNvSpPr txBox="1"/>
          <p:nvPr/>
        </p:nvSpPr>
        <p:spPr>
          <a:xfrm>
            <a:off x="1081411" y="4921432"/>
            <a:ext cx="10546092" cy="132343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Parameterized queries are queries that need a user input as part of the query.</a:t>
            </a:r>
          </a:p>
          <a:p>
            <a:endParaRPr lang="en-US" sz="2000" dirty="0"/>
          </a:p>
          <a:p>
            <a:r>
              <a:rPr lang="en-US" sz="2000" dirty="0"/>
              <a:t>DBMS can check the provided value that it is of the expected data type before executing the query. </a:t>
            </a:r>
          </a:p>
          <a:p>
            <a:r>
              <a:rPr lang="en-US" sz="2000" dirty="0"/>
              <a:t>This can help reduce some simple SQL injection attacks if the input is not of the expected data type.</a:t>
            </a:r>
          </a:p>
        </p:txBody>
      </p:sp>
    </p:spTree>
    <p:extLst>
      <p:ext uri="{BB962C8B-B14F-4D97-AF65-F5344CB8AC3E}">
        <p14:creationId xmlns:p14="http://schemas.microsoft.com/office/powerpoint/2010/main" val="221537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237" y="2009516"/>
            <a:ext cx="10292184" cy="37856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	</a:t>
            </a:r>
            <a:r>
              <a:rPr lang="en-US" sz="1400" dirty="0"/>
              <a:t>/**</a:t>
            </a:r>
          </a:p>
          <a:p>
            <a:r>
              <a:rPr lang="en-US" sz="1400" dirty="0"/>
              <a:t>	 * Show an example of how to call a stored procedure.</a:t>
            </a:r>
          </a:p>
          <a:p>
            <a:r>
              <a:rPr lang="en-US" sz="1400" dirty="0"/>
              <a:t>	 * The stored procedure </a:t>
            </a:r>
            <a:r>
              <a:rPr lang="en-US" sz="1400" dirty="0" err="1">
                <a:solidFill>
                  <a:srgbClr val="C00000"/>
                </a:solidFill>
              </a:rPr>
              <a:t>ShowNumReservations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must already be created in the database.</a:t>
            </a:r>
          </a:p>
          <a:p>
            <a:r>
              <a:rPr lang="en-US" sz="1400" dirty="0"/>
              <a:t>	 * </a:t>
            </a:r>
          </a:p>
          <a:p>
            <a:r>
              <a:rPr lang="en-US" sz="1400" dirty="0"/>
              <a:t>	 * @</a:t>
            </a:r>
            <a:r>
              <a:rPr lang="en-US" sz="1400" dirty="0" err="1"/>
              <a:t>param</a:t>
            </a:r>
            <a:r>
              <a:rPr lang="en-US" sz="1400" dirty="0"/>
              <a:t> conn Valid database connection</a:t>
            </a:r>
          </a:p>
          <a:p>
            <a:r>
              <a:rPr lang="en-US" sz="1400" dirty="0"/>
              <a:t>	 */</a:t>
            </a:r>
          </a:p>
          <a:p>
            <a:r>
              <a:rPr lang="en-US" sz="1400" dirty="0"/>
              <a:t>	private static void </a:t>
            </a:r>
            <a:r>
              <a:rPr lang="en-US" sz="1400" dirty="0" err="1"/>
              <a:t>callStoreProcedure</a:t>
            </a:r>
            <a:r>
              <a:rPr lang="en-US" sz="1400" dirty="0"/>
              <a:t>(Connection conn) {</a:t>
            </a:r>
          </a:p>
          <a:p>
            <a:r>
              <a:rPr lang="en-US" sz="1400" dirty="0"/>
              <a:t>		if (conn==null) throw new </a:t>
            </a:r>
            <a:r>
              <a:rPr lang="en-US" sz="1400" dirty="0" err="1"/>
              <a:t>NullPointerException</a:t>
            </a:r>
            <a:r>
              <a:rPr lang="en-US" sz="1400" dirty="0"/>
              <a:t>();</a:t>
            </a:r>
          </a:p>
          <a:p>
            <a:r>
              <a:rPr lang="en-US" sz="1400" dirty="0"/>
              <a:t>		try {</a:t>
            </a:r>
          </a:p>
          <a:p>
            <a:r>
              <a:rPr lang="en-US" sz="1400" dirty="0"/>
              <a:t>		     </a:t>
            </a:r>
            <a:r>
              <a:rPr lang="en-US" sz="1600" dirty="0" err="1">
                <a:solidFill>
                  <a:srgbClr val="C00000"/>
                </a:solidFill>
              </a:rPr>
              <a:t>CallableStatement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cstmt</a:t>
            </a:r>
            <a:r>
              <a:rPr lang="en-US" sz="1600" dirty="0">
                <a:solidFill>
                  <a:srgbClr val="C00000"/>
                </a:solidFill>
              </a:rPr>
              <a:t>= </a:t>
            </a:r>
            <a:r>
              <a:rPr lang="en-US" sz="1600" dirty="0" err="1">
                <a:solidFill>
                  <a:srgbClr val="C00000"/>
                </a:solidFill>
              </a:rPr>
              <a:t>conn.prepareCall</a:t>
            </a:r>
            <a:r>
              <a:rPr lang="en-US" sz="1600" dirty="0">
                <a:solidFill>
                  <a:srgbClr val="C00000"/>
                </a:solidFill>
              </a:rPr>
              <a:t>("{call </a:t>
            </a:r>
            <a:r>
              <a:rPr lang="en-US" sz="1600" dirty="0" err="1">
                <a:solidFill>
                  <a:srgbClr val="C00000"/>
                </a:solidFill>
              </a:rPr>
              <a:t>ShowNumReservations</a:t>
            </a:r>
            <a:r>
              <a:rPr lang="en-US" sz="1600" dirty="0">
                <a:solidFill>
                  <a:srgbClr val="C00000"/>
                </a:solidFill>
              </a:rPr>
              <a:t>()}");</a:t>
            </a:r>
          </a:p>
          <a:p>
            <a:r>
              <a:rPr lang="en-US" sz="1400" dirty="0"/>
              <a:t>		     </a:t>
            </a:r>
            <a:r>
              <a:rPr lang="en-US" sz="1400" dirty="0" err="1"/>
              <a:t>ResultSet</a:t>
            </a:r>
            <a:r>
              <a:rPr lang="en-US" sz="1400" dirty="0"/>
              <a:t> </a:t>
            </a:r>
            <a:r>
              <a:rPr lang="en-US" sz="1400" dirty="0" err="1"/>
              <a:t>rs</a:t>
            </a:r>
            <a:r>
              <a:rPr lang="en-US" sz="1400" dirty="0"/>
              <a:t> = </a:t>
            </a:r>
            <a:r>
              <a:rPr lang="en-US" sz="1400" dirty="0" err="1"/>
              <a:t>cstmt.executeQuery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</a:t>
            </a:r>
            <a:r>
              <a:rPr lang="en-US" sz="1400" dirty="0" err="1"/>
              <a:t>System.out.println</a:t>
            </a:r>
            <a:r>
              <a:rPr lang="en-US" sz="1400" dirty="0"/>
              <a:t>("SID\</a:t>
            </a:r>
            <a:r>
              <a:rPr lang="en-US" sz="1400" dirty="0" err="1"/>
              <a:t>tSNAME</a:t>
            </a:r>
            <a:r>
              <a:rPr lang="en-US" sz="1400" dirty="0"/>
              <a:t>\</a:t>
            </a:r>
            <a:r>
              <a:rPr lang="en-US" sz="1400" dirty="0" err="1"/>
              <a:t>tCount_Reservations</a:t>
            </a:r>
            <a:r>
              <a:rPr lang="en-US" sz="1400" dirty="0"/>
              <a:t>");</a:t>
            </a:r>
          </a:p>
          <a:p>
            <a:r>
              <a:rPr lang="en-US" sz="1400" dirty="0"/>
              <a:t>		     while (</a:t>
            </a:r>
            <a:r>
              <a:rPr lang="en-US" sz="1400" dirty="0" err="1"/>
              <a:t>rs.next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 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rs.getInt</a:t>
            </a:r>
            <a:r>
              <a:rPr lang="en-US" sz="1400" dirty="0"/>
              <a:t>("SID")+ "\t" + </a:t>
            </a:r>
            <a:r>
              <a:rPr lang="en-US" sz="1400" dirty="0" err="1"/>
              <a:t>rs.getString</a:t>
            </a:r>
            <a:r>
              <a:rPr lang="en-US" sz="1400" dirty="0"/>
              <a:t>("SNAME")+"\t" + </a:t>
            </a:r>
            <a:r>
              <a:rPr lang="en-US" sz="1400" dirty="0" err="1"/>
              <a:t>rs.getInt</a:t>
            </a:r>
            <a:r>
              <a:rPr lang="en-US" sz="1400" dirty="0"/>
              <a:t>(3));</a:t>
            </a:r>
          </a:p>
          <a:p>
            <a:r>
              <a:rPr lang="en-US" sz="1400" dirty="0"/>
              <a:t>		     }</a:t>
            </a:r>
          </a:p>
          <a:p>
            <a:r>
              <a:rPr lang="en-US" sz="1400" dirty="0"/>
              <a:t>		} catch (</a:t>
            </a:r>
            <a:r>
              <a:rPr lang="en-US" sz="1400" dirty="0" err="1"/>
              <a:t>SQLException</a:t>
            </a:r>
            <a:r>
              <a:rPr lang="en-US" sz="1400" dirty="0"/>
              <a:t> e) {};</a:t>
            </a:r>
          </a:p>
          <a:p>
            <a:r>
              <a:rPr lang="en-US" sz="1400" dirty="0"/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37" y="882317"/>
            <a:ext cx="1031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Use </a:t>
            </a:r>
            <a:r>
              <a:rPr lang="en-US" sz="4000" dirty="0" err="1">
                <a:solidFill>
                  <a:srgbClr val="0070C0"/>
                </a:solidFill>
              </a:rPr>
              <a:t>CallableStatement</a:t>
            </a:r>
            <a:r>
              <a:rPr lang="en-US" sz="4000" dirty="0">
                <a:solidFill>
                  <a:srgbClr val="0070C0"/>
                </a:solidFill>
              </a:rPr>
              <a:t> to call a stored procedure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7AC72-E3CD-4313-A3E5-E7254A5B3DAC}"/>
              </a:ext>
            </a:extLst>
          </p:cNvPr>
          <p:cNvSpPr txBox="1"/>
          <p:nvPr/>
        </p:nvSpPr>
        <p:spPr>
          <a:xfrm>
            <a:off x="1180237" y="6145077"/>
            <a:ext cx="862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JDBCTransactionTester-F2022.zip for how to pass parameters to the stored procedure.</a:t>
            </a:r>
          </a:p>
        </p:txBody>
      </p:sp>
    </p:spTree>
    <p:extLst>
      <p:ext uri="{BB962C8B-B14F-4D97-AF65-F5344CB8AC3E}">
        <p14:creationId xmlns:p14="http://schemas.microsoft.com/office/powerpoint/2010/main" val="19854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Basic Steps to Use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98551" cy="49051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Establish a connection and get a </a:t>
            </a:r>
            <a:r>
              <a:rPr lang="en-US" sz="2400" i="1" dirty="0"/>
              <a:t>Connection</a:t>
            </a:r>
            <a:r>
              <a:rPr lang="en-US" sz="2400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 </a:t>
            </a:r>
            <a:r>
              <a:rPr lang="en-US" sz="2400" i="1" dirty="0"/>
              <a:t>Connection</a:t>
            </a:r>
            <a:r>
              <a:rPr lang="en-US" sz="2400" dirty="0"/>
              <a:t> object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i="1" dirty="0"/>
              <a:t>Connection</a:t>
            </a:r>
            <a:r>
              <a:rPr lang="en-US" sz="2400" dirty="0"/>
              <a:t> object to create an SQL statement</a:t>
            </a:r>
          </a:p>
          <a:p>
            <a:pPr lvl="1"/>
            <a:r>
              <a:rPr lang="en-US" sz="2000" i="1" dirty="0"/>
              <a:t>Statement</a:t>
            </a:r>
            <a:r>
              <a:rPr lang="en-US" sz="2000" dirty="0"/>
              <a:t> object for static SQL statements</a:t>
            </a:r>
          </a:p>
          <a:p>
            <a:pPr lvl="1"/>
            <a:r>
              <a:rPr lang="en-US" sz="2000" i="1" dirty="0" err="1"/>
              <a:t>PreparedStatement</a:t>
            </a:r>
            <a:r>
              <a:rPr lang="en-US" sz="2000" dirty="0"/>
              <a:t> object for dynamic or parameterized SQL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Execute the SQL statements</a:t>
            </a:r>
          </a:p>
          <a:p>
            <a:pPr marL="457200" indent="-514350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i="1" dirty="0" err="1"/>
              <a:t>ResultSet</a:t>
            </a:r>
            <a:r>
              <a:rPr lang="en-US" sz="2400" dirty="0"/>
              <a:t> object to get the returned rows</a:t>
            </a:r>
          </a:p>
          <a:p>
            <a:pPr marL="914400" lvl="1" indent="-514350"/>
            <a:r>
              <a:rPr lang="en-US" sz="1600" dirty="0"/>
              <a:t>Use the internal cursor to position to the row to fetch the result. Cursor behaves like a Java Iterator.</a:t>
            </a:r>
          </a:p>
          <a:p>
            <a:pPr marL="457200" indent="-514350">
              <a:buFont typeface="+mj-lt"/>
              <a:buAutoNum type="arabicPeriod"/>
            </a:pPr>
            <a:r>
              <a:rPr lang="en-US" sz="2400" dirty="0"/>
              <a:t>Keep the connection until you are done. Then, use </a:t>
            </a:r>
            <a:r>
              <a:rPr lang="en-US" sz="2400" i="1" dirty="0"/>
              <a:t>close() </a:t>
            </a:r>
            <a:r>
              <a:rPr lang="en-US" sz="2400" dirty="0"/>
              <a:t>method of the </a:t>
            </a:r>
            <a:r>
              <a:rPr lang="en-US" sz="2400" i="1" dirty="0"/>
              <a:t>Connection</a:t>
            </a:r>
            <a:r>
              <a:rPr lang="en-US" sz="2400" dirty="0"/>
              <a:t> object to close the database connection</a:t>
            </a:r>
          </a:p>
          <a:p>
            <a:pPr marL="914400" lvl="1" indent="-514350"/>
            <a:r>
              <a:rPr lang="en-US" sz="2000" dirty="0"/>
              <a:t>This allows DBMS to free up its resources.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80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6" y="477859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Methods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085" y="1878115"/>
          <a:ext cx="1042409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Monaco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forward one row</a:t>
                      </a:r>
                    </a:p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a row and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positioned after the last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Monaco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revious()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backward one row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a row and 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positioned before the first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Monaco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irst()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to the first row in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the first row and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 does not contain any rows.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last()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to the last row in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object. Returns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the last row and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 does not contain any rows.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9084" y="6250488"/>
            <a:ext cx="40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beforeFirst</a:t>
            </a:r>
            <a:r>
              <a:rPr lang="en-US" dirty="0"/>
              <a:t>(), </a:t>
            </a:r>
            <a:r>
              <a:rPr lang="en-US" dirty="0" err="1"/>
              <a:t>afterLast</a:t>
            </a:r>
            <a:r>
              <a:rPr lang="en-US" dirty="0"/>
              <a:t>() are also available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4719B-3D14-491B-BE8D-73659DB13A7E}"/>
              </a:ext>
            </a:extLst>
          </p:cNvPr>
          <p:cNvSpPr txBox="1"/>
          <p:nvPr/>
        </p:nvSpPr>
        <p:spPr>
          <a:xfrm>
            <a:off x="537576" y="1471437"/>
            <a:ext cx="906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of </a:t>
            </a:r>
            <a:r>
              <a:rPr lang="en-US" dirty="0" err="1"/>
              <a:t>ResultSet</a:t>
            </a:r>
            <a:r>
              <a:rPr lang="en-US" dirty="0"/>
              <a:t> object is initially positioned before the first row of the returned set of rows. </a:t>
            </a:r>
          </a:p>
        </p:txBody>
      </p:sp>
    </p:spTree>
    <p:extLst>
      <p:ext uri="{BB962C8B-B14F-4D97-AF65-F5344CB8AC3E}">
        <p14:creationId xmlns:p14="http://schemas.microsoft.com/office/powerpoint/2010/main" val="321015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58" name="Group 58"/>
          <p:cNvGraphicFramePr>
            <a:graphicFrameLocks noGrp="1"/>
          </p:cNvGraphicFramePr>
          <p:nvPr>
            <p:extLst/>
          </p:nvPr>
        </p:nvGraphicFramePr>
        <p:xfrm>
          <a:off x="390394" y="316777"/>
          <a:ext cx="8027096" cy="619963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SQL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ResultSet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get method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Input: either column position or “column name”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getBoolean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getInt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getFloat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java.sql.Date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getDate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java.sql.Time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getTime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TIMESTAMP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java.sql.TimeStamp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getTimestamp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0295" y="316777"/>
            <a:ext cx="3384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other types of returned values, use an appropriate method. </a:t>
            </a:r>
          </a:p>
          <a:p>
            <a:endParaRPr lang="en-US" dirty="0"/>
          </a:p>
          <a:p>
            <a:r>
              <a:rPr lang="en-US" dirty="0"/>
              <a:t>Instead of a position, the name of the attribute can be used as the argument. The program is more readable this way</a:t>
            </a:r>
          </a:p>
          <a:p>
            <a:endParaRPr lang="en-US" dirty="0"/>
          </a:p>
          <a:p>
            <a:r>
              <a:rPr lang="en-US" dirty="0" err="1"/>
              <a:t>getInt</a:t>
            </a:r>
            <a:r>
              <a:rPr lang="en-US" dirty="0"/>
              <a:t>(1) or </a:t>
            </a:r>
            <a:r>
              <a:rPr lang="en-US" dirty="0" err="1"/>
              <a:t>getInt</a:t>
            </a:r>
            <a:r>
              <a:rPr lang="en-US" dirty="0"/>
              <a:t>("fid")</a:t>
            </a:r>
          </a:p>
        </p:txBody>
      </p:sp>
    </p:spTree>
    <p:extLst>
      <p:ext uri="{BB962C8B-B14F-4D97-AF65-F5344CB8AC3E}">
        <p14:creationId xmlns:p14="http://schemas.microsoft.com/office/powerpoint/2010/main" val="17066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1: Make a database connection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(MySQL example)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68245"/>
              </p:ext>
            </p:extLst>
          </p:nvPr>
        </p:nvGraphicFramePr>
        <p:xfrm>
          <a:off x="927452" y="2792673"/>
          <a:ext cx="9483368" cy="126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68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rv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://127.0.0.1:3306/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teststudent?useSSL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endParaRPr lang="en-US" sz="1800" spc="-5" dirty="0">
                        <a:latin typeface="Courier New"/>
                        <a:cs typeface="Courier New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endParaRPr lang="en-US" sz="1800" spc="-15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 err="1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 err="1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 err="1">
                          <a:latin typeface="Courier New"/>
                          <a:cs typeface="Courier New"/>
                        </a:rPr>
                        <a:t>er</a:t>
                      </a:r>
                      <a:r>
                        <a:rPr sz="1800" spc="-5" dirty="0" err="1">
                          <a:latin typeface="Courier New"/>
                          <a:cs typeface="Courier New"/>
                        </a:rPr>
                        <a:t>Na</a:t>
                      </a:r>
                      <a:r>
                        <a:rPr sz="1800" spc="-15" dirty="0" err="1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dirty="0" err="1">
                          <a:latin typeface="Courier New"/>
                          <a:cs typeface="Courier New"/>
                        </a:rPr>
                        <a:t>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endParaRPr lang="en-US" sz="1800" spc="-15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1800" spc="-5" dirty="0" err="1">
                          <a:latin typeface="Courier New"/>
                          <a:cs typeface="Courier New"/>
                        </a:rPr>
                        <a:t>useraccount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ss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wo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1800" spc="-5" dirty="0">
                          <a:latin typeface="Courier New"/>
                          <a:cs typeface="Courier New"/>
                        </a:rPr>
                        <a:t>password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10"/>
          <p:cNvSpPr txBox="1"/>
          <p:nvPr/>
        </p:nvSpPr>
        <p:spPr>
          <a:xfrm>
            <a:off x="927452" y="4197302"/>
            <a:ext cx="10505061" cy="1392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 err="1">
                <a:latin typeface="Courier New"/>
                <a:cs typeface="Courier New"/>
              </a:rPr>
              <a:t>Cl</a:t>
            </a:r>
            <a:r>
              <a:rPr sz="1800" spc="-15" dirty="0" err="1">
                <a:latin typeface="Courier New"/>
                <a:cs typeface="Courier New"/>
              </a:rPr>
              <a:t>a</a:t>
            </a:r>
            <a:r>
              <a:rPr sz="1800" spc="-5" dirty="0" err="1">
                <a:latin typeface="Courier New"/>
                <a:cs typeface="Courier New"/>
              </a:rPr>
              <a:t>s</a:t>
            </a:r>
            <a:r>
              <a:rPr sz="1800" spc="-15" dirty="0" err="1">
                <a:latin typeface="Courier New"/>
                <a:cs typeface="Courier New"/>
              </a:rPr>
              <a:t>s</a:t>
            </a:r>
            <a:r>
              <a:rPr sz="1800" spc="-5" dirty="0" err="1">
                <a:latin typeface="Courier New"/>
                <a:cs typeface="Courier New"/>
              </a:rPr>
              <a:t>.f</a:t>
            </a:r>
            <a:r>
              <a:rPr sz="1800" spc="-15" dirty="0" err="1">
                <a:latin typeface="Courier New"/>
                <a:cs typeface="Courier New"/>
              </a:rPr>
              <a:t>o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Na</a:t>
            </a:r>
            <a:r>
              <a:rPr sz="1800" spc="-5" dirty="0" err="1">
                <a:latin typeface="Courier New"/>
                <a:cs typeface="Courier New"/>
              </a:rPr>
              <a:t>m</a:t>
            </a:r>
            <a:r>
              <a:rPr sz="1800" spc="5" dirty="0" err="1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lang="en-US" dirty="0" err="1"/>
              <a:t>com.mysql.cj.jdbc.Driver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Courier New"/>
                <a:cs typeface="Courier New"/>
              </a:rPr>
              <a:t>Co</a:t>
            </a:r>
            <a:r>
              <a:rPr lang="en-US" spc="-15" dirty="0">
                <a:latin typeface="Courier New"/>
                <a:cs typeface="Courier New"/>
              </a:rPr>
              <a:t>n</a:t>
            </a:r>
            <a:r>
              <a:rPr lang="en-US" spc="-5" dirty="0">
                <a:latin typeface="Courier New"/>
                <a:cs typeface="Courier New"/>
              </a:rPr>
              <a:t>n</a:t>
            </a:r>
            <a:r>
              <a:rPr lang="en-US" spc="-15" dirty="0">
                <a:latin typeface="Courier New"/>
                <a:cs typeface="Courier New"/>
              </a:rPr>
              <a:t>e</a:t>
            </a:r>
            <a:r>
              <a:rPr lang="en-US" spc="-5" dirty="0">
                <a:latin typeface="Courier New"/>
                <a:cs typeface="Courier New"/>
              </a:rPr>
              <a:t>ct</a:t>
            </a:r>
            <a:r>
              <a:rPr lang="en-US" spc="-15" dirty="0">
                <a:latin typeface="Courier New"/>
                <a:cs typeface="Courier New"/>
              </a:rPr>
              <a:t>i</a:t>
            </a:r>
            <a:r>
              <a:rPr lang="en-US" spc="-5" dirty="0">
                <a:latin typeface="Courier New"/>
                <a:cs typeface="Courier New"/>
              </a:rPr>
              <a:t>o</a:t>
            </a:r>
            <a:r>
              <a:rPr lang="en-US" dirty="0">
                <a:latin typeface="Courier New"/>
                <a:cs typeface="Courier New"/>
              </a:rPr>
              <a:t>n 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 err="1">
                <a:latin typeface="Courier New"/>
                <a:cs typeface="Courier New"/>
              </a:rPr>
              <a:t>D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iv</a:t>
            </a:r>
            <a:r>
              <a:rPr sz="1800" spc="-5" dirty="0" err="1">
                <a:latin typeface="Courier New"/>
                <a:cs typeface="Courier New"/>
              </a:rPr>
              <a:t>er</a:t>
            </a:r>
            <a:r>
              <a:rPr sz="1800" spc="-15" dirty="0" err="1">
                <a:latin typeface="Courier New"/>
                <a:cs typeface="Courier New"/>
              </a:rPr>
              <a:t>M</a:t>
            </a:r>
            <a:r>
              <a:rPr sz="1800" spc="-5" dirty="0" err="1">
                <a:latin typeface="Courier New"/>
                <a:cs typeface="Courier New"/>
              </a:rPr>
              <a:t>a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5" dirty="0" err="1">
                <a:latin typeface="Courier New"/>
                <a:cs typeface="Courier New"/>
              </a:rPr>
              <a:t>ag</a:t>
            </a:r>
            <a:r>
              <a:rPr sz="1800" spc="-15" dirty="0" err="1">
                <a:latin typeface="Courier New"/>
                <a:cs typeface="Courier New"/>
              </a:rPr>
              <a:t>e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.g</a:t>
            </a:r>
            <a:r>
              <a:rPr sz="1800" spc="-5" dirty="0" err="1">
                <a:latin typeface="Courier New"/>
                <a:cs typeface="Courier New"/>
              </a:rPr>
              <a:t>et</a:t>
            </a:r>
            <a:r>
              <a:rPr sz="1800" spc="-15" dirty="0" err="1">
                <a:latin typeface="Courier New"/>
                <a:cs typeface="Courier New"/>
              </a:rPr>
              <a:t>C</a:t>
            </a:r>
            <a:r>
              <a:rPr sz="1800" spc="-5" dirty="0" err="1">
                <a:latin typeface="Courier New"/>
                <a:cs typeface="Courier New"/>
              </a:rPr>
              <a:t>o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5" dirty="0" err="1">
                <a:latin typeface="Courier New"/>
                <a:cs typeface="Courier New"/>
              </a:rPr>
              <a:t>ne</a:t>
            </a:r>
            <a:r>
              <a:rPr sz="1800" spc="-15" dirty="0" err="1">
                <a:latin typeface="Courier New"/>
                <a:cs typeface="Courier New"/>
              </a:rPr>
              <a:t>c</a:t>
            </a:r>
            <a:r>
              <a:rPr sz="1800" spc="-5" dirty="0" err="1">
                <a:latin typeface="Courier New"/>
                <a:cs typeface="Courier New"/>
              </a:rPr>
              <a:t>t</a:t>
            </a:r>
            <a:r>
              <a:rPr sz="1800" spc="-15" dirty="0" err="1">
                <a:latin typeface="Courier New"/>
                <a:cs typeface="Courier New"/>
              </a:rPr>
              <a:t>io</a:t>
            </a:r>
            <a:r>
              <a:rPr sz="1800" spc="10" dirty="0" err="1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5" dirty="0" err="1">
                <a:latin typeface="Courier New"/>
                <a:cs typeface="Courier New"/>
              </a:rPr>
              <a:t>d</a:t>
            </a:r>
            <a:r>
              <a:rPr sz="1800" spc="-5" dirty="0" err="1">
                <a:latin typeface="Courier New"/>
                <a:cs typeface="Courier New"/>
              </a:rPr>
              <a:t>b</a:t>
            </a:r>
            <a:r>
              <a:rPr sz="1800" spc="-15" dirty="0" err="1">
                <a:latin typeface="Courier New"/>
                <a:cs typeface="Courier New"/>
              </a:rPr>
              <a:t>S</a:t>
            </a:r>
            <a:r>
              <a:rPr sz="1800" spc="-5" dirty="0" err="1">
                <a:latin typeface="Courier New"/>
                <a:cs typeface="Courier New"/>
              </a:rPr>
              <a:t>er</a:t>
            </a:r>
            <a:r>
              <a:rPr sz="1800" spc="-15" dirty="0" err="1">
                <a:latin typeface="Courier New"/>
                <a:cs typeface="Courier New"/>
              </a:rPr>
              <a:t>v</a:t>
            </a:r>
            <a:r>
              <a:rPr sz="1800" spc="-5" dirty="0" err="1">
                <a:latin typeface="Courier New"/>
                <a:cs typeface="Courier New"/>
              </a:rPr>
              <a:t>e</a:t>
            </a:r>
            <a:r>
              <a:rPr sz="1800" spc="-15" dirty="0" err="1">
                <a:latin typeface="Courier New"/>
                <a:cs typeface="Courier New"/>
              </a:rPr>
              <a:t>r,</a:t>
            </a:r>
            <a:r>
              <a:rPr sz="1800" spc="-5" dirty="0" err="1">
                <a:latin typeface="Courier New"/>
                <a:cs typeface="Courier New"/>
              </a:rPr>
              <a:t>us</a:t>
            </a:r>
            <a:r>
              <a:rPr sz="1800" spc="-15" dirty="0" err="1">
                <a:latin typeface="Courier New"/>
                <a:cs typeface="Courier New"/>
              </a:rPr>
              <a:t>e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5" dirty="0" err="1">
                <a:latin typeface="Courier New"/>
                <a:cs typeface="Courier New"/>
              </a:rPr>
              <a:t>am</a:t>
            </a:r>
            <a:r>
              <a:rPr sz="1800" spc="-15" dirty="0" err="1">
                <a:latin typeface="Courier New"/>
                <a:cs typeface="Courier New"/>
              </a:rPr>
              <a:t>e</a:t>
            </a:r>
            <a:r>
              <a:rPr sz="1800" spc="-5" dirty="0" err="1">
                <a:latin typeface="Courier New"/>
                <a:cs typeface="Courier New"/>
              </a:rPr>
              <a:t>,</a:t>
            </a:r>
            <a:r>
              <a:rPr sz="1800" spc="-15" dirty="0" err="1">
                <a:latin typeface="Courier New"/>
                <a:cs typeface="Courier New"/>
              </a:rPr>
              <a:t>pa</a:t>
            </a:r>
            <a:r>
              <a:rPr sz="1800" spc="-5" dirty="0" err="1">
                <a:latin typeface="Courier New"/>
                <a:cs typeface="Courier New"/>
              </a:rPr>
              <a:t>ss</a:t>
            </a:r>
            <a:r>
              <a:rPr sz="1800" spc="-15" dirty="0" err="1">
                <a:latin typeface="Courier New"/>
                <a:cs typeface="Courier New"/>
              </a:rPr>
              <a:t>w</a:t>
            </a:r>
            <a:r>
              <a:rPr sz="1800" spc="-5" dirty="0" err="1">
                <a:latin typeface="Courier New"/>
                <a:cs typeface="Courier New"/>
              </a:rPr>
              <a:t>o</a:t>
            </a:r>
            <a:r>
              <a:rPr sz="1800" spc="-15" dirty="0" err="1">
                <a:latin typeface="Courier New"/>
                <a:cs typeface="Courier New"/>
              </a:rPr>
              <a:t>r</a:t>
            </a:r>
            <a:r>
              <a:rPr sz="1800" spc="10" dirty="0" err="1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latin typeface="Courier New"/>
              <a:cs typeface="Courier New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5C0CAA0-C669-4C6E-926D-8E0D3C6497E1}"/>
              </a:ext>
            </a:extLst>
          </p:cNvPr>
          <p:cNvSpPr/>
          <p:nvPr/>
        </p:nvSpPr>
        <p:spPr>
          <a:xfrm>
            <a:off x="6179982" y="4197302"/>
            <a:ext cx="284206" cy="823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6E752-5A1B-41F8-8751-C4E2F39559C6}"/>
              </a:ext>
            </a:extLst>
          </p:cNvPr>
          <p:cNvSpPr txBox="1"/>
          <p:nvPr/>
        </p:nvSpPr>
        <p:spPr>
          <a:xfrm>
            <a:off x="6621094" y="4150160"/>
            <a:ext cx="460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 to load a JDBC driver to use</a:t>
            </a:r>
          </a:p>
          <a:p>
            <a:r>
              <a:rPr lang="en-US" dirty="0"/>
              <a:t>Type 4 JDBC driver, e.g., MySQL Connector J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C630C56-F14E-42FC-897F-701C0CE7F2B2}"/>
              </a:ext>
            </a:extLst>
          </p:cNvPr>
          <p:cNvSpPr/>
          <p:nvPr/>
        </p:nvSpPr>
        <p:spPr>
          <a:xfrm rot="16200000">
            <a:off x="4658496" y="2506235"/>
            <a:ext cx="185352" cy="360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0BE04-5AFF-4E79-985D-C69C4252A038}"/>
              </a:ext>
            </a:extLst>
          </p:cNvPr>
          <p:cNvSpPr txBox="1"/>
          <p:nvPr/>
        </p:nvSpPr>
        <p:spPr>
          <a:xfrm>
            <a:off x="4462571" y="2304142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MySQL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EC69FBD-B916-4601-8BB7-02CE120DD888}"/>
              </a:ext>
            </a:extLst>
          </p:cNvPr>
          <p:cNvSpPr/>
          <p:nvPr/>
        </p:nvSpPr>
        <p:spPr>
          <a:xfrm rot="5400000">
            <a:off x="5846376" y="2411198"/>
            <a:ext cx="148022" cy="1529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EC905-8C68-4D05-9762-972B1A73A924}"/>
              </a:ext>
            </a:extLst>
          </p:cNvPr>
          <p:cNvSpPr txBox="1"/>
          <p:nvPr/>
        </p:nvSpPr>
        <p:spPr>
          <a:xfrm>
            <a:off x="6008788" y="3138183"/>
            <a:ext cx="559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hostname or IP address to use followed by : and the port number of the DBMS server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7AECB63-C738-4A7D-96DB-36F28C5A3BFA}"/>
              </a:ext>
            </a:extLst>
          </p:cNvPr>
          <p:cNvSpPr/>
          <p:nvPr/>
        </p:nvSpPr>
        <p:spPr>
          <a:xfrm rot="16200000">
            <a:off x="7147918" y="2167820"/>
            <a:ext cx="253932" cy="995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FD457-8AE5-4867-8D06-78A5A4447B51}"/>
              </a:ext>
            </a:extLst>
          </p:cNvPr>
          <p:cNvSpPr txBox="1"/>
          <p:nvPr/>
        </p:nvSpPr>
        <p:spPr>
          <a:xfrm>
            <a:off x="6777366" y="2144476"/>
            <a:ext cx="16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79C82-8140-4E10-8ECA-34D31BB2F5C0}"/>
              </a:ext>
            </a:extLst>
          </p:cNvPr>
          <p:cNvSpPr txBox="1"/>
          <p:nvPr/>
        </p:nvSpPr>
        <p:spPr>
          <a:xfrm>
            <a:off x="9665016" y="1260378"/>
            <a:ext cx="2496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useSSL</a:t>
            </a:r>
            <a:r>
              <a:rPr lang="en-US" sz="1600" dirty="0"/>
              <a:t>=false means data are sent in plain text.</a:t>
            </a:r>
          </a:p>
          <a:p>
            <a:r>
              <a:rPr lang="en-US" sz="1600" dirty="0"/>
              <a:t>Recommend to </a:t>
            </a:r>
            <a:r>
              <a:rPr lang="en-US" sz="1600" dirty="0" err="1"/>
              <a:t>useSSL</a:t>
            </a:r>
            <a:r>
              <a:rPr lang="en-US" sz="1600" dirty="0"/>
              <a:t>=true. Need to configure the database to support SSL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A76EA38-C981-4EE8-8C03-B3E2E8230754}"/>
              </a:ext>
            </a:extLst>
          </p:cNvPr>
          <p:cNvSpPr/>
          <p:nvPr/>
        </p:nvSpPr>
        <p:spPr>
          <a:xfrm rot="16200000">
            <a:off x="8416365" y="2144819"/>
            <a:ext cx="250481" cy="1119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706DADD-FB4B-484B-ABDB-8F9045655CA5}"/>
              </a:ext>
            </a:extLst>
          </p:cNvPr>
          <p:cNvSpPr/>
          <p:nvPr/>
        </p:nvSpPr>
        <p:spPr>
          <a:xfrm>
            <a:off x="10913297" y="4767241"/>
            <a:ext cx="284206" cy="823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54F8B-3D82-4E44-9265-7ECB2B48B893}"/>
              </a:ext>
            </a:extLst>
          </p:cNvPr>
          <p:cNvSpPr txBox="1"/>
          <p:nvPr/>
        </p:nvSpPr>
        <p:spPr>
          <a:xfrm>
            <a:off x="9924212" y="5790598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B082972-FFFC-4BB9-ABB5-D26A4899DCF9}"/>
              </a:ext>
            </a:extLst>
          </p:cNvPr>
          <p:cNvSpPr/>
          <p:nvPr/>
        </p:nvSpPr>
        <p:spPr>
          <a:xfrm rot="16200000">
            <a:off x="4112803" y="2550483"/>
            <a:ext cx="185352" cy="360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9FE117-2161-4B63-A82E-BB244C0D9A02}"/>
              </a:ext>
            </a:extLst>
          </p:cNvPr>
          <p:cNvSpPr txBox="1"/>
          <p:nvPr/>
        </p:nvSpPr>
        <p:spPr>
          <a:xfrm rot="19770003">
            <a:off x="3837633" y="1776064"/>
            <a:ext cx="2638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Indicate that the connection is for JDBC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147F202-5BAE-450C-93B9-BD9D56AFD543}"/>
              </a:ext>
            </a:extLst>
          </p:cNvPr>
          <p:cNvSpPr/>
          <p:nvPr/>
        </p:nvSpPr>
        <p:spPr>
          <a:xfrm rot="5400000">
            <a:off x="1508788" y="4866856"/>
            <a:ext cx="208844" cy="1237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D5BB98-24B6-49C4-B828-227A92E25FAB}"/>
              </a:ext>
            </a:extLst>
          </p:cNvPr>
          <p:cNvSpPr txBox="1"/>
          <p:nvPr/>
        </p:nvSpPr>
        <p:spPr>
          <a:xfrm>
            <a:off x="838200" y="57903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class</a:t>
            </a:r>
          </a:p>
        </p:txBody>
      </p:sp>
    </p:spTree>
    <p:extLst>
      <p:ext uri="{BB962C8B-B14F-4D97-AF65-F5344CB8AC3E}">
        <p14:creationId xmlns:p14="http://schemas.microsoft.com/office/powerpoint/2010/main" val="1314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Four Types of JDBC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195" y="1491993"/>
            <a:ext cx="10342605" cy="48593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JDBC-ODBC Bridge: (Type 1)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Translates SQL commands into ODBC calls.</a:t>
            </a:r>
            <a:br>
              <a:rPr lang="en-US" altLang="en-US" dirty="0"/>
            </a:br>
            <a:r>
              <a:rPr lang="en-US" altLang="en-US" dirty="0"/>
              <a:t>ODBC and JDBC driver needs to be available on each client.</a:t>
            </a:r>
            <a:endParaRPr lang="en-US" altLang="en-US" sz="2000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Direct translation to native API, non-Java driver: (Type 2)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Translates SQL commands to specific APIs of data source (e.g., Oracle OCI driver).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Need OS-specific binary on each client.</a:t>
            </a:r>
            <a:endParaRPr lang="en-US" altLang="en-US" sz="2000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Network bridge/middleware (Type 3)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Send commands over the network to a middleware server that talks to the data source. Needs only a small JDBC driver at each client.</a:t>
            </a:r>
            <a:endParaRPr lang="en-US" altLang="en-US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Direction translation to native API via Java driver: (Type 4)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Converts JDBC calls to talk directly to the specific DBMS.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Needs DBMS-specific Java driver at each client, e.g., MySQL Connector J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90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1: Make a database connection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(Neo4j Graph DBMS example)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08219"/>
              </p:ext>
            </p:extLst>
          </p:nvPr>
        </p:nvGraphicFramePr>
        <p:xfrm>
          <a:off x="1051020" y="2619681"/>
          <a:ext cx="9483368" cy="399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68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rv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lang="en-US" dirty="0"/>
                        <a:t>"jdbc:neo4j:http://localhost:7474/"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36E752-5A1B-41F8-8751-C4E2F39559C6}"/>
              </a:ext>
            </a:extLst>
          </p:cNvPr>
          <p:cNvSpPr txBox="1"/>
          <p:nvPr/>
        </p:nvSpPr>
        <p:spPr>
          <a:xfrm>
            <a:off x="5594998" y="4267975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C630C56-F14E-42FC-897F-701C0CE7F2B2}"/>
              </a:ext>
            </a:extLst>
          </p:cNvPr>
          <p:cNvSpPr/>
          <p:nvPr/>
        </p:nvSpPr>
        <p:spPr>
          <a:xfrm rot="16200000">
            <a:off x="4851880" y="2322717"/>
            <a:ext cx="45719" cy="494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0BE04-5AFF-4E79-985D-C69C4252A038}"/>
              </a:ext>
            </a:extLst>
          </p:cNvPr>
          <p:cNvSpPr txBox="1"/>
          <p:nvPr/>
        </p:nvSpPr>
        <p:spPr>
          <a:xfrm>
            <a:off x="4725176" y="2225730"/>
            <a:ext cx="293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Tells that the database product to 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2233D1-C6F1-49D2-99E2-37A761684025}"/>
              </a:ext>
            </a:extLst>
          </p:cNvPr>
          <p:cNvSpPr/>
          <p:nvPr/>
        </p:nvSpPr>
        <p:spPr>
          <a:xfrm>
            <a:off x="1051020" y="3139806"/>
            <a:ext cx="9092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Properties </a:t>
            </a:r>
            <a:r>
              <a:rPr lang="en-US" dirty="0" err="1"/>
              <a:t>properties</a:t>
            </a:r>
            <a:r>
              <a:rPr lang="en-US" dirty="0"/>
              <a:t> = new Properties();</a:t>
            </a:r>
          </a:p>
          <a:p>
            <a:r>
              <a:rPr lang="en-US" dirty="0" err="1"/>
              <a:t>properties.put</a:t>
            </a:r>
            <a:r>
              <a:rPr lang="en-US" dirty="0"/>
              <a:t>("user", "neo4j");</a:t>
            </a:r>
          </a:p>
          <a:p>
            <a:r>
              <a:rPr lang="en-US" dirty="0" err="1"/>
              <a:t>properties.put</a:t>
            </a:r>
            <a:r>
              <a:rPr lang="en-US" dirty="0"/>
              <a:t>("password", "xx1122");</a:t>
            </a:r>
          </a:p>
          <a:p>
            <a:endParaRPr lang="en-US" dirty="0"/>
          </a:p>
          <a:p>
            <a:r>
              <a:rPr lang="en-US" dirty="0" err="1"/>
              <a:t>Class.forName</a:t>
            </a:r>
            <a:r>
              <a:rPr lang="en-US" dirty="0"/>
              <a:t>("org.neo4j.jdbc.Driver")</a:t>
            </a:r>
          </a:p>
          <a:p>
            <a:endParaRPr lang="en-US" dirty="0"/>
          </a:p>
          <a:p>
            <a:r>
              <a:rPr lang="en-US" dirty="0" err="1"/>
              <a:t>java.sql.Connection</a:t>
            </a:r>
            <a:r>
              <a:rPr lang="en-US" dirty="0"/>
              <a:t> 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dbserver</a:t>
            </a:r>
            <a:r>
              <a:rPr lang="en-US" dirty="0"/>
              <a:t>, properties);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0E897DC-A43D-49E8-84BC-E4238BEFFEE7}"/>
              </a:ext>
            </a:extLst>
          </p:cNvPr>
          <p:cNvSpPr/>
          <p:nvPr/>
        </p:nvSpPr>
        <p:spPr>
          <a:xfrm>
            <a:off x="5325762" y="4229534"/>
            <a:ext cx="172995" cy="407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56C5F2-FD84-41FF-902E-2DDF7A0290D3}"/>
              </a:ext>
            </a:extLst>
          </p:cNvPr>
          <p:cNvSpPr txBox="1"/>
          <p:nvPr/>
        </p:nvSpPr>
        <p:spPr>
          <a:xfrm>
            <a:off x="8861300" y="4887609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968EC22-0959-468E-B5F6-1840C7CD07DE}"/>
              </a:ext>
            </a:extLst>
          </p:cNvPr>
          <p:cNvSpPr/>
          <p:nvPr/>
        </p:nvSpPr>
        <p:spPr>
          <a:xfrm>
            <a:off x="8592064" y="4849168"/>
            <a:ext cx="172995" cy="407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Step 2: Tell DBMS to provide protection against undesirable outcomes from interference of multiple concurrently running programs using </a:t>
            </a:r>
            <a:r>
              <a:rPr lang="en-US" altLang="en-US" sz="2400" dirty="0" err="1"/>
              <a:t>conn</a:t>
            </a:r>
            <a:r>
              <a:rPr lang="en-US" altLang="en-US" sz="2400" dirty="0" err="1">
                <a:solidFill>
                  <a:srgbClr val="0070C0"/>
                </a:solidFill>
              </a:rPr>
              <a:t>.</a:t>
            </a:r>
            <a:r>
              <a:rPr lang="en-US" altLang="en-US" sz="2400" b="1" dirty="0" err="1"/>
              <a:t>setTransactionIsolation</a:t>
            </a:r>
            <a:r>
              <a:rPr lang="en-US" altLang="en-US" sz="2400" b="1" dirty="0"/>
              <a:t>(int </a:t>
            </a:r>
            <a:r>
              <a:rPr lang="en-US" altLang="en-US" sz="2400" b="1" dirty="0" err="1"/>
              <a:t>isolationlevel</a:t>
            </a:r>
            <a:r>
              <a:rPr lang="en-US" altLang="en-US" sz="2400" b="1" dirty="0"/>
              <a:t>)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0" y="1690688"/>
            <a:ext cx="8382000" cy="4953000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1900" dirty="0">
                <a:latin typeface="+mj-lt"/>
              </a:rPr>
              <a:t>public int </a:t>
            </a:r>
            <a:r>
              <a:rPr lang="en-US" altLang="en-US" sz="1900" dirty="0" err="1">
                <a:latin typeface="+mj-lt"/>
              </a:rPr>
              <a:t>getTransactionIsolation</a:t>
            </a:r>
            <a:r>
              <a:rPr lang="en-US" altLang="en-US" sz="1900" dirty="0">
                <a:latin typeface="+mj-lt"/>
              </a:rPr>
              <a:t>()   // get the current protection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900" b="1" dirty="0">
                <a:latin typeface="+mj-lt"/>
              </a:rPr>
              <a:t>public void </a:t>
            </a:r>
            <a:r>
              <a:rPr lang="en-US" altLang="en-US" sz="1900" b="1" dirty="0" err="1">
                <a:latin typeface="+mj-lt"/>
              </a:rPr>
              <a:t>setTransactionIsolation</a:t>
            </a:r>
            <a:r>
              <a:rPr lang="en-US" altLang="en-US" sz="1900" b="1" dirty="0">
                <a:latin typeface="+mj-lt"/>
              </a:rPr>
              <a:t>(int </a:t>
            </a:r>
            <a:r>
              <a:rPr lang="en-US" altLang="en-US" sz="1900" b="1" dirty="0" err="1">
                <a:latin typeface="+mj-lt"/>
              </a:rPr>
              <a:t>isolationlevel</a:t>
            </a:r>
            <a:r>
              <a:rPr lang="en-US" altLang="en-US" sz="1900" b="1" dirty="0">
                <a:latin typeface="+mj-lt"/>
              </a:rPr>
              <a:t>) // set the current protection level</a:t>
            </a:r>
          </a:p>
          <a:p>
            <a:pPr marL="0" indent="0">
              <a:buNone/>
            </a:pP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Values of isolation level</a:t>
            </a:r>
            <a:endParaRPr lang="en-US" altLang="en-US" sz="1900" dirty="0">
              <a:latin typeface="+mj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 err="1"/>
              <a:t>Connection.</a:t>
            </a:r>
            <a:r>
              <a:rPr lang="en-US" sz="1300" dirty="0" err="1"/>
              <a:t>TRANSACTION_NONE</a:t>
            </a:r>
            <a:r>
              <a:rPr lang="en-US" sz="1300" dirty="0"/>
              <a:t>		0 	// no isolation supported</a:t>
            </a:r>
            <a:endParaRPr lang="en-US" altLang="en-US" sz="15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err="1">
                <a:latin typeface="+mj-lt"/>
              </a:rPr>
              <a:t>Connection.TRANSACTION_READ_UNCOMMITTED</a:t>
            </a:r>
            <a:r>
              <a:rPr lang="en-US" sz="1300" dirty="0">
                <a:latin typeface="+mj-lt"/>
              </a:rPr>
              <a:t>	1	// does not prevent dirty read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err="1">
                <a:latin typeface="+mj-lt"/>
              </a:rPr>
              <a:t>Connection.TRANSACTION_READ_COMMITTED</a:t>
            </a:r>
            <a:r>
              <a:rPr lang="en-US" sz="1300" dirty="0">
                <a:latin typeface="+mj-lt"/>
              </a:rPr>
              <a:t>	2</a:t>
            </a:r>
            <a:endParaRPr lang="en-US" sz="15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500" dirty="0">
                <a:latin typeface="+mj-lt"/>
              </a:rPr>
              <a:t>Prevent dirty reads: Don’t allow a transaction to read a </a:t>
            </a:r>
            <a:r>
              <a:rPr lang="en-US" sz="1500" b="1" dirty="0">
                <a:latin typeface="+mj-lt"/>
              </a:rPr>
              <a:t>row</a:t>
            </a:r>
            <a:r>
              <a:rPr lang="en-US" sz="1500" dirty="0">
                <a:latin typeface="+mj-lt"/>
              </a:rPr>
              <a:t> that has been modified by another uncommitted transaction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>
              <a:latin typeface="+mj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 err="1">
                <a:latin typeface="+mj-lt"/>
              </a:rPr>
              <a:t>Connection.TRANSACTION_REPEATABLE_READ</a:t>
            </a:r>
            <a:r>
              <a:rPr lang="en-US" sz="1500" dirty="0">
                <a:latin typeface="+mj-lt"/>
              </a:rPr>
              <a:t>	4  (default)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500" dirty="0">
                <a:latin typeface="+mj-lt"/>
              </a:rPr>
              <a:t>Prevent dirty reads: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500" dirty="0">
                <a:latin typeface="+mj-lt"/>
              </a:rPr>
              <a:t>Prevent unrepeatable reads: Don’t allow another transaction to change the </a:t>
            </a:r>
            <a:r>
              <a:rPr lang="en-US" sz="1500" b="1" dirty="0">
                <a:latin typeface="+mj-lt"/>
              </a:rPr>
              <a:t>row</a:t>
            </a:r>
            <a:r>
              <a:rPr lang="en-US" sz="1500" dirty="0">
                <a:latin typeface="+mj-lt"/>
              </a:rPr>
              <a:t> that has been read by another transaction (because that transaction may read that row again)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>
              <a:latin typeface="+mj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 err="1">
                <a:latin typeface="+mj-lt"/>
              </a:rPr>
              <a:t>Connection.TRANSACTION_SERIALIZABLE</a:t>
            </a:r>
            <a:r>
              <a:rPr lang="en-US" sz="1500" dirty="0">
                <a:latin typeface="+mj-lt"/>
              </a:rPr>
              <a:t> 	8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dirty="0">
                <a:latin typeface="+mj-lt"/>
              </a:rPr>
              <a:t>Prevent dirty reads+ unrepeatable reads +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dirty="0">
                <a:latin typeface="+mj-lt"/>
              </a:rPr>
              <a:t>Don’t allow another transaction to change the table that some </a:t>
            </a:r>
            <a:r>
              <a:rPr lang="en-US" sz="1400" b="1" dirty="0">
                <a:latin typeface="+mj-lt"/>
              </a:rPr>
              <a:t>tuples</a:t>
            </a:r>
            <a:r>
              <a:rPr lang="en-US" sz="1400" dirty="0">
                <a:latin typeface="+mj-lt"/>
              </a:rPr>
              <a:t> have been read by the current transaction (phantom reads)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5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28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1C4BC56E-B439-41B2-BF22-49145D566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2070101"/>
            <a:ext cx="109696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E20E1-A836-4A3F-AD34-AB3328ECA846}"/>
              </a:ext>
            </a:extLst>
          </p:cNvPr>
          <p:cNvCxnSpPr/>
          <p:nvPr/>
        </p:nvCxnSpPr>
        <p:spPr>
          <a:xfrm>
            <a:off x="4875213" y="1847851"/>
            <a:ext cx="457200" cy="52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624FEF-4B9E-40A0-BDE5-40F740F5EFED}"/>
              </a:ext>
            </a:extLst>
          </p:cNvPr>
          <p:cNvCxnSpPr/>
          <p:nvPr/>
        </p:nvCxnSpPr>
        <p:spPr>
          <a:xfrm flipH="1">
            <a:off x="6221414" y="1603376"/>
            <a:ext cx="26987" cy="41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9" name="TextBox 19">
            <a:extLst>
              <a:ext uri="{FF2B5EF4-FFF2-40B4-BE49-F238E27FC236}">
                <a16:creationId xmlns:a16="http://schemas.microsoft.com/office/drawing/2014/main" id="{59C7936E-D218-4122-83F0-B812C4E29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7" y="3024982"/>
            <a:ext cx="414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One shared DB instance for many users’ transactions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6D4E95-09B8-4E94-A06E-B2DD6C4238B2}"/>
              </a:ext>
            </a:extLst>
          </p:cNvPr>
          <p:cNvCxnSpPr/>
          <p:nvPr/>
        </p:nvCxnSpPr>
        <p:spPr>
          <a:xfrm flipV="1">
            <a:off x="4646613" y="2871789"/>
            <a:ext cx="741362" cy="30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B033C2-7027-4B55-8D37-63A7F14E3DEE}"/>
              </a:ext>
            </a:extLst>
          </p:cNvPr>
          <p:cNvSpPr/>
          <p:nvPr/>
        </p:nvSpPr>
        <p:spPr>
          <a:xfrm>
            <a:off x="2819400" y="2371726"/>
            <a:ext cx="1727200" cy="10636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User 1 running program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FC0B-FA7D-422E-BC55-3707480F2768}"/>
              </a:ext>
            </a:extLst>
          </p:cNvPr>
          <p:cNvSpPr/>
          <p:nvPr/>
        </p:nvSpPr>
        <p:spPr>
          <a:xfrm>
            <a:off x="3657601" y="476251"/>
            <a:ext cx="1535113" cy="116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User 2 running program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7D42E-E77A-4786-ACAC-7B4635351914}"/>
              </a:ext>
            </a:extLst>
          </p:cNvPr>
          <p:cNvSpPr/>
          <p:nvPr/>
        </p:nvSpPr>
        <p:spPr>
          <a:xfrm>
            <a:off x="5538788" y="476250"/>
            <a:ext cx="1700212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User 3 running program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576EC-6AB9-4EC6-845C-7A090C975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500" y="3936184"/>
            <a:ext cx="995290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Program 1: Give 50% interest to Account A and Account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Program 2: Transfer $100 from a user’s saving account to another account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user program does create, read, update, delete to DBMS (via SQL for RDBMS)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800" dirty="0"/>
              <a:t>From developer’s viewpoint, a database application should contain one or more transactions.</a:t>
            </a:r>
          </a:p>
          <a:p>
            <a:pPr marL="285750" indent="-285750">
              <a:spcBef>
                <a:spcPct val="0"/>
              </a:spcBef>
            </a:pPr>
            <a:r>
              <a:rPr lang="en-US" sz="1800" dirty="0"/>
              <a:t>From DBMS’s viewpoint, a transaction is a sequence of read/write to objects in the database. Objects can be a row, an attribute of a row, a page (several rows), or an entire table.</a:t>
            </a:r>
          </a:p>
          <a:p>
            <a:pPr>
              <a:spcBef>
                <a:spcPct val="0"/>
              </a:spcBef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6155" name="TextBox 3">
            <a:extLst>
              <a:ext uri="{FF2B5EF4-FFF2-40B4-BE49-F238E27FC236}">
                <a16:creationId xmlns:a16="http://schemas.microsoft.com/office/drawing/2014/main" id="{93CD9E39-1FA3-43D2-A4E4-DD7CBAA2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7" y="2025652"/>
            <a:ext cx="2994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3 concurrent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1301</TotalTime>
  <Words>2063</Words>
  <Application>Microsoft Office PowerPoint</Application>
  <PresentationFormat>Widescreen</PresentationFormat>
  <Paragraphs>267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Comic Sans MS</vt:lpstr>
      <vt:lpstr>Courier New</vt:lpstr>
      <vt:lpstr>Monaco</vt:lpstr>
      <vt:lpstr>Times New Roman</vt:lpstr>
      <vt:lpstr>Wingdings</vt:lpstr>
      <vt:lpstr>Office Theme</vt:lpstr>
      <vt:lpstr>Java Database Connectivity (JDBC)</vt:lpstr>
      <vt:lpstr>Basic Steps to Use JDBC</vt:lpstr>
      <vt:lpstr>ResultSet Methods</vt:lpstr>
      <vt:lpstr>PowerPoint Presentation</vt:lpstr>
      <vt:lpstr>Step 1: Make a database connection (MySQL example)</vt:lpstr>
      <vt:lpstr>Four Types of JDBC drivers</vt:lpstr>
      <vt:lpstr>Step 1: Make a database connection (Neo4j Graph DBMS example)</vt:lpstr>
      <vt:lpstr>Step 2: Tell DBMS to provide protection against undesirable outcomes from interference of multiple concurrently running programs using conn.setTransactionIsolation(int isolationlevel)</vt:lpstr>
      <vt:lpstr>PowerPoint Presentation</vt:lpstr>
      <vt:lpstr>PowerPoint Presentation</vt:lpstr>
      <vt:lpstr>Steps 3-6: Example for issuing a static SQL query, retrieve data, release resources when they’re no longer used</vt:lpstr>
      <vt:lpstr>Example of using a column name as an argument instead of the position of the attribute</vt:lpstr>
      <vt:lpstr>Use of PreparedStatement for Parameterized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Development</dc:title>
  <dc:creator>Tavanapong, Wallapak [COM S]</dc:creator>
  <cp:lastModifiedBy>Tavanapong, Wallapak [COM S]</cp:lastModifiedBy>
  <cp:revision>165</cp:revision>
  <cp:lastPrinted>2019-11-05T12:04:21Z</cp:lastPrinted>
  <dcterms:created xsi:type="dcterms:W3CDTF">2019-03-13T15:36:11Z</dcterms:created>
  <dcterms:modified xsi:type="dcterms:W3CDTF">2022-10-10T15:07:52Z</dcterms:modified>
</cp:coreProperties>
</file>