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411" r:id="rId2"/>
    <p:sldId id="275" r:id="rId3"/>
    <p:sldId id="316" r:id="rId4"/>
    <p:sldId id="373" r:id="rId5"/>
    <p:sldId id="305" r:id="rId6"/>
    <p:sldId id="289" r:id="rId7"/>
    <p:sldId id="286" r:id="rId8"/>
    <p:sldId id="276" r:id="rId9"/>
    <p:sldId id="277" r:id="rId10"/>
    <p:sldId id="285" r:id="rId11"/>
    <p:sldId id="389" r:id="rId12"/>
    <p:sldId id="410" r:id="rId13"/>
    <p:sldId id="412" r:id="rId14"/>
    <p:sldId id="282" r:id="rId15"/>
    <p:sldId id="283" r:id="rId16"/>
    <p:sldId id="318" r:id="rId17"/>
    <p:sldId id="408" r:id="rId18"/>
    <p:sldId id="319" r:id="rId19"/>
    <p:sldId id="4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84" autoAdjust="0"/>
  </p:normalViewPr>
  <p:slideViewPr>
    <p:cSldViewPr snapToGrid="0">
      <p:cViewPr varScale="1">
        <p:scale>
          <a:sx n="87" d="100"/>
          <a:sy n="87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B21B7-E71F-4CA9-933D-2694E9A289A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67080-B8B4-491E-8953-977512402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EA13978-EDC5-48AD-B1E7-513A20BE8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98021D-9F5C-43BF-B638-0F9C4910145A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C9A83AF-F04D-4AD1-AB4E-3FEA06A5AD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375E446-4049-40ED-AF69-D4A71F837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Rationale for lock upgrade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Queuing the request after transaction wanting the exclusive lock on the same object causes a deadlock.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Convoy: Most of the CPU cycles are spent on process switching.  A transaction T holding a heavily used lock may be suspended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By the OS causing other transactions for this lock to wait in the queue (this queue is called convoy) until T is resumed.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Latch: short duration lock on a page to ensure that one process writes/read the pages to/from disk.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E11DCD80-1AAD-45A3-AAA6-9861C5023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AFE0C8-6A3E-4468-8804-56F7A10341E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D074EACF-C248-4BCE-8E75-B83F8977E9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5E679248-95F5-45BE-8F05-AB439ECC7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dirty="0">
                <a:latin typeface="Comic Sans MS" panose="030F0702030302020204" pitchFamily="66" charset="0"/>
              </a:rPr>
              <a:t>With strict 2PL, dead locks can occur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dirty="0">
                <a:latin typeface="Comic Sans MS" panose="030F0702030302020204" pitchFamily="66" charset="0"/>
              </a:rPr>
              <a:t>When lock contention is low, locks are held longer under Conservative 2PL.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dirty="0">
                <a:latin typeface="Comic Sans MS" panose="030F0702030302020204" pitchFamily="66" charset="0"/>
              </a:rPr>
              <a:t>When lock contention is high, Conservative 2PL can reduce the time that locks are held on average.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01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3B5F55-80F5-472C-8518-4BF07AC13B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32FDF7-30EE-42FB-8D8D-CEB2EDB47A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02B290-0227-4184-A096-4D08CB5EB4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C96B7-8282-414C-B393-8642FF8F4C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49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DCF886-D1CF-4CDA-A2A2-EEDD8FCA2D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037EED-CBD4-4D00-8918-6810D506FA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CA677A-1F9E-43FB-BFE8-3C3E5E1AF7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B082E-AACC-4B6B-ABD2-AF5023092D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23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BF98D0-1F7C-48DF-A0A5-F25731C8C4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DDAB8D-2A09-4AFC-9177-C1243A8870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EAAF6F-990E-4664-9D88-41E15F564C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B7F0A-28BA-4EC5-82FA-43DC1DA57D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20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5EFA5F-CC18-47E6-B255-5153A37C56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12FAEA-838B-444D-850E-08D6C28AC0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0CF1D7-296F-4F42-BF9D-CEEBCEA5FA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40514-F712-42D7-8D89-3202704C8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12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EFD288-E5BB-44D9-8E5C-68890C9306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2A7C4-59B6-4827-BF2E-7A8141697F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CE6FD3-2CD7-4458-AD5C-AC71FFD4E8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3D65B-E008-4AAD-B144-E47AC6C10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73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3D547B-8367-4198-B250-17819D8977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B827B-5297-4153-8E85-671DE312DE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923007-18E7-45D5-8A12-D136AAE56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5D515-D64A-45E9-92A7-DD04C48BCB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14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E510F0-0F9E-4068-9F8F-DFBBA6A2F7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89AC830-59D0-443B-B663-8133A0EEC4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2C62889-5111-46DC-B7A6-D32A00AF66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E74A5-BA5A-4734-A374-D66ACEDE4C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32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BCE70EE-2C1B-420F-BB1E-294E635E14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BB8888-6850-47BB-A114-8DDA2EC14C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D3C12A-4B96-4F90-9A07-830208F53C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C5EE6-F899-4DB0-848D-878C868BE8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30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392119-7146-4E8E-9AD5-2BCE8A00EA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3C70435-5F78-4B40-B260-15813402B9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50A7946-38C4-43FF-99F8-4DB1AB966A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1E22E-4C50-4110-B8FB-8647B37624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60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0439D-6465-46FC-B50C-A396629F30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5A2392-267E-47ED-8D91-DE9BC75B43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695CC-1E4D-4A0C-9A87-FCE868A7C2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DD670-BC2C-4A26-A8EB-8B1CB2BE6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98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0EF9E9-71BD-43FD-A282-3CD8E198F8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8FAD8F-C13E-4AFE-882B-2FFC40544F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3AF74B-2971-4567-9EE2-8DB8ABC376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CFBA3-4A42-4D6B-847D-068529E913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06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4A9BB3F-262E-4D82-91BC-B304A5AFC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6E61F02-F3B7-4174-A563-603FECB6C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6E4E80-E9ED-4E01-8492-5779FDFB601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9A41FF-21A5-4AF7-AB2B-747DEB6C2F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058E73A-F2BF-4A4E-AE8C-5CA124AAA9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4E7478B3-6586-42C9-8AA2-6EDEB3C63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53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BE798483-1DC0-46DF-A67D-AA02BB69C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960" y="1840992"/>
            <a:ext cx="8260080" cy="1807464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A DBMS must be able to ensure that serializable and 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recoverable schedules are allowed when being asked 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to provide full protection 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against concurrently running programs.</a:t>
            </a:r>
          </a:p>
        </p:txBody>
      </p:sp>
    </p:spTree>
    <p:extLst>
      <p:ext uri="{BB962C8B-B14F-4D97-AF65-F5344CB8AC3E}">
        <p14:creationId xmlns:p14="http://schemas.microsoft.com/office/powerpoint/2010/main" val="405889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9">
            <a:extLst>
              <a:ext uri="{FF2B5EF4-FFF2-40B4-BE49-F238E27FC236}">
                <a16:creationId xmlns:a16="http://schemas.microsoft.com/office/drawing/2014/main" id="{8492549E-85D4-46FD-80EF-F292D3FB0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295400"/>
            <a:ext cx="2286000" cy="1524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5299" name="Text Box 2">
            <a:extLst>
              <a:ext uri="{FF2B5EF4-FFF2-40B4-BE49-F238E27FC236}">
                <a16:creationId xmlns:a16="http://schemas.microsoft.com/office/drawing/2014/main" id="{DBD97A30-9F66-4F36-9F14-512C6DCDB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609600"/>
            <a:ext cx="181011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T1                 T2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X(A)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R(A)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W(A)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X(B)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R(B)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W(B)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Commit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	X(A)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	R(A)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	W(A)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               X(B)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	R(B)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	W(B)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	Commit</a:t>
            </a:r>
          </a:p>
        </p:txBody>
      </p:sp>
      <p:sp>
        <p:nvSpPr>
          <p:cNvPr id="55300" name="Line 3">
            <a:extLst>
              <a:ext uri="{FF2B5EF4-FFF2-40B4-BE49-F238E27FC236}">
                <a16:creationId xmlns:a16="http://schemas.microsoft.com/office/drawing/2014/main" id="{AC0B4F04-C306-46C9-9D1D-74D40BEB8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914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5301" name="Line 4">
            <a:extLst>
              <a:ext uri="{FF2B5EF4-FFF2-40B4-BE49-F238E27FC236}">
                <a16:creationId xmlns:a16="http://schemas.microsoft.com/office/drawing/2014/main" id="{813E2E14-0002-493D-8E7D-A19AAF61F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609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5302" name="Line 5">
            <a:extLst>
              <a:ext uri="{FF2B5EF4-FFF2-40B4-BE49-F238E27FC236}">
                <a16:creationId xmlns:a16="http://schemas.microsoft.com/office/drawing/2014/main" id="{576E2DEE-9C0C-42E6-AE23-A6B4DC4B8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234" y="914398"/>
            <a:ext cx="49966" cy="4344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5063" name="Line 6">
            <a:extLst>
              <a:ext uri="{FF2B5EF4-FFF2-40B4-BE49-F238E27FC236}">
                <a16:creationId xmlns:a16="http://schemas.microsoft.com/office/drawing/2014/main" id="{86014B66-796F-4287-A8E2-04F6E14E3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1" y="5259127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5310" name="Text Box 13">
            <a:extLst>
              <a:ext uri="{FF2B5EF4-FFF2-40B4-BE49-F238E27FC236}">
                <a16:creationId xmlns:a16="http://schemas.microsoft.com/office/drawing/2014/main" id="{8D636472-713F-464D-9ACD-A5A910D6F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98438"/>
            <a:ext cx="179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Schedule A</a:t>
            </a:r>
          </a:p>
        </p:txBody>
      </p:sp>
      <p:sp>
        <p:nvSpPr>
          <p:cNvPr id="55311" name="Text Box 14">
            <a:extLst>
              <a:ext uri="{FF2B5EF4-FFF2-40B4-BE49-F238E27FC236}">
                <a16:creationId xmlns:a16="http://schemas.microsoft.com/office/drawing/2014/main" id="{954F3C32-46FD-4D68-86B6-4B670E493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685801"/>
            <a:ext cx="2452916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T3	       T4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S(A)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R(A)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	        S(A)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	        R(A)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	        X(B)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	        R(B)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	        W(B)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	        Commit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X(C)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R(C)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W(C)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Commit</a:t>
            </a:r>
          </a:p>
        </p:txBody>
      </p:sp>
      <p:sp>
        <p:nvSpPr>
          <p:cNvPr id="55312" name="Line 15">
            <a:extLst>
              <a:ext uri="{FF2B5EF4-FFF2-40B4-BE49-F238E27FC236}">
                <a16:creationId xmlns:a16="http://schemas.microsoft.com/office/drawing/2014/main" id="{604370C0-6940-48B2-AAFF-4229A8244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99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5313" name="Line 16">
            <a:extLst>
              <a:ext uri="{FF2B5EF4-FFF2-40B4-BE49-F238E27FC236}">
                <a16:creationId xmlns:a16="http://schemas.microsoft.com/office/drawing/2014/main" id="{8D1D8790-F993-460B-8AE6-D352583E4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76" y="64452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5314" name="Line 17">
            <a:extLst>
              <a:ext uri="{FF2B5EF4-FFF2-40B4-BE49-F238E27FC236}">
                <a16:creationId xmlns:a16="http://schemas.microsoft.com/office/drawing/2014/main" id="{46CFED40-4049-407B-92C1-0570CBD240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04304" y="644524"/>
            <a:ext cx="21971" cy="41574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5075" name="Line 18">
            <a:extLst>
              <a:ext uri="{FF2B5EF4-FFF2-40B4-BE49-F238E27FC236}">
                <a16:creationId xmlns:a16="http://schemas.microsoft.com/office/drawing/2014/main" id="{E6AACDB0-64BD-4520-AB66-38B187C67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5326" y="4847209"/>
            <a:ext cx="2225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5316" name="Text Box 20">
            <a:extLst>
              <a:ext uri="{FF2B5EF4-FFF2-40B4-BE49-F238E27FC236}">
                <a16:creationId xmlns:a16="http://schemas.microsoft.com/office/drawing/2014/main" id="{9598B6C4-A8EE-42E0-B03D-B108A95E2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174625"/>
            <a:ext cx="176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Schedule B</a:t>
            </a:r>
          </a:p>
        </p:txBody>
      </p:sp>
      <p:sp>
        <p:nvSpPr>
          <p:cNvPr id="55323" name="Text Box 28">
            <a:extLst>
              <a:ext uri="{FF2B5EF4-FFF2-40B4-BE49-F238E27FC236}">
                <a16:creationId xmlns:a16="http://schemas.microsoft.com/office/drawing/2014/main" id="{2D0084F0-D6E5-4B1A-8804-C5FE3E759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1447801"/>
            <a:ext cx="2057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Example of strict 2PL with interleaved actions.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6C895D-98CE-4A23-8964-25FE2E66A088}"/>
              </a:ext>
            </a:extLst>
          </p:cNvPr>
          <p:cNvSpPr/>
          <p:nvPr/>
        </p:nvSpPr>
        <p:spPr>
          <a:xfrm>
            <a:off x="1981200" y="5532537"/>
            <a:ext cx="8229600" cy="1308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EB39DFDD-186F-4087-BFC8-428A0FE32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5512424"/>
            <a:ext cx="76962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charset="2"/>
              <a:buNone/>
            </a:pPr>
            <a:r>
              <a:rPr lang="en-US" altLang="en-US" sz="2800" u="sng" dirty="0">
                <a:latin typeface="Comic Sans MS" panose="030F0702030302020204" pitchFamily="66" charset="0"/>
              </a:rPr>
              <a:t>Theorem</a:t>
            </a:r>
            <a:r>
              <a:rPr lang="en-US" altLang="en-US" sz="2800" dirty="0">
                <a:latin typeface="Comic Sans MS" panose="030F0702030302020204" pitchFamily="66" charset="0"/>
              </a:rPr>
              <a:t>:</a:t>
            </a:r>
            <a:r>
              <a:rPr lang="en-US" altLang="en-US" sz="2400" dirty="0">
                <a:latin typeface="Comic Sans MS" panose="030F0702030302020204" pitchFamily="66" charset="0"/>
              </a:rPr>
              <a:t> Schedule is conflict serializable if and only if its dependency graph (serializability graph) is acyclic.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B4040-0490-440C-ABF5-65DE97FCFC92}"/>
              </a:ext>
            </a:extLst>
          </p:cNvPr>
          <p:cNvSpPr txBox="1"/>
          <p:nvPr/>
        </p:nvSpPr>
        <p:spPr>
          <a:xfrm>
            <a:off x="7618413" y="3845329"/>
            <a:ext cx="3935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whether A and B fit the definition of strict schedule!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5">
            <a:extLst>
              <a:ext uri="{FF2B5EF4-FFF2-40B4-BE49-F238E27FC236}">
                <a16:creationId xmlns:a16="http://schemas.microsoft.com/office/drawing/2014/main" id="{84EBF8CE-7A9E-41A5-80DA-1273D36B9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6046511"/>
            <a:ext cx="3429000" cy="533400"/>
          </a:xfrm>
          <a:prstGeom prst="wedgeRoundRectCallout">
            <a:avLst>
              <a:gd name="adj1" fmla="val -4815"/>
              <a:gd name="adj2" fmla="val -11547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CE98D559-A23B-4815-BB87-850DAFC8C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0"/>
            <a:ext cx="7937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Precedence Graph (Serializability Graph)</a:t>
            </a: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AE47DF04-4507-4E70-915C-CDF3673A2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1447800"/>
            <a:ext cx="74834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574675" indent="-1174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A precedence graph is used to capture potential conflict actions between the transactions in a schedule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A precedence graph for a schedule S contains: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latin typeface="Comic Sans MS" panose="030F0702030302020204" pitchFamily="66" charset="0"/>
              </a:rPr>
              <a:t>A node for each </a:t>
            </a:r>
            <a:r>
              <a:rPr lang="en-US" altLang="en-US" sz="1800" u="sng" dirty="0">
                <a:latin typeface="Comic Sans MS" panose="030F0702030302020204" pitchFamily="66" charset="0"/>
              </a:rPr>
              <a:t>committed transaction</a:t>
            </a:r>
            <a:r>
              <a:rPr lang="en-US" altLang="en-US" sz="1800" dirty="0">
                <a:latin typeface="Comic Sans MS" panose="030F0702030302020204" pitchFamily="66" charset="0"/>
              </a:rPr>
              <a:t> in S.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latin typeface="Comic Sans MS" panose="030F0702030302020204" pitchFamily="66" charset="0"/>
              </a:rPr>
              <a:t>An arc from </a:t>
            </a:r>
            <a:r>
              <a:rPr lang="en-US" altLang="en-US" sz="1800" i="1" dirty="0" err="1">
                <a:latin typeface="Comic Sans MS" panose="030F0702030302020204" pitchFamily="66" charset="0"/>
              </a:rPr>
              <a:t>Ti</a:t>
            </a:r>
            <a:r>
              <a:rPr lang="en-US" altLang="en-US" sz="1800" dirty="0">
                <a:latin typeface="Comic Sans MS" panose="030F0702030302020204" pitchFamily="66" charset="0"/>
              </a:rPr>
              <a:t> to </a:t>
            </a:r>
            <a:r>
              <a:rPr lang="en-US" altLang="en-US" sz="1800" i="1" dirty="0" err="1">
                <a:latin typeface="Comic Sans MS" panose="030F0702030302020204" pitchFamily="66" charset="0"/>
              </a:rPr>
              <a:t>Tj</a:t>
            </a:r>
            <a:r>
              <a:rPr lang="en-US" altLang="en-US" sz="1800" dirty="0">
                <a:latin typeface="Comic Sans MS" panose="030F0702030302020204" pitchFamily="66" charset="0"/>
              </a:rPr>
              <a:t> if an action of </a:t>
            </a:r>
            <a:r>
              <a:rPr lang="en-US" altLang="en-US" sz="1800" i="1" dirty="0" err="1">
                <a:latin typeface="Comic Sans MS" panose="030F0702030302020204" pitchFamily="66" charset="0"/>
              </a:rPr>
              <a:t>Ti</a:t>
            </a:r>
            <a:r>
              <a:rPr lang="en-US" altLang="en-US" sz="1800" dirty="0">
                <a:latin typeface="Comic Sans MS" panose="030F0702030302020204" pitchFamily="66" charset="0"/>
              </a:rPr>
              <a:t> precedes and </a:t>
            </a:r>
            <a:r>
              <a:rPr lang="en-US" altLang="en-US" sz="1800" u="sng" dirty="0">
                <a:latin typeface="Comic Sans MS" panose="030F0702030302020204" pitchFamily="66" charset="0"/>
              </a:rPr>
              <a:t>conflicts</a:t>
            </a:r>
            <a:r>
              <a:rPr lang="en-US" altLang="en-US" sz="1800" dirty="0">
                <a:latin typeface="Comic Sans MS" panose="030F0702030302020204" pitchFamily="66" charset="0"/>
              </a:rPr>
              <a:t> with one of </a:t>
            </a:r>
            <a:r>
              <a:rPr lang="en-US" altLang="en-US" sz="1800" i="1" dirty="0" err="1">
                <a:latin typeface="Comic Sans MS" panose="030F0702030302020204" pitchFamily="66" charset="0"/>
              </a:rPr>
              <a:t>Tj</a:t>
            </a:r>
            <a:r>
              <a:rPr lang="en-US" altLang="en-US" sz="1800" dirty="0" err="1">
                <a:latin typeface="Comic Sans MS" panose="030F0702030302020204" pitchFamily="66" charset="0"/>
              </a:rPr>
              <a:t>’s</a:t>
            </a:r>
            <a:r>
              <a:rPr lang="en-US" altLang="en-US" sz="1800" dirty="0">
                <a:latin typeface="Comic Sans MS" panose="030F0702030302020204" pitchFamily="66" charset="0"/>
              </a:rPr>
              <a:t> actions.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en-US" sz="1800" dirty="0">
              <a:latin typeface="Comic Sans MS" panose="030F0702030302020204" pitchFamily="66" charset="0"/>
            </a:endParaRPr>
          </a:p>
        </p:txBody>
      </p:sp>
      <p:grpSp>
        <p:nvGrpSpPr>
          <p:cNvPr id="30725" name="Group 11">
            <a:extLst>
              <a:ext uri="{FF2B5EF4-FFF2-40B4-BE49-F238E27FC236}">
                <a16:creationId xmlns:a16="http://schemas.microsoft.com/office/drawing/2014/main" id="{9F72D8C8-FDCA-43AC-AE2E-FC391708E8EB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132111"/>
            <a:ext cx="762000" cy="609600"/>
            <a:chOff x="3120" y="2448"/>
            <a:chExt cx="480" cy="384"/>
          </a:xfrm>
        </p:grpSpPr>
        <p:sp>
          <p:nvSpPr>
            <p:cNvPr id="41001" name="Oval 4">
              <a:extLst>
                <a:ext uri="{FF2B5EF4-FFF2-40B4-BE49-F238E27FC236}">
                  <a16:creationId xmlns:a16="http://schemas.microsoft.com/office/drawing/2014/main" id="{5AFF4143-0090-45AC-9D65-29C712549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48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1002" name="Text Box 5">
              <a:extLst>
                <a:ext uri="{FF2B5EF4-FFF2-40B4-BE49-F238E27FC236}">
                  <a16:creationId xmlns:a16="http://schemas.microsoft.com/office/drawing/2014/main" id="{3F29BDC4-A587-4BCB-B4B0-6994ED6BD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99"/>
              <a:ext cx="3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</a:rPr>
                <a:t>T1</a:t>
              </a:r>
            </a:p>
          </p:txBody>
        </p:sp>
      </p:grpSp>
      <p:grpSp>
        <p:nvGrpSpPr>
          <p:cNvPr id="30726" name="Group 12">
            <a:extLst>
              <a:ext uri="{FF2B5EF4-FFF2-40B4-BE49-F238E27FC236}">
                <a16:creationId xmlns:a16="http://schemas.microsoft.com/office/drawing/2014/main" id="{50EA1EA4-EE33-4207-A005-E5BB36ED5AFB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5132111"/>
            <a:ext cx="685800" cy="609600"/>
            <a:chOff x="4272" y="2496"/>
            <a:chExt cx="432" cy="384"/>
          </a:xfrm>
        </p:grpSpPr>
        <p:sp>
          <p:nvSpPr>
            <p:cNvPr id="40999" name="Oval 6">
              <a:extLst>
                <a:ext uri="{FF2B5EF4-FFF2-40B4-BE49-F238E27FC236}">
                  <a16:creationId xmlns:a16="http://schemas.microsoft.com/office/drawing/2014/main" id="{CFFF6CDF-A5D3-4C36-B5C0-C2458F01B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496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1000" name="Text Box 7">
              <a:extLst>
                <a:ext uri="{FF2B5EF4-FFF2-40B4-BE49-F238E27FC236}">
                  <a16:creationId xmlns:a16="http://schemas.microsoft.com/office/drawing/2014/main" id="{F5C38D4A-C735-4F7D-A6D8-D5E10BE39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544"/>
              <a:ext cx="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</a:rPr>
                <a:t>T2</a:t>
              </a:r>
            </a:p>
          </p:txBody>
        </p:sp>
      </p:grpSp>
      <p:grpSp>
        <p:nvGrpSpPr>
          <p:cNvPr id="30727" name="Group 10">
            <a:extLst>
              <a:ext uri="{FF2B5EF4-FFF2-40B4-BE49-F238E27FC236}">
                <a16:creationId xmlns:a16="http://schemas.microsoft.com/office/drawing/2014/main" id="{11EDB85E-298C-4EF1-90D7-901E312E27A1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065311"/>
            <a:ext cx="685800" cy="609600"/>
            <a:chOff x="3216" y="3360"/>
            <a:chExt cx="432" cy="384"/>
          </a:xfrm>
        </p:grpSpPr>
        <p:sp>
          <p:nvSpPr>
            <p:cNvPr id="40997" name="Oval 8">
              <a:extLst>
                <a:ext uri="{FF2B5EF4-FFF2-40B4-BE49-F238E27FC236}">
                  <a16:creationId xmlns:a16="http://schemas.microsoft.com/office/drawing/2014/main" id="{3CA5084B-EF2E-4462-8BF5-9DAC8567E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60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0998" name="Text Box 9">
              <a:extLst>
                <a:ext uri="{FF2B5EF4-FFF2-40B4-BE49-F238E27FC236}">
                  <a16:creationId xmlns:a16="http://schemas.microsoft.com/office/drawing/2014/main" id="{A1BAF48A-F031-4787-BFF2-2F7D1A6A6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411"/>
              <a:ext cx="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</a:rPr>
                <a:t>T3</a:t>
              </a:r>
            </a:p>
          </p:txBody>
        </p:sp>
      </p:grpSp>
      <p:sp>
        <p:nvSpPr>
          <p:cNvPr id="30728" name="Line 19">
            <a:extLst>
              <a:ext uri="{FF2B5EF4-FFF2-40B4-BE49-F238E27FC236}">
                <a16:creationId xmlns:a16="http://schemas.microsoft.com/office/drawing/2014/main" id="{96726642-9C56-4B6F-B0D9-25EE43E20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360711"/>
            <a:ext cx="1066800" cy="0"/>
          </a:xfrm>
          <a:prstGeom prst="line">
            <a:avLst/>
          </a:prstGeom>
          <a:noFill/>
          <a:ln w="19050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20">
            <a:extLst>
              <a:ext uri="{FF2B5EF4-FFF2-40B4-BE49-F238E27FC236}">
                <a16:creationId xmlns:a16="http://schemas.microsoft.com/office/drawing/2014/main" id="{60ACE34D-1C04-4FA6-92F3-304342827F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5513111"/>
            <a:ext cx="1066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21">
            <a:extLst>
              <a:ext uri="{FF2B5EF4-FFF2-40B4-BE49-F238E27FC236}">
                <a16:creationId xmlns:a16="http://schemas.microsoft.com/office/drawing/2014/main" id="{C75AA6E9-F5BD-4876-88B3-8BF35632D6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4674911"/>
            <a:ext cx="0" cy="457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22">
            <a:extLst>
              <a:ext uri="{FF2B5EF4-FFF2-40B4-BE49-F238E27FC236}">
                <a16:creationId xmlns:a16="http://schemas.microsoft.com/office/drawing/2014/main" id="{50F1B26A-F862-45F1-BB64-67286CD91C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43800" y="4446311"/>
            <a:ext cx="1371600" cy="68580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72" name="Group 46">
            <a:extLst>
              <a:ext uri="{FF2B5EF4-FFF2-40B4-BE49-F238E27FC236}">
                <a16:creationId xmlns:a16="http://schemas.microsoft.com/office/drawing/2014/main" id="{F43F7AF5-CBF1-4AA5-A5B6-8AEDB7DA6AC0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760512"/>
            <a:ext cx="3276600" cy="2697163"/>
            <a:chOff x="864" y="2256"/>
            <a:chExt cx="2064" cy="1699"/>
          </a:xfrm>
        </p:grpSpPr>
        <p:sp>
          <p:nvSpPr>
            <p:cNvPr id="40974" name="Text Box 13">
              <a:extLst>
                <a:ext uri="{FF2B5EF4-FFF2-40B4-BE49-F238E27FC236}">
                  <a16:creationId xmlns:a16="http://schemas.microsoft.com/office/drawing/2014/main" id="{ABEF79C3-B872-4447-9F4C-948D016D9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256"/>
              <a:ext cx="2008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T1         T2         T3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R(A)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	  W(A)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	  Commit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W(A)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Commit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		     W(A)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		    Commit</a:t>
              </a:r>
            </a:p>
          </p:txBody>
        </p:sp>
        <p:sp>
          <p:nvSpPr>
            <p:cNvPr id="40975" name="Line 14">
              <a:extLst>
                <a:ext uri="{FF2B5EF4-FFF2-40B4-BE49-F238E27FC236}">
                  <a16:creationId xmlns:a16="http://schemas.microsoft.com/office/drawing/2014/main" id="{B330F153-D29E-4A4B-A279-BA030B4FD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44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Line 15">
              <a:extLst>
                <a:ext uri="{FF2B5EF4-FFF2-40B4-BE49-F238E27FC236}">
                  <a16:creationId xmlns:a16="http://schemas.microsoft.com/office/drawing/2014/main" id="{00DB8613-1A39-465D-A28E-7A27DE588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" y="2275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Line 16">
              <a:extLst>
                <a:ext uri="{FF2B5EF4-FFF2-40B4-BE49-F238E27FC236}">
                  <a16:creationId xmlns:a16="http://schemas.microsoft.com/office/drawing/2014/main" id="{0ADA1B62-9462-400C-92AA-87D83198E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25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17">
              <a:extLst>
                <a:ext uri="{FF2B5EF4-FFF2-40B4-BE49-F238E27FC236}">
                  <a16:creationId xmlns:a16="http://schemas.microsoft.com/office/drawing/2014/main" id="{C8286756-FC83-48DD-B5A0-BAE9B6429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25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18">
              <a:extLst>
                <a:ext uri="{FF2B5EF4-FFF2-40B4-BE49-F238E27FC236}">
                  <a16:creationId xmlns:a16="http://schemas.microsoft.com/office/drawing/2014/main" id="{B8CA7A59-C28C-4C1D-B6D5-DDBC36372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8" y="3955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Rectangle 23">
              <a:extLst>
                <a:ext uri="{FF2B5EF4-FFF2-40B4-BE49-F238E27FC236}">
                  <a16:creationId xmlns:a16="http://schemas.microsoft.com/office/drawing/2014/main" id="{FE785857-324B-4569-8788-14D15EC62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448"/>
              <a:ext cx="528" cy="240"/>
            </a:xfrm>
            <a:prstGeom prst="rect">
              <a:avLst/>
            </a:prstGeom>
            <a:noFill/>
            <a:ln w="1905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0981" name="Rectangle 24">
              <a:extLst>
                <a:ext uri="{FF2B5EF4-FFF2-40B4-BE49-F238E27FC236}">
                  <a16:creationId xmlns:a16="http://schemas.microsoft.com/office/drawing/2014/main" id="{3DFE394F-31DE-4DA0-8DA9-63F80A03B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40"/>
              <a:ext cx="480" cy="240"/>
            </a:xfrm>
            <a:prstGeom prst="rect">
              <a:avLst/>
            </a:prstGeom>
            <a:noFill/>
            <a:ln w="1905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0982" name="Line 25">
              <a:extLst>
                <a:ext uri="{FF2B5EF4-FFF2-40B4-BE49-F238E27FC236}">
                  <a16:creationId xmlns:a16="http://schemas.microsoft.com/office/drawing/2014/main" id="{5A5ACEBE-364F-44D1-9A39-3EE9D245F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96"/>
              <a:ext cx="384" cy="0"/>
            </a:xfrm>
            <a:prstGeom prst="line">
              <a:avLst/>
            </a:prstGeom>
            <a:noFill/>
            <a:ln w="190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26">
              <a:extLst>
                <a:ext uri="{FF2B5EF4-FFF2-40B4-BE49-F238E27FC236}">
                  <a16:creationId xmlns:a16="http://schemas.microsoft.com/office/drawing/2014/main" id="{6D82F06E-5D32-4B5B-B63F-8FC1CDE7F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544"/>
              <a:ext cx="0" cy="96"/>
            </a:xfrm>
            <a:prstGeom prst="line">
              <a:avLst/>
            </a:prstGeom>
            <a:noFill/>
            <a:ln w="190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Rectangle 27">
              <a:extLst>
                <a:ext uri="{FF2B5EF4-FFF2-40B4-BE49-F238E27FC236}">
                  <a16:creationId xmlns:a16="http://schemas.microsoft.com/office/drawing/2014/main" id="{879C35CD-8E60-40B5-BD22-926572CFC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024"/>
              <a:ext cx="576" cy="24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0985" name="Rectangle 28">
              <a:extLst>
                <a:ext uri="{FF2B5EF4-FFF2-40B4-BE49-F238E27FC236}">
                  <a16:creationId xmlns:a16="http://schemas.microsoft.com/office/drawing/2014/main" id="{EF4FCC91-0894-4A20-8624-A4DD629C7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592"/>
              <a:ext cx="576" cy="33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0986" name="Line 29">
              <a:extLst>
                <a:ext uri="{FF2B5EF4-FFF2-40B4-BE49-F238E27FC236}">
                  <a16:creationId xmlns:a16="http://schemas.microsoft.com/office/drawing/2014/main" id="{C1BEAFED-1A90-44C7-9A51-29CF6CB169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736"/>
              <a:ext cx="33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30">
              <a:extLst>
                <a:ext uri="{FF2B5EF4-FFF2-40B4-BE49-F238E27FC236}">
                  <a16:creationId xmlns:a16="http://schemas.microsoft.com/office/drawing/2014/main" id="{A382D61F-0901-4720-A4C2-02BC14A72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736"/>
              <a:ext cx="0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Rectangle 31">
              <a:extLst>
                <a:ext uri="{FF2B5EF4-FFF2-40B4-BE49-F238E27FC236}">
                  <a16:creationId xmlns:a16="http://schemas.microsoft.com/office/drawing/2014/main" id="{F77BB459-26C2-4AA5-A33B-6A42099C7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976"/>
              <a:ext cx="672" cy="336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0989" name="Rectangle 32">
              <a:extLst>
                <a:ext uri="{FF2B5EF4-FFF2-40B4-BE49-F238E27FC236}">
                  <a16:creationId xmlns:a16="http://schemas.microsoft.com/office/drawing/2014/main" id="{24B39221-B390-4D1C-A79C-29517481D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408"/>
              <a:ext cx="528" cy="19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0990" name="Line 33">
              <a:extLst>
                <a:ext uri="{FF2B5EF4-FFF2-40B4-BE49-F238E27FC236}">
                  <a16:creationId xmlns:a16="http://schemas.microsoft.com/office/drawing/2014/main" id="{8255F891-0545-4F6B-9859-CF2D40B12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168"/>
              <a:ext cx="105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34">
              <a:extLst>
                <a:ext uri="{FF2B5EF4-FFF2-40B4-BE49-F238E27FC236}">
                  <a16:creationId xmlns:a16="http://schemas.microsoft.com/office/drawing/2014/main" id="{F1218C36-3086-4A37-AA99-201BD33C8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168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Rectangle 36">
              <a:extLst>
                <a:ext uri="{FF2B5EF4-FFF2-40B4-BE49-F238E27FC236}">
                  <a16:creationId xmlns:a16="http://schemas.microsoft.com/office/drawing/2014/main" id="{022DD060-5550-4790-9D23-E3267DB9D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44"/>
              <a:ext cx="672" cy="432"/>
            </a:xfrm>
            <a:prstGeom prst="rect">
              <a:avLst/>
            </a:prstGeom>
            <a:noFill/>
            <a:ln w="1905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0993" name="Rectangle 37">
              <a:extLst>
                <a:ext uri="{FF2B5EF4-FFF2-40B4-BE49-F238E27FC236}">
                  <a16:creationId xmlns:a16="http://schemas.microsoft.com/office/drawing/2014/main" id="{39AD21E3-17C5-45BF-B83B-E6028D40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60"/>
              <a:ext cx="624" cy="288"/>
            </a:xfrm>
            <a:prstGeom prst="rect">
              <a:avLst/>
            </a:prstGeom>
            <a:noFill/>
            <a:ln w="1905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0994" name="Line 38">
              <a:extLst>
                <a:ext uri="{FF2B5EF4-FFF2-40B4-BE49-F238E27FC236}">
                  <a16:creationId xmlns:a16="http://schemas.microsoft.com/office/drawing/2014/main" id="{FFD2705E-8652-4EC6-86CF-5075C1555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736"/>
              <a:ext cx="576" cy="0"/>
            </a:xfrm>
            <a:prstGeom prst="line">
              <a:avLst/>
            </a:prstGeom>
            <a:noFill/>
            <a:ln w="1905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39">
              <a:extLst>
                <a:ext uri="{FF2B5EF4-FFF2-40B4-BE49-F238E27FC236}">
                  <a16:creationId xmlns:a16="http://schemas.microsoft.com/office/drawing/2014/main" id="{B64E42FB-8E4D-4189-BD08-EE52E3302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736"/>
              <a:ext cx="0" cy="624"/>
            </a:xfrm>
            <a:prstGeom prst="line">
              <a:avLst/>
            </a:prstGeom>
            <a:noFill/>
            <a:ln w="1905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Line 40">
              <a:extLst>
                <a:ext uri="{FF2B5EF4-FFF2-40B4-BE49-F238E27FC236}">
                  <a16:creationId xmlns:a16="http://schemas.microsoft.com/office/drawing/2014/main" id="{CCF1543F-6192-4083-A64C-4B492266C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496"/>
              <a:ext cx="0" cy="144"/>
            </a:xfrm>
            <a:prstGeom prst="line">
              <a:avLst/>
            </a:prstGeom>
            <a:noFill/>
            <a:ln w="190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3" name="Text Box 42">
            <a:extLst>
              <a:ext uri="{FF2B5EF4-FFF2-40B4-BE49-F238E27FC236}">
                <a16:creationId xmlns:a16="http://schemas.microsoft.com/office/drawing/2014/main" id="{FC098D44-60B4-4B4B-9596-82B3875B9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121124"/>
            <a:ext cx="3398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Cycle </a:t>
            </a:r>
            <a:r>
              <a:rPr lang="en-US" altLang="en-US" sz="1800">
                <a:latin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1800">
                <a:latin typeface="Tahoma" panose="020B0604030504040204" pitchFamily="34" charset="0"/>
              </a:rPr>
              <a:t>Not conflict serializable!</a:t>
            </a:r>
          </a:p>
        </p:txBody>
      </p:sp>
    </p:spTree>
    <p:extLst>
      <p:ext uri="{BB962C8B-B14F-4D97-AF65-F5344CB8AC3E}">
        <p14:creationId xmlns:p14="http://schemas.microsoft.com/office/powerpoint/2010/main" val="270708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  <p:bldP spid="307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Oval 7">
            <a:extLst>
              <a:ext uri="{FF2B5EF4-FFF2-40B4-BE49-F238E27FC236}">
                <a16:creationId xmlns:a16="http://schemas.microsoft.com/office/drawing/2014/main" id="{77A53714-B653-4E13-A968-C8B9AAB70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968" y="2516957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5065" name="Oval 8">
            <a:extLst>
              <a:ext uri="{FF2B5EF4-FFF2-40B4-BE49-F238E27FC236}">
                <a16:creationId xmlns:a16="http://schemas.microsoft.com/office/drawing/2014/main" id="{A5527D92-FA6C-4D86-B04E-9EF68B143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568" y="2516957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5066" name="Text Box 9">
            <a:extLst>
              <a:ext uri="{FF2B5EF4-FFF2-40B4-BE49-F238E27FC236}">
                <a16:creationId xmlns:a16="http://schemas.microsoft.com/office/drawing/2014/main" id="{8098B9D5-F244-4578-8E16-C298DD95C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768" y="2593157"/>
            <a:ext cx="528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T1</a:t>
            </a:r>
          </a:p>
        </p:txBody>
      </p:sp>
      <p:sp>
        <p:nvSpPr>
          <p:cNvPr id="45067" name="Text Box 10">
            <a:extLst>
              <a:ext uri="{FF2B5EF4-FFF2-40B4-BE49-F238E27FC236}">
                <a16:creationId xmlns:a16="http://schemas.microsoft.com/office/drawing/2014/main" id="{4C6B8ABA-7A4A-43C7-8EF0-F124F1135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1168" y="2593157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T2</a:t>
            </a:r>
          </a:p>
        </p:txBody>
      </p:sp>
      <p:sp>
        <p:nvSpPr>
          <p:cNvPr id="45068" name="Line 11">
            <a:extLst>
              <a:ext uri="{FF2B5EF4-FFF2-40B4-BE49-F238E27FC236}">
                <a16:creationId xmlns:a16="http://schemas.microsoft.com/office/drawing/2014/main" id="{0957B39D-21CA-4C0C-82EA-A652B9787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5368" y="289795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5069" name="Text Box 12">
            <a:extLst>
              <a:ext uri="{FF2B5EF4-FFF2-40B4-BE49-F238E27FC236}">
                <a16:creationId xmlns:a16="http://schemas.microsoft.com/office/drawing/2014/main" id="{9D5CB2EB-4BE9-4742-8FAA-7C2433287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968" y="1607321"/>
            <a:ext cx="304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Precedence Graph for Schedule A</a:t>
            </a:r>
          </a:p>
        </p:txBody>
      </p:sp>
      <p:sp>
        <p:nvSpPr>
          <p:cNvPr id="45082" name="Text Box 27">
            <a:extLst>
              <a:ext uri="{FF2B5EF4-FFF2-40B4-BE49-F238E27FC236}">
                <a16:creationId xmlns:a16="http://schemas.microsoft.com/office/drawing/2014/main" id="{BA5AADBE-F6D8-4307-9D9E-7BFFC6822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5791299"/>
            <a:ext cx="51523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Schedule A is conflict serializable.</a:t>
            </a: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2C610A5E-9223-46F1-9B62-E69279D24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609600"/>
            <a:ext cx="181011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T1                 T2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X(A)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R(A)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W(A)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X(B)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R(B)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W(B)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Commit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	X(A)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	R(A)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	W(A)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               X(B)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	R(B)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	W(B)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rPr>
              <a:t>	Commit</a:t>
            </a:r>
          </a:p>
        </p:txBody>
      </p:sp>
      <p:sp>
        <p:nvSpPr>
          <p:cNvPr id="29" name="Line 3">
            <a:extLst>
              <a:ext uri="{FF2B5EF4-FFF2-40B4-BE49-F238E27FC236}">
                <a16:creationId xmlns:a16="http://schemas.microsoft.com/office/drawing/2014/main" id="{6E144777-096E-42A6-9B53-A7FE9481E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914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30" name="Line 4">
            <a:extLst>
              <a:ext uri="{FF2B5EF4-FFF2-40B4-BE49-F238E27FC236}">
                <a16:creationId xmlns:a16="http://schemas.microsoft.com/office/drawing/2014/main" id="{2C273806-298A-44B7-97A9-4848F05F9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609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A774AE04-F00E-4433-A409-A065DA76A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234" y="914398"/>
            <a:ext cx="49966" cy="4344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28D69FFF-800F-4E83-9A5F-9B295ECF8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1" y="5259127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id="{812A1401-2301-476A-B1C3-EED17E307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98438"/>
            <a:ext cx="179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Schedule 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8BE669-3BEA-4564-873C-242B5A2D7E21}"/>
              </a:ext>
            </a:extLst>
          </p:cNvPr>
          <p:cNvCxnSpPr>
            <a:cxnSpLocks/>
          </p:cNvCxnSpPr>
          <p:nvPr/>
        </p:nvCxnSpPr>
        <p:spPr>
          <a:xfrm>
            <a:off x="2969443" y="1452513"/>
            <a:ext cx="230958" cy="1641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6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 animBg="1"/>
      <p:bldP spid="45065" grpId="0" animBg="1"/>
      <p:bldP spid="45066" grpId="0"/>
      <p:bldP spid="45067" grpId="0"/>
      <p:bldP spid="45069" grpId="0"/>
      <p:bldP spid="450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1" name="Text Box 14">
            <a:extLst>
              <a:ext uri="{FF2B5EF4-FFF2-40B4-BE49-F238E27FC236}">
                <a16:creationId xmlns:a16="http://schemas.microsoft.com/office/drawing/2014/main" id="{954F3C32-46FD-4D68-86B6-4B670E493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150" y="1175995"/>
            <a:ext cx="245291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T3	       T4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S(A)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R(A)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	        S(A)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	        R(A)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	        X(B)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	        R(B)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	        W(B)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	        Commit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X(C)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R(C)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W(C)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Commit</a:t>
            </a:r>
          </a:p>
        </p:txBody>
      </p:sp>
      <p:sp>
        <p:nvSpPr>
          <p:cNvPr id="55312" name="Line 15">
            <a:extLst>
              <a:ext uri="{FF2B5EF4-FFF2-40B4-BE49-F238E27FC236}">
                <a16:creationId xmlns:a16="http://schemas.microsoft.com/office/drawing/2014/main" id="{604370C0-6940-48B2-AAFF-4229A8244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6149" y="148079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5313" name="Line 16">
            <a:extLst>
              <a:ext uri="{FF2B5EF4-FFF2-40B4-BE49-F238E27FC236}">
                <a16:creationId xmlns:a16="http://schemas.microsoft.com/office/drawing/2014/main" id="{8D1D8790-F993-460B-8AE6-D352583E4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825" y="1134719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5314" name="Line 17">
            <a:extLst>
              <a:ext uri="{FF2B5EF4-FFF2-40B4-BE49-F238E27FC236}">
                <a16:creationId xmlns:a16="http://schemas.microsoft.com/office/drawing/2014/main" id="{46CFED40-4049-407B-92C1-0570CBD240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69253" y="1134718"/>
            <a:ext cx="21971" cy="41574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5075" name="Line 18">
            <a:extLst>
              <a:ext uri="{FF2B5EF4-FFF2-40B4-BE49-F238E27FC236}">
                <a16:creationId xmlns:a16="http://schemas.microsoft.com/office/drawing/2014/main" id="{E6AACDB0-64BD-4520-AB66-38B187C67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0275" y="5337403"/>
            <a:ext cx="2225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5316" name="Text Box 20">
            <a:extLst>
              <a:ext uri="{FF2B5EF4-FFF2-40B4-BE49-F238E27FC236}">
                <a16:creationId xmlns:a16="http://schemas.microsoft.com/office/drawing/2014/main" id="{9598B6C4-A8EE-42E0-B03D-B108A95E2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474" y="664819"/>
            <a:ext cx="176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Schedule B</a:t>
            </a:r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C83296EF-B2BD-4EE6-BFD5-6F0EB1D73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968" y="2516957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Oval 8">
            <a:extLst>
              <a:ext uri="{FF2B5EF4-FFF2-40B4-BE49-F238E27FC236}">
                <a16:creationId xmlns:a16="http://schemas.microsoft.com/office/drawing/2014/main" id="{73706037-1E5F-4E07-BA6E-D7B1B9EBA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568" y="2516957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E96DC599-0EF7-49D3-92C2-2AD9607A3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768" y="2593157"/>
            <a:ext cx="5822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T3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9FD8AE3A-09AC-404D-ADC0-716DA4B8A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1168" y="2593157"/>
            <a:ext cx="5822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T4</a:t>
            </a: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959A223-6D5F-428E-9807-1231A2C14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968" y="1607321"/>
            <a:ext cx="304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Precedence Graph for Schedule B</a:t>
            </a: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A7642199-DB19-4EDA-9B48-7A8C4770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5791299"/>
            <a:ext cx="5121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Schedule B is conflict serializable.</a:t>
            </a:r>
          </a:p>
        </p:txBody>
      </p:sp>
    </p:spTree>
    <p:extLst>
      <p:ext uri="{BB962C8B-B14F-4D97-AF65-F5344CB8AC3E}">
        <p14:creationId xmlns:p14="http://schemas.microsoft.com/office/powerpoint/2010/main" val="365432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1F1B2EC-7A6D-437D-AE22-39A521178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572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Comic Sans MS" panose="030F0702030302020204" pitchFamily="66" charset="0"/>
              </a:rPr>
              <a:t>Conflict Serializable Schedules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37BBA30-EF8E-48A9-8F45-49689D596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600200"/>
            <a:ext cx="7924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</a:rPr>
              <a:t>Schedule S is </a:t>
            </a:r>
            <a:r>
              <a:rPr lang="en-US" altLang="en-US" sz="2800" dirty="0">
                <a:solidFill>
                  <a:schemeClr val="accent2"/>
                </a:solidFill>
                <a:latin typeface="Comic Sans MS" panose="030F0702030302020204" pitchFamily="66" charset="0"/>
              </a:rPr>
              <a:t>conflict serializable</a:t>
            </a:r>
            <a:r>
              <a:rPr lang="en-US" altLang="en-US" sz="2800" dirty="0">
                <a:latin typeface="Comic Sans MS" panose="030F0702030302020204" pitchFamily="66" charset="0"/>
              </a:rPr>
              <a:t> if S is conflict equivalent to some serial schedule.</a:t>
            </a:r>
          </a:p>
          <a:p>
            <a:pPr eaLnBrk="1" hangingPunct="1"/>
            <a:endParaRPr lang="en-US" altLang="en-US" sz="2800" dirty="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sz="2800" dirty="0">
                <a:latin typeface="Comic Sans MS" panose="030F0702030302020204" pitchFamily="66" charset="0"/>
              </a:rPr>
              <a:t>Two schedules are </a:t>
            </a:r>
            <a:r>
              <a:rPr lang="en-US" altLang="en-US" sz="2800" dirty="0">
                <a:solidFill>
                  <a:schemeClr val="accent2"/>
                </a:solidFill>
                <a:latin typeface="Comic Sans MS" panose="030F0702030302020204" pitchFamily="66" charset="0"/>
              </a:rPr>
              <a:t>conflict equivalent</a:t>
            </a:r>
            <a:r>
              <a:rPr lang="en-US" altLang="en-US" sz="2800" dirty="0">
                <a:latin typeface="Comic Sans MS" panose="030F0702030302020204" pitchFamily="66" charset="0"/>
              </a:rPr>
              <a:t> if:</a:t>
            </a:r>
          </a:p>
          <a:p>
            <a:pPr lvl="1" eaLnBrk="1" hangingPunct="1">
              <a:buSzPct val="75000"/>
            </a:pPr>
            <a:r>
              <a:rPr lang="en-US" altLang="en-US" sz="2400" dirty="0">
                <a:latin typeface="Comic Sans MS" panose="030F0702030302020204" pitchFamily="66" charset="0"/>
              </a:rPr>
              <a:t>They involve the same actions of the same transactions.</a:t>
            </a:r>
          </a:p>
          <a:p>
            <a:pPr lvl="1" eaLnBrk="1" hangingPunct="1">
              <a:buSzPct val="75000"/>
            </a:pPr>
            <a:r>
              <a:rPr lang="en-US" altLang="en-US" sz="2400" dirty="0">
                <a:latin typeface="Comic Sans MS" panose="030F0702030302020204" pitchFamily="66" charset="0"/>
              </a:rPr>
              <a:t>Every pair of conflicting actions of two committed transactions is ordered the same way.</a:t>
            </a:r>
          </a:p>
          <a:p>
            <a:pPr lvl="1" eaLnBrk="1" hangingPunct="1">
              <a:buSzPct val="75000"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buSzPct val="75000"/>
            </a:pPr>
            <a:r>
              <a:rPr lang="en-US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Two actions conflict if they operate on the same data object and at least one of them is write.</a:t>
            </a:r>
          </a:p>
          <a:p>
            <a:pPr eaLnBrk="1" hangingPunct="1">
              <a:buSzPct val="75000"/>
            </a:pPr>
            <a:endParaRPr lang="en-US" alt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0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47A75562-099B-400D-AAF9-725027F70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691" y="1888504"/>
            <a:ext cx="85893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Every conflict serializable schedule is serializable assuming that a set of objects does not grow or shrink.</a:t>
            </a:r>
          </a:p>
        </p:txBody>
      </p:sp>
    </p:spTree>
    <p:extLst>
      <p:ext uri="{BB962C8B-B14F-4D97-AF65-F5344CB8AC3E}">
        <p14:creationId xmlns:p14="http://schemas.microsoft.com/office/powerpoint/2010/main" val="3592594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861AA158-7171-4DFA-A32C-5B56BE9F9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85800"/>
            <a:ext cx="7391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mic Sans MS" panose="030F0702030302020204" pitchFamily="66" charset="0"/>
              </a:rPr>
              <a:t>Conservative 2PL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Technique</a:t>
            </a: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: A transaction obtains all the locks that it will need when it begins.  If it does not get all the locks, Xact does not hold any lock.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Advantage</a:t>
            </a: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: Can also prevent deadlocks.</a:t>
            </a:r>
          </a:p>
          <a:p>
            <a:pPr lvl="4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No need to rollback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7587" name="Line 4">
            <a:extLst>
              <a:ext uri="{FF2B5EF4-FFF2-40B4-BE49-F238E27FC236}">
                <a16:creationId xmlns:a16="http://schemas.microsoft.com/office/drawing/2014/main" id="{96718A73-53E0-45DE-AC38-1C78E43A2A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4267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67588" name="Line 5">
            <a:extLst>
              <a:ext uri="{FF2B5EF4-FFF2-40B4-BE49-F238E27FC236}">
                <a16:creationId xmlns:a16="http://schemas.microsoft.com/office/drawing/2014/main" id="{38BC7997-BFBA-4E53-8BA8-63390FDC9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6248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67589" name="Line 6">
            <a:extLst>
              <a:ext uri="{FF2B5EF4-FFF2-40B4-BE49-F238E27FC236}">
                <a16:creationId xmlns:a16="http://schemas.microsoft.com/office/drawing/2014/main" id="{C051006F-1DFE-49D3-94AD-434333EC0F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4800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67590" name="Line 7">
            <a:extLst>
              <a:ext uri="{FF2B5EF4-FFF2-40B4-BE49-F238E27FC236}">
                <a16:creationId xmlns:a16="http://schemas.microsoft.com/office/drawing/2014/main" id="{457DCFB2-49DC-4F47-BD99-E98AF3CEF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00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67591" name="Line 8">
            <a:extLst>
              <a:ext uri="{FF2B5EF4-FFF2-40B4-BE49-F238E27FC236}">
                <a16:creationId xmlns:a16="http://schemas.microsoft.com/office/drawing/2014/main" id="{A2058BF5-24CD-49F9-9E77-E2A08E67A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67592" name="Line 9">
            <a:extLst>
              <a:ext uri="{FF2B5EF4-FFF2-40B4-BE49-F238E27FC236}">
                <a16:creationId xmlns:a16="http://schemas.microsoft.com/office/drawing/2014/main" id="{C6DA8097-8C03-41E3-8071-CA6F5FEA2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10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67593" name="Line 10">
            <a:extLst>
              <a:ext uri="{FF2B5EF4-FFF2-40B4-BE49-F238E27FC236}">
                <a16:creationId xmlns:a16="http://schemas.microsoft.com/office/drawing/2014/main" id="{0D9B8608-0AA8-4001-9238-51E9CD7E7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67594" name="Line 11">
            <a:extLst>
              <a:ext uri="{FF2B5EF4-FFF2-40B4-BE49-F238E27FC236}">
                <a16:creationId xmlns:a16="http://schemas.microsoft.com/office/drawing/2014/main" id="{3FA17AAA-D042-40CF-9397-49437D178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67595" name="Line 12">
            <a:extLst>
              <a:ext uri="{FF2B5EF4-FFF2-40B4-BE49-F238E27FC236}">
                <a16:creationId xmlns:a16="http://schemas.microsoft.com/office/drawing/2014/main" id="{5B1A7815-42F9-43C9-856A-770749C1F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67596" name="Line 13">
            <a:extLst>
              <a:ext uri="{FF2B5EF4-FFF2-40B4-BE49-F238E27FC236}">
                <a16:creationId xmlns:a16="http://schemas.microsoft.com/office/drawing/2014/main" id="{05F0521D-AAAD-4DE2-A629-E763E87FE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67597" name="Line 14">
            <a:extLst>
              <a:ext uri="{FF2B5EF4-FFF2-40B4-BE49-F238E27FC236}">
                <a16:creationId xmlns:a16="http://schemas.microsoft.com/office/drawing/2014/main" id="{5B47BBAA-E9A8-4A4B-83AA-6F64D38E7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71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67598" name="Text Box 15">
            <a:extLst>
              <a:ext uri="{FF2B5EF4-FFF2-40B4-BE49-F238E27FC236}">
                <a16:creationId xmlns:a16="http://schemas.microsoft.com/office/drawing/2014/main" id="{BF657EC5-4D01-4127-A244-2FC345627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1"/>
            <a:ext cx="182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Number of locks</a:t>
            </a:r>
          </a:p>
        </p:txBody>
      </p:sp>
      <p:sp>
        <p:nvSpPr>
          <p:cNvPr id="67599" name="Text Box 16">
            <a:extLst>
              <a:ext uri="{FF2B5EF4-FFF2-40B4-BE49-F238E27FC236}">
                <a16:creationId xmlns:a16="http://schemas.microsoft.com/office/drawing/2014/main" id="{4F3816E6-771F-44F2-A885-274A9CE4A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1"/>
            <a:ext cx="757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Begin</a:t>
            </a:r>
          </a:p>
        </p:txBody>
      </p:sp>
      <p:sp>
        <p:nvSpPr>
          <p:cNvPr id="67600" name="Text Box 17">
            <a:extLst>
              <a:ext uri="{FF2B5EF4-FFF2-40B4-BE49-F238E27FC236}">
                <a16:creationId xmlns:a16="http://schemas.microsoft.com/office/drawing/2014/main" id="{078C8E65-D2CD-4B13-91C8-5C54CD0D2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1" y="6248401"/>
            <a:ext cx="581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End</a:t>
            </a:r>
          </a:p>
        </p:txBody>
      </p:sp>
      <p:sp>
        <p:nvSpPr>
          <p:cNvPr id="67601" name="Text Box 18">
            <a:extLst>
              <a:ext uri="{FF2B5EF4-FFF2-40B4-BE49-F238E27FC236}">
                <a16:creationId xmlns:a16="http://schemas.microsoft.com/office/drawing/2014/main" id="{55FD08B1-9205-4083-AFC7-2025DC345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526" y="6037263"/>
            <a:ext cx="1692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Transaction Duration</a:t>
            </a:r>
          </a:p>
        </p:txBody>
      </p:sp>
    </p:spTree>
    <p:extLst>
      <p:ext uri="{BB962C8B-B14F-4D97-AF65-F5344CB8AC3E}">
        <p14:creationId xmlns:p14="http://schemas.microsoft.com/office/powerpoint/2010/main" val="27520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1">
            <a:extLst>
              <a:ext uri="{FF2B5EF4-FFF2-40B4-BE49-F238E27FC236}">
                <a16:creationId xmlns:a16="http://schemas.microsoft.com/office/drawing/2014/main" id="{3BB51730-C61B-450F-B464-5FEE470CD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498476"/>
            <a:ext cx="4387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>
                <a:solidFill>
                  <a:srgbClr val="000000"/>
                </a:solidFill>
              </a:rPr>
              <a:t>Transaction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2C3D9-9415-4BC7-9A72-4D865228C6E2}"/>
              </a:ext>
            </a:extLst>
          </p:cNvPr>
          <p:cNvSpPr txBox="1"/>
          <p:nvPr/>
        </p:nvSpPr>
        <p:spPr>
          <a:xfrm>
            <a:off x="2209800" y="1489076"/>
            <a:ext cx="7696200" cy="4156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3333CC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Flat transaction: 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as we have seen previously: all or nothing; rollback everything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3333CC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Flat transaction with </a:t>
            </a:r>
            <a:r>
              <a:rPr lang="en-US" sz="2400" dirty="0" err="1">
                <a:solidFill>
                  <a:srgbClr val="3333CC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savepoints</a:t>
            </a:r>
            <a:r>
              <a:rPr lang="en-US" sz="2400" dirty="0">
                <a:solidFill>
                  <a:srgbClr val="3333CC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rollback to an earlier 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savepoint</a:t>
            </a:r>
            <a:endParaRPr lang="en-US" sz="2400" dirty="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3333CC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Chained transactions: 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Inside a transaction is a chain of sub-transactions where commit of a sub-transaction begins the next sub-transaction; rollback is limited to the most recent committed sub-transaction</a:t>
            </a:r>
          </a:p>
        </p:txBody>
      </p:sp>
      <p:sp>
        <p:nvSpPr>
          <p:cNvPr id="69636" name="TextBox 3">
            <a:extLst>
              <a:ext uri="{FF2B5EF4-FFF2-40B4-BE49-F238E27FC236}">
                <a16:creationId xmlns:a16="http://schemas.microsoft.com/office/drawing/2014/main" id="{DCB8628B-1168-42BA-B6C3-C54768CDA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5867401"/>
            <a:ext cx="7391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Ref: Jim Gray and Andreas Reuter: Transaction Processing: Concepts and Techniques</a:t>
            </a:r>
          </a:p>
        </p:txBody>
      </p:sp>
    </p:spTree>
    <p:extLst>
      <p:ext uri="{BB962C8B-B14F-4D97-AF65-F5344CB8AC3E}">
        <p14:creationId xmlns:p14="http://schemas.microsoft.com/office/powerpoint/2010/main" val="2539567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1027">
            <a:extLst>
              <a:ext uri="{FF2B5EF4-FFF2-40B4-BE49-F238E27FC236}">
                <a16:creationId xmlns:a16="http://schemas.microsoft.com/office/drawing/2014/main" id="{03F78A95-F497-4FA8-8678-242CFF3A0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916" y="1719607"/>
            <a:ext cx="892247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000000"/>
                </a:solidFill>
                <a:latin typeface="Comic Sans MS" panose="030F0702030302020204" pitchFamily="66" charset="0"/>
              </a:rPr>
              <a:t>Lots to explore with transaction management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Other lock-based concurrency control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Non lock-based concurrency control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Different types of transaction models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Box 1">
            <a:extLst>
              <a:ext uri="{FF2B5EF4-FFF2-40B4-BE49-F238E27FC236}">
                <a16:creationId xmlns:a16="http://schemas.microsoft.com/office/drawing/2014/main" id="{AE96590B-0186-43AB-8F64-D9B215F68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914401"/>
            <a:ext cx="4389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>
                <a:solidFill>
                  <a:srgbClr val="000000"/>
                </a:solidFill>
              </a:rPr>
              <a:t>Transaction Models</a:t>
            </a:r>
          </a:p>
        </p:txBody>
      </p:sp>
      <p:sp>
        <p:nvSpPr>
          <p:cNvPr id="70659" name="TextBox 2">
            <a:extLst>
              <a:ext uri="{FF2B5EF4-FFF2-40B4-BE49-F238E27FC236}">
                <a16:creationId xmlns:a16="http://schemas.microsoft.com/office/drawing/2014/main" id="{50B942CD-E95B-46CB-A9E4-ABBC71A60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76401"/>
            <a:ext cx="6991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Nested transaction: A tree of sub-transactions</a:t>
            </a:r>
          </a:p>
        </p:txBody>
      </p:sp>
      <p:pic>
        <p:nvPicPr>
          <p:cNvPr id="70660" name="Picture 3">
            <a:extLst>
              <a:ext uri="{FF2B5EF4-FFF2-40B4-BE49-F238E27FC236}">
                <a16:creationId xmlns:a16="http://schemas.microsoft.com/office/drawing/2014/main" id="{24DB5269-F45B-4583-AFAA-11CD68176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58989"/>
            <a:ext cx="61722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4">
            <a:extLst>
              <a:ext uri="{FF2B5EF4-FFF2-40B4-BE49-F238E27FC236}">
                <a16:creationId xmlns:a16="http://schemas.microsoft.com/office/drawing/2014/main" id="{72AEA6EF-E11D-41C7-B949-50170A2A8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6" y="6191251"/>
            <a:ext cx="2714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 Ref: Gray’s book </a:t>
            </a:r>
          </a:p>
        </p:txBody>
      </p:sp>
    </p:spTree>
    <p:extLst>
      <p:ext uri="{BB962C8B-B14F-4D97-AF65-F5344CB8AC3E}">
        <p14:creationId xmlns:p14="http://schemas.microsoft.com/office/powerpoint/2010/main" val="244007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>
            <a:extLst>
              <a:ext uri="{FF2B5EF4-FFF2-40B4-BE49-F238E27FC236}">
                <a16:creationId xmlns:a16="http://schemas.microsoft.com/office/drawing/2014/main" id="{9277ED26-C033-4AE4-B8A2-D11C8D8E6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3162300"/>
            <a:ext cx="41910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690563" indent="-23336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Recoverable Schedule</a:t>
            </a:r>
            <a:r>
              <a:rPr lang="en-US" altLang="en-US" sz="2400" dirty="0">
                <a:latin typeface="Comic Sans MS" panose="030F0702030302020204" pitchFamily="66" charset="0"/>
              </a:rPr>
              <a:t>: </a:t>
            </a:r>
            <a:r>
              <a:rPr lang="en-US" altLang="en-US" sz="2000" dirty="0">
                <a:latin typeface="Comic Sans MS" panose="030F0702030302020204" pitchFamily="66" charset="0"/>
              </a:rPr>
              <a:t>Schedule in which transactions commit only after if all transactions whose changes they read commit.</a:t>
            </a:r>
          </a:p>
        </p:txBody>
      </p:sp>
      <p:sp>
        <p:nvSpPr>
          <p:cNvPr id="33796" name="Text Box 11">
            <a:extLst>
              <a:ext uri="{FF2B5EF4-FFF2-40B4-BE49-F238E27FC236}">
                <a16:creationId xmlns:a16="http://schemas.microsoft.com/office/drawing/2014/main" id="{6F04B99B-B541-4170-A25A-13400140E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5356204"/>
            <a:ext cx="6859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Locking protocols are typically used to ensure serializable and recoverable schedules</a:t>
            </a:r>
          </a:p>
        </p:txBody>
      </p:sp>
      <p:sp>
        <p:nvSpPr>
          <p:cNvPr id="33797" name="Text Box 12">
            <a:extLst>
              <a:ext uri="{FF2B5EF4-FFF2-40B4-BE49-F238E27FC236}">
                <a16:creationId xmlns:a16="http://schemas.microsoft.com/office/drawing/2014/main" id="{E84CBDD0-8A84-40E2-82A1-DCE650D4F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2646" y="3235076"/>
            <a:ext cx="9699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W(X)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  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  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Commit</a:t>
            </a:r>
          </a:p>
        </p:txBody>
      </p:sp>
      <p:sp>
        <p:nvSpPr>
          <p:cNvPr id="33798" name="Text Box 13">
            <a:extLst>
              <a:ext uri="{FF2B5EF4-FFF2-40B4-BE49-F238E27FC236}">
                <a16:creationId xmlns:a16="http://schemas.microsoft.com/office/drawing/2014/main" id="{7FE51F13-F749-451A-8ED7-A4FAE8992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1" y="3803400"/>
            <a:ext cx="9699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Comic Sans MS" panose="030F0702030302020204" pitchFamily="66" charset="0"/>
              </a:rPr>
              <a:t>R(X)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Comic Sans MS" panose="030F0702030302020204" pitchFamily="66" charset="0"/>
              </a:rPr>
              <a:t>  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Comic Sans MS" panose="030F0702030302020204" pitchFamily="66" charset="0"/>
              </a:rPr>
              <a:t>Commit</a:t>
            </a:r>
          </a:p>
        </p:txBody>
      </p:sp>
      <p:sp>
        <p:nvSpPr>
          <p:cNvPr id="33799" name="Line 14">
            <a:extLst>
              <a:ext uri="{FF2B5EF4-FFF2-40B4-BE49-F238E27FC236}">
                <a16:creationId xmlns:a16="http://schemas.microsoft.com/office/drawing/2014/main" id="{F36ADFF6-951D-4EFA-970D-570C539BE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7720" y="3346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Rectangle 15">
            <a:extLst>
              <a:ext uri="{FF2B5EF4-FFF2-40B4-BE49-F238E27FC236}">
                <a16:creationId xmlns:a16="http://schemas.microsoft.com/office/drawing/2014/main" id="{C97AA65C-3F34-4F98-8E91-E679BFEF4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3720" y="3117600"/>
            <a:ext cx="3962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3801" name="Line 16">
            <a:extLst>
              <a:ext uri="{FF2B5EF4-FFF2-40B4-BE49-F238E27FC236}">
                <a16:creationId xmlns:a16="http://schemas.microsoft.com/office/drawing/2014/main" id="{8620078C-6113-4979-A060-F28C08354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7920" y="3346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Text Box 17">
            <a:extLst>
              <a:ext uri="{FF2B5EF4-FFF2-40B4-BE49-F238E27FC236}">
                <a16:creationId xmlns:a16="http://schemas.microsoft.com/office/drawing/2014/main" id="{4A24B0AE-1453-435F-B863-394C842AF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5520" y="4565401"/>
            <a:ext cx="706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33803" name="Line 20">
            <a:extLst>
              <a:ext uri="{FF2B5EF4-FFF2-40B4-BE49-F238E27FC236}">
                <a16:creationId xmlns:a16="http://schemas.microsoft.com/office/drawing/2014/main" id="{2F0062AE-4AB4-44CE-AD73-021510427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4320" y="34224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Rectangle 23">
            <a:extLst>
              <a:ext uri="{FF2B5EF4-FFF2-40B4-BE49-F238E27FC236}">
                <a16:creationId xmlns:a16="http://schemas.microsoft.com/office/drawing/2014/main" id="{B921EE37-D5FA-497B-A8B4-44DDE2003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835026"/>
            <a:ext cx="7924800" cy="202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mic Sans MS" panose="030F0702030302020204" pitchFamily="66" charset="0"/>
              </a:rPr>
              <a:t>More schedule types</a:t>
            </a:r>
          </a:p>
          <a:p>
            <a:pPr eaLnBrk="1" hangingPunct="1">
              <a:buFontTx/>
              <a:buNone/>
            </a:pPr>
            <a:r>
              <a:rPr lang="en-US" altLang="en-US" sz="2800" u="sng" dirty="0">
                <a:solidFill>
                  <a:schemeClr val="accent2"/>
                </a:solidFill>
                <a:latin typeface="Comic Sans MS" panose="030F0702030302020204" pitchFamily="66" charset="0"/>
              </a:rPr>
              <a:t>Serializable schedule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 over a set S of transactions is </a:t>
            </a:r>
            <a:r>
              <a:rPr lang="en-US" altLang="en-US" sz="2000" dirty="0">
                <a:latin typeface="Comic Sans MS" panose="030F0702030302020204" pitchFamily="66" charset="0"/>
              </a:rPr>
              <a:t>a schedule whose effect on any database consistency must be identical to that of some </a:t>
            </a:r>
            <a:r>
              <a:rPr lang="en-US" altLang="en-US" sz="2000" u="sng" dirty="0">
                <a:latin typeface="Comic Sans MS" panose="030F0702030302020204" pitchFamily="66" charset="0"/>
              </a:rPr>
              <a:t>complete serial schedule </a:t>
            </a:r>
            <a:r>
              <a:rPr lang="en-US" altLang="en-US" sz="2000" dirty="0">
                <a:latin typeface="Comic Sans MS" panose="030F0702030302020204" pitchFamily="66" charset="0"/>
              </a:rPr>
              <a:t>over the set of committed transactions in S.</a:t>
            </a:r>
          </a:p>
        </p:txBody>
      </p:sp>
    </p:spTree>
    <p:extLst>
      <p:ext uri="{BB962C8B-B14F-4D97-AF65-F5344CB8AC3E}">
        <p14:creationId xmlns:p14="http://schemas.microsoft.com/office/powerpoint/2010/main" val="309230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B8069470-788C-4486-8322-FFFDB3135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923" y="1073220"/>
            <a:ext cx="8832914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u="sng" dirty="0">
                <a:latin typeface="Comic Sans MS" panose="030F0702030302020204" pitchFamily="66" charset="0"/>
              </a:rPr>
              <a:t>Strict schedule</a:t>
            </a:r>
            <a:r>
              <a:rPr lang="en-US" altLang="en-US" sz="2400" dirty="0">
                <a:latin typeface="Comic Sans MS" panose="030F0702030302020204" pitchFamily="66" charset="0"/>
              </a:rPr>
              <a:t>: A schedule is strict if a value written by a transaction T </a:t>
            </a:r>
            <a:r>
              <a:rPr lang="en-US" altLang="en-US" sz="2400" u="sng" dirty="0">
                <a:latin typeface="Comic Sans MS" panose="030F0702030302020204" pitchFamily="66" charset="0"/>
              </a:rPr>
              <a:t>is not read or overwritten </a:t>
            </a:r>
            <a:r>
              <a:rPr lang="en-US" altLang="en-US" sz="2400" dirty="0">
                <a:latin typeface="Comic Sans MS" panose="030F0702030302020204" pitchFamily="66" charset="0"/>
              </a:rPr>
              <a:t>by other transactions until T either commits or aborts.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Strict schedules are recoverable schedules</a:t>
            </a:r>
            <a:endParaRPr lang="en-US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4819" name="Line 7">
            <a:extLst>
              <a:ext uri="{FF2B5EF4-FFF2-40B4-BE49-F238E27FC236}">
                <a16:creationId xmlns:a16="http://schemas.microsoft.com/office/drawing/2014/main" id="{0DE5CBF7-055F-4AB1-8618-FC8D0D976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419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Text Box 8">
            <a:extLst>
              <a:ext uri="{FF2B5EF4-FFF2-40B4-BE49-F238E27FC236}">
                <a16:creationId xmlns:a16="http://schemas.microsoft.com/office/drawing/2014/main" id="{88D353EE-7C36-41A8-8317-3873F26F6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86201"/>
            <a:ext cx="706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34821" name="Text Box 10">
            <a:extLst>
              <a:ext uri="{FF2B5EF4-FFF2-40B4-BE49-F238E27FC236}">
                <a16:creationId xmlns:a16="http://schemas.microsoft.com/office/drawing/2014/main" id="{B8B97AFD-043E-46E6-9C77-7E6821B6C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343401"/>
            <a:ext cx="19764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W(X)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  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  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Commit or Abort</a:t>
            </a:r>
          </a:p>
        </p:txBody>
      </p:sp>
      <p:sp>
        <p:nvSpPr>
          <p:cNvPr id="34822" name="Text Box 11">
            <a:extLst>
              <a:ext uri="{FF2B5EF4-FFF2-40B4-BE49-F238E27FC236}">
                <a16:creationId xmlns:a16="http://schemas.microsoft.com/office/drawing/2014/main" id="{0D087ABA-8DB6-4ECF-976B-4B1D0E259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5486400"/>
            <a:ext cx="15986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Comic Sans MS" panose="030F0702030302020204" pitchFamily="66" charset="0"/>
              </a:rPr>
              <a:t>R(X) or W(X)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Comic Sans MS" panose="030F0702030302020204" pitchFamily="66" charset="0"/>
              </a:rPr>
              <a:t>  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3300"/>
                </a:solidFill>
                <a:latin typeface="Comic Sans MS" panose="030F0702030302020204" pitchFamily="66" charset="0"/>
              </a:rPr>
              <a:t>Commit</a:t>
            </a:r>
          </a:p>
        </p:txBody>
      </p:sp>
      <p:sp>
        <p:nvSpPr>
          <p:cNvPr id="34823" name="Rectangle 12">
            <a:extLst>
              <a:ext uri="{FF2B5EF4-FFF2-40B4-BE49-F238E27FC236}">
                <a16:creationId xmlns:a16="http://schemas.microsoft.com/office/drawing/2014/main" id="{23869624-A2CC-4FC7-98EA-6774E9F1B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962400"/>
            <a:ext cx="2971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4824" name="Line 13">
            <a:extLst>
              <a:ext uri="{FF2B5EF4-FFF2-40B4-BE49-F238E27FC236}">
                <a16:creationId xmlns:a16="http://schemas.microsoft.com/office/drawing/2014/main" id="{4BFC0428-10E2-40E5-9E55-9FF3D8484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38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Text Box 14">
            <a:extLst>
              <a:ext uri="{FF2B5EF4-FFF2-40B4-BE49-F238E27FC236}">
                <a16:creationId xmlns:a16="http://schemas.microsoft.com/office/drawing/2014/main" id="{7FEFDF98-0F4B-4B51-A33D-FCC67063A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1" y="4495800"/>
            <a:ext cx="11588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No R(X) or W(X) allowed</a:t>
            </a:r>
          </a:p>
        </p:txBody>
      </p:sp>
      <p:sp>
        <p:nvSpPr>
          <p:cNvPr id="34826" name="AutoShape 15">
            <a:extLst>
              <a:ext uri="{FF2B5EF4-FFF2-40B4-BE49-F238E27FC236}">
                <a16:creationId xmlns:a16="http://schemas.microsoft.com/office/drawing/2014/main" id="{124EDE44-A21A-4CC6-90F5-CBB75DA6F39C}"/>
              </a:ext>
            </a:extLst>
          </p:cNvPr>
          <p:cNvSpPr>
            <a:spLocks/>
          </p:cNvSpPr>
          <p:nvPr/>
        </p:nvSpPr>
        <p:spPr bwMode="auto">
          <a:xfrm>
            <a:off x="3657600" y="464820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4827" name="Text Box 18">
            <a:extLst>
              <a:ext uri="{FF2B5EF4-FFF2-40B4-BE49-F238E27FC236}">
                <a16:creationId xmlns:a16="http://schemas.microsoft.com/office/drawing/2014/main" id="{B553F94E-75BB-4C4C-9D3C-23F5D423F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6" y="4003676"/>
            <a:ext cx="33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34828" name="Text Box 19">
            <a:extLst>
              <a:ext uri="{FF2B5EF4-FFF2-40B4-BE49-F238E27FC236}">
                <a16:creationId xmlns:a16="http://schemas.microsoft.com/office/drawing/2014/main" id="{DE2423D7-FD56-4A69-9CCD-C3B986757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6" y="3622676"/>
            <a:ext cx="3756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Strict and therefore recoverable</a:t>
            </a:r>
          </a:p>
        </p:txBody>
      </p:sp>
      <p:sp>
        <p:nvSpPr>
          <p:cNvPr id="34829" name="Line 20">
            <a:extLst>
              <a:ext uri="{FF2B5EF4-FFF2-40B4-BE49-F238E27FC236}">
                <a16:creationId xmlns:a16="http://schemas.microsoft.com/office/drawing/2014/main" id="{404632D6-F282-44DC-B67C-31B3CD7DE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343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DAE133-D74D-4AA4-BBBF-A20E0A50FAA7}"/>
              </a:ext>
            </a:extLst>
          </p:cNvPr>
          <p:cNvGrpSpPr>
            <a:grpSpLocks/>
          </p:cNvGrpSpPr>
          <p:nvPr/>
        </p:nvGrpSpPr>
        <p:grpSpPr bwMode="auto">
          <a:xfrm>
            <a:off x="6400801" y="3581400"/>
            <a:ext cx="3008313" cy="2667000"/>
            <a:chOff x="4876800" y="3581400"/>
            <a:chExt cx="3008313" cy="2667000"/>
          </a:xfrm>
        </p:grpSpPr>
        <p:sp>
          <p:nvSpPr>
            <p:cNvPr id="34831" name="Text Box 3">
              <a:extLst>
                <a:ext uri="{FF2B5EF4-FFF2-40B4-BE49-F238E27FC236}">
                  <a16:creationId xmlns:a16="http://schemas.microsoft.com/office/drawing/2014/main" id="{D447B974-8686-4EA2-AB1C-F9D32C4F7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5725" y="4232275"/>
              <a:ext cx="2189163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Comic Sans MS" panose="030F0702030302020204" pitchFamily="66" charset="0"/>
                </a:rPr>
                <a:t>W(X)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Comic Sans MS" panose="030F0702030302020204" pitchFamily="66" charset="0"/>
                </a:rPr>
                <a:t>   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Comic Sans MS" panose="030F0702030302020204" pitchFamily="66" charset="0"/>
                </a:rPr>
                <a:t>   	         </a:t>
              </a:r>
              <a:r>
                <a:rPr lang="en-US" altLang="en-US" sz="1800">
                  <a:solidFill>
                    <a:srgbClr val="FF3300"/>
                  </a:solidFill>
                  <a:latin typeface="Comic Sans MS" panose="030F0702030302020204" pitchFamily="66" charset="0"/>
                </a:rPr>
                <a:t>R(X)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Comic Sans MS" panose="030F0702030302020204" pitchFamily="66" charset="0"/>
                </a:rPr>
                <a:t>Commit</a:t>
              </a:r>
            </a:p>
          </p:txBody>
        </p:sp>
        <p:sp>
          <p:nvSpPr>
            <p:cNvPr id="34832" name="Text Box 4">
              <a:extLst>
                <a:ext uri="{FF2B5EF4-FFF2-40B4-BE49-F238E27FC236}">
                  <a16:creationId xmlns:a16="http://schemas.microsoft.com/office/drawing/2014/main" id="{5846B346-9B99-41FC-B0A2-762B7A070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5257800"/>
              <a:ext cx="969963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3300"/>
                  </a:solidFill>
                  <a:latin typeface="Comic Sans MS" panose="030F0702030302020204" pitchFamily="66" charset="0"/>
                </a:rPr>
                <a:t>W(X)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3300"/>
                  </a:solidFill>
                  <a:latin typeface="Comic Sans MS" panose="030F0702030302020204" pitchFamily="66" charset="0"/>
                </a:rPr>
                <a:t>   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3300"/>
                  </a:solidFill>
                  <a:latin typeface="Comic Sans MS" panose="030F0702030302020204" pitchFamily="66" charset="0"/>
                </a:rPr>
                <a:t>Commit</a:t>
              </a:r>
            </a:p>
          </p:txBody>
        </p:sp>
        <p:sp>
          <p:nvSpPr>
            <p:cNvPr id="34833" name="Line 5">
              <a:extLst>
                <a:ext uri="{FF2B5EF4-FFF2-40B4-BE49-F238E27FC236}">
                  <a16:creationId xmlns:a16="http://schemas.microsoft.com/office/drawing/2014/main" id="{4D7E9BE4-F549-4AA8-8F36-97CDFA1DD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038600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Rectangle 6">
              <a:extLst>
                <a:ext uri="{FF2B5EF4-FFF2-40B4-BE49-F238E27FC236}">
                  <a16:creationId xmlns:a16="http://schemas.microsoft.com/office/drawing/2014/main" id="{64E1261C-09F9-4605-9F0E-AEC97F99B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886200"/>
              <a:ext cx="2895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34835" name="Text Box 9">
              <a:extLst>
                <a:ext uri="{FF2B5EF4-FFF2-40B4-BE49-F238E27FC236}">
                  <a16:creationId xmlns:a16="http://schemas.microsoft.com/office/drawing/2014/main" id="{9277713A-F34C-4A23-AA8D-BD37A125A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0" y="3581400"/>
              <a:ext cx="30083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Recoverable but not strict</a:t>
              </a:r>
            </a:p>
          </p:txBody>
        </p:sp>
        <p:sp>
          <p:nvSpPr>
            <p:cNvPr id="34836" name="Text Box 21">
              <a:extLst>
                <a:ext uri="{FF2B5EF4-FFF2-40B4-BE49-F238E27FC236}">
                  <a16:creationId xmlns:a16="http://schemas.microsoft.com/office/drawing/2014/main" id="{3D8EF38E-CB1B-4767-81D5-5A84DD4E2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8125" y="3927475"/>
              <a:ext cx="3397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34837" name="Line 22">
              <a:extLst>
                <a:ext uri="{FF2B5EF4-FFF2-40B4-BE49-F238E27FC236}">
                  <a16:creationId xmlns:a16="http://schemas.microsoft.com/office/drawing/2014/main" id="{93BFACD4-2D0E-4B51-B184-B4A128259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4267200"/>
              <a:ext cx="259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D8CFBD4-B8E5-41CF-93FF-2EEFEDBEDC9D}"/>
              </a:ext>
            </a:extLst>
          </p:cNvPr>
          <p:cNvSpPr txBox="1"/>
          <p:nvPr/>
        </p:nvSpPr>
        <p:spPr>
          <a:xfrm>
            <a:off x="9320755" y="4754046"/>
            <a:ext cx="2538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the shared object before T commit  </a:t>
            </a:r>
            <a:r>
              <a:rPr lang="en-US" dirty="0">
                <a:sym typeface="Wingdings" panose="05000000000000000000" pitchFamily="2" charset="2"/>
              </a:rPr>
              <a:t> not strict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4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C11252A-BF9F-423D-8E73-120BBFA97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latin typeface="Comic Sans MS" panose="030F0702030302020204" pitchFamily="66" charset="0"/>
              </a:rPr>
              <a:t>Options for DBMS to provide concurrency control</a:t>
            </a:r>
          </a:p>
        </p:txBody>
      </p:sp>
      <p:sp>
        <p:nvSpPr>
          <p:cNvPr id="48131" name="Text Box 5">
            <a:extLst>
              <a:ext uri="{FF2B5EF4-FFF2-40B4-BE49-F238E27FC236}">
                <a16:creationId xmlns:a16="http://schemas.microsoft.com/office/drawing/2014/main" id="{D37C218A-1AA9-4EF4-A490-C699AC541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2586" y="4204354"/>
            <a:ext cx="7239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0" indent="-1778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18923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u="sng">
                <a:solidFill>
                  <a:srgbClr val="000000"/>
                </a:solidFill>
                <a:latin typeface="Comic Sans MS" panose="030F0702030302020204" pitchFamily="66" charset="0"/>
              </a:rPr>
              <a:t>Assumption</a:t>
            </a: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: </a:t>
            </a: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Most transactions will not conflict with other transactions.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Not widely used.</a:t>
            </a: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A19842B3-9246-4040-B25F-570FF6CB9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787" y="2188589"/>
            <a:ext cx="7848600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568325" indent="-1111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027113" indent="-1127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Lock-based Concurrency Control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Used by most relational DBMS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Timestamp-Based Concurrency Control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Multiversion</a:t>
            </a: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Concurrency Control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Give serializable schedules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Used in Oracle 8.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0CF0376F-A4DA-47CC-AA52-10A9A73EB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787" y="3518555"/>
            <a:ext cx="4812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Optimistic Concurrency Control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17CD3ED4-2F3F-4259-9597-A1A8AB658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881245"/>
              </p:ext>
            </p:extLst>
          </p:nvPr>
        </p:nvGraphicFramePr>
        <p:xfrm>
          <a:off x="3260103" y="321298"/>
          <a:ext cx="4722609" cy="268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552381" imgH="2591162" progId="Paint.Picture">
                  <p:embed/>
                </p:oleObj>
              </mc:Choice>
              <mc:Fallback>
                <p:oleObj name="Bitmap Image" r:id="rId2" imgW="4552381" imgH="2591162" progId="Paint.Picture">
                  <p:embed/>
                  <p:pic>
                    <p:nvPicPr>
                      <p:cNvPr id="49154" name="Object 2">
                        <a:extLst>
                          <a:ext uri="{FF2B5EF4-FFF2-40B4-BE49-F238E27FC236}">
                            <a16:creationId xmlns:a16="http://schemas.microsoft.com/office/drawing/2014/main" id="{17CD3ED4-2F3F-4259-9597-A1A8AB6589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103" y="321298"/>
                        <a:ext cx="4722609" cy="2687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Text Box 1027">
            <a:extLst>
              <a:ext uri="{FF2B5EF4-FFF2-40B4-BE49-F238E27FC236}">
                <a16:creationId xmlns:a16="http://schemas.microsoft.com/office/drawing/2014/main" id="{6C42735E-4EB9-41C0-AD71-1DAA8E68D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448" y="3090672"/>
            <a:ext cx="105156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568325" indent="-1111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Lock manager provides concurrency control (protection against interferences from other transactions)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Before a shared object is used, a lock on that object must be granted by DBMS.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Maintain a lock table.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Several lock levels: database, tables, pages, tuples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A page = a disk block where you can store several rows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Disk block = unit of data retrieval from disk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Log manager provides recovery services.</a:t>
            </a:r>
          </a:p>
        </p:txBody>
      </p:sp>
    </p:spTree>
    <p:extLst>
      <p:ext uri="{BB962C8B-B14F-4D97-AF65-F5344CB8AC3E}">
        <p14:creationId xmlns:p14="http://schemas.microsoft.com/office/powerpoint/2010/main" val="180960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4639632D-3473-4373-B565-AB162102E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"/>
            <a:ext cx="5257800" cy="1143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BD1ABB4-C565-49EA-A94B-81DDE187C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>
                <a:solidFill>
                  <a:srgbClr val="000000"/>
                </a:solidFill>
                <a:latin typeface="Comic Sans MS" panose="030F0702030302020204" pitchFamily="66" charset="0"/>
              </a:rPr>
              <a:t>Lock Management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FD861C9-BBB8-42D4-8C27-C31A39DB2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81200"/>
            <a:ext cx="81534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Lock and unlock requests are handled by the lock manager.</a:t>
            </a:r>
          </a:p>
          <a:p>
            <a:pPr fontAlgn="base"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Lock table entry for each object:</a:t>
            </a:r>
          </a:p>
          <a:p>
            <a:pPr lvl="1" fontAlgn="base">
              <a:spcAft>
                <a:spcPct val="0"/>
              </a:spcAft>
              <a:buSzPct val="75000"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Transactions currently holding a lock</a:t>
            </a:r>
          </a:p>
          <a:p>
            <a:pPr lvl="1" fontAlgn="base">
              <a:spcAft>
                <a:spcPct val="0"/>
              </a:spcAft>
              <a:buSzPct val="75000"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Type of lock held (shared or exclusive)</a:t>
            </a:r>
          </a:p>
          <a:p>
            <a:pPr lvl="1" fontAlgn="base">
              <a:spcAft>
                <a:spcPct val="0"/>
              </a:spcAft>
              <a:buSzPct val="75000"/>
            </a:pPr>
            <a:r>
              <a:rPr lang="en-US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Pointer to queue of lock requests.</a:t>
            </a:r>
          </a:p>
          <a:p>
            <a:pPr lvl="1" fontAlgn="base">
              <a:spcAft>
                <a:spcPct val="0"/>
              </a:spcAft>
              <a:buSzPct val="75000"/>
            </a:pPr>
            <a:endParaRPr lang="en-US" altLang="en-US" sz="18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Locking and unlocking have to be atomic operations using operating system support such as semaphore.</a:t>
            </a:r>
          </a:p>
          <a:p>
            <a:pPr fontAlgn="base"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Lock upgrade: A transaction that holds a shared lock can be upgraded to hold an exclusive lock if no other transactions hold a shared lock on the object.</a:t>
            </a:r>
          </a:p>
          <a:p>
            <a:pPr fontAlgn="base"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>
            <a:extLst>
              <a:ext uri="{FF2B5EF4-FFF2-40B4-BE49-F238E27FC236}">
                <a16:creationId xmlns:a16="http://schemas.microsoft.com/office/drawing/2014/main" id="{6F3648F3-E582-4337-884F-1D7D4A96D2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447801"/>
          <a:ext cx="5791200" cy="279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114286" imgH="2467319" progId="Paint.Picture">
                  <p:embed/>
                </p:oleObj>
              </mc:Choice>
              <mc:Fallback>
                <p:oleObj name="Bitmap Image" r:id="rId2" imgW="5114286" imgH="2467319" progId="Paint.Picture">
                  <p:embed/>
                  <p:pic>
                    <p:nvPicPr>
                      <p:cNvPr id="53250" name="Object 2">
                        <a:extLst>
                          <a:ext uri="{FF2B5EF4-FFF2-40B4-BE49-F238E27FC236}">
                            <a16:creationId xmlns:a16="http://schemas.microsoft.com/office/drawing/2014/main" id="{6F3648F3-E582-4337-884F-1D7D4A96D2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447801"/>
                        <a:ext cx="5791200" cy="279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Text Box 8">
            <a:extLst>
              <a:ext uri="{FF2B5EF4-FFF2-40B4-BE49-F238E27FC236}">
                <a16:creationId xmlns:a16="http://schemas.microsoft.com/office/drawing/2014/main" id="{ECB933AC-11BF-47DC-AE6C-939E65EE0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838200"/>
            <a:ext cx="167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  <a:latin typeface="Comic Sans MS" panose="030F0702030302020204" pitchFamily="66" charset="0"/>
              </a:rPr>
              <a:t>Strict 2PL</a:t>
            </a:r>
          </a:p>
        </p:txBody>
      </p:sp>
      <p:sp>
        <p:nvSpPr>
          <p:cNvPr id="53252" name="Text Box 10">
            <a:extLst>
              <a:ext uri="{FF2B5EF4-FFF2-40B4-BE49-F238E27FC236}">
                <a16:creationId xmlns:a16="http://schemas.microsoft.com/office/drawing/2014/main" id="{2F51C5B3-DFCF-4E90-BC9F-B0E024E4D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723" y="4688143"/>
            <a:ext cx="874655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mic Sans MS" panose="030F0702030302020204" pitchFamily="66" charset="0"/>
              </a:rPr>
              <a:t>Strict 2PL is the most widely used locking protocol</a:t>
            </a:r>
            <a:endParaRPr lang="en-US" alt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Strict 2PL ensures strict and conflict serializable schedules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>
            <a:extLst>
              <a:ext uri="{FF2B5EF4-FFF2-40B4-BE49-F238E27FC236}">
                <a16:creationId xmlns:a16="http://schemas.microsoft.com/office/drawing/2014/main" id="{9DC24ED7-9675-451E-8B19-CC59B3D04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09600"/>
            <a:ext cx="8229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indent="587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3333CC"/>
                </a:solidFill>
                <a:latin typeface="Comic Sans MS" panose="030F0702030302020204" pitchFamily="66" charset="0"/>
              </a:rPr>
              <a:t>Strict Two-phase Locking (Strict 2PL) Protocol</a:t>
            </a: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:</a:t>
            </a:r>
          </a:p>
          <a:p>
            <a:pPr fontAlgn="base"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 fontAlgn="base">
              <a:spcAft>
                <a:spcPct val="0"/>
              </a:spcAft>
              <a:buSzPct val="75000"/>
              <a:buFontTx/>
              <a:buAutoNum type="arabicPeriod"/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Each transaction must obtain a </a:t>
            </a:r>
            <a:r>
              <a:rPr lang="en-US" altLang="en-US" sz="2400" dirty="0">
                <a:solidFill>
                  <a:srgbClr val="3333CC"/>
                </a:solidFill>
                <a:latin typeface="Comic Sans MS" panose="030F0702030302020204" pitchFamily="66" charset="0"/>
              </a:rPr>
              <a:t>S (</a:t>
            </a:r>
            <a:r>
              <a:rPr lang="en-US" altLang="en-US" sz="2400" i="1" dirty="0">
                <a:solidFill>
                  <a:srgbClr val="3333CC"/>
                </a:solidFill>
                <a:latin typeface="Comic Sans MS" panose="030F0702030302020204" pitchFamily="66" charset="0"/>
              </a:rPr>
              <a:t>shared</a:t>
            </a:r>
            <a:r>
              <a:rPr lang="en-US" altLang="en-US" sz="2400" dirty="0">
                <a:solidFill>
                  <a:srgbClr val="3333CC"/>
                </a:solidFill>
                <a:latin typeface="Comic Sans MS" panose="030F0702030302020204" pitchFamily="66" charset="0"/>
              </a:rPr>
              <a:t>) lock </a:t>
            </a: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on the object before reading, and an </a:t>
            </a:r>
            <a:r>
              <a:rPr lang="en-US" altLang="en-US" sz="2400" dirty="0">
                <a:solidFill>
                  <a:srgbClr val="3333CC"/>
                </a:solidFill>
                <a:latin typeface="Comic Sans MS" panose="030F0702030302020204" pitchFamily="66" charset="0"/>
              </a:rPr>
              <a:t>X (</a:t>
            </a:r>
            <a:r>
              <a:rPr lang="en-US" altLang="en-US" sz="2400" i="1" dirty="0">
                <a:solidFill>
                  <a:srgbClr val="3333CC"/>
                </a:solidFill>
                <a:latin typeface="Comic Sans MS" panose="030F0702030302020204" pitchFamily="66" charset="0"/>
              </a:rPr>
              <a:t>exclusive</a:t>
            </a:r>
            <a:r>
              <a:rPr lang="en-US" altLang="en-US" sz="2400" dirty="0">
                <a:solidFill>
                  <a:srgbClr val="3333CC"/>
                </a:solidFill>
                <a:latin typeface="Comic Sans MS" panose="030F0702030302020204" pitchFamily="66" charset="0"/>
              </a:rPr>
              <a:t>) lock </a:t>
            </a: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on the object before writing.</a:t>
            </a:r>
          </a:p>
          <a:p>
            <a:pPr lvl="2" fontAlgn="base">
              <a:spcAft>
                <a:spcPct val="0"/>
              </a:spcAft>
              <a:buSzPct val="75000"/>
              <a:buNone/>
            </a:pPr>
            <a:endParaRPr lang="en-US" altLang="en-US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2" fontAlgn="base">
              <a:spcAft>
                <a:spcPct val="0"/>
              </a:spcAft>
              <a:buSzPct val="7500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If a transaction holds an X lock on an object, </a:t>
            </a:r>
            <a:r>
              <a:rPr lang="en-US" alt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it can read the object without additional shared lock required; </a:t>
            </a: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however, no other transaction can get a lock (S or X) on that object.</a:t>
            </a:r>
          </a:p>
          <a:p>
            <a:pPr lvl="1" fontAlgn="base">
              <a:spcAft>
                <a:spcPct val="0"/>
              </a:spcAft>
              <a:buSzPct val="75000"/>
              <a:buNone/>
            </a:pPr>
            <a:endParaRPr lang="en-US" alt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 fontAlgn="base">
              <a:spcAft>
                <a:spcPct val="0"/>
              </a:spcAft>
              <a:buSzPct val="75000"/>
              <a:buFontTx/>
              <a:buAutoNum type="arabicPeriod" startAt="2"/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All locks held by a transaction are released when the transaction completes.</a:t>
            </a:r>
          </a:p>
        </p:txBody>
      </p:sp>
      <p:sp>
        <p:nvSpPr>
          <p:cNvPr id="52227" name="Text Box 4">
            <a:extLst>
              <a:ext uri="{FF2B5EF4-FFF2-40B4-BE49-F238E27FC236}">
                <a16:creationId xmlns:a16="http://schemas.microsoft.com/office/drawing/2014/main" id="{4E7ECBD5-AB97-4012-A112-2C3FB7F6A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5833268"/>
            <a:ext cx="7788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Requests </a:t>
            </a:r>
            <a:r>
              <a:rPr lang="en-US" altLang="en-US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to acquire and release locks </a:t>
            </a: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are automatically inserted into transactions by DBMS.</a:t>
            </a:r>
          </a:p>
        </p:txBody>
      </p:sp>
    </p:spTree>
    <p:extLst>
      <p:ext uri="{BB962C8B-B14F-4D97-AF65-F5344CB8AC3E}">
        <p14:creationId xmlns:p14="http://schemas.microsoft.com/office/powerpoint/2010/main" val="252138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3F8FB5C3-71CA-4388-83CA-4575D6F8D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762001"/>
            <a:ext cx="49760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 sz="24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T</a:t>
            </a: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(O): Shared lock on object 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24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T</a:t>
            </a:r>
            <a:r>
              <a:rPr lang="en-US" alt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(O): Exclusive lock on object O</a:t>
            </a:r>
          </a:p>
        </p:txBody>
      </p:sp>
      <p:sp>
        <p:nvSpPr>
          <p:cNvPr id="54275" name="Line 3">
            <a:extLst>
              <a:ext uri="{FF2B5EF4-FFF2-40B4-BE49-F238E27FC236}">
                <a16:creationId xmlns:a16="http://schemas.microsoft.com/office/drawing/2014/main" id="{F8D6B4D9-CB62-4828-9E32-ECC681606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9475" y="264953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B2627C9E-D746-4EE8-9567-0AD54DC29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5" y="2268539"/>
            <a:ext cx="1333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702030302020204" pitchFamily="66" charset="0"/>
              </a:rPr>
              <a:t>T1       T2</a:t>
            </a:r>
          </a:p>
        </p:txBody>
      </p:sp>
      <p:sp>
        <p:nvSpPr>
          <p:cNvPr id="54277" name="Line 5">
            <a:extLst>
              <a:ext uri="{FF2B5EF4-FFF2-40B4-BE49-F238E27FC236}">
                <a16:creationId xmlns:a16="http://schemas.microsoft.com/office/drawing/2014/main" id="{AC6A12BB-325F-4D01-BE82-0DE817232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9475" y="226853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1AC24BEA-ACDF-41D1-8A8C-DED57BD36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43201"/>
            <a:ext cx="82747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X(A)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R(A)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W(A)</a:t>
            </a:r>
          </a:p>
        </p:txBody>
      </p:sp>
      <p:sp>
        <p:nvSpPr>
          <p:cNvPr id="54279" name="Line 7">
            <a:extLst>
              <a:ext uri="{FF2B5EF4-FFF2-40B4-BE49-F238E27FC236}">
                <a16:creationId xmlns:a16="http://schemas.microsoft.com/office/drawing/2014/main" id="{33CFEC65-4A95-4DDD-9418-3E4FEEA1C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875" y="2268538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4280" name="Line 9">
            <a:extLst>
              <a:ext uri="{FF2B5EF4-FFF2-40B4-BE49-F238E27FC236}">
                <a16:creationId xmlns:a16="http://schemas.microsoft.com/office/drawing/2014/main" id="{75048A07-D955-4001-9B03-C591708566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0528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4281" name="Text Box 10">
            <a:extLst>
              <a:ext uri="{FF2B5EF4-FFF2-40B4-BE49-F238E27FC236}">
                <a16:creationId xmlns:a16="http://schemas.microsoft.com/office/drawing/2014/main" id="{1CDC88BA-83BD-4D94-A709-70FA279D8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86201"/>
            <a:ext cx="23622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T2 tries to get X(A)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and cannot!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T2 has to be blocked waiting  until T1 is done and releases all its locks.</a:t>
            </a:r>
          </a:p>
        </p:txBody>
      </p:sp>
      <p:sp>
        <p:nvSpPr>
          <p:cNvPr id="54282" name="Text Box 11">
            <a:extLst>
              <a:ext uri="{FF2B5EF4-FFF2-40B4-BE49-F238E27FC236}">
                <a16:creationId xmlns:a16="http://schemas.microsoft.com/office/drawing/2014/main" id="{88919A34-C270-4733-9469-8254CC2A1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1789113"/>
            <a:ext cx="480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In this case, strict 2PL results in serial execution of the two transactions.</a:t>
            </a:r>
          </a:p>
        </p:txBody>
      </p:sp>
      <p:sp>
        <p:nvSpPr>
          <p:cNvPr id="54283" name="Text Box 12">
            <a:extLst>
              <a:ext uri="{FF2B5EF4-FFF2-40B4-BE49-F238E27FC236}">
                <a16:creationId xmlns:a16="http://schemas.microsoft.com/office/drawing/2014/main" id="{57B0F124-3C1A-4A31-86B2-4134E6DE5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6" y="2493963"/>
            <a:ext cx="1723549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T1                 T2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X(A)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R(A)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W(A)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X(B)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R(B)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X(B)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W(B)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Commit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	X(A)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	R(A)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	W(A)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	X(B)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	R(B)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	W(B)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mic Sans MS" panose="030F0702030302020204" pitchFamily="66" charset="0"/>
              </a:rPr>
              <a:t>	Commit</a:t>
            </a:r>
          </a:p>
        </p:txBody>
      </p:sp>
      <p:sp>
        <p:nvSpPr>
          <p:cNvPr id="54284" name="Line 13">
            <a:extLst>
              <a:ext uri="{FF2B5EF4-FFF2-40B4-BE49-F238E27FC236}">
                <a16:creationId xmlns:a16="http://schemas.microsoft.com/office/drawing/2014/main" id="{F9F8EF91-464E-4C68-8FEB-CADE9967E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5088" y="2819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4285" name="Line 14">
            <a:extLst>
              <a:ext uri="{FF2B5EF4-FFF2-40B4-BE49-F238E27FC236}">
                <a16:creationId xmlns:a16="http://schemas.microsoft.com/office/drawing/2014/main" id="{2E8D426D-30BC-47C8-8A26-A50ADF659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45268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4286" name="Line 15">
            <a:extLst>
              <a:ext uri="{FF2B5EF4-FFF2-40B4-BE49-F238E27FC236}">
                <a16:creationId xmlns:a16="http://schemas.microsoft.com/office/drawing/2014/main" id="{B251D7EC-FBF2-4589-A1FA-623C2D9BD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7432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4287" name="Line 16">
            <a:extLst>
              <a:ext uri="{FF2B5EF4-FFF2-40B4-BE49-F238E27FC236}">
                <a16:creationId xmlns:a16="http://schemas.microsoft.com/office/drawing/2014/main" id="{0C50A119-0EA1-48CB-9222-D36EEA646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5113" y="684688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4288" name="Line 17">
            <a:extLst>
              <a:ext uri="{FF2B5EF4-FFF2-40B4-BE49-F238E27FC236}">
                <a16:creationId xmlns:a16="http://schemas.microsoft.com/office/drawing/2014/main" id="{22D913F9-602D-4E6E-8E41-9161A64F75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0470" y="46101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4289" name="Text Box 18">
            <a:extLst>
              <a:ext uri="{FF2B5EF4-FFF2-40B4-BE49-F238E27FC236}">
                <a16:creationId xmlns:a16="http://schemas.microsoft.com/office/drawing/2014/main" id="{4B498658-C0FB-43A3-BDF7-123EA909F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6474" y="4610100"/>
            <a:ext cx="2574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000000"/>
                </a:solidFill>
                <a:latin typeface="Trebuchet MS" panose="020B0603020202020204" pitchFamily="34" charset="0"/>
              </a:rPr>
              <a:t>All locks are released.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092924-C5F1-4696-8590-5DC5FB5F1A58}"/>
              </a:ext>
            </a:extLst>
          </p:cNvPr>
          <p:cNvSpPr txBox="1"/>
          <p:nvPr/>
        </p:nvSpPr>
        <p:spPr>
          <a:xfrm>
            <a:off x="8613268" y="4979432"/>
            <a:ext cx="2724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Xact Manager looks at the next transaction in the queue waiting for the lock and grants the lock.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1506</Words>
  <Application>Microsoft Office PowerPoint</Application>
  <PresentationFormat>Widescreen</PresentationFormat>
  <Paragraphs>249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Comic Sans MS</vt:lpstr>
      <vt:lpstr>Monotype Sorts</vt:lpstr>
      <vt:lpstr>Tahoma</vt:lpstr>
      <vt:lpstr>Times New Roman</vt:lpstr>
      <vt:lpstr>Trebuchet MS</vt:lpstr>
      <vt:lpstr>Default Design</vt:lpstr>
      <vt:lpstr>Bitmap Image</vt:lpstr>
      <vt:lpstr>PowerPoint Presentation</vt:lpstr>
      <vt:lpstr>PowerPoint Presentation</vt:lpstr>
      <vt:lpstr>PowerPoint Presentation</vt:lpstr>
      <vt:lpstr>Options for DBMS to provide concurrency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Tavanapong, Wallapak [COM S]</dc:creator>
  <cp:lastModifiedBy>Tavanapong, Wallapak [COM S]</cp:lastModifiedBy>
  <cp:revision>44</cp:revision>
  <dcterms:created xsi:type="dcterms:W3CDTF">2022-03-09T11:06:51Z</dcterms:created>
  <dcterms:modified xsi:type="dcterms:W3CDTF">2022-10-24T13:18:48Z</dcterms:modified>
</cp:coreProperties>
</file>