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1" r:id="rId2"/>
    <p:sldId id="426" r:id="rId3"/>
    <p:sldId id="262" r:id="rId4"/>
    <p:sldId id="416" r:id="rId5"/>
    <p:sldId id="424" r:id="rId6"/>
    <p:sldId id="349" r:id="rId7"/>
    <p:sldId id="423" r:id="rId8"/>
    <p:sldId id="419" r:id="rId9"/>
    <p:sldId id="422" r:id="rId10"/>
    <p:sldId id="350" r:id="rId11"/>
    <p:sldId id="425" r:id="rId12"/>
    <p:sldId id="354" r:id="rId13"/>
    <p:sldId id="355" r:id="rId14"/>
    <p:sldId id="356" r:id="rId15"/>
    <p:sldId id="357" r:id="rId16"/>
    <p:sldId id="358" r:id="rId17"/>
    <p:sldId id="359" r:id="rId18"/>
    <p:sldId id="364" r:id="rId19"/>
    <p:sldId id="365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89908" autoAdjust="0"/>
  </p:normalViewPr>
  <p:slideViewPr>
    <p:cSldViewPr snapToGrid="0">
      <p:cViewPr varScale="1">
        <p:scale>
          <a:sx n="85" d="100"/>
          <a:sy n="85" d="100"/>
        </p:scale>
        <p:origin x="51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E41C-FC21-4D69-9B50-280012B314F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3A2D7-5194-4DAD-BCE4-65999DC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7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3757E5-50CD-4ED8-86BC-EAB7B402340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4DDE9C5-4CFD-4CEB-801A-94856411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File and Access Manager arranges records into pages</a:t>
            </a:r>
          </a:p>
          <a:p>
            <a:r>
              <a:rPr lang="en-US" altLang="en-US" dirty="0"/>
              <a:t>Query optimization has to figure out the fastest way (cheapest way) to execute your query</a:t>
            </a:r>
          </a:p>
          <a:p>
            <a:r>
              <a:rPr lang="en-US" altLang="en-US" dirty="0"/>
              <a:t>Relations</a:t>
            </a:r>
            <a:r>
              <a:rPr lang="en-US" altLang="en-US" baseline="0" dirty="0"/>
              <a:t> are stored on disk; we need to bring them into memory</a:t>
            </a:r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8498"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85372" indent="-302066" defTabSz="998498"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08265" indent="-241653" defTabSz="998498"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91571" indent="-241653" defTabSz="998498"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74878" indent="-241653" defTabSz="998498"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658184" indent="-241653" defTabSz="9984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141490" indent="-241653" defTabSz="9984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24796" indent="-241653" defTabSz="9984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08102" indent="-241653" defTabSz="99849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337B640-25D2-4CF9-98E5-CA23BAFD6C09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08120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</a:t>
            </a:r>
            <a:r>
              <a:rPr lang="en-US" baseline="0" dirty="0"/>
              <a:t> replacement policy to choose which dirty page will be written to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Query performance has several issues: how many tables to be linked together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2060"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813901" indent="-312135" defTabSz="1032060"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251897" indent="-250044" defTabSz="1032060"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753663" indent="-250044" defTabSz="1032060"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255429" indent="-250044" defTabSz="1032060"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738735" indent="-250044" defTabSz="10320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3222041" indent="-250044" defTabSz="10320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705347" indent="-250044" defTabSz="10320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4188653" indent="-250044" defTabSz="103206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2288109-1BE1-4E1C-9465-E80FA1C790B3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2638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relation is stored in which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Disk blocks are arranged in concentric rings called tracks on one or more platters. </a:t>
            </a:r>
          </a:p>
          <a:p>
            <a:r>
              <a:rPr lang="en-US" dirty="0"/>
              <a:t>The set of tall tracks with the same diameter is a cylinder.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 with null? Still use 48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with null? &lt;</a:t>
            </a:r>
            <a:r>
              <a:rPr lang="en-US" baseline="0" dirty="0"/>
              <a:t> 48 bytes; the second design, you can easily compute the record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id very important; advantage of packed bitmap format; disadvantage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681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8660" indent="-297032" defTabSz="99681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3231" indent="-236619" defTabSz="99681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6538" indent="-236619" defTabSz="99681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844" indent="-236619" defTabSz="996819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3150" indent="-236619" defTabSz="99681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6456" indent="-236619" defTabSz="99681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9762" indent="-236619" defTabSz="99681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3068" indent="-236619" defTabSz="99681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A19E32-6AA8-4E63-B538-4A19B6B6636D}" type="slidenum">
              <a:rPr lang="en-US" altLang="en-US" sz="140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Developer who does this really need to know OS well to support raw devices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your</a:t>
            </a:r>
            <a:r>
              <a:rPr lang="en-US" altLang="en-US" baseline="0" dirty="0"/>
              <a:t> disk is slow, performance suffers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64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09A9-A8C2-4AE7-A56E-360EC627168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4746-1802-4790-9C08-0F3BECC9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754144"/>
            <a:ext cx="9144000" cy="119097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DBMS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15452-4D31-4BC2-B356-40D28AE7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898" y="2755326"/>
            <a:ext cx="9144000" cy="201497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dirty="0"/>
              <a:t>Objective: Be able to do physical database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a generic DBMS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how query processing is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an index structure and how an index is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join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 how transaction management is done by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84F03-2C35-477C-85AE-E70175E75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5" y="2868372"/>
            <a:ext cx="2146663" cy="178888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EC19453-E1CD-44E3-B55E-675F0335A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775" y="5203444"/>
            <a:ext cx="99012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References: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Ramakrishnan and </a:t>
            </a:r>
            <a:r>
              <a:rPr lang="en-US" altLang="en-US" sz="1800" dirty="0" err="1">
                <a:latin typeface="Comic Sans MS" panose="030F0702030302020204" pitchFamily="66" charset="0"/>
              </a:rPr>
              <a:t>Gehrke</a:t>
            </a:r>
            <a:r>
              <a:rPr lang="en-US" altLang="en-US" sz="1800" dirty="0">
                <a:latin typeface="Comic Sans MS" panose="030F0702030302020204" pitchFamily="66" charset="0"/>
              </a:rPr>
              <a:t>. Database Management Systems, 3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rd</a:t>
            </a:r>
            <a:r>
              <a:rPr lang="en-US" altLang="en-US" sz="1800" dirty="0">
                <a:latin typeface="Comic Sans MS" panose="030F0702030302020204" pitchFamily="66" charset="0"/>
              </a:rPr>
              <a:t> edition. McGraw Hill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[Ramakrishnan’s Slides for instructors who used his Database Management Systems book]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[M. Tamer </a:t>
            </a:r>
            <a:r>
              <a:rPr lang="en-US" altLang="en-US" sz="1800" dirty="0" err="1">
                <a:latin typeface="Comic Sans MS" panose="030F0702030302020204" pitchFamily="66" charset="0"/>
              </a:rPr>
              <a:t>Özsu</a:t>
            </a:r>
            <a:r>
              <a:rPr lang="en-US" altLang="en-US" sz="1800" dirty="0">
                <a:latin typeface="Comic Sans MS" panose="030F0702030302020204" pitchFamily="66" charset="0"/>
              </a:rPr>
              <a:t> et al., Principles of Distributed Database Systems, Springer]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[</a:t>
            </a:r>
            <a:r>
              <a:rPr lang="en-US" altLang="en-US" sz="1800" dirty="0" err="1">
                <a:latin typeface="Comic Sans MS" panose="030F0702030302020204" pitchFamily="66" charset="0"/>
              </a:rPr>
              <a:t>Kien</a:t>
            </a:r>
            <a:r>
              <a:rPr lang="en-US" altLang="en-US" sz="1800" dirty="0">
                <a:latin typeface="Comic Sans MS" panose="030F0702030302020204" pitchFamily="66" charset="0"/>
              </a:rPr>
              <a:t> A. Hua, Lecture notes]</a:t>
            </a:r>
          </a:p>
        </p:txBody>
      </p:sp>
    </p:spTree>
    <p:extLst>
      <p:ext uri="{BB962C8B-B14F-4D97-AF65-F5344CB8AC3E}">
        <p14:creationId xmlns:p14="http://schemas.microsoft.com/office/powerpoint/2010/main" val="215765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10" y="821827"/>
            <a:ext cx="105156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Statistics are stored in System Catalog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580120" cy="3657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Cardinality: 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Number of tuples/rows </a:t>
            </a:r>
            <a:r>
              <a:rPr lang="en-US" altLang="en-US" sz="1600" dirty="0">
                <a:latin typeface="Comic Sans MS" panose="030F0702030302020204" pitchFamily="66" charset="0"/>
              </a:rPr>
              <a:t>for each relation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Size: </a:t>
            </a: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Number of pages </a:t>
            </a:r>
            <a:r>
              <a:rPr lang="en-US" altLang="en-US" sz="1600" dirty="0">
                <a:latin typeface="Comic Sans MS" panose="030F0702030302020204" pitchFamily="66" charset="0"/>
              </a:rPr>
              <a:t>for each relation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Index Cardinality: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Number of distinct key values for each index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Index Size: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</a:t>
            </a:r>
            <a:r>
              <a:rPr lang="en-US" altLang="en-US" sz="1400" dirty="0">
                <a:latin typeface="Comic Sans MS" panose="030F0702030302020204" pitchFamily="66" charset="0"/>
              </a:rPr>
              <a:t>Number of pages for each index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For example, for a B+ tree index, we take the number 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leaf pages to be the index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Index Height: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Number of non-leaf levels for each tree index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Index Range: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	The minimum present key value and the maximum present key value for each index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These statistics are updated periodically and they are used for estimating query cost.</a:t>
            </a:r>
          </a:p>
        </p:txBody>
      </p:sp>
      <p:sp>
        <p:nvSpPr>
          <p:cNvPr id="2" name="Left Brace 1"/>
          <p:cNvSpPr/>
          <p:nvPr/>
        </p:nvSpPr>
        <p:spPr>
          <a:xfrm>
            <a:off x="1763486" y="2710543"/>
            <a:ext cx="283028" cy="3015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571" y="3810000"/>
            <a:ext cx="133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 about indexes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6A7BD33-5150-4052-BA03-1FA65049840F}"/>
              </a:ext>
            </a:extLst>
          </p:cNvPr>
          <p:cNvGrpSpPr>
            <a:grpSpLocks/>
          </p:cNvGrpSpPr>
          <p:nvPr/>
        </p:nvGrpSpPr>
        <p:grpSpPr bwMode="auto">
          <a:xfrm>
            <a:off x="8225232" y="3325633"/>
            <a:ext cx="3259197" cy="1728912"/>
            <a:chOff x="1344" y="2832"/>
            <a:chExt cx="3448" cy="126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9490422-09EA-4658-B788-FCDD17780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3644"/>
              <a:ext cx="1731" cy="1"/>
            </a:xfrm>
            <a:custGeom>
              <a:avLst/>
              <a:gdLst>
                <a:gd name="T0" fmla="*/ 0 w 1731"/>
                <a:gd name="T1" fmla="*/ 0 h 1"/>
                <a:gd name="T2" fmla="*/ 1730 w 1731"/>
                <a:gd name="T3" fmla="*/ 0 h 1"/>
                <a:gd name="T4" fmla="*/ 0 w 173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62772AB-D4E2-4158-9838-0F5315A58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2897"/>
              <a:ext cx="914" cy="748"/>
            </a:xfrm>
            <a:custGeom>
              <a:avLst/>
              <a:gdLst>
                <a:gd name="T0" fmla="*/ 0 w 914"/>
                <a:gd name="T1" fmla="*/ 747 h 748"/>
                <a:gd name="T2" fmla="*/ 913 w 914"/>
                <a:gd name="T3" fmla="*/ 0 h 748"/>
                <a:gd name="T4" fmla="*/ 0 w 914"/>
                <a:gd name="T5" fmla="*/ 747 h 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6DC7A4C-DD6A-460A-86BA-4EF8FE3B5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2897"/>
              <a:ext cx="828" cy="748"/>
            </a:xfrm>
            <a:custGeom>
              <a:avLst/>
              <a:gdLst>
                <a:gd name="T0" fmla="*/ 0 w 828"/>
                <a:gd name="T1" fmla="*/ 0 h 748"/>
                <a:gd name="T2" fmla="*/ 827 w 828"/>
                <a:gd name="T3" fmla="*/ 747 h 748"/>
                <a:gd name="T4" fmla="*/ 0 w 828"/>
                <a:gd name="T5" fmla="*/ 0 h 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A65C94A-6580-49C6-8E58-975F09DF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" y="2832"/>
              <a:ext cx="337" cy="66"/>
            </a:xfrm>
            <a:custGeom>
              <a:avLst/>
              <a:gdLst>
                <a:gd name="T0" fmla="*/ 0 w 337"/>
                <a:gd name="T1" fmla="*/ 0 h 66"/>
                <a:gd name="T2" fmla="*/ 55 w 337"/>
                <a:gd name="T3" fmla="*/ 10 h 66"/>
                <a:gd name="T4" fmla="*/ 336 w 337"/>
                <a:gd name="T5" fmla="*/ 65 h 66"/>
                <a:gd name="T6" fmla="*/ 0 w 337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16551F7-F6F4-4570-8515-8FF8FC90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862"/>
              <a:ext cx="99" cy="36"/>
            </a:xfrm>
            <a:custGeom>
              <a:avLst/>
              <a:gdLst>
                <a:gd name="T0" fmla="*/ 12 w 99"/>
                <a:gd name="T1" fmla="*/ 0 h 36"/>
                <a:gd name="T2" fmla="*/ 98 w 99"/>
                <a:gd name="T3" fmla="*/ 35 h 36"/>
                <a:gd name="T4" fmla="*/ 0 w 99"/>
                <a:gd name="T5" fmla="*/ 34 h 36"/>
                <a:gd name="T6" fmla="*/ 12 w 99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8796583-13B4-4A4C-98A7-BA94536A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D0A4557-C954-4762-89C2-B4A3E6654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3936"/>
              <a:ext cx="74" cy="29"/>
            </a:xfrm>
            <a:custGeom>
              <a:avLst/>
              <a:gdLst>
                <a:gd name="T0" fmla="*/ 73 w 74"/>
                <a:gd name="T1" fmla="*/ 28 h 29"/>
                <a:gd name="T2" fmla="*/ 0 w 74"/>
                <a:gd name="T3" fmla="*/ 14 h 29"/>
                <a:gd name="T4" fmla="*/ 73 w 74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" h="29">
                  <a:moveTo>
                    <a:pt x="73" y="28"/>
                  </a:moveTo>
                  <a:lnTo>
                    <a:pt x="0" y="14"/>
                  </a:lnTo>
                  <a:lnTo>
                    <a:pt x="73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73DA63F-06EA-4279-9C71-463E7121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3950"/>
              <a:ext cx="281" cy="1"/>
            </a:xfrm>
            <a:custGeom>
              <a:avLst/>
              <a:gdLst>
                <a:gd name="T0" fmla="*/ 0 w 281"/>
                <a:gd name="T1" fmla="*/ 0 h 1"/>
                <a:gd name="T2" fmla="*/ 280 w 281"/>
                <a:gd name="T3" fmla="*/ 0 h 1"/>
                <a:gd name="T4" fmla="*/ 0 w 28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" h="1">
                  <a:moveTo>
                    <a:pt x="0" y="0"/>
                  </a:move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0A7F1F3-A09C-4E94-A055-D2AC6B60D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3936"/>
              <a:ext cx="76" cy="29"/>
            </a:xfrm>
            <a:custGeom>
              <a:avLst/>
              <a:gdLst>
                <a:gd name="T0" fmla="*/ 0 w 76"/>
                <a:gd name="T1" fmla="*/ 0 h 29"/>
                <a:gd name="T2" fmla="*/ 75 w 76"/>
                <a:gd name="T3" fmla="*/ 14 h 29"/>
                <a:gd name="T4" fmla="*/ 0 w 76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83B1BA9-76B0-4C28-B039-88445C4D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5E0202C-04F5-4780-9C2E-2705A9EC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3936"/>
              <a:ext cx="76" cy="29"/>
            </a:xfrm>
            <a:custGeom>
              <a:avLst/>
              <a:gdLst>
                <a:gd name="T0" fmla="*/ 75 w 76"/>
                <a:gd name="T1" fmla="*/ 28 h 29"/>
                <a:gd name="T2" fmla="*/ 0 w 76"/>
                <a:gd name="T3" fmla="*/ 14 h 29"/>
                <a:gd name="T4" fmla="*/ 75 w 76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75" y="28"/>
                  </a:moveTo>
                  <a:lnTo>
                    <a:pt x="0" y="14"/>
                  </a:lnTo>
                  <a:lnTo>
                    <a:pt x="7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F859759-D34C-4A27-B564-37505E4D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3950"/>
              <a:ext cx="235" cy="1"/>
            </a:xfrm>
            <a:custGeom>
              <a:avLst/>
              <a:gdLst>
                <a:gd name="T0" fmla="*/ 0 w 235"/>
                <a:gd name="T1" fmla="*/ 0 h 1"/>
                <a:gd name="T2" fmla="*/ 234 w 235"/>
                <a:gd name="T3" fmla="*/ 0 h 1"/>
                <a:gd name="T4" fmla="*/ 0 w 235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" h="1">
                  <a:moveTo>
                    <a:pt x="0" y="0"/>
                  </a:move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A69263F-D82B-467A-8D36-1BDA5F64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936"/>
              <a:ext cx="76" cy="29"/>
            </a:xfrm>
            <a:custGeom>
              <a:avLst/>
              <a:gdLst>
                <a:gd name="T0" fmla="*/ 0 w 76"/>
                <a:gd name="T1" fmla="*/ 0 h 29"/>
                <a:gd name="T2" fmla="*/ 75 w 76"/>
                <a:gd name="T3" fmla="*/ 14 h 29"/>
                <a:gd name="T4" fmla="*/ 0 w 76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22FF815-6AC8-42DF-AF8C-3E68241C6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" y="3631"/>
              <a:ext cx="188" cy="214"/>
            </a:xfrm>
            <a:custGeom>
              <a:avLst/>
              <a:gdLst>
                <a:gd name="T0" fmla="*/ 187 w 188"/>
                <a:gd name="T1" fmla="*/ 0 h 214"/>
                <a:gd name="T2" fmla="*/ 0 w 188"/>
                <a:gd name="T3" fmla="*/ 213 h 214"/>
                <a:gd name="T4" fmla="*/ 187 w 188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" h="214">
                  <a:moveTo>
                    <a:pt x="187" y="0"/>
                  </a:moveTo>
                  <a:lnTo>
                    <a:pt x="0" y="213"/>
                  </a:lnTo>
                  <a:lnTo>
                    <a:pt x="187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1410691-08FF-47FB-9E03-BDA28BFF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" y="3788"/>
              <a:ext cx="58" cy="57"/>
            </a:xfrm>
            <a:custGeom>
              <a:avLst/>
              <a:gdLst>
                <a:gd name="T0" fmla="*/ 57 w 58"/>
                <a:gd name="T1" fmla="*/ 17 h 57"/>
                <a:gd name="T2" fmla="*/ 0 w 58"/>
                <a:gd name="T3" fmla="*/ 56 h 57"/>
                <a:gd name="T4" fmla="*/ 26 w 58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57">
                  <a:moveTo>
                    <a:pt x="57" y="17"/>
                  </a:moveTo>
                  <a:lnTo>
                    <a:pt x="0" y="56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D2D7DD0-557D-44CC-AD50-38180B433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3631"/>
              <a:ext cx="1" cy="214"/>
            </a:xfrm>
            <a:custGeom>
              <a:avLst/>
              <a:gdLst>
                <a:gd name="T0" fmla="*/ 0 w 1"/>
                <a:gd name="T1" fmla="*/ 0 h 214"/>
                <a:gd name="T2" fmla="*/ 0 w 1"/>
                <a:gd name="T3" fmla="*/ 213 h 214"/>
                <a:gd name="T4" fmla="*/ 0 w 1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14">
                  <a:moveTo>
                    <a:pt x="0" y="0"/>
                  </a:move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12A6A6-CB1D-490D-AB9B-319B93E8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" y="3788"/>
              <a:ext cx="37" cy="57"/>
            </a:xfrm>
            <a:custGeom>
              <a:avLst/>
              <a:gdLst>
                <a:gd name="T0" fmla="*/ 36 w 37"/>
                <a:gd name="T1" fmla="*/ 0 h 57"/>
                <a:gd name="T2" fmla="*/ 18 w 37"/>
                <a:gd name="T3" fmla="*/ 56 h 57"/>
                <a:gd name="T4" fmla="*/ 0 w 37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57">
                  <a:moveTo>
                    <a:pt x="36" y="0"/>
                  </a:move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08B59AF-7173-43DB-A1C8-6E4066E93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DB9C206-C573-45C6-894B-6BB4BCE1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" y="3936"/>
              <a:ext cx="75" cy="29"/>
            </a:xfrm>
            <a:custGeom>
              <a:avLst/>
              <a:gdLst>
                <a:gd name="T0" fmla="*/ 74 w 75"/>
                <a:gd name="T1" fmla="*/ 28 h 29"/>
                <a:gd name="T2" fmla="*/ 0 w 75"/>
                <a:gd name="T3" fmla="*/ 14 h 29"/>
                <a:gd name="T4" fmla="*/ 74 w 75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29">
                  <a:moveTo>
                    <a:pt x="74" y="28"/>
                  </a:moveTo>
                  <a:lnTo>
                    <a:pt x="0" y="14"/>
                  </a:lnTo>
                  <a:lnTo>
                    <a:pt x="74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F389367-D7D4-4C8C-B1EB-02B75F9B7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" y="3950"/>
              <a:ext cx="234" cy="1"/>
            </a:xfrm>
            <a:custGeom>
              <a:avLst/>
              <a:gdLst>
                <a:gd name="T0" fmla="*/ 0 w 234"/>
                <a:gd name="T1" fmla="*/ 0 h 1"/>
                <a:gd name="T2" fmla="*/ 233 w 234"/>
                <a:gd name="T3" fmla="*/ 0 h 1"/>
                <a:gd name="T4" fmla="*/ 0 w 23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" h="1">
                  <a:moveTo>
                    <a:pt x="0" y="0"/>
                  </a:move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D3F3B5B9-B038-4E0E-819A-74C50463B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3936"/>
              <a:ext cx="75" cy="29"/>
            </a:xfrm>
            <a:custGeom>
              <a:avLst/>
              <a:gdLst>
                <a:gd name="T0" fmla="*/ 0 w 75"/>
                <a:gd name="T1" fmla="*/ 0 h 29"/>
                <a:gd name="T2" fmla="*/ 74 w 75"/>
                <a:gd name="T3" fmla="*/ 14 h 29"/>
                <a:gd name="T4" fmla="*/ 0 w 75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29">
                  <a:moveTo>
                    <a:pt x="0" y="0"/>
                  </a:moveTo>
                  <a:lnTo>
                    <a:pt x="74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B0415C6-60B4-45A0-AE7B-1E34C3F60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3631"/>
              <a:ext cx="190" cy="214"/>
            </a:xfrm>
            <a:custGeom>
              <a:avLst/>
              <a:gdLst>
                <a:gd name="T0" fmla="*/ 0 w 190"/>
                <a:gd name="T1" fmla="*/ 0 h 214"/>
                <a:gd name="T2" fmla="*/ 189 w 190"/>
                <a:gd name="T3" fmla="*/ 213 h 214"/>
                <a:gd name="T4" fmla="*/ 0 w 190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lnTo>
                    <a:pt x="189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D6C86A0-6A7A-4413-90EA-7A9BF0C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3788"/>
              <a:ext cx="59" cy="57"/>
            </a:xfrm>
            <a:custGeom>
              <a:avLst/>
              <a:gdLst>
                <a:gd name="T0" fmla="*/ 31 w 59"/>
                <a:gd name="T1" fmla="*/ 0 h 57"/>
                <a:gd name="T2" fmla="*/ 58 w 59"/>
                <a:gd name="T3" fmla="*/ 56 h 57"/>
                <a:gd name="T4" fmla="*/ 0 w 59"/>
                <a:gd name="T5" fmla="*/ 17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57">
                  <a:moveTo>
                    <a:pt x="31" y="0"/>
                  </a:moveTo>
                  <a:lnTo>
                    <a:pt x="58" y="56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C0D1542B-B191-4A75-831E-E187EA5E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2968"/>
              <a:ext cx="7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Index entry pages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89B9A17-59AC-43A8-BC52-2ED0E1A2B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782"/>
              <a:ext cx="75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Data Entry pages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862081C5-BAD1-4134-BA05-886BEDB0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924"/>
              <a:ext cx="73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("Sequence set")</a:t>
              </a: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3278380E-42DE-4541-BC6B-C6C5DB76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146"/>
              <a:ext cx="6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(Direct search)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6B2719-5D0D-48CB-BBA3-0A7D722D3948}"/>
              </a:ext>
            </a:extLst>
          </p:cNvPr>
          <p:cNvSpPr txBox="1"/>
          <p:nvPr/>
        </p:nvSpPr>
        <p:spPr>
          <a:xfrm>
            <a:off x="8830935" y="2830568"/>
            <a:ext cx="139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B+Tree</a:t>
            </a:r>
            <a:r>
              <a:rPr lang="en-US" dirty="0"/>
              <a:t>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18B04-37EC-45F4-BA15-0FDDEB7FF660}"/>
              </a:ext>
            </a:extLst>
          </p:cNvPr>
          <p:cNvSpPr/>
          <p:nvPr/>
        </p:nvSpPr>
        <p:spPr>
          <a:xfrm>
            <a:off x="8225232" y="5165889"/>
            <a:ext cx="443319" cy="2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5E7E45-C6FA-45E5-8CC2-E9AE43AF5676}"/>
              </a:ext>
            </a:extLst>
          </p:cNvPr>
          <p:cNvSpPr/>
          <p:nvPr/>
        </p:nvSpPr>
        <p:spPr>
          <a:xfrm>
            <a:off x="8776659" y="5165889"/>
            <a:ext cx="443319" cy="2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8D600F-021D-4D71-B00B-02A4EAEB1BB6}"/>
              </a:ext>
            </a:extLst>
          </p:cNvPr>
          <p:cNvSpPr/>
          <p:nvPr/>
        </p:nvSpPr>
        <p:spPr>
          <a:xfrm>
            <a:off x="9281654" y="5160945"/>
            <a:ext cx="443319" cy="2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337017-B5D2-4F2B-9718-660DD700F0FD}"/>
              </a:ext>
            </a:extLst>
          </p:cNvPr>
          <p:cNvCxnSpPr/>
          <p:nvPr/>
        </p:nvCxnSpPr>
        <p:spPr>
          <a:xfrm>
            <a:off x="8225232" y="5054545"/>
            <a:ext cx="70356" cy="1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B1EE0-294C-43CA-B5D9-E668F2AE4A8D}"/>
              </a:ext>
            </a:extLst>
          </p:cNvPr>
          <p:cNvCxnSpPr/>
          <p:nvPr/>
        </p:nvCxnSpPr>
        <p:spPr>
          <a:xfrm>
            <a:off x="8434194" y="5065540"/>
            <a:ext cx="70356" cy="1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B35A0D-6AB5-486C-B878-5D1BB2B0C82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39924" y="5056113"/>
            <a:ext cx="658395" cy="10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2ACAFE-C230-4F52-85A6-89CD4542682C}"/>
              </a:ext>
            </a:extLst>
          </p:cNvPr>
          <p:cNvSpPr/>
          <p:nvPr/>
        </p:nvSpPr>
        <p:spPr>
          <a:xfrm>
            <a:off x="10292223" y="5139364"/>
            <a:ext cx="443319" cy="2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FB82F2-C7BF-4236-94A9-37ED4124C53A}"/>
              </a:ext>
            </a:extLst>
          </p:cNvPr>
          <p:cNvSpPr txBox="1"/>
          <p:nvPr/>
        </p:nvSpPr>
        <p:spPr>
          <a:xfrm>
            <a:off x="10834256" y="5131353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7B990-6A5C-AE93-9C44-AE82F073B8D0}"/>
              </a:ext>
            </a:extLst>
          </p:cNvPr>
          <p:cNvSpPr txBox="1"/>
          <p:nvPr/>
        </p:nvSpPr>
        <p:spPr>
          <a:xfrm>
            <a:off x="1437214" y="459191"/>
            <a:ext cx="9853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Indexes are automatically created by some DBMSs when you specify some constraints.</a:t>
            </a:r>
          </a:p>
        </p:txBody>
      </p:sp>
    </p:spTree>
    <p:extLst>
      <p:ext uri="{BB962C8B-B14F-4D97-AF65-F5344CB8AC3E}">
        <p14:creationId xmlns:p14="http://schemas.microsoft.com/office/powerpoint/2010/main" val="68383557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C433-A07C-E768-E800-B1E546AD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a row in a disk block/page?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AECB-3AE2-F3E7-6040-5EE24C02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19" y="2730453"/>
            <a:ext cx="10515600" cy="3475607"/>
          </a:xfrm>
        </p:spPr>
        <p:txBody>
          <a:bodyPr/>
          <a:lstStyle/>
          <a:p>
            <a:r>
              <a:rPr lang="en-US" dirty="0"/>
              <a:t>Row format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Variable length</a:t>
            </a:r>
          </a:p>
          <a:p>
            <a:pPr lvl="1"/>
            <a:endParaRPr lang="en-US" dirty="0"/>
          </a:p>
          <a:p>
            <a:r>
              <a:rPr lang="en-US" dirty="0"/>
              <a:t>Page format</a:t>
            </a:r>
          </a:p>
          <a:p>
            <a:pPr lvl="1"/>
            <a:r>
              <a:rPr lang="en-US" dirty="0"/>
              <a:t>For fixed length records</a:t>
            </a:r>
          </a:p>
          <a:p>
            <a:pPr lvl="1"/>
            <a:r>
              <a:rPr lang="en-US" dirty="0"/>
              <a:t>For variable length 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4E569-F9EE-3198-CCEB-9CE663A71C59}"/>
              </a:ext>
            </a:extLst>
          </p:cNvPr>
          <p:cNvSpPr txBox="1"/>
          <p:nvPr/>
        </p:nvSpPr>
        <p:spPr>
          <a:xfrm>
            <a:off x="916619" y="1794160"/>
            <a:ext cx="9763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Logically, we think of a page as a storage space of a fixed size.</a:t>
            </a:r>
          </a:p>
        </p:txBody>
      </p:sp>
    </p:spTree>
    <p:extLst>
      <p:ext uri="{BB962C8B-B14F-4D97-AF65-F5344CB8AC3E}">
        <p14:creationId xmlns:p14="http://schemas.microsoft.com/office/powerpoint/2010/main" val="65303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480008" y="533400"/>
            <a:ext cx="8502192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Fixed Length Row/Record Formats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099487" y="1638300"/>
            <a:ext cx="101266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Each record in the same relation takes the same amount of space.</a:t>
            </a:r>
          </a:p>
          <a:p>
            <a:pPr eaLnBrk="1" hangingPunct="1"/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Information about field/attribute types is stored in the </a:t>
            </a:r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system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catalog.</a:t>
            </a:r>
          </a:p>
          <a:p>
            <a:pPr eaLnBrk="1" hangingPunct="1"/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Fi: Field/Attribute </a:t>
            </a:r>
            <a:r>
              <a:rPr lang="en-US" altLang="en-US" sz="2000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; 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Li: Size of field 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in bytes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3904290" y="4634525"/>
            <a:ext cx="5245100" cy="749300"/>
            <a:chOff x="1156" y="1588"/>
            <a:chExt cx="3304" cy="472"/>
          </a:xfrm>
        </p:grpSpPr>
        <p:sp>
          <p:nvSpPr>
            <p:cNvPr id="56340" name="Rectangle 5"/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6341" name="Rectangle 6"/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6342" name="Rectangle 7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6343" name="Rectangle 8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56325" name="Line 9"/>
          <p:cNvSpPr>
            <a:spLocks noChangeShapeType="1"/>
          </p:cNvSpPr>
          <p:nvPr/>
        </p:nvSpPr>
        <p:spPr bwMode="auto">
          <a:xfrm flipH="1" flipV="1">
            <a:off x="3897940" y="5390175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Rectangle 10"/>
          <p:cNvSpPr>
            <a:spLocks noChangeArrowheads="1"/>
          </p:cNvSpPr>
          <p:nvPr/>
        </p:nvSpPr>
        <p:spPr bwMode="auto">
          <a:xfrm>
            <a:off x="3501065" y="5977551"/>
            <a:ext cx="17889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F0E30"/>
                </a:solidFill>
                <a:latin typeface="Comic Sans MS" panose="030F0702030302020204" pitchFamily="66" charset="0"/>
              </a:rPr>
              <a:t>Base address (B)</a:t>
            </a:r>
          </a:p>
        </p:txBody>
      </p:sp>
      <p:sp>
        <p:nvSpPr>
          <p:cNvPr id="56327" name="Rectangle 11"/>
          <p:cNvSpPr>
            <a:spLocks noChangeArrowheads="1"/>
          </p:cNvSpPr>
          <p:nvPr/>
        </p:nvSpPr>
        <p:spPr bwMode="auto">
          <a:xfrm>
            <a:off x="4339265" y="4766289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L1</a:t>
            </a:r>
          </a:p>
        </p:txBody>
      </p:sp>
      <p:sp>
        <p:nvSpPr>
          <p:cNvPr id="56328" name="Line 12"/>
          <p:cNvSpPr>
            <a:spLocks noChangeShapeType="1"/>
          </p:cNvSpPr>
          <p:nvPr/>
        </p:nvSpPr>
        <p:spPr bwMode="auto">
          <a:xfrm flipH="1">
            <a:off x="3897940" y="5009175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13"/>
          <p:cNvSpPr>
            <a:spLocks noChangeShapeType="1"/>
          </p:cNvSpPr>
          <p:nvPr/>
        </p:nvSpPr>
        <p:spPr bwMode="auto">
          <a:xfrm>
            <a:off x="4812340" y="5009175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Rectangle 14"/>
          <p:cNvSpPr>
            <a:spLocks noChangeArrowheads="1"/>
          </p:cNvSpPr>
          <p:nvPr/>
        </p:nvSpPr>
        <p:spPr bwMode="auto">
          <a:xfrm>
            <a:off x="5634665" y="4766289"/>
            <a:ext cx="4809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L2</a:t>
            </a:r>
          </a:p>
        </p:txBody>
      </p:sp>
      <p:sp>
        <p:nvSpPr>
          <p:cNvPr id="56331" name="Rectangle 15"/>
          <p:cNvSpPr>
            <a:spLocks noChangeArrowheads="1"/>
          </p:cNvSpPr>
          <p:nvPr/>
        </p:nvSpPr>
        <p:spPr bwMode="auto">
          <a:xfrm>
            <a:off x="7158665" y="4766289"/>
            <a:ext cx="4809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L3</a:t>
            </a:r>
          </a:p>
        </p:txBody>
      </p:sp>
      <p:sp>
        <p:nvSpPr>
          <p:cNvPr id="56332" name="Rectangle 16"/>
          <p:cNvSpPr>
            <a:spLocks noChangeArrowheads="1"/>
          </p:cNvSpPr>
          <p:nvPr/>
        </p:nvSpPr>
        <p:spPr bwMode="auto">
          <a:xfrm>
            <a:off x="8454065" y="4766289"/>
            <a:ext cx="4809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L4</a:t>
            </a:r>
          </a:p>
        </p:txBody>
      </p:sp>
      <p:sp>
        <p:nvSpPr>
          <p:cNvPr id="56333" name="Rectangle 17"/>
          <p:cNvSpPr>
            <a:spLocks noChangeArrowheads="1"/>
          </p:cNvSpPr>
          <p:nvPr/>
        </p:nvSpPr>
        <p:spPr bwMode="auto">
          <a:xfrm>
            <a:off x="4415466" y="4156689"/>
            <a:ext cx="4536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F1</a:t>
            </a:r>
          </a:p>
        </p:txBody>
      </p:sp>
      <p:sp>
        <p:nvSpPr>
          <p:cNvPr id="56334" name="Rectangle 18"/>
          <p:cNvSpPr>
            <a:spLocks noChangeArrowheads="1"/>
          </p:cNvSpPr>
          <p:nvPr/>
        </p:nvSpPr>
        <p:spPr bwMode="auto">
          <a:xfrm>
            <a:off x="5634666" y="4156689"/>
            <a:ext cx="4953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F2</a:t>
            </a:r>
          </a:p>
        </p:txBody>
      </p:sp>
      <p:sp>
        <p:nvSpPr>
          <p:cNvPr id="56335" name="Rectangle 19"/>
          <p:cNvSpPr>
            <a:spLocks noChangeArrowheads="1"/>
          </p:cNvSpPr>
          <p:nvPr/>
        </p:nvSpPr>
        <p:spPr bwMode="auto">
          <a:xfrm>
            <a:off x="7158666" y="4156689"/>
            <a:ext cx="4953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F3</a:t>
            </a:r>
          </a:p>
        </p:txBody>
      </p:sp>
      <p:sp>
        <p:nvSpPr>
          <p:cNvPr id="56336" name="Rectangle 20"/>
          <p:cNvSpPr>
            <a:spLocks noChangeArrowheads="1"/>
          </p:cNvSpPr>
          <p:nvPr/>
        </p:nvSpPr>
        <p:spPr bwMode="auto">
          <a:xfrm>
            <a:off x="8454066" y="4156689"/>
            <a:ext cx="4953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F4</a:t>
            </a:r>
          </a:p>
        </p:txBody>
      </p:sp>
      <p:sp>
        <p:nvSpPr>
          <p:cNvPr id="56337" name="Line 21"/>
          <p:cNvSpPr>
            <a:spLocks noChangeShapeType="1"/>
          </p:cNvSpPr>
          <p:nvPr/>
        </p:nvSpPr>
        <p:spPr bwMode="auto">
          <a:xfrm flipH="1" flipV="1">
            <a:off x="6641140" y="5390175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Rectangle 22"/>
          <p:cNvSpPr>
            <a:spLocks noChangeArrowheads="1"/>
          </p:cNvSpPr>
          <p:nvPr/>
        </p:nvSpPr>
        <p:spPr bwMode="auto">
          <a:xfrm>
            <a:off x="6091866" y="5977551"/>
            <a:ext cx="198451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F0E30"/>
                </a:solidFill>
                <a:latin typeface="Comic Sans MS" panose="030F0702030302020204" pitchFamily="66" charset="0"/>
              </a:rPr>
              <a:t>Address = B+L1+L2</a:t>
            </a:r>
          </a:p>
        </p:txBody>
      </p:sp>
      <p:sp>
        <p:nvSpPr>
          <p:cNvPr id="56339" name="TextBox 1"/>
          <p:cNvSpPr txBox="1">
            <a:spLocks noChangeArrowheads="1"/>
          </p:cNvSpPr>
          <p:nvPr/>
        </p:nvSpPr>
        <p:spPr bwMode="auto">
          <a:xfrm>
            <a:off x="2038350" y="2046458"/>
            <a:ext cx="405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Ex: emp(</a:t>
            </a:r>
            <a:r>
              <a:rPr lang="en-US" altLang="en-US" sz="1800" dirty="0" err="1">
                <a:latin typeface="Comic Sans MS" panose="030F0702030302020204" pitchFamily="66" charset="0"/>
              </a:rPr>
              <a:t>eid</a:t>
            </a:r>
            <a:r>
              <a:rPr lang="en-US" altLang="en-US" sz="1800" dirty="0">
                <a:latin typeface="Comic Sans MS" panose="030F0702030302020204" pitchFamily="66" charset="0"/>
              </a:rPr>
              <a:t> integer, name char(40))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3564" y="2331980"/>
            <a:ext cx="601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bytes per record is = 4 (size of integer)+40=44.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E7D24-11CE-4329-8BCC-0F956C3AD0A1}"/>
              </a:ext>
            </a:extLst>
          </p:cNvPr>
          <p:cNvSpPr txBox="1"/>
          <p:nvPr/>
        </p:nvSpPr>
        <p:spPr>
          <a:xfrm>
            <a:off x="1099487" y="4635250"/>
            <a:ext cx="215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row with four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6130368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892300" y="286545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Variable Length Record Format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892300" y="1828800"/>
            <a:ext cx="754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Two alternative formats (#fields is fixed):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2333625" y="2673350"/>
            <a:ext cx="5905500" cy="596900"/>
            <a:chOff x="758" y="1492"/>
            <a:chExt cx="3720" cy="376"/>
          </a:xfrm>
        </p:grpSpPr>
        <p:grpSp>
          <p:nvGrpSpPr>
            <p:cNvPr id="57375" name="Group 6"/>
            <p:cNvGrpSpPr>
              <a:grpSpLocks/>
            </p:cNvGrpSpPr>
            <p:nvPr/>
          </p:nvGrpSpPr>
          <p:grpSpPr bwMode="auto">
            <a:xfrm>
              <a:off x="772" y="1492"/>
              <a:ext cx="856" cy="376"/>
              <a:chOff x="772" y="1492"/>
              <a:chExt cx="856" cy="376"/>
            </a:xfrm>
          </p:grpSpPr>
          <p:sp>
            <p:nvSpPr>
              <p:cNvPr id="57390" name="Rectangle 7"/>
              <p:cNvSpPr>
                <a:spLocks noChangeArrowheads="1"/>
              </p:cNvSpPr>
              <p:nvPr/>
            </p:nvSpPr>
            <p:spPr bwMode="auto">
              <a:xfrm>
                <a:off x="772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91" name="Rectangle 8"/>
              <p:cNvSpPr>
                <a:spLocks noChangeArrowheads="1"/>
              </p:cNvSpPr>
              <p:nvPr/>
            </p:nvSpPr>
            <p:spPr bwMode="auto">
              <a:xfrm>
                <a:off x="1012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57376" name="Rectangle 9"/>
            <p:cNvSpPr>
              <a:spLocks noChangeArrowheads="1"/>
            </p:cNvSpPr>
            <p:nvPr/>
          </p:nvSpPr>
          <p:spPr bwMode="auto">
            <a:xfrm>
              <a:off x="1636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7377" name="Rectangle 10"/>
            <p:cNvSpPr>
              <a:spLocks noChangeArrowheads="1"/>
            </p:cNvSpPr>
            <p:nvPr/>
          </p:nvSpPr>
          <p:spPr bwMode="auto">
            <a:xfrm>
              <a:off x="1876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grpSp>
          <p:nvGrpSpPr>
            <p:cNvPr id="57378" name="Group 11"/>
            <p:cNvGrpSpPr>
              <a:grpSpLocks/>
            </p:cNvGrpSpPr>
            <p:nvPr/>
          </p:nvGrpSpPr>
          <p:grpSpPr bwMode="auto">
            <a:xfrm>
              <a:off x="2500" y="1492"/>
              <a:ext cx="856" cy="376"/>
              <a:chOff x="2500" y="1492"/>
              <a:chExt cx="856" cy="376"/>
            </a:xfrm>
          </p:grpSpPr>
          <p:sp>
            <p:nvSpPr>
              <p:cNvPr id="57388" name="Rectangle 12"/>
              <p:cNvSpPr>
                <a:spLocks noChangeArrowheads="1"/>
              </p:cNvSpPr>
              <p:nvPr/>
            </p:nvSpPr>
            <p:spPr bwMode="auto">
              <a:xfrm>
                <a:off x="2500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89" name="Rectangle 13"/>
              <p:cNvSpPr>
                <a:spLocks noChangeArrowheads="1"/>
              </p:cNvSpPr>
              <p:nvPr/>
            </p:nvSpPr>
            <p:spPr bwMode="auto">
              <a:xfrm>
                <a:off x="2740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7379" name="Group 14"/>
            <p:cNvGrpSpPr>
              <a:grpSpLocks/>
            </p:cNvGrpSpPr>
            <p:nvPr/>
          </p:nvGrpSpPr>
          <p:grpSpPr bwMode="auto">
            <a:xfrm>
              <a:off x="3364" y="1492"/>
              <a:ext cx="856" cy="376"/>
              <a:chOff x="3364" y="1492"/>
              <a:chExt cx="856" cy="376"/>
            </a:xfrm>
          </p:grpSpPr>
          <p:sp>
            <p:nvSpPr>
              <p:cNvPr id="57386" name="Rectangle 15"/>
              <p:cNvSpPr>
                <a:spLocks noChangeArrowheads="1"/>
              </p:cNvSpPr>
              <p:nvPr/>
            </p:nvSpPr>
            <p:spPr bwMode="auto">
              <a:xfrm>
                <a:off x="3364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87" name="Rectangle 16"/>
              <p:cNvSpPr>
                <a:spLocks noChangeArrowheads="1"/>
              </p:cNvSpPr>
              <p:nvPr/>
            </p:nvSpPr>
            <p:spPr bwMode="auto">
              <a:xfrm>
                <a:off x="3604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57380" name="Rectangle 17"/>
            <p:cNvSpPr>
              <a:spLocks noChangeArrowheads="1"/>
            </p:cNvSpPr>
            <p:nvPr/>
          </p:nvSpPr>
          <p:spPr bwMode="auto">
            <a:xfrm>
              <a:off x="758" y="155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57381" name="Rectangle 18"/>
            <p:cNvSpPr>
              <a:spLocks noChangeArrowheads="1"/>
            </p:cNvSpPr>
            <p:nvPr/>
          </p:nvSpPr>
          <p:spPr bwMode="auto">
            <a:xfrm>
              <a:off x="1670" y="1557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  <p:sp>
          <p:nvSpPr>
            <p:cNvPr id="57382" name="Rectangle 19"/>
            <p:cNvSpPr>
              <a:spLocks noChangeArrowheads="1"/>
            </p:cNvSpPr>
            <p:nvPr/>
          </p:nvSpPr>
          <p:spPr bwMode="auto">
            <a:xfrm>
              <a:off x="2534" y="1557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  <p:sp>
          <p:nvSpPr>
            <p:cNvPr id="57383" name="Rectangle 20"/>
            <p:cNvSpPr>
              <a:spLocks noChangeArrowheads="1"/>
            </p:cNvSpPr>
            <p:nvPr/>
          </p:nvSpPr>
          <p:spPr bwMode="auto">
            <a:xfrm>
              <a:off x="3398" y="1557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  <p:sp>
          <p:nvSpPr>
            <p:cNvPr id="57384" name="Rectangle 21"/>
            <p:cNvSpPr>
              <a:spLocks noChangeArrowheads="1"/>
            </p:cNvSpPr>
            <p:nvPr/>
          </p:nvSpPr>
          <p:spPr bwMode="auto">
            <a:xfrm>
              <a:off x="4228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7385" name="Rectangle 22"/>
            <p:cNvSpPr>
              <a:spLocks noChangeArrowheads="1"/>
            </p:cNvSpPr>
            <p:nvPr/>
          </p:nvSpPr>
          <p:spPr bwMode="auto">
            <a:xfrm>
              <a:off x="4262" y="1557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</p:grpSp>
      <p:sp>
        <p:nvSpPr>
          <p:cNvPr id="57350" name="Line 23"/>
          <p:cNvSpPr>
            <a:spLocks noChangeShapeType="1"/>
          </p:cNvSpPr>
          <p:nvPr/>
        </p:nvSpPr>
        <p:spPr bwMode="auto">
          <a:xfrm flipV="1">
            <a:off x="2425700" y="3276600"/>
            <a:ext cx="152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Rectangle 24"/>
          <p:cNvSpPr>
            <a:spLocks noChangeArrowheads="1"/>
          </p:cNvSpPr>
          <p:nvPr/>
        </p:nvSpPr>
        <p:spPr bwMode="auto">
          <a:xfrm>
            <a:off x="1801813" y="3482976"/>
            <a:ext cx="65723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Field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Count</a:t>
            </a:r>
          </a:p>
        </p:txBody>
      </p:sp>
      <p:sp>
        <p:nvSpPr>
          <p:cNvPr id="57352" name="Rectangle 25"/>
          <p:cNvSpPr>
            <a:spLocks noChangeArrowheads="1"/>
          </p:cNvSpPr>
          <p:nvPr/>
        </p:nvSpPr>
        <p:spPr bwMode="auto">
          <a:xfrm>
            <a:off x="3248025" y="3262314"/>
            <a:ext cx="40588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Fields Delimited by Special Symbols</a:t>
            </a:r>
          </a:p>
        </p:txBody>
      </p:sp>
      <p:sp>
        <p:nvSpPr>
          <p:cNvPr id="57353" name="Rectangle 26"/>
          <p:cNvSpPr>
            <a:spLocks noChangeArrowheads="1"/>
          </p:cNvSpPr>
          <p:nvPr/>
        </p:nvSpPr>
        <p:spPr bwMode="auto">
          <a:xfrm>
            <a:off x="2944813" y="2341563"/>
            <a:ext cx="414697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F1                    F2                   F3                    F4</a:t>
            </a:r>
          </a:p>
        </p:txBody>
      </p:sp>
      <p:sp>
        <p:nvSpPr>
          <p:cNvPr id="57358" name="Text Box 45"/>
          <p:cNvSpPr txBox="1">
            <a:spLocks noChangeArrowheads="1"/>
          </p:cNvSpPr>
          <p:nvPr/>
        </p:nvSpPr>
        <p:spPr bwMode="auto">
          <a:xfrm>
            <a:off x="8750301" y="2514601"/>
            <a:ext cx="161607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Can be used for fixed length fields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Or Variable length fields</a:t>
            </a:r>
          </a:p>
        </p:txBody>
      </p:sp>
      <p:sp>
        <p:nvSpPr>
          <p:cNvPr id="57359" name="TextBox 45"/>
          <p:cNvSpPr txBox="1">
            <a:spLocks noChangeArrowheads="1"/>
          </p:cNvSpPr>
          <p:nvPr/>
        </p:nvSpPr>
        <p:spPr bwMode="auto">
          <a:xfrm>
            <a:off x="2397126" y="1350964"/>
            <a:ext cx="439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Ex: emp(eid:integer, name:varchar(40))</a:t>
            </a:r>
          </a:p>
        </p:txBody>
      </p:sp>
      <p:sp>
        <p:nvSpPr>
          <p:cNvPr id="57360" name="TextBox 1"/>
          <p:cNvSpPr txBox="1">
            <a:spLocks noChangeArrowheads="1"/>
          </p:cNvSpPr>
          <p:nvPr/>
        </p:nvSpPr>
        <p:spPr bwMode="auto">
          <a:xfrm>
            <a:off x="6911975" y="1400176"/>
            <a:ext cx="337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VARCHAR: Variable length characters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5850" y="3941763"/>
            <a:ext cx="8795431" cy="2721803"/>
            <a:chOff x="2355850" y="3941763"/>
            <a:chExt cx="8795431" cy="2721803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2501901" y="6019800"/>
              <a:ext cx="7792199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 typeface="Monotype Sorts" charset="2"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Second format offers direct access to the </a:t>
              </a:r>
              <a:r>
                <a:rPr lang="en-US" altLang="en-US" sz="1800" dirty="0" err="1">
                  <a:latin typeface="Comic Sans MS" panose="030F0702030302020204" pitchFamily="66" charset="0"/>
                </a:rPr>
                <a:t>i’th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 field, efficient storage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of </a:t>
              </a:r>
              <a:r>
                <a:rPr lang="en-US" altLang="en-US" sz="1800" i="1" u="sng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nulls</a:t>
              </a:r>
              <a:r>
                <a:rPr lang="en-US" altLang="en-US" sz="18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; but has </a:t>
              </a:r>
              <a:r>
                <a:rPr lang="en-US" altLang="en-US" sz="1800" dirty="0">
                  <a:latin typeface="Comic Sans MS" panose="030F0702030302020204" pitchFamily="66" charset="0"/>
                </a:rPr>
                <a:t>small directory overhead. </a:t>
              </a:r>
            </a:p>
          </p:txBody>
        </p:sp>
        <p:sp>
          <p:nvSpPr>
            <p:cNvPr id="57354" name="Rectangle 27"/>
            <p:cNvSpPr>
              <a:spLocks noChangeArrowheads="1"/>
            </p:cNvSpPr>
            <p:nvPr/>
          </p:nvSpPr>
          <p:spPr bwMode="auto">
            <a:xfrm>
              <a:off x="4543425" y="3941763"/>
              <a:ext cx="3088988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tx2"/>
                  </a:solidFill>
                  <a:latin typeface="Comic Sans MS" panose="030F0702030302020204" pitchFamily="66" charset="0"/>
                </a:rPr>
                <a:t>F1             F2             F3             F4</a:t>
              </a:r>
            </a:p>
          </p:txBody>
        </p:sp>
        <p:grpSp>
          <p:nvGrpSpPr>
            <p:cNvPr id="57355" name="Group 28"/>
            <p:cNvGrpSpPr>
              <a:grpSpLocks/>
            </p:cNvGrpSpPr>
            <p:nvPr/>
          </p:nvGrpSpPr>
          <p:grpSpPr bwMode="auto">
            <a:xfrm>
              <a:off x="2355850" y="4273550"/>
              <a:ext cx="5854700" cy="596900"/>
              <a:chOff x="772" y="2500"/>
              <a:chExt cx="3688" cy="376"/>
            </a:xfrm>
          </p:grpSpPr>
          <p:sp>
            <p:nvSpPr>
              <p:cNvPr id="57366" name="Rectangle 29"/>
              <p:cNvSpPr>
                <a:spLocks noChangeArrowheads="1"/>
              </p:cNvSpPr>
              <p:nvPr/>
            </p:nvSpPr>
            <p:spPr bwMode="auto">
              <a:xfrm>
                <a:off x="772" y="2500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67" name="Rectangle 30"/>
              <p:cNvSpPr>
                <a:spLocks noChangeArrowheads="1"/>
              </p:cNvSpPr>
              <p:nvPr/>
            </p:nvSpPr>
            <p:spPr bwMode="auto">
              <a:xfrm>
                <a:off x="1012" y="2500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68" name="Rectangle 31"/>
              <p:cNvSpPr>
                <a:spLocks noChangeArrowheads="1"/>
              </p:cNvSpPr>
              <p:nvPr/>
            </p:nvSpPr>
            <p:spPr bwMode="auto">
              <a:xfrm>
                <a:off x="1252" y="2500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69" name="Rectangle 32"/>
              <p:cNvSpPr>
                <a:spLocks noChangeArrowheads="1"/>
              </p:cNvSpPr>
              <p:nvPr/>
            </p:nvSpPr>
            <p:spPr bwMode="auto">
              <a:xfrm>
                <a:off x="1492" y="2500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70" name="Rectangle 33"/>
              <p:cNvSpPr>
                <a:spLocks noChangeArrowheads="1"/>
              </p:cNvSpPr>
              <p:nvPr/>
            </p:nvSpPr>
            <p:spPr bwMode="auto">
              <a:xfrm>
                <a:off x="1732" y="2500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71" name="Rectangle 34"/>
              <p:cNvSpPr>
                <a:spLocks noChangeArrowheads="1"/>
              </p:cNvSpPr>
              <p:nvPr/>
            </p:nvSpPr>
            <p:spPr bwMode="auto">
              <a:xfrm>
                <a:off x="1972" y="2500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72" name="Rectangle 35"/>
              <p:cNvSpPr>
                <a:spLocks noChangeArrowheads="1"/>
              </p:cNvSpPr>
              <p:nvPr/>
            </p:nvSpPr>
            <p:spPr bwMode="auto">
              <a:xfrm>
                <a:off x="2596" y="2500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73" name="Rectangle 36"/>
              <p:cNvSpPr>
                <a:spLocks noChangeArrowheads="1"/>
              </p:cNvSpPr>
              <p:nvPr/>
            </p:nvSpPr>
            <p:spPr bwMode="auto">
              <a:xfrm>
                <a:off x="3220" y="2500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7374" name="Rectangle 37"/>
              <p:cNvSpPr>
                <a:spLocks noChangeArrowheads="1"/>
              </p:cNvSpPr>
              <p:nvPr/>
            </p:nvSpPr>
            <p:spPr bwMode="auto">
              <a:xfrm>
                <a:off x="3844" y="2500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7356" name="Group 38"/>
            <p:cNvGrpSpPr>
              <a:grpSpLocks/>
            </p:cNvGrpSpPr>
            <p:nvPr/>
          </p:nvGrpSpPr>
          <p:grpSpPr bwMode="auto">
            <a:xfrm>
              <a:off x="2424114" y="4848225"/>
              <a:ext cx="5716587" cy="700088"/>
              <a:chOff x="864" y="2832"/>
              <a:chExt cx="3601" cy="441"/>
            </a:xfrm>
          </p:grpSpPr>
          <p:sp>
            <p:nvSpPr>
              <p:cNvPr id="57361" name="Freeform 39"/>
              <p:cNvSpPr>
                <a:spLocks/>
              </p:cNvSpPr>
              <p:nvPr/>
            </p:nvSpPr>
            <p:spPr bwMode="auto">
              <a:xfrm>
                <a:off x="864" y="2832"/>
                <a:ext cx="1105" cy="303"/>
              </a:xfrm>
              <a:custGeom>
                <a:avLst/>
                <a:gdLst>
                  <a:gd name="T0" fmla="*/ 0 w 1105"/>
                  <a:gd name="T1" fmla="*/ 0 h 303"/>
                  <a:gd name="T2" fmla="*/ 15 w 1105"/>
                  <a:gd name="T3" fmla="*/ 65 h 303"/>
                  <a:gd name="T4" fmla="*/ 28 w 1105"/>
                  <a:gd name="T5" fmla="*/ 115 h 303"/>
                  <a:gd name="T6" fmla="*/ 40 w 1105"/>
                  <a:gd name="T7" fmla="*/ 152 h 303"/>
                  <a:gd name="T8" fmla="*/ 78 w 1105"/>
                  <a:gd name="T9" fmla="*/ 190 h 303"/>
                  <a:gd name="T10" fmla="*/ 115 w 1105"/>
                  <a:gd name="T11" fmla="*/ 215 h 303"/>
                  <a:gd name="T12" fmla="*/ 153 w 1105"/>
                  <a:gd name="T13" fmla="*/ 227 h 303"/>
                  <a:gd name="T14" fmla="*/ 190 w 1105"/>
                  <a:gd name="T15" fmla="*/ 240 h 303"/>
                  <a:gd name="T16" fmla="*/ 240 w 1105"/>
                  <a:gd name="T17" fmla="*/ 240 h 303"/>
                  <a:gd name="T18" fmla="*/ 278 w 1105"/>
                  <a:gd name="T19" fmla="*/ 252 h 303"/>
                  <a:gd name="T20" fmla="*/ 316 w 1105"/>
                  <a:gd name="T21" fmla="*/ 265 h 303"/>
                  <a:gd name="T22" fmla="*/ 353 w 1105"/>
                  <a:gd name="T23" fmla="*/ 265 h 303"/>
                  <a:gd name="T24" fmla="*/ 391 w 1105"/>
                  <a:gd name="T25" fmla="*/ 277 h 303"/>
                  <a:gd name="T26" fmla="*/ 441 w 1105"/>
                  <a:gd name="T27" fmla="*/ 290 h 303"/>
                  <a:gd name="T28" fmla="*/ 478 w 1105"/>
                  <a:gd name="T29" fmla="*/ 290 h 303"/>
                  <a:gd name="T30" fmla="*/ 516 w 1105"/>
                  <a:gd name="T31" fmla="*/ 290 h 303"/>
                  <a:gd name="T32" fmla="*/ 566 w 1105"/>
                  <a:gd name="T33" fmla="*/ 302 h 303"/>
                  <a:gd name="T34" fmla="*/ 603 w 1105"/>
                  <a:gd name="T35" fmla="*/ 302 h 303"/>
                  <a:gd name="T36" fmla="*/ 641 w 1105"/>
                  <a:gd name="T37" fmla="*/ 302 h 303"/>
                  <a:gd name="T38" fmla="*/ 678 w 1105"/>
                  <a:gd name="T39" fmla="*/ 302 h 303"/>
                  <a:gd name="T40" fmla="*/ 716 w 1105"/>
                  <a:gd name="T41" fmla="*/ 302 h 303"/>
                  <a:gd name="T42" fmla="*/ 753 w 1105"/>
                  <a:gd name="T43" fmla="*/ 302 h 303"/>
                  <a:gd name="T44" fmla="*/ 803 w 1105"/>
                  <a:gd name="T45" fmla="*/ 290 h 303"/>
                  <a:gd name="T46" fmla="*/ 841 w 1105"/>
                  <a:gd name="T47" fmla="*/ 290 h 303"/>
                  <a:gd name="T48" fmla="*/ 878 w 1105"/>
                  <a:gd name="T49" fmla="*/ 277 h 303"/>
                  <a:gd name="T50" fmla="*/ 916 w 1105"/>
                  <a:gd name="T51" fmla="*/ 265 h 303"/>
                  <a:gd name="T52" fmla="*/ 953 w 1105"/>
                  <a:gd name="T53" fmla="*/ 252 h 303"/>
                  <a:gd name="T54" fmla="*/ 991 w 1105"/>
                  <a:gd name="T55" fmla="*/ 227 h 303"/>
                  <a:gd name="T56" fmla="*/ 1028 w 1105"/>
                  <a:gd name="T57" fmla="*/ 202 h 303"/>
                  <a:gd name="T58" fmla="*/ 1053 w 1105"/>
                  <a:gd name="T59" fmla="*/ 165 h 303"/>
                  <a:gd name="T60" fmla="*/ 1078 w 1105"/>
                  <a:gd name="T61" fmla="*/ 127 h 303"/>
                  <a:gd name="T62" fmla="*/ 1103 w 1105"/>
                  <a:gd name="T63" fmla="*/ 90 h 303"/>
                  <a:gd name="T64" fmla="*/ 1104 w 1105"/>
                  <a:gd name="T65" fmla="*/ 48 h 3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05" h="303">
                    <a:moveTo>
                      <a:pt x="0" y="0"/>
                    </a:moveTo>
                    <a:lnTo>
                      <a:pt x="15" y="65"/>
                    </a:lnTo>
                    <a:lnTo>
                      <a:pt x="28" y="115"/>
                    </a:lnTo>
                    <a:lnTo>
                      <a:pt x="40" y="152"/>
                    </a:lnTo>
                    <a:lnTo>
                      <a:pt x="78" y="190"/>
                    </a:lnTo>
                    <a:lnTo>
                      <a:pt x="115" y="215"/>
                    </a:lnTo>
                    <a:lnTo>
                      <a:pt x="153" y="227"/>
                    </a:lnTo>
                    <a:lnTo>
                      <a:pt x="190" y="240"/>
                    </a:lnTo>
                    <a:lnTo>
                      <a:pt x="240" y="240"/>
                    </a:lnTo>
                    <a:lnTo>
                      <a:pt x="278" y="252"/>
                    </a:lnTo>
                    <a:lnTo>
                      <a:pt x="316" y="265"/>
                    </a:lnTo>
                    <a:lnTo>
                      <a:pt x="353" y="265"/>
                    </a:lnTo>
                    <a:lnTo>
                      <a:pt x="391" y="277"/>
                    </a:lnTo>
                    <a:lnTo>
                      <a:pt x="441" y="290"/>
                    </a:lnTo>
                    <a:lnTo>
                      <a:pt x="478" y="290"/>
                    </a:lnTo>
                    <a:lnTo>
                      <a:pt x="516" y="290"/>
                    </a:lnTo>
                    <a:lnTo>
                      <a:pt x="566" y="302"/>
                    </a:lnTo>
                    <a:lnTo>
                      <a:pt x="603" y="302"/>
                    </a:lnTo>
                    <a:lnTo>
                      <a:pt x="641" y="302"/>
                    </a:lnTo>
                    <a:lnTo>
                      <a:pt x="678" y="302"/>
                    </a:lnTo>
                    <a:lnTo>
                      <a:pt x="716" y="302"/>
                    </a:lnTo>
                    <a:lnTo>
                      <a:pt x="753" y="302"/>
                    </a:lnTo>
                    <a:lnTo>
                      <a:pt x="803" y="290"/>
                    </a:lnTo>
                    <a:lnTo>
                      <a:pt x="841" y="290"/>
                    </a:lnTo>
                    <a:lnTo>
                      <a:pt x="878" y="277"/>
                    </a:lnTo>
                    <a:lnTo>
                      <a:pt x="916" y="265"/>
                    </a:lnTo>
                    <a:lnTo>
                      <a:pt x="953" y="252"/>
                    </a:lnTo>
                    <a:lnTo>
                      <a:pt x="991" y="227"/>
                    </a:lnTo>
                    <a:lnTo>
                      <a:pt x="1028" y="202"/>
                    </a:lnTo>
                    <a:lnTo>
                      <a:pt x="1053" y="165"/>
                    </a:lnTo>
                    <a:lnTo>
                      <a:pt x="1078" y="127"/>
                    </a:lnTo>
                    <a:lnTo>
                      <a:pt x="1103" y="90"/>
                    </a:lnTo>
                    <a:lnTo>
                      <a:pt x="1104" y="48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2" name="Freeform 40"/>
              <p:cNvSpPr>
                <a:spLocks/>
              </p:cNvSpPr>
              <p:nvPr/>
            </p:nvSpPr>
            <p:spPr bwMode="auto">
              <a:xfrm>
                <a:off x="1152" y="2832"/>
                <a:ext cx="1441" cy="341"/>
              </a:xfrm>
              <a:custGeom>
                <a:avLst/>
                <a:gdLst>
                  <a:gd name="T0" fmla="*/ 0 w 1441"/>
                  <a:gd name="T1" fmla="*/ 0 h 341"/>
                  <a:gd name="T2" fmla="*/ 28 w 1441"/>
                  <a:gd name="T3" fmla="*/ 65 h 341"/>
                  <a:gd name="T4" fmla="*/ 53 w 1441"/>
                  <a:gd name="T5" fmla="*/ 102 h 341"/>
                  <a:gd name="T6" fmla="*/ 90 w 1441"/>
                  <a:gd name="T7" fmla="*/ 127 h 341"/>
                  <a:gd name="T8" fmla="*/ 128 w 1441"/>
                  <a:gd name="T9" fmla="*/ 152 h 341"/>
                  <a:gd name="T10" fmla="*/ 165 w 1441"/>
                  <a:gd name="T11" fmla="*/ 177 h 341"/>
                  <a:gd name="T12" fmla="*/ 228 w 1441"/>
                  <a:gd name="T13" fmla="*/ 202 h 341"/>
                  <a:gd name="T14" fmla="*/ 265 w 1441"/>
                  <a:gd name="T15" fmla="*/ 227 h 341"/>
                  <a:gd name="T16" fmla="*/ 315 w 1441"/>
                  <a:gd name="T17" fmla="*/ 240 h 341"/>
                  <a:gd name="T18" fmla="*/ 365 w 1441"/>
                  <a:gd name="T19" fmla="*/ 265 h 341"/>
                  <a:gd name="T20" fmla="*/ 415 w 1441"/>
                  <a:gd name="T21" fmla="*/ 277 h 341"/>
                  <a:gd name="T22" fmla="*/ 453 w 1441"/>
                  <a:gd name="T23" fmla="*/ 302 h 341"/>
                  <a:gd name="T24" fmla="*/ 503 w 1441"/>
                  <a:gd name="T25" fmla="*/ 315 h 341"/>
                  <a:gd name="T26" fmla="*/ 553 w 1441"/>
                  <a:gd name="T27" fmla="*/ 327 h 341"/>
                  <a:gd name="T28" fmla="*/ 603 w 1441"/>
                  <a:gd name="T29" fmla="*/ 340 h 341"/>
                  <a:gd name="T30" fmla="*/ 653 w 1441"/>
                  <a:gd name="T31" fmla="*/ 340 h 341"/>
                  <a:gd name="T32" fmla="*/ 690 w 1441"/>
                  <a:gd name="T33" fmla="*/ 340 h 341"/>
                  <a:gd name="T34" fmla="*/ 728 w 1441"/>
                  <a:gd name="T35" fmla="*/ 340 h 341"/>
                  <a:gd name="T36" fmla="*/ 778 w 1441"/>
                  <a:gd name="T37" fmla="*/ 340 h 341"/>
                  <a:gd name="T38" fmla="*/ 815 w 1441"/>
                  <a:gd name="T39" fmla="*/ 340 h 341"/>
                  <a:gd name="T40" fmla="*/ 865 w 1441"/>
                  <a:gd name="T41" fmla="*/ 340 h 341"/>
                  <a:gd name="T42" fmla="*/ 903 w 1441"/>
                  <a:gd name="T43" fmla="*/ 340 h 341"/>
                  <a:gd name="T44" fmla="*/ 940 w 1441"/>
                  <a:gd name="T45" fmla="*/ 327 h 341"/>
                  <a:gd name="T46" fmla="*/ 978 w 1441"/>
                  <a:gd name="T47" fmla="*/ 315 h 341"/>
                  <a:gd name="T48" fmla="*/ 1015 w 1441"/>
                  <a:gd name="T49" fmla="*/ 302 h 341"/>
                  <a:gd name="T50" fmla="*/ 1053 w 1441"/>
                  <a:gd name="T51" fmla="*/ 290 h 341"/>
                  <a:gd name="T52" fmla="*/ 1090 w 1441"/>
                  <a:gd name="T53" fmla="*/ 277 h 341"/>
                  <a:gd name="T54" fmla="*/ 1128 w 1441"/>
                  <a:gd name="T55" fmla="*/ 265 h 341"/>
                  <a:gd name="T56" fmla="*/ 1165 w 1441"/>
                  <a:gd name="T57" fmla="*/ 252 h 341"/>
                  <a:gd name="T58" fmla="*/ 1203 w 1441"/>
                  <a:gd name="T59" fmla="*/ 227 h 341"/>
                  <a:gd name="T60" fmla="*/ 1240 w 1441"/>
                  <a:gd name="T61" fmla="*/ 215 h 341"/>
                  <a:gd name="T62" fmla="*/ 1303 w 1441"/>
                  <a:gd name="T63" fmla="*/ 190 h 341"/>
                  <a:gd name="T64" fmla="*/ 1365 w 1441"/>
                  <a:gd name="T65" fmla="*/ 177 h 341"/>
                  <a:gd name="T66" fmla="*/ 1403 w 1441"/>
                  <a:gd name="T67" fmla="*/ 165 h 341"/>
                  <a:gd name="T68" fmla="*/ 1415 w 1441"/>
                  <a:gd name="T69" fmla="*/ 127 h 341"/>
                  <a:gd name="T70" fmla="*/ 1428 w 1441"/>
                  <a:gd name="T71" fmla="*/ 90 h 341"/>
                  <a:gd name="T72" fmla="*/ 1440 w 1441"/>
                  <a:gd name="T73" fmla="*/ 48 h 34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441" h="341">
                    <a:moveTo>
                      <a:pt x="0" y="0"/>
                    </a:moveTo>
                    <a:lnTo>
                      <a:pt x="28" y="65"/>
                    </a:lnTo>
                    <a:lnTo>
                      <a:pt x="53" y="102"/>
                    </a:lnTo>
                    <a:lnTo>
                      <a:pt x="90" y="127"/>
                    </a:lnTo>
                    <a:lnTo>
                      <a:pt x="128" y="152"/>
                    </a:lnTo>
                    <a:lnTo>
                      <a:pt x="165" y="177"/>
                    </a:lnTo>
                    <a:lnTo>
                      <a:pt x="228" y="202"/>
                    </a:lnTo>
                    <a:lnTo>
                      <a:pt x="265" y="227"/>
                    </a:lnTo>
                    <a:lnTo>
                      <a:pt x="315" y="240"/>
                    </a:lnTo>
                    <a:lnTo>
                      <a:pt x="365" y="265"/>
                    </a:lnTo>
                    <a:lnTo>
                      <a:pt x="415" y="277"/>
                    </a:lnTo>
                    <a:lnTo>
                      <a:pt x="453" y="302"/>
                    </a:lnTo>
                    <a:lnTo>
                      <a:pt x="503" y="315"/>
                    </a:lnTo>
                    <a:lnTo>
                      <a:pt x="553" y="327"/>
                    </a:lnTo>
                    <a:lnTo>
                      <a:pt x="603" y="340"/>
                    </a:lnTo>
                    <a:lnTo>
                      <a:pt x="653" y="340"/>
                    </a:lnTo>
                    <a:lnTo>
                      <a:pt x="690" y="340"/>
                    </a:lnTo>
                    <a:lnTo>
                      <a:pt x="728" y="340"/>
                    </a:lnTo>
                    <a:lnTo>
                      <a:pt x="778" y="340"/>
                    </a:lnTo>
                    <a:lnTo>
                      <a:pt x="815" y="340"/>
                    </a:lnTo>
                    <a:lnTo>
                      <a:pt x="865" y="340"/>
                    </a:lnTo>
                    <a:lnTo>
                      <a:pt x="903" y="340"/>
                    </a:lnTo>
                    <a:lnTo>
                      <a:pt x="940" y="327"/>
                    </a:lnTo>
                    <a:lnTo>
                      <a:pt x="978" y="315"/>
                    </a:lnTo>
                    <a:lnTo>
                      <a:pt x="1015" y="302"/>
                    </a:lnTo>
                    <a:lnTo>
                      <a:pt x="1053" y="290"/>
                    </a:lnTo>
                    <a:lnTo>
                      <a:pt x="1090" y="277"/>
                    </a:lnTo>
                    <a:lnTo>
                      <a:pt x="1128" y="265"/>
                    </a:lnTo>
                    <a:lnTo>
                      <a:pt x="1165" y="252"/>
                    </a:lnTo>
                    <a:lnTo>
                      <a:pt x="1203" y="227"/>
                    </a:lnTo>
                    <a:lnTo>
                      <a:pt x="1240" y="215"/>
                    </a:lnTo>
                    <a:lnTo>
                      <a:pt x="1303" y="190"/>
                    </a:lnTo>
                    <a:lnTo>
                      <a:pt x="1365" y="177"/>
                    </a:lnTo>
                    <a:lnTo>
                      <a:pt x="1403" y="165"/>
                    </a:lnTo>
                    <a:lnTo>
                      <a:pt x="1415" y="127"/>
                    </a:lnTo>
                    <a:lnTo>
                      <a:pt x="1428" y="90"/>
                    </a:lnTo>
                    <a:lnTo>
                      <a:pt x="1440" y="48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3" name="Freeform 41"/>
              <p:cNvSpPr>
                <a:spLocks/>
              </p:cNvSpPr>
              <p:nvPr/>
            </p:nvSpPr>
            <p:spPr bwMode="auto">
              <a:xfrm>
                <a:off x="1344" y="2832"/>
                <a:ext cx="1873" cy="441"/>
              </a:xfrm>
              <a:custGeom>
                <a:avLst/>
                <a:gdLst>
                  <a:gd name="T0" fmla="*/ 0 w 1873"/>
                  <a:gd name="T1" fmla="*/ 0 h 441"/>
                  <a:gd name="T2" fmla="*/ 61 w 1873"/>
                  <a:gd name="T3" fmla="*/ 15 h 441"/>
                  <a:gd name="T4" fmla="*/ 111 w 1873"/>
                  <a:gd name="T5" fmla="*/ 52 h 441"/>
                  <a:gd name="T6" fmla="*/ 148 w 1873"/>
                  <a:gd name="T7" fmla="*/ 77 h 441"/>
                  <a:gd name="T8" fmla="*/ 186 w 1873"/>
                  <a:gd name="T9" fmla="*/ 115 h 441"/>
                  <a:gd name="T10" fmla="*/ 223 w 1873"/>
                  <a:gd name="T11" fmla="*/ 152 h 441"/>
                  <a:gd name="T12" fmla="*/ 261 w 1873"/>
                  <a:gd name="T13" fmla="*/ 190 h 441"/>
                  <a:gd name="T14" fmla="*/ 311 w 1873"/>
                  <a:gd name="T15" fmla="*/ 240 h 441"/>
                  <a:gd name="T16" fmla="*/ 348 w 1873"/>
                  <a:gd name="T17" fmla="*/ 265 h 441"/>
                  <a:gd name="T18" fmla="*/ 398 w 1873"/>
                  <a:gd name="T19" fmla="*/ 302 h 441"/>
                  <a:gd name="T20" fmla="*/ 436 w 1873"/>
                  <a:gd name="T21" fmla="*/ 327 h 441"/>
                  <a:gd name="T22" fmla="*/ 473 w 1873"/>
                  <a:gd name="T23" fmla="*/ 352 h 441"/>
                  <a:gd name="T24" fmla="*/ 511 w 1873"/>
                  <a:gd name="T25" fmla="*/ 365 h 441"/>
                  <a:gd name="T26" fmla="*/ 561 w 1873"/>
                  <a:gd name="T27" fmla="*/ 390 h 441"/>
                  <a:gd name="T28" fmla="*/ 611 w 1873"/>
                  <a:gd name="T29" fmla="*/ 402 h 441"/>
                  <a:gd name="T30" fmla="*/ 648 w 1873"/>
                  <a:gd name="T31" fmla="*/ 415 h 441"/>
                  <a:gd name="T32" fmla="*/ 686 w 1873"/>
                  <a:gd name="T33" fmla="*/ 427 h 441"/>
                  <a:gd name="T34" fmla="*/ 736 w 1873"/>
                  <a:gd name="T35" fmla="*/ 440 h 441"/>
                  <a:gd name="T36" fmla="*/ 786 w 1873"/>
                  <a:gd name="T37" fmla="*/ 440 h 441"/>
                  <a:gd name="T38" fmla="*/ 836 w 1873"/>
                  <a:gd name="T39" fmla="*/ 440 h 441"/>
                  <a:gd name="T40" fmla="*/ 886 w 1873"/>
                  <a:gd name="T41" fmla="*/ 440 h 441"/>
                  <a:gd name="T42" fmla="*/ 923 w 1873"/>
                  <a:gd name="T43" fmla="*/ 440 h 441"/>
                  <a:gd name="T44" fmla="*/ 961 w 1873"/>
                  <a:gd name="T45" fmla="*/ 440 h 441"/>
                  <a:gd name="T46" fmla="*/ 998 w 1873"/>
                  <a:gd name="T47" fmla="*/ 440 h 441"/>
                  <a:gd name="T48" fmla="*/ 1048 w 1873"/>
                  <a:gd name="T49" fmla="*/ 427 h 441"/>
                  <a:gd name="T50" fmla="*/ 1098 w 1873"/>
                  <a:gd name="T51" fmla="*/ 427 h 441"/>
                  <a:gd name="T52" fmla="*/ 1136 w 1873"/>
                  <a:gd name="T53" fmla="*/ 427 h 441"/>
                  <a:gd name="T54" fmla="*/ 1198 w 1873"/>
                  <a:gd name="T55" fmla="*/ 415 h 441"/>
                  <a:gd name="T56" fmla="*/ 1236 w 1873"/>
                  <a:gd name="T57" fmla="*/ 415 h 441"/>
                  <a:gd name="T58" fmla="*/ 1273 w 1873"/>
                  <a:gd name="T59" fmla="*/ 415 h 441"/>
                  <a:gd name="T60" fmla="*/ 1311 w 1873"/>
                  <a:gd name="T61" fmla="*/ 402 h 441"/>
                  <a:gd name="T62" fmla="*/ 1348 w 1873"/>
                  <a:gd name="T63" fmla="*/ 402 h 441"/>
                  <a:gd name="T64" fmla="*/ 1386 w 1873"/>
                  <a:gd name="T65" fmla="*/ 402 h 441"/>
                  <a:gd name="T66" fmla="*/ 1436 w 1873"/>
                  <a:gd name="T67" fmla="*/ 390 h 441"/>
                  <a:gd name="T68" fmla="*/ 1473 w 1873"/>
                  <a:gd name="T69" fmla="*/ 377 h 441"/>
                  <a:gd name="T70" fmla="*/ 1511 w 1873"/>
                  <a:gd name="T71" fmla="*/ 365 h 441"/>
                  <a:gd name="T72" fmla="*/ 1549 w 1873"/>
                  <a:gd name="T73" fmla="*/ 352 h 441"/>
                  <a:gd name="T74" fmla="*/ 1586 w 1873"/>
                  <a:gd name="T75" fmla="*/ 340 h 441"/>
                  <a:gd name="T76" fmla="*/ 1624 w 1873"/>
                  <a:gd name="T77" fmla="*/ 315 h 441"/>
                  <a:gd name="T78" fmla="*/ 1661 w 1873"/>
                  <a:gd name="T79" fmla="*/ 302 h 441"/>
                  <a:gd name="T80" fmla="*/ 1699 w 1873"/>
                  <a:gd name="T81" fmla="*/ 265 h 441"/>
                  <a:gd name="T82" fmla="*/ 1736 w 1873"/>
                  <a:gd name="T83" fmla="*/ 240 h 441"/>
                  <a:gd name="T84" fmla="*/ 1774 w 1873"/>
                  <a:gd name="T85" fmla="*/ 215 h 441"/>
                  <a:gd name="T86" fmla="*/ 1811 w 1873"/>
                  <a:gd name="T87" fmla="*/ 190 h 441"/>
                  <a:gd name="T88" fmla="*/ 1836 w 1873"/>
                  <a:gd name="T89" fmla="*/ 152 h 441"/>
                  <a:gd name="T90" fmla="*/ 1849 w 1873"/>
                  <a:gd name="T91" fmla="*/ 115 h 441"/>
                  <a:gd name="T92" fmla="*/ 1861 w 1873"/>
                  <a:gd name="T93" fmla="*/ 77 h 441"/>
                  <a:gd name="T94" fmla="*/ 1872 w 1873"/>
                  <a:gd name="T95" fmla="*/ 48 h 44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873" h="441">
                    <a:moveTo>
                      <a:pt x="0" y="0"/>
                    </a:moveTo>
                    <a:lnTo>
                      <a:pt x="61" y="15"/>
                    </a:lnTo>
                    <a:lnTo>
                      <a:pt x="111" y="52"/>
                    </a:lnTo>
                    <a:lnTo>
                      <a:pt x="148" y="77"/>
                    </a:lnTo>
                    <a:lnTo>
                      <a:pt x="186" y="115"/>
                    </a:lnTo>
                    <a:lnTo>
                      <a:pt x="223" y="152"/>
                    </a:lnTo>
                    <a:lnTo>
                      <a:pt x="261" y="190"/>
                    </a:lnTo>
                    <a:lnTo>
                      <a:pt x="311" y="240"/>
                    </a:lnTo>
                    <a:lnTo>
                      <a:pt x="348" y="265"/>
                    </a:lnTo>
                    <a:lnTo>
                      <a:pt x="398" y="302"/>
                    </a:lnTo>
                    <a:lnTo>
                      <a:pt x="436" y="327"/>
                    </a:lnTo>
                    <a:lnTo>
                      <a:pt x="473" y="352"/>
                    </a:lnTo>
                    <a:lnTo>
                      <a:pt x="511" y="365"/>
                    </a:lnTo>
                    <a:lnTo>
                      <a:pt x="561" y="390"/>
                    </a:lnTo>
                    <a:lnTo>
                      <a:pt x="611" y="402"/>
                    </a:lnTo>
                    <a:lnTo>
                      <a:pt x="648" y="415"/>
                    </a:lnTo>
                    <a:lnTo>
                      <a:pt x="686" y="427"/>
                    </a:lnTo>
                    <a:lnTo>
                      <a:pt x="736" y="440"/>
                    </a:lnTo>
                    <a:lnTo>
                      <a:pt x="786" y="440"/>
                    </a:lnTo>
                    <a:lnTo>
                      <a:pt x="836" y="440"/>
                    </a:lnTo>
                    <a:lnTo>
                      <a:pt x="886" y="440"/>
                    </a:lnTo>
                    <a:lnTo>
                      <a:pt x="923" y="440"/>
                    </a:lnTo>
                    <a:lnTo>
                      <a:pt x="961" y="440"/>
                    </a:lnTo>
                    <a:lnTo>
                      <a:pt x="998" y="440"/>
                    </a:lnTo>
                    <a:lnTo>
                      <a:pt x="1048" y="427"/>
                    </a:lnTo>
                    <a:lnTo>
                      <a:pt x="1098" y="427"/>
                    </a:lnTo>
                    <a:lnTo>
                      <a:pt x="1136" y="427"/>
                    </a:lnTo>
                    <a:lnTo>
                      <a:pt x="1198" y="415"/>
                    </a:lnTo>
                    <a:lnTo>
                      <a:pt x="1236" y="415"/>
                    </a:lnTo>
                    <a:lnTo>
                      <a:pt x="1273" y="415"/>
                    </a:lnTo>
                    <a:lnTo>
                      <a:pt x="1311" y="402"/>
                    </a:lnTo>
                    <a:lnTo>
                      <a:pt x="1348" y="402"/>
                    </a:lnTo>
                    <a:lnTo>
                      <a:pt x="1386" y="402"/>
                    </a:lnTo>
                    <a:lnTo>
                      <a:pt x="1436" y="390"/>
                    </a:lnTo>
                    <a:lnTo>
                      <a:pt x="1473" y="377"/>
                    </a:lnTo>
                    <a:lnTo>
                      <a:pt x="1511" y="365"/>
                    </a:lnTo>
                    <a:lnTo>
                      <a:pt x="1549" y="352"/>
                    </a:lnTo>
                    <a:lnTo>
                      <a:pt x="1586" y="340"/>
                    </a:lnTo>
                    <a:lnTo>
                      <a:pt x="1624" y="315"/>
                    </a:lnTo>
                    <a:lnTo>
                      <a:pt x="1661" y="302"/>
                    </a:lnTo>
                    <a:lnTo>
                      <a:pt x="1699" y="265"/>
                    </a:lnTo>
                    <a:lnTo>
                      <a:pt x="1736" y="240"/>
                    </a:lnTo>
                    <a:lnTo>
                      <a:pt x="1774" y="215"/>
                    </a:lnTo>
                    <a:lnTo>
                      <a:pt x="1811" y="190"/>
                    </a:lnTo>
                    <a:lnTo>
                      <a:pt x="1836" y="152"/>
                    </a:lnTo>
                    <a:lnTo>
                      <a:pt x="1849" y="115"/>
                    </a:lnTo>
                    <a:lnTo>
                      <a:pt x="1861" y="77"/>
                    </a:lnTo>
                    <a:lnTo>
                      <a:pt x="1872" y="48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4" name="Freeform 42"/>
              <p:cNvSpPr>
                <a:spLocks/>
              </p:cNvSpPr>
              <p:nvPr/>
            </p:nvSpPr>
            <p:spPr bwMode="auto">
              <a:xfrm>
                <a:off x="1632" y="2832"/>
                <a:ext cx="2209" cy="403"/>
              </a:xfrm>
              <a:custGeom>
                <a:avLst/>
                <a:gdLst>
                  <a:gd name="T0" fmla="*/ 0 w 2209"/>
                  <a:gd name="T1" fmla="*/ 0 h 403"/>
                  <a:gd name="T2" fmla="*/ 10 w 2209"/>
                  <a:gd name="T3" fmla="*/ 52 h 403"/>
                  <a:gd name="T4" fmla="*/ 23 w 2209"/>
                  <a:gd name="T5" fmla="*/ 90 h 403"/>
                  <a:gd name="T6" fmla="*/ 35 w 2209"/>
                  <a:gd name="T7" fmla="*/ 127 h 403"/>
                  <a:gd name="T8" fmla="*/ 60 w 2209"/>
                  <a:gd name="T9" fmla="*/ 165 h 403"/>
                  <a:gd name="T10" fmla="*/ 98 w 2209"/>
                  <a:gd name="T11" fmla="*/ 202 h 403"/>
                  <a:gd name="T12" fmla="*/ 135 w 2209"/>
                  <a:gd name="T13" fmla="*/ 227 h 403"/>
                  <a:gd name="T14" fmla="*/ 173 w 2209"/>
                  <a:gd name="T15" fmla="*/ 265 h 403"/>
                  <a:gd name="T16" fmla="*/ 210 w 2209"/>
                  <a:gd name="T17" fmla="*/ 290 h 403"/>
                  <a:gd name="T18" fmla="*/ 248 w 2209"/>
                  <a:gd name="T19" fmla="*/ 302 h 403"/>
                  <a:gd name="T20" fmla="*/ 285 w 2209"/>
                  <a:gd name="T21" fmla="*/ 327 h 403"/>
                  <a:gd name="T22" fmla="*/ 323 w 2209"/>
                  <a:gd name="T23" fmla="*/ 352 h 403"/>
                  <a:gd name="T24" fmla="*/ 360 w 2209"/>
                  <a:gd name="T25" fmla="*/ 365 h 403"/>
                  <a:gd name="T26" fmla="*/ 398 w 2209"/>
                  <a:gd name="T27" fmla="*/ 377 h 403"/>
                  <a:gd name="T28" fmla="*/ 448 w 2209"/>
                  <a:gd name="T29" fmla="*/ 377 h 403"/>
                  <a:gd name="T30" fmla="*/ 485 w 2209"/>
                  <a:gd name="T31" fmla="*/ 390 h 403"/>
                  <a:gd name="T32" fmla="*/ 523 w 2209"/>
                  <a:gd name="T33" fmla="*/ 390 h 403"/>
                  <a:gd name="T34" fmla="*/ 585 w 2209"/>
                  <a:gd name="T35" fmla="*/ 390 h 403"/>
                  <a:gd name="T36" fmla="*/ 623 w 2209"/>
                  <a:gd name="T37" fmla="*/ 390 h 403"/>
                  <a:gd name="T38" fmla="*/ 673 w 2209"/>
                  <a:gd name="T39" fmla="*/ 390 h 403"/>
                  <a:gd name="T40" fmla="*/ 723 w 2209"/>
                  <a:gd name="T41" fmla="*/ 402 h 403"/>
                  <a:gd name="T42" fmla="*/ 760 w 2209"/>
                  <a:gd name="T43" fmla="*/ 402 h 403"/>
                  <a:gd name="T44" fmla="*/ 798 w 2209"/>
                  <a:gd name="T45" fmla="*/ 402 h 403"/>
                  <a:gd name="T46" fmla="*/ 835 w 2209"/>
                  <a:gd name="T47" fmla="*/ 402 h 403"/>
                  <a:gd name="T48" fmla="*/ 873 w 2209"/>
                  <a:gd name="T49" fmla="*/ 402 h 403"/>
                  <a:gd name="T50" fmla="*/ 910 w 2209"/>
                  <a:gd name="T51" fmla="*/ 402 h 403"/>
                  <a:gd name="T52" fmla="*/ 948 w 2209"/>
                  <a:gd name="T53" fmla="*/ 402 h 403"/>
                  <a:gd name="T54" fmla="*/ 985 w 2209"/>
                  <a:gd name="T55" fmla="*/ 402 h 403"/>
                  <a:gd name="T56" fmla="*/ 1035 w 2209"/>
                  <a:gd name="T57" fmla="*/ 402 h 403"/>
                  <a:gd name="T58" fmla="*/ 1085 w 2209"/>
                  <a:gd name="T59" fmla="*/ 402 h 403"/>
                  <a:gd name="T60" fmla="*/ 1123 w 2209"/>
                  <a:gd name="T61" fmla="*/ 402 h 403"/>
                  <a:gd name="T62" fmla="*/ 1160 w 2209"/>
                  <a:gd name="T63" fmla="*/ 402 h 403"/>
                  <a:gd name="T64" fmla="*/ 1210 w 2209"/>
                  <a:gd name="T65" fmla="*/ 402 h 403"/>
                  <a:gd name="T66" fmla="*/ 1261 w 2209"/>
                  <a:gd name="T67" fmla="*/ 402 h 403"/>
                  <a:gd name="T68" fmla="*/ 1298 w 2209"/>
                  <a:gd name="T69" fmla="*/ 402 h 403"/>
                  <a:gd name="T70" fmla="*/ 1336 w 2209"/>
                  <a:gd name="T71" fmla="*/ 402 h 403"/>
                  <a:gd name="T72" fmla="*/ 1373 w 2209"/>
                  <a:gd name="T73" fmla="*/ 402 h 403"/>
                  <a:gd name="T74" fmla="*/ 1423 w 2209"/>
                  <a:gd name="T75" fmla="*/ 390 h 403"/>
                  <a:gd name="T76" fmla="*/ 1473 w 2209"/>
                  <a:gd name="T77" fmla="*/ 390 h 403"/>
                  <a:gd name="T78" fmla="*/ 1511 w 2209"/>
                  <a:gd name="T79" fmla="*/ 390 h 403"/>
                  <a:gd name="T80" fmla="*/ 1561 w 2209"/>
                  <a:gd name="T81" fmla="*/ 390 h 403"/>
                  <a:gd name="T82" fmla="*/ 1598 w 2209"/>
                  <a:gd name="T83" fmla="*/ 377 h 403"/>
                  <a:gd name="T84" fmla="*/ 1648 w 2209"/>
                  <a:gd name="T85" fmla="*/ 377 h 403"/>
                  <a:gd name="T86" fmla="*/ 1686 w 2209"/>
                  <a:gd name="T87" fmla="*/ 365 h 403"/>
                  <a:gd name="T88" fmla="*/ 1723 w 2209"/>
                  <a:gd name="T89" fmla="*/ 365 h 403"/>
                  <a:gd name="T90" fmla="*/ 1761 w 2209"/>
                  <a:gd name="T91" fmla="*/ 352 h 403"/>
                  <a:gd name="T92" fmla="*/ 1811 w 2209"/>
                  <a:gd name="T93" fmla="*/ 340 h 403"/>
                  <a:gd name="T94" fmla="*/ 1861 w 2209"/>
                  <a:gd name="T95" fmla="*/ 327 h 403"/>
                  <a:gd name="T96" fmla="*/ 1898 w 2209"/>
                  <a:gd name="T97" fmla="*/ 315 h 403"/>
                  <a:gd name="T98" fmla="*/ 1936 w 2209"/>
                  <a:gd name="T99" fmla="*/ 290 h 403"/>
                  <a:gd name="T100" fmla="*/ 1973 w 2209"/>
                  <a:gd name="T101" fmla="*/ 265 h 403"/>
                  <a:gd name="T102" fmla="*/ 2011 w 2209"/>
                  <a:gd name="T103" fmla="*/ 240 h 403"/>
                  <a:gd name="T104" fmla="*/ 2048 w 2209"/>
                  <a:gd name="T105" fmla="*/ 215 h 403"/>
                  <a:gd name="T106" fmla="*/ 2086 w 2209"/>
                  <a:gd name="T107" fmla="*/ 190 h 403"/>
                  <a:gd name="T108" fmla="*/ 2123 w 2209"/>
                  <a:gd name="T109" fmla="*/ 165 h 403"/>
                  <a:gd name="T110" fmla="*/ 2161 w 2209"/>
                  <a:gd name="T111" fmla="*/ 140 h 403"/>
                  <a:gd name="T112" fmla="*/ 2186 w 2209"/>
                  <a:gd name="T113" fmla="*/ 102 h 403"/>
                  <a:gd name="T114" fmla="*/ 2198 w 2209"/>
                  <a:gd name="T115" fmla="*/ 65 h 403"/>
                  <a:gd name="T116" fmla="*/ 2208 w 2209"/>
                  <a:gd name="T117" fmla="*/ 48 h 4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209" h="403">
                    <a:moveTo>
                      <a:pt x="0" y="0"/>
                    </a:moveTo>
                    <a:lnTo>
                      <a:pt x="10" y="52"/>
                    </a:lnTo>
                    <a:lnTo>
                      <a:pt x="23" y="90"/>
                    </a:lnTo>
                    <a:lnTo>
                      <a:pt x="35" y="127"/>
                    </a:lnTo>
                    <a:lnTo>
                      <a:pt x="60" y="165"/>
                    </a:lnTo>
                    <a:lnTo>
                      <a:pt x="98" y="202"/>
                    </a:lnTo>
                    <a:lnTo>
                      <a:pt x="135" y="227"/>
                    </a:lnTo>
                    <a:lnTo>
                      <a:pt x="173" y="265"/>
                    </a:lnTo>
                    <a:lnTo>
                      <a:pt x="210" y="290"/>
                    </a:lnTo>
                    <a:lnTo>
                      <a:pt x="248" y="302"/>
                    </a:lnTo>
                    <a:lnTo>
                      <a:pt x="285" y="327"/>
                    </a:lnTo>
                    <a:lnTo>
                      <a:pt x="323" y="352"/>
                    </a:lnTo>
                    <a:lnTo>
                      <a:pt x="360" y="365"/>
                    </a:lnTo>
                    <a:lnTo>
                      <a:pt x="398" y="377"/>
                    </a:lnTo>
                    <a:lnTo>
                      <a:pt x="448" y="377"/>
                    </a:lnTo>
                    <a:lnTo>
                      <a:pt x="485" y="390"/>
                    </a:lnTo>
                    <a:lnTo>
                      <a:pt x="523" y="390"/>
                    </a:lnTo>
                    <a:lnTo>
                      <a:pt x="585" y="390"/>
                    </a:lnTo>
                    <a:lnTo>
                      <a:pt x="623" y="390"/>
                    </a:lnTo>
                    <a:lnTo>
                      <a:pt x="673" y="390"/>
                    </a:lnTo>
                    <a:lnTo>
                      <a:pt x="723" y="402"/>
                    </a:lnTo>
                    <a:lnTo>
                      <a:pt x="760" y="402"/>
                    </a:lnTo>
                    <a:lnTo>
                      <a:pt x="798" y="402"/>
                    </a:lnTo>
                    <a:lnTo>
                      <a:pt x="835" y="402"/>
                    </a:lnTo>
                    <a:lnTo>
                      <a:pt x="873" y="402"/>
                    </a:lnTo>
                    <a:lnTo>
                      <a:pt x="910" y="402"/>
                    </a:lnTo>
                    <a:lnTo>
                      <a:pt x="948" y="402"/>
                    </a:lnTo>
                    <a:lnTo>
                      <a:pt x="985" y="402"/>
                    </a:lnTo>
                    <a:lnTo>
                      <a:pt x="1035" y="402"/>
                    </a:lnTo>
                    <a:lnTo>
                      <a:pt x="1085" y="402"/>
                    </a:lnTo>
                    <a:lnTo>
                      <a:pt x="1123" y="402"/>
                    </a:lnTo>
                    <a:lnTo>
                      <a:pt x="1160" y="402"/>
                    </a:lnTo>
                    <a:lnTo>
                      <a:pt x="1210" y="402"/>
                    </a:lnTo>
                    <a:lnTo>
                      <a:pt x="1261" y="402"/>
                    </a:lnTo>
                    <a:lnTo>
                      <a:pt x="1298" y="402"/>
                    </a:lnTo>
                    <a:lnTo>
                      <a:pt x="1336" y="402"/>
                    </a:lnTo>
                    <a:lnTo>
                      <a:pt x="1373" y="402"/>
                    </a:lnTo>
                    <a:lnTo>
                      <a:pt x="1423" y="390"/>
                    </a:lnTo>
                    <a:lnTo>
                      <a:pt x="1473" y="390"/>
                    </a:lnTo>
                    <a:lnTo>
                      <a:pt x="1511" y="390"/>
                    </a:lnTo>
                    <a:lnTo>
                      <a:pt x="1561" y="390"/>
                    </a:lnTo>
                    <a:lnTo>
                      <a:pt x="1598" y="377"/>
                    </a:lnTo>
                    <a:lnTo>
                      <a:pt x="1648" y="377"/>
                    </a:lnTo>
                    <a:lnTo>
                      <a:pt x="1686" y="365"/>
                    </a:lnTo>
                    <a:lnTo>
                      <a:pt x="1723" y="365"/>
                    </a:lnTo>
                    <a:lnTo>
                      <a:pt x="1761" y="352"/>
                    </a:lnTo>
                    <a:lnTo>
                      <a:pt x="1811" y="340"/>
                    </a:lnTo>
                    <a:lnTo>
                      <a:pt x="1861" y="327"/>
                    </a:lnTo>
                    <a:lnTo>
                      <a:pt x="1898" y="315"/>
                    </a:lnTo>
                    <a:lnTo>
                      <a:pt x="1936" y="290"/>
                    </a:lnTo>
                    <a:lnTo>
                      <a:pt x="1973" y="265"/>
                    </a:lnTo>
                    <a:lnTo>
                      <a:pt x="2011" y="240"/>
                    </a:lnTo>
                    <a:lnTo>
                      <a:pt x="2048" y="215"/>
                    </a:lnTo>
                    <a:lnTo>
                      <a:pt x="2086" y="190"/>
                    </a:lnTo>
                    <a:lnTo>
                      <a:pt x="2123" y="165"/>
                    </a:lnTo>
                    <a:lnTo>
                      <a:pt x="2161" y="140"/>
                    </a:lnTo>
                    <a:lnTo>
                      <a:pt x="2186" y="102"/>
                    </a:lnTo>
                    <a:lnTo>
                      <a:pt x="2198" y="65"/>
                    </a:lnTo>
                    <a:lnTo>
                      <a:pt x="2208" y="48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5" name="Freeform 43"/>
              <p:cNvSpPr>
                <a:spLocks/>
              </p:cNvSpPr>
              <p:nvPr/>
            </p:nvSpPr>
            <p:spPr bwMode="auto">
              <a:xfrm>
                <a:off x="1824" y="2832"/>
                <a:ext cx="2641" cy="403"/>
              </a:xfrm>
              <a:custGeom>
                <a:avLst/>
                <a:gdLst>
                  <a:gd name="T0" fmla="*/ 31 w 2641"/>
                  <a:gd name="T1" fmla="*/ 52 h 403"/>
                  <a:gd name="T2" fmla="*/ 81 w 2641"/>
                  <a:gd name="T3" fmla="*/ 115 h 403"/>
                  <a:gd name="T4" fmla="*/ 156 w 2641"/>
                  <a:gd name="T5" fmla="*/ 152 h 403"/>
                  <a:gd name="T6" fmla="*/ 231 w 2641"/>
                  <a:gd name="T7" fmla="*/ 202 h 403"/>
                  <a:gd name="T8" fmla="*/ 318 w 2641"/>
                  <a:gd name="T9" fmla="*/ 240 h 403"/>
                  <a:gd name="T10" fmla="*/ 393 w 2641"/>
                  <a:gd name="T11" fmla="*/ 277 h 403"/>
                  <a:gd name="T12" fmla="*/ 481 w 2641"/>
                  <a:gd name="T13" fmla="*/ 315 h 403"/>
                  <a:gd name="T14" fmla="*/ 568 w 2641"/>
                  <a:gd name="T15" fmla="*/ 340 h 403"/>
                  <a:gd name="T16" fmla="*/ 668 w 2641"/>
                  <a:gd name="T17" fmla="*/ 365 h 403"/>
                  <a:gd name="T18" fmla="*/ 756 w 2641"/>
                  <a:gd name="T19" fmla="*/ 390 h 403"/>
                  <a:gd name="T20" fmla="*/ 831 w 2641"/>
                  <a:gd name="T21" fmla="*/ 390 h 403"/>
                  <a:gd name="T22" fmla="*/ 906 w 2641"/>
                  <a:gd name="T23" fmla="*/ 390 h 403"/>
                  <a:gd name="T24" fmla="*/ 1006 w 2641"/>
                  <a:gd name="T25" fmla="*/ 402 h 403"/>
                  <a:gd name="T26" fmla="*/ 1094 w 2641"/>
                  <a:gd name="T27" fmla="*/ 402 h 403"/>
                  <a:gd name="T28" fmla="*/ 1194 w 2641"/>
                  <a:gd name="T29" fmla="*/ 402 h 403"/>
                  <a:gd name="T30" fmla="*/ 1269 w 2641"/>
                  <a:gd name="T31" fmla="*/ 402 h 403"/>
                  <a:gd name="T32" fmla="*/ 1356 w 2641"/>
                  <a:gd name="T33" fmla="*/ 402 h 403"/>
                  <a:gd name="T34" fmla="*/ 1444 w 2641"/>
                  <a:gd name="T35" fmla="*/ 402 h 403"/>
                  <a:gd name="T36" fmla="*/ 1531 w 2641"/>
                  <a:gd name="T37" fmla="*/ 402 h 403"/>
                  <a:gd name="T38" fmla="*/ 1619 w 2641"/>
                  <a:gd name="T39" fmla="*/ 402 h 403"/>
                  <a:gd name="T40" fmla="*/ 1706 w 2641"/>
                  <a:gd name="T41" fmla="*/ 402 h 403"/>
                  <a:gd name="T42" fmla="*/ 1781 w 2641"/>
                  <a:gd name="T43" fmla="*/ 390 h 403"/>
                  <a:gd name="T44" fmla="*/ 1856 w 2641"/>
                  <a:gd name="T45" fmla="*/ 377 h 403"/>
                  <a:gd name="T46" fmla="*/ 1944 w 2641"/>
                  <a:gd name="T47" fmla="*/ 377 h 403"/>
                  <a:gd name="T48" fmla="*/ 2031 w 2641"/>
                  <a:gd name="T49" fmla="*/ 365 h 403"/>
                  <a:gd name="T50" fmla="*/ 2106 w 2641"/>
                  <a:gd name="T51" fmla="*/ 365 h 403"/>
                  <a:gd name="T52" fmla="*/ 2181 w 2641"/>
                  <a:gd name="T53" fmla="*/ 340 h 403"/>
                  <a:gd name="T54" fmla="*/ 2269 w 2641"/>
                  <a:gd name="T55" fmla="*/ 315 h 403"/>
                  <a:gd name="T56" fmla="*/ 2344 w 2641"/>
                  <a:gd name="T57" fmla="*/ 277 h 403"/>
                  <a:gd name="T58" fmla="*/ 2419 w 2641"/>
                  <a:gd name="T59" fmla="*/ 240 h 403"/>
                  <a:gd name="T60" fmla="*/ 2494 w 2641"/>
                  <a:gd name="T61" fmla="*/ 190 h 403"/>
                  <a:gd name="T62" fmla="*/ 2569 w 2641"/>
                  <a:gd name="T63" fmla="*/ 140 h 403"/>
                  <a:gd name="T64" fmla="*/ 2631 w 2641"/>
                  <a:gd name="T65" fmla="*/ 65 h 4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641" h="403">
                    <a:moveTo>
                      <a:pt x="0" y="0"/>
                    </a:moveTo>
                    <a:lnTo>
                      <a:pt x="31" y="52"/>
                    </a:lnTo>
                    <a:lnTo>
                      <a:pt x="43" y="90"/>
                    </a:lnTo>
                    <a:lnTo>
                      <a:pt x="81" y="115"/>
                    </a:lnTo>
                    <a:lnTo>
                      <a:pt x="118" y="140"/>
                    </a:lnTo>
                    <a:lnTo>
                      <a:pt x="156" y="152"/>
                    </a:lnTo>
                    <a:lnTo>
                      <a:pt x="193" y="177"/>
                    </a:lnTo>
                    <a:lnTo>
                      <a:pt x="231" y="202"/>
                    </a:lnTo>
                    <a:lnTo>
                      <a:pt x="281" y="227"/>
                    </a:lnTo>
                    <a:lnTo>
                      <a:pt x="318" y="240"/>
                    </a:lnTo>
                    <a:lnTo>
                      <a:pt x="356" y="252"/>
                    </a:lnTo>
                    <a:lnTo>
                      <a:pt x="393" y="277"/>
                    </a:lnTo>
                    <a:lnTo>
                      <a:pt x="443" y="302"/>
                    </a:lnTo>
                    <a:lnTo>
                      <a:pt x="481" y="315"/>
                    </a:lnTo>
                    <a:lnTo>
                      <a:pt x="518" y="327"/>
                    </a:lnTo>
                    <a:lnTo>
                      <a:pt x="568" y="340"/>
                    </a:lnTo>
                    <a:lnTo>
                      <a:pt x="618" y="352"/>
                    </a:lnTo>
                    <a:lnTo>
                      <a:pt x="668" y="365"/>
                    </a:lnTo>
                    <a:lnTo>
                      <a:pt x="718" y="377"/>
                    </a:lnTo>
                    <a:lnTo>
                      <a:pt x="756" y="390"/>
                    </a:lnTo>
                    <a:lnTo>
                      <a:pt x="793" y="390"/>
                    </a:lnTo>
                    <a:lnTo>
                      <a:pt x="831" y="390"/>
                    </a:lnTo>
                    <a:lnTo>
                      <a:pt x="868" y="390"/>
                    </a:lnTo>
                    <a:lnTo>
                      <a:pt x="906" y="390"/>
                    </a:lnTo>
                    <a:lnTo>
                      <a:pt x="956" y="402"/>
                    </a:lnTo>
                    <a:lnTo>
                      <a:pt x="1006" y="402"/>
                    </a:lnTo>
                    <a:lnTo>
                      <a:pt x="1056" y="402"/>
                    </a:lnTo>
                    <a:lnTo>
                      <a:pt x="1094" y="402"/>
                    </a:lnTo>
                    <a:lnTo>
                      <a:pt x="1144" y="402"/>
                    </a:lnTo>
                    <a:lnTo>
                      <a:pt x="1194" y="402"/>
                    </a:lnTo>
                    <a:lnTo>
                      <a:pt x="1231" y="402"/>
                    </a:lnTo>
                    <a:lnTo>
                      <a:pt x="1269" y="402"/>
                    </a:lnTo>
                    <a:lnTo>
                      <a:pt x="1319" y="402"/>
                    </a:lnTo>
                    <a:lnTo>
                      <a:pt x="1356" y="402"/>
                    </a:lnTo>
                    <a:lnTo>
                      <a:pt x="1394" y="402"/>
                    </a:lnTo>
                    <a:lnTo>
                      <a:pt x="1444" y="402"/>
                    </a:lnTo>
                    <a:lnTo>
                      <a:pt x="1481" y="402"/>
                    </a:lnTo>
                    <a:lnTo>
                      <a:pt x="1531" y="402"/>
                    </a:lnTo>
                    <a:lnTo>
                      <a:pt x="1581" y="402"/>
                    </a:lnTo>
                    <a:lnTo>
                      <a:pt x="1619" y="402"/>
                    </a:lnTo>
                    <a:lnTo>
                      <a:pt x="1656" y="402"/>
                    </a:lnTo>
                    <a:lnTo>
                      <a:pt x="1706" y="402"/>
                    </a:lnTo>
                    <a:lnTo>
                      <a:pt x="1744" y="390"/>
                    </a:lnTo>
                    <a:lnTo>
                      <a:pt x="1781" y="390"/>
                    </a:lnTo>
                    <a:lnTo>
                      <a:pt x="1819" y="390"/>
                    </a:lnTo>
                    <a:lnTo>
                      <a:pt x="1856" y="377"/>
                    </a:lnTo>
                    <a:lnTo>
                      <a:pt x="1894" y="377"/>
                    </a:lnTo>
                    <a:lnTo>
                      <a:pt x="1944" y="377"/>
                    </a:lnTo>
                    <a:lnTo>
                      <a:pt x="1994" y="377"/>
                    </a:lnTo>
                    <a:lnTo>
                      <a:pt x="2031" y="365"/>
                    </a:lnTo>
                    <a:lnTo>
                      <a:pt x="2069" y="365"/>
                    </a:lnTo>
                    <a:lnTo>
                      <a:pt x="2106" y="365"/>
                    </a:lnTo>
                    <a:lnTo>
                      <a:pt x="2144" y="352"/>
                    </a:lnTo>
                    <a:lnTo>
                      <a:pt x="2181" y="340"/>
                    </a:lnTo>
                    <a:lnTo>
                      <a:pt x="2219" y="327"/>
                    </a:lnTo>
                    <a:lnTo>
                      <a:pt x="2269" y="315"/>
                    </a:lnTo>
                    <a:lnTo>
                      <a:pt x="2306" y="302"/>
                    </a:lnTo>
                    <a:lnTo>
                      <a:pt x="2344" y="277"/>
                    </a:lnTo>
                    <a:lnTo>
                      <a:pt x="2381" y="252"/>
                    </a:lnTo>
                    <a:lnTo>
                      <a:pt x="2419" y="240"/>
                    </a:lnTo>
                    <a:lnTo>
                      <a:pt x="2456" y="227"/>
                    </a:lnTo>
                    <a:lnTo>
                      <a:pt x="2494" y="190"/>
                    </a:lnTo>
                    <a:lnTo>
                      <a:pt x="2531" y="165"/>
                    </a:lnTo>
                    <a:lnTo>
                      <a:pt x="2569" y="140"/>
                    </a:lnTo>
                    <a:lnTo>
                      <a:pt x="2606" y="102"/>
                    </a:lnTo>
                    <a:lnTo>
                      <a:pt x="2631" y="65"/>
                    </a:lnTo>
                    <a:lnTo>
                      <a:pt x="2640" y="48"/>
                    </a:lnTo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57" name="Rectangle 44"/>
            <p:cNvSpPr>
              <a:spLocks noChangeArrowheads="1"/>
            </p:cNvSpPr>
            <p:nvPr/>
          </p:nvSpPr>
          <p:spPr bwMode="auto">
            <a:xfrm>
              <a:off x="3705225" y="5473701"/>
              <a:ext cx="266419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Comic Sans MS" panose="030F0702030302020204" pitchFamily="66" charset="0"/>
                </a:rPr>
                <a:t>Array of Field Offsets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65395" y="5066397"/>
              <a:ext cx="3185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 here is the starting address of each field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01207" y="3667444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3064372" y="3115171"/>
            <a:ext cx="386457" cy="1733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5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09033" y="245298"/>
            <a:ext cx="10946921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Two different page formats for Fixed Length Records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9019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9019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9019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29019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9019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901950" y="32067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9019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1148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65595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5595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5595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65595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65595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6559550" y="32067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65595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848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8077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76200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73914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934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6705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1812925" y="1730376"/>
            <a:ext cx="80951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1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1812926" y="1958976"/>
            <a:ext cx="8463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2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1812925" y="2949576"/>
            <a:ext cx="8896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N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3489325" y="2378076"/>
            <a:ext cx="9602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Comic Sans MS" panose="030F0702030302020204" pitchFamily="66" charset="0"/>
              </a:rPr>
              <a:t>. . .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7070725" y="2378076"/>
            <a:ext cx="9602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Comic Sans MS" panose="030F0702030302020204" pitchFamily="66" charset="0"/>
              </a:rPr>
              <a:t>. . .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4175126" y="3863976"/>
            <a:ext cx="3670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7985126" y="3865564"/>
            <a:ext cx="3863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7832726" y="3865564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7375525" y="3867151"/>
            <a:ext cx="3238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6918325" y="3863976"/>
            <a:ext cx="49372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. . .</a:t>
            </a: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6613525" y="4246564"/>
            <a:ext cx="163506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M  ...    3  2  1</a:t>
            </a:r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5699125" y="1730376"/>
            <a:ext cx="80951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1</a:t>
            </a: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5699126" y="1958976"/>
            <a:ext cx="8463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2</a:t>
            </a:r>
          </a:p>
        </p:txBody>
      </p:sp>
      <p:sp>
        <p:nvSpPr>
          <p:cNvPr id="58407" name="Rectangle 39"/>
          <p:cNvSpPr>
            <a:spLocks noChangeArrowheads="1"/>
          </p:cNvSpPr>
          <p:nvPr/>
        </p:nvSpPr>
        <p:spPr bwMode="auto">
          <a:xfrm>
            <a:off x="5699125" y="2949576"/>
            <a:ext cx="8896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N</a:t>
            </a:r>
          </a:p>
        </p:txBody>
      </p:sp>
      <p:sp>
        <p:nvSpPr>
          <p:cNvPr id="58408" name="Rectangle 40"/>
          <p:cNvSpPr>
            <a:spLocks noChangeArrowheads="1"/>
          </p:cNvSpPr>
          <p:nvPr/>
        </p:nvSpPr>
        <p:spPr bwMode="auto">
          <a:xfrm>
            <a:off x="6559550" y="22161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4862514" y="2339975"/>
            <a:ext cx="83035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Space</a:t>
            </a:r>
          </a:p>
        </p:txBody>
      </p:sp>
      <p:sp>
        <p:nvSpPr>
          <p:cNvPr id="58410" name="Freeform 42"/>
          <p:cNvSpPr>
            <a:spLocks/>
          </p:cNvSpPr>
          <p:nvPr/>
        </p:nvSpPr>
        <p:spPr bwMode="auto">
          <a:xfrm>
            <a:off x="5486400" y="2438401"/>
            <a:ext cx="1068388" cy="131763"/>
          </a:xfrm>
          <a:custGeom>
            <a:avLst/>
            <a:gdLst>
              <a:gd name="T0" fmla="*/ 0 w 673"/>
              <a:gd name="T1" fmla="*/ 2147483646 h 83"/>
              <a:gd name="T2" fmla="*/ 2147483646 w 673"/>
              <a:gd name="T3" fmla="*/ 2147483646 h 83"/>
              <a:gd name="T4" fmla="*/ 2147483646 w 673"/>
              <a:gd name="T5" fmla="*/ 2147483646 h 83"/>
              <a:gd name="T6" fmla="*/ 2147483646 w 673"/>
              <a:gd name="T7" fmla="*/ 2147483646 h 83"/>
              <a:gd name="T8" fmla="*/ 2147483646 w 673"/>
              <a:gd name="T9" fmla="*/ 2147483646 h 83"/>
              <a:gd name="T10" fmla="*/ 2147483646 w 673"/>
              <a:gd name="T11" fmla="*/ 2147483646 h 83"/>
              <a:gd name="T12" fmla="*/ 2147483646 w 673"/>
              <a:gd name="T13" fmla="*/ 2147483646 h 83"/>
              <a:gd name="T14" fmla="*/ 2147483646 w 673"/>
              <a:gd name="T15" fmla="*/ 2147483646 h 83"/>
              <a:gd name="T16" fmla="*/ 2147483646 w 673"/>
              <a:gd name="T17" fmla="*/ 2147483646 h 83"/>
              <a:gd name="T18" fmla="*/ 2147483646 w 673"/>
              <a:gd name="T19" fmla="*/ 2147483646 h 83"/>
              <a:gd name="T20" fmla="*/ 2147483646 w 673"/>
              <a:gd name="T21" fmla="*/ 2147483646 h 83"/>
              <a:gd name="T22" fmla="*/ 2147483646 w 673"/>
              <a:gd name="T23" fmla="*/ 2147483646 h 83"/>
              <a:gd name="T24" fmla="*/ 2147483646 w 673"/>
              <a:gd name="T25" fmla="*/ 2147483646 h 83"/>
              <a:gd name="T26" fmla="*/ 2147483646 w 673"/>
              <a:gd name="T27" fmla="*/ 2147483646 h 83"/>
              <a:gd name="T28" fmla="*/ 2147483646 w 673"/>
              <a:gd name="T29" fmla="*/ 2147483646 h 83"/>
              <a:gd name="T30" fmla="*/ 2147483646 w 673"/>
              <a:gd name="T31" fmla="*/ 2147483646 h 83"/>
              <a:gd name="T32" fmla="*/ 2147483646 w 673"/>
              <a:gd name="T33" fmla="*/ 2147483646 h 83"/>
              <a:gd name="T34" fmla="*/ 2147483646 w 673"/>
              <a:gd name="T35" fmla="*/ 2147483646 h 83"/>
              <a:gd name="T36" fmla="*/ 2147483646 w 673"/>
              <a:gd name="T37" fmla="*/ 0 h 8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73" h="83">
                <a:moveTo>
                  <a:pt x="0" y="48"/>
                </a:moveTo>
                <a:lnTo>
                  <a:pt x="59" y="20"/>
                </a:lnTo>
                <a:lnTo>
                  <a:pt x="96" y="7"/>
                </a:lnTo>
                <a:lnTo>
                  <a:pt x="134" y="7"/>
                </a:lnTo>
                <a:lnTo>
                  <a:pt x="171" y="20"/>
                </a:lnTo>
                <a:lnTo>
                  <a:pt x="209" y="45"/>
                </a:lnTo>
                <a:lnTo>
                  <a:pt x="246" y="57"/>
                </a:lnTo>
                <a:lnTo>
                  <a:pt x="296" y="82"/>
                </a:lnTo>
                <a:lnTo>
                  <a:pt x="334" y="82"/>
                </a:lnTo>
                <a:lnTo>
                  <a:pt x="371" y="82"/>
                </a:lnTo>
                <a:lnTo>
                  <a:pt x="397" y="82"/>
                </a:lnTo>
                <a:lnTo>
                  <a:pt x="434" y="82"/>
                </a:lnTo>
                <a:lnTo>
                  <a:pt x="472" y="82"/>
                </a:lnTo>
                <a:lnTo>
                  <a:pt x="522" y="70"/>
                </a:lnTo>
                <a:lnTo>
                  <a:pt x="559" y="70"/>
                </a:lnTo>
                <a:lnTo>
                  <a:pt x="597" y="57"/>
                </a:lnTo>
                <a:lnTo>
                  <a:pt x="634" y="32"/>
                </a:lnTo>
                <a:lnTo>
                  <a:pt x="672" y="7"/>
                </a:lnTo>
                <a:lnTo>
                  <a:pt x="67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1" name="Freeform 43"/>
          <p:cNvSpPr>
            <a:spLocks/>
          </p:cNvSpPr>
          <p:nvPr/>
        </p:nvSpPr>
        <p:spPr bwMode="auto">
          <a:xfrm>
            <a:off x="5410200" y="2895600"/>
            <a:ext cx="1144588" cy="458788"/>
          </a:xfrm>
          <a:custGeom>
            <a:avLst/>
            <a:gdLst>
              <a:gd name="T0" fmla="*/ 0 w 721"/>
              <a:gd name="T1" fmla="*/ 0 h 289"/>
              <a:gd name="T2" fmla="*/ 2147483646 w 721"/>
              <a:gd name="T3" fmla="*/ 2147483646 h 289"/>
              <a:gd name="T4" fmla="*/ 2147483646 w 721"/>
              <a:gd name="T5" fmla="*/ 2147483646 h 289"/>
              <a:gd name="T6" fmla="*/ 2147483646 w 721"/>
              <a:gd name="T7" fmla="*/ 2147483646 h 289"/>
              <a:gd name="T8" fmla="*/ 2147483646 w 721"/>
              <a:gd name="T9" fmla="*/ 2147483646 h 289"/>
              <a:gd name="T10" fmla="*/ 2147483646 w 721"/>
              <a:gd name="T11" fmla="*/ 2147483646 h 289"/>
              <a:gd name="T12" fmla="*/ 2147483646 w 721"/>
              <a:gd name="T13" fmla="*/ 2147483646 h 289"/>
              <a:gd name="T14" fmla="*/ 2147483646 w 721"/>
              <a:gd name="T15" fmla="*/ 2147483646 h 289"/>
              <a:gd name="T16" fmla="*/ 2147483646 w 721"/>
              <a:gd name="T17" fmla="*/ 2147483646 h 289"/>
              <a:gd name="T18" fmla="*/ 2147483646 w 721"/>
              <a:gd name="T19" fmla="*/ 2147483646 h 289"/>
              <a:gd name="T20" fmla="*/ 2147483646 w 721"/>
              <a:gd name="T21" fmla="*/ 2147483646 h 289"/>
              <a:gd name="T22" fmla="*/ 2147483646 w 721"/>
              <a:gd name="T23" fmla="*/ 2147483646 h 289"/>
              <a:gd name="T24" fmla="*/ 2147483646 w 721"/>
              <a:gd name="T25" fmla="*/ 2147483646 h 289"/>
              <a:gd name="T26" fmla="*/ 2147483646 w 721"/>
              <a:gd name="T27" fmla="*/ 2147483646 h 289"/>
              <a:gd name="T28" fmla="*/ 2147483646 w 721"/>
              <a:gd name="T29" fmla="*/ 2147483646 h 289"/>
              <a:gd name="T30" fmla="*/ 2147483646 w 721"/>
              <a:gd name="T31" fmla="*/ 2147483646 h 289"/>
              <a:gd name="T32" fmla="*/ 2147483646 w 721"/>
              <a:gd name="T33" fmla="*/ 2147483646 h 289"/>
              <a:gd name="T34" fmla="*/ 2147483646 w 721"/>
              <a:gd name="T35" fmla="*/ 2147483646 h 289"/>
              <a:gd name="T36" fmla="*/ 2147483646 w 721"/>
              <a:gd name="T37" fmla="*/ 2147483646 h 289"/>
              <a:gd name="T38" fmla="*/ 2147483646 w 721"/>
              <a:gd name="T39" fmla="*/ 2147483646 h 289"/>
              <a:gd name="T40" fmla="*/ 2147483646 w 721"/>
              <a:gd name="T41" fmla="*/ 2147483646 h 289"/>
              <a:gd name="T42" fmla="*/ 2147483646 w 721"/>
              <a:gd name="T43" fmla="*/ 2147483646 h 289"/>
              <a:gd name="T44" fmla="*/ 2147483646 w 721"/>
              <a:gd name="T45" fmla="*/ 2147483646 h 289"/>
              <a:gd name="T46" fmla="*/ 2147483646 w 721"/>
              <a:gd name="T47" fmla="*/ 2147483646 h 289"/>
              <a:gd name="T48" fmla="*/ 2147483646 w 721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21" h="289">
                <a:moveTo>
                  <a:pt x="0" y="0"/>
                </a:moveTo>
                <a:lnTo>
                  <a:pt x="7" y="38"/>
                </a:lnTo>
                <a:lnTo>
                  <a:pt x="19" y="62"/>
                </a:lnTo>
                <a:lnTo>
                  <a:pt x="44" y="88"/>
                </a:lnTo>
                <a:lnTo>
                  <a:pt x="57" y="112"/>
                </a:lnTo>
                <a:lnTo>
                  <a:pt x="69" y="137"/>
                </a:lnTo>
                <a:lnTo>
                  <a:pt x="82" y="162"/>
                </a:lnTo>
                <a:lnTo>
                  <a:pt x="107" y="187"/>
                </a:lnTo>
                <a:lnTo>
                  <a:pt x="144" y="212"/>
                </a:lnTo>
                <a:lnTo>
                  <a:pt x="182" y="220"/>
                </a:lnTo>
                <a:lnTo>
                  <a:pt x="219" y="237"/>
                </a:lnTo>
                <a:lnTo>
                  <a:pt x="257" y="246"/>
                </a:lnTo>
                <a:lnTo>
                  <a:pt x="294" y="246"/>
                </a:lnTo>
                <a:lnTo>
                  <a:pt x="332" y="254"/>
                </a:lnTo>
                <a:lnTo>
                  <a:pt x="369" y="254"/>
                </a:lnTo>
                <a:lnTo>
                  <a:pt x="407" y="254"/>
                </a:lnTo>
                <a:lnTo>
                  <a:pt x="445" y="254"/>
                </a:lnTo>
                <a:lnTo>
                  <a:pt x="482" y="254"/>
                </a:lnTo>
                <a:lnTo>
                  <a:pt x="520" y="262"/>
                </a:lnTo>
                <a:lnTo>
                  <a:pt x="557" y="262"/>
                </a:lnTo>
                <a:lnTo>
                  <a:pt x="595" y="270"/>
                </a:lnTo>
                <a:lnTo>
                  <a:pt x="632" y="279"/>
                </a:lnTo>
                <a:lnTo>
                  <a:pt x="670" y="279"/>
                </a:lnTo>
                <a:lnTo>
                  <a:pt x="707" y="279"/>
                </a:lnTo>
                <a:lnTo>
                  <a:pt x="72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2" name="Freeform 44"/>
          <p:cNvSpPr>
            <a:spLocks/>
          </p:cNvSpPr>
          <p:nvPr/>
        </p:nvSpPr>
        <p:spPr bwMode="auto">
          <a:xfrm>
            <a:off x="4648200" y="2971800"/>
            <a:ext cx="458788" cy="471488"/>
          </a:xfrm>
          <a:custGeom>
            <a:avLst/>
            <a:gdLst>
              <a:gd name="T0" fmla="*/ 2147483646 w 289"/>
              <a:gd name="T1" fmla="*/ 0 h 297"/>
              <a:gd name="T2" fmla="*/ 2147483646 w 289"/>
              <a:gd name="T3" fmla="*/ 2147483646 h 297"/>
              <a:gd name="T4" fmla="*/ 2147483646 w 289"/>
              <a:gd name="T5" fmla="*/ 2147483646 h 297"/>
              <a:gd name="T6" fmla="*/ 2147483646 w 289"/>
              <a:gd name="T7" fmla="*/ 2147483646 h 297"/>
              <a:gd name="T8" fmla="*/ 2147483646 w 289"/>
              <a:gd name="T9" fmla="*/ 2147483646 h 297"/>
              <a:gd name="T10" fmla="*/ 2147483646 w 289"/>
              <a:gd name="T11" fmla="*/ 2147483646 h 297"/>
              <a:gd name="T12" fmla="*/ 2147483646 w 289"/>
              <a:gd name="T13" fmla="*/ 2147483646 h 297"/>
              <a:gd name="T14" fmla="*/ 2147483646 w 289"/>
              <a:gd name="T15" fmla="*/ 2147483646 h 297"/>
              <a:gd name="T16" fmla="*/ 2147483646 w 289"/>
              <a:gd name="T17" fmla="*/ 2147483646 h 297"/>
              <a:gd name="T18" fmla="*/ 2147483646 w 289"/>
              <a:gd name="T19" fmla="*/ 2147483646 h 297"/>
              <a:gd name="T20" fmla="*/ 2147483646 w 289"/>
              <a:gd name="T21" fmla="*/ 2147483646 h 297"/>
              <a:gd name="T22" fmla="*/ 0 w 289"/>
              <a:gd name="T23" fmla="*/ 2147483646 h 2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9" h="297">
                <a:moveTo>
                  <a:pt x="288" y="0"/>
                </a:moveTo>
                <a:lnTo>
                  <a:pt x="262" y="71"/>
                </a:lnTo>
                <a:lnTo>
                  <a:pt x="249" y="108"/>
                </a:lnTo>
                <a:lnTo>
                  <a:pt x="237" y="146"/>
                </a:lnTo>
                <a:lnTo>
                  <a:pt x="224" y="183"/>
                </a:lnTo>
                <a:lnTo>
                  <a:pt x="199" y="221"/>
                </a:lnTo>
                <a:lnTo>
                  <a:pt x="162" y="246"/>
                </a:lnTo>
                <a:lnTo>
                  <a:pt x="124" y="271"/>
                </a:lnTo>
                <a:lnTo>
                  <a:pt x="87" y="283"/>
                </a:lnTo>
                <a:lnTo>
                  <a:pt x="49" y="296"/>
                </a:lnTo>
                <a:lnTo>
                  <a:pt x="12" y="296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6559550" y="3511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8414" name="Rectangle 46"/>
          <p:cNvSpPr>
            <a:spLocks noChangeArrowheads="1"/>
          </p:cNvSpPr>
          <p:nvPr/>
        </p:nvSpPr>
        <p:spPr bwMode="auto">
          <a:xfrm>
            <a:off x="5699125" y="3482976"/>
            <a:ext cx="9089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Slot M</a:t>
            </a:r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7604126" y="3865564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8416" name="Rectangle 48"/>
          <p:cNvSpPr>
            <a:spLocks noChangeArrowheads="1"/>
          </p:cNvSpPr>
          <p:nvPr/>
        </p:nvSpPr>
        <p:spPr bwMode="auto">
          <a:xfrm>
            <a:off x="6689726" y="3865564"/>
            <a:ext cx="2869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4557714" y="4321175"/>
            <a:ext cx="132728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number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 records</a:t>
            </a:r>
          </a:p>
        </p:txBody>
      </p:sp>
      <p:sp>
        <p:nvSpPr>
          <p:cNvPr id="58418" name="Freeform 50"/>
          <p:cNvSpPr>
            <a:spLocks/>
          </p:cNvSpPr>
          <p:nvPr/>
        </p:nvSpPr>
        <p:spPr bwMode="auto">
          <a:xfrm>
            <a:off x="4495801" y="3962400"/>
            <a:ext cx="396875" cy="458788"/>
          </a:xfrm>
          <a:custGeom>
            <a:avLst/>
            <a:gdLst>
              <a:gd name="T0" fmla="*/ 2147483646 w 250"/>
              <a:gd name="T1" fmla="*/ 2147483646 h 289"/>
              <a:gd name="T2" fmla="*/ 2147483646 w 250"/>
              <a:gd name="T3" fmla="*/ 2147483646 h 289"/>
              <a:gd name="T4" fmla="*/ 2147483646 w 250"/>
              <a:gd name="T5" fmla="*/ 2147483646 h 289"/>
              <a:gd name="T6" fmla="*/ 2147483646 w 250"/>
              <a:gd name="T7" fmla="*/ 2147483646 h 289"/>
              <a:gd name="T8" fmla="*/ 2147483646 w 250"/>
              <a:gd name="T9" fmla="*/ 2147483646 h 289"/>
              <a:gd name="T10" fmla="*/ 2147483646 w 250"/>
              <a:gd name="T11" fmla="*/ 2147483646 h 289"/>
              <a:gd name="T12" fmla="*/ 2147483646 w 250"/>
              <a:gd name="T13" fmla="*/ 2147483646 h 289"/>
              <a:gd name="T14" fmla="*/ 2147483646 w 250"/>
              <a:gd name="T15" fmla="*/ 2147483646 h 289"/>
              <a:gd name="T16" fmla="*/ 2147483646 w 250"/>
              <a:gd name="T17" fmla="*/ 2147483646 h 289"/>
              <a:gd name="T18" fmla="*/ 2147483646 w 250"/>
              <a:gd name="T19" fmla="*/ 2147483646 h 289"/>
              <a:gd name="T20" fmla="*/ 2147483646 w 250"/>
              <a:gd name="T21" fmla="*/ 2147483646 h 289"/>
              <a:gd name="T22" fmla="*/ 0 w 250"/>
              <a:gd name="T23" fmla="*/ 0 h 28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0" h="289">
                <a:moveTo>
                  <a:pt x="240" y="288"/>
                </a:moveTo>
                <a:lnTo>
                  <a:pt x="249" y="234"/>
                </a:lnTo>
                <a:lnTo>
                  <a:pt x="249" y="197"/>
                </a:lnTo>
                <a:lnTo>
                  <a:pt x="249" y="147"/>
                </a:lnTo>
                <a:lnTo>
                  <a:pt x="237" y="109"/>
                </a:lnTo>
                <a:lnTo>
                  <a:pt x="199" y="84"/>
                </a:lnTo>
                <a:lnTo>
                  <a:pt x="162" y="59"/>
                </a:lnTo>
                <a:lnTo>
                  <a:pt x="124" y="47"/>
                </a:lnTo>
                <a:lnTo>
                  <a:pt x="87" y="34"/>
                </a:lnTo>
                <a:lnTo>
                  <a:pt x="49" y="34"/>
                </a:lnTo>
                <a:lnTo>
                  <a:pt x="12" y="3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9" name="Rectangle 51"/>
          <p:cNvSpPr>
            <a:spLocks noChangeArrowheads="1"/>
          </p:cNvSpPr>
          <p:nvPr/>
        </p:nvSpPr>
        <p:spPr bwMode="auto">
          <a:xfrm>
            <a:off x="8901113" y="4321175"/>
            <a:ext cx="100829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of slots</a:t>
            </a:r>
          </a:p>
        </p:txBody>
      </p:sp>
      <p:sp>
        <p:nvSpPr>
          <p:cNvPr id="58420" name="Freeform 52"/>
          <p:cNvSpPr>
            <a:spLocks/>
          </p:cNvSpPr>
          <p:nvPr/>
        </p:nvSpPr>
        <p:spPr bwMode="auto">
          <a:xfrm>
            <a:off x="8305800" y="4038600"/>
            <a:ext cx="687388" cy="382588"/>
          </a:xfrm>
          <a:custGeom>
            <a:avLst/>
            <a:gdLst>
              <a:gd name="T0" fmla="*/ 2147483646 w 433"/>
              <a:gd name="T1" fmla="*/ 2147483646 h 241"/>
              <a:gd name="T2" fmla="*/ 2147483646 w 433"/>
              <a:gd name="T3" fmla="*/ 2147483646 h 241"/>
              <a:gd name="T4" fmla="*/ 2147483646 w 433"/>
              <a:gd name="T5" fmla="*/ 2147483646 h 241"/>
              <a:gd name="T6" fmla="*/ 2147483646 w 433"/>
              <a:gd name="T7" fmla="*/ 2147483646 h 241"/>
              <a:gd name="T8" fmla="*/ 2147483646 w 433"/>
              <a:gd name="T9" fmla="*/ 2147483646 h 241"/>
              <a:gd name="T10" fmla="*/ 2147483646 w 433"/>
              <a:gd name="T11" fmla="*/ 2147483646 h 241"/>
              <a:gd name="T12" fmla="*/ 2147483646 w 433"/>
              <a:gd name="T13" fmla="*/ 2147483646 h 241"/>
              <a:gd name="T14" fmla="*/ 2147483646 w 433"/>
              <a:gd name="T15" fmla="*/ 2147483646 h 241"/>
              <a:gd name="T16" fmla="*/ 2147483646 w 433"/>
              <a:gd name="T17" fmla="*/ 2147483646 h 241"/>
              <a:gd name="T18" fmla="*/ 2147483646 w 433"/>
              <a:gd name="T19" fmla="*/ 2147483646 h 241"/>
              <a:gd name="T20" fmla="*/ 2147483646 w 433"/>
              <a:gd name="T21" fmla="*/ 2147483646 h 241"/>
              <a:gd name="T22" fmla="*/ 2147483646 w 433"/>
              <a:gd name="T23" fmla="*/ 2147483646 h 241"/>
              <a:gd name="T24" fmla="*/ 0 w 433"/>
              <a:gd name="T25" fmla="*/ 0 h 24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3" h="241">
                <a:moveTo>
                  <a:pt x="432" y="240"/>
                </a:moveTo>
                <a:lnTo>
                  <a:pt x="409" y="186"/>
                </a:lnTo>
                <a:lnTo>
                  <a:pt x="371" y="149"/>
                </a:lnTo>
                <a:lnTo>
                  <a:pt x="333" y="111"/>
                </a:lnTo>
                <a:lnTo>
                  <a:pt x="296" y="86"/>
                </a:lnTo>
                <a:lnTo>
                  <a:pt x="258" y="61"/>
                </a:lnTo>
                <a:lnTo>
                  <a:pt x="221" y="49"/>
                </a:lnTo>
                <a:lnTo>
                  <a:pt x="183" y="36"/>
                </a:lnTo>
                <a:lnTo>
                  <a:pt x="146" y="24"/>
                </a:lnTo>
                <a:lnTo>
                  <a:pt x="108" y="24"/>
                </a:lnTo>
                <a:lnTo>
                  <a:pt x="71" y="11"/>
                </a:lnTo>
                <a:lnTo>
                  <a:pt x="33" y="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1" name="Rectangle 53"/>
          <p:cNvSpPr>
            <a:spLocks noChangeArrowheads="1"/>
          </p:cNvSpPr>
          <p:nvPr/>
        </p:nvSpPr>
        <p:spPr bwMode="auto">
          <a:xfrm>
            <a:off x="2286000" y="5181600"/>
            <a:ext cx="7696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Monotype Sorts" charset="2"/>
              <a:buChar char="*"/>
            </a:pPr>
            <a:r>
              <a:rPr lang="en-US" altLang="en-US" sz="2000" i="1" u="sng" dirty="0">
                <a:solidFill>
                  <a:schemeClr val="accent2"/>
                </a:solidFill>
                <a:latin typeface="Comic Sans MS" panose="030F0702030302020204" pitchFamily="66" charset="0"/>
              </a:rPr>
              <a:t>Record id </a:t>
            </a:r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= &lt;page id, slot #&gt;</a:t>
            </a:r>
            <a:r>
              <a:rPr lang="en-US" altLang="en-US" sz="2000" i="1" dirty="0">
                <a:latin typeface="Comic Sans MS" panose="030F0702030302020204" pitchFamily="66" charset="0"/>
              </a:rPr>
              <a:t>.  In the packed bitmap, moving records for free space management changes the record id (rid); may not be acceptable.</a:t>
            </a:r>
          </a:p>
        </p:txBody>
      </p:sp>
      <p:cxnSp>
        <p:nvCxnSpPr>
          <p:cNvPr id="4" name="Straight Arrow Connector 3"/>
          <p:cNvCxnSpPr>
            <a:endCxn id="58423" idx="1"/>
          </p:cNvCxnSpPr>
          <p:nvPr/>
        </p:nvCxnSpPr>
        <p:spPr>
          <a:xfrm flipV="1">
            <a:off x="7985126" y="3486151"/>
            <a:ext cx="854075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3" name="TextBox 4"/>
          <p:cNvSpPr txBox="1">
            <a:spLocks noChangeArrowheads="1"/>
          </p:cNvSpPr>
          <p:nvPr/>
        </p:nvSpPr>
        <p:spPr bwMode="auto">
          <a:xfrm>
            <a:off x="8839201" y="3194050"/>
            <a:ext cx="1858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1: a record exists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0: empty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266" y="1670964"/>
            <a:ext cx="1587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records are stored consecutively in the packed bitmap page format.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07" y="1264412"/>
            <a:ext cx="305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Packed bitmap page format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42557" y="1300703"/>
            <a:ext cx="342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Unpacked bitmap page format</a:t>
            </a:r>
          </a:p>
        </p:txBody>
      </p:sp>
    </p:spTree>
    <p:extLst>
      <p:ext uri="{BB962C8B-B14F-4D97-AF65-F5344CB8AC3E}">
        <p14:creationId xmlns:p14="http://schemas.microsoft.com/office/powerpoint/2010/main" val="80665324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442301" y="419100"/>
            <a:ext cx="8692299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Page Formats for Variable Length Records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757313" y="5486401"/>
            <a:ext cx="913064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Monotype Sorts" charset="2"/>
              <a:buChar char="*"/>
            </a:pPr>
            <a:r>
              <a:rPr lang="en-US" altLang="en-US" sz="2400" dirty="0">
                <a:latin typeface="Comic Sans MS" panose="030F0702030302020204" pitchFamily="66" charset="0"/>
              </a:rPr>
              <a:t>Record id (Rid) has the page number and the slot number.</a:t>
            </a:r>
          </a:p>
          <a:p>
            <a:pPr eaLnBrk="1" hangingPunct="1">
              <a:buFont typeface="Monotype Sorts" charset="2"/>
              <a:buChar char="*"/>
            </a:pPr>
            <a:r>
              <a:rPr lang="en-US" altLang="en-US" sz="2400" dirty="0">
                <a:latin typeface="Comic Sans MS" panose="030F0702030302020204" pitchFamily="66" charset="0"/>
              </a:rPr>
              <a:t>Can move records to different location in a page without changing rid; so, attractive for fixed-length records too.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527300" y="1533526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8137525" y="1704975"/>
            <a:ext cx="66204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 i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456488" y="2849563"/>
            <a:ext cx="1968500" cy="2587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068888" y="1533526"/>
            <a:ext cx="1663700" cy="2587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549525" y="1558926"/>
            <a:ext cx="2501900" cy="2587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520950" y="3290888"/>
            <a:ext cx="7073900" cy="12747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>
                <a:solidFill>
                  <a:schemeClr val="bg1"/>
                </a:solidFill>
                <a:latin typeface="Comic Sans MS" panose="030F0702030302020204" pitchFamily="66" charset="0"/>
              </a:rPr>
              <a:t>Free space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481888" y="2551113"/>
            <a:ext cx="102111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Rid = (i,N)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5151439" y="1222375"/>
            <a:ext cx="98745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Rid = (i,2)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493964" y="1203325"/>
            <a:ext cx="95859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Rid = (i,1)</a:t>
            </a:r>
          </a:p>
        </p:txBody>
      </p:sp>
      <p:sp useBgFill="1">
        <p:nvSpPr>
          <p:cNvPr id="59405" name="Rectangle 13"/>
          <p:cNvSpPr>
            <a:spLocks noChangeArrowheads="1"/>
          </p:cNvSpPr>
          <p:nvPr/>
        </p:nvSpPr>
        <p:spPr bwMode="auto">
          <a:xfrm>
            <a:off x="9074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 useBgFill="1">
        <p:nvSpPr>
          <p:cNvPr id="59406" name="Rectangle 14"/>
          <p:cNvSpPr>
            <a:spLocks noChangeArrowheads="1"/>
          </p:cNvSpPr>
          <p:nvPr/>
        </p:nvSpPr>
        <p:spPr bwMode="auto">
          <a:xfrm>
            <a:off x="7931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 useBgFill="1">
        <p:nvSpPr>
          <p:cNvPr id="59407" name="Rectangle 15"/>
          <p:cNvSpPr>
            <a:spLocks noChangeArrowheads="1"/>
          </p:cNvSpPr>
          <p:nvPr/>
        </p:nvSpPr>
        <p:spPr bwMode="auto">
          <a:xfrm>
            <a:off x="8540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 useBgFill="1">
        <p:nvSpPr>
          <p:cNvPr id="59408" name="Rectangle 16"/>
          <p:cNvSpPr>
            <a:spLocks noChangeArrowheads="1"/>
          </p:cNvSpPr>
          <p:nvPr/>
        </p:nvSpPr>
        <p:spPr bwMode="auto">
          <a:xfrm>
            <a:off x="7321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 useBgFill="1">
        <p:nvSpPr>
          <p:cNvPr id="59409" name="Rectangle 17"/>
          <p:cNvSpPr>
            <a:spLocks noChangeArrowheads="1"/>
          </p:cNvSpPr>
          <p:nvPr/>
        </p:nvSpPr>
        <p:spPr bwMode="auto">
          <a:xfrm>
            <a:off x="6178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 useBgFill="1">
        <p:nvSpPr>
          <p:cNvPr id="59410" name="Rectangle 18"/>
          <p:cNvSpPr>
            <a:spLocks noChangeArrowheads="1"/>
          </p:cNvSpPr>
          <p:nvPr/>
        </p:nvSpPr>
        <p:spPr bwMode="auto">
          <a:xfrm>
            <a:off x="5568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9288463" y="4335463"/>
            <a:ext cx="142557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63DE8"/>
                </a:solidFill>
                <a:latin typeface="Comic Sans MS" panose="030F0702030302020204" pitchFamily="66" charset="0"/>
              </a:rPr>
              <a:t>Offset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63DE8"/>
                </a:solidFill>
                <a:latin typeface="Comic Sans MS" panose="030F0702030302020204" pitchFamily="66" charset="0"/>
              </a:rPr>
              <a:t>from the start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63DE8"/>
                </a:solidFill>
                <a:latin typeface="Comic Sans MS" panose="030F0702030302020204" pitchFamily="66" charset="0"/>
              </a:rPr>
              <a:t>of free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solidFill>
                  <a:srgbClr val="063DE8"/>
                </a:solidFill>
                <a:latin typeface="Comic Sans MS" panose="030F0702030302020204" pitchFamily="66" charset="0"/>
              </a:rPr>
              <a:t>Space in the page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6156326" y="5159375"/>
            <a:ext cx="132087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CF0E30"/>
                </a:solidFill>
                <a:latin typeface="Comic Sans MS" panose="030F0702030302020204" pitchFamily="66" charset="0"/>
              </a:rPr>
              <a:t>SLOT DIRECTORY</a:t>
            </a:r>
          </a:p>
        </p:txBody>
      </p:sp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5562600" y="4800600"/>
            <a:ext cx="2895600" cy="304800"/>
            <a:chOff x="2544" y="3024"/>
            <a:chExt cx="1824" cy="192"/>
          </a:xfrm>
        </p:grpSpPr>
        <p:sp>
          <p:nvSpPr>
            <p:cNvPr id="59428" name="Line 22"/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23"/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24"/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14" name="Rectangle 25"/>
          <p:cNvSpPr>
            <a:spLocks noChangeArrowheads="1"/>
          </p:cNvSpPr>
          <p:nvPr/>
        </p:nvSpPr>
        <p:spPr bwMode="auto">
          <a:xfrm>
            <a:off x="5700714" y="4551363"/>
            <a:ext cx="244778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           . . .            2         1</a:t>
            </a:r>
          </a:p>
        </p:txBody>
      </p:sp>
      <p:sp>
        <p:nvSpPr>
          <p:cNvPr id="59415" name="Freeform 26"/>
          <p:cNvSpPr>
            <a:spLocks/>
          </p:cNvSpPr>
          <p:nvPr/>
        </p:nvSpPr>
        <p:spPr bwMode="auto">
          <a:xfrm>
            <a:off x="2203450" y="1830388"/>
            <a:ext cx="5799138" cy="2514600"/>
          </a:xfrm>
          <a:custGeom>
            <a:avLst/>
            <a:gdLst>
              <a:gd name="T0" fmla="*/ 2147483646 w 988"/>
              <a:gd name="T1" fmla="*/ 2147483646 h 769"/>
              <a:gd name="T2" fmla="*/ 2147483646 w 988"/>
              <a:gd name="T3" fmla="*/ 2147483646 h 769"/>
              <a:gd name="T4" fmla="*/ 2147483646 w 988"/>
              <a:gd name="T5" fmla="*/ 2147483646 h 769"/>
              <a:gd name="T6" fmla="*/ 2147483646 w 988"/>
              <a:gd name="T7" fmla="*/ 2147483646 h 769"/>
              <a:gd name="T8" fmla="*/ 2147483646 w 988"/>
              <a:gd name="T9" fmla="*/ 2147483646 h 769"/>
              <a:gd name="T10" fmla="*/ 2147483646 w 988"/>
              <a:gd name="T11" fmla="*/ 2147483646 h 769"/>
              <a:gd name="T12" fmla="*/ 2147483646 w 988"/>
              <a:gd name="T13" fmla="*/ 2147483646 h 769"/>
              <a:gd name="T14" fmla="*/ 2147483646 w 988"/>
              <a:gd name="T15" fmla="*/ 2147483646 h 769"/>
              <a:gd name="T16" fmla="*/ 2147483646 w 988"/>
              <a:gd name="T17" fmla="*/ 2147483646 h 769"/>
              <a:gd name="T18" fmla="*/ 2147483646 w 988"/>
              <a:gd name="T19" fmla="*/ 2147483646 h 769"/>
              <a:gd name="T20" fmla="*/ 2147483646 w 988"/>
              <a:gd name="T21" fmla="*/ 2147483646 h 769"/>
              <a:gd name="T22" fmla="*/ 2147483646 w 988"/>
              <a:gd name="T23" fmla="*/ 2147483646 h 769"/>
              <a:gd name="T24" fmla="*/ 2147483646 w 988"/>
              <a:gd name="T25" fmla="*/ 2147483646 h 769"/>
              <a:gd name="T26" fmla="*/ 2147483646 w 988"/>
              <a:gd name="T27" fmla="*/ 2147483646 h 769"/>
              <a:gd name="T28" fmla="*/ 2147483646 w 988"/>
              <a:gd name="T29" fmla="*/ 2147483646 h 769"/>
              <a:gd name="T30" fmla="*/ 2147483646 w 988"/>
              <a:gd name="T31" fmla="*/ 2147483646 h 769"/>
              <a:gd name="T32" fmla="*/ 2147483646 w 988"/>
              <a:gd name="T33" fmla="*/ 2147483646 h 769"/>
              <a:gd name="T34" fmla="*/ 2147483646 w 988"/>
              <a:gd name="T35" fmla="*/ 2147483646 h 769"/>
              <a:gd name="T36" fmla="*/ 2147483646 w 988"/>
              <a:gd name="T37" fmla="*/ 2147483646 h 769"/>
              <a:gd name="T38" fmla="*/ 2147483646 w 988"/>
              <a:gd name="T39" fmla="*/ 2147483646 h 769"/>
              <a:gd name="T40" fmla="*/ 2147483646 w 988"/>
              <a:gd name="T41" fmla="*/ 2147483646 h 769"/>
              <a:gd name="T42" fmla="*/ 2147483646 w 988"/>
              <a:gd name="T43" fmla="*/ 2147483646 h 769"/>
              <a:gd name="T44" fmla="*/ 2147483646 w 988"/>
              <a:gd name="T45" fmla="*/ 2147483646 h 769"/>
              <a:gd name="T46" fmla="*/ 2147483646 w 988"/>
              <a:gd name="T47" fmla="*/ 2147483646 h 769"/>
              <a:gd name="T48" fmla="*/ 2147483646 w 988"/>
              <a:gd name="T49" fmla="*/ 2147483646 h 769"/>
              <a:gd name="T50" fmla="*/ 2147483646 w 988"/>
              <a:gd name="T51" fmla="*/ 2147483646 h 769"/>
              <a:gd name="T52" fmla="*/ 0 w 988"/>
              <a:gd name="T53" fmla="*/ 2147483646 h 769"/>
              <a:gd name="T54" fmla="*/ 0 w 988"/>
              <a:gd name="T55" fmla="*/ 2147483646 h 769"/>
              <a:gd name="T56" fmla="*/ 0 w 988"/>
              <a:gd name="T57" fmla="*/ 2147483646 h 769"/>
              <a:gd name="T58" fmla="*/ 2147483646 w 988"/>
              <a:gd name="T59" fmla="*/ 2147483646 h 769"/>
              <a:gd name="T60" fmla="*/ 2147483646 w 988"/>
              <a:gd name="T61" fmla="*/ 2147483646 h 769"/>
              <a:gd name="T62" fmla="*/ 2147483646 w 988"/>
              <a:gd name="T63" fmla="*/ 0 h 76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88" h="769">
                <a:moveTo>
                  <a:pt x="987" y="768"/>
                </a:moveTo>
                <a:lnTo>
                  <a:pt x="970" y="709"/>
                </a:lnTo>
                <a:lnTo>
                  <a:pt x="948" y="662"/>
                </a:lnTo>
                <a:lnTo>
                  <a:pt x="916" y="627"/>
                </a:lnTo>
                <a:lnTo>
                  <a:pt x="883" y="604"/>
                </a:lnTo>
                <a:lnTo>
                  <a:pt x="850" y="592"/>
                </a:lnTo>
                <a:lnTo>
                  <a:pt x="817" y="580"/>
                </a:lnTo>
                <a:lnTo>
                  <a:pt x="785" y="568"/>
                </a:lnTo>
                <a:lnTo>
                  <a:pt x="741" y="568"/>
                </a:lnTo>
                <a:lnTo>
                  <a:pt x="686" y="557"/>
                </a:lnTo>
                <a:lnTo>
                  <a:pt x="654" y="544"/>
                </a:lnTo>
                <a:lnTo>
                  <a:pt x="599" y="521"/>
                </a:lnTo>
                <a:lnTo>
                  <a:pt x="555" y="510"/>
                </a:lnTo>
                <a:lnTo>
                  <a:pt x="501" y="486"/>
                </a:lnTo>
                <a:lnTo>
                  <a:pt x="436" y="450"/>
                </a:lnTo>
                <a:lnTo>
                  <a:pt x="392" y="427"/>
                </a:lnTo>
                <a:lnTo>
                  <a:pt x="349" y="416"/>
                </a:lnTo>
                <a:lnTo>
                  <a:pt x="305" y="392"/>
                </a:lnTo>
                <a:lnTo>
                  <a:pt x="261" y="368"/>
                </a:lnTo>
                <a:lnTo>
                  <a:pt x="218" y="333"/>
                </a:lnTo>
                <a:lnTo>
                  <a:pt x="185" y="309"/>
                </a:lnTo>
                <a:lnTo>
                  <a:pt x="152" y="286"/>
                </a:lnTo>
                <a:lnTo>
                  <a:pt x="119" y="274"/>
                </a:lnTo>
                <a:lnTo>
                  <a:pt x="87" y="251"/>
                </a:lnTo>
                <a:lnTo>
                  <a:pt x="54" y="239"/>
                </a:lnTo>
                <a:lnTo>
                  <a:pt x="21" y="204"/>
                </a:lnTo>
                <a:lnTo>
                  <a:pt x="0" y="169"/>
                </a:lnTo>
                <a:lnTo>
                  <a:pt x="0" y="133"/>
                </a:lnTo>
                <a:lnTo>
                  <a:pt x="0" y="98"/>
                </a:lnTo>
                <a:lnTo>
                  <a:pt x="10" y="63"/>
                </a:lnTo>
                <a:lnTo>
                  <a:pt x="32" y="28"/>
                </a:lnTo>
                <a:lnTo>
                  <a:pt x="65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Freeform 27"/>
          <p:cNvSpPr>
            <a:spLocks/>
          </p:cNvSpPr>
          <p:nvPr/>
        </p:nvSpPr>
        <p:spPr bwMode="auto">
          <a:xfrm>
            <a:off x="4814888" y="1817688"/>
            <a:ext cx="2578100" cy="2527300"/>
          </a:xfrm>
          <a:custGeom>
            <a:avLst/>
            <a:gdLst>
              <a:gd name="T0" fmla="*/ 2147483646 w 1580"/>
              <a:gd name="T1" fmla="*/ 2147483646 h 1057"/>
              <a:gd name="T2" fmla="*/ 2147483646 w 1580"/>
              <a:gd name="T3" fmla="*/ 2147483646 h 1057"/>
              <a:gd name="T4" fmla="*/ 2147483646 w 1580"/>
              <a:gd name="T5" fmla="*/ 2147483646 h 1057"/>
              <a:gd name="T6" fmla="*/ 2147483646 w 1580"/>
              <a:gd name="T7" fmla="*/ 2147483646 h 1057"/>
              <a:gd name="T8" fmla="*/ 2147483646 w 1580"/>
              <a:gd name="T9" fmla="*/ 2147483646 h 1057"/>
              <a:gd name="T10" fmla="*/ 2147483646 w 1580"/>
              <a:gd name="T11" fmla="*/ 2147483646 h 1057"/>
              <a:gd name="T12" fmla="*/ 2147483646 w 1580"/>
              <a:gd name="T13" fmla="*/ 2147483646 h 1057"/>
              <a:gd name="T14" fmla="*/ 2147483646 w 1580"/>
              <a:gd name="T15" fmla="*/ 2147483646 h 1057"/>
              <a:gd name="T16" fmla="*/ 2147483646 w 1580"/>
              <a:gd name="T17" fmla="*/ 2147483646 h 1057"/>
              <a:gd name="T18" fmla="*/ 2147483646 w 1580"/>
              <a:gd name="T19" fmla="*/ 2147483646 h 1057"/>
              <a:gd name="T20" fmla="*/ 2147483646 w 1580"/>
              <a:gd name="T21" fmla="*/ 2147483646 h 1057"/>
              <a:gd name="T22" fmla="*/ 2147483646 w 1580"/>
              <a:gd name="T23" fmla="*/ 2147483646 h 1057"/>
              <a:gd name="T24" fmla="*/ 2147483646 w 1580"/>
              <a:gd name="T25" fmla="*/ 2147483646 h 1057"/>
              <a:gd name="T26" fmla="*/ 2147483646 w 1580"/>
              <a:gd name="T27" fmla="*/ 2147483646 h 1057"/>
              <a:gd name="T28" fmla="*/ 2147483646 w 1580"/>
              <a:gd name="T29" fmla="*/ 2147483646 h 1057"/>
              <a:gd name="T30" fmla="*/ 2147483646 w 1580"/>
              <a:gd name="T31" fmla="*/ 2147483646 h 1057"/>
              <a:gd name="T32" fmla="*/ 2147483646 w 1580"/>
              <a:gd name="T33" fmla="*/ 2147483646 h 1057"/>
              <a:gd name="T34" fmla="*/ 2147483646 w 1580"/>
              <a:gd name="T35" fmla="*/ 2147483646 h 1057"/>
              <a:gd name="T36" fmla="*/ 2147483646 w 1580"/>
              <a:gd name="T37" fmla="*/ 2147483646 h 1057"/>
              <a:gd name="T38" fmla="*/ 2147483646 w 1580"/>
              <a:gd name="T39" fmla="*/ 2147483646 h 1057"/>
              <a:gd name="T40" fmla="*/ 2147483646 w 1580"/>
              <a:gd name="T41" fmla="*/ 2147483646 h 1057"/>
              <a:gd name="T42" fmla="*/ 2147483646 w 1580"/>
              <a:gd name="T43" fmla="*/ 2147483646 h 1057"/>
              <a:gd name="T44" fmla="*/ 2147483646 w 1580"/>
              <a:gd name="T45" fmla="*/ 2147483646 h 1057"/>
              <a:gd name="T46" fmla="*/ 2147483646 w 1580"/>
              <a:gd name="T47" fmla="*/ 2147483646 h 1057"/>
              <a:gd name="T48" fmla="*/ 2147483646 w 1580"/>
              <a:gd name="T49" fmla="*/ 2147483646 h 1057"/>
              <a:gd name="T50" fmla="*/ 2147483646 w 1580"/>
              <a:gd name="T51" fmla="*/ 2147483646 h 1057"/>
              <a:gd name="T52" fmla="*/ 2147483646 w 1580"/>
              <a:gd name="T53" fmla="*/ 2147483646 h 1057"/>
              <a:gd name="T54" fmla="*/ 2147483646 w 1580"/>
              <a:gd name="T55" fmla="*/ 2147483646 h 1057"/>
              <a:gd name="T56" fmla="*/ 2147483646 w 1580"/>
              <a:gd name="T57" fmla="*/ 2147483646 h 1057"/>
              <a:gd name="T58" fmla="*/ 2147483646 w 1580"/>
              <a:gd name="T59" fmla="*/ 2147483646 h 1057"/>
              <a:gd name="T60" fmla="*/ 2147483646 w 1580"/>
              <a:gd name="T61" fmla="*/ 2147483646 h 1057"/>
              <a:gd name="T62" fmla="*/ 2147483646 w 1580"/>
              <a:gd name="T63" fmla="*/ 2147483646 h 1057"/>
              <a:gd name="T64" fmla="*/ 2147483646 w 1580"/>
              <a:gd name="T65" fmla="*/ 2147483646 h 1057"/>
              <a:gd name="T66" fmla="*/ 2147483646 w 1580"/>
              <a:gd name="T67" fmla="*/ 2147483646 h 1057"/>
              <a:gd name="T68" fmla="*/ 2147483646 w 1580"/>
              <a:gd name="T69" fmla="*/ 2147483646 h 1057"/>
              <a:gd name="T70" fmla="*/ 2147483646 w 1580"/>
              <a:gd name="T71" fmla="*/ 2147483646 h 1057"/>
              <a:gd name="T72" fmla="*/ 2147483646 w 1580"/>
              <a:gd name="T73" fmla="*/ 2147483646 h 1057"/>
              <a:gd name="T74" fmla="*/ 2147483646 w 1580"/>
              <a:gd name="T75" fmla="*/ 2147483646 h 1057"/>
              <a:gd name="T76" fmla="*/ 2147483646 w 1580"/>
              <a:gd name="T77" fmla="*/ 2147483646 h 1057"/>
              <a:gd name="T78" fmla="*/ 2147483646 w 1580"/>
              <a:gd name="T79" fmla="*/ 2147483646 h 1057"/>
              <a:gd name="T80" fmla="*/ 2147483646 w 1580"/>
              <a:gd name="T81" fmla="*/ 2147483646 h 1057"/>
              <a:gd name="T82" fmla="*/ 0 w 1580"/>
              <a:gd name="T83" fmla="*/ 2147483646 h 1057"/>
              <a:gd name="T84" fmla="*/ 0 w 1580"/>
              <a:gd name="T85" fmla="*/ 2147483646 h 1057"/>
              <a:gd name="T86" fmla="*/ 2147483646 w 1580"/>
              <a:gd name="T87" fmla="*/ 2147483646 h 1057"/>
              <a:gd name="T88" fmla="*/ 2147483646 w 1580"/>
              <a:gd name="T89" fmla="*/ 2147483646 h 1057"/>
              <a:gd name="T90" fmla="*/ 2147483646 w 1580"/>
              <a:gd name="T91" fmla="*/ 2147483646 h 1057"/>
              <a:gd name="T92" fmla="*/ 2147483646 w 1580"/>
              <a:gd name="T93" fmla="*/ 2147483646 h 1057"/>
              <a:gd name="T94" fmla="*/ 2147483646 w 1580"/>
              <a:gd name="T95" fmla="*/ 2147483646 h 1057"/>
              <a:gd name="T96" fmla="*/ 2147483646 w 1580"/>
              <a:gd name="T97" fmla="*/ 0 h 105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80" h="1057">
                <a:moveTo>
                  <a:pt x="1579" y="1056"/>
                </a:moveTo>
                <a:lnTo>
                  <a:pt x="1524" y="1009"/>
                </a:lnTo>
                <a:lnTo>
                  <a:pt x="1490" y="972"/>
                </a:lnTo>
                <a:lnTo>
                  <a:pt x="1455" y="948"/>
                </a:lnTo>
                <a:lnTo>
                  <a:pt x="1421" y="913"/>
                </a:lnTo>
                <a:lnTo>
                  <a:pt x="1375" y="889"/>
                </a:lnTo>
                <a:lnTo>
                  <a:pt x="1329" y="865"/>
                </a:lnTo>
                <a:lnTo>
                  <a:pt x="1294" y="865"/>
                </a:lnTo>
                <a:lnTo>
                  <a:pt x="1261" y="853"/>
                </a:lnTo>
                <a:lnTo>
                  <a:pt x="1226" y="841"/>
                </a:lnTo>
                <a:lnTo>
                  <a:pt x="1192" y="829"/>
                </a:lnTo>
                <a:lnTo>
                  <a:pt x="1157" y="829"/>
                </a:lnTo>
                <a:lnTo>
                  <a:pt x="1123" y="817"/>
                </a:lnTo>
                <a:lnTo>
                  <a:pt x="1077" y="793"/>
                </a:lnTo>
                <a:lnTo>
                  <a:pt x="1042" y="781"/>
                </a:lnTo>
                <a:lnTo>
                  <a:pt x="986" y="757"/>
                </a:lnTo>
                <a:lnTo>
                  <a:pt x="940" y="746"/>
                </a:lnTo>
                <a:lnTo>
                  <a:pt x="894" y="722"/>
                </a:lnTo>
                <a:lnTo>
                  <a:pt x="859" y="698"/>
                </a:lnTo>
                <a:lnTo>
                  <a:pt x="802" y="674"/>
                </a:lnTo>
                <a:lnTo>
                  <a:pt x="745" y="638"/>
                </a:lnTo>
                <a:lnTo>
                  <a:pt x="711" y="626"/>
                </a:lnTo>
                <a:lnTo>
                  <a:pt x="687" y="614"/>
                </a:lnTo>
                <a:lnTo>
                  <a:pt x="630" y="590"/>
                </a:lnTo>
                <a:lnTo>
                  <a:pt x="595" y="566"/>
                </a:lnTo>
                <a:lnTo>
                  <a:pt x="561" y="554"/>
                </a:lnTo>
                <a:lnTo>
                  <a:pt x="526" y="530"/>
                </a:lnTo>
                <a:lnTo>
                  <a:pt x="470" y="506"/>
                </a:lnTo>
                <a:lnTo>
                  <a:pt x="424" y="494"/>
                </a:lnTo>
                <a:lnTo>
                  <a:pt x="389" y="483"/>
                </a:lnTo>
                <a:lnTo>
                  <a:pt x="343" y="459"/>
                </a:lnTo>
                <a:lnTo>
                  <a:pt x="309" y="447"/>
                </a:lnTo>
                <a:lnTo>
                  <a:pt x="274" y="423"/>
                </a:lnTo>
                <a:lnTo>
                  <a:pt x="229" y="411"/>
                </a:lnTo>
                <a:lnTo>
                  <a:pt x="195" y="387"/>
                </a:lnTo>
                <a:lnTo>
                  <a:pt x="160" y="375"/>
                </a:lnTo>
                <a:lnTo>
                  <a:pt x="126" y="352"/>
                </a:lnTo>
                <a:lnTo>
                  <a:pt x="80" y="304"/>
                </a:lnTo>
                <a:lnTo>
                  <a:pt x="45" y="291"/>
                </a:lnTo>
                <a:lnTo>
                  <a:pt x="22" y="256"/>
                </a:lnTo>
                <a:lnTo>
                  <a:pt x="11" y="220"/>
                </a:lnTo>
                <a:lnTo>
                  <a:pt x="0" y="184"/>
                </a:lnTo>
                <a:lnTo>
                  <a:pt x="0" y="148"/>
                </a:lnTo>
                <a:lnTo>
                  <a:pt x="11" y="112"/>
                </a:lnTo>
                <a:lnTo>
                  <a:pt x="22" y="76"/>
                </a:lnTo>
                <a:lnTo>
                  <a:pt x="57" y="52"/>
                </a:lnTo>
                <a:lnTo>
                  <a:pt x="91" y="28"/>
                </a:lnTo>
                <a:lnTo>
                  <a:pt x="126" y="4"/>
                </a:lnTo>
                <a:lnTo>
                  <a:pt x="127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Freeform 28"/>
          <p:cNvSpPr>
            <a:spLocks/>
          </p:cNvSpPr>
          <p:nvPr/>
        </p:nvSpPr>
        <p:spPr bwMode="auto">
          <a:xfrm flipH="1">
            <a:off x="5640389" y="2889250"/>
            <a:ext cx="1900237" cy="1455738"/>
          </a:xfrm>
          <a:custGeom>
            <a:avLst/>
            <a:gdLst>
              <a:gd name="T0" fmla="*/ 2147483646 w 1839"/>
              <a:gd name="T1" fmla="*/ 2147483646 h 1464"/>
              <a:gd name="T2" fmla="*/ 2147483646 w 1839"/>
              <a:gd name="T3" fmla="*/ 2147483646 h 1464"/>
              <a:gd name="T4" fmla="*/ 2147483646 w 1839"/>
              <a:gd name="T5" fmla="*/ 2147483646 h 1464"/>
              <a:gd name="T6" fmla="*/ 2147483646 w 1839"/>
              <a:gd name="T7" fmla="*/ 2147483646 h 1464"/>
              <a:gd name="T8" fmla="*/ 2147483646 w 1839"/>
              <a:gd name="T9" fmla="*/ 2147483646 h 1464"/>
              <a:gd name="T10" fmla="*/ 2147483646 w 1839"/>
              <a:gd name="T11" fmla="*/ 2147483646 h 1464"/>
              <a:gd name="T12" fmla="*/ 2147483646 w 1839"/>
              <a:gd name="T13" fmla="*/ 2147483646 h 1464"/>
              <a:gd name="T14" fmla="*/ 2147483646 w 1839"/>
              <a:gd name="T15" fmla="*/ 2147483646 h 1464"/>
              <a:gd name="T16" fmla="*/ 2147483646 w 1839"/>
              <a:gd name="T17" fmla="*/ 2147483646 h 1464"/>
              <a:gd name="T18" fmla="*/ 2147483646 w 1839"/>
              <a:gd name="T19" fmla="*/ 2147483646 h 1464"/>
              <a:gd name="T20" fmla="*/ 2147483646 w 1839"/>
              <a:gd name="T21" fmla="*/ 2147483646 h 1464"/>
              <a:gd name="T22" fmla="*/ 2147483646 w 1839"/>
              <a:gd name="T23" fmla="*/ 2147483646 h 1464"/>
              <a:gd name="T24" fmla="*/ 2147483646 w 1839"/>
              <a:gd name="T25" fmla="*/ 2147483646 h 1464"/>
              <a:gd name="T26" fmla="*/ 2147483646 w 1839"/>
              <a:gd name="T27" fmla="*/ 2147483646 h 1464"/>
              <a:gd name="T28" fmla="*/ 2147483646 w 1839"/>
              <a:gd name="T29" fmla="*/ 2147483646 h 1464"/>
              <a:gd name="T30" fmla="*/ 2147483646 w 1839"/>
              <a:gd name="T31" fmla="*/ 2147483646 h 1464"/>
              <a:gd name="T32" fmla="*/ 2147483646 w 1839"/>
              <a:gd name="T33" fmla="*/ 2147483646 h 1464"/>
              <a:gd name="T34" fmla="*/ 2147483646 w 1839"/>
              <a:gd name="T35" fmla="*/ 2147483646 h 1464"/>
              <a:gd name="T36" fmla="*/ 2147483646 w 1839"/>
              <a:gd name="T37" fmla="*/ 2147483646 h 1464"/>
              <a:gd name="T38" fmla="*/ 2147483646 w 1839"/>
              <a:gd name="T39" fmla="*/ 2147483646 h 1464"/>
              <a:gd name="T40" fmla="*/ 2147483646 w 1839"/>
              <a:gd name="T41" fmla="*/ 2147483646 h 1464"/>
              <a:gd name="T42" fmla="*/ 2147483646 w 1839"/>
              <a:gd name="T43" fmla="*/ 2147483646 h 1464"/>
              <a:gd name="T44" fmla="*/ 2147483646 w 1839"/>
              <a:gd name="T45" fmla="*/ 2147483646 h 1464"/>
              <a:gd name="T46" fmla="*/ 2147483646 w 1839"/>
              <a:gd name="T47" fmla="*/ 2147483646 h 1464"/>
              <a:gd name="T48" fmla="*/ 2147483646 w 1839"/>
              <a:gd name="T49" fmla="*/ 2147483646 h 1464"/>
              <a:gd name="T50" fmla="*/ 2147483646 w 1839"/>
              <a:gd name="T51" fmla="*/ 2147483646 h 1464"/>
              <a:gd name="T52" fmla="*/ 2147483646 w 1839"/>
              <a:gd name="T53" fmla="*/ 2147483646 h 1464"/>
              <a:gd name="T54" fmla="*/ 2147483646 w 1839"/>
              <a:gd name="T55" fmla="*/ 2147483646 h 1464"/>
              <a:gd name="T56" fmla="*/ 2147483646 w 1839"/>
              <a:gd name="T57" fmla="*/ 2147483646 h 1464"/>
              <a:gd name="T58" fmla="*/ 2147483646 w 1839"/>
              <a:gd name="T59" fmla="*/ 2147483646 h 1464"/>
              <a:gd name="T60" fmla="*/ 2147483646 w 1839"/>
              <a:gd name="T61" fmla="*/ 2147483646 h 1464"/>
              <a:gd name="T62" fmla="*/ 2147483646 w 1839"/>
              <a:gd name="T63" fmla="*/ 2147483646 h 1464"/>
              <a:gd name="T64" fmla="*/ 2147483646 w 1839"/>
              <a:gd name="T65" fmla="*/ 2147483646 h 1464"/>
              <a:gd name="T66" fmla="*/ 2147483646 w 1839"/>
              <a:gd name="T67" fmla="*/ 2147483646 h 1464"/>
              <a:gd name="T68" fmla="*/ 2147483646 w 1839"/>
              <a:gd name="T69" fmla="*/ 2147483646 h 1464"/>
              <a:gd name="T70" fmla="*/ 2147483646 w 1839"/>
              <a:gd name="T71" fmla="*/ 2147483646 h 1464"/>
              <a:gd name="T72" fmla="*/ 2147483646 w 1839"/>
              <a:gd name="T73" fmla="*/ 2147483646 h 1464"/>
              <a:gd name="T74" fmla="*/ 2147483646 w 1839"/>
              <a:gd name="T75" fmla="*/ 2147483646 h 1464"/>
              <a:gd name="T76" fmla="*/ 2147483646 w 1839"/>
              <a:gd name="T77" fmla="*/ 2147483646 h 1464"/>
              <a:gd name="T78" fmla="*/ 2147483646 w 1839"/>
              <a:gd name="T79" fmla="*/ 2147483646 h 1464"/>
              <a:gd name="T80" fmla="*/ 2147483646 w 1839"/>
              <a:gd name="T81" fmla="*/ 2147483646 h 1464"/>
              <a:gd name="T82" fmla="*/ 2147483646 w 1839"/>
              <a:gd name="T83" fmla="*/ 2147483646 h 1464"/>
              <a:gd name="T84" fmla="*/ 2147483646 w 1839"/>
              <a:gd name="T85" fmla="*/ 2147483646 h 1464"/>
              <a:gd name="T86" fmla="*/ 2147483646 w 1839"/>
              <a:gd name="T87" fmla="*/ 2147483646 h 1464"/>
              <a:gd name="T88" fmla="*/ 2147483646 w 1839"/>
              <a:gd name="T89" fmla="*/ 2147483646 h 1464"/>
              <a:gd name="T90" fmla="*/ 2147483646 w 1839"/>
              <a:gd name="T91" fmla="*/ 2147483646 h 1464"/>
              <a:gd name="T92" fmla="*/ 0 w 1839"/>
              <a:gd name="T93" fmla="*/ 2147483646 h 1464"/>
              <a:gd name="T94" fmla="*/ 0 w 1839"/>
              <a:gd name="T95" fmla="*/ 2147483646 h 1464"/>
              <a:gd name="T96" fmla="*/ 2147483646 w 1839"/>
              <a:gd name="T97" fmla="*/ 2147483646 h 1464"/>
              <a:gd name="T98" fmla="*/ 2147483646 w 1839"/>
              <a:gd name="T99" fmla="*/ 2147483646 h 1464"/>
              <a:gd name="T100" fmla="*/ 2147483646 w 1839"/>
              <a:gd name="T101" fmla="*/ 0 h 1464"/>
              <a:gd name="T102" fmla="*/ 2147483646 w 1839"/>
              <a:gd name="T103" fmla="*/ 2147483646 h 14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839" h="1464">
                <a:moveTo>
                  <a:pt x="1838" y="1463"/>
                </a:moveTo>
                <a:lnTo>
                  <a:pt x="1809" y="1399"/>
                </a:lnTo>
                <a:lnTo>
                  <a:pt x="1774" y="1349"/>
                </a:lnTo>
                <a:lnTo>
                  <a:pt x="1739" y="1324"/>
                </a:lnTo>
                <a:lnTo>
                  <a:pt x="1716" y="1287"/>
                </a:lnTo>
                <a:lnTo>
                  <a:pt x="1646" y="1237"/>
                </a:lnTo>
                <a:lnTo>
                  <a:pt x="1611" y="1212"/>
                </a:lnTo>
                <a:lnTo>
                  <a:pt x="1565" y="1187"/>
                </a:lnTo>
                <a:lnTo>
                  <a:pt x="1531" y="1162"/>
                </a:lnTo>
                <a:lnTo>
                  <a:pt x="1495" y="1137"/>
                </a:lnTo>
                <a:lnTo>
                  <a:pt x="1461" y="1124"/>
                </a:lnTo>
                <a:lnTo>
                  <a:pt x="1426" y="1099"/>
                </a:lnTo>
                <a:lnTo>
                  <a:pt x="1391" y="1087"/>
                </a:lnTo>
                <a:lnTo>
                  <a:pt x="1345" y="1074"/>
                </a:lnTo>
                <a:lnTo>
                  <a:pt x="1310" y="1062"/>
                </a:lnTo>
                <a:lnTo>
                  <a:pt x="1263" y="1037"/>
                </a:lnTo>
                <a:lnTo>
                  <a:pt x="1217" y="1024"/>
                </a:lnTo>
                <a:lnTo>
                  <a:pt x="1183" y="1012"/>
                </a:lnTo>
                <a:lnTo>
                  <a:pt x="1136" y="987"/>
                </a:lnTo>
                <a:lnTo>
                  <a:pt x="1090" y="962"/>
                </a:lnTo>
                <a:lnTo>
                  <a:pt x="1055" y="949"/>
                </a:lnTo>
                <a:lnTo>
                  <a:pt x="1021" y="924"/>
                </a:lnTo>
                <a:lnTo>
                  <a:pt x="985" y="912"/>
                </a:lnTo>
                <a:lnTo>
                  <a:pt x="939" y="899"/>
                </a:lnTo>
                <a:lnTo>
                  <a:pt x="893" y="875"/>
                </a:lnTo>
                <a:lnTo>
                  <a:pt x="846" y="837"/>
                </a:lnTo>
                <a:lnTo>
                  <a:pt x="800" y="812"/>
                </a:lnTo>
                <a:lnTo>
                  <a:pt x="753" y="787"/>
                </a:lnTo>
                <a:lnTo>
                  <a:pt x="719" y="775"/>
                </a:lnTo>
                <a:lnTo>
                  <a:pt x="661" y="737"/>
                </a:lnTo>
                <a:lnTo>
                  <a:pt x="626" y="712"/>
                </a:lnTo>
                <a:lnTo>
                  <a:pt x="580" y="687"/>
                </a:lnTo>
                <a:lnTo>
                  <a:pt x="534" y="662"/>
                </a:lnTo>
                <a:lnTo>
                  <a:pt x="498" y="637"/>
                </a:lnTo>
                <a:lnTo>
                  <a:pt x="452" y="612"/>
                </a:lnTo>
                <a:lnTo>
                  <a:pt x="406" y="575"/>
                </a:lnTo>
                <a:lnTo>
                  <a:pt x="359" y="537"/>
                </a:lnTo>
                <a:lnTo>
                  <a:pt x="313" y="512"/>
                </a:lnTo>
                <a:lnTo>
                  <a:pt x="255" y="462"/>
                </a:lnTo>
                <a:lnTo>
                  <a:pt x="208" y="425"/>
                </a:lnTo>
                <a:lnTo>
                  <a:pt x="174" y="375"/>
                </a:lnTo>
                <a:lnTo>
                  <a:pt x="127" y="325"/>
                </a:lnTo>
                <a:lnTo>
                  <a:pt x="92" y="275"/>
                </a:lnTo>
                <a:lnTo>
                  <a:pt x="58" y="225"/>
                </a:lnTo>
                <a:lnTo>
                  <a:pt x="35" y="187"/>
                </a:lnTo>
                <a:lnTo>
                  <a:pt x="12" y="137"/>
                </a:lnTo>
                <a:lnTo>
                  <a:pt x="0" y="100"/>
                </a:lnTo>
                <a:lnTo>
                  <a:pt x="0" y="62"/>
                </a:lnTo>
                <a:lnTo>
                  <a:pt x="35" y="37"/>
                </a:lnTo>
                <a:lnTo>
                  <a:pt x="69" y="25"/>
                </a:lnTo>
                <a:lnTo>
                  <a:pt x="104" y="0"/>
                </a:lnTo>
                <a:lnTo>
                  <a:pt x="102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Rectangle 29"/>
          <p:cNvSpPr>
            <a:spLocks noChangeArrowheads="1"/>
          </p:cNvSpPr>
          <p:nvPr/>
        </p:nvSpPr>
        <p:spPr bwMode="auto">
          <a:xfrm>
            <a:off x="5624513" y="4246563"/>
            <a:ext cx="590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1000</a:t>
            </a:r>
          </a:p>
        </p:txBody>
      </p:sp>
      <p:sp>
        <p:nvSpPr>
          <p:cNvPr id="59419" name="Rectangle 30"/>
          <p:cNvSpPr>
            <a:spLocks noChangeArrowheads="1"/>
          </p:cNvSpPr>
          <p:nvPr/>
        </p:nvSpPr>
        <p:spPr bwMode="auto">
          <a:xfrm>
            <a:off x="7377113" y="4246563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40</a:t>
            </a:r>
          </a:p>
        </p:txBody>
      </p:sp>
      <p:sp>
        <p:nvSpPr>
          <p:cNvPr id="59420" name="Rectangle 31"/>
          <p:cNvSpPr>
            <a:spLocks noChangeArrowheads="1"/>
          </p:cNvSpPr>
          <p:nvPr/>
        </p:nvSpPr>
        <p:spPr bwMode="auto">
          <a:xfrm>
            <a:off x="7986713" y="42465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9421" name="Arc 32"/>
          <p:cNvSpPr>
            <a:spLocks/>
          </p:cNvSpPr>
          <p:nvPr/>
        </p:nvSpPr>
        <p:spPr bwMode="auto">
          <a:xfrm>
            <a:off x="2214563" y="3281363"/>
            <a:ext cx="304800" cy="304800"/>
          </a:xfrm>
          <a:custGeom>
            <a:avLst/>
            <a:gdLst>
              <a:gd name="T0" fmla="*/ 0 w 21599"/>
              <a:gd name="T1" fmla="*/ 2147483646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0" y="21375"/>
                </a:moveTo>
                <a:cubicBezTo>
                  <a:pt x="123" y="9577"/>
                  <a:pt x="9689" y="61"/>
                  <a:pt x="21487" y="0"/>
                </a:cubicBezTo>
              </a:path>
              <a:path w="21599" h="21600" stroke="0" extrusionOk="0">
                <a:moveTo>
                  <a:pt x="0" y="21375"/>
                </a:moveTo>
                <a:cubicBezTo>
                  <a:pt x="123" y="9577"/>
                  <a:pt x="9689" y="61"/>
                  <a:pt x="21487" y="0"/>
                </a:cubicBezTo>
                <a:lnTo>
                  <a:pt x="21599" y="21600"/>
                </a:lnTo>
                <a:lnTo>
                  <a:pt x="0" y="21375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Arc 33"/>
          <p:cNvSpPr>
            <a:spLocks/>
          </p:cNvSpPr>
          <p:nvPr/>
        </p:nvSpPr>
        <p:spPr bwMode="auto">
          <a:xfrm>
            <a:off x="2209800" y="3586163"/>
            <a:ext cx="70866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</a:path>
              <a:path w="21600" h="21600" stroke="0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  <a:lnTo>
                  <a:pt x="0" y="21600"/>
                </a:lnTo>
                <a:lnTo>
                  <a:pt x="18" y="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Rectangle 34"/>
          <p:cNvSpPr>
            <a:spLocks noChangeArrowheads="1"/>
          </p:cNvSpPr>
          <p:nvPr/>
        </p:nvSpPr>
        <p:spPr bwMode="auto">
          <a:xfrm>
            <a:off x="8596313" y="4222751"/>
            <a:ext cx="34625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F0E30"/>
                </a:solidFill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59424" name="Rectangle 35"/>
          <p:cNvSpPr>
            <a:spLocks noChangeArrowheads="1"/>
          </p:cNvSpPr>
          <p:nvPr/>
        </p:nvSpPr>
        <p:spPr bwMode="auto">
          <a:xfrm>
            <a:off x="8443914" y="4603751"/>
            <a:ext cx="87524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F0E30"/>
                </a:solidFill>
                <a:latin typeface="Comic Sans MS" panose="030F0702030302020204" pitchFamily="66" charset="0"/>
              </a:rPr>
              <a:t># slots</a:t>
            </a:r>
          </a:p>
        </p:txBody>
      </p:sp>
      <p:sp>
        <p:nvSpPr>
          <p:cNvPr id="59425" name="TextBox 4"/>
          <p:cNvSpPr txBox="1">
            <a:spLocks noChangeArrowheads="1"/>
          </p:cNvSpPr>
          <p:nvPr/>
        </p:nvSpPr>
        <p:spPr bwMode="auto">
          <a:xfrm>
            <a:off x="7540625" y="2794001"/>
            <a:ext cx="1720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Data for record N</a:t>
            </a:r>
          </a:p>
        </p:txBody>
      </p:sp>
      <p:sp>
        <p:nvSpPr>
          <p:cNvPr id="59426" name="TextBox 39"/>
          <p:cNvSpPr txBox="1">
            <a:spLocks noChangeArrowheads="1"/>
          </p:cNvSpPr>
          <p:nvPr/>
        </p:nvSpPr>
        <p:spPr bwMode="auto">
          <a:xfrm>
            <a:off x="5146675" y="1533525"/>
            <a:ext cx="1720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Data for record 2</a:t>
            </a:r>
          </a:p>
        </p:txBody>
      </p:sp>
      <p:sp>
        <p:nvSpPr>
          <p:cNvPr id="59427" name="TextBox 40"/>
          <p:cNvSpPr txBox="1">
            <a:spLocks noChangeArrowheads="1"/>
          </p:cNvSpPr>
          <p:nvPr/>
        </p:nvSpPr>
        <p:spPr bwMode="auto">
          <a:xfrm>
            <a:off x="2717800" y="1509714"/>
            <a:ext cx="165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Data for record 1</a:t>
            </a:r>
          </a:p>
        </p:txBody>
      </p:sp>
    </p:spTree>
    <p:extLst>
      <p:ext uri="{BB962C8B-B14F-4D97-AF65-F5344CB8AC3E}">
        <p14:creationId xmlns:p14="http://schemas.microsoft.com/office/powerpoint/2010/main" val="314850019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567542" y="1936524"/>
            <a:ext cx="92354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1038" indent="-2238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Heap File (Unordered file): </a:t>
            </a:r>
            <a:r>
              <a:rPr lang="en-US" altLang="en-US" sz="2400" dirty="0">
                <a:latin typeface="Comic Sans MS" panose="030F0702030302020204" pitchFamily="66" charset="0"/>
              </a:rPr>
              <a:t>Suitable when typical access is retrieving all records. Data are not ordered</a:t>
            </a:r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Sorted File: </a:t>
            </a:r>
            <a:r>
              <a:rPr lang="en-US" altLang="en-US" sz="2400" dirty="0">
                <a:latin typeface="Comic Sans MS" panose="030F0702030302020204" pitchFamily="66" charset="0"/>
              </a:rPr>
              <a:t>Best if records must be retrieved in some order, or only a `range’ of records is needed.</a:t>
            </a:r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Hashed File: </a:t>
            </a:r>
            <a:r>
              <a:rPr lang="en-US" altLang="en-US" sz="2400" dirty="0">
                <a:latin typeface="Comic Sans MS" panose="030F0702030302020204" pitchFamily="66" charset="0"/>
              </a:rPr>
              <a:t>Good for equality selections.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28478" y="827752"/>
            <a:ext cx="10429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What are file formats used to store a relation?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781DD-5DD8-4709-A480-6C1EB3C79975}"/>
              </a:ext>
            </a:extLst>
          </p:cNvPr>
          <p:cNvSpPr txBox="1"/>
          <p:nvPr/>
        </p:nvSpPr>
        <p:spPr>
          <a:xfrm>
            <a:off x="2837468" y="5033913"/>
            <a:ext cx="705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implementations depend on the underlying DBMS.</a:t>
            </a:r>
          </a:p>
        </p:txBody>
      </p:sp>
    </p:spTree>
    <p:extLst>
      <p:ext uri="{BB962C8B-B14F-4D97-AF65-F5344CB8AC3E}">
        <p14:creationId xmlns:p14="http://schemas.microsoft.com/office/powerpoint/2010/main" val="41150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015394" y="400051"/>
            <a:ext cx="9713536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One implementation of a Heap File as a List 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286000" y="50292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The header page id and heap file name must be stored in some place.</a:t>
            </a:r>
          </a:p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Each page contains at least 2 `pointers’ plus data.</a:t>
            </a:r>
          </a:p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Pointers here are disk block locations.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7401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1879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7092950" y="2063750"/>
            <a:ext cx="12065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7401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1879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092950" y="3511550"/>
            <a:ext cx="1206500" cy="825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2368550" y="2825750"/>
            <a:ext cx="12065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2567882" y="2873376"/>
            <a:ext cx="7999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Header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4024313" y="2187576"/>
            <a:ext cx="58028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5472113" y="2187576"/>
            <a:ext cx="58028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300913" y="2187576"/>
            <a:ext cx="58028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948113" y="3559176"/>
            <a:ext cx="58028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395913" y="3559176"/>
            <a:ext cx="58028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7377113" y="3559176"/>
            <a:ext cx="58028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</a:t>
            </a:r>
          </a:p>
        </p:txBody>
      </p:sp>
      <p:sp>
        <p:nvSpPr>
          <p:cNvPr id="61458" name="Arc 18"/>
          <p:cNvSpPr>
            <a:spLocks/>
          </p:cNvSpPr>
          <p:nvPr/>
        </p:nvSpPr>
        <p:spPr bwMode="auto">
          <a:xfrm>
            <a:off x="3128963" y="2443163"/>
            <a:ext cx="609600" cy="381000"/>
          </a:xfrm>
          <a:custGeom>
            <a:avLst/>
            <a:gdLst>
              <a:gd name="T0" fmla="*/ 0 w 21599"/>
              <a:gd name="T1" fmla="*/ 2147483646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19"/>
                </a:moveTo>
                <a:cubicBezTo>
                  <a:pt x="98" y="9583"/>
                  <a:pt x="9705" y="30"/>
                  <a:pt x="21543" y="0"/>
                </a:cubicBezTo>
              </a:path>
              <a:path w="21599" h="21600" stroke="0" extrusionOk="0">
                <a:moveTo>
                  <a:pt x="-1" y="21419"/>
                </a:moveTo>
                <a:cubicBezTo>
                  <a:pt x="98" y="9583"/>
                  <a:pt x="9705" y="30"/>
                  <a:pt x="21543" y="0"/>
                </a:cubicBezTo>
                <a:lnTo>
                  <a:pt x="21599" y="21600"/>
                </a:lnTo>
                <a:lnTo>
                  <a:pt x="-1" y="21419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Arc 19"/>
          <p:cNvSpPr>
            <a:spLocks/>
          </p:cNvSpPr>
          <p:nvPr/>
        </p:nvSpPr>
        <p:spPr bwMode="auto">
          <a:xfrm rot="7560000">
            <a:off x="3656807" y="2824957"/>
            <a:ext cx="609600" cy="38258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94" y="0"/>
                  <a:pt x="21550" y="9615"/>
                  <a:pt x="21599" y="2151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4" y="0"/>
                  <a:pt x="21550" y="9615"/>
                  <a:pt x="21599" y="2151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Arc 20"/>
          <p:cNvSpPr>
            <a:spLocks/>
          </p:cNvSpPr>
          <p:nvPr/>
        </p:nvSpPr>
        <p:spPr bwMode="auto">
          <a:xfrm>
            <a:off x="4652963" y="18335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Arc 21"/>
          <p:cNvSpPr>
            <a:spLocks/>
          </p:cNvSpPr>
          <p:nvPr/>
        </p:nvSpPr>
        <p:spPr bwMode="auto">
          <a:xfrm rot="10800000">
            <a:off x="4729163" y="2900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Arc 22"/>
          <p:cNvSpPr>
            <a:spLocks/>
          </p:cNvSpPr>
          <p:nvPr/>
        </p:nvSpPr>
        <p:spPr bwMode="auto">
          <a:xfrm>
            <a:off x="5795963" y="18335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Arc 23"/>
          <p:cNvSpPr>
            <a:spLocks/>
          </p:cNvSpPr>
          <p:nvPr/>
        </p:nvSpPr>
        <p:spPr bwMode="auto">
          <a:xfrm rot="10800000">
            <a:off x="5872163" y="2900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Arc 24"/>
          <p:cNvSpPr>
            <a:spLocks/>
          </p:cNvSpPr>
          <p:nvPr/>
        </p:nvSpPr>
        <p:spPr bwMode="auto">
          <a:xfrm>
            <a:off x="6938963" y="18335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5" name="Arc 25"/>
          <p:cNvSpPr>
            <a:spLocks/>
          </p:cNvSpPr>
          <p:nvPr/>
        </p:nvSpPr>
        <p:spPr bwMode="auto">
          <a:xfrm rot="10800000">
            <a:off x="7015163" y="2900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Arc 26"/>
          <p:cNvSpPr>
            <a:spLocks/>
          </p:cNvSpPr>
          <p:nvPr/>
        </p:nvSpPr>
        <p:spPr bwMode="auto">
          <a:xfrm>
            <a:off x="4652963" y="3281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Arc 27"/>
          <p:cNvSpPr>
            <a:spLocks/>
          </p:cNvSpPr>
          <p:nvPr/>
        </p:nvSpPr>
        <p:spPr bwMode="auto">
          <a:xfrm rot="10800000">
            <a:off x="4729163" y="43481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Arc 28"/>
          <p:cNvSpPr>
            <a:spLocks/>
          </p:cNvSpPr>
          <p:nvPr/>
        </p:nvSpPr>
        <p:spPr bwMode="auto">
          <a:xfrm>
            <a:off x="5795963" y="3281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Arc 29"/>
          <p:cNvSpPr>
            <a:spLocks/>
          </p:cNvSpPr>
          <p:nvPr/>
        </p:nvSpPr>
        <p:spPr bwMode="auto">
          <a:xfrm rot="10800000">
            <a:off x="5872163" y="43481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Arc 30"/>
          <p:cNvSpPr>
            <a:spLocks/>
          </p:cNvSpPr>
          <p:nvPr/>
        </p:nvSpPr>
        <p:spPr bwMode="auto">
          <a:xfrm>
            <a:off x="6862763" y="3281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Arc 31"/>
          <p:cNvSpPr>
            <a:spLocks/>
          </p:cNvSpPr>
          <p:nvPr/>
        </p:nvSpPr>
        <p:spPr bwMode="auto">
          <a:xfrm rot="10800000">
            <a:off x="6938963" y="43481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Arc 32"/>
          <p:cNvSpPr>
            <a:spLocks/>
          </p:cNvSpPr>
          <p:nvPr/>
        </p:nvSpPr>
        <p:spPr bwMode="auto">
          <a:xfrm rot="3240000">
            <a:off x="3583782" y="3282157"/>
            <a:ext cx="609600" cy="382587"/>
          </a:xfrm>
          <a:custGeom>
            <a:avLst/>
            <a:gdLst>
              <a:gd name="T0" fmla="*/ 0 w 21598"/>
              <a:gd name="T1" fmla="*/ 2147483646 h 21600"/>
              <a:gd name="T2" fmla="*/ 2147483646 w 21598"/>
              <a:gd name="T3" fmla="*/ 0 h 21600"/>
              <a:gd name="T4" fmla="*/ 2147483646 w 2159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8" h="21600" fill="none" extrusionOk="0">
                <a:moveTo>
                  <a:pt x="-1" y="21330"/>
                </a:moveTo>
                <a:cubicBezTo>
                  <a:pt x="146" y="9529"/>
                  <a:pt x="9739" y="30"/>
                  <a:pt x="21542" y="0"/>
                </a:cubicBezTo>
              </a:path>
              <a:path w="21598" h="21600" stroke="0" extrusionOk="0">
                <a:moveTo>
                  <a:pt x="-1" y="21330"/>
                </a:moveTo>
                <a:cubicBezTo>
                  <a:pt x="146" y="9529"/>
                  <a:pt x="9739" y="30"/>
                  <a:pt x="21542" y="0"/>
                </a:cubicBezTo>
                <a:lnTo>
                  <a:pt x="21598" y="21600"/>
                </a:lnTo>
                <a:lnTo>
                  <a:pt x="-1" y="2133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Arc 33"/>
          <p:cNvSpPr>
            <a:spLocks/>
          </p:cNvSpPr>
          <p:nvPr/>
        </p:nvSpPr>
        <p:spPr bwMode="auto">
          <a:xfrm rot="10800000">
            <a:off x="3201988" y="3662363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8596314" y="3711576"/>
            <a:ext cx="113011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Pages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Free Space</a:t>
            </a:r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8594725" y="2265363"/>
            <a:ext cx="100187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Comic Sans MS" panose="030F0702030302020204" pitchFamily="66" charset="0"/>
              </a:rPr>
              <a:t>Full Pages</a:t>
            </a:r>
          </a:p>
        </p:txBody>
      </p:sp>
      <p:sp>
        <p:nvSpPr>
          <p:cNvPr id="61476" name="Arc 36"/>
          <p:cNvSpPr>
            <a:spLocks/>
          </p:cNvSpPr>
          <p:nvPr/>
        </p:nvSpPr>
        <p:spPr bwMode="auto">
          <a:xfrm>
            <a:off x="8081963" y="18335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77" name="Group 37"/>
          <p:cNvGrpSpPr>
            <a:grpSpLocks/>
          </p:cNvGrpSpPr>
          <p:nvPr/>
        </p:nvGrpSpPr>
        <p:grpSpPr bwMode="auto">
          <a:xfrm>
            <a:off x="8763000" y="2057400"/>
            <a:ext cx="228600" cy="152400"/>
            <a:chOff x="4560" y="1296"/>
            <a:chExt cx="144" cy="96"/>
          </a:xfrm>
        </p:grpSpPr>
        <p:sp>
          <p:nvSpPr>
            <p:cNvPr id="61484" name="Line 38"/>
            <p:cNvSpPr>
              <a:spLocks noChangeShapeType="1"/>
            </p:cNvSpPr>
            <p:nvPr/>
          </p:nvSpPr>
          <p:spPr bwMode="auto">
            <a:xfrm>
              <a:off x="456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Line 39"/>
            <p:cNvSpPr>
              <a:spLocks noChangeShapeType="1"/>
            </p:cNvSpPr>
            <p:nvPr/>
          </p:nvSpPr>
          <p:spPr bwMode="auto">
            <a:xfrm>
              <a:off x="4584" y="1344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6" name="Line 40"/>
            <p:cNvSpPr>
              <a:spLocks noChangeShapeType="1"/>
            </p:cNvSpPr>
            <p:nvPr/>
          </p:nvSpPr>
          <p:spPr bwMode="auto">
            <a:xfrm>
              <a:off x="4608" y="1392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78" name="Group 41"/>
          <p:cNvGrpSpPr>
            <a:grpSpLocks/>
          </p:cNvGrpSpPr>
          <p:nvPr/>
        </p:nvGrpSpPr>
        <p:grpSpPr bwMode="auto">
          <a:xfrm>
            <a:off x="8686800" y="3505200"/>
            <a:ext cx="228600" cy="152400"/>
            <a:chOff x="4512" y="2208"/>
            <a:chExt cx="144" cy="96"/>
          </a:xfrm>
        </p:grpSpPr>
        <p:sp>
          <p:nvSpPr>
            <p:cNvPr id="61481" name="Line 42"/>
            <p:cNvSpPr>
              <a:spLocks noChangeShapeType="1"/>
            </p:cNvSpPr>
            <p:nvPr/>
          </p:nvSpPr>
          <p:spPr bwMode="auto">
            <a:xfrm>
              <a:off x="4512" y="22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Line 43"/>
            <p:cNvSpPr>
              <a:spLocks noChangeShapeType="1"/>
            </p:cNvSpPr>
            <p:nvPr/>
          </p:nvSpPr>
          <p:spPr bwMode="auto">
            <a:xfrm>
              <a:off x="4536" y="2256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Line 44"/>
            <p:cNvSpPr>
              <a:spLocks noChangeShapeType="1"/>
            </p:cNvSpPr>
            <p:nvPr/>
          </p:nvSpPr>
          <p:spPr bwMode="auto">
            <a:xfrm>
              <a:off x="4560" y="2304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9" name="Arc 45"/>
          <p:cNvSpPr>
            <a:spLocks/>
          </p:cNvSpPr>
          <p:nvPr/>
        </p:nvSpPr>
        <p:spPr bwMode="auto">
          <a:xfrm>
            <a:off x="8005763" y="3281363"/>
            <a:ext cx="838200" cy="227012"/>
          </a:xfrm>
          <a:custGeom>
            <a:avLst/>
            <a:gdLst>
              <a:gd name="T0" fmla="*/ 0 w 43194"/>
              <a:gd name="T1" fmla="*/ 2147483646 h 24133"/>
              <a:gd name="T2" fmla="*/ 2147483646 w 43194"/>
              <a:gd name="T3" fmla="*/ 2147483646 h 24133"/>
              <a:gd name="T4" fmla="*/ 2147483646 w 43194"/>
              <a:gd name="T5" fmla="*/ 2147483646 h 2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4" h="24133" fill="none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</a:path>
              <a:path w="43194" h="24133" stroke="0" extrusionOk="0">
                <a:moveTo>
                  <a:pt x="-1" y="21093"/>
                </a:moveTo>
                <a:cubicBezTo>
                  <a:pt x="274" y="9365"/>
                  <a:pt x="9861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cubicBezTo>
                  <a:pt x="43194" y="22446"/>
                  <a:pt x="43144" y="23292"/>
                  <a:pt x="43044" y="24132"/>
                </a:cubicBezTo>
                <a:lnTo>
                  <a:pt x="21594" y="21600"/>
                </a:lnTo>
                <a:lnTo>
                  <a:pt x="-1" y="21093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TextBox 1"/>
          <p:cNvSpPr txBox="1">
            <a:spLocks noChangeArrowheads="1"/>
          </p:cNvSpPr>
          <p:nvPr/>
        </p:nvSpPr>
        <p:spPr bwMode="auto">
          <a:xfrm>
            <a:off x="3948113" y="1471614"/>
            <a:ext cx="392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Linked list of pages full of records</a:t>
            </a:r>
          </a:p>
        </p:txBody>
      </p:sp>
    </p:spTree>
    <p:extLst>
      <p:ext uri="{BB962C8B-B14F-4D97-AF65-F5344CB8AC3E}">
        <p14:creationId xmlns:p14="http://schemas.microsoft.com/office/powerpoint/2010/main" val="353815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37249" y="480785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Comic Sans MS" panose="030F0702030302020204" pitchFamily="66" charset="0"/>
              </a:rPr>
              <a:t>Disk Manager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99714" y="1828801"/>
            <a:ext cx="9793855" cy="344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Higher levels call upon this layer to:</a:t>
            </a:r>
          </a:p>
          <a:p>
            <a:pPr lvl="1">
              <a:buSzPct val="75000"/>
            </a:pPr>
            <a:r>
              <a:rPr lang="en-US" altLang="en-US" sz="2000" dirty="0">
                <a:latin typeface="Comic Sans MS" panose="030F0702030302020204" pitchFamily="66" charset="0"/>
              </a:rPr>
              <a:t>allocate/de-allocate a page on disk</a:t>
            </a:r>
          </a:p>
          <a:p>
            <a:pPr lvl="1">
              <a:buSzPct val="75000"/>
            </a:pPr>
            <a:r>
              <a:rPr lang="en-US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A page or a block </a:t>
            </a:r>
            <a:r>
              <a:rPr lang="en-US" altLang="en-US" sz="2000" dirty="0">
                <a:latin typeface="Comic Sans MS" panose="030F0702030302020204" pitchFamily="66" charset="0"/>
              </a:rPr>
              <a:t>is a unit of disk retrieval</a:t>
            </a:r>
          </a:p>
          <a:p>
            <a:pPr lvl="1" eaLnBrk="1" hangingPunct="1">
              <a:buSzPct val="75000"/>
            </a:pPr>
            <a:r>
              <a:rPr lang="en-US" altLang="en-US" sz="2000" dirty="0">
                <a:latin typeface="Comic Sans MS" panose="030F0702030302020204" pitchFamily="66" charset="0"/>
              </a:rPr>
              <a:t>read/write a page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SzPct val="75000"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SzPct val="75000"/>
            </a:pPr>
            <a:r>
              <a:rPr lang="en-US" altLang="en-US" sz="2400" dirty="0">
                <a:latin typeface="Comic Sans MS" panose="030F0702030302020204" pitchFamily="66" charset="0"/>
              </a:rPr>
              <a:t>One page generally contains several tuples/rows/records</a:t>
            </a:r>
          </a:p>
          <a:p>
            <a:pPr lvl="1" eaLnBrk="1" hangingPunct="1">
              <a:buSzPct val="75000"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0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Comic Sans MS" panose="030F0702030302020204" pitchFamily="66" charset="0"/>
              </a:rPr>
              <a:t>Buffer Manager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38600" y="2362200"/>
            <a:ext cx="4038600" cy="1371600"/>
            <a:chOff x="1598" y="1518"/>
            <a:chExt cx="2665" cy="1084"/>
          </a:xfrm>
        </p:grpSpPr>
        <p:sp>
          <p:nvSpPr>
            <p:cNvPr id="10265" name="Rectangle 4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66" name="Rectangle 5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67" name="Rectangle 6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68" name="Rectangle 7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69" name="Rectangle 8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70" name="Rectangle 9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71" name="Line 10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11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Rectangle 12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74" name="Rectangle 13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0275" name="Rectangle 14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244" name="Group 15"/>
          <p:cNvGrpSpPr>
            <a:grpSpLocks/>
          </p:cNvGrpSpPr>
          <p:nvPr/>
        </p:nvGrpSpPr>
        <p:grpSpPr bwMode="auto">
          <a:xfrm>
            <a:off x="5410201" y="4267201"/>
            <a:ext cx="1317625" cy="688975"/>
            <a:chOff x="2472" y="2966"/>
            <a:chExt cx="830" cy="434"/>
          </a:xfrm>
        </p:grpSpPr>
        <p:grpSp>
          <p:nvGrpSpPr>
            <p:cNvPr id="10259" name="Group 16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10261" name="Oval 17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262" name="Oval 18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263" name="Line 19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Line 20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0" name="Rectangle 21"/>
            <p:cNvSpPr>
              <a:spLocks noChangeArrowheads="1"/>
            </p:cNvSpPr>
            <p:nvPr/>
          </p:nvSpPr>
          <p:spPr bwMode="auto">
            <a:xfrm>
              <a:off x="2672" y="3034"/>
              <a:ext cx="3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Book Antiqua" panose="02040602050305030304" pitchFamily="18" charset="0"/>
                </a:rPr>
                <a:t>DB</a:t>
              </a:r>
            </a:p>
          </p:txBody>
        </p:sp>
      </p:grpSp>
      <p:sp>
        <p:nvSpPr>
          <p:cNvPr id="10245" name="Line 22"/>
          <p:cNvSpPr>
            <a:spLocks noChangeShapeType="1"/>
          </p:cNvSpPr>
          <p:nvPr/>
        </p:nvSpPr>
        <p:spPr bwMode="auto">
          <a:xfrm>
            <a:off x="8382001" y="3657600"/>
            <a:ext cx="19145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23"/>
          <p:cNvSpPr>
            <a:spLocks noChangeArrowheads="1"/>
          </p:cNvSpPr>
          <p:nvPr/>
        </p:nvSpPr>
        <p:spPr bwMode="auto">
          <a:xfrm>
            <a:off x="8305800" y="3124201"/>
            <a:ext cx="196047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B760F9"/>
                </a:solidFill>
                <a:latin typeface="Comic Sans MS" panose="030F0702030302020204" pitchFamily="66" charset="0"/>
              </a:rPr>
              <a:t>MAIN MEMORY</a:t>
            </a:r>
          </a:p>
        </p:txBody>
      </p:sp>
      <p:sp>
        <p:nvSpPr>
          <p:cNvPr id="10247" name="Rectangle 24"/>
          <p:cNvSpPr>
            <a:spLocks noChangeArrowheads="1"/>
          </p:cNvSpPr>
          <p:nvPr/>
        </p:nvSpPr>
        <p:spPr bwMode="auto">
          <a:xfrm>
            <a:off x="8839200" y="3886201"/>
            <a:ext cx="7774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B760F9"/>
                </a:solidFill>
                <a:latin typeface="Comic Sans MS" panose="030F0702030302020204" pitchFamily="66" charset="0"/>
              </a:rPr>
              <a:t>DISK</a:t>
            </a:r>
          </a:p>
        </p:txBody>
      </p:sp>
      <p:sp>
        <p:nvSpPr>
          <p:cNvPr id="10248" name="Freeform 25"/>
          <p:cNvSpPr>
            <a:spLocks/>
          </p:cNvSpPr>
          <p:nvPr/>
        </p:nvSpPr>
        <p:spPr bwMode="auto">
          <a:xfrm>
            <a:off x="2963863" y="2689226"/>
            <a:ext cx="1041400" cy="301625"/>
          </a:xfrm>
          <a:custGeom>
            <a:avLst/>
            <a:gdLst>
              <a:gd name="T0" fmla="*/ 0 w 656"/>
              <a:gd name="T1" fmla="*/ 2147483646 h 190"/>
              <a:gd name="T2" fmla="*/ 2147483646 w 656"/>
              <a:gd name="T3" fmla="*/ 2147483646 h 190"/>
              <a:gd name="T4" fmla="*/ 2147483646 w 656"/>
              <a:gd name="T5" fmla="*/ 2147483646 h 190"/>
              <a:gd name="T6" fmla="*/ 2147483646 w 656"/>
              <a:gd name="T7" fmla="*/ 2147483646 h 190"/>
              <a:gd name="T8" fmla="*/ 2147483646 w 656"/>
              <a:gd name="T9" fmla="*/ 2147483646 h 190"/>
              <a:gd name="T10" fmla="*/ 2147483646 w 656"/>
              <a:gd name="T11" fmla="*/ 2147483646 h 190"/>
              <a:gd name="T12" fmla="*/ 2147483646 w 656"/>
              <a:gd name="T13" fmla="*/ 2147483646 h 190"/>
              <a:gd name="T14" fmla="*/ 2147483646 w 656"/>
              <a:gd name="T15" fmla="*/ 2147483646 h 190"/>
              <a:gd name="T16" fmla="*/ 2147483646 w 656"/>
              <a:gd name="T17" fmla="*/ 0 h 190"/>
              <a:gd name="T18" fmla="*/ 2147483646 w 656"/>
              <a:gd name="T19" fmla="*/ 0 h 190"/>
              <a:gd name="T20" fmla="*/ 2147483646 w 656"/>
              <a:gd name="T21" fmla="*/ 2147483646 h 190"/>
              <a:gd name="T22" fmla="*/ 2147483646 w 656"/>
              <a:gd name="T23" fmla="*/ 2147483646 h 190"/>
              <a:gd name="T24" fmla="*/ 2147483646 w 656"/>
              <a:gd name="T25" fmla="*/ 2147483646 h 190"/>
              <a:gd name="T26" fmla="*/ 2147483646 w 656"/>
              <a:gd name="T27" fmla="*/ 2147483646 h 190"/>
              <a:gd name="T28" fmla="*/ 2147483646 w 656"/>
              <a:gd name="T29" fmla="*/ 2147483646 h 190"/>
              <a:gd name="T30" fmla="*/ 2147483646 w 656"/>
              <a:gd name="T31" fmla="*/ 2147483646 h 190"/>
              <a:gd name="T32" fmla="*/ 2147483646 w 656"/>
              <a:gd name="T33" fmla="*/ 2147483646 h 190"/>
              <a:gd name="T34" fmla="*/ 2147483646 w 656"/>
              <a:gd name="T35" fmla="*/ 2147483646 h 190"/>
              <a:gd name="T36" fmla="*/ 2147483646 w 656"/>
              <a:gd name="T37" fmla="*/ 2147483646 h 190"/>
              <a:gd name="T38" fmla="*/ 2147483646 w 656"/>
              <a:gd name="T39" fmla="*/ 2147483646 h 190"/>
              <a:gd name="T40" fmla="*/ 2147483646 w 656"/>
              <a:gd name="T41" fmla="*/ 2147483646 h 190"/>
              <a:gd name="T42" fmla="*/ 2147483646 w 656"/>
              <a:gd name="T43" fmla="*/ 2147483646 h 190"/>
              <a:gd name="T44" fmla="*/ 2147483646 w 656"/>
              <a:gd name="T45" fmla="*/ 2147483646 h 190"/>
              <a:gd name="T46" fmla="*/ 2147483646 w 656"/>
              <a:gd name="T47" fmla="*/ 2147483646 h 190"/>
              <a:gd name="T48" fmla="*/ 2147483646 w 656"/>
              <a:gd name="T49" fmla="*/ 2147483646 h 190"/>
              <a:gd name="T50" fmla="*/ 2147483646 w 656"/>
              <a:gd name="T51" fmla="*/ 2147483646 h 190"/>
              <a:gd name="T52" fmla="*/ 2147483646 w 656"/>
              <a:gd name="T53" fmla="*/ 2147483646 h 190"/>
              <a:gd name="T54" fmla="*/ 2147483646 w 656"/>
              <a:gd name="T55" fmla="*/ 2147483646 h 190"/>
              <a:gd name="T56" fmla="*/ 2147483646 w 656"/>
              <a:gd name="T57" fmla="*/ 2147483646 h 190"/>
              <a:gd name="T58" fmla="*/ 2147483646 w 656"/>
              <a:gd name="T59" fmla="*/ 2147483646 h 190"/>
              <a:gd name="T60" fmla="*/ 2147483646 w 656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26"/>
          <p:cNvSpPr>
            <a:spLocks noChangeArrowheads="1"/>
          </p:cNvSpPr>
          <p:nvPr/>
        </p:nvSpPr>
        <p:spPr bwMode="auto">
          <a:xfrm>
            <a:off x="2698751" y="2967039"/>
            <a:ext cx="116859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disk page</a:t>
            </a:r>
          </a:p>
        </p:txBody>
      </p:sp>
      <p:sp>
        <p:nvSpPr>
          <p:cNvPr id="10250" name="Freeform 27"/>
          <p:cNvSpPr>
            <a:spLocks/>
          </p:cNvSpPr>
          <p:nvPr/>
        </p:nvSpPr>
        <p:spPr bwMode="auto">
          <a:xfrm>
            <a:off x="3206751" y="3386139"/>
            <a:ext cx="1039813" cy="300037"/>
          </a:xfrm>
          <a:custGeom>
            <a:avLst/>
            <a:gdLst>
              <a:gd name="T0" fmla="*/ 0 w 655"/>
              <a:gd name="T1" fmla="*/ 2147483646 h 189"/>
              <a:gd name="T2" fmla="*/ 2147483646 w 655"/>
              <a:gd name="T3" fmla="*/ 2147483646 h 189"/>
              <a:gd name="T4" fmla="*/ 2147483646 w 655"/>
              <a:gd name="T5" fmla="*/ 2147483646 h 189"/>
              <a:gd name="T6" fmla="*/ 2147483646 w 655"/>
              <a:gd name="T7" fmla="*/ 2147483646 h 189"/>
              <a:gd name="T8" fmla="*/ 2147483646 w 655"/>
              <a:gd name="T9" fmla="*/ 2147483646 h 189"/>
              <a:gd name="T10" fmla="*/ 2147483646 w 655"/>
              <a:gd name="T11" fmla="*/ 2147483646 h 189"/>
              <a:gd name="T12" fmla="*/ 2147483646 w 655"/>
              <a:gd name="T13" fmla="*/ 2147483646 h 189"/>
              <a:gd name="T14" fmla="*/ 2147483646 w 655"/>
              <a:gd name="T15" fmla="*/ 2147483646 h 189"/>
              <a:gd name="T16" fmla="*/ 2147483646 w 655"/>
              <a:gd name="T17" fmla="*/ 0 h 189"/>
              <a:gd name="T18" fmla="*/ 2147483646 w 655"/>
              <a:gd name="T19" fmla="*/ 0 h 189"/>
              <a:gd name="T20" fmla="*/ 2147483646 w 655"/>
              <a:gd name="T21" fmla="*/ 2147483646 h 189"/>
              <a:gd name="T22" fmla="*/ 2147483646 w 655"/>
              <a:gd name="T23" fmla="*/ 2147483646 h 189"/>
              <a:gd name="T24" fmla="*/ 2147483646 w 655"/>
              <a:gd name="T25" fmla="*/ 2147483646 h 189"/>
              <a:gd name="T26" fmla="*/ 2147483646 w 655"/>
              <a:gd name="T27" fmla="*/ 2147483646 h 189"/>
              <a:gd name="T28" fmla="*/ 2147483646 w 655"/>
              <a:gd name="T29" fmla="*/ 2147483646 h 189"/>
              <a:gd name="T30" fmla="*/ 2147483646 w 655"/>
              <a:gd name="T31" fmla="*/ 2147483646 h 189"/>
              <a:gd name="T32" fmla="*/ 2147483646 w 655"/>
              <a:gd name="T33" fmla="*/ 2147483646 h 189"/>
              <a:gd name="T34" fmla="*/ 2147483646 w 655"/>
              <a:gd name="T35" fmla="*/ 2147483646 h 189"/>
              <a:gd name="T36" fmla="*/ 2147483646 w 655"/>
              <a:gd name="T37" fmla="*/ 2147483646 h 189"/>
              <a:gd name="T38" fmla="*/ 2147483646 w 655"/>
              <a:gd name="T39" fmla="*/ 2147483646 h 189"/>
              <a:gd name="T40" fmla="*/ 2147483646 w 655"/>
              <a:gd name="T41" fmla="*/ 2147483646 h 189"/>
              <a:gd name="T42" fmla="*/ 2147483646 w 655"/>
              <a:gd name="T43" fmla="*/ 2147483646 h 189"/>
              <a:gd name="T44" fmla="*/ 2147483646 w 655"/>
              <a:gd name="T45" fmla="*/ 2147483646 h 189"/>
              <a:gd name="T46" fmla="*/ 2147483646 w 655"/>
              <a:gd name="T47" fmla="*/ 2147483646 h 189"/>
              <a:gd name="T48" fmla="*/ 2147483646 w 655"/>
              <a:gd name="T49" fmla="*/ 2147483646 h 189"/>
              <a:gd name="T50" fmla="*/ 2147483646 w 655"/>
              <a:gd name="T51" fmla="*/ 2147483646 h 189"/>
              <a:gd name="T52" fmla="*/ 2147483646 w 655"/>
              <a:gd name="T53" fmla="*/ 2147483646 h 189"/>
              <a:gd name="T54" fmla="*/ 2147483646 w 655"/>
              <a:gd name="T55" fmla="*/ 2147483646 h 189"/>
              <a:gd name="T56" fmla="*/ 2147483646 w 655"/>
              <a:gd name="T57" fmla="*/ 2147483646 h 189"/>
              <a:gd name="T58" fmla="*/ 2147483646 w 655"/>
              <a:gd name="T59" fmla="*/ 2147483646 h 189"/>
              <a:gd name="T60" fmla="*/ 2147483646 w 655"/>
              <a:gd name="T61" fmla="*/ 2147483646 h 1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28"/>
          <p:cNvSpPr>
            <a:spLocks noChangeArrowheads="1"/>
          </p:cNvSpPr>
          <p:nvPr/>
        </p:nvSpPr>
        <p:spPr bwMode="auto">
          <a:xfrm>
            <a:off x="2768601" y="3660776"/>
            <a:ext cx="122790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free frame</a:t>
            </a:r>
          </a:p>
        </p:txBody>
      </p:sp>
      <p:sp>
        <p:nvSpPr>
          <p:cNvPr id="10252" name="Line 29"/>
          <p:cNvSpPr>
            <a:spLocks noChangeShapeType="1"/>
          </p:cNvSpPr>
          <p:nvPr/>
        </p:nvSpPr>
        <p:spPr bwMode="auto">
          <a:xfrm>
            <a:off x="6096000" y="1752600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Rectangle 30"/>
          <p:cNvSpPr>
            <a:spLocks noChangeArrowheads="1"/>
          </p:cNvSpPr>
          <p:nvPr/>
        </p:nvSpPr>
        <p:spPr bwMode="auto">
          <a:xfrm>
            <a:off x="3863976" y="1476376"/>
            <a:ext cx="42607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Page Requests from Higher Levels</a:t>
            </a:r>
          </a:p>
        </p:txBody>
      </p:sp>
      <p:sp>
        <p:nvSpPr>
          <p:cNvPr id="10254" name="Rectangle 31"/>
          <p:cNvSpPr>
            <a:spLocks noChangeArrowheads="1"/>
          </p:cNvSpPr>
          <p:nvPr/>
        </p:nvSpPr>
        <p:spPr bwMode="auto">
          <a:xfrm>
            <a:off x="3962400" y="1981201"/>
            <a:ext cx="284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MEMORY BUFFER POOL</a:t>
            </a:r>
          </a:p>
        </p:txBody>
      </p:sp>
      <p:sp>
        <p:nvSpPr>
          <p:cNvPr id="10255" name="Freeform 32"/>
          <p:cNvSpPr>
            <a:spLocks/>
          </p:cNvSpPr>
          <p:nvPr/>
        </p:nvSpPr>
        <p:spPr bwMode="auto">
          <a:xfrm>
            <a:off x="6272213" y="4524375"/>
            <a:ext cx="1022350" cy="153988"/>
          </a:xfrm>
          <a:custGeom>
            <a:avLst/>
            <a:gdLst>
              <a:gd name="T0" fmla="*/ 2147483646 w 644"/>
              <a:gd name="T1" fmla="*/ 2147483646 h 97"/>
              <a:gd name="T2" fmla="*/ 2147483646 w 644"/>
              <a:gd name="T3" fmla="*/ 2147483646 h 97"/>
              <a:gd name="T4" fmla="*/ 2147483646 w 644"/>
              <a:gd name="T5" fmla="*/ 2147483646 h 97"/>
              <a:gd name="T6" fmla="*/ 2147483646 w 644"/>
              <a:gd name="T7" fmla="*/ 2147483646 h 97"/>
              <a:gd name="T8" fmla="*/ 2147483646 w 644"/>
              <a:gd name="T9" fmla="*/ 2147483646 h 97"/>
              <a:gd name="T10" fmla="*/ 2147483646 w 644"/>
              <a:gd name="T11" fmla="*/ 2147483646 h 97"/>
              <a:gd name="T12" fmla="*/ 2147483646 w 644"/>
              <a:gd name="T13" fmla="*/ 2147483646 h 97"/>
              <a:gd name="T14" fmla="*/ 2147483646 w 644"/>
              <a:gd name="T15" fmla="*/ 2147483646 h 97"/>
              <a:gd name="T16" fmla="*/ 2147483646 w 644"/>
              <a:gd name="T17" fmla="*/ 0 h 97"/>
              <a:gd name="T18" fmla="*/ 2147483646 w 644"/>
              <a:gd name="T19" fmla="*/ 0 h 97"/>
              <a:gd name="T20" fmla="*/ 2147483646 w 644"/>
              <a:gd name="T21" fmla="*/ 2147483646 h 97"/>
              <a:gd name="T22" fmla="*/ 2147483646 w 644"/>
              <a:gd name="T23" fmla="*/ 2147483646 h 97"/>
              <a:gd name="T24" fmla="*/ 2147483646 w 644"/>
              <a:gd name="T25" fmla="*/ 2147483646 h 97"/>
              <a:gd name="T26" fmla="*/ 2147483646 w 644"/>
              <a:gd name="T27" fmla="*/ 2147483646 h 97"/>
              <a:gd name="T28" fmla="*/ 2147483646 w 644"/>
              <a:gd name="T29" fmla="*/ 2147483646 h 97"/>
              <a:gd name="T30" fmla="*/ 2147483646 w 644"/>
              <a:gd name="T31" fmla="*/ 2147483646 h 97"/>
              <a:gd name="T32" fmla="*/ 2147483646 w 644"/>
              <a:gd name="T33" fmla="*/ 2147483646 h 97"/>
              <a:gd name="T34" fmla="*/ 2147483646 w 644"/>
              <a:gd name="T35" fmla="*/ 2147483646 h 97"/>
              <a:gd name="T36" fmla="*/ 2147483646 w 644"/>
              <a:gd name="T37" fmla="*/ 2147483646 h 97"/>
              <a:gd name="T38" fmla="*/ 2147483646 w 644"/>
              <a:gd name="T39" fmla="*/ 2147483646 h 97"/>
              <a:gd name="T40" fmla="*/ 2147483646 w 644"/>
              <a:gd name="T41" fmla="*/ 2147483646 h 97"/>
              <a:gd name="T42" fmla="*/ 2147483646 w 644"/>
              <a:gd name="T43" fmla="*/ 2147483646 h 97"/>
              <a:gd name="T44" fmla="*/ 2147483646 w 644"/>
              <a:gd name="T45" fmla="*/ 2147483646 h 97"/>
              <a:gd name="T46" fmla="*/ 2147483646 w 644"/>
              <a:gd name="T47" fmla="*/ 2147483646 h 97"/>
              <a:gd name="T48" fmla="*/ 2147483646 w 644"/>
              <a:gd name="T49" fmla="*/ 2147483646 h 97"/>
              <a:gd name="T50" fmla="*/ 2147483646 w 644"/>
              <a:gd name="T51" fmla="*/ 2147483646 h 97"/>
              <a:gd name="T52" fmla="*/ 2147483646 w 644"/>
              <a:gd name="T53" fmla="*/ 2147483646 h 97"/>
              <a:gd name="T54" fmla="*/ 2147483646 w 644"/>
              <a:gd name="T55" fmla="*/ 2147483646 h 97"/>
              <a:gd name="T56" fmla="*/ 2147483646 w 644"/>
              <a:gd name="T57" fmla="*/ 2147483646 h 97"/>
              <a:gd name="T58" fmla="*/ 2147483646 w 644"/>
              <a:gd name="T59" fmla="*/ 2147483646 h 97"/>
              <a:gd name="T60" fmla="*/ 0 w 644"/>
              <a:gd name="T61" fmla="*/ 2147483646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33"/>
          <p:cNvSpPr>
            <a:spLocks noChangeArrowheads="1"/>
          </p:cNvSpPr>
          <p:nvPr/>
        </p:nvSpPr>
        <p:spPr bwMode="auto">
          <a:xfrm>
            <a:off x="7391400" y="4419600"/>
            <a:ext cx="288220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choice of frame dictated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by </a:t>
            </a:r>
            <a:r>
              <a:rPr lang="en-US" altLang="en-US" sz="1800" b="1">
                <a:latin typeface="Comic Sans MS" panose="030F0702030302020204" pitchFamily="66" charset="0"/>
              </a:rPr>
              <a:t>replacement policy</a:t>
            </a:r>
          </a:p>
        </p:txBody>
      </p:sp>
      <p:sp>
        <p:nvSpPr>
          <p:cNvPr id="10257" name="Line 34"/>
          <p:cNvSpPr>
            <a:spLocks noChangeShapeType="1"/>
          </p:cNvSpPr>
          <p:nvPr/>
        </p:nvSpPr>
        <p:spPr bwMode="auto">
          <a:xfrm>
            <a:off x="6103938" y="3713164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Text Box 35"/>
          <p:cNvSpPr txBox="1">
            <a:spLocks noChangeArrowheads="1"/>
          </p:cNvSpPr>
          <p:nvPr/>
        </p:nvSpPr>
        <p:spPr bwMode="auto">
          <a:xfrm>
            <a:off x="984601" y="5323879"/>
            <a:ext cx="1110056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Size of a frame </a:t>
            </a:r>
            <a:r>
              <a:rPr lang="en-US" altLang="en-US" sz="1800" dirty="0">
                <a:latin typeface="Comic Sans MS" panose="030F0702030302020204" pitchFamily="66" charset="0"/>
              </a:rPr>
              <a:t>equal to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size of a disk page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Two variables associated with each frame: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 err="1">
                <a:latin typeface="Comic Sans MS" panose="030F0702030302020204" pitchFamily="66" charset="0"/>
              </a:rPr>
              <a:t>Pin_count</a:t>
            </a:r>
            <a:r>
              <a:rPr lang="en-US" altLang="en-US" sz="1800" dirty="0">
                <a:latin typeface="Comic Sans MS" panose="030F0702030302020204" pitchFamily="66" charset="0"/>
              </a:rPr>
              <a:t>: Number of current users of the page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Dirt</a:t>
            </a:r>
            <a:r>
              <a:rPr lang="en-US" altLang="en-US" sz="1800" dirty="0">
                <a:latin typeface="Comic Sans MS" panose="030F0702030302020204" pitchFamily="66" charset="0"/>
              </a:rPr>
              <a:t>y: whether the page has been modified since it has been brought into the buffer pool.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1319" y="155227"/>
            <a:ext cx="8285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size of the database buffer pool impacts query performance!</a:t>
            </a:r>
          </a:p>
        </p:txBody>
      </p:sp>
    </p:spTree>
    <p:extLst>
      <p:ext uri="{BB962C8B-B14F-4D97-AF65-F5344CB8AC3E}">
        <p14:creationId xmlns:p14="http://schemas.microsoft.com/office/powerpoint/2010/main" val="40568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971800" y="457200"/>
            <a:ext cx="5715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Structure of a DBMS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44525" y="1614488"/>
            <a:ext cx="3810000" cy="452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mic Sans MS" panose="030F0702030302020204" pitchFamily="66" charset="0"/>
              </a:rPr>
              <a:t>A typical DBMS has a layered architecture.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1800" dirty="0">
                <a:latin typeface="Comic Sans MS" panose="030F0702030302020204" pitchFamily="66" charset="0"/>
              </a:rPr>
              <a:t>The picture shows one of several possible architectures.</a:t>
            </a:r>
          </a:p>
          <a:p>
            <a:pPr eaLnBrk="1" hangingPunct="1"/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1800" dirty="0">
                <a:latin typeface="Comic Sans MS" panose="030F0702030302020204" pitchFamily="66" charset="0"/>
              </a:rPr>
              <a:t>Each DBMS has its own variations.</a:t>
            </a:r>
          </a:p>
          <a:p>
            <a:pPr eaLnBrk="1" hangingPunct="1"/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1800" dirty="0">
                <a:latin typeface="Comic Sans MS" panose="030F0702030302020204" pitchFamily="66" charset="0"/>
              </a:rPr>
              <a:t>We’ll learn the principles and use MySQL as our use case DBMS.</a:t>
            </a:r>
          </a:p>
          <a:p>
            <a:pPr eaLnBrk="1" hangingPunct="1"/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1800" dirty="0">
                <a:latin typeface="Comic Sans MS" panose="030F0702030302020204" pitchFamily="66" charset="0"/>
              </a:rPr>
              <a:t>Use these principles when you work with other relational DBMS.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651125" y="5565776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5326380" y="2120550"/>
            <a:ext cx="3276600" cy="4016375"/>
            <a:chOff x="2880" y="1340"/>
            <a:chExt cx="2064" cy="2530"/>
          </a:xfrm>
        </p:grpSpPr>
        <p:sp>
          <p:nvSpPr>
            <p:cNvPr id="5134" name="Rectangle 6"/>
            <p:cNvSpPr>
              <a:spLocks noChangeArrowheads="1"/>
            </p:cNvSpPr>
            <p:nvPr/>
          </p:nvSpPr>
          <p:spPr bwMode="auto">
            <a:xfrm>
              <a:off x="3164" y="1340"/>
              <a:ext cx="149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Query Optimization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and Execution</a:t>
              </a:r>
            </a:p>
          </p:txBody>
        </p:sp>
        <p:sp>
          <p:nvSpPr>
            <p:cNvPr id="5135" name="Rectangle 7"/>
            <p:cNvSpPr>
              <a:spLocks noChangeArrowheads="1"/>
            </p:cNvSpPr>
            <p:nvPr/>
          </p:nvSpPr>
          <p:spPr bwMode="auto">
            <a:xfrm>
              <a:off x="3114" y="1863"/>
              <a:ext cx="1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Relational Operators</a:t>
              </a:r>
            </a:p>
          </p:txBody>
        </p:sp>
        <p:sp>
          <p:nvSpPr>
            <p:cNvPr id="5136" name="Rectangle 8"/>
            <p:cNvSpPr>
              <a:spLocks noChangeArrowheads="1"/>
            </p:cNvSpPr>
            <p:nvPr/>
          </p:nvSpPr>
          <p:spPr bwMode="auto">
            <a:xfrm>
              <a:off x="2923" y="2184"/>
              <a:ext cx="19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Files and Access Methods</a:t>
              </a:r>
            </a:p>
          </p:txBody>
        </p:sp>
        <p:sp>
          <p:nvSpPr>
            <p:cNvPr id="5137" name="Rectangle 9"/>
            <p:cNvSpPr>
              <a:spLocks noChangeArrowheads="1"/>
            </p:cNvSpPr>
            <p:nvPr/>
          </p:nvSpPr>
          <p:spPr bwMode="auto">
            <a:xfrm>
              <a:off x="3154" y="2551"/>
              <a:ext cx="15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Buffer Management</a:t>
              </a:r>
            </a:p>
          </p:txBody>
        </p:sp>
        <p:sp>
          <p:nvSpPr>
            <p:cNvPr id="5138" name="Rectangle 10"/>
            <p:cNvSpPr>
              <a:spLocks noChangeArrowheads="1"/>
            </p:cNvSpPr>
            <p:nvPr/>
          </p:nvSpPr>
          <p:spPr bwMode="auto">
            <a:xfrm>
              <a:off x="3205" y="2882"/>
              <a:ext cx="1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Disk Management</a:t>
              </a:r>
            </a:p>
          </p:txBody>
        </p:sp>
        <p:sp>
          <p:nvSpPr>
            <p:cNvPr id="5139" name="Rectangle 11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140" name="Line 12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13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14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15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Oval 16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145" name="Line 17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18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148" name="Rectangle 20"/>
            <p:cNvSpPr>
              <a:spLocks noChangeArrowheads="1"/>
            </p:cNvSpPr>
            <p:nvPr/>
          </p:nvSpPr>
          <p:spPr bwMode="auto">
            <a:xfrm>
              <a:off x="3734" y="358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280049"/>
                  </a:solidFill>
                  <a:latin typeface="Arial" panose="020B0604020202020204" pitchFamily="34" charset="0"/>
                </a:rPr>
                <a:t>DB</a:t>
              </a:r>
            </a:p>
          </p:txBody>
        </p:sp>
        <p:sp>
          <p:nvSpPr>
            <p:cNvPr id="5149" name="Line 21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Line 22"/>
          <p:cNvSpPr>
            <a:spLocks noChangeShapeType="1"/>
          </p:cNvSpPr>
          <p:nvPr/>
        </p:nvSpPr>
        <p:spPr bwMode="auto">
          <a:xfrm>
            <a:off x="8763000" y="318928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23"/>
          <p:cNvSpPr>
            <a:spLocks noChangeShapeType="1"/>
          </p:cNvSpPr>
          <p:nvPr/>
        </p:nvSpPr>
        <p:spPr bwMode="auto">
          <a:xfrm>
            <a:off x="8991600" y="3189288"/>
            <a:ext cx="0" cy="1600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8763000" y="478948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25"/>
          <p:cNvSpPr>
            <a:spLocks noChangeArrowheads="1"/>
          </p:cNvSpPr>
          <p:nvPr/>
        </p:nvSpPr>
        <p:spPr bwMode="auto">
          <a:xfrm>
            <a:off x="9083721" y="997633"/>
            <a:ext cx="3108279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These layers must consider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concurrency control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recovery</a:t>
            </a:r>
          </a:p>
        </p:txBody>
      </p:sp>
      <p:sp>
        <p:nvSpPr>
          <p:cNvPr id="5131" name="Arc 27"/>
          <p:cNvSpPr>
            <a:spLocks/>
          </p:cNvSpPr>
          <p:nvPr/>
        </p:nvSpPr>
        <p:spPr bwMode="auto">
          <a:xfrm rot="10800000">
            <a:off x="9372599" y="3343276"/>
            <a:ext cx="868680" cy="950912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458"/>
                </a:moveTo>
                <a:cubicBezTo>
                  <a:pt x="78" y="9613"/>
                  <a:pt x="9680" y="41"/>
                  <a:pt x="21525" y="0"/>
                </a:cubicBezTo>
              </a:path>
              <a:path w="21600" h="21600" stroke="0" extrusionOk="0">
                <a:moveTo>
                  <a:pt x="0" y="21458"/>
                </a:moveTo>
                <a:cubicBezTo>
                  <a:pt x="78" y="9613"/>
                  <a:pt x="9680" y="41"/>
                  <a:pt x="21525" y="0"/>
                </a:cubicBezTo>
                <a:lnTo>
                  <a:pt x="21600" y="21600"/>
                </a:lnTo>
                <a:lnTo>
                  <a:pt x="0" y="21458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28"/>
          <p:cNvSpPr>
            <a:spLocks noChangeShapeType="1"/>
          </p:cNvSpPr>
          <p:nvPr/>
        </p:nvSpPr>
        <p:spPr bwMode="auto">
          <a:xfrm flipH="1">
            <a:off x="9144000" y="42672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8285162" y="5143499"/>
            <a:ext cx="2977923" cy="1171581"/>
          </a:xfrm>
          <a:prstGeom prst="wedgeRectCallout">
            <a:avLst>
              <a:gd name="adj1" fmla="val -38982"/>
              <a:gd name="adj2" fmla="val -1707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Access paths/methods: Ways to retrieve tuples from relations used in the query</a:t>
            </a:r>
            <a:endParaRPr lang="en-US" sz="1200" dirty="0"/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9144000" y="2086435"/>
          <a:ext cx="2339867" cy="133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52381" imgH="2591162" progId="Paint.Picture">
                  <p:embed/>
                </p:oleObj>
              </mc:Choice>
              <mc:Fallback>
                <p:oleObj name="Bitmap Image" r:id="rId3" imgW="4552381" imgH="2591162" progId="Paint.Picture">
                  <p:embed/>
                  <p:pic>
                    <p:nvPicPr>
                      <p:cNvPr id="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2086435"/>
                        <a:ext cx="2339867" cy="1331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3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3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Box 1"/>
          <p:cNvSpPr txBox="1">
            <a:spLocks noChangeArrowheads="1"/>
          </p:cNvSpPr>
          <p:nvPr/>
        </p:nvSpPr>
        <p:spPr bwMode="auto">
          <a:xfrm>
            <a:off x="1434010" y="1336087"/>
            <a:ext cx="847198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Objectives for a good relational database design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1948542" y="3090413"/>
            <a:ext cx="911569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742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Reduce data redundancy</a:t>
            </a:r>
            <a:endParaRPr lang="en-US" altLang="en-US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Reduce query response time, improving throughput (#queries/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transactions</a:t>
            </a:r>
            <a:r>
              <a:rPr lang="en-US" alt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 executed per second)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8132" y="5521848"/>
            <a:ext cx="108270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There are times we cannot achieve both together.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We may have to allow some redundancy for faster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0280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260" y="582411"/>
            <a:ext cx="79688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How to improve query performance?</a:t>
            </a:r>
          </a:p>
          <a:p>
            <a:endParaRPr lang="en-US" sz="3200" dirty="0"/>
          </a:p>
          <a:p>
            <a:r>
              <a:rPr lang="en-US" sz="3200" dirty="0"/>
              <a:t>Query Rewriting and Physical Database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4735" y="2519554"/>
            <a:ext cx="7392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how the slow queries are executed by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Rewrite the slow queries to utilize existing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indexes on appropriate attributes to speed up the search for the rows that satisfy the query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appropriate database engine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 database buffer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how to store relations, e.g., striping across multiple disks, or sites where the portion of the data is frequently used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09572" y="4321208"/>
            <a:ext cx="170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6294D46-BF7A-455D-BC48-05B041ABD8C0}"/>
              </a:ext>
            </a:extLst>
          </p:cNvPr>
          <p:cNvSpPr/>
          <p:nvPr/>
        </p:nvSpPr>
        <p:spPr>
          <a:xfrm>
            <a:off x="9809945" y="3423696"/>
            <a:ext cx="233494" cy="2254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AF587-2D32-820C-03BC-35FC1061E2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6144" y="2982426"/>
            <a:ext cx="91440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Data are stored on disks.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Disk accesses are much slower than RAM.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Need good strategies to retrieve the desired data to bring the desired data into memory and cache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242B6-8913-0570-21A0-2F7A554CCE40}"/>
              </a:ext>
            </a:extLst>
          </p:cNvPr>
          <p:cNvSpPr txBox="1"/>
          <p:nvPr/>
        </p:nvSpPr>
        <p:spPr>
          <a:xfrm>
            <a:off x="1340528" y="1162975"/>
            <a:ext cx="366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Database internals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4E0D8-6D01-9547-38C8-A9F469C8C84B}"/>
              </a:ext>
            </a:extLst>
          </p:cNvPr>
          <p:cNvSpPr txBox="1"/>
          <p:nvPr/>
        </p:nvSpPr>
        <p:spPr>
          <a:xfrm>
            <a:off x="1461856" y="2170466"/>
            <a:ext cx="1044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07643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37115" y="997526"/>
            <a:ext cx="81534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Attr_Cat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attr_name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rel_name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, type, position)</a:t>
            </a:r>
          </a:p>
        </p:txBody>
      </p:sp>
      <p:graphicFrame>
        <p:nvGraphicFramePr>
          <p:cNvPr id="14339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221034"/>
              </p:ext>
            </p:extLst>
          </p:nvPr>
        </p:nvGraphicFramePr>
        <p:xfrm>
          <a:off x="3630387" y="1901883"/>
          <a:ext cx="5697538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0138" imgH="5021263" progId="Word.Document.8">
                  <p:embed/>
                </p:oleObj>
              </mc:Choice>
              <mc:Fallback>
                <p:oleObj name="Document" r:id="rId3" imgW="6180138" imgH="5021263" progId="Word.Document.8">
                  <p:embed/>
                  <p:pic>
                    <p:nvPicPr>
                      <p:cNvPr id="1433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387" y="1901883"/>
                        <a:ext cx="5697538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159241"/>
              </p:ext>
            </p:extLst>
          </p:nvPr>
        </p:nvGraphicFramePr>
        <p:xfrm>
          <a:off x="2895601" y="5461000"/>
          <a:ext cx="6096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456363" imgH="2463800" progId="Word.Document.8">
                  <p:embed/>
                </p:oleObj>
              </mc:Choice>
              <mc:Fallback>
                <p:oleObj name="Document" r:id="rId5" imgW="6456363" imgH="2463800" progId="Word.Document.8">
                  <p:embed/>
                  <p:pic>
                    <p:nvPicPr>
                      <p:cNvPr id="1434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461000"/>
                        <a:ext cx="6096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189515" y="56621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87170" y="511444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9515" y="4083273"/>
            <a:ext cx="7336972" cy="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282044" y="3164626"/>
            <a:ext cx="185057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711401" y="3254007"/>
            <a:ext cx="1440848" cy="2318657"/>
          </a:xfrm>
          <a:custGeom>
            <a:avLst/>
            <a:gdLst>
              <a:gd name="connsiteX0" fmla="*/ 1440848 w 1440848"/>
              <a:gd name="connsiteY0" fmla="*/ 0 h 2318657"/>
              <a:gd name="connsiteX1" fmla="*/ 3934 w 1440848"/>
              <a:gd name="connsiteY1" fmla="*/ 1175657 h 2318657"/>
              <a:gd name="connsiteX2" fmla="*/ 983648 w 1440848"/>
              <a:gd name="connsiteY2" fmla="*/ 2318657 h 2318657"/>
              <a:gd name="connsiteX3" fmla="*/ 983648 w 1440848"/>
              <a:gd name="connsiteY3" fmla="*/ 2318657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848" h="2318657">
                <a:moveTo>
                  <a:pt x="1440848" y="0"/>
                </a:moveTo>
                <a:cubicBezTo>
                  <a:pt x="760491" y="394607"/>
                  <a:pt x="80134" y="789214"/>
                  <a:pt x="3934" y="1175657"/>
                </a:cubicBezTo>
                <a:cubicBezTo>
                  <a:pt x="-72266" y="1562100"/>
                  <a:pt x="983648" y="2318657"/>
                  <a:pt x="983648" y="2318657"/>
                </a:cubicBezTo>
                <a:lnTo>
                  <a:pt x="983648" y="23186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7029" y="2899431"/>
            <a:ext cx="2764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of an attribute is in the order of attribute in the SQL DDL statement used to create the relation</a:t>
            </a:r>
          </a:p>
          <a:p>
            <a:endParaRPr lang="en-US" dirty="0"/>
          </a:p>
          <a:p>
            <a:r>
              <a:rPr lang="en-US" dirty="0"/>
              <a:t>Used for semantic analysis!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65400E5-4A71-4DDF-96A2-D92F08D2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11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Example of System Catalogs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4D8BA-2674-2BA4-CB45-A52453776A9D}"/>
              </a:ext>
            </a:extLst>
          </p:cNvPr>
          <p:cNvSpPr txBox="1"/>
          <p:nvPr/>
        </p:nvSpPr>
        <p:spPr>
          <a:xfrm>
            <a:off x="101966" y="282847"/>
            <a:ext cx="259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create a table, where is the table information kept?</a:t>
            </a:r>
          </a:p>
          <a:p>
            <a:endParaRPr lang="en-US" dirty="0"/>
          </a:p>
          <a:p>
            <a:r>
              <a:rPr lang="en-US" dirty="0"/>
              <a:t>It is kept in a system catalog. </a:t>
            </a:r>
          </a:p>
        </p:txBody>
      </p:sp>
    </p:spTree>
    <p:extLst>
      <p:ext uri="{BB962C8B-B14F-4D97-AF65-F5344CB8AC3E}">
        <p14:creationId xmlns:p14="http://schemas.microsoft.com/office/powerpoint/2010/main" val="34389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794" y="801939"/>
            <a:ext cx="10143821" cy="5443586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A relation is stored in a binary file (or multiple binary files) if DBMS is not configured to bypass OS.</a:t>
            </a:r>
          </a:p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A file is divided into pages (blocks).</a:t>
            </a:r>
          </a:p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A block is a unit of disk retrieval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The terms “page” and “block” is used interchangeably.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Tuples/rows/records are arranged in a page</a:t>
            </a:r>
          </a:p>
        </p:txBody>
      </p:sp>
    </p:spTree>
    <p:extLst>
      <p:ext uri="{BB962C8B-B14F-4D97-AF65-F5344CB8AC3E}">
        <p14:creationId xmlns:p14="http://schemas.microsoft.com/office/powerpoint/2010/main" val="16163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984DAE0-1BD2-4BA8-9787-1BBFB6C9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64" y="1074813"/>
            <a:ext cx="4061385" cy="3054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147339-9A87-413A-BF6D-F99319739E55}"/>
              </a:ext>
            </a:extLst>
          </p:cNvPr>
          <p:cNvSpPr txBox="1"/>
          <p:nvPr/>
        </p:nvSpPr>
        <p:spPr>
          <a:xfrm>
            <a:off x="6096000" y="4454470"/>
            <a:ext cx="5868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Ramakrishnan and </a:t>
            </a:r>
            <a:r>
              <a:rPr lang="en-US" sz="1400" dirty="0" err="1"/>
              <a:t>Gehrke</a:t>
            </a:r>
            <a:r>
              <a:rPr lang="en-US" sz="1400" dirty="0"/>
              <a:t>. Database Management Systems, 3</a:t>
            </a:r>
            <a:r>
              <a:rPr lang="en-US" sz="1400" baseline="30000" dirty="0"/>
              <a:t>rd</a:t>
            </a:r>
            <a:r>
              <a:rPr lang="en-US" sz="1400" dirty="0"/>
              <a:t> ed. Chapter 9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FF269-E41D-3994-1CF7-CC3DABC1AFEA}"/>
              </a:ext>
            </a:extLst>
          </p:cNvPr>
          <p:cNvSpPr txBox="1"/>
          <p:nvPr/>
        </p:nvSpPr>
        <p:spPr>
          <a:xfrm>
            <a:off x="467982" y="1074813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A disk block is a unit of data retrieval; it is a sequence of bytes.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The size of a disk block is set when the disk is initialized as a multiple of sectors. Sector size is fixed.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Typically, only one of the disk head reads/writes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A disk I/O involves moving the disk arm to the track with the desired disk block, rotating the desired block under the disk head, and actual reading/writing the data from/to the block.</a:t>
            </a:r>
          </a:p>
        </p:txBody>
      </p:sp>
    </p:spTree>
    <p:extLst>
      <p:ext uri="{BB962C8B-B14F-4D97-AF65-F5344CB8AC3E}">
        <p14:creationId xmlns:p14="http://schemas.microsoft.com/office/powerpoint/2010/main" val="12469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683C-65B0-44C6-A991-372D2B7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693" y="415541"/>
            <a:ext cx="7095565" cy="1325563"/>
          </a:xfrm>
        </p:spPr>
        <p:txBody>
          <a:bodyPr/>
          <a:lstStyle/>
          <a:p>
            <a:r>
              <a:rPr lang="en-US" dirty="0"/>
              <a:t>Bytes Per Cluster </a:t>
            </a:r>
            <a:r>
              <a:rPr lang="en-US" dirty="0">
                <a:sym typeface="Wingdings" panose="05000000000000000000" pitchFamily="2" charset="2"/>
              </a:rPr>
              <a:t> Block size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D7417-6A8C-419F-A01B-5787288A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72" y="1961291"/>
            <a:ext cx="8678116" cy="4896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F112D-BE65-433D-8823-CCCD8428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634"/>
            <a:ext cx="3361275" cy="4760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789EAE-FC84-4F04-A631-EE2CE8699FDD}"/>
              </a:ext>
            </a:extLst>
          </p:cNvPr>
          <p:cNvSpPr/>
          <p:nvPr/>
        </p:nvSpPr>
        <p:spPr>
          <a:xfrm>
            <a:off x="838200" y="2088776"/>
            <a:ext cx="515471" cy="17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6C54B-CC7B-4560-9BEF-EE35794FF799}"/>
              </a:ext>
            </a:extLst>
          </p:cNvPr>
          <p:cNvSpPr/>
          <p:nvPr/>
        </p:nvSpPr>
        <p:spPr>
          <a:xfrm>
            <a:off x="3514165" y="1961291"/>
            <a:ext cx="2070847" cy="297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9AAC1-A44F-4C40-BC10-D22E967D2D31}"/>
              </a:ext>
            </a:extLst>
          </p:cNvPr>
          <p:cNvSpPr/>
          <p:nvPr/>
        </p:nvSpPr>
        <p:spPr>
          <a:xfrm>
            <a:off x="3415272" y="4401148"/>
            <a:ext cx="2895881" cy="19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72859-6E30-41A3-9401-3DAC90E1C13E}"/>
              </a:ext>
            </a:extLst>
          </p:cNvPr>
          <p:cNvSpPr/>
          <p:nvPr/>
        </p:nvSpPr>
        <p:spPr>
          <a:xfrm>
            <a:off x="4849693" y="2699479"/>
            <a:ext cx="2895881" cy="19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1642</Words>
  <Application>Microsoft Office PowerPoint</Application>
  <PresentationFormat>Widescreen</PresentationFormat>
  <Paragraphs>277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Comic Sans MS</vt:lpstr>
      <vt:lpstr>Monotype Sorts</vt:lpstr>
      <vt:lpstr>Times New Roman</vt:lpstr>
      <vt:lpstr>Trebuchet MS</vt:lpstr>
      <vt:lpstr>Office Theme</vt:lpstr>
      <vt:lpstr>Bitmap Image</vt:lpstr>
      <vt:lpstr>Document</vt:lpstr>
      <vt:lpstr>DBMS Internals</vt:lpstr>
      <vt:lpstr>PowerPoint Presentation</vt:lpstr>
      <vt:lpstr>PowerPoint Presentation</vt:lpstr>
      <vt:lpstr>PowerPoint Presentation</vt:lpstr>
      <vt:lpstr>Data are stored on disks. Disk accesses are much slower than RAM. Need good strategies to retrieve the desired data to bring the desired data into memory and cache them</vt:lpstr>
      <vt:lpstr>PowerPoint Presentation</vt:lpstr>
      <vt:lpstr>PowerPoint Presentation</vt:lpstr>
      <vt:lpstr>PowerPoint Presentation</vt:lpstr>
      <vt:lpstr>Bytes Per Cluster  Block size</vt:lpstr>
      <vt:lpstr>Statistics are stored in System Catalog</vt:lpstr>
      <vt:lpstr>How to store a row in a disk block/page?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Tavanapong, Wallapak [COM S]</cp:lastModifiedBy>
  <cp:revision>398</cp:revision>
  <cp:lastPrinted>2019-10-24T12:30:29Z</cp:lastPrinted>
  <dcterms:created xsi:type="dcterms:W3CDTF">2019-02-19T14:12:21Z</dcterms:created>
  <dcterms:modified xsi:type="dcterms:W3CDTF">2022-10-31T15:23:07Z</dcterms:modified>
</cp:coreProperties>
</file>