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15" r:id="rId2"/>
    <p:sldId id="367" r:id="rId3"/>
    <p:sldId id="368" r:id="rId4"/>
    <p:sldId id="420" r:id="rId5"/>
    <p:sldId id="417" r:id="rId6"/>
    <p:sldId id="362" r:id="rId7"/>
    <p:sldId id="422" r:id="rId8"/>
    <p:sldId id="291" r:id="rId9"/>
    <p:sldId id="395" r:id="rId10"/>
    <p:sldId id="384" r:id="rId11"/>
    <p:sldId id="386" r:id="rId12"/>
    <p:sldId id="421" r:id="rId13"/>
    <p:sldId id="403" r:id="rId14"/>
    <p:sldId id="388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3883" autoAdjust="0"/>
  </p:normalViewPr>
  <p:slideViewPr>
    <p:cSldViewPr snapToGrid="0">
      <p:cViewPr varScale="1">
        <p:scale>
          <a:sx n="65" d="100"/>
          <a:sy n="65" d="100"/>
        </p:scale>
        <p:origin x="37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CE41C-FC21-4D69-9B50-280012B314F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3A2D7-5194-4DAD-BCE4-65999DC2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7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3757E5-50CD-4ED8-86BC-EAB7B402340C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4DDE9C5-4CFD-4CEB-801A-948564114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8D114F-3947-471B-B0F0-E036457E57AB}" type="slidenum">
              <a:rPr lang="en-US" altLang="en-US" sz="1300"/>
              <a:pPr/>
              <a:t>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4172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98D114F-3947-471B-B0F0-E036457E57AB}" type="slidenum">
              <a:rPr lang="en-US" altLang="en-US" sz="1300"/>
              <a:pPr/>
              <a:t>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72967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describe </a:t>
            </a:r>
            <a:r>
              <a:rPr lang="en-US" dirty="0" err="1"/>
              <a:t>unclustered</a:t>
            </a:r>
            <a:r>
              <a:rPr lang="en-US" dirty="0"/>
              <a:t> index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18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6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10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mistakes: like both table scan and </a:t>
            </a:r>
            <a:r>
              <a:rPr lang="en-US" dirty="0" err="1"/>
              <a:t>B+Tree</a:t>
            </a:r>
            <a:r>
              <a:rPr lang="en-US" baseline="0" dirty="0"/>
              <a:t> index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DDE9C5-4CFD-4CEB-801A-948564114F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9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9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09A9-A8C2-4AE7-A56E-360EC6271681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3D78-4188-4334-912E-561E01C6D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E8B3-C7BD-4038-8E81-2860283B4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rgbClr val="7030A0"/>
                </a:solidFill>
              </a:rPr>
              <a:t>Indexes and Query Execution Plans using Indexes</a:t>
            </a:r>
          </a:p>
        </p:txBody>
      </p:sp>
    </p:spTree>
    <p:extLst>
      <p:ext uri="{BB962C8B-B14F-4D97-AF65-F5344CB8AC3E}">
        <p14:creationId xmlns:p14="http://schemas.microsoft.com/office/powerpoint/2010/main" val="299876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Comic Sans MS" panose="030F0702030302020204" pitchFamily="66" charset="0"/>
              </a:rPr>
              <a:t>Query execution plan for a single relation query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Plan without indexes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Table scan on heap files</a:t>
            </a:r>
          </a:p>
          <a:p>
            <a:pPr lvl="1"/>
            <a:r>
              <a:rPr lang="en-US" altLang="en-US" dirty="0">
                <a:latin typeface="Comic Sans MS" panose="030F0702030302020204" pitchFamily="66" charset="0"/>
              </a:rPr>
              <a:t>Sorted files</a:t>
            </a:r>
          </a:p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Plan with indexes</a:t>
            </a:r>
          </a:p>
          <a:p>
            <a:pPr eaLnBrk="1" hangingPunct="1"/>
            <a:endParaRPr lang="en-US" altLang="en-US" dirty="0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en-US" dirty="0">
                <a:latin typeface="Comic Sans MS" panose="030F0702030302020204" pitchFamily="66" charset="0"/>
              </a:rPr>
              <a:t>DBMS chooses the query execution plan that is cheapest among all the plans</a:t>
            </a:r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2286000" y="6018214"/>
            <a:ext cx="6853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Reference: Ramakrishnan’s Database textbook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5" y="2100592"/>
            <a:ext cx="570072" cy="554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518" y="2868496"/>
            <a:ext cx="570072" cy="5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5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3017521" y="665607"/>
            <a:ext cx="52453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Plans Utilizing an Index</a:t>
            </a:r>
          </a:p>
        </p:txBody>
      </p:sp>
      <p:sp>
        <p:nvSpPr>
          <p:cNvPr id="147460" name="Text Box 3"/>
          <p:cNvSpPr txBox="1">
            <a:spLocks noChangeArrowheads="1"/>
          </p:cNvSpPr>
          <p:nvPr/>
        </p:nvSpPr>
        <p:spPr bwMode="auto">
          <a:xfrm>
            <a:off x="1600199" y="1668458"/>
            <a:ext cx="8680269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115888" indent="-1158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Plan with indexes can be significantly faster (but not always) than plans without indexes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omic Sans MS" panose="030F0702030302020204" pitchFamily="66" charset="0"/>
              </a:rPr>
              <a:t>Multiple ways to use indexes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sz="3200" dirty="0">
                <a:solidFill>
                  <a:srgbClr val="00B0F0"/>
                </a:solidFill>
                <a:latin typeface="Comic Sans MS" panose="030F0702030302020204" pitchFamily="66" charset="0"/>
              </a:rPr>
              <a:t>Single-index access path (our focus)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Index-only access path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Multiple-index access path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Sorted index access path</a:t>
            </a:r>
          </a:p>
        </p:txBody>
      </p:sp>
      <p:sp>
        <p:nvSpPr>
          <p:cNvPr id="147461" name="Rectangle 4"/>
          <p:cNvSpPr>
            <a:spLocks noChangeArrowheads="1"/>
          </p:cNvSpPr>
          <p:nvPr/>
        </p:nvSpPr>
        <p:spPr bwMode="auto">
          <a:xfrm>
            <a:off x="1600199" y="5720289"/>
            <a:ext cx="9048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Comic Sans MS" panose="030F0702030302020204" pitchFamily="66" charset="0"/>
              </a:rPr>
              <a:t>Access path</a:t>
            </a:r>
            <a:r>
              <a:rPr lang="en-US" altLang="en-US" sz="2400" dirty="0">
                <a:latin typeface="Comic Sans MS" panose="030F0702030302020204" pitchFamily="66" charset="0"/>
              </a:rPr>
              <a:t>: Algorithm/Method to retrieve/process the data</a:t>
            </a:r>
          </a:p>
        </p:txBody>
      </p:sp>
    </p:spTree>
    <p:extLst>
      <p:ext uri="{BB962C8B-B14F-4D97-AF65-F5344CB8AC3E}">
        <p14:creationId xmlns:p14="http://schemas.microsoft.com/office/powerpoint/2010/main" val="318964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1174644" y="1077305"/>
            <a:ext cx="93490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lvl="1" indent="0">
              <a:spcBef>
                <a:spcPct val="0"/>
              </a:spcBef>
              <a:buNone/>
            </a:pPr>
            <a:r>
              <a:rPr lang="en-US" altLang="en-US" sz="4000" dirty="0">
                <a:solidFill>
                  <a:srgbClr val="7030A0"/>
                </a:solidFill>
                <a:latin typeface="Comic Sans MS" panose="030F0702030302020204" pitchFamily="66" charset="0"/>
              </a:rPr>
              <a:t>Single-index access path (our focus)</a:t>
            </a:r>
          </a:p>
        </p:txBody>
      </p:sp>
      <p:sp>
        <p:nvSpPr>
          <p:cNvPr id="147460" name="Text Box 3"/>
          <p:cNvSpPr txBox="1">
            <a:spLocks noChangeArrowheads="1"/>
          </p:cNvSpPr>
          <p:nvPr/>
        </p:nvSpPr>
        <p:spPr bwMode="auto">
          <a:xfrm>
            <a:off x="1755865" y="2284908"/>
            <a:ext cx="8680269" cy="24314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115888" indent="-1158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Use only </a:t>
            </a:r>
            <a:r>
              <a:rPr lang="en-US" altLang="en-US" dirty="0">
                <a:latin typeface="Comic Sans MS" panose="030F0702030302020204" pitchFamily="66" charset="0"/>
              </a:rPr>
              <a:t>one index </a:t>
            </a:r>
            <a:r>
              <a:rPr lang="en-US" altLang="en-US" sz="2400" dirty="0">
                <a:latin typeface="Comic Sans MS" panose="030F0702030302020204" pitchFamily="66" charset="0"/>
              </a:rPr>
              <a:t>per execution plan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Several indexes may match the selection condition in the WHERE clause.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Each matching index is one alternative access path.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</a:pPr>
            <a:r>
              <a:rPr lang="en-US" altLang="en-US" sz="2400" dirty="0">
                <a:latin typeface="Comic Sans MS" panose="030F0702030302020204" pitchFamily="66" charset="0"/>
              </a:rPr>
              <a:t>Choose the access path that gives the least estimated disk I/O cost.</a:t>
            </a:r>
          </a:p>
        </p:txBody>
      </p:sp>
    </p:spTree>
    <p:extLst>
      <p:ext uri="{BB962C8B-B14F-4D97-AF65-F5344CB8AC3E}">
        <p14:creationId xmlns:p14="http://schemas.microsoft.com/office/powerpoint/2010/main" val="114787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1204" y="2644091"/>
            <a:ext cx="1094474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Part of </a:t>
            </a:r>
            <a:r>
              <a:rPr lang="en-US" altLang="en-US" sz="2800" dirty="0">
                <a:latin typeface="Comic Sans MS" panose="030F0702030302020204" pitchFamily="66" charset="0"/>
              </a:rPr>
              <a:t>the query execution plan using </a:t>
            </a:r>
            <a:r>
              <a:rPr lang="en-US" altLang="en-US" sz="2800" dirty="0" err="1">
                <a:latin typeface="Comic Sans MS" panose="030F0702030302020204" pitchFamily="66" charset="0"/>
              </a:rPr>
              <a:t>B+Tree</a:t>
            </a:r>
            <a:r>
              <a:rPr lang="en-US" altLang="en-US" sz="2800" dirty="0">
                <a:latin typeface="Comic Sans MS" panose="030F0702030302020204" pitchFamily="66" charset="0"/>
              </a:rPr>
              <a:t> index</a:t>
            </a:r>
          </a:p>
        </p:txBody>
      </p:sp>
      <p:graphicFrame>
        <p:nvGraphicFramePr>
          <p:cNvPr id="30723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4228683660"/>
              </p:ext>
            </p:extLst>
          </p:nvPr>
        </p:nvGraphicFramePr>
        <p:xfrm>
          <a:off x="6642908" y="823366"/>
          <a:ext cx="25003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0" name="Equation" r:id="rId4" imgW="800100" imgH="228600" progId="Equation.DSMT4">
                  <p:embed/>
                </p:oleObj>
              </mc:Choice>
              <mc:Fallback>
                <p:oleObj name="Equation" r:id="rId4" imgW="800100" imgH="228600" progId="Equation.DSMT4">
                  <p:embed/>
                  <p:pic>
                    <p:nvPicPr>
                      <p:cNvPr id="307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908" y="823366"/>
                        <a:ext cx="25003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74632" y="5252753"/>
            <a:ext cx="65611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/>
              <a:t>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072270" y="4704905"/>
            <a:ext cx="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340760"/>
              </p:ext>
            </p:extLst>
          </p:nvPr>
        </p:nvGraphicFramePr>
        <p:xfrm>
          <a:off x="3760826" y="4030662"/>
          <a:ext cx="6699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1" name="Equation" r:id="rId6" imgW="152334" imgH="139639" progId="Equation.3">
                  <p:embed/>
                </p:oleObj>
              </mc:Choice>
              <mc:Fallback>
                <p:oleObj name="Equation" r:id="rId6" imgW="152334" imgH="139639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826" y="4030662"/>
                        <a:ext cx="6699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99713" y="4242942"/>
            <a:ext cx="155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R.A=value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809699" y="3996869"/>
            <a:ext cx="2514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mic Sans MS" panose="030F0702030302020204" pitchFamily="66" charset="0"/>
              </a:rPr>
              <a:t>Using </a:t>
            </a:r>
            <a:r>
              <a:rPr lang="en-US" altLang="en-US" sz="1600" dirty="0" err="1">
                <a:latin typeface="Comic Sans MS" panose="030F0702030302020204" pitchFamily="66" charset="0"/>
              </a:rPr>
              <a:t>B+Tree</a:t>
            </a:r>
            <a:r>
              <a:rPr lang="en-US" altLang="en-US" sz="1600" dirty="0">
                <a:latin typeface="Comic Sans MS" panose="030F0702030302020204" pitchFamily="66" charset="0"/>
              </a:rPr>
              <a:t> index to retrieve the record satisfying the condition R.A=value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6413" y="4347211"/>
            <a:ext cx="25057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Part of </a:t>
            </a:r>
            <a:r>
              <a:rPr lang="en-US" altLang="en-US" sz="2400" dirty="0">
                <a:latin typeface="Comic Sans MS" panose="030F0702030302020204" pitchFamily="66" charset="0"/>
              </a:rPr>
              <a:t>the query execution plan (tree)</a:t>
            </a:r>
          </a:p>
        </p:txBody>
      </p:sp>
      <p:sp>
        <p:nvSpPr>
          <p:cNvPr id="8" name="Left Brace 7"/>
          <p:cNvSpPr/>
          <p:nvPr/>
        </p:nvSpPr>
        <p:spPr>
          <a:xfrm>
            <a:off x="2859864" y="4012756"/>
            <a:ext cx="447675" cy="19519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79399" y="4119980"/>
            <a:ext cx="188165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/>
              <a:t>(</a:t>
            </a:r>
            <a:r>
              <a:rPr lang="en-US" sz="2000" dirty="0" err="1"/>
              <a:t>B+Tree</a:t>
            </a:r>
            <a:r>
              <a:rPr lang="en-US" sz="2000" dirty="0"/>
              <a:t> index on R.A)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6224" y="334836"/>
            <a:ext cx="679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 algebra expression for a simple predicate in a WHERE clause</a:t>
            </a: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7823214" y="1707396"/>
            <a:ext cx="26400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Comic Sans MS" panose="030F0702030302020204" pitchFamily="66" charset="0"/>
              </a:rPr>
              <a:t>Simple predicate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Comic Sans MS" panose="030F0702030302020204" pitchFamily="66" charset="0"/>
              </a:rPr>
              <a:t>e.g. emp.name=“James”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7527390" y="947449"/>
            <a:ext cx="277812" cy="1212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708605" y="4347211"/>
            <a:ext cx="893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91476" y="1261486"/>
            <a:ext cx="51809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7030A0"/>
                </a:solidFill>
                <a:latin typeface="Comic Sans MS" panose="030F0702030302020204" pitchFamily="66" charset="0"/>
              </a:rPr>
              <a:t>Plan using a single index access path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08690" y="5554238"/>
            <a:ext cx="2615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put </a:t>
            </a:r>
            <a:r>
              <a:rPr lang="en-US" dirty="0" err="1"/>
              <a:t>B+Tree</a:t>
            </a:r>
            <a:r>
              <a:rPr lang="en-US" dirty="0"/>
              <a:t> index and full table scan together in the same plan</a:t>
            </a:r>
          </a:p>
        </p:txBody>
      </p:sp>
      <p:pic>
        <p:nvPicPr>
          <p:cNvPr id="17" name="Picture 16" descr="On Stage Hair Design: The Do's and Don'ts of Wax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64" y="5297165"/>
            <a:ext cx="1437476" cy="143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8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 animBg="1"/>
      <p:bldP spid="12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2806" y="288922"/>
            <a:ext cx="44958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7030A0"/>
                </a:solidFill>
                <a:latin typeface="Comic Sans MS" panose="030F0702030302020204" pitchFamily="66" charset="0"/>
              </a:rPr>
              <a:t>Plans using single index access path</a:t>
            </a:r>
          </a:p>
        </p:txBody>
      </p:sp>
      <p:graphicFrame>
        <p:nvGraphicFramePr>
          <p:cNvPr id="116739" name="Object 4"/>
          <p:cNvGraphicFramePr>
            <a:graphicFrameLocks noChangeAspect="1"/>
          </p:cNvGraphicFramePr>
          <p:nvPr/>
        </p:nvGraphicFramePr>
        <p:xfrm>
          <a:off x="2209800" y="1676400"/>
          <a:ext cx="20447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6" name="Visio" r:id="rId3" imgW="1352093" imgH="2617927" progId="Visio.Drawing.6">
                  <p:embed/>
                </p:oleObj>
              </mc:Choice>
              <mc:Fallback>
                <p:oleObj name="Visio" r:id="rId3" imgW="1352093" imgH="2617927" progId="Visio.Drawing.6">
                  <p:embed/>
                  <p:pic>
                    <p:nvPicPr>
                      <p:cNvPr id="1167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20447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999059"/>
              </p:ext>
            </p:extLst>
          </p:nvPr>
        </p:nvGraphicFramePr>
        <p:xfrm>
          <a:off x="7026812" y="2247900"/>
          <a:ext cx="2547938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87" name="Visio" r:id="rId5" imgW="1730654" imgH="1966570" progId="Visio.Drawing.6">
                  <p:embed/>
                </p:oleObj>
              </mc:Choice>
              <mc:Fallback>
                <p:oleObj name="Visio" r:id="rId5" imgW="1730654" imgH="1966570" progId="Visio.Drawing.6">
                  <p:embed/>
                  <p:pic>
                    <p:nvPicPr>
                      <p:cNvPr id="1146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812" y="2247900"/>
                        <a:ext cx="2547938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6825200" y="1929150"/>
            <a:ext cx="2951163" cy="1265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979613" y="1519239"/>
            <a:ext cx="2951162" cy="1265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6925" name="Rectangle 1"/>
          <p:cNvSpPr>
            <a:spLocks noChangeArrowheads="1"/>
          </p:cNvSpPr>
          <p:nvPr/>
        </p:nvSpPr>
        <p:spPr bwMode="auto">
          <a:xfrm>
            <a:off x="6164812" y="484162"/>
            <a:ext cx="555673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2 indexes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B+ tree index on rating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B+ tree index on (rating, </a:t>
            </a:r>
            <a:r>
              <a:rPr lang="en-US" altLang="en-US" sz="1800" dirty="0" err="1">
                <a:latin typeface="Comic Sans MS" panose="030F0702030302020204" pitchFamily="66" charset="0"/>
              </a:rPr>
              <a:t>sid</a:t>
            </a:r>
            <a:r>
              <a:rPr lang="en-US" altLang="en-US" sz="1800" dirty="0">
                <a:latin typeface="Comic Sans MS" panose="030F0702030302020204" pitchFamily="66" charset="0"/>
              </a:rPr>
              <a:t>, age)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8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omic Sans MS" panose="030F0702030302020204" pitchFamily="66" charset="0"/>
              </a:rPr>
              <a:t>DBMS generates two plans and estimate the disk I/O costs of each plan; it selects the cheapest plan.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831850" y="1600199"/>
            <a:ext cx="41136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SELECT </a:t>
            </a:r>
            <a:r>
              <a:rPr lang="en-US" altLang="en-US" sz="1800" dirty="0" err="1">
                <a:latin typeface="Comic Sans MS" panose="030F0702030302020204" pitchFamily="66" charset="0"/>
              </a:rPr>
              <a:t>S.rating</a:t>
            </a:r>
            <a:r>
              <a:rPr lang="en-US" altLang="en-US" sz="1800" dirty="0">
                <a:latin typeface="Comic Sans MS" panose="030F0702030302020204" pitchFamily="66" charset="0"/>
              </a:rPr>
              <a:t>, </a:t>
            </a:r>
            <a:r>
              <a:rPr lang="en-US" altLang="en-US" sz="1800" dirty="0" err="1">
                <a:latin typeface="Comic Sans MS" panose="030F0702030302020204" pitchFamily="66" charset="0"/>
              </a:rPr>
              <a:t>S.sid</a:t>
            </a:r>
            <a:endParaRPr lang="en-US" altLang="en-US" sz="18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FROM Sailors 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mic Sans MS" panose="030F0702030302020204" pitchFamily="66" charset="0"/>
              </a:rPr>
              <a:t>WHERE </a:t>
            </a:r>
            <a:r>
              <a:rPr lang="en-US" altLang="en-US" sz="1800" dirty="0" err="1">
                <a:latin typeface="Comic Sans MS" panose="030F0702030302020204" pitchFamily="66" charset="0"/>
              </a:rPr>
              <a:t>S.rating</a:t>
            </a:r>
            <a:r>
              <a:rPr lang="en-US" altLang="en-US" sz="1800" dirty="0">
                <a:latin typeface="Comic Sans MS" panose="030F0702030302020204" pitchFamily="66" charset="0"/>
              </a:rPr>
              <a:t> &gt; 5 AND </a:t>
            </a:r>
            <a:r>
              <a:rPr lang="en-US" altLang="en-US" sz="1800" dirty="0" err="1">
                <a:latin typeface="Comic Sans MS" panose="030F0702030302020204" pitchFamily="66" charset="0"/>
              </a:rPr>
              <a:t>S.age</a:t>
            </a:r>
            <a:r>
              <a:rPr lang="en-US" altLang="en-US" sz="1800" dirty="0">
                <a:latin typeface="Comic Sans MS" panose="030F0702030302020204" pitchFamily="66" charset="0"/>
              </a:rPr>
              <a:t>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839E8-C1C1-4AA2-A326-BD2D5F1E7A1B}"/>
              </a:ext>
            </a:extLst>
          </p:cNvPr>
          <p:cNvSpPr txBox="1"/>
          <p:nvPr/>
        </p:nvSpPr>
        <p:spPr>
          <a:xfrm>
            <a:off x="8132160" y="4731488"/>
            <a:ext cx="3700079" cy="1477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index is considered since the search key, rating, is the first attribute in this index. Since the index has the attribute age=20, it is also used to find records with age=20.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DA78B2-6755-4AAF-AC21-2130C4FDEDC0}"/>
              </a:ext>
            </a:extLst>
          </p:cNvPr>
          <p:cNvSpPr txBox="1"/>
          <p:nvPr/>
        </p:nvSpPr>
        <p:spPr>
          <a:xfrm>
            <a:off x="3232150" y="4953660"/>
            <a:ext cx="3700079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index is considered since the search key, rating, is the first attribute in this index. </a:t>
            </a:r>
          </a:p>
        </p:txBody>
      </p:sp>
    </p:spTree>
    <p:extLst>
      <p:ext uri="{BB962C8B-B14F-4D97-AF65-F5344CB8AC3E}">
        <p14:creationId xmlns:p14="http://schemas.microsoft.com/office/powerpoint/2010/main" val="30262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rgbClr val="7030A0"/>
                </a:solidFill>
                <a:latin typeface="Trebuchet MS" panose="020B0603020202020204" pitchFamily="34" charset="0"/>
              </a:rPr>
              <a:t>What is an index?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204863" y="1524000"/>
            <a:ext cx="10087073" cy="457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2400" dirty="0">
                <a:latin typeface="Trebuchet MS" panose="020B0603020202020204" pitchFamily="34" charset="0"/>
              </a:rPr>
              <a:t>An </a:t>
            </a:r>
            <a:r>
              <a:rPr lang="en-US" altLang="en-US" sz="2400" i="1" u="sng" dirty="0">
                <a:solidFill>
                  <a:schemeClr val="accent2"/>
                </a:solidFill>
                <a:latin typeface="Trebuchet MS" panose="020B0603020202020204" pitchFamily="34" charset="0"/>
              </a:rPr>
              <a:t>index, a data structure that helps </a:t>
            </a:r>
            <a:r>
              <a:rPr lang="en-US" altLang="en-US" sz="2400" dirty="0">
                <a:latin typeface="Trebuchet MS" panose="020B0603020202020204" pitchFamily="34" charset="0"/>
              </a:rPr>
              <a:t>speeding up queries on the </a:t>
            </a:r>
            <a:r>
              <a:rPr lang="en-US" altLang="en-US" sz="2400" i="1" dirty="0">
                <a:solidFill>
                  <a:schemeClr val="accent2"/>
                </a:solidFill>
                <a:latin typeface="Trebuchet MS" panose="020B0603020202020204" pitchFamily="34" charset="0"/>
              </a:rPr>
              <a:t>search key attributes</a:t>
            </a:r>
            <a:endParaRPr lang="en-US" altLang="en-US" sz="2400" dirty="0">
              <a:latin typeface="Trebuchet MS" panose="020B0603020202020204" pitchFamily="34" charset="0"/>
            </a:endParaRPr>
          </a:p>
          <a:p>
            <a:pPr eaLnBrk="1" hangingPunct="1">
              <a:buSzPct val="75000"/>
              <a:defRPr/>
            </a:pPr>
            <a:endParaRPr lang="en-US" alt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eaLnBrk="1" hangingPunct="1">
              <a:buSzPct val="75000"/>
              <a:defRPr/>
            </a:pPr>
            <a:r>
              <a:rPr lang="en-US" alt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Search key: </a:t>
            </a:r>
            <a:r>
              <a:rPr lang="en-US" altLang="en-US" sz="2400" dirty="0">
                <a:latin typeface="Trebuchet MS" panose="020B0603020202020204" pitchFamily="34" charset="0"/>
              </a:rPr>
              <a:t>A subset of attributes of a relation that we </a:t>
            </a:r>
            <a:r>
              <a:rPr lang="en-US" altLang="en-US" sz="2400" dirty="0">
                <a:solidFill>
                  <a:srgbClr val="0070C0"/>
                </a:solidFill>
                <a:latin typeface="Trebuchet MS" panose="020B0603020202020204" pitchFamily="34" charset="0"/>
              </a:rPr>
              <a:t>want to query; </a:t>
            </a:r>
            <a:r>
              <a:rPr lang="en-US" altLang="en-US" sz="2400" dirty="0">
                <a:latin typeface="Trebuchet MS" panose="020B0603020202020204" pitchFamily="34" charset="0"/>
              </a:rPr>
              <a:t>we use a frequently used search key to build an index</a:t>
            </a:r>
          </a:p>
          <a:p>
            <a:pPr eaLnBrk="1" hangingPunct="1">
              <a:buSzPct val="75000"/>
              <a:defRPr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lvl="1">
              <a:buSzPct val="75000"/>
              <a:defRPr/>
            </a:pPr>
            <a:r>
              <a:rPr lang="en-US" altLang="en-US" sz="2000" dirty="0">
                <a:latin typeface="Trebuchet MS" panose="020B0603020202020204" pitchFamily="34" charset="0"/>
              </a:rPr>
              <a:t>Example: where </a:t>
            </a:r>
            <a:r>
              <a:rPr lang="en-US" altLang="en-US" sz="2000" dirty="0" err="1">
                <a:latin typeface="Trebuchet MS" panose="020B0603020202020204" pitchFamily="34" charset="0"/>
              </a:rPr>
              <a:t>eid</a:t>
            </a:r>
            <a:r>
              <a:rPr lang="en-US" altLang="en-US" sz="2000" dirty="0">
                <a:latin typeface="Trebuchet MS" panose="020B0603020202020204" pitchFamily="34" charset="0"/>
              </a:rPr>
              <a:t>=100; the search key is </a:t>
            </a:r>
            <a:r>
              <a:rPr lang="en-US" altLang="en-US" sz="2000" dirty="0" err="1">
                <a:latin typeface="Trebuchet MS" panose="020B0603020202020204" pitchFamily="34" charset="0"/>
              </a:rPr>
              <a:t>eid</a:t>
            </a:r>
            <a:endParaRPr lang="en-US" altLang="en-US" sz="2000" dirty="0">
              <a:latin typeface="Trebuchet MS" panose="020B0603020202020204" pitchFamily="34" charset="0"/>
            </a:endParaRPr>
          </a:p>
          <a:p>
            <a:pPr lvl="1">
              <a:buSzPct val="75000"/>
              <a:defRPr/>
            </a:pPr>
            <a:endParaRPr lang="en-US" altLang="en-US" sz="2000" dirty="0">
              <a:latin typeface="Trebuchet MS" panose="020B0603020202020204" pitchFamily="34" charset="0"/>
            </a:endParaRPr>
          </a:p>
          <a:p>
            <a:pPr lvl="1">
              <a:buSzPct val="75000"/>
              <a:defRPr/>
            </a:pPr>
            <a:r>
              <a:rPr lang="en-US" altLang="en-US" sz="2000" i="1" dirty="0">
                <a:solidFill>
                  <a:schemeClr val="accent2"/>
                </a:solidFill>
                <a:latin typeface="Trebuchet MS" panose="020B0603020202020204" pitchFamily="34" charset="0"/>
              </a:rPr>
              <a:t>Search key </a:t>
            </a:r>
            <a:r>
              <a:rPr lang="en-US" altLang="en-US" sz="2000" dirty="0">
                <a:latin typeface="Trebuchet MS" panose="020B0603020202020204" pitchFamily="34" charset="0"/>
              </a:rPr>
              <a:t>is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not</a:t>
            </a:r>
            <a:r>
              <a:rPr lang="en-US" altLang="en-US" sz="2000" dirty="0">
                <a:latin typeface="Trebuchet MS" panose="020B0603020202020204" pitchFamily="34" charset="0"/>
              </a:rPr>
              <a:t> same as </a:t>
            </a:r>
            <a:r>
              <a:rPr lang="en-US" altLang="en-US" sz="2000" i="1" dirty="0">
                <a:solidFill>
                  <a:schemeClr val="accent2"/>
                </a:solidFill>
                <a:latin typeface="Trebuchet MS" panose="020B0603020202020204" pitchFamily="34" charset="0"/>
              </a:rPr>
              <a:t>key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000" dirty="0">
                <a:latin typeface="Trebuchet MS" panose="020B0603020202020204" pitchFamily="34" charset="0"/>
              </a:rPr>
              <a:t>(a minimal set of attributes that uniquely identify a row in a relation)</a:t>
            </a:r>
          </a:p>
          <a:p>
            <a:pPr lvl="1">
              <a:buSzPct val="75000"/>
              <a:defRPr/>
            </a:pPr>
            <a:endParaRPr lang="en-US" altLang="en-US" sz="2000" dirty="0">
              <a:latin typeface="Trebuchet MS" panose="020B0603020202020204" pitchFamily="34" charset="0"/>
            </a:endParaRPr>
          </a:p>
          <a:p>
            <a:pPr eaLnBrk="1" hangingPunct="1">
              <a:buSzPct val="75000"/>
              <a:defRPr/>
            </a:pPr>
            <a:r>
              <a:rPr lang="en-US" altLang="en-US" sz="2400" dirty="0">
                <a:latin typeface="Trebuchet MS" panose="020B0603020202020204" pitchFamily="34" charset="0"/>
              </a:rPr>
              <a:t>Index supports equality search (</a:t>
            </a:r>
            <a:r>
              <a:rPr lang="en-US" altLang="en-US" sz="2400" dirty="0" err="1">
                <a:latin typeface="Trebuchet MS" panose="020B0603020202020204" pitchFamily="34" charset="0"/>
              </a:rPr>
              <a:t>attrib</a:t>
            </a:r>
            <a:r>
              <a:rPr lang="en-US" altLang="en-US" sz="2400" dirty="0">
                <a:latin typeface="Trebuchet MS" panose="020B0603020202020204" pitchFamily="34" charset="0"/>
              </a:rPr>
              <a:t>=value) and range search (</a:t>
            </a:r>
            <a:r>
              <a:rPr lang="en-US" altLang="en-US" sz="2400" dirty="0" err="1">
                <a:latin typeface="Trebuchet MS" panose="020B0603020202020204" pitchFamily="34" charset="0"/>
              </a:rPr>
              <a:t>attrib</a:t>
            </a:r>
            <a:r>
              <a:rPr lang="en-US" altLang="en-US" sz="2400" dirty="0">
                <a:latin typeface="Trebuchet MS" panose="020B0603020202020204" pitchFamily="34" charset="0"/>
              </a:rPr>
              <a:t> &lt; value1), (</a:t>
            </a:r>
            <a:r>
              <a:rPr lang="en-US" altLang="en-US" sz="2400" dirty="0" err="1">
                <a:latin typeface="Trebuchet MS" panose="020B0603020202020204" pitchFamily="34" charset="0"/>
              </a:rPr>
              <a:t>attrib</a:t>
            </a:r>
            <a:r>
              <a:rPr lang="en-US" altLang="en-US" sz="2400" dirty="0">
                <a:latin typeface="Trebuchet MS" panose="020B0603020202020204" pitchFamily="34" charset="0"/>
              </a:rPr>
              <a:t> &gt; value2) </a:t>
            </a:r>
            <a:endParaRPr lang="en-US" altLang="en-US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9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ChangeArrowheads="1"/>
          </p:cNvSpPr>
          <p:nvPr/>
        </p:nvSpPr>
        <p:spPr bwMode="auto">
          <a:xfrm>
            <a:off x="1349319" y="2858496"/>
            <a:ext cx="51518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index_name</a:t>
            </a:r>
            <a:br>
              <a:rPr lang="en-US" altLang="en-US" sz="1800" dirty="0"/>
            </a:br>
            <a:r>
              <a:rPr lang="en-US" alt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column1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column2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...);</a:t>
            </a:r>
            <a:endParaRPr lang="en-US" altLang="en-US" sz="1800" dirty="0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6928701" y="2644252"/>
            <a:ext cx="647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Example: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idx_pname</a:t>
            </a:r>
            <a:br>
              <a:rPr lang="en-US" altLang="en-US" sz="1800" dirty="0"/>
            </a:br>
            <a:r>
              <a:rPr lang="en-US" alt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Persons (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FirstName);</a:t>
            </a:r>
            <a:endParaRPr lang="en-US" altLang="en-US" sz="1800" dirty="0"/>
          </a:p>
        </p:txBody>
      </p:sp>
      <p:sp>
        <p:nvSpPr>
          <p:cNvPr id="66566" name="TextBox 6"/>
          <p:cNvSpPr txBox="1">
            <a:spLocks noChangeArrowheads="1"/>
          </p:cNvSpPr>
          <p:nvPr/>
        </p:nvSpPr>
        <p:spPr bwMode="auto">
          <a:xfrm>
            <a:off x="1048893" y="1651887"/>
            <a:ext cx="62135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SQL statements.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least one attribute is needed per index.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6759" y="4133010"/>
            <a:ext cx="3914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7AA"/>
                </a:solidFill>
                <a:latin typeface="Liberation Mono"/>
              </a:rPr>
              <a:t>DROP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US" dirty="0">
                <a:solidFill>
                  <a:srgbClr val="0077AA"/>
                </a:solidFill>
                <a:latin typeface="Liberation Mono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Liberation Mono"/>
              </a:rPr>
              <a:t>index_name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US" dirty="0">
                <a:solidFill>
                  <a:srgbClr val="0077AA"/>
                </a:solidFill>
                <a:latin typeface="Liberation Mono"/>
              </a:rPr>
              <a:t>ON</a:t>
            </a:r>
            <a:r>
              <a:rPr lang="en-US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Liberation Mono"/>
              </a:rPr>
              <a:t>tbl_name</a:t>
            </a:r>
            <a:r>
              <a:rPr lang="en-US" i="1" dirty="0">
                <a:solidFill>
                  <a:srgbClr val="000000"/>
                </a:solidFill>
                <a:latin typeface="Liberation Mono"/>
              </a:rPr>
              <a:t>;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8C276E-4B5B-4077-A0E3-535BD9F1C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91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rgbClr val="7030A0"/>
                </a:solidFill>
                <a:latin typeface="Trebuchet MS" panose="020B0603020202020204" pitchFamily="34" charset="0"/>
              </a:rPr>
              <a:t>How to create/drop an index?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0BB98-B72D-40B7-8EBC-82E83039BBCD}"/>
              </a:ext>
            </a:extLst>
          </p:cNvPr>
          <p:cNvSpPr txBox="1"/>
          <p:nvPr/>
        </p:nvSpPr>
        <p:spPr>
          <a:xfrm>
            <a:off x="6928701" y="3834101"/>
            <a:ext cx="460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 index named “</a:t>
            </a:r>
            <a:r>
              <a:rPr lang="en-US" dirty="0" err="1"/>
              <a:t>idx_pname</a:t>
            </a:r>
            <a:r>
              <a:rPr lang="en-US" dirty="0"/>
              <a:t>” using values from two attributes: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 of the table Persons.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2A46A-2DE0-4DFC-8D1C-9A0502E97560}"/>
              </a:ext>
            </a:extLst>
          </p:cNvPr>
          <p:cNvSpPr/>
          <p:nvPr/>
        </p:nvSpPr>
        <p:spPr>
          <a:xfrm>
            <a:off x="6928701" y="4976568"/>
            <a:ext cx="4604657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IMPORTANT***: </a:t>
            </a:r>
            <a:r>
              <a:rPr lang="en-US" dirty="0"/>
              <a:t>The order of the attributes specified in the create index statement is important for DBMS to select whether an index is considered in a query execution plan.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4F94F-705E-4D64-B94D-F5E05665AA7E}"/>
              </a:ext>
            </a:extLst>
          </p:cNvPr>
          <p:cNvSpPr txBox="1"/>
          <p:nvPr/>
        </p:nvSpPr>
        <p:spPr>
          <a:xfrm>
            <a:off x="1186759" y="4822634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Example:</a:t>
            </a:r>
          </a:p>
          <a:p>
            <a:r>
              <a:rPr lang="en-US" dirty="0">
                <a:latin typeface="Consolas" panose="020B0609020204030204" pitchFamily="49" charset="0"/>
              </a:rPr>
              <a:t>DROP INDEX </a:t>
            </a:r>
            <a:r>
              <a:rPr lang="en-US" dirty="0" err="1">
                <a:latin typeface="Consolas" panose="020B0609020204030204" pitchFamily="49" charset="0"/>
              </a:rPr>
              <a:t>idx_pname</a:t>
            </a:r>
            <a:r>
              <a:rPr lang="en-US" dirty="0">
                <a:latin typeface="Consolas" panose="020B0609020204030204" pitchFamily="49" charset="0"/>
              </a:rPr>
              <a:t> ON</a:t>
            </a:r>
          </a:p>
          <a:p>
            <a:r>
              <a:rPr lang="en-US" dirty="0">
                <a:latin typeface="Consolas" panose="020B0609020204030204" pitchFamily="49" charset="0"/>
              </a:rPr>
              <a:t>Persons;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4BE6A-42F8-411A-8E87-937F2D88AE20}"/>
              </a:ext>
            </a:extLst>
          </p:cNvPr>
          <p:cNvSpPr txBox="1"/>
          <p:nvPr/>
        </p:nvSpPr>
        <p:spPr>
          <a:xfrm>
            <a:off x="1186759" y="5899898"/>
            <a:ext cx="490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the index </a:t>
            </a:r>
            <a:r>
              <a:rPr lang="en-US" dirty="0" err="1"/>
              <a:t>idx_pname</a:t>
            </a:r>
            <a:r>
              <a:rPr lang="en-US" dirty="0"/>
              <a:t> associated with the table Persons.</a:t>
            </a:r>
          </a:p>
        </p:txBody>
      </p:sp>
    </p:spTree>
    <p:extLst>
      <p:ext uri="{BB962C8B-B14F-4D97-AF65-F5344CB8AC3E}">
        <p14:creationId xmlns:p14="http://schemas.microsoft.com/office/powerpoint/2010/main" val="324918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1210937" y="1848464"/>
            <a:ext cx="1006771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INDEX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idx_lname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Persons (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spcBef>
                <a:spcPct val="0"/>
              </a:spcBef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DBMS builds the index using the values of the attribute(s) specified in the create index SQL statement and stores it in a binary file. </a:t>
            </a:r>
          </a:p>
          <a:p>
            <a:pPr marL="342900" indent="-342900">
              <a:spcBef>
                <a:spcPct val="0"/>
              </a:spcBef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085850" lvl="1" indent="-342900">
              <a:spcBef>
                <a:spcPct val="0"/>
              </a:spcBef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Above example: DBMS uses the values of the attribute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to build the index.</a:t>
            </a:r>
          </a:p>
          <a:p>
            <a:pPr marL="342900" indent="-342900">
              <a:spcBef>
                <a:spcPct val="0"/>
              </a:spcBef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DBMS updates the index when the values of the indexed attribute(s) are updated/deleted/inserted.</a:t>
            </a:r>
            <a:endParaRPr lang="en-US" altLang="en-US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8C276E-4B5B-4077-A0E3-535BD9F1C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14" y="419100"/>
            <a:ext cx="10831286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rgbClr val="7030A0"/>
                </a:solidFill>
                <a:latin typeface="Trebuchet MS" panose="020B0603020202020204" pitchFamily="34" charset="0"/>
              </a:rPr>
              <a:t>What happen when an index is created?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95CDC7-2F3A-4D17-9719-5B160ADAD72C}"/>
              </a:ext>
            </a:extLst>
          </p:cNvPr>
          <p:cNvSpPr/>
          <p:nvPr/>
        </p:nvSpPr>
        <p:spPr>
          <a:xfrm>
            <a:off x="1588430" y="5357388"/>
            <a:ext cx="9312729" cy="70788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7030A0"/>
                </a:solidFill>
                <a:latin typeface="Calibri" panose="020F0502020204030204" pitchFamily="34" charset="0"/>
              </a:rPr>
              <a:t>Warning! </a:t>
            </a:r>
            <a:r>
              <a:rPr lang="en-US" altLang="en-US" sz="2000" dirty="0">
                <a:latin typeface="Calibri" panose="020F0502020204030204" pitchFamily="34" charset="0"/>
              </a:rPr>
              <a:t>Do not create </a:t>
            </a:r>
            <a:r>
              <a:rPr lang="en-US" alt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unnecessary indexes </a:t>
            </a:r>
            <a:r>
              <a:rPr lang="en-US" altLang="en-US" sz="2000" dirty="0">
                <a:latin typeface="Calibri" panose="020F0502020204030204" pitchFamily="34" charset="0"/>
              </a:rPr>
              <a:t>because there is overhead associating with updating the index files when records are deleted, added, or updated.</a:t>
            </a:r>
          </a:p>
        </p:txBody>
      </p:sp>
    </p:spTree>
    <p:extLst>
      <p:ext uri="{BB962C8B-B14F-4D97-AF65-F5344CB8AC3E}">
        <p14:creationId xmlns:p14="http://schemas.microsoft.com/office/powerpoint/2010/main" val="30399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EF5DC4-252A-408E-9BFB-72C3F718C71F}"/>
              </a:ext>
            </a:extLst>
          </p:cNvPr>
          <p:cNvSpPr/>
          <p:nvPr/>
        </p:nvSpPr>
        <p:spPr>
          <a:xfrm>
            <a:off x="1231660" y="758113"/>
            <a:ext cx="97803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When DBMS does not consider using indexes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935B4-5E07-4FB4-9A3A-409008544297}"/>
              </a:ext>
            </a:extLst>
          </p:cNvPr>
          <p:cNvSpPr txBox="1"/>
          <p:nvPr/>
        </p:nvSpPr>
        <p:spPr>
          <a:xfrm>
            <a:off x="1205814" y="1710186"/>
            <a:ext cx="983206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the indexed attribute is used inside a function that is not an aggregate function (min, max, …).</a:t>
            </a:r>
          </a:p>
          <a:p>
            <a:r>
              <a:rPr lang="en-US" sz="2400" dirty="0"/>
              <a:t>       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</a:t>
            </a:r>
            <a:r>
              <a:rPr lang="en-US" sz="2800" b="1" dirty="0">
                <a:solidFill>
                  <a:srgbClr val="7030A0"/>
                </a:solidFill>
              </a:rPr>
              <a:t>Ex: </a:t>
            </a:r>
            <a:r>
              <a:rPr lang="en-US" sz="2400" dirty="0"/>
              <a:t>where month(</a:t>
            </a:r>
            <a:r>
              <a:rPr lang="en-US" sz="2400" dirty="0" err="1"/>
              <a:t>posted_date</a:t>
            </a:r>
            <a:r>
              <a:rPr lang="en-US" sz="2400" dirty="0"/>
              <a:t>) = 5</a:t>
            </a:r>
          </a:p>
          <a:p>
            <a:pPr lvl="2"/>
            <a:r>
              <a:rPr lang="en-US" sz="2000" dirty="0"/>
              <a:t>Even there is an index with </a:t>
            </a:r>
            <a:r>
              <a:rPr lang="en-US" sz="2000" dirty="0" err="1"/>
              <a:t>posted_date</a:t>
            </a:r>
            <a:r>
              <a:rPr lang="en-US" sz="2000" dirty="0"/>
              <a:t> as the first attribute, the index won’t be considered since </a:t>
            </a:r>
            <a:r>
              <a:rPr lang="en-US" sz="2000" dirty="0" err="1"/>
              <a:t>posted_date</a:t>
            </a:r>
            <a:r>
              <a:rPr lang="en-US" sz="2000" dirty="0"/>
              <a:t> is inside a function month that extracts the value of month from the </a:t>
            </a:r>
            <a:r>
              <a:rPr lang="en-US" sz="2000" dirty="0" err="1"/>
              <a:t>posted_date</a:t>
            </a:r>
            <a:r>
              <a:rPr lang="en-US" sz="2000" dirty="0"/>
              <a:t> attribute with the data type datetime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When the indexed attribute is used in a where clause with wildcard matching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lvl="1"/>
            <a:r>
              <a:rPr lang="en-US" sz="2800" b="1" dirty="0">
                <a:solidFill>
                  <a:srgbClr val="7030A0"/>
                </a:solidFill>
              </a:rPr>
              <a:t>Ex: </a:t>
            </a:r>
            <a:r>
              <a:rPr lang="en-US" sz="2400" dirty="0"/>
              <a:t>where name like '%John'</a:t>
            </a:r>
          </a:p>
        </p:txBody>
      </p:sp>
    </p:spTree>
    <p:extLst>
      <p:ext uri="{BB962C8B-B14F-4D97-AF65-F5344CB8AC3E}">
        <p14:creationId xmlns:p14="http://schemas.microsoft.com/office/powerpoint/2010/main" val="4065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E2450A-FDD3-4EC8-A5F5-EFBE980E66D2}"/>
              </a:ext>
            </a:extLst>
          </p:cNvPr>
          <p:cNvSpPr/>
          <p:nvPr/>
        </p:nvSpPr>
        <p:spPr>
          <a:xfrm>
            <a:off x="1071906" y="863094"/>
            <a:ext cx="10425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When DBMS does not consider using indexes (Cont’d)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4090CE-AD33-4D3C-A1D1-60A9D89471E8}"/>
              </a:ext>
            </a:extLst>
          </p:cNvPr>
          <p:cNvSpPr/>
          <p:nvPr/>
        </p:nvSpPr>
        <p:spPr>
          <a:xfrm>
            <a:off x="1448388" y="1863808"/>
            <a:ext cx="912848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en-US" sz="2400" dirty="0">
                <a:solidFill>
                  <a:srgbClr val="000000"/>
                </a:solidFill>
              </a:rPr>
              <a:t>When a query involves multiple attributes, but none of these attributes is </a:t>
            </a:r>
            <a:r>
              <a:rPr lang="en-US" altLang="en-US" sz="2400" u="sng" dirty="0">
                <a:solidFill>
                  <a:srgbClr val="000000"/>
                </a:solidFill>
              </a:rPr>
              <a:t>the first attribute </a:t>
            </a:r>
            <a:r>
              <a:rPr lang="en-US" altLang="en-US" sz="2400" dirty="0">
                <a:solidFill>
                  <a:srgbClr val="000000"/>
                </a:solidFill>
              </a:rPr>
              <a:t>of any of the indexes associated with the relation.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lvl="2"/>
            <a:r>
              <a:rPr lang="en-US" altLang="en-US" sz="3200" dirty="0">
                <a:solidFill>
                  <a:schemeClr val="accent6"/>
                </a:solidFill>
              </a:rPr>
              <a:t>Why so? We need to understand how an index structure helps speeding up a search</a:t>
            </a:r>
          </a:p>
          <a:p>
            <a:pPr marL="457200" indent="-457200">
              <a:buFont typeface="+mj-lt"/>
              <a:buAutoNum type="arabicPeriod" startAt="3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When it is more expensive to use relevant indexes than other plans</a:t>
            </a:r>
          </a:p>
        </p:txBody>
      </p:sp>
    </p:spTree>
    <p:extLst>
      <p:ext uri="{BB962C8B-B14F-4D97-AF65-F5344CB8AC3E}">
        <p14:creationId xmlns:p14="http://schemas.microsoft.com/office/powerpoint/2010/main" val="235181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Box 1"/>
          <p:cNvSpPr txBox="1">
            <a:spLocks noChangeArrowheads="1"/>
          </p:cNvSpPr>
          <p:nvPr/>
        </p:nvSpPr>
        <p:spPr bwMode="auto">
          <a:xfrm>
            <a:off x="756501" y="2473070"/>
            <a:ext cx="4652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EMP (</a:t>
            </a:r>
            <a:r>
              <a:rPr lang="en-US" altLang="en-US" sz="2800" u="sng" dirty="0" err="1">
                <a:latin typeface="Calibri" panose="020F0502020204030204" pitchFamily="34" charset="0"/>
              </a:rPr>
              <a:t>eid</a:t>
            </a:r>
            <a:r>
              <a:rPr lang="en-US" altLang="en-US" sz="2800" dirty="0">
                <a:latin typeface="Calibri" panose="020F0502020204030204" pitchFamily="34" charset="0"/>
              </a:rPr>
              <a:t>, </a:t>
            </a:r>
            <a:r>
              <a:rPr lang="en-US" altLang="en-US" sz="2800" dirty="0" err="1">
                <a:latin typeface="Calibri" panose="020F0502020204030204" pitchFamily="34" charset="0"/>
              </a:rPr>
              <a:t>ename</a:t>
            </a:r>
            <a:r>
              <a:rPr lang="en-US" altLang="en-US" sz="2800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latin typeface="Calibri" panose="020F0502020204030204" pitchFamily="34" charset="0"/>
            </a:endParaRPr>
          </a:p>
        </p:txBody>
      </p:sp>
      <p:sp>
        <p:nvSpPr>
          <p:cNvPr id="64515" name="TextBox 2"/>
          <p:cNvSpPr txBox="1">
            <a:spLocks noChangeArrowheads="1"/>
          </p:cNvSpPr>
          <p:nvPr/>
        </p:nvSpPr>
        <p:spPr bwMode="auto">
          <a:xfrm>
            <a:off x="5723825" y="4199083"/>
            <a:ext cx="608858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Indexes on attributes other than the search key </a:t>
            </a:r>
            <a:r>
              <a:rPr lang="en-US" altLang="en-US" sz="2000" dirty="0" err="1">
                <a:solidFill>
                  <a:srgbClr val="7030A0"/>
                </a:solidFill>
                <a:latin typeface="Comic Sans MS" panose="030F0702030302020204" pitchFamily="66" charset="0"/>
              </a:rPr>
              <a:t>eid</a:t>
            </a:r>
            <a:r>
              <a:rPr lang="en-US" altLang="en-US" sz="2000" dirty="0">
                <a:latin typeface="Comic Sans MS" panose="030F0702030302020204" pitchFamily="66" charset="0"/>
              </a:rPr>
              <a:t> are not considered. (e.g., </a:t>
            </a:r>
            <a:r>
              <a:rPr lang="en-US" altLang="en-US" sz="2000" dirty="0" err="1">
                <a:latin typeface="Comic Sans MS" panose="030F0702030302020204" pitchFamily="66" charset="0"/>
              </a:rPr>
              <a:t>enameIdx</a:t>
            </a:r>
            <a:r>
              <a:rPr lang="en-US" altLang="en-US" sz="2000" dirty="0">
                <a:latin typeface="Comic Sans MS" panose="030F0702030302020204" pitchFamily="66" charset="0"/>
              </a:rPr>
              <a:t>) are not considered</a:t>
            </a:r>
          </a:p>
          <a:p>
            <a:pPr marL="342900" indent="-342900">
              <a:spcBef>
                <a:spcPct val="0"/>
              </a:spcBef>
            </a:pPr>
            <a:endParaRPr lang="en-US" altLang="en-US" sz="2000" dirty="0">
              <a:latin typeface="Comic Sans MS" panose="030F0702030302020204" pitchFamily="66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en-US" sz="2000" dirty="0">
                <a:latin typeface="Comic Sans MS" panose="030F0702030302020204" pitchFamily="66" charset="0"/>
              </a:rPr>
              <a:t>Indexes created on </a:t>
            </a:r>
            <a:r>
              <a:rPr lang="en-US" altLang="en-US" sz="2000" dirty="0" err="1">
                <a:latin typeface="Comic Sans MS" panose="030F0702030302020204" pitchFamily="66" charset="0"/>
              </a:rPr>
              <a:t>eid</a:t>
            </a:r>
            <a:r>
              <a:rPr lang="en-US" altLang="en-US" sz="2000" dirty="0">
                <a:latin typeface="Comic Sans MS" panose="030F0702030302020204" pitchFamily="66" charset="0"/>
              </a:rPr>
              <a:t>, but </a:t>
            </a:r>
            <a:r>
              <a:rPr lang="en-US" altLang="en-US" sz="2000" dirty="0" err="1">
                <a:latin typeface="Comic Sans MS" panose="030F0702030302020204" pitchFamily="66" charset="0"/>
              </a:rPr>
              <a:t>eid</a:t>
            </a:r>
            <a:r>
              <a:rPr lang="en-US" altLang="en-US" sz="2000" dirty="0">
                <a:latin typeface="Comic Sans MS" panose="030F0702030302020204" pitchFamily="66" charset="0"/>
              </a:rPr>
              <a:t> is not the first attribute are not considered (e.g., </a:t>
            </a:r>
            <a:r>
              <a:rPr lang="en-US" altLang="en-US" sz="2000" dirty="0" err="1">
                <a:latin typeface="Comic Sans MS" panose="030F0702030302020204" pitchFamily="66" charset="0"/>
              </a:rPr>
              <a:t>enameeidIdx</a:t>
            </a:r>
            <a:r>
              <a:rPr lang="en-US" altLang="en-US" sz="2000" dirty="0">
                <a:latin typeface="Comic Sans MS" panose="030F0702030302020204" pitchFamily="66" charset="0"/>
              </a:rPr>
              <a:t> not considered)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20656-D68E-447F-B9A6-D95CD7EBCA90}"/>
              </a:ext>
            </a:extLst>
          </p:cNvPr>
          <p:cNvSpPr txBox="1"/>
          <p:nvPr/>
        </p:nvSpPr>
        <p:spPr>
          <a:xfrm>
            <a:off x="756501" y="3412629"/>
            <a:ext cx="4652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index </a:t>
            </a:r>
            <a:r>
              <a:rPr lang="en-US" dirty="0" err="1"/>
              <a:t>enameeidIdx</a:t>
            </a:r>
            <a:r>
              <a:rPr lang="en-US" dirty="0"/>
              <a:t> on emp(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eid</a:t>
            </a:r>
            <a:r>
              <a:rPr lang="en-US" dirty="0"/>
              <a:t>);</a:t>
            </a:r>
          </a:p>
          <a:p>
            <a:r>
              <a:rPr lang="en-US" dirty="0"/>
              <a:t>Create index </a:t>
            </a:r>
            <a:r>
              <a:rPr lang="en-US" dirty="0" err="1"/>
              <a:t>eididx</a:t>
            </a:r>
            <a:r>
              <a:rPr lang="en-US" dirty="0"/>
              <a:t> on emp(</a:t>
            </a:r>
            <a:r>
              <a:rPr lang="en-US" dirty="0" err="1"/>
              <a:t>eid</a:t>
            </a:r>
            <a:r>
              <a:rPr lang="en-US" dirty="0"/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2B45E-FCD3-477F-8F88-0D24E812B192}"/>
              </a:ext>
            </a:extLst>
          </p:cNvPr>
          <p:cNvSpPr txBox="1"/>
          <p:nvPr/>
        </p:nvSpPr>
        <p:spPr>
          <a:xfrm>
            <a:off x="756501" y="3182988"/>
            <a:ext cx="396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index </a:t>
            </a:r>
            <a:r>
              <a:rPr lang="en-US" dirty="0" err="1"/>
              <a:t>enameIdx</a:t>
            </a:r>
            <a:r>
              <a:rPr lang="en-US" dirty="0"/>
              <a:t> on emp(</a:t>
            </a:r>
            <a:r>
              <a:rPr lang="en-US" dirty="0" err="1"/>
              <a:t>ename</a:t>
            </a:r>
            <a:r>
              <a:rPr lang="en-US" dirty="0"/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2450A-FDD3-4EC8-A5F5-EFBE980E66D2}"/>
              </a:ext>
            </a:extLst>
          </p:cNvPr>
          <p:cNvSpPr/>
          <p:nvPr/>
        </p:nvSpPr>
        <p:spPr>
          <a:xfrm>
            <a:off x="1071906" y="863094"/>
            <a:ext cx="104255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When DBMS does not consider using indexes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CFA49-85FD-4EF9-B1E8-26703C1ED145}"/>
              </a:ext>
            </a:extLst>
          </p:cNvPr>
          <p:cNvSpPr txBox="1"/>
          <p:nvPr/>
        </p:nvSpPr>
        <p:spPr>
          <a:xfrm>
            <a:off x="756501" y="2905989"/>
            <a:ext cx="302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indexes on this relation: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AFC16-3DA4-49B6-94EC-79E052EA9BC0}"/>
              </a:ext>
            </a:extLst>
          </p:cNvPr>
          <p:cNvSpPr txBox="1"/>
          <p:nvPr/>
        </p:nvSpPr>
        <p:spPr>
          <a:xfrm>
            <a:off x="676918" y="1857125"/>
            <a:ext cx="583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indexes are considered for the query?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0EA509-EC3A-4249-B800-3F1A58FA50D0}"/>
              </a:ext>
            </a:extLst>
          </p:cNvPr>
          <p:cNvSpPr/>
          <p:nvPr/>
        </p:nvSpPr>
        <p:spPr>
          <a:xfrm>
            <a:off x="6990735" y="1826739"/>
            <a:ext cx="2910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alibri" panose="020F0502020204030204" pitchFamily="34" charset="0"/>
              </a:rPr>
              <a:t>SELECT * from EMP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alibri" panose="020F0502020204030204" pitchFamily="34" charset="0"/>
              </a:rPr>
              <a:t>WHERE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eid</a:t>
            </a:r>
            <a:r>
              <a:rPr lang="en-US" altLang="en-US" dirty="0">
                <a:latin typeface="Calibri" panose="020F0502020204030204" pitchFamily="34" charset="0"/>
              </a:rPr>
              <a:t> &gt;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452746-EF3B-499A-A5F7-DE820AF1FF7E}"/>
              </a:ext>
            </a:extLst>
          </p:cNvPr>
          <p:cNvSpPr/>
          <p:nvPr/>
        </p:nvSpPr>
        <p:spPr>
          <a:xfrm>
            <a:off x="6990735" y="2621304"/>
            <a:ext cx="4144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dirty="0">
                <a:latin typeface="Calibri" panose="020F0502020204030204" pitchFamily="34" charset="0"/>
              </a:rPr>
              <a:t>The search key for this query is </a:t>
            </a:r>
            <a:r>
              <a:rPr lang="en-US" altLang="en-US" dirty="0" err="1">
                <a:latin typeface="Calibri" panose="020F0502020204030204" pitchFamily="34" charset="0"/>
              </a:rPr>
              <a:t>eid</a:t>
            </a:r>
            <a:r>
              <a:rPr lang="en-US" altLang="en-US" dirty="0">
                <a:latin typeface="Calibri" panose="020F0502020204030204" pitchFamily="34" charset="0"/>
              </a:rPr>
              <a:t> since it is in the where clause.</a:t>
            </a:r>
          </a:p>
        </p:txBody>
      </p:sp>
    </p:spTree>
    <p:extLst>
      <p:ext uri="{BB962C8B-B14F-4D97-AF65-F5344CB8AC3E}">
        <p14:creationId xmlns:p14="http://schemas.microsoft.com/office/powerpoint/2010/main" val="185698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9261" y="658828"/>
            <a:ext cx="104134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There are many types of indexes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Hash-based indexes based on hashing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Inverted indexes </a:t>
            </a:r>
            <a:r>
              <a:rPr lang="en-US" sz="2400" dirty="0"/>
              <a:t>(value, and pointer(s) to the rows that have the values) like an index at the back of a book.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Tree-based indexes (ISAM index, B-Tree, </a:t>
            </a:r>
            <a:r>
              <a:rPr lang="en-US" sz="3200" dirty="0" err="1"/>
              <a:t>B+Tree</a:t>
            </a:r>
            <a:r>
              <a:rPr lang="en-US" sz="3200" dirty="0"/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200" dirty="0"/>
              <a:t>Spatial indexes for points, regions (R-Tree and variants)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E3D2EA-576F-492A-9633-B8D9193DC60D}"/>
              </a:ext>
            </a:extLst>
          </p:cNvPr>
          <p:cNvSpPr/>
          <p:nvPr/>
        </p:nvSpPr>
        <p:spPr>
          <a:xfrm>
            <a:off x="1096652" y="5019724"/>
            <a:ext cx="10206087" cy="95410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DBMS may choose to implement only some types of indexes</a:t>
            </a:r>
          </a:p>
          <a:p>
            <a:pPr lvl="1"/>
            <a:r>
              <a:rPr lang="en-US" sz="2800" dirty="0"/>
              <a:t>For example, MySQL implements some types of B Tree indexes.</a:t>
            </a:r>
          </a:p>
        </p:txBody>
      </p:sp>
    </p:spTree>
    <p:extLst>
      <p:ext uri="{BB962C8B-B14F-4D97-AF65-F5344CB8AC3E}">
        <p14:creationId xmlns:p14="http://schemas.microsoft.com/office/powerpoint/2010/main" val="62957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105400" y="1371600"/>
            <a:ext cx="1219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5603" name="Group 6"/>
          <p:cNvGrpSpPr>
            <a:grpSpLocks/>
          </p:cNvGrpSpPr>
          <p:nvPr/>
        </p:nvGrpSpPr>
        <p:grpSpPr bwMode="auto">
          <a:xfrm>
            <a:off x="2667000" y="1752600"/>
            <a:ext cx="1524000" cy="2667000"/>
            <a:chOff x="624" y="1104"/>
            <a:chExt cx="960" cy="1680"/>
          </a:xfrm>
        </p:grpSpPr>
        <p:sp>
          <p:nvSpPr>
            <p:cNvPr id="25643" name="Line 3"/>
            <p:cNvSpPr>
              <a:spLocks noChangeShapeType="1"/>
            </p:cNvSpPr>
            <p:nvPr/>
          </p:nvSpPr>
          <p:spPr bwMode="auto">
            <a:xfrm flipH="1">
              <a:off x="624" y="1104"/>
              <a:ext cx="91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Line 4"/>
            <p:cNvSpPr>
              <a:spLocks noChangeShapeType="1"/>
            </p:cNvSpPr>
            <p:nvPr/>
          </p:nvSpPr>
          <p:spPr bwMode="auto">
            <a:xfrm>
              <a:off x="624" y="2016"/>
              <a:ext cx="96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Line 5"/>
            <p:cNvSpPr>
              <a:spLocks noChangeShapeType="1"/>
            </p:cNvSpPr>
            <p:nvPr/>
          </p:nvSpPr>
          <p:spPr bwMode="auto">
            <a:xfrm>
              <a:off x="1536" y="1104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5" name="Line 11"/>
          <p:cNvSpPr>
            <a:spLocks noChangeShapeType="1"/>
          </p:cNvSpPr>
          <p:nvPr/>
        </p:nvSpPr>
        <p:spPr bwMode="auto">
          <a:xfrm flipH="1">
            <a:off x="6324600" y="274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12"/>
          <p:cNvSpPr txBox="1">
            <a:spLocks noChangeArrowheads="1"/>
          </p:cNvSpPr>
          <p:nvPr/>
        </p:nvSpPr>
        <p:spPr bwMode="auto">
          <a:xfrm>
            <a:off x="6553200" y="2335214"/>
            <a:ext cx="630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rebuchet MS" panose="020B0603020202020204" pitchFamily="34" charset="0"/>
              </a:rPr>
              <a:t>rid1</a:t>
            </a:r>
          </a:p>
        </p:txBody>
      </p:sp>
      <p:sp>
        <p:nvSpPr>
          <p:cNvPr id="25607" name="Line 14"/>
          <p:cNvSpPr>
            <a:spLocks noChangeShapeType="1"/>
          </p:cNvSpPr>
          <p:nvPr/>
        </p:nvSpPr>
        <p:spPr bwMode="auto">
          <a:xfrm>
            <a:off x="5029200" y="3124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15"/>
          <p:cNvSpPr>
            <a:spLocks noChangeShapeType="1"/>
          </p:cNvSpPr>
          <p:nvPr/>
        </p:nvSpPr>
        <p:spPr bwMode="auto">
          <a:xfrm>
            <a:off x="5029200" y="2209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8"/>
          <p:cNvSpPr>
            <a:spLocks noChangeShapeType="1"/>
          </p:cNvSpPr>
          <p:nvPr/>
        </p:nvSpPr>
        <p:spPr bwMode="auto">
          <a:xfrm flipH="1">
            <a:off x="6324600" y="29718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Rectangle 19"/>
          <p:cNvSpPr>
            <a:spLocks noChangeArrowheads="1"/>
          </p:cNvSpPr>
          <p:nvPr/>
        </p:nvSpPr>
        <p:spPr bwMode="auto">
          <a:xfrm>
            <a:off x="5105400" y="26670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2" name="Rectangle 20"/>
          <p:cNvSpPr>
            <a:spLocks noChangeArrowheads="1"/>
          </p:cNvSpPr>
          <p:nvPr/>
        </p:nvSpPr>
        <p:spPr bwMode="auto">
          <a:xfrm>
            <a:off x="5105400" y="3581400"/>
            <a:ext cx="1219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3" name="Line 21"/>
          <p:cNvSpPr>
            <a:spLocks noChangeShapeType="1"/>
          </p:cNvSpPr>
          <p:nvPr/>
        </p:nvSpPr>
        <p:spPr bwMode="auto">
          <a:xfrm>
            <a:off x="5029200" y="3962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Text Box 22"/>
          <p:cNvSpPr txBox="1">
            <a:spLocks noChangeArrowheads="1"/>
          </p:cNvSpPr>
          <p:nvPr/>
        </p:nvSpPr>
        <p:spPr bwMode="auto">
          <a:xfrm>
            <a:off x="6629400" y="3402014"/>
            <a:ext cx="630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rebuchet MS" panose="020B0603020202020204" pitchFamily="34" charset="0"/>
              </a:rPr>
              <a:t>rid2</a:t>
            </a:r>
          </a:p>
        </p:txBody>
      </p:sp>
      <p:sp>
        <p:nvSpPr>
          <p:cNvPr id="25615" name="Text Box 23"/>
          <p:cNvSpPr txBox="1">
            <a:spLocks noChangeArrowheads="1"/>
          </p:cNvSpPr>
          <p:nvPr/>
        </p:nvSpPr>
        <p:spPr bwMode="auto">
          <a:xfrm>
            <a:off x="7145905" y="1528793"/>
            <a:ext cx="414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Hash-based index on the dob attribute.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Use values of the dob attribute for hashing</a:t>
            </a:r>
          </a:p>
        </p:txBody>
      </p:sp>
      <p:sp>
        <p:nvSpPr>
          <p:cNvPr id="25616" name="Text Box 24"/>
          <p:cNvSpPr txBox="1">
            <a:spLocks noChangeArrowheads="1"/>
          </p:cNvSpPr>
          <p:nvPr/>
        </p:nvSpPr>
        <p:spPr bwMode="auto">
          <a:xfrm>
            <a:off x="2391569" y="242609"/>
            <a:ext cx="6848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Student relation implemented using a heap file format.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mic Sans MS" panose="030F0702030302020204" pitchFamily="66" charset="0"/>
              </a:rPr>
              <a:t>There can be many indexes associated with one relation.</a:t>
            </a:r>
          </a:p>
        </p:txBody>
      </p:sp>
      <p:sp>
        <p:nvSpPr>
          <p:cNvPr id="25617" name="Rectangle 25"/>
          <p:cNvSpPr>
            <a:spLocks noChangeArrowheads="1"/>
          </p:cNvSpPr>
          <p:nvPr/>
        </p:nvSpPr>
        <p:spPr bwMode="auto">
          <a:xfrm>
            <a:off x="4343400" y="1676400"/>
            <a:ext cx="22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8" name="Rectangle 26"/>
          <p:cNvSpPr>
            <a:spLocks noChangeArrowheads="1"/>
          </p:cNvSpPr>
          <p:nvPr/>
        </p:nvSpPr>
        <p:spPr bwMode="auto">
          <a:xfrm>
            <a:off x="4343400" y="2438400"/>
            <a:ext cx="22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9" name="Rectangle 27"/>
          <p:cNvSpPr>
            <a:spLocks noChangeArrowheads="1"/>
          </p:cNvSpPr>
          <p:nvPr/>
        </p:nvSpPr>
        <p:spPr bwMode="auto">
          <a:xfrm>
            <a:off x="4343400" y="3200400"/>
            <a:ext cx="22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20" name="Rectangle 28"/>
          <p:cNvSpPr>
            <a:spLocks noChangeArrowheads="1"/>
          </p:cNvSpPr>
          <p:nvPr/>
        </p:nvSpPr>
        <p:spPr bwMode="auto">
          <a:xfrm>
            <a:off x="4343400" y="3886200"/>
            <a:ext cx="22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21" name="Line 29"/>
          <p:cNvSpPr>
            <a:spLocks noChangeShapeType="1"/>
          </p:cNvSpPr>
          <p:nvPr/>
        </p:nvSpPr>
        <p:spPr bwMode="auto">
          <a:xfrm>
            <a:off x="2514600" y="2819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Text Box 30"/>
          <p:cNvSpPr txBox="1">
            <a:spLocks noChangeArrowheads="1"/>
          </p:cNvSpPr>
          <p:nvPr/>
        </p:nvSpPr>
        <p:spPr bwMode="auto">
          <a:xfrm>
            <a:off x="2041525" y="2249488"/>
            <a:ext cx="75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root</a:t>
            </a:r>
          </a:p>
        </p:txBody>
      </p:sp>
      <p:sp>
        <p:nvSpPr>
          <p:cNvPr id="25623" name="Line 31"/>
          <p:cNvSpPr>
            <a:spLocks noChangeShapeType="1"/>
          </p:cNvSpPr>
          <p:nvPr/>
        </p:nvSpPr>
        <p:spPr bwMode="auto">
          <a:xfrm>
            <a:off x="4114800" y="213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Line 32"/>
          <p:cNvSpPr>
            <a:spLocks noChangeShapeType="1"/>
          </p:cNvSpPr>
          <p:nvPr/>
        </p:nvSpPr>
        <p:spPr bwMode="auto">
          <a:xfrm>
            <a:off x="41148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33"/>
          <p:cNvSpPr>
            <a:spLocks noChangeShapeType="1"/>
          </p:cNvSpPr>
          <p:nvPr/>
        </p:nvSpPr>
        <p:spPr bwMode="auto">
          <a:xfrm>
            <a:off x="4114800" y="3505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34"/>
          <p:cNvSpPr>
            <a:spLocks noChangeShapeType="1"/>
          </p:cNvSpPr>
          <p:nvPr/>
        </p:nvSpPr>
        <p:spPr bwMode="auto">
          <a:xfrm>
            <a:off x="4114800" y="4114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35"/>
          <p:cNvSpPr>
            <a:spLocks noChangeShapeType="1"/>
          </p:cNvSpPr>
          <p:nvPr/>
        </p:nvSpPr>
        <p:spPr bwMode="auto">
          <a:xfrm>
            <a:off x="4572000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36"/>
          <p:cNvSpPr>
            <a:spLocks noChangeShapeType="1"/>
          </p:cNvSpPr>
          <p:nvPr/>
        </p:nvSpPr>
        <p:spPr bwMode="auto">
          <a:xfrm>
            <a:off x="4572000" y="2895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Rectangle 38"/>
          <p:cNvSpPr>
            <a:spLocks noChangeArrowheads="1"/>
          </p:cNvSpPr>
          <p:nvPr/>
        </p:nvSpPr>
        <p:spPr bwMode="auto">
          <a:xfrm>
            <a:off x="5854319" y="5795044"/>
            <a:ext cx="6117771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1" name="Text Box 39"/>
          <p:cNvSpPr txBox="1">
            <a:spLocks noChangeArrowheads="1"/>
          </p:cNvSpPr>
          <p:nvPr/>
        </p:nvSpPr>
        <p:spPr bwMode="auto">
          <a:xfrm>
            <a:off x="5803900" y="5092241"/>
            <a:ext cx="57342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rebuchet MS" panose="020B0603020202020204" pitchFamily="34" charset="0"/>
              </a:rPr>
              <a:t>Catalog that keeps the index type and index file</a:t>
            </a:r>
          </a:p>
        </p:txBody>
      </p:sp>
      <p:sp>
        <p:nvSpPr>
          <p:cNvPr id="25632" name="Text Box 40"/>
          <p:cNvSpPr txBox="1">
            <a:spLocks noChangeArrowheads="1"/>
          </p:cNvSpPr>
          <p:nvPr/>
        </p:nvSpPr>
        <p:spPr bwMode="auto">
          <a:xfrm>
            <a:off x="5854320" y="5871244"/>
            <a:ext cx="44710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Trebuchet MS" panose="020B0603020202020204" pitchFamily="34" charset="0"/>
              </a:rPr>
              <a:t>Student_SSN</a:t>
            </a:r>
            <a:r>
              <a:rPr lang="en-US" altLang="en-US" sz="1800" dirty="0">
                <a:latin typeface="Trebuchet MS" panose="020B0603020202020204" pitchFamily="34" charset="0"/>
              </a:rPr>
              <a:t>  student GPA </a:t>
            </a:r>
            <a:r>
              <a:rPr lang="en-US" altLang="en-US" sz="1800" dirty="0" err="1">
                <a:latin typeface="Trebuchet MS" panose="020B0603020202020204" pitchFamily="34" charset="0"/>
              </a:rPr>
              <a:t>B+tree</a:t>
            </a:r>
            <a:endParaRPr lang="en-US" altLang="en-US" sz="1800" dirty="0">
              <a:latin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Trebuchet MS" panose="020B0603020202020204" pitchFamily="34" charset="0"/>
              </a:rPr>
              <a:t>Student_AGE</a:t>
            </a:r>
            <a:r>
              <a:rPr lang="en-US" altLang="en-US" sz="1800" dirty="0">
                <a:latin typeface="Trebuchet MS" panose="020B0603020202020204" pitchFamily="34" charset="0"/>
              </a:rPr>
              <a:t>  student dob Linear-hashing</a:t>
            </a:r>
          </a:p>
        </p:txBody>
      </p:sp>
      <p:sp>
        <p:nvSpPr>
          <p:cNvPr id="25633" name="Line 41"/>
          <p:cNvSpPr>
            <a:spLocks noChangeShapeType="1"/>
          </p:cNvSpPr>
          <p:nvPr/>
        </p:nvSpPr>
        <p:spPr bwMode="auto">
          <a:xfrm>
            <a:off x="7302120" y="579504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Line 42"/>
          <p:cNvSpPr>
            <a:spLocks noChangeShapeType="1"/>
          </p:cNvSpPr>
          <p:nvPr/>
        </p:nvSpPr>
        <p:spPr bwMode="auto">
          <a:xfrm>
            <a:off x="8140320" y="579504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43"/>
          <p:cNvSpPr>
            <a:spLocks noChangeShapeType="1"/>
          </p:cNvSpPr>
          <p:nvPr/>
        </p:nvSpPr>
        <p:spPr bwMode="auto">
          <a:xfrm>
            <a:off x="8597520" y="579504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Line 45"/>
          <p:cNvSpPr>
            <a:spLocks noChangeShapeType="1"/>
          </p:cNvSpPr>
          <p:nvPr/>
        </p:nvSpPr>
        <p:spPr bwMode="auto">
          <a:xfrm flipV="1">
            <a:off x="4572000" y="19050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Text Box 12"/>
          <p:cNvSpPr txBox="1">
            <a:spLocks noChangeArrowheads="1"/>
          </p:cNvSpPr>
          <p:nvPr/>
        </p:nvSpPr>
        <p:spPr bwMode="auto">
          <a:xfrm>
            <a:off x="4559300" y="2338389"/>
            <a:ext cx="5461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rebuchet MS" panose="020B0603020202020204" pitchFamily="34" charset="0"/>
              </a:rPr>
              <a:t>rid1</a:t>
            </a:r>
          </a:p>
        </p:txBody>
      </p:sp>
      <p:sp>
        <p:nvSpPr>
          <p:cNvPr id="25638" name="Line 45"/>
          <p:cNvSpPr>
            <a:spLocks noChangeShapeType="1"/>
          </p:cNvSpPr>
          <p:nvPr/>
        </p:nvSpPr>
        <p:spPr bwMode="auto">
          <a:xfrm flipV="1">
            <a:off x="4540250" y="1752600"/>
            <a:ext cx="5334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TextBox 1"/>
          <p:cNvSpPr txBox="1">
            <a:spLocks noChangeArrowheads="1"/>
          </p:cNvSpPr>
          <p:nvPr/>
        </p:nvSpPr>
        <p:spPr bwMode="auto">
          <a:xfrm>
            <a:off x="1595446" y="4077544"/>
            <a:ext cx="24792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+mn-lt"/>
              </a:rPr>
              <a:t>Unclustered</a:t>
            </a:r>
            <a:r>
              <a:rPr lang="en-US" altLang="en-US" sz="2000" dirty="0">
                <a:latin typeface="+mn-lt"/>
              </a:rPr>
              <a:t>, dense </a:t>
            </a:r>
            <a:r>
              <a:rPr lang="en-US" altLang="en-US" sz="2000" dirty="0" err="1">
                <a:latin typeface="+mn-lt"/>
              </a:rPr>
              <a:t>B+Tree</a:t>
            </a:r>
            <a:r>
              <a:rPr lang="en-US" altLang="en-US" sz="2000" dirty="0">
                <a:latin typeface="+mn-lt"/>
              </a:rPr>
              <a:t> index on GPA</a:t>
            </a: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10232180" y="5795044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502520" y="5871244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gpa.idx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478705" y="618352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dob.idx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80150" y="1035964"/>
            <a:ext cx="39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student.ibd</a:t>
            </a:r>
            <a:r>
              <a:rPr lang="en-US" dirty="0"/>
              <a:t>: file storing the data records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740" y="1349276"/>
            <a:ext cx="18117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gpa.ibd</a:t>
            </a:r>
            <a:endParaRPr lang="en-US" dirty="0"/>
          </a:p>
          <a:p>
            <a:r>
              <a:rPr lang="en-US" dirty="0"/>
              <a:t>stores the index pages and data entry pages of the tree</a:t>
            </a:r>
          </a:p>
          <a:p>
            <a:endParaRPr lang="en-US" dirty="0"/>
          </a:p>
          <a:p>
            <a:r>
              <a:rPr lang="en-US" dirty="0"/>
              <a:t>GPA values are used to build the index.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4483656"/>
            <a:ext cx="744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entry pages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62774" y="2574840"/>
            <a:ext cx="744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 entry pages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467600" y="2133600"/>
            <a:ext cx="936171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467600" y="2819400"/>
            <a:ext cx="936171" cy="3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7484382" y="3153237"/>
            <a:ext cx="936171" cy="3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484382" y="2480597"/>
            <a:ext cx="936171" cy="3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7456714" y="3528219"/>
            <a:ext cx="936171" cy="30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41713" y="2138125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58200" y="2476500"/>
            <a:ext cx="987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1</a:t>
            </a:r>
          </a:p>
          <a:p>
            <a:r>
              <a:rPr lang="en-US" dirty="0"/>
              <a:t>      .</a:t>
            </a:r>
          </a:p>
          <a:p>
            <a:r>
              <a:rPr lang="en-US" dirty="0"/>
              <a:t>      .</a:t>
            </a:r>
          </a:p>
          <a:p>
            <a:r>
              <a:rPr lang="en-US" dirty="0"/>
              <a:t>      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1D9701-1F81-4A8B-9D0A-0AD9138B79A5}"/>
              </a:ext>
            </a:extLst>
          </p:cNvPr>
          <p:cNvSpPr/>
          <p:nvPr/>
        </p:nvSpPr>
        <p:spPr>
          <a:xfrm>
            <a:off x="297357" y="6004444"/>
            <a:ext cx="4693977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dirty="0"/>
              <a:t>Dense index has one data entry per data record.</a:t>
            </a:r>
          </a:p>
          <a:p>
            <a:r>
              <a:rPr lang="en-US" altLang="en-US" dirty="0"/>
              <a:t>Sparse index has one data entry per page.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92E08-FD21-431D-BDC5-BD107D952FCB}"/>
              </a:ext>
            </a:extLst>
          </p:cNvPr>
          <p:cNvSpPr txBox="1"/>
          <p:nvPr/>
        </p:nvSpPr>
        <p:spPr>
          <a:xfrm>
            <a:off x="189430" y="5635110"/>
            <a:ext cx="542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 is the record id that tells where the record is in a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F06E3-308A-4C95-B392-700836009886}"/>
              </a:ext>
            </a:extLst>
          </p:cNvPr>
          <p:cNvSpPr/>
          <p:nvPr/>
        </p:nvSpPr>
        <p:spPr>
          <a:xfrm>
            <a:off x="7145905" y="1278465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dob.idx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3A5A0E-1024-4977-BDC8-3D4158B731E8}"/>
              </a:ext>
            </a:extLst>
          </p:cNvPr>
          <p:cNvSpPr txBox="1"/>
          <p:nvPr/>
        </p:nvSpPr>
        <p:spPr>
          <a:xfrm>
            <a:off x="5815744" y="5457977"/>
            <a:ext cx="626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name, table name, attribute name, type of index, filename</a:t>
            </a:r>
          </a:p>
        </p:txBody>
      </p:sp>
    </p:spTree>
    <p:extLst>
      <p:ext uri="{BB962C8B-B14F-4D97-AF65-F5344CB8AC3E}">
        <p14:creationId xmlns:p14="http://schemas.microsoft.com/office/powerpoint/2010/main" val="219373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1324</Words>
  <Application>Microsoft Office PowerPoint</Application>
  <PresentationFormat>Widescreen</PresentationFormat>
  <Paragraphs>158</Paragraphs>
  <Slides>14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Consolas</vt:lpstr>
      <vt:lpstr>Liberation Mono</vt:lpstr>
      <vt:lpstr>Times New Roman</vt:lpstr>
      <vt:lpstr>Trebuchet MS</vt:lpstr>
      <vt:lpstr>Office Theme</vt:lpstr>
      <vt:lpstr>Equation</vt:lpstr>
      <vt:lpstr>Visio</vt:lpstr>
      <vt:lpstr>Indexes and Query Execution Plans using Indexes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execution plan for a single relation query</vt:lpstr>
      <vt:lpstr>PowerPoint Presentation</vt:lpstr>
      <vt:lpstr>PowerPoint Presentation</vt:lpstr>
      <vt:lpstr>Part of the query execution plan using B+Tree index</vt:lpstr>
      <vt:lpstr>Plans using single index access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Tavanapong, Wallapak [COM S]</dc:creator>
  <cp:lastModifiedBy>Tavanapong, Wallapak [COM S]</cp:lastModifiedBy>
  <cp:revision>474</cp:revision>
  <cp:lastPrinted>2019-10-24T12:30:29Z</cp:lastPrinted>
  <dcterms:created xsi:type="dcterms:W3CDTF">2019-02-19T14:12:21Z</dcterms:created>
  <dcterms:modified xsi:type="dcterms:W3CDTF">2022-04-21T13:11:11Z</dcterms:modified>
</cp:coreProperties>
</file>