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396" r:id="rId4"/>
    <p:sldId id="383" r:id="rId5"/>
    <p:sldId id="380" r:id="rId6"/>
    <p:sldId id="337" r:id="rId7"/>
    <p:sldId id="338" r:id="rId8"/>
    <p:sldId id="339" r:id="rId9"/>
    <p:sldId id="419" r:id="rId10"/>
    <p:sldId id="341" r:id="rId11"/>
    <p:sldId id="307" r:id="rId12"/>
    <p:sldId id="420" r:id="rId13"/>
    <p:sldId id="272" r:id="rId14"/>
    <p:sldId id="381" r:id="rId15"/>
    <p:sldId id="392" r:id="rId16"/>
    <p:sldId id="3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3" autoAdjust="0"/>
    <p:restoredTop sz="78930" autoAdjust="0"/>
  </p:normalViewPr>
  <p:slideViewPr>
    <p:cSldViewPr snapToGrid="0">
      <p:cViewPr varScale="1">
        <p:scale>
          <a:sx n="78" d="100"/>
          <a:sy n="78" d="100"/>
        </p:scale>
        <p:origin x="11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7B87E-85C4-41F1-9D0A-0F3799C2444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18D17-5EAA-43D9-AF7C-56C339EB7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5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Equality search: attribute = value or attribute = another attribute in the WHERE clause</a:t>
            </a:r>
          </a:p>
          <a:p>
            <a:r>
              <a:rPr lang="en-US" altLang="en-US" dirty="0"/>
              <a:t>Range search: attribute &gt;= value or attribute &lt;= value</a:t>
            </a:r>
          </a:p>
          <a:p>
            <a:endParaRPr lang="en-US" altLang="en-US" dirty="0"/>
          </a:p>
          <a:p>
            <a:r>
              <a:rPr lang="en-US" altLang="en-US" dirty="0"/>
              <a:t>Height-balanced tree</a:t>
            </a:r>
          </a:p>
          <a:p>
            <a:r>
              <a:rPr lang="en-US" altLang="en-US" dirty="0"/>
              <a:t>+ The length of the longest path from the root node to one of the terminal nodes is what we call the height of a tree. </a:t>
            </a:r>
          </a:p>
          <a:p>
            <a:r>
              <a:rPr lang="en-US" altLang="en-US" dirty="0"/>
              <a:t>+ The height of the subtrees in a height-balanced tree differs by no more than 1.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42D4B0-879C-4427-9E93-CD1580C4DA91}" type="slidenum">
              <a:rPr lang="en-US" altLang="en-US" sz="1300"/>
              <a:pPr/>
              <a:t>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7224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We know the order of 2 from the tree; at most 4 key values; order = 4/2</a:t>
            </a:r>
          </a:p>
          <a:p>
            <a:r>
              <a:rPr lang="en-US" altLang="en-US" dirty="0"/>
              <a:t>Left subtree has values less than 13; right sub-tree has values at least 13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C12ED0-6B20-4EF9-AEDC-ABE3ACD5E31C}" type="slidenum">
              <a:rPr lang="en-US" altLang="en-US" sz="1300"/>
              <a:pPr/>
              <a:t>13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012213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this slide onward, it is Beyond the scope of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8D17-5EAA-43D9-AF7C-56C339EB7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89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Beyond the scope of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8D17-5EAA-43D9-AF7C-56C339EB77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8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Beyond the scope of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8D17-5EAA-43D9-AF7C-56C339EB77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  <a:p>
            <a:r>
              <a:rPr lang="en-US" altLang="en-US" dirty="0"/>
              <a:t>Index on (fid, </a:t>
            </a:r>
            <a:r>
              <a:rPr lang="en-US" altLang="en-US" dirty="0" err="1"/>
              <a:t>fname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We use fid for searching</a:t>
            </a:r>
          </a:p>
          <a:p>
            <a:r>
              <a:rPr lang="en-US" altLang="en-US" dirty="0"/>
              <a:t>Data entry (for fid, for </a:t>
            </a:r>
            <a:r>
              <a:rPr lang="en-US" altLang="en-US" dirty="0" err="1"/>
              <a:t>fname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We know the order of 2 from the tree; at most 4 key values; order = 4/2</a:t>
            </a:r>
          </a:p>
          <a:p>
            <a:r>
              <a:rPr lang="en-US" altLang="en-US" dirty="0"/>
              <a:t>Left subtree has values less than 13; right sub-tree has values at least 13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C12ED0-6B20-4EF9-AEDC-ABE3ACD5E31C}" type="slidenum">
              <a:rPr lang="en-US" altLang="en-US" sz="1300"/>
              <a:pPr/>
              <a:t>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16604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C12ED0-6B20-4EF9-AEDC-ABE3ACD5E31C}" type="slidenum">
              <a:rPr lang="en-US" altLang="en-US" sz="1300"/>
              <a:pPr/>
              <a:t>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314314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BFFD67-44BF-40C9-8064-50D277E9663C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88533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1,”Pak”,&lt;rid1&gt;</a:t>
            </a:r>
          </a:p>
          <a:p>
            <a:r>
              <a:rPr lang="en-US" dirty="0"/>
              <a:t>1,”Pakk”, &lt;rid2&gt;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8D17-5EAA-43D9-AF7C-56C339EB77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4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3B07F1-0D8F-4C51-B75D-8E02412E30FE}" type="slidenum">
              <a:rPr lang="en-US" altLang="en-US" sz="1300"/>
              <a:pPr/>
              <a:t>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217976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8D17-5EAA-43D9-AF7C-56C339EB77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89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8D17-5EAA-43D9-AF7C-56C339EB77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72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Beyond the scope of this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18D17-5EAA-43D9-AF7C-56C339EB77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1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50FA-4076-403D-819A-A5793D209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C6233-AAAA-4BD3-A572-F59E9193A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DAA36-E81F-48E2-AF0C-87B2B51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FFF9-6415-4A14-A420-D35751F5F8A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DA7D5-00FC-424B-A68D-C63F9DC7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25B0B-CA8F-4E95-9555-1B237573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02C-0027-425E-8EAE-A15E92DC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5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310-396D-457F-B82E-685BE66E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9100F-B851-4697-AAA7-C806C1579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50977-FF5E-42A0-9E16-1C0A7BB1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FFF9-6415-4A14-A420-D35751F5F8A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83D80-4E31-4795-AE3A-4990D578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F166D-B74B-4C65-BBB7-AAA4F5DD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02C-0027-425E-8EAE-A15E92DC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4D29B-52B5-43EF-9B1A-1D6B8CDDB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27D98-DE83-406E-9A5F-512F8D1AD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A99A4-2FBA-417A-A2BF-D6EE1DE7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FFF9-6415-4A14-A420-D35751F5F8A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61A22-2ABE-4F21-81C6-571F577F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AD886-F097-41C6-A7DF-ACC4E3C8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02C-0027-425E-8EAE-A15E92DC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1604-E3A4-4A8C-A987-4375E451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0D36-F07A-4328-A6C4-E125FCB3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D09EF-1589-45E2-8D74-8059AB3A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FFF9-6415-4A14-A420-D35751F5F8A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B68E6-1180-4727-A543-D05888AF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90BC4-5D57-43DE-8EF3-4E17A9AF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02C-0027-425E-8EAE-A15E92DC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5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4BA6-B162-4E5C-A664-68037BF4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72DF0-A304-4D13-90C3-E3F44B4AA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535DD-5CE8-43BD-A3A0-F090FA87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FFF9-6415-4A14-A420-D35751F5F8A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65641-AF03-49E8-8A0B-9EDB4240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9DA0F-50DB-4849-834D-A93E78A3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02C-0027-425E-8EAE-A15E92DC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3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6518-F85F-4E56-A550-539DBC4B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F63E9-CBA0-4022-B41D-5F50C6EF5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F34F-A9B4-4C23-ABD1-BF719D693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0D1FA-3124-4008-B8C1-6266F99D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FFF9-6415-4A14-A420-D35751F5F8A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F0829-D9EA-4D93-8011-FC118999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8D8B2-6596-482D-B391-83019B79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02C-0027-425E-8EAE-A15E92DC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6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E261-B87D-4A20-A3F0-05D9B7E6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8EE6-4D6D-4E56-A80C-5E3C67219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BF2A9-BF8C-4192-8A52-0CA89B26D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1D151-DBF7-4FDC-8BF4-B46A07BF9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9B2E0-45B0-40AA-8C41-C035659A6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CA528-9673-4A8C-974E-54135564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FFF9-6415-4A14-A420-D35751F5F8A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DC201-CCFE-4473-A810-E8A02E01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AFC42-113D-48A9-81AC-D51F77EA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02C-0027-425E-8EAE-A15E92DC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EEF2-1CB4-429D-8505-3E309459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24608-4EAF-4BD9-A655-785E5873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FFF9-6415-4A14-A420-D35751F5F8A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47D4B-53C6-434B-AB54-D3F76657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C2499-4248-40CC-AD08-BF276007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02C-0027-425E-8EAE-A15E92DC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3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75913-B26C-468D-A63D-1267FFEB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FFF9-6415-4A14-A420-D35751F5F8A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86BC-F2A5-4BF5-820E-7192342E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9BD61-56A8-42C5-A6C8-680D3719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02C-0027-425E-8EAE-A15E92DC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F4A3-069B-40DC-B826-A689829B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845C5-7999-42BB-BDB0-9499E4576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E4433-90B3-432C-918F-F1E649519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8EB40-B8B9-4B74-AC5F-07AEC03E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FFF9-6415-4A14-A420-D35751F5F8A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57639-A29D-48C4-A238-30EE1B9F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C9C95-E40B-4497-AE83-70966FB9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02C-0027-425E-8EAE-A15E92DC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7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A5B4-E388-4D2B-A0B7-BDACF8EC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A82BE-23AF-4328-A48F-E74EE7312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DA69F-28F3-4C37-8D4B-F419409D1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4A308-26B4-4D62-8F19-4B1FDE5E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FFF9-6415-4A14-A420-D35751F5F8A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270B7-0F3E-46ED-AC08-14BCB3CC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0101B-8449-4DB1-9CA8-793F38FD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402C-0027-425E-8EAE-A15E92DC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7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780C5-A6FC-40DE-A392-60A5C511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6431A-6F4E-496C-A622-9DB4D9341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3D96-54F0-407F-9B3D-B424ECA62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AFFF9-6415-4A14-A420-D35751F5F8A2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A1942-B648-470E-8094-2D5E8DA90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DF65E-56E6-47E6-BDC5-1E7C84CD8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402C-0027-425E-8EAE-A15E92DC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3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173260&amp;picture=tre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14D7-0CDB-417C-B9F1-56F7DD299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131" y="1284981"/>
            <a:ext cx="9144000" cy="183044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7030A0"/>
                </a:solidFill>
                <a:latin typeface="Comic Sans MS" panose="030F0702030302020204" pitchFamily="66" charset="0"/>
              </a:rPr>
              <a:t>B+Tree</a:t>
            </a: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 index, </a:t>
            </a:r>
            <a:r>
              <a:rPr lang="en-US" altLang="en-US" dirty="0">
                <a:solidFill>
                  <a:srgbClr val="7030A0"/>
                </a:solidFill>
                <a:latin typeface="Trebuchet MS" panose="020B0603020202020204" pitchFamily="34" charset="0"/>
              </a:rPr>
              <a:t>Most Widely Used Index in RDBMS</a:t>
            </a:r>
            <a:endParaRPr lang="en-US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688B7-67F8-437B-8934-1C12FAAE9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0182" y="3573758"/>
            <a:ext cx="7110953" cy="257471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Comic Sans MS" panose="030F0702030302020204" pitchFamily="66" charset="0"/>
              </a:rPr>
              <a:t>Generalized binary search tree with the following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Support more than two children per node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Is a height-balanced tree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Support two different types of nodes with leaf nodes that tell where the actual records are stored on disks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EA642-AC5F-4091-9FBB-B67412C40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9216667" y="3927100"/>
            <a:ext cx="2486361" cy="16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02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2262" y="2792326"/>
            <a:ext cx="90873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Trebuchet MS" panose="020B0603020202020204" pitchFamily="34" charset="0"/>
              </a:rPr>
              <a:t>Search/Insert/Delete at log </a:t>
            </a:r>
            <a:r>
              <a:rPr lang="en-US" altLang="en-US" sz="2800" baseline="-25000" dirty="0">
                <a:latin typeface="Trebuchet MS" panose="020B0603020202020204" pitchFamily="34" charset="0"/>
              </a:rPr>
              <a:t>F</a:t>
            </a:r>
            <a:r>
              <a:rPr lang="en-US" altLang="en-US" sz="2800" dirty="0">
                <a:latin typeface="Trebuchet MS" panose="020B0603020202020204" pitchFamily="34" charset="0"/>
              </a:rPr>
              <a:t> N cost where F = </a:t>
            </a:r>
            <a:r>
              <a:rPr lang="en-US" altLang="en-US" sz="2800" dirty="0" err="1">
                <a:latin typeface="Trebuchet MS" panose="020B0603020202020204" pitchFamily="34" charset="0"/>
              </a:rPr>
              <a:t>fanout</a:t>
            </a:r>
            <a:r>
              <a:rPr lang="en-US" altLang="en-US" sz="2800" dirty="0">
                <a:latin typeface="Trebuchet MS" panose="020B0603020202020204" pitchFamily="34" charset="0"/>
              </a:rPr>
              <a:t>, N = # leaf pages </a:t>
            </a:r>
          </a:p>
          <a:p>
            <a:endParaRPr lang="en-US" altLang="en-US" sz="2800" dirty="0">
              <a:latin typeface="Trebuchet MS" panose="020B0603020202020204" pitchFamily="34" charset="0"/>
            </a:endParaRPr>
          </a:p>
          <a:p>
            <a:r>
              <a:rPr lang="en-US" altLang="en-US" sz="2800" dirty="0">
                <a:latin typeface="Trebuchet MS" panose="020B0603020202020204" pitchFamily="34" charset="0"/>
              </a:rPr>
              <a:t>Good when the selectivity factor is low</a:t>
            </a:r>
          </a:p>
          <a:p>
            <a:r>
              <a:rPr lang="en-US" altLang="en-US" sz="2800" dirty="0">
                <a:latin typeface="Trebuchet MS" panose="020B0603020202020204" pitchFamily="34" charset="0"/>
              </a:rPr>
              <a:t>Selectivity = #output rows/#input rows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6549" y="1476104"/>
            <a:ext cx="7359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Why index can help speed up queries?</a:t>
            </a:r>
          </a:p>
        </p:txBody>
      </p:sp>
    </p:spTree>
    <p:extLst>
      <p:ext uri="{BB962C8B-B14F-4D97-AF65-F5344CB8AC3E}">
        <p14:creationId xmlns:p14="http://schemas.microsoft.com/office/powerpoint/2010/main" val="19568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189" y="1566203"/>
            <a:ext cx="9353355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err="1">
                <a:latin typeface="Comic Sans MS" panose="030F0702030302020204" pitchFamily="66" charset="0"/>
              </a:rPr>
              <a:t>CostA</a:t>
            </a:r>
            <a:r>
              <a:rPr lang="en-US" altLang="en-US" dirty="0">
                <a:latin typeface="Comic Sans MS" panose="030F0702030302020204" pitchFamily="66" charset="0"/>
              </a:rPr>
              <a:t>: I/O cost of retrieving pages of qualifying data entries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Cost of traversing from the root to leaf page(s)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And cost of retrieving matching data entries 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How to estimate?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Selectivity factor</a:t>
            </a:r>
          </a:p>
          <a:p>
            <a:pPr eaLnBrk="1" hangingPunct="1"/>
            <a:r>
              <a:rPr lang="en-US" altLang="en-US" dirty="0" err="1">
                <a:latin typeface="Comic Sans MS" panose="030F0702030302020204" pitchFamily="66" charset="0"/>
              </a:rPr>
              <a:t>CostB</a:t>
            </a:r>
            <a:r>
              <a:rPr lang="en-US" altLang="en-US" dirty="0">
                <a:latin typeface="Comic Sans MS" panose="030F0702030302020204" pitchFamily="66" charset="0"/>
              </a:rPr>
              <a:t>: I/O cost of retrieving qualifying tuples</a:t>
            </a:r>
          </a:p>
          <a:p>
            <a:pPr lvl="1"/>
            <a:r>
              <a:rPr lang="en-US" altLang="en-US" dirty="0">
                <a:latin typeface="Comic Sans MS" panose="030F0702030302020204" pitchFamily="66" charset="0"/>
              </a:rPr>
              <a:t>Depend on data entry formats</a:t>
            </a:r>
          </a:p>
          <a:p>
            <a:pPr lvl="1"/>
            <a:endParaRPr lang="en-US" altLang="en-US" dirty="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Total I/O Cost = </a:t>
            </a:r>
            <a:r>
              <a:rPr lang="en-US" altLang="en-US" dirty="0" err="1">
                <a:latin typeface="Comic Sans MS" panose="030F0702030302020204" pitchFamily="66" charset="0"/>
              </a:rPr>
              <a:t>CostA</a:t>
            </a:r>
            <a:r>
              <a:rPr lang="en-US" altLang="en-US" dirty="0">
                <a:latin typeface="Comic Sans MS" panose="030F0702030302020204" pitchFamily="66" charset="0"/>
              </a:rPr>
              <a:t> + </a:t>
            </a:r>
            <a:r>
              <a:rPr lang="en-US" altLang="en-US" dirty="0" err="1">
                <a:latin typeface="Comic Sans MS" panose="030F0702030302020204" pitchFamily="66" charset="0"/>
              </a:rPr>
              <a:t>CostB</a:t>
            </a:r>
            <a:endParaRPr lang="en-US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217805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  <a:latin typeface="Comic Sans MS" panose="030F0702030302020204" pitchFamily="66" charset="0"/>
              </a:rPr>
              <a:t>Cost of using </a:t>
            </a:r>
            <a:r>
              <a:rPr lang="en-US" altLang="en-US" sz="36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B+Tree</a:t>
            </a:r>
            <a:r>
              <a:rPr lang="en-US" altLang="en-US" sz="3600" dirty="0">
                <a:solidFill>
                  <a:schemeClr val="tx2"/>
                </a:solidFill>
                <a:latin typeface="Comic Sans MS" panose="030F0702030302020204" pitchFamily="66" charset="0"/>
              </a:rPr>
              <a:t> Index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618DAA-25C3-463C-824B-6BA1674D9A2C}"/>
              </a:ext>
            </a:extLst>
          </p:cNvPr>
          <p:cNvSpPr txBox="1"/>
          <p:nvPr/>
        </p:nvSpPr>
        <p:spPr>
          <a:xfrm>
            <a:off x="1896835" y="6099741"/>
            <a:ext cx="8077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don’t focus on the cost calculation of indexes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163893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40FC-C343-C480-9570-2D39B195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and deletion of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2A409-B566-104A-A987-1B7C412A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</a:t>
            </a:r>
            <a:r>
              <a:rPr lang="en-US" dirty="0">
                <a:sym typeface="Wingdings" panose="05000000000000000000" pitchFamily="2" charset="2"/>
              </a:rPr>
              <a:t> node split  taller tree</a:t>
            </a:r>
          </a:p>
          <a:p>
            <a:r>
              <a:rPr lang="en-US" dirty="0">
                <a:sym typeface="Wingdings" panose="05000000000000000000" pitchFamily="2" charset="2"/>
              </a:rPr>
              <a:t>Deletion  nodes merged  shorter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31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ChangeArrowheads="1"/>
          </p:cNvSpPr>
          <p:nvPr/>
        </p:nvSpPr>
        <p:spPr bwMode="auto">
          <a:xfrm>
            <a:off x="2073674" y="157355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7030A0"/>
                </a:solidFill>
                <a:latin typeface="Trebuchet MS" panose="020B0603020202020204" pitchFamily="34" charset="0"/>
              </a:rPr>
              <a:t>Example </a:t>
            </a:r>
            <a:r>
              <a:rPr lang="en-US" altLang="en-US" sz="4000" dirty="0" err="1">
                <a:solidFill>
                  <a:srgbClr val="7030A0"/>
                </a:solidFill>
                <a:latin typeface="Trebuchet MS" panose="020B0603020202020204" pitchFamily="34" charset="0"/>
              </a:rPr>
              <a:t>B+Tree</a:t>
            </a:r>
            <a:r>
              <a:rPr lang="en-US" altLang="en-US" sz="4000" dirty="0">
                <a:solidFill>
                  <a:srgbClr val="7030A0"/>
                </a:solidFill>
                <a:latin typeface="Trebuchet MS" panose="020B0603020202020204" pitchFamily="34" charset="0"/>
              </a:rPr>
              <a:t> with Order of 2</a:t>
            </a:r>
          </a:p>
        </p:txBody>
      </p:sp>
      <p:sp>
        <p:nvSpPr>
          <p:cNvPr id="75779" name="Rectangle 1027"/>
          <p:cNvSpPr>
            <a:spLocks noChangeArrowheads="1"/>
          </p:cNvSpPr>
          <p:nvPr/>
        </p:nvSpPr>
        <p:spPr bwMode="auto">
          <a:xfrm>
            <a:off x="1370694" y="1750525"/>
            <a:ext cx="9209314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rebuchet MS" panose="020B0603020202020204" pitchFamily="34" charset="0"/>
              </a:rPr>
              <a:t>Order (d) =2</a:t>
            </a:r>
          </a:p>
        </p:txBody>
      </p:sp>
      <p:grpSp>
        <p:nvGrpSpPr>
          <p:cNvPr id="75783" name="Group 1"/>
          <p:cNvGrpSpPr>
            <a:grpSpLocks/>
          </p:cNvGrpSpPr>
          <p:nvPr/>
        </p:nvGrpSpPr>
        <p:grpSpPr bwMode="auto">
          <a:xfrm>
            <a:off x="1870076" y="3503613"/>
            <a:ext cx="8181183" cy="2283071"/>
            <a:chOff x="346075" y="3503613"/>
            <a:chExt cx="8181183" cy="2282825"/>
          </a:xfrm>
        </p:grpSpPr>
        <p:sp>
          <p:nvSpPr>
            <p:cNvPr id="75789" name="Freeform 1029"/>
            <p:cNvSpPr>
              <a:spLocks/>
            </p:cNvSpPr>
            <p:nvPr/>
          </p:nvSpPr>
          <p:spPr bwMode="auto">
            <a:xfrm>
              <a:off x="3271838" y="3978275"/>
              <a:ext cx="557212" cy="465138"/>
            </a:xfrm>
            <a:custGeom>
              <a:avLst/>
              <a:gdLst>
                <a:gd name="T0" fmla="*/ 0 w 351"/>
                <a:gd name="T1" fmla="*/ 2147483646 h 293"/>
                <a:gd name="T2" fmla="*/ 0 w 351"/>
                <a:gd name="T3" fmla="*/ 0 h 293"/>
                <a:gd name="T4" fmla="*/ 2147483646 w 351"/>
                <a:gd name="T5" fmla="*/ 0 h 293"/>
                <a:gd name="T6" fmla="*/ 2147483646 w 351"/>
                <a:gd name="T7" fmla="*/ 2147483646 h 293"/>
                <a:gd name="T8" fmla="*/ 0 w 351"/>
                <a:gd name="T9" fmla="*/ 2147483646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0" name="Freeform 1030"/>
            <p:cNvSpPr>
              <a:spLocks/>
            </p:cNvSpPr>
            <p:nvPr/>
          </p:nvSpPr>
          <p:spPr bwMode="auto">
            <a:xfrm>
              <a:off x="3365500" y="3978275"/>
              <a:ext cx="1588" cy="465138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147483646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1" name="Freeform 1031"/>
            <p:cNvSpPr>
              <a:spLocks/>
            </p:cNvSpPr>
            <p:nvPr/>
          </p:nvSpPr>
          <p:spPr bwMode="auto">
            <a:xfrm>
              <a:off x="3827463" y="3978275"/>
              <a:ext cx="560387" cy="465138"/>
            </a:xfrm>
            <a:custGeom>
              <a:avLst/>
              <a:gdLst>
                <a:gd name="T0" fmla="*/ 0 w 353"/>
                <a:gd name="T1" fmla="*/ 2147483646 h 293"/>
                <a:gd name="T2" fmla="*/ 0 w 353"/>
                <a:gd name="T3" fmla="*/ 0 h 293"/>
                <a:gd name="T4" fmla="*/ 2147483646 w 353"/>
                <a:gd name="T5" fmla="*/ 0 h 293"/>
                <a:gd name="T6" fmla="*/ 2147483646 w 353"/>
                <a:gd name="T7" fmla="*/ 2147483646 h 293"/>
                <a:gd name="T8" fmla="*/ 0 w 353"/>
                <a:gd name="T9" fmla="*/ 2147483646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2" name="Freeform 1032"/>
            <p:cNvSpPr>
              <a:spLocks/>
            </p:cNvSpPr>
            <p:nvPr/>
          </p:nvSpPr>
          <p:spPr bwMode="auto">
            <a:xfrm>
              <a:off x="3922713" y="3978275"/>
              <a:ext cx="1587" cy="465138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147483646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3" name="Freeform 1033"/>
            <p:cNvSpPr>
              <a:spLocks/>
            </p:cNvSpPr>
            <p:nvPr/>
          </p:nvSpPr>
          <p:spPr bwMode="auto">
            <a:xfrm>
              <a:off x="4386263" y="3978275"/>
              <a:ext cx="558800" cy="465138"/>
            </a:xfrm>
            <a:custGeom>
              <a:avLst/>
              <a:gdLst>
                <a:gd name="T0" fmla="*/ 0 w 352"/>
                <a:gd name="T1" fmla="*/ 2147483646 h 293"/>
                <a:gd name="T2" fmla="*/ 0 w 352"/>
                <a:gd name="T3" fmla="*/ 0 h 293"/>
                <a:gd name="T4" fmla="*/ 2147483646 w 352"/>
                <a:gd name="T5" fmla="*/ 0 h 293"/>
                <a:gd name="T6" fmla="*/ 2147483646 w 352"/>
                <a:gd name="T7" fmla="*/ 2147483646 h 293"/>
                <a:gd name="T8" fmla="*/ 0 w 352"/>
                <a:gd name="T9" fmla="*/ 2147483646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Freeform 1034"/>
            <p:cNvSpPr>
              <a:spLocks/>
            </p:cNvSpPr>
            <p:nvPr/>
          </p:nvSpPr>
          <p:spPr bwMode="auto">
            <a:xfrm>
              <a:off x="4479925" y="3978275"/>
              <a:ext cx="1588" cy="465138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147483646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5" name="Freeform 1035"/>
            <p:cNvSpPr>
              <a:spLocks/>
            </p:cNvSpPr>
            <p:nvPr/>
          </p:nvSpPr>
          <p:spPr bwMode="auto">
            <a:xfrm>
              <a:off x="4943475" y="3978275"/>
              <a:ext cx="560388" cy="465138"/>
            </a:xfrm>
            <a:custGeom>
              <a:avLst/>
              <a:gdLst>
                <a:gd name="T0" fmla="*/ 0 w 353"/>
                <a:gd name="T1" fmla="*/ 2147483646 h 293"/>
                <a:gd name="T2" fmla="*/ 0 w 353"/>
                <a:gd name="T3" fmla="*/ 0 h 293"/>
                <a:gd name="T4" fmla="*/ 2147483646 w 353"/>
                <a:gd name="T5" fmla="*/ 0 h 293"/>
                <a:gd name="T6" fmla="*/ 2147483646 w 353"/>
                <a:gd name="T7" fmla="*/ 2147483646 h 293"/>
                <a:gd name="T8" fmla="*/ 0 w 353"/>
                <a:gd name="T9" fmla="*/ 2147483646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6" name="Freeform 1036"/>
            <p:cNvSpPr>
              <a:spLocks/>
            </p:cNvSpPr>
            <p:nvPr/>
          </p:nvSpPr>
          <p:spPr bwMode="auto">
            <a:xfrm>
              <a:off x="5035550" y="3978275"/>
              <a:ext cx="1588" cy="465138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147483646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Freeform 1037"/>
            <p:cNvSpPr>
              <a:spLocks/>
            </p:cNvSpPr>
            <p:nvPr/>
          </p:nvSpPr>
          <p:spPr bwMode="auto">
            <a:xfrm>
              <a:off x="5502275" y="3978275"/>
              <a:ext cx="93663" cy="465138"/>
            </a:xfrm>
            <a:custGeom>
              <a:avLst/>
              <a:gdLst>
                <a:gd name="T0" fmla="*/ 0 w 59"/>
                <a:gd name="T1" fmla="*/ 2147483646 h 293"/>
                <a:gd name="T2" fmla="*/ 0 w 59"/>
                <a:gd name="T3" fmla="*/ 0 h 293"/>
                <a:gd name="T4" fmla="*/ 2147483646 w 59"/>
                <a:gd name="T5" fmla="*/ 0 h 293"/>
                <a:gd name="T6" fmla="*/ 2147483646 w 59"/>
                <a:gd name="T7" fmla="*/ 2147483646 h 293"/>
                <a:gd name="T8" fmla="*/ 0 w 59"/>
                <a:gd name="T9" fmla="*/ 2147483646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Freeform 1038"/>
            <p:cNvSpPr>
              <a:spLocks/>
            </p:cNvSpPr>
            <p:nvPr/>
          </p:nvSpPr>
          <p:spPr bwMode="auto">
            <a:xfrm>
              <a:off x="7034213" y="5413375"/>
              <a:ext cx="373062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Freeform 1039"/>
            <p:cNvSpPr>
              <a:spLocks/>
            </p:cNvSpPr>
            <p:nvPr/>
          </p:nvSpPr>
          <p:spPr bwMode="auto">
            <a:xfrm>
              <a:off x="7405688" y="5413375"/>
              <a:ext cx="373062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Freeform 1040"/>
            <p:cNvSpPr>
              <a:spLocks/>
            </p:cNvSpPr>
            <p:nvPr/>
          </p:nvSpPr>
          <p:spPr bwMode="auto">
            <a:xfrm>
              <a:off x="7777163" y="5413375"/>
              <a:ext cx="374650" cy="373063"/>
            </a:xfrm>
            <a:custGeom>
              <a:avLst/>
              <a:gdLst>
                <a:gd name="T0" fmla="*/ 0 w 236"/>
                <a:gd name="T1" fmla="*/ 2147483646 h 235"/>
                <a:gd name="T2" fmla="*/ 0 w 236"/>
                <a:gd name="T3" fmla="*/ 0 h 235"/>
                <a:gd name="T4" fmla="*/ 2147483646 w 236"/>
                <a:gd name="T5" fmla="*/ 0 h 235"/>
                <a:gd name="T6" fmla="*/ 2147483646 w 236"/>
                <a:gd name="T7" fmla="*/ 2147483646 h 235"/>
                <a:gd name="T8" fmla="*/ 0 w 236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Freeform 1041"/>
            <p:cNvSpPr>
              <a:spLocks/>
            </p:cNvSpPr>
            <p:nvPr/>
          </p:nvSpPr>
          <p:spPr bwMode="auto">
            <a:xfrm>
              <a:off x="8150225" y="5413375"/>
              <a:ext cx="371475" cy="373063"/>
            </a:xfrm>
            <a:custGeom>
              <a:avLst/>
              <a:gdLst>
                <a:gd name="T0" fmla="*/ 0 w 234"/>
                <a:gd name="T1" fmla="*/ 2147483646 h 235"/>
                <a:gd name="T2" fmla="*/ 0 w 234"/>
                <a:gd name="T3" fmla="*/ 0 h 235"/>
                <a:gd name="T4" fmla="*/ 2147483646 w 234"/>
                <a:gd name="T5" fmla="*/ 0 h 235"/>
                <a:gd name="T6" fmla="*/ 2147483646 w 234"/>
                <a:gd name="T7" fmla="*/ 2147483646 h 235"/>
                <a:gd name="T8" fmla="*/ 0 w 234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4" h="235">
                  <a:moveTo>
                    <a:pt x="0" y="234"/>
                  </a:moveTo>
                  <a:lnTo>
                    <a:pt x="0" y="0"/>
                  </a:lnTo>
                  <a:lnTo>
                    <a:pt x="233" y="0"/>
                  </a:lnTo>
                  <a:lnTo>
                    <a:pt x="233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2" name="Freeform 1042"/>
            <p:cNvSpPr>
              <a:spLocks/>
            </p:cNvSpPr>
            <p:nvPr/>
          </p:nvSpPr>
          <p:spPr bwMode="auto">
            <a:xfrm>
              <a:off x="346075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3" name="Freeform 1043"/>
            <p:cNvSpPr>
              <a:spLocks/>
            </p:cNvSpPr>
            <p:nvPr/>
          </p:nvSpPr>
          <p:spPr bwMode="auto">
            <a:xfrm>
              <a:off x="717550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4" name="Freeform 1044"/>
            <p:cNvSpPr>
              <a:spLocks/>
            </p:cNvSpPr>
            <p:nvPr/>
          </p:nvSpPr>
          <p:spPr bwMode="auto">
            <a:xfrm>
              <a:off x="1089025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5" name="Freeform 1045"/>
            <p:cNvSpPr>
              <a:spLocks/>
            </p:cNvSpPr>
            <p:nvPr/>
          </p:nvSpPr>
          <p:spPr bwMode="auto">
            <a:xfrm>
              <a:off x="1460500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6" name="Freeform 1046"/>
            <p:cNvSpPr>
              <a:spLocks/>
            </p:cNvSpPr>
            <p:nvPr/>
          </p:nvSpPr>
          <p:spPr bwMode="auto">
            <a:xfrm>
              <a:off x="2017713" y="5413375"/>
              <a:ext cx="373062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7" name="Freeform 1047"/>
            <p:cNvSpPr>
              <a:spLocks/>
            </p:cNvSpPr>
            <p:nvPr/>
          </p:nvSpPr>
          <p:spPr bwMode="auto">
            <a:xfrm>
              <a:off x="2389188" y="5413375"/>
              <a:ext cx="373062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8" name="Freeform 1048"/>
            <p:cNvSpPr>
              <a:spLocks/>
            </p:cNvSpPr>
            <p:nvPr/>
          </p:nvSpPr>
          <p:spPr bwMode="auto">
            <a:xfrm>
              <a:off x="2760663" y="5413375"/>
              <a:ext cx="373062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9" name="Freeform 1049"/>
            <p:cNvSpPr>
              <a:spLocks/>
            </p:cNvSpPr>
            <p:nvPr/>
          </p:nvSpPr>
          <p:spPr bwMode="auto">
            <a:xfrm>
              <a:off x="3132138" y="5413375"/>
              <a:ext cx="373062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0" name="Freeform 1050"/>
            <p:cNvSpPr>
              <a:spLocks/>
            </p:cNvSpPr>
            <p:nvPr/>
          </p:nvSpPr>
          <p:spPr bwMode="auto">
            <a:xfrm>
              <a:off x="3689350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1" name="Freeform 1051"/>
            <p:cNvSpPr>
              <a:spLocks/>
            </p:cNvSpPr>
            <p:nvPr/>
          </p:nvSpPr>
          <p:spPr bwMode="auto">
            <a:xfrm>
              <a:off x="4060825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2" name="Freeform 1052"/>
            <p:cNvSpPr>
              <a:spLocks/>
            </p:cNvSpPr>
            <p:nvPr/>
          </p:nvSpPr>
          <p:spPr bwMode="auto">
            <a:xfrm>
              <a:off x="4432300" y="5413375"/>
              <a:ext cx="374650" cy="373063"/>
            </a:xfrm>
            <a:custGeom>
              <a:avLst/>
              <a:gdLst>
                <a:gd name="T0" fmla="*/ 0 w 236"/>
                <a:gd name="T1" fmla="*/ 2147483646 h 235"/>
                <a:gd name="T2" fmla="*/ 0 w 236"/>
                <a:gd name="T3" fmla="*/ 0 h 235"/>
                <a:gd name="T4" fmla="*/ 2147483646 w 236"/>
                <a:gd name="T5" fmla="*/ 0 h 235"/>
                <a:gd name="T6" fmla="*/ 2147483646 w 236"/>
                <a:gd name="T7" fmla="*/ 2147483646 h 235"/>
                <a:gd name="T8" fmla="*/ 0 w 236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3" name="Freeform 1053"/>
            <p:cNvSpPr>
              <a:spLocks/>
            </p:cNvSpPr>
            <p:nvPr/>
          </p:nvSpPr>
          <p:spPr bwMode="auto">
            <a:xfrm>
              <a:off x="4805363" y="5413375"/>
              <a:ext cx="373062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4" name="Freeform 1054"/>
            <p:cNvSpPr>
              <a:spLocks/>
            </p:cNvSpPr>
            <p:nvPr/>
          </p:nvSpPr>
          <p:spPr bwMode="auto">
            <a:xfrm>
              <a:off x="5360988" y="5413375"/>
              <a:ext cx="374650" cy="373063"/>
            </a:xfrm>
            <a:custGeom>
              <a:avLst/>
              <a:gdLst>
                <a:gd name="T0" fmla="*/ 0 w 236"/>
                <a:gd name="T1" fmla="*/ 2147483646 h 235"/>
                <a:gd name="T2" fmla="*/ 0 w 236"/>
                <a:gd name="T3" fmla="*/ 0 h 235"/>
                <a:gd name="T4" fmla="*/ 2147483646 w 236"/>
                <a:gd name="T5" fmla="*/ 0 h 235"/>
                <a:gd name="T6" fmla="*/ 2147483646 w 236"/>
                <a:gd name="T7" fmla="*/ 2147483646 h 235"/>
                <a:gd name="T8" fmla="*/ 0 w 236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5" name="Freeform 1055"/>
            <p:cNvSpPr>
              <a:spLocks/>
            </p:cNvSpPr>
            <p:nvPr/>
          </p:nvSpPr>
          <p:spPr bwMode="auto">
            <a:xfrm>
              <a:off x="5734050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6" name="Freeform 1056"/>
            <p:cNvSpPr>
              <a:spLocks/>
            </p:cNvSpPr>
            <p:nvPr/>
          </p:nvSpPr>
          <p:spPr bwMode="auto">
            <a:xfrm>
              <a:off x="6105525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7" name="Freeform 1057"/>
            <p:cNvSpPr>
              <a:spLocks/>
            </p:cNvSpPr>
            <p:nvPr/>
          </p:nvSpPr>
          <p:spPr bwMode="auto">
            <a:xfrm>
              <a:off x="6477000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8" name="Freeform 1058"/>
            <p:cNvSpPr>
              <a:spLocks/>
            </p:cNvSpPr>
            <p:nvPr/>
          </p:nvSpPr>
          <p:spPr bwMode="auto">
            <a:xfrm>
              <a:off x="1100138" y="4383088"/>
              <a:ext cx="2219325" cy="1009650"/>
            </a:xfrm>
            <a:custGeom>
              <a:avLst/>
              <a:gdLst>
                <a:gd name="T0" fmla="*/ 2147483646 w 1398"/>
                <a:gd name="T1" fmla="*/ 0 h 636"/>
                <a:gd name="T2" fmla="*/ 0 w 1398"/>
                <a:gd name="T3" fmla="*/ 2147483646 h 636"/>
                <a:gd name="T4" fmla="*/ 2147483646 w 1398"/>
                <a:gd name="T5" fmla="*/ 0 h 6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98" h="636">
                  <a:moveTo>
                    <a:pt x="1397" y="0"/>
                  </a:moveTo>
                  <a:lnTo>
                    <a:pt x="0" y="635"/>
                  </a:lnTo>
                  <a:lnTo>
                    <a:pt x="139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9" name="Freeform 1059"/>
            <p:cNvSpPr>
              <a:spLocks/>
            </p:cNvSpPr>
            <p:nvPr/>
          </p:nvSpPr>
          <p:spPr bwMode="auto">
            <a:xfrm>
              <a:off x="1100138" y="5316538"/>
              <a:ext cx="119062" cy="76200"/>
            </a:xfrm>
            <a:custGeom>
              <a:avLst/>
              <a:gdLst>
                <a:gd name="T0" fmla="*/ 2147483646 w 75"/>
                <a:gd name="T1" fmla="*/ 2147483646 h 48"/>
                <a:gd name="T2" fmla="*/ 0 w 75"/>
                <a:gd name="T3" fmla="*/ 2147483646 h 48"/>
                <a:gd name="T4" fmla="*/ 2147483646 w 75"/>
                <a:gd name="T5" fmla="*/ 0 h 48"/>
                <a:gd name="T6" fmla="*/ 2147483646 w 75"/>
                <a:gd name="T7" fmla="*/ 2147483646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48">
                  <a:moveTo>
                    <a:pt x="74" y="33"/>
                  </a:moveTo>
                  <a:lnTo>
                    <a:pt x="0" y="47"/>
                  </a:lnTo>
                  <a:lnTo>
                    <a:pt x="59" y="0"/>
                  </a:lnTo>
                  <a:lnTo>
                    <a:pt x="74" y="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0" name="Freeform 1060"/>
            <p:cNvSpPr>
              <a:spLocks/>
            </p:cNvSpPr>
            <p:nvPr/>
          </p:nvSpPr>
          <p:spPr bwMode="auto">
            <a:xfrm>
              <a:off x="2760663" y="4395788"/>
              <a:ext cx="1104900" cy="996950"/>
            </a:xfrm>
            <a:custGeom>
              <a:avLst/>
              <a:gdLst>
                <a:gd name="T0" fmla="*/ 2147483646 w 696"/>
                <a:gd name="T1" fmla="*/ 0 h 628"/>
                <a:gd name="T2" fmla="*/ 0 w 696"/>
                <a:gd name="T3" fmla="*/ 2147483646 h 628"/>
                <a:gd name="T4" fmla="*/ 2147483646 w 696"/>
                <a:gd name="T5" fmla="*/ 0 h 6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6" h="628">
                  <a:moveTo>
                    <a:pt x="695" y="0"/>
                  </a:moveTo>
                  <a:lnTo>
                    <a:pt x="0" y="627"/>
                  </a:lnTo>
                  <a:lnTo>
                    <a:pt x="69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1" name="Freeform 1061"/>
            <p:cNvSpPr>
              <a:spLocks/>
            </p:cNvSpPr>
            <p:nvPr/>
          </p:nvSpPr>
          <p:spPr bwMode="auto">
            <a:xfrm>
              <a:off x="2760663" y="5291138"/>
              <a:ext cx="107950" cy="101600"/>
            </a:xfrm>
            <a:custGeom>
              <a:avLst/>
              <a:gdLst>
                <a:gd name="T0" fmla="*/ 2147483646 w 68"/>
                <a:gd name="T1" fmla="*/ 2147483646 h 64"/>
                <a:gd name="T2" fmla="*/ 0 w 68"/>
                <a:gd name="T3" fmla="*/ 2147483646 h 64"/>
                <a:gd name="T4" fmla="*/ 2147483646 w 68"/>
                <a:gd name="T5" fmla="*/ 0 h 64"/>
                <a:gd name="T6" fmla="*/ 2147483646 w 68"/>
                <a:gd name="T7" fmla="*/ 2147483646 h 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" h="64">
                  <a:moveTo>
                    <a:pt x="67" y="27"/>
                  </a:moveTo>
                  <a:lnTo>
                    <a:pt x="0" y="63"/>
                  </a:lnTo>
                  <a:lnTo>
                    <a:pt x="42" y="0"/>
                  </a:lnTo>
                  <a:lnTo>
                    <a:pt x="67" y="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2" name="Freeform 1062"/>
            <p:cNvSpPr>
              <a:spLocks/>
            </p:cNvSpPr>
            <p:nvPr/>
          </p:nvSpPr>
          <p:spPr bwMode="auto">
            <a:xfrm>
              <a:off x="4421188" y="4395788"/>
              <a:ext cx="1587" cy="985837"/>
            </a:xfrm>
            <a:custGeom>
              <a:avLst/>
              <a:gdLst>
                <a:gd name="T0" fmla="*/ 0 w 1"/>
                <a:gd name="T1" fmla="*/ 0 h 621"/>
                <a:gd name="T2" fmla="*/ 0 w 1"/>
                <a:gd name="T3" fmla="*/ 2147483646 h 621"/>
                <a:gd name="T4" fmla="*/ 0 w 1"/>
                <a:gd name="T5" fmla="*/ 0 h 6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621">
                  <a:moveTo>
                    <a:pt x="0" y="0"/>
                  </a:moveTo>
                  <a:lnTo>
                    <a:pt x="0" y="6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3" name="Freeform 1063"/>
            <p:cNvSpPr>
              <a:spLocks/>
            </p:cNvSpPr>
            <p:nvPr/>
          </p:nvSpPr>
          <p:spPr bwMode="auto">
            <a:xfrm>
              <a:off x="4391025" y="5262563"/>
              <a:ext cx="60325" cy="119062"/>
            </a:xfrm>
            <a:custGeom>
              <a:avLst/>
              <a:gdLst>
                <a:gd name="T0" fmla="*/ 2147483646 w 38"/>
                <a:gd name="T1" fmla="*/ 0 h 75"/>
                <a:gd name="T2" fmla="*/ 2147483646 w 38"/>
                <a:gd name="T3" fmla="*/ 2147483646 h 75"/>
                <a:gd name="T4" fmla="*/ 0 w 38"/>
                <a:gd name="T5" fmla="*/ 0 h 75"/>
                <a:gd name="T6" fmla="*/ 2147483646 w 38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75">
                  <a:moveTo>
                    <a:pt x="37" y="0"/>
                  </a:moveTo>
                  <a:lnTo>
                    <a:pt x="19" y="74"/>
                  </a:ln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4" name="Freeform 1064"/>
            <p:cNvSpPr>
              <a:spLocks/>
            </p:cNvSpPr>
            <p:nvPr/>
          </p:nvSpPr>
          <p:spPr bwMode="auto">
            <a:xfrm>
              <a:off x="4989513" y="4383088"/>
              <a:ext cx="1093787" cy="998537"/>
            </a:xfrm>
            <a:custGeom>
              <a:avLst/>
              <a:gdLst>
                <a:gd name="T0" fmla="*/ 0 w 689"/>
                <a:gd name="T1" fmla="*/ 0 h 629"/>
                <a:gd name="T2" fmla="*/ 2147483646 w 689"/>
                <a:gd name="T3" fmla="*/ 2147483646 h 629"/>
                <a:gd name="T4" fmla="*/ 0 w 689"/>
                <a:gd name="T5" fmla="*/ 0 h 6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89" h="629">
                  <a:moveTo>
                    <a:pt x="0" y="0"/>
                  </a:moveTo>
                  <a:lnTo>
                    <a:pt x="688" y="62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5" name="Freeform 1065"/>
            <p:cNvSpPr>
              <a:spLocks/>
            </p:cNvSpPr>
            <p:nvPr/>
          </p:nvSpPr>
          <p:spPr bwMode="auto">
            <a:xfrm>
              <a:off x="5976938" y="5280025"/>
              <a:ext cx="106362" cy="101600"/>
            </a:xfrm>
            <a:custGeom>
              <a:avLst/>
              <a:gdLst>
                <a:gd name="T0" fmla="*/ 2147483646 w 67"/>
                <a:gd name="T1" fmla="*/ 0 h 64"/>
                <a:gd name="T2" fmla="*/ 2147483646 w 67"/>
                <a:gd name="T3" fmla="*/ 2147483646 h 64"/>
                <a:gd name="T4" fmla="*/ 0 w 67"/>
                <a:gd name="T5" fmla="*/ 2147483646 h 64"/>
                <a:gd name="T6" fmla="*/ 2147483646 w 67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" h="64">
                  <a:moveTo>
                    <a:pt x="25" y="0"/>
                  </a:moveTo>
                  <a:lnTo>
                    <a:pt x="66" y="63"/>
                  </a:lnTo>
                  <a:lnTo>
                    <a:pt x="0" y="27"/>
                  </a:lnTo>
                  <a:lnTo>
                    <a:pt x="2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6" name="Freeform 1066"/>
            <p:cNvSpPr>
              <a:spLocks/>
            </p:cNvSpPr>
            <p:nvPr/>
          </p:nvSpPr>
          <p:spPr bwMode="auto">
            <a:xfrm>
              <a:off x="5548313" y="4370388"/>
              <a:ext cx="2219325" cy="1011237"/>
            </a:xfrm>
            <a:custGeom>
              <a:avLst/>
              <a:gdLst>
                <a:gd name="T0" fmla="*/ 0 w 1398"/>
                <a:gd name="T1" fmla="*/ 0 h 637"/>
                <a:gd name="T2" fmla="*/ 2147483646 w 1398"/>
                <a:gd name="T3" fmla="*/ 2147483646 h 637"/>
                <a:gd name="T4" fmla="*/ 0 w 1398"/>
                <a:gd name="T5" fmla="*/ 0 h 6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98" h="637">
                  <a:moveTo>
                    <a:pt x="0" y="0"/>
                  </a:moveTo>
                  <a:lnTo>
                    <a:pt x="1397" y="63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7" name="Freeform 1067"/>
            <p:cNvSpPr>
              <a:spLocks/>
            </p:cNvSpPr>
            <p:nvPr/>
          </p:nvSpPr>
          <p:spPr bwMode="auto">
            <a:xfrm>
              <a:off x="7648575" y="5303838"/>
              <a:ext cx="119063" cy="77787"/>
            </a:xfrm>
            <a:custGeom>
              <a:avLst/>
              <a:gdLst>
                <a:gd name="T0" fmla="*/ 2147483646 w 75"/>
                <a:gd name="T1" fmla="*/ 0 h 49"/>
                <a:gd name="T2" fmla="*/ 2147483646 w 75"/>
                <a:gd name="T3" fmla="*/ 2147483646 h 49"/>
                <a:gd name="T4" fmla="*/ 0 w 75"/>
                <a:gd name="T5" fmla="*/ 2147483646 h 49"/>
                <a:gd name="T6" fmla="*/ 2147483646 w 75"/>
                <a:gd name="T7" fmla="*/ 0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49">
                  <a:moveTo>
                    <a:pt x="15" y="0"/>
                  </a:moveTo>
                  <a:lnTo>
                    <a:pt x="74" y="48"/>
                  </a:lnTo>
                  <a:lnTo>
                    <a:pt x="0" y="34"/>
                  </a:lnTo>
                  <a:lnTo>
                    <a:pt x="1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8" name="Rectangle 1068"/>
            <p:cNvSpPr>
              <a:spLocks noChangeArrowheads="1"/>
            </p:cNvSpPr>
            <p:nvPr/>
          </p:nvSpPr>
          <p:spPr bwMode="auto">
            <a:xfrm>
              <a:off x="2798763" y="3503613"/>
              <a:ext cx="511359" cy="274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Root</a:t>
              </a:r>
            </a:p>
          </p:txBody>
        </p:sp>
        <p:sp>
          <p:nvSpPr>
            <p:cNvPr id="75829" name="Rectangle 1069"/>
            <p:cNvSpPr>
              <a:spLocks noChangeArrowheads="1"/>
            </p:cNvSpPr>
            <p:nvPr/>
          </p:nvSpPr>
          <p:spPr bwMode="auto">
            <a:xfrm>
              <a:off x="3959225" y="4049713"/>
              <a:ext cx="349456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17</a:t>
              </a:r>
            </a:p>
          </p:txBody>
        </p:sp>
        <p:sp>
          <p:nvSpPr>
            <p:cNvPr id="75830" name="Rectangle 1070"/>
            <p:cNvSpPr>
              <a:spLocks noChangeArrowheads="1"/>
            </p:cNvSpPr>
            <p:nvPr/>
          </p:nvSpPr>
          <p:spPr bwMode="auto">
            <a:xfrm>
              <a:off x="4516438" y="4049713"/>
              <a:ext cx="349456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24</a:t>
              </a:r>
            </a:p>
          </p:txBody>
        </p:sp>
        <p:sp>
          <p:nvSpPr>
            <p:cNvPr id="75831" name="Rectangle 1071"/>
            <p:cNvSpPr>
              <a:spLocks noChangeArrowheads="1"/>
            </p:cNvSpPr>
            <p:nvPr/>
          </p:nvSpPr>
          <p:spPr bwMode="auto">
            <a:xfrm>
              <a:off x="5086350" y="4038600"/>
              <a:ext cx="349456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30</a:t>
              </a:r>
            </a:p>
          </p:txBody>
        </p:sp>
        <p:sp>
          <p:nvSpPr>
            <p:cNvPr id="75832" name="Rectangle 1072"/>
            <p:cNvSpPr>
              <a:spLocks noChangeArrowheads="1"/>
            </p:cNvSpPr>
            <p:nvPr/>
          </p:nvSpPr>
          <p:spPr bwMode="auto">
            <a:xfrm>
              <a:off x="347663" y="5427663"/>
              <a:ext cx="327014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2*</a:t>
              </a:r>
            </a:p>
          </p:txBody>
        </p:sp>
        <p:sp>
          <p:nvSpPr>
            <p:cNvPr id="75833" name="Rectangle 1073"/>
            <p:cNvSpPr>
              <a:spLocks noChangeArrowheads="1"/>
            </p:cNvSpPr>
            <p:nvPr/>
          </p:nvSpPr>
          <p:spPr bwMode="auto">
            <a:xfrm>
              <a:off x="728663" y="5416550"/>
              <a:ext cx="327014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3*</a:t>
              </a:r>
            </a:p>
          </p:txBody>
        </p:sp>
        <p:sp>
          <p:nvSpPr>
            <p:cNvPr id="75834" name="Rectangle 1074"/>
            <p:cNvSpPr>
              <a:spLocks noChangeArrowheads="1"/>
            </p:cNvSpPr>
            <p:nvPr/>
          </p:nvSpPr>
          <p:spPr bwMode="auto">
            <a:xfrm>
              <a:off x="1101725" y="5416550"/>
              <a:ext cx="327014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5*</a:t>
              </a:r>
            </a:p>
          </p:txBody>
        </p:sp>
        <p:sp>
          <p:nvSpPr>
            <p:cNvPr id="75835" name="Rectangle 1075"/>
            <p:cNvSpPr>
              <a:spLocks noChangeArrowheads="1"/>
            </p:cNvSpPr>
            <p:nvPr/>
          </p:nvSpPr>
          <p:spPr bwMode="auto">
            <a:xfrm>
              <a:off x="1473200" y="5427663"/>
              <a:ext cx="327014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7*</a:t>
              </a:r>
            </a:p>
          </p:txBody>
        </p:sp>
        <p:sp>
          <p:nvSpPr>
            <p:cNvPr id="75836" name="Rectangle 1076"/>
            <p:cNvSpPr>
              <a:spLocks noChangeArrowheads="1"/>
            </p:cNvSpPr>
            <p:nvPr/>
          </p:nvSpPr>
          <p:spPr bwMode="auto">
            <a:xfrm>
              <a:off x="2008188" y="5427663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14*</a:t>
              </a:r>
            </a:p>
          </p:txBody>
        </p:sp>
        <p:sp>
          <p:nvSpPr>
            <p:cNvPr id="75837" name="Rectangle 1077"/>
            <p:cNvSpPr>
              <a:spLocks noChangeArrowheads="1"/>
            </p:cNvSpPr>
            <p:nvPr/>
          </p:nvSpPr>
          <p:spPr bwMode="auto">
            <a:xfrm>
              <a:off x="2368550" y="5427663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16*</a:t>
              </a:r>
            </a:p>
          </p:txBody>
        </p:sp>
        <p:sp>
          <p:nvSpPr>
            <p:cNvPr id="75838" name="Rectangle 1078"/>
            <p:cNvSpPr>
              <a:spLocks noChangeArrowheads="1"/>
            </p:cNvSpPr>
            <p:nvPr/>
          </p:nvSpPr>
          <p:spPr bwMode="auto">
            <a:xfrm>
              <a:off x="3703638" y="5416550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19*</a:t>
              </a:r>
            </a:p>
          </p:txBody>
        </p:sp>
        <p:sp>
          <p:nvSpPr>
            <p:cNvPr id="75839" name="Rectangle 1079"/>
            <p:cNvSpPr>
              <a:spLocks noChangeArrowheads="1"/>
            </p:cNvSpPr>
            <p:nvPr/>
          </p:nvSpPr>
          <p:spPr bwMode="auto">
            <a:xfrm>
              <a:off x="4051300" y="5416550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20*</a:t>
              </a:r>
            </a:p>
          </p:txBody>
        </p:sp>
        <p:sp>
          <p:nvSpPr>
            <p:cNvPr id="75840" name="Rectangle 1080"/>
            <p:cNvSpPr>
              <a:spLocks noChangeArrowheads="1"/>
            </p:cNvSpPr>
            <p:nvPr/>
          </p:nvSpPr>
          <p:spPr bwMode="auto">
            <a:xfrm>
              <a:off x="4413250" y="5416550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22*</a:t>
              </a:r>
            </a:p>
          </p:txBody>
        </p:sp>
        <p:sp>
          <p:nvSpPr>
            <p:cNvPr id="75841" name="Rectangle 1081"/>
            <p:cNvSpPr>
              <a:spLocks noChangeArrowheads="1"/>
            </p:cNvSpPr>
            <p:nvPr/>
          </p:nvSpPr>
          <p:spPr bwMode="auto">
            <a:xfrm>
              <a:off x="5340350" y="5416550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24*</a:t>
              </a:r>
            </a:p>
          </p:txBody>
        </p:sp>
        <p:sp>
          <p:nvSpPr>
            <p:cNvPr id="75842" name="Rectangle 1082"/>
            <p:cNvSpPr>
              <a:spLocks noChangeArrowheads="1"/>
            </p:cNvSpPr>
            <p:nvPr/>
          </p:nvSpPr>
          <p:spPr bwMode="auto">
            <a:xfrm>
              <a:off x="5724525" y="5416550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27*</a:t>
              </a:r>
            </a:p>
          </p:txBody>
        </p:sp>
        <p:sp>
          <p:nvSpPr>
            <p:cNvPr id="75843" name="Rectangle 1083"/>
            <p:cNvSpPr>
              <a:spLocks noChangeArrowheads="1"/>
            </p:cNvSpPr>
            <p:nvPr/>
          </p:nvSpPr>
          <p:spPr bwMode="auto">
            <a:xfrm>
              <a:off x="6072188" y="5427663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29*</a:t>
              </a:r>
            </a:p>
          </p:txBody>
        </p:sp>
        <p:sp>
          <p:nvSpPr>
            <p:cNvPr id="75844" name="Rectangle 1084"/>
            <p:cNvSpPr>
              <a:spLocks noChangeArrowheads="1"/>
            </p:cNvSpPr>
            <p:nvPr/>
          </p:nvSpPr>
          <p:spPr bwMode="auto">
            <a:xfrm>
              <a:off x="7013575" y="5427663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33*</a:t>
              </a:r>
            </a:p>
          </p:txBody>
        </p:sp>
        <p:sp>
          <p:nvSpPr>
            <p:cNvPr id="75845" name="Rectangle 1085"/>
            <p:cNvSpPr>
              <a:spLocks noChangeArrowheads="1"/>
            </p:cNvSpPr>
            <p:nvPr/>
          </p:nvSpPr>
          <p:spPr bwMode="auto">
            <a:xfrm>
              <a:off x="7386638" y="5427663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34*</a:t>
              </a:r>
            </a:p>
          </p:txBody>
        </p:sp>
        <p:sp>
          <p:nvSpPr>
            <p:cNvPr id="75846" name="Rectangle 1086"/>
            <p:cNvSpPr>
              <a:spLocks noChangeArrowheads="1"/>
            </p:cNvSpPr>
            <p:nvPr/>
          </p:nvSpPr>
          <p:spPr bwMode="auto">
            <a:xfrm>
              <a:off x="7745413" y="5416550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38*</a:t>
              </a:r>
            </a:p>
          </p:txBody>
        </p:sp>
        <p:sp>
          <p:nvSpPr>
            <p:cNvPr id="75847" name="Rectangle 1087"/>
            <p:cNvSpPr>
              <a:spLocks noChangeArrowheads="1"/>
            </p:cNvSpPr>
            <p:nvPr/>
          </p:nvSpPr>
          <p:spPr bwMode="auto">
            <a:xfrm>
              <a:off x="8116888" y="5405438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39*</a:t>
              </a:r>
            </a:p>
          </p:txBody>
        </p:sp>
        <p:sp>
          <p:nvSpPr>
            <p:cNvPr id="75848" name="Rectangle 1088"/>
            <p:cNvSpPr>
              <a:spLocks noChangeArrowheads="1"/>
            </p:cNvSpPr>
            <p:nvPr/>
          </p:nvSpPr>
          <p:spPr bwMode="auto">
            <a:xfrm>
              <a:off x="3425825" y="4049713"/>
              <a:ext cx="349456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13</a:t>
              </a:r>
            </a:p>
          </p:txBody>
        </p:sp>
        <p:sp>
          <p:nvSpPr>
            <p:cNvPr id="75849" name="Line 1089"/>
            <p:cNvSpPr>
              <a:spLocks noChangeShapeType="1"/>
            </p:cNvSpPr>
            <p:nvPr/>
          </p:nvSpPr>
          <p:spPr bwMode="auto">
            <a:xfrm>
              <a:off x="3657600" y="3505200"/>
              <a:ext cx="3810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50" name="Arc 1090"/>
            <p:cNvSpPr>
              <a:spLocks/>
            </p:cNvSpPr>
            <p:nvPr/>
          </p:nvSpPr>
          <p:spPr bwMode="auto">
            <a:xfrm rot="-2580000">
              <a:off x="3429000" y="5186363"/>
              <a:ext cx="381000" cy="381000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51" name="Arc 1091"/>
            <p:cNvSpPr>
              <a:spLocks/>
            </p:cNvSpPr>
            <p:nvPr/>
          </p:nvSpPr>
          <p:spPr bwMode="auto">
            <a:xfrm rot="-2580000">
              <a:off x="1676400" y="5186363"/>
              <a:ext cx="381000" cy="381000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52" name="Arc 1092"/>
            <p:cNvSpPr>
              <a:spLocks/>
            </p:cNvSpPr>
            <p:nvPr/>
          </p:nvSpPr>
          <p:spPr bwMode="auto">
            <a:xfrm rot="-2580000">
              <a:off x="5029200" y="5186363"/>
              <a:ext cx="381000" cy="381000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53" name="Arc 1093"/>
            <p:cNvSpPr>
              <a:spLocks/>
            </p:cNvSpPr>
            <p:nvPr/>
          </p:nvSpPr>
          <p:spPr bwMode="auto">
            <a:xfrm rot="-2580000">
              <a:off x="6705600" y="5186363"/>
              <a:ext cx="381000" cy="381000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784" name="TextBox 3"/>
          <p:cNvSpPr txBox="1">
            <a:spLocks noChangeArrowheads="1"/>
          </p:cNvSpPr>
          <p:nvPr/>
        </p:nvSpPr>
        <p:spPr bwMode="auto">
          <a:xfrm>
            <a:off x="2542092" y="5797798"/>
            <a:ext cx="407484" cy="46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75785" name="TextBox 73"/>
          <p:cNvSpPr txBox="1">
            <a:spLocks noChangeArrowheads="1"/>
          </p:cNvSpPr>
          <p:nvPr/>
        </p:nvSpPr>
        <p:spPr bwMode="auto">
          <a:xfrm>
            <a:off x="4067169" y="5770162"/>
            <a:ext cx="389850" cy="46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75786" name="TextBox 74"/>
          <p:cNvSpPr txBox="1">
            <a:spLocks noChangeArrowheads="1"/>
          </p:cNvSpPr>
          <p:nvPr/>
        </p:nvSpPr>
        <p:spPr bwMode="auto">
          <a:xfrm>
            <a:off x="5671007" y="5770161"/>
            <a:ext cx="389850" cy="46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75787" name="TextBox 75"/>
          <p:cNvSpPr txBox="1">
            <a:spLocks noChangeArrowheads="1"/>
          </p:cNvSpPr>
          <p:nvPr/>
        </p:nvSpPr>
        <p:spPr bwMode="auto">
          <a:xfrm>
            <a:off x="7255379" y="5783470"/>
            <a:ext cx="407484" cy="46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75788" name="TextBox 76"/>
          <p:cNvSpPr txBox="1">
            <a:spLocks noChangeArrowheads="1"/>
          </p:cNvSpPr>
          <p:nvPr/>
        </p:nvSpPr>
        <p:spPr bwMode="auto">
          <a:xfrm>
            <a:off x="9054198" y="5768320"/>
            <a:ext cx="372218" cy="46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6000" y="3429000"/>
            <a:ext cx="10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Height=1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67861" y="3631669"/>
            <a:ext cx="2168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15* is a short hand of the data entry with the search key value of 15</a:t>
            </a:r>
          </a:p>
        </p:txBody>
      </p:sp>
      <p:sp>
        <p:nvSpPr>
          <p:cNvPr id="5" name="Rectangle 4"/>
          <p:cNvSpPr/>
          <p:nvPr/>
        </p:nvSpPr>
        <p:spPr>
          <a:xfrm>
            <a:off x="5124554" y="177138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A non-root tree node must have at least 2 search key values and at most 2*d = 4 search key values </a:t>
            </a:r>
          </a:p>
          <a:p>
            <a:r>
              <a:rPr lang="en-US" altLang="en-US" dirty="0"/>
              <a:t>An index entry node must have at least d+1 pointers and at most 2d+1=5 pointers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3618400" y="1986877"/>
            <a:ext cx="13314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0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2362200" y="4191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>
                <a:solidFill>
                  <a:schemeClr val="tx2"/>
                </a:solidFill>
                <a:latin typeface="Trebuchet MS" panose="020B0603020202020204" pitchFamily="34" charset="0"/>
              </a:rPr>
              <a:t>Example B+ Tree After Inserting 8*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2133600" y="4495800"/>
            <a:ext cx="7696200" cy="193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15888" indent="-115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0" hangingPunct="0">
              <a:buSzPct val="100000"/>
            </a:pPr>
            <a:r>
              <a:rPr lang="en-US" altLang="en-US" sz="2000" dirty="0">
                <a:latin typeface="Trebuchet MS" panose="020B0603020202020204" pitchFamily="34" charset="0"/>
              </a:rPr>
              <a:t>Notice that insertion can cascade the insertion from the leaf page up to the root node, causing the root to split, leading to the increase in the tree height.</a:t>
            </a:r>
          </a:p>
          <a:p>
            <a:pPr marL="0" indent="0" eaLnBrk="0" hangingPunct="0">
              <a:buSzPct val="100000"/>
            </a:pPr>
            <a:endParaRPr lang="en-US" altLang="en-US" sz="2000" dirty="0">
              <a:latin typeface="Trebuchet MS" panose="020B0603020202020204" pitchFamily="34" charset="0"/>
            </a:endParaRPr>
          </a:p>
          <a:p>
            <a:pPr marL="0" indent="0" eaLnBrk="0" hangingPunct="0">
              <a:buSzPct val="100000"/>
            </a:pPr>
            <a:r>
              <a:rPr lang="en-US" altLang="en-US" sz="2000" dirty="0">
                <a:latin typeface="Trebuchet MS" panose="020B0603020202020204" pitchFamily="34" charset="0"/>
              </a:rPr>
              <a:t>Deletion can cause nodes to merge, leading to the reduction in the tree height</a:t>
            </a:r>
          </a:p>
        </p:txBody>
      </p:sp>
      <p:sp>
        <p:nvSpPr>
          <p:cNvPr id="69637" name="Freeform 5"/>
          <p:cNvSpPr>
            <a:spLocks/>
          </p:cNvSpPr>
          <p:nvPr/>
        </p:nvSpPr>
        <p:spPr bwMode="auto">
          <a:xfrm>
            <a:off x="1817689" y="3711575"/>
            <a:ext cx="327025" cy="325438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8" name="Freeform 6"/>
          <p:cNvSpPr>
            <a:spLocks/>
          </p:cNvSpPr>
          <p:nvPr/>
        </p:nvSpPr>
        <p:spPr bwMode="auto">
          <a:xfrm>
            <a:off x="2143125" y="3711575"/>
            <a:ext cx="325438" cy="325438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Freeform 7"/>
          <p:cNvSpPr>
            <a:spLocks/>
          </p:cNvSpPr>
          <p:nvPr/>
        </p:nvSpPr>
        <p:spPr bwMode="auto">
          <a:xfrm>
            <a:off x="2466976" y="3711575"/>
            <a:ext cx="327025" cy="325438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Freeform 8"/>
          <p:cNvSpPr>
            <a:spLocks/>
          </p:cNvSpPr>
          <p:nvPr/>
        </p:nvSpPr>
        <p:spPr bwMode="auto">
          <a:xfrm>
            <a:off x="2792414" y="3711575"/>
            <a:ext cx="325437" cy="325438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1828800" y="3690938"/>
            <a:ext cx="314190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000" b="1">
                <a:solidFill>
                  <a:srgbClr val="000000"/>
                </a:solidFill>
                <a:latin typeface="Trebuchet MS" panose="020B0603020202020204" pitchFamily="34" charset="0"/>
              </a:rPr>
              <a:t>2*</a:t>
            </a: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2154238" y="3690938"/>
            <a:ext cx="314190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000" b="1">
                <a:solidFill>
                  <a:srgbClr val="000000"/>
                </a:solidFill>
                <a:latin typeface="Trebuchet MS" panose="020B0603020202020204" pitchFamily="34" charset="0"/>
              </a:rPr>
              <a:t>3*</a:t>
            </a:r>
          </a:p>
        </p:txBody>
      </p:sp>
      <p:sp>
        <p:nvSpPr>
          <p:cNvPr id="69643" name="Freeform 11"/>
          <p:cNvSpPr>
            <a:spLocks/>
          </p:cNvSpPr>
          <p:nvPr/>
        </p:nvSpPr>
        <p:spPr bwMode="auto">
          <a:xfrm>
            <a:off x="4986338" y="2093913"/>
            <a:ext cx="487362" cy="404812"/>
          </a:xfrm>
          <a:custGeom>
            <a:avLst/>
            <a:gdLst>
              <a:gd name="T0" fmla="*/ 0 w 307"/>
              <a:gd name="T1" fmla="*/ 254 h 255"/>
              <a:gd name="T2" fmla="*/ 0 w 307"/>
              <a:gd name="T3" fmla="*/ 0 h 255"/>
              <a:gd name="T4" fmla="*/ 306 w 307"/>
              <a:gd name="T5" fmla="*/ 0 h 255"/>
              <a:gd name="T6" fmla="*/ 306 w 307"/>
              <a:gd name="T7" fmla="*/ 254 h 255"/>
              <a:gd name="T8" fmla="*/ 0 w 307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Freeform 12"/>
          <p:cNvSpPr>
            <a:spLocks/>
          </p:cNvSpPr>
          <p:nvPr/>
        </p:nvSpPr>
        <p:spPr bwMode="auto">
          <a:xfrm>
            <a:off x="5065714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Freeform 13"/>
          <p:cNvSpPr>
            <a:spLocks/>
          </p:cNvSpPr>
          <p:nvPr/>
        </p:nvSpPr>
        <p:spPr bwMode="auto">
          <a:xfrm>
            <a:off x="5472113" y="209391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Freeform 14"/>
          <p:cNvSpPr>
            <a:spLocks/>
          </p:cNvSpPr>
          <p:nvPr/>
        </p:nvSpPr>
        <p:spPr bwMode="auto">
          <a:xfrm>
            <a:off x="5553075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Freeform 15"/>
          <p:cNvSpPr>
            <a:spLocks/>
          </p:cNvSpPr>
          <p:nvPr/>
        </p:nvSpPr>
        <p:spPr bwMode="auto">
          <a:xfrm>
            <a:off x="5959475" y="209391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Freeform 16"/>
          <p:cNvSpPr>
            <a:spLocks/>
          </p:cNvSpPr>
          <p:nvPr/>
        </p:nvSpPr>
        <p:spPr bwMode="auto">
          <a:xfrm>
            <a:off x="6040439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Freeform 17"/>
          <p:cNvSpPr>
            <a:spLocks/>
          </p:cNvSpPr>
          <p:nvPr/>
        </p:nvSpPr>
        <p:spPr bwMode="auto">
          <a:xfrm>
            <a:off x="6446838" y="209391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Freeform 18"/>
          <p:cNvSpPr>
            <a:spLocks/>
          </p:cNvSpPr>
          <p:nvPr/>
        </p:nvSpPr>
        <p:spPr bwMode="auto">
          <a:xfrm>
            <a:off x="6527800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Freeform 19"/>
          <p:cNvSpPr>
            <a:spLocks/>
          </p:cNvSpPr>
          <p:nvPr/>
        </p:nvSpPr>
        <p:spPr bwMode="auto">
          <a:xfrm>
            <a:off x="6934200" y="2093913"/>
            <a:ext cx="82550" cy="404812"/>
          </a:xfrm>
          <a:custGeom>
            <a:avLst/>
            <a:gdLst>
              <a:gd name="T0" fmla="*/ 0 w 52"/>
              <a:gd name="T1" fmla="*/ 254 h 255"/>
              <a:gd name="T2" fmla="*/ 0 w 52"/>
              <a:gd name="T3" fmla="*/ 0 h 255"/>
              <a:gd name="T4" fmla="*/ 51 w 52"/>
              <a:gd name="T5" fmla="*/ 0 h 255"/>
              <a:gd name="T6" fmla="*/ 51 w 52"/>
              <a:gd name="T7" fmla="*/ 254 h 255"/>
              <a:gd name="T8" fmla="*/ 0 w 52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Freeform 20"/>
          <p:cNvSpPr>
            <a:spLocks/>
          </p:cNvSpPr>
          <p:nvPr/>
        </p:nvSpPr>
        <p:spPr bwMode="auto">
          <a:xfrm>
            <a:off x="4598989" y="3719514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Freeform 21"/>
          <p:cNvSpPr>
            <a:spLocks/>
          </p:cNvSpPr>
          <p:nvPr/>
        </p:nvSpPr>
        <p:spPr bwMode="auto">
          <a:xfrm>
            <a:off x="4924426" y="3719514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Freeform 22"/>
          <p:cNvSpPr>
            <a:spLocks/>
          </p:cNvSpPr>
          <p:nvPr/>
        </p:nvSpPr>
        <p:spPr bwMode="auto">
          <a:xfrm>
            <a:off x="5249864" y="3719514"/>
            <a:ext cx="325437" cy="325437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Freeform 23"/>
          <p:cNvSpPr>
            <a:spLocks/>
          </p:cNvSpPr>
          <p:nvPr/>
        </p:nvSpPr>
        <p:spPr bwMode="auto">
          <a:xfrm>
            <a:off x="5573714" y="3719514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Freeform 24"/>
          <p:cNvSpPr>
            <a:spLocks/>
          </p:cNvSpPr>
          <p:nvPr/>
        </p:nvSpPr>
        <p:spPr bwMode="auto">
          <a:xfrm>
            <a:off x="6010276" y="3719514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Freeform 25"/>
          <p:cNvSpPr>
            <a:spLocks/>
          </p:cNvSpPr>
          <p:nvPr/>
        </p:nvSpPr>
        <p:spPr bwMode="auto">
          <a:xfrm>
            <a:off x="6335714" y="3719514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Freeform 26"/>
          <p:cNvSpPr>
            <a:spLocks/>
          </p:cNvSpPr>
          <p:nvPr/>
        </p:nvSpPr>
        <p:spPr bwMode="auto">
          <a:xfrm>
            <a:off x="6661150" y="3719514"/>
            <a:ext cx="323850" cy="325437"/>
          </a:xfrm>
          <a:custGeom>
            <a:avLst/>
            <a:gdLst>
              <a:gd name="T0" fmla="*/ 0 w 204"/>
              <a:gd name="T1" fmla="*/ 204 h 205"/>
              <a:gd name="T2" fmla="*/ 0 w 204"/>
              <a:gd name="T3" fmla="*/ 0 h 205"/>
              <a:gd name="T4" fmla="*/ 203 w 204"/>
              <a:gd name="T5" fmla="*/ 0 h 205"/>
              <a:gd name="T6" fmla="*/ 203 w 204"/>
              <a:gd name="T7" fmla="*/ 204 h 205"/>
              <a:gd name="T8" fmla="*/ 0 w 204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Freeform 27"/>
          <p:cNvSpPr>
            <a:spLocks/>
          </p:cNvSpPr>
          <p:nvPr/>
        </p:nvSpPr>
        <p:spPr bwMode="auto">
          <a:xfrm>
            <a:off x="6983414" y="3719514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Freeform 28"/>
          <p:cNvSpPr>
            <a:spLocks/>
          </p:cNvSpPr>
          <p:nvPr/>
        </p:nvSpPr>
        <p:spPr bwMode="auto">
          <a:xfrm>
            <a:off x="7421564" y="3719514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Freeform 29"/>
          <p:cNvSpPr>
            <a:spLocks/>
          </p:cNvSpPr>
          <p:nvPr/>
        </p:nvSpPr>
        <p:spPr bwMode="auto">
          <a:xfrm>
            <a:off x="7747000" y="3719514"/>
            <a:ext cx="325438" cy="325437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Freeform 30"/>
          <p:cNvSpPr>
            <a:spLocks/>
          </p:cNvSpPr>
          <p:nvPr/>
        </p:nvSpPr>
        <p:spPr bwMode="auto">
          <a:xfrm>
            <a:off x="8070850" y="3719514"/>
            <a:ext cx="325438" cy="325437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Freeform 31"/>
          <p:cNvSpPr>
            <a:spLocks/>
          </p:cNvSpPr>
          <p:nvPr/>
        </p:nvSpPr>
        <p:spPr bwMode="auto">
          <a:xfrm>
            <a:off x="8394701" y="3719514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Freeform 32"/>
          <p:cNvSpPr>
            <a:spLocks/>
          </p:cNvSpPr>
          <p:nvPr/>
        </p:nvSpPr>
        <p:spPr bwMode="auto">
          <a:xfrm>
            <a:off x="8821739" y="3719514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Freeform 33"/>
          <p:cNvSpPr>
            <a:spLocks/>
          </p:cNvSpPr>
          <p:nvPr/>
        </p:nvSpPr>
        <p:spPr bwMode="auto">
          <a:xfrm>
            <a:off x="9147175" y="3719514"/>
            <a:ext cx="325438" cy="325437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Freeform 34"/>
          <p:cNvSpPr>
            <a:spLocks/>
          </p:cNvSpPr>
          <p:nvPr/>
        </p:nvSpPr>
        <p:spPr bwMode="auto">
          <a:xfrm>
            <a:off x="9471025" y="3719514"/>
            <a:ext cx="325438" cy="325437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Freeform 35"/>
          <p:cNvSpPr>
            <a:spLocks/>
          </p:cNvSpPr>
          <p:nvPr/>
        </p:nvSpPr>
        <p:spPr bwMode="auto">
          <a:xfrm>
            <a:off x="9794876" y="3719514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Freeform 36"/>
          <p:cNvSpPr>
            <a:spLocks/>
          </p:cNvSpPr>
          <p:nvPr/>
        </p:nvSpPr>
        <p:spPr bwMode="auto">
          <a:xfrm>
            <a:off x="2865438" y="2862263"/>
            <a:ext cx="487362" cy="404812"/>
          </a:xfrm>
          <a:custGeom>
            <a:avLst/>
            <a:gdLst>
              <a:gd name="T0" fmla="*/ 0 w 307"/>
              <a:gd name="T1" fmla="*/ 254 h 255"/>
              <a:gd name="T2" fmla="*/ 0 w 307"/>
              <a:gd name="T3" fmla="*/ 0 h 255"/>
              <a:gd name="T4" fmla="*/ 306 w 307"/>
              <a:gd name="T5" fmla="*/ 0 h 255"/>
              <a:gd name="T6" fmla="*/ 306 w 307"/>
              <a:gd name="T7" fmla="*/ 254 h 255"/>
              <a:gd name="T8" fmla="*/ 0 w 307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Freeform 37"/>
          <p:cNvSpPr>
            <a:spLocks/>
          </p:cNvSpPr>
          <p:nvPr/>
        </p:nvSpPr>
        <p:spPr bwMode="auto">
          <a:xfrm>
            <a:off x="29464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Freeform 38"/>
          <p:cNvSpPr>
            <a:spLocks/>
          </p:cNvSpPr>
          <p:nvPr/>
        </p:nvSpPr>
        <p:spPr bwMode="auto">
          <a:xfrm>
            <a:off x="3351213" y="286226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1" name="Freeform 39"/>
          <p:cNvSpPr>
            <a:spLocks/>
          </p:cNvSpPr>
          <p:nvPr/>
        </p:nvSpPr>
        <p:spPr bwMode="auto">
          <a:xfrm>
            <a:off x="3432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2" name="Freeform 40"/>
          <p:cNvSpPr>
            <a:spLocks/>
          </p:cNvSpPr>
          <p:nvPr/>
        </p:nvSpPr>
        <p:spPr bwMode="auto">
          <a:xfrm>
            <a:off x="3838575" y="286226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3" name="Freeform 41"/>
          <p:cNvSpPr>
            <a:spLocks/>
          </p:cNvSpPr>
          <p:nvPr/>
        </p:nvSpPr>
        <p:spPr bwMode="auto">
          <a:xfrm>
            <a:off x="3919539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4" name="Freeform 42"/>
          <p:cNvSpPr>
            <a:spLocks/>
          </p:cNvSpPr>
          <p:nvPr/>
        </p:nvSpPr>
        <p:spPr bwMode="auto">
          <a:xfrm>
            <a:off x="4325938" y="286226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5" name="Freeform 43"/>
          <p:cNvSpPr>
            <a:spLocks/>
          </p:cNvSpPr>
          <p:nvPr/>
        </p:nvSpPr>
        <p:spPr bwMode="auto">
          <a:xfrm>
            <a:off x="44069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6" name="Freeform 44"/>
          <p:cNvSpPr>
            <a:spLocks/>
          </p:cNvSpPr>
          <p:nvPr/>
        </p:nvSpPr>
        <p:spPr bwMode="auto">
          <a:xfrm>
            <a:off x="4813300" y="2862263"/>
            <a:ext cx="82550" cy="404812"/>
          </a:xfrm>
          <a:custGeom>
            <a:avLst/>
            <a:gdLst>
              <a:gd name="T0" fmla="*/ 0 w 52"/>
              <a:gd name="T1" fmla="*/ 254 h 255"/>
              <a:gd name="T2" fmla="*/ 0 w 52"/>
              <a:gd name="T3" fmla="*/ 0 h 255"/>
              <a:gd name="T4" fmla="*/ 51 w 52"/>
              <a:gd name="T5" fmla="*/ 0 h 255"/>
              <a:gd name="T6" fmla="*/ 51 w 52"/>
              <a:gd name="T7" fmla="*/ 254 h 255"/>
              <a:gd name="T8" fmla="*/ 0 w 52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7" name="Freeform 45"/>
          <p:cNvSpPr>
            <a:spLocks/>
          </p:cNvSpPr>
          <p:nvPr/>
        </p:nvSpPr>
        <p:spPr bwMode="auto">
          <a:xfrm>
            <a:off x="7075488" y="286226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8" name="Freeform 46"/>
          <p:cNvSpPr>
            <a:spLocks/>
          </p:cNvSpPr>
          <p:nvPr/>
        </p:nvSpPr>
        <p:spPr bwMode="auto">
          <a:xfrm>
            <a:off x="715645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9" name="Freeform 47"/>
          <p:cNvSpPr>
            <a:spLocks/>
          </p:cNvSpPr>
          <p:nvPr/>
        </p:nvSpPr>
        <p:spPr bwMode="auto">
          <a:xfrm>
            <a:off x="7562850" y="286226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0" name="Freeform 48"/>
          <p:cNvSpPr>
            <a:spLocks/>
          </p:cNvSpPr>
          <p:nvPr/>
        </p:nvSpPr>
        <p:spPr bwMode="auto">
          <a:xfrm>
            <a:off x="7643814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1" name="Freeform 49"/>
          <p:cNvSpPr>
            <a:spLocks/>
          </p:cNvSpPr>
          <p:nvPr/>
        </p:nvSpPr>
        <p:spPr bwMode="auto">
          <a:xfrm>
            <a:off x="8050213" y="2862263"/>
            <a:ext cx="487362" cy="404812"/>
          </a:xfrm>
          <a:custGeom>
            <a:avLst/>
            <a:gdLst>
              <a:gd name="T0" fmla="*/ 0 w 307"/>
              <a:gd name="T1" fmla="*/ 254 h 255"/>
              <a:gd name="T2" fmla="*/ 0 w 307"/>
              <a:gd name="T3" fmla="*/ 0 h 255"/>
              <a:gd name="T4" fmla="*/ 306 w 307"/>
              <a:gd name="T5" fmla="*/ 0 h 255"/>
              <a:gd name="T6" fmla="*/ 306 w 307"/>
              <a:gd name="T7" fmla="*/ 254 h 255"/>
              <a:gd name="T8" fmla="*/ 0 w 307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2" name="Freeform 50"/>
          <p:cNvSpPr>
            <a:spLocks/>
          </p:cNvSpPr>
          <p:nvPr/>
        </p:nvSpPr>
        <p:spPr bwMode="auto">
          <a:xfrm>
            <a:off x="8131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3" name="Freeform 51"/>
          <p:cNvSpPr>
            <a:spLocks/>
          </p:cNvSpPr>
          <p:nvPr/>
        </p:nvSpPr>
        <p:spPr bwMode="auto">
          <a:xfrm>
            <a:off x="8535988" y="2862263"/>
            <a:ext cx="488950" cy="404812"/>
          </a:xfrm>
          <a:custGeom>
            <a:avLst/>
            <a:gdLst>
              <a:gd name="T0" fmla="*/ 0 w 308"/>
              <a:gd name="T1" fmla="*/ 254 h 255"/>
              <a:gd name="T2" fmla="*/ 0 w 308"/>
              <a:gd name="T3" fmla="*/ 0 h 255"/>
              <a:gd name="T4" fmla="*/ 307 w 308"/>
              <a:gd name="T5" fmla="*/ 0 h 255"/>
              <a:gd name="T6" fmla="*/ 307 w 308"/>
              <a:gd name="T7" fmla="*/ 254 h 255"/>
              <a:gd name="T8" fmla="*/ 0 w 308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4" name="Freeform 52"/>
          <p:cNvSpPr>
            <a:spLocks/>
          </p:cNvSpPr>
          <p:nvPr/>
        </p:nvSpPr>
        <p:spPr bwMode="auto">
          <a:xfrm>
            <a:off x="862012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54 h 255"/>
              <a:gd name="T4" fmla="*/ 0 w 1"/>
              <a:gd name="T5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5" name="Freeform 53"/>
          <p:cNvSpPr>
            <a:spLocks/>
          </p:cNvSpPr>
          <p:nvPr/>
        </p:nvSpPr>
        <p:spPr bwMode="auto">
          <a:xfrm>
            <a:off x="9023350" y="2862263"/>
            <a:ext cx="84138" cy="404812"/>
          </a:xfrm>
          <a:custGeom>
            <a:avLst/>
            <a:gdLst>
              <a:gd name="T0" fmla="*/ 0 w 53"/>
              <a:gd name="T1" fmla="*/ 254 h 255"/>
              <a:gd name="T2" fmla="*/ 0 w 53"/>
              <a:gd name="T3" fmla="*/ 0 h 255"/>
              <a:gd name="T4" fmla="*/ 52 w 53"/>
              <a:gd name="T5" fmla="*/ 0 h 255"/>
              <a:gd name="T6" fmla="*/ 52 w 53"/>
              <a:gd name="T7" fmla="*/ 254 h 255"/>
              <a:gd name="T8" fmla="*/ 0 w 53"/>
              <a:gd name="T9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6" name="Freeform 54"/>
          <p:cNvSpPr>
            <a:spLocks/>
          </p:cNvSpPr>
          <p:nvPr/>
        </p:nvSpPr>
        <p:spPr bwMode="auto">
          <a:xfrm>
            <a:off x="2449514" y="3184525"/>
            <a:ext cx="446087" cy="496888"/>
          </a:xfrm>
          <a:custGeom>
            <a:avLst/>
            <a:gdLst>
              <a:gd name="T0" fmla="*/ 280 w 281"/>
              <a:gd name="T1" fmla="*/ 0 h 313"/>
              <a:gd name="T2" fmla="*/ 0 w 281"/>
              <a:gd name="T3" fmla="*/ 312 h 313"/>
              <a:gd name="T4" fmla="*/ 280 w 281"/>
              <a:gd name="T5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7" name="Freeform 55"/>
          <p:cNvSpPr>
            <a:spLocks/>
          </p:cNvSpPr>
          <p:nvPr/>
        </p:nvSpPr>
        <p:spPr bwMode="auto">
          <a:xfrm>
            <a:off x="2449513" y="3587751"/>
            <a:ext cx="87312" cy="93663"/>
          </a:xfrm>
          <a:custGeom>
            <a:avLst/>
            <a:gdLst>
              <a:gd name="T0" fmla="*/ 54 w 55"/>
              <a:gd name="T1" fmla="*/ 21 h 59"/>
              <a:gd name="T2" fmla="*/ 0 w 55"/>
              <a:gd name="T3" fmla="*/ 58 h 59"/>
              <a:gd name="T4" fmla="*/ 30 w 55"/>
              <a:gd name="T5" fmla="*/ 0 h 59"/>
              <a:gd name="T6" fmla="*/ 54 w 55"/>
              <a:gd name="T7" fmla="*/ 2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8" name="Freeform 56"/>
          <p:cNvSpPr>
            <a:spLocks/>
          </p:cNvSpPr>
          <p:nvPr/>
        </p:nvSpPr>
        <p:spPr bwMode="auto">
          <a:xfrm>
            <a:off x="3381376" y="3184526"/>
            <a:ext cx="449263" cy="506413"/>
          </a:xfrm>
          <a:custGeom>
            <a:avLst/>
            <a:gdLst>
              <a:gd name="T0" fmla="*/ 0 w 283"/>
              <a:gd name="T1" fmla="*/ 0 h 319"/>
              <a:gd name="T2" fmla="*/ 282 w 283"/>
              <a:gd name="T3" fmla="*/ 318 h 319"/>
              <a:gd name="T4" fmla="*/ 0 w 283"/>
              <a:gd name="T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9" name="Freeform 57"/>
          <p:cNvSpPr>
            <a:spLocks/>
          </p:cNvSpPr>
          <p:nvPr/>
        </p:nvSpPr>
        <p:spPr bwMode="auto">
          <a:xfrm>
            <a:off x="3741738" y="3598864"/>
            <a:ext cx="88900" cy="92075"/>
          </a:xfrm>
          <a:custGeom>
            <a:avLst/>
            <a:gdLst>
              <a:gd name="T0" fmla="*/ 24 w 56"/>
              <a:gd name="T1" fmla="*/ 0 h 58"/>
              <a:gd name="T2" fmla="*/ 55 w 56"/>
              <a:gd name="T3" fmla="*/ 57 h 58"/>
              <a:gd name="T4" fmla="*/ 0 w 56"/>
              <a:gd name="T5" fmla="*/ 21 h 58"/>
              <a:gd name="T6" fmla="*/ 24 w 56"/>
              <a:gd name="T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0" name="Freeform 58"/>
          <p:cNvSpPr>
            <a:spLocks/>
          </p:cNvSpPr>
          <p:nvPr/>
        </p:nvSpPr>
        <p:spPr bwMode="auto">
          <a:xfrm>
            <a:off x="3879851" y="3184526"/>
            <a:ext cx="1330325" cy="517525"/>
          </a:xfrm>
          <a:custGeom>
            <a:avLst/>
            <a:gdLst>
              <a:gd name="T0" fmla="*/ 0 w 838"/>
              <a:gd name="T1" fmla="*/ 0 h 326"/>
              <a:gd name="T2" fmla="*/ 837 w 838"/>
              <a:gd name="T3" fmla="*/ 325 h 326"/>
              <a:gd name="T4" fmla="*/ 0 w 838"/>
              <a:gd name="T5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1" name="Freeform 59"/>
          <p:cNvSpPr>
            <a:spLocks/>
          </p:cNvSpPr>
          <p:nvPr/>
        </p:nvSpPr>
        <p:spPr bwMode="auto">
          <a:xfrm>
            <a:off x="5105401" y="3640138"/>
            <a:ext cx="104775" cy="61912"/>
          </a:xfrm>
          <a:custGeom>
            <a:avLst/>
            <a:gdLst>
              <a:gd name="T0" fmla="*/ 11 w 66"/>
              <a:gd name="T1" fmla="*/ 0 h 39"/>
              <a:gd name="T2" fmla="*/ 65 w 66"/>
              <a:gd name="T3" fmla="*/ 38 h 39"/>
              <a:gd name="T4" fmla="*/ 0 w 66"/>
              <a:gd name="T5" fmla="*/ 30 h 39"/>
              <a:gd name="T6" fmla="*/ 11 w 66"/>
              <a:gd name="T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2" name="Freeform 60"/>
          <p:cNvSpPr>
            <a:spLocks/>
          </p:cNvSpPr>
          <p:nvPr/>
        </p:nvSpPr>
        <p:spPr bwMode="auto">
          <a:xfrm>
            <a:off x="6661150" y="3205164"/>
            <a:ext cx="446088" cy="496887"/>
          </a:xfrm>
          <a:custGeom>
            <a:avLst/>
            <a:gdLst>
              <a:gd name="T0" fmla="*/ 280 w 281"/>
              <a:gd name="T1" fmla="*/ 0 h 313"/>
              <a:gd name="T2" fmla="*/ 0 w 281"/>
              <a:gd name="T3" fmla="*/ 312 h 313"/>
              <a:gd name="T4" fmla="*/ 280 w 281"/>
              <a:gd name="T5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3" name="Freeform 61"/>
          <p:cNvSpPr>
            <a:spLocks/>
          </p:cNvSpPr>
          <p:nvPr/>
        </p:nvSpPr>
        <p:spPr bwMode="auto">
          <a:xfrm>
            <a:off x="6661151" y="3608388"/>
            <a:ext cx="87313" cy="93662"/>
          </a:xfrm>
          <a:custGeom>
            <a:avLst/>
            <a:gdLst>
              <a:gd name="T0" fmla="*/ 54 w 55"/>
              <a:gd name="T1" fmla="*/ 21 h 59"/>
              <a:gd name="T2" fmla="*/ 0 w 55"/>
              <a:gd name="T3" fmla="*/ 58 h 59"/>
              <a:gd name="T4" fmla="*/ 30 w 55"/>
              <a:gd name="T5" fmla="*/ 0 h 59"/>
              <a:gd name="T6" fmla="*/ 54 w 55"/>
              <a:gd name="T7" fmla="*/ 2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4" name="Freeform 62"/>
          <p:cNvSpPr>
            <a:spLocks/>
          </p:cNvSpPr>
          <p:nvPr/>
        </p:nvSpPr>
        <p:spPr bwMode="auto">
          <a:xfrm>
            <a:off x="7593014" y="3205163"/>
            <a:ext cx="458787" cy="476250"/>
          </a:xfrm>
          <a:custGeom>
            <a:avLst/>
            <a:gdLst>
              <a:gd name="T0" fmla="*/ 0 w 289"/>
              <a:gd name="T1" fmla="*/ 0 h 300"/>
              <a:gd name="T2" fmla="*/ 288 w 289"/>
              <a:gd name="T3" fmla="*/ 299 h 300"/>
              <a:gd name="T4" fmla="*/ 0 w 289"/>
              <a:gd name="T5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5" name="Freeform 63"/>
          <p:cNvSpPr>
            <a:spLocks/>
          </p:cNvSpPr>
          <p:nvPr/>
        </p:nvSpPr>
        <p:spPr bwMode="auto">
          <a:xfrm>
            <a:off x="7961314" y="3589339"/>
            <a:ext cx="90487" cy="92075"/>
          </a:xfrm>
          <a:custGeom>
            <a:avLst/>
            <a:gdLst>
              <a:gd name="T0" fmla="*/ 23 w 57"/>
              <a:gd name="T1" fmla="*/ 0 h 58"/>
              <a:gd name="T2" fmla="*/ 56 w 57"/>
              <a:gd name="T3" fmla="*/ 57 h 58"/>
              <a:gd name="T4" fmla="*/ 0 w 57"/>
              <a:gd name="T5" fmla="*/ 22 h 58"/>
              <a:gd name="T6" fmla="*/ 23 w 57"/>
              <a:gd name="T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6" name="Freeform 64"/>
          <p:cNvSpPr>
            <a:spLocks/>
          </p:cNvSpPr>
          <p:nvPr/>
        </p:nvSpPr>
        <p:spPr bwMode="auto">
          <a:xfrm>
            <a:off x="8080376" y="3214688"/>
            <a:ext cx="1362075" cy="476250"/>
          </a:xfrm>
          <a:custGeom>
            <a:avLst/>
            <a:gdLst>
              <a:gd name="T0" fmla="*/ 0 w 858"/>
              <a:gd name="T1" fmla="*/ 0 h 300"/>
              <a:gd name="T2" fmla="*/ 857 w 858"/>
              <a:gd name="T3" fmla="*/ 299 h 300"/>
              <a:gd name="T4" fmla="*/ 0 w 858"/>
              <a:gd name="T5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7" name="Freeform 65"/>
          <p:cNvSpPr>
            <a:spLocks/>
          </p:cNvSpPr>
          <p:nvPr/>
        </p:nvSpPr>
        <p:spPr bwMode="auto">
          <a:xfrm>
            <a:off x="9336088" y="3632200"/>
            <a:ext cx="106362" cy="58738"/>
          </a:xfrm>
          <a:custGeom>
            <a:avLst/>
            <a:gdLst>
              <a:gd name="T0" fmla="*/ 11 w 67"/>
              <a:gd name="T1" fmla="*/ 0 h 37"/>
              <a:gd name="T2" fmla="*/ 66 w 67"/>
              <a:gd name="T3" fmla="*/ 36 h 37"/>
              <a:gd name="T4" fmla="*/ 0 w 67"/>
              <a:gd name="T5" fmla="*/ 31 h 37"/>
              <a:gd name="T6" fmla="*/ 11 w 67"/>
              <a:gd name="T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8" name="Freeform 66"/>
          <p:cNvSpPr>
            <a:spLocks/>
          </p:cNvSpPr>
          <p:nvPr/>
        </p:nvSpPr>
        <p:spPr bwMode="auto">
          <a:xfrm>
            <a:off x="3838576" y="2446339"/>
            <a:ext cx="1177925" cy="396875"/>
          </a:xfrm>
          <a:custGeom>
            <a:avLst/>
            <a:gdLst>
              <a:gd name="T0" fmla="*/ 741 w 742"/>
              <a:gd name="T1" fmla="*/ 0 h 250"/>
              <a:gd name="T2" fmla="*/ 0 w 742"/>
              <a:gd name="T3" fmla="*/ 249 h 250"/>
              <a:gd name="T4" fmla="*/ 741 w 742"/>
              <a:gd name="T5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9" name="Freeform 67"/>
          <p:cNvSpPr>
            <a:spLocks/>
          </p:cNvSpPr>
          <p:nvPr/>
        </p:nvSpPr>
        <p:spPr bwMode="auto">
          <a:xfrm>
            <a:off x="3838576" y="2784475"/>
            <a:ext cx="106363" cy="58738"/>
          </a:xfrm>
          <a:custGeom>
            <a:avLst/>
            <a:gdLst>
              <a:gd name="T0" fmla="*/ 66 w 67"/>
              <a:gd name="T1" fmla="*/ 31 h 37"/>
              <a:gd name="T2" fmla="*/ 0 w 67"/>
              <a:gd name="T3" fmla="*/ 36 h 37"/>
              <a:gd name="T4" fmla="*/ 56 w 67"/>
              <a:gd name="T5" fmla="*/ 0 h 37"/>
              <a:gd name="T6" fmla="*/ 66 w 67"/>
              <a:gd name="T7" fmla="*/ 3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0" name="Freeform 68"/>
          <p:cNvSpPr>
            <a:spLocks/>
          </p:cNvSpPr>
          <p:nvPr/>
        </p:nvSpPr>
        <p:spPr bwMode="auto">
          <a:xfrm>
            <a:off x="5502276" y="2455863"/>
            <a:ext cx="1992313" cy="387350"/>
          </a:xfrm>
          <a:custGeom>
            <a:avLst/>
            <a:gdLst>
              <a:gd name="T0" fmla="*/ 0 w 1255"/>
              <a:gd name="T1" fmla="*/ 0 h 244"/>
              <a:gd name="T2" fmla="*/ 1254 w 1255"/>
              <a:gd name="T3" fmla="*/ 243 h 244"/>
              <a:gd name="T4" fmla="*/ 0 w 1255"/>
              <a:gd name="T5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1" name="Freeform 69"/>
          <p:cNvSpPr>
            <a:spLocks/>
          </p:cNvSpPr>
          <p:nvPr/>
        </p:nvSpPr>
        <p:spPr bwMode="auto">
          <a:xfrm>
            <a:off x="7388226" y="2797175"/>
            <a:ext cx="106363" cy="50800"/>
          </a:xfrm>
          <a:custGeom>
            <a:avLst/>
            <a:gdLst>
              <a:gd name="T0" fmla="*/ 6 w 67"/>
              <a:gd name="T1" fmla="*/ 0 h 32"/>
              <a:gd name="T2" fmla="*/ 66 w 67"/>
              <a:gd name="T3" fmla="*/ 28 h 32"/>
              <a:gd name="T4" fmla="*/ 0 w 67"/>
              <a:gd name="T5" fmla="*/ 31 h 32"/>
              <a:gd name="T6" fmla="*/ 6 w 67"/>
              <a:gd name="T7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2" name="Freeform 70"/>
          <p:cNvSpPr>
            <a:spLocks/>
          </p:cNvSpPr>
          <p:nvPr/>
        </p:nvSpPr>
        <p:spPr bwMode="auto">
          <a:xfrm>
            <a:off x="3200400" y="3719514"/>
            <a:ext cx="325438" cy="325437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3" name="Freeform 71"/>
          <p:cNvSpPr>
            <a:spLocks/>
          </p:cNvSpPr>
          <p:nvPr/>
        </p:nvSpPr>
        <p:spPr bwMode="auto">
          <a:xfrm>
            <a:off x="3524251" y="3719514"/>
            <a:ext cx="327025" cy="325437"/>
          </a:xfrm>
          <a:custGeom>
            <a:avLst/>
            <a:gdLst>
              <a:gd name="T0" fmla="*/ 0 w 206"/>
              <a:gd name="T1" fmla="*/ 204 h 205"/>
              <a:gd name="T2" fmla="*/ 0 w 206"/>
              <a:gd name="T3" fmla="*/ 0 h 205"/>
              <a:gd name="T4" fmla="*/ 205 w 206"/>
              <a:gd name="T5" fmla="*/ 0 h 205"/>
              <a:gd name="T6" fmla="*/ 205 w 206"/>
              <a:gd name="T7" fmla="*/ 204 h 205"/>
              <a:gd name="T8" fmla="*/ 0 w 206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4" name="Freeform 72"/>
          <p:cNvSpPr>
            <a:spLocks/>
          </p:cNvSpPr>
          <p:nvPr/>
        </p:nvSpPr>
        <p:spPr bwMode="auto">
          <a:xfrm>
            <a:off x="3849689" y="3719514"/>
            <a:ext cx="325437" cy="325437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Freeform 73"/>
          <p:cNvSpPr>
            <a:spLocks/>
          </p:cNvSpPr>
          <p:nvPr/>
        </p:nvSpPr>
        <p:spPr bwMode="auto">
          <a:xfrm>
            <a:off x="4173539" y="3719514"/>
            <a:ext cx="325437" cy="325437"/>
          </a:xfrm>
          <a:custGeom>
            <a:avLst/>
            <a:gdLst>
              <a:gd name="T0" fmla="*/ 0 w 205"/>
              <a:gd name="T1" fmla="*/ 204 h 205"/>
              <a:gd name="T2" fmla="*/ 0 w 205"/>
              <a:gd name="T3" fmla="*/ 0 h 205"/>
              <a:gd name="T4" fmla="*/ 204 w 205"/>
              <a:gd name="T5" fmla="*/ 0 h 205"/>
              <a:gd name="T6" fmla="*/ 204 w 205"/>
              <a:gd name="T7" fmla="*/ 204 h 205"/>
              <a:gd name="T8" fmla="*/ 0 w 205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6" name="Rectangle 74"/>
          <p:cNvSpPr>
            <a:spLocks noChangeArrowheads="1"/>
          </p:cNvSpPr>
          <p:nvPr/>
        </p:nvSpPr>
        <p:spPr bwMode="auto">
          <a:xfrm>
            <a:off x="4164014" y="1800225"/>
            <a:ext cx="456857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000" b="1">
                <a:solidFill>
                  <a:srgbClr val="000000"/>
                </a:solidFill>
                <a:latin typeface="Trebuchet MS" panose="020B0603020202020204" pitchFamily="34" charset="0"/>
              </a:rPr>
              <a:t>Root</a:t>
            </a:r>
          </a:p>
        </p:txBody>
      </p:sp>
      <p:sp>
        <p:nvSpPr>
          <p:cNvPr id="69707" name="Rectangle 75"/>
          <p:cNvSpPr>
            <a:spLocks noChangeArrowheads="1"/>
          </p:cNvSpPr>
          <p:nvPr/>
        </p:nvSpPr>
        <p:spPr bwMode="auto">
          <a:xfrm>
            <a:off x="5118100" y="2122488"/>
            <a:ext cx="33342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000" b="1">
                <a:solidFill>
                  <a:srgbClr val="000000"/>
                </a:solidFill>
                <a:latin typeface="Trebuchet MS" panose="020B0603020202020204" pitchFamily="34" charset="0"/>
              </a:rPr>
              <a:t>17</a:t>
            </a:r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7188200" y="2879725"/>
            <a:ext cx="33342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000" b="1">
                <a:solidFill>
                  <a:srgbClr val="000000"/>
                </a:solidFill>
                <a:latin typeface="Trebuchet MS" panose="020B0603020202020204" pitchFamily="34" charset="0"/>
              </a:rPr>
              <a:t>24</a:t>
            </a:r>
          </a:p>
        </p:txBody>
      </p:sp>
      <p:sp>
        <p:nvSpPr>
          <p:cNvPr id="69709" name="Rectangle 77"/>
          <p:cNvSpPr>
            <a:spLocks noChangeArrowheads="1"/>
          </p:cNvSpPr>
          <p:nvPr/>
        </p:nvSpPr>
        <p:spPr bwMode="auto">
          <a:xfrm>
            <a:off x="7685088" y="2890838"/>
            <a:ext cx="33342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000" b="1">
                <a:solidFill>
                  <a:srgbClr val="000000"/>
                </a:solidFill>
                <a:latin typeface="Trebuchet MS" panose="020B0603020202020204" pitchFamily="34" charset="0"/>
              </a:rPr>
              <a:t>30</a:t>
            </a:r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4560889" y="3717925"/>
            <a:ext cx="389531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000" b="1">
                <a:solidFill>
                  <a:srgbClr val="000000"/>
                </a:solidFill>
                <a:latin typeface="Trebuchet MS" panose="020B0603020202020204" pitchFamily="34" charset="0"/>
              </a:rPr>
              <a:t>14*</a:t>
            </a:r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4884739" y="3717925"/>
            <a:ext cx="389531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000" b="1">
                <a:solidFill>
                  <a:srgbClr val="000000"/>
                </a:solidFill>
                <a:latin typeface="Trebuchet MS" panose="020B0603020202020204" pitchFamily="34" charset="0"/>
              </a:rPr>
              <a:t>16*</a:t>
            </a:r>
          </a:p>
        </p:txBody>
      </p:sp>
      <p:sp>
        <p:nvSpPr>
          <p:cNvPr id="69712" name="Rectangle 80"/>
          <p:cNvSpPr>
            <a:spLocks noChangeArrowheads="1"/>
          </p:cNvSpPr>
          <p:nvPr/>
        </p:nvSpPr>
        <p:spPr bwMode="auto">
          <a:xfrm>
            <a:off x="6010276" y="3697288"/>
            <a:ext cx="389531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000" b="1">
                <a:solidFill>
                  <a:srgbClr val="000000"/>
                </a:solidFill>
                <a:latin typeface="Trebuchet MS" panose="020B0603020202020204" pitchFamily="34" charset="0"/>
              </a:rPr>
              <a:t>19*</a:t>
            </a:r>
          </a:p>
        </p:txBody>
      </p:sp>
      <p:sp>
        <p:nvSpPr>
          <p:cNvPr id="69713" name="Rectangle 81"/>
          <p:cNvSpPr>
            <a:spLocks noChangeArrowheads="1"/>
          </p:cNvSpPr>
          <p:nvPr/>
        </p:nvSpPr>
        <p:spPr bwMode="auto">
          <a:xfrm>
            <a:off x="6316664" y="3697288"/>
            <a:ext cx="389531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000" b="1">
                <a:solidFill>
                  <a:srgbClr val="000000"/>
                </a:solidFill>
                <a:latin typeface="Trebuchet MS" panose="020B0603020202020204" pitchFamily="34" charset="0"/>
              </a:rPr>
              <a:t>20*</a:t>
            </a:r>
          </a:p>
        </p:txBody>
      </p:sp>
      <p:sp>
        <p:nvSpPr>
          <p:cNvPr id="69714" name="Rectangle 82"/>
          <p:cNvSpPr>
            <a:spLocks noChangeArrowheads="1"/>
          </p:cNvSpPr>
          <p:nvPr/>
        </p:nvSpPr>
        <p:spPr bwMode="auto">
          <a:xfrm>
            <a:off x="6630989" y="3697288"/>
            <a:ext cx="389531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000" b="1">
                <a:solidFill>
                  <a:srgbClr val="000000"/>
                </a:solidFill>
                <a:latin typeface="Trebuchet MS" panose="020B0603020202020204" pitchFamily="34" charset="0"/>
              </a:rPr>
              <a:t>22*</a:t>
            </a:r>
          </a:p>
        </p:txBody>
      </p:sp>
      <p:sp>
        <p:nvSpPr>
          <p:cNvPr id="69715" name="Rectangle 83"/>
          <p:cNvSpPr>
            <a:spLocks noChangeArrowheads="1"/>
          </p:cNvSpPr>
          <p:nvPr/>
        </p:nvSpPr>
        <p:spPr bwMode="auto">
          <a:xfrm>
            <a:off x="7381876" y="3697288"/>
            <a:ext cx="389531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000" b="1">
                <a:solidFill>
                  <a:srgbClr val="000000"/>
                </a:solidFill>
                <a:latin typeface="Trebuchet MS" panose="020B0603020202020204" pitchFamily="34" charset="0"/>
              </a:rPr>
              <a:t>24*</a:t>
            </a:r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7716839" y="3697288"/>
            <a:ext cx="389531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000" b="1">
                <a:solidFill>
                  <a:srgbClr val="000000"/>
                </a:solidFill>
                <a:latin typeface="Trebuchet MS" panose="020B0603020202020204" pitchFamily="34" charset="0"/>
              </a:rPr>
              <a:t>27*</a:t>
            </a:r>
          </a:p>
        </p:txBody>
      </p:sp>
      <p:sp>
        <p:nvSpPr>
          <p:cNvPr id="69717" name="Rectangle 85"/>
          <p:cNvSpPr>
            <a:spLocks noChangeArrowheads="1"/>
          </p:cNvSpPr>
          <p:nvPr/>
        </p:nvSpPr>
        <p:spPr bwMode="auto">
          <a:xfrm>
            <a:off x="8020051" y="3708400"/>
            <a:ext cx="389531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000" b="1">
                <a:solidFill>
                  <a:srgbClr val="000000"/>
                </a:solidFill>
                <a:latin typeface="Trebuchet MS" panose="020B0603020202020204" pitchFamily="34" charset="0"/>
              </a:rPr>
              <a:t>29*</a:t>
            </a:r>
          </a:p>
        </p:txBody>
      </p:sp>
      <p:sp>
        <p:nvSpPr>
          <p:cNvPr id="69718" name="Rectangle 86"/>
          <p:cNvSpPr>
            <a:spLocks noChangeArrowheads="1"/>
          </p:cNvSpPr>
          <p:nvPr/>
        </p:nvSpPr>
        <p:spPr bwMode="auto">
          <a:xfrm>
            <a:off x="8791576" y="3708400"/>
            <a:ext cx="389531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000" b="1">
                <a:solidFill>
                  <a:srgbClr val="000000"/>
                </a:solidFill>
                <a:latin typeface="Trebuchet MS" panose="020B0603020202020204" pitchFamily="34" charset="0"/>
              </a:rPr>
              <a:t>33*</a:t>
            </a:r>
          </a:p>
        </p:txBody>
      </p:sp>
      <p:sp>
        <p:nvSpPr>
          <p:cNvPr id="69719" name="Rectangle 87"/>
          <p:cNvSpPr>
            <a:spLocks noChangeArrowheads="1"/>
          </p:cNvSpPr>
          <p:nvPr/>
        </p:nvSpPr>
        <p:spPr bwMode="auto">
          <a:xfrm>
            <a:off x="9117014" y="3708400"/>
            <a:ext cx="389531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000" b="1">
                <a:solidFill>
                  <a:srgbClr val="000000"/>
                </a:solidFill>
                <a:latin typeface="Trebuchet MS" panose="020B0603020202020204" pitchFamily="34" charset="0"/>
              </a:rPr>
              <a:t>34*</a:t>
            </a:r>
          </a:p>
        </p:txBody>
      </p:sp>
      <p:sp>
        <p:nvSpPr>
          <p:cNvPr id="69720" name="Rectangle 88"/>
          <p:cNvSpPr>
            <a:spLocks noChangeArrowheads="1"/>
          </p:cNvSpPr>
          <p:nvPr/>
        </p:nvSpPr>
        <p:spPr bwMode="auto">
          <a:xfrm>
            <a:off x="9431339" y="3697288"/>
            <a:ext cx="389531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000" b="1">
                <a:solidFill>
                  <a:srgbClr val="000000"/>
                </a:solidFill>
                <a:latin typeface="Trebuchet MS" panose="020B0603020202020204" pitchFamily="34" charset="0"/>
              </a:rPr>
              <a:t>38*</a:t>
            </a:r>
          </a:p>
        </p:txBody>
      </p:sp>
      <p:sp>
        <p:nvSpPr>
          <p:cNvPr id="69721" name="Rectangle 89"/>
          <p:cNvSpPr>
            <a:spLocks noChangeArrowheads="1"/>
          </p:cNvSpPr>
          <p:nvPr/>
        </p:nvSpPr>
        <p:spPr bwMode="auto">
          <a:xfrm>
            <a:off x="9755189" y="3687763"/>
            <a:ext cx="389531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000" b="1">
                <a:solidFill>
                  <a:srgbClr val="000000"/>
                </a:solidFill>
                <a:latin typeface="Trebuchet MS" panose="020B0603020202020204" pitchFamily="34" charset="0"/>
              </a:rPr>
              <a:t>39*</a:t>
            </a:r>
          </a:p>
        </p:txBody>
      </p:sp>
      <p:sp>
        <p:nvSpPr>
          <p:cNvPr id="69722" name="Rectangle 90"/>
          <p:cNvSpPr>
            <a:spLocks noChangeArrowheads="1"/>
          </p:cNvSpPr>
          <p:nvPr/>
        </p:nvSpPr>
        <p:spPr bwMode="auto">
          <a:xfrm>
            <a:off x="3463925" y="2890838"/>
            <a:ext cx="33342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000" b="1">
                <a:solidFill>
                  <a:srgbClr val="000000"/>
                </a:solidFill>
                <a:latin typeface="Trebuchet MS" panose="020B0603020202020204" pitchFamily="34" charset="0"/>
              </a:rPr>
              <a:t>13</a:t>
            </a:r>
          </a:p>
        </p:txBody>
      </p:sp>
      <p:sp>
        <p:nvSpPr>
          <p:cNvPr id="69723" name="Rectangle 91"/>
          <p:cNvSpPr>
            <a:spLocks noChangeArrowheads="1"/>
          </p:cNvSpPr>
          <p:nvPr/>
        </p:nvSpPr>
        <p:spPr bwMode="auto">
          <a:xfrm>
            <a:off x="2997201" y="2890838"/>
            <a:ext cx="25808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000" b="1">
                <a:solidFill>
                  <a:srgbClr val="000000"/>
                </a:solidFill>
                <a:latin typeface="Trebuchet MS" panose="020B0603020202020204" pitchFamily="34" charset="0"/>
              </a:rPr>
              <a:t>5</a:t>
            </a:r>
          </a:p>
        </p:txBody>
      </p:sp>
      <p:sp>
        <p:nvSpPr>
          <p:cNvPr id="69724" name="Rectangle 92"/>
          <p:cNvSpPr>
            <a:spLocks noChangeArrowheads="1"/>
          </p:cNvSpPr>
          <p:nvPr/>
        </p:nvSpPr>
        <p:spPr bwMode="auto">
          <a:xfrm>
            <a:off x="3533775" y="3697288"/>
            <a:ext cx="314190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000" b="1">
                <a:solidFill>
                  <a:srgbClr val="000000"/>
                </a:solidFill>
                <a:latin typeface="Trebuchet MS" panose="020B0603020202020204" pitchFamily="34" charset="0"/>
              </a:rPr>
              <a:t>7*</a:t>
            </a:r>
          </a:p>
        </p:txBody>
      </p:sp>
      <p:sp>
        <p:nvSpPr>
          <p:cNvPr id="69725" name="Rectangle 93"/>
          <p:cNvSpPr>
            <a:spLocks noChangeArrowheads="1"/>
          </p:cNvSpPr>
          <p:nvPr/>
        </p:nvSpPr>
        <p:spPr bwMode="auto">
          <a:xfrm>
            <a:off x="3211513" y="3697288"/>
            <a:ext cx="314190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000" b="1">
                <a:solidFill>
                  <a:srgbClr val="000000"/>
                </a:solidFill>
                <a:latin typeface="Trebuchet MS" panose="020B0603020202020204" pitchFamily="34" charset="0"/>
              </a:rPr>
              <a:t>5*</a:t>
            </a:r>
          </a:p>
        </p:txBody>
      </p:sp>
      <p:sp>
        <p:nvSpPr>
          <p:cNvPr id="69726" name="Rectangle 94"/>
          <p:cNvSpPr>
            <a:spLocks noChangeArrowheads="1"/>
          </p:cNvSpPr>
          <p:nvPr/>
        </p:nvSpPr>
        <p:spPr bwMode="auto">
          <a:xfrm>
            <a:off x="3849688" y="3697288"/>
            <a:ext cx="314190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000" b="1">
                <a:solidFill>
                  <a:srgbClr val="000000"/>
                </a:solidFill>
                <a:latin typeface="Trebuchet MS" panose="020B0603020202020204" pitchFamily="34" charset="0"/>
              </a:rPr>
              <a:t>8*</a:t>
            </a:r>
          </a:p>
        </p:txBody>
      </p:sp>
      <p:sp>
        <p:nvSpPr>
          <p:cNvPr id="69727" name="Line 95"/>
          <p:cNvSpPr>
            <a:spLocks noChangeShapeType="1"/>
          </p:cNvSpPr>
          <p:nvPr/>
        </p:nvSpPr>
        <p:spPr bwMode="auto">
          <a:xfrm>
            <a:off x="4572000" y="16764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28" name="Arc 96"/>
          <p:cNvSpPr>
            <a:spLocks/>
          </p:cNvSpPr>
          <p:nvPr/>
        </p:nvSpPr>
        <p:spPr bwMode="auto">
          <a:xfrm rot="13440000">
            <a:off x="85344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29" name="Arc 97"/>
          <p:cNvSpPr>
            <a:spLocks/>
          </p:cNvSpPr>
          <p:nvPr/>
        </p:nvSpPr>
        <p:spPr bwMode="auto">
          <a:xfrm rot="13440000">
            <a:off x="29718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30" name="Arc 98"/>
          <p:cNvSpPr>
            <a:spLocks/>
          </p:cNvSpPr>
          <p:nvPr/>
        </p:nvSpPr>
        <p:spPr bwMode="auto">
          <a:xfrm rot="13440000">
            <a:off x="43434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31" name="Arc 99"/>
          <p:cNvSpPr>
            <a:spLocks/>
          </p:cNvSpPr>
          <p:nvPr/>
        </p:nvSpPr>
        <p:spPr bwMode="auto">
          <a:xfrm rot="13440000">
            <a:off x="57912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32" name="Arc 100"/>
          <p:cNvSpPr>
            <a:spLocks/>
          </p:cNvSpPr>
          <p:nvPr/>
        </p:nvSpPr>
        <p:spPr bwMode="auto">
          <a:xfrm rot="13440000">
            <a:off x="7162800" y="3505200"/>
            <a:ext cx="304800" cy="304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838465" y="1866900"/>
            <a:ext cx="11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=2 </a:t>
            </a:r>
          </a:p>
          <a:p>
            <a:r>
              <a:rPr lang="en-US" dirty="0"/>
              <a:t>Height =2 </a:t>
            </a:r>
          </a:p>
        </p:txBody>
      </p:sp>
    </p:spTree>
    <p:extLst>
      <p:ext uri="{BB962C8B-B14F-4D97-AF65-F5344CB8AC3E}">
        <p14:creationId xmlns:p14="http://schemas.microsoft.com/office/powerpoint/2010/main" val="249200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2590801" y="2335214"/>
            <a:ext cx="77565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+mn-lt"/>
              </a:rPr>
              <a:t>How to handle non-unique search key values?</a:t>
            </a:r>
          </a:p>
        </p:txBody>
      </p:sp>
      <p:sp>
        <p:nvSpPr>
          <p:cNvPr id="3" name="Rectangle 2"/>
          <p:cNvSpPr/>
          <p:nvPr/>
        </p:nvSpPr>
        <p:spPr>
          <a:xfrm>
            <a:off x="2895600" y="3810001"/>
            <a:ext cx="65532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/>
              <a:t>In other words, there are duplicate search keys where several data entries have the same search key values.</a:t>
            </a:r>
          </a:p>
        </p:txBody>
      </p:sp>
    </p:spTree>
    <p:extLst>
      <p:ext uri="{BB962C8B-B14F-4D97-AF65-F5344CB8AC3E}">
        <p14:creationId xmlns:p14="http://schemas.microsoft.com/office/powerpoint/2010/main" val="412598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81225" y="381000"/>
            <a:ext cx="777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Trebuchet MS" panose="020B0603020202020204" pitchFamily="34" charset="0"/>
              </a:rPr>
              <a:t>Alternatives to handle </a:t>
            </a:r>
            <a:r>
              <a:rPr lang="en-US" altLang="en-US" sz="3600">
                <a:solidFill>
                  <a:schemeClr val="tx2"/>
                </a:solidFill>
                <a:latin typeface="Trebuchet MS" panose="020B0603020202020204" pitchFamily="34" charset="0"/>
              </a:rPr>
              <a:t>Duplicate Search Key Values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02920" y="1741715"/>
            <a:ext cx="1117854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15888" indent="-11588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en-US" sz="2000" dirty="0">
                <a:latin typeface="Trebuchet MS" panose="020B0603020202020204" pitchFamily="34" charset="0"/>
              </a:rPr>
              <a:t>Use an </a:t>
            </a:r>
            <a:r>
              <a:rPr lang="en-US" altLang="en-US" sz="2000" u="sng" dirty="0">
                <a:latin typeface="Trebuchet MS" panose="020B0603020202020204" pitchFamily="34" charset="0"/>
              </a:rPr>
              <a:t>overflow page </a:t>
            </a:r>
            <a:r>
              <a:rPr lang="en-US" altLang="en-US" sz="2000" dirty="0">
                <a:latin typeface="Trebuchet MS" panose="020B0603020202020204" pitchFamily="34" charset="0"/>
              </a:rPr>
              <a:t>and </a:t>
            </a:r>
            <a:r>
              <a:rPr lang="en-US" altLang="en-US" sz="2000" u="sng" dirty="0">
                <a:latin typeface="Trebuchet MS" panose="020B0603020202020204" pitchFamily="34" charset="0"/>
              </a:rPr>
              <a:t>modify the search algorithm</a:t>
            </a:r>
            <a:r>
              <a:rPr lang="en-US" altLang="en-US" sz="2000" dirty="0">
                <a:latin typeface="Trebuchet MS" panose="020B0603020202020204" pitchFamily="34" charset="0"/>
              </a:rPr>
              <a:t>.  We assume that all entries with a given search key value reside on a single leave page. </a:t>
            </a:r>
          </a:p>
          <a:p>
            <a:pPr lvl="1" eaLnBrk="1" hangingPunct="1"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endParaRPr lang="en-US" altLang="en-US" sz="2000" dirty="0">
              <a:latin typeface="Trebuchet MS" panose="020B0603020202020204" pitchFamily="34" charset="0"/>
            </a:endParaRPr>
          </a:p>
          <a:p>
            <a:pPr lvl="1" eaLnBrk="1" hangingPunct="1"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en-US" sz="2000" dirty="0">
                <a:latin typeface="Trebuchet MS" panose="020B0603020202020204" pitchFamily="34" charset="0"/>
              </a:rPr>
              <a:t>Handle the duplicate keys like other data entries and </a:t>
            </a:r>
            <a:r>
              <a:rPr lang="en-US" altLang="en-US" sz="2000" u="sng" dirty="0">
                <a:latin typeface="Trebuchet MS" panose="020B0603020202020204" pitchFamily="34" charset="0"/>
              </a:rPr>
              <a:t>modify the search algorithm</a:t>
            </a:r>
            <a:r>
              <a:rPr lang="en-US" altLang="en-US" sz="2000" dirty="0">
                <a:latin typeface="Trebuchet MS" panose="020B0603020202020204" pitchFamily="34" charset="0"/>
              </a:rPr>
              <a:t> to find the first data entry in the index with a given search key value and possibly retrieve more than one leaf pages.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2000" u="sng" dirty="0">
                <a:latin typeface="Trebuchet MS" panose="020B0603020202020204" pitchFamily="34" charset="0"/>
              </a:rPr>
              <a:t>Problem</a:t>
            </a:r>
            <a:r>
              <a:rPr lang="en-US" altLang="en-US" sz="2000" dirty="0">
                <a:latin typeface="Trebuchet MS" panose="020B0603020202020204" pitchFamily="34" charset="0"/>
              </a:rPr>
              <a:t>: Could be inefficient to delete one record because we have to check several search key entries.</a:t>
            </a:r>
          </a:p>
          <a:p>
            <a:pPr lvl="2" eaLnBrk="1" hangingPunct="1"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endParaRPr lang="en-US" altLang="en-US" sz="2000" dirty="0">
              <a:latin typeface="Trebuchet MS" panose="020B0603020202020204" pitchFamily="34" charset="0"/>
            </a:endParaRPr>
          </a:p>
          <a:p>
            <a:pPr lvl="1" eaLnBrk="1" hangingPunct="1"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r>
              <a:rPr lang="en-US" altLang="en-US" sz="2000" dirty="0">
                <a:latin typeface="Trebuchet MS" panose="020B0603020202020204" pitchFamily="34" charset="0"/>
              </a:rPr>
              <a:t>Use </a:t>
            </a:r>
            <a:r>
              <a:rPr lang="en-US" altLang="en-US" sz="2000" u="sng" dirty="0">
                <a:latin typeface="Trebuchet MS" panose="020B0603020202020204" pitchFamily="34" charset="0"/>
              </a:rPr>
              <a:t>rid</a:t>
            </a:r>
            <a:r>
              <a:rPr lang="en-US" altLang="en-US" sz="2000" dirty="0">
                <a:latin typeface="Trebuchet MS" panose="020B0603020202020204" pitchFamily="34" charset="0"/>
              </a:rPr>
              <a:t> as part of the search key; the duplicate keys become unique keys.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1800" u="sng" dirty="0">
                <a:latin typeface="Trebuchet MS" panose="020B0603020202020204" pitchFamily="34" charset="0"/>
              </a:rPr>
              <a:t>Problem</a:t>
            </a:r>
            <a:r>
              <a:rPr lang="en-US" altLang="en-US" sz="1800" dirty="0">
                <a:latin typeface="Trebuchet MS" panose="020B0603020202020204" pitchFamily="34" charset="0"/>
              </a:rPr>
              <a:t>: Page formats impact the performance of the deletion.  </a:t>
            </a:r>
            <a:r>
              <a:rPr lang="en-US" altLang="en-US" sz="1800" dirty="0" err="1">
                <a:latin typeface="Trebuchet MS" panose="020B0603020202020204" pitchFamily="34" charset="0"/>
              </a:rPr>
              <a:t>Eg</a:t>
            </a:r>
            <a:r>
              <a:rPr lang="en-US" altLang="en-US" sz="1800" dirty="0">
                <a:latin typeface="Trebuchet MS" panose="020B0603020202020204" pitchFamily="34" charset="0"/>
              </a:rPr>
              <a:t>., if packed page format is used, data entries pointing to other records in the same page that a record is deleted must be adjusted.</a:t>
            </a:r>
            <a:endParaRPr lang="en-US" altLang="en-US" sz="2000" dirty="0">
              <a:latin typeface="Trebuchet MS" panose="020B0603020202020204" pitchFamily="34" charset="0"/>
            </a:endParaRPr>
          </a:p>
          <a:p>
            <a:pPr lvl="1" eaLnBrk="1" hangingPunct="1">
              <a:spcBef>
                <a:spcPct val="0"/>
              </a:spcBef>
              <a:buFont typeface="Times New Roman" panose="02020603050405020304" pitchFamily="18" charset="0"/>
              <a:buAutoNum type="arabicPeriod"/>
            </a:pPr>
            <a:endParaRPr lang="en-US" altLang="en-US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86291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2209800" y="419100"/>
            <a:ext cx="83820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 err="1">
                <a:solidFill>
                  <a:srgbClr val="7030A0"/>
                </a:solidFill>
                <a:latin typeface="Trebuchet MS" panose="020B0603020202020204" pitchFamily="34" charset="0"/>
              </a:rPr>
              <a:t>B+Tree</a:t>
            </a:r>
            <a:endParaRPr lang="en-US" altLang="en-US" sz="4400" dirty="0">
              <a:solidFill>
                <a:srgbClr val="7030A0"/>
              </a:solidFill>
              <a:latin typeface="Trebuchet MS" panose="020B0603020202020204" pitchFamily="34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783771" y="1404938"/>
            <a:ext cx="11092543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rebuchet MS" panose="020B0603020202020204" pitchFamily="34" charset="0"/>
              </a:rPr>
              <a:t>Supports equality and range searches efficiently</a:t>
            </a:r>
          </a:p>
          <a:p>
            <a:pPr eaLnBrk="1" hangingPunct="1"/>
            <a:r>
              <a:rPr lang="en-US" altLang="en-US" sz="2000" i="1" dirty="0">
                <a:solidFill>
                  <a:srgbClr val="7030A0"/>
                </a:solidFill>
                <a:latin typeface="Trebuchet MS" panose="020B0603020202020204" pitchFamily="34" charset="0"/>
              </a:rPr>
              <a:t>Height-balanced</a:t>
            </a:r>
            <a:r>
              <a:rPr lang="en-US" altLang="en-US" sz="2000" dirty="0">
                <a:solidFill>
                  <a:srgbClr val="7030A0"/>
                </a:solidFill>
                <a:latin typeface="Trebuchet MS" panose="020B0603020202020204" pitchFamily="34" charset="0"/>
              </a:rPr>
              <a:t> tree </a:t>
            </a:r>
          </a:p>
          <a:p>
            <a:pPr eaLnBrk="1" hangingPunct="1"/>
            <a:r>
              <a:rPr lang="en-US" altLang="en-US" sz="2000" dirty="0">
                <a:solidFill>
                  <a:srgbClr val="7030A0"/>
                </a:solidFill>
                <a:latin typeface="Trebuchet MS" panose="020B0603020202020204" pitchFamily="34" charset="0"/>
              </a:rPr>
              <a:t>Each tree node takes one page; each tree node must be at least </a:t>
            </a:r>
            <a:r>
              <a:rPr lang="en-US" altLang="en-US" sz="2000" dirty="0">
                <a:latin typeface="Trebuchet MS" panose="020B0603020202020204" pitchFamily="34" charset="0"/>
              </a:rPr>
              <a:t>50% full (except for root)  </a:t>
            </a:r>
          </a:p>
          <a:p>
            <a:r>
              <a:rPr lang="en-US" altLang="en-US" sz="2200" dirty="0">
                <a:latin typeface="Trebuchet MS" panose="020B0603020202020204" pitchFamily="34" charset="0"/>
              </a:rPr>
              <a:t>Each non-root node has </a:t>
            </a:r>
            <a:r>
              <a:rPr lang="en-US" altLang="en-US" sz="2200" b="1" dirty="0">
                <a:latin typeface="Trebuchet MS" panose="020B0603020202020204" pitchFamily="34" charset="0"/>
              </a:rPr>
              <a:t>d</a:t>
            </a:r>
            <a:r>
              <a:rPr lang="en-US" altLang="en-US" sz="2200" dirty="0">
                <a:latin typeface="Trebuchet MS" panose="020B0603020202020204" pitchFamily="34" charset="0"/>
              </a:rPr>
              <a:t> &lt;= </a:t>
            </a:r>
            <a:r>
              <a:rPr lang="en-US" altLang="en-US" sz="2200" i="1" u="sng" dirty="0">
                <a:latin typeface="Trebuchet MS" panose="020B0603020202020204" pitchFamily="34" charset="0"/>
              </a:rPr>
              <a:t>m</a:t>
            </a:r>
            <a:r>
              <a:rPr lang="en-US" altLang="en-US" sz="2200" dirty="0">
                <a:latin typeface="Trebuchet MS" panose="020B0603020202020204" pitchFamily="34" charset="0"/>
              </a:rPr>
              <a:t> &lt;= 2</a:t>
            </a:r>
            <a:r>
              <a:rPr lang="en-US" altLang="en-US" sz="2200" b="1" dirty="0">
                <a:latin typeface="Trebuchet MS" panose="020B0603020202020204" pitchFamily="34" charset="0"/>
              </a:rPr>
              <a:t>d</a:t>
            </a:r>
            <a:r>
              <a:rPr lang="en-US" altLang="en-US" sz="2200" dirty="0">
                <a:latin typeface="Trebuchet MS" panose="020B0603020202020204" pitchFamily="34" charset="0"/>
              </a:rPr>
              <a:t> entries </a:t>
            </a:r>
          </a:p>
          <a:p>
            <a:pPr lvl="1"/>
            <a:r>
              <a:rPr lang="en-US" altLang="en-US" sz="1800" b="1" dirty="0">
                <a:latin typeface="Trebuchet MS" panose="020B0603020202020204" pitchFamily="34" charset="0"/>
              </a:rPr>
              <a:t>d</a:t>
            </a:r>
            <a:r>
              <a:rPr lang="en-US" altLang="en-US" sz="1800" dirty="0">
                <a:latin typeface="Trebuchet MS" panose="020B0603020202020204" pitchFamily="34" charset="0"/>
              </a:rPr>
              <a:t> is called </a:t>
            </a:r>
            <a:r>
              <a:rPr lang="en-US" altLang="en-US" sz="1800" u="sng" dirty="0">
                <a:latin typeface="Trebuchet MS" panose="020B0603020202020204" pitchFamily="34" charset="0"/>
              </a:rPr>
              <a:t>the order of the tree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</a:p>
          <a:p>
            <a:r>
              <a:rPr lang="en-US" altLang="en-US" sz="2200" dirty="0">
                <a:latin typeface="Trebuchet MS" panose="020B0603020202020204" pitchFamily="34" charset="0"/>
              </a:rPr>
              <a:t>The root node contains 1&lt;= m &lt;= 2d entries</a:t>
            </a:r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2739160" y="4000500"/>
            <a:ext cx="5473700" cy="2000250"/>
            <a:chOff x="1344" y="2832"/>
            <a:chExt cx="3448" cy="1260"/>
          </a:xfrm>
        </p:grpSpPr>
        <p:sp>
          <p:nvSpPr>
            <p:cNvPr id="73733" name="Freeform 5"/>
            <p:cNvSpPr>
              <a:spLocks/>
            </p:cNvSpPr>
            <p:nvPr/>
          </p:nvSpPr>
          <p:spPr bwMode="auto">
            <a:xfrm>
              <a:off x="1764" y="3644"/>
              <a:ext cx="1731" cy="1"/>
            </a:xfrm>
            <a:custGeom>
              <a:avLst/>
              <a:gdLst>
                <a:gd name="T0" fmla="*/ 0 w 1731"/>
                <a:gd name="T1" fmla="*/ 0 h 1"/>
                <a:gd name="T2" fmla="*/ 1730 w 1731"/>
                <a:gd name="T3" fmla="*/ 0 h 1"/>
                <a:gd name="T4" fmla="*/ 0 w 173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31" h="1">
                  <a:moveTo>
                    <a:pt x="0" y="0"/>
                  </a:moveTo>
                  <a:lnTo>
                    <a:pt x="1730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4" name="Freeform 6"/>
            <p:cNvSpPr>
              <a:spLocks/>
            </p:cNvSpPr>
            <p:nvPr/>
          </p:nvSpPr>
          <p:spPr bwMode="auto">
            <a:xfrm>
              <a:off x="1764" y="2897"/>
              <a:ext cx="914" cy="748"/>
            </a:xfrm>
            <a:custGeom>
              <a:avLst/>
              <a:gdLst>
                <a:gd name="T0" fmla="*/ 0 w 914"/>
                <a:gd name="T1" fmla="*/ 747 h 748"/>
                <a:gd name="T2" fmla="*/ 913 w 914"/>
                <a:gd name="T3" fmla="*/ 0 h 748"/>
                <a:gd name="T4" fmla="*/ 0 w 914"/>
                <a:gd name="T5" fmla="*/ 747 h 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4" h="748">
                  <a:moveTo>
                    <a:pt x="0" y="747"/>
                  </a:moveTo>
                  <a:lnTo>
                    <a:pt x="913" y="0"/>
                  </a:lnTo>
                  <a:lnTo>
                    <a:pt x="0" y="74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5" name="Freeform 7"/>
            <p:cNvSpPr>
              <a:spLocks/>
            </p:cNvSpPr>
            <p:nvPr/>
          </p:nvSpPr>
          <p:spPr bwMode="auto">
            <a:xfrm>
              <a:off x="2677" y="2897"/>
              <a:ext cx="828" cy="748"/>
            </a:xfrm>
            <a:custGeom>
              <a:avLst/>
              <a:gdLst>
                <a:gd name="T0" fmla="*/ 0 w 828"/>
                <a:gd name="T1" fmla="*/ 0 h 748"/>
                <a:gd name="T2" fmla="*/ 827 w 828"/>
                <a:gd name="T3" fmla="*/ 747 h 748"/>
                <a:gd name="T4" fmla="*/ 0 w 828"/>
                <a:gd name="T5" fmla="*/ 0 h 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8" h="748">
                  <a:moveTo>
                    <a:pt x="0" y="0"/>
                  </a:moveTo>
                  <a:lnTo>
                    <a:pt x="827" y="7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6" name="Freeform 8"/>
            <p:cNvSpPr>
              <a:spLocks/>
            </p:cNvSpPr>
            <p:nvPr/>
          </p:nvSpPr>
          <p:spPr bwMode="auto">
            <a:xfrm>
              <a:off x="2341" y="2832"/>
              <a:ext cx="337" cy="66"/>
            </a:xfrm>
            <a:custGeom>
              <a:avLst/>
              <a:gdLst>
                <a:gd name="T0" fmla="*/ 0 w 337"/>
                <a:gd name="T1" fmla="*/ 0 h 66"/>
                <a:gd name="T2" fmla="*/ 55 w 337"/>
                <a:gd name="T3" fmla="*/ 10 h 66"/>
                <a:gd name="T4" fmla="*/ 336 w 337"/>
                <a:gd name="T5" fmla="*/ 65 h 66"/>
                <a:gd name="T6" fmla="*/ 0 w 337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7" h="66">
                  <a:moveTo>
                    <a:pt x="0" y="0"/>
                  </a:moveTo>
                  <a:lnTo>
                    <a:pt x="55" y="10"/>
                  </a:lnTo>
                  <a:lnTo>
                    <a:pt x="336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7" name="Freeform 9"/>
            <p:cNvSpPr>
              <a:spLocks/>
            </p:cNvSpPr>
            <p:nvPr/>
          </p:nvSpPr>
          <p:spPr bwMode="auto">
            <a:xfrm>
              <a:off x="2579" y="2862"/>
              <a:ext cx="99" cy="36"/>
            </a:xfrm>
            <a:custGeom>
              <a:avLst/>
              <a:gdLst>
                <a:gd name="T0" fmla="*/ 12 w 99"/>
                <a:gd name="T1" fmla="*/ 0 h 36"/>
                <a:gd name="T2" fmla="*/ 98 w 99"/>
                <a:gd name="T3" fmla="*/ 35 h 36"/>
                <a:gd name="T4" fmla="*/ 0 w 99"/>
                <a:gd name="T5" fmla="*/ 34 h 36"/>
                <a:gd name="T6" fmla="*/ 12 w 99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" h="36">
                  <a:moveTo>
                    <a:pt x="12" y="0"/>
                  </a:moveTo>
                  <a:lnTo>
                    <a:pt x="98" y="35"/>
                  </a:lnTo>
                  <a:lnTo>
                    <a:pt x="0" y="34"/>
                  </a:lnTo>
                  <a:lnTo>
                    <a:pt x="1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8" name="Freeform 10"/>
            <p:cNvSpPr>
              <a:spLocks/>
            </p:cNvSpPr>
            <p:nvPr/>
          </p:nvSpPr>
          <p:spPr bwMode="auto">
            <a:xfrm>
              <a:off x="1344" y="3844"/>
              <a:ext cx="470" cy="248"/>
            </a:xfrm>
            <a:custGeom>
              <a:avLst/>
              <a:gdLst>
                <a:gd name="T0" fmla="*/ 0 w 470"/>
                <a:gd name="T1" fmla="*/ 0 h 248"/>
                <a:gd name="T2" fmla="*/ 469 w 470"/>
                <a:gd name="T3" fmla="*/ 0 h 248"/>
                <a:gd name="T4" fmla="*/ 469 w 470"/>
                <a:gd name="T5" fmla="*/ 247 h 248"/>
                <a:gd name="T6" fmla="*/ 0 w 470"/>
                <a:gd name="T7" fmla="*/ 247 h 248"/>
                <a:gd name="T8" fmla="*/ 0 w 470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0" h="248">
                  <a:moveTo>
                    <a:pt x="0" y="0"/>
                  </a:moveTo>
                  <a:lnTo>
                    <a:pt x="469" y="0"/>
                  </a:lnTo>
                  <a:lnTo>
                    <a:pt x="469" y="247"/>
                  </a:lnTo>
                  <a:lnTo>
                    <a:pt x="0" y="2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9" name="Freeform 11"/>
            <p:cNvSpPr>
              <a:spLocks/>
            </p:cNvSpPr>
            <p:nvPr/>
          </p:nvSpPr>
          <p:spPr bwMode="auto">
            <a:xfrm>
              <a:off x="1813" y="3936"/>
              <a:ext cx="74" cy="29"/>
            </a:xfrm>
            <a:custGeom>
              <a:avLst/>
              <a:gdLst>
                <a:gd name="T0" fmla="*/ 73 w 74"/>
                <a:gd name="T1" fmla="*/ 28 h 29"/>
                <a:gd name="T2" fmla="*/ 0 w 74"/>
                <a:gd name="T3" fmla="*/ 14 h 29"/>
                <a:gd name="T4" fmla="*/ 73 w 74"/>
                <a:gd name="T5" fmla="*/ 0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" h="29">
                  <a:moveTo>
                    <a:pt x="73" y="28"/>
                  </a:moveTo>
                  <a:lnTo>
                    <a:pt x="0" y="14"/>
                  </a:lnTo>
                  <a:lnTo>
                    <a:pt x="73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0" name="Freeform 12"/>
            <p:cNvSpPr>
              <a:spLocks/>
            </p:cNvSpPr>
            <p:nvPr/>
          </p:nvSpPr>
          <p:spPr bwMode="auto">
            <a:xfrm>
              <a:off x="1813" y="3950"/>
              <a:ext cx="281" cy="1"/>
            </a:xfrm>
            <a:custGeom>
              <a:avLst/>
              <a:gdLst>
                <a:gd name="T0" fmla="*/ 0 w 281"/>
                <a:gd name="T1" fmla="*/ 0 h 1"/>
                <a:gd name="T2" fmla="*/ 280 w 281"/>
                <a:gd name="T3" fmla="*/ 0 h 1"/>
                <a:gd name="T4" fmla="*/ 0 w 28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1" h="1">
                  <a:moveTo>
                    <a:pt x="0" y="0"/>
                  </a:moveTo>
                  <a:lnTo>
                    <a:pt x="280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1" name="Freeform 13"/>
            <p:cNvSpPr>
              <a:spLocks/>
            </p:cNvSpPr>
            <p:nvPr/>
          </p:nvSpPr>
          <p:spPr bwMode="auto">
            <a:xfrm>
              <a:off x="2018" y="3936"/>
              <a:ext cx="76" cy="29"/>
            </a:xfrm>
            <a:custGeom>
              <a:avLst/>
              <a:gdLst>
                <a:gd name="T0" fmla="*/ 0 w 76"/>
                <a:gd name="T1" fmla="*/ 0 h 29"/>
                <a:gd name="T2" fmla="*/ 75 w 76"/>
                <a:gd name="T3" fmla="*/ 14 h 29"/>
                <a:gd name="T4" fmla="*/ 0 w 76"/>
                <a:gd name="T5" fmla="*/ 28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" h="29">
                  <a:moveTo>
                    <a:pt x="0" y="0"/>
                  </a:moveTo>
                  <a:lnTo>
                    <a:pt x="75" y="14"/>
                  </a:lnTo>
                  <a:lnTo>
                    <a:pt x="0" y="28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2" name="Freeform 14"/>
            <p:cNvSpPr>
              <a:spLocks/>
            </p:cNvSpPr>
            <p:nvPr/>
          </p:nvSpPr>
          <p:spPr bwMode="auto">
            <a:xfrm>
              <a:off x="2093" y="3844"/>
              <a:ext cx="470" cy="248"/>
            </a:xfrm>
            <a:custGeom>
              <a:avLst/>
              <a:gdLst>
                <a:gd name="T0" fmla="*/ 0 w 470"/>
                <a:gd name="T1" fmla="*/ 0 h 248"/>
                <a:gd name="T2" fmla="*/ 469 w 470"/>
                <a:gd name="T3" fmla="*/ 0 h 248"/>
                <a:gd name="T4" fmla="*/ 469 w 470"/>
                <a:gd name="T5" fmla="*/ 247 h 248"/>
                <a:gd name="T6" fmla="*/ 0 w 470"/>
                <a:gd name="T7" fmla="*/ 247 h 248"/>
                <a:gd name="T8" fmla="*/ 0 w 470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0" h="248">
                  <a:moveTo>
                    <a:pt x="0" y="0"/>
                  </a:moveTo>
                  <a:lnTo>
                    <a:pt x="469" y="0"/>
                  </a:lnTo>
                  <a:lnTo>
                    <a:pt x="469" y="247"/>
                  </a:lnTo>
                  <a:lnTo>
                    <a:pt x="0" y="2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3" name="Freeform 15"/>
            <p:cNvSpPr>
              <a:spLocks/>
            </p:cNvSpPr>
            <p:nvPr/>
          </p:nvSpPr>
          <p:spPr bwMode="auto">
            <a:xfrm>
              <a:off x="2562" y="3936"/>
              <a:ext cx="76" cy="29"/>
            </a:xfrm>
            <a:custGeom>
              <a:avLst/>
              <a:gdLst>
                <a:gd name="T0" fmla="*/ 75 w 76"/>
                <a:gd name="T1" fmla="*/ 28 h 29"/>
                <a:gd name="T2" fmla="*/ 0 w 76"/>
                <a:gd name="T3" fmla="*/ 14 h 29"/>
                <a:gd name="T4" fmla="*/ 75 w 76"/>
                <a:gd name="T5" fmla="*/ 0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" h="29">
                  <a:moveTo>
                    <a:pt x="75" y="28"/>
                  </a:moveTo>
                  <a:lnTo>
                    <a:pt x="0" y="14"/>
                  </a:lnTo>
                  <a:lnTo>
                    <a:pt x="75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4" name="Freeform 16"/>
            <p:cNvSpPr>
              <a:spLocks/>
            </p:cNvSpPr>
            <p:nvPr/>
          </p:nvSpPr>
          <p:spPr bwMode="auto">
            <a:xfrm>
              <a:off x="2562" y="3950"/>
              <a:ext cx="235" cy="1"/>
            </a:xfrm>
            <a:custGeom>
              <a:avLst/>
              <a:gdLst>
                <a:gd name="T0" fmla="*/ 0 w 235"/>
                <a:gd name="T1" fmla="*/ 0 h 1"/>
                <a:gd name="T2" fmla="*/ 234 w 235"/>
                <a:gd name="T3" fmla="*/ 0 h 1"/>
                <a:gd name="T4" fmla="*/ 0 w 235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5" h="1">
                  <a:moveTo>
                    <a:pt x="0" y="0"/>
                  </a:moveTo>
                  <a:lnTo>
                    <a:pt x="234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5" name="Freeform 17"/>
            <p:cNvSpPr>
              <a:spLocks/>
            </p:cNvSpPr>
            <p:nvPr/>
          </p:nvSpPr>
          <p:spPr bwMode="auto">
            <a:xfrm>
              <a:off x="2721" y="3936"/>
              <a:ext cx="76" cy="29"/>
            </a:xfrm>
            <a:custGeom>
              <a:avLst/>
              <a:gdLst>
                <a:gd name="T0" fmla="*/ 0 w 76"/>
                <a:gd name="T1" fmla="*/ 0 h 29"/>
                <a:gd name="T2" fmla="*/ 75 w 76"/>
                <a:gd name="T3" fmla="*/ 14 h 29"/>
                <a:gd name="T4" fmla="*/ 0 w 76"/>
                <a:gd name="T5" fmla="*/ 28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" h="29">
                  <a:moveTo>
                    <a:pt x="0" y="0"/>
                  </a:moveTo>
                  <a:lnTo>
                    <a:pt x="75" y="14"/>
                  </a:lnTo>
                  <a:lnTo>
                    <a:pt x="0" y="28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6" name="Freeform 18"/>
            <p:cNvSpPr>
              <a:spLocks/>
            </p:cNvSpPr>
            <p:nvPr/>
          </p:nvSpPr>
          <p:spPr bwMode="auto">
            <a:xfrm>
              <a:off x="1671" y="3631"/>
              <a:ext cx="188" cy="214"/>
            </a:xfrm>
            <a:custGeom>
              <a:avLst/>
              <a:gdLst>
                <a:gd name="T0" fmla="*/ 187 w 188"/>
                <a:gd name="T1" fmla="*/ 0 h 214"/>
                <a:gd name="T2" fmla="*/ 0 w 188"/>
                <a:gd name="T3" fmla="*/ 213 h 214"/>
                <a:gd name="T4" fmla="*/ 187 w 188"/>
                <a:gd name="T5" fmla="*/ 0 h 2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8" h="214">
                  <a:moveTo>
                    <a:pt x="187" y="0"/>
                  </a:moveTo>
                  <a:lnTo>
                    <a:pt x="0" y="213"/>
                  </a:lnTo>
                  <a:lnTo>
                    <a:pt x="187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7" name="Freeform 19"/>
            <p:cNvSpPr>
              <a:spLocks/>
            </p:cNvSpPr>
            <p:nvPr/>
          </p:nvSpPr>
          <p:spPr bwMode="auto">
            <a:xfrm>
              <a:off x="1671" y="3788"/>
              <a:ext cx="58" cy="57"/>
            </a:xfrm>
            <a:custGeom>
              <a:avLst/>
              <a:gdLst>
                <a:gd name="T0" fmla="*/ 57 w 58"/>
                <a:gd name="T1" fmla="*/ 17 h 57"/>
                <a:gd name="T2" fmla="*/ 0 w 58"/>
                <a:gd name="T3" fmla="*/ 56 h 57"/>
                <a:gd name="T4" fmla="*/ 26 w 58"/>
                <a:gd name="T5" fmla="*/ 0 h 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57">
                  <a:moveTo>
                    <a:pt x="57" y="17"/>
                  </a:moveTo>
                  <a:lnTo>
                    <a:pt x="0" y="56"/>
                  </a:lnTo>
                  <a:lnTo>
                    <a:pt x="26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8" name="Freeform 20"/>
            <p:cNvSpPr>
              <a:spLocks/>
            </p:cNvSpPr>
            <p:nvPr/>
          </p:nvSpPr>
          <p:spPr bwMode="auto">
            <a:xfrm>
              <a:off x="2327" y="3631"/>
              <a:ext cx="1" cy="214"/>
            </a:xfrm>
            <a:custGeom>
              <a:avLst/>
              <a:gdLst>
                <a:gd name="T0" fmla="*/ 0 w 1"/>
                <a:gd name="T1" fmla="*/ 0 h 214"/>
                <a:gd name="T2" fmla="*/ 0 w 1"/>
                <a:gd name="T3" fmla="*/ 213 h 214"/>
                <a:gd name="T4" fmla="*/ 0 w 1"/>
                <a:gd name="T5" fmla="*/ 0 h 2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14">
                  <a:moveTo>
                    <a:pt x="0" y="0"/>
                  </a:moveTo>
                  <a:lnTo>
                    <a:pt x="0" y="2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9" name="Freeform 21"/>
            <p:cNvSpPr>
              <a:spLocks/>
            </p:cNvSpPr>
            <p:nvPr/>
          </p:nvSpPr>
          <p:spPr bwMode="auto">
            <a:xfrm>
              <a:off x="2310" y="3788"/>
              <a:ext cx="37" cy="57"/>
            </a:xfrm>
            <a:custGeom>
              <a:avLst/>
              <a:gdLst>
                <a:gd name="T0" fmla="*/ 36 w 37"/>
                <a:gd name="T1" fmla="*/ 0 h 57"/>
                <a:gd name="T2" fmla="*/ 18 w 37"/>
                <a:gd name="T3" fmla="*/ 56 h 57"/>
                <a:gd name="T4" fmla="*/ 0 w 37"/>
                <a:gd name="T5" fmla="*/ 0 h 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" h="57">
                  <a:moveTo>
                    <a:pt x="36" y="0"/>
                  </a:moveTo>
                  <a:lnTo>
                    <a:pt x="18" y="5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0" name="Freeform 22"/>
            <p:cNvSpPr>
              <a:spLocks/>
            </p:cNvSpPr>
            <p:nvPr/>
          </p:nvSpPr>
          <p:spPr bwMode="auto">
            <a:xfrm>
              <a:off x="3358" y="3844"/>
              <a:ext cx="470" cy="248"/>
            </a:xfrm>
            <a:custGeom>
              <a:avLst/>
              <a:gdLst>
                <a:gd name="T0" fmla="*/ 0 w 470"/>
                <a:gd name="T1" fmla="*/ 0 h 248"/>
                <a:gd name="T2" fmla="*/ 469 w 470"/>
                <a:gd name="T3" fmla="*/ 0 h 248"/>
                <a:gd name="T4" fmla="*/ 469 w 470"/>
                <a:gd name="T5" fmla="*/ 247 h 248"/>
                <a:gd name="T6" fmla="*/ 0 w 470"/>
                <a:gd name="T7" fmla="*/ 247 h 248"/>
                <a:gd name="T8" fmla="*/ 0 w 470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0" h="248">
                  <a:moveTo>
                    <a:pt x="0" y="0"/>
                  </a:moveTo>
                  <a:lnTo>
                    <a:pt x="469" y="0"/>
                  </a:lnTo>
                  <a:lnTo>
                    <a:pt x="469" y="247"/>
                  </a:lnTo>
                  <a:lnTo>
                    <a:pt x="0" y="2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1" name="Freeform 23"/>
            <p:cNvSpPr>
              <a:spLocks/>
            </p:cNvSpPr>
            <p:nvPr/>
          </p:nvSpPr>
          <p:spPr bwMode="auto">
            <a:xfrm>
              <a:off x="3125" y="3936"/>
              <a:ext cx="75" cy="29"/>
            </a:xfrm>
            <a:custGeom>
              <a:avLst/>
              <a:gdLst>
                <a:gd name="T0" fmla="*/ 74 w 75"/>
                <a:gd name="T1" fmla="*/ 28 h 29"/>
                <a:gd name="T2" fmla="*/ 0 w 75"/>
                <a:gd name="T3" fmla="*/ 14 h 29"/>
                <a:gd name="T4" fmla="*/ 74 w 75"/>
                <a:gd name="T5" fmla="*/ 0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" h="29">
                  <a:moveTo>
                    <a:pt x="74" y="28"/>
                  </a:moveTo>
                  <a:lnTo>
                    <a:pt x="0" y="14"/>
                  </a:lnTo>
                  <a:lnTo>
                    <a:pt x="74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2" name="Freeform 24"/>
            <p:cNvSpPr>
              <a:spLocks/>
            </p:cNvSpPr>
            <p:nvPr/>
          </p:nvSpPr>
          <p:spPr bwMode="auto">
            <a:xfrm>
              <a:off x="3125" y="3950"/>
              <a:ext cx="234" cy="1"/>
            </a:xfrm>
            <a:custGeom>
              <a:avLst/>
              <a:gdLst>
                <a:gd name="T0" fmla="*/ 0 w 234"/>
                <a:gd name="T1" fmla="*/ 0 h 1"/>
                <a:gd name="T2" fmla="*/ 233 w 234"/>
                <a:gd name="T3" fmla="*/ 0 h 1"/>
                <a:gd name="T4" fmla="*/ 0 w 234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4" h="1">
                  <a:moveTo>
                    <a:pt x="0" y="0"/>
                  </a:moveTo>
                  <a:lnTo>
                    <a:pt x="233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3" name="Freeform 25"/>
            <p:cNvSpPr>
              <a:spLocks/>
            </p:cNvSpPr>
            <p:nvPr/>
          </p:nvSpPr>
          <p:spPr bwMode="auto">
            <a:xfrm>
              <a:off x="3284" y="3936"/>
              <a:ext cx="75" cy="29"/>
            </a:xfrm>
            <a:custGeom>
              <a:avLst/>
              <a:gdLst>
                <a:gd name="T0" fmla="*/ 0 w 75"/>
                <a:gd name="T1" fmla="*/ 0 h 29"/>
                <a:gd name="T2" fmla="*/ 74 w 75"/>
                <a:gd name="T3" fmla="*/ 14 h 29"/>
                <a:gd name="T4" fmla="*/ 0 w 75"/>
                <a:gd name="T5" fmla="*/ 28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" h="29">
                  <a:moveTo>
                    <a:pt x="0" y="0"/>
                  </a:moveTo>
                  <a:lnTo>
                    <a:pt x="74" y="14"/>
                  </a:lnTo>
                  <a:lnTo>
                    <a:pt x="0" y="28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4" name="Freeform 26"/>
            <p:cNvSpPr>
              <a:spLocks/>
            </p:cNvSpPr>
            <p:nvPr/>
          </p:nvSpPr>
          <p:spPr bwMode="auto">
            <a:xfrm>
              <a:off x="3405" y="3631"/>
              <a:ext cx="190" cy="214"/>
            </a:xfrm>
            <a:custGeom>
              <a:avLst/>
              <a:gdLst>
                <a:gd name="T0" fmla="*/ 0 w 190"/>
                <a:gd name="T1" fmla="*/ 0 h 214"/>
                <a:gd name="T2" fmla="*/ 189 w 190"/>
                <a:gd name="T3" fmla="*/ 213 h 214"/>
                <a:gd name="T4" fmla="*/ 0 w 190"/>
                <a:gd name="T5" fmla="*/ 0 h 2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0" h="214">
                  <a:moveTo>
                    <a:pt x="0" y="0"/>
                  </a:moveTo>
                  <a:lnTo>
                    <a:pt x="189" y="2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5" name="Freeform 27"/>
            <p:cNvSpPr>
              <a:spLocks/>
            </p:cNvSpPr>
            <p:nvPr/>
          </p:nvSpPr>
          <p:spPr bwMode="auto">
            <a:xfrm>
              <a:off x="3536" y="3788"/>
              <a:ext cx="59" cy="57"/>
            </a:xfrm>
            <a:custGeom>
              <a:avLst/>
              <a:gdLst>
                <a:gd name="T0" fmla="*/ 31 w 59"/>
                <a:gd name="T1" fmla="*/ 0 h 57"/>
                <a:gd name="T2" fmla="*/ 58 w 59"/>
                <a:gd name="T3" fmla="*/ 56 h 57"/>
                <a:gd name="T4" fmla="*/ 0 w 59"/>
                <a:gd name="T5" fmla="*/ 17 h 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" h="57">
                  <a:moveTo>
                    <a:pt x="31" y="0"/>
                  </a:moveTo>
                  <a:lnTo>
                    <a:pt x="58" y="56"/>
                  </a:lnTo>
                  <a:lnTo>
                    <a:pt x="0" y="17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6" name="Rectangle 28"/>
            <p:cNvSpPr>
              <a:spLocks noChangeArrowheads="1"/>
            </p:cNvSpPr>
            <p:nvPr/>
          </p:nvSpPr>
          <p:spPr bwMode="auto">
            <a:xfrm>
              <a:off x="4005" y="2968"/>
              <a:ext cx="787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Index entry pages</a:t>
              </a:r>
            </a:p>
          </p:txBody>
        </p:sp>
        <p:sp>
          <p:nvSpPr>
            <p:cNvPr id="73757" name="Rectangle 29"/>
            <p:cNvSpPr>
              <a:spLocks noChangeArrowheads="1"/>
            </p:cNvSpPr>
            <p:nvPr/>
          </p:nvSpPr>
          <p:spPr bwMode="auto">
            <a:xfrm>
              <a:off x="4005" y="3782"/>
              <a:ext cx="75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Data Entry pages</a:t>
              </a:r>
            </a:p>
          </p:txBody>
        </p:sp>
        <p:sp>
          <p:nvSpPr>
            <p:cNvPr id="73758" name="Rectangle 30"/>
            <p:cNvSpPr>
              <a:spLocks noChangeArrowheads="1"/>
            </p:cNvSpPr>
            <p:nvPr/>
          </p:nvSpPr>
          <p:spPr bwMode="auto">
            <a:xfrm>
              <a:off x="4005" y="3924"/>
              <a:ext cx="734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("Sequence set")</a:t>
              </a:r>
            </a:p>
          </p:txBody>
        </p:sp>
        <p:sp>
          <p:nvSpPr>
            <p:cNvPr id="73759" name="Rectangle 31"/>
            <p:cNvSpPr>
              <a:spLocks noChangeArrowheads="1"/>
            </p:cNvSpPr>
            <p:nvPr/>
          </p:nvSpPr>
          <p:spPr bwMode="auto">
            <a:xfrm>
              <a:off x="4005" y="3146"/>
              <a:ext cx="676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(Direct search)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471263" y="4147094"/>
            <a:ext cx="3720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index node stores index entries pointing to children nodes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471263" y="5238274"/>
            <a:ext cx="3176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data entry node stores data entries. There are three common formats for data entries.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5ACDE7-101F-497A-98ED-2507DEB5D34B}"/>
              </a:ext>
            </a:extLst>
          </p:cNvPr>
          <p:cNvCxnSpPr/>
          <p:nvPr/>
        </p:nvCxnSpPr>
        <p:spPr>
          <a:xfrm flipV="1">
            <a:off x="4855298" y="6000750"/>
            <a:ext cx="0" cy="43785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97F7D2-0DA5-43C6-91B7-43E8DEAD8AD1}"/>
              </a:ext>
            </a:extLst>
          </p:cNvPr>
          <p:cNvSpPr txBox="1"/>
          <p:nvPr/>
        </p:nvSpPr>
        <p:spPr>
          <a:xfrm>
            <a:off x="3034118" y="6404531"/>
            <a:ext cx="592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pointers are used to support range searches effectively</a:t>
            </a:r>
          </a:p>
        </p:txBody>
      </p:sp>
    </p:spTree>
    <p:extLst>
      <p:ext uri="{BB962C8B-B14F-4D97-AF65-F5344CB8AC3E}">
        <p14:creationId xmlns:p14="http://schemas.microsoft.com/office/powerpoint/2010/main" val="188811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ChangeArrowheads="1"/>
          </p:cNvSpPr>
          <p:nvPr/>
        </p:nvSpPr>
        <p:spPr bwMode="auto">
          <a:xfrm>
            <a:off x="377055" y="157355"/>
            <a:ext cx="11437887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chemeClr val="tx2"/>
                </a:solidFill>
                <a:latin typeface="Trebuchet MS" panose="020B0603020202020204" pitchFamily="34" charset="0"/>
              </a:rPr>
              <a:t>Example: Using </a:t>
            </a:r>
            <a:r>
              <a:rPr lang="en-US" altLang="en-US" sz="4000" dirty="0" err="1">
                <a:solidFill>
                  <a:schemeClr val="tx2"/>
                </a:solidFill>
                <a:latin typeface="Trebuchet MS" panose="020B0603020202020204" pitchFamily="34" charset="0"/>
              </a:rPr>
              <a:t>B+Tree</a:t>
            </a:r>
            <a:r>
              <a:rPr lang="en-US" altLang="en-US" sz="4000" dirty="0">
                <a:solidFill>
                  <a:schemeClr val="tx2"/>
                </a:solidFill>
                <a:latin typeface="Trebuchet MS" panose="020B0603020202020204" pitchFamily="34" charset="0"/>
              </a:rPr>
              <a:t> to satisfy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chemeClr val="tx2"/>
                </a:solidFill>
                <a:latin typeface="Trebuchet MS" panose="020B0603020202020204" pitchFamily="34" charset="0"/>
              </a:rPr>
              <a:t>where fid=5 </a:t>
            </a:r>
          </a:p>
        </p:txBody>
      </p:sp>
      <p:sp>
        <p:nvSpPr>
          <p:cNvPr id="75779" name="Rectangle 1027"/>
          <p:cNvSpPr>
            <a:spLocks noChangeArrowheads="1"/>
          </p:cNvSpPr>
          <p:nvPr/>
        </p:nvSpPr>
        <p:spPr bwMode="auto">
          <a:xfrm>
            <a:off x="1537779" y="1445095"/>
            <a:ext cx="9209314" cy="1713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rebuchet MS" panose="020B0603020202020204" pitchFamily="34" charset="0"/>
              </a:rPr>
              <a:t>Search begins at root, and key comparisons direct it to a leaf </a:t>
            </a:r>
          </a:p>
          <a:p>
            <a:pPr eaLnBrk="1" hangingPunct="1"/>
            <a:r>
              <a:rPr lang="en-US" altLang="en-US" sz="2000" dirty="0">
                <a:latin typeface="Trebuchet MS" panose="020B0603020202020204" pitchFamily="34" charset="0"/>
              </a:rPr>
              <a:t>5 &lt; 13, follow the left pointer to fetch the leaf page A.</a:t>
            </a:r>
          </a:p>
          <a:p>
            <a:pPr eaLnBrk="1" hangingPunct="1"/>
            <a:r>
              <a:rPr lang="en-US" altLang="en-US" sz="2000" dirty="0">
                <a:latin typeface="Trebuchet MS" panose="020B0603020202020204" pitchFamily="34" charset="0"/>
              </a:rPr>
              <a:t>Found the data entry with 5*</a:t>
            </a:r>
          </a:p>
          <a:p>
            <a:pPr eaLnBrk="1" hangingPunct="1"/>
            <a:r>
              <a:rPr lang="en-US" altLang="en-US" sz="2000" dirty="0">
                <a:latin typeface="Trebuchet MS" panose="020B0603020202020204" pitchFamily="34" charset="0"/>
              </a:rPr>
              <a:t>Look at the data entry to find the actual record</a:t>
            </a:r>
          </a:p>
        </p:txBody>
      </p:sp>
      <p:grpSp>
        <p:nvGrpSpPr>
          <p:cNvPr id="75783" name="Group 1"/>
          <p:cNvGrpSpPr>
            <a:grpSpLocks/>
          </p:cNvGrpSpPr>
          <p:nvPr/>
        </p:nvGrpSpPr>
        <p:grpSpPr bwMode="auto">
          <a:xfrm>
            <a:off x="1870076" y="3503613"/>
            <a:ext cx="8181183" cy="2283071"/>
            <a:chOff x="346075" y="3503613"/>
            <a:chExt cx="8181183" cy="2282825"/>
          </a:xfrm>
        </p:grpSpPr>
        <p:sp>
          <p:nvSpPr>
            <p:cNvPr id="75789" name="Freeform 1029"/>
            <p:cNvSpPr>
              <a:spLocks/>
            </p:cNvSpPr>
            <p:nvPr/>
          </p:nvSpPr>
          <p:spPr bwMode="auto">
            <a:xfrm>
              <a:off x="3271838" y="3978275"/>
              <a:ext cx="557212" cy="465138"/>
            </a:xfrm>
            <a:custGeom>
              <a:avLst/>
              <a:gdLst>
                <a:gd name="T0" fmla="*/ 0 w 351"/>
                <a:gd name="T1" fmla="*/ 2147483646 h 293"/>
                <a:gd name="T2" fmla="*/ 0 w 351"/>
                <a:gd name="T3" fmla="*/ 0 h 293"/>
                <a:gd name="T4" fmla="*/ 2147483646 w 351"/>
                <a:gd name="T5" fmla="*/ 0 h 293"/>
                <a:gd name="T6" fmla="*/ 2147483646 w 351"/>
                <a:gd name="T7" fmla="*/ 2147483646 h 293"/>
                <a:gd name="T8" fmla="*/ 0 w 351"/>
                <a:gd name="T9" fmla="*/ 2147483646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0" name="Freeform 1030"/>
            <p:cNvSpPr>
              <a:spLocks/>
            </p:cNvSpPr>
            <p:nvPr/>
          </p:nvSpPr>
          <p:spPr bwMode="auto">
            <a:xfrm>
              <a:off x="3365500" y="3978275"/>
              <a:ext cx="1588" cy="465138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147483646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1" name="Freeform 1031"/>
            <p:cNvSpPr>
              <a:spLocks/>
            </p:cNvSpPr>
            <p:nvPr/>
          </p:nvSpPr>
          <p:spPr bwMode="auto">
            <a:xfrm>
              <a:off x="3827463" y="3978275"/>
              <a:ext cx="560387" cy="465138"/>
            </a:xfrm>
            <a:custGeom>
              <a:avLst/>
              <a:gdLst>
                <a:gd name="T0" fmla="*/ 0 w 353"/>
                <a:gd name="T1" fmla="*/ 2147483646 h 293"/>
                <a:gd name="T2" fmla="*/ 0 w 353"/>
                <a:gd name="T3" fmla="*/ 0 h 293"/>
                <a:gd name="T4" fmla="*/ 2147483646 w 353"/>
                <a:gd name="T5" fmla="*/ 0 h 293"/>
                <a:gd name="T6" fmla="*/ 2147483646 w 353"/>
                <a:gd name="T7" fmla="*/ 2147483646 h 293"/>
                <a:gd name="T8" fmla="*/ 0 w 353"/>
                <a:gd name="T9" fmla="*/ 2147483646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2" name="Freeform 1032"/>
            <p:cNvSpPr>
              <a:spLocks/>
            </p:cNvSpPr>
            <p:nvPr/>
          </p:nvSpPr>
          <p:spPr bwMode="auto">
            <a:xfrm>
              <a:off x="3922713" y="3978275"/>
              <a:ext cx="1587" cy="465138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147483646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3" name="Freeform 1033"/>
            <p:cNvSpPr>
              <a:spLocks/>
            </p:cNvSpPr>
            <p:nvPr/>
          </p:nvSpPr>
          <p:spPr bwMode="auto">
            <a:xfrm>
              <a:off x="4386263" y="3978275"/>
              <a:ext cx="558800" cy="465138"/>
            </a:xfrm>
            <a:custGeom>
              <a:avLst/>
              <a:gdLst>
                <a:gd name="T0" fmla="*/ 0 w 352"/>
                <a:gd name="T1" fmla="*/ 2147483646 h 293"/>
                <a:gd name="T2" fmla="*/ 0 w 352"/>
                <a:gd name="T3" fmla="*/ 0 h 293"/>
                <a:gd name="T4" fmla="*/ 2147483646 w 352"/>
                <a:gd name="T5" fmla="*/ 0 h 293"/>
                <a:gd name="T6" fmla="*/ 2147483646 w 352"/>
                <a:gd name="T7" fmla="*/ 2147483646 h 293"/>
                <a:gd name="T8" fmla="*/ 0 w 352"/>
                <a:gd name="T9" fmla="*/ 2147483646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Freeform 1034"/>
            <p:cNvSpPr>
              <a:spLocks/>
            </p:cNvSpPr>
            <p:nvPr/>
          </p:nvSpPr>
          <p:spPr bwMode="auto">
            <a:xfrm>
              <a:off x="4479925" y="3978275"/>
              <a:ext cx="1588" cy="465138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147483646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5" name="Freeform 1035"/>
            <p:cNvSpPr>
              <a:spLocks/>
            </p:cNvSpPr>
            <p:nvPr/>
          </p:nvSpPr>
          <p:spPr bwMode="auto">
            <a:xfrm>
              <a:off x="4943475" y="3978275"/>
              <a:ext cx="560388" cy="465138"/>
            </a:xfrm>
            <a:custGeom>
              <a:avLst/>
              <a:gdLst>
                <a:gd name="T0" fmla="*/ 0 w 353"/>
                <a:gd name="T1" fmla="*/ 2147483646 h 293"/>
                <a:gd name="T2" fmla="*/ 0 w 353"/>
                <a:gd name="T3" fmla="*/ 0 h 293"/>
                <a:gd name="T4" fmla="*/ 2147483646 w 353"/>
                <a:gd name="T5" fmla="*/ 0 h 293"/>
                <a:gd name="T6" fmla="*/ 2147483646 w 353"/>
                <a:gd name="T7" fmla="*/ 2147483646 h 293"/>
                <a:gd name="T8" fmla="*/ 0 w 353"/>
                <a:gd name="T9" fmla="*/ 2147483646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6" name="Freeform 1036"/>
            <p:cNvSpPr>
              <a:spLocks/>
            </p:cNvSpPr>
            <p:nvPr/>
          </p:nvSpPr>
          <p:spPr bwMode="auto">
            <a:xfrm>
              <a:off x="5035550" y="3978275"/>
              <a:ext cx="1588" cy="465138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147483646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Freeform 1037"/>
            <p:cNvSpPr>
              <a:spLocks/>
            </p:cNvSpPr>
            <p:nvPr/>
          </p:nvSpPr>
          <p:spPr bwMode="auto">
            <a:xfrm>
              <a:off x="5502275" y="3978275"/>
              <a:ext cx="93663" cy="465138"/>
            </a:xfrm>
            <a:custGeom>
              <a:avLst/>
              <a:gdLst>
                <a:gd name="T0" fmla="*/ 0 w 59"/>
                <a:gd name="T1" fmla="*/ 2147483646 h 293"/>
                <a:gd name="T2" fmla="*/ 0 w 59"/>
                <a:gd name="T3" fmla="*/ 0 h 293"/>
                <a:gd name="T4" fmla="*/ 2147483646 w 59"/>
                <a:gd name="T5" fmla="*/ 0 h 293"/>
                <a:gd name="T6" fmla="*/ 2147483646 w 59"/>
                <a:gd name="T7" fmla="*/ 2147483646 h 293"/>
                <a:gd name="T8" fmla="*/ 0 w 59"/>
                <a:gd name="T9" fmla="*/ 2147483646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Freeform 1038"/>
            <p:cNvSpPr>
              <a:spLocks/>
            </p:cNvSpPr>
            <p:nvPr/>
          </p:nvSpPr>
          <p:spPr bwMode="auto">
            <a:xfrm>
              <a:off x="7034213" y="5413375"/>
              <a:ext cx="373062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Freeform 1039"/>
            <p:cNvSpPr>
              <a:spLocks/>
            </p:cNvSpPr>
            <p:nvPr/>
          </p:nvSpPr>
          <p:spPr bwMode="auto">
            <a:xfrm>
              <a:off x="7405688" y="5413375"/>
              <a:ext cx="373062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Freeform 1040"/>
            <p:cNvSpPr>
              <a:spLocks/>
            </p:cNvSpPr>
            <p:nvPr/>
          </p:nvSpPr>
          <p:spPr bwMode="auto">
            <a:xfrm>
              <a:off x="7777163" y="5413375"/>
              <a:ext cx="374650" cy="373063"/>
            </a:xfrm>
            <a:custGeom>
              <a:avLst/>
              <a:gdLst>
                <a:gd name="T0" fmla="*/ 0 w 236"/>
                <a:gd name="T1" fmla="*/ 2147483646 h 235"/>
                <a:gd name="T2" fmla="*/ 0 w 236"/>
                <a:gd name="T3" fmla="*/ 0 h 235"/>
                <a:gd name="T4" fmla="*/ 2147483646 w 236"/>
                <a:gd name="T5" fmla="*/ 0 h 235"/>
                <a:gd name="T6" fmla="*/ 2147483646 w 236"/>
                <a:gd name="T7" fmla="*/ 2147483646 h 235"/>
                <a:gd name="T8" fmla="*/ 0 w 236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Freeform 1041"/>
            <p:cNvSpPr>
              <a:spLocks/>
            </p:cNvSpPr>
            <p:nvPr/>
          </p:nvSpPr>
          <p:spPr bwMode="auto">
            <a:xfrm>
              <a:off x="8150225" y="5413375"/>
              <a:ext cx="371475" cy="373063"/>
            </a:xfrm>
            <a:custGeom>
              <a:avLst/>
              <a:gdLst>
                <a:gd name="T0" fmla="*/ 0 w 234"/>
                <a:gd name="T1" fmla="*/ 2147483646 h 235"/>
                <a:gd name="T2" fmla="*/ 0 w 234"/>
                <a:gd name="T3" fmla="*/ 0 h 235"/>
                <a:gd name="T4" fmla="*/ 2147483646 w 234"/>
                <a:gd name="T5" fmla="*/ 0 h 235"/>
                <a:gd name="T6" fmla="*/ 2147483646 w 234"/>
                <a:gd name="T7" fmla="*/ 2147483646 h 235"/>
                <a:gd name="T8" fmla="*/ 0 w 234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4" h="235">
                  <a:moveTo>
                    <a:pt x="0" y="234"/>
                  </a:moveTo>
                  <a:lnTo>
                    <a:pt x="0" y="0"/>
                  </a:lnTo>
                  <a:lnTo>
                    <a:pt x="233" y="0"/>
                  </a:lnTo>
                  <a:lnTo>
                    <a:pt x="233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2" name="Freeform 1042"/>
            <p:cNvSpPr>
              <a:spLocks/>
            </p:cNvSpPr>
            <p:nvPr/>
          </p:nvSpPr>
          <p:spPr bwMode="auto">
            <a:xfrm>
              <a:off x="346075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3" name="Freeform 1043"/>
            <p:cNvSpPr>
              <a:spLocks/>
            </p:cNvSpPr>
            <p:nvPr/>
          </p:nvSpPr>
          <p:spPr bwMode="auto">
            <a:xfrm>
              <a:off x="717550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4" name="Freeform 1044"/>
            <p:cNvSpPr>
              <a:spLocks/>
            </p:cNvSpPr>
            <p:nvPr/>
          </p:nvSpPr>
          <p:spPr bwMode="auto">
            <a:xfrm>
              <a:off x="1089025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5" name="Freeform 1045"/>
            <p:cNvSpPr>
              <a:spLocks/>
            </p:cNvSpPr>
            <p:nvPr/>
          </p:nvSpPr>
          <p:spPr bwMode="auto">
            <a:xfrm>
              <a:off x="1460500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6" name="Freeform 1046"/>
            <p:cNvSpPr>
              <a:spLocks/>
            </p:cNvSpPr>
            <p:nvPr/>
          </p:nvSpPr>
          <p:spPr bwMode="auto">
            <a:xfrm>
              <a:off x="2017713" y="5413375"/>
              <a:ext cx="373062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7" name="Freeform 1047"/>
            <p:cNvSpPr>
              <a:spLocks/>
            </p:cNvSpPr>
            <p:nvPr/>
          </p:nvSpPr>
          <p:spPr bwMode="auto">
            <a:xfrm>
              <a:off x="2389188" y="5413375"/>
              <a:ext cx="373062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8" name="Freeform 1048"/>
            <p:cNvSpPr>
              <a:spLocks/>
            </p:cNvSpPr>
            <p:nvPr/>
          </p:nvSpPr>
          <p:spPr bwMode="auto">
            <a:xfrm>
              <a:off x="2760663" y="5413375"/>
              <a:ext cx="373062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9" name="Freeform 1049"/>
            <p:cNvSpPr>
              <a:spLocks/>
            </p:cNvSpPr>
            <p:nvPr/>
          </p:nvSpPr>
          <p:spPr bwMode="auto">
            <a:xfrm>
              <a:off x="3132138" y="5413375"/>
              <a:ext cx="373062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0" name="Freeform 1050"/>
            <p:cNvSpPr>
              <a:spLocks/>
            </p:cNvSpPr>
            <p:nvPr/>
          </p:nvSpPr>
          <p:spPr bwMode="auto">
            <a:xfrm>
              <a:off x="3689350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1" name="Freeform 1051"/>
            <p:cNvSpPr>
              <a:spLocks/>
            </p:cNvSpPr>
            <p:nvPr/>
          </p:nvSpPr>
          <p:spPr bwMode="auto">
            <a:xfrm>
              <a:off x="4060825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2" name="Freeform 1052"/>
            <p:cNvSpPr>
              <a:spLocks/>
            </p:cNvSpPr>
            <p:nvPr/>
          </p:nvSpPr>
          <p:spPr bwMode="auto">
            <a:xfrm>
              <a:off x="4432300" y="5413375"/>
              <a:ext cx="374650" cy="373063"/>
            </a:xfrm>
            <a:custGeom>
              <a:avLst/>
              <a:gdLst>
                <a:gd name="T0" fmla="*/ 0 w 236"/>
                <a:gd name="T1" fmla="*/ 2147483646 h 235"/>
                <a:gd name="T2" fmla="*/ 0 w 236"/>
                <a:gd name="T3" fmla="*/ 0 h 235"/>
                <a:gd name="T4" fmla="*/ 2147483646 w 236"/>
                <a:gd name="T5" fmla="*/ 0 h 235"/>
                <a:gd name="T6" fmla="*/ 2147483646 w 236"/>
                <a:gd name="T7" fmla="*/ 2147483646 h 235"/>
                <a:gd name="T8" fmla="*/ 0 w 236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3" name="Freeform 1053"/>
            <p:cNvSpPr>
              <a:spLocks/>
            </p:cNvSpPr>
            <p:nvPr/>
          </p:nvSpPr>
          <p:spPr bwMode="auto">
            <a:xfrm>
              <a:off x="4805363" y="5413375"/>
              <a:ext cx="373062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4" name="Freeform 1054"/>
            <p:cNvSpPr>
              <a:spLocks/>
            </p:cNvSpPr>
            <p:nvPr/>
          </p:nvSpPr>
          <p:spPr bwMode="auto">
            <a:xfrm>
              <a:off x="5360988" y="5413375"/>
              <a:ext cx="374650" cy="373063"/>
            </a:xfrm>
            <a:custGeom>
              <a:avLst/>
              <a:gdLst>
                <a:gd name="T0" fmla="*/ 0 w 236"/>
                <a:gd name="T1" fmla="*/ 2147483646 h 235"/>
                <a:gd name="T2" fmla="*/ 0 w 236"/>
                <a:gd name="T3" fmla="*/ 0 h 235"/>
                <a:gd name="T4" fmla="*/ 2147483646 w 236"/>
                <a:gd name="T5" fmla="*/ 0 h 235"/>
                <a:gd name="T6" fmla="*/ 2147483646 w 236"/>
                <a:gd name="T7" fmla="*/ 2147483646 h 235"/>
                <a:gd name="T8" fmla="*/ 0 w 236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5" name="Freeform 1055"/>
            <p:cNvSpPr>
              <a:spLocks/>
            </p:cNvSpPr>
            <p:nvPr/>
          </p:nvSpPr>
          <p:spPr bwMode="auto">
            <a:xfrm>
              <a:off x="5734050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6" name="Freeform 1056"/>
            <p:cNvSpPr>
              <a:spLocks/>
            </p:cNvSpPr>
            <p:nvPr/>
          </p:nvSpPr>
          <p:spPr bwMode="auto">
            <a:xfrm>
              <a:off x="6105525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7" name="Freeform 1057"/>
            <p:cNvSpPr>
              <a:spLocks/>
            </p:cNvSpPr>
            <p:nvPr/>
          </p:nvSpPr>
          <p:spPr bwMode="auto">
            <a:xfrm>
              <a:off x="6477000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8" name="Freeform 1058"/>
            <p:cNvSpPr>
              <a:spLocks/>
            </p:cNvSpPr>
            <p:nvPr/>
          </p:nvSpPr>
          <p:spPr bwMode="auto">
            <a:xfrm>
              <a:off x="1100138" y="4383088"/>
              <a:ext cx="2219325" cy="1009650"/>
            </a:xfrm>
            <a:custGeom>
              <a:avLst/>
              <a:gdLst>
                <a:gd name="T0" fmla="*/ 2147483646 w 1398"/>
                <a:gd name="T1" fmla="*/ 0 h 636"/>
                <a:gd name="T2" fmla="*/ 0 w 1398"/>
                <a:gd name="T3" fmla="*/ 2147483646 h 636"/>
                <a:gd name="T4" fmla="*/ 2147483646 w 1398"/>
                <a:gd name="T5" fmla="*/ 0 h 6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98" h="636">
                  <a:moveTo>
                    <a:pt x="1397" y="0"/>
                  </a:moveTo>
                  <a:lnTo>
                    <a:pt x="0" y="635"/>
                  </a:lnTo>
                  <a:lnTo>
                    <a:pt x="139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9" name="Freeform 1059"/>
            <p:cNvSpPr>
              <a:spLocks/>
            </p:cNvSpPr>
            <p:nvPr/>
          </p:nvSpPr>
          <p:spPr bwMode="auto">
            <a:xfrm>
              <a:off x="1100138" y="5316538"/>
              <a:ext cx="119062" cy="76200"/>
            </a:xfrm>
            <a:custGeom>
              <a:avLst/>
              <a:gdLst>
                <a:gd name="T0" fmla="*/ 2147483646 w 75"/>
                <a:gd name="T1" fmla="*/ 2147483646 h 48"/>
                <a:gd name="T2" fmla="*/ 0 w 75"/>
                <a:gd name="T3" fmla="*/ 2147483646 h 48"/>
                <a:gd name="T4" fmla="*/ 2147483646 w 75"/>
                <a:gd name="T5" fmla="*/ 0 h 48"/>
                <a:gd name="T6" fmla="*/ 2147483646 w 75"/>
                <a:gd name="T7" fmla="*/ 2147483646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48">
                  <a:moveTo>
                    <a:pt x="74" y="33"/>
                  </a:moveTo>
                  <a:lnTo>
                    <a:pt x="0" y="47"/>
                  </a:lnTo>
                  <a:lnTo>
                    <a:pt x="59" y="0"/>
                  </a:lnTo>
                  <a:lnTo>
                    <a:pt x="74" y="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0" name="Freeform 1060"/>
            <p:cNvSpPr>
              <a:spLocks/>
            </p:cNvSpPr>
            <p:nvPr/>
          </p:nvSpPr>
          <p:spPr bwMode="auto">
            <a:xfrm>
              <a:off x="2760663" y="4395788"/>
              <a:ext cx="1104900" cy="996950"/>
            </a:xfrm>
            <a:custGeom>
              <a:avLst/>
              <a:gdLst>
                <a:gd name="T0" fmla="*/ 2147483646 w 696"/>
                <a:gd name="T1" fmla="*/ 0 h 628"/>
                <a:gd name="T2" fmla="*/ 0 w 696"/>
                <a:gd name="T3" fmla="*/ 2147483646 h 628"/>
                <a:gd name="T4" fmla="*/ 2147483646 w 696"/>
                <a:gd name="T5" fmla="*/ 0 h 6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6" h="628">
                  <a:moveTo>
                    <a:pt x="695" y="0"/>
                  </a:moveTo>
                  <a:lnTo>
                    <a:pt x="0" y="627"/>
                  </a:lnTo>
                  <a:lnTo>
                    <a:pt x="69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1" name="Freeform 1061"/>
            <p:cNvSpPr>
              <a:spLocks/>
            </p:cNvSpPr>
            <p:nvPr/>
          </p:nvSpPr>
          <p:spPr bwMode="auto">
            <a:xfrm>
              <a:off x="2760663" y="5291138"/>
              <a:ext cx="107950" cy="101600"/>
            </a:xfrm>
            <a:custGeom>
              <a:avLst/>
              <a:gdLst>
                <a:gd name="T0" fmla="*/ 2147483646 w 68"/>
                <a:gd name="T1" fmla="*/ 2147483646 h 64"/>
                <a:gd name="T2" fmla="*/ 0 w 68"/>
                <a:gd name="T3" fmla="*/ 2147483646 h 64"/>
                <a:gd name="T4" fmla="*/ 2147483646 w 68"/>
                <a:gd name="T5" fmla="*/ 0 h 64"/>
                <a:gd name="T6" fmla="*/ 2147483646 w 68"/>
                <a:gd name="T7" fmla="*/ 2147483646 h 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" h="64">
                  <a:moveTo>
                    <a:pt x="67" y="27"/>
                  </a:moveTo>
                  <a:lnTo>
                    <a:pt x="0" y="63"/>
                  </a:lnTo>
                  <a:lnTo>
                    <a:pt x="42" y="0"/>
                  </a:lnTo>
                  <a:lnTo>
                    <a:pt x="67" y="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2" name="Freeform 1062"/>
            <p:cNvSpPr>
              <a:spLocks/>
            </p:cNvSpPr>
            <p:nvPr/>
          </p:nvSpPr>
          <p:spPr bwMode="auto">
            <a:xfrm>
              <a:off x="4421188" y="4395788"/>
              <a:ext cx="1587" cy="985837"/>
            </a:xfrm>
            <a:custGeom>
              <a:avLst/>
              <a:gdLst>
                <a:gd name="T0" fmla="*/ 0 w 1"/>
                <a:gd name="T1" fmla="*/ 0 h 621"/>
                <a:gd name="T2" fmla="*/ 0 w 1"/>
                <a:gd name="T3" fmla="*/ 2147483646 h 621"/>
                <a:gd name="T4" fmla="*/ 0 w 1"/>
                <a:gd name="T5" fmla="*/ 0 h 6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621">
                  <a:moveTo>
                    <a:pt x="0" y="0"/>
                  </a:moveTo>
                  <a:lnTo>
                    <a:pt x="0" y="6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3" name="Freeform 1063"/>
            <p:cNvSpPr>
              <a:spLocks/>
            </p:cNvSpPr>
            <p:nvPr/>
          </p:nvSpPr>
          <p:spPr bwMode="auto">
            <a:xfrm>
              <a:off x="4391025" y="5262563"/>
              <a:ext cx="60325" cy="119062"/>
            </a:xfrm>
            <a:custGeom>
              <a:avLst/>
              <a:gdLst>
                <a:gd name="T0" fmla="*/ 2147483646 w 38"/>
                <a:gd name="T1" fmla="*/ 0 h 75"/>
                <a:gd name="T2" fmla="*/ 2147483646 w 38"/>
                <a:gd name="T3" fmla="*/ 2147483646 h 75"/>
                <a:gd name="T4" fmla="*/ 0 w 38"/>
                <a:gd name="T5" fmla="*/ 0 h 75"/>
                <a:gd name="T6" fmla="*/ 2147483646 w 38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75">
                  <a:moveTo>
                    <a:pt x="37" y="0"/>
                  </a:moveTo>
                  <a:lnTo>
                    <a:pt x="19" y="74"/>
                  </a:ln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4" name="Freeform 1064"/>
            <p:cNvSpPr>
              <a:spLocks/>
            </p:cNvSpPr>
            <p:nvPr/>
          </p:nvSpPr>
          <p:spPr bwMode="auto">
            <a:xfrm>
              <a:off x="4989513" y="4383088"/>
              <a:ext cx="1093787" cy="998537"/>
            </a:xfrm>
            <a:custGeom>
              <a:avLst/>
              <a:gdLst>
                <a:gd name="T0" fmla="*/ 0 w 689"/>
                <a:gd name="T1" fmla="*/ 0 h 629"/>
                <a:gd name="T2" fmla="*/ 2147483646 w 689"/>
                <a:gd name="T3" fmla="*/ 2147483646 h 629"/>
                <a:gd name="T4" fmla="*/ 0 w 689"/>
                <a:gd name="T5" fmla="*/ 0 h 6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89" h="629">
                  <a:moveTo>
                    <a:pt x="0" y="0"/>
                  </a:moveTo>
                  <a:lnTo>
                    <a:pt x="688" y="62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5" name="Freeform 1065"/>
            <p:cNvSpPr>
              <a:spLocks/>
            </p:cNvSpPr>
            <p:nvPr/>
          </p:nvSpPr>
          <p:spPr bwMode="auto">
            <a:xfrm>
              <a:off x="5976938" y="5280025"/>
              <a:ext cx="106362" cy="101600"/>
            </a:xfrm>
            <a:custGeom>
              <a:avLst/>
              <a:gdLst>
                <a:gd name="T0" fmla="*/ 2147483646 w 67"/>
                <a:gd name="T1" fmla="*/ 0 h 64"/>
                <a:gd name="T2" fmla="*/ 2147483646 w 67"/>
                <a:gd name="T3" fmla="*/ 2147483646 h 64"/>
                <a:gd name="T4" fmla="*/ 0 w 67"/>
                <a:gd name="T5" fmla="*/ 2147483646 h 64"/>
                <a:gd name="T6" fmla="*/ 2147483646 w 67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" h="64">
                  <a:moveTo>
                    <a:pt x="25" y="0"/>
                  </a:moveTo>
                  <a:lnTo>
                    <a:pt x="66" y="63"/>
                  </a:lnTo>
                  <a:lnTo>
                    <a:pt x="0" y="27"/>
                  </a:lnTo>
                  <a:lnTo>
                    <a:pt x="2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6" name="Freeform 1066"/>
            <p:cNvSpPr>
              <a:spLocks/>
            </p:cNvSpPr>
            <p:nvPr/>
          </p:nvSpPr>
          <p:spPr bwMode="auto">
            <a:xfrm>
              <a:off x="5548313" y="4370388"/>
              <a:ext cx="2219325" cy="1011237"/>
            </a:xfrm>
            <a:custGeom>
              <a:avLst/>
              <a:gdLst>
                <a:gd name="T0" fmla="*/ 0 w 1398"/>
                <a:gd name="T1" fmla="*/ 0 h 637"/>
                <a:gd name="T2" fmla="*/ 2147483646 w 1398"/>
                <a:gd name="T3" fmla="*/ 2147483646 h 637"/>
                <a:gd name="T4" fmla="*/ 0 w 1398"/>
                <a:gd name="T5" fmla="*/ 0 h 6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98" h="637">
                  <a:moveTo>
                    <a:pt x="0" y="0"/>
                  </a:moveTo>
                  <a:lnTo>
                    <a:pt x="1397" y="63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7" name="Freeform 1067"/>
            <p:cNvSpPr>
              <a:spLocks/>
            </p:cNvSpPr>
            <p:nvPr/>
          </p:nvSpPr>
          <p:spPr bwMode="auto">
            <a:xfrm>
              <a:off x="7648575" y="5303838"/>
              <a:ext cx="119063" cy="77787"/>
            </a:xfrm>
            <a:custGeom>
              <a:avLst/>
              <a:gdLst>
                <a:gd name="T0" fmla="*/ 2147483646 w 75"/>
                <a:gd name="T1" fmla="*/ 0 h 49"/>
                <a:gd name="T2" fmla="*/ 2147483646 w 75"/>
                <a:gd name="T3" fmla="*/ 2147483646 h 49"/>
                <a:gd name="T4" fmla="*/ 0 w 75"/>
                <a:gd name="T5" fmla="*/ 2147483646 h 49"/>
                <a:gd name="T6" fmla="*/ 2147483646 w 75"/>
                <a:gd name="T7" fmla="*/ 0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49">
                  <a:moveTo>
                    <a:pt x="15" y="0"/>
                  </a:moveTo>
                  <a:lnTo>
                    <a:pt x="74" y="48"/>
                  </a:lnTo>
                  <a:lnTo>
                    <a:pt x="0" y="34"/>
                  </a:lnTo>
                  <a:lnTo>
                    <a:pt x="1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8" name="Rectangle 1068"/>
            <p:cNvSpPr>
              <a:spLocks noChangeArrowheads="1"/>
            </p:cNvSpPr>
            <p:nvPr/>
          </p:nvSpPr>
          <p:spPr bwMode="auto">
            <a:xfrm>
              <a:off x="2798763" y="3503613"/>
              <a:ext cx="511359" cy="274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Root</a:t>
              </a:r>
            </a:p>
          </p:txBody>
        </p:sp>
        <p:sp>
          <p:nvSpPr>
            <p:cNvPr id="75829" name="Rectangle 1069"/>
            <p:cNvSpPr>
              <a:spLocks noChangeArrowheads="1"/>
            </p:cNvSpPr>
            <p:nvPr/>
          </p:nvSpPr>
          <p:spPr bwMode="auto">
            <a:xfrm>
              <a:off x="3959225" y="4049713"/>
              <a:ext cx="349456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17</a:t>
              </a:r>
            </a:p>
          </p:txBody>
        </p:sp>
        <p:sp>
          <p:nvSpPr>
            <p:cNvPr id="75830" name="Rectangle 1070"/>
            <p:cNvSpPr>
              <a:spLocks noChangeArrowheads="1"/>
            </p:cNvSpPr>
            <p:nvPr/>
          </p:nvSpPr>
          <p:spPr bwMode="auto">
            <a:xfrm>
              <a:off x="4516438" y="4049713"/>
              <a:ext cx="349456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24</a:t>
              </a:r>
            </a:p>
          </p:txBody>
        </p:sp>
        <p:sp>
          <p:nvSpPr>
            <p:cNvPr id="75831" name="Rectangle 1071"/>
            <p:cNvSpPr>
              <a:spLocks noChangeArrowheads="1"/>
            </p:cNvSpPr>
            <p:nvPr/>
          </p:nvSpPr>
          <p:spPr bwMode="auto">
            <a:xfrm>
              <a:off x="5086350" y="4038600"/>
              <a:ext cx="349456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30</a:t>
              </a:r>
            </a:p>
          </p:txBody>
        </p:sp>
        <p:sp>
          <p:nvSpPr>
            <p:cNvPr id="75832" name="Rectangle 1072"/>
            <p:cNvSpPr>
              <a:spLocks noChangeArrowheads="1"/>
            </p:cNvSpPr>
            <p:nvPr/>
          </p:nvSpPr>
          <p:spPr bwMode="auto">
            <a:xfrm>
              <a:off x="347663" y="5427663"/>
              <a:ext cx="327014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2*</a:t>
              </a:r>
            </a:p>
          </p:txBody>
        </p:sp>
        <p:sp>
          <p:nvSpPr>
            <p:cNvPr id="75833" name="Rectangle 1073"/>
            <p:cNvSpPr>
              <a:spLocks noChangeArrowheads="1"/>
            </p:cNvSpPr>
            <p:nvPr/>
          </p:nvSpPr>
          <p:spPr bwMode="auto">
            <a:xfrm>
              <a:off x="728663" y="5416550"/>
              <a:ext cx="327014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3*</a:t>
              </a:r>
            </a:p>
          </p:txBody>
        </p:sp>
        <p:sp>
          <p:nvSpPr>
            <p:cNvPr id="75834" name="Rectangle 1074"/>
            <p:cNvSpPr>
              <a:spLocks noChangeArrowheads="1"/>
            </p:cNvSpPr>
            <p:nvPr/>
          </p:nvSpPr>
          <p:spPr bwMode="auto">
            <a:xfrm>
              <a:off x="1101725" y="5416550"/>
              <a:ext cx="327014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5*</a:t>
              </a:r>
            </a:p>
          </p:txBody>
        </p:sp>
        <p:sp>
          <p:nvSpPr>
            <p:cNvPr id="75835" name="Rectangle 1075"/>
            <p:cNvSpPr>
              <a:spLocks noChangeArrowheads="1"/>
            </p:cNvSpPr>
            <p:nvPr/>
          </p:nvSpPr>
          <p:spPr bwMode="auto">
            <a:xfrm>
              <a:off x="1473200" y="5427663"/>
              <a:ext cx="327014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7*</a:t>
              </a:r>
            </a:p>
          </p:txBody>
        </p:sp>
        <p:sp>
          <p:nvSpPr>
            <p:cNvPr id="75836" name="Rectangle 1076"/>
            <p:cNvSpPr>
              <a:spLocks noChangeArrowheads="1"/>
            </p:cNvSpPr>
            <p:nvPr/>
          </p:nvSpPr>
          <p:spPr bwMode="auto">
            <a:xfrm>
              <a:off x="2008188" y="5427663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14*</a:t>
              </a:r>
            </a:p>
          </p:txBody>
        </p:sp>
        <p:sp>
          <p:nvSpPr>
            <p:cNvPr id="75837" name="Rectangle 1077"/>
            <p:cNvSpPr>
              <a:spLocks noChangeArrowheads="1"/>
            </p:cNvSpPr>
            <p:nvPr/>
          </p:nvSpPr>
          <p:spPr bwMode="auto">
            <a:xfrm>
              <a:off x="2368550" y="5427663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16*</a:t>
              </a:r>
            </a:p>
          </p:txBody>
        </p:sp>
        <p:sp>
          <p:nvSpPr>
            <p:cNvPr id="75838" name="Rectangle 1078"/>
            <p:cNvSpPr>
              <a:spLocks noChangeArrowheads="1"/>
            </p:cNvSpPr>
            <p:nvPr/>
          </p:nvSpPr>
          <p:spPr bwMode="auto">
            <a:xfrm>
              <a:off x="3703638" y="5416550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19*</a:t>
              </a:r>
            </a:p>
          </p:txBody>
        </p:sp>
        <p:sp>
          <p:nvSpPr>
            <p:cNvPr id="75839" name="Rectangle 1079"/>
            <p:cNvSpPr>
              <a:spLocks noChangeArrowheads="1"/>
            </p:cNvSpPr>
            <p:nvPr/>
          </p:nvSpPr>
          <p:spPr bwMode="auto">
            <a:xfrm>
              <a:off x="4051300" y="5416550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20*</a:t>
              </a:r>
            </a:p>
          </p:txBody>
        </p:sp>
        <p:sp>
          <p:nvSpPr>
            <p:cNvPr id="75840" name="Rectangle 1080"/>
            <p:cNvSpPr>
              <a:spLocks noChangeArrowheads="1"/>
            </p:cNvSpPr>
            <p:nvPr/>
          </p:nvSpPr>
          <p:spPr bwMode="auto">
            <a:xfrm>
              <a:off x="4413250" y="5416550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22*</a:t>
              </a:r>
            </a:p>
          </p:txBody>
        </p:sp>
        <p:sp>
          <p:nvSpPr>
            <p:cNvPr id="75841" name="Rectangle 1081"/>
            <p:cNvSpPr>
              <a:spLocks noChangeArrowheads="1"/>
            </p:cNvSpPr>
            <p:nvPr/>
          </p:nvSpPr>
          <p:spPr bwMode="auto">
            <a:xfrm>
              <a:off x="5340350" y="5416550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24*</a:t>
              </a:r>
            </a:p>
          </p:txBody>
        </p:sp>
        <p:sp>
          <p:nvSpPr>
            <p:cNvPr id="75842" name="Rectangle 1082"/>
            <p:cNvSpPr>
              <a:spLocks noChangeArrowheads="1"/>
            </p:cNvSpPr>
            <p:nvPr/>
          </p:nvSpPr>
          <p:spPr bwMode="auto">
            <a:xfrm>
              <a:off x="5724525" y="5416550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27*</a:t>
              </a:r>
            </a:p>
          </p:txBody>
        </p:sp>
        <p:sp>
          <p:nvSpPr>
            <p:cNvPr id="75843" name="Rectangle 1083"/>
            <p:cNvSpPr>
              <a:spLocks noChangeArrowheads="1"/>
            </p:cNvSpPr>
            <p:nvPr/>
          </p:nvSpPr>
          <p:spPr bwMode="auto">
            <a:xfrm>
              <a:off x="6072188" y="5427663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29*</a:t>
              </a:r>
            </a:p>
          </p:txBody>
        </p:sp>
        <p:sp>
          <p:nvSpPr>
            <p:cNvPr id="75844" name="Rectangle 1084"/>
            <p:cNvSpPr>
              <a:spLocks noChangeArrowheads="1"/>
            </p:cNvSpPr>
            <p:nvPr/>
          </p:nvSpPr>
          <p:spPr bwMode="auto">
            <a:xfrm>
              <a:off x="7013575" y="5427663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33*</a:t>
              </a:r>
            </a:p>
          </p:txBody>
        </p:sp>
        <p:sp>
          <p:nvSpPr>
            <p:cNvPr id="75845" name="Rectangle 1085"/>
            <p:cNvSpPr>
              <a:spLocks noChangeArrowheads="1"/>
            </p:cNvSpPr>
            <p:nvPr/>
          </p:nvSpPr>
          <p:spPr bwMode="auto">
            <a:xfrm>
              <a:off x="7386638" y="5427663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34*</a:t>
              </a:r>
            </a:p>
          </p:txBody>
        </p:sp>
        <p:sp>
          <p:nvSpPr>
            <p:cNvPr id="75846" name="Rectangle 1086"/>
            <p:cNvSpPr>
              <a:spLocks noChangeArrowheads="1"/>
            </p:cNvSpPr>
            <p:nvPr/>
          </p:nvSpPr>
          <p:spPr bwMode="auto">
            <a:xfrm>
              <a:off x="7745413" y="5416550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38*</a:t>
              </a:r>
            </a:p>
          </p:txBody>
        </p:sp>
        <p:sp>
          <p:nvSpPr>
            <p:cNvPr id="75847" name="Rectangle 1087"/>
            <p:cNvSpPr>
              <a:spLocks noChangeArrowheads="1"/>
            </p:cNvSpPr>
            <p:nvPr/>
          </p:nvSpPr>
          <p:spPr bwMode="auto">
            <a:xfrm>
              <a:off x="8116888" y="5405438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39*</a:t>
              </a:r>
            </a:p>
          </p:txBody>
        </p:sp>
        <p:sp>
          <p:nvSpPr>
            <p:cNvPr id="75848" name="Rectangle 1088"/>
            <p:cNvSpPr>
              <a:spLocks noChangeArrowheads="1"/>
            </p:cNvSpPr>
            <p:nvPr/>
          </p:nvSpPr>
          <p:spPr bwMode="auto">
            <a:xfrm>
              <a:off x="3425825" y="4049713"/>
              <a:ext cx="349456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13</a:t>
              </a:r>
            </a:p>
          </p:txBody>
        </p:sp>
        <p:sp>
          <p:nvSpPr>
            <p:cNvPr id="75849" name="Line 1089"/>
            <p:cNvSpPr>
              <a:spLocks noChangeShapeType="1"/>
            </p:cNvSpPr>
            <p:nvPr/>
          </p:nvSpPr>
          <p:spPr bwMode="auto">
            <a:xfrm>
              <a:off x="3657600" y="3505200"/>
              <a:ext cx="3810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50" name="Arc 1090"/>
            <p:cNvSpPr>
              <a:spLocks/>
            </p:cNvSpPr>
            <p:nvPr/>
          </p:nvSpPr>
          <p:spPr bwMode="auto">
            <a:xfrm rot="-2580000">
              <a:off x="3429000" y="5186363"/>
              <a:ext cx="381000" cy="381000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51" name="Arc 1091"/>
            <p:cNvSpPr>
              <a:spLocks/>
            </p:cNvSpPr>
            <p:nvPr/>
          </p:nvSpPr>
          <p:spPr bwMode="auto">
            <a:xfrm rot="-2580000">
              <a:off x="1676400" y="5186363"/>
              <a:ext cx="381000" cy="381000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52" name="Arc 1092"/>
            <p:cNvSpPr>
              <a:spLocks/>
            </p:cNvSpPr>
            <p:nvPr/>
          </p:nvSpPr>
          <p:spPr bwMode="auto">
            <a:xfrm rot="-2580000">
              <a:off x="5029200" y="5186363"/>
              <a:ext cx="381000" cy="381000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53" name="Arc 1093"/>
            <p:cNvSpPr>
              <a:spLocks/>
            </p:cNvSpPr>
            <p:nvPr/>
          </p:nvSpPr>
          <p:spPr bwMode="auto">
            <a:xfrm rot="-2580000">
              <a:off x="6705600" y="5186363"/>
              <a:ext cx="381000" cy="381000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784" name="TextBox 3"/>
          <p:cNvSpPr txBox="1">
            <a:spLocks noChangeArrowheads="1"/>
          </p:cNvSpPr>
          <p:nvPr/>
        </p:nvSpPr>
        <p:spPr bwMode="auto">
          <a:xfrm>
            <a:off x="2542092" y="5797798"/>
            <a:ext cx="407484" cy="46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75785" name="TextBox 73"/>
          <p:cNvSpPr txBox="1">
            <a:spLocks noChangeArrowheads="1"/>
          </p:cNvSpPr>
          <p:nvPr/>
        </p:nvSpPr>
        <p:spPr bwMode="auto">
          <a:xfrm>
            <a:off x="4067169" y="5770162"/>
            <a:ext cx="389850" cy="46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75786" name="TextBox 74"/>
          <p:cNvSpPr txBox="1">
            <a:spLocks noChangeArrowheads="1"/>
          </p:cNvSpPr>
          <p:nvPr/>
        </p:nvSpPr>
        <p:spPr bwMode="auto">
          <a:xfrm>
            <a:off x="5671007" y="5770161"/>
            <a:ext cx="389850" cy="46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75787" name="TextBox 75"/>
          <p:cNvSpPr txBox="1">
            <a:spLocks noChangeArrowheads="1"/>
          </p:cNvSpPr>
          <p:nvPr/>
        </p:nvSpPr>
        <p:spPr bwMode="auto">
          <a:xfrm>
            <a:off x="7255379" y="5783470"/>
            <a:ext cx="407484" cy="46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75788" name="TextBox 76"/>
          <p:cNvSpPr txBox="1">
            <a:spLocks noChangeArrowheads="1"/>
          </p:cNvSpPr>
          <p:nvPr/>
        </p:nvSpPr>
        <p:spPr bwMode="auto">
          <a:xfrm>
            <a:off x="9054198" y="5768320"/>
            <a:ext cx="372218" cy="46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19971" y="4219687"/>
            <a:ext cx="10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Height=1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4AF70-2F99-4B68-9B81-E3AF1246C360}"/>
              </a:ext>
            </a:extLst>
          </p:cNvPr>
          <p:cNvSpPr/>
          <p:nvPr/>
        </p:nvSpPr>
        <p:spPr>
          <a:xfrm>
            <a:off x="9984431" y="3031229"/>
            <a:ext cx="18728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Trebuchet MS" panose="020B0603020202020204" pitchFamily="34" charset="0"/>
              </a:rPr>
              <a:t>Order (d) =2</a:t>
            </a:r>
          </a:p>
          <a:p>
            <a:r>
              <a:rPr lang="en-US" altLang="en-US" dirty="0">
                <a:latin typeface="Trebuchet MS" panose="020B0603020202020204" pitchFamily="34" charset="0"/>
              </a:rPr>
              <a:t>Each non root node has at least two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9E318D-E67B-46F7-885C-4D23AABC6A11}"/>
              </a:ext>
            </a:extLst>
          </p:cNvPr>
          <p:cNvSpPr txBox="1"/>
          <p:nvPr/>
        </p:nvSpPr>
        <p:spPr>
          <a:xfrm>
            <a:off x="377056" y="6241149"/>
            <a:ext cx="1143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4 data entries in page A; each entry has the search key value(s) and the pointer to where the row with that value is in the file that stores the relation.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45BCD-D3B1-420B-BE62-6365241CD8B0}"/>
              </a:ext>
            </a:extLst>
          </p:cNvPr>
          <p:cNvSpPr txBox="1"/>
          <p:nvPr/>
        </p:nvSpPr>
        <p:spPr>
          <a:xfrm>
            <a:off x="167218" y="3384276"/>
            <a:ext cx="3739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index </a:t>
            </a:r>
            <a:r>
              <a:rPr lang="en-US" dirty="0" err="1"/>
              <a:t>idx</a:t>
            </a:r>
            <a:r>
              <a:rPr lang="en-US" dirty="0"/>
              <a:t> on food (fid, </a:t>
            </a:r>
            <a:r>
              <a:rPr lang="en-US" dirty="0" err="1"/>
              <a:t>fname</a:t>
            </a:r>
            <a:r>
              <a:rPr lang="en-US" dirty="0"/>
              <a:t>);</a:t>
            </a:r>
          </a:p>
          <a:p>
            <a:r>
              <a:rPr lang="en-US" dirty="0"/>
              <a:t>The numbers in the index entry pages are values of fid. </a:t>
            </a:r>
          </a:p>
          <a:p>
            <a:endParaRPr lang="en-US" dirty="0"/>
          </a:p>
          <a:p>
            <a:r>
              <a:rPr lang="en-US" dirty="0"/>
              <a:t>A data entry has values of</a:t>
            </a:r>
          </a:p>
          <a:p>
            <a:r>
              <a:rPr lang="en-US" dirty="0"/>
              <a:t>(fid, </a:t>
            </a:r>
            <a:r>
              <a:rPr lang="en-US" dirty="0" err="1"/>
              <a:t>fname</a:t>
            </a:r>
            <a:r>
              <a:rPr lang="en-US" dirty="0"/>
              <a:t>, record id)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5EA52-3C9D-4740-9388-27AF8B69936F}"/>
              </a:ext>
            </a:extLst>
          </p:cNvPr>
          <p:cNvSpPr txBox="1"/>
          <p:nvPr/>
        </p:nvSpPr>
        <p:spPr>
          <a:xfrm>
            <a:off x="10196073" y="5452943"/>
            <a:ext cx="17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entry pages</a:t>
            </a:r>
          </a:p>
        </p:txBody>
      </p:sp>
    </p:spTree>
    <p:extLst>
      <p:ext uri="{BB962C8B-B14F-4D97-AF65-F5344CB8AC3E}">
        <p14:creationId xmlns:p14="http://schemas.microsoft.com/office/powerpoint/2010/main" val="325517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0132" y="1338607"/>
            <a:ext cx="447090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K: search key value</a:t>
            </a:r>
          </a:p>
          <a:p>
            <a:r>
              <a:rPr lang="en-US" dirty="0"/>
              <a:t>Output: pointer to a leaf page</a:t>
            </a:r>
          </a:p>
          <a:p>
            <a:endParaRPr lang="en-US" dirty="0"/>
          </a:p>
          <a:p>
            <a:r>
              <a:rPr lang="en-US" dirty="0"/>
              <a:t>find(K) {</a:t>
            </a:r>
          </a:p>
          <a:p>
            <a:r>
              <a:rPr lang="en-US" dirty="0"/>
              <a:t>    return </a:t>
            </a:r>
            <a:r>
              <a:rPr lang="en-US" dirty="0" err="1"/>
              <a:t>tree_search</a:t>
            </a:r>
            <a:r>
              <a:rPr lang="en-US" dirty="0"/>
              <a:t>(root, K)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tree_search</a:t>
            </a:r>
            <a:r>
              <a:rPr lang="en-US" dirty="0"/>
              <a:t>(</a:t>
            </a:r>
            <a:r>
              <a:rPr lang="en-US" dirty="0" err="1"/>
              <a:t>nodepointer</a:t>
            </a:r>
            <a:r>
              <a:rPr lang="en-US" dirty="0"/>
              <a:t>, K) {</a:t>
            </a:r>
          </a:p>
          <a:p>
            <a:r>
              <a:rPr lang="en-US" dirty="0"/>
              <a:t>if (*</a:t>
            </a:r>
            <a:r>
              <a:rPr lang="en-US" dirty="0" err="1"/>
              <a:t>nodepointer</a:t>
            </a:r>
            <a:r>
              <a:rPr lang="en-US" dirty="0"/>
              <a:t> is a leaf), return </a:t>
            </a:r>
            <a:r>
              <a:rPr lang="en-US" dirty="0" err="1"/>
              <a:t>nodepointer</a:t>
            </a:r>
            <a:endParaRPr lang="en-US" dirty="0"/>
          </a:p>
          <a:p>
            <a:r>
              <a:rPr lang="en-US" dirty="0"/>
              <a:t>else </a:t>
            </a:r>
          </a:p>
          <a:p>
            <a:r>
              <a:rPr lang="en-US" dirty="0"/>
              <a:t>  if (K&lt;K</a:t>
            </a:r>
            <a:r>
              <a:rPr lang="en-US" baseline="-25000" dirty="0"/>
              <a:t>1</a:t>
            </a:r>
            <a:r>
              <a:rPr lang="en-US" dirty="0"/>
              <a:t>) then return </a:t>
            </a:r>
            <a:r>
              <a:rPr lang="en-US" dirty="0" err="1"/>
              <a:t>tree_search</a:t>
            </a:r>
            <a:r>
              <a:rPr lang="en-US" dirty="0"/>
              <a:t>(P</a:t>
            </a:r>
            <a:r>
              <a:rPr lang="en-US" baseline="-25000" dirty="0"/>
              <a:t>0</a:t>
            </a:r>
            <a:r>
              <a:rPr lang="en-US" dirty="0"/>
              <a:t>, K)</a:t>
            </a:r>
          </a:p>
          <a:p>
            <a:r>
              <a:rPr lang="en-US" dirty="0"/>
              <a:t>  else if (K&gt;=K</a:t>
            </a:r>
            <a:r>
              <a:rPr lang="en-US" baseline="-25000" dirty="0"/>
              <a:t>m</a:t>
            </a:r>
            <a:r>
              <a:rPr lang="en-US" dirty="0"/>
              <a:t>) return </a:t>
            </a:r>
            <a:r>
              <a:rPr lang="en-US" dirty="0" err="1"/>
              <a:t>tree_search</a:t>
            </a:r>
            <a:r>
              <a:rPr lang="en-US" dirty="0"/>
              <a:t>(P</a:t>
            </a:r>
            <a:r>
              <a:rPr lang="en-US" baseline="-25000" dirty="0"/>
              <a:t>m</a:t>
            </a:r>
            <a:r>
              <a:rPr lang="en-US" dirty="0"/>
              <a:t>, K)</a:t>
            </a:r>
          </a:p>
          <a:p>
            <a:r>
              <a:rPr lang="en-US" dirty="0"/>
              <a:t>  else {</a:t>
            </a:r>
          </a:p>
          <a:p>
            <a:r>
              <a:rPr lang="en-US" dirty="0"/>
              <a:t>     find </a:t>
            </a:r>
            <a:r>
              <a:rPr lang="en-US" dirty="0" err="1"/>
              <a:t>i</a:t>
            </a:r>
            <a:r>
              <a:rPr lang="en-US" dirty="0"/>
              <a:t> such that K</a:t>
            </a:r>
            <a:r>
              <a:rPr lang="en-US" baseline="-25000" dirty="0"/>
              <a:t>i</a:t>
            </a:r>
            <a:r>
              <a:rPr lang="en-US" dirty="0"/>
              <a:t>&lt;=K&lt;K</a:t>
            </a:r>
            <a:r>
              <a:rPr lang="en-US" baseline="-25000" dirty="0"/>
              <a:t>i+1</a:t>
            </a:r>
          </a:p>
          <a:p>
            <a:r>
              <a:rPr lang="en-US" dirty="0"/>
              <a:t>     return </a:t>
            </a:r>
            <a:r>
              <a:rPr lang="en-US" dirty="0" err="1"/>
              <a:t>tree_search</a:t>
            </a:r>
            <a:r>
              <a:rPr lang="en-US" dirty="0"/>
              <a:t>(</a:t>
            </a:r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dirty="0" err="1"/>
              <a:t>,K</a:t>
            </a:r>
            <a:r>
              <a:rPr lang="en-US" dirty="0"/>
              <a:t>)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0132" y="744718"/>
            <a:ext cx="2712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Search algorithm</a:t>
            </a:r>
          </a:p>
        </p:txBody>
      </p:sp>
      <p:sp>
        <p:nvSpPr>
          <p:cNvPr id="5" name="Rectangle 4"/>
          <p:cNvSpPr/>
          <p:nvPr/>
        </p:nvSpPr>
        <p:spPr>
          <a:xfrm>
            <a:off x="5926723" y="3244333"/>
            <a:ext cx="4734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points to a sub-tree in which all key values K in that sub-tree are at least K</a:t>
            </a:r>
            <a:r>
              <a:rPr lang="en-US" baseline="-25000" dirty="0"/>
              <a:t>i </a:t>
            </a:r>
            <a:r>
              <a:rPr lang="en-US" dirty="0"/>
              <a:t>and less than K</a:t>
            </a:r>
            <a:r>
              <a:rPr lang="en-US" baseline="-25000" dirty="0"/>
              <a:t>i+1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73040" y="819294"/>
            <a:ext cx="412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index with unique search key values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4906128" y="1796360"/>
            <a:ext cx="6410325" cy="704850"/>
          </a:xfrm>
          <a:custGeom>
            <a:avLst/>
            <a:gdLst>
              <a:gd name="T0" fmla="*/ 0 w 4038"/>
              <a:gd name="T1" fmla="*/ 2147483647 h 551"/>
              <a:gd name="T2" fmla="*/ 0 w 4038"/>
              <a:gd name="T3" fmla="*/ 0 h 551"/>
              <a:gd name="T4" fmla="*/ 2147483647 w 4038"/>
              <a:gd name="T5" fmla="*/ 0 h 551"/>
              <a:gd name="T6" fmla="*/ 2147483647 w 4038"/>
              <a:gd name="T7" fmla="*/ 2147483647 h 551"/>
              <a:gd name="T8" fmla="*/ 0 w 4038"/>
              <a:gd name="T9" fmla="*/ 2147483647 h 5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38" h="551">
                <a:moveTo>
                  <a:pt x="0" y="550"/>
                </a:moveTo>
                <a:lnTo>
                  <a:pt x="0" y="0"/>
                </a:lnTo>
                <a:lnTo>
                  <a:pt x="4037" y="0"/>
                </a:lnTo>
                <a:lnTo>
                  <a:pt x="4037" y="550"/>
                </a:lnTo>
                <a:lnTo>
                  <a:pt x="0" y="5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5417303" y="1796360"/>
            <a:ext cx="649288" cy="704850"/>
          </a:xfrm>
          <a:custGeom>
            <a:avLst/>
            <a:gdLst>
              <a:gd name="T0" fmla="*/ 0 w 409"/>
              <a:gd name="T1" fmla="*/ 2147483647 h 551"/>
              <a:gd name="T2" fmla="*/ 0 w 409"/>
              <a:gd name="T3" fmla="*/ 0 h 551"/>
              <a:gd name="T4" fmla="*/ 2147483647 w 409"/>
              <a:gd name="T5" fmla="*/ 0 h 551"/>
              <a:gd name="T6" fmla="*/ 2147483647 w 409"/>
              <a:gd name="T7" fmla="*/ 2147483647 h 551"/>
              <a:gd name="T8" fmla="*/ 0 w 409"/>
              <a:gd name="T9" fmla="*/ 2147483647 h 5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9" h="551">
                <a:moveTo>
                  <a:pt x="0" y="550"/>
                </a:moveTo>
                <a:lnTo>
                  <a:pt x="0" y="0"/>
                </a:lnTo>
                <a:lnTo>
                  <a:pt x="408" y="0"/>
                </a:lnTo>
                <a:lnTo>
                  <a:pt x="408" y="550"/>
                </a:lnTo>
                <a:lnTo>
                  <a:pt x="0" y="5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555541" y="1796360"/>
            <a:ext cx="663575" cy="704850"/>
          </a:xfrm>
          <a:custGeom>
            <a:avLst/>
            <a:gdLst>
              <a:gd name="T0" fmla="*/ 0 w 418"/>
              <a:gd name="T1" fmla="*/ 2147483647 h 551"/>
              <a:gd name="T2" fmla="*/ 0 w 418"/>
              <a:gd name="T3" fmla="*/ 0 h 551"/>
              <a:gd name="T4" fmla="*/ 2147483647 w 418"/>
              <a:gd name="T5" fmla="*/ 0 h 551"/>
              <a:gd name="T6" fmla="*/ 2147483647 w 418"/>
              <a:gd name="T7" fmla="*/ 2147483647 h 551"/>
              <a:gd name="T8" fmla="*/ 0 w 418"/>
              <a:gd name="T9" fmla="*/ 2147483647 h 5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8" h="551">
                <a:moveTo>
                  <a:pt x="0" y="550"/>
                </a:moveTo>
                <a:lnTo>
                  <a:pt x="0" y="0"/>
                </a:lnTo>
                <a:lnTo>
                  <a:pt x="417" y="0"/>
                </a:lnTo>
                <a:lnTo>
                  <a:pt x="417" y="550"/>
                </a:lnTo>
                <a:lnTo>
                  <a:pt x="0" y="5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8525628" y="2183710"/>
            <a:ext cx="79375" cy="68263"/>
          </a:xfrm>
          <a:custGeom>
            <a:avLst/>
            <a:gdLst>
              <a:gd name="T0" fmla="*/ 2147483647 w 50"/>
              <a:gd name="T1" fmla="*/ 2147483647 h 43"/>
              <a:gd name="T2" fmla="*/ 2147483647 w 50"/>
              <a:gd name="T3" fmla="*/ 0 h 43"/>
              <a:gd name="T4" fmla="*/ 0 w 50"/>
              <a:gd name="T5" fmla="*/ 2147483647 h 43"/>
              <a:gd name="T6" fmla="*/ 2147483647 w 50"/>
              <a:gd name="T7" fmla="*/ 2147483647 h 43"/>
              <a:gd name="T8" fmla="*/ 2147483647 w 50"/>
              <a:gd name="T9" fmla="*/ 2147483647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" h="43">
                <a:moveTo>
                  <a:pt x="49" y="21"/>
                </a:moveTo>
                <a:lnTo>
                  <a:pt x="25" y="0"/>
                </a:lnTo>
                <a:lnTo>
                  <a:pt x="0" y="21"/>
                </a:lnTo>
                <a:lnTo>
                  <a:pt x="25" y="42"/>
                </a:lnTo>
                <a:lnTo>
                  <a:pt x="49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8870116" y="2183710"/>
            <a:ext cx="74612" cy="68263"/>
          </a:xfrm>
          <a:custGeom>
            <a:avLst/>
            <a:gdLst>
              <a:gd name="T0" fmla="*/ 2147483647 w 47"/>
              <a:gd name="T1" fmla="*/ 2147483647 h 43"/>
              <a:gd name="T2" fmla="*/ 2147483647 w 47"/>
              <a:gd name="T3" fmla="*/ 0 h 43"/>
              <a:gd name="T4" fmla="*/ 0 w 47"/>
              <a:gd name="T5" fmla="*/ 2147483647 h 43"/>
              <a:gd name="T6" fmla="*/ 2147483647 w 47"/>
              <a:gd name="T7" fmla="*/ 2147483647 h 43"/>
              <a:gd name="T8" fmla="*/ 2147483647 w 47"/>
              <a:gd name="T9" fmla="*/ 2147483647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" h="43">
                <a:moveTo>
                  <a:pt x="46" y="21"/>
                </a:moveTo>
                <a:lnTo>
                  <a:pt x="22" y="0"/>
                </a:lnTo>
                <a:lnTo>
                  <a:pt x="0" y="21"/>
                </a:lnTo>
                <a:lnTo>
                  <a:pt x="22" y="42"/>
                </a:lnTo>
                <a:lnTo>
                  <a:pt x="46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9206666" y="2183710"/>
            <a:ext cx="77787" cy="68263"/>
          </a:xfrm>
          <a:custGeom>
            <a:avLst/>
            <a:gdLst>
              <a:gd name="T0" fmla="*/ 2147483647 w 49"/>
              <a:gd name="T1" fmla="*/ 2147483647 h 43"/>
              <a:gd name="T2" fmla="*/ 2147483647 w 49"/>
              <a:gd name="T3" fmla="*/ 0 h 43"/>
              <a:gd name="T4" fmla="*/ 0 w 49"/>
              <a:gd name="T5" fmla="*/ 2147483647 h 43"/>
              <a:gd name="T6" fmla="*/ 2147483647 w 49"/>
              <a:gd name="T7" fmla="*/ 2147483647 h 43"/>
              <a:gd name="T8" fmla="*/ 2147483647 w 49"/>
              <a:gd name="T9" fmla="*/ 2147483647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" h="43">
                <a:moveTo>
                  <a:pt x="48" y="21"/>
                </a:moveTo>
                <a:lnTo>
                  <a:pt x="24" y="0"/>
                </a:lnTo>
                <a:lnTo>
                  <a:pt x="0" y="21"/>
                </a:lnTo>
                <a:lnTo>
                  <a:pt x="24" y="42"/>
                </a:lnTo>
                <a:lnTo>
                  <a:pt x="48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10154403" y="1796360"/>
            <a:ext cx="666750" cy="704850"/>
          </a:xfrm>
          <a:custGeom>
            <a:avLst/>
            <a:gdLst>
              <a:gd name="T0" fmla="*/ 0 w 420"/>
              <a:gd name="T1" fmla="*/ 2147483647 h 551"/>
              <a:gd name="T2" fmla="*/ 0 w 420"/>
              <a:gd name="T3" fmla="*/ 0 h 551"/>
              <a:gd name="T4" fmla="*/ 2147483647 w 420"/>
              <a:gd name="T5" fmla="*/ 0 h 551"/>
              <a:gd name="T6" fmla="*/ 2147483647 w 420"/>
              <a:gd name="T7" fmla="*/ 2147483647 h 551"/>
              <a:gd name="T8" fmla="*/ 0 w 420"/>
              <a:gd name="T9" fmla="*/ 2147483647 h 5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0" h="551">
                <a:moveTo>
                  <a:pt x="0" y="550"/>
                </a:moveTo>
                <a:lnTo>
                  <a:pt x="0" y="0"/>
                </a:lnTo>
                <a:lnTo>
                  <a:pt x="419" y="0"/>
                </a:lnTo>
                <a:lnTo>
                  <a:pt x="419" y="550"/>
                </a:lnTo>
                <a:lnTo>
                  <a:pt x="0" y="5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7217528" y="1796360"/>
            <a:ext cx="495300" cy="704850"/>
          </a:xfrm>
          <a:custGeom>
            <a:avLst/>
            <a:gdLst>
              <a:gd name="T0" fmla="*/ 0 w 312"/>
              <a:gd name="T1" fmla="*/ 2147483647 h 551"/>
              <a:gd name="T2" fmla="*/ 0 w 312"/>
              <a:gd name="T3" fmla="*/ 0 h 551"/>
              <a:gd name="T4" fmla="*/ 2147483647 w 312"/>
              <a:gd name="T5" fmla="*/ 0 h 551"/>
              <a:gd name="T6" fmla="*/ 2147483647 w 312"/>
              <a:gd name="T7" fmla="*/ 2147483647 h 551"/>
              <a:gd name="T8" fmla="*/ 0 w 312"/>
              <a:gd name="T9" fmla="*/ 2147483647 h 5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2" h="551">
                <a:moveTo>
                  <a:pt x="0" y="550"/>
                </a:moveTo>
                <a:lnTo>
                  <a:pt x="0" y="0"/>
                </a:lnTo>
                <a:lnTo>
                  <a:pt x="311" y="0"/>
                </a:lnTo>
                <a:lnTo>
                  <a:pt x="311" y="550"/>
                </a:lnTo>
                <a:lnTo>
                  <a:pt x="0" y="5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21"/>
          <p:cNvSpPr>
            <a:spLocks/>
          </p:cNvSpPr>
          <p:nvPr/>
        </p:nvSpPr>
        <p:spPr bwMode="auto">
          <a:xfrm>
            <a:off x="5417303" y="1509023"/>
            <a:ext cx="1139825" cy="1587"/>
          </a:xfrm>
          <a:custGeom>
            <a:avLst/>
            <a:gdLst>
              <a:gd name="T0" fmla="*/ 0 w 718"/>
              <a:gd name="T1" fmla="*/ 0 h 1"/>
              <a:gd name="T2" fmla="*/ 2147483647 w 718"/>
              <a:gd name="T3" fmla="*/ 0 h 1"/>
              <a:gd name="T4" fmla="*/ 0 w 718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8" h="1">
                <a:moveTo>
                  <a:pt x="0" y="0"/>
                </a:moveTo>
                <a:lnTo>
                  <a:pt x="717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>
            <a:off x="6573003" y="1509023"/>
            <a:ext cx="1588" cy="103187"/>
          </a:xfrm>
          <a:custGeom>
            <a:avLst/>
            <a:gdLst>
              <a:gd name="T0" fmla="*/ 0 w 1"/>
              <a:gd name="T1" fmla="*/ 0 h 65"/>
              <a:gd name="T2" fmla="*/ 0 w 1"/>
              <a:gd name="T3" fmla="*/ 2147483647 h 65"/>
              <a:gd name="T4" fmla="*/ 0 w 1"/>
              <a:gd name="T5" fmla="*/ 0 h 6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65">
                <a:moveTo>
                  <a:pt x="0" y="0"/>
                </a:moveTo>
                <a:lnTo>
                  <a:pt x="0" y="6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23"/>
          <p:cNvSpPr>
            <a:spLocks/>
          </p:cNvSpPr>
          <p:nvPr/>
        </p:nvSpPr>
        <p:spPr bwMode="auto">
          <a:xfrm>
            <a:off x="5417303" y="1509023"/>
            <a:ext cx="1588" cy="139700"/>
          </a:xfrm>
          <a:custGeom>
            <a:avLst/>
            <a:gdLst>
              <a:gd name="T0" fmla="*/ 0 w 1"/>
              <a:gd name="T1" fmla="*/ 2147483647 h 88"/>
              <a:gd name="T2" fmla="*/ 0 w 1"/>
              <a:gd name="T3" fmla="*/ 0 h 88"/>
              <a:gd name="T4" fmla="*/ 0 w 1"/>
              <a:gd name="T5" fmla="*/ 2147483647 h 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88">
                <a:moveTo>
                  <a:pt x="0" y="87"/>
                </a:moveTo>
                <a:lnTo>
                  <a:pt x="0" y="0"/>
                </a:lnTo>
                <a:lnTo>
                  <a:pt x="0" y="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4947403" y="1921773"/>
            <a:ext cx="26987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Trebuchet MS" panose="020B0603020202020204" pitchFamily="34" charset="0"/>
              </a:rPr>
              <a:t>P</a:t>
            </a: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5060116" y="2021785"/>
            <a:ext cx="2698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Trebuchet MS" panose="020B0603020202020204" pitchFamily="34" charset="0"/>
              </a:rPr>
              <a:t>0</a:t>
            </a: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5515728" y="1921773"/>
            <a:ext cx="274638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Trebuchet MS" panose="020B0603020202020204" pitchFamily="34" charset="0"/>
              </a:rPr>
              <a:t>K</a:t>
            </a: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5744328" y="2021785"/>
            <a:ext cx="2698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6103103" y="1939235"/>
            <a:ext cx="2698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Trebuchet MS" panose="020B0603020202020204" pitchFamily="34" charset="0"/>
              </a:rPr>
              <a:t>P</a:t>
            </a: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6293603" y="2040835"/>
            <a:ext cx="2698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6692066" y="1939235"/>
            <a:ext cx="274637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Trebuchet MS" panose="020B0603020202020204" pitchFamily="34" charset="0"/>
              </a:rPr>
              <a:t>K</a:t>
            </a: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6936541" y="2021785"/>
            <a:ext cx="2698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7260391" y="1955110"/>
            <a:ext cx="2698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Trebuchet MS" panose="020B0603020202020204" pitchFamily="34" charset="0"/>
              </a:rPr>
              <a:t>P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7469941" y="2058298"/>
            <a:ext cx="26987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10235366" y="1955110"/>
            <a:ext cx="274637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Trebuchet MS" panose="020B0603020202020204" pitchFamily="34" charset="0"/>
              </a:rPr>
              <a:t>K</a:t>
            </a:r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10463966" y="2040835"/>
            <a:ext cx="312737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Trebuchet MS" panose="020B0603020202020204" pitchFamily="34" charset="0"/>
              </a:rPr>
              <a:t>m</a:t>
            </a:r>
          </a:p>
        </p:txBody>
      </p:sp>
      <p:sp>
        <p:nvSpPr>
          <p:cNvPr id="30" name="Rectangle 36"/>
          <p:cNvSpPr>
            <a:spLocks noChangeArrowheads="1"/>
          </p:cNvSpPr>
          <p:nvPr/>
        </p:nvSpPr>
        <p:spPr bwMode="auto">
          <a:xfrm>
            <a:off x="10803691" y="1939235"/>
            <a:ext cx="2698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Trebuchet MS" panose="020B0603020202020204" pitchFamily="34" charset="0"/>
              </a:rPr>
              <a:t>P</a:t>
            </a:r>
          </a:p>
        </p:txBody>
      </p:sp>
      <p:sp>
        <p:nvSpPr>
          <p:cNvPr id="31" name="Rectangle 37"/>
          <p:cNvSpPr>
            <a:spLocks noChangeArrowheads="1"/>
          </p:cNvSpPr>
          <p:nvPr/>
        </p:nvSpPr>
        <p:spPr bwMode="auto">
          <a:xfrm>
            <a:off x="10992603" y="1991623"/>
            <a:ext cx="312738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Trebuchet MS" panose="020B0603020202020204" pitchFamily="34" charset="0"/>
              </a:rPr>
              <a:t>m</a:t>
            </a:r>
          </a:p>
        </p:txBody>
      </p:sp>
      <p:sp>
        <p:nvSpPr>
          <p:cNvPr id="32" name="Rectangle 38"/>
          <p:cNvSpPr>
            <a:spLocks noChangeArrowheads="1"/>
          </p:cNvSpPr>
          <p:nvPr/>
        </p:nvSpPr>
        <p:spPr bwMode="auto">
          <a:xfrm>
            <a:off x="5361741" y="1207398"/>
            <a:ext cx="12144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rgbClr val="000000"/>
                </a:solidFill>
                <a:latin typeface="Trebuchet MS" panose="020B0603020202020204" pitchFamily="34" charset="0"/>
              </a:rPr>
              <a:t>index entry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6800016" y="1196285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i="1" dirty="0">
                <a:solidFill>
                  <a:schemeClr val="accent2"/>
                </a:solidFill>
                <a:latin typeface="Trebuchet MS" panose="020B0603020202020204" pitchFamily="34" charset="0"/>
              </a:rPr>
              <a:t>Index entry</a:t>
            </a:r>
            <a:r>
              <a:rPr lang="en-US" altLang="en-US" sz="1600" dirty="0">
                <a:solidFill>
                  <a:schemeClr val="accent2"/>
                </a:solidFill>
                <a:latin typeface="Trebuchet MS" panose="020B0603020202020204" pitchFamily="34" charset="0"/>
              </a:rPr>
              <a:t>  &lt;search key value, page id&gt;</a:t>
            </a:r>
            <a:r>
              <a:rPr lang="en-US" altLang="en-US" sz="1600" dirty="0">
                <a:latin typeface="Trebuchet MS" panose="020B0603020202020204" pitchFamily="34" charset="0"/>
              </a:rPr>
              <a:t>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82243" y="4630069"/>
            <a:ext cx="669312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Once a leaf page is found, search within the leaf page for the data entry with the search key value of K</a:t>
            </a:r>
          </a:p>
          <a:p>
            <a:endParaRPr lang="en-US" dirty="0"/>
          </a:p>
          <a:p>
            <a:r>
              <a:rPr lang="en-US" dirty="0"/>
              <a:t>Retrieve the page where the desired record is into the database memory buffer pool and search the record in memory.</a:t>
            </a:r>
          </a:p>
        </p:txBody>
      </p:sp>
    </p:spTree>
    <p:extLst>
      <p:ext uri="{BB962C8B-B14F-4D97-AF65-F5344CB8AC3E}">
        <p14:creationId xmlns:p14="http://schemas.microsoft.com/office/powerpoint/2010/main" val="190427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ChangeArrowheads="1"/>
          </p:cNvSpPr>
          <p:nvPr/>
        </p:nvSpPr>
        <p:spPr bwMode="auto">
          <a:xfrm>
            <a:off x="2362200" y="4191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Trebuchet MS" panose="020B0603020202020204" pitchFamily="34" charset="0"/>
              </a:rPr>
              <a:t>Example B+ Tree</a:t>
            </a:r>
          </a:p>
        </p:txBody>
      </p:sp>
      <p:sp>
        <p:nvSpPr>
          <p:cNvPr id="75779" name="Rectangle 1027"/>
          <p:cNvSpPr>
            <a:spLocks noChangeArrowheads="1"/>
          </p:cNvSpPr>
          <p:nvPr/>
        </p:nvSpPr>
        <p:spPr bwMode="auto">
          <a:xfrm>
            <a:off x="1537779" y="1688840"/>
            <a:ext cx="9209314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rebuchet MS" panose="020B0603020202020204" pitchFamily="34" charset="0"/>
              </a:rPr>
              <a:t>Search begins at root, and key comparisons direct it to a leaf </a:t>
            </a:r>
          </a:p>
          <a:p>
            <a:pPr eaLnBrk="1" hangingPunct="1"/>
            <a:r>
              <a:rPr lang="en-US" altLang="en-US" sz="2400" dirty="0">
                <a:latin typeface="Trebuchet MS" panose="020B0603020202020204" pitchFamily="34" charset="0"/>
              </a:rPr>
              <a:t>Search for all data entries &gt;= 24* using the algorithm in the previous page.</a:t>
            </a:r>
          </a:p>
        </p:txBody>
      </p:sp>
      <p:sp>
        <p:nvSpPr>
          <p:cNvPr id="75780" name="Rectangle 1028"/>
          <p:cNvSpPr>
            <a:spLocks noChangeArrowheads="1"/>
          </p:cNvSpPr>
          <p:nvPr/>
        </p:nvSpPr>
        <p:spPr bwMode="auto">
          <a:xfrm>
            <a:off x="178626" y="6152679"/>
            <a:ext cx="11834748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To</a:t>
            </a:r>
            <a:r>
              <a:rPr lang="en-US" altLang="en-US" sz="2000" dirty="0">
                <a:latin typeface="Trebuchet MS" panose="020B0603020202020204" pitchFamily="34" charset="0"/>
              </a:rPr>
              <a:t> </a:t>
            </a:r>
            <a:r>
              <a:rPr lang="en-US" altLang="en-US" sz="2000" i="1" dirty="0">
                <a:solidFill>
                  <a:schemeClr val="accent2"/>
                </a:solidFill>
                <a:latin typeface="Trebuchet MS" panose="020B0603020202020204" pitchFamily="34" charset="0"/>
              </a:rPr>
              <a:t>search for 15*, start from the root; 15 is at least 13, but less than 17, follow the right pointer of 13 to node B; search in B for 15, we </a:t>
            </a:r>
            <a:r>
              <a:rPr lang="en-US" altLang="en-US" sz="2000" i="1" u="sng" dirty="0">
                <a:solidFill>
                  <a:schemeClr val="accent2"/>
                </a:solidFill>
                <a:latin typeface="Trebuchet MS" panose="020B0603020202020204" pitchFamily="34" charset="0"/>
              </a:rPr>
              <a:t>know</a:t>
            </a:r>
            <a:r>
              <a:rPr lang="en-US" altLang="en-US" sz="2000" i="1" dirty="0">
                <a:solidFill>
                  <a:schemeClr val="accent2"/>
                </a:solidFill>
                <a:latin typeface="Trebuchet MS" panose="020B0603020202020204" pitchFamily="34" charset="0"/>
              </a:rPr>
              <a:t> it is not in the tree!</a:t>
            </a:r>
          </a:p>
        </p:txBody>
      </p:sp>
      <p:grpSp>
        <p:nvGrpSpPr>
          <p:cNvPr id="75783" name="Group 1"/>
          <p:cNvGrpSpPr>
            <a:grpSpLocks/>
          </p:cNvGrpSpPr>
          <p:nvPr/>
        </p:nvGrpSpPr>
        <p:grpSpPr bwMode="auto">
          <a:xfrm>
            <a:off x="1870076" y="3503613"/>
            <a:ext cx="8181183" cy="2283071"/>
            <a:chOff x="346075" y="3503613"/>
            <a:chExt cx="8181183" cy="2282825"/>
          </a:xfrm>
        </p:grpSpPr>
        <p:sp>
          <p:nvSpPr>
            <p:cNvPr id="75789" name="Freeform 1029"/>
            <p:cNvSpPr>
              <a:spLocks/>
            </p:cNvSpPr>
            <p:nvPr/>
          </p:nvSpPr>
          <p:spPr bwMode="auto">
            <a:xfrm>
              <a:off x="3271838" y="3978275"/>
              <a:ext cx="557212" cy="465138"/>
            </a:xfrm>
            <a:custGeom>
              <a:avLst/>
              <a:gdLst>
                <a:gd name="T0" fmla="*/ 0 w 351"/>
                <a:gd name="T1" fmla="*/ 2147483646 h 293"/>
                <a:gd name="T2" fmla="*/ 0 w 351"/>
                <a:gd name="T3" fmla="*/ 0 h 293"/>
                <a:gd name="T4" fmla="*/ 2147483646 w 351"/>
                <a:gd name="T5" fmla="*/ 0 h 293"/>
                <a:gd name="T6" fmla="*/ 2147483646 w 351"/>
                <a:gd name="T7" fmla="*/ 2147483646 h 293"/>
                <a:gd name="T8" fmla="*/ 0 w 351"/>
                <a:gd name="T9" fmla="*/ 2147483646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0" name="Freeform 1030"/>
            <p:cNvSpPr>
              <a:spLocks/>
            </p:cNvSpPr>
            <p:nvPr/>
          </p:nvSpPr>
          <p:spPr bwMode="auto">
            <a:xfrm>
              <a:off x="3365500" y="3978275"/>
              <a:ext cx="1588" cy="465138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147483646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1" name="Freeform 1031"/>
            <p:cNvSpPr>
              <a:spLocks/>
            </p:cNvSpPr>
            <p:nvPr/>
          </p:nvSpPr>
          <p:spPr bwMode="auto">
            <a:xfrm>
              <a:off x="3827463" y="3978275"/>
              <a:ext cx="560387" cy="465138"/>
            </a:xfrm>
            <a:custGeom>
              <a:avLst/>
              <a:gdLst>
                <a:gd name="T0" fmla="*/ 0 w 353"/>
                <a:gd name="T1" fmla="*/ 2147483646 h 293"/>
                <a:gd name="T2" fmla="*/ 0 w 353"/>
                <a:gd name="T3" fmla="*/ 0 h 293"/>
                <a:gd name="T4" fmla="*/ 2147483646 w 353"/>
                <a:gd name="T5" fmla="*/ 0 h 293"/>
                <a:gd name="T6" fmla="*/ 2147483646 w 353"/>
                <a:gd name="T7" fmla="*/ 2147483646 h 293"/>
                <a:gd name="T8" fmla="*/ 0 w 353"/>
                <a:gd name="T9" fmla="*/ 2147483646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2" name="Freeform 1032"/>
            <p:cNvSpPr>
              <a:spLocks/>
            </p:cNvSpPr>
            <p:nvPr/>
          </p:nvSpPr>
          <p:spPr bwMode="auto">
            <a:xfrm>
              <a:off x="3922713" y="3978275"/>
              <a:ext cx="1587" cy="465138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147483646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3" name="Freeform 1033"/>
            <p:cNvSpPr>
              <a:spLocks/>
            </p:cNvSpPr>
            <p:nvPr/>
          </p:nvSpPr>
          <p:spPr bwMode="auto">
            <a:xfrm>
              <a:off x="4386263" y="3978275"/>
              <a:ext cx="558800" cy="465138"/>
            </a:xfrm>
            <a:custGeom>
              <a:avLst/>
              <a:gdLst>
                <a:gd name="T0" fmla="*/ 0 w 352"/>
                <a:gd name="T1" fmla="*/ 2147483646 h 293"/>
                <a:gd name="T2" fmla="*/ 0 w 352"/>
                <a:gd name="T3" fmla="*/ 0 h 293"/>
                <a:gd name="T4" fmla="*/ 2147483646 w 352"/>
                <a:gd name="T5" fmla="*/ 0 h 293"/>
                <a:gd name="T6" fmla="*/ 2147483646 w 352"/>
                <a:gd name="T7" fmla="*/ 2147483646 h 293"/>
                <a:gd name="T8" fmla="*/ 0 w 352"/>
                <a:gd name="T9" fmla="*/ 2147483646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Freeform 1034"/>
            <p:cNvSpPr>
              <a:spLocks/>
            </p:cNvSpPr>
            <p:nvPr/>
          </p:nvSpPr>
          <p:spPr bwMode="auto">
            <a:xfrm>
              <a:off x="4479925" y="3978275"/>
              <a:ext cx="1588" cy="465138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147483646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5" name="Freeform 1035"/>
            <p:cNvSpPr>
              <a:spLocks/>
            </p:cNvSpPr>
            <p:nvPr/>
          </p:nvSpPr>
          <p:spPr bwMode="auto">
            <a:xfrm>
              <a:off x="4943475" y="3978275"/>
              <a:ext cx="560388" cy="465138"/>
            </a:xfrm>
            <a:custGeom>
              <a:avLst/>
              <a:gdLst>
                <a:gd name="T0" fmla="*/ 0 w 353"/>
                <a:gd name="T1" fmla="*/ 2147483646 h 293"/>
                <a:gd name="T2" fmla="*/ 0 w 353"/>
                <a:gd name="T3" fmla="*/ 0 h 293"/>
                <a:gd name="T4" fmla="*/ 2147483646 w 353"/>
                <a:gd name="T5" fmla="*/ 0 h 293"/>
                <a:gd name="T6" fmla="*/ 2147483646 w 353"/>
                <a:gd name="T7" fmla="*/ 2147483646 h 293"/>
                <a:gd name="T8" fmla="*/ 0 w 353"/>
                <a:gd name="T9" fmla="*/ 2147483646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6" name="Freeform 1036"/>
            <p:cNvSpPr>
              <a:spLocks/>
            </p:cNvSpPr>
            <p:nvPr/>
          </p:nvSpPr>
          <p:spPr bwMode="auto">
            <a:xfrm>
              <a:off x="5035550" y="3978275"/>
              <a:ext cx="1588" cy="465138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147483646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Freeform 1037"/>
            <p:cNvSpPr>
              <a:spLocks/>
            </p:cNvSpPr>
            <p:nvPr/>
          </p:nvSpPr>
          <p:spPr bwMode="auto">
            <a:xfrm>
              <a:off x="5502275" y="3978275"/>
              <a:ext cx="93663" cy="465138"/>
            </a:xfrm>
            <a:custGeom>
              <a:avLst/>
              <a:gdLst>
                <a:gd name="T0" fmla="*/ 0 w 59"/>
                <a:gd name="T1" fmla="*/ 2147483646 h 293"/>
                <a:gd name="T2" fmla="*/ 0 w 59"/>
                <a:gd name="T3" fmla="*/ 0 h 293"/>
                <a:gd name="T4" fmla="*/ 2147483646 w 59"/>
                <a:gd name="T5" fmla="*/ 0 h 293"/>
                <a:gd name="T6" fmla="*/ 2147483646 w 59"/>
                <a:gd name="T7" fmla="*/ 2147483646 h 293"/>
                <a:gd name="T8" fmla="*/ 0 w 59"/>
                <a:gd name="T9" fmla="*/ 2147483646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Freeform 1038"/>
            <p:cNvSpPr>
              <a:spLocks/>
            </p:cNvSpPr>
            <p:nvPr/>
          </p:nvSpPr>
          <p:spPr bwMode="auto">
            <a:xfrm>
              <a:off x="7034213" y="5413375"/>
              <a:ext cx="373062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Freeform 1039"/>
            <p:cNvSpPr>
              <a:spLocks/>
            </p:cNvSpPr>
            <p:nvPr/>
          </p:nvSpPr>
          <p:spPr bwMode="auto">
            <a:xfrm>
              <a:off x="7405688" y="5413375"/>
              <a:ext cx="373062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Freeform 1040"/>
            <p:cNvSpPr>
              <a:spLocks/>
            </p:cNvSpPr>
            <p:nvPr/>
          </p:nvSpPr>
          <p:spPr bwMode="auto">
            <a:xfrm>
              <a:off x="7777163" y="5413375"/>
              <a:ext cx="374650" cy="373063"/>
            </a:xfrm>
            <a:custGeom>
              <a:avLst/>
              <a:gdLst>
                <a:gd name="T0" fmla="*/ 0 w 236"/>
                <a:gd name="T1" fmla="*/ 2147483646 h 235"/>
                <a:gd name="T2" fmla="*/ 0 w 236"/>
                <a:gd name="T3" fmla="*/ 0 h 235"/>
                <a:gd name="T4" fmla="*/ 2147483646 w 236"/>
                <a:gd name="T5" fmla="*/ 0 h 235"/>
                <a:gd name="T6" fmla="*/ 2147483646 w 236"/>
                <a:gd name="T7" fmla="*/ 2147483646 h 235"/>
                <a:gd name="T8" fmla="*/ 0 w 236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Freeform 1041"/>
            <p:cNvSpPr>
              <a:spLocks/>
            </p:cNvSpPr>
            <p:nvPr/>
          </p:nvSpPr>
          <p:spPr bwMode="auto">
            <a:xfrm>
              <a:off x="8150225" y="5413375"/>
              <a:ext cx="371475" cy="373063"/>
            </a:xfrm>
            <a:custGeom>
              <a:avLst/>
              <a:gdLst>
                <a:gd name="T0" fmla="*/ 0 w 234"/>
                <a:gd name="T1" fmla="*/ 2147483646 h 235"/>
                <a:gd name="T2" fmla="*/ 0 w 234"/>
                <a:gd name="T3" fmla="*/ 0 h 235"/>
                <a:gd name="T4" fmla="*/ 2147483646 w 234"/>
                <a:gd name="T5" fmla="*/ 0 h 235"/>
                <a:gd name="T6" fmla="*/ 2147483646 w 234"/>
                <a:gd name="T7" fmla="*/ 2147483646 h 235"/>
                <a:gd name="T8" fmla="*/ 0 w 234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4" h="235">
                  <a:moveTo>
                    <a:pt x="0" y="234"/>
                  </a:moveTo>
                  <a:lnTo>
                    <a:pt x="0" y="0"/>
                  </a:lnTo>
                  <a:lnTo>
                    <a:pt x="233" y="0"/>
                  </a:lnTo>
                  <a:lnTo>
                    <a:pt x="233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2" name="Freeform 1042"/>
            <p:cNvSpPr>
              <a:spLocks/>
            </p:cNvSpPr>
            <p:nvPr/>
          </p:nvSpPr>
          <p:spPr bwMode="auto">
            <a:xfrm>
              <a:off x="346075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3" name="Freeform 1043"/>
            <p:cNvSpPr>
              <a:spLocks/>
            </p:cNvSpPr>
            <p:nvPr/>
          </p:nvSpPr>
          <p:spPr bwMode="auto">
            <a:xfrm>
              <a:off x="717550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4" name="Freeform 1044"/>
            <p:cNvSpPr>
              <a:spLocks/>
            </p:cNvSpPr>
            <p:nvPr/>
          </p:nvSpPr>
          <p:spPr bwMode="auto">
            <a:xfrm>
              <a:off x="1089025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5" name="Freeform 1045"/>
            <p:cNvSpPr>
              <a:spLocks/>
            </p:cNvSpPr>
            <p:nvPr/>
          </p:nvSpPr>
          <p:spPr bwMode="auto">
            <a:xfrm>
              <a:off x="1460500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6" name="Freeform 1046"/>
            <p:cNvSpPr>
              <a:spLocks/>
            </p:cNvSpPr>
            <p:nvPr/>
          </p:nvSpPr>
          <p:spPr bwMode="auto">
            <a:xfrm>
              <a:off x="2017713" y="5413375"/>
              <a:ext cx="373062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7" name="Freeform 1047"/>
            <p:cNvSpPr>
              <a:spLocks/>
            </p:cNvSpPr>
            <p:nvPr/>
          </p:nvSpPr>
          <p:spPr bwMode="auto">
            <a:xfrm>
              <a:off x="2389188" y="5413375"/>
              <a:ext cx="373062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8" name="Freeform 1048"/>
            <p:cNvSpPr>
              <a:spLocks/>
            </p:cNvSpPr>
            <p:nvPr/>
          </p:nvSpPr>
          <p:spPr bwMode="auto">
            <a:xfrm>
              <a:off x="2760663" y="5413375"/>
              <a:ext cx="373062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9" name="Freeform 1049"/>
            <p:cNvSpPr>
              <a:spLocks/>
            </p:cNvSpPr>
            <p:nvPr/>
          </p:nvSpPr>
          <p:spPr bwMode="auto">
            <a:xfrm>
              <a:off x="3132138" y="5413375"/>
              <a:ext cx="373062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0" name="Freeform 1050"/>
            <p:cNvSpPr>
              <a:spLocks/>
            </p:cNvSpPr>
            <p:nvPr/>
          </p:nvSpPr>
          <p:spPr bwMode="auto">
            <a:xfrm>
              <a:off x="3689350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1" name="Freeform 1051"/>
            <p:cNvSpPr>
              <a:spLocks/>
            </p:cNvSpPr>
            <p:nvPr/>
          </p:nvSpPr>
          <p:spPr bwMode="auto">
            <a:xfrm>
              <a:off x="4060825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2" name="Freeform 1052"/>
            <p:cNvSpPr>
              <a:spLocks/>
            </p:cNvSpPr>
            <p:nvPr/>
          </p:nvSpPr>
          <p:spPr bwMode="auto">
            <a:xfrm>
              <a:off x="4432300" y="5413375"/>
              <a:ext cx="374650" cy="373063"/>
            </a:xfrm>
            <a:custGeom>
              <a:avLst/>
              <a:gdLst>
                <a:gd name="T0" fmla="*/ 0 w 236"/>
                <a:gd name="T1" fmla="*/ 2147483646 h 235"/>
                <a:gd name="T2" fmla="*/ 0 w 236"/>
                <a:gd name="T3" fmla="*/ 0 h 235"/>
                <a:gd name="T4" fmla="*/ 2147483646 w 236"/>
                <a:gd name="T5" fmla="*/ 0 h 235"/>
                <a:gd name="T6" fmla="*/ 2147483646 w 236"/>
                <a:gd name="T7" fmla="*/ 2147483646 h 235"/>
                <a:gd name="T8" fmla="*/ 0 w 236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3" name="Freeform 1053"/>
            <p:cNvSpPr>
              <a:spLocks/>
            </p:cNvSpPr>
            <p:nvPr/>
          </p:nvSpPr>
          <p:spPr bwMode="auto">
            <a:xfrm>
              <a:off x="4805363" y="5413375"/>
              <a:ext cx="373062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4" name="Freeform 1054"/>
            <p:cNvSpPr>
              <a:spLocks/>
            </p:cNvSpPr>
            <p:nvPr/>
          </p:nvSpPr>
          <p:spPr bwMode="auto">
            <a:xfrm>
              <a:off x="5360988" y="5413375"/>
              <a:ext cx="374650" cy="373063"/>
            </a:xfrm>
            <a:custGeom>
              <a:avLst/>
              <a:gdLst>
                <a:gd name="T0" fmla="*/ 0 w 236"/>
                <a:gd name="T1" fmla="*/ 2147483646 h 235"/>
                <a:gd name="T2" fmla="*/ 0 w 236"/>
                <a:gd name="T3" fmla="*/ 0 h 235"/>
                <a:gd name="T4" fmla="*/ 2147483646 w 236"/>
                <a:gd name="T5" fmla="*/ 0 h 235"/>
                <a:gd name="T6" fmla="*/ 2147483646 w 236"/>
                <a:gd name="T7" fmla="*/ 2147483646 h 235"/>
                <a:gd name="T8" fmla="*/ 0 w 236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5" name="Freeform 1055"/>
            <p:cNvSpPr>
              <a:spLocks/>
            </p:cNvSpPr>
            <p:nvPr/>
          </p:nvSpPr>
          <p:spPr bwMode="auto">
            <a:xfrm>
              <a:off x="5734050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6" name="Freeform 1056"/>
            <p:cNvSpPr>
              <a:spLocks/>
            </p:cNvSpPr>
            <p:nvPr/>
          </p:nvSpPr>
          <p:spPr bwMode="auto">
            <a:xfrm>
              <a:off x="6105525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7" name="Freeform 1057"/>
            <p:cNvSpPr>
              <a:spLocks/>
            </p:cNvSpPr>
            <p:nvPr/>
          </p:nvSpPr>
          <p:spPr bwMode="auto">
            <a:xfrm>
              <a:off x="6477000" y="5413375"/>
              <a:ext cx="373063" cy="373063"/>
            </a:xfrm>
            <a:custGeom>
              <a:avLst/>
              <a:gdLst>
                <a:gd name="T0" fmla="*/ 0 w 235"/>
                <a:gd name="T1" fmla="*/ 2147483646 h 235"/>
                <a:gd name="T2" fmla="*/ 0 w 235"/>
                <a:gd name="T3" fmla="*/ 0 h 235"/>
                <a:gd name="T4" fmla="*/ 2147483646 w 235"/>
                <a:gd name="T5" fmla="*/ 0 h 235"/>
                <a:gd name="T6" fmla="*/ 2147483646 w 235"/>
                <a:gd name="T7" fmla="*/ 2147483646 h 235"/>
                <a:gd name="T8" fmla="*/ 0 w 235"/>
                <a:gd name="T9" fmla="*/ 2147483646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8" name="Freeform 1058"/>
            <p:cNvSpPr>
              <a:spLocks/>
            </p:cNvSpPr>
            <p:nvPr/>
          </p:nvSpPr>
          <p:spPr bwMode="auto">
            <a:xfrm>
              <a:off x="1100138" y="4383088"/>
              <a:ext cx="2219325" cy="1009650"/>
            </a:xfrm>
            <a:custGeom>
              <a:avLst/>
              <a:gdLst>
                <a:gd name="T0" fmla="*/ 2147483646 w 1398"/>
                <a:gd name="T1" fmla="*/ 0 h 636"/>
                <a:gd name="T2" fmla="*/ 0 w 1398"/>
                <a:gd name="T3" fmla="*/ 2147483646 h 636"/>
                <a:gd name="T4" fmla="*/ 2147483646 w 1398"/>
                <a:gd name="T5" fmla="*/ 0 h 6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98" h="636">
                  <a:moveTo>
                    <a:pt x="1397" y="0"/>
                  </a:moveTo>
                  <a:lnTo>
                    <a:pt x="0" y="635"/>
                  </a:lnTo>
                  <a:lnTo>
                    <a:pt x="139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9" name="Freeform 1059"/>
            <p:cNvSpPr>
              <a:spLocks/>
            </p:cNvSpPr>
            <p:nvPr/>
          </p:nvSpPr>
          <p:spPr bwMode="auto">
            <a:xfrm>
              <a:off x="1100138" y="5316538"/>
              <a:ext cx="119062" cy="76200"/>
            </a:xfrm>
            <a:custGeom>
              <a:avLst/>
              <a:gdLst>
                <a:gd name="T0" fmla="*/ 2147483646 w 75"/>
                <a:gd name="T1" fmla="*/ 2147483646 h 48"/>
                <a:gd name="T2" fmla="*/ 0 w 75"/>
                <a:gd name="T3" fmla="*/ 2147483646 h 48"/>
                <a:gd name="T4" fmla="*/ 2147483646 w 75"/>
                <a:gd name="T5" fmla="*/ 0 h 48"/>
                <a:gd name="T6" fmla="*/ 2147483646 w 75"/>
                <a:gd name="T7" fmla="*/ 2147483646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48">
                  <a:moveTo>
                    <a:pt x="74" y="33"/>
                  </a:moveTo>
                  <a:lnTo>
                    <a:pt x="0" y="47"/>
                  </a:lnTo>
                  <a:lnTo>
                    <a:pt x="59" y="0"/>
                  </a:lnTo>
                  <a:lnTo>
                    <a:pt x="74" y="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0" name="Freeform 1060"/>
            <p:cNvSpPr>
              <a:spLocks/>
            </p:cNvSpPr>
            <p:nvPr/>
          </p:nvSpPr>
          <p:spPr bwMode="auto">
            <a:xfrm>
              <a:off x="2760663" y="4395788"/>
              <a:ext cx="1104900" cy="996950"/>
            </a:xfrm>
            <a:custGeom>
              <a:avLst/>
              <a:gdLst>
                <a:gd name="T0" fmla="*/ 2147483646 w 696"/>
                <a:gd name="T1" fmla="*/ 0 h 628"/>
                <a:gd name="T2" fmla="*/ 0 w 696"/>
                <a:gd name="T3" fmla="*/ 2147483646 h 628"/>
                <a:gd name="T4" fmla="*/ 2147483646 w 696"/>
                <a:gd name="T5" fmla="*/ 0 h 6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6" h="628">
                  <a:moveTo>
                    <a:pt x="695" y="0"/>
                  </a:moveTo>
                  <a:lnTo>
                    <a:pt x="0" y="627"/>
                  </a:lnTo>
                  <a:lnTo>
                    <a:pt x="69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1" name="Freeform 1061"/>
            <p:cNvSpPr>
              <a:spLocks/>
            </p:cNvSpPr>
            <p:nvPr/>
          </p:nvSpPr>
          <p:spPr bwMode="auto">
            <a:xfrm>
              <a:off x="2760663" y="5291138"/>
              <a:ext cx="107950" cy="101600"/>
            </a:xfrm>
            <a:custGeom>
              <a:avLst/>
              <a:gdLst>
                <a:gd name="T0" fmla="*/ 2147483646 w 68"/>
                <a:gd name="T1" fmla="*/ 2147483646 h 64"/>
                <a:gd name="T2" fmla="*/ 0 w 68"/>
                <a:gd name="T3" fmla="*/ 2147483646 h 64"/>
                <a:gd name="T4" fmla="*/ 2147483646 w 68"/>
                <a:gd name="T5" fmla="*/ 0 h 64"/>
                <a:gd name="T6" fmla="*/ 2147483646 w 68"/>
                <a:gd name="T7" fmla="*/ 2147483646 h 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" h="64">
                  <a:moveTo>
                    <a:pt x="67" y="27"/>
                  </a:moveTo>
                  <a:lnTo>
                    <a:pt x="0" y="63"/>
                  </a:lnTo>
                  <a:lnTo>
                    <a:pt x="42" y="0"/>
                  </a:lnTo>
                  <a:lnTo>
                    <a:pt x="67" y="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2" name="Freeform 1062"/>
            <p:cNvSpPr>
              <a:spLocks/>
            </p:cNvSpPr>
            <p:nvPr/>
          </p:nvSpPr>
          <p:spPr bwMode="auto">
            <a:xfrm>
              <a:off x="4421188" y="4395788"/>
              <a:ext cx="1587" cy="985837"/>
            </a:xfrm>
            <a:custGeom>
              <a:avLst/>
              <a:gdLst>
                <a:gd name="T0" fmla="*/ 0 w 1"/>
                <a:gd name="T1" fmla="*/ 0 h 621"/>
                <a:gd name="T2" fmla="*/ 0 w 1"/>
                <a:gd name="T3" fmla="*/ 2147483646 h 621"/>
                <a:gd name="T4" fmla="*/ 0 w 1"/>
                <a:gd name="T5" fmla="*/ 0 h 6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621">
                  <a:moveTo>
                    <a:pt x="0" y="0"/>
                  </a:moveTo>
                  <a:lnTo>
                    <a:pt x="0" y="6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3" name="Freeform 1063"/>
            <p:cNvSpPr>
              <a:spLocks/>
            </p:cNvSpPr>
            <p:nvPr/>
          </p:nvSpPr>
          <p:spPr bwMode="auto">
            <a:xfrm>
              <a:off x="4391025" y="5262563"/>
              <a:ext cx="60325" cy="119062"/>
            </a:xfrm>
            <a:custGeom>
              <a:avLst/>
              <a:gdLst>
                <a:gd name="T0" fmla="*/ 2147483646 w 38"/>
                <a:gd name="T1" fmla="*/ 0 h 75"/>
                <a:gd name="T2" fmla="*/ 2147483646 w 38"/>
                <a:gd name="T3" fmla="*/ 2147483646 h 75"/>
                <a:gd name="T4" fmla="*/ 0 w 38"/>
                <a:gd name="T5" fmla="*/ 0 h 75"/>
                <a:gd name="T6" fmla="*/ 2147483646 w 38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75">
                  <a:moveTo>
                    <a:pt x="37" y="0"/>
                  </a:moveTo>
                  <a:lnTo>
                    <a:pt x="19" y="74"/>
                  </a:ln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4" name="Freeform 1064"/>
            <p:cNvSpPr>
              <a:spLocks/>
            </p:cNvSpPr>
            <p:nvPr/>
          </p:nvSpPr>
          <p:spPr bwMode="auto">
            <a:xfrm>
              <a:off x="4989513" y="4383088"/>
              <a:ext cx="1093787" cy="998537"/>
            </a:xfrm>
            <a:custGeom>
              <a:avLst/>
              <a:gdLst>
                <a:gd name="T0" fmla="*/ 0 w 689"/>
                <a:gd name="T1" fmla="*/ 0 h 629"/>
                <a:gd name="T2" fmla="*/ 2147483646 w 689"/>
                <a:gd name="T3" fmla="*/ 2147483646 h 629"/>
                <a:gd name="T4" fmla="*/ 0 w 689"/>
                <a:gd name="T5" fmla="*/ 0 h 6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89" h="629">
                  <a:moveTo>
                    <a:pt x="0" y="0"/>
                  </a:moveTo>
                  <a:lnTo>
                    <a:pt x="688" y="62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5" name="Freeform 1065"/>
            <p:cNvSpPr>
              <a:spLocks/>
            </p:cNvSpPr>
            <p:nvPr/>
          </p:nvSpPr>
          <p:spPr bwMode="auto">
            <a:xfrm>
              <a:off x="5976938" y="5280025"/>
              <a:ext cx="106362" cy="101600"/>
            </a:xfrm>
            <a:custGeom>
              <a:avLst/>
              <a:gdLst>
                <a:gd name="T0" fmla="*/ 2147483646 w 67"/>
                <a:gd name="T1" fmla="*/ 0 h 64"/>
                <a:gd name="T2" fmla="*/ 2147483646 w 67"/>
                <a:gd name="T3" fmla="*/ 2147483646 h 64"/>
                <a:gd name="T4" fmla="*/ 0 w 67"/>
                <a:gd name="T5" fmla="*/ 2147483646 h 64"/>
                <a:gd name="T6" fmla="*/ 2147483646 w 67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" h="64">
                  <a:moveTo>
                    <a:pt x="25" y="0"/>
                  </a:moveTo>
                  <a:lnTo>
                    <a:pt x="66" y="63"/>
                  </a:lnTo>
                  <a:lnTo>
                    <a:pt x="0" y="27"/>
                  </a:lnTo>
                  <a:lnTo>
                    <a:pt x="2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6" name="Freeform 1066"/>
            <p:cNvSpPr>
              <a:spLocks/>
            </p:cNvSpPr>
            <p:nvPr/>
          </p:nvSpPr>
          <p:spPr bwMode="auto">
            <a:xfrm>
              <a:off x="5548313" y="4370388"/>
              <a:ext cx="2219325" cy="1011237"/>
            </a:xfrm>
            <a:custGeom>
              <a:avLst/>
              <a:gdLst>
                <a:gd name="T0" fmla="*/ 0 w 1398"/>
                <a:gd name="T1" fmla="*/ 0 h 637"/>
                <a:gd name="T2" fmla="*/ 2147483646 w 1398"/>
                <a:gd name="T3" fmla="*/ 2147483646 h 637"/>
                <a:gd name="T4" fmla="*/ 0 w 1398"/>
                <a:gd name="T5" fmla="*/ 0 h 6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98" h="637">
                  <a:moveTo>
                    <a:pt x="0" y="0"/>
                  </a:moveTo>
                  <a:lnTo>
                    <a:pt x="1397" y="63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7" name="Freeform 1067"/>
            <p:cNvSpPr>
              <a:spLocks/>
            </p:cNvSpPr>
            <p:nvPr/>
          </p:nvSpPr>
          <p:spPr bwMode="auto">
            <a:xfrm>
              <a:off x="7648575" y="5303838"/>
              <a:ext cx="119063" cy="77787"/>
            </a:xfrm>
            <a:custGeom>
              <a:avLst/>
              <a:gdLst>
                <a:gd name="T0" fmla="*/ 2147483646 w 75"/>
                <a:gd name="T1" fmla="*/ 0 h 49"/>
                <a:gd name="T2" fmla="*/ 2147483646 w 75"/>
                <a:gd name="T3" fmla="*/ 2147483646 h 49"/>
                <a:gd name="T4" fmla="*/ 0 w 75"/>
                <a:gd name="T5" fmla="*/ 2147483646 h 49"/>
                <a:gd name="T6" fmla="*/ 2147483646 w 75"/>
                <a:gd name="T7" fmla="*/ 0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49">
                  <a:moveTo>
                    <a:pt x="15" y="0"/>
                  </a:moveTo>
                  <a:lnTo>
                    <a:pt x="74" y="48"/>
                  </a:lnTo>
                  <a:lnTo>
                    <a:pt x="0" y="34"/>
                  </a:lnTo>
                  <a:lnTo>
                    <a:pt x="1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8" name="Rectangle 1068"/>
            <p:cNvSpPr>
              <a:spLocks noChangeArrowheads="1"/>
            </p:cNvSpPr>
            <p:nvPr/>
          </p:nvSpPr>
          <p:spPr bwMode="auto">
            <a:xfrm>
              <a:off x="2798763" y="3503613"/>
              <a:ext cx="511359" cy="274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Root</a:t>
              </a:r>
            </a:p>
          </p:txBody>
        </p:sp>
        <p:sp>
          <p:nvSpPr>
            <p:cNvPr id="75829" name="Rectangle 1069"/>
            <p:cNvSpPr>
              <a:spLocks noChangeArrowheads="1"/>
            </p:cNvSpPr>
            <p:nvPr/>
          </p:nvSpPr>
          <p:spPr bwMode="auto">
            <a:xfrm>
              <a:off x="3959225" y="4049713"/>
              <a:ext cx="349456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17</a:t>
              </a:r>
            </a:p>
          </p:txBody>
        </p:sp>
        <p:sp>
          <p:nvSpPr>
            <p:cNvPr id="75830" name="Rectangle 1070"/>
            <p:cNvSpPr>
              <a:spLocks noChangeArrowheads="1"/>
            </p:cNvSpPr>
            <p:nvPr/>
          </p:nvSpPr>
          <p:spPr bwMode="auto">
            <a:xfrm>
              <a:off x="4516438" y="4049713"/>
              <a:ext cx="349456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24</a:t>
              </a:r>
            </a:p>
          </p:txBody>
        </p:sp>
        <p:sp>
          <p:nvSpPr>
            <p:cNvPr id="75831" name="Rectangle 1071"/>
            <p:cNvSpPr>
              <a:spLocks noChangeArrowheads="1"/>
            </p:cNvSpPr>
            <p:nvPr/>
          </p:nvSpPr>
          <p:spPr bwMode="auto">
            <a:xfrm>
              <a:off x="5086350" y="4038600"/>
              <a:ext cx="349456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30</a:t>
              </a:r>
            </a:p>
          </p:txBody>
        </p:sp>
        <p:sp>
          <p:nvSpPr>
            <p:cNvPr id="75832" name="Rectangle 1072"/>
            <p:cNvSpPr>
              <a:spLocks noChangeArrowheads="1"/>
            </p:cNvSpPr>
            <p:nvPr/>
          </p:nvSpPr>
          <p:spPr bwMode="auto">
            <a:xfrm>
              <a:off x="347663" y="5427663"/>
              <a:ext cx="327014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2*</a:t>
              </a:r>
            </a:p>
          </p:txBody>
        </p:sp>
        <p:sp>
          <p:nvSpPr>
            <p:cNvPr id="75833" name="Rectangle 1073"/>
            <p:cNvSpPr>
              <a:spLocks noChangeArrowheads="1"/>
            </p:cNvSpPr>
            <p:nvPr/>
          </p:nvSpPr>
          <p:spPr bwMode="auto">
            <a:xfrm>
              <a:off x="728663" y="5416550"/>
              <a:ext cx="327014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3*</a:t>
              </a:r>
            </a:p>
          </p:txBody>
        </p:sp>
        <p:sp>
          <p:nvSpPr>
            <p:cNvPr id="75834" name="Rectangle 1074"/>
            <p:cNvSpPr>
              <a:spLocks noChangeArrowheads="1"/>
            </p:cNvSpPr>
            <p:nvPr/>
          </p:nvSpPr>
          <p:spPr bwMode="auto">
            <a:xfrm>
              <a:off x="1101725" y="5416550"/>
              <a:ext cx="327014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5*</a:t>
              </a:r>
            </a:p>
          </p:txBody>
        </p:sp>
        <p:sp>
          <p:nvSpPr>
            <p:cNvPr id="75835" name="Rectangle 1075"/>
            <p:cNvSpPr>
              <a:spLocks noChangeArrowheads="1"/>
            </p:cNvSpPr>
            <p:nvPr/>
          </p:nvSpPr>
          <p:spPr bwMode="auto">
            <a:xfrm>
              <a:off x="1473200" y="5427663"/>
              <a:ext cx="327014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7*</a:t>
              </a:r>
            </a:p>
          </p:txBody>
        </p:sp>
        <p:sp>
          <p:nvSpPr>
            <p:cNvPr id="75836" name="Rectangle 1076"/>
            <p:cNvSpPr>
              <a:spLocks noChangeArrowheads="1"/>
            </p:cNvSpPr>
            <p:nvPr/>
          </p:nvSpPr>
          <p:spPr bwMode="auto">
            <a:xfrm>
              <a:off x="2008188" y="5427663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14*</a:t>
              </a:r>
            </a:p>
          </p:txBody>
        </p:sp>
        <p:sp>
          <p:nvSpPr>
            <p:cNvPr id="75837" name="Rectangle 1077"/>
            <p:cNvSpPr>
              <a:spLocks noChangeArrowheads="1"/>
            </p:cNvSpPr>
            <p:nvPr/>
          </p:nvSpPr>
          <p:spPr bwMode="auto">
            <a:xfrm>
              <a:off x="2368550" y="5427663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16*</a:t>
              </a:r>
            </a:p>
          </p:txBody>
        </p:sp>
        <p:sp>
          <p:nvSpPr>
            <p:cNvPr id="75838" name="Rectangle 1078"/>
            <p:cNvSpPr>
              <a:spLocks noChangeArrowheads="1"/>
            </p:cNvSpPr>
            <p:nvPr/>
          </p:nvSpPr>
          <p:spPr bwMode="auto">
            <a:xfrm>
              <a:off x="3703638" y="5416550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19*</a:t>
              </a:r>
            </a:p>
          </p:txBody>
        </p:sp>
        <p:sp>
          <p:nvSpPr>
            <p:cNvPr id="75839" name="Rectangle 1079"/>
            <p:cNvSpPr>
              <a:spLocks noChangeArrowheads="1"/>
            </p:cNvSpPr>
            <p:nvPr/>
          </p:nvSpPr>
          <p:spPr bwMode="auto">
            <a:xfrm>
              <a:off x="4051300" y="5416550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20*</a:t>
              </a:r>
            </a:p>
          </p:txBody>
        </p:sp>
        <p:sp>
          <p:nvSpPr>
            <p:cNvPr id="75840" name="Rectangle 1080"/>
            <p:cNvSpPr>
              <a:spLocks noChangeArrowheads="1"/>
            </p:cNvSpPr>
            <p:nvPr/>
          </p:nvSpPr>
          <p:spPr bwMode="auto">
            <a:xfrm>
              <a:off x="4413250" y="5416550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22*</a:t>
              </a:r>
            </a:p>
          </p:txBody>
        </p:sp>
        <p:sp>
          <p:nvSpPr>
            <p:cNvPr id="75841" name="Rectangle 1081"/>
            <p:cNvSpPr>
              <a:spLocks noChangeArrowheads="1"/>
            </p:cNvSpPr>
            <p:nvPr/>
          </p:nvSpPr>
          <p:spPr bwMode="auto">
            <a:xfrm>
              <a:off x="5340350" y="5416550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24*</a:t>
              </a:r>
            </a:p>
          </p:txBody>
        </p:sp>
        <p:sp>
          <p:nvSpPr>
            <p:cNvPr id="75842" name="Rectangle 1082"/>
            <p:cNvSpPr>
              <a:spLocks noChangeArrowheads="1"/>
            </p:cNvSpPr>
            <p:nvPr/>
          </p:nvSpPr>
          <p:spPr bwMode="auto">
            <a:xfrm>
              <a:off x="5724525" y="5416550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27*</a:t>
              </a:r>
            </a:p>
          </p:txBody>
        </p:sp>
        <p:sp>
          <p:nvSpPr>
            <p:cNvPr id="75843" name="Rectangle 1083"/>
            <p:cNvSpPr>
              <a:spLocks noChangeArrowheads="1"/>
            </p:cNvSpPr>
            <p:nvPr/>
          </p:nvSpPr>
          <p:spPr bwMode="auto">
            <a:xfrm>
              <a:off x="6072188" y="5427663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29*</a:t>
              </a:r>
            </a:p>
          </p:txBody>
        </p:sp>
        <p:sp>
          <p:nvSpPr>
            <p:cNvPr id="75844" name="Rectangle 1084"/>
            <p:cNvSpPr>
              <a:spLocks noChangeArrowheads="1"/>
            </p:cNvSpPr>
            <p:nvPr/>
          </p:nvSpPr>
          <p:spPr bwMode="auto">
            <a:xfrm>
              <a:off x="7013575" y="5427663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33*</a:t>
              </a:r>
            </a:p>
          </p:txBody>
        </p:sp>
        <p:sp>
          <p:nvSpPr>
            <p:cNvPr id="75845" name="Rectangle 1085"/>
            <p:cNvSpPr>
              <a:spLocks noChangeArrowheads="1"/>
            </p:cNvSpPr>
            <p:nvPr/>
          </p:nvSpPr>
          <p:spPr bwMode="auto">
            <a:xfrm>
              <a:off x="7386638" y="5427663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34*</a:t>
              </a:r>
            </a:p>
          </p:txBody>
        </p:sp>
        <p:sp>
          <p:nvSpPr>
            <p:cNvPr id="75846" name="Rectangle 1086"/>
            <p:cNvSpPr>
              <a:spLocks noChangeArrowheads="1"/>
            </p:cNvSpPr>
            <p:nvPr/>
          </p:nvSpPr>
          <p:spPr bwMode="auto">
            <a:xfrm>
              <a:off x="7745413" y="5416550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38*</a:t>
              </a:r>
            </a:p>
          </p:txBody>
        </p:sp>
        <p:sp>
          <p:nvSpPr>
            <p:cNvPr id="75847" name="Rectangle 1087"/>
            <p:cNvSpPr>
              <a:spLocks noChangeArrowheads="1"/>
            </p:cNvSpPr>
            <p:nvPr/>
          </p:nvSpPr>
          <p:spPr bwMode="auto">
            <a:xfrm>
              <a:off x="8116888" y="5405438"/>
              <a:ext cx="410370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39*</a:t>
              </a:r>
            </a:p>
          </p:txBody>
        </p:sp>
        <p:sp>
          <p:nvSpPr>
            <p:cNvPr id="75848" name="Rectangle 1088"/>
            <p:cNvSpPr>
              <a:spLocks noChangeArrowheads="1"/>
            </p:cNvSpPr>
            <p:nvPr/>
          </p:nvSpPr>
          <p:spPr bwMode="auto">
            <a:xfrm>
              <a:off x="3425825" y="4049713"/>
              <a:ext cx="349456" cy="259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0000"/>
                  </a:solidFill>
                  <a:latin typeface="Trebuchet MS" panose="020B0603020202020204" pitchFamily="34" charset="0"/>
                </a:rPr>
                <a:t>13</a:t>
              </a:r>
            </a:p>
          </p:txBody>
        </p:sp>
        <p:sp>
          <p:nvSpPr>
            <p:cNvPr id="75849" name="Line 1089"/>
            <p:cNvSpPr>
              <a:spLocks noChangeShapeType="1"/>
            </p:cNvSpPr>
            <p:nvPr/>
          </p:nvSpPr>
          <p:spPr bwMode="auto">
            <a:xfrm>
              <a:off x="3657600" y="3505200"/>
              <a:ext cx="3810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50" name="Arc 1090"/>
            <p:cNvSpPr>
              <a:spLocks/>
            </p:cNvSpPr>
            <p:nvPr/>
          </p:nvSpPr>
          <p:spPr bwMode="auto">
            <a:xfrm rot="-2580000">
              <a:off x="3429000" y="5186363"/>
              <a:ext cx="381000" cy="381000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51" name="Arc 1091"/>
            <p:cNvSpPr>
              <a:spLocks/>
            </p:cNvSpPr>
            <p:nvPr/>
          </p:nvSpPr>
          <p:spPr bwMode="auto">
            <a:xfrm rot="-2580000">
              <a:off x="1676400" y="5186363"/>
              <a:ext cx="381000" cy="381000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52" name="Arc 1092"/>
            <p:cNvSpPr>
              <a:spLocks/>
            </p:cNvSpPr>
            <p:nvPr/>
          </p:nvSpPr>
          <p:spPr bwMode="auto">
            <a:xfrm rot="-2580000">
              <a:off x="5029200" y="5186363"/>
              <a:ext cx="381000" cy="381000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53" name="Arc 1093"/>
            <p:cNvSpPr>
              <a:spLocks/>
            </p:cNvSpPr>
            <p:nvPr/>
          </p:nvSpPr>
          <p:spPr bwMode="auto">
            <a:xfrm rot="-2580000">
              <a:off x="6705600" y="5186363"/>
              <a:ext cx="381000" cy="381000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784" name="TextBox 3"/>
          <p:cNvSpPr txBox="1">
            <a:spLocks noChangeArrowheads="1"/>
          </p:cNvSpPr>
          <p:nvPr/>
        </p:nvSpPr>
        <p:spPr bwMode="auto">
          <a:xfrm>
            <a:off x="2542092" y="5797798"/>
            <a:ext cx="407484" cy="46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75785" name="TextBox 73"/>
          <p:cNvSpPr txBox="1">
            <a:spLocks noChangeArrowheads="1"/>
          </p:cNvSpPr>
          <p:nvPr/>
        </p:nvSpPr>
        <p:spPr bwMode="auto">
          <a:xfrm>
            <a:off x="4067169" y="5770162"/>
            <a:ext cx="389850" cy="46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75786" name="TextBox 74"/>
          <p:cNvSpPr txBox="1">
            <a:spLocks noChangeArrowheads="1"/>
          </p:cNvSpPr>
          <p:nvPr/>
        </p:nvSpPr>
        <p:spPr bwMode="auto">
          <a:xfrm>
            <a:off x="5671007" y="5770161"/>
            <a:ext cx="389850" cy="46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</a:t>
            </a:r>
          </a:p>
        </p:txBody>
      </p:sp>
      <p:sp>
        <p:nvSpPr>
          <p:cNvPr id="75787" name="TextBox 75"/>
          <p:cNvSpPr txBox="1">
            <a:spLocks noChangeArrowheads="1"/>
          </p:cNvSpPr>
          <p:nvPr/>
        </p:nvSpPr>
        <p:spPr bwMode="auto">
          <a:xfrm>
            <a:off x="7255379" y="5783470"/>
            <a:ext cx="407484" cy="46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75788" name="TextBox 76"/>
          <p:cNvSpPr txBox="1">
            <a:spLocks noChangeArrowheads="1"/>
          </p:cNvSpPr>
          <p:nvPr/>
        </p:nvSpPr>
        <p:spPr bwMode="auto">
          <a:xfrm>
            <a:off x="9054198" y="5768320"/>
            <a:ext cx="372218" cy="46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6967" y="4324652"/>
            <a:ext cx="10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Height=1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02814" y="3725471"/>
            <a:ext cx="2168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24* is a short hand of a data entry with the search key value of 24</a:t>
            </a:r>
          </a:p>
        </p:txBody>
      </p:sp>
    </p:spTree>
    <p:extLst>
      <p:ext uri="{BB962C8B-B14F-4D97-AF65-F5344CB8AC3E}">
        <p14:creationId xmlns:p14="http://schemas.microsoft.com/office/powerpoint/2010/main" val="388420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5"/>
          <p:cNvSpPr>
            <a:spLocks noChangeArrowheads="1"/>
          </p:cNvSpPr>
          <p:nvPr/>
        </p:nvSpPr>
        <p:spPr bwMode="auto">
          <a:xfrm>
            <a:off x="411689" y="1501872"/>
            <a:ext cx="1111344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50000"/>
              </a:spcBef>
              <a:buSzPct val="110000"/>
              <a:buFontTx/>
              <a:buNone/>
            </a:pPr>
            <a:r>
              <a:rPr lang="en-US" altLang="en-US" sz="2000" dirty="0">
                <a:solidFill>
                  <a:srgbClr val="7030A0"/>
                </a:solidFill>
                <a:latin typeface="Trebuchet MS" panose="020B0603020202020204" pitchFamily="34" charset="0"/>
              </a:rPr>
              <a:t>Data entry format 1: Each data entry is the data record itself sorted by the values of the indexed attribute</a:t>
            </a:r>
            <a:endParaRPr lang="en-US" altLang="en-US" sz="2000" b="1" dirty="0">
              <a:solidFill>
                <a:srgbClr val="7030A0"/>
              </a:solidFill>
              <a:latin typeface="Trebuchet MS" panose="020B0603020202020204" pitchFamily="34" charset="0"/>
            </a:endParaRPr>
          </a:p>
        </p:txBody>
      </p:sp>
      <p:sp>
        <p:nvSpPr>
          <p:cNvPr id="68611" name="TextBox 2"/>
          <p:cNvSpPr txBox="1">
            <a:spLocks noChangeArrowheads="1"/>
          </p:cNvSpPr>
          <p:nvPr/>
        </p:nvSpPr>
        <p:spPr bwMode="auto">
          <a:xfrm>
            <a:off x="877028" y="4296262"/>
            <a:ext cx="469661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0"/>
              </a:spcBef>
            </a:pPr>
            <a:r>
              <a:rPr lang="en-US" altLang="en-US" sz="2000" dirty="0">
                <a:latin typeface="+mn-lt"/>
              </a:rPr>
              <a:t>Each data entry is a data record itself.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>
                <a:latin typeface="+mn-lt"/>
              </a:rPr>
              <a:t>There are no separate index files.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>
                <a:latin typeface="+mn-lt"/>
              </a:rPr>
              <a:t>There can only be one index of this type per relation.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>
                <a:latin typeface="+mn-lt"/>
              </a:rPr>
              <a:t>The data file has records sorted based on the values of the indexed attribute.</a:t>
            </a:r>
          </a:p>
        </p:txBody>
      </p:sp>
      <p:sp>
        <p:nvSpPr>
          <p:cNvPr id="68612" name="TextBox 4"/>
          <p:cNvSpPr txBox="1">
            <a:spLocks noChangeArrowheads="1"/>
          </p:cNvSpPr>
          <p:nvPr/>
        </p:nvSpPr>
        <p:spPr bwMode="auto">
          <a:xfrm>
            <a:off x="2386013" y="2414588"/>
            <a:ext cx="1624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R=(</a:t>
            </a:r>
            <a:r>
              <a:rPr lang="en-US" altLang="en-US" sz="2400" u="sng" dirty="0"/>
              <a:t>A</a:t>
            </a:r>
            <a:r>
              <a:rPr lang="en-US" altLang="en-US" sz="2400" dirty="0"/>
              <a:t>BCD)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652420" y="4519612"/>
            <a:ext cx="1643062" cy="1465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6652420" y="4851399"/>
            <a:ext cx="1643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15" name="TextBox 10"/>
          <p:cNvSpPr txBox="1">
            <a:spLocks noChangeArrowheads="1"/>
          </p:cNvSpPr>
          <p:nvPr/>
        </p:nvSpPr>
        <p:spPr bwMode="auto">
          <a:xfrm>
            <a:off x="6684170" y="4849811"/>
            <a:ext cx="1566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a1, 10, c1, d2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6652420" y="5206999"/>
            <a:ext cx="1643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17" name="TextBox 2"/>
          <p:cNvSpPr txBox="1">
            <a:spLocks noChangeArrowheads="1"/>
          </p:cNvSpPr>
          <p:nvPr/>
        </p:nvSpPr>
        <p:spPr bwMode="auto">
          <a:xfrm>
            <a:off x="2364183" y="3020128"/>
            <a:ext cx="27670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CREATE INDEX </a:t>
            </a:r>
            <a:r>
              <a:rPr lang="en-US" altLang="en-US" sz="2000" i="1"/>
              <a:t>index1</a:t>
            </a:r>
            <a:br>
              <a:rPr lang="en-US" altLang="en-US" sz="2000"/>
            </a:br>
            <a:r>
              <a:rPr lang="en-US" altLang="en-US" sz="2000"/>
              <a:t>ON </a:t>
            </a:r>
            <a:r>
              <a:rPr lang="en-US" altLang="en-US" sz="2000" i="1"/>
              <a:t>R</a:t>
            </a:r>
            <a:r>
              <a:rPr lang="en-US" altLang="en-US" sz="2000"/>
              <a:t> (</a:t>
            </a:r>
            <a:r>
              <a:rPr lang="en-US" altLang="en-US" sz="2000" i="1"/>
              <a:t>B</a:t>
            </a:r>
            <a:r>
              <a:rPr lang="en-US" altLang="en-US" sz="2000"/>
              <a:t>);</a:t>
            </a:r>
          </a:p>
        </p:txBody>
      </p:sp>
      <p:sp>
        <p:nvSpPr>
          <p:cNvPr id="68618" name="TextBox 10"/>
          <p:cNvSpPr txBox="1">
            <a:spLocks noChangeArrowheads="1"/>
          </p:cNvSpPr>
          <p:nvPr/>
        </p:nvSpPr>
        <p:spPr bwMode="auto">
          <a:xfrm>
            <a:off x="6677821" y="4484686"/>
            <a:ext cx="1438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a2, 9, c1, d1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2420" y="5561011"/>
            <a:ext cx="1643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20" name="TextBox 5"/>
          <p:cNvSpPr txBox="1">
            <a:spLocks noChangeArrowheads="1"/>
          </p:cNvSpPr>
          <p:nvPr/>
        </p:nvSpPr>
        <p:spPr bwMode="auto">
          <a:xfrm>
            <a:off x="6677820" y="4122737"/>
            <a:ext cx="1503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A, B, C, D</a:t>
            </a:r>
          </a:p>
        </p:txBody>
      </p:sp>
      <p:sp>
        <p:nvSpPr>
          <p:cNvPr id="68622" name="TextBox 8"/>
          <p:cNvSpPr txBox="1">
            <a:spLocks noChangeArrowheads="1"/>
          </p:cNvSpPr>
          <p:nvPr/>
        </p:nvSpPr>
        <p:spPr bwMode="auto">
          <a:xfrm>
            <a:off x="7031832" y="6021386"/>
            <a:ext cx="8066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Page 1</a:t>
            </a:r>
          </a:p>
        </p:txBody>
      </p:sp>
      <p:sp>
        <p:nvSpPr>
          <p:cNvPr id="68623" name="TextBox 10"/>
          <p:cNvSpPr txBox="1">
            <a:spLocks noChangeArrowheads="1"/>
          </p:cNvSpPr>
          <p:nvPr/>
        </p:nvSpPr>
        <p:spPr bwMode="auto">
          <a:xfrm>
            <a:off x="6677820" y="5203824"/>
            <a:ext cx="1566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a3, 10, c1, d2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30658" y="4601535"/>
            <a:ext cx="2969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Index1</a:t>
            </a:r>
          </a:p>
          <a:p>
            <a:endParaRPr lang="en-US" sz="1600" dirty="0"/>
          </a:p>
          <a:p>
            <a:r>
              <a:rPr lang="en-US" sz="1600" dirty="0"/>
              <a:t>Records are stored sorted based on the values of the attribute B</a:t>
            </a: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BC464BA2-2FEF-4D13-9C5F-B9FE72400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8808" y="2411765"/>
            <a:ext cx="469600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Suppose there are only 3 rows in R and they all fit in page 1 of R.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When creating index1 using this data format, data records are sorted based on the values of the indexed attribute B.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A9356E-00E9-4A87-AB74-C6E809FA18DA}"/>
              </a:ext>
            </a:extLst>
          </p:cNvPr>
          <p:cNvSpPr/>
          <p:nvPr/>
        </p:nvSpPr>
        <p:spPr>
          <a:xfrm>
            <a:off x="330956" y="587685"/>
            <a:ext cx="647388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ct val="500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603020202020204" pitchFamily="34" charset="0"/>
              </a:rPr>
              <a:t>Data entries are stored in a leaf page. </a:t>
            </a:r>
          </a:p>
          <a:p>
            <a:pPr marL="800100" lvl="1" indent="-342900">
              <a:spcBef>
                <a:spcPct val="500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Trebuchet MS" panose="020B0603020202020204" pitchFamily="34" charset="0"/>
              </a:rPr>
              <a:t>There are three commonly used data entry format.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8BED32-7D26-4B93-AC91-B7BA328FE4F7}"/>
              </a:ext>
            </a:extLst>
          </p:cNvPr>
          <p:cNvSpPr/>
          <p:nvPr/>
        </p:nvSpPr>
        <p:spPr>
          <a:xfrm>
            <a:off x="6804837" y="579231"/>
            <a:ext cx="4693977" cy="64633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en-US" dirty="0"/>
              <a:t>Dense index has one data entry per data record.</a:t>
            </a:r>
          </a:p>
          <a:p>
            <a:r>
              <a:rPr lang="en-US" altLang="en-US" dirty="0"/>
              <a:t>Sparse index has one data entry per page.</a:t>
            </a:r>
          </a:p>
        </p:txBody>
      </p:sp>
    </p:spTree>
    <p:extLst>
      <p:ext uri="{BB962C8B-B14F-4D97-AF65-F5344CB8AC3E}">
        <p14:creationId xmlns:p14="http://schemas.microsoft.com/office/powerpoint/2010/main" val="306764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5"/>
          <p:cNvSpPr>
            <a:spLocks noChangeArrowheads="1"/>
          </p:cNvSpPr>
          <p:nvPr/>
        </p:nvSpPr>
        <p:spPr bwMode="auto">
          <a:xfrm>
            <a:off x="0" y="774812"/>
            <a:ext cx="1161505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800100" lvl="1" indent="-342900">
              <a:spcBef>
                <a:spcPct val="500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7030A0"/>
                </a:solidFill>
                <a:latin typeface="Trebuchet MS" panose="020B0603020202020204" pitchFamily="34" charset="0"/>
              </a:rPr>
              <a:t>Data entry format 2: &lt;</a:t>
            </a:r>
            <a:r>
              <a:rPr lang="en-US" altLang="en-US" sz="2000" b="1" dirty="0">
                <a:solidFill>
                  <a:srgbClr val="7030A0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sz="2000" dirty="0">
                <a:solidFill>
                  <a:srgbClr val="7030A0"/>
                </a:solidFill>
                <a:latin typeface="Trebuchet MS" panose="020B0603020202020204" pitchFamily="34" charset="0"/>
              </a:rPr>
              <a:t>, rid of the data record with the search key value</a:t>
            </a:r>
            <a:r>
              <a:rPr lang="en-US" altLang="en-US" sz="2000" b="1" dirty="0">
                <a:solidFill>
                  <a:srgbClr val="7030A0"/>
                </a:solidFill>
                <a:latin typeface="Trebuchet MS" panose="020B0603020202020204" pitchFamily="34" charset="0"/>
              </a:rPr>
              <a:t> k</a:t>
            </a:r>
            <a:r>
              <a:rPr lang="en-US" altLang="en-US" sz="2000" dirty="0">
                <a:solidFill>
                  <a:srgbClr val="7030A0"/>
                </a:solidFill>
                <a:latin typeface="Trebuchet MS" panose="020B0603020202020204" pitchFamily="34" charset="0"/>
              </a:rPr>
              <a:t>&gt;</a:t>
            </a:r>
          </a:p>
          <a:p>
            <a:pPr marL="800100" lvl="1" indent="-342900">
              <a:spcBef>
                <a:spcPct val="5000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7030A0"/>
                </a:solidFill>
                <a:latin typeface="Trebuchet MS" panose="020B0603020202020204" pitchFamily="34" charset="0"/>
              </a:rPr>
              <a:t>Search key values here are the values of the indexed attribute</a:t>
            </a:r>
          </a:p>
        </p:txBody>
      </p:sp>
      <p:sp>
        <p:nvSpPr>
          <p:cNvPr id="70659" name="TextBox 3"/>
          <p:cNvSpPr txBox="1">
            <a:spLocks noChangeArrowheads="1"/>
          </p:cNvSpPr>
          <p:nvPr/>
        </p:nvSpPr>
        <p:spPr bwMode="auto">
          <a:xfrm>
            <a:off x="795650" y="1666155"/>
            <a:ext cx="44694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Record id or rid=&lt;page id, slot id&gt;</a:t>
            </a:r>
          </a:p>
        </p:txBody>
      </p:sp>
      <p:sp>
        <p:nvSpPr>
          <p:cNvPr id="70661" name="TextBox 4"/>
          <p:cNvSpPr txBox="1">
            <a:spLocks noChangeArrowheads="1"/>
          </p:cNvSpPr>
          <p:nvPr/>
        </p:nvSpPr>
        <p:spPr bwMode="auto">
          <a:xfrm>
            <a:off x="1240064" y="2384823"/>
            <a:ext cx="1624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R=(</a:t>
            </a:r>
            <a:r>
              <a:rPr lang="en-US" altLang="en-US" sz="2400" u="sng" dirty="0"/>
              <a:t>A</a:t>
            </a:r>
            <a:r>
              <a:rPr lang="en-US" altLang="en-US" sz="2400" dirty="0"/>
              <a:t>BCD)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855912" y="4768058"/>
            <a:ext cx="1169988" cy="1069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2855912" y="5077621"/>
            <a:ext cx="1181100" cy="22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4" name="TextBox 10"/>
          <p:cNvSpPr txBox="1">
            <a:spLocks noChangeArrowheads="1"/>
          </p:cNvSpPr>
          <p:nvPr/>
        </p:nvSpPr>
        <p:spPr bwMode="auto">
          <a:xfrm>
            <a:off x="2857500" y="5077620"/>
            <a:ext cx="10518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+mn-lt"/>
              </a:rPr>
              <a:t>10</a:t>
            </a:r>
            <a:r>
              <a:rPr lang="en-US" altLang="en-US" sz="1800" dirty="0">
                <a:latin typeface="+mn-lt"/>
              </a:rPr>
              <a:t>, &lt;</a:t>
            </a:r>
            <a:r>
              <a:rPr lang="en-US" altLang="en-US" sz="1800" i="1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altLang="en-US" sz="1800" dirty="0">
                <a:latin typeface="+mn-lt"/>
              </a:rPr>
              <a:t>,</a:t>
            </a:r>
            <a:r>
              <a:rPr lang="en-US" altLang="en-US" sz="1800" dirty="0">
                <a:solidFill>
                  <a:schemeClr val="accent1"/>
                </a:solidFill>
                <a:latin typeface="+mn-lt"/>
              </a:rPr>
              <a:t>1</a:t>
            </a:r>
            <a:r>
              <a:rPr lang="en-US" altLang="en-US" sz="1800" dirty="0">
                <a:latin typeface="+mn-lt"/>
              </a:rPr>
              <a:t>&gt;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flipV="1">
            <a:off x="2855912" y="5441159"/>
            <a:ext cx="1169988" cy="1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6" name="TextBox 17"/>
          <p:cNvSpPr txBox="1">
            <a:spLocks noChangeArrowheads="1"/>
          </p:cNvSpPr>
          <p:nvPr/>
        </p:nvSpPr>
        <p:spPr bwMode="auto">
          <a:xfrm>
            <a:off x="2881313" y="4742659"/>
            <a:ext cx="9348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+mn-lt"/>
              </a:rPr>
              <a:t>9</a:t>
            </a:r>
            <a:r>
              <a:rPr lang="en-US" altLang="en-US" sz="1800" dirty="0">
                <a:latin typeface="+mn-lt"/>
              </a:rPr>
              <a:t>, &lt;</a:t>
            </a:r>
            <a:r>
              <a:rPr lang="en-US" altLang="en-US" sz="1800" i="1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altLang="en-US" sz="1800" dirty="0">
                <a:latin typeface="+mn-lt"/>
              </a:rPr>
              <a:t>,</a:t>
            </a:r>
            <a:r>
              <a:rPr lang="en-US" altLang="en-US" sz="1800" dirty="0">
                <a:solidFill>
                  <a:schemeClr val="accent1"/>
                </a:solidFill>
                <a:latin typeface="+mn-lt"/>
              </a:rPr>
              <a:t>2</a:t>
            </a:r>
            <a:r>
              <a:rPr lang="en-US" altLang="en-US" sz="1800" dirty="0">
                <a:latin typeface="+mn-lt"/>
              </a:rPr>
              <a:t>&gt;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232526" y="2490788"/>
            <a:ext cx="1643063" cy="1465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232526" y="2822575"/>
            <a:ext cx="1643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9" name="TextBox 10"/>
          <p:cNvSpPr txBox="1">
            <a:spLocks noChangeArrowheads="1"/>
          </p:cNvSpPr>
          <p:nvPr/>
        </p:nvSpPr>
        <p:spPr bwMode="auto">
          <a:xfrm>
            <a:off x="6254751" y="2511425"/>
            <a:ext cx="1566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a1, 10, c1, d2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232526" y="3178175"/>
            <a:ext cx="1643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71" name="TextBox 10"/>
          <p:cNvSpPr txBox="1">
            <a:spLocks noChangeArrowheads="1"/>
          </p:cNvSpPr>
          <p:nvPr/>
        </p:nvSpPr>
        <p:spPr bwMode="auto">
          <a:xfrm>
            <a:off x="6254751" y="2819400"/>
            <a:ext cx="1438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a2, 9, c1, d1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232526" y="3532188"/>
            <a:ext cx="1643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73" name="TextBox 22"/>
          <p:cNvSpPr txBox="1">
            <a:spLocks noChangeArrowheads="1"/>
          </p:cNvSpPr>
          <p:nvPr/>
        </p:nvSpPr>
        <p:spPr bwMode="auto">
          <a:xfrm>
            <a:off x="6259514" y="2093913"/>
            <a:ext cx="150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A, B, C, D</a:t>
            </a:r>
          </a:p>
        </p:txBody>
      </p:sp>
      <p:sp>
        <p:nvSpPr>
          <p:cNvPr id="70674" name="TextBox 23"/>
          <p:cNvSpPr txBox="1">
            <a:spLocks noChangeArrowheads="1"/>
          </p:cNvSpPr>
          <p:nvPr/>
        </p:nvSpPr>
        <p:spPr bwMode="auto">
          <a:xfrm>
            <a:off x="423450" y="4034025"/>
            <a:ext cx="228511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+mn-lt"/>
              </a:rPr>
              <a:t>A data entry page in “index2” has 3 data entries sorted based on the values of the attribute B.</a:t>
            </a:r>
          </a:p>
        </p:txBody>
      </p:sp>
      <p:sp>
        <p:nvSpPr>
          <p:cNvPr id="70675" name="TextBox 24"/>
          <p:cNvSpPr txBox="1">
            <a:spLocks noChangeArrowheads="1"/>
          </p:cNvSpPr>
          <p:nvPr/>
        </p:nvSpPr>
        <p:spPr bwMode="auto">
          <a:xfrm>
            <a:off x="6088343" y="1815068"/>
            <a:ext cx="34355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Page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i="1" dirty="0">
                <a:solidFill>
                  <a:srgbClr val="FF0000"/>
                </a:solidFill>
              </a:rPr>
              <a:t>1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/>
              <a:t>of the file storing relation R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2855912" y="5839620"/>
            <a:ext cx="11699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77" name="TextBox 27"/>
          <p:cNvSpPr txBox="1">
            <a:spLocks noChangeArrowheads="1"/>
          </p:cNvSpPr>
          <p:nvPr/>
        </p:nvSpPr>
        <p:spPr bwMode="auto">
          <a:xfrm>
            <a:off x="6159840" y="4092577"/>
            <a:ext cx="469600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Suppose there are 3 rows in R and all the rows fit in one page.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When a dense index is created on the attribute B of R, there are 3 data entries created in a leaf page of the index as shown on the left.</a:t>
            </a:r>
          </a:p>
        </p:txBody>
      </p:sp>
      <p:sp>
        <p:nvSpPr>
          <p:cNvPr id="70678" name="TextBox 10"/>
          <p:cNvSpPr txBox="1">
            <a:spLocks noChangeArrowheads="1"/>
          </p:cNvSpPr>
          <p:nvPr/>
        </p:nvSpPr>
        <p:spPr bwMode="auto">
          <a:xfrm>
            <a:off x="6254751" y="3194050"/>
            <a:ext cx="1566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a3, 10, c1, d2</a:t>
            </a:r>
          </a:p>
        </p:txBody>
      </p:sp>
      <p:sp>
        <p:nvSpPr>
          <p:cNvPr id="70679" name="TextBox 10"/>
          <p:cNvSpPr txBox="1">
            <a:spLocks noChangeArrowheads="1"/>
          </p:cNvSpPr>
          <p:nvPr/>
        </p:nvSpPr>
        <p:spPr bwMode="auto">
          <a:xfrm>
            <a:off x="2847975" y="5441159"/>
            <a:ext cx="10518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+mn-lt"/>
              </a:rPr>
              <a:t>10</a:t>
            </a:r>
            <a:r>
              <a:rPr lang="en-US" altLang="en-US" sz="1800" dirty="0">
                <a:latin typeface="+mn-lt"/>
              </a:rPr>
              <a:t>, &lt;</a:t>
            </a:r>
            <a:r>
              <a:rPr lang="en-US" altLang="en-US" sz="1800" i="1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altLang="en-US" sz="1800" dirty="0">
                <a:latin typeface="+mn-lt"/>
              </a:rPr>
              <a:t>,</a:t>
            </a:r>
            <a:r>
              <a:rPr lang="en-US" altLang="en-US" sz="1800" dirty="0">
                <a:solidFill>
                  <a:schemeClr val="accent1"/>
                </a:solidFill>
                <a:latin typeface="+mn-lt"/>
              </a:rPr>
              <a:t>3</a:t>
            </a:r>
            <a:r>
              <a:rPr lang="en-US" altLang="en-US" sz="1800" dirty="0">
                <a:latin typeface="+mn-lt"/>
              </a:rPr>
              <a:t>&gt;</a:t>
            </a:r>
          </a:p>
        </p:txBody>
      </p:sp>
      <p:sp>
        <p:nvSpPr>
          <p:cNvPr id="70680" name="TextBox 32"/>
          <p:cNvSpPr txBox="1">
            <a:spLocks noChangeArrowheads="1"/>
          </p:cNvSpPr>
          <p:nvPr/>
        </p:nvSpPr>
        <p:spPr bwMode="auto">
          <a:xfrm>
            <a:off x="533617" y="2859336"/>
            <a:ext cx="40146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CREATE INDEX </a:t>
            </a:r>
            <a:r>
              <a:rPr lang="en-US" altLang="en-US" sz="2000" i="1" dirty="0"/>
              <a:t>index2</a:t>
            </a:r>
            <a:r>
              <a:rPr lang="en-US" altLang="en-US" sz="2000" dirty="0"/>
              <a:t> ON </a:t>
            </a:r>
            <a:r>
              <a:rPr lang="en-US" altLang="en-US" sz="2000" i="1" dirty="0"/>
              <a:t>R</a:t>
            </a:r>
            <a:r>
              <a:rPr lang="en-US" altLang="en-US" sz="2000" dirty="0"/>
              <a:t> (</a:t>
            </a:r>
            <a:r>
              <a:rPr lang="en-US" altLang="en-US" sz="2000" i="1" dirty="0">
                <a:highlight>
                  <a:srgbClr val="FFFF00"/>
                </a:highlight>
              </a:rPr>
              <a:t>B</a:t>
            </a:r>
            <a:r>
              <a:rPr lang="en-US" altLang="en-US" sz="2000" dirty="0"/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6232525" y="3738564"/>
            <a:ext cx="1643064" cy="217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067969" y="3127376"/>
            <a:ext cx="2049802" cy="18002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4025900" y="2757491"/>
            <a:ext cx="2091871" cy="254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4067969" y="3532188"/>
            <a:ext cx="2049802" cy="218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C9BE448-A554-4377-BD4A-A010359A3727}"/>
              </a:ext>
            </a:extLst>
          </p:cNvPr>
          <p:cNvSpPr txBox="1"/>
          <p:nvPr/>
        </p:nvSpPr>
        <p:spPr>
          <a:xfrm>
            <a:off x="7897814" y="247745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Slot </a:t>
            </a:r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44512B-1352-4214-ABEA-E5B5B92C6678}"/>
              </a:ext>
            </a:extLst>
          </p:cNvPr>
          <p:cNvSpPr txBox="1"/>
          <p:nvPr/>
        </p:nvSpPr>
        <p:spPr>
          <a:xfrm>
            <a:off x="7897814" y="320128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Slot </a:t>
            </a:r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DE0060-3C2D-4054-86BC-20441D58BE52}"/>
              </a:ext>
            </a:extLst>
          </p:cNvPr>
          <p:cNvSpPr txBox="1"/>
          <p:nvPr/>
        </p:nvSpPr>
        <p:spPr>
          <a:xfrm>
            <a:off x="7897814" y="284307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Slot </a:t>
            </a:r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1250D7-8CDE-4626-86B8-D912F6C319DF}"/>
              </a:ext>
            </a:extLst>
          </p:cNvPr>
          <p:cNvSpPr/>
          <p:nvPr/>
        </p:nvSpPr>
        <p:spPr>
          <a:xfrm>
            <a:off x="423450" y="6097914"/>
            <a:ext cx="3931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The first entry points to slot 2 of page 1.</a:t>
            </a:r>
          </a:p>
        </p:txBody>
      </p:sp>
    </p:spTree>
    <p:extLst>
      <p:ext uri="{BB962C8B-B14F-4D97-AF65-F5344CB8AC3E}">
        <p14:creationId xmlns:p14="http://schemas.microsoft.com/office/powerpoint/2010/main" val="294802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/>
      <p:bldP spid="70661" grpId="0"/>
      <p:bldP spid="8" grpId="0" animBg="1"/>
      <p:bldP spid="70664" grpId="0"/>
      <p:bldP spid="70666" grpId="0"/>
      <p:bldP spid="70674" grpId="0"/>
      <p:bldP spid="70679" grpId="0"/>
      <p:bldP spid="706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5"/>
          <p:cNvSpPr>
            <a:spLocks noChangeArrowheads="1"/>
          </p:cNvSpPr>
          <p:nvPr/>
        </p:nvSpPr>
        <p:spPr bwMode="auto">
          <a:xfrm>
            <a:off x="424797" y="857350"/>
            <a:ext cx="104285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50000"/>
              </a:spcBef>
              <a:buSzPct val="110000"/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  <a:latin typeface="Trebuchet MS" panose="020B0603020202020204" pitchFamily="34" charset="0"/>
              </a:rPr>
              <a:t>Data entry format 3: &lt;</a:t>
            </a:r>
            <a:r>
              <a:rPr lang="en-US" altLang="en-US" sz="2400" b="1" dirty="0">
                <a:solidFill>
                  <a:srgbClr val="7030A0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sz="2400" dirty="0">
                <a:solidFill>
                  <a:srgbClr val="7030A0"/>
                </a:solidFill>
                <a:latin typeface="Trebuchet MS" panose="020B0603020202020204" pitchFamily="34" charset="0"/>
              </a:rPr>
              <a:t>, list of rids of data records with search key </a:t>
            </a:r>
            <a:r>
              <a:rPr lang="en-US" altLang="en-US" sz="2400" b="1" dirty="0">
                <a:solidFill>
                  <a:srgbClr val="7030A0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sz="2400" dirty="0">
                <a:solidFill>
                  <a:srgbClr val="7030A0"/>
                </a:solidFill>
                <a:latin typeface="Trebuchet MS" panose="020B0603020202020204" pitchFamily="34" charset="0"/>
              </a:rPr>
              <a:t>&gt;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812939" y="4335830"/>
            <a:ext cx="1833562" cy="1471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 bwMode="auto">
          <a:xfrm flipV="1">
            <a:off x="2812939" y="4645393"/>
            <a:ext cx="1833562" cy="22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85" name="TextBox 10"/>
          <p:cNvSpPr txBox="1">
            <a:spLocks noChangeArrowheads="1"/>
          </p:cNvSpPr>
          <p:nvPr/>
        </p:nvSpPr>
        <p:spPr bwMode="auto">
          <a:xfrm>
            <a:off x="2816115" y="4645392"/>
            <a:ext cx="19159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10, &lt;</a:t>
            </a:r>
            <a:r>
              <a:rPr lang="en-US" altLang="en-US" sz="2000" i="1" dirty="0"/>
              <a:t>1</a:t>
            </a:r>
            <a:r>
              <a:rPr lang="en-US" altLang="en-US" sz="2000" dirty="0"/>
              <a:t>,1&gt;, &lt;</a:t>
            </a:r>
            <a:r>
              <a:rPr lang="en-US" altLang="en-US" sz="2000" i="1" dirty="0"/>
              <a:t>1</a:t>
            </a:r>
            <a:r>
              <a:rPr lang="en-US" altLang="en-US" sz="2000" dirty="0"/>
              <a:t>,3&gt;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2812939" y="5023218"/>
            <a:ext cx="1833562" cy="22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87" name="TextBox 17"/>
          <p:cNvSpPr txBox="1">
            <a:spLocks noChangeArrowheads="1"/>
          </p:cNvSpPr>
          <p:nvPr/>
        </p:nvSpPr>
        <p:spPr bwMode="auto">
          <a:xfrm>
            <a:off x="2838340" y="4310429"/>
            <a:ext cx="10502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9, &lt;</a:t>
            </a:r>
            <a:r>
              <a:rPr lang="en-US" altLang="en-US" sz="2000" i="1" dirty="0"/>
              <a:t>1</a:t>
            </a:r>
            <a:r>
              <a:rPr lang="en-US" altLang="en-US" sz="2000" dirty="0"/>
              <a:t>,2&gt;</a:t>
            </a:r>
          </a:p>
        </p:txBody>
      </p:sp>
      <p:sp>
        <p:nvSpPr>
          <p:cNvPr id="71688" name="TextBox 28"/>
          <p:cNvSpPr txBox="1">
            <a:spLocks noChangeArrowheads="1"/>
          </p:cNvSpPr>
          <p:nvPr/>
        </p:nvSpPr>
        <p:spPr bwMode="auto">
          <a:xfrm>
            <a:off x="551947" y="4197927"/>
            <a:ext cx="198087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+mn-lt"/>
              </a:rPr>
              <a:t>A data entry page of index3 has only two data entries sorted based on the values of the attribute B.</a:t>
            </a:r>
          </a:p>
        </p:txBody>
      </p:sp>
      <p:sp>
        <p:nvSpPr>
          <p:cNvPr id="71689" name="TextBox 29"/>
          <p:cNvSpPr txBox="1">
            <a:spLocks noChangeArrowheads="1"/>
          </p:cNvSpPr>
          <p:nvPr/>
        </p:nvSpPr>
        <p:spPr bwMode="auto">
          <a:xfrm>
            <a:off x="8126300" y="2062907"/>
            <a:ext cx="26725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Page </a:t>
            </a:r>
            <a:r>
              <a:rPr lang="en-US" altLang="en-US" sz="1800" i="1" dirty="0"/>
              <a:t>1</a:t>
            </a:r>
            <a:r>
              <a:rPr lang="en-US" altLang="en-US" sz="1800" dirty="0"/>
              <a:t> of the file storing R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6135968" y="2432795"/>
            <a:ext cx="1643063" cy="1466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6135968" y="2764582"/>
            <a:ext cx="1643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3" name="TextBox 10"/>
          <p:cNvSpPr txBox="1">
            <a:spLocks noChangeArrowheads="1"/>
          </p:cNvSpPr>
          <p:nvPr/>
        </p:nvSpPr>
        <p:spPr bwMode="auto">
          <a:xfrm>
            <a:off x="6158193" y="2453432"/>
            <a:ext cx="1566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a1, 10, c1, d2</a:t>
            </a: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6135968" y="3120182"/>
            <a:ext cx="1643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5" name="TextBox 10"/>
          <p:cNvSpPr txBox="1">
            <a:spLocks noChangeArrowheads="1"/>
          </p:cNvSpPr>
          <p:nvPr/>
        </p:nvSpPr>
        <p:spPr bwMode="auto">
          <a:xfrm>
            <a:off x="6158193" y="2762995"/>
            <a:ext cx="1438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a2, 9, c1, d1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6135968" y="3474195"/>
            <a:ext cx="1643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7" name="TextBox 40"/>
          <p:cNvSpPr txBox="1">
            <a:spLocks noChangeArrowheads="1"/>
          </p:cNvSpPr>
          <p:nvPr/>
        </p:nvSpPr>
        <p:spPr bwMode="auto">
          <a:xfrm>
            <a:off x="6162956" y="2037508"/>
            <a:ext cx="1501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A, B, C, D</a:t>
            </a:r>
          </a:p>
        </p:txBody>
      </p:sp>
      <p:sp>
        <p:nvSpPr>
          <p:cNvPr id="71698" name="TextBox 10"/>
          <p:cNvSpPr txBox="1">
            <a:spLocks noChangeArrowheads="1"/>
          </p:cNvSpPr>
          <p:nvPr/>
        </p:nvSpPr>
        <p:spPr bwMode="auto">
          <a:xfrm>
            <a:off x="6158193" y="3136057"/>
            <a:ext cx="1566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a3, 10, c1, d2</a:t>
            </a:r>
          </a:p>
        </p:txBody>
      </p:sp>
      <p:sp>
        <p:nvSpPr>
          <p:cNvPr id="71699" name="TextBox 4"/>
          <p:cNvSpPr txBox="1">
            <a:spLocks noChangeArrowheads="1"/>
          </p:cNvSpPr>
          <p:nvPr/>
        </p:nvSpPr>
        <p:spPr bwMode="auto">
          <a:xfrm>
            <a:off x="2499005" y="1991470"/>
            <a:ext cx="1624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R=(</a:t>
            </a:r>
            <a:r>
              <a:rPr lang="en-US" altLang="en-US" sz="2400" u="sng"/>
              <a:t>A</a:t>
            </a:r>
            <a:r>
              <a:rPr lang="en-US" altLang="en-US" sz="2400"/>
              <a:t>BCD)</a:t>
            </a:r>
          </a:p>
        </p:txBody>
      </p:sp>
      <p:sp>
        <p:nvSpPr>
          <p:cNvPr id="71700" name="TextBox 43"/>
          <p:cNvSpPr txBox="1">
            <a:spLocks noChangeArrowheads="1"/>
          </p:cNvSpPr>
          <p:nvPr/>
        </p:nvSpPr>
        <p:spPr bwMode="auto">
          <a:xfrm>
            <a:off x="2543455" y="2597896"/>
            <a:ext cx="27670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CREATE INDEX </a:t>
            </a:r>
            <a:r>
              <a:rPr lang="en-US" altLang="en-US" sz="2000" i="1"/>
              <a:t>index3</a:t>
            </a:r>
            <a:br>
              <a:rPr lang="en-US" altLang="en-US" sz="2000"/>
            </a:br>
            <a:r>
              <a:rPr lang="en-US" altLang="en-US" sz="2000"/>
              <a:t>ON </a:t>
            </a:r>
            <a:r>
              <a:rPr lang="en-US" altLang="en-US" sz="2000" i="1"/>
              <a:t>R</a:t>
            </a:r>
            <a:r>
              <a:rPr lang="en-US" altLang="en-US" sz="2000"/>
              <a:t> (</a:t>
            </a:r>
            <a:r>
              <a:rPr lang="en-US" altLang="en-US" sz="2000" i="1"/>
              <a:t>B</a:t>
            </a:r>
            <a:r>
              <a:rPr lang="en-US" altLang="en-US" sz="2000"/>
              <a:t>);</a:t>
            </a:r>
          </a:p>
        </p:txBody>
      </p:sp>
      <p:sp>
        <p:nvSpPr>
          <p:cNvPr id="71701" name="TextBox 3"/>
          <p:cNvSpPr txBox="1">
            <a:spLocks noChangeArrowheads="1"/>
          </p:cNvSpPr>
          <p:nvPr/>
        </p:nvSpPr>
        <p:spPr bwMode="auto">
          <a:xfrm>
            <a:off x="6216817" y="4253657"/>
            <a:ext cx="495468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latin typeface="+mj-lt"/>
              </a:rPr>
              <a:t>This data entry format is typically used for non-unique search key values and is more complex to implement, but requires less storage for the index.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46854" y="3682728"/>
            <a:ext cx="1643064" cy="217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114E25-3809-4663-8DEE-FB1C476D61EC}"/>
              </a:ext>
            </a:extLst>
          </p:cNvPr>
          <p:cNvCxnSpPr>
            <a:cxnSpLocks/>
            <a:stCxn id="71687" idx="3"/>
            <a:endCxn id="71695" idx="1"/>
          </p:cNvCxnSpPr>
          <p:nvPr/>
        </p:nvCxnSpPr>
        <p:spPr>
          <a:xfrm flipV="1">
            <a:off x="3888628" y="2963020"/>
            <a:ext cx="2269565" cy="154746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979895-1B55-4986-8E20-537736401E26}"/>
              </a:ext>
            </a:extLst>
          </p:cNvPr>
          <p:cNvCxnSpPr>
            <a:cxnSpLocks/>
          </p:cNvCxnSpPr>
          <p:nvPr/>
        </p:nvCxnSpPr>
        <p:spPr>
          <a:xfrm flipV="1">
            <a:off x="3852583" y="2453432"/>
            <a:ext cx="2328189" cy="240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EF34C8-BFFA-48D5-91FE-E72039FAC701}"/>
              </a:ext>
            </a:extLst>
          </p:cNvPr>
          <p:cNvCxnSpPr>
            <a:cxnSpLocks/>
            <a:endCxn id="71698" idx="1"/>
          </p:cNvCxnSpPr>
          <p:nvPr/>
        </p:nvCxnSpPr>
        <p:spPr>
          <a:xfrm flipV="1">
            <a:off x="4492141" y="3336082"/>
            <a:ext cx="1666052" cy="150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906008-8C4E-4BBB-A9AB-77BC8ACE4837}"/>
              </a:ext>
            </a:extLst>
          </p:cNvPr>
          <p:cNvSpPr/>
          <p:nvPr/>
        </p:nvSpPr>
        <p:spPr>
          <a:xfrm>
            <a:off x="2812939" y="59672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The 2</a:t>
            </a:r>
            <a:r>
              <a:rPr lang="en-US" altLang="en-US" baseline="30000" dirty="0"/>
              <a:t>nd</a:t>
            </a:r>
            <a:r>
              <a:rPr lang="en-US" altLang="en-US" dirty="0"/>
              <a:t> data entry has two record ids to the two records with 10 as the attribute value of the attribute B.</a:t>
            </a:r>
          </a:p>
        </p:txBody>
      </p:sp>
    </p:spTree>
    <p:extLst>
      <p:ext uri="{BB962C8B-B14F-4D97-AF65-F5344CB8AC3E}">
        <p14:creationId xmlns:p14="http://schemas.microsoft.com/office/powerpoint/2010/main" val="103434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382E63-6D26-4AFE-A686-45309C54D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158" y="1557092"/>
            <a:ext cx="9031777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spcBef>
                <a:spcPct val="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Both data pages and index pages are stored in a file.</a:t>
            </a:r>
          </a:p>
          <a:p>
            <a:pPr marL="285750" indent="-285750">
              <a:spcBef>
                <a:spcPct val="0"/>
              </a:spcBef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285750" indent="-285750">
              <a:spcBef>
                <a:spcPct val="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The root node of the index is read from the file into the database buffer pool when needed</a:t>
            </a:r>
          </a:p>
          <a:p>
            <a:pPr marL="285750" indent="-285750">
              <a:spcBef>
                <a:spcPct val="0"/>
              </a:spcBef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285750" indent="-285750">
              <a:spcBef>
                <a:spcPct val="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The index pages may be pinned in the database buffer pool.</a:t>
            </a:r>
          </a:p>
          <a:p>
            <a:pPr marL="285750" indent="-285750">
              <a:spcBef>
                <a:spcPct val="0"/>
              </a:spcBef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marL="285750" indent="-285750">
              <a:spcBef>
                <a:spcPct val="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The data entry pages are read from disk when needed</a:t>
            </a:r>
          </a:p>
        </p:txBody>
      </p:sp>
    </p:spTree>
    <p:extLst>
      <p:ext uri="{BB962C8B-B14F-4D97-AF65-F5344CB8AC3E}">
        <p14:creationId xmlns:p14="http://schemas.microsoft.com/office/powerpoint/2010/main" val="15775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2053</Words>
  <Application>Microsoft Office PowerPoint</Application>
  <PresentationFormat>Widescreen</PresentationFormat>
  <Paragraphs>319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Times New Roman</vt:lpstr>
      <vt:lpstr>Trebuchet MS</vt:lpstr>
      <vt:lpstr>Office Theme</vt:lpstr>
      <vt:lpstr>B+Tree index, Most Widely Used Index in RDBMS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Insertion and deletion of records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B+Tree index</dc:title>
  <dc:creator>Tavanapong, Wallapak [COM S]</dc:creator>
  <cp:lastModifiedBy>Tavanapong, Wallapak [COM S]</cp:lastModifiedBy>
  <cp:revision>35</cp:revision>
  <dcterms:created xsi:type="dcterms:W3CDTF">2020-10-05T19:46:56Z</dcterms:created>
  <dcterms:modified xsi:type="dcterms:W3CDTF">2022-11-14T14:40:50Z</dcterms:modified>
</cp:coreProperties>
</file>