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1" r:id="rId2"/>
    <p:sldId id="323" r:id="rId3"/>
    <p:sldId id="324" r:id="rId4"/>
    <p:sldId id="427" r:id="rId5"/>
    <p:sldId id="326" r:id="rId6"/>
    <p:sldId id="371" r:id="rId7"/>
    <p:sldId id="376" r:id="rId8"/>
    <p:sldId id="374" r:id="rId9"/>
    <p:sldId id="372" r:id="rId10"/>
    <p:sldId id="373" r:id="rId11"/>
    <p:sldId id="327" r:id="rId12"/>
    <p:sldId id="426" r:id="rId13"/>
    <p:sldId id="423" r:id="rId14"/>
    <p:sldId id="424" r:id="rId15"/>
    <p:sldId id="425" r:id="rId16"/>
    <p:sldId id="422" r:id="rId17"/>
    <p:sldId id="420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79521" autoAdjust="0"/>
  </p:normalViewPr>
  <p:slideViewPr>
    <p:cSldViewPr snapToGrid="0">
      <p:cViewPr varScale="1">
        <p:scale>
          <a:sx n="78" d="100"/>
          <a:sy n="78" d="100"/>
        </p:scale>
        <p:origin x="7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E41C-FC21-4D69-9B50-280012B314F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3A2D7-5194-4DAD-BCE4-65999DC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7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3757E5-50CD-4ED8-86BC-EAB7B402340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4DDE9C5-4CFD-4CEB-801A-94856411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Selection: Greek sigma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Projection: Greek pi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58FA3EC-AB78-4D73-962A-7E34AD5DE1F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7682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Selection: Greek sigma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Projection: Greek pi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D61D072-C1D3-4288-A262-B054F16C7B48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903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handle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use this symbol that looks like an 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09A9-A8C2-4AE7-A56E-360EC627168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2036" y="879662"/>
            <a:ext cx="6649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4000" dirty="0">
                <a:solidFill>
                  <a:srgbClr val="7030A0"/>
                </a:solidFill>
                <a:latin typeface="Comic Sans MS" panose="030F0702030302020204" pitchFamily="66" charset="0"/>
              </a:rPr>
              <a:t>Relational Operators Layer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6278" y="1574373"/>
            <a:ext cx="719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Perform relational algebra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8728" y="2956466"/>
            <a:ext cx="609967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Relational algebra has </a:t>
            </a:r>
          </a:p>
          <a:p>
            <a:pPr marL="971550" lvl="1" indent="-514350">
              <a:spcBef>
                <a:spcPct val="0"/>
              </a:spcBef>
              <a:buAutoNum type="arabicPeriod"/>
              <a:defRPr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relational operators</a:t>
            </a:r>
          </a:p>
          <a:p>
            <a:pPr marL="971550" lvl="1" indent="-514350">
              <a:spcBef>
                <a:spcPct val="0"/>
              </a:spcBef>
              <a:buAutoNum type="arabicPeriod"/>
              <a:defRPr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set operators</a:t>
            </a:r>
          </a:p>
          <a:p>
            <a:pPr marL="971550" lvl="1" indent="-514350">
              <a:spcBef>
                <a:spcPct val="0"/>
              </a:spcBef>
              <a:buAutoNum type="arabicPeriod"/>
              <a:defRPr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Renaming operator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Extended relational algebra adds aggregation operators.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C3A4A1-28FC-4A1B-AE21-DDED7F881690}"/>
              </a:ext>
            </a:extLst>
          </p:cNvPr>
          <p:cNvGrpSpPr>
            <a:grpSpLocks/>
          </p:cNvGrpSpPr>
          <p:nvPr/>
        </p:nvGrpSpPr>
        <p:grpSpPr bwMode="auto">
          <a:xfrm>
            <a:off x="8559774" y="3695307"/>
            <a:ext cx="3308572" cy="2979400"/>
            <a:chOff x="2880" y="1340"/>
            <a:chExt cx="2064" cy="25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23BC26-AC1E-4BFB-8700-9741F4DE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1340"/>
              <a:ext cx="149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Query Optimization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and Execution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97848F-E94B-43C7-AE41-A955A2D3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63"/>
              <a:ext cx="1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Relational Operators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428615-9B82-41E0-84DE-D0B04A33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2184"/>
              <a:ext cx="198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Files and Access Methods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81C60F-E1CF-4C33-A1ED-FF7012706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551"/>
              <a:ext cx="15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Buffer Management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5D3B71-DDAB-4183-BF17-8D2DAB841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882"/>
              <a:ext cx="1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Disk Management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A4ED6F-6B84-49C3-B4F2-F395A734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6552F30A-11D0-4406-A3DA-DF0C37358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A0AC9500-688F-465C-9D0D-B254B13C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51AFE66E-258F-4A4B-852E-51AF392EA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5F3EED42-4EA8-4264-B08D-837100A07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D4E9107-4E69-48B3-AFE2-5FC9DCA7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232181B-D0EF-4B23-A074-62DB95864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BEECA708-D6CD-415F-A5A5-52FACAD67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58FE5D-C9AC-499B-9EA9-98DC243A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5FB100-BF08-4536-BC89-7CE3A906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358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280049"/>
                  </a:solidFill>
                  <a:latin typeface="Arial" panose="020B0604020202020204" pitchFamily="34" charset="0"/>
                </a:rPr>
                <a:t>DB</a:t>
              </a: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D1846FA0-F4CD-4463-B65C-498163F80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E32B5A-6164-4079-BC93-3F82C2B74EA8}"/>
              </a:ext>
            </a:extLst>
          </p:cNvPr>
          <p:cNvSpPr/>
          <p:nvPr/>
        </p:nvSpPr>
        <p:spPr>
          <a:xfrm>
            <a:off x="8484801" y="4350971"/>
            <a:ext cx="3455311" cy="403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9EB0113F-BACC-4801-B893-259B0DE1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186" y="5819053"/>
            <a:ext cx="7183057" cy="83099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latin typeface="Comic Sans MS" panose="030F0702030302020204" pitchFamily="66" charset="0"/>
              </a:rPr>
              <a:t>Reference: 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en-US" altLang="en-US" sz="1600" dirty="0">
                <a:latin typeface="Comic Sans MS" panose="030F0702030302020204" pitchFamily="66" charset="0"/>
              </a:rPr>
              <a:t>Chapter 4 of Database Management Systems, 3</a:t>
            </a:r>
            <a:r>
              <a:rPr lang="en-US" altLang="en-US" sz="1600" baseline="30000" dirty="0">
                <a:latin typeface="Comic Sans MS" panose="030F0702030302020204" pitchFamily="66" charset="0"/>
              </a:rPr>
              <a:t>rd</a:t>
            </a:r>
            <a:r>
              <a:rPr lang="en-US" altLang="en-US" sz="1600" dirty="0">
                <a:latin typeface="Comic Sans MS" panose="030F0702030302020204" pitchFamily="66" charset="0"/>
              </a:rPr>
              <a:t> edition by Ramakrishnan and </a:t>
            </a:r>
            <a:r>
              <a:rPr lang="en-US" altLang="en-US" sz="1600" dirty="0" err="1">
                <a:latin typeface="Comic Sans MS" panose="030F0702030302020204" pitchFamily="66" charset="0"/>
              </a:rPr>
              <a:t>Gherke</a:t>
            </a:r>
            <a:r>
              <a:rPr lang="en-US" altLang="en-US" sz="1600" dirty="0">
                <a:latin typeface="Comic Sans MS" panose="030F0702030302020204" pitchFamily="66" charset="0"/>
              </a:rPr>
              <a:t>, McGraw-Hill Higher Education, 2003</a:t>
            </a:r>
          </a:p>
        </p:txBody>
      </p:sp>
    </p:spTree>
    <p:extLst>
      <p:ext uri="{BB962C8B-B14F-4D97-AF65-F5344CB8AC3E}">
        <p14:creationId xmlns:p14="http://schemas.microsoft.com/office/powerpoint/2010/main" val="379946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09801" y="1143001"/>
            <a:ext cx="889101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1143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The two operand relations of UNION, INTERSECTION, DIFFERENCE must be 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union compatible</a:t>
            </a:r>
            <a:r>
              <a:rPr lang="en-US" altLang="en-US" sz="2000" dirty="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Comic Sans MS" panose="030F0702030302020204" pitchFamily="66" charset="0"/>
              </a:rPr>
              <a:t>Both have the same number of attributes.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Comic Sans MS" panose="030F0702030302020204" pitchFamily="66" charset="0"/>
              </a:rPr>
              <a:t>Each pair of corresponding attributes have the same domain.</a:t>
            </a:r>
          </a:p>
        </p:txBody>
      </p:sp>
      <p:graphicFrame>
        <p:nvGraphicFramePr>
          <p:cNvPr id="1433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4419601"/>
          <a:ext cx="33655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65500" imgH="1649413" progId="Word.Document.8">
                  <p:embed/>
                </p:oleObj>
              </mc:Choice>
              <mc:Fallback>
                <p:oleObj name="Document" r:id="rId2" imgW="3365500" imgH="1649413" progId="Word.Document.8">
                  <p:embed/>
                  <p:pic>
                    <p:nvPicPr>
                      <p:cNvPr id="1433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1"/>
                        <a:ext cx="3365500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795713" y="4457700"/>
            <a:ext cx="5594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1" y="3200401"/>
            <a:ext cx="7102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Assume that the resulting relation has the same attribute names as the first relation R.</a:t>
            </a:r>
          </a:p>
        </p:txBody>
      </p:sp>
    </p:spTree>
    <p:extLst>
      <p:ext uri="{BB962C8B-B14F-4D97-AF65-F5344CB8AC3E}">
        <p14:creationId xmlns:p14="http://schemas.microsoft.com/office/powerpoint/2010/main" val="2903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Extended Relational Algebra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133600" y="1330325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omic Sans MS" panose="030F0702030302020204" pitchFamily="66" charset="0"/>
              </a:rPr>
              <a:t>Has Aggregate Functions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62000" y="5440908"/>
            <a:ext cx="10067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The &lt;function&gt; can be SUM, AVERAGE, MAXIMUM, MINIMUM, COUNT</a:t>
            </a:r>
          </a:p>
        </p:txBody>
      </p:sp>
      <p:sp>
        <p:nvSpPr>
          <p:cNvPr id="44037" name="Text Box 14"/>
          <p:cNvSpPr txBox="1">
            <a:spLocks noChangeArrowheads="1"/>
          </p:cNvSpPr>
          <p:nvPr/>
        </p:nvSpPr>
        <p:spPr bwMode="auto">
          <a:xfrm>
            <a:off x="2286001" y="2824707"/>
            <a:ext cx="2181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FORMAT: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&lt;grouping attributes&gt;</a:t>
            </a:r>
          </a:p>
        </p:txBody>
      </p: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4038600" y="2748507"/>
            <a:ext cx="381000" cy="457200"/>
            <a:chOff x="1248" y="2208"/>
            <a:chExt cx="240" cy="288"/>
          </a:xfrm>
        </p:grpSpPr>
        <p:sp>
          <p:nvSpPr>
            <p:cNvPr id="44043" name="Freeform 16"/>
            <p:cNvSpPr>
              <a:spLocks/>
            </p:cNvSpPr>
            <p:nvPr/>
          </p:nvSpPr>
          <p:spPr bwMode="auto">
            <a:xfrm>
              <a:off x="1248" y="2208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0 h 48"/>
                <a:gd name="T4" fmla="*/ 192 w 240"/>
                <a:gd name="T5" fmla="*/ 48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8" y="48"/>
                    <a:pt x="192" y="48"/>
                  </a:cubicBezTo>
                  <a:cubicBezTo>
                    <a:pt x="216" y="48"/>
                    <a:pt x="228" y="24"/>
                    <a:pt x="2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Freeform 17"/>
            <p:cNvSpPr>
              <a:spLocks/>
            </p:cNvSpPr>
            <p:nvPr/>
          </p:nvSpPr>
          <p:spPr bwMode="auto">
            <a:xfrm>
              <a:off x="1344" y="2208"/>
              <a:ext cx="1" cy="288"/>
            </a:xfrm>
            <a:custGeom>
              <a:avLst/>
              <a:gdLst>
                <a:gd name="T0" fmla="*/ 0 w 1"/>
                <a:gd name="T1" fmla="*/ 0 h 288"/>
                <a:gd name="T2" fmla="*/ 0 w 1"/>
                <a:gd name="T3" fmla="*/ 288 h 2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88">
                  <a:moveTo>
                    <a:pt x="0" y="0"/>
                  </a:moveTo>
                  <a:cubicBezTo>
                    <a:pt x="0" y="120"/>
                    <a:pt x="0" y="240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Freeform 18"/>
            <p:cNvSpPr>
              <a:spLocks/>
            </p:cNvSpPr>
            <p:nvPr/>
          </p:nvSpPr>
          <p:spPr bwMode="auto">
            <a:xfrm>
              <a:off x="1296" y="2304"/>
              <a:ext cx="96" cy="48"/>
            </a:xfrm>
            <a:custGeom>
              <a:avLst/>
              <a:gdLst>
                <a:gd name="T0" fmla="*/ 0 w 96"/>
                <a:gd name="T1" fmla="*/ 48 h 48"/>
                <a:gd name="T2" fmla="*/ 96 w 96"/>
                <a:gd name="T3" fmla="*/ 0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6" h="48">
                  <a:moveTo>
                    <a:pt x="0" y="48"/>
                  </a:moveTo>
                  <a:cubicBezTo>
                    <a:pt x="40" y="28"/>
                    <a:pt x="80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9" name="Text Box 19"/>
          <p:cNvSpPr txBox="1">
            <a:spLocks noChangeArrowheads="1"/>
          </p:cNvSpPr>
          <p:nvPr/>
        </p:nvSpPr>
        <p:spPr bwMode="auto">
          <a:xfrm>
            <a:off x="4267200" y="3129507"/>
            <a:ext cx="1492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&lt;function list&gt;</a:t>
            </a:r>
          </a:p>
        </p:txBody>
      </p:sp>
      <p:sp>
        <p:nvSpPr>
          <p:cNvPr id="44040" name="Text Box 20"/>
          <p:cNvSpPr txBox="1">
            <a:spLocks noChangeArrowheads="1"/>
          </p:cNvSpPr>
          <p:nvPr/>
        </p:nvSpPr>
        <p:spPr bwMode="auto">
          <a:xfrm>
            <a:off x="4495800" y="2824708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(&lt;relation name&gt;)</a:t>
            </a:r>
          </a:p>
        </p:txBody>
      </p:sp>
      <p:sp>
        <p:nvSpPr>
          <p:cNvPr id="44041" name="Rectangle 21"/>
          <p:cNvSpPr>
            <a:spLocks noChangeArrowheads="1"/>
          </p:cNvSpPr>
          <p:nvPr/>
        </p:nvSpPr>
        <p:spPr bwMode="auto">
          <a:xfrm>
            <a:off x="2133600" y="2596107"/>
            <a:ext cx="487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sy="-100000" kx="-3284103" algn="b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44042" name="Text Box 22"/>
          <p:cNvSpPr txBox="1">
            <a:spLocks noChangeArrowheads="1"/>
          </p:cNvSpPr>
          <p:nvPr/>
        </p:nvSpPr>
        <p:spPr bwMode="auto">
          <a:xfrm>
            <a:off x="1127125" y="3858171"/>
            <a:ext cx="71247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&lt;grouping attributes&gt;: A list of attributes specified in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&lt;relation 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&lt;function list&gt;: A list of (&lt;function&gt;&lt;attribute&gt;) pairs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13374" y="2667840"/>
            <a:ext cx="1941448" cy="641866"/>
            <a:chOff x="8213374" y="2667840"/>
            <a:chExt cx="1941448" cy="641866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8828313" y="2667840"/>
              <a:ext cx="381000" cy="457200"/>
              <a:chOff x="1248" y="2208"/>
              <a:chExt cx="240" cy="288"/>
            </a:xfrm>
          </p:grpSpPr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1248" y="220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96 w 240"/>
                  <a:gd name="T3" fmla="*/ 0 h 48"/>
                  <a:gd name="T4" fmla="*/ 192 w 240"/>
                  <a:gd name="T5" fmla="*/ 48 h 48"/>
                  <a:gd name="T6" fmla="*/ 240 w 240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32" y="24"/>
                      <a:pt x="64" y="0"/>
                      <a:pt x="96" y="0"/>
                    </a:cubicBezTo>
                    <a:cubicBezTo>
                      <a:pt x="128" y="0"/>
                      <a:pt x="168" y="48"/>
                      <a:pt x="192" y="48"/>
                    </a:cubicBezTo>
                    <a:cubicBezTo>
                      <a:pt x="216" y="48"/>
                      <a:pt x="228" y="24"/>
                      <a:pt x="24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1344" y="2208"/>
                <a:ext cx="1" cy="288"/>
              </a:xfrm>
              <a:custGeom>
                <a:avLst/>
                <a:gdLst>
                  <a:gd name="T0" fmla="*/ 0 w 1"/>
                  <a:gd name="T1" fmla="*/ 0 h 288"/>
                  <a:gd name="T2" fmla="*/ 0 w 1"/>
                  <a:gd name="T3" fmla="*/ 288 h 28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88">
                    <a:moveTo>
                      <a:pt x="0" y="0"/>
                    </a:moveTo>
                    <a:cubicBezTo>
                      <a:pt x="0" y="120"/>
                      <a:pt x="0" y="240"/>
                      <a:pt x="0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1296" y="2304"/>
                <a:ext cx="96" cy="48"/>
              </a:xfrm>
              <a:custGeom>
                <a:avLst/>
                <a:gdLst>
                  <a:gd name="T0" fmla="*/ 0 w 96"/>
                  <a:gd name="T1" fmla="*/ 48 h 48"/>
                  <a:gd name="T2" fmla="*/ 96 w 96"/>
                  <a:gd name="T3" fmla="*/ 0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6" h="48">
                    <a:moveTo>
                      <a:pt x="0" y="48"/>
                    </a:moveTo>
                    <a:cubicBezTo>
                      <a:pt x="40" y="28"/>
                      <a:pt x="80" y="8"/>
                      <a:pt x="9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13374" y="2928968"/>
              <a:ext cx="72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75525" y="2940374"/>
              <a:ext cx="1179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count(</a:t>
              </a:r>
              <a:r>
                <a:rPr lang="en-US" dirty="0" err="1"/>
                <a:t>sid</a:t>
              </a:r>
              <a:r>
                <a:rPr lang="en-US" dirty="0"/>
                <a:t>) 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95146" y="217375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C4C47-0439-4D08-A6BB-C3ACE5498639}"/>
              </a:ext>
            </a:extLst>
          </p:cNvPr>
          <p:cNvSpPr txBox="1"/>
          <p:nvPr/>
        </p:nvSpPr>
        <p:spPr>
          <a:xfrm>
            <a:off x="9951295" y="2759918"/>
            <a:ext cx="1184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(Sailors)</a:t>
            </a:r>
          </a:p>
        </p:txBody>
      </p:sp>
    </p:spTree>
    <p:extLst>
      <p:ext uri="{BB962C8B-B14F-4D97-AF65-F5344CB8AC3E}">
        <p14:creationId xmlns:p14="http://schemas.microsoft.com/office/powerpoint/2010/main" val="14940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2F439F-C53A-4CF1-8AC0-5D0CF82BF7B9}"/>
              </a:ext>
            </a:extLst>
          </p:cNvPr>
          <p:cNvSpPr/>
          <p:nvPr/>
        </p:nvSpPr>
        <p:spPr>
          <a:xfrm>
            <a:off x="1614916" y="1095301"/>
            <a:ext cx="681067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Find the number of departments in the dept relation.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A9BFBA-9C0B-46A2-B2EE-9B2D500F424D}"/>
              </a:ext>
            </a:extLst>
          </p:cNvPr>
          <p:cNvGrpSpPr/>
          <p:nvPr/>
        </p:nvGrpSpPr>
        <p:grpSpPr>
          <a:xfrm>
            <a:off x="3446473" y="2004505"/>
            <a:ext cx="1310859" cy="642604"/>
            <a:chOff x="8828313" y="2667840"/>
            <a:chExt cx="1310859" cy="642604"/>
          </a:xfrm>
        </p:grpSpPr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3C92506D-B168-4FD9-BE02-5814CB9AE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28313" y="2667840"/>
              <a:ext cx="381000" cy="457200"/>
              <a:chOff x="1248" y="2208"/>
              <a:chExt cx="240" cy="288"/>
            </a:xfrm>
          </p:grpSpPr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id="{5C3AC40B-76FB-4923-9B1C-8FEFCE4E3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20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96 w 240"/>
                  <a:gd name="T3" fmla="*/ 0 h 48"/>
                  <a:gd name="T4" fmla="*/ 192 w 240"/>
                  <a:gd name="T5" fmla="*/ 48 h 48"/>
                  <a:gd name="T6" fmla="*/ 240 w 240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32" y="24"/>
                      <a:pt x="64" y="0"/>
                      <a:pt x="96" y="0"/>
                    </a:cubicBezTo>
                    <a:cubicBezTo>
                      <a:pt x="128" y="0"/>
                      <a:pt x="168" y="48"/>
                      <a:pt x="192" y="48"/>
                    </a:cubicBezTo>
                    <a:cubicBezTo>
                      <a:pt x="216" y="48"/>
                      <a:pt x="228" y="24"/>
                      <a:pt x="24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1EA31AF7-6BED-4A20-AE7B-846F5550B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2208"/>
                <a:ext cx="1" cy="288"/>
              </a:xfrm>
              <a:custGeom>
                <a:avLst/>
                <a:gdLst>
                  <a:gd name="T0" fmla="*/ 0 w 1"/>
                  <a:gd name="T1" fmla="*/ 0 h 288"/>
                  <a:gd name="T2" fmla="*/ 0 w 1"/>
                  <a:gd name="T3" fmla="*/ 288 h 28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88">
                    <a:moveTo>
                      <a:pt x="0" y="0"/>
                    </a:moveTo>
                    <a:cubicBezTo>
                      <a:pt x="0" y="120"/>
                      <a:pt x="0" y="240"/>
                      <a:pt x="0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60351342-0DF1-45B2-90DA-10CE797BA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2304"/>
                <a:ext cx="96" cy="48"/>
              </a:xfrm>
              <a:custGeom>
                <a:avLst/>
                <a:gdLst>
                  <a:gd name="T0" fmla="*/ 0 w 96"/>
                  <a:gd name="T1" fmla="*/ 48 h 48"/>
                  <a:gd name="T2" fmla="*/ 96 w 96"/>
                  <a:gd name="T3" fmla="*/ 0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6" h="48">
                    <a:moveTo>
                      <a:pt x="0" y="48"/>
                    </a:moveTo>
                    <a:cubicBezTo>
                      <a:pt x="40" y="28"/>
                      <a:pt x="80" y="8"/>
                      <a:pt x="9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24B2B-B606-466D-8C99-711594C579D6}"/>
                </a:ext>
              </a:extLst>
            </p:cNvPr>
            <p:cNvSpPr txBox="1"/>
            <p:nvPr/>
          </p:nvSpPr>
          <p:spPr>
            <a:xfrm>
              <a:off x="8980713" y="2941112"/>
              <a:ext cx="115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count(did)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04BB3B5-8C7F-4AB2-9187-128FC67660EE}"/>
              </a:ext>
            </a:extLst>
          </p:cNvPr>
          <p:cNvSpPr/>
          <p:nvPr/>
        </p:nvSpPr>
        <p:spPr>
          <a:xfrm>
            <a:off x="4597237" y="2004505"/>
            <a:ext cx="77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3AE64-A474-4451-A68F-3F6888EDF44D}"/>
              </a:ext>
            </a:extLst>
          </p:cNvPr>
          <p:cNvSpPr/>
          <p:nvPr/>
        </p:nvSpPr>
        <p:spPr>
          <a:xfrm>
            <a:off x="1614916" y="3173500"/>
            <a:ext cx="9228882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each department, find the sum of the salaries of all the employees working for that department. Show the values of did and the total salary.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108A0-F630-4629-BE3E-58859AE50C31}"/>
              </a:ext>
            </a:extLst>
          </p:cNvPr>
          <p:cNvSpPr/>
          <p:nvPr/>
        </p:nvSpPr>
        <p:spPr>
          <a:xfrm>
            <a:off x="2993947" y="4158265"/>
            <a:ext cx="4198137" cy="371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(π</a:t>
            </a:r>
            <a:r>
              <a:rPr lang="en-US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did, salary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⋈</a:t>
            </a:r>
            <a:r>
              <a:rPr lang="en-US" sz="16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sz="16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sz="16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sz="16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600" i="1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</a:t>
            </a:r>
            <a:r>
              <a:rPr lang="en-US" sz="16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D37A17-EAE1-4BEE-80C1-A5770F954EC5}"/>
              </a:ext>
            </a:extLst>
          </p:cNvPr>
          <p:cNvGrpSpPr/>
          <p:nvPr/>
        </p:nvGrpSpPr>
        <p:grpSpPr>
          <a:xfrm>
            <a:off x="2724734" y="4103254"/>
            <a:ext cx="1738266" cy="699750"/>
            <a:chOff x="8485482" y="2667840"/>
            <a:chExt cx="1738266" cy="69975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0237C6-0566-4385-8863-FFA6AD1D0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28313" y="2667840"/>
              <a:ext cx="381000" cy="457200"/>
              <a:chOff x="1248" y="2208"/>
              <a:chExt cx="240" cy="288"/>
            </a:xfrm>
          </p:grpSpPr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C80E5207-648A-447C-A3B4-2124689A8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20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96 w 240"/>
                  <a:gd name="T3" fmla="*/ 0 h 48"/>
                  <a:gd name="T4" fmla="*/ 192 w 240"/>
                  <a:gd name="T5" fmla="*/ 48 h 48"/>
                  <a:gd name="T6" fmla="*/ 240 w 240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32" y="24"/>
                      <a:pt x="64" y="0"/>
                      <a:pt x="96" y="0"/>
                    </a:cubicBezTo>
                    <a:cubicBezTo>
                      <a:pt x="128" y="0"/>
                      <a:pt x="168" y="48"/>
                      <a:pt x="192" y="48"/>
                    </a:cubicBezTo>
                    <a:cubicBezTo>
                      <a:pt x="216" y="48"/>
                      <a:pt x="228" y="24"/>
                      <a:pt x="24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DACF0587-74C9-42D1-A7AE-61D63CC78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2208"/>
                <a:ext cx="1" cy="288"/>
              </a:xfrm>
              <a:custGeom>
                <a:avLst/>
                <a:gdLst>
                  <a:gd name="T0" fmla="*/ 0 w 1"/>
                  <a:gd name="T1" fmla="*/ 0 h 288"/>
                  <a:gd name="T2" fmla="*/ 0 w 1"/>
                  <a:gd name="T3" fmla="*/ 288 h 28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88">
                    <a:moveTo>
                      <a:pt x="0" y="0"/>
                    </a:moveTo>
                    <a:cubicBezTo>
                      <a:pt x="0" y="120"/>
                      <a:pt x="0" y="240"/>
                      <a:pt x="0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889C7C33-0B2D-4628-A0CB-1D064F323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2304"/>
                <a:ext cx="96" cy="48"/>
              </a:xfrm>
              <a:custGeom>
                <a:avLst/>
                <a:gdLst>
                  <a:gd name="T0" fmla="*/ 0 w 96"/>
                  <a:gd name="T1" fmla="*/ 48 h 48"/>
                  <a:gd name="T2" fmla="*/ 96 w 96"/>
                  <a:gd name="T3" fmla="*/ 0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6" h="48">
                    <a:moveTo>
                      <a:pt x="0" y="48"/>
                    </a:moveTo>
                    <a:cubicBezTo>
                      <a:pt x="40" y="28"/>
                      <a:pt x="80" y="8"/>
                      <a:pt x="9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21B683-BED2-4167-919C-1A25111D1BF9}"/>
                </a:ext>
              </a:extLst>
            </p:cNvPr>
            <p:cNvSpPr txBox="1"/>
            <p:nvPr/>
          </p:nvSpPr>
          <p:spPr>
            <a:xfrm>
              <a:off x="8485482" y="299825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527319-A5E0-4CF7-9EA0-3A1B10C03FF4}"/>
                </a:ext>
              </a:extLst>
            </p:cNvPr>
            <p:cNvSpPr txBox="1"/>
            <p:nvPr/>
          </p:nvSpPr>
          <p:spPr>
            <a:xfrm>
              <a:off x="8952694" y="2985449"/>
              <a:ext cx="1271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sum(salary)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7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ED72EA-477D-47A5-B9FF-F251C67579F4}"/>
              </a:ext>
            </a:extLst>
          </p:cNvPr>
          <p:cNvSpPr/>
          <p:nvPr/>
        </p:nvSpPr>
        <p:spPr>
          <a:xfrm>
            <a:off x="391651" y="3663836"/>
            <a:ext cx="11608325" cy="283802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Find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values of all employees whose name is 'John'.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σ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'John'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Emp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457200">
              <a:lnSpc>
                <a:spcPct val="107000"/>
              </a:lnSpc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values of all employees whose name is 'John' or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of 101.</a:t>
            </a:r>
          </a:p>
          <a:p>
            <a:pPr marL="45720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sz="2800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σ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'John' or 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=101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Emp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833110-5D73-42A5-B199-0D49C559CC7D}"/>
              </a:ext>
            </a:extLst>
          </p:cNvPr>
          <p:cNvSpPr/>
          <p:nvPr/>
        </p:nvSpPr>
        <p:spPr>
          <a:xfrm>
            <a:off x="1167351" y="1177594"/>
            <a:ext cx="10243795" cy="21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endParaRPr lang="en-US" dirty="0"/>
          </a:p>
          <a:p>
            <a:pPr marL="457200">
              <a:lnSpc>
                <a:spcPct val="107000"/>
              </a:lnSpc>
            </a:pPr>
            <a:r>
              <a:rPr lang="en-US" dirty="0"/>
              <a:t>Schemas with data types omitted; attributes of the primary key are underlined.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Emp(</a:t>
            </a:r>
            <a:r>
              <a:rPr lang="en-US" u="sng" dirty="0" err="1"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salary)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Works(</a:t>
            </a:r>
            <a:r>
              <a:rPr lang="en-US" u="sng" dirty="0" err="1"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</a:rPr>
              <a:t>, did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pct_time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is the foreign key to Emp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) and did is the foreign key to Dept (did).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Dept(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</a:rPr>
              <a:t>did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budget,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managerid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); Manager id is the foreign key to Emp(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eid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9DB73-5D09-4833-AE38-0AE9FD475B69}"/>
              </a:ext>
            </a:extLst>
          </p:cNvPr>
          <p:cNvSpPr txBox="1"/>
          <p:nvPr/>
        </p:nvSpPr>
        <p:spPr>
          <a:xfrm>
            <a:off x="665030" y="177119"/>
            <a:ext cx="11334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Examples: Write a relational algebra expression for each of the below queries.</a:t>
            </a:r>
          </a:p>
        </p:txBody>
      </p:sp>
    </p:spTree>
    <p:extLst>
      <p:ext uri="{BB962C8B-B14F-4D97-AF65-F5344CB8AC3E}">
        <p14:creationId xmlns:p14="http://schemas.microsoft.com/office/powerpoint/2010/main" val="25883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4DF9AA-CEBF-4E5A-8E77-B142FC3ED3F8}"/>
              </a:ext>
            </a:extLst>
          </p:cNvPr>
          <p:cNvSpPr/>
          <p:nvPr/>
        </p:nvSpPr>
        <p:spPr>
          <a:xfrm>
            <a:off x="1256413" y="1498160"/>
            <a:ext cx="967917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Find the names of all employees who work for the department with did =3.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01F0B-58F4-4D2A-861A-24AC5C56A087}"/>
              </a:ext>
            </a:extLst>
          </p:cNvPr>
          <p:cNvSpPr/>
          <p:nvPr/>
        </p:nvSpPr>
        <p:spPr>
          <a:xfrm>
            <a:off x="2183783" y="2386505"/>
            <a:ext cx="7412094" cy="53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Emp</a:t>
            </a:r>
            <a:r>
              <a:rPr lang="en-US" sz="24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sz="24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 3</a:t>
            </a:r>
            <a:r>
              <a:rPr lang="en-US" sz="24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Works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BEF94-93CC-4075-869D-874A858A352E}"/>
              </a:ext>
            </a:extLst>
          </p:cNvPr>
          <p:cNvSpPr/>
          <p:nvPr/>
        </p:nvSpPr>
        <p:spPr>
          <a:xfrm>
            <a:off x="1208567" y="4275369"/>
            <a:ext cx="9774866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Find salaries of all employees who work for 'Accounting' or 'Maintenance' departments.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20354-DBEE-4893-9DB9-FBF0CA816F8E}"/>
              </a:ext>
            </a:extLst>
          </p:cNvPr>
          <p:cNvSpPr/>
          <p:nvPr/>
        </p:nvSpPr>
        <p:spPr>
          <a:xfrm>
            <a:off x="994020" y="5359840"/>
            <a:ext cx="10503566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salary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(Works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16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en-US" sz="16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Dept.did</a:t>
            </a:r>
            <a:r>
              <a:rPr lang="en-US" sz="16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Dept.dname</a:t>
            </a:r>
            <a:r>
              <a:rPr lang="en-US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'Accounting' </a:t>
            </a:r>
            <a:r>
              <a:rPr lang="en-US" sz="1600" baseline="-25000" dirty="0">
                <a:solidFill>
                  <a:srgbClr val="222226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Calibri" panose="020F0502020204030204" pitchFamily="34" charset="0"/>
                <a:cs typeface="Microsoft YaHei" panose="020B0503020204020204" pitchFamily="34" charset="-122"/>
              </a:rPr>
              <a:t>or </a:t>
            </a:r>
            <a:r>
              <a:rPr lang="en-US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Dept.dname</a:t>
            </a:r>
            <a:r>
              <a:rPr lang="en-US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'Maintenance'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))))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FA95F-56A0-41B1-A85C-76CD87DE6C9C}"/>
              </a:ext>
            </a:extLst>
          </p:cNvPr>
          <p:cNvSpPr/>
          <p:nvPr/>
        </p:nvSpPr>
        <p:spPr>
          <a:xfrm>
            <a:off x="2183783" y="3204799"/>
            <a:ext cx="7176452" cy="53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Works</a:t>
            </a:r>
            <a:r>
              <a:rPr lang="en-US" sz="24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sz="24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 3 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BD24-9D04-4FAD-AE9A-122634B7E8DC}"/>
              </a:ext>
            </a:extLst>
          </p:cNvPr>
          <p:cNvSpPr txBox="1"/>
          <p:nvPr/>
        </p:nvSpPr>
        <p:spPr>
          <a:xfrm>
            <a:off x="676832" y="2800835"/>
            <a:ext cx="150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examples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9A137A9-DA09-4A90-B1CE-9317C29DF359}"/>
              </a:ext>
            </a:extLst>
          </p:cNvPr>
          <p:cNvSpPr/>
          <p:nvPr/>
        </p:nvSpPr>
        <p:spPr>
          <a:xfrm>
            <a:off x="2369489" y="2582631"/>
            <a:ext cx="226634" cy="1011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7DBAB-EE6E-41DC-8104-A92B8BCAB507}"/>
              </a:ext>
            </a:extLst>
          </p:cNvPr>
          <p:cNvSpPr/>
          <p:nvPr/>
        </p:nvSpPr>
        <p:spPr>
          <a:xfrm>
            <a:off x="994020" y="6038397"/>
            <a:ext cx="10503566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salary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Works)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16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en-US" sz="16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Dept.did</a:t>
            </a:r>
            <a:r>
              <a:rPr lang="en-US" sz="16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Dept.dname</a:t>
            </a:r>
            <a:r>
              <a:rPr lang="en-US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'Maintenance' or </a:t>
            </a:r>
            <a:r>
              <a:rPr lang="en-US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Dept.dname</a:t>
            </a:r>
            <a:r>
              <a:rPr lang="en-US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'Accounting'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)))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6A598-E8E9-47CB-A4A0-FFC4F71D44C4}"/>
              </a:ext>
            </a:extLst>
          </p:cNvPr>
          <p:cNvSpPr txBox="1"/>
          <p:nvPr/>
        </p:nvSpPr>
        <p:spPr>
          <a:xfrm>
            <a:off x="-59062" y="5669065"/>
            <a:ext cx="150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examples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4705B93-DE73-4CF4-A5E3-4B9F027C420D}"/>
              </a:ext>
            </a:extLst>
          </p:cNvPr>
          <p:cNvSpPr/>
          <p:nvPr/>
        </p:nvSpPr>
        <p:spPr>
          <a:xfrm>
            <a:off x="1403781" y="5546718"/>
            <a:ext cx="70634" cy="699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 animBg="1"/>
      <p:bldP spid="10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4DF9AA-CEBF-4E5A-8E77-B142FC3ED3F8}"/>
              </a:ext>
            </a:extLst>
          </p:cNvPr>
          <p:cNvSpPr/>
          <p:nvPr/>
        </p:nvSpPr>
        <p:spPr>
          <a:xfrm>
            <a:off x="1375285" y="858080"/>
            <a:ext cx="967917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Find the names of all employees who work for the department with did =3.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01F0B-58F4-4D2A-861A-24AC5C56A087}"/>
              </a:ext>
            </a:extLst>
          </p:cNvPr>
          <p:cNvSpPr/>
          <p:nvPr/>
        </p:nvSpPr>
        <p:spPr>
          <a:xfrm>
            <a:off x="2302655" y="1746425"/>
            <a:ext cx="7412094" cy="53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Emp</a:t>
            </a:r>
            <a:r>
              <a:rPr lang="en-US" sz="24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sz="24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 3</a:t>
            </a:r>
            <a:r>
              <a:rPr lang="en-US" sz="24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Works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FA95F-56A0-41B1-A85C-76CD87DE6C9C}"/>
              </a:ext>
            </a:extLst>
          </p:cNvPr>
          <p:cNvSpPr/>
          <p:nvPr/>
        </p:nvSpPr>
        <p:spPr>
          <a:xfrm>
            <a:off x="2302655" y="2564719"/>
            <a:ext cx="7176452" cy="53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8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Works</a:t>
            </a:r>
            <a:r>
              <a:rPr lang="en-US" sz="24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⋈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sz="24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 3 </a:t>
            </a:r>
            <a:r>
              <a:rPr lang="en-US" sz="2800" i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BD24-9D04-4FAD-AE9A-122634B7E8DC}"/>
              </a:ext>
            </a:extLst>
          </p:cNvPr>
          <p:cNvSpPr txBox="1"/>
          <p:nvPr/>
        </p:nvSpPr>
        <p:spPr>
          <a:xfrm>
            <a:off x="795704" y="2160755"/>
            <a:ext cx="150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examples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9A137A9-DA09-4A90-B1CE-9317C29DF359}"/>
              </a:ext>
            </a:extLst>
          </p:cNvPr>
          <p:cNvSpPr/>
          <p:nvPr/>
        </p:nvSpPr>
        <p:spPr>
          <a:xfrm>
            <a:off x="2488361" y="1942551"/>
            <a:ext cx="226634" cy="1011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8A2DC-8048-4FF7-89E5-EBB4FC0C3E94}"/>
              </a:ext>
            </a:extLst>
          </p:cNvPr>
          <p:cNvSpPr/>
          <p:nvPr/>
        </p:nvSpPr>
        <p:spPr>
          <a:xfrm>
            <a:off x="2302655" y="4161373"/>
            <a:ext cx="6898876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4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l-GR" sz="2400" dirty="0"/>
              <a:t>σ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sz="24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 3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(Works</a:t>
            </a:r>
            <a:r>
              <a:rPr lang="en-US" sz="2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X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B9775-A9C5-4188-BD8E-1BCB3A94D988}"/>
              </a:ext>
            </a:extLst>
          </p:cNvPr>
          <p:cNvSpPr txBox="1"/>
          <p:nvPr/>
        </p:nvSpPr>
        <p:spPr>
          <a:xfrm>
            <a:off x="795704" y="373755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more 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44C4F-87F8-4C36-9426-818E2AB48D35}"/>
              </a:ext>
            </a:extLst>
          </p:cNvPr>
          <p:cNvSpPr/>
          <p:nvPr/>
        </p:nvSpPr>
        <p:spPr>
          <a:xfrm>
            <a:off x="2302655" y="4676639"/>
            <a:ext cx="727237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π</a:t>
            </a:r>
            <a:r>
              <a:rPr lang="en-US" sz="24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ename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l-GR" sz="2400" dirty="0"/>
              <a:t>σ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</a:t>
            </a:r>
            <a:r>
              <a:rPr lang="en-US" sz="2400" i="1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Works.eid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((</a:t>
            </a:r>
            <a:r>
              <a:rPr lang="el-GR" sz="2400" dirty="0"/>
              <a:t>σ</a:t>
            </a:r>
            <a:r>
              <a:rPr lang="en-US" sz="2400" i="1" baseline="-25000" dirty="0" err="1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Works.did</a:t>
            </a:r>
            <a:r>
              <a:rPr lang="en-US" sz="2400" baseline="-25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= 3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(Works))</a:t>
            </a:r>
            <a:r>
              <a:rPr lang="en-US" sz="2000" dirty="0">
                <a:solidFill>
                  <a:srgbClr val="22222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X </a:t>
            </a:r>
            <a:r>
              <a:rPr lang="en-US" sz="2400" i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0E0B82-C0F6-438D-AB75-31B0C0F2F773}"/>
              </a:ext>
            </a:extLst>
          </p:cNvPr>
          <p:cNvCxnSpPr/>
          <p:nvPr/>
        </p:nvCxnSpPr>
        <p:spPr>
          <a:xfrm flipV="1">
            <a:off x="3227832" y="5146639"/>
            <a:ext cx="0" cy="39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55DB56-89D0-4E45-83F3-374E27950CB0}"/>
              </a:ext>
            </a:extLst>
          </p:cNvPr>
          <p:cNvSpPr txBox="1"/>
          <p:nvPr/>
        </p:nvSpPr>
        <p:spPr>
          <a:xfrm>
            <a:off x="3084709" y="5546035"/>
            <a:ext cx="862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not need the table name here because only the Emp table has the </a:t>
            </a:r>
            <a:r>
              <a:rPr lang="en-US" dirty="0" err="1"/>
              <a:t>ename</a:t>
            </a:r>
            <a:r>
              <a:rPr lang="en-US" dirty="0"/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7636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C653F433-4CF2-4062-B32C-0CFEB2981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7793" y="1345390"/>
          <a:ext cx="20447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52093" imgH="2617927" progId="Visio.Drawing.6">
                  <p:embed/>
                </p:oleObj>
              </mc:Choice>
              <mc:Fallback>
                <p:oleObj name="Visio" r:id="rId2" imgW="1352093" imgH="2617927" progId="Visio.Drawing.6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C653F433-4CF2-4062-B32C-0CFEB2981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793" y="1345390"/>
                        <a:ext cx="20447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9D2A17F-855E-409A-816A-406604EC1EFD}"/>
              </a:ext>
            </a:extLst>
          </p:cNvPr>
          <p:cNvGrpSpPr/>
          <p:nvPr/>
        </p:nvGrpSpPr>
        <p:grpSpPr>
          <a:xfrm>
            <a:off x="4658190" y="772549"/>
            <a:ext cx="7006368" cy="3238865"/>
            <a:chOff x="7263738" y="1195336"/>
            <a:chExt cx="7006368" cy="32388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979F71-5974-44F2-8DBA-DE0045B8F458}"/>
                </a:ext>
              </a:extLst>
            </p:cNvPr>
            <p:cNvSpPr txBox="1"/>
            <p:nvPr/>
          </p:nvSpPr>
          <p:spPr>
            <a:xfrm>
              <a:off x="8823359" y="1398845"/>
              <a:ext cx="5446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of a query plan using a single index access path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8915584-8886-4796-B9EA-ECEDA60400A3}"/>
                </a:ext>
              </a:extLst>
            </p:cNvPr>
            <p:cNvGrpSpPr/>
            <p:nvPr/>
          </p:nvGrpSpPr>
          <p:grpSpPr>
            <a:xfrm>
              <a:off x="7263738" y="1195336"/>
              <a:ext cx="2580795" cy="3238865"/>
              <a:chOff x="7263738" y="1195336"/>
              <a:chExt cx="2580795" cy="3238865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4577C69-3B0E-4F68-BA5D-AA7FC33D532B}"/>
                  </a:ext>
                </a:extLst>
              </p:cNvPr>
              <p:cNvCxnSpPr/>
              <p:nvPr/>
            </p:nvCxnSpPr>
            <p:spPr>
              <a:xfrm>
                <a:off x="8405347" y="1714884"/>
                <a:ext cx="1439186" cy="2127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6CBF9B-D23A-4725-B2B2-D7A0C4DCB2E2}"/>
                  </a:ext>
                </a:extLst>
              </p:cNvPr>
              <p:cNvSpPr txBox="1"/>
              <p:nvPr/>
            </p:nvSpPr>
            <p:spPr>
              <a:xfrm>
                <a:off x="7263738" y="1195336"/>
                <a:ext cx="11421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Extended Relational operators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30E037B-9F3A-4400-8763-687D59481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662" y="1768177"/>
                <a:ext cx="1353284" cy="1105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E04CEEF-3CC0-4E3D-A9D9-96B5254AA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5087" y="1802604"/>
                <a:ext cx="1664031" cy="1857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0465DEF-5354-4060-B81F-1B394A9A4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5087" y="1912032"/>
                <a:ext cx="1741296" cy="2522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0005AD-7FC9-4E4F-8E38-49BEB4D18B3B}"/>
              </a:ext>
            </a:extLst>
          </p:cNvPr>
          <p:cNvSpPr txBox="1"/>
          <p:nvPr/>
        </p:nvSpPr>
        <p:spPr>
          <a:xfrm>
            <a:off x="986064" y="2911628"/>
            <a:ext cx="40361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Query:</a:t>
            </a:r>
          </a:p>
          <a:p>
            <a:endParaRPr lang="en-US" dirty="0"/>
          </a:p>
          <a:p>
            <a:r>
              <a:rPr lang="en-US" dirty="0"/>
              <a:t>SELECT rating, count(</a:t>
            </a:r>
            <a:r>
              <a:rPr lang="en-US" dirty="0" err="1"/>
              <a:t>sid</a:t>
            </a:r>
            <a:r>
              <a:rPr lang="en-US" dirty="0"/>
              <a:t>)</a:t>
            </a:r>
          </a:p>
          <a:p>
            <a:r>
              <a:rPr lang="en-US" dirty="0"/>
              <a:t>FROM Sailors</a:t>
            </a:r>
          </a:p>
          <a:p>
            <a:r>
              <a:rPr lang="en-US" dirty="0"/>
              <a:t>WHERE age=20 and rating &gt; 5</a:t>
            </a:r>
          </a:p>
          <a:p>
            <a:r>
              <a:rPr lang="en-US" dirty="0"/>
              <a:t>GROUP BY rating</a:t>
            </a:r>
          </a:p>
          <a:p>
            <a:endParaRPr lang="en-US" dirty="0"/>
          </a:p>
          <a:p>
            <a:r>
              <a:rPr lang="en-US" dirty="0"/>
              <a:t>The schema has a </a:t>
            </a:r>
            <a:r>
              <a:rPr lang="en-US" dirty="0" err="1"/>
              <a:t>B+tree</a:t>
            </a:r>
            <a:r>
              <a:rPr lang="en-US" dirty="0"/>
              <a:t> index on rating.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8F17761-0C1E-4D84-ADC3-9E3376A4D875}"/>
              </a:ext>
            </a:extLst>
          </p:cNvPr>
          <p:cNvCxnSpPr/>
          <p:nvPr/>
        </p:nvCxnSpPr>
        <p:spPr>
          <a:xfrm rot="5400000">
            <a:off x="8765135" y="2016863"/>
            <a:ext cx="2851706" cy="1508760"/>
          </a:xfrm>
          <a:prstGeom prst="bentConnector3">
            <a:avLst>
              <a:gd name="adj1" fmla="val 99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563BB-B624-4695-A0EE-4323A782DA59}"/>
              </a:ext>
            </a:extLst>
          </p:cNvPr>
          <p:cNvSpPr txBox="1"/>
          <p:nvPr/>
        </p:nvSpPr>
        <p:spPr>
          <a:xfrm>
            <a:off x="1519540" y="1562572"/>
            <a:ext cx="9189309" cy="20621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There can be several relational algebra expressions that output the same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This allows DBMS to generate different query execution plans for the same query.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34670F-CCBB-B026-94F3-9DF5D6F5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11098" y="1272710"/>
            <a:ext cx="9944886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SzPct val="75000"/>
            </a:pPr>
            <a:r>
              <a:rPr lang="en-US" altLang="en-US" sz="2000" u="sng" dirty="0">
                <a:solidFill>
                  <a:schemeClr val="accent2"/>
                </a:solidFill>
                <a:latin typeface="Comic Sans MS" panose="030F0702030302020204" pitchFamily="66" charset="0"/>
              </a:rPr>
              <a:t>Selection</a:t>
            </a:r>
            <a:r>
              <a:rPr lang="en-US" altLang="en-US" sz="2000" dirty="0">
                <a:latin typeface="Comic Sans MS" panose="030F0702030302020204" pitchFamily="66" charset="0"/>
              </a:rPr>
              <a:t>  (     )  (sigma)  Selects a subset of rows from a relation. This operator needs one input (operand)/</a:t>
            </a:r>
          </a:p>
          <a:p>
            <a:pPr lvl="1" eaLnBrk="1" hangingPunct="1">
              <a:buSzPct val="75000"/>
            </a:pPr>
            <a:r>
              <a:rPr lang="en-US" altLang="en-US" sz="2000" u="sng" dirty="0">
                <a:solidFill>
                  <a:schemeClr val="accent2"/>
                </a:solidFill>
                <a:latin typeface="Comic Sans MS" panose="030F0702030302020204" pitchFamily="66" charset="0"/>
              </a:rPr>
              <a:t>Projection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 (     )  (pi)  Selects a subset of columns from a relation,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eliminating duplicates. This operator needs one input.</a:t>
            </a:r>
          </a:p>
          <a:p>
            <a:pPr marL="457200" lvl="1" indent="0" eaLnBrk="1" hangingPunct="1">
              <a:buSzPct val="75000"/>
              <a:buNone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 eaLnBrk="1" hangingPunct="1">
              <a:buSzPct val="75000"/>
              <a:buNone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 eaLnBrk="1" hangingPunct="1">
              <a:buSzPct val="75000"/>
              <a:buNone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SzPct val="75000"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SzPct val="75000"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SzPct val="75000"/>
            </a:pP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buSzPct val="75000"/>
            </a:pPr>
            <a:endParaRPr lang="en-US" altLang="en-US" sz="2000" u="sng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457200" lvl="1" indent="0" eaLnBrk="1" hangingPunct="1">
              <a:buSzPct val="75000"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- Natural Join </a:t>
            </a: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       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3789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380242"/>
              </p:ext>
            </p:extLst>
          </p:nvPr>
        </p:nvGraphicFramePr>
        <p:xfrm>
          <a:off x="3020898" y="1272710"/>
          <a:ext cx="60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5368" imgH="722645" progId="Equation.3">
                  <p:embed/>
                </p:oleObj>
              </mc:Choice>
              <mc:Fallback>
                <p:oleObj name="Equation" r:id="rId3" imgW="2185368" imgH="722645" progId="Equation.3">
                  <p:embed/>
                  <p:pic>
                    <p:nvPicPr>
                      <p:cNvPr id="37891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898" y="1272710"/>
                        <a:ext cx="609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368846"/>
              </p:ext>
            </p:extLst>
          </p:nvPr>
        </p:nvGraphicFramePr>
        <p:xfrm>
          <a:off x="3127873" y="1957812"/>
          <a:ext cx="20193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5800" imgH="985714" progId="Equation.3">
                  <p:embed/>
                </p:oleObj>
              </mc:Choice>
              <mc:Fallback>
                <p:oleObj name="Equation" r:id="rId5" imgW="2015800" imgH="985714" progId="Equation.3">
                  <p:embed/>
                  <p:pic>
                    <p:nvPicPr>
                      <p:cNvPr id="37892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873" y="1957812"/>
                        <a:ext cx="20193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87713"/>
              </p:ext>
            </p:extLst>
          </p:nvPr>
        </p:nvGraphicFramePr>
        <p:xfrm>
          <a:off x="5287161" y="4710104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378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161" y="4710104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" name="Group 15"/>
          <p:cNvGrpSpPr>
            <a:grpSpLocks/>
          </p:cNvGrpSpPr>
          <p:nvPr/>
        </p:nvGrpSpPr>
        <p:grpSpPr bwMode="auto">
          <a:xfrm>
            <a:off x="3325698" y="5256071"/>
            <a:ext cx="381000" cy="228600"/>
            <a:chOff x="1248" y="3600"/>
            <a:chExt cx="384" cy="192"/>
          </a:xfrm>
        </p:grpSpPr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5" name="Rectangle 1"/>
          <p:cNvSpPr>
            <a:spLocks noChangeArrowheads="1"/>
          </p:cNvSpPr>
          <p:nvPr/>
        </p:nvSpPr>
        <p:spPr bwMode="auto">
          <a:xfrm>
            <a:off x="1356708" y="3021242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-Theta-join               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A join on </a:t>
            </a:r>
            <a:r>
              <a:rPr lang="en-US" altLang="en-US" sz="2000" dirty="0">
                <a:latin typeface="Comic Sans MS" panose="030F0702030302020204" pitchFamily="66" charset="0"/>
              </a:rPr>
              <a:t>the condition </a:t>
            </a:r>
            <a:r>
              <a:rPr lang="en-US" altLang="en-US" sz="2000" b="1" i="1" dirty="0">
                <a:latin typeface="Comic Sans MS" panose="030F0702030302020204" pitchFamily="66" charset="0"/>
              </a:rPr>
              <a:t>c</a:t>
            </a:r>
            <a:r>
              <a:rPr lang="en-US" altLang="en-US" sz="2000" i="1" dirty="0">
                <a:latin typeface="Comic Sans MS" panose="030F0702030302020204" pitchFamily="66" charset="0"/>
              </a:rPr>
              <a:t> 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37896" name="Group 15"/>
          <p:cNvGrpSpPr>
            <a:grpSpLocks/>
          </p:cNvGrpSpPr>
          <p:nvPr/>
        </p:nvGrpSpPr>
        <p:grpSpPr bwMode="auto">
          <a:xfrm>
            <a:off x="3010686" y="3100924"/>
            <a:ext cx="381000" cy="228600"/>
            <a:chOff x="1248" y="3600"/>
            <a:chExt cx="384" cy="192"/>
          </a:xfrm>
        </p:grpSpPr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7" name="TextBox 2"/>
          <p:cNvSpPr txBox="1">
            <a:spLocks noChangeArrowheads="1"/>
          </p:cNvSpPr>
          <p:nvPr/>
        </p:nvSpPr>
        <p:spPr bwMode="auto">
          <a:xfrm>
            <a:off x="3439942" y="3104278"/>
            <a:ext cx="31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37898" name="Rectangle 3"/>
          <p:cNvSpPr>
            <a:spLocks noChangeArrowheads="1"/>
          </p:cNvSpPr>
          <p:nvPr/>
        </p:nvSpPr>
        <p:spPr bwMode="auto">
          <a:xfrm>
            <a:off x="4155847" y="4848226"/>
            <a:ext cx="5351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Equijoin on </a:t>
            </a:r>
            <a:r>
              <a:rPr lang="en-US" altLang="en-US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fields with the same name</a:t>
            </a:r>
            <a:r>
              <a:rPr lang="en-US" altLang="en-US" sz="2000" dirty="0">
                <a:latin typeface="Comic Sans MS" panose="030F0702030302020204" pitchFamily="66" charset="0"/>
              </a:rPr>
              <a:t>; only one copy of the field is kept</a:t>
            </a:r>
          </a:p>
        </p:txBody>
      </p:sp>
      <p:sp>
        <p:nvSpPr>
          <p:cNvPr id="37899" name="Rectangle 24"/>
          <p:cNvSpPr>
            <a:spLocks noChangeArrowheads="1"/>
          </p:cNvSpPr>
          <p:nvPr/>
        </p:nvSpPr>
        <p:spPr bwMode="auto">
          <a:xfrm>
            <a:off x="2001035" y="3425170"/>
            <a:ext cx="7726211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c is a condition (equality, inequality, less than, greater than) or a </a:t>
            </a:r>
            <a:r>
              <a:rPr lang="en-US" altLang="en-US" sz="2000" dirty="0" err="1">
                <a:latin typeface="Comic Sans MS" panose="030F0702030302020204" pitchFamily="66" charset="0"/>
              </a:rPr>
              <a:t>boolean</a:t>
            </a:r>
            <a:r>
              <a:rPr lang="en-US" altLang="en-US" sz="2000" dirty="0">
                <a:latin typeface="Comic Sans MS" panose="030F0702030302020204" pitchFamily="66" charset="0"/>
              </a:rPr>
              <a:t>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 err="1">
                <a:latin typeface="Comic Sans MS" panose="030F0702030302020204" pitchFamily="66" charset="0"/>
              </a:rPr>
              <a:t>Equi</a:t>
            </a:r>
            <a:r>
              <a:rPr lang="en-US" altLang="en-US" sz="2000" i="1" dirty="0">
                <a:latin typeface="Comic Sans MS" panose="030F0702030302020204" pitchFamily="66" charset="0"/>
              </a:rPr>
              <a:t>-join is the join where </a:t>
            </a:r>
            <a:r>
              <a:rPr lang="en-US" altLang="en-US" sz="2000" b="1" i="1" dirty="0">
                <a:latin typeface="Comic Sans MS" panose="030F0702030302020204" pitchFamily="66" charset="0"/>
              </a:rPr>
              <a:t>c</a:t>
            </a:r>
            <a:r>
              <a:rPr lang="en-US" altLang="en-US" sz="2000" dirty="0">
                <a:latin typeface="Comic Sans MS" panose="030F0702030302020204" pitchFamily="66" charset="0"/>
              </a:rPr>
              <a:t> contains only </a:t>
            </a:r>
            <a:r>
              <a:rPr lang="en-US" altLang="en-US" sz="2000" b="1" i="1" dirty="0">
                <a:latin typeface="Comic Sans MS" panose="030F0702030302020204" pitchFamily="66" charset="0"/>
              </a:rPr>
              <a:t>equalities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7900" name="TextBox 1"/>
          <p:cNvSpPr txBox="1">
            <a:spLocks noChangeArrowheads="1"/>
          </p:cNvSpPr>
          <p:nvPr/>
        </p:nvSpPr>
        <p:spPr bwMode="auto">
          <a:xfrm>
            <a:off x="1695436" y="5899432"/>
            <a:ext cx="6926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Relational operators can be nested!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9625" y="469697"/>
            <a:ext cx="416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3575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028"/>
          <p:cNvGrpSpPr>
            <a:grpSpLocks/>
          </p:cNvGrpSpPr>
          <p:nvPr/>
        </p:nvGrpSpPr>
        <p:grpSpPr bwMode="auto">
          <a:xfrm>
            <a:off x="7610689" y="3371498"/>
            <a:ext cx="533400" cy="228600"/>
            <a:chOff x="3456" y="3696"/>
            <a:chExt cx="336" cy="144"/>
          </a:xfrm>
        </p:grpSpPr>
        <p:grpSp>
          <p:nvGrpSpPr>
            <p:cNvPr id="39959" name="Group 1029"/>
            <p:cNvGrpSpPr>
              <a:grpSpLocks/>
            </p:cNvGrpSpPr>
            <p:nvPr/>
          </p:nvGrpSpPr>
          <p:grpSpPr bwMode="auto">
            <a:xfrm>
              <a:off x="3552" y="3696"/>
              <a:ext cx="240" cy="144"/>
              <a:chOff x="1248" y="3600"/>
              <a:chExt cx="384" cy="192"/>
            </a:xfrm>
          </p:grpSpPr>
          <p:sp>
            <p:nvSpPr>
              <p:cNvPr id="39962" name="Line 1030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3" name="Line 1031"/>
              <p:cNvSpPr>
                <a:spLocks noChangeShapeType="1"/>
              </p:cNvSpPr>
              <p:nvPr/>
            </p:nvSpPr>
            <p:spPr bwMode="auto">
              <a:xfrm flipV="1">
                <a:off x="1248" y="360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4" name="Line 1032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5" name="Line 1033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60" name="Line 1034"/>
            <p:cNvSpPr>
              <a:spLocks noChangeShapeType="1"/>
            </p:cNvSpPr>
            <p:nvPr/>
          </p:nvSpPr>
          <p:spPr bwMode="auto">
            <a:xfrm>
              <a:off x="3456" y="36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035"/>
            <p:cNvSpPr>
              <a:spLocks noChangeShapeType="1"/>
            </p:cNvSpPr>
            <p:nvPr/>
          </p:nvSpPr>
          <p:spPr bwMode="auto">
            <a:xfrm>
              <a:off x="345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39" name="Group 1044"/>
          <p:cNvGrpSpPr>
            <a:grpSpLocks/>
          </p:cNvGrpSpPr>
          <p:nvPr/>
        </p:nvGrpSpPr>
        <p:grpSpPr bwMode="auto">
          <a:xfrm>
            <a:off x="7843156" y="4568588"/>
            <a:ext cx="533400" cy="228600"/>
            <a:chOff x="2640" y="3744"/>
            <a:chExt cx="336" cy="144"/>
          </a:xfrm>
        </p:grpSpPr>
        <p:grpSp>
          <p:nvGrpSpPr>
            <p:cNvPr id="39952" name="Group 1037"/>
            <p:cNvGrpSpPr>
              <a:grpSpLocks/>
            </p:cNvGrpSpPr>
            <p:nvPr/>
          </p:nvGrpSpPr>
          <p:grpSpPr bwMode="auto">
            <a:xfrm>
              <a:off x="2640" y="3744"/>
              <a:ext cx="240" cy="144"/>
              <a:chOff x="1248" y="3600"/>
              <a:chExt cx="384" cy="192"/>
            </a:xfrm>
          </p:grpSpPr>
          <p:sp>
            <p:nvSpPr>
              <p:cNvPr id="39955" name="Line 1038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Line 1039"/>
              <p:cNvSpPr>
                <a:spLocks noChangeShapeType="1"/>
              </p:cNvSpPr>
              <p:nvPr/>
            </p:nvSpPr>
            <p:spPr bwMode="auto">
              <a:xfrm flipV="1">
                <a:off x="1248" y="360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7" name="Line 1040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8" name="Line 1041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53" name="Line 1042"/>
            <p:cNvSpPr>
              <a:spLocks noChangeShapeType="1"/>
            </p:cNvSpPr>
            <p:nvPr/>
          </p:nvSpPr>
          <p:spPr bwMode="auto">
            <a:xfrm>
              <a:off x="2880" y="37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043"/>
            <p:cNvSpPr>
              <a:spLocks noChangeShapeType="1"/>
            </p:cNvSpPr>
            <p:nvPr/>
          </p:nvSpPr>
          <p:spPr bwMode="auto">
            <a:xfrm>
              <a:off x="2880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135132-C6B4-4125-AF35-5F56B00BD98C}"/>
              </a:ext>
            </a:extLst>
          </p:cNvPr>
          <p:cNvGrpSpPr/>
          <p:nvPr/>
        </p:nvGrpSpPr>
        <p:grpSpPr>
          <a:xfrm>
            <a:off x="7819424" y="5592852"/>
            <a:ext cx="559395" cy="228600"/>
            <a:chOff x="7554017" y="5231532"/>
            <a:chExt cx="559395" cy="228600"/>
          </a:xfrm>
        </p:grpSpPr>
        <p:grpSp>
          <p:nvGrpSpPr>
            <p:cNvPr id="39942" name="Group 1045"/>
            <p:cNvGrpSpPr>
              <a:grpSpLocks/>
            </p:cNvGrpSpPr>
            <p:nvPr/>
          </p:nvGrpSpPr>
          <p:grpSpPr bwMode="auto">
            <a:xfrm>
              <a:off x="7656212" y="5231532"/>
              <a:ext cx="457200" cy="228600"/>
              <a:chOff x="2640" y="3744"/>
              <a:chExt cx="336" cy="144"/>
            </a:xfrm>
          </p:grpSpPr>
          <p:grpSp>
            <p:nvGrpSpPr>
              <p:cNvPr id="39945" name="Group 1046"/>
              <p:cNvGrpSpPr>
                <a:grpSpLocks/>
              </p:cNvGrpSpPr>
              <p:nvPr/>
            </p:nvGrpSpPr>
            <p:grpSpPr bwMode="auto">
              <a:xfrm>
                <a:off x="2640" y="3744"/>
                <a:ext cx="240" cy="144"/>
                <a:chOff x="1248" y="3600"/>
                <a:chExt cx="384" cy="192"/>
              </a:xfrm>
            </p:grpSpPr>
            <p:sp>
              <p:nvSpPr>
                <p:cNvPr id="39948" name="Line 1047"/>
                <p:cNvSpPr>
                  <a:spLocks noChangeShapeType="1"/>
                </p:cNvSpPr>
                <p:nvPr/>
              </p:nvSpPr>
              <p:spPr bwMode="auto">
                <a:xfrm>
                  <a:off x="1248" y="3600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9" name="Line 1048"/>
                <p:cNvSpPr>
                  <a:spLocks noChangeShapeType="1"/>
                </p:cNvSpPr>
                <p:nvPr/>
              </p:nvSpPr>
              <p:spPr bwMode="auto">
                <a:xfrm flipV="1">
                  <a:off x="1248" y="3600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0" name="Line 1049"/>
                <p:cNvSpPr>
                  <a:spLocks noChangeShapeType="1"/>
                </p:cNvSpPr>
                <p:nvPr/>
              </p:nvSpPr>
              <p:spPr bwMode="auto">
                <a:xfrm>
                  <a:off x="1248" y="360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1" name="Line 1050"/>
                <p:cNvSpPr>
                  <a:spLocks noChangeShapeType="1"/>
                </p:cNvSpPr>
                <p:nvPr/>
              </p:nvSpPr>
              <p:spPr bwMode="auto">
                <a:xfrm>
                  <a:off x="1632" y="360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46" name="Line 1051"/>
              <p:cNvSpPr>
                <a:spLocks noChangeShapeType="1"/>
              </p:cNvSpPr>
              <p:nvPr/>
            </p:nvSpPr>
            <p:spPr bwMode="auto">
              <a:xfrm>
                <a:off x="2880" y="37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7" name="Line 1052"/>
              <p:cNvSpPr>
                <a:spLocks noChangeShapeType="1"/>
              </p:cNvSpPr>
              <p:nvPr/>
            </p:nvSpPr>
            <p:spPr bwMode="auto">
              <a:xfrm>
                <a:off x="2880" y="38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3" name="Line 1053"/>
            <p:cNvSpPr>
              <a:spLocks noChangeShapeType="1"/>
            </p:cNvSpPr>
            <p:nvPr/>
          </p:nvSpPr>
          <p:spPr bwMode="auto">
            <a:xfrm>
              <a:off x="7554017" y="5231532"/>
              <a:ext cx="102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1054"/>
            <p:cNvSpPr>
              <a:spLocks noChangeShapeType="1"/>
            </p:cNvSpPr>
            <p:nvPr/>
          </p:nvSpPr>
          <p:spPr bwMode="auto">
            <a:xfrm>
              <a:off x="7560367" y="5460132"/>
              <a:ext cx="95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1" name="Rectangle 28"/>
          <p:cNvSpPr>
            <a:spLocks noChangeArrowheads="1"/>
          </p:cNvSpPr>
          <p:nvPr/>
        </p:nvSpPr>
        <p:spPr bwMode="auto">
          <a:xfrm>
            <a:off x="1954137" y="3280468"/>
            <a:ext cx="78486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R LEFT OUTER JOIN S on the condition c  (R          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R RIGHT OUTER JOIN S on the condition c  (R           S)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R FULL OUTER JOIN S on the condition c     (R           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6B895-DB99-4606-9E7D-8B65934BBBCF}"/>
              </a:ext>
            </a:extLst>
          </p:cNvPr>
          <p:cNvSpPr txBox="1"/>
          <p:nvPr/>
        </p:nvSpPr>
        <p:spPr>
          <a:xfrm>
            <a:off x="1689988" y="874270"/>
            <a:ext cx="8608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Join, Left, Right, Full Outer Join Operators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6291A-BE7F-4CF0-A975-CF38EBAB9122}"/>
              </a:ext>
            </a:extLst>
          </p:cNvPr>
          <p:cNvSpPr/>
          <p:nvPr/>
        </p:nvSpPr>
        <p:spPr>
          <a:xfrm>
            <a:off x="10275744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 </a:t>
            </a:r>
            <a:endParaRPr lang="en-US" dirty="0"/>
          </a:p>
        </p:txBody>
      </p:sp>
      <p:grpSp>
        <p:nvGrpSpPr>
          <p:cNvPr id="33" name="Group 1029">
            <a:extLst>
              <a:ext uri="{FF2B5EF4-FFF2-40B4-BE49-F238E27FC236}">
                <a16:creationId xmlns:a16="http://schemas.microsoft.com/office/drawing/2014/main" id="{0C08F351-F5C9-4D4B-A347-FCA3CE99482C}"/>
              </a:ext>
            </a:extLst>
          </p:cNvPr>
          <p:cNvGrpSpPr>
            <a:grpSpLocks/>
          </p:cNvGrpSpPr>
          <p:nvPr/>
        </p:nvGrpSpPr>
        <p:grpSpPr bwMode="auto">
          <a:xfrm>
            <a:off x="5778702" y="2772852"/>
            <a:ext cx="381000" cy="228600"/>
            <a:chOff x="1248" y="3600"/>
            <a:chExt cx="384" cy="192"/>
          </a:xfrm>
        </p:grpSpPr>
        <p:sp>
          <p:nvSpPr>
            <p:cNvPr id="36" name="Line 1030">
              <a:extLst>
                <a:ext uri="{FF2B5EF4-FFF2-40B4-BE49-F238E27FC236}">
                  <a16:creationId xmlns:a16="http://schemas.microsoft.com/office/drawing/2014/main" id="{A93B1662-9C5D-4675-BC1A-A219992D2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1">
              <a:extLst>
                <a:ext uri="{FF2B5EF4-FFF2-40B4-BE49-F238E27FC236}">
                  <a16:creationId xmlns:a16="http://schemas.microsoft.com/office/drawing/2014/main" id="{DEB60C3D-0F99-465C-968E-512ECEE43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32">
              <a:extLst>
                <a:ext uri="{FF2B5EF4-FFF2-40B4-BE49-F238E27FC236}">
                  <a16:creationId xmlns:a16="http://schemas.microsoft.com/office/drawing/2014/main" id="{906FB1B1-666B-4124-9699-77033C43F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33">
              <a:extLst>
                <a:ext uri="{FF2B5EF4-FFF2-40B4-BE49-F238E27FC236}">
                  <a16:creationId xmlns:a16="http://schemas.microsoft.com/office/drawing/2014/main" id="{4847BEDE-8A44-4F82-B438-9FB9E285D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23336-B833-423C-8E64-BACDD6C989C5}"/>
              </a:ext>
            </a:extLst>
          </p:cNvPr>
          <p:cNvSpPr/>
          <p:nvPr/>
        </p:nvSpPr>
        <p:spPr>
          <a:xfrm>
            <a:off x="6189663" y="2915217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B178C-F1A3-44AA-9E04-8DBE2D0ACBB8}"/>
              </a:ext>
            </a:extLst>
          </p:cNvPr>
          <p:cNvSpPr/>
          <p:nvPr/>
        </p:nvSpPr>
        <p:spPr>
          <a:xfrm>
            <a:off x="1954137" y="2697914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R JOIN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S on the condition c</a:t>
            </a:r>
            <a:r>
              <a:rPr lang="en-US" altLang="en-US" b="1" dirty="0">
                <a:latin typeface="Comic Sans MS" panose="030F0702030302020204" pitchFamily="66" charset="0"/>
              </a:rPr>
              <a:t>  ( R       S) 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8C5D5-0EEF-4AC8-84D4-B18DC5894A5D}"/>
              </a:ext>
            </a:extLst>
          </p:cNvPr>
          <p:cNvSpPr/>
          <p:nvPr/>
        </p:nvSpPr>
        <p:spPr>
          <a:xfrm>
            <a:off x="6080312" y="284199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c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5859A9-02B8-4DC9-881E-9C0F7393A266}"/>
              </a:ext>
            </a:extLst>
          </p:cNvPr>
          <p:cNvSpPr/>
          <p:nvPr/>
        </p:nvSpPr>
        <p:spPr>
          <a:xfrm>
            <a:off x="8061512" y="3435755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c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0DAC09-31D6-47AD-87E9-CE28DFE97013}"/>
              </a:ext>
            </a:extLst>
          </p:cNvPr>
          <p:cNvSpPr/>
          <p:nvPr/>
        </p:nvSpPr>
        <p:spPr>
          <a:xfrm>
            <a:off x="8328212" y="4636771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B02A6-D763-4905-9F81-582614440D95}"/>
              </a:ext>
            </a:extLst>
          </p:cNvPr>
          <p:cNvSpPr/>
          <p:nvPr/>
        </p:nvSpPr>
        <p:spPr>
          <a:xfrm>
            <a:off x="8309726" y="570131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85D95-3BB2-4D1E-A003-E5BC3855216A}"/>
              </a:ext>
            </a:extLst>
          </p:cNvPr>
          <p:cNvSpPr/>
          <p:nvPr/>
        </p:nvSpPr>
        <p:spPr>
          <a:xfrm>
            <a:off x="3504324" y="577881"/>
            <a:ext cx="4700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Renaming Operator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ρ</a:t>
            </a:r>
            <a:endParaRPr lang="en-US" altLang="en-US" sz="36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54D9D-4903-452D-BCA0-09EEE0596915}"/>
              </a:ext>
            </a:extLst>
          </p:cNvPr>
          <p:cNvSpPr/>
          <p:nvPr/>
        </p:nvSpPr>
        <p:spPr>
          <a:xfrm>
            <a:off x="1903127" y="1546603"/>
            <a:ext cx="90774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ρ(R,E): Return an instance of E with the same schema but with the new name called R. The attribute names of R are same as those of E. The order of the attributes of R as the same as those of E.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ρ(C(1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sid1,5sid2)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, S1 X R1):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Return an instance of the cartesian product of S1 and R1 with the name called C, but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the name of the first attribute of C is sid1,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the name of the fifth attribute of C is sid2,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the rest of the attributes of C have the same attribute names as the result of S1 X R1.</a:t>
            </a:r>
          </a:p>
        </p:txBody>
      </p:sp>
    </p:spTree>
    <p:extLst>
      <p:ext uri="{BB962C8B-B14F-4D97-AF65-F5344CB8AC3E}">
        <p14:creationId xmlns:p14="http://schemas.microsoft.com/office/powerpoint/2010/main" val="429341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99407" y="1783145"/>
            <a:ext cx="9873014" cy="42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FontTx/>
              <a:buChar char="•"/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buFontTx/>
              <a:buChar char="•"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Union (   ) </a:t>
            </a:r>
            <a:r>
              <a:rPr lang="en-US" altLang="en-US" sz="2000" dirty="0">
                <a:latin typeface="Comic Sans MS" panose="030F0702030302020204" pitchFamily="66" charset="0"/>
              </a:rPr>
              <a:t>Tuples in relation 1 and in relation 2; duplicate tuples are eliminated.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buFontTx/>
              <a:buChar char="•"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Intersection (   ); returns only tuples that are in both relations</a:t>
            </a:r>
          </a:p>
          <a:p>
            <a:pPr lvl="1">
              <a:buFontTx/>
              <a:buChar char="•"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Difference ( ) </a:t>
            </a:r>
            <a:r>
              <a:rPr lang="en-US" altLang="en-US" sz="2000" dirty="0">
                <a:latin typeface="Comic Sans MS" panose="030F0702030302020204" pitchFamily="66" charset="0"/>
              </a:rPr>
              <a:t>Tuples in relation 1, but not in relation 2.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buFontTx/>
              <a:buChar char="•"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Cross-product (    )</a:t>
            </a:r>
          </a:p>
          <a:p>
            <a:pPr lvl="2"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Each tuple in S1 is concatenated with each of the tuples in R1</a:t>
            </a:r>
          </a:p>
          <a:p>
            <a:pPr lvl="2"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If S1 has 5 tuples and R1 has 4 tuples,</a:t>
            </a:r>
          </a:p>
          <a:p>
            <a:pPr marL="457200" lvl="1" indent="0"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               gives a relation that has all the attributes of S1 and R1 and has 5x4=20 tuples</a:t>
            </a:r>
          </a:p>
        </p:txBody>
      </p:sp>
      <p:graphicFrame>
        <p:nvGraphicFramePr>
          <p:cNvPr id="4198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03078" y="2303846"/>
          <a:ext cx="614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2237" imgH="468274" progId="Equation.3">
                  <p:embed/>
                </p:oleObj>
              </mc:Choice>
              <mc:Fallback>
                <p:oleObj name="Equation" r:id="rId3" imgW="612237" imgH="468274" progId="Equation.3">
                  <p:embed/>
                  <p:pic>
                    <p:nvPicPr>
                      <p:cNvPr id="41987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078" y="2303846"/>
                        <a:ext cx="614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10825" y="3809766"/>
          <a:ext cx="1727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4207" imgH="1229765" progId="Equation.3">
                  <p:embed/>
                </p:oleObj>
              </mc:Choice>
              <mc:Fallback>
                <p:oleObj name="Equation" r:id="rId5" imgW="1724207" imgH="1229765" progId="Equation.3">
                  <p:embed/>
                  <p:pic>
                    <p:nvPicPr>
                      <p:cNvPr id="4198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825" y="3809766"/>
                        <a:ext cx="1727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79491" y="3912985"/>
          <a:ext cx="495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442" imgH="1381901" progId="Equation.3">
                  <p:embed/>
                </p:oleObj>
              </mc:Choice>
              <mc:Fallback>
                <p:oleObj name="Equation" r:id="rId7" imgW="494442" imgH="1381901" progId="Equation.3">
                  <p:embed/>
                  <p:pic>
                    <p:nvPicPr>
                      <p:cNvPr id="4198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491" y="3912985"/>
                        <a:ext cx="4953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9"/>
          <p:cNvGraphicFramePr>
            <a:graphicFrameLocks noChangeAspect="1"/>
          </p:cNvGraphicFramePr>
          <p:nvPr/>
        </p:nvGraphicFramePr>
        <p:xfrm>
          <a:off x="4306888" y="3051969"/>
          <a:ext cx="4635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14" imgH="126780" progId="Equation.3">
                  <p:embed/>
                </p:oleObj>
              </mc:Choice>
              <mc:Fallback>
                <p:oleObj name="Equation" r:id="rId9" imgW="164814" imgH="126780" progId="Equation.3">
                  <p:embed/>
                  <p:pic>
                    <p:nvPicPr>
                      <p:cNvPr id="4199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3051969"/>
                        <a:ext cx="4635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4199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6B5BED5-A682-4649-BBFF-21238D4103D8}"/>
              </a:ext>
            </a:extLst>
          </p:cNvPr>
          <p:cNvGrpSpPr/>
          <p:nvPr/>
        </p:nvGrpSpPr>
        <p:grpSpPr>
          <a:xfrm>
            <a:off x="5156472" y="3905883"/>
            <a:ext cx="1124745" cy="405638"/>
            <a:chOff x="5277644" y="4258700"/>
            <a:chExt cx="1124745" cy="405638"/>
          </a:xfrm>
        </p:grpSpPr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5943601" y="4258700"/>
              <a:ext cx="458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R1</a:t>
              </a:r>
            </a:p>
          </p:txBody>
        </p:sp>
        <p:sp>
          <p:nvSpPr>
            <p:cNvPr id="41993" name="Text Box 7"/>
            <p:cNvSpPr txBox="1">
              <a:spLocks noChangeArrowheads="1"/>
            </p:cNvSpPr>
            <p:nvPr/>
          </p:nvSpPr>
          <p:spPr bwMode="auto">
            <a:xfrm>
              <a:off x="5277644" y="4264288"/>
              <a:ext cx="74136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S1 X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52B812D-59AC-490D-8514-894CE5390E7C}"/>
              </a:ext>
            </a:extLst>
          </p:cNvPr>
          <p:cNvSpPr/>
          <p:nvPr/>
        </p:nvSpPr>
        <p:spPr>
          <a:xfrm>
            <a:off x="2972996" y="1000406"/>
            <a:ext cx="5849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Traditional Set Operators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1DA0CE-C096-4567-B55C-303D268499D8}"/>
              </a:ext>
            </a:extLst>
          </p:cNvPr>
          <p:cNvGrpSpPr/>
          <p:nvPr/>
        </p:nvGrpSpPr>
        <p:grpSpPr>
          <a:xfrm>
            <a:off x="2435328" y="5041666"/>
            <a:ext cx="1124745" cy="405638"/>
            <a:chOff x="5277644" y="4258700"/>
            <a:chExt cx="1124745" cy="405638"/>
          </a:xfrm>
        </p:grpSpPr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9C3E4EBE-72D0-4429-805B-FCD109C03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1" y="4258700"/>
              <a:ext cx="458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R1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CB9AE3D5-9B3C-4C94-B871-DD14C4302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644" y="4264288"/>
              <a:ext cx="74136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S1 X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28D42C-1585-470B-830C-A4446EB7F447}"/>
              </a:ext>
            </a:extLst>
          </p:cNvPr>
          <p:cNvCxnSpPr/>
          <p:nvPr/>
        </p:nvCxnSpPr>
        <p:spPr>
          <a:xfrm>
            <a:off x="4179491" y="3629320"/>
            <a:ext cx="1273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71919"/>
              </p:ext>
            </p:extLst>
          </p:nvPr>
        </p:nvGraphicFramePr>
        <p:xfrm>
          <a:off x="890585" y="2061122"/>
          <a:ext cx="4114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59275" imgH="2325688" progId="Word.Document.8">
                  <p:embed/>
                </p:oleObj>
              </mc:Choice>
              <mc:Fallback>
                <p:oleObj name="Document" r:id="rId2" imgW="4359275" imgH="2325688" progId="Word.Document.8">
                  <p:embed/>
                  <p:pic>
                    <p:nvPicPr>
                      <p:cNvPr id="12290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5" y="2061122"/>
                        <a:ext cx="4114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6549"/>
              </p:ext>
            </p:extLst>
          </p:nvPr>
        </p:nvGraphicFramePr>
        <p:xfrm>
          <a:off x="5078442" y="1925391"/>
          <a:ext cx="3048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2718" imgH="847841" progId="Equation.3">
                  <p:embed/>
                </p:oleObj>
              </mc:Choice>
              <mc:Fallback>
                <p:oleObj name="Equation" r:id="rId4" imgW="3042718" imgH="847841" progId="Equation.3">
                  <p:embed/>
                  <p:pic>
                    <p:nvPicPr>
                      <p:cNvPr id="12293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42" y="1925391"/>
                        <a:ext cx="30480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547254"/>
              </p:ext>
            </p:extLst>
          </p:nvPr>
        </p:nvGraphicFramePr>
        <p:xfrm>
          <a:off x="7137108" y="2466273"/>
          <a:ext cx="4281488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662488" imgH="1655763" progId="Word.Document.8">
                  <p:embed/>
                </p:oleObj>
              </mc:Choice>
              <mc:Fallback>
                <p:oleObj name="Document" r:id="rId6" imgW="4662488" imgH="1655763" progId="Word.Document.8">
                  <p:embed/>
                  <p:pic>
                    <p:nvPicPr>
                      <p:cNvPr id="12294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108" y="2466273"/>
                        <a:ext cx="4281488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17528" y="1603922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B9DF13-CC94-43BF-9864-50C762D95DEB}"/>
              </a:ext>
            </a:extLst>
          </p:cNvPr>
          <p:cNvCxnSpPr/>
          <p:nvPr/>
        </p:nvCxnSpPr>
        <p:spPr>
          <a:xfrm>
            <a:off x="5633838" y="2804949"/>
            <a:ext cx="1216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40C5CBF-7759-4788-BF44-17D24AB86BF4}"/>
              </a:ext>
            </a:extLst>
          </p:cNvPr>
          <p:cNvSpPr/>
          <p:nvPr/>
        </p:nvSpPr>
        <p:spPr>
          <a:xfrm>
            <a:off x="3551458" y="538487"/>
            <a:ext cx="4576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Selection Operators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2BC6B-7293-466E-9C9E-FF426EA7656A}"/>
              </a:ext>
            </a:extLst>
          </p:cNvPr>
          <p:cNvSpPr txBox="1"/>
          <p:nvPr/>
        </p:nvSpPr>
        <p:spPr>
          <a:xfrm>
            <a:off x="797884" y="3822766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underlined attribute(s) indicate the primary key.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856C0-C6C9-00B5-87B2-8024D8B56AE8}"/>
                  </a:ext>
                </a:extLst>
              </p:cNvPr>
              <p:cNvSpPr txBox="1"/>
              <p:nvPr/>
            </p:nvSpPr>
            <p:spPr>
              <a:xfrm>
                <a:off x="5646712" y="4624879"/>
                <a:ext cx="14087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856C0-C6C9-00B5-87B2-8024D8B56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12" y="4624879"/>
                <a:ext cx="140871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D9E9EA-1F6D-A7E1-EC0E-ECC36AD30148}"/>
              </a:ext>
            </a:extLst>
          </p:cNvPr>
          <p:cNvCxnSpPr/>
          <p:nvPr/>
        </p:nvCxnSpPr>
        <p:spPr>
          <a:xfrm>
            <a:off x="5651886" y="5329084"/>
            <a:ext cx="142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6A048A2-9D49-CF8A-8881-322919E10F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3802" y="4316362"/>
            <a:ext cx="38481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50372-1135-E6FE-C981-21C076112D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3803" y="3985786"/>
            <a:ext cx="3766482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3C4AF-0E1E-0F88-915D-C22AFB9D0FC3}"/>
              </a:ext>
            </a:extLst>
          </p:cNvPr>
          <p:cNvSpPr txBox="1"/>
          <p:nvPr/>
        </p:nvSpPr>
        <p:spPr>
          <a:xfrm>
            <a:off x="4188542" y="5840361"/>
            <a:ext cx="441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all rows when there are no conditions</a:t>
            </a:r>
          </a:p>
        </p:txBody>
      </p:sp>
    </p:spTree>
    <p:extLst>
      <p:ext uri="{BB962C8B-B14F-4D97-AF65-F5344CB8AC3E}">
        <p14:creationId xmlns:p14="http://schemas.microsoft.com/office/powerpoint/2010/main" val="264413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3581400" y="601663"/>
            <a:ext cx="53190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SELECT is Commutative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1981200" y="1789816"/>
            <a:ext cx="90819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A sequence of SELECTs can be applied in any order.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We can combine a cascade of SELECTs into a single SELECT.</a:t>
            </a:r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2743200" y="2743201"/>
          <a:ext cx="6781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600" imgH="203200" progId="Equation.3">
                  <p:embed/>
                </p:oleObj>
              </mc:Choice>
              <mc:Fallback>
                <p:oleObj name="Equation" r:id="rId3" imgW="2768600" imgH="203200" progId="Equation.3">
                  <p:embed/>
                  <p:pic>
                    <p:nvPicPr>
                      <p:cNvPr id="409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1"/>
                        <a:ext cx="6781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18966"/>
              </p:ext>
            </p:extLst>
          </p:nvPr>
        </p:nvGraphicFramePr>
        <p:xfrm>
          <a:off x="1981200" y="5153025"/>
          <a:ext cx="8305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29100" imgH="203200" progId="Equation.3">
                  <p:embed/>
                </p:oleObj>
              </mc:Choice>
              <mc:Fallback>
                <p:oleObj name="Equation" r:id="rId5" imgW="4229100" imgH="203200" progId="Equation.3">
                  <p:embed/>
                  <p:pic>
                    <p:nvPicPr>
                      <p:cNvPr id="409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53025"/>
                        <a:ext cx="8305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2727326" y="3446464"/>
            <a:ext cx="7102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Cond is a </a:t>
            </a:r>
            <a:r>
              <a:rPr lang="en-US" altLang="en-US" sz="2000" dirty="0" err="1">
                <a:latin typeface="Comic Sans MS" panose="030F0702030302020204" pitchFamily="66" charset="0"/>
              </a:rPr>
              <a:t>boolean</a:t>
            </a:r>
            <a:r>
              <a:rPr lang="en-US" altLang="en-US" sz="2000" dirty="0">
                <a:latin typeface="Comic Sans MS" panose="030F0702030302020204" pitchFamily="66" charset="0"/>
              </a:rPr>
              <a:t> combination (an expression with logical and, or operators)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B17F5-D379-41D1-9AE4-F2FBE355BA42}"/>
              </a:ext>
            </a:extLst>
          </p:cNvPr>
          <p:cNvSpPr txBox="1"/>
          <p:nvPr/>
        </p:nvSpPr>
        <p:spPr>
          <a:xfrm>
            <a:off x="2105157" y="5700403"/>
            <a:ext cx="2646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n-US" baseline="-25000" dirty="0" err="1">
                <a:latin typeface="+mj-lt"/>
              </a:rPr>
              <a:t>eid</a:t>
            </a:r>
            <a:r>
              <a:rPr lang="en-US" baseline="-25000" dirty="0">
                <a:latin typeface="+mj-lt"/>
              </a:rPr>
              <a:t>=100</a:t>
            </a:r>
            <a:r>
              <a:rPr lang="en-US" dirty="0">
                <a:latin typeface="+mj-lt"/>
              </a:rPr>
              <a:t>(</a:t>
            </a:r>
            <a:r>
              <a:rPr lang="el-GR" dirty="0"/>
              <a:t>σ</a:t>
            </a:r>
            <a:r>
              <a:rPr lang="en-US" baseline="-25000" dirty="0">
                <a:latin typeface="+mj-lt"/>
              </a:rPr>
              <a:t>salary&gt;40000</a:t>
            </a:r>
            <a:r>
              <a:rPr lang="en-US" dirty="0">
                <a:latin typeface="+mj-lt"/>
              </a:rPr>
              <a:t>(emp))</a:t>
            </a:r>
          </a:p>
          <a:p>
            <a:r>
              <a:rPr lang="el-GR" dirty="0"/>
              <a:t>σ</a:t>
            </a:r>
            <a:r>
              <a:rPr lang="en-US" baseline="-25000" dirty="0"/>
              <a:t>salary&gt;40000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n-US" baseline="-25000" dirty="0" err="1"/>
              <a:t>eid</a:t>
            </a:r>
            <a:r>
              <a:rPr lang="en-US" baseline="-25000" dirty="0"/>
              <a:t>=100</a:t>
            </a:r>
            <a:r>
              <a:rPr lang="en-US" dirty="0"/>
              <a:t>(emp))</a:t>
            </a:r>
          </a:p>
          <a:p>
            <a:r>
              <a:rPr lang="el-GR" dirty="0"/>
              <a:t>σ</a:t>
            </a:r>
            <a:r>
              <a:rPr lang="en-US" baseline="-25000" dirty="0"/>
              <a:t> salary &gt; 40000 and </a:t>
            </a:r>
            <a:r>
              <a:rPr lang="en-US" baseline="-25000" dirty="0" err="1">
                <a:latin typeface="+mj-lt"/>
              </a:rPr>
              <a:t>eid</a:t>
            </a:r>
            <a:r>
              <a:rPr lang="en-US" baseline="-25000" dirty="0">
                <a:latin typeface="+mj-lt"/>
              </a:rPr>
              <a:t>=100 </a:t>
            </a:r>
            <a:r>
              <a:rPr lang="en-US" dirty="0">
                <a:latin typeface="+mj-lt"/>
              </a:rPr>
              <a:t>(emp)</a:t>
            </a:r>
          </a:p>
        </p:txBody>
      </p:sp>
    </p:spTree>
    <p:extLst>
      <p:ext uri="{BB962C8B-B14F-4D97-AF65-F5344CB8AC3E}">
        <p14:creationId xmlns:p14="http://schemas.microsoft.com/office/powerpoint/2010/main" val="154110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428499"/>
              </p:ext>
            </p:extLst>
          </p:nvPr>
        </p:nvGraphicFramePr>
        <p:xfrm>
          <a:off x="2626608" y="4372238"/>
          <a:ext cx="99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98070" imgH="1646554" progId="Word.Document.8">
                  <p:embed/>
                </p:oleObj>
              </mc:Choice>
              <mc:Fallback>
                <p:oleObj name="Document" r:id="rId2" imgW="1198070" imgH="1646554" progId="Word.Document.8">
                  <p:embed/>
                  <p:pic>
                    <p:nvPicPr>
                      <p:cNvPr id="2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608" y="4372238"/>
                        <a:ext cx="990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226199"/>
              </p:ext>
            </p:extLst>
          </p:nvPr>
        </p:nvGraphicFramePr>
        <p:xfrm>
          <a:off x="2474209" y="5820038"/>
          <a:ext cx="21256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1979" imgH="773357" progId="Equation.3">
                  <p:embed/>
                </p:oleObj>
              </mc:Choice>
              <mc:Fallback>
                <p:oleObj name="Equation" r:id="rId4" imgW="2121979" imgH="773357" progId="Equation.3">
                  <p:embed/>
                  <p:pic>
                    <p:nvPicPr>
                      <p:cNvPr id="3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209" y="5820038"/>
                        <a:ext cx="21256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553171" y="1808376"/>
            <a:ext cx="54761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Projection operator implicitly removes any duplicate tuples. Duplicate elimination is necessary to ensure that the result of the projection operator is also a relation.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Commutativity</a:t>
            </a:r>
            <a:r>
              <a:rPr lang="en-US" altLang="en-US" sz="2000" dirty="0">
                <a:latin typeface="Comic Sans MS" panose="030F0702030302020204" pitchFamily="66" charset="0"/>
              </a:rPr>
              <a:t> does not hold on PROJECT.</a:t>
            </a:r>
          </a:p>
        </p:txBody>
      </p:sp>
      <p:graphicFrame>
        <p:nvGraphicFramePr>
          <p:cNvPr id="5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356678"/>
              </p:ext>
            </p:extLst>
          </p:nvPr>
        </p:nvGraphicFramePr>
        <p:xfrm>
          <a:off x="1240299" y="1910386"/>
          <a:ext cx="4114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359275" imgH="2325688" progId="Word.Document.8">
                  <p:embed/>
                </p:oleObj>
              </mc:Choice>
              <mc:Fallback>
                <p:oleObj name="Document" r:id="rId6" imgW="4359275" imgH="2325688" progId="Word.Document.8">
                  <p:embed/>
                  <p:pic>
                    <p:nvPicPr>
                      <p:cNvPr id="5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99" y="1910386"/>
                        <a:ext cx="4114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54500" y="1910386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FFE54-13E2-4611-8124-9CDA7F1C123C}"/>
              </a:ext>
            </a:extLst>
          </p:cNvPr>
          <p:cNvSpPr/>
          <p:nvPr/>
        </p:nvSpPr>
        <p:spPr>
          <a:xfrm>
            <a:off x="3504324" y="577881"/>
            <a:ext cx="4766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Projection Operators</a:t>
            </a:r>
          </a:p>
        </p:txBody>
      </p:sp>
    </p:spTree>
    <p:extLst>
      <p:ext uri="{BB962C8B-B14F-4D97-AF65-F5344CB8AC3E}">
        <p14:creationId xmlns:p14="http://schemas.microsoft.com/office/powerpoint/2010/main" val="58298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1159" y="1252194"/>
          <a:ext cx="3200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95763" imgH="2168525" progId="Word.Document.8">
                  <p:embed/>
                </p:oleObj>
              </mc:Choice>
              <mc:Fallback>
                <p:oleObj name="Document" r:id="rId2" imgW="4195763" imgH="2168525" progId="Word.Document.8">
                  <p:embed/>
                  <p:pic>
                    <p:nvPicPr>
                      <p:cNvPr id="13314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159" y="1252194"/>
                        <a:ext cx="3200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44559" y="1252194"/>
          <a:ext cx="3200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359275" imgH="2325688" progId="Word.Document.8">
                  <p:embed/>
                </p:oleObj>
              </mc:Choice>
              <mc:Fallback>
                <p:oleObj name="Document" r:id="rId4" imgW="4359275" imgH="2325688" progId="Word.Document.8">
                  <p:embed/>
                  <p:pic>
                    <p:nvPicPr>
                      <p:cNvPr id="1331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559" y="1252194"/>
                        <a:ext cx="3200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67760" y="1252194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S1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934960" y="1252194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S2</a:t>
            </a:r>
          </a:p>
        </p:txBody>
      </p:sp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0159" y="3461994"/>
          <a:ext cx="3886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297363" imgH="1460500" progId="Word.Document.8">
                  <p:embed/>
                </p:oleObj>
              </mc:Choice>
              <mc:Fallback>
                <p:oleObj name="Document" r:id="rId6" imgW="4297363" imgH="1460500" progId="Word.Document.8">
                  <p:embed/>
                  <p:pic>
                    <p:nvPicPr>
                      <p:cNvPr id="1331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159" y="3461994"/>
                        <a:ext cx="3886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43960" y="3080995"/>
          <a:ext cx="16859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3003" imgH="497611" progId="Equation.3">
                  <p:embed/>
                </p:oleObj>
              </mc:Choice>
              <mc:Fallback>
                <p:oleObj name="Equation" r:id="rId8" imgW="1683003" imgH="497611" progId="Equation.3">
                  <p:embed/>
                  <p:pic>
                    <p:nvPicPr>
                      <p:cNvPr id="13319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960" y="3080995"/>
                        <a:ext cx="16859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39759" y="3614394"/>
          <a:ext cx="3911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292600" imgH="1160463" progId="Word.Document.8">
                  <p:embed/>
                </p:oleObj>
              </mc:Choice>
              <mc:Fallback>
                <p:oleObj name="Document" r:id="rId10" imgW="4292600" imgH="1160463" progId="Word.Document.8">
                  <p:embed/>
                  <p:pic>
                    <p:nvPicPr>
                      <p:cNvPr id="13320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759" y="3614394"/>
                        <a:ext cx="3911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63560" y="3157194"/>
          <a:ext cx="16049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2181" imgH="426297" progId="Equation.3">
                  <p:embed/>
                </p:oleObj>
              </mc:Choice>
              <mc:Fallback>
                <p:oleObj name="Equation" r:id="rId12" imgW="1602181" imgH="426297" progId="Equation.3">
                  <p:embed/>
                  <p:pic>
                    <p:nvPicPr>
                      <p:cNvPr id="1332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560" y="3157194"/>
                        <a:ext cx="16049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25159" y="4985994"/>
          <a:ext cx="472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4432300" imgH="2908300" progId="Word.Document.8">
                  <p:embed/>
                </p:oleObj>
              </mc:Choice>
              <mc:Fallback>
                <p:oleObj name="Document" r:id="rId14" imgW="4432300" imgH="2908300" progId="Word.Document.8">
                  <p:embed/>
                  <p:pic>
                    <p:nvPicPr>
                      <p:cNvPr id="13322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159" y="4985994"/>
                        <a:ext cx="4724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53559" y="5214594"/>
          <a:ext cx="13906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39113" imgH="477009" progId="Equation.3">
                  <p:embed/>
                </p:oleObj>
              </mc:Choice>
              <mc:Fallback>
                <p:oleObj name="Equation" r:id="rId16" imgW="1339113" imgH="477009" progId="Equation.3">
                  <p:embed/>
                  <p:pic>
                    <p:nvPicPr>
                      <p:cNvPr id="13323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559" y="5214594"/>
                        <a:ext cx="13906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BE8F7A-394A-490A-A1DE-2316FD7E3179}"/>
              </a:ext>
            </a:extLst>
          </p:cNvPr>
          <p:cNvSpPr txBox="1"/>
          <p:nvPr/>
        </p:nvSpPr>
        <p:spPr>
          <a:xfrm>
            <a:off x="1843134" y="426406"/>
            <a:ext cx="818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Examples of results of the set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5D8B2-87D3-430F-B26B-3E598195F0A1}"/>
              </a:ext>
            </a:extLst>
          </p:cNvPr>
          <p:cNvSpPr txBox="1"/>
          <p:nvPr/>
        </p:nvSpPr>
        <p:spPr>
          <a:xfrm>
            <a:off x="467521" y="5774466"/>
            <a:ext cx="2596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operators require operands to be union compatible!</a:t>
            </a:r>
          </a:p>
        </p:txBody>
      </p:sp>
    </p:spTree>
    <p:extLst>
      <p:ext uri="{BB962C8B-B14F-4D97-AF65-F5344CB8AC3E}">
        <p14:creationId xmlns:p14="http://schemas.microsoft.com/office/powerpoint/2010/main" val="420514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1336</Words>
  <Application>Microsoft Office PowerPoint</Application>
  <PresentationFormat>Widescreen</PresentationFormat>
  <Paragraphs>176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Microsoft YaHei</vt:lpstr>
      <vt:lpstr>MS Gothic</vt:lpstr>
      <vt:lpstr>Arial</vt:lpstr>
      <vt:lpstr>Book Antiqua</vt:lpstr>
      <vt:lpstr>Calibri</vt:lpstr>
      <vt:lpstr>Calibri Light</vt:lpstr>
      <vt:lpstr>Cambria Math</vt:lpstr>
      <vt:lpstr>Comic Sans MS</vt:lpstr>
      <vt:lpstr>Office Theme</vt:lpstr>
      <vt:lpstr>Equation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Relational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Tavanapong, Wallapak [COM S]</dc:creator>
  <cp:lastModifiedBy>Tavanapong, Wallapak [COM S]</cp:lastModifiedBy>
  <cp:revision>398</cp:revision>
  <cp:lastPrinted>2019-10-24T12:30:29Z</cp:lastPrinted>
  <dcterms:created xsi:type="dcterms:W3CDTF">2019-02-19T14:12:21Z</dcterms:created>
  <dcterms:modified xsi:type="dcterms:W3CDTF">2022-11-14T13:20:28Z</dcterms:modified>
</cp:coreProperties>
</file>