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</p:sldMasterIdLst>
  <p:notesMasterIdLst>
    <p:notesMasterId r:id="rId28"/>
  </p:notesMasterIdLst>
  <p:handoutMasterIdLst>
    <p:handoutMasterId r:id="rId29"/>
  </p:handoutMasterIdLst>
  <p:sldIdLst>
    <p:sldId id="317" r:id="rId2"/>
    <p:sldId id="327" r:id="rId3"/>
    <p:sldId id="329" r:id="rId4"/>
    <p:sldId id="464" r:id="rId5"/>
    <p:sldId id="279" r:id="rId6"/>
    <p:sldId id="270" r:id="rId7"/>
    <p:sldId id="472" r:id="rId8"/>
    <p:sldId id="347" r:id="rId9"/>
    <p:sldId id="258" r:id="rId10"/>
    <p:sldId id="415" r:id="rId11"/>
    <p:sldId id="278" r:id="rId12"/>
    <p:sldId id="463" r:id="rId13"/>
    <p:sldId id="380" r:id="rId14"/>
    <p:sldId id="476" r:id="rId15"/>
    <p:sldId id="471" r:id="rId16"/>
    <p:sldId id="418" r:id="rId17"/>
    <p:sldId id="467" r:id="rId18"/>
    <p:sldId id="260" r:id="rId19"/>
    <p:sldId id="382" r:id="rId20"/>
    <p:sldId id="419" r:id="rId21"/>
    <p:sldId id="421" r:id="rId22"/>
    <p:sldId id="470" r:id="rId23"/>
    <p:sldId id="341" r:id="rId24"/>
    <p:sldId id="420" r:id="rId25"/>
    <p:sldId id="468" r:id="rId26"/>
    <p:sldId id="393" r:id="rId27"/>
  </p:sldIdLst>
  <p:sldSz cx="12192000" cy="6858000"/>
  <p:notesSz cx="7315200" cy="9601200"/>
  <p:embeddedFontLst>
    <p:embeddedFont>
      <p:font typeface="Arial Unicode MS" panose="020B0604020202020204" charset="-128"/>
      <p:regular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Garamond" panose="02020404030301010803" pitchFamily="18" charset="0"/>
      <p:regular r:id="rId35"/>
      <p:bold r:id="rId36"/>
      <p:italic r:id="rId3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7F410150-01DB-4078-95CB-1DB05502D3E5}">
          <p14:sldIdLst>
            <p14:sldId id="317"/>
            <p14:sldId id="327"/>
            <p14:sldId id="329"/>
            <p14:sldId id="464"/>
            <p14:sldId id="279"/>
            <p14:sldId id="270"/>
            <p14:sldId id="472"/>
            <p14:sldId id="347"/>
            <p14:sldId id="258"/>
            <p14:sldId id="415"/>
            <p14:sldId id="278"/>
            <p14:sldId id="463"/>
            <p14:sldId id="380"/>
            <p14:sldId id="476"/>
            <p14:sldId id="471"/>
            <p14:sldId id="418"/>
            <p14:sldId id="467"/>
            <p14:sldId id="260"/>
            <p14:sldId id="382"/>
            <p14:sldId id="419"/>
            <p14:sldId id="421"/>
            <p14:sldId id="470"/>
            <p14:sldId id="341"/>
            <p14:sldId id="420"/>
            <p14:sldId id="468"/>
            <p14:sldId id="393"/>
          </p14:sldIdLst>
        </p14:section>
        <p14:section name="Untitled Section" id="{25602631-983F-4A02-8634-1C320BAFC1F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89894" autoAdjust="0"/>
  </p:normalViewPr>
  <p:slideViewPr>
    <p:cSldViewPr snapToGrid="0">
      <p:cViewPr varScale="1">
        <p:scale>
          <a:sx n="89" d="100"/>
          <a:sy n="89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0960D-3861-46BE-813C-B3C9B4A2188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9B7AD-1014-40B1-BB3F-0DF974C9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9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1847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ctr" anchorCtr="0">
            <a:noAutofit/>
          </a:bodyPr>
          <a:lstStyle/>
          <a:p>
            <a:r>
              <a:rPr lang="en-US" dirty="0"/>
              <a:t>This example shows three nodes and five edges. </a:t>
            </a:r>
            <a:endParaRPr dirty="0"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760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ctr" anchorCtr="0">
            <a:noAutofit/>
          </a:bodyPr>
          <a:lstStyle/>
          <a:p>
            <a:endParaRPr dirty="0"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1016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ctr" anchorCtr="0">
            <a:noAutofit/>
          </a:bodyPr>
          <a:lstStyle/>
          <a:p>
            <a:pPr marL="0" indent="0">
              <a:spcBef>
                <a:spcPts val="0"/>
              </a:spcBef>
              <a:buSzPct val="115000"/>
              <a:buNone/>
            </a:pPr>
            <a:r>
              <a:rPr lang="en-US" sz="1100" dirty="0"/>
              <a:t>// create an edge between john and </a:t>
            </a:r>
            <a:r>
              <a:rPr lang="en-US" sz="1100" dirty="0" err="1"/>
              <a:t>james</a:t>
            </a:r>
            <a:r>
              <a:rPr lang="en-US" sz="1100" dirty="0"/>
              <a:t> nodes with the label FRIENDSHIP with the attributes since</a:t>
            </a:r>
          </a:p>
          <a:p>
            <a:pPr marL="0" lvl="0" indent="0">
              <a:spcBef>
                <a:spcPts val="0"/>
              </a:spcBef>
              <a:buSzPct val="115000"/>
              <a:buNone/>
            </a:pPr>
            <a:r>
              <a:rPr lang="en-US" sz="1100" dirty="0"/>
              <a:t>CREATE  (john)-[:FRIENDSHIP {since:['2014']}]-&gt;(</a:t>
            </a:r>
            <a:r>
              <a:rPr lang="en-US" sz="1100" dirty="0" err="1"/>
              <a:t>james</a:t>
            </a:r>
            <a:r>
              <a:rPr lang="en-US" sz="1100" dirty="0"/>
              <a:t>)</a:t>
            </a:r>
            <a:endParaRPr lang="en-US" sz="1100" b="0" i="0" u="none" strike="noStrike" cap="none" baseline="0" dirty="0">
              <a:latin typeface="Garamond"/>
              <a:ea typeface="Garamond"/>
              <a:cs typeface="Garamond"/>
              <a:sym typeface="Garamond"/>
            </a:endParaRPr>
          </a:p>
          <a:p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648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ctr" anchorCtr="0">
            <a:noAutofit/>
          </a:bodyPr>
          <a:lstStyle/>
          <a:p>
            <a:pPr marL="0" indent="0">
              <a:spcBef>
                <a:spcPts val="0"/>
              </a:spcBef>
              <a:buSzPct val="115000"/>
              <a:buNone/>
            </a:pPr>
            <a:r>
              <a:rPr lang="en-US" sz="1100" dirty="0"/>
              <a:t>// create an edge between john and </a:t>
            </a:r>
            <a:r>
              <a:rPr lang="en-US" sz="1100" dirty="0" err="1"/>
              <a:t>james</a:t>
            </a:r>
            <a:r>
              <a:rPr lang="en-US" sz="1100" dirty="0"/>
              <a:t> nodes with the label FRIENDSHIP with the attributes since</a:t>
            </a:r>
          </a:p>
          <a:p>
            <a:pPr marL="0" lvl="0" indent="0">
              <a:spcBef>
                <a:spcPts val="0"/>
              </a:spcBef>
              <a:buSzPct val="115000"/>
              <a:buNone/>
            </a:pPr>
            <a:r>
              <a:rPr lang="en-US" sz="1100" dirty="0"/>
              <a:t>CREATE  (john)-[:FRIENDSHIP {since:['2014']}]-&gt;(</a:t>
            </a:r>
            <a:r>
              <a:rPr lang="en-US" sz="1100" dirty="0" err="1"/>
              <a:t>james</a:t>
            </a:r>
            <a:r>
              <a:rPr lang="en-US" sz="1100" dirty="0"/>
              <a:t>)</a:t>
            </a:r>
            <a:endParaRPr lang="en-US" sz="1100" b="0" i="0" u="none" strike="noStrike" cap="none" baseline="0" dirty="0">
              <a:latin typeface="Garamond"/>
              <a:ea typeface="Garamond"/>
              <a:cs typeface="Garamond"/>
              <a:sym typeface="Garamond"/>
            </a:endParaRPr>
          </a:p>
          <a:p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44079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ctr" anchorCtr="0">
            <a:noAutofit/>
          </a:bodyPr>
          <a:lstStyle/>
          <a:p>
            <a:pPr marL="0" indent="0">
              <a:spcBef>
                <a:spcPts val="0"/>
              </a:spcBef>
              <a:buSzPct val="115000"/>
              <a:buNone/>
            </a:pPr>
            <a:r>
              <a:rPr lang="en-US" sz="1100" dirty="0"/>
              <a:t>// create an edge between john and </a:t>
            </a:r>
            <a:r>
              <a:rPr lang="en-US" sz="1100" dirty="0" err="1"/>
              <a:t>james</a:t>
            </a:r>
            <a:r>
              <a:rPr lang="en-US" sz="1100" dirty="0"/>
              <a:t> nodes with the label FRIENDSHIP with the attributes since</a:t>
            </a:r>
          </a:p>
          <a:p>
            <a:pPr marL="0" lvl="0" indent="0">
              <a:spcBef>
                <a:spcPts val="0"/>
              </a:spcBef>
              <a:buSzPct val="115000"/>
              <a:buNone/>
            </a:pPr>
            <a:r>
              <a:rPr lang="en-US" sz="1100" dirty="0"/>
              <a:t>CREATE  (john)-[:FRIENDSHIP {since:['2014']}]-&gt;(</a:t>
            </a:r>
            <a:r>
              <a:rPr lang="en-US" sz="1100" dirty="0" err="1"/>
              <a:t>james</a:t>
            </a:r>
            <a:r>
              <a:rPr lang="en-US" sz="1100" dirty="0"/>
              <a:t>)</a:t>
            </a:r>
            <a:endParaRPr lang="en-US" sz="1100" b="0" i="0" u="none" strike="noStrike" cap="none" baseline="0" dirty="0">
              <a:latin typeface="Garamond"/>
              <a:ea typeface="Garamond"/>
              <a:cs typeface="Garamond"/>
              <a:sym typeface="Garamond"/>
            </a:endParaRPr>
          </a:p>
          <a:p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8889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51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ctr" anchorCtr="0">
            <a:noAutofit/>
          </a:bodyPr>
          <a:lstStyle/>
          <a:p>
            <a:pPr marL="0" indent="0">
              <a:spcBef>
                <a:spcPts val="0"/>
              </a:spcBef>
              <a:buSzPct val="115000"/>
              <a:buNone/>
            </a:pPr>
            <a:r>
              <a:rPr lang="en-US" sz="1100" dirty="0"/>
              <a:t>// create an edge between john and </a:t>
            </a:r>
            <a:r>
              <a:rPr lang="en-US" sz="1100" dirty="0" err="1"/>
              <a:t>james</a:t>
            </a:r>
            <a:r>
              <a:rPr lang="en-US" sz="1100" dirty="0"/>
              <a:t> nodes with the label FRIENDSHIP with the attributes since</a:t>
            </a:r>
          </a:p>
          <a:p>
            <a:pPr marL="0" lvl="0" indent="0">
              <a:spcBef>
                <a:spcPts val="0"/>
              </a:spcBef>
              <a:buSzPct val="115000"/>
              <a:buNone/>
            </a:pPr>
            <a:r>
              <a:rPr lang="en-US" sz="1100" dirty="0"/>
              <a:t>CREATE  (john)-[:FRIENDSHIP {since:['2014']}]-&gt;(</a:t>
            </a:r>
            <a:r>
              <a:rPr lang="en-US" sz="1100" dirty="0" err="1"/>
              <a:t>james</a:t>
            </a:r>
            <a:r>
              <a:rPr lang="en-US" sz="1100" dirty="0"/>
              <a:t>)</a:t>
            </a:r>
            <a:endParaRPr lang="en-US" sz="1100" b="0" i="0" u="none" strike="noStrike" cap="none" baseline="0" dirty="0">
              <a:latin typeface="Garamond"/>
              <a:ea typeface="Garamond"/>
              <a:cs typeface="Garamond"/>
              <a:sym typeface="Garamond"/>
            </a:endParaRPr>
          </a:p>
          <a:p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47881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5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Query performance strongly depends on your graph data model (unlike RDBMS); cost-based optimization; indexes can be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7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ctr" anchorCtr="0">
            <a:noAutofit/>
          </a:bodyPr>
          <a:lstStyle/>
          <a:p>
            <a:r>
              <a:rPr lang="en-US" dirty="0"/>
              <a:t>One</a:t>
            </a:r>
            <a:r>
              <a:rPr lang="en-US" baseline="0" dirty="0"/>
              <a:t> can think of a label as a schema</a:t>
            </a:r>
            <a:endParaRPr dirty="0"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96353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23EE53C-0D94-431E-B74D-643D91B63A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7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AllegroGraph</a:t>
            </a:r>
            <a:r>
              <a:rPr lang="en-US" baseline="0" dirty="0"/>
              <a:t> and </a:t>
            </a:r>
            <a:r>
              <a:rPr lang="en-US" baseline="0" dirty="0" err="1"/>
              <a:t>Dydra</a:t>
            </a:r>
            <a:r>
              <a:rPr lang="en-US" baseline="0" dirty="0"/>
              <a:t> are RDF based</a:t>
            </a:r>
          </a:p>
          <a:p>
            <a:r>
              <a:rPr lang="en-US" dirty="0"/>
              <a:t>Twitter designed it specifically to store relationships and activity between users. </a:t>
            </a:r>
          </a:p>
        </p:txBody>
      </p:sp>
    </p:spTree>
    <p:extLst>
      <p:ext uri="{BB962C8B-B14F-4D97-AF65-F5344CB8AC3E}">
        <p14:creationId xmlns:p14="http://schemas.microsoft.com/office/powerpoint/2010/main" val="326748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33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8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71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ctr" anchorCtr="0">
            <a:noAutofit/>
          </a:bodyPr>
          <a:lstStyle/>
          <a:p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1505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317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3087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44194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44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7196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924025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2462684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3474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3704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4990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9635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7997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0112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9103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0752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8358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6789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48153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docs/cypher-refcard/curren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Databases/</a:t>
            </a:r>
            <a:br>
              <a:rPr lang="en-US" dirty="0"/>
            </a:br>
            <a:r>
              <a:rPr lang="en-US" dirty="0"/>
              <a:t>Graph DBMS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b="1" dirty="0"/>
              <a:t>Graph Database: Persistent </a:t>
            </a:r>
            <a:r>
              <a:rPr lang="en-US" sz="2800" dirty="0"/>
              <a:t>collections of nodes and edges and </a:t>
            </a:r>
            <a:r>
              <a:rPr lang="en-US" sz="2800" b="1" dirty="0">
                <a:solidFill>
                  <a:schemeClr val="accent2"/>
                </a:solidFill>
              </a:rPr>
              <a:t>their properties/attributes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Graph DBMS: Software that manages persistent collections of graphs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Graph data model is schema free</a:t>
            </a:r>
          </a:p>
          <a:p>
            <a:pPr lvl="1"/>
            <a:r>
              <a:rPr lang="en-US" sz="2600" dirty="0"/>
              <a:t>That means there is no need to define schemas/structures prior to entering the data</a:t>
            </a:r>
          </a:p>
          <a:p>
            <a:pPr lvl="1"/>
            <a:endParaRPr lang="en-US" sz="2600" dirty="0"/>
          </a:p>
          <a:p>
            <a:r>
              <a:rPr lang="en-US" sz="2800" dirty="0"/>
              <a:t>A declarative query language is used to retrieve nodes or edges that satisfy query conditions</a:t>
            </a:r>
          </a:p>
        </p:txBody>
      </p:sp>
    </p:spTree>
    <p:extLst>
      <p:ext uri="{BB962C8B-B14F-4D97-AF65-F5344CB8AC3E}">
        <p14:creationId xmlns:p14="http://schemas.microsoft.com/office/powerpoint/2010/main" val="10593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1270514"/>
            <a:ext cx="11495314" cy="1303867"/>
          </a:xfrm>
        </p:spPr>
        <p:txBody>
          <a:bodyPr/>
          <a:lstStyle/>
          <a:p>
            <a:pPr algn="l"/>
            <a:r>
              <a:rPr lang="en-US" dirty="0"/>
              <a:t>HYPER-graph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61" y="2574381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Hyper-edge</a:t>
            </a:r>
          </a:p>
          <a:p>
            <a:pPr lvl="1"/>
            <a:r>
              <a:rPr lang="en-US" dirty="0"/>
              <a:t>A traditional edge is binary</a:t>
            </a:r>
          </a:p>
          <a:p>
            <a:pPr lvl="1"/>
            <a:r>
              <a:rPr lang="en-US" dirty="0"/>
              <a:t>A hyper edge relates </a:t>
            </a:r>
            <a:r>
              <a:rPr lang="en-US" b="1" dirty="0"/>
              <a:t>n</a:t>
            </a:r>
            <a:r>
              <a:rPr lang="en-US" dirty="0"/>
              <a:t> nodes where n can be greater than 2</a:t>
            </a:r>
          </a:p>
          <a:p>
            <a:pPr lvl="2"/>
            <a:r>
              <a:rPr lang="en-US" dirty="0"/>
              <a:t>Order of the edges can be important</a:t>
            </a:r>
          </a:p>
          <a:p>
            <a:pPr lvl="2"/>
            <a:r>
              <a:rPr lang="en-US" dirty="0"/>
              <a:t>Child-of edge versus father, mother, child hyper-edge</a:t>
            </a:r>
          </a:p>
          <a:p>
            <a:endParaRPr lang="en-US" dirty="0"/>
          </a:p>
          <a:p>
            <a:r>
              <a:rPr lang="en-US" dirty="0"/>
              <a:t>Hyper-node</a:t>
            </a:r>
          </a:p>
          <a:p>
            <a:pPr lvl="1"/>
            <a:r>
              <a:rPr lang="en-US" dirty="0"/>
              <a:t>A traditional node represents one entity</a:t>
            </a:r>
          </a:p>
          <a:p>
            <a:pPr lvl="1"/>
            <a:r>
              <a:rPr lang="en-US" dirty="0"/>
              <a:t>Hyper node represents a set of nodes</a:t>
            </a:r>
          </a:p>
          <a:p>
            <a:pPr lvl="2"/>
            <a:r>
              <a:rPr lang="en-US" dirty="0"/>
              <a:t>Person node versus family hyper-node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CB66-70BE-3D49-8155-1A0D6014D3F9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7261" y="493928"/>
            <a:ext cx="4394200" cy="5043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400" b="0" i="0" u="none" strike="noStrike" cap="none" baseline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  <a:rtl val="0"/>
              </a:defRPr>
            </a:lvl1pPr>
            <a:lvl2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9pPr>
          </a:lstStyle>
          <a:p>
            <a:pPr algn="l" fontAlgn="t"/>
            <a:r>
              <a:rPr lang="en-US" sz="1100" b="1" dirty="0">
                <a:solidFill>
                  <a:schemeClr val="tx1"/>
                </a:solidFill>
              </a:rPr>
              <a:t>Philippe </a:t>
            </a:r>
            <a:r>
              <a:rPr lang="en-US" sz="1100" b="1" dirty="0" err="1">
                <a:solidFill>
                  <a:schemeClr val="tx1"/>
                </a:solidFill>
              </a:rPr>
              <a:t>Cudré-Mauroux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b="1" dirty="0" err="1">
                <a:solidFill>
                  <a:schemeClr val="tx1"/>
                </a:solidFill>
              </a:rPr>
              <a:t>Sameh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Elnikety</a:t>
            </a:r>
            <a:endParaRPr lang="en-US" sz="1100" dirty="0">
              <a:solidFill>
                <a:schemeClr val="tx1"/>
              </a:solidFill>
            </a:endParaRPr>
          </a:p>
          <a:p>
            <a:pPr algn="l"/>
            <a:r>
              <a:rPr lang="en-US" sz="1100" b="1" dirty="0">
                <a:solidFill>
                  <a:schemeClr val="tx1"/>
                </a:solidFill>
              </a:rPr>
              <a:t>Graph Data Management Systems for New Application Domains: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Social Networks &amp; the Web of Data, VLDB Tutorial, VLDB 2010</a:t>
            </a:r>
          </a:p>
        </p:txBody>
      </p:sp>
    </p:spTree>
    <p:extLst>
      <p:ext uri="{BB962C8B-B14F-4D97-AF65-F5344CB8AC3E}">
        <p14:creationId xmlns:p14="http://schemas.microsoft.com/office/powerpoint/2010/main" val="22592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824" y="764373"/>
            <a:ext cx="7710376" cy="1293028"/>
          </a:xfrm>
        </p:spPr>
        <p:txBody>
          <a:bodyPr/>
          <a:lstStyle/>
          <a:p>
            <a:r>
              <a:rPr lang="en-US" dirty="0"/>
              <a:t>Different Graph DBMS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06" y="1830798"/>
            <a:ext cx="5641092" cy="37766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88675" y="2093493"/>
            <a:ext cx="406694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Garamond" panose="02020404030301010803" pitchFamily="18" charset="0"/>
              </a:rPr>
              <a:t>X-axis: 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Native for graph storage means that the DBMS implements its own storage that does not use relational DBMS or other DBMS as its storage backend</a:t>
            </a:r>
          </a:p>
          <a:p>
            <a:endParaRPr lang="en-US" sz="20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Garamond" panose="02020404030301010803" pitchFamily="18" charset="0"/>
              </a:rPr>
              <a:t>Y-axis: 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Native for graph processing means that the DBMS uses its own graph query language to get the data directly from the storage; it does not need to convert the query into the corresponding query to the backend DBMS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9383" y="560746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Internet source</a:t>
            </a:r>
          </a:p>
        </p:txBody>
      </p:sp>
    </p:spTree>
    <p:extLst>
      <p:ext uri="{BB962C8B-B14F-4D97-AF65-F5344CB8AC3E}">
        <p14:creationId xmlns:p14="http://schemas.microsoft.com/office/powerpoint/2010/main" val="416419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Graph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Titan (distributed GDBMS) – OTLP and OLAP (Online Analytical Processing) with </a:t>
            </a:r>
            <a:r>
              <a:rPr lang="en-US" dirty="0" err="1"/>
              <a:t>BerkeleyDB</a:t>
            </a:r>
            <a:r>
              <a:rPr lang="en-US" dirty="0"/>
              <a:t>, Cassandra and </a:t>
            </a:r>
            <a:r>
              <a:rPr lang="en-US" dirty="0" err="1"/>
              <a:t>HBase</a:t>
            </a:r>
            <a:r>
              <a:rPr lang="en-US" dirty="0"/>
              <a:t> support</a:t>
            </a:r>
          </a:p>
          <a:p>
            <a:r>
              <a:rPr lang="en-US" dirty="0"/>
              <a:t>Titan (Amazon) - Amazon </a:t>
            </a:r>
            <a:r>
              <a:rPr lang="en-US" dirty="0" err="1"/>
              <a:t>DynamoDB</a:t>
            </a:r>
            <a:r>
              <a:rPr lang="en-US" dirty="0"/>
              <a:t> storage backend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RDF (Resource Definition Framework) Graph Databases with SPARQL as the standard query language</a:t>
            </a:r>
          </a:p>
          <a:p>
            <a:r>
              <a:rPr lang="en-US" dirty="0" err="1"/>
              <a:t>Blazegraph</a:t>
            </a:r>
            <a:endParaRPr lang="en-US" dirty="0"/>
          </a:p>
          <a:p>
            <a:r>
              <a:rPr lang="en-US" dirty="0" err="1"/>
              <a:t>Sqlg</a:t>
            </a:r>
            <a:endParaRPr lang="en-US" dirty="0"/>
          </a:p>
          <a:p>
            <a:r>
              <a:rPr lang="en-US" dirty="0" err="1"/>
              <a:t>Stardog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26394" y="464902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GDBMS on Clouds (SaaS)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NuvolaBase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Dydra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CloudGraph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4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4373"/>
            <a:ext cx="11506200" cy="1293028"/>
          </a:xfrm>
        </p:spPr>
        <p:txBody>
          <a:bodyPr/>
          <a:lstStyle/>
          <a:p>
            <a:r>
              <a:rPr lang="en-US" dirty="0"/>
              <a:t>GRAPH DBMS IS not same as Graph Libraries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90174" y="3596699"/>
            <a:ext cx="5488122" cy="2805058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Standalone graph processing libraries</a:t>
            </a:r>
          </a:p>
          <a:p>
            <a:r>
              <a:rPr lang="en-US" sz="2000" dirty="0"/>
              <a:t>Stanford </a:t>
            </a:r>
            <a:r>
              <a:rPr lang="en-US" sz="2000" dirty="0" err="1"/>
              <a:t>GraphBase</a:t>
            </a:r>
            <a:r>
              <a:rPr lang="en-US" sz="2000" dirty="0"/>
              <a:t> 1994</a:t>
            </a:r>
          </a:p>
          <a:p>
            <a:r>
              <a:rPr lang="en-US" sz="2000" dirty="0"/>
              <a:t>LEDA, 1999 </a:t>
            </a:r>
          </a:p>
          <a:p>
            <a:r>
              <a:rPr lang="en-US" sz="2000" dirty="0"/>
              <a:t>JDSL, 2001 </a:t>
            </a:r>
          </a:p>
          <a:p>
            <a:r>
              <a:rPr lang="en-US" sz="2000" dirty="0"/>
              <a:t>FGL, 2001</a:t>
            </a:r>
          </a:p>
          <a:p>
            <a:r>
              <a:rPr lang="en-US" sz="2000" dirty="0"/>
              <a:t>The Boost Graph Library (BGL), 2002 </a:t>
            </a:r>
          </a:p>
          <a:p>
            <a:r>
              <a:rPr lang="en-US" sz="2000" dirty="0" err="1"/>
              <a:t>NetworkX</a:t>
            </a:r>
            <a:r>
              <a:rPr lang="en-US" sz="2000" dirty="0"/>
              <a:t>, 2008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0884" y="4124210"/>
            <a:ext cx="5467847" cy="227754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       Distributed graph processing libraries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Pegasus and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Haloop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Apache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GraphX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Google’s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Pregel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j-lt"/>
              </a:rPr>
              <a:t>Superstep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j-lt"/>
              </a:rPr>
              <a:t>GraphLab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166" y="2473107"/>
            <a:ext cx="9413946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For graph libraries, you cannot do a query to select a portion of data you want.  You have to load the entire data into memory every time </a:t>
            </a:r>
          </a:p>
        </p:txBody>
      </p:sp>
    </p:spTree>
    <p:extLst>
      <p:ext uri="{BB962C8B-B14F-4D97-AF65-F5344CB8AC3E}">
        <p14:creationId xmlns:p14="http://schemas.microsoft.com/office/powerpoint/2010/main" val="161972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AEE7-2956-45D9-AF9E-EDF3F83E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51" y="1989400"/>
            <a:ext cx="10201497" cy="12930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to create a graph database?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0531E4-CAFD-40D0-B71A-BE57E2C81CC8}"/>
              </a:ext>
            </a:extLst>
          </p:cNvPr>
          <p:cNvSpPr/>
          <p:nvPr/>
        </p:nvSpPr>
        <p:spPr>
          <a:xfrm>
            <a:off x="2920409" y="35755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a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nodes inside the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edges inside the database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800027D-DEBA-42A5-846F-00DD8C8793B6}"/>
              </a:ext>
            </a:extLst>
          </p:cNvPr>
          <p:cNvSpPr/>
          <p:nvPr/>
        </p:nvSpPr>
        <p:spPr>
          <a:xfrm>
            <a:off x="8123274" y="3923414"/>
            <a:ext cx="340242" cy="8524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CCA62-D394-4940-9E2D-4921DA81B58F}"/>
              </a:ext>
            </a:extLst>
          </p:cNvPr>
          <p:cNvSpPr txBox="1"/>
          <p:nvPr/>
        </p:nvSpPr>
        <p:spPr>
          <a:xfrm>
            <a:off x="8463516" y="3776491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Using Cypher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A7910-E130-4956-9ACA-B6076568C6AD}"/>
              </a:ext>
            </a:extLst>
          </p:cNvPr>
          <p:cNvSpPr txBox="1"/>
          <p:nvPr/>
        </p:nvSpPr>
        <p:spPr>
          <a:xfrm>
            <a:off x="8463516" y="4458242"/>
            <a:ext cx="3370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Import from a csv file or another database</a:t>
            </a:r>
          </a:p>
        </p:txBody>
      </p:sp>
    </p:spTree>
    <p:extLst>
      <p:ext uri="{BB962C8B-B14F-4D97-AF65-F5344CB8AC3E}">
        <p14:creationId xmlns:p14="http://schemas.microsoft.com/office/powerpoint/2010/main" val="128358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8119" y="924937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Neo4j’s Cypher query language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890986" y="2452882"/>
            <a:ext cx="10116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Declarative language for Create, Read, Update, Delete nodes and edges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7494" y="3099723"/>
            <a:ext cx="8903855" cy="2667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90000"/>
              </a:lnSpc>
              <a:spcBef>
                <a:spcPts val="1044"/>
              </a:spcBef>
              <a:spcAft>
                <a:spcPts val="60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Reserved words like create, match are case insensitive, but </a:t>
            </a:r>
            <a:r>
              <a:rPr lang="en-US" sz="2800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labels and literals are case sensitive</a:t>
            </a:r>
          </a:p>
          <a:p>
            <a:pPr marL="285750" lvl="0" indent="-285750">
              <a:lnSpc>
                <a:spcPct val="90000"/>
              </a:lnSpc>
              <a:spcBef>
                <a:spcPts val="1044"/>
              </a:spcBef>
              <a:spcAft>
                <a:spcPts val="60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Cypher has where clause and conditions like SQL, but they use node variables declared inside () and edge variables declared inside [] in Cypher queries</a:t>
            </a:r>
          </a:p>
          <a:p>
            <a:pPr marL="285750" lvl="0" indent="-285750">
              <a:lnSpc>
                <a:spcPct val="90000"/>
              </a:lnSpc>
              <a:spcBef>
                <a:spcPts val="1044"/>
              </a:spcBef>
              <a:spcAft>
                <a:spcPts val="60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Learn concepts of bounded and unbounded variables</a:t>
            </a:r>
            <a:endParaRPr lang="en-US" sz="2400" dirty="0">
              <a:solidFill>
                <a:schemeClr val="tx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8648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786008" y="2209206"/>
            <a:ext cx="10845159" cy="4420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None/>
            </a:pPr>
            <a:r>
              <a:rPr lang="en-US" sz="24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create (</a:t>
            </a:r>
            <a:r>
              <a:rPr lang="en-US" sz="2400" dirty="0" err="1">
                <a:solidFill>
                  <a:srgbClr val="FFFF00"/>
                </a:solidFill>
              </a:rPr>
              <a:t>john</a:t>
            </a:r>
            <a:r>
              <a:rPr lang="en-US" sz="2400" b="0" i="0" u="none" strike="noStrike" cap="none" baseline="0" dirty="0" err="1"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lang="en-US" sz="2400" b="0" i="0" u="none" strike="noStrike" cap="none" baseline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Employee</a:t>
            </a:r>
            <a:r>
              <a:rPr lang="en-US" sz="24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 {name: '</a:t>
            </a:r>
            <a:r>
              <a:rPr lang="en-US" sz="2400" dirty="0"/>
              <a:t>John</a:t>
            </a:r>
            <a:r>
              <a:rPr lang="en-US" sz="24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', address: '232 </a:t>
            </a:r>
            <a:r>
              <a:rPr lang="en-US" sz="2400" dirty="0"/>
              <a:t>Hilton </a:t>
            </a:r>
            <a:r>
              <a:rPr lang="en-US" sz="24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Hall’}) </a:t>
            </a:r>
            <a:endParaRPr lang="en-US" sz="2400" dirty="0">
              <a:latin typeface="Garamond"/>
              <a:ea typeface="Garamond"/>
              <a:cs typeface="Garamond"/>
              <a:sym typeface="Garamond"/>
            </a:endParaRPr>
          </a:p>
          <a:p>
            <a:pPr marL="742950" lvl="1" indent="-285750">
              <a:spcBef>
                <a:spcPts val="1044"/>
              </a:spcBef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2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The above statement creates a node </a:t>
            </a:r>
            <a:r>
              <a:rPr lang="en-US" sz="2200" dirty="0">
                <a:latin typeface="Garamond"/>
                <a:ea typeface="Garamond"/>
                <a:cs typeface="Garamond"/>
                <a:sym typeface="Garamond"/>
              </a:rPr>
              <a:t>with the</a:t>
            </a:r>
            <a:r>
              <a:rPr lang="en-US" sz="22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 label</a:t>
            </a:r>
            <a:r>
              <a:rPr lang="en-US" sz="2200" b="0" i="0" u="none" strike="noStrike" cap="none" baseline="0" dirty="0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200" b="0" i="0" u="none" strike="noStrike" cap="non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Employee</a:t>
            </a:r>
            <a:r>
              <a:rPr lang="en-US" sz="2200" b="0" i="0" u="none" strike="noStrike" cap="none" baseline="0" dirty="0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2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with two properties(attributes): name and address</a:t>
            </a:r>
            <a:r>
              <a:rPr lang="en-US" sz="22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 and assign two corresponding values: 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'</a:t>
            </a:r>
            <a:r>
              <a:rPr lang="en-US" sz="22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John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'</a:t>
            </a:r>
            <a:r>
              <a:rPr lang="en-US" sz="22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 and 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'</a:t>
            </a:r>
            <a:r>
              <a:rPr lang="en-US" sz="22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232 Hilton Hall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’</a:t>
            </a:r>
          </a:p>
          <a:p>
            <a:pPr marL="742950" lvl="1" indent="-285750">
              <a:spcBef>
                <a:spcPts val="1044"/>
              </a:spcBef>
              <a:buClr>
                <a:schemeClr val="accent1"/>
              </a:buClr>
              <a:buSzPct val="116045"/>
              <a:buFont typeface="Arial"/>
              <a:buChar char="•"/>
            </a:pPr>
            <a:endParaRPr lang="en-US" sz="2200" b="0" i="0" u="none" strike="noStrike" cap="none" baseline="0" dirty="0"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None/>
            </a:pPr>
            <a:r>
              <a:rPr lang="en-US" sz="24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create (</a:t>
            </a:r>
            <a:r>
              <a:rPr lang="en-US" sz="3200" b="0" i="0" u="none" strike="noStrike" cap="none" baseline="0" dirty="0" err="1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james</a:t>
            </a:r>
            <a:r>
              <a:rPr lang="en-US" sz="2400" b="0" i="0" u="none" strike="noStrike" cap="none" baseline="0" dirty="0" err="1"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lang="en-US" sz="2400" b="0" i="0" u="none" strike="noStrike" cap="none" baseline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Employee</a:t>
            </a:r>
            <a:r>
              <a:rPr lang="en-US" sz="24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 {name: 'James', address: '226 </a:t>
            </a:r>
            <a:r>
              <a:rPr lang="en-US" sz="2400" dirty="0"/>
              <a:t>Hilton </a:t>
            </a:r>
            <a:r>
              <a:rPr lang="en-US" sz="24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 Hall'}) </a:t>
            </a:r>
          </a:p>
          <a:p>
            <a:pPr marL="285750" indent="-285750">
              <a:spcBef>
                <a:spcPts val="1044"/>
              </a:spcBef>
              <a:spcAft>
                <a:spcPts val="60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endParaRPr lang="en-US" sz="2600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spcBef>
                <a:spcPts val="1044"/>
              </a:spcBef>
              <a:spcAft>
                <a:spcPts val="600"/>
              </a:spcAft>
              <a:buClr>
                <a:schemeClr val="accent1"/>
              </a:buClr>
              <a:buSzPct val="116045"/>
            </a:pPr>
            <a:r>
              <a:rPr lang="en-US" sz="2600" dirty="0">
                <a:latin typeface="Garamond"/>
                <a:ea typeface="Garamond"/>
                <a:cs typeface="Garamond"/>
                <a:sym typeface="Garamond"/>
              </a:rPr>
              <a:t>Both </a:t>
            </a:r>
            <a:r>
              <a:rPr lang="en-US" sz="2600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john</a:t>
            </a:r>
            <a:r>
              <a:rPr lang="en-US" sz="2600" dirty="0">
                <a:latin typeface="Garamond"/>
                <a:ea typeface="Garamond"/>
                <a:cs typeface="Garamond"/>
                <a:sym typeface="Garamond"/>
              </a:rPr>
              <a:t> and </a:t>
            </a:r>
            <a:r>
              <a:rPr lang="en-US" sz="2600" dirty="0" err="1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james</a:t>
            </a:r>
            <a:r>
              <a:rPr lang="en-US" sz="2600" dirty="0">
                <a:latin typeface="Garamond"/>
                <a:ea typeface="Garamond"/>
                <a:cs typeface="Garamond"/>
                <a:sym typeface="Garamond"/>
              </a:rPr>
              <a:t> are node variables as they are </a:t>
            </a: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declared inside the parentheses (). They are bounded to the nodes with the above properties.</a:t>
            </a:r>
          </a:p>
          <a:p>
            <a:pPr>
              <a:spcBef>
                <a:spcPts val="1044"/>
              </a:spcBef>
              <a:spcAft>
                <a:spcPts val="600"/>
              </a:spcAft>
              <a:buClr>
                <a:schemeClr val="accent1"/>
              </a:buClr>
              <a:buSzPct val="116045"/>
            </a:pP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The name of the label (e.g.,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Employee) </a:t>
            </a: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is after  the colon.</a:t>
            </a:r>
          </a:p>
          <a:p>
            <a:pPr marL="0" indent="0">
              <a:spcBef>
                <a:spcPts val="1044"/>
              </a:spcBef>
              <a:spcAft>
                <a:spcPts val="600"/>
              </a:spcAft>
              <a:buClr>
                <a:schemeClr val="accent1"/>
              </a:buClr>
              <a:buSzPct val="116045"/>
              <a:buNone/>
            </a:pP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nodes with data</a:t>
            </a:r>
          </a:p>
        </p:txBody>
      </p:sp>
    </p:spTree>
    <p:extLst>
      <p:ext uri="{BB962C8B-B14F-4D97-AF65-F5344CB8AC3E}">
        <p14:creationId xmlns:p14="http://schemas.microsoft.com/office/powerpoint/2010/main" val="17630848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8418" cy="4024125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Version 5.1.0</a:t>
            </a:r>
          </a:p>
          <a:p>
            <a:r>
              <a:rPr lang="en-US" dirty="0"/>
              <a:t>CREATE CONSTRAINT FOR (</a:t>
            </a:r>
            <a:r>
              <a:rPr lang="en-US" dirty="0" err="1"/>
              <a:t>p:User</a:t>
            </a:r>
            <a:r>
              <a:rPr lang="en-US" dirty="0"/>
              <a:t>) REQUIRE p.name IS </a:t>
            </a:r>
            <a:r>
              <a:rPr lang="en-US" dirty="0">
                <a:solidFill>
                  <a:schemeClr val="accent6"/>
                </a:solidFill>
              </a:rPr>
              <a:t>UNIQUE</a:t>
            </a:r>
          </a:p>
          <a:p>
            <a:pPr lvl="1"/>
            <a:r>
              <a:rPr lang="en-US" dirty="0"/>
              <a:t>Ensure that the name property is unique; the constraint also creates a unique index</a:t>
            </a:r>
          </a:p>
          <a:p>
            <a:r>
              <a:rPr lang="en-US" dirty="0"/>
              <a:t>DROP CONSTRAINT FOR (</a:t>
            </a:r>
            <a:r>
              <a:rPr lang="en-US" dirty="0" err="1"/>
              <a:t>p:User</a:t>
            </a:r>
            <a:r>
              <a:rPr lang="en-US" dirty="0"/>
              <a:t>) REQUIRE p.name IS </a:t>
            </a:r>
            <a:r>
              <a:rPr lang="en-US" dirty="0">
                <a:solidFill>
                  <a:schemeClr val="accent6"/>
                </a:solidFill>
              </a:rPr>
              <a:t>UNIQUE</a:t>
            </a:r>
          </a:p>
          <a:p>
            <a:endParaRPr lang="en-US" dirty="0"/>
          </a:p>
          <a:p>
            <a:r>
              <a:rPr lang="en-US" dirty="0"/>
              <a:t>CREATE CONSTRAINT FOR (</a:t>
            </a:r>
            <a:r>
              <a:rPr lang="en-US" dirty="0" err="1"/>
              <a:t>p:User</a:t>
            </a:r>
            <a:r>
              <a:rPr lang="en-US" dirty="0"/>
              <a:t>) REQUIRE p.name IS </a:t>
            </a:r>
            <a:r>
              <a:rPr lang="en-US" dirty="0">
                <a:solidFill>
                  <a:schemeClr val="accent6"/>
                </a:solidFill>
              </a:rPr>
              <a:t>NOT NULL</a:t>
            </a:r>
          </a:p>
          <a:p>
            <a:pPr lvl="1"/>
            <a:r>
              <a:rPr lang="en-US" dirty="0"/>
              <a:t>Force DBMS to check to prevent the name property value from being null when a node is created or updated</a:t>
            </a:r>
          </a:p>
          <a:p>
            <a:endParaRPr lang="en-US" dirty="0"/>
          </a:p>
          <a:p>
            <a:r>
              <a:rPr lang="en-US" dirty="0"/>
              <a:t>call </a:t>
            </a:r>
            <a:r>
              <a:rPr lang="en-US" dirty="0" err="1"/>
              <a:t>db.constraints</a:t>
            </a:r>
            <a:endParaRPr lang="en-US" dirty="0"/>
          </a:p>
          <a:p>
            <a:pPr lvl="1"/>
            <a:r>
              <a:rPr lang="en-US" dirty="0"/>
              <a:t>To see all the constraints in the database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44246" y="5377547"/>
            <a:ext cx="4132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call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db.propertyKeys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(): To see all the property names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66556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441251" y="2052086"/>
            <a:ext cx="11506200" cy="4024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c</a:t>
            </a:r>
            <a:r>
              <a:rPr lang="en-US" sz="24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reate ()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4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create (n)	</a:t>
            </a:r>
            <a:r>
              <a:rPr lang="en-US" sz="20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// create an empty node; n is a node variable that represents </a:t>
            </a:r>
            <a:r>
              <a:rPr lang="en-US" sz="2000" dirty="0">
                <a:latin typeface="Garamond"/>
                <a:ea typeface="Garamond"/>
                <a:cs typeface="Garamond"/>
                <a:sym typeface="Garamond"/>
              </a:rPr>
              <a:t>this</a:t>
            </a:r>
            <a:r>
              <a:rPr lang="en-US" sz="20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 empty node</a:t>
            </a:r>
            <a:endParaRPr lang="en-US" sz="2400" b="0" i="0" u="none" strike="noStrike" cap="none" baseline="0" dirty="0"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c</a:t>
            </a:r>
            <a:r>
              <a:rPr lang="en-US" sz="24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reate (n), (m) </a:t>
            </a:r>
            <a:r>
              <a:rPr lang="en-US" sz="20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// create two empty nodes; n and m are nodes variables that represent</a:t>
            </a:r>
            <a:r>
              <a:rPr lang="en-US" sz="20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the two empty nodes</a:t>
            </a:r>
            <a:endParaRPr lang="en-US" sz="2400" b="0" i="0" u="none" strike="noStrike" cap="none" baseline="0" dirty="0"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None/>
            </a:pPr>
            <a:endParaRPr lang="en-US" sz="2400" dirty="0"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None/>
            </a:pP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// show the use of node labels</a:t>
            </a:r>
          </a:p>
          <a:p>
            <a:pPr marL="285750" lvl="0" indent="-285750">
              <a:spcBef>
                <a:spcPts val="1044"/>
              </a:spcBef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create (</a:t>
            </a:r>
            <a:r>
              <a:rPr lang="en-US" sz="2400" dirty="0" err="1">
                <a:latin typeface="Garamond"/>
                <a:ea typeface="Garamond"/>
                <a:cs typeface="Garamond"/>
                <a:sym typeface="Garamond"/>
              </a:rPr>
              <a:t>n:</a:t>
            </a:r>
            <a:r>
              <a:rPr lang="en-US" sz="2400" dirty="0" err="1">
                <a:solidFill>
                  <a:schemeClr val="accent6"/>
                </a:solidFill>
                <a:latin typeface="Garamond"/>
                <a:ea typeface="Garamond"/>
                <a:cs typeface="Garamond"/>
                <a:sym typeface="Garamond"/>
              </a:rPr>
              <a:t>Person</a:t>
            </a: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) </a:t>
            </a:r>
            <a:r>
              <a:rPr lang="en-US" sz="2800" dirty="0">
                <a:latin typeface="Garamond"/>
                <a:ea typeface="Garamond"/>
                <a:cs typeface="Garamond"/>
                <a:sym typeface="Garamond"/>
              </a:rPr>
              <a:t>// create a single empty node with the label </a:t>
            </a:r>
            <a:r>
              <a:rPr lang="en-US" sz="2800" dirty="0">
                <a:solidFill>
                  <a:schemeClr val="accent6"/>
                </a:solidFill>
                <a:latin typeface="Garamond"/>
                <a:ea typeface="Garamond"/>
                <a:cs typeface="Garamond"/>
                <a:sym typeface="Garamond"/>
              </a:rPr>
              <a:t>Person</a:t>
            </a:r>
          </a:p>
          <a:p>
            <a:pPr marL="285750" indent="-285750">
              <a:spcBef>
                <a:spcPts val="1044"/>
              </a:spcBef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altLang="en-US" sz="2000" dirty="0">
                <a:latin typeface="Arial Unicode MS" panose="020B0604020202020204" pitchFamily="34" charset="-128"/>
              </a:rPr>
              <a:t>create (</a:t>
            </a:r>
            <a:r>
              <a:rPr lang="en-US" altLang="en-US" sz="2000" dirty="0" err="1">
                <a:latin typeface="Arial Unicode MS" panose="020B0604020202020204" pitchFamily="34" charset="-128"/>
              </a:rPr>
              <a:t>n:</a:t>
            </a:r>
            <a:r>
              <a:rPr lang="en-US" altLang="en-US" sz="2000" dirty="0" err="1">
                <a:solidFill>
                  <a:schemeClr val="accent6"/>
                </a:solidFill>
                <a:latin typeface="Arial Unicode MS" panose="020B0604020202020204" pitchFamily="34" charset="-128"/>
              </a:rPr>
              <a:t>Person:Swedish</a:t>
            </a:r>
            <a:r>
              <a:rPr lang="en-US" altLang="en-US" sz="2000" dirty="0">
                <a:latin typeface="Arial Unicode MS" panose="020B0604020202020204" pitchFamily="34" charset="-128"/>
              </a:rPr>
              <a:t>)</a:t>
            </a:r>
            <a:r>
              <a:rPr lang="en-US" altLang="en-US" sz="2000" dirty="0"/>
              <a:t>  // create a single empty node with two labels </a:t>
            </a:r>
            <a:r>
              <a:rPr lang="en-US" altLang="en-US" sz="2000" dirty="0">
                <a:solidFill>
                  <a:schemeClr val="accent6"/>
                </a:solidFill>
              </a:rPr>
              <a:t>Person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chemeClr val="accent6"/>
                </a:solidFill>
              </a:rPr>
              <a:t>Swedish</a:t>
            </a:r>
            <a:endParaRPr lang="en-US" sz="2400" dirty="0">
              <a:solidFill>
                <a:schemeClr val="accent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endParaRPr lang="en-US" sz="2400" b="0" i="0" u="none" strike="noStrike" cap="none" baseline="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nodes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idx="1"/>
          </p:nvPr>
        </p:nvSpPr>
        <p:spPr>
          <a:xfrm>
            <a:off x="974905" y="2339658"/>
            <a:ext cx="10898228" cy="3318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ct val="115000"/>
              <a:buNone/>
            </a:pP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// the variables </a:t>
            </a:r>
            <a:r>
              <a:rPr lang="en-US" sz="2400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john and </a:t>
            </a:r>
            <a:r>
              <a:rPr lang="en-US" sz="2400" dirty="0" err="1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james</a:t>
            </a:r>
            <a:r>
              <a:rPr lang="en-US" sz="2400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 are unbound</a:t>
            </a: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 (empty)</a:t>
            </a:r>
          </a:p>
          <a:p>
            <a:pPr marL="0" indent="0">
              <a:spcBef>
                <a:spcPts val="0"/>
              </a:spcBef>
              <a:buSzPct val="115000"/>
              <a:buNone/>
            </a:pP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// after issuing the statement below, you get two empty nodes and an edge from john </a:t>
            </a:r>
          </a:p>
          <a:p>
            <a:pPr marL="0" indent="0">
              <a:spcBef>
                <a:spcPts val="0"/>
              </a:spcBef>
              <a:buSzPct val="115000"/>
              <a:buNone/>
            </a:pP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// node to </a:t>
            </a:r>
            <a:r>
              <a:rPr lang="en-US" sz="2400" dirty="0" err="1">
                <a:latin typeface="Garamond"/>
                <a:ea typeface="Garamond"/>
                <a:cs typeface="Garamond"/>
                <a:sym typeface="Garamond"/>
              </a:rPr>
              <a:t>james</a:t>
            </a: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 node; KNOWS is the label of this edge</a:t>
            </a:r>
          </a:p>
          <a:p>
            <a:pPr marL="0" indent="0">
              <a:spcBef>
                <a:spcPts val="0"/>
              </a:spcBef>
              <a:buSzPct val="115000"/>
              <a:buNone/>
            </a:pPr>
            <a:endParaRPr lang="en-US" sz="2400" dirty="0">
              <a:latin typeface="Garamond"/>
              <a:ea typeface="Garamond"/>
              <a:cs typeface="Garamond"/>
              <a:sym typeface="Garamond"/>
            </a:endParaRPr>
          </a:p>
          <a:p>
            <a:pPr marL="0" indent="0">
              <a:spcBef>
                <a:spcPts val="0"/>
              </a:spcBef>
              <a:buSzPct val="115000"/>
              <a:buNone/>
            </a:pP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Create (</a:t>
            </a:r>
            <a:r>
              <a:rPr lang="en-US" sz="2400" dirty="0"/>
              <a:t>john</a:t>
            </a: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)-[:</a:t>
            </a:r>
            <a:r>
              <a:rPr lang="en-US" sz="2400" dirty="0"/>
              <a:t>KNOWS</a:t>
            </a: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]-&gt;(</a:t>
            </a:r>
            <a:r>
              <a:rPr lang="en-US" sz="2400" dirty="0" err="1">
                <a:latin typeface="Garamond"/>
                <a:ea typeface="Garamond"/>
                <a:cs typeface="Garamond"/>
                <a:sym typeface="Garamond"/>
              </a:rPr>
              <a:t>james</a:t>
            </a: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); 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782846"/>
            <a:ext cx="9587133" cy="1293028"/>
          </a:xfrm>
        </p:spPr>
        <p:txBody>
          <a:bodyPr/>
          <a:lstStyle/>
          <a:p>
            <a:r>
              <a:rPr lang="en-US" dirty="0"/>
              <a:t>Create an edge between two empty nodes</a:t>
            </a:r>
          </a:p>
        </p:txBody>
      </p:sp>
    </p:spTree>
    <p:extLst>
      <p:ext uri="{BB962C8B-B14F-4D97-AF65-F5344CB8AC3E}">
        <p14:creationId xmlns:p14="http://schemas.microsoft.com/office/powerpoint/2010/main" val="977333224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Real-World Data Seen as Graphs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703" y="1580675"/>
            <a:ext cx="414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Social networks: Facebook, LinkedIn, YouTube</a:t>
            </a:r>
          </a:p>
        </p:txBody>
      </p:sp>
      <p:pic>
        <p:nvPicPr>
          <p:cNvPr id="5" name="Picture 4" descr="http://stanford2008.wikispaces.com/file/view/highschool.PNG/33870747/highscho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2" y="2288561"/>
            <a:ext cx="2764222" cy="20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3703" y="4323218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Friendship Network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2221249" y="4334180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[Moody’01]</a:t>
            </a:r>
          </a:p>
        </p:txBody>
      </p:sp>
      <p:pic>
        <p:nvPicPr>
          <p:cNvPr id="8" name="Picture 4" descr="http://i19.photobucket.com/albums/b184/moncho69/internet1.jpg">
            <a:extLst>
              <a:ext uri="{FF2B5EF4-FFF2-40B4-BE49-F238E27FC236}">
                <a16:creationId xmlns:a16="http://schemas.microsoft.com/office/drawing/2014/main" id="{3F1739F5-C517-453B-BF9E-88E8E1FDB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70" y="2084206"/>
            <a:ext cx="5103996" cy="378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ECD13F-70BE-4AFE-A403-57E23EC37E55}"/>
              </a:ext>
            </a:extLst>
          </p:cNvPr>
          <p:cNvSpPr/>
          <p:nvPr/>
        </p:nvSpPr>
        <p:spPr>
          <a:xfrm>
            <a:off x="10859824" y="4787613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Internet 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F5A64-EB69-437F-8699-A70878DA9150}"/>
              </a:ext>
            </a:extLst>
          </p:cNvPr>
          <p:cNvSpPr/>
          <p:nvPr/>
        </p:nvSpPr>
        <p:spPr>
          <a:xfrm>
            <a:off x="10859824" y="5088621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[lumeta.com]</a:t>
            </a:r>
          </a:p>
        </p:txBody>
      </p:sp>
      <p:pic>
        <p:nvPicPr>
          <p:cNvPr id="11" name="Picture 6" descr="http://www.visualcomplexity.com/vc/images/84_big01.jpg">
            <a:extLst>
              <a:ext uri="{FF2B5EF4-FFF2-40B4-BE49-F238E27FC236}">
                <a16:creationId xmlns:a16="http://schemas.microsoft.com/office/drawing/2014/main" id="{B25B9197-9ED3-484C-AE6F-0BCD41BE8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06" y="4583983"/>
            <a:ext cx="2764222" cy="207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CD3F16-18AF-4182-A8EC-5CA2ADACA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06250"/>
              </p:ext>
            </p:extLst>
          </p:nvPr>
        </p:nvGraphicFramePr>
        <p:xfrm>
          <a:off x="3505862" y="5880143"/>
          <a:ext cx="2479747" cy="730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Protein Interactions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[genomebiology.com]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337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idx="1"/>
          </p:nvPr>
        </p:nvSpPr>
        <p:spPr>
          <a:xfrm>
            <a:off x="974905" y="2339658"/>
            <a:ext cx="9346542" cy="3318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115000"/>
              <a:buNone/>
            </a:pPr>
            <a:r>
              <a:rPr lang="en-US" sz="2400" dirty="0"/>
              <a:t>// create nodes to represent John and James and </a:t>
            </a:r>
          </a:p>
          <a:p>
            <a:pPr marL="0" lvl="0" indent="0">
              <a:spcBef>
                <a:spcPts val="0"/>
              </a:spcBef>
              <a:buSzPct val="115000"/>
              <a:buNone/>
            </a:pPr>
            <a:r>
              <a:rPr lang="en-US" sz="2400" dirty="0"/>
              <a:t>// assign the nodes the label Employee and </a:t>
            </a:r>
          </a:p>
          <a:p>
            <a:pPr marL="0" lvl="0" indent="0">
              <a:spcBef>
                <a:spcPts val="0"/>
              </a:spcBef>
              <a:buSzPct val="115000"/>
              <a:buNone/>
            </a:pPr>
            <a:r>
              <a:rPr lang="en-US" sz="2400" dirty="0"/>
              <a:t>// create the edge between the two nodes</a:t>
            </a:r>
          </a:p>
          <a:p>
            <a:pPr marL="0" lvl="0" indent="0">
              <a:spcBef>
                <a:spcPts val="0"/>
              </a:spcBef>
              <a:buSzPct val="115000"/>
              <a:buNone/>
            </a:pPr>
            <a:r>
              <a:rPr lang="en-US" sz="2400" dirty="0"/>
              <a:t>// john and </a:t>
            </a:r>
            <a:r>
              <a:rPr lang="en-US" sz="2400" dirty="0" err="1"/>
              <a:t>james</a:t>
            </a:r>
            <a:r>
              <a:rPr lang="en-US" sz="2400" dirty="0"/>
              <a:t> are node variables that are bound to the </a:t>
            </a:r>
          </a:p>
          <a:p>
            <a:pPr marL="0" lvl="0" indent="0">
              <a:spcBef>
                <a:spcPts val="0"/>
              </a:spcBef>
              <a:buSzPct val="115000"/>
              <a:buNone/>
            </a:pPr>
            <a:r>
              <a:rPr lang="en-US" sz="2400" dirty="0"/>
              <a:t>// two employee nodes</a:t>
            </a:r>
          </a:p>
          <a:p>
            <a:pPr marL="0" lvl="0" indent="0">
              <a:spcBef>
                <a:spcPts val="0"/>
              </a:spcBef>
              <a:buSzPct val="115000"/>
              <a:buNone/>
            </a:pPr>
            <a:endParaRPr lang="en-US" sz="2400" dirty="0"/>
          </a:p>
          <a:p>
            <a:pPr marL="0" lvl="0" indent="0">
              <a:spcBef>
                <a:spcPts val="0"/>
              </a:spcBef>
              <a:buSzPct val="115000"/>
              <a:buNone/>
            </a:pPr>
            <a:r>
              <a:rPr lang="en-US" sz="2400" dirty="0">
                <a:solidFill>
                  <a:srgbClr val="FFFF00"/>
                </a:solidFill>
              </a:rPr>
              <a:t>create (</a:t>
            </a:r>
            <a:r>
              <a:rPr lang="en-US" sz="2400" dirty="0" err="1">
                <a:solidFill>
                  <a:srgbClr val="FFFF00"/>
                </a:solidFill>
              </a:rPr>
              <a:t>john:Employee</a:t>
            </a:r>
            <a:r>
              <a:rPr lang="en-US" sz="2400" dirty="0">
                <a:solidFill>
                  <a:srgbClr val="FFFF00"/>
                </a:solidFill>
              </a:rPr>
              <a:t>{</a:t>
            </a:r>
            <a:r>
              <a:rPr lang="en-US" sz="2400" dirty="0" err="1">
                <a:solidFill>
                  <a:srgbClr val="FFFF00"/>
                </a:solidFill>
              </a:rPr>
              <a:t>name:'John</a:t>
            </a:r>
            <a:r>
              <a:rPr lang="en-US" sz="2400" dirty="0">
                <a:solidFill>
                  <a:srgbClr val="FFFF00"/>
                </a:solidFill>
              </a:rPr>
              <a:t>'})-[:KNOWS]-&gt;(</a:t>
            </a:r>
            <a:r>
              <a:rPr lang="en-US" sz="2400" dirty="0" err="1">
                <a:solidFill>
                  <a:srgbClr val="FFFF00"/>
                </a:solidFill>
              </a:rPr>
              <a:t>james:Employee</a:t>
            </a:r>
            <a:r>
              <a:rPr lang="en-US" sz="2400" dirty="0">
                <a:solidFill>
                  <a:srgbClr val="FFFF00"/>
                </a:solidFill>
              </a:rPr>
              <a:t>{</a:t>
            </a:r>
            <a:r>
              <a:rPr lang="en-US" sz="2400" dirty="0" err="1">
                <a:solidFill>
                  <a:srgbClr val="FFFF00"/>
                </a:solidFill>
              </a:rPr>
              <a:t>name:'James</a:t>
            </a:r>
            <a:r>
              <a:rPr lang="en-US" sz="2400" dirty="0">
                <a:solidFill>
                  <a:srgbClr val="FFFF00"/>
                </a:solidFill>
              </a:rPr>
              <a:t>'})</a:t>
            </a:r>
          </a:p>
          <a:p>
            <a:pPr marL="0" lvl="0" indent="0">
              <a:spcBef>
                <a:spcPts val="0"/>
              </a:spcBef>
              <a:buSzPct val="115000"/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edge between two nodes with data</a:t>
            </a:r>
          </a:p>
        </p:txBody>
      </p:sp>
    </p:spTree>
    <p:extLst>
      <p:ext uri="{BB962C8B-B14F-4D97-AF65-F5344CB8AC3E}">
        <p14:creationId xmlns:p14="http://schemas.microsoft.com/office/powerpoint/2010/main" val="41712112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idx="1"/>
          </p:nvPr>
        </p:nvSpPr>
        <p:spPr>
          <a:xfrm>
            <a:off x="974905" y="2339658"/>
            <a:ext cx="10898228" cy="3318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115000"/>
              <a:buNone/>
            </a:pPr>
            <a:endParaRPr lang="en-US" sz="3200" dirty="0"/>
          </a:p>
          <a:p>
            <a:pPr marL="0" lvl="0" indent="0">
              <a:spcBef>
                <a:spcPts val="0"/>
              </a:spcBef>
              <a:buSzPct val="115000"/>
              <a:buNone/>
            </a:pPr>
            <a:r>
              <a:rPr lang="en-US" sz="3200" dirty="0"/>
              <a:t>Bind node variables to existing nodes first. Then create edges between these bound node variables.</a:t>
            </a:r>
          </a:p>
          <a:p>
            <a:pPr marL="0" lvl="0" indent="0">
              <a:spcBef>
                <a:spcPts val="0"/>
              </a:spcBef>
              <a:buSzPct val="115000"/>
              <a:buNone/>
            </a:pPr>
            <a:endParaRPr lang="en-US" sz="3200" dirty="0"/>
          </a:p>
          <a:p>
            <a:pPr marL="0" lvl="0" indent="0">
              <a:spcBef>
                <a:spcPts val="0"/>
              </a:spcBef>
              <a:buSzPct val="115000"/>
              <a:buNone/>
            </a:pPr>
            <a:r>
              <a:rPr lang="en-US" sz="3200" dirty="0"/>
              <a:t>This is done using a Match statement to bind a node variable to a specific node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68772" y="764373"/>
            <a:ext cx="883742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an edge between existing nodes</a:t>
            </a:r>
          </a:p>
        </p:txBody>
      </p:sp>
    </p:spTree>
    <p:extLst>
      <p:ext uri="{BB962C8B-B14F-4D97-AF65-F5344CB8AC3E}">
        <p14:creationId xmlns:p14="http://schemas.microsoft.com/office/powerpoint/2010/main" val="3707246434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They are used for retrieving data</a:t>
            </a:r>
          </a:p>
          <a:p>
            <a:r>
              <a:rPr lang="en-US" sz="3000" dirty="0"/>
              <a:t>They can have similar where clause, order by clause like in SQL </a:t>
            </a:r>
          </a:p>
          <a:p>
            <a:r>
              <a:rPr lang="en-US" sz="3000" dirty="0"/>
              <a:t>They can be used with CREATE, DELETE, MERGE statements as well as match statements</a:t>
            </a:r>
          </a:p>
          <a:p>
            <a:r>
              <a:rPr lang="en-US" sz="3000" dirty="0"/>
              <a:t>They can be very complex</a:t>
            </a:r>
          </a:p>
        </p:txBody>
      </p:sp>
    </p:spTree>
    <p:extLst>
      <p:ext uri="{BB962C8B-B14F-4D97-AF65-F5344CB8AC3E}">
        <p14:creationId xmlns:p14="http://schemas.microsoft.com/office/powerpoint/2010/main" val="1370706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with a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 (n) </a:t>
            </a:r>
            <a:r>
              <a:rPr lang="en-US" dirty="0">
                <a:solidFill>
                  <a:srgbClr val="FFC000"/>
                </a:solidFill>
              </a:rPr>
              <a:t>where</a:t>
            </a:r>
            <a:r>
              <a:rPr lang="en-US" dirty="0"/>
              <a:t> n.name is null </a:t>
            </a:r>
            <a:r>
              <a:rPr lang="en-US" dirty="0">
                <a:solidFill>
                  <a:srgbClr val="FFC000"/>
                </a:solidFill>
              </a:rPr>
              <a:t>return</a:t>
            </a:r>
            <a:r>
              <a:rPr lang="en-US" dirty="0"/>
              <a:t> n // find nodes with undefined name attribute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(n) </a:t>
            </a:r>
            <a:r>
              <a:rPr lang="en-US" dirty="0">
                <a:solidFill>
                  <a:srgbClr val="FFC000"/>
                </a:solidFill>
              </a:rPr>
              <a:t>where</a:t>
            </a:r>
            <a:r>
              <a:rPr lang="en-US" dirty="0"/>
              <a:t> n.name='null' </a:t>
            </a:r>
            <a:r>
              <a:rPr lang="en-US" dirty="0">
                <a:solidFill>
                  <a:srgbClr val="FFC000"/>
                </a:solidFill>
              </a:rPr>
              <a:t>return</a:t>
            </a:r>
            <a:r>
              <a:rPr lang="en-US" dirty="0"/>
              <a:t> n // find nodes with 'null' as the name value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 (n) </a:t>
            </a:r>
            <a:r>
              <a:rPr lang="en-US" dirty="0">
                <a:solidFill>
                  <a:srgbClr val="FFC000"/>
                </a:solidFill>
              </a:rPr>
              <a:t>where</a:t>
            </a:r>
            <a:r>
              <a:rPr lang="en-US" dirty="0"/>
              <a:t> n.name is not null </a:t>
            </a:r>
            <a:r>
              <a:rPr lang="en-US" dirty="0">
                <a:solidFill>
                  <a:srgbClr val="FFC000"/>
                </a:solidFill>
              </a:rPr>
              <a:t>return</a:t>
            </a:r>
            <a:r>
              <a:rPr lang="en-US" dirty="0"/>
              <a:t> n.name ORDER BY n.name DESC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find nodes that have both labels Person and Swedish</a:t>
            </a:r>
          </a:p>
          <a:p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 (</a:t>
            </a:r>
            <a:r>
              <a:rPr lang="en-US" dirty="0" err="1"/>
              <a:t>n:Swedish</a:t>
            </a:r>
            <a:r>
              <a:rPr lang="en-US" dirty="0"/>
              <a:t>) </a:t>
            </a:r>
            <a:r>
              <a:rPr lang="en-US" dirty="0">
                <a:solidFill>
                  <a:srgbClr val="FFC000"/>
                </a:solidFill>
              </a:rPr>
              <a:t>where</a:t>
            </a:r>
            <a:r>
              <a:rPr lang="en-US" dirty="0"/>
              <a:t> n:Person </a:t>
            </a:r>
            <a:r>
              <a:rPr lang="en-US" dirty="0">
                <a:solidFill>
                  <a:srgbClr val="FFC000"/>
                </a:solidFill>
              </a:rPr>
              <a:t>return</a:t>
            </a:r>
            <a:r>
              <a:rPr lang="en-US" dirty="0"/>
              <a:t> 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find nodes where the system created id of the node is 32; id() is a function</a:t>
            </a:r>
          </a:p>
          <a:p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 (n) </a:t>
            </a:r>
            <a:r>
              <a:rPr lang="en-US" dirty="0">
                <a:solidFill>
                  <a:srgbClr val="FFC00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id(n)=</a:t>
            </a:r>
            <a:r>
              <a:rPr lang="en-US" dirty="0"/>
              <a:t>32 return n; </a:t>
            </a:r>
          </a:p>
        </p:txBody>
      </p:sp>
    </p:spTree>
    <p:extLst>
      <p:ext uri="{BB962C8B-B14F-4D97-AF65-F5344CB8AC3E}">
        <p14:creationId xmlns:p14="http://schemas.microsoft.com/office/powerpoint/2010/main" val="523978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idx="1"/>
          </p:nvPr>
        </p:nvSpPr>
        <p:spPr>
          <a:xfrm>
            <a:off x="974905" y="2339658"/>
            <a:ext cx="10898228" cy="3318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115000"/>
              <a:buNone/>
            </a:pPr>
            <a:endParaRPr lang="en-US" sz="2000" dirty="0"/>
          </a:p>
          <a:p>
            <a:pPr marL="0" lvl="0" indent="0">
              <a:spcBef>
                <a:spcPts val="0"/>
              </a:spcBef>
              <a:buSzPct val="115000"/>
              <a:buNone/>
            </a:pPr>
            <a:r>
              <a:rPr lang="en-US" sz="2000" b="1" dirty="0">
                <a:solidFill>
                  <a:schemeClr val="accent6"/>
                </a:solidFill>
              </a:rPr>
              <a:t>MATCH</a:t>
            </a:r>
            <a:r>
              <a:rPr lang="en-US" sz="2000" dirty="0"/>
              <a:t> (</a:t>
            </a:r>
            <a:r>
              <a:rPr lang="en-US" sz="2000" dirty="0" err="1"/>
              <a:t>john:Employee</a:t>
            </a:r>
            <a:r>
              <a:rPr lang="en-US" sz="2000" dirty="0"/>
              <a:t>{name: 'John'}) </a:t>
            </a:r>
            <a:r>
              <a:rPr lang="en-US" sz="2000" b="1" dirty="0">
                <a:solidFill>
                  <a:schemeClr val="accent6"/>
                </a:solidFill>
              </a:rPr>
              <a:t>MATCH</a:t>
            </a:r>
            <a:r>
              <a:rPr lang="en-US" sz="2000" dirty="0"/>
              <a:t> (</a:t>
            </a:r>
            <a:r>
              <a:rPr lang="en-US" sz="2000" dirty="0" err="1"/>
              <a:t>james:Employee</a:t>
            </a:r>
            <a:r>
              <a:rPr lang="en-US" sz="2000" dirty="0"/>
              <a:t>{</a:t>
            </a:r>
            <a:r>
              <a:rPr lang="en-US" sz="2000" dirty="0" err="1"/>
              <a:t>name:'James</a:t>
            </a:r>
            <a:r>
              <a:rPr lang="en-US" sz="2000" dirty="0"/>
              <a:t>'}) </a:t>
            </a:r>
            <a:r>
              <a:rPr lang="en-US" sz="2000" dirty="0">
                <a:solidFill>
                  <a:srgbClr val="FFFF00"/>
                </a:solidFill>
              </a:rPr>
              <a:t>create (john)-[:HELLO]-&gt;(</a:t>
            </a:r>
            <a:r>
              <a:rPr lang="en-US" sz="2000" dirty="0" err="1">
                <a:solidFill>
                  <a:srgbClr val="FFFF00"/>
                </a:solidFill>
              </a:rPr>
              <a:t>james</a:t>
            </a:r>
            <a:r>
              <a:rPr lang="en-US" sz="2000" dirty="0"/>
              <a:t>) // only create the relationship</a:t>
            </a:r>
          </a:p>
          <a:p>
            <a:pPr marL="0" lvl="0" indent="0">
              <a:spcBef>
                <a:spcPts val="0"/>
              </a:spcBef>
              <a:buSzPct val="115000"/>
              <a:buNone/>
            </a:pPr>
            <a:endParaRPr lang="en-US" sz="2000" dirty="0"/>
          </a:p>
          <a:p>
            <a:pPr marL="0" lvl="0" indent="0">
              <a:spcBef>
                <a:spcPts val="0"/>
              </a:spcBef>
              <a:buSzPct val="115000"/>
              <a:buNone/>
            </a:pPr>
            <a:r>
              <a:rPr lang="en-US" sz="2000" b="1" dirty="0">
                <a:solidFill>
                  <a:schemeClr val="accent6"/>
                </a:solidFill>
              </a:rPr>
              <a:t>MATCH</a:t>
            </a:r>
            <a:r>
              <a:rPr lang="en-US" sz="2000" dirty="0"/>
              <a:t> (</a:t>
            </a:r>
            <a:r>
              <a:rPr lang="en-US" sz="2000" dirty="0" err="1"/>
              <a:t>john:Employee</a:t>
            </a:r>
            <a:r>
              <a:rPr lang="en-US" sz="2000" dirty="0"/>
              <a:t>) </a:t>
            </a:r>
            <a:r>
              <a:rPr lang="en-US" sz="2000" b="1" dirty="0">
                <a:solidFill>
                  <a:schemeClr val="accent6"/>
                </a:solidFill>
              </a:rPr>
              <a:t>MATCH</a:t>
            </a:r>
            <a:r>
              <a:rPr lang="en-US" sz="2000" dirty="0"/>
              <a:t> (</a:t>
            </a:r>
            <a:r>
              <a:rPr lang="en-US" sz="2000" dirty="0" err="1"/>
              <a:t>james:Employee</a:t>
            </a:r>
            <a:r>
              <a:rPr lang="en-US" sz="2000" dirty="0"/>
              <a:t>) where john.name='John' and james.name='James' </a:t>
            </a:r>
            <a:r>
              <a:rPr lang="en-US" sz="2000" dirty="0">
                <a:solidFill>
                  <a:srgbClr val="FFFF00"/>
                </a:solidFill>
              </a:rPr>
              <a:t>create (john)-[:HELLO]-&gt;(</a:t>
            </a:r>
            <a:r>
              <a:rPr lang="en-US" sz="2000" dirty="0" err="1">
                <a:solidFill>
                  <a:srgbClr val="FFFF00"/>
                </a:solidFill>
              </a:rPr>
              <a:t>james</a:t>
            </a:r>
            <a:r>
              <a:rPr lang="en-US" sz="2000" dirty="0">
                <a:solidFill>
                  <a:srgbClr val="FFFF00"/>
                </a:solidFill>
              </a:rPr>
              <a:t>)</a:t>
            </a:r>
          </a:p>
          <a:p>
            <a:pPr marL="0" lvl="0" indent="0">
              <a:spcBef>
                <a:spcPts val="0"/>
              </a:spcBef>
              <a:buSzPct val="115000"/>
              <a:buNone/>
            </a:pPr>
            <a:endParaRPr lang="en-US" sz="2000" dirty="0"/>
          </a:p>
          <a:p>
            <a:pPr marL="0" lvl="0" indent="0">
              <a:spcBef>
                <a:spcPts val="0"/>
              </a:spcBef>
              <a:buSzPct val="115000"/>
              <a:buNone/>
            </a:pPr>
            <a:endParaRPr lang="en-US" sz="2000" dirty="0"/>
          </a:p>
          <a:p>
            <a:pPr>
              <a:spcBef>
                <a:spcPts val="0"/>
              </a:spcBef>
              <a:buSzPct val="115000"/>
            </a:pPr>
            <a:r>
              <a:rPr lang="en-US" sz="2000" dirty="0"/>
              <a:t>The node variable john is bound to an employee node with John as the value of the name property.</a:t>
            </a:r>
          </a:p>
          <a:p>
            <a:pPr>
              <a:spcBef>
                <a:spcPts val="0"/>
              </a:spcBef>
              <a:buSzPct val="115000"/>
            </a:pPr>
            <a:r>
              <a:rPr lang="en-US" sz="2000" dirty="0"/>
              <a:t>The node variable </a:t>
            </a:r>
            <a:r>
              <a:rPr lang="en-US" sz="2000" dirty="0" err="1"/>
              <a:t>james</a:t>
            </a:r>
            <a:r>
              <a:rPr lang="en-US" sz="2000" dirty="0"/>
              <a:t> is bound to an employee node with James as the value of the name property.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4373"/>
            <a:ext cx="115062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MATCH</a:t>
            </a:r>
            <a:r>
              <a:rPr lang="en-US" dirty="0"/>
              <a:t> with CREATE: Create an edge between existing nodes</a:t>
            </a:r>
          </a:p>
        </p:txBody>
      </p:sp>
    </p:spTree>
    <p:extLst>
      <p:ext uri="{BB962C8B-B14F-4D97-AF65-F5344CB8AC3E}">
        <p14:creationId xmlns:p14="http://schemas.microsoft.com/office/powerpoint/2010/main" val="24218397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Import/export data from relational database (RDB)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csv files</a:t>
            </a:r>
          </a:p>
          <a:p>
            <a:endParaRPr lang="en-US" dirty="0"/>
          </a:p>
          <a:p>
            <a:r>
              <a:rPr lang="en-US" dirty="0"/>
              <a:t>RDB </a:t>
            </a:r>
            <a:r>
              <a:rPr lang="en-US" dirty="0">
                <a:sym typeface="Wingdings" panose="05000000000000000000" pitchFamily="2" charset="2"/>
              </a:rPr>
              <a:t> Graph database</a:t>
            </a:r>
          </a:p>
          <a:p>
            <a:endParaRPr lang="en-US" dirty="0"/>
          </a:p>
          <a:p>
            <a:pPr lvl="1"/>
            <a:r>
              <a:rPr lang="en-US" dirty="0"/>
              <a:t>Export each table into a csv file with headers</a:t>
            </a:r>
          </a:p>
          <a:p>
            <a:pPr lvl="1"/>
            <a:r>
              <a:rPr lang="en-US" dirty="0"/>
              <a:t>Put the csv files in the import folder of Neo4j </a:t>
            </a:r>
          </a:p>
          <a:p>
            <a:pPr lvl="1"/>
            <a:r>
              <a:rPr lang="en-US" dirty="0"/>
              <a:t>Import node data from a csv file that has node data</a:t>
            </a:r>
          </a:p>
          <a:p>
            <a:pPr lvl="2"/>
            <a:r>
              <a:rPr lang="en-US" dirty="0"/>
              <a:t>Ensure proper node constraints are defined</a:t>
            </a:r>
          </a:p>
          <a:p>
            <a:pPr lvl="1"/>
            <a:r>
              <a:rPr lang="en-US" dirty="0"/>
              <a:t>Import edge data from a csv file that has edge data</a:t>
            </a:r>
          </a:p>
          <a:p>
            <a:pPr lvl="2"/>
            <a:r>
              <a:rPr lang="en-US" dirty="0"/>
              <a:t>Ensure proper edge constraints are defined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35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from a csv file with headers in the first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CSV WITH HEADERS FROM 'file:</a:t>
            </a:r>
            <a:r>
              <a:rPr lang="en-US" dirty="0">
                <a:solidFill>
                  <a:schemeClr val="accent1"/>
                </a:solidFill>
              </a:rPr>
              <a:t>///</a:t>
            </a:r>
            <a:r>
              <a:rPr lang="en-US" dirty="0"/>
              <a:t>c:/MyData/Teaching/ComS561/F2016/csv/test.csv' AS line</a:t>
            </a:r>
          </a:p>
          <a:p>
            <a:pPr marL="0" indent="0">
              <a:buNone/>
            </a:pPr>
            <a:r>
              <a:rPr lang="en-US" dirty="0"/>
              <a:t>CREATE (:Artist { name: </a:t>
            </a:r>
            <a:r>
              <a:rPr lang="en-US" dirty="0" err="1"/>
              <a:t>line.Name</a:t>
            </a:r>
            <a:r>
              <a:rPr lang="en-US" dirty="0"/>
              <a:t>, year: </a:t>
            </a:r>
            <a:r>
              <a:rPr lang="en-US" dirty="0" err="1"/>
              <a:t>toInt</a:t>
            </a:r>
            <a:r>
              <a:rPr lang="en-US" dirty="0"/>
              <a:t>(</a:t>
            </a:r>
            <a:r>
              <a:rPr lang="en-US" dirty="0" err="1"/>
              <a:t>line.Year</a:t>
            </a:r>
            <a:r>
              <a:rPr lang="en-US" dirty="0"/>
              <a:t>)})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5366" y="4079631"/>
            <a:ext cx="29578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dirty="0" err="1">
                <a:solidFill>
                  <a:schemeClr val="tx1"/>
                </a:solidFill>
              </a:rPr>
              <a:t>Id","Name","Year</a:t>
            </a:r>
            <a:r>
              <a:rPr lang="en-US" sz="1800" dirty="0">
                <a:solidFill>
                  <a:schemeClr val="tx1"/>
                </a:solidFill>
              </a:rPr>
              <a:t>"</a:t>
            </a:r>
          </a:p>
          <a:p>
            <a:r>
              <a:rPr lang="en-US" sz="1800" dirty="0">
                <a:solidFill>
                  <a:schemeClr val="tx1"/>
                </a:solidFill>
              </a:rPr>
              <a:t>"1","ABBA","1992"</a:t>
            </a:r>
          </a:p>
          <a:p>
            <a:r>
              <a:rPr lang="en-US" sz="1800" dirty="0">
                <a:solidFill>
                  <a:schemeClr val="tx1"/>
                </a:solidFill>
              </a:rPr>
              <a:t>"2","Roxette","1986"</a:t>
            </a:r>
          </a:p>
          <a:p>
            <a:r>
              <a:rPr lang="en-US" sz="1800" dirty="0">
                <a:solidFill>
                  <a:schemeClr val="tx1"/>
                </a:solidFill>
              </a:rPr>
              <a:t>"3","Europe","1979"</a:t>
            </a:r>
          </a:p>
          <a:p>
            <a:r>
              <a:rPr lang="en-US" sz="1800" dirty="0">
                <a:solidFill>
                  <a:schemeClr val="tx1"/>
                </a:solidFill>
              </a:rPr>
              <a:t>"4","The Cardigans","1992"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244" y="6218685"/>
            <a:ext cx="834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Be sure to check in Neo4j conf. setting to allow for loading of files from any local directory </a:t>
            </a:r>
          </a:p>
        </p:txBody>
      </p:sp>
    </p:spTree>
    <p:extLst>
      <p:ext uri="{BB962C8B-B14F-4D97-AF65-F5344CB8AC3E}">
        <p14:creationId xmlns:p14="http://schemas.microsoft.com/office/powerpoint/2010/main" val="99536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GRAPH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27003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Queries focusing more on </a:t>
            </a:r>
            <a:r>
              <a:rPr lang="en-US" sz="2800" dirty="0">
                <a:solidFill>
                  <a:srgbClr val="FFC000"/>
                </a:solidFill>
              </a:rPr>
              <a:t>relationships and visualizing relationships</a:t>
            </a:r>
            <a:r>
              <a:rPr lang="en-US" sz="2800" dirty="0"/>
              <a:t> reveals more information</a:t>
            </a:r>
          </a:p>
          <a:p>
            <a:pPr marL="0" indent="0">
              <a:buNone/>
            </a:pP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>
                <a:solidFill>
                  <a:srgbClr val="FFC000"/>
                </a:solidFill>
              </a:rPr>
              <a:t>Frequently used queries involve graph traversals</a:t>
            </a:r>
          </a:p>
          <a:p>
            <a:pPr lvl="1"/>
            <a:r>
              <a:rPr lang="en-US" sz="2600" dirty="0"/>
              <a:t>Starting from specific node(s) and traversing the graph</a:t>
            </a:r>
          </a:p>
          <a:p>
            <a:pPr lvl="2"/>
            <a:r>
              <a:rPr lang="en-US" sz="2400" dirty="0"/>
              <a:t>Reachable nodes from a given node</a:t>
            </a:r>
          </a:p>
          <a:p>
            <a:pPr lvl="2"/>
            <a:r>
              <a:rPr lang="en-US" sz="2400" dirty="0"/>
              <a:t>K-hop neighbors of a given node</a:t>
            </a:r>
          </a:p>
          <a:p>
            <a:pPr lvl="1"/>
            <a:r>
              <a:rPr lang="en-US" sz="2600" dirty="0"/>
              <a:t>Ending at specific node(s) and traversing back</a:t>
            </a:r>
          </a:p>
          <a:p>
            <a:pPr lvl="1"/>
            <a:r>
              <a:rPr lang="en-US" sz="2600" dirty="0"/>
              <a:t>Shortest-paths between nodes</a:t>
            </a:r>
          </a:p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sz="2800" dirty="0"/>
              <a:t>Social networks, identify communities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9194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>
                <a:solidFill>
                  <a:srgbClr val="FFC000"/>
                </a:solidFill>
              </a:rPr>
              <a:t>Property graph model</a:t>
            </a:r>
          </a:p>
          <a:p>
            <a:pPr lvl="2"/>
            <a:r>
              <a:rPr lang="en-US" sz="3000" dirty="0">
                <a:solidFill>
                  <a:srgbClr val="FFC000"/>
                </a:solidFill>
              </a:rPr>
              <a:t>Neo4j supports this data model</a:t>
            </a:r>
          </a:p>
          <a:p>
            <a:pPr lvl="1"/>
            <a:r>
              <a:rPr lang="en-US" sz="2800" dirty="0"/>
              <a:t>Hypergraph model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615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92777" y="764373"/>
            <a:ext cx="10513423" cy="1293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 dirty="0">
                <a:latin typeface="Garamond"/>
                <a:ea typeface="Garamond"/>
                <a:cs typeface="Garamond"/>
                <a:sym typeface="Garamond"/>
              </a:rPr>
              <a:t>Graph Data Model: Property Graph Model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idx="1"/>
          </p:nvPr>
        </p:nvSpPr>
        <p:spPr>
          <a:xfrm>
            <a:off x="685800" y="2057402"/>
            <a:ext cx="10820400" cy="41612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baseline="0" dirty="0">
                <a:sym typeface="Garamond"/>
              </a:rPr>
              <a:t>The model is a graph of </a:t>
            </a:r>
            <a:r>
              <a:rPr lang="en-US" sz="2000" dirty="0"/>
              <a:t>nodes</a:t>
            </a:r>
            <a:r>
              <a:rPr lang="en-US" sz="2000" b="0" i="0" u="none" strike="noStrike" cap="none" baseline="0" dirty="0">
                <a:sym typeface="Garamond"/>
              </a:rPr>
              <a:t> and directed edges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ym typeface="Garamond"/>
              </a:rPr>
              <a:t>Nodes and edges can have</a:t>
            </a:r>
            <a:r>
              <a:rPr lang="en-US" sz="2000" b="0" i="0" u="none" strike="noStrike" cap="none" baseline="0" dirty="0">
                <a:sym typeface="Garamond"/>
              </a:rPr>
              <a:t> properties/attributes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ym typeface="Garamond"/>
              </a:rPr>
              <a:t>A node represents one instance (one entity in ER)</a:t>
            </a:r>
            <a:endParaRPr lang="en-US" sz="2000" b="0" i="0" u="none" strike="noStrike" cap="none" baseline="0" dirty="0"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ym typeface="Garamond"/>
              </a:rPr>
              <a:t>An edge represents a relationship between two nodes (binary relationships only)</a:t>
            </a:r>
            <a:endParaRPr lang="en-US" sz="2000" b="0" i="0" u="none" strike="noStrike" cap="none" baseline="0" dirty="0">
              <a:sym typeface="Garamond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000" b="0" i="0" u="none" strike="noStrike" cap="none" baseline="0" dirty="0">
              <a:sym typeface="Garamond"/>
            </a:endParaRPr>
          </a:p>
          <a:p>
            <a:pPr marL="285750" marR="0" lvl="0" indent="-110490" algn="l" rtl="0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</a:pPr>
            <a:endParaRPr sz="2000" b="0" i="0" u="none" strike="noStrike" cap="none" baseline="0" dirty="0">
              <a:sym typeface="Garamond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7193" y="3505720"/>
            <a:ext cx="4116449" cy="255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1862348" y="5858936"/>
            <a:ext cx="468118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(Graph Databases - Neo Technology, 2013 p. 16)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43530" y="3403600"/>
            <a:ext cx="3789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Some graph database models can be more complex!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8996" y="3711377"/>
            <a:ext cx="4224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No explicit schema, but there is a way to group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nodes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edges together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7193" y="6228268"/>
            <a:ext cx="430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[Neo4j online book on Graph Database Technology]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D7F3B-C49A-4FE9-979F-AA827B152AD0}"/>
              </a:ext>
            </a:extLst>
          </p:cNvPr>
          <p:cNvSpPr txBox="1"/>
          <p:nvPr/>
        </p:nvSpPr>
        <p:spPr>
          <a:xfrm>
            <a:off x="6818996" y="58589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103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Query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80135" cy="3483225"/>
          </a:xfrm>
        </p:spPr>
        <p:txBody>
          <a:bodyPr>
            <a:normAutofit/>
          </a:bodyPr>
          <a:lstStyle/>
          <a:p>
            <a:r>
              <a:rPr lang="en-US" sz="2000" dirty="0"/>
              <a:t>CRUD operations --- </a:t>
            </a:r>
            <a:r>
              <a:rPr lang="en-US" sz="2400" b="1" dirty="0"/>
              <a:t>C</a:t>
            </a:r>
            <a:r>
              <a:rPr lang="en-US" sz="2000" dirty="0"/>
              <a:t>reate/</a:t>
            </a:r>
            <a:r>
              <a:rPr lang="en-US" sz="2400" b="1" dirty="0"/>
              <a:t>R</a:t>
            </a:r>
            <a:r>
              <a:rPr lang="en-US" sz="2000" dirty="0"/>
              <a:t>ead/</a:t>
            </a:r>
            <a:r>
              <a:rPr lang="en-US" sz="2400" b="1" dirty="0"/>
              <a:t>U</a:t>
            </a:r>
            <a:r>
              <a:rPr lang="en-US" sz="2000" dirty="0"/>
              <a:t>pdate/</a:t>
            </a:r>
            <a:r>
              <a:rPr lang="en-US" sz="2000" b="1" dirty="0"/>
              <a:t>D</a:t>
            </a:r>
            <a:r>
              <a:rPr lang="en-US" sz="2000" dirty="0"/>
              <a:t>elete nodes, edges, properties and traverse graphs</a:t>
            </a:r>
          </a:p>
          <a:p>
            <a:endParaRPr lang="en-US" sz="2000" dirty="0"/>
          </a:p>
          <a:p>
            <a:r>
              <a:rPr lang="en-US" sz="2400" dirty="0"/>
              <a:t>Declarative language </a:t>
            </a:r>
            <a:r>
              <a:rPr lang="en-US" sz="2000" dirty="0"/>
              <a:t>(tell DBMS what you want but not how to get what you want)</a:t>
            </a:r>
          </a:p>
          <a:p>
            <a:endParaRPr lang="en-US" sz="2000" dirty="0"/>
          </a:p>
          <a:p>
            <a:r>
              <a:rPr lang="en-US" sz="2400" dirty="0"/>
              <a:t>A standard query language, Graph Query Language (GQL), is being proposed.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872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6E88-8E28-4712-8DE7-2594D18E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083349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Neo4j Graph DBMS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77381-7E7E-4AFE-8305-CD703792FC77}"/>
              </a:ext>
            </a:extLst>
          </p:cNvPr>
          <p:cNvSpPr txBox="1"/>
          <p:nvPr/>
        </p:nvSpPr>
        <p:spPr>
          <a:xfrm>
            <a:off x="1578049" y="2736502"/>
            <a:ext cx="8937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Most popular and well documented graph DBMS to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Property Graph Data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Query language: Cypher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Support ACID properties of transactions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Support JDBC and Object Grid Mapping (OGM) using their own library or through Hibernate OGM</a:t>
            </a:r>
          </a:p>
        </p:txBody>
      </p:sp>
    </p:spTree>
    <p:extLst>
      <p:ext uri="{BB962C8B-B14F-4D97-AF65-F5344CB8AC3E}">
        <p14:creationId xmlns:p14="http://schemas.microsoft.com/office/powerpoint/2010/main" val="353118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Node/Edge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61260"/>
            <a:ext cx="10820400" cy="40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Properties are key-value pairs where the key/attribute is a string. </a:t>
            </a:r>
          </a:p>
          <a:p>
            <a:r>
              <a:rPr lang="en-US" dirty="0"/>
              <a:t>Property values is either a primitive or an array of one primitive type</a:t>
            </a:r>
          </a:p>
          <a:p>
            <a:endParaRPr lang="en-US" dirty="0"/>
          </a:p>
          <a:p>
            <a:pPr lvl="1"/>
            <a:r>
              <a:rPr lang="en-US" dirty="0"/>
              <a:t>Type: </a:t>
            </a:r>
            <a:r>
              <a:rPr lang="en-US" dirty="0" err="1"/>
              <a:t>boolean</a:t>
            </a:r>
            <a:r>
              <a:rPr lang="en-US" dirty="0"/>
              <a:t>, byte, short, long, </a:t>
            </a:r>
            <a:r>
              <a:rPr lang="en-US" dirty="0" err="1"/>
              <a:t>int</a:t>
            </a:r>
            <a:r>
              <a:rPr lang="en-US" dirty="0"/>
              <a:t>, char, string</a:t>
            </a:r>
          </a:p>
          <a:p>
            <a:endParaRPr lang="en-US" dirty="0"/>
          </a:p>
          <a:p>
            <a:r>
              <a:rPr lang="en-US" dirty="0"/>
              <a:t>In Cypher, do not need to specify type; see </a:t>
            </a:r>
            <a:r>
              <a:rPr lang="en-US" dirty="0">
                <a:hlinkClick r:id="rId2"/>
              </a:rPr>
              <a:t>https://neo4j.com/docs/cypher-refcard/current/</a:t>
            </a:r>
            <a:r>
              <a:rPr lang="en-US" dirty="0"/>
              <a:t> for Neo4j</a:t>
            </a:r>
          </a:p>
          <a:p>
            <a:endParaRPr lang="en-US" dirty="0"/>
          </a:p>
          <a:p>
            <a:r>
              <a:rPr lang="en-US" dirty="0"/>
              <a:t>Grouping of nodes are done by assigning them the same label</a:t>
            </a:r>
          </a:p>
          <a:p>
            <a:r>
              <a:rPr lang="en-US" dirty="0"/>
              <a:t>Grouping of edges are done by assigning them the same label</a:t>
            </a:r>
          </a:p>
          <a:p>
            <a:r>
              <a:rPr lang="en-US" dirty="0"/>
              <a:t>Properties of nodes can have constraints such as unique, or exist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0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baseline="0" dirty="0">
                <a:latin typeface="+mj-lt"/>
                <a:ea typeface="Garamond"/>
                <a:cs typeface="Garamond"/>
                <a:sym typeface="Garamond"/>
              </a:rPr>
              <a:t>Label is used to group a set of nodes together or a set of edges together</a:t>
            </a:r>
          </a:p>
          <a:p>
            <a:pPr marL="742950" lvl="1" indent="-285750">
              <a:spcBef>
                <a:spcPts val="0"/>
              </a:spcBef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>
                <a:latin typeface="+mj-lt"/>
                <a:ea typeface="Garamond"/>
                <a:cs typeface="Garamond"/>
                <a:sym typeface="Garamond"/>
              </a:rPr>
              <a:t>Nodes with the same label can have different properties</a:t>
            </a:r>
            <a:endParaRPr lang="en-US" sz="2400" b="0" i="0" u="none" strike="noStrike" cap="none" baseline="0" dirty="0">
              <a:latin typeface="+mj-lt"/>
              <a:ea typeface="Garamond"/>
              <a:cs typeface="Garamond"/>
              <a:sym typeface="Garamond"/>
            </a:endParaRPr>
          </a:p>
          <a:p>
            <a:pPr marL="742950" lvl="1" indent="-285750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>
                <a:latin typeface="+mj-lt"/>
                <a:ea typeface="Garamond"/>
                <a:cs typeface="Garamond"/>
                <a:sym typeface="Garamond"/>
              </a:rPr>
              <a:t>Edges with the same label can have different properties</a:t>
            </a:r>
          </a:p>
          <a:p>
            <a:pPr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400" dirty="0">
                <a:latin typeface="+mj-lt"/>
                <a:ea typeface="Garamond"/>
                <a:cs typeface="Garamond"/>
                <a:sym typeface="Garamond"/>
              </a:rPr>
              <a:t>Generally, we assign nodes with similar properties the same label</a:t>
            </a:r>
          </a:p>
          <a:p>
            <a:pPr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400" dirty="0">
                <a:latin typeface="+mj-lt"/>
                <a:ea typeface="Garamond"/>
                <a:cs typeface="Garamond"/>
                <a:sym typeface="Garamond"/>
              </a:rPr>
              <a:t>Benefits of using labels:</a:t>
            </a:r>
          </a:p>
          <a:p>
            <a:pPr lvl="1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400" dirty="0">
                <a:latin typeface="+mj-lt"/>
                <a:ea typeface="Garamond"/>
                <a:cs typeface="Garamond"/>
                <a:sym typeface="Garamond"/>
              </a:rPr>
              <a:t>Used as </a:t>
            </a:r>
            <a:r>
              <a:rPr lang="en-US" sz="2400" dirty="0">
                <a:solidFill>
                  <a:srgbClr val="FFC000"/>
                </a:solidFill>
                <a:latin typeface="+mj-lt"/>
                <a:ea typeface="Garamond"/>
                <a:cs typeface="Garamond"/>
                <a:sym typeface="Garamond"/>
              </a:rPr>
              <a:t>pseudo schemas </a:t>
            </a:r>
            <a:r>
              <a:rPr lang="en-US" sz="2400" dirty="0">
                <a:latin typeface="+mj-lt"/>
                <a:ea typeface="Garamond"/>
                <a:cs typeface="Garamond"/>
                <a:sym typeface="Garamond"/>
              </a:rPr>
              <a:t>to easily view relationships between data in the database</a:t>
            </a:r>
          </a:p>
          <a:p>
            <a:pPr lvl="1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400" dirty="0">
                <a:latin typeface="+mj-lt"/>
                <a:ea typeface="Garamond"/>
                <a:cs typeface="Garamond"/>
                <a:sym typeface="Garamond"/>
              </a:rPr>
              <a:t>Reduction of query processing time due to label indexing</a:t>
            </a:r>
            <a:endParaRPr lang="en-US" sz="2400" b="0" i="0" u="none" strike="noStrike" cap="none" baseline="0" dirty="0">
              <a:latin typeface="+mj-lt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2000" dirty="0">
              <a:latin typeface="+mj-lt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2400" b="0" i="0" u="none" strike="noStrike" cap="none" baseline="0" dirty="0">
              <a:latin typeface="+mj-lt"/>
              <a:ea typeface="Garamond"/>
              <a:cs typeface="Garamond"/>
              <a:sym typeface="Garamon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Node/edge labels</a:t>
            </a:r>
          </a:p>
        </p:txBody>
      </p:sp>
    </p:spTree>
    <p:extLst>
      <p:ext uri="{BB962C8B-B14F-4D97-AF65-F5344CB8AC3E}">
        <p14:creationId xmlns:p14="http://schemas.microsoft.com/office/powerpoint/2010/main" val="204412058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7322</TotalTime>
  <Words>2057</Words>
  <Application>Microsoft Office PowerPoint</Application>
  <PresentationFormat>Widescreen</PresentationFormat>
  <Paragraphs>241</Paragraphs>
  <Slides>26</Slides>
  <Notes>16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Garamond</vt:lpstr>
      <vt:lpstr>Arial</vt:lpstr>
      <vt:lpstr>Century Gothic</vt:lpstr>
      <vt:lpstr>Arial Unicode MS</vt:lpstr>
      <vt:lpstr>Vapor Trail</vt:lpstr>
      <vt:lpstr>Graph Databases/ Graph DBMS</vt:lpstr>
      <vt:lpstr>Many Real-World Data Seen as Graphs</vt:lpstr>
      <vt:lpstr>When to USE GRAPH DBMS?</vt:lpstr>
      <vt:lpstr>Graph Data Models</vt:lpstr>
      <vt:lpstr>Graph Data Model: Property Graph Model</vt:lpstr>
      <vt:lpstr>Graph Query Languages</vt:lpstr>
      <vt:lpstr>Neo4j Graph DBMS</vt:lpstr>
      <vt:lpstr>Node/Edge Properties</vt:lpstr>
      <vt:lpstr>Node/edge labels</vt:lpstr>
      <vt:lpstr>HYPER-graph Data model</vt:lpstr>
      <vt:lpstr>Different Graph DBMS</vt:lpstr>
      <vt:lpstr>Examples of Graph DBMS</vt:lpstr>
      <vt:lpstr>GRAPH DBMS IS not same as Graph Libraries</vt:lpstr>
      <vt:lpstr>How to create a graph database?</vt:lpstr>
      <vt:lpstr>Neo4j’s Cypher query language</vt:lpstr>
      <vt:lpstr>Create nodes with data</vt:lpstr>
      <vt:lpstr>Constraints on nodes</vt:lpstr>
      <vt:lpstr>Create empty nodes</vt:lpstr>
      <vt:lpstr>Create an edge between two empty nodes</vt:lpstr>
      <vt:lpstr>Create an edge between two nodes with data</vt:lpstr>
      <vt:lpstr>PowerPoint Presentation</vt:lpstr>
      <vt:lpstr>Match statements</vt:lpstr>
      <vt:lpstr>MATCH with a WHERE clause</vt:lpstr>
      <vt:lpstr>PowerPoint Presentation</vt:lpstr>
      <vt:lpstr>Import/export data from relational database (RDB)</vt:lpstr>
      <vt:lpstr>LOAD DATA from a csv file with headers in the first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Modelling</dc:title>
  <dc:creator>Tavanapong, Wallapak [COM S]</dc:creator>
  <cp:lastModifiedBy>Tavanapong, Wallapak [COM S]</cp:lastModifiedBy>
  <cp:revision>649</cp:revision>
  <cp:lastPrinted>2019-04-25T11:58:39Z</cp:lastPrinted>
  <dcterms:modified xsi:type="dcterms:W3CDTF">2022-11-16T16:28:34Z</dcterms:modified>
</cp:coreProperties>
</file>