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15"/>
  </p:notesMasterIdLst>
  <p:handoutMasterIdLst>
    <p:handoutMasterId r:id="rId16"/>
  </p:handoutMasterIdLst>
  <p:sldIdLst>
    <p:sldId id="478" r:id="rId2"/>
    <p:sldId id="291" r:id="rId3"/>
    <p:sldId id="293" r:id="rId4"/>
    <p:sldId id="416" r:id="rId5"/>
    <p:sldId id="462" r:id="rId6"/>
    <p:sldId id="461" r:id="rId7"/>
    <p:sldId id="303" r:id="rId8"/>
    <p:sldId id="307" r:id="rId9"/>
    <p:sldId id="310" r:id="rId10"/>
    <p:sldId id="429" r:id="rId11"/>
    <p:sldId id="430" r:id="rId12"/>
    <p:sldId id="431" r:id="rId13"/>
    <p:sldId id="477" r:id="rId14"/>
  </p:sldIdLst>
  <p:sldSz cx="12192000" cy="6858000"/>
  <p:notesSz cx="7315200" cy="96012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Garamond" panose="02020404030301010803" pitchFamily="18" charset="0"/>
      <p:regular r:id="rId21"/>
      <p:bold r:id="rId22"/>
      <p:italic r:id="rId2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7F410150-01DB-4078-95CB-1DB05502D3E5}">
          <p14:sldIdLst>
            <p14:sldId id="478"/>
            <p14:sldId id="291"/>
            <p14:sldId id="293"/>
            <p14:sldId id="416"/>
            <p14:sldId id="462"/>
            <p14:sldId id="461"/>
            <p14:sldId id="303"/>
            <p14:sldId id="307"/>
            <p14:sldId id="310"/>
            <p14:sldId id="429"/>
            <p14:sldId id="430"/>
            <p14:sldId id="431"/>
            <p14:sldId id="477"/>
          </p14:sldIdLst>
        </p14:section>
        <p14:section name="Untitled Section" id="{25602631-983F-4A02-8634-1C320BAFC1F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81550" autoAdjust="0"/>
  </p:normalViewPr>
  <p:slideViewPr>
    <p:cSldViewPr snapToGrid="0">
      <p:cViewPr varScale="1">
        <p:scale>
          <a:sx n="68" d="100"/>
          <a:sy n="68" d="100"/>
        </p:scale>
        <p:origin x="11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0960D-3861-46BE-813C-B3C9B4A2188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B7AD-1014-40B1-BB3F-0DF974C9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9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1847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Pak’s own recommendation: Use the same approach for relational database designs</a:t>
            </a:r>
          </a:p>
        </p:txBody>
      </p:sp>
    </p:spTree>
    <p:extLst>
      <p:ext uri="{BB962C8B-B14F-4D97-AF65-F5344CB8AC3E}">
        <p14:creationId xmlns:p14="http://schemas.microsoft.com/office/powerpoint/2010/main" val="254787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This design method is based on Pak’s experience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71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From Pak’s own experience: It does not matter the direction of the edges is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 label A has attributes: aid,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aname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Aaddress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 label B has attributes: bid,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bname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 label C has attributes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cid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cname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 label ABC to model the three-way relationship set</a:t>
            </a:r>
          </a:p>
          <a:p>
            <a:r>
              <a:rPr lang="en-US" dirty="0"/>
              <a:t>:N-way edge label has attributes: cost (attributes of the N-Way relationship sets)</a:t>
            </a:r>
          </a:p>
        </p:txBody>
      </p:sp>
    </p:spTree>
    <p:extLst>
      <p:ext uri="{BB962C8B-B14F-4D97-AF65-F5344CB8AC3E}">
        <p14:creationId xmlns:p14="http://schemas.microsoft.com/office/powerpoint/2010/main" val="20895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Mentioned by the references in the last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562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93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sz="12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016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INDEX </a:t>
            </a:r>
            <a:r>
              <a:rPr lang="en-US" dirty="0" err="1"/>
              <a:t>usrIdx</a:t>
            </a:r>
            <a:r>
              <a:rPr lang="en-US" dirty="0"/>
              <a:t> FOR (</a:t>
            </a:r>
            <a:r>
              <a:rPr lang="en-US" dirty="0" err="1"/>
              <a:t>u:User</a:t>
            </a:r>
            <a:r>
              <a:rPr lang="en-US" dirty="0"/>
              <a:t>)</a:t>
            </a:r>
          </a:p>
          <a:p>
            <a:r>
              <a:rPr lang="en-US" dirty="0"/>
              <a:t>ON (u.name, u….);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Older version allows only one attribute as the search key attribute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</a:t>
            </a:r>
            <a:r>
              <a:rPr lang="en-US" dirty="0" err="1"/>
              <a:t>db.indexes</a:t>
            </a:r>
            <a:r>
              <a:rPr lang="en-US" dirty="0"/>
              <a:t>() // depreciated; was used to see all the indexes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0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 to use an index can be done in MySQL as well. </a:t>
            </a:r>
          </a:p>
        </p:txBody>
      </p:sp>
    </p:spTree>
    <p:extLst>
      <p:ext uri="{BB962C8B-B14F-4D97-AF65-F5344CB8AC3E}">
        <p14:creationId xmlns:p14="http://schemas.microsoft.com/office/powerpoint/2010/main" val="173005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317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3087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4419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44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7196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924025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462684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3474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37041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1" y="521800"/>
            <a:ext cx="11360799" cy="8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20334" y="6241345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028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4990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963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7997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0112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910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0752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835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6789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48153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65C7-C12D-2CC8-0910-46B062BD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C51-89E1-0180-210C-8D422D84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 Design</a:t>
            </a:r>
          </a:p>
          <a:p>
            <a:r>
              <a:rPr lang="en-US" dirty="0"/>
              <a:t>Neo4j: Query Execution Plan</a:t>
            </a:r>
          </a:p>
          <a:p>
            <a:r>
              <a:rPr lang="en-US" dirty="0"/>
              <a:t>Neo4j: Indexing</a:t>
            </a:r>
          </a:p>
          <a:p>
            <a:r>
              <a:rPr lang="en-US" dirty="0"/>
              <a:t>Neo4j supports JDBC with Cypher queries and ACID transactions</a:t>
            </a:r>
          </a:p>
          <a:p>
            <a:r>
              <a:rPr lang="en-US" dirty="0"/>
              <a:t>Neo4j  supports </a:t>
            </a:r>
            <a:r>
              <a:rPr lang="en-US" dirty="0" err="1"/>
              <a:t>Hybernate</a:t>
            </a:r>
            <a:r>
              <a:rPr lang="en-US" dirty="0"/>
              <a:t> Object Grid Mapping (OGM)</a:t>
            </a:r>
          </a:p>
        </p:txBody>
      </p:sp>
    </p:spTree>
    <p:extLst>
      <p:ext uri="{BB962C8B-B14F-4D97-AF65-F5344CB8AC3E}">
        <p14:creationId xmlns:p14="http://schemas.microsoft.com/office/powerpoint/2010/main" val="160857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16" y="764373"/>
            <a:ext cx="9739184" cy="1293028"/>
          </a:xfrm>
        </p:spPr>
        <p:txBody>
          <a:bodyPr/>
          <a:lstStyle/>
          <a:p>
            <a:r>
              <a:rPr lang="en-US" dirty="0"/>
              <a:t>Query Execution plans in NEo4j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see a query execution plan without executing the query, explain [query]</a:t>
            </a:r>
          </a:p>
          <a:p>
            <a:pPr marL="457200" lvl="1" indent="0">
              <a:buNone/>
            </a:pPr>
            <a:r>
              <a:rPr lang="en-US" sz="2400" dirty="0"/>
              <a:t>Ex: explain match (</a:t>
            </a:r>
            <a:r>
              <a:rPr lang="en-US" sz="2400" dirty="0" err="1"/>
              <a:t>n:User</a:t>
            </a:r>
            <a:r>
              <a:rPr lang="en-US" sz="2400" dirty="0"/>
              <a:t>) return n</a:t>
            </a:r>
          </a:p>
          <a:p>
            <a:endParaRPr lang="en-US" sz="2400" dirty="0"/>
          </a:p>
          <a:p>
            <a:r>
              <a:rPr lang="en-US" sz="2400" dirty="0"/>
              <a:t>profile [cypher query] // will execute the query and show the plan and the time 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dirty="0"/>
              <a:t>Ex: profile match (</a:t>
            </a:r>
            <a:r>
              <a:rPr lang="en-US" dirty="0" err="1"/>
              <a:t>n:User</a:t>
            </a:r>
            <a:r>
              <a:rPr lang="en-US" dirty="0"/>
              <a:t>) return n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54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 Neo4j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see indexes</a:t>
            </a:r>
          </a:p>
          <a:p>
            <a:pPr marL="0" indent="0">
              <a:buNone/>
            </a:pPr>
            <a:r>
              <a:rPr lang="en-US" dirty="0"/>
              <a:t>	SHOW INDEXES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Label index</a:t>
            </a:r>
          </a:p>
          <a:p>
            <a:pPr lvl="1"/>
            <a:r>
              <a:rPr lang="en-US" dirty="0"/>
              <a:t>Automatically created when creating a label</a:t>
            </a:r>
          </a:p>
          <a:p>
            <a:endParaRPr lang="en-US" dirty="0"/>
          </a:p>
          <a:p>
            <a:r>
              <a:rPr lang="en-US" dirty="0"/>
              <a:t>Other indexes --- called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schema index</a:t>
            </a:r>
          </a:p>
          <a:p>
            <a:pPr lvl="1"/>
            <a:r>
              <a:rPr lang="en-US" dirty="0"/>
              <a:t>Unique index created automatically with the constraint unique</a:t>
            </a:r>
          </a:p>
          <a:p>
            <a:pPr lvl="1"/>
            <a:r>
              <a:rPr lang="en-US" dirty="0"/>
              <a:t>To create a schema index,</a:t>
            </a:r>
          </a:p>
          <a:p>
            <a:pPr lvl="2"/>
            <a:r>
              <a:rPr lang="en-US" dirty="0"/>
              <a:t>Single-property index</a:t>
            </a:r>
          </a:p>
          <a:p>
            <a:pPr marL="1371600" lvl="3" indent="0">
              <a:buNone/>
            </a:pPr>
            <a:r>
              <a:rPr lang="en-US" dirty="0"/>
              <a:t>create index </a:t>
            </a:r>
            <a:r>
              <a:rPr lang="en-US" dirty="0" err="1"/>
              <a:t>suppliersIdx</a:t>
            </a:r>
            <a:r>
              <a:rPr lang="en-US" dirty="0"/>
              <a:t> for (</a:t>
            </a:r>
            <a:r>
              <a:rPr lang="en-US" dirty="0" err="1"/>
              <a:t>s:Suppliers</a:t>
            </a:r>
            <a:r>
              <a:rPr lang="en-US" dirty="0"/>
              <a:t>) on (</a:t>
            </a:r>
            <a:r>
              <a:rPr lang="en-US" dirty="0" err="1"/>
              <a:t>s.sname</a:t>
            </a:r>
            <a:r>
              <a:rPr lang="en-US" dirty="0"/>
              <a:t>) </a:t>
            </a:r>
          </a:p>
          <a:p>
            <a:pPr marL="1371600" lvl="3" indent="0">
              <a:buNone/>
            </a:pPr>
            <a:r>
              <a:rPr lang="en-US" dirty="0"/>
              <a:t>drop index </a:t>
            </a:r>
            <a:r>
              <a:rPr lang="en-US" dirty="0" err="1"/>
              <a:t>suppliersIdx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Current version allows multiple attributes (composite index)</a:t>
            </a:r>
          </a:p>
          <a:p>
            <a:pPr lvl="1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See different types of indexes: https://neo4j.com/docs/cypher-manual/5/indexes-for-search-performance/#administration-indexes-types</a:t>
            </a:r>
          </a:p>
        </p:txBody>
      </p:sp>
    </p:spTree>
    <p:extLst>
      <p:ext uri="{BB962C8B-B14F-4D97-AF65-F5344CB8AC3E}">
        <p14:creationId xmlns:p14="http://schemas.microsoft.com/office/powerpoint/2010/main" val="313023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index is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Automatically used for equality comparison of an attribute and a value without any function performed on the attribute</a:t>
            </a:r>
          </a:p>
          <a:p>
            <a:pPr marL="457200" lvl="1" indent="0">
              <a:buNone/>
            </a:pPr>
            <a:r>
              <a:rPr lang="en-US" dirty="0"/>
              <a:t>match (</a:t>
            </a:r>
            <a:r>
              <a:rPr lang="en-US" dirty="0" err="1"/>
              <a:t>n:User</a:t>
            </a:r>
            <a:r>
              <a:rPr lang="en-US" dirty="0"/>
              <a:t>) where n.name='Pak' return n;</a:t>
            </a:r>
          </a:p>
          <a:p>
            <a:pPr lvl="1"/>
            <a:endParaRPr lang="en-US" dirty="0"/>
          </a:p>
          <a:p>
            <a:r>
              <a:rPr lang="en-US" dirty="0"/>
              <a:t>Automatically used for the in operator</a:t>
            </a:r>
          </a:p>
          <a:p>
            <a:pPr marL="457200" lvl="1" indent="0">
              <a:buNone/>
            </a:pPr>
            <a:r>
              <a:rPr lang="en-US" dirty="0"/>
              <a:t>match (</a:t>
            </a:r>
            <a:r>
              <a:rPr lang="en-US" dirty="0" err="1"/>
              <a:t>n:User</a:t>
            </a:r>
            <a:r>
              <a:rPr lang="en-US" dirty="0"/>
              <a:t>) where n.name in ['Pak'] return n;</a:t>
            </a:r>
          </a:p>
          <a:p>
            <a:pPr lvl="1"/>
            <a:endParaRPr lang="en-US" dirty="0"/>
          </a:p>
          <a:p>
            <a:r>
              <a:rPr lang="en-US" dirty="0"/>
              <a:t>When specified in the query</a:t>
            </a:r>
          </a:p>
          <a:p>
            <a:pPr marL="457200" lvl="1" indent="0">
              <a:buNone/>
            </a:pPr>
            <a:r>
              <a:rPr lang="en-US" dirty="0"/>
              <a:t>match (</a:t>
            </a:r>
            <a:r>
              <a:rPr lang="en-US" dirty="0" err="1"/>
              <a:t>n:User</a:t>
            </a:r>
            <a:r>
              <a:rPr lang="en-US" dirty="0"/>
              <a:t>) </a:t>
            </a:r>
            <a:r>
              <a:rPr lang="en-US" dirty="0">
                <a:solidFill>
                  <a:schemeClr val="accent6"/>
                </a:solidFill>
              </a:rPr>
              <a:t>using index </a:t>
            </a:r>
            <a:r>
              <a:rPr lang="en-US" dirty="0"/>
              <a:t>n:User(name) where n.name='Pak' return n;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Neo4j cheat sheet for the current version of other ways indexes are used</a:t>
            </a:r>
          </a:p>
        </p:txBody>
      </p:sp>
    </p:spTree>
    <p:extLst>
      <p:ext uri="{BB962C8B-B14F-4D97-AF65-F5344CB8AC3E}">
        <p14:creationId xmlns:p14="http://schemas.microsoft.com/office/powerpoint/2010/main" val="166300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06AF-C527-4C96-84AF-AF21E7E7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BEC2-672F-41F2-A638-9C0969CB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and contrast among the property graph data model , the relational data model, and the entity-relationship model.</a:t>
            </a:r>
          </a:p>
          <a:p>
            <a:endParaRPr lang="en-US" dirty="0"/>
          </a:p>
          <a:p>
            <a:r>
              <a:rPr lang="en-US" dirty="0"/>
              <a:t>Similarities and differences between SQL and Cypher queries</a:t>
            </a:r>
          </a:p>
          <a:p>
            <a:endParaRPr lang="en-US" dirty="0"/>
          </a:p>
          <a:p>
            <a:r>
              <a:rPr lang="en-US" dirty="0"/>
              <a:t>How can a relational DBMS offer graph traversal?</a:t>
            </a:r>
          </a:p>
          <a:p>
            <a:endParaRPr lang="en-US" dirty="0"/>
          </a:p>
          <a:p>
            <a:r>
              <a:rPr lang="en-US" dirty="0"/>
              <a:t>When is it better to use a graph data model or a relational data model?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024125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2000" dirty="0"/>
              <a:t>Use the approach we did for relational database design</a:t>
            </a:r>
          </a:p>
          <a:p>
            <a:pPr lvl="1"/>
            <a:r>
              <a:rPr lang="en-US" dirty="0"/>
              <a:t>Requirement Collection and Analysis</a:t>
            </a:r>
          </a:p>
          <a:p>
            <a:pPr lvl="1"/>
            <a:r>
              <a:rPr lang="en-US" dirty="0"/>
              <a:t>ER</a:t>
            </a:r>
          </a:p>
          <a:p>
            <a:pPr lvl="1"/>
            <a:r>
              <a:rPr lang="en-US" dirty="0"/>
              <a:t>Convert ER to Property Graph Data Model</a:t>
            </a:r>
          </a:p>
          <a:p>
            <a:pPr lvl="2"/>
            <a:r>
              <a:rPr lang="en-US" dirty="0"/>
              <a:t>Consciously think about attribute names and data types, constraints</a:t>
            </a:r>
          </a:p>
          <a:p>
            <a:pPr lvl="1"/>
            <a:r>
              <a:rPr lang="en-US" dirty="0"/>
              <a:t>Physical Design</a:t>
            </a:r>
          </a:p>
          <a:p>
            <a:pPr lvl="2"/>
            <a:r>
              <a:rPr lang="en-US" dirty="0"/>
              <a:t>Create schema indexes</a:t>
            </a:r>
          </a:p>
          <a:p>
            <a:pPr lvl="2"/>
            <a:r>
              <a:rPr lang="en-US" dirty="0"/>
              <a:t>Add edges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7D82F-6F9C-414B-9C58-34EAFF2D1214}"/>
              </a:ext>
            </a:extLst>
          </p:cNvPr>
          <p:cNvSpPr/>
          <p:nvPr/>
        </p:nvSpPr>
        <p:spPr>
          <a:xfrm>
            <a:off x="5819553" y="3429000"/>
            <a:ext cx="54934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Or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Skip ER, go directly to Graph Data Model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Potential problems: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Consistency of names and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Constraints as after-thought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Errors and redundancies</a:t>
            </a:r>
          </a:p>
        </p:txBody>
      </p:sp>
    </p:spTree>
    <p:extLst>
      <p:ext uri="{BB962C8B-B14F-4D97-AF65-F5344CB8AC3E}">
        <p14:creationId xmlns:p14="http://schemas.microsoft.com/office/powerpoint/2010/main" val="242998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dirty="0"/>
              <a:t>From ER to Graph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09585" indent="-304792"/>
            <a:r>
              <a:rPr lang="en" sz="2400" dirty="0">
                <a:sym typeface="Wingdings" panose="05000000000000000000" pitchFamily="2" charset="2"/>
              </a:rPr>
              <a:t>Entity set Node label</a:t>
            </a:r>
          </a:p>
          <a:p>
            <a:pPr marL="609585" indent="-304792"/>
            <a:r>
              <a:rPr lang="en" sz="2400" dirty="0"/>
              <a:t>Entities </a:t>
            </a:r>
            <a:r>
              <a:rPr lang="en" sz="2400" dirty="0">
                <a:sym typeface="Wingdings" panose="05000000000000000000" pitchFamily="2" charset="2"/>
              </a:rPr>
              <a:t> Nodes</a:t>
            </a:r>
          </a:p>
          <a:p>
            <a:pPr marL="1066785" lvl="1" indent="-304792"/>
            <a:r>
              <a:rPr lang="en-US" dirty="0">
                <a:sym typeface="Wingdings" panose="05000000000000000000" pitchFamily="2" charset="2"/>
              </a:rPr>
              <a:t>Assign attribute name and value (think of what data type to use)</a:t>
            </a:r>
          </a:p>
          <a:p>
            <a:pPr marL="609585" indent="-304792"/>
            <a:r>
              <a:rPr lang="en" sz="2400" dirty="0"/>
              <a:t>Define constraints</a:t>
            </a:r>
          </a:p>
          <a:p>
            <a:pPr marL="304793" indent="0">
              <a:buNone/>
            </a:pPr>
            <a:endParaRPr lang="en" sz="2400" dirty="0">
              <a:sym typeface="Wingdings" panose="05000000000000000000" pitchFamily="2" charset="2"/>
            </a:endParaRPr>
          </a:p>
          <a:p>
            <a:pPr marL="609585" indent="-304792"/>
            <a:endParaRPr lang="en" sz="2400" dirty="0"/>
          </a:p>
          <a:p>
            <a:pPr marL="609585" indent="-304792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Binary </a:t>
            </a:r>
            <a:r>
              <a:rPr lang="e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relationship s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et</a:t>
            </a:r>
            <a:r>
              <a:rPr lang="e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edge label</a:t>
            </a:r>
          </a:p>
          <a:p>
            <a:pPr marL="1066785" lvl="1" indent="-304792"/>
            <a:r>
              <a:rPr lang="en-US" sz="2200" dirty="0">
                <a:sym typeface="Wingdings" panose="05000000000000000000" pitchFamily="2" charset="2"/>
              </a:rPr>
              <a:t>Actual relationships  directed edges</a:t>
            </a:r>
          </a:p>
          <a:p>
            <a:pPr marL="1523985" lvl="2" indent="-304792"/>
            <a:r>
              <a:rPr lang="en-US" sz="2200" dirty="0">
                <a:sym typeface="Wingdings" panose="05000000000000000000" pitchFamily="2" charset="2"/>
              </a:rPr>
              <a:t>Assign attribute name and value (think of data type to use)</a:t>
            </a:r>
          </a:p>
          <a:p>
            <a:pPr marL="609585" indent="-304792"/>
            <a:endParaRPr lang="en-US" sz="2800" dirty="0">
              <a:sym typeface="Wingdings" panose="05000000000000000000" pitchFamily="2" charset="2"/>
            </a:endParaRPr>
          </a:p>
          <a:p>
            <a:pPr marL="609585" indent="-304792"/>
            <a:r>
              <a:rPr lang="en-US" sz="2800" dirty="0">
                <a:sym typeface="Wingdings" panose="05000000000000000000" pitchFamily="2" charset="2"/>
              </a:rPr>
              <a:t>For an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n-way relationship set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where n &gt; 2, use a node label to model the relationship set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066785" lvl="1" indent="-304792"/>
            <a:r>
              <a:rPr lang="en-US" sz="2400" dirty="0">
                <a:sym typeface="Wingdings" panose="05000000000000000000" pitchFamily="2" charset="2"/>
              </a:rPr>
              <a:t>Directed edges going to/from the node</a:t>
            </a:r>
          </a:p>
          <a:p>
            <a:pPr marL="761993" lvl="1" indent="0"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737050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Binary relationship 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4480C-7987-4AB4-9F86-2B0CF3882EF5}"/>
              </a:ext>
            </a:extLst>
          </p:cNvPr>
          <p:cNvSpPr/>
          <p:nvPr/>
        </p:nvSpPr>
        <p:spPr>
          <a:xfrm>
            <a:off x="1396588" y="3622739"/>
            <a:ext cx="1385740" cy="6787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Suppliers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A1F12-E884-41FF-A95D-264F87D5B895}"/>
              </a:ext>
            </a:extLst>
          </p:cNvPr>
          <p:cNvSpPr/>
          <p:nvPr/>
        </p:nvSpPr>
        <p:spPr>
          <a:xfrm>
            <a:off x="4867774" y="3622739"/>
            <a:ext cx="1385740" cy="6787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45023-E4E1-402A-80CA-C89A1AA98A73}"/>
              </a:ext>
            </a:extLst>
          </p:cNvPr>
          <p:cNvSpPr/>
          <p:nvPr/>
        </p:nvSpPr>
        <p:spPr>
          <a:xfrm>
            <a:off x="4814609" y="2830887"/>
            <a:ext cx="686585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pid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083E24-8DEF-45A4-8EB3-20829102AED2}"/>
              </a:ext>
            </a:extLst>
          </p:cNvPr>
          <p:cNvSpPr/>
          <p:nvPr/>
        </p:nvSpPr>
        <p:spPr>
          <a:xfrm>
            <a:off x="5683445" y="2830887"/>
            <a:ext cx="1194063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F2B232-1844-4F16-AB22-2E240AB2366B}"/>
              </a:ext>
            </a:extLst>
          </p:cNvPr>
          <p:cNvSpPr/>
          <p:nvPr/>
        </p:nvSpPr>
        <p:spPr>
          <a:xfrm>
            <a:off x="2924908" y="2851254"/>
            <a:ext cx="1292670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AEE879-FDF7-469F-98F3-347E3EA9271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157902" y="3302227"/>
            <a:ext cx="349577" cy="32051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FCAA5-840C-46DA-8C5B-3D1279804B26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 flipH="1">
            <a:off x="5560644" y="3302227"/>
            <a:ext cx="719833" cy="32051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0C1E7F-75F6-42C1-90F4-7EB2A75C2299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 flipH="1">
            <a:off x="2089458" y="3322594"/>
            <a:ext cx="1481785" cy="30014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8F2CA3E-A73B-49A4-9B26-A61C4B2BA97D}"/>
              </a:ext>
            </a:extLst>
          </p:cNvPr>
          <p:cNvSpPr/>
          <p:nvPr/>
        </p:nvSpPr>
        <p:spPr>
          <a:xfrm>
            <a:off x="1473571" y="2765657"/>
            <a:ext cx="1194063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sname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3A180B-C612-4E59-B882-68B1FFB8D62E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>
            <a:off x="2070603" y="3236997"/>
            <a:ext cx="18855" cy="38574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9DA3290-8454-45B8-85B0-00C3B0E0736B}"/>
              </a:ext>
            </a:extLst>
          </p:cNvPr>
          <p:cNvSpPr/>
          <p:nvPr/>
        </p:nvSpPr>
        <p:spPr>
          <a:xfrm>
            <a:off x="7053474" y="2851253"/>
            <a:ext cx="1079370" cy="46266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4A7B5E-A9E8-4BB3-BDC4-8E346F2918DA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5683445" y="3313922"/>
            <a:ext cx="1909714" cy="3088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09B011D-33DF-4B55-B1B6-FAC1DE2341E9}"/>
              </a:ext>
            </a:extLst>
          </p:cNvPr>
          <p:cNvSpPr/>
          <p:nvPr/>
        </p:nvSpPr>
        <p:spPr>
          <a:xfrm>
            <a:off x="560744" y="2990969"/>
            <a:ext cx="686585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sid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5BC620-82D7-459E-805F-389FF7D27ED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232796" y="3244155"/>
            <a:ext cx="856662" cy="3785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017929BC-5BE3-45EE-976A-63DF798194A9}"/>
              </a:ext>
            </a:extLst>
          </p:cNvPr>
          <p:cNvSpPr/>
          <p:nvPr/>
        </p:nvSpPr>
        <p:spPr>
          <a:xfrm>
            <a:off x="2600040" y="4259818"/>
            <a:ext cx="1915214" cy="876692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Supplies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64C547-EB19-4AB8-9113-9BBBE7CAE1F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69042" y="4401879"/>
            <a:ext cx="430998" cy="29628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02684A-B054-4733-A18B-2356456B5FAA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4515254" y="3962104"/>
            <a:ext cx="352520" cy="73606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1713A09-B65C-40BD-BB74-BBC830E344D6}"/>
              </a:ext>
            </a:extLst>
          </p:cNvPr>
          <p:cNvSpPr/>
          <p:nvPr/>
        </p:nvSpPr>
        <p:spPr>
          <a:xfrm>
            <a:off x="3026998" y="5485123"/>
            <a:ext cx="1079370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A795CF-657D-4F56-BD5E-DF400DAA89F4}"/>
              </a:ext>
            </a:extLst>
          </p:cNvPr>
          <p:cNvCxnSpPr>
            <a:cxnSpLocks/>
          </p:cNvCxnSpPr>
          <p:nvPr/>
        </p:nvCxnSpPr>
        <p:spPr>
          <a:xfrm>
            <a:off x="3543903" y="5145932"/>
            <a:ext cx="51061" cy="33919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7EF899-4369-44B2-95CF-F432A4E6EFA3}"/>
              </a:ext>
            </a:extLst>
          </p:cNvPr>
          <p:cNvCxnSpPr/>
          <p:nvPr/>
        </p:nvCxnSpPr>
        <p:spPr>
          <a:xfrm>
            <a:off x="8335926" y="2331154"/>
            <a:ext cx="0" cy="384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9051E0-2704-480F-A82C-BC4215A0542E}"/>
              </a:ext>
            </a:extLst>
          </p:cNvPr>
          <p:cNvSpPr txBox="1"/>
          <p:nvPr/>
        </p:nvSpPr>
        <p:spPr>
          <a:xfrm>
            <a:off x="2384541" y="2424223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ER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F5741E-B9F0-4854-9BDE-18A0E6A7D210}"/>
              </a:ext>
            </a:extLst>
          </p:cNvPr>
          <p:cNvSpPr txBox="1"/>
          <p:nvPr/>
        </p:nvSpPr>
        <p:spPr>
          <a:xfrm>
            <a:off x="9495508" y="2208780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Graph Data Model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(pseudo schemas)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A0F9A-3CFE-4293-A7B4-A35FEF90B355}"/>
              </a:ext>
            </a:extLst>
          </p:cNvPr>
          <p:cNvSpPr txBox="1"/>
          <p:nvPr/>
        </p:nvSpPr>
        <p:spPr>
          <a:xfrm>
            <a:off x="8445557" y="4211411"/>
            <a:ext cx="34989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 labels as the names of the rounded rectangle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 label Suppliers has attributes: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sid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sname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 label Parts has attributes: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pid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pname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pcolor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Edge label SUPPLIES has cost as the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Unique constraints on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sid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pid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attributes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2835F3-1E20-4BB8-9869-9AA0AFF6E43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912707" y="3574256"/>
            <a:ext cx="669954" cy="16635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51DFD1-3934-4C4D-A66F-289D98AB46B5}"/>
              </a:ext>
            </a:extLst>
          </p:cNvPr>
          <p:cNvSpPr/>
          <p:nvPr/>
        </p:nvSpPr>
        <p:spPr>
          <a:xfrm rot="20699021">
            <a:off x="9774294" y="3133802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SUPPLIES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1FDD58-C9E4-4F3F-883A-9F1B73980624}"/>
              </a:ext>
            </a:extLst>
          </p:cNvPr>
          <p:cNvSpPr/>
          <p:nvPr/>
        </p:nvSpPr>
        <p:spPr>
          <a:xfrm>
            <a:off x="8730104" y="3511022"/>
            <a:ext cx="1182603" cy="45917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Suppliers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C423ED1-6EA4-49C6-AD77-F37A6A6F5F3B}"/>
              </a:ext>
            </a:extLst>
          </p:cNvPr>
          <p:cNvSpPr/>
          <p:nvPr/>
        </p:nvSpPr>
        <p:spPr>
          <a:xfrm>
            <a:off x="10621476" y="3344670"/>
            <a:ext cx="1182603" cy="45917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Parts</a:t>
            </a:r>
          </a:p>
        </p:txBody>
      </p:sp>
    </p:spTree>
    <p:extLst>
      <p:ext uri="{BB962C8B-B14F-4D97-AF65-F5344CB8AC3E}">
        <p14:creationId xmlns:p14="http://schemas.microsoft.com/office/powerpoint/2010/main" val="146090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6491-487D-4B2D-A530-5EC209CA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3-Way relationship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43D78-D824-4781-BC74-C3EDBFB6EF3E}"/>
              </a:ext>
            </a:extLst>
          </p:cNvPr>
          <p:cNvSpPr/>
          <p:nvPr/>
        </p:nvSpPr>
        <p:spPr>
          <a:xfrm>
            <a:off x="1396588" y="3622739"/>
            <a:ext cx="1385740" cy="6787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8C52A-AC6A-410F-B836-8963BEC8C847}"/>
              </a:ext>
            </a:extLst>
          </p:cNvPr>
          <p:cNvSpPr/>
          <p:nvPr/>
        </p:nvSpPr>
        <p:spPr>
          <a:xfrm>
            <a:off x="4580695" y="3123006"/>
            <a:ext cx="1385740" cy="6787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E18530-595D-47B3-B65C-E4EBB14048A6}"/>
              </a:ext>
            </a:extLst>
          </p:cNvPr>
          <p:cNvSpPr/>
          <p:nvPr/>
        </p:nvSpPr>
        <p:spPr>
          <a:xfrm>
            <a:off x="4580695" y="2331154"/>
            <a:ext cx="686585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Bid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81BC7A-76B7-4167-84BA-94089F957252}"/>
              </a:ext>
            </a:extLst>
          </p:cNvPr>
          <p:cNvSpPr/>
          <p:nvPr/>
        </p:nvSpPr>
        <p:spPr>
          <a:xfrm>
            <a:off x="5449531" y="2331154"/>
            <a:ext cx="1194063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sz="1400" dirty="0" err="1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58571-2617-4C9D-B5AF-6C1786A7ED72}"/>
              </a:ext>
            </a:extLst>
          </p:cNvPr>
          <p:cNvSpPr/>
          <p:nvPr/>
        </p:nvSpPr>
        <p:spPr>
          <a:xfrm>
            <a:off x="2924908" y="2851254"/>
            <a:ext cx="1497496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Aaddress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CC3257-2A8F-47D3-95C2-B0EF9FA73B8D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4923988" y="2802494"/>
            <a:ext cx="349577" cy="32051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6DD477-AC91-4195-8CD1-9DBF9A79B422}"/>
              </a:ext>
            </a:extLst>
          </p:cNvPr>
          <p:cNvCxnSpPr>
            <a:stCxn id="7" idx="4"/>
            <a:endCxn id="5" idx="0"/>
          </p:cNvCxnSpPr>
          <p:nvPr/>
        </p:nvCxnSpPr>
        <p:spPr>
          <a:xfrm flipH="1">
            <a:off x="5273565" y="2802494"/>
            <a:ext cx="772998" cy="32051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17364-A7F6-4874-A60E-24BB07D2B01E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089458" y="3322594"/>
            <a:ext cx="1584198" cy="30014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E6E7BFF-8D24-40ED-A23A-EFC791D2402D}"/>
              </a:ext>
            </a:extLst>
          </p:cNvPr>
          <p:cNvSpPr/>
          <p:nvPr/>
        </p:nvSpPr>
        <p:spPr>
          <a:xfrm>
            <a:off x="1473571" y="2765657"/>
            <a:ext cx="1194063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sz="1400" dirty="0" err="1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DBCA1-5F86-4927-BEAD-D1379F7F914D}"/>
              </a:ext>
            </a:extLst>
          </p:cNvPr>
          <p:cNvCxnSpPr>
            <a:cxnSpLocks/>
            <a:stCxn id="12" idx="4"/>
            <a:endCxn id="4" idx="0"/>
          </p:cNvCxnSpPr>
          <p:nvPr/>
        </p:nvCxnSpPr>
        <p:spPr>
          <a:xfrm>
            <a:off x="2070603" y="3236997"/>
            <a:ext cx="18855" cy="38574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4DDA1A9-3146-421D-9370-2EF8C8DE94C7}"/>
              </a:ext>
            </a:extLst>
          </p:cNvPr>
          <p:cNvSpPr/>
          <p:nvPr/>
        </p:nvSpPr>
        <p:spPr>
          <a:xfrm>
            <a:off x="560744" y="2990969"/>
            <a:ext cx="686585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A</a:t>
            </a:r>
            <a:r>
              <a:rPr lang="en-US" sz="1400" u="sng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4B269B-5E92-47F8-BD85-B12F0FB1F07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32796" y="3244155"/>
            <a:ext cx="856662" cy="3785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B35001C5-D61F-4608-87DF-31A9B4EECD22}"/>
              </a:ext>
            </a:extLst>
          </p:cNvPr>
          <p:cNvSpPr/>
          <p:nvPr/>
        </p:nvSpPr>
        <p:spPr>
          <a:xfrm>
            <a:off x="2164100" y="4717014"/>
            <a:ext cx="1915214" cy="876692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C69D20-F440-4FE0-A898-08F3A893E343}"/>
              </a:ext>
            </a:extLst>
          </p:cNvPr>
          <p:cNvCxnSpPr>
            <a:cxnSpLocks/>
            <a:stCxn id="4" idx="2"/>
            <a:endCxn id="18" idx="1"/>
          </p:cNvCxnSpPr>
          <p:nvPr/>
        </p:nvCxnSpPr>
        <p:spPr>
          <a:xfrm>
            <a:off x="2089458" y="4301469"/>
            <a:ext cx="74642" cy="85389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88E8F1-19DE-4990-A68E-A784AF63D1A7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4079314" y="3462371"/>
            <a:ext cx="501381" cy="169298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E32D6D1-2729-48DB-84C6-229DEC66485D}"/>
              </a:ext>
            </a:extLst>
          </p:cNvPr>
          <p:cNvSpPr/>
          <p:nvPr/>
        </p:nvSpPr>
        <p:spPr>
          <a:xfrm>
            <a:off x="2591058" y="5942319"/>
            <a:ext cx="1079370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B23310-80B1-4C3D-89E1-1B540CB873DB}"/>
              </a:ext>
            </a:extLst>
          </p:cNvPr>
          <p:cNvCxnSpPr>
            <a:cxnSpLocks/>
          </p:cNvCxnSpPr>
          <p:nvPr/>
        </p:nvCxnSpPr>
        <p:spPr>
          <a:xfrm>
            <a:off x="3107963" y="5603128"/>
            <a:ext cx="51061" cy="33919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D95328D-B056-4272-9099-40BEF065F26D}"/>
              </a:ext>
            </a:extLst>
          </p:cNvPr>
          <p:cNvSpPr/>
          <p:nvPr/>
        </p:nvSpPr>
        <p:spPr>
          <a:xfrm>
            <a:off x="5195416" y="4497546"/>
            <a:ext cx="1385740" cy="6787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B7D0C4-CAA7-4CD6-9DC8-435F6E5097CD}"/>
              </a:ext>
            </a:extLst>
          </p:cNvPr>
          <p:cNvSpPr/>
          <p:nvPr/>
        </p:nvSpPr>
        <p:spPr>
          <a:xfrm>
            <a:off x="4957259" y="5433186"/>
            <a:ext cx="686585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Cid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B7A39D-7F7F-4A1D-A255-76C550B9DE3F}"/>
              </a:ext>
            </a:extLst>
          </p:cNvPr>
          <p:cNvSpPr/>
          <p:nvPr/>
        </p:nvSpPr>
        <p:spPr>
          <a:xfrm>
            <a:off x="6135434" y="5557525"/>
            <a:ext cx="1194063" cy="4713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Cname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C629B4-AFA5-4AA8-BFC1-84D8B01FBBA9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5300552" y="5176276"/>
            <a:ext cx="587734" cy="2569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42BE50-DA77-450E-B401-630CD93F5D5C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5888286" y="5176276"/>
            <a:ext cx="844180" cy="38124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F400DD-55F6-4E46-A851-4420B1E19087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4079314" y="4836911"/>
            <a:ext cx="1116102" cy="31844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81573F-CF71-48CE-A2BF-6F0110060DC6}"/>
              </a:ext>
            </a:extLst>
          </p:cNvPr>
          <p:cNvSpPr txBox="1"/>
          <p:nvPr/>
        </p:nvSpPr>
        <p:spPr>
          <a:xfrm>
            <a:off x="9301248" y="1988213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Graph Data Model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(pseudo schemas)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1EF5A7-3105-47B0-B590-01D5F26BC9CE}"/>
              </a:ext>
            </a:extLst>
          </p:cNvPr>
          <p:cNvCxnSpPr>
            <a:cxnSpLocks/>
          </p:cNvCxnSpPr>
          <p:nvPr/>
        </p:nvCxnSpPr>
        <p:spPr>
          <a:xfrm flipH="1" flipV="1">
            <a:off x="9477593" y="3622739"/>
            <a:ext cx="461794" cy="39425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5408E9-19F8-4201-94D6-07537F9E1DE7}"/>
              </a:ext>
            </a:extLst>
          </p:cNvPr>
          <p:cNvCxnSpPr/>
          <p:nvPr/>
        </p:nvCxnSpPr>
        <p:spPr>
          <a:xfrm>
            <a:off x="8335926" y="2331154"/>
            <a:ext cx="0" cy="384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09C809-BF42-4FB8-B1C5-00145A8EA3D3}"/>
              </a:ext>
            </a:extLst>
          </p:cNvPr>
          <p:cNvSpPr txBox="1"/>
          <p:nvPr/>
        </p:nvSpPr>
        <p:spPr>
          <a:xfrm>
            <a:off x="1661127" y="205740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ERD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04807E-BA47-451D-8FB9-1880E753366F}"/>
              </a:ext>
            </a:extLst>
          </p:cNvPr>
          <p:cNvCxnSpPr>
            <a:cxnSpLocks/>
          </p:cNvCxnSpPr>
          <p:nvPr/>
        </p:nvCxnSpPr>
        <p:spPr>
          <a:xfrm flipV="1">
            <a:off x="10195483" y="3232152"/>
            <a:ext cx="288876" cy="72995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3B10006-8B8F-4CC9-8148-1017295D08C1}"/>
              </a:ext>
            </a:extLst>
          </p:cNvPr>
          <p:cNvSpPr/>
          <p:nvPr/>
        </p:nvSpPr>
        <p:spPr>
          <a:xfrm>
            <a:off x="8631802" y="3168917"/>
            <a:ext cx="1182603" cy="45917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921297-B033-4D4C-AEC9-8BAC632144A8}"/>
              </a:ext>
            </a:extLst>
          </p:cNvPr>
          <p:cNvSpPr/>
          <p:nvPr/>
        </p:nvSpPr>
        <p:spPr>
          <a:xfrm>
            <a:off x="10523174" y="3002565"/>
            <a:ext cx="1182603" cy="45917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3F7BE47-AA06-495E-B555-28F9BD05D73B}"/>
              </a:ext>
            </a:extLst>
          </p:cNvPr>
          <p:cNvSpPr/>
          <p:nvPr/>
        </p:nvSpPr>
        <p:spPr>
          <a:xfrm>
            <a:off x="9442687" y="4016995"/>
            <a:ext cx="1182603" cy="45917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F447F47-0E46-4074-A9FD-1758F6DCE2B5}"/>
              </a:ext>
            </a:extLst>
          </p:cNvPr>
          <p:cNvSpPr/>
          <p:nvPr/>
        </p:nvSpPr>
        <p:spPr>
          <a:xfrm>
            <a:off x="9765250" y="4925774"/>
            <a:ext cx="1182603" cy="45917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7DF46B-CA64-4446-A5BB-BA3CAA892504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10033989" y="4476167"/>
            <a:ext cx="322563" cy="44960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4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9205-159E-4F2E-BD8D-FBE5650E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Neo4j’s way of showing pseudo 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FBD5-6CAF-47E6-AE7B-740E2739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visualize the (pseudo) schemas and well as indexes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db.schema.visualization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47715-821A-4BF9-9DFB-2EC3315B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23" y="2783969"/>
            <a:ext cx="4362450" cy="3571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527A64-6BDF-48DB-AC44-E6C0A5649A18}"/>
              </a:ext>
            </a:extLst>
          </p:cNvPr>
          <p:cNvSpPr/>
          <p:nvPr/>
        </p:nvSpPr>
        <p:spPr>
          <a:xfrm>
            <a:off x="7050897" y="6355844"/>
            <a:ext cx="3914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Pseudo schemas for the social graph database</a:t>
            </a:r>
          </a:p>
        </p:txBody>
      </p:sp>
    </p:spTree>
    <p:extLst>
      <p:ext uri="{BB962C8B-B14F-4D97-AF65-F5344CB8AC3E}">
        <p14:creationId xmlns:p14="http://schemas.microsoft.com/office/powerpoint/2010/main" val="273223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dirty="0"/>
              <a:t>Other Graph Structures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09585" indent="-304792"/>
            <a:r>
              <a:rPr lang="en" sz="3200" dirty="0"/>
              <a:t>Linked </a:t>
            </a:r>
            <a:r>
              <a:rPr lang="en-US" sz="3200" dirty="0"/>
              <a:t>l</a:t>
            </a:r>
            <a:r>
              <a:rPr lang="en" sz="3200" dirty="0"/>
              <a:t>ist</a:t>
            </a:r>
            <a:r>
              <a:rPr lang="en-US" sz="3200" dirty="0"/>
              <a:t>s for modeling sequences</a:t>
            </a:r>
          </a:p>
          <a:p>
            <a:pPr marL="609585" indent="-304792"/>
            <a:endParaRPr lang="en" sz="3200" dirty="0"/>
          </a:p>
          <a:p>
            <a:pPr marL="609585" indent="-304792"/>
            <a:r>
              <a:rPr lang="en-US" sz="3200" dirty="0"/>
              <a:t>Tree structures</a:t>
            </a:r>
          </a:p>
          <a:p>
            <a:pPr marL="1066785" lvl="1" indent="-304792"/>
            <a:r>
              <a:rPr lang="en-US" sz="3000" dirty="0"/>
              <a:t>Time tree was used before indexes on node or edge properties were introduced</a:t>
            </a:r>
          </a:p>
          <a:p>
            <a:pPr marL="1066785" lvl="1" indent="-304792"/>
            <a:endParaRPr lang="en-US" sz="3000" dirty="0"/>
          </a:p>
          <a:p>
            <a:pPr marL="1066785" lvl="1" indent="-304792"/>
            <a:r>
              <a:rPr lang="en" sz="3000" dirty="0"/>
              <a:t>Can be used for keeping track of versioning</a:t>
            </a:r>
          </a:p>
        </p:txBody>
      </p:sp>
    </p:spTree>
    <p:extLst>
      <p:ext uri="{BB962C8B-B14F-4D97-AF65-F5344CB8AC3E}">
        <p14:creationId xmlns:p14="http://schemas.microsoft.com/office/powerpoint/2010/main" val="4840562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4400"/>
              <a:t>Linked List	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3322446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09585" indent="-304792"/>
            <a:r>
              <a:rPr lang="en" sz="2400" dirty="0"/>
              <a:t>Need of traversing the sequence</a:t>
            </a:r>
          </a:p>
          <a:p>
            <a:pPr marL="609585" indent="-304792"/>
            <a:r>
              <a:rPr lang="en" sz="2400" dirty="0"/>
              <a:t>Entities are linked in a sequence</a:t>
            </a:r>
          </a:p>
          <a:p>
            <a:pPr marL="1066785" lvl="1" indent="-304792"/>
            <a:r>
              <a:rPr lang="en" sz="2200" dirty="0"/>
              <a:t>Examples:</a:t>
            </a:r>
          </a:p>
          <a:p>
            <a:pPr marL="1676370" lvl="2" indent="-304792"/>
            <a:r>
              <a:rPr lang="en-US" sz="2200" dirty="0"/>
              <a:t>A series of events</a:t>
            </a:r>
            <a:endParaRPr lang="en" sz="2200" dirty="0"/>
          </a:p>
          <a:p>
            <a:pPr marL="1676370" lvl="2" indent="-304792"/>
            <a:r>
              <a:rPr lang="en" sz="2200" dirty="0"/>
              <a:t>Episodes of a TV series</a:t>
            </a:r>
          </a:p>
          <a:p>
            <a:pPr marL="1676370" lvl="2" indent="-304792"/>
            <a:r>
              <a:rPr lang="en" sz="2200" dirty="0"/>
              <a:t>Job history</a:t>
            </a:r>
          </a:p>
          <a:p>
            <a:pPr marL="457178" indent="0">
              <a:buNone/>
            </a:pPr>
            <a:endParaRPr lang="en" sz="2400" dirty="0"/>
          </a:p>
          <a:p>
            <a:pPr marL="914378" indent="-457200"/>
            <a:r>
              <a:rPr lang="en" sz="2800" dirty="0"/>
              <a:t>Can add </a:t>
            </a:r>
            <a:r>
              <a:rPr lang="en-US" sz="2800" dirty="0"/>
              <a:t>more </a:t>
            </a:r>
            <a:r>
              <a:rPr lang="en" sz="2800" dirty="0"/>
              <a:t>edges to short cut the traversal</a:t>
            </a:r>
          </a:p>
          <a:p>
            <a:pPr marL="609585" indent="0">
              <a:buNone/>
            </a:pPr>
            <a:endParaRPr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E7B035-1D76-479E-9871-5A57E5EC8D65}"/>
              </a:ext>
            </a:extLst>
          </p:cNvPr>
          <p:cNvSpPr/>
          <p:nvPr/>
        </p:nvSpPr>
        <p:spPr>
          <a:xfrm>
            <a:off x="1374508" y="4689660"/>
            <a:ext cx="1410346" cy="1162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7832AA-E058-4332-97DD-749D01DEB6AF}"/>
              </a:ext>
            </a:extLst>
          </p:cNvPr>
          <p:cNvSpPr/>
          <p:nvPr/>
        </p:nvSpPr>
        <p:spPr>
          <a:xfrm>
            <a:off x="4059011" y="4689660"/>
            <a:ext cx="1410346" cy="1162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338D75-261B-4388-A422-A22B74E2B8F9}"/>
              </a:ext>
            </a:extLst>
          </p:cNvPr>
          <p:cNvSpPr/>
          <p:nvPr/>
        </p:nvSpPr>
        <p:spPr>
          <a:xfrm>
            <a:off x="6580070" y="4689659"/>
            <a:ext cx="1410346" cy="1162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5CA72-767E-4561-9E0C-3B1A594D1FD1}"/>
              </a:ext>
            </a:extLst>
          </p:cNvPr>
          <p:cNvSpPr/>
          <p:nvPr/>
        </p:nvSpPr>
        <p:spPr>
          <a:xfrm>
            <a:off x="9264573" y="4689658"/>
            <a:ext cx="1410346" cy="1162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56E98E-A4CA-4A63-BB00-88D8C17A7625}"/>
              </a:ext>
            </a:extLst>
          </p:cNvPr>
          <p:cNvCxnSpPr>
            <a:stCxn id="4" idx="6"/>
          </p:cNvCxnSpPr>
          <p:nvPr/>
        </p:nvCxnSpPr>
        <p:spPr>
          <a:xfrm flipV="1">
            <a:off x="2784854" y="5270844"/>
            <a:ext cx="12741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47238B-D8A9-4E47-A647-436C11F234CB}"/>
              </a:ext>
            </a:extLst>
          </p:cNvPr>
          <p:cNvSpPr txBox="1"/>
          <p:nvPr/>
        </p:nvSpPr>
        <p:spPr>
          <a:xfrm>
            <a:off x="3078878" y="512361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EE5932-0EFA-42C9-90E2-B5E2A1F4FB60}"/>
              </a:ext>
            </a:extLst>
          </p:cNvPr>
          <p:cNvCxnSpPr/>
          <p:nvPr/>
        </p:nvCxnSpPr>
        <p:spPr>
          <a:xfrm flipV="1">
            <a:off x="5323179" y="5270844"/>
            <a:ext cx="12741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29CEBF-AD5E-4FFD-91E5-BFA75DDCB948}"/>
              </a:ext>
            </a:extLst>
          </p:cNvPr>
          <p:cNvSpPr txBox="1"/>
          <p:nvPr/>
        </p:nvSpPr>
        <p:spPr>
          <a:xfrm>
            <a:off x="5617203" y="512361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A7631E-6C76-4B2A-9705-2FE551938047}"/>
              </a:ext>
            </a:extLst>
          </p:cNvPr>
          <p:cNvCxnSpPr/>
          <p:nvPr/>
        </p:nvCxnSpPr>
        <p:spPr>
          <a:xfrm flipV="1">
            <a:off x="7974222" y="5278590"/>
            <a:ext cx="12741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98F46D-4801-4808-923F-8D11836A1778}"/>
              </a:ext>
            </a:extLst>
          </p:cNvPr>
          <p:cNvSpPr txBox="1"/>
          <p:nvPr/>
        </p:nvSpPr>
        <p:spPr>
          <a:xfrm>
            <a:off x="8268246" y="513135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8005F-6A6E-4D16-9D9C-7A68FF74F0D2}"/>
              </a:ext>
            </a:extLst>
          </p:cNvPr>
          <p:cNvSpPr txBox="1"/>
          <p:nvPr/>
        </p:nvSpPr>
        <p:spPr>
          <a:xfrm>
            <a:off x="1563876" y="6116565"/>
            <a:ext cx="927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Can add other edges to the first event, the last event, or some event in between </a:t>
            </a:r>
          </a:p>
        </p:txBody>
      </p:sp>
    </p:spTree>
    <p:extLst>
      <p:ext uri="{BB962C8B-B14F-4D97-AF65-F5344CB8AC3E}">
        <p14:creationId xmlns:p14="http://schemas.microsoft.com/office/powerpoint/2010/main" val="240902537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15602" y="521800"/>
            <a:ext cx="10347134" cy="8348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dirty="0"/>
              <a:t>TREE STRUCTURE of TIME</a:t>
            </a:r>
            <a:endParaRPr lang="en" dirty="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77" y="1782303"/>
            <a:ext cx="9844818" cy="44058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83479" y="1931160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Neo4j Manual</a:t>
            </a:r>
          </a:p>
          <a:p>
            <a:r>
              <a:rPr lang="en-US" dirty="0"/>
              <a:t>Time tree</a:t>
            </a:r>
          </a:p>
        </p:txBody>
      </p:sp>
    </p:spTree>
    <p:extLst>
      <p:ext uri="{BB962C8B-B14F-4D97-AF65-F5344CB8AC3E}">
        <p14:creationId xmlns:p14="http://schemas.microsoft.com/office/powerpoint/2010/main" val="229605134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7252</TotalTime>
  <Words>869</Words>
  <Application>Microsoft Office PowerPoint</Application>
  <PresentationFormat>Widescreen</PresentationFormat>
  <Paragraphs>167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Garamond</vt:lpstr>
      <vt:lpstr>Arial</vt:lpstr>
      <vt:lpstr>Vapor Trail</vt:lpstr>
      <vt:lpstr>Outline</vt:lpstr>
      <vt:lpstr>Graph Database Design</vt:lpstr>
      <vt:lpstr>From ER to Graph</vt:lpstr>
      <vt:lpstr>Binary relationship sets</vt:lpstr>
      <vt:lpstr>3-Way relationship set</vt:lpstr>
      <vt:lpstr>Neo4j’s way of showing pseudo schemas</vt:lpstr>
      <vt:lpstr>Other Graph Structures</vt:lpstr>
      <vt:lpstr>Linked List </vt:lpstr>
      <vt:lpstr>TREE STRUCTURE of TIME</vt:lpstr>
      <vt:lpstr>Query Execution plans in NEo4j</vt:lpstr>
      <vt:lpstr>Indexing in Neo4j</vt:lpstr>
      <vt:lpstr>When index is used?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Modelling</dc:title>
  <dc:creator>Tavanapong, Wallapak [COM S]</dc:creator>
  <cp:lastModifiedBy>Tavanapong, Wallapak [COM S]</cp:lastModifiedBy>
  <cp:revision>647</cp:revision>
  <cp:lastPrinted>2019-04-25T11:58:39Z</cp:lastPrinted>
  <dcterms:modified xsi:type="dcterms:W3CDTF">2022-11-28T14:25:29Z</dcterms:modified>
</cp:coreProperties>
</file>