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</p:sldMasterIdLst>
  <p:notesMasterIdLst>
    <p:notesMasterId r:id="rId16"/>
  </p:notesMasterIdLst>
  <p:handoutMasterIdLst>
    <p:handoutMasterId r:id="rId17"/>
  </p:handoutMasterIdLst>
  <p:sldIdLst>
    <p:sldId id="475" r:id="rId2"/>
    <p:sldId id="476" r:id="rId3"/>
    <p:sldId id="466" r:id="rId4"/>
    <p:sldId id="381" r:id="rId5"/>
    <p:sldId id="469" r:id="rId6"/>
    <p:sldId id="341" r:id="rId7"/>
    <p:sldId id="399" r:id="rId8"/>
    <p:sldId id="353" r:id="rId9"/>
    <p:sldId id="384" r:id="rId10"/>
    <p:sldId id="352" r:id="rId11"/>
    <p:sldId id="357" r:id="rId12"/>
    <p:sldId id="339" r:id="rId13"/>
    <p:sldId id="451" r:id="rId14"/>
    <p:sldId id="392" r:id="rId15"/>
  </p:sldIdLst>
  <p:sldSz cx="12192000" cy="6858000"/>
  <p:notesSz cx="7315200" cy="9601200"/>
  <p:embeddedFontLst>
    <p:embeddedFont>
      <p:font typeface="Arial Unicode MS" panose="020B0604020202020204" charset="-128"/>
      <p:regular r:id="rId18"/>
    </p:embeddedFon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Garamond" panose="02020404030301010803" pitchFamily="18" charset="0"/>
      <p:regular r:id="rId23"/>
      <p:bold r:id="rId24"/>
      <p:italic r:id="rId25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521415D9-36F7-43E2-AB2F-B90AF26B5E84}">
      <p14:sectionLst xmlns:p14="http://schemas.microsoft.com/office/powerpoint/2010/main">
        <p14:section name="Default Section" id="{7F410150-01DB-4078-95CB-1DB05502D3E5}">
          <p14:sldIdLst>
            <p14:sldId id="475"/>
            <p14:sldId id="476"/>
            <p14:sldId id="466"/>
            <p14:sldId id="381"/>
            <p14:sldId id="469"/>
            <p14:sldId id="341"/>
            <p14:sldId id="399"/>
            <p14:sldId id="353"/>
            <p14:sldId id="384"/>
            <p14:sldId id="352"/>
            <p14:sldId id="357"/>
            <p14:sldId id="339"/>
            <p14:sldId id="451"/>
            <p14:sldId id="392"/>
          </p14:sldIdLst>
        </p14:section>
        <p14:section name="Untitled Section" id="{25602631-983F-4A02-8634-1C320BAFC1F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5097" autoAdjust="0"/>
  </p:normalViewPr>
  <p:slideViewPr>
    <p:cSldViewPr snapToGrid="0">
      <p:cViewPr varScale="1">
        <p:scale>
          <a:sx n="79" d="100"/>
          <a:sy n="79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0960D-3861-46BE-813C-B3C9B4A2188E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9B7AD-1014-40B1-BB3F-0DF974C9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49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818474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these queries on the social graph database you create for class participation</a:t>
            </a:r>
          </a:p>
        </p:txBody>
      </p:sp>
    </p:spTree>
    <p:extLst>
      <p:ext uri="{BB962C8B-B14F-4D97-AF65-F5344CB8AC3E}">
        <p14:creationId xmlns:p14="http://schemas.microsoft.com/office/powerpoint/2010/main" val="3381539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551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1283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*1..2 variable length path from 1 to 2 hops</a:t>
            </a:r>
          </a:p>
          <a:p>
            <a:r>
              <a:rPr lang="en-US" dirty="0"/>
              <a:t>*2 just 2 hop path</a:t>
            </a:r>
          </a:p>
          <a:p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(n)</a:t>
            </a:r>
            <a:r>
              <a:rPr lang="en-US" dirty="0"/>
              <a:t>-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dirty="0"/>
              <a:t>*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dirty="0"/>
              <a:t>-&gt;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(m) 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length path of any number of relationships from </a:t>
            </a:r>
            <a:r>
              <a:rPr lang="en-US" dirty="0"/>
              <a:t>n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 </a:t>
            </a:r>
            <a:r>
              <a:rPr lang="en-U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756196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07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ctr" anchorCtr="0">
            <a:noAutofit/>
          </a:bodyPr>
          <a:lstStyle/>
          <a:p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13304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Grouping</a:t>
            </a:r>
            <a:r>
              <a:rPr lang="en-US" baseline="0" dirty="0"/>
              <a:t> by node or edge variable is like grouping by a system-generated node id </a:t>
            </a:r>
            <a:r>
              <a:rPr lang="en-US" baseline="0"/>
              <a:t>or edge id.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95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7317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33087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544194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3442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71967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9924025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2462684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434743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43704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24990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49635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07997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0112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99103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007525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68358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56789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48153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EAC4-AAB0-41DA-871D-00D47F2C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283" y="2630086"/>
            <a:ext cx="9939433" cy="1293028"/>
          </a:xfrm>
        </p:spPr>
        <p:txBody>
          <a:bodyPr>
            <a:normAutofit/>
          </a:bodyPr>
          <a:lstStyle/>
          <a:p>
            <a:r>
              <a:rPr lang="en-US" dirty="0"/>
              <a:t>More complex Cypher statements</a:t>
            </a:r>
            <a:br>
              <a:rPr lang="en-US" dirty="0"/>
            </a:br>
            <a:r>
              <a:rPr lang="en-US" sz="2200" dirty="0"/>
              <a:t>Some of these statements are obsolete</a:t>
            </a:r>
            <a:br>
              <a:rPr lang="en-US" sz="2200" dirty="0"/>
            </a:br>
            <a:r>
              <a:rPr lang="en-US" sz="2200" dirty="0"/>
              <a:t>Check Neo4 cheat sheet for more up-to-date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207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 &amp; NOT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all nodes without incoming/outgoing edges of any relationship</a:t>
            </a:r>
          </a:p>
          <a:p>
            <a:pPr marL="0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sz="2800" dirty="0"/>
              <a:t>MATCH (n) </a:t>
            </a:r>
          </a:p>
          <a:p>
            <a:pPr marL="914400" lvl="2" indent="0">
              <a:buNone/>
            </a:pPr>
            <a:r>
              <a:rPr lang="en-US" sz="2800" dirty="0"/>
              <a:t>WHERE NOT (n)--&gt;()</a:t>
            </a:r>
          </a:p>
          <a:p>
            <a:pPr marL="914400" lvl="2" indent="0">
              <a:buNone/>
            </a:pPr>
            <a:r>
              <a:rPr lang="en-US" sz="2800" dirty="0"/>
              <a:t>RETURN 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A2B88E-EF10-443C-9935-198FD7089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675" y="2744534"/>
            <a:ext cx="61055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58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lang="en-US" dirty="0"/>
              <a:t>Aggregation used in return statement or with statement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idx="1"/>
          </p:nvPr>
        </p:nvSpPr>
        <p:spPr>
          <a:xfrm>
            <a:off x="645998" y="2556925"/>
            <a:ext cx="10860202" cy="33188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Garamond"/>
            </a:pPr>
            <a:r>
              <a:rPr lang="en-US" sz="1800" dirty="0"/>
              <a:t>MATCH (n{</a:t>
            </a:r>
            <a:r>
              <a:rPr lang="en-US" sz="1800" dirty="0" err="1"/>
              <a:t>name:'James</a:t>
            </a:r>
            <a:r>
              <a:rPr lang="en-US" sz="1800" dirty="0"/>
              <a:t>'})-[:FRIENDSHIP]-&gt;(x) RETURN count(*) </a:t>
            </a:r>
          </a:p>
          <a:p>
            <a:pPr marL="457200" lv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Garamond"/>
            </a:pPr>
            <a:r>
              <a:rPr lang="en-US" sz="1800" dirty="0"/>
              <a:t>// only if </a:t>
            </a:r>
            <a:r>
              <a:rPr lang="en-US" sz="1800" dirty="0" err="1"/>
              <a:t>n.property</a:t>
            </a:r>
            <a:r>
              <a:rPr lang="en-US" sz="1800" dirty="0"/>
              <a:t> is an integer or real number attribute</a:t>
            </a:r>
          </a:p>
          <a:p>
            <a:pPr marL="457200" lv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Garamond"/>
            </a:pPr>
            <a:r>
              <a:rPr lang="en-US" sz="1800" dirty="0"/>
              <a:t>MATCH (</a:t>
            </a:r>
            <a:r>
              <a:rPr lang="en-US" sz="1800" dirty="0" err="1"/>
              <a:t>n:Person</a:t>
            </a:r>
            <a:r>
              <a:rPr lang="en-US" sz="1800" dirty="0"/>
              <a:t>) RETURN </a:t>
            </a:r>
            <a:r>
              <a:rPr lang="en-US" sz="1800" b="1" dirty="0"/>
              <a:t>sum</a:t>
            </a:r>
            <a:r>
              <a:rPr lang="en-US" sz="1800" dirty="0"/>
              <a:t>(</a:t>
            </a:r>
            <a:r>
              <a:rPr lang="en-US" sz="1800" dirty="0" err="1"/>
              <a:t>n.property</a:t>
            </a:r>
            <a:r>
              <a:rPr lang="en-US" sz="1800" dirty="0"/>
              <a:t>) // Returns the sum of all the values in the property</a:t>
            </a:r>
          </a:p>
          <a:p>
            <a:pPr marL="457200" lvl="0" indent="-2286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</a:pPr>
            <a:r>
              <a:rPr lang="en-US" sz="1800" dirty="0"/>
              <a:t>MATCH (</a:t>
            </a:r>
            <a:r>
              <a:rPr lang="en-US" sz="1800" dirty="0" err="1"/>
              <a:t>n:Person</a:t>
            </a:r>
            <a:r>
              <a:rPr lang="en-US" sz="1800" dirty="0"/>
              <a:t>) RETURN </a:t>
            </a:r>
            <a:r>
              <a:rPr lang="en-US" sz="1800" b="1" dirty="0" err="1"/>
              <a:t>avg</a:t>
            </a:r>
            <a:r>
              <a:rPr lang="en-US" sz="1800" dirty="0"/>
              <a:t>(</a:t>
            </a:r>
            <a:r>
              <a:rPr lang="en-US" sz="1800" dirty="0" err="1"/>
              <a:t>n.property</a:t>
            </a:r>
            <a:r>
              <a:rPr lang="en-US" sz="1800" dirty="0"/>
              <a:t>) // Returns the </a:t>
            </a:r>
            <a:r>
              <a:rPr lang="en-US" sz="1800" dirty="0" err="1"/>
              <a:t>avg</a:t>
            </a:r>
            <a:r>
              <a:rPr lang="en-US" sz="1800" dirty="0"/>
              <a:t> of all the values in the property</a:t>
            </a:r>
          </a:p>
          <a:p>
            <a:pPr marL="457200" lvl="0" indent="-2286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</a:pPr>
            <a:r>
              <a:rPr lang="en-US" sz="1800" dirty="0"/>
              <a:t>MATCH (</a:t>
            </a:r>
            <a:r>
              <a:rPr lang="en-US" sz="1800" dirty="0" err="1"/>
              <a:t>n:Person</a:t>
            </a:r>
            <a:r>
              <a:rPr lang="en-US" sz="1800" dirty="0"/>
              <a:t>) RETURN </a:t>
            </a:r>
            <a:r>
              <a:rPr lang="en-US" sz="1800" b="1" dirty="0"/>
              <a:t>max</a:t>
            </a:r>
            <a:r>
              <a:rPr lang="en-US" sz="1800" dirty="0"/>
              <a:t>(</a:t>
            </a:r>
            <a:r>
              <a:rPr lang="en-US" sz="1800" dirty="0" err="1"/>
              <a:t>n.property</a:t>
            </a:r>
            <a:r>
              <a:rPr lang="en-US" sz="1800" dirty="0"/>
              <a:t>) // Returns largest of all the values in the property</a:t>
            </a:r>
          </a:p>
          <a:p>
            <a:pPr marL="457200" lvl="0" indent="-2286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</a:pPr>
            <a:r>
              <a:rPr lang="en-US" sz="1800" dirty="0"/>
              <a:t>MATCH (</a:t>
            </a:r>
            <a:r>
              <a:rPr lang="en-US" sz="1800" dirty="0" err="1"/>
              <a:t>n:Person</a:t>
            </a:r>
            <a:r>
              <a:rPr lang="en-US" sz="1800" dirty="0"/>
              <a:t>) RETURN </a:t>
            </a:r>
            <a:r>
              <a:rPr lang="en-US" sz="1800" b="1" dirty="0"/>
              <a:t>min</a:t>
            </a:r>
            <a:r>
              <a:rPr lang="en-US" sz="1800" dirty="0"/>
              <a:t>(</a:t>
            </a:r>
            <a:r>
              <a:rPr lang="en-US" sz="1800" dirty="0" err="1"/>
              <a:t>n.property</a:t>
            </a:r>
            <a:r>
              <a:rPr lang="en-US" sz="1800" dirty="0"/>
              <a:t>) // Returns smallest of all the values in the property</a:t>
            </a:r>
          </a:p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101843909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2240400"/>
            <a:ext cx="5380076" cy="4024125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sz="3600" dirty="0"/>
              <a:t>Automatic grouping when used with any aggregation</a:t>
            </a:r>
          </a:p>
          <a:p>
            <a:pPr lvl="1"/>
            <a:r>
              <a:rPr lang="en-US" altLang="en-US" sz="3000" dirty="0"/>
              <a:t>with &lt;node/edge variable&gt;, &lt;aggregate function&gt; </a:t>
            </a:r>
          </a:p>
          <a:p>
            <a:pPr lvl="1"/>
            <a:r>
              <a:rPr lang="en-US" altLang="en-US" sz="3000" dirty="0"/>
              <a:t>With &lt;attribute&gt;, &lt;aggregate function&gt; </a:t>
            </a:r>
          </a:p>
          <a:p>
            <a:endParaRPr lang="en-US" sz="3600" dirty="0"/>
          </a:p>
          <a:p>
            <a:r>
              <a:rPr lang="en-US" sz="3600" dirty="0"/>
              <a:t>Chain query sub-parts together</a:t>
            </a:r>
          </a:p>
          <a:p>
            <a:endParaRPr lang="en-US" altLang="en-US" sz="3600" dirty="0"/>
          </a:p>
          <a:p>
            <a:r>
              <a:rPr lang="en-US" sz="3600" dirty="0"/>
              <a:t>Only use with to extend what you really need, once you use “with” you need a new alias for the aggregated attribute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578E20-72DB-4B0E-95F6-9C3A7FF23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956" y="1740299"/>
            <a:ext cx="5981700" cy="47053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F0437AF-CE8D-4768-B14E-B8B16933785E}"/>
              </a:ext>
            </a:extLst>
          </p:cNvPr>
          <p:cNvSpPr/>
          <p:nvPr/>
        </p:nvSpPr>
        <p:spPr>
          <a:xfrm>
            <a:off x="5798148" y="2658423"/>
            <a:ext cx="3793908" cy="304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B54E8D-1D5A-4F4C-A884-43D023EDB429}"/>
              </a:ext>
            </a:extLst>
          </p:cNvPr>
          <p:cNvCxnSpPr/>
          <p:nvPr/>
        </p:nvCxnSpPr>
        <p:spPr>
          <a:xfrm flipV="1">
            <a:off x="4581144" y="2816352"/>
            <a:ext cx="1005840" cy="14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1B7B4DF-17EC-4BE2-A626-ACFF525165AF}"/>
              </a:ext>
            </a:extLst>
          </p:cNvPr>
          <p:cNvSpPr/>
          <p:nvPr/>
        </p:nvSpPr>
        <p:spPr>
          <a:xfrm>
            <a:off x="5798148" y="2962656"/>
            <a:ext cx="2394876" cy="30423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7D427A-C573-41F7-9442-B0BF045D6F04}"/>
              </a:ext>
            </a:extLst>
          </p:cNvPr>
          <p:cNvCxnSpPr>
            <a:cxnSpLocks/>
          </p:cNvCxnSpPr>
          <p:nvPr/>
        </p:nvCxnSpPr>
        <p:spPr>
          <a:xfrm flipV="1">
            <a:off x="5065776" y="3266889"/>
            <a:ext cx="622644" cy="102164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7BEA56-A79D-4E84-811A-63F6065BD53D}"/>
              </a:ext>
            </a:extLst>
          </p:cNvPr>
          <p:cNvCxnSpPr>
            <a:cxnSpLocks/>
          </p:cNvCxnSpPr>
          <p:nvPr/>
        </p:nvCxnSpPr>
        <p:spPr>
          <a:xfrm>
            <a:off x="5065776" y="4743255"/>
            <a:ext cx="775044" cy="30423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0970-C24C-4267-AF4C-B269FD376830}"/>
              </a:ext>
            </a:extLst>
          </p:cNvPr>
          <p:cNvSpPr/>
          <p:nvPr/>
        </p:nvSpPr>
        <p:spPr>
          <a:xfrm>
            <a:off x="5840820" y="6523854"/>
            <a:ext cx="43765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https://neo4j.com/docs/cypher-refcard/current/</a:t>
            </a:r>
          </a:p>
        </p:txBody>
      </p:sp>
    </p:spTree>
    <p:extLst>
      <p:ext uri="{BB962C8B-B14F-4D97-AF65-F5344CB8AC3E}">
        <p14:creationId xmlns:p14="http://schemas.microsoft.com/office/powerpoint/2010/main" val="4284889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ODDS and 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the where clause closest to the related match()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after “with” is an aggregation function (e.g., count()), the function is applied using the attributes before (and after?) the aggregation function for grouping</a:t>
            </a:r>
          </a:p>
        </p:txBody>
      </p:sp>
    </p:spTree>
    <p:extLst>
      <p:ext uri="{BB962C8B-B14F-4D97-AF65-F5344CB8AC3E}">
        <p14:creationId xmlns:p14="http://schemas.microsoft.com/office/powerpoint/2010/main" val="3094942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96815" y="2426559"/>
            <a:ext cx="1039954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Arial Unicode MS" panose="020B0604020202020204" pitchFamily="34" charset="-128"/>
              </a:rPr>
              <a:t>MATCH (n) where n.name &lt;&gt; 'null' with n order by n.name DESC return collect(n.name)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49467" y="3626713"/>
            <a:ext cx="5327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[World, </a:t>
            </a:r>
            <a:r>
              <a:rPr lang="en-US" sz="1800" dirty="0" err="1">
                <a:solidFill>
                  <a:schemeClr val="tx1"/>
                </a:solidFill>
              </a:rPr>
              <a:t>Pernilla</a:t>
            </a:r>
            <a:r>
              <a:rPr lang="en-US" sz="1800" dirty="0">
                <a:solidFill>
                  <a:schemeClr val="tx1"/>
                </a:solidFill>
              </a:rPr>
              <a:t>, John, John, James, David, Adam]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6815" y="4365202"/>
            <a:ext cx="590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collect() combines all the results into a list, ignoring </a:t>
            </a:r>
            <a:r>
              <a:rPr lang="en-US" altLang="en-US" sz="1800" dirty="0">
                <a:solidFill>
                  <a:schemeClr val="tx1"/>
                </a:solidFill>
                <a:latin typeface="Arial Unicode MS" panose="020B0604020202020204" pitchFamily="34" charset="-128"/>
              </a:rPr>
              <a:t>'</a:t>
            </a:r>
            <a:r>
              <a:rPr lang="en-US" sz="1800" dirty="0">
                <a:solidFill>
                  <a:schemeClr val="tx1"/>
                </a:solidFill>
              </a:rPr>
              <a:t>null</a:t>
            </a:r>
            <a:r>
              <a:rPr lang="en-US" altLang="en-US" sz="1800" dirty="0">
                <a:solidFill>
                  <a:schemeClr val="tx1"/>
                </a:solidFill>
                <a:latin typeface="Arial Unicode MS" panose="020B0604020202020204" pitchFamily="34" charset="-128"/>
              </a:rPr>
              <a:t>'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83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4DD4AB-12BC-44F8-9BC2-ABC59FB34383}"/>
              </a:ext>
            </a:extLst>
          </p:cNvPr>
          <p:cNvSpPr/>
          <p:nvPr/>
        </p:nvSpPr>
        <p:spPr>
          <a:xfrm>
            <a:off x="3307577" y="4604181"/>
            <a:ext cx="43765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https://neo4j.com/docs/cypher-refcard/current/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CB2174-3D71-4A52-9710-A39F97247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356" y="1711842"/>
            <a:ext cx="8065288" cy="275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8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982347-25F3-4A3A-A0A1-C487DFBFD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522576"/>
            <a:ext cx="6200775" cy="49815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D42A6B0-AF8F-4128-A60A-B41A06B3F649}"/>
              </a:ext>
            </a:extLst>
          </p:cNvPr>
          <p:cNvSpPr/>
          <p:nvPr/>
        </p:nvSpPr>
        <p:spPr>
          <a:xfrm>
            <a:off x="858981" y="5576671"/>
            <a:ext cx="43765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https://neo4j.com/docs/cypher-refcard/current/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31313B-45E8-47F1-AC60-7C221132DC67}"/>
              </a:ext>
            </a:extLst>
          </p:cNvPr>
          <p:cNvSpPr txBox="1"/>
          <p:nvPr/>
        </p:nvSpPr>
        <p:spPr>
          <a:xfrm>
            <a:off x="7995684" y="2743200"/>
            <a:ext cx="362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See the class activity for loading data from csv files.</a:t>
            </a:r>
          </a:p>
        </p:txBody>
      </p:sp>
    </p:spTree>
    <p:extLst>
      <p:ext uri="{BB962C8B-B14F-4D97-AF65-F5344CB8AC3E}">
        <p14:creationId xmlns:p14="http://schemas.microsoft.com/office/powerpoint/2010/main" val="369734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with Delete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8576" y="1944409"/>
            <a:ext cx="350448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// Delete all nodes and edges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accent6"/>
                </a:solidFill>
              </a:rPr>
              <a:t>MATCH</a:t>
            </a:r>
            <a:r>
              <a:rPr lang="en-US" sz="2000" dirty="0">
                <a:solidFill>
                  <a:schemeClr val="tx1"/>
                </a:solidFill>
              </a:rPr>
              <a:t> (n)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OPTIONAL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MATCH</a:t>
            </a:r>
            <a:r>
              <a:rPr lang="en-US" sz="2000" dirty="0">
                <a:solidFill>
                  <a:schemeClr val="tx1"/>
                </a:solidFill>
              </a:rPr>
              <a:t> (n)-[r]-()</a:t>
            </a:r>
          </a:p>
          <a:p>
            <a:r>
              <a:rPr lang="en-US" sz="2000" dirty="0">
                <a:solidFill>
                  <a:schemeClr val="tx1"/>
                </a:solidFill>
              </a:rPr>
              <a:t>DELETE n, 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1781" y="2515418"/>
            <a:ext cx="4889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Optional Match </a:t>
            </a:r>
            <a:r>
              <a:rPr lang="en-US" sz="2000" dirty="0">
                <a:solidFill>
                  <a:schemeClr val="tx1"/>
                </a:solidFill>
              </a:rPr>
              <a:t>allows unmatched nodes or edges; what does not match is treated as null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8576" y="3963709"/>
            <a:ext cx="49536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// Remove the label person from any node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accent6"/>
                </a:solidFill>
              </a:rPr>
              <a:t>MATCH</a:t>
            </a:r>
            <a:r>
              <a:rPr lang="en-US" sz="2000" dirty="0">
                <a:solidFill>
                  <a:schemeClr val="tx1"/>
                </a:solidFill>
              </a:rPr>
              <a:t> (n)</a:t>
            </a:r>
          </a:p>
          <a:p>
            <a:r>
              <a:rPr lang="en-US" sz="2000" dirty="0">
                <a:solidFill>
                  <a:schemeClr val="tx1"/>
                </a:solidFill>
              </a:rPr>
              <a:t>REMOVE n:Person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A0D323-50CD-44B4-A1A4-33ECED444FBB}"/>
              </a:ext>
            </a:extLst>
          </p:cNvPr>
          <p:cNvSpPr/>
          <p:nvPr/>
        </p:nvSpPr>
        <p:spPr>
          <a:xfrm>
            <a:off x="5243583" y="47639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MATCH (n) where n.name is null delete n; // delete nodes with an undefined name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2F9AA4-899C-4DA9-8A71-0EDD7C72BD30}"/>
              </a:ext>
            </a:extLst>
          </p:cNvPr>
          <p:cNvSpPr/>
          <p:nvPr/>
        </p:nvSpPr>
        <p:spPr>
          <a:xfrm>
            <a:off x="5243583" y="567523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MATCH(n) where n.name=’null’ delete n; // delete nodes with the name value is a string ’null’.</a:t>
            </a:r>
          </a:p>
        </p:txBody>
      </p:sp>
    </p:spTree>
    <p:extLst>
      <p:ext uri="{BB962C8B-B14F-4D97-AF65-F5344CB8AC3E}">
        <p14:creationId xmlns:p14="http://schemas.microsoft.com/office/powerpoint/2010/main" val="379734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 of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97798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SET (and REMOVE): Set values to properties and add labels on nodes using SET and use REMOVE to remove them. 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   match (n) set </a:t>
            </a:r>
            <a:r>
              <a:rPr lang="en-US" sz="2400" dirty="0" err="1"/>
              <a:t>n.count</a:t>
            </a:r>
            <a:r>
              <a:rPr lang="en-US" sz="2400" dirty="0"/>
              <a:t>=3 // set the count property value to 3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73393" y="4370354"/>
            <a:ext cx="1053280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match (n) set n :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newLabel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return n;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// add a </a:t>
            </a:r>
            <a:r>
              <a:rPr kumimoji="0" lang="en-US" altLang="en-US" sz="24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newLabel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to all </a:t>
            </a:r>
            <a:r>
              <a:rPr lang="en-US" altLang="en-US" sz="2400" dirty="0">
                <a:solidFill>
                  <a:schemeClr val="tx1"/>
                </a:solidFill>
              </a:rPr>
              <a:t>the matching nodes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3393" y="5708596"/>
            <a:ext cx="107220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MATCH (</a:t>
            </a:r>
            <a:r>
              <a:rPr lang="en-US" sz="1800" dirty="0" err="1">
                <a:solidFill>
                  <a:schemeClr val="tx1"/>
                </a:solidFill>
              </a:rPr>
              <a:t>n:Person</a:t>
            </a:r>
            <a:r>
              <a:rPr lang="en-US" sz="1800" dirty="0">
                <a:solidFill>
                  <a:schemeClr val="tx1"/>
                </a:solidFill>
              </a:rPr>
              <a:t>) remove n:Person; // remove the Person label from all the nodes that used to have the Person label</a:t>
            </a:r>
          </a:p>
        </p:txBody>
      </p:sp>
    </p:spTree>
    <p:extLst>
      <p:ext uri="{BB962C8B-B14F-4D97-AF65-F5344CB8AC3E}">
        <p14:creationId xmlns:p14="http://schemas.microsoft.com/office/powerpoint/2010/main" val="189677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with a 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// find nodes whose the name property value is either James or Liam</a:t>
            </a:r>
          </a:p>
          <a:p>
            <a:pPr marL="0" indent="0">
              <a:buNone/>
            </a:pPr>
            <a:r>
              <a:rPr lang="en-US" dirty="0"/>
              <a:t>Match (</a:t>
            </a:r>
            <a:r>
              <a:rPr lang="en-US" dirty="0" err="1"/>
              <a:t>n:Person</a:t>
            </a:r>
            <a:r>
              <a:rPr lang="en-US" dirty="0"/>
              <a:t>) where n.name= 'James' or n.name='Liam' return 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AF7183-1BE6-457D-8B84-9EBD39221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560" y="3283654"/>
            <a:ext cx="4231640" cy="22537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E74939-B1B7-4913-A24E-9F1A7B28A55E}"/>
              </a:ext>
            </a:extLst>
          </p:cNvPr>
          <p:cNvSpPr/>
          <p:nvPr/>
        </p:nvSpPr>
        <p:spPr>
          <a:xfrm>
            <a:off x="7200900" y="5785850"/>
            <a:ext cx="3833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https://neo4j.com/docs/cypher-refcard/current/</a:t>
            </a:r>
          </a:p>
        </p:txBody>
      </p:sp>
    </p:spTree>
    <p:extLst>
      <p:ext uri="{BB962C8B-B14F-4D97-AF65-F5344CB8AC3E}">
        <p14:creationId xmlns:p14="http://schemas.microsoft.com/office/powerpoint/2010/main" val="523978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MATCH WITH Order by/LIMIT/SKIP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idx="1"/>
          </p:nvPr>
        </p:nvSpPr>
        <p:spPr>
          <a:xfrm>
            <a:off x="424873" y="2057401"/>
            <a:ext cx="11767127" cy="331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2000" dirty="0"/>
          </a:p>
          <a:p>
            <a:pPr marL="457200" lvl="0" indent="-2286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</a:pPr>
            <a:r>
              <a:rPr lang="en-US" sz="2000" dirty="0"/>
              <a:t>MATCH (n) RETURN n ORDER BY n.name // Order nodes in ascending order by name </a:t>
            </a:r>
          </a:p>
          <a:p>
            <a:pPr marL="457200" lvl="0" indent="-2286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</a:pPr>
            <a:r>
              <a:rPr lang="en-US" sz="2000" dirty="0"/>
              <a:t>MATCH (n) RETURN n ORDER BY </a:t>
            </a:r>
            <a:r>
              <a:rPr lang="en-US" sz="2000" dirty="0" err="1"/>
              <a:t>n.age</a:t>
            </a:r>
            <a:r>
              <a:rPr lang="en-US" sz="2000" dirty="0"/>
              <a:t>, n.name // Order first by age and then name</a:t>
            </a:r>
          </a:p>
          <a:p>
            <a:pPr marL="457200" lvl="0" indent="-2286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Garamond"/>
            </a:pPr>
            <a:r>
              <a:rPr lang="en-US" sz="2000" dirty="0"/>
              <a:t>MATCH (n) RETURN n ORDER BY n.name DESC </a:t>
            </a:r>
            <a:r>
              <a:rPr lang="en-US" sz="1600" dirty="0"/>
              <a:t>// Order nodes by name in descending order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/>
              <a:t>      match (n) return n order by n.name skip 2 limit 2</a:t>
            </a:r>
            <a:endParaRPr sz="2000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Right Brace 1"/>
          <p:cNvSpPr/>
          <p:nvPr/>
        </p:nvSpPr>
        <p:spPr>
          <a:xfrm rot="5400000">
            <a:off x="5605848" y="4569137"/>
            <a:ext cx="328150" cy="6706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71797" y="5081673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Skip the first two results</a:t>
            </a:r>
          </a:p>
        </p:txBody>
      </p:sp>
      <p:sp>
        <p:nvSpPr>
          <p:cNvPr id="7" name="Right Brace 6"/>
          <p:cNvSpPr/>
          <p:nvPr/>
        </p:nvSpPr>
        <p:spPr>
          <a:xfrm rot="5400000">
            <a:off x="6319403" y="4599202"/>
            <a:ext cx="328151" cy="6104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07823" y="4958562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Return only two results</a:t>
            </a:r>
          </a:p>
        </p:txBody>
      </p:sp>
    </p:spTree>
    <p:extLst>
      <p:ext uri="{BB962C8B-B14F-4D97-AF65-F5344CB8AC3E}">
        <p14:creationId xmlns:p14="http://schemas.microsoft.com/office/powerpoint/2010/main" val="2400182315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5309" y="764373"/>
            <a:ext cx="10360891" cy="1293028"/>
          </a:xfrm>
        </p:spPr>
        <p:txBody>
          <a:bodyPr>
            <a:normAutofit/>
          </a:bodyPr>
          <a:lstStyle/>
          <a:p>
            <a:r>
              <a:rPr lang="en-US" dirty="0"/>
              <a:t>Graph STRUCTURE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1894127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// Find paths from James to his friends as well as his friends of friends</a:t>
            </a:r>
          </a:p>
          <a:p>
            <a:pPr marL="0" indent="0">
              <a:buNone/>
            </a:pPr>
            <a:r>
              <a:rPr lang="en-US" dirty="0"/>
              <a:t>MATCH p= (</a:t>
            </a:r>
            <a:r>
              <a:rPr lang="en-US" dirty="0" err="1"/>
              <a:t>a:Person</a:t>
            </a:r>
            <a:r>
              <a:rPr lang="en-US" dirty="0"/>
              <a:t>{</a:t>
            </a:r>
            <a:r>
              <a:rPr lang="en-US" dirty="0" err="1"/>
              <a:t>name:'James</a:t>
            </a:r>
            <a:r>
              <a:rPr lang="en-US" dirty="0"/>
              <a:t>'})-[:FRIENDSHIP*1..2]-&gt;(x) RETURN 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Find paths from James to his 2-hop friends</a:t>
            </a:r>
          </a:p>
          <a:p>
            <a:pPr marL="0" indent="0">
              <a:buNone/>
            </a:pPr>
            <a:r>
              <a:rPr lang="en-US" dirty="0"/>
              <a:t>MATCH p= (</a:t>
            </a:r>
            <a:r>
              <a:rPr lang="en-US" dirty="0" err="1"/>
              <a:t>a:Person</a:t>
            </a:r>
            <a:r>
              <a:rPr lang="en-US" dirty="0"/>
              <a:t>{</a:t>
            </a:r>
            <a:r>
              <a:rPr lang="en-US" dirty="0" err="1"/>
              <a:t>name:'James</a:t>
            </a:r>
            <a:r>
              <a:rPr lang="en-US" dirty="0"/>
              <a:t>'})-[:FRIENDSHIP*2]-&gt;(x) RETURN p</a:t>
            </a:r>
          </a:p>
        </p:txBody>
      </p:sp>
    </p:spTree>
    <p:extLst>
      <p:ext uri="{BB962C8B-B14F-4D97-AF65-F5344CB8AC3E}">
        <p14:creationId xmlns:p14="http://schemas.microsoft.com/office/powerpoint/2010/main" val="2092180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shortest path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51914" y="2335267"/>
            <a:ext cx="1055428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Arial Unicode MS" panose="020B0604020202020204" pitchFamily="34" charset="-128"/>
              </a:rPr>
              <a:t>MATCH (</a:t>
            </a:r>
            <a:r>
              <a:rPr lang="en-US" altLang="en-US" sz="2400" dirty="0" err="1">
                <a:latin typeface="Arial Unicode MS" panose="020B0604020202020204" pitchFamily="34" charset="-128"/>
              </a:rPr>
              <a:t>src:Person</a:t>
            </a:r>
            <a:r>
              <a:rPr lang="en-US" altLang="en-US" sz="2400" dirty="0">
                <a:latin typeface="Arial Unicode MS" panose="020B0604020202020204" pitchFamily="34" charset="-128"/>
              </a:rPr>
              <a:t> {</a:t>
            </a:r>
            <a:r>
              <a:rPr lang="en-US" altLang="en-US" sz="2400" dirty="0" err="1">
                <a:latin typeface="Arial Unicode MS" panose="020B0604020202020204" pitchFamily="34" charset="-128"/>
              </a:rPr>
              <a:t>name:"James</a:t>
            </a:r>
            <a:r>
              <a:rPr lang="en-US" altLang="en-US" sz="2400" dirty="0">
                <a:latin typeface="Arial Unicode MS" panose="020B0604020202020204" pitchFamily="34" charset="-128"/>
              </a:rPr>
              <a:t>"}) match (</a:t>
            </a:r>
            <a:r>
              <a:rPr lang="en-US" altLang="en-US" sz="2400" dirty="0" err="1">
                <a:latin typeface="Arial Unicode MS" panose="020B0604020202020204" pitchFamily="34" charset="-128"/>
              </a:rPr>
              <a:t>dst:Person</a:t>
            </a:r>
            <a:r>
              <a:rPr lang="en-US" altLang="en-US" sz="2400" dirty="0">
                <a:latin typeface="Arial Unicode MS" panose="020B0604020202020204" pitchFamily="34" charset="-128"/>
              </a:rPr>
              <a:t> {</a:t>
            </a:r>
            <a:r>
              <a:rPr lang="en-US" altLang="en-US" sz="2400" dirty="0" err="1">
                <a:latin typeface="Arial Unicode MS" panose="020B0604020202020204" pitchFamily="34" charset="-128"/>
              </a:rPr>
              <a:t>name:"Carrie-Anne</a:t>
            </a:r>
            <a:r>
              <a:rPr lang="en-US" altLang="en-US" sz="2400" dirty="0">
                <a:latin typeface="Arial Unicode MS" panose="020B0604020202020204" pitchFamily="34" charset="-128"/>
              </a:rPr>
              <a:t> Moss" }), p = </a:t>
            </a:r>
            <a:r>
              <a:rPr lang="en-US" altLang="en-US" sz="2400" dirty="0" err="1">
                <a:latin typeface="Arial Unicode MS" panose="020B0604020202020204" pitchFamily="34" charset="-128"/>
              </a:rPr>
              <a:t>shortestPath</a:t>
            </a:r>
            <a:r>
              <a:rPr lang="en-US" altLang="en-US" sz="2400" dirty="0">
                <a:latin typeface="Arial Unicode MS" panose="020B0604020202020204" pitchFamily="34" charset="-128"/>
              </a:rPr>
              <a:t>((</a:t>
            </a:r>
            <a:r>
              <a:rPr lang="en-US" altLang="en-US" sz="2400" dirty="0" err="1">
                <a:latin typeface="Arial Unicode MS" panose="020B0604020202020204" pitchFamily="34" charset="-128"/>
              </a:rPr>
              <a:t>src</a:t>
            </a:r>
            <a:r>
              <a:rPr lang="en-US" altLang="en-US" sz="2400" dirty="0">
                <a:latin typeface="Arial Unicode MS" panose="020B0604020202020204" pitchFamily="34" charset="-128"/>
              </a:rPr>
              <a:t>)-[*..5]-(</a:t>
            </a:r>
            <a:r>
              <a:rPr lang="en-US" altLang="en-US" sz="2400" dirty="0" err="1">
                <a:latin typeface="Arial Unicode MS" panose="020B0604020202020204" pitchFamily="34" charset="-128"/>
              </a:rPr>
              <a:t>dst</a:t>
            </a:r>
            <a:r>
              <a:rPr lang="en-US" altLang="en-US" sz="2400" dirty="0">
                <a:latin typeface="Arial Unicode MS" panose="020B0604020202020204" pitchFamily="34" charset="-128"/>
              </a:rPr>
              <a:t>)) RETURN p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1914" y="1826568"/>
            <a:ext cx="8810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Find the shortest path between </a:t>
            </a:r>
            <a:r>
              <a:rPr lang="en-US" sz="2400" dirty="0" err="1">
                <a:solidFill>
                  <a:schemeClr val="tx1"/>
                </a:solidFill>
              </a:rPr>
              <a:t>src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dirty="0" err="1">
                <a:solidFill>
                  <a:schemeClr val="tx1"/>
                </a:solidFill>
              </a:rPr>
              <a:t>dst</a:t>
            </a:r>
            <a:r>
              <a:rPr lang="en-US" sz="2400" dirty="0">
                <a:solidFill>
                  <a:schemeClr val="tx1"/>
                </a:solidFill>
              </a:rPr>
              <a:t> nodes within 5 hops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AE88D0-141C-4383-92E4-CC25F4A69D37}"/>
              </a:ext>
            </a:extLst>
          </p:cNvPr>
          <p:cNvSpPr/>
          <p:nvPr/>
        </p:nvSpPr>
        <p:spPr>
          <a:xfrm>
            <a:off x="951914" y="5385741"/>
            <a:ext cx="9389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MATCH (</a:t>
            </a:r>
            <a:r>
              <a:rPr lang="en-US" sz="2000" dirty="0" err="1">
                <a:solidFill>
                  <a:schemeClr val="tx1"/>
                </a:solidFill>
              </a:rPr>
              <a:t>j:Person</a:t>
            </a:r>
            <a:r>
              <a:rPr lang="en-US" sz="2000" dirty="0">
                <a:solidFill>
                  <a:schemeClr val="tx1"/>
                </a:solidFill>
              </a:rPr>
              <a:t> {</a:t>
            </a:r>
            <a:r>
              <a:rPr lang="en-US" sz="2000" dirty="0" err="1">
                <a:solidFill>
                  <a:schemeClr val="tx1"/>
                </a:solidFill>
              </a:rPr>
              <a:t>name:"James</a:t>
            </a:r>
            <a:r>
              <a:rPr lang="en-US" sz="2000" dirty="0">
                <a:solidFill>
                  <a:schemeClr val="tx1"/>
                </a:solidFill>
              </a:rPr>
              <a:t>" }) match (</a:t>
            </a:r>
            <a:r>
              <a:rPr lang="en-US" sz="2000" dirty="0" err="1">
                <a:solidFill>
                  <a:schemeClr val="tx1"/>
                </a:solidFill>
              </a:rPr>
              <a:t>l:Person</a:t>
            </a:r>
            <a:r>
              <a:rPr lang="en-US" sz="2000" dirty="0">
                <a:solidFill>
                  <a:schemeClr val="tx1"/>
                </a:solidFill>
              </a:rPr>
              <a:t>{name: 'Lana Wachowski'}), p = </a:t>
            </a:r>
            <a:r>
              <a:rPr lang="en-US" sz="2000" dirty="0" err="1">
                <a:solidFill>
                  <a:schemeClr val="tx1"/>
                </a:solidFill>
              </a:rPr>
              <a:t>allshortestPaths</a:t>
            </a:r>
            <a:r>
              <a:rPr lang="en-US" sz="2000" dirty="0">
                <a:solidFill>
                  <a:schemeClr val="tx1"/>
                </a:solidFill>
              </a:rPr>
              <a:t>((j)-[*..5]-&gt;(l)) RETURN p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DF5FF72-258D-4498-AA41-6370D081646C}"/>
              </a:ext>
            </a:extLst>
          </p:cNvPr>
          <p:cNvSpPr txBox="1">
            <a:spLocks/>
          </p:cNvSpPr>
          <p:nvPr/>
        </p:nvSpPr>
        <p:spPr>
          <a:xfrm>
            <a:off x="2629486" y="417929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All shortest 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8993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7288</TotalTime>
  <Words>944</Words>
  <Application>Microsoft Office PowerPoint</Application>
  <PresentationFormat>Widescreen</PresentationFormat>
  <Paragraphs>83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Century Gothic</vt:lpstr>
      <vt:lpstr>Arial Unicode MS</vt:lpstr>
      <vt:lpstr>Garamond</vt:lpstr>
      <vt:lpstr>Arial</vt:lpstr>
      <vt:lpstr>Vapor Trail</vt:lpstr>
      <vt:lpstr>More complex Cypher statements Some of these statements are obsolete Check Neo4 cheat sheet for more up-to-date Information</vt:lpstr>
      <vt:lpstr>PowerPoint Presentation</vt:lpstr>
      <vt:lpstr>MERGE</vt:lpstr>
      <vt:lpstr>MATCH with Delete</vt:lpstr>
      <vt:lpstr>Modification of properties</vt:lpstr>
      <vt:lpstr>MATCH with a WHERE clause</vt:lpstr>
      <vt:lpstr>MATCH WITH Order by/LIMIT/SKIP</vt:lpstr>
      <vt:lpstr>Graph STRUCTURE queries</vt:lpstr>
      <vt:lpstr>Single shortest path</vt:lpstr>
      <vt:lpstr>WHERE clause &amp; NOT</vt:lpstr>
      <vt:lpstr>Aggregation used in return statement or with statement</vt:lpstr>
      <vt:lpstr>WITH clause</vt:lpstr>
      <vt:lpstr>ODDS and ENDS</vt:lpstr>
      <vt:lpstr>COLLECT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Modelling</dc:title>
  <dc:creator>Tavanapong, Wallapak [COM S]</dc:creator>
  <cp:lastModifiedBy>Tavanapong, Wallapak [COM S]</cp:lastModifiedBy>
  <cp:revision>645</cp:revision>
  <cp:lastPrinted>2019-04-25T11:58:39Z</cp:lastPrinted>
  <dcterms:modified xsi:type="dcterms:W3CDTF">2022-11-28T14:27:04Z</dcterms:modified>
</cp:coreProperties>
</file>