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4" r:id="rId2"/>
    <p:sldId id="304" r:id="rId3"/>
    <p:sldId id="401" r:id="rId4"/>
    <p:sldId id="397" r:id="rId5"/>
    <p:sldId id="318" r:id="rId6"/>
    <p:sldId id="309" r:id="rId7"/>
    <p:sldId id="410" r:id="rId8"/>
    <p:sldId id="405" r:id="rId9"/>
    <p:sldId id="406" r:id="rId10"/>
    <p:sldId id="408" r:id="rId11"/>
    <p:sldId id="412" r:id="rId12"/>
    <p:sldId id="407" r:id="rId13"/>
    <p:sldId id="404" r:id="rId14"/>
    <p:sldId id="411" r:id="rId15"/>
    <p:sldId id="413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7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4D13-710D-45C2-8DCA-1001DC3864B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3FE0-17FA-432B-A966-DAAAC03A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44563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AB1C059-BCF5-4192-9E3A-0DAAFB7B83AC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1816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098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8238" indent="-2238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5438" indent="-2238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2638" indent="-223838" defTabSz="9429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09838" indent="-223838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38" indent="-223838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4238" indent="-223838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1438" indent="-223838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382768-78C5-44A7-AAA4-B7662A3865BA}" type="slidenum">
              <a:rPr lang="en-US" altLang="en-US" sz="13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Comic Sans MS" panose="030F0702030302020204" pitchFamily="66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1.2 I/O per tuple is typically used for hash-based index using alternative (1)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</a:t>
            </a:r>
          </a:p>
        </p:txBody>
      </p:sp>
    </p:spTree>
    <p:extLst>
      <p:ext uri="{BB962C8B-B14F-4D97-AF65-F5344CB8AC3E}">
        <p14:creationId xmlns:p14="http://schemas.microsoft.com/office/powerpoint/2010/main" val="244008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and d2 do not match on any attribute. This hash join is probably a cartesian product of d and d2.</a:t>
            </a:r>
          </a:p>
          <a:p>
            <a:r>
              <a:rPr lang="en-US" dirty="0"/>
              <a:t>Index nested loop joins are used to join with w using the index </a:t>
            </a:r>
            <a:r>
              <a:rPr lang="en-US" dirty="0" err="1"/>
              <a:t>w.did</a:t>
            </a:r>
            <a:r>
              <a:rPr lang="en-US" dirty="0"/>
              <a:t> (created because the foreign key constraint). The result is joined with w2 using index nested loops join using the primary index on w2.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3FE0-17FA-432B-A966-DAAAC03ADC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CC22-C832-478A-9920-9CCB90A98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42EB-D2F3-4259-8A61-66976881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113E-0578-4038-B895-C67FD6A8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F5C5-24D8-471C-8BDE-23D82FE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98EB-7133-4D38-8FA6-6E7572D9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3951-5A40-45B9-8B68-3CDDCDAE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4F43-E1CE-4020-A4C3-9A26EDC7B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08A1-4038-45E8-BE8B-03108A47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0808-6ED6-482C-BAC7-BC44C142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3253-3382-495F-9C40-1FFEA4C2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2FD8F-D9DB-4D29-9620-DB541008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7100-D39F-4927-BAC5-F7FF733C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39F7-E6C7-45BF-B7DC-6953BFD2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8A00-3110-49CE-B3F8-727822FA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A0F7-B5FF-42D0-942C-85D6ECFA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9908-E8D1-466A-A792-81EB2544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A65D-656F-4C51-BB5A-381037F8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A593-163B-46A5-9BB7-BE6EA9EA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7F87-49C0-456C-9B25-7257D135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3F71-3DF4-4F48-B4E5-71D7CBB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6E7E-B387-4281-BB68-45105E4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8233-BCE6-468C-928A-E3E724B9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EF28-A3D0-4055-8667-4C971C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7873-CAB9-4F20-AD3F-04B9AA33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3004-C320-4430-8578-CE87122C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433-A7A8-4BD3-B732-9D2FD411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CDE7-0305-4DDD-B929-EB49052D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91577-498A-41F3-97A0-F935F046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C674-7AAA-4F6B-9698-FB65E077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8F52-DC3B-40B5-8648-6F249006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54FF-8B6D-4EAD-B585-5C122A3E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05E5-6168-4220-9962-D6CE4674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F5D6-79FC-4C06-ADF4-4E29A183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96AA0-B3DF-4AAD-B9EB-212D3752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3D393-2F69-4232-9C81-B3F7803A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06F05-21CA-43F1-93B1-57B54C099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8BEA5-05E7-48AC-B867-E392B265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94E08-A2BA-49D4-A059-BCD1CAE4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9049F-FA72-4CFB-A507-9C44C210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C7C9-5E99-4258-85DE-37E5D294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FF12-8BC4-4CA8-90B0-8934DE6D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87C57-5EAE-44CD-8FB3-6A47DC38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03D49-4E4A-41B5-BD99-C1E60146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210EC-65BD-4DF5-8213-9454AD36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4FB2-C95A-4FAD-A544-F0E2A8CF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CDCA5-9532-433B-BE70-A2322BF8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955D-F119-4316-AE4B-1A3D21A2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3AF9-96BC-4211-A7FE-1A881E2E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6A72-723A-4C87-A6A0-725D9A78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DFEF9-9DEA-4D78-BCE9-FABC161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5B7D5-9726-431D-BEEC-FB7677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20913-9BB4-4F57-859C-C34EF240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E1FC-D117-42D7-A395-1CE377DC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C64F9-CF4A-4803-8D53-FF8FD6B0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E6EF-A9F3-4F97-B3DC-63891412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49622-03B9-4784-AA55-9B0DE72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40D9-69FC-4CB4-9F82-50527DCF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39AF-6023-409F-B501-7C937E6C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217D-60BF-4970-86E5-BBCC9749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FF9B-A703-47EA-80F3-0081D253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DD34-E712-4D09-9530-E08607265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4B4C-BD10-455A-9E5E-3EC7D2B8E6A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DF29-B6AB-467A-9A04-88592066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35E9-218C-4CB1-8B5C-8FDF9373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3846-6096-48DE-88B8-5AB14E66B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9DE-5D6F-43A7-86C7-28B5F83C3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Query Execution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DB7A-20C6-47A1-B891-39BD259D7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Index-only access path and plans involve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13974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286000" y="3048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Comic Sans MS" panose="030F0702030302020204" pitchFamily="66" charset="0"/>
              </a:rPr>
              <a:t>Block Nested Loops Join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95725" y="1790700"/>
            <a:ext cx="914400" cy="1752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971925" y="1790701"/>
            <a:ext cx="762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B-2 pages for R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3895726" y="1409701"/>
            <a:ext cx="1038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3895725" y="3543300"/>
            <a:ext cx="914400" cy="914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3895725" y="4457700"/>
            <a:ext cx="914400" cy="914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2828925" y="4991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Text Box 11"/>
          <p:cNvSpPr txBox="1">
            <a:spLocks noChangeArrowheads="1"/>
          </p:cNvSpPr>
          <p:nvPr/>
        </p:nvSpPr>
        <p:spPr bwMode="auto">
          <a:xfrm>
            <a:off x="2057400" y="4724401"/>
            <a:ext cx="99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Output buffer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1828801" y="2095500"/>
            <a:ext cx="18383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(smaller relation)</a:t>
            </a:r>
          </a:p>
        </p:txBody>
      </p:sp>
      <p:sp>
        <p:nvSpPr>
          <p:cNvPr id="76811" name="Text Box 14"/>
          <p:cNvSpPr txBox="1">
            <a:spLocks noChangeArrowheads="1"/>
          </p:cNvSpPr>
          <p:nvPr/>
        </p:nvSpPr>
        <p:spPr bwMode="auto">
          <a:xfrm>
            <a:off x="1828800" y="3690938"/>
            <a:ext cx="1828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Bring the bigger relation S one page at a time.</a:t>
            </a:r>
          </a:p>
        </p:txBody>
      </p:sp>
      <p:sp>
        <p:nvSpPr>
          <p:cNvPr id="76812" name="Rectangle 18"/>
          <p:cNvSpPr>
            <a:spLocks noChangeArrowheads="1"/>
          </p:cNvSpPr>
          <p:nvPr/>
        </p:nvSpPr>
        <p:spPr bwMode="auto">
          <a:xfrm>
            <a:off x="5010150" y="1447800"/>
            <a:ext cx="7181850" cy="224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Load B-2 pages of R from disk into the memory buffer pool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mic Sans MS" panose="030F0702030302020204" pitchFamily="66" charset="0"/>
              </a:rPr>
              <a:t>foreach block </a:t>
            </a:r>
            <a:r>
              <a:rPr lang="en-US" altLang="en-US" sz="1800" dirty="0">
                <a:latin typeface="Comic Sans MS" panose="030F0702030302020204" pitchFamily="66" charset="0"/>
              </a:rPr>
              <a:t>of B-2 pages of R do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</a:t>
            </a:r>
            <a:r>
              <a:rPr lang="en-US" altLang="en-US" sz="1800" b="1" dirty="0" err="1">
                <a:latin typeface="Comic Sans MS" panose="030F0702030302020204" pitchFamily="66" charset="0"/>
              </a:rPr>
              <a:t>foreach</a:t>
            </a:r>
            <a:r>
              <a:rPr lang="en-US" altLang="en-US" sz="1800" b="1" dirty="0">
                <a:latin typeface="Comic Sans MS" panose="030F0702030302020204" pitchFamily="66" charset="0"/>
              </a:rPr>
              <a:t> page </a:t>
            </a:r>
            <a:r>
              <a:rPr lang="en-US" altLang="en-US" sz="1800" dirty="0">
                <a:latin typeface="Comic Sans MS" panose="030F0702030302020204" pitchFamily="66" charset="0"/>
              </a:rPr>
              <a:t>of s in S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 // in memory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     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foreach</a:t>
            </a:r>
            <a:r>
              <a:rPr lang="en-US" altLang="en-US" sz="1600" b="1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r</a:t>
            </a:r>
            <a:r>
              <a:rPr lang="en-US" altLang="en-US" sz="1600" b="1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tuple in the buffer for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	 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foreach</a:t>
            </a:r>
            <a:r>
              <a:rPr lang="en-US" altLang="en-US" sz="1600" dirty="0">
                <a:latin typeface="Comic Sans MS" panose="030F0702030302020204" pitchFamily="66" charset="0"/>
              </a:rPr>
              <a:t> s tuple in the buffer for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                     if </a:t>
            </a:r>
            <a:r>
              <a:rPr lang="en-US" altLang="en-US" sz="1600" dirty="0" err="1">
                <a:latin typeface="Comic Sans MS" panose="030F0702030302020204" pitchFamily="66" charset="0"/>
              </a:rPr>
              <a:t>r.A</a:t>
            </a:r>
            <a:r>
              <a:rPr lang="en-US" altLang="en-US" sz="1600" dirty="0">
                <a:latin typeface="Comic Sans MS" panose="030F0702030302020204" pitchFamily="66" charset="0"/>
              </a:rPr>
              <a:t> == S.B</a:t>
            </a:r>
            <a:r>
              <a:rPr lang="en-US" altLang="en-US" sz="1600" baseline="-10000" dirty="0">
                <a:latin typeface="Comic Sans MS" panose="030F0702030302020204" pitchFamily="66" charset="0"/>
              </a:rPr>
              <a:t> </a:t>
            </a:r>
            <a:r>
              <a:rPr lang="en-US" altLang="en-US" sz="1600" dirty="0">
                <a:latin typeface="Comic Sans MS" panose="030F0702030302020204" pitchFamily="66" charset="0"/>
              </a:rPr>
              <a:t> then add &lt;r, s&gt; to the output buffer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76813" name="Text Box 23"/>
          <p:cNvSpPr txBox="1">
            <a:spLocks noChangeArrowheads="1"/>
          </p:cNvSpPr>
          <p:nvPr/>
        </p:nvSpPr>
        <p:spPr bwMode="auto">
          <a:xfrm>
            <a:off x="3108325" y="6113463"/>
            <a:ext cx="6992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B: Available memory in pages in the database buffer pool</a:t>
            </a:r>
          </a:p>
        </p:txBody>
      </p:sp>
      <p:sp>
        <p:nvSpPr>
          <p:cNvPr id="76814" name="Text Box 26"/>
          <p:cNvSpPr txBox="1">
            <a:spLocks noChangeArrowheads="1"/>
          </p:cNvSpPr>
          <p:nvPr/>
        </p:nvSpPr>
        <p:spPr bwMode="auto">
          <a:xfrm>
            <a:off x="3971925" y="3619500"/>
            <a:ext cx="762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for S</a:t>
            </a:r>
          </a:p>
        </p:txBody>
      </p:sp>
      <p:sp>
        <p:nvSpPr>
          <p:cNvPr id="76815" name="Text Box 27"/>
          <p:cNvSpPr txBox="1">
            <a:spLocks noChangeArrowheads="1"/>
          </p:cNvSpPr>
          <p:nvPr/>
        </p:nvSpPr>
        <p:spPr bwMode="auto">
          <a:xfrm>
            <a:off x="3971925" y="4686301"/>
            <a:ext cx="762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V="1">
            <a:off x="7848600" y="4760914"/>
            <a:ext cx="1524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8826087" y="4024313"/>
            <a:ext cx="2819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Optimal if the smaller of the two relations fit in B-2 pages of the memory</a:t>
            </a:r>
          </a:p>
        </p:txBody>
      </p:sp>
      <p:sp>
        <p:nvSpPr>
          <p:cNvPr id="74770" name="Rectangle 19"/>
          <p:cNvSpPr>
            <a:spLocks noChangeArrowheads="1"/>
          </p:cNvSpPr>
          <p:nvPr/>
        </p:nvSpPr>
        <p:spPr bwMode="auto">
          <a:xfrm>
            <a:off x="8802689" y="4021932"/>
            <a:ext cx="2971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5410201" y="5029201"/>
            <a:ext cx="222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Cost=|R|+|S|*</a:t>
            </a:r>
          </a:p>
        </p:txBody>
      </p:sp>
      <p:graphicFrame>
        <p:nvGraphicFramePr>
          <p:cNvPr id="74772" name="Object 21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7477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2"/>
          <p:cNvGraphicFramePr>
            <a:graphicFrameLocks noChangeAspect="1"/>
          </p:cNvGraphicFramePr>
          <p:nvPr/>
        </p:nvGraphicFramePr>
        <p:xfrm>
          <a:off x="7467600" y="4967289"/>
          <a:ext cx="9906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474" imgH="431613" progId="Equation.3">
                  <p:embed/>
                </p:oleObj>
              </mc:Choice>
              <mc:Fallback>
                <p:oleObj name="Equation" r:id="rId4" imgW="520474" imgH="431613" progId="Equation.3">
                  <p:embed/>
                  <p:pic>
                    <p:nvPicPr>
                      <p:cNvPr id="7477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967289"/>
                        <a:ext cx="9906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881409" y="1216968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join condition R.A=S.B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9565F1-A4E3-4EB1-B6BA-D8C0F9C69519}"/>
              </a:ext>
            </a:extLst>
          </p:cNvPr>
          <p:cNvSpPr txBox="1"/>
          <p:nvPr/>
        </p:nvSpPr>
        <p:spPr>
          <a:xfrm>
            <a:off x="6283867" y="3244334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the output buffer is full, </a:t>
            </a:r>
            <a:r>
              <a:rPr lang="en-US" dirty="0">
                <a:solidFill>
                  <a:schemeClr val="accent6"/>
                </a:solidFill>
              </a:rPr>
              <a:t>output the result</a:t>
            </a:r>
          </a:p>
        </p:txBody>
      </p:sp>
    </p:spTree>
    <p:extLst>
      <p:ext uri="{BB962C8B-B14F-4D97-AF65-F5344CB8AC3E}">
        <p14:creationId xmlns:p14="http://schemas.microsoft.com/office/powerpoint/2010/main" val="5805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8" grpId="0" animBg="1"/>
      <p:bldP spid="74769" grpId="0"/>
      <p:bldP spid="74770" grpId="0" animBg="1"/>
      <p:bldP spid="747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0632" y="5375220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64005" y="4641864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93439" y="1717487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4814" y="4171066"/>
            <a:ext cx="2776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(indexed nested loops join)</a:t>
            </a:r>
          </a:p>
          <a:p>
            <a:pPr>
              <a:defRPr/>
            </a:pPr>
            <a:r>
              <a:rPr lang="en-US" dirty="0"/>
              <a:t>  using index on S.B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3348" y="737776"/>
            <a:ext cx="675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algebra expression when you have R inner join S on R.A=S.B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654573" y="1486901"/>
            <a:ext cx="381000" cy="228600"/>
            <a:chOff x="1248" y="3600"/>
            <a:chExt cx="384" cy="192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80949" y="5375220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3984" y="4722173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6902" y="1347493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2142" y="1331645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35700" y="4435828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652535" y="4205242"/>
            <a:ext cx="381000" cy="228600"/>
            <a:chOff x="1248" y="3600"/>
            <a:chExt cx="384" cy="192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49755" y="5777065"/>
            <a:ext cx="313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row of R, R.A value is used to search for rows in S with the values of S.B=R.A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4297" y="5314830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7670" y="4581474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328480" y="4110676"/>
            <a:ext cx="2534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(index nested loops join)</a:t>
            </a:r>
          </a:p>
          <a:p>
            <a:pPr>
              <a:defRPr/>
            </a:pPr>
            <a:r>
              <a:rPr lang="en-US" dirty="0"/>
              <a:t>  using index on R.A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34614" y="5314830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577649" y="4661783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89365" y="4375438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S.B=R.A</a:t>
            </a:r>
          </a:p>
        </p:txBody>
      </p: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8006200" y="4144852"/>
            <a:ext cx="381000" cy="228600"/>
            <a:chOff x="1248" y="3600"/>
            <a:chExt cx="384" cy="192"/>
          </a:xfrm>
        </p:grpSpPr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42749" y="5769341"/>
            <a:ext cx="31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row of S, S.B value is used to search for rows in R with the values of S.B=R.A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9755" y="3231595"/>
            <a:ext cx="443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3 if there is an index with S.B as the first attribute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7566" y="3213670"/>
            <a:ext cx="449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4 if there is an index with R.A as the first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233" y="2418063"/>
            <a:ext cx="909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plans if indexed nested loops join is supported by the DBMS</a:t>
            </a:r>
          </a:p>
          <a:p>
            <a:r>
              <a:rPr lang="en-US" dirty="0"/>
              <a:t>The number of additional plans depends on the number of indexes on the join attributes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148998" y="3108726"/>
            <a:ext cx="10031767" cy="1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827160" y="3909881"/>
            <a:ext cx="8912" cy="37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192244" y="3823977"/>
            <a:ext cx="8912" cy="37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2E4D17-8070-4565-993B-E33003F5C656}"/>
              </a:ext>
            </a:extLst>
          </p:cNvPr>
          <p:cNvSpPr txBox="1"/>
          <p:nvPr/>
        </p:nvSpPr>
        <p:spPr>
          <a:xfrm>
            <a:off x="267342" y="548344"/>
            <a:ext cx="2766193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there are relevant indexes, there are more query execution plans.</a:t>
            </a:r>
          </a:p>
        </p:txBody>
      </p:sp>
    </p:spTree>
    <p:extLst>
      <p:ext uri="{BB962C8B-B14F-4D97-AF65-F5344CB8AC3E}">
        <p14:creationId xmlns:p14="http://schemas.microsoft.com/office/powerpoint/2010/main" val="91658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133600" y="3048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Comic Sans MS" panose="030F0702030302020204" pitchFamily="66" charset="0"/>
              </a:rPr>
              <a:t>Indexed Nested Loops Join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369218" y="2000399"/>
            <a:ext cx="8836562" cy="224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foreach page </a:t>
            </a:r>
            <a:r>
              <a:rPr lang="en-US" altLang="en-US" sz="2000" dirty="0">
                <a:latin typeface="Comic Sans MS" panose="030F0702030302020204" pitchFamily="66" charset="0"/>
              </a:rPr>
              <a:t>of R in R do   // R: outer relation; bring in from disk one page at a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foreach</a:t>
            </a:r>
            <a:r>
              <a:rPr lang="en-US" altLang="en-US" sz="2000" b="1" dirty="0">
                <a:latin typeface="Comic Sans MS" panose="030F0702030302020204" pitchFamily="66" charset="0"/>
              </a:rPr>
              <a:t> tuple </a:t>
            </a:r>
            <a:r>
              <a:rPr lang="en-US" altLang="en-US" sz="2000" dirty="0">
                <a:latin typeface="Comic Sans MS" panose="030F0702030302020204" pitchFamily="66" charset="0"/>
              </a:rPr>
              <a:t>r in the buffer for R do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use the value of </a:t>
            </a:r>
            <a:r>
              <a:rPr lang="en-US" altLang="en-US" sz="2000" dirty="0" err="1">
                <a:latin typeface="Comic Sans MS" panose="030F0702030302020204" pitchFamily="66" charset="0"/>
              </a:rPr>
              <a:t>r.A</a:t>
            </a:r>
            <a:r>
              <a:rPr lang="en-US" altLang="en-US" sz="2000" dirty="0">
                <a:latin typeface="Comic Sans MS" panose="030F0702030302020204" pitchFamily="66" charset="0"/>
              </a:rPr>
              <a:t> to search the index built on S.B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for all matching s tuples in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add &lt;r, s&gt; to the output buffer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</a:t>
            </a:r>
            <a:r>
              <a:rPr lang="en-US" altLang="en-US" sz="2000" dirty="0">
                <a:solidFill>
                  <a:schemeClr val="accent6"/>
                </a:solidFill>
                <a:latin typeface="Comic Sans MS" panose="030F0702030302020204" pitchFamily="66" charset="0"/>
              </a:rPr>
              <a:t>output the result </a:t>
            </a:r>
            <a:r>
              <a:rPr lang="en-US" altLang="en-US" sz="2000" dirty="0">
                <a:latin typeface="Comic Sans MS" panose="030F0702030302020204" pitchFamily="66" charset="0"/>
              </a:rPr>
              <a:t>whenever the output buffer is full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10256579" y="2445495"/>
            <a:ext cx="914400" cy="8540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0305793" y="2582019"/>
            <a:ext cx="8143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for R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0214345" y="2014178"/>
            <a:ext cx="1038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10239117" y="4277469"/>
            <a:ext cx="914400" cy="914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7832" name="Text Box 27"/>
          <p:cNvSpPr txBox="1">
            <a:spLocks noChangeArrowheads="1"/>
          </p:cNvSpPr>
          <p:nvPr/>
        </p:nvSpPr>
        <p:spPr bwMode="auto">
          <a:xfrm>
            <a:off x="10207367" y="4442569"/>
            <a:ext cx="876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output</a:t>
            </a:r>
          </a:p>
        </p:txBody>
      </p:sp>
      <p:sp>
        <p:nvSpPr>
          <p:cNvPr id="77833" name="TextBox 1"/>
          <p:cNvSpPr txBox="1">
            <a:spLocks noChangeArrowheads="1"/>
          </p:cNvSpPr>
          <p:nvPr/>
        </p:nvSpPr>
        <p:spPr bwMode="auto">
          <a:xfrm>
            <a:off x="1038483" y="4734669"/>
            <a:ext cx="78121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Considered only when there is an index on either R.A or S.B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The one with the index on the joining attribute is used as the inner relation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Cost depends on what index is used</a:t>
            </a:r>
          </a:p>
        </p:txBody>
      </p:sp>
      <p:sp>
        <p:nvSpPr>
          <p:cNvPr id="77834" name="Rectangle 7"/>
          <p:cNvSpPr>
            <a:spLocks noChangeArrowheads="1"/>
          </p:cNvSpPr>
          <p:nvPr/>
        </p:nvSpPr>
        <p:spPr bwMode="auto">
          <a:xfrm>
            <a:off x="10239117" y="3337669"/>
            <a:ext cx="914400" cy="914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7835" name="Text Box 26"/>
          <p:cNvSpPr txBox="1">
            <a:spLocks noChangeArrowheads="1"/>
          </p:cNvSpPr>
          <p:nvPr/>
        </p:nvSpPr>
        <p:spPr bwMode="auto">
          <a:xfrm>
            <a:off x="10315317" y="3413869"/>
            <a:ext cx="838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for S</a:t>
            </a: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1165058" y="1217630"/>
            <a:ext cx="566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join condition R.A=S.B (</a:t>
            </a:r>
            <a:r>
              <a:rPr lang="en-US" altLang="en-US" sz="1400" dirty="0">
                <a:latin typeface="Comic Sans MS" panose="030F0702030302020204" pitchFamily="66" charset="0"/>
              </a:rPr>
              <a:t>e.g., </a:t>
            </a:r>
            <a:r>
              <a:rPr lang="en-US" altLang="en-US" sz="1400" dirty="0" err="1">
                <a:latin typeface="Comic Sans MS" panose="030F0702030302020204" pitchFamily="66" charset="0"/>
              </a:rPr>
              <a:t>Recipe.fid</a:t>
            </a:r>
            <a:r>
              <a:rPr lang="en-US" altLang="en-US" sz="1400" dirty="0">
                <a:latin typeface="Comic Sans MS" panose="030F0702030302020204" pitchFamily="66" charset="0"/>
              </a:rPr>
              <a:t>=</a:t>
            </a:r>
            <a:r>
              <a:rPr lang="en-US" altLang="en-US" sz="1400" dirty="0" err="1">
                <a:latin typeface="Comic Sans MS" panose="030F0702030302020204" pitchFamily="66" charset="0"/>
              </a:rPr>
              <a:t>Food.fid</a:t>
            </a:r>
            <a:r>
              <a:rPr lang="en-US" altLang="en-US" sz="2400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827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958975" y="1041401"/>
            <a:ext cx="845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Selectivity of a join of two relations R and 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= Number of rows as a result of the join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_____________________________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 Number of rows in R (|R|) x Number of rows in S (|S|)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3601" y="4165600"/>
            <a:ext cx="3051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SELECT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FROM R,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WHERE R.rid=S.rid;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91201" y="4013200"/>
            <a:ext cx="4378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R has 1000 rows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S has 1000 rows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Suppose R joins S output 10 rows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Selectivity = 10/(1000x1000)</a:t>
            </a:r>
          </a:p>
        </p:txBody>
      </p:sp>
    </p:spTree>
    <p:extLst>
      <p:ext uri="{BB962C8B-B14F-4D97-AF65-F5344CB8AC3E}">
        <p14:creationId xmlns:p14="http://schemas.microsoft.com/office/powerpoint/2010/main" val="161076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389" y="4773397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32762" y="4040041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94543" y="1293072"/>
            <a:ext cx="947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S.C=Z.D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3658" y="381343"/>
            <a:ext cx="501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algebra expression for two join operators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471413" y="1008811"/>
            <a:ext cx="381000" cy="228600"/>
            <a:chOff x="1248" y="3600"/>
            <a:chExt cx="384" cy="192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49706" y="4773397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92741" y="4120350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03742" y="869403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(R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8982" y="853555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04457" y="3834005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3121292" y="3603419"/>
            <a:ext cx="381000" cy="228600"/>
            <a:chOff x="1248" y="3600"/>
            <a:chExt cx="384" cy="192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1376" y="5705180"/>
            <a:ext cx="8856782" cy="67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left deep plan is a query execution plan where </a:t>
            </a:r>
            <a:r>
              <a:rPr lang="en-US" b="1" dirty="0"/>
              <a:t>the right operand of each join operator must be a relation </a:t>
            </a:r>
            <a:r>
              <a:rPr lang="en-US" dirty="0"/>
              <a:t>not an output from another operator</a:t>
            </a:r>
          </a:p>
        </p:txBody>
      </p:sp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6503722" y="1000865"/>
            <a:ext cx="381000" cy="228600"/>
            <a:chOff x="1248" y="3600"/>
            <a:chExt cx="384" cy="192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84722" y="861501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Z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00458" y="1283417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507464" y="2945278"/>
            <a:ext cx="671705" cy="5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4342494" y="2800489"/>
            <a:ext cx="381000" cy="228600"/>
            <a:chOff x="1248" y="3600"/>
            <a:chExt cx="384" cy="192"/>
          </a:xfrm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Arrow Connector 47"/>
          <p:cNvCxnSpPr>
            <a:stCxn id="49" idx="0"/>
          </p:cNvCxnSpPr>
          <p:nvPr/>
        </p:nvCxnSpPr>
        <p:spPr>
          <a:xfrm flipH="1" flipV="1">
            <a:off x="4751955" y="3124328"/>
            <a:ext cx="1168023" cy="159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6709" y="4716069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Z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92510" y="2962665"/>
            <a:ext cx="947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S.C=Z.D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12054" y="1997476"/>
            <a:ext cx="10422385" cy="2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8100" y="3556730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(join algorithm)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21867" y="257261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(join algorithm)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521398" y="2263569"/>
            <a:ext cx="23191" cy="4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4722" y="4120350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Other left deep plans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7124F2-1005-40DB-810E-A9EE7D6B5FAE}"/>
              </a:ext>
            </a:extLst>
          </p:cNvPr>
          <p:cNvSpPr txBox="1"/>
          <p:nvPr/>
        </p:nvSpPr>
        <p:spPr>
          <a:xfrm>
            <a:off x="267342" y="548344"/>
            <a:ext cx="2766193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DBMS generates left deep plans for a query involving more than two relations</a:t>
            </a:r>
          </a:p>
        </p:txBody>
      </p:sp>
    </p:spTree>
    <p:extLst>
      <p:ext uri="{BB962C8B-B14F-4D97-AF65-F5344CB8AC3E}">
        <p14:creationId xmlns:p14="http://schemas.microsoft.com/office/powerpoint/2010/main" val="382920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38C-8BA1-4DDC-A54C-89E87FC6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98C2-6AE3-4787-829C-04677267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EF592-D99F-4CBE-89B2-62A51DC0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732"/>
            <a:ext cx="12192000" cy="6108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1437F-4B34-4B70-ABF9-B27C2DADAFF1}"/>
              </a:ext>
            </a:extLst>
          </p:cNvPr>
          <p:cNvSpPr txBox="1"/>
          <p:nvPr/>
        </p:nvSpPr>
        <p:spPr>
          <a:xfrm>
            <a:off x="405352" y="45522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example</a:t>
            </a:r>
          </a:p>
        </p:txBody>
      </p:sp>
    </p:spTree>
    <p:extLst>
      <p:ext uri="{BB962C8B-B14F-4D97-AF65-F5344CB8AC3E}">
        <p14:creationId xmlns:p14="http://schemas.microsoft.com/office/powerpoint/2010/main" val="15257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/>
          </p:cNvSpPr>
          <p:nvPr/>
        </p:nvSpPr>
        <p:spPr bwMode="auto">
          <a:xfrm>
            <a:off x="2133600" y="1828800"/>
            <a:ext cx="80010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3355975" y="838201"/>
            <a:ext cx="548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Enumeration of Left-Deep Plans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2241551" y="1981201"/>
            <a:ext cx="77812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Pass I: Enumerate all single-relation plans.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           Retain the cheapest plan(s) for each relation.</a:t>
            </a: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538515" y="3751943"/>
            <a:ext cx="91004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31775" indent="-231775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Cheapest plan where tuples are not in any order (Plan A).</a:t>
            </a:r>
          </a:p>
          <a:p>
            <a:pPr marL="231775" indent="-231775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Cheapest plan where tuples are in a sort order (Plan B) if exists</a:t>
            </a:r>
          </a:p>
          <a:p>
            <a:pPr marL="231775" indent="-231775"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If plan B is cheaper than plan A, retain only plan B.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1376" y="5705181"/>
            <a:ext cx="1072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deep plan is a query execution plan where the right operand (input) of each join operator must be a 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F16F1-CCDF-4355-A53E-7E26A8219E5D}"/>
              </a:ext>
            </a:extLst>
          </p:cNvPr>
          <p:cNvSpPr txBox="1"/>
          <p:nvPr/>
        </p:nvSpPr>
        <p:spPr>
          <a:xfrm>
            <a:off x="10341205" y="245097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</a:t>
            </a:r>
          </a:p>
        </p:txBody>
      </p:sp>
    </p:spTree>
    <p:extLst>
      <p:ext uri="{BB962C8B-B14F-4D97-AF65-F5344CB8AC3E}">
        <p14:creationId xmlns:p14="http://schemas.microsoft.com/office/powerpoint/2010/main" val="9581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2895601" y="838201"/>
            <a:ext cx="669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Enumeration of Left-Deep Plans </a:t>
            </a:r>
            <a:r>
              <a:rPr lang="en-US" altLang="en-US" sz="2400">
                <a:latin typeface="Comic Sans MS" panose="030F0702030302020204" pitchFamily="66" charset="0"/>
              </a:rPr>
              <a:t>(Cont’d)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2346326" y="1874838"/>
            <a:ext cx="771207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Pass II: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Generate all two-relation plans by considering each single-relation plan after Pass I as the outer relation and every other relation as the inner relation.</a:t>
            </a:r>
          </a:p>
        </p:txBody>
      </p:sp>
      <p:graphicFrame>
        <p:nvGraphicFramePr>
          <p:cNvPr id="10138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8401" y="3657601"/>
          <a:ext cx="1158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825500" progId="Equation.3">
                  <p:embed/>
                </p:oleObj>
              </mc:Choice>
              <mc:Fallback>
                <p:oleObj name="Equation" r:id="rId2" imgW="1155700" imgH="825500" progId="Equation.3">
                  <p:embed/>
                  <p:pic>
                    <p:nvPicPr>
                      <p:cNvPr id="101381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657601"/>
                        <a:ext cx="1158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3962401" y="3429001"/>
            <a:ext cx="59340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For each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join method</a:t>
            </a:r>
            <a:r>
              <a:rPr lang="en-US" altLang="en-US" sz="2000" dirty="0">
                <a:latin typeface="Comic Sans MS" panose="030F0702030302020204" pitchFamily="66" charset="0"/>
              </a:rPr>
              <a:t>, determine the best access method for B.  Consider the plans that involve the join attribute of 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If a sort-merge join is used and the access method for B does not produce the result in a sorted order according to the join attribute of B, a cost of sorting must be included.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9028" y="6271599"/>
            <a:ext cx="630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pass is required if you have more relations left to be joined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D2488-45F1-4D7C-A5E5-10528844D1AE}"/>
              </a:ext>
            </a:extLst>
          </p:cNvPr>
          <p:cNvSpPr txBox="1"/>
          <p:nvPr/>
        </p:nvSpPr>
        <p:spPr>
          <a:xfrm>
            <a:off x="10341205" y="245097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</a:t>
            </a:r>
          </a:p>
        </p:txBody>
      </p:sp>
    </p:spTree>
    <p:extLst>
      <p:ext uri="{BB962C8B-B14F-4D97-AF65-F5344CB8AC3E}">
        <p14:creationId xmlns:p14="http://schemas.microsoft.com/office/powerpoint/2010/main" val="36236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3641726" y="939800"/>
            <a:ext cx="458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Index-only access path</a:t>
            </a:r>
          </a:p>
        </p:txBody>
      </p:sp>
      <p:sp>
        <p:nvSpPr>
          <p:cNvPr id="169988" name="Text Box 3"/>
          <p:cNvSpPr txBox="1">
            <a:spLocks noChangeArrowheads="1"/>
          </p:cNvSpPr>
          <p:nvPr/>
        </p:nvSpPr>
        <p:spPr bwMode="auto">
          <a:xfrm>
            <a:off x="1680211" y="3399106"/>
            <a:ext cx="863140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Conditions of Use: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All attributes </a:t>
            </a:r>
            <a:r>
              <a:rPr lang="en-US" altLang="en-US" sz="2000" dirty="0">
                <a:latin typeface="Comic Sans MS" panose="030F0702030302020204" pitchFamily="66" charset="0"/>
              </a:rPr>
              <a:t>mentioned in the query </a:t>
            </a:r>
            <a:r>
              <a:rPr lang="en-US" altLang="en-US" sz="1400" dirty="0">
                <a:latin typeface="Comic Sans MS" panose="030F0702030302020204" pitchFamily="66" charset="0"/>
              </a:rPr>
              <a:t>(SELECT, WHERE, GROUP BY, HAVING)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are included in the search key for some </a:t>
            </a:r>
            <a:r>
              <a:rPr lang="en-US" altLang="en-US" sz="20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dense index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on the relation in the FROM clause.</a:t>
            </a:r>
          </a:p>
          <a:p>
            <a:pPr marL="457200" indent="-457200">
              <a:spcBef>
                <a:spcPct val="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Dense index means one data entry per data record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Sparse index means one data entry per page (having more than one record)</a:t>
            </a:r>
          </a:p>
        </p:txBody>
      </p:sp>
      <p:sp>
        <p:nvSpPr>
          <p:cNvPr id="169989" name="TextBox 1"/>
          <p:cNvSpPr txBox="1">
            <a:spLocks noChangeArrowheads="1"/>
          </p:cNvSpPr>
          <p:nvPr/>
        </p:nvSpPr>
        <p:spPr bwMode="auto">
          <a:xfrm>
            <a:off x="1826313" y="1674342"/>
            <a:ext cx="82123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Use only the index to answer the query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No need to retrieve data records since the data entries in the index contain all attributes needed for this query.</a:t>
            </a:r>
          </a:p>
        </p:txBody>
      </p:sp>
    </p:spTree>
    <p:extLst>
      <p:ext uri="{BB962C8B-B14F-4D97-AF65-F5344CB8AC3E}">
        <p14:creationId xmlns:p14="http://schemas.microsoft.com/office/powerpoint/2010/main" val="81765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Comic Sans MS" panose="030F0702030302020204" pitchFamily="66" charset="0"/>
              </a:rPr>
              <a:t>Plan using index only access path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Retrieve only data entries of the index</a:t>
            </a:r>
          </a:p>
          <a:p>
            <a:pPr eaLnBrk="1" hangingPunct="1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Suppose we have a dense index on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saliors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(rating,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sid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, age)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943600" y="2895600"/>
          <a:ext cx="28146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30654" imgH="1966570" progId="Visio.Drawing.6">
                  <p:embed/>
                </p:oleObj>
              </mc:Choice>
              <mc:Fallback>
                <p:oleObj name="Visio" r:id="rId2" imgW="1730654" imgH="1966570" progId="Visio.Drawing.6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8146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6540" y="3628772"/>
            <a:ext cx="2963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rating, count(</a:t>
            </a:r>
            <a:r>
              <a:rPr lang="en-US" dirty="0" err="1"/>
              <a:t>sid</a:t>
            </a:r>
            <a:r>
              <a:rPr lang="en-US" dirty="0"/>
              <a:t>)</a:t>
            </a:r>
          </a:p>
          <a:p>
            <a:r>
              <a:rPr lang="en-US" dirty="0"/>
              <a:t>from sailors</a:t>
            </a:r>
          </a:p>
          <a:p>
            <a:r>
              <a:rPr lang="en-US" dirty="0"/>
              <a:t>where rating &gt; 5 and age = 20</a:t>
            </a:r>
          </a:p>
          <a:p>
            <a:r>
              <a:rPr lang="en-US" dirty="0"/>
              <a:t>group by rating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2158" y="5103628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540" y="330916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8856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611474" y="3266003"/>
            <a:ext cx="9747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Selectivity = </a:t>
            </a:r>
            <a:r>
              <a:rPr lang="en-US" altLang="en-US" sz="2400" dirty="0">
                <a:latin typeface="Comic Sans MS" panose="030F0702030302020204" pitchFamily="66" charset="0"/>
              </a:rPr>
              <a:t>Number of output rows/Number of input rows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508792" y="4027911"/>
            <a:ext cx="22060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Selectivity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SELECT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FROM 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WHERE DNO=10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339503" y="4120187"/>
            <a:ext cx="41921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= Number of rows with DNO=10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_________________________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598634" y="4951240"/>
            <a:ext cx="299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Number of rows in EMP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9439" y="830297"/>
            <a:ext cx="103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omic Sans MS" panose="030F0702030302020204" pitchFamily="66" charset="0"/>
              </a:rPr>
              <a:t>When using index may not be faster than full table scan?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0676" y="2377246"/>
            <a:ext cx="987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are a large percentage of rows (in the relation) that satisfy the condition, the selectivity is large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2307" y="3727668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E501B-4F1D-4733-B2C5-B02BCD5771F6}"/>
              </a:ext>
            </a:extLst>
          </p:cNvPr>
          <p:cNvSpPr txBox="1"/>
          <p:nvPr/>
        </p:nvSpPr>
        <p:spPr>
          <a:xfrm>
            <a:off x="1770808" y="5843037"/>
            <a:ext cx="565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selectivity is closer to 1, a full table scan may be cheaper.</a:t>
            </a:r>
          </a:p>
        </p:txBody>
      </p:sp>
    </p:spTree>
    <p:extLst>
      <p:ext uri="{BB962C8B-B14F-4D97-AF65-F5344CB8AC3E}">
        <p14:creationId xmlns:p14="http://schemas.microsoft.com/office/powerpoint/2010/main" val="40812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1"/>
          <p:cNvSpPr txBox="1">
            <a:spLocks noChangeArrowheads="1"/>
          </p:cNvSpPr>
          <p:nvPr/>
        </p:nvSpPr>
        <p:spPr bwMode="auto">
          <a:xfrm>
            <a:off x="1420517" y="2398996"/>
            <a:ext cx="96465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accent5"/>
                </a:solidFill>
                <a:latin typeface="Comic Sans MS" panose="030F0702030302020204" pitchFamily="66" charset="0"/>
              </a:rPr>
              <a:t>Queries involving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27971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Comic Sans MS" panose="030F0702030302020204" pitchFamily="66" charset="0"/>
              </a:rPr>
              <a:t>Join Algorithms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Page-at-a-time Simple Nested Loops Join</a:t>
            </a:r>
          </a:p>
          <a:p>
            <a:r>
              <a:rPr lang="en-US" alt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Block Nested Loops Join</a:t>
            </a:r>
          </a:p>
          <a:p>
            <a:r>
              <a:rPr lang="en-US" alt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Indexed Nested Loops Join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Hash Join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Sort-Merge Join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…</a:t>
            </a:r>
          </a:p>
          <a:p>
            <a:endParaRPr lang="en-US" altLang="en-US" sz="2400" dirty="0">
              <a:latin typeface="Comic Sans MS" panose="030F0702030302020204" pitchFamily="66" charset="0"/>
            </a:endParaRPr>
          </a:p>
          <a:p>
            <a:r>
              <a:rPr lang="en-US" altLang="en-US" sz="2400" dirty="0">
                <a:latin typeface="Comic Sans MS" panose="030F0702030302020204" pitchFamily="66" charset="0"/>
              </a:rPr>
              <a:t>Most DBMS supports variants of nested loops join algorithms</a:t>
            </a:r>
          </a:p>
        </p:txBody>
      </p:sp>
    </p:spTree>
    <p:extLst>
      <p:ext uri="{BB962C8B-B14F-4D97-AF65-F5344CB8AC3E}">
        <p14:creationId xmlns:p14="http://schemas.microsoft.com/office/powerpoint/2010/main" val="398656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667" y="5264817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13040" y="4531461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00381" y="1560499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1419" y="3917616"/>
            <a:ext cx="2534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(page at a time simple nested loops)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2570" y="358846"/>
            <a:ext cx="83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algebra expressions when you have R inner join S on R.A=S.B; they both give the same results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661515" y="1329913"/>
            <a:ext cx="381000" cy="228600"/>
            <a:chOff x="1248" y="3600"/>
            <a:chExt cx="384" cy="192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29984" y="5264817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373019" y="4611770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3844" y="1190505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89084" y="1174657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84735" y="4325425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1801570" y="4094839"/>
            <a:ext cx="381000" cy="228600"/>
            <a:chOff x="1248" y="3600"/>
            <a:chExt cx="384" cy="192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86283" y="5942023"/>
            <a:ext cx="680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is on the left of the join operator; it is called the </a:t>
            </a:r>
            <a:r>
              <a:rPr lang="en-US" sz="2000" b="1" dirty="0"/>
              <a:t>outer relation</a:t>
            </a:r>
            <a:endParaRPr lang="en-US" b="1" dirty="0"/>
          </a:p>
          <a:p>
            <a:r>
              <a:rPr lang="en-US" dirty="0"/>
              <a:t>S is on the right of the join operator; it is called the </a:t>
            </a:r>
            <a:r>
              <a:rPr lang="en-US" sz="2400" b="1" dirty="0"/>
              <a:t>inner relation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68873" y="5258831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22246" y="4525475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055898" y="4027051"/>
            <a:ext cx="1709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(page at a time simple nested loops)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39190" y="5258831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482225" y="4605784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193941" y="4319439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S.B=R.A</a:t>
            </a:r>
          </a:p>
        </p:txBody>
      </p: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7910776" y="4088853"/>
            <a:ext cx="381000" cy="228600"/>
            <a:chOff x="1248" y="3600"/>
            <a:chExt cx="384" cy="192"/>
          </a:xfrm>
        </p:grpSpPr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27622" y="357118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27336" y="363993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4735" y="2789309"/>
            <a:ext cx="875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plans if the simple nested loops join algorithm is supported; disk I/O costs are different.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45959" y="1509144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S.B=R.A</a:t>
            </a: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7307093" y="1278558"/>
            <a:ext cx="381000" cy="228600"/>
            <a:chOff x="1248" y="3600"/>
            <a:chExt cx="384" cy="192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39422" y="1139150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4662" y="1123302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54097" y="2601157"/>
            <a:ext cx="10031767" cy="15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992070" y="3551540"/>
            <a:ext cx="23191" cy="4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8101276" y="3585877"/>
            <a:ext cx="23191" cy="4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Comic Sans MS" panose="030F0702030302020204" pitchFamily="66" charset="0"/>
              </a:rPr>
              <a:t>Buffer Manager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4038600" y="2362200"/>
            <a:ext cx="4038600" cy="1371600"/>
            <a:chOff x="1598" y="1518"/>
            <a:chExt cx="2665" cy="1084"/>
          </a:xfrm>
        </p:grpSpPr>
        <p:sp>
          <p:nvSpPr>
            <p:cNvPr id="73752" name="Rectangle 4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3" name="Rectangle 5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4" name="Rectangle 6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5" name="Rectangle 7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6" name="Rectangle 8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7" name="Rectangle 9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58" name="Line 10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9" name="Line 11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Rectangle 12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61" name="Rectangle 13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3762" name="Rectangle 14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3732" name="Group 15"/>
          <p:cNvGrpSpPr>
            <a:grpSpLocks/>
          </p:cNvGrpSpPr>
          <p:nvPr/>
        </p:nvGrpSpPr>
        <p:grpSpPr bwMode="auto">
          <a:xfrm>
            <a:off x="5410201" y="4267201"/>
            <a:ext cx="1317625" cy="688975"/>
            <a:chOff x="2472" y="2966"/>
            <a:chExt cx="830" cy="434"/>
          </a:xfrm>
        </p:grpSpPr>
        <p:grpSp>
          <p:nvGrpSpPr>
            <p:cNvPr id="73746" name="Group 16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73748" name="Oval 17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3749" name="Oval 18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3750" name="Line 19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1" name="Line 20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7" name="Rectangle 21"/>
            <p:cNvSpPr>
              <a:spLocks noChangeArrowheads="1"/>
            </p:cNvSpPr>
            <p:nvPr/>
          </p:nvSpPr>
          <p:spPr bwMode="auto">
            <a:xfrm>
              <a:off x="2672" y="3034"/>
              <a:ext cx="3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Book Antiqua" panose="02040602050305030304" pitchFamily="18" charset="0"/>
                </a:rPr>
                <a:t>DB</a:t>
              </a:r>
            </a:p>
          </p:txBody>
        </p:sp>
      </p:grpSp>
      <p:sp>
        <p:nvSpPr>
          <p:cNvPr id="73733" name="Line 22"/>
          <p:cNvSpPr>
            <a:spLocks noChangeShapeType="1"/>
          </p:cNvSpPr>
          <p:nvPr/>
        </p:nvSpPr>
        <p:spPr bwMode="auto">
          <a:xfrm>
            <a:off x="8382001" y="3657600"/>
            <a:ext cx="19145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Rectangle 23"/>
          <p:cNvSpPr>
            <a:spLocks noChangeArrowheads="1"/>
          </p:cNvSpPr>
          <p:nvPr/>
        </p:nvSpPr>
        <p:spPr bwMode="auto">
          <a:xfrm>
            <a:off x="8305800" y="3124201"/>
            <a:ext cx="19604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760F9"/>
                </a:solidFill>
                <a:latin typeface="Comic Sans MS" panose="030F0702030302020204" pitchFamily="66" charset="0"/>
              </a:rPr>
              <a:t>MAIN MEMORY</a:t>
            </a:r>
          </a:p>
        </p:txBody>
      </p:sp>
      <p:sp>
        <p:nvSpPr>
          <p:cNvPr id="73735" name="Rectangle 24"/>
          <p:cNvSpPr>
            <a:spLocks noChangeArrowheads="1"/>
          </p:cNvSpPr>
          <p:nvPr/>
        </p:nvSpPr>
        <p:spPr bwMode="auto">
          <a:xfrm>
            <a:off x="8839200" y="3886201"/>
            <a:ext cx="7774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760F9"/>
                </a:solidFill>
                <a:latin typeface="Comic Sans MS" panose="030F0702030302020204" pitchFamily="66" charset="0"/>
              </a:rPr>
              <a:t>DISK</a:t>
            </a:r>
          </a:p>
        </p:txBody>
      </p:sp>
      <p:sp>
        <p:nvSpPr>
          <p:cNvPr id="73736" name="Freeform 25"/>
          <p:cNvSpPr>
            <a:spLocks/>
          </p:cNvSpPr>
          <p:nvPr/>
        </p:nvSpPr>
        <p:spPr bwMode="auto">
          <a:xfrm>
            <a:off x="2963863" y="2689226"/>
            <a:ext cx="1041400" cy="301625"/>
          </a:xfrm>
          <a:custGeom>
            <a:avLst/>
            <a:gdLst>
              <a:gd name="T0" fmla="*/ 0 w 656"/>
              <a:gd name="T1" fmla="*/ 2147483646 h 190"/>
              <a:gd name="T2" fmla="*/ 2147483646 w 656"/>
              <a:gd name="T3" fmla="*/ 2147483646 h 190"/>
              <a:gd name="T4" fmla="*/ 2147483646 w 656"/>
              <a:gd name="T5" fmla="*/ 2147483646 h 190"/>
              <a:gd name="T6" fmla="*/ 2147483646 w 656"/>
              <a:gd name="T7" fmla="*/ 2147483646 h 190"/>
              <a:gd name="T8" fmla="*/ 2147483646 w 656"/>
              <a:gd name="T9" fmla="*/ 2147483646 h 190"/>
              <a:gd name="T10" fmla="*/ 2147483646 w 656"/>
              <a:gd name="T11" fmla="*/ 2147483646 h 190"/>
              <a:gd name="T12" fmla="*/ 2147483646 w 656"/>
              <a:gd name="T13" fmla="*/ 2147483646 h 190"/>
              <a:gd name="T14" fmla="*/ 2147483646 w 656"/>
              <a:gd name="T15" fmla="*/ 2147483646 h 190"/>
              <a:gd name="T16" fmla="*/ 2147483646 w 656"/>
              <a:gd name="T17" fmla="*/ 0 h 190"/>
              <a:gd name="T18" fmla="*/ 2147483646 w 656"/>
              <a:gd name="T19" fmla="*/ 0 h 190"/>
              <a:gd name="T20" fmla="*/ 2147483646 w 656"/>
              <a:gd name="T21" fmla="*/ 2147483646 h 190"/>
              <a:gd name="T22" fmla="*/ 2147483646 w 656"/>
              <a:gd name="T23" fmla="*/ 2147483646 h 190"/>
              <a:gd name="T24" fmla="*/ 2147483646 w 656"/>
              <a:gd name="T25" fmla="*/ 2147483646 h 190"/>
              <a:gd name="T26" fmla="*/ 2147483646 w 656"/>
              <a:gd name="T27" fmla="*/ 2147483646 h 190"/>
              <a:gd name="T28" fmla="*/ 2147483646 w 656"/>
              <a:gd name="T29" fmla="*/ 2147483646 h 190"/>
              <a:gd name="T30" fmla="*/ 2147483646 w 656"/>
              <a:gd name="T31" fmla="*/ 2147483646 h 190"/>
              <a:gd name="T32" fmla="*/ 2147483646 w 656"/>
              <a:gd name="T33" fmla="*/ 2147483646 h 190"/>
              <a:gd name="T34" fmla="*/ 2147483646 w 656"/>
              <a:gd name="T35" fmla="*/ 2147483646 h 190"/>
              <a:gd name="T36" fmla="*/ 2147483646 w 656"/>
              <a:gd name="T37" fmla="*/ 2147483646 h 190"/>
              <a:gd name="T38" fmla="*/ 2147483646 w 656"/>
              <a:gd name="T39" fmla="*/ 2147483646 h 190"/>
              <a:gd name="T40" fmla="*/ 2147483646 w 656"/>
              <a:gd name="T41" fmla="*/ 2147483646 h 190"/>
              <a:gd name="T42" fmla="*/ 2147483646 w 656"/>
              <a:gd name="T43" fmla="*/ 2147483646 h 190"/>
              <a:gd name="T44" fmla="*/ 2147483646 w 656"/>
              <a:gd name="T45" fmla="*/ 2147483646 h 190"/>
              <a:gd name="T46" fmla="*/ 2147483646 w 656"/>
              <a:gd name="T47" fmla="*/ 2147483646 h 190"/>
              <a:gd name="T48" fmla="*/ 2147483646 w 656"/>
              <a:gd name="T49" fmla="*/ 2147483646 h 190"/>
              <a:gd name="T50" fmla="*/ 2147483646 w 656"/>
              <a:gd name="T51" fmla="*/ 2147483646 h 190"/>
              <a:gd name="T52" fmla="*/ 2147483646 w 656"/>
              <a:gd name="T53" fmla="*/ 2147483646 h 190"/>
              <a:gd name="T54" fmla="*/ 2147483646 w 656"/>
              <a:gd name="T55" fmla="*/ 2147483646 h 190"/>
              <a:gd name="T56" fmla="*/ 2147483646 w 656"/>
              <a:gd name="T57" fmla="*/ 2147483646 h 190"/>
              <a:gd name="T58" fmla="*/ 2147483646 w 656"/>
              <a:gd name="T59" fmla="*/ 2147483646 h 190"/>
              <a:gd name="T60" fmla="*/ 2147483646 w 656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Rectangle 26"/>
          <p:cNvSpPr>
            <a:spLocks noChangeArrowheads="1"/>
          </p:cNvSpPr>
          <p:nvPr/>
        </p:nvSpPr>
        <p:spPr bwMode="auto">
          <a:xfrm>
            <a:off x="2698751" y="2967039"/>
            <a:ext cx="116859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disk page</a:t>
            </a:r>
          </a:p>
        </p:txBody>
      </p:sp>
      <p:sp>
        <p:nvSpPr>
          <p:cNvPr id="73738" name="Freeform 27"/>
          <p:cNvSpPr>
            <a:spLocks/>
          </p:cNvSpPr>
          <p:nvPr/>
        </p:nvSpPr>
        <p:spPr bwMode="auto">
          <a:xfrm>
            <a:off x="3206751" y="3386139"/>
            <a:ext cx="1039813" cy="300037"/>
          </a:xfrm>
          <a:custGeom>
            <a:avLst/>
            <a:gdLst>
              <a:gd name="T0" fmla="*/ 0 w 655"/>
              <a:gd name="T1" fmla="*/ 2147483646 h 189"/>
              <a:gd name="T2" fmla="*/ 2147483646 w 655"/>
              <a:gd name="T3" fmla="*/ 2147483646 h 189"/>
              <a:gd name="T4" fmla="*/ 2147483646 w 655"/>
              <a:gd name="T5" fmla="*/ 2147483646 h 189"/>
              <a:gd name="T6" fmla="*/ 2147483646 w 655"/>
              <a:gd name="T7" fmla="*/ 2147483646 h 189"/>
              <a:gd name="T8" fmla="*/ 2147483646 w 655"/>
              <a:gd name="T9" fmla="*/ 2147483646 h 189"/>
              <a:gd name="T10" fmla="*/ 2147483646 w 655"/>
              <a:gd name="T11" fmla="*/ 2147483646 h 189"/>
              <a:gd name="T12" fmla="*/ 2147483646 w 655"/>
              <a:gd name="T13" fmla="*/ 2147483646 h 189"/>
              <a:gd name="T14" fmla="*/ 2147483646 w 655"/>
              <a:gd name="T15" fmla="*/ 2147483646 h 189"/>
              <a:gd name="T16" fmla="*/ 2147483646 w 655"/>
              <a:gd name="T17" fmla="*/ 0 h 189"/>
              <a:gd name="T18" fmla="*/ 2147483646 w 655"/>
              <a:gd name="T19" fmla="*/ 0 h 189"/>
              <a:gd name="T20" fmla="*/ 2147483646 w 655"/>
              <a:gd name="T21" fmla="*/ 2147483646 h 189"/>
              <a:gd name="T22" fmla="*/ 2147483646 w 655"/>
              <a:gd name="T23" fmla="*/ 2147483646 h 189"/>
              <a:gd name="T24" fmla="*/ 2147483646 w 655"/>
              <a:gd name="T25" fmla="*/ 2147483646 h 189"/>
              <a:gd name="T26" fmla="*/ 2147483646 w 655"/>
              <a:gd name="T27" fmla="*/ 2147483646 h 189"/>
              <a:gd name="T28" fmla="*/ 2147483646 w 655"/>
              <a:gd name="T29" fmla="*/ 2147483646 h 189"/>
              <a:gd name="T30" fmla="*/ 2147483646 w 655"/>
              <a:gd name="T31" fmla="*/ 2147483646 h 189"/>
              <a:gd name="T32" fmla="*/ 2147483646 w 655"/>
              <a:gd name="T33" fmla="*/ 2147483646 h 189"/>
              <a:gd name="T34" fmla="*/ 2147483646 w 655"/>
              <a:gd name="T35" fmla="*/ 2147483646 h 189"/>
              <a:gd name="T36" fmla="*/ 2147483646 w 655"/>
              <a:gd name="T37" fmla="*/ 2147483646 h 189"/>
              <a:gd name="T38" fmla="*/ 2147483646 w 655"/>
              <a:gd name="T39" fmla="*/ 2147483646 h 189"/>
              <a:gd name="T40" fmla="*/ 2147483646 w 655"/>
              <a:gd name="T41" fmla="*/ 2147483646 h 189"/>
              <a:gd name="T42" fmla="*/ 2147483646 w 655"/>
              <a:gd name="T43" fmla="*/ 2147483646 h 189"/>
              <a:gd name="T44" fmla="*/ 2147483646 w 655"/>
              <a:gd name="T45" fmla="*/ 2147483646 h 189"/>
              <a:gd name="T46" fmla="*/ 2147483646 w 655"/>
              <a:gd name="T47" fmla="*/ 2147483646 h 189"/>
              <a:gd name="T48" fmla="*/ 2147483646 w 655"/>
              <a:gd name="T49" fmla="*/ 2147483646 h 189"/>
              <a:gd name="T50" fmla="*/ 2147483646 w 655"/>
              <a:gd name="T51" fmla="*/ 2147483646 h 189"/>
              <a:gd name="T52" fmla="*/ 2147483646 w 655"/>
              <a:gd name="T53" fmla="*/ 2147483646 h 189"/>
              <a:gd name="T54" fmla="*/ 2147483646 w 655"/>
              <a:gd name="T55" fmla="*/ 2147483646 h 189"/>
              <a:gd name="T56" fmla="*/ 2147483646 w 655"/>
              <a:gd name="T57" fmla="*/ 2147483646 h 189"/>
              <a:gd name="T58" fmla="*/ 2147483646 w 655"/>
              <a:gd name="T59" fmla="*/ 2147483646 h 189"/>
              <a:gd name="T60" fmla="*/ 2147483646 w 655"/>
              <a:gd name="T61" fmla="*/ 2147483646 h 1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Rectangle 28"/>
          <p:cNvSpPr>
            <a:spLocks noChangeArrowheads="1"/>
          </p:cNvSpPr>
          <p:nvPr/>
        </p:nvSpPr>
        <p:spPr bwMode="auto">
          <a:xfrm>
            <a:off x="2768601" y="3660776"/>
            <a:ext cx="122790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free frame</a:t>
            </a:r>
          </a:p>
        </p:txBody>
      </p:sp>
      <p:sp>
        <p:nvSpPr>
          <p:cNvPr id="73740" name="Line 29"/>
          <p:cNvSpPr>
            <a:spLocks noChangeShapeType="1"/>
          </p:cNvSpPr>
          <p:nvPr/>
        </p:nvSpPr>
        <p:spPr bwMode="auto">
          <a:xfrm>
            <a:off x="6096000" y="1752600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Rectangle 30"/>
          <p:cNvSpPr>
            <a:spLocks noChangeArrowheads="1"/>
          </p:cNvSpPr>
          <p:nvPr/>
        </p:nvSpPr>
        <p:spPr bwMode="auto">
          <a:xfrm>
            <a:off x="3863976" y="1476376"/>
            <a:ext cx="426078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Page Requests from Higher Levels</a:t>
            </a:r>
          </a:p>
        </p:txBody>
      </p:sp>
      <p:sp>
        <p:nvSpPr>
          <p:cNvPr id="73742" name="Rectangle 31"/>
          <p:cNvSpPr>
            <a:spLocks noChangeArrowheads="1"/>
          </p:cNvSpPr>
          <p:nvPr/>
        </p:nvSpPr>
        <p:spPr bwMode="auto">
          <a:xfrm>
            <a:off x="3962400" y="1981201"/>
            <a:ext cx="17504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BUFFER POOL</a:t>
            </a:r>
          </a:p>
        </p:txBody>
      </p:sp>
      <p:sp>
        <p:nvSpPr>
          <p:cNvPr id="73743" name="Freeform 32"/>
          <p:cNvSpPr>
            <a:spLocks/>
          </p:cNvSpPr>
          <p:nvPr/>
        </p:nvSpPr>
        <p:spPr bwMode="auto">
          <a:xfrm>
            <a:off x="6272213" y="4524375"/>
            <a:ext cx="1022350" cy="153988"/>
          </a:xfrm>
          <a:custGeom>
            <a:avLst/>
            <a:gdLst>
              <a:gd name="T0" fmla="*/ 2147483646 w 644"/>
              <a:gd name="T1" fmla="*/ 2147483646 h 97"/>
              <a:gd name="T2" fmla="*/ 2147483646 w 644"/>
              <a:gd name="T3" fmla="*/ 2147483646 h 97"/>
              <a:gd name="T4" fmla="*/ 2147483646 w 644"/>
              <a:gd name="T5" fmla="*/ 2147483646 h 97"/>
              <a:gd name="T6" fmla="*/ 2147483646 w 644"/>
              <a:gd name="T7" fmla="*/ 2147483646 h 97"/>
              <a:gd name="T8" fmla="*/ 2147483646 w 644"/>
              <a:gd name="T9" fmla="*/ 2147483646 h 97"/>
              <a:gd name="T10" fmla="*/ 2147483646 w 644"/>
              <a:gd name="T11" fmla="*/ 2147483646 h 97"/>
              <a:gd name="T12" fmla="*/ 2147483646 w 644"/>
              <a:gd name="T13" fmla="*/ 2147483646 h 97"/>
              <a:gd name="T14" fmla="*/ 2147483646 w 644"/>
              <a:gd name="T15" fmla="*/ 2147483646 h 97"/>
              <a:gd name="T16" fmla="*/ 2147483646 w 644"/>
              <a:gd name="T17" fmla="*/ 0 h 97"/>
              <a:gd name="T18" fmla="*/ 2147483646 w 644"/>
              <a:gd name="T19" fmla="*/ 0 h 97"/>
              <a:gd name="T20" fmla="*/ 2147483646 w 644"/>
              <a:gd name="T21" fmla="*/ 2147483646 h 97"/>
              <a:gd name="T22" fmla="*/ 2147483646 w 644"/>
              <a:gd name="T23" fmla="*/ 2147483646 h 97"/>
              <a:gd name="T24" fmla="*/ 2147483646 w 644"/>
              <a:gd name="T25" fmla="*/ 2147483646 h 97"/>
              <a:gd name="T26" fmla="*/ 2147483646 w 644"/>
              <a:gd name="T27" fmla="*/ 2147483646 h 97"/>
              <a:gd name="T28" fmla="*/ 2147483646 w 644"/>
              <a:gd name="T29" fmla="*/ 2147483646 h 97"/>
              <a:gd name="T30" fmla="*/ 2147483646 w 644"/>
              <a:gd name="T31" fmla="*/ 2147483646 h 97"/>
              <a:gd name="T32" fmla="*/ 2147483646 w 644"/>
              <a:gd name="T33" fmla="*/ 2147483646 h 97"/>
              <a:gd name="T34" fmla="*/ 2147483646 w 644"/>
              <a:gd name="T35" fmla="*/ 2147483646 h 97"/>
              <a:gd name="T36" fmla="*/ 2147483646 w 644"/>
              <a:gd name="T37" fmla="*/ 2147483646 h 97"/>
              <a:gd name="T38" fmla="*/ 2147483646 w 644"/>
              <a:gd name="T39" fmla="*/ 2147483646 h 97"/>
              <a:gd name="T40" fmla="*/ 2147483646 w 644"/>
              <a:gd name="T41" fmla="*/ 2147483646 h 97"/>
              <a:gd name="T42" fmla="*/ 2147483646 w 644"/>
              <a:gd name="T43" fmla="*/ 2147483646 h 97"/>
              <a:gd name="T44" fmla="*/ 2147483646 w 644"/>
              <a:gd name="T45" fmla="*/ 2147483646 h 97"/>
              <a:gd name="T46" fmla="*/ 2147483646 w 644"/>
              <a:gd name="T47" fmla="*/ 2147483646 h 97"/>
              <a:gd name="T48" fmla="*/ 2147483646 w 644"/>
              <a:gd name="T49" fmla="*/ 2147483646 h 97"/>
              <a:gd name="T50" fmla="*/ 2147483646 w 644"/>
              <a:gd name="T51" fmla="*/ 2147483646 h 97"/>
              <a:gd name="T52" fmla="*/ 2147483646 w 644"/>
              <a:gd name="T53" fmla="*/ 2147483646 h 97"/>
              <a:gd name="T54" fmla="*/ 2147483646 w 644"/>
              <a:gd name="T55" fmla="*/ 2147483646 h 97"/>
              <a:gd name="T56" fmla="*/ 2147483646 w 644"/>
              <a:gd name="T57" fmla="*/ 2147483646 h 97"/>
              <a:gd name="T58" fmla="*/ 2147483646 w 644"/>
              <a:gd name="T59" fmla="*/ 2147483646 h 97"/>
              <a:gd name="T60" fmla="*/ 0 w 644"/>
              <a:gd name="T61" fmla="*/ 2147483646 h 9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Line 34"/>
          <p:cNvSpPr>
            <a:spLocks noChangeShapeType="1"/>
          </p:cNvSpPr>
          <p:nvPr/>
        </p:nvSpPr>
        <p:spPr bwMode="auto">
          <a:xfrm>
            <a:off x="6103938" y="3713164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Text Box 35"/>
          <p:cNvSpPr txBox="1">
            <a:spLocks noChangeArrowheads="1"/>
          </p:cNvSpPr>
          <p:nvPr/>
        </p:nvSpPr>
        <p:spPr bwMode="auto">
          <a:xfrm>
            <a:off x="2133601" y="5257800"/>
            <a:ext cx="7940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Use DB Buffer Pool for join operations</a:t>
            </a:r>
          </a:p>
        </p:txBody>
      </p:sp>
    </p:spTree>
    <p:extLst>
      <p:ext uri="{BB962C8B-B14F-4D97-AF65-F5344CB8AC3E}">
        <p14:creationId xmlns:p14="http://schemas.microsoft.com/office/powerpoint/2010/main" val="37392400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Page at a time </a:t>
            </a:r>
            <a:r>
              <a:rPr lang="en-US" altLang="en-US" sz="3600" dirty="0">
                <a:latin typeface="Comic Sans MS" panose="030F0702030302020204" pitchFamily="66" charset="0"/>
              </a:rPr>
              <a:t>Simple Nested Loops Join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10385212" y="2545594"/>
            <a:ext cx="914400" cy="8556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10434424" y="2683706"/>
            <a:ext cx="814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for R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0402675" y="1915357"/>
            <a:ext cx="1038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0385212" y="3401256"/>
            <a:ext cx="914400" cy="914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10385212" y="4315656"/>
            <a:ext cx="914400" cy="914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5785" name="Text Box 26"/>
          <p:cNvSpPr txBox="1">
            <a:spLocks noChangeArrowheads="1"/>
          </p:cNvSpPr>
          <p:nvPr/>
        </p:nvSpPr>
        <p:spPr bwMode="auto">
          <a:xfrm>
            <a:off x="10461412" y="3477456"/>
            <a:ext cx="838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for S</a:t>
            </a:r>
          </a:p>
        </p:txBody>
      </p:sp>
      <p:sp>
        <p:nvSpPr>
          <p:cNvPr id="75786" name="Text Box 27"/>
          <p:cNvSpPr txBox="1">
            <a:spLocks noChangeArrowheads="1"/>
          </p:cNvSpPr>
          <p:nvPr/>
        </p:nvSpPr>
        <p:spPr bwMode="auto">
          <a:xfrm>
            <a:off x="10461412" y="4544256"/>
            <a:ext cx="8763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 page output</a:t>
            </a:r>
          </a:p>
        </p:txBody>
      </p:sp>
      <p:sp>
        <p:nvSpPr>
          <p:cNvPr id="75787" name="Rectangle 3"/>
          <p:cNvSpPr>
            <a:spLocks noChangeArrowheads="1"/>
          </p:cNvSpPr>
          <p:nvPr/>
        </p:nvSpPr>
        <p:spPr bwMode="auto">
          <a:xfrm>
            <a:off x="3835188" y="2789276"/>
            <a:ext cx="6511924" cy="255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mic Sans MS" panose="030F0702030302020204" pitchFamily="66" charset="0"/>
              </a:rPr>
              <a:t>foreach</a:t>
            </a:r>
            <a:r>
              <a:rPr lang="en-US" altLang="en-US" sz="2000" dirty="0">
                <a:latin typeface="Comic Sans MS" panose="030F0702030302020204" pitchFamily="66" charset="0"/>
              </a:rPr>
              <a:t> page in R do // R: </a:t>
            </a:r>
            <a:r>
              <a:rPr lang="en-US" altLang="en-US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outer relation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</a:t>
            </a:r>
            <a:r>
              <a:rPr lang="en-US" altLang="en-US" sz="2000" dirty="0" err="1">
                <a:latin typeface="Comic Sans MS" panose="030F0702030302020204" pitchFamily="66" charset="0"/>
              </a:rPr>
              <a:t>foreach</a:t>
            </a:r>
            <a:r>
              <a:rPr lang="en-US" altLang="en-US" sz="2000" dirty="0">
                <a:latin typeface="Comic Sans MS" panose="030F0702030302020204" pitchFamily="66" charset="0"/>
              </a:rPr>
              <a:t> page in S do // S: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inner relation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</a:t>
            </a:r>
            <a:r>
              <a:rPr lang="en-US" altLang="en-US" sz="2000" dirty="0" err="1">
                <a:latin typeface="Comic Sans MS" panose="030F0702030302020204" pitchFamily="66" charset="0"/>
              </a:rPr>
              <a:t>foreach</a:t>
            </a:r>
            <a:r>
              <a:rPr lang="en-US" altLang="en-US" sz="2000" dirty="0">
                <a:latin typeface="Comic Sans MS" panose="030F0702030302020204" pitchFamily="66" charset="0"/>
              </a:rPr>
              <a:t> r tuple in the buffer for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</a:t>
            </a:r>
            <a:r>
              <a:rPr lang="en-US" altLang="en-US" sz="2000" dirty="0" err="1">
                <a:latin typeface="Comic Sans MS" panose="030F0702030302020204" pitchFamily="66" charset="0"/>
              </a:rPr>
              <a:t>foreach</a:t>
            </a:r>
            <a:r>
              <a:rPr lang="en-US" altLang="en-US" sz="2000" dirty="0">
                <a:latin typeface="Comic Sans MS" panose="030F0702030302020204" pitchFamily="66" charset="0"/>
              </a:rPr>
              <a:t> s tuple in the buffer for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if </a:t>
            </a:r>
            <a:r>
              <a:rPr lang="en-US" altLang="en-US" sz="2000" dirty="0" err="1">
                <a:latin typeface="Comic Sans MS" panose="030F0702030302020204" pitchFamily="66" charset="0"/>
              </a:rPr>
              <a:t>r.A</a:t>
            </a:r>
            <a:r>
              <a:rPr lang="en-US" altLang="en-US" sz="2000" dirty="0">
                <a:latin typeface="Comic Sans MS" panose="030F0702030302020204" pitchFamily="66" charset="0"/>
              </a:rPr>
              <a:t> == S.B</a:t>
            </a:r>
            <a:r>
              <a:rPr lang="en-US" altLang="en-US" sz="2000" baseline="-10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latin typeface="Comic Sans MS" panose="030F0702030302020204" pitchFamily="66" charset="0"/>
              </a:rPr>
              <a:t> then add &lt;r, s&gt; to output buffer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75790" name="TextBox 3"/>
          <p:cNvSpPr txBox="1">
            <a:spLocks noChangeArrowheads="1"/>
          </p:cNvSpPr>
          <p:nvPr/>
        </p:nvSpPr>
        <p:spPr bwMode="auto">
          <a:xfrm>
            <a:off x="3874876" y="2098714"/>
            <a:ext cx="566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join condition R.A=S.B (</a:t>
            </a:r>
            <a:r>
              <a:rPr lang="en-US" altLang="en-US" sz="1400" dirty="0">
                <a:latin typeface="Comic Sans MS" panose="030F0702030302020204" pitchFamily="66" charset="0"/>
              </a:rPr>
              <a:t>e.g., </a:t>
            </a:r>
            <a:r>
              <a:rPr lang="en-US" altLang="en-US" sz="1400" dirty="0" err="1">
                <a:latin typeface="Comic Sans MS" panose="030F0702030302020204" pitchFamily="66" charset="0"/>
              </a:rPr>
              <a:t>Recipe.fid</a:t>
            </a:r>
            <a:r>
              <a:rPr lang="en-US" altLang="en-US" sz="1400" dirty="0">
                <a:latin typeface="Comic Sans MS" panose="030F0702030302020204" pitchFamily="66" charset="0"/>
              </a:rPr>
              <a:t>=</a:t>
            </a:r>
            <a:r>
              <a:rPr lang="en-US" altLang="en-US" sz="1400" dirty="0" err="1">
                <a:latin typeface="Comic Sans MS" panose="030F0702030302020204" pitchFamily="66" charset="0"/>
              </a:rPr>
              <a:t>Food.fid</a:t>
            </a:r>
            <a:r>
              <a:rPr lang="en-US" alt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050" y="5533192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Let |R| denotes the number of pages in 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The entire R is scanned only one time.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The entire S is scanned |R| times.</a:t>
            </a:r>
          </a:p>
          <a:p>
            <a:pPr lvl="0">
              <a:defRPr/>
            </a:pPr>
            <a:r>
              <a:rPr lang="en-US" altLang="en-US" sz="1600" dirty="0">
                <a:latin typeface="Comic Sans MS" panose="030F0702030302020204" pitchFamily="66" charset="0"/>
              </a:rPr>
              <a:t>Disk I/O Cost = |R|+|S|*|R| pages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70052-CC12-4D21-B6AC-0BE40EDCC406}"/>
              </a:ext>
            </a:extLst>
          </p:cNvPr>
          <p:cNvSpPr txBox="1"/>
          <p:nvPr/>
        </p:nvSpPr>
        <p:spPr>
          <a:xfrm>
            <a:off x="4796749" y="4651690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the output buffer is full, </a:t>
            </a:r>
            <a:r>
              <a:rPr lang="en-US" dirty="0">
                <a:solidFill>
                  <a:schemeClr val="accent6"/>
                </a:solidFill>
              </a:rPr>
              <a:t>output the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A93E3-F44E-44EA-966F-8EFDA8EB135B}"/>
              </a:ext>
            </a:extLst>
          </p:cNvPr>
          <p:cNvCxnSpPr/>
          <p:nvPr/>
        </p:nvCxnSpPr>
        <p:spPr>
          <a:xfrm flipV="1">
            <a:off x="502332" y="2306736"/>
            <a:ext cx="484483" cy="7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EC96B7-04E1-4B3A-8A58-92CBF9410881}"/>
              </a:ext>
            </a:extLst>
          </p:cNvPr>
          <p:cNvSpPr/>
          <p:nvPr/>
        </p:nvSpPr>
        <p:spPr>
          <a:xfrm>
            <a:off x="1810433" y="1770809"/>
            <a:ext cx="2534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(simple nested loops)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4FA31B-F1E4-4F5D-A5EE-78F235C30D2B}"/>
              </a:ext>
            </a:extLst>
          </p:cNvPr>
          <p:cNvCxnSpPr/>
          <p:nvPr/>
        </p:nvCxnSpPr>
        <p:spPr>
          <a:xfrm flipH="1" flipV="1">
            <a:off x="1562311" y="2387045"/>
            <a:ext cx="360234" cy="6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32A5BC-15E6-4805-BC41-F558994C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027" y="2100700"/>
            <a:ext cx="9428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R.A=S.B</a:t>
            </a:r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6FBCBF0F-68DF-418E-A5B8-FE0964057394}"/>
              </a:ext>
            </a:extLst>
          </p:cNvPr>
          <p:cNvGrpSpPr>
            <a:grpSpLocks/>
          </p:cNvGrpSpPr>
          <p:nvPr/>
        </p:nvGrpSpPr>
        <p:grpSpPr bwMode="auto">
          <a:xfrm>
            <a:off x="990862" y="1870114"/>
            <a:ext cx="381000" cy="228600"/>
            <a:chOff x="1248" y="3600"/>
            <a:chExt cx="384" cy="192"/>
          </a:xfrm>
        </p:grpSpPr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CE82C8DC-617E-4B0D-AEF5-748AA9B90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A10A5C34-4743-4D72-9EDD-5B26024D4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6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AC653C95-D371-4A8A-8225-4645331A2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47A68AF2-2157-44DE-8024-56072BBB0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3BA554-DBBB-4C79-8C9D-0991505D6CD0}"/>
              </a:ext>
            </a:extLst>
          </p:cNvPr>
          <p:cNvSpPr txBox="1"/>
          <p:nvPr/>
        </p:nvSpPr>
        <p:spPr>
          <a:xfrm>
            <a:off x="2216914" y="13464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FC11E3-770B-43CC-ACE1-3A47298F78D5}"/>
              </a:ext>
            </a:extLst>
          </p:cNvPr>
          <p:cNvCxnSpPr/>
          <p:nvPr/>
        </p:nvCxnSpPr>
        <p:spPr>
          <a:xfrm flipH="1" flipV="1">
            <a:off x="1181362" y="1326815"/>
            <a:ext cx="23191" cy="4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622166-CD0D-4A5A-BB9E-33ADA5CDBC90}"/>
              </a:ext>
            </a:extLst>
          </p:cNvPr>
          <p:cNvSpPr txBox="1"/>
          <p:nvPr/>
        </p:nvSpPr>
        <p:spPr>
          <a:xfrm>
            <a:off x="158387" y="3068369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0AB8E-AA85-43DF-B419-001C76EF7151}"/>
              </a:ext>
            </a:extLst>
          </p:cNvPr>
          <p:cNvSpPr txBox="1"/>
          <p:nvPr/>
        </p:nvSpPr>
        <p:spPr>
          <a:xfrm>
            <a:off x="1628704" y="3068369"/>
            <a:ext cx="60653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B9C93-D3A3-46D1-B261-0830E931DB1E}"/>
              </a:ext>
            </a:extLst>
          </p:cNvPr>
          <p:cNvSpPr txBox="1"/>
          <p:nvPr/>
        </p:nvSpPr>
        <p:spPr>
          <a:xfrm>
            <a:off x="546571" y="4315656"/>
            <a:ext cx="2751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the outer relation</a:t>
            </a:r>
          </a:p>
          <a:p>
            <a:r>
              <a:rPr lang="en-US" dirty="0"/>
              <a:t>S is the inner relation</a:t>
            </a:r>
          </a:p>
          <a:p>
            <a:endParaRPr lang="en-US" dirty="0"/>
          </a:p>
          <a:p>
            <a:r>
              <a:rPr lang="en-US" dirty="0"/>
              <a:t>Smaller cost when putting the smaller relation as the outer relation!</a:t>
            </a:r>
          </a:p>
        </p:txBody>
      </p:sp>
    </p:spTree>
    <p:extLst>
      <p:ext uri="{BB962C8B-B14F-4D97-AF65-F5344CB8AC3E}">
        <p14:creationId xmlns:p14="http://schemas.microsoft.com/office/powerpoint/2010/main" val="745611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1604</Words>
  <Application>Microsoft Office PowerPoint</Application>
  <PresentationFormat>Widescreen</PresentationFormat>
  <Paragraphs>209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Comic Sans MS</vt:lpstr>
      <vt:lpstr>Office Theme</vt:lpstr>
      <vt:lpstr>Visio</vt:lpstr>
      <vt:lpstr>Equation</vt:lpstr>
      <vt:lpstr>Query Execution Plans</vt:lpstr>
      <vt:lpstr>PowerPoint Presentation</vt:lpstr>
      <vt:lpstr>Plan using index only access path</vt:lpstr>
      <vt:lpstr>PowerPoint Presentation</vt:lpstr>
      <vt:lpstr>PowerPoint Presentation</vt:lpstr>
      <vt:lpstr>Join Algorithms</vt:lpstr>
      <vt:lpstr>PowerPoint Presentation</vt:lpstr>
      <vt:lpstr>PowerPoint Presentation</vt:lpstr>
      <vt:lpstr>Page at a time Simple Nested Loops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39</cp:revision>
  <dcterms:created xsi:type="dcterms:W3CDTF">2020-10-05T20:02:23Z</dcterms:created>
  <dcterms:modified xsi:type="dcterms:W3CDTF">2022-11-30T15:19:39Z</dcterms:modified>
</cp:coreProperties>
</file>