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642" r:id="rId5"/>
    <p:sldId id="405" r:id="rId6"/>
    <p:sldId id="284" r:id="rId7"/>
    <p:sldId id="387" r:id="rId8"/>
    <p:sldId id="274" r:id="rId9"/>
    <p:sldId id="499" r:id="rId10"/>
    <p:sldId id="643" r:id="rId11"/>
    <p:sldId id="595" r:id="rId12"/>
    <p:sldId id="596" r:id="rId13"/>
    <p:sldId id="280" r:id="rId14"/>
    <p:sldId id="281" r:id="rId15"/>
    <p:sldId id="585" r:id="rId16"/>
    <p:sldId id="645" r:id="rId17"/>
    <p:sldId id="627" r:id="rId18"/>
    <p:sldId id="282" r:id="rId19"/>
    <p:sldId id="437" r:id="rId20"/>
    <p:sldId id="628" r:id="rId21"/>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0000"/>
    <a:srgbClr val="CC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98" autoAdjust="0"/>
  </p:normalViewPr>
  <p:slideViewPr>
    <p:cSldViewPr>
      <p:cViewPr varScale="1">
        <p:scale>
          <a:sx n="66" d="100"/>
          <a:sy n="66" d="100"/>
        </p:scale>
        <p:origin x="95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6BFDC9C-EC61-4CAD-BC5B-AB10C746BF6B}"/>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3" name="Rectangle 3">
            <a:extLst>
              <a:ext uri="{FF2B5EF4-FFF2-40B4-BE49-F238E27FC236}">
                <a16:creationId xmlns:a16="http://schemas.microsoft.com/office/drawing/2014/main" id="{8E98A1F3-F245-4E27-A16E-CA5D3F972DFD}"/>
              </a:ext>
            </a:extLst>
          </p:cNvPr>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4" name="Rectangle 4">
            <a:extLst>
              <a:ext uri="{FF2B5EF4-FFF2-40B4-BE49-F238E27FC236}">
                <a16:creationId xmlns:a16="http://schemas.microsoft.com/office/drawing/2014/main" id="{380BF936-EEDE-4A29-BC4E-241305DC76E6}"/>
              </a:ext>
            </a:extLst>
          </p:cNvPr>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5" name="Rectangle 5">
            <a:extLst>
              <a:ext uri="{FF2B5EF4-FFF2-40B4-BE49-F238E27FC236}">
                <a16:creationId xmlns:a16="http://schemas.microsoft.com/office/drawing/2014/main" id="{0BF0A64B-9665-46F2-ABB1-5AA6537F16F1}"/>
              </a:ext>
            </a:extLst>
          </p:cNvPr>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fontAlgn="auto" hangingPunct="1">
              <a:spcBef>
                <a:spcPts val="0"/>
              </a:spcBef>
              <a:spcAft>
                <a:spcPts val="0"/>
              </a:spcAft>
              <a:defRPr sz="1300" b="1">
                <a:latin typeface="+mn-lt"/>
              </a:defRPr>
            </a:lvl1pPr>
          </a:lstStyle>
          <a:p>
            <a:pPr>
              <a:defRPr/>
            </a:pPr>
            <a:fld id="{06E7F166-443A-481C-926D-819C2CEF4A5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0F76ED4-5F47-41ED-B7AB-FC50AACBF97E}"/>
              </a:ext>
            </a:extLst>
          </p:cNvPr>
          <p:cNvSpPr>
            <a:spLocks noGrp="1" noChangeArrowheads="1"/>
          </p:cNvSpPr>
          <p:nvPr>
            <p:ph type="hdr" sz="quarter"/>
          </p:nvPr>
        </p:nvSpPr>
        <p:spPr bwMode="auto">
          <a:xfrm>
            <a:off x="0" y="0"/>
            <a:ext cx="3049588"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9635" name="Rectangle 3">
            <a:extLst>
              <a:ext uri="{FF2B5EF4-FFF2-40B4-BE49-F238E27FC236}">
                <a16:creationId xmlns:a16="http://schemas.microsoft.com/office/drawing/2014/main" id="{89D170E7-02DE-4521-A611-AED246FFFE4B}"/>
              </a:ext>
            </a:extLst>
          </p:cNvPr>
          <p:cNvSpPr>
            <a:spLocks noGrp="1" noChangeArrowheads="1"/>
          </p:cNvSpPr>
          <p:nvPr>
            <p:ph type="dt" idx="1"/>
          </p:nvPr>
        </p:nvSpPr>
        <p:spPr bwMode="auto">
          <a:xfrm>
            <a:off x="3989388" y="0"/>
            <a:ext cx="3048000"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8" name="Rectangle 4">
            <a:extLst>
              <a:ext uri="{FF2B5EF4-FFF2-40B4-BE49-F238E27FC236}">
                <a16:creationId xmlns:a16="http://schemas.microsoft.com/office/drawing/2014/main" id="{F47D341F-AA6C-483A-9A71-815BCBA29054}"/>
              </a:ext>
            </a:extLst>
          </p:cNvPr>
          <p:cNvSpPr>
            <a:spLocks noGrp="1" noRot="1" noChangeAspect="1" noChangeArrowheads="1" noTextEdit="1"/>
          </p:cNvSpPr>
          <p:nvPr>
            <p:ph type="sldImg" idx="2"/>
          </p:nvPr>
        </p:nvSpPr>
        <p:spPr bwMode="auto">
          <a:xfrm>
            <a:off x="1192213" y="700088"/>
            <a:ext cx="4660900" cy="3495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7" name="Rectangle 5">
            <a:extLst>
              <a:ext uri="{FF2B5EF4-FFF2-40B4-BE49-F238E27FC236}">
                <a16:creationId xmlns:a16="http://schemas.microsoft.com/office/drawing/2014/main" id="{4D65C7BD-6CA2-4306-87BC-7C585F9620FF}"/>
              </a:ext>
            </a:extLst>
          </p:cNvPr>
          <p:cNvSpPr>
            <a:spLocks noGrp="1" noChangeArrowheads="1"/>
          </p:cNvSpPr>
          <p:nvPr>
            <p:ph type="body" sz="quarter" idx="3"/>
          </p:nvPr>
        </p:nvSpPr>
        <p:spPr bwMode="auto">
          <a:xfrm>
            <a:off x="938213" y="4429125"/>
            <a:ext cx="5160962" cy="4195763"/>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9638" name="Rectangle 6">
            <a:extLst>
              <a:ext uri="{FF2B5EF4-FFF2-40B4-BE49-F238E27FC236}">
                <a16:creationId xmlns:a16="http://schemas.microsoft.com/office/drawing/2014/main" id="{156A8F30-8989-4D9B-B4A7-6F31670E4AF0}"/>
              </a:ext>
            </a:extLst>
          </p:cNvPr>
          <p:cNvSpPr>
            <a:spLocks noGrp="1" noChangeArrowheads="1"/>
          </p:cNvSpPr>
          <p:nvPr>
            <p:ph type="ftr" sz="quarter" idx="4"/>
          </p:nvPr>
        </p:nvSpPr>
        <p:spPr bwMode="auto">
          <a:xfrm>
            <a:off x="0" y="8858250"/>
            <a:ext cx="3049588"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9639" name="Rectangle 7">
            <a:extLst>
              <a:ext uri="{FF2B5EF4-FFF2-40B4-BE49-F238E27FC236}">
                <a16:creationId xmlns:a16="http://schemas.microsoft.com/office/drawing/2014/main" id="{7EB1545F-01D5-47FF-951D-136798923A81}"/>
              </a:ext>
            </a:extLst>
          </p:cNvPr>
          <p:cNvSpPr>
            <a:spLocks noGrp="1" noChangeArrowheads="1"/>
          </p:cNvSpPr>
          <p:nvPr>
            <p:ph type="sldNum" sz="quarter" idx="5"/>
          </p:nvPr>
        </p:nvSpPr>
        <p:spPr bwMode="auto">
          <a:xfrm>
            <a:off x="3989388" y="8858250"/>
            <a:ext cx="3048000"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fontAlgn="auto" hangingPunct="1">
              <a:spcBef>
                <a:spcPts val="0"/>
              </a:spcBef>
              <a:spcAft>
                <a:spcPts val="0"/>
              </a:spcAft>
              <a:defRPr sz="1300" b="1">
                <a:latin typeface="+mn-lt"/>
              </a:defRPr>
            </a:lvl1pPr>
          </a:lstStyle>
          <a:p>
            <a:pPr>
              <a:defRPr/>
            </a:pPr>
            <a:fld id="{70CEFF23-BD85-4DCE-8D56-F794981CCF3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1715E6D2-CE91-4028-9B0B-D61BAAEC3232}"/>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D0C2E912-74C5-4B23-9F1A-EE35E60613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Show the corresponding ER diagram of the textual requirements</a:t>
            </a:r>
          </a:p>
        </p:txBody>
      </p:sp>
      <p:sp>
        <p:nvSpPr>
          <p:cNvPr id="19460" name="Slide Number Placeholder 3">
            <a:extLst>
              <a:ext uri="{FF2B5EF4-FFF2-40B4-BE49-F238E27FC236}">
                <a16:creationId xmlns:a16="http://schemas.microsoft.com/office/drawing/2014/main" id="{7E144B7D-22EC-4DDF-9BEF-E75394CF36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sz="2400">
                <a:solidFill>
                  <a:schemeClr val="tx1"/>
                </a:solidFill>
                <a:latin typeface="Comic Sans MS" panose="030F0702030302020204" pitchFamily="66" charset="0"/>
                <a:ea typeface="MS PGothic" panose="020B0600070205080204" pitchFamily="34" charset="-128"/>
              </a:defRPr>
            </a:lvl1pPr>
            <a:lvl2pPr marL="738188" indent="-280988" defTabSz="936625">
              <a:defRPr sz="2400">
                <a:solidFill>
                  <a:schemeClr val="tx1"/>
                </a:solidFill>
                <a:latin typeface="Comic Sans MS" panose="030F0702030302020204" pitchFamily="66" charset="0"/>
                <a:ea typeface="MS PGothic" panose="020B0600070205080204" pitchFamily="34" charset="-128"/>
              </a:defRPr>
            </a:lvl2pPr>
            <a:lvl3pPr marL="1138238" indent="-223838" defTabSz="936625">
              <a:defRPr sz="2400">
                <a:solidFill>
                  <a:schemeClr val="tx1"/>
                </a:solidFill>
                <a:latin typeface="Comic Sans MS" panose="030F0702030302020204" pitchFamily="66" charset="0"/>
                <a:ea typeface="MS PGothic" panose="020B0600070205080204" pitchFamily="34" charset="-128"/>
              </a:defRPr>
            </a:lvl3pPr>
            <a:lvl4pPr marL="1595438" indent="-223838" defTabSz="936625">
              <a:defRPr sz="2400">
                <a:solidFill>
                  <a:schemeClr val="tx1"/>
                </a:solidFill>
                <a:latin typeface="Comic Sans MS" panose="030F0702030302020204" pitchFamily="66" charset="0"/>
                <a:ea typeface="MS PGothic" panose="020B0600070205080204" pitchFamily="34" charset="-128"/>
              </a:defRPr>
            </a:lvl4pPr>
            <a:lvl5pPr marL="2052638" indent="-223838" defTabSz="936625">
              <a:defRPr sz="2400">
                <a:solidFill>
                  <a:schemeClr val="tx1"/>
                </a:solidFill>
                <a:latin typeface="Comic Sans MS" panose="030F0702030302020204" pitchFamily="66" charset="0"/>
                <a:ea typeface="MS PGothic" panose="020B0600070205080204" pitchFamily="34" charset="-128"/>
              </a:defRPr>
            </a:lvl5pPr>
            <a:lvl6pPr marL="25098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670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42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1438" indent="-223838" defTabSz="93662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9D93B843-EA98-4853-8FE2-7322335569F4}" type="slidenum">
              <a:rPr lang="en-US" altLang="en-US" sz="1300" smtClean="0"/>
              <a:pPr/>
              <a:t>2</a:t>
            </a:fld>
            <a:endParaRPr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instances of the relation must satisfy the constraint given on the schema.</a:t>
            </a:r>
          </a:p>
        </p:txBody>
      </p:sp>
      <p:sp>
        <p:nvSpPr>
          <p:cNvPr id="4" name="Slide Number Placeholder 3"/>
          <p:cNvSpPr>
            <a:spLocks noGrp="1"/>
          </p:cNvSpPr>
          <p:nvPr>
            <p:ph type="sldNum" sz="quarter" idx="5"/>
          </p:nvPr>
        </p:nvSpPr>
        <p:spPr/>
        <p:txBody>
          <a:bodyPr/>
          <a:lstStyle/>
          <a:p>
            <a:pPr>
              <a:defRPr/>
            </a:pPr>
            <a:fld id="{70CEFF23-BD85-4DCE-8D56-F794981CCF30}" type="slidenum">
              <a:rPr lang="en-US" altLang="en-US" smtClean="0"/>
              <a:pPr>
                <a:defRPr/>
              </a:pPr>
              <a:t>12</a:t>
            </a:fld>
            <a:endParaRPr lang="en-US" altLang="en-US"/>
          </a:p>
        </p:txBody>
      </p:sp>
    </p:spTree>
    <p:extLst>
      <p:ext uri="{BB962C8B-B14F-4D97-AF65-F5344CB8AC3E}">
        <p14:creationId xmlns:p14="http://schemas.microsoft.com/office/powerpoint/2010/main" val="4203972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1DA68A9-F184-4207-B758-692D80BF944B}"/>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20975F8E-4F8E-4573-98F5-5CD3B76904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For each row, there is one value for each attribute. Therefore, using the managerid as the foreign key implies that each department has at most one manager.</a:t>
            </a:r>
          </a:p>
        </p:txBody>
      </p:sp>
      <p:sp>
        <p:nvSpPr>
          <p:cNvPr id="30724" name="Slide Number Placeholder 3">
            <a:extLst>
              <a:ext uri="{FF2B5EF4-FFF2-40B4-BE49-F238E27FC236}">
                <a16:creationId xmlns:a16="http://schemas.microsoft.com/office/drawing/2014/main" id="{700E7362-F632-4746-A9A9-302D55C262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262D9B6C-C350-40E0-98AB-EB2E4C081A7F}"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13</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68B24A32-D6E7-494A-8C04-E36A3D180D6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53F06AB-DCF9-4787-A4F4-AF64B85963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3796" name="Slide Number Placeholder 3">
            <a:extLst>
              <a:ext uri="{FF2B5EF4-FFF2-40B4-BE49-F238E27FC236}">
                <a16:creationId xmlns:a16="http://schemas.microsoft.com/office/drawing/2014/main" id="{29ECA761-D5A4-46D0-ADC6-9C76CB997C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CDDBD0C2-1EA1-47CD-9504-79E171713D17}"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15</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3C46F2A5-2EEE-42B8-A653-C31E85EC0694}"/>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CF2BDEFE-BA83-4A4F-84EF-8B86FA93AC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Data independence offered by the three schema architectures: conceptual schema, external schema/view, and physical schema.</a:t>
            </a:r>
          </a:p>
          <a:p>
            <a:endParaRPr lang="en-US" altLang="en-US" dirty="0">
              <a:latin typeface="Times New Roman" panose="02020603050405020304" pitchFamily="18" charset="0"/>
            </a:endParaRPr>
          </a:p>
          <a:p>
            <a:r>
              <a:rPr lang="en-US" altLang="en-US" dirty="0">
                <a:latin typeface="Times New Roman" panose="02020603050405020304" pitchFamily="18" charset="0"/>
              </a:rPr>
              <a:t>1. </a:t>
            </a:r>
            <a:r>
              <a:rPr lang="en-US" sz="1200" b="0" i="0" kern="1200" dirty="0">
                <a:solidFill>
                  <a:schemeClr val="tx1"/>
                </a:solidFill>
                <a:effectLst/>
                <a:latin typeface="Times New Roman" charset="0"/>
                <a:ea typeface="MS PGothic" pitchFamily="34" charset="-128"/>
                <a:cs typeface="ＭＳ Ｐゴシック" charset="-128"/>
              </a:rPr>
              <a:t>Logical data independence allows some changes in conceptual database schemas such that application users or developers do not notice the changes.</a:t>
            </a:r>
            <a:endParaRPr lang="en-US" altLang="en-US" dirty="0">
              <a:latin typeface="Times New Roman" panose="02020603050405020304" pitchFamily="18" charset="0"/>
            </a:endParaRPr>
          </a:p>
          <a:p>
            <a:r>
              <a:rPr lang="en-US" altLang="en-US" dirty="0">
                <a:latin typeface="Times New Roman" panose="02020603050405020304" pitchFamily="18" charset="0"/>
              </a:rPr>
              <a:t>2. </a:t>
            </a:r>
            <a:r>
              <a:rPr lang="en-US" sz="1200" b="0" i="0" kern="1200" dirty="0">
                <a:solidFill>
                  <a:schemeClr val="tx1"/>
                </a:solidFill>
                <a:effectLst/>
                <a:latin typeface="Times New Roman" charset="0"/>
                <a:ea typeface="MS PGothic" pitchFamily="34" charset="-128"/>
                <a:cs typeface="ＭＳ Ｐゴシック" charset="-128"/>
              </a:rPr>
              <a:t>Physical data independence allows changes to be made in physical schemas without application users noticing the changes except through faster or slower query response times</a:t>
            </a:r>
            <a:endParaRPr lang="en-US" altLang="en-US" dirty="0">
              <a:latin typeface="Times New Roman" panose="02020603050405020304" pitchFamily="18" charset="0"/>
            </a:endParaRPr>
          </a:p>
        </p:txBody>
      </p:sp>
      <p:sp>
        <p:nvSpPr>
          <p:cNvPr id="10244" name="Slide Number Placeholder 3">
            <a:extLst>
              <a:ext uri="{FF2B5EF4-FFF2-40B4-BE49-F238E27FC236}">
                <a16:creationId xmlns:a16="http://schemas.microsoft.com/office/drawing/2014/main" id="{3D5D0566-C79E-4E4D-8061-7E039C6CAF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7FA13D4C-5E79-4D3C-8CB8-B7D7339AEF0A}"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3</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FB39E3A-40DD-448C-AE35-3F72965A9409}"/>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68AC5EE9-2E23-42C3-809E-FEDE5D496E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Integrity constraints is from the real-world requirements</a:t>
            </a:r>
          </a:p>
          <a:p>
            <a:r>
              <a:rPr lang="en-US" altLang="en-US" dirty="0">
                <a:latin typeface="Times New Roman" panose="02020603050405020304" pitchFamily="18" charset="0"/>
              </a:rPr>
              <a:t>Primary key constraints, foreign key constraints; schemas have to be created before instances can be entered; that is where the structured part come in</a:t>
            </a:r>
          </a:p>
          <a:p>
            <a:endParaRPr lang="en-US" altLang="en-US" dirty="0">
              <a:latin typeface="Times New Roman" panose="02020603050405020304" pitchFamily="18" charset="0"/>
            </a:endParaRPr>
          </a:p>
          <a:p>
            <a:r>
              <a:rPr lang="en-US" altLang="en-US" dirty="0">
                <a:latin typeface="Times New Roman" panose="02020603050405020304" pitchFamily="18" charset="0"/>
              </a:rPr>
              <a:t>Column family store such as Google big table violates the first normal form requirement</a:t>
            </a:r>
          </a:p>
        </p:txBody>
      </p:sp>
      <p:sp>
        <p:nvSpPr>
          <p:cNvPr id="12292" name="Slide Number Placeholder 3">
            <a:extLst>
              <a:ext uri="{FF2B5EF4-FFF2-40B4-BE49-F238E27FC236}">
                <a16:creationId xmlns:a16="http://schemas.microsoft.com/office/drawing/2014/main" id="{3C0917F1-F5FC-4ABF-AF7F-2B79EF0F28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Rockwell" panose="02060603020205020403" pitchFamily="18" charset="0"/>
              </a:defRPr>
            </a:lvl1pPr>
            <a:lvl2pPr marL="706438" indent="-265113" defTabSz="928688">
              <a:defRPr>
                <a:solidFill>
                  <a:schemeClr val="tx1"/>
                </a:solidFill>
                <a:latin typeface="Rockwell" panose="02060603020205020403" pitchFamily="18" charset="0"/>
              </a:defRPr>
            </a:lvl2pPr>
            <a:lvl3pPr marL="1092200" indent="-209550" defTabSz="928688">
              <a:defRPr>
                <a:solidFill>
                  <a:schemeClr val="tx1"/>
                </a:solidFill>
                <a:latin typeface="Rockwell" panose="02060603020205020403" pitchFamily="18" charset="0"/>
              </a:defRPr>
            </a:lvl3pPr>
            <a:lvl4pPr marL="1531938" indent="-209550" defTabSz="928688">
              <a:defRPr>
                <a:solidFill>
                  <a:schemeClr val="tx1"/>
                </a:solidFill>
                <a:latin typeface="Rockwell" panose="02060603020205020403" pitchFamily="18" charset="0"/>
              </a:defRPr>
            </a:lvl4pPr>
            <a:lvl5pPr marL="1973263" indent="-209550" defTabSz="928688">
              <a:defRPr>
                <a:solidFill>
                  <a:schemeClr val="tx1"/>
                </a:solidFill>
                <a:latin typeface="Rockwell" panose="02060603020205020403" pitchFamily="18" charset="0"/>
              </a:defRPr>
            </a:lvl5pPr>
            <a:lvl6pPr marL="2430463" indent="-209550" defTabSz="928688" eaLnBrk="0" fontAlgn="base" hangingPunct="0">
              <a:spcBef>
                <a:spcPct val="0"/>
              </a:spcBef>
              <a:spcAft>
                <a:spcPct val="0"/>
              </a:spcAft>
              <a:defRPr>
                <a:solidFill>
                  <a:schemeClr val="tx1"/>
                </a:solidFill>
                <a:latin typeface="Rockwell" panose="02060603020205020403" pitchFamily="18" charset="0"/>
              </a:defRPr>
            </a:lvl6pPr>
            <a:lvl7pPr marL="2887663" indent="-209550" defTabSz="928688" eaLnBrk="0" fontAlgn="base" hangingPunct="0">
              <a:spcBef>
                <a:spcPct val="0"/>
              </a:spcBef>
              <a:spcAft>
                <a:spcPct val="0"/>
              </a:spcAft>
              <a:defRPr>
                <a:solidFill>
                  <a:schemeClr val="tx1"/>
                </a:solidFill>
                <a:latin typeface="Rockwell" panose="02060603020205020403" pitchFamily="18" charset="0"/>
              </a:defRPr>
            </a:lvl7pPr>
            <a:lvl8pPr marL="3344863" indent="-209550" defTabSz="928688" eaLnBrk="0" fontAlgn="base" hangingPunct="0">
              <a:spcBef>
                <a:spcPct val="0"/>
              </a:spcBef>
              <a:spcAft>
                <a:spcPct val="0"/>
              </a:spcAft>
              <a:defRPr>
                <a:solidFill>
                  <a:schemeClr val="tx1"/>
                </a:solidFill>
                <a:latin typeface="Rockwell" panose="02060603020205020403" pitchFamily="18" charset="0"/>
              </a:defRPr>
            </a:lvl8pPr>
            <a:lvl9pPr marL="3802063" indent="-209550" defTabSz="92868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7A727FBC-1878-4D36-83C9-68C70A2DDCA5}"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4</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CE1089B-CC95-4CE8-858F-9D4BB302F1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21C04791-B450-47DC-AD30-85E03A297734}" type="slidenum">
              <a:rPr lang="en-US" altLang="en-US" sz="1300" smtClean="0">
                <a:latin typeface="Comic Sans MS" panose="030F0702030302020204" pitchFamily="66" charset="0"/>
              </a:rPr>
              <a:pPr fontAlgn="base">
                <a:spcBef>
                  <a:spcPct val="0"/>
                </a:spcBef>
                <a:spcAft>
                  <a:spcPct val="0"/>
                </a:spcAft>
              </a:pPr>
              <a:t>5</a:t>
            </a:fld>
            <a:endParaRPr lang="en-US" altLang="en-US" sz="1300">
              <a:latin typeface="Comic Sans MS" panose="030F0702030302020204" pitchFamily="66" charset="0"/>
            </a:endParaRPr>
          </a:p>
        </p:txBody>
      </p:sp>
      <p:sp>
        <p:nvSpPr>
          <p:cNvPr id="14339" name="Rectangle 1026">
            <a:extLst>
              <a:ext uri="{FF2B5EF4-FFF2-40B4-BE49-F238E27FC236}">
                <a16:creationId xmlns:a16="http://schemas.microsoft.com/office/drawing/2014/main" id="{0D518BE5-DF6F-45B9-8B69-D7DBE47D89BB}"/>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ECEB02E3-3E5B-4AC3-8DEE-D0328E6F35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en-US" dirty="0">
                <a:latin typeface="Times New Roman" panose="02020603050405020304" pitchFamily="18" charset="0"/>
              </a:rPr>
              <a:t>MySQL: Capital letters in relation names, attribute names are converted to lower case letters</a:t>
            </a:r>
          </a:p>
          <a:p>
            <a:pPr>
              <a:spcBef>
                <a:spcPct val="0"/>
              </a:spcBef>
            </a:pPr>
            <a:r>
              <a:rPr lang="en-US" altLang="en-US" dirty="0">
                <a:latin typeface="Times New Roman" panose="02020603050405020304" pitchFamily="18" charset="0"/>
              </a:rPr>
              <a:t>Data types are case insensitive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2CBA82E2-DE59-4E22-98F5-3C3DA3524459}"/>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BA1141A0-1490-4FC5-ADFE-CAFDD0D56D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to know the domain? Ask your client.</a:t>
            </a:r>
          </a:p>
        </p:txBody>
      </p:sp>
      <p:sp>
        <p:nvSpPr>
          <p:cNvPr id="18436" name="Slide Number Placeholder 3">
            <a:extLst>
              <a:ext uri="{FF2B5EF4-FFF2-40B4-BE49-F238E27FC236}">
                <a16:creationId xmlns:a16="http://schemas.microsoft.com/office/drawing/2014/main" id="{C8492A26-92DD-47D5-9364-DB42D92649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a:solidFill>
                  <a:schemeClr val="tx1"/>
                </a:solidFill>
                <a:latin typeface="Rockwell" panose="02060603020205020403" pitchFamily="18" charset="0"/>
              </a:defRPr>
            </a:lvl1pPr>
            <a:lvl2pPr marL="738188" indent="-280988" defTabSz="936625">
              <a:defRPr>
                <a:solidFill>
                  <a:schemeClr val="tx1"/>
                </a:solidFill>
                <a:latin typeface="Rockwell" panose="02060603020205020403" pitchFamily="18" charset="0"/>
              </a:defRPr>
            </a:lvl2pPr>
            <a:lvl3pPr marL="1138238" indent="-223838" defTabSz="936625">
              <a:defRPr>
                <a:solidFill>
                  <a:schemeClr val="tx1"/>
                </a:solidFill>
                <a:latin typeface="Rockwell" panose="02060603020205020403" pitchFamily="18" charset="0"/>
              </a:defRPr>
            </a:lvl3pPr>
            <a:lvl4pPr marL="1595438" indent="-223838" defTabSz="936625">
              <a:defRPr>
                <a:solidFill>
                  <a:schemeClr val="tx1"/>
                </a:solidFill>
                <a:latin typeface="Rockwell" panose="02060603020205020403" pitchFamily="18" charset="0"/>
              </a:defRPr>
            </a:lvl4pPr>
            <a:lvl5pPr marL="2052638" indent="-223838" defTabSz="936625">
              <a:defRPr>
                <a:solidFill>
                  <a:schemeClr val="tx1"/>
                </a:solidFill>
                <a:latin typeface="Rockwell" panose="02060603020205020403" pitchFamily="18" charset="0"/>
              </a:defRPr>
            </a:lvl5pPr>
            <a:lvl6pPr marL="2509838" indent="-223838" defTabSz="936625" eaLnBrk="0" fontAlgn="base" hangingPunct="0">
              <a:spcBef>
                <a:spcPct val="0"/>
              </a:spcBef>
              <a:spcAft>
                <a:spcPct val="0"/>
              </a:spcAft>
              <a:defRPr>
                <a:solidFill>
                  <a:schemeClr val="tx1"/>
                </a:solidFill>
                <a:latin typeface="Rockwell" panose="02060603020205020403" pitchFamily="18" charset="0"/>
              </a:defRPr>
            </a:lvl6pPr>
            <a:lvl7pPr marL="2967038" indent="-223838" defTabSz="936625" eaLnBrk="0" fontAlgn="base" hangingPunct="0">
              <a:spcBef>
                <a:spcPct val="0"/>
              </a:spcBef>
              <a:spcAft>
                <a:spcPct val="0"/>
              </a:spcAft>
              <a:defRPr>
                <a:solidFill>
                  <a:schemeClr val="tx1"/>
                </a:solidFill>
                <a:latin typeface="Rockwell" panose="02060603020205020403" pitchFamily="18" charset="0"/>
              </a:defRPr>
            </a:lvl7pPr>
            <a:lvl8pPr marL="3424238" indent="-223838" defTabSz="936625" eaLnBrk="0" fontAlgn="base" hangingPunct="0">
              <a:spcBef>
                <a:spcPct val="0"/>
              </a:spcBef>
              <a:spcAft>
                <a:spcPct val="0"/>
              </a:spcAft>
              <a:defRPr>
                <a:solidFill>
                  <a:schemeClr val="tx1"/>
                </a:solidFill>
                <a:latin typeface="Rockwell" panose="02060603020205020403" pitchFamily="18" charset="0"/>
              </a:defRPr>
            </a:lvl8pPr>
            <a:lvl9pPr marL="3881438" indent="-223838" defTabSz="936625"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B742F76E-4F51-42F4-9C2C-A0AFCE576DE6}"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6</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69A45DEA-71DA-4C76-92C4-3259636C42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FA322E69-447D-4B62-8BAB-48ED003CFBE2}" type="slidenum">
              <a:rPr lang="en-US" altLang="en-US" sz="1300" smtClean="0">
                <a:latin typeface="Comic Sans MS" panose="030F0702030302020204" pitchFamily="66" charset="0"/>
              </a:rPr>
              <a:pPr fontAlgn="base">
                <a:spcBef>
                  <a:spcPct val="0"/>
                </a:spcBef>
                <a:spcAft>
                  <a:spcPct val="0"/>
                </a:spcAft>
              </a:pPr>
              <a:t>7</a:t>
            </a:fld>
            <a:endParaRPr lang="en-US" altLang="en-US" sz="1300">
              <a:latin typeface="Comic Sans MS" panose="030F0702030302020204" pitchFamily="66" charset="0"/>
            </a:endParaRPr>
          </a:p>
        </p:txBody>
      </p:sp>
      <p:sp>
        <p:nvSpPr>
          <p:cNvPr id="16387" name="Rectangle 1026">
            <a:extLst>
              <a:ext uri="{FF2B5EF4-FFF2-40B4-BE49-F238E27FC236}">
                <a16:creationId xmlns:a16="http://schemas.microsoft.com/office/drawing/2014/main" id="{4F42021E-3599-4A55-A472-5522FD8D3788}"/>
              </a:ext>
            </a:extLst>
          </p:cNvPr>
          <p:cNvSpPr>
            <a:spLocks noGrp="1" noRot="1" noChangeAspect="1" noChangeArrowheads="1" noTextEdit="1"/>
          </p:cNvSpPr>
          <p:nvPr>
            <p:ph type="sldImg"/>
          </p:nvPr>
        </p:nvSpPr>
        <p:spPr>
          <a:ln/>
        </p:spPr>
      </p:sp>
      <p:sp>
        <p:nvSpPr>
          <p:cNvPr id="16388" name="Rectangle 1027">
            <a:extLst>
              <a:ext uri="{FF2B5EF4-FFF2-40B4-BE49-F238E27FC236}">
                <a16:creationId xmlns:a16="http://schemas.microsoft.com/office/drawing/2014/main" id="{EA652E29-CFE8-4B18-A93A-758DE0382D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49C7041-CA65-4E41-8DB7-3165A3A1743B}"/>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690B7EAD-0C94-438D-995C-2016314123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chemeClr val="accent2"/>
                </a:solidFill>
                <a:latin typeface="Comic Sans MS" panose="030F0702030302020204" pitchFamily="66" charset="0"/>
              </a:rPr>
              <a:t>IC:</a:t>
            </a:r>
            <a:r>
              <a:rPr lang="en-US" altLang="en-US">
                <a:latin typeface="Comic Sans MS" panose="030F0702030302020204" pitchFamily="66" charset="0"/>
              </a:rPr>
              <a:t> condition that must be true for </a:t>
            </a:r>
            <a:r>
              <a:rPr lang="en-US" altLang="en-US" i="1">
                <a:solidFill>
                  <a:schemeClr val="accent2"/>
                </a:solidFill>
                <a:latin typeface="Comic Sans MS" panose="030F0702030302020204" pitchFamily="66" charset="0"/>
              </a:rPr>
              <a:t>any </a:t>
            </a:r>
            <a:r>
              <a:rPr lang="en-US" altLang="en-US">
                <a:latin typeface="Comic Sans MS" panose="030F0702030302020204" pitchFamily="66" charset="0"/>
              </a:rPr>
              <a:t>instance of the database.</a:t>
            </a:r>
            <a:endParaRPr lang="en-US" altLang="en-US" i="1" u="sng">
              <a:solidFill>
                <a:schemeClr val="accent2"/>
              </a:solidFill>
              <a:latin typeface="Comic Sans MS" panose="030F0702030302020204" pitchFamily="66" charset="0"/>
            </a:endParaRPr>
          </a:p>
          <a:p>
            <a:endParaRPr lang="en-US" altLang="en-US">
              <a:latin typeface="Times New Roman" panose="02020603050405020304" pitchFamily="18" charset="0"/>
            </a:endParaRPr>
          </a:p>
        </p:txBody>
      </p:sp>
      <p:sp>
        <p:nvSpPr>
          <p:cNvPr id="20484" name="Slide Number Placeholder 3">
            <a:extLst>
              <a:ext uri="{FF2B5EF4-FFF2-40B4-BE49-F238E27FC236}">
                <a16:creationId xmlns:a16="http://schemas.microsoft.com/office/drawing/2014/main" id="{68FF1652-46E7-4993-9ABB-154CFF6847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Rockwell" panose="02060603020205020403" pitchFamily="18" charset="0"/>
              </a:defRPr>
            </a:lvl1pPr>
            <a:lvl2pPr marL="731838" indent="-274638" defTabSz="928688">
              <a:defRPr>
                <a:solidFill>
                  <a:schemeClr val="tx1"/>
                </a:solidFill>
                <a:latin typeface="Rockwell" panose="02060603020205020403" pitchFamily="18" charset="0"/>
              </a:defRPr>
            </a:lvl2pPr>
            <a:lvl3pPr marL="1131888" indent="-217488" defTabSz="928688">
              <a:defRPr>
                <a:solidFill>
                  <a:schemeClr val="tx1"/>
                </a:solidFill>
                <a:latin typeface="Rockwell" panose="02060603020205020403" pitchFamily="18" charset="0"/>
              </a:defRPr>
            </a:lvl3pPr>
            <a:lvl4pPr marL="1589088" indent="-217488" defTabSz="928688">
              <a:defRPr>
                <a:solidFill>
                  <a:schemeClr val="tx1"/>
                </a:solidFill>
                <a:latin typeface="Rockwell" panose="02060603020205020403" pitchFamily="18" charset="0"/>
              </a:defRPr>
            </a:lvl4pPr>
            <a:lvl5pPr marL="2046288" indent="-217488" defTabSz="928688">
              <a:defRPr>
                <a:solidFill>
                  <a:schemeClr val="tx1"/>
                </a:solidFill>
                <a:latin typeface="Rockwell" panose="02060603020205020403" pitchFamily="18" charset="0"/>
              </a:defRPr>
            </a:lvl5pPr>
            <a:lvl6pPr marL="2503488" indent="-217488" defTabSz="928688" eaLnBrk="0" fontAlgn="base" hangingPunct="0">
              <a:spcBef>
                <a:spcPct val="0"/>
              </a:spcBef>
              <a:spcAft>
                <a:spcPct val="0"/>
              </a:spcAft>
              <a:defRPr>
                <a:solidFill>
                  <a:schemeClr val="tx1"/>
                </a:solidFill>
                <a:latin typeface="Rockwell" panose="02060603020205020403" pitchFamily="18" charset="0"/>
              </a:defRPr>
            </a:lvl6pPr>
            <a:lvl7pPr marL="2960688" indent="-217488" defTabSz="928688" eaLnBrk="0" fontAlgn="base" hangingPunct="0">
              <a:spcBef>
                <a:spcPct val="0"/>
              </a:spcBef>
              <a:spcAft>
                <a:spcPct val="0"/>
              </a:spcAft>
              <a:defRPr>
                <a:solidFill>
                  <a:schemeClr val="tx1"/>
                </a:solidFill>
                <a:latin typeface="Rockwell" panose="02060603020205020403" pitchFamily="18" charset="0"/>
              </a:defRPr>
            </a:lvl7pPr>
            <a:lvl8pPr marL="3417888" indent="-217488" defTabSz="928688" eaLnBrk="0" fontAlgn="base" hangingPunct="0">
              <a:spcBef>
                <a:spcPct val="0"/>
              </a:spcBef>
              <a:spcAft>
                <a:spcPct val="0"/>
              </a:spcAft>
              <a:defRPr>
                <a:solidFill>
                  <a:schemeClr val="tx1"/>
                </a:solidFill>
                <a:latin typeface="Rockwell" panose="02060603020205020403" pitchFamily="18" charset="0"/>
              </a:defRPr>
            </a:lvl8pPr>
            <a:lvl9pPr marL="3875088" indent="-217488" defTabSz="92868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F71A9C93-634F-4DE5-B3FC-73578E0A9224}"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8</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2134FBF8-63DD-43CE-AB87-224C9D0A0D07}"/>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88AD7793-D640-4565-9863-B24EEAC50D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3556" name="Slide Number Placeholder 3">
            <a:extLst>
              <a:ext uri="{FF2B5EF4-FFF2-40B4-BE49-F238E27FC236}">
                <a16:creationId xmlns:a16="http://schemas.microsoft.com/office/drawing/2014/main" id="{A0DB139F-D468-4F19-937B-8BF6C72127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71EC66BE-3F7A-46B5-9193-46C542125DB9}"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10</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5DDFDED4-0FDD-462D-BCA3-972FB0148D0B}"/>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5BDFA4BA-0762-47F3-98F7-6FB14E18F6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Primary key is the same as in ER diagram</a:t>
            </a:r>
          </a:p>
        </p:txBody>
      </p:sp>
      <p:sp>
        <p:nvSpPr>
          <p:cNvPr id="25604" name="Slide Number Placeholder 3">
            <a:extLst>
              <a:ext uri="{FF2B5EF4-FFF2-40B4-BE49-F238E27FC236}">
                <a16:creationId xmlns:a16="http://schemas.microsoft.com/office/drawing/2014/main" id="{5585CC64-7F15-457C-B3E3-CD59BEE269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Rockwell" panose="02060603020205020403" pitchFamily="18" charset="0"/>
              </a:defRPr>
            </a:lvl1pPr>
            <a:lvl2pPr marL="731838" indent="-274638" defTabSz="928688">
              <a:defRPr>
                <a:solidFill>
                  <a:schemeClr val="tx1"/>
                </a:solidFill>
                <a:latin typeface="Rockwell" panose="02060603020205020403" pitchFamily="18" charset="0"/>
              </a:defRPr>
            </a:lvl2pPr>
            <a:lvl3pPr marL="1131888" indent="-217488" defTabSz="928688">
              <a:defRPr>
                <a:solidFill>
                  <a:schemeClr val="tx1"/>
                </a:solidFill>
                <a:latin typeface="Rockwell" panose="02060603020205020403" pitchFamily="18" charset="0"/>
              </a:defRPr>
            </a:lvl3pPr>
            <a:lvl4pPr marL="1589088" indent="-217488" defTabSz="928688">
              <a:defRPr>
                <a:solidFill>
                  <a:schemeClr val="tx1"/>
                </a:solidFill>
                <a:latin typeface="Rockwell" panose="02060603020205020403" pitchFamily="18" charset="0"/>
              </a:defRPr>
            </a:lvl4pPr>
            <a:lvl5pPr marL="2046288" indent="-217488" defTabSz="928688">
              <a:defRPr>
                <a:solidFill>
                  <a:schemeClr val="tx1"/>
                </a:solidFill>
                <a:latin typeface="Rockwell" panose="02060603020205020403" pitchFamily="18" charset="0"/>
              </a:defRPr>
            </a:lvl5pPr>
            <a:lvl6pPr marL="2503488" indent="-217488" defTabSz="928688" eaLnBrk="0" fontAlgn="base" hangingPunct="0">
              <a:spcBef>
                <a:spcPct val="0"/>
              </a:spcBef>
              <a:spcAft>
                <a:spcPct val="0"/>
              </a:spcAft>
              <a:defRPr>
                <a:solidFill>
                  <a:schemeClr val="tx1"/>
                </a:solidFill>
                <a:latin typeface="Rockwell" panose="02060603020205020403" pitchFamily="18" charset="0"/>
              </a:defRPr>
            </a:lvl6pPr>
            <a:lvl7pPr marL="2960688" indent="-217488" defTabSz="928688" eaLnBrk="0" fontAlgn="base" hangingPunct="0">
              <a:spcBef>
                <a:spcPct val="0"/>
              </a:spcBef>
              <a:spcAft>
                <a:spcPct val="0"/>
              </a:spcAft>
              <a:defRPr>
                <a:solidFill>
                  <a:schemeClr val="tx1"/>
                </a:solidFill>
                <a:latin typeface="Rockwell" panose="02060603020205020403" pitchFamily="18" charset="0"/>
              </a:defRPr>
            </a:lvl7pPr>
            <a:lvl8pPr marL="3417888" indent="-217488" defTabSz="928688" eaLnBrk="0" fontAlgn="base" hangingPunct="0">
              <a:spcBef>
                <a:spcPct val="0"/>
              </a:spcBef>
              <a:spcAft>
                <a:spcPct val="0"/>
              </a:spcAft>
              <a:defRPr>
                <a:solidFill>
                  <a:schemeClr val="tx1"/>
                </a:solidFill>
                <a:latin typeface="Rockwell" panose="02060603020205020403" pitchFamily="18" charset="0"/>
              </a:defRPr>
            </a:lvl8pPr>
            <a:lvl9pPr marL="3875088" indent="-217488" defTabSz="92868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D28441C9-E973-4F55-B0B0-CBF2EDCDD750}"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11</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23FD49-6711-4116-8E02-1666BA929AC6}"/>
              </a:ext>
            </a:extLst>
          </p:cNvPr>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76DEBC1-EDAB-4DCE-9D72-CBCFFED7DE08}"/>
              </a:ext>
            </a:extLst>
          </p:cNvPr>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60D4F072-DC8B-4568-94F2-37AEADED7777}"/>
              </a:ext>
            </a:extLst>
          </p:cNvPr>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13">
            <a:extLst>
              <a:ext uri="{FF2B5EF4-FFF2-40B4-BE49-F238E27FC236}">
                <a16:creationId xmlns:a16="http://schemas.microsoft.com/office/drawing/2014/main" id="{EBF987C0-C3A3-454D-9796-795C013B0EA3}"/>
              </a:ext>
            </a:extLst>
          </p:cNvPr>
          <p:cNvGrpSpPr>
            <a:grpSpLocks noChangeAspect="1"/>
          </p:cNvGrpSpPr>
          <p:nvPr/>
        </p:nvGrpSpPr>
        <p:grpSpPr bwMode="auto">
          <a:xfrm>
            <a:off x="7234238" y="4106863"/>
            <a:ext cx="914400" cy="914400"/>
            <a:chOff x="9685338" y="4460675"/>
            <a:chExt cx="1080904" cy="1080902"/>
          </a:xfrm>
        </p:grpSpPr>
        <p:sp>
          <p:nvSpPr>
            <p:cNvPr id="8" name="Oval 7">
              <a:extLst>
                <a:ext uri="{FF2B5EF4-FFF2-40B4-BE49-F238E27FC236}">
                  <a16:creationId xmlns:a16="http://schemas.microsoft.com/office/drawing/2014/main" id="{1FAABB60-F813-4FE0-A74D-CC22810A4338}"/>
                </a:ext>
              </a:extLst>
            </p:cNvPr>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9" name="Oval 15">
              <a:extLst>
                <a:ext uri="{FF2B5EF4-FFF2-40B4-BE49-F238E27FC236}">
                  <a16:creationId xmlns:a16="http://schemas.microsoft.com/office/drawing/2014/main" id="{31FBE697-5607-4C32-AC48-B81180E00AD1}"/>
                </a:ext>
              </a:extLst>
            </p:cNvPr>
            <p:cNvSpPr>
              <a:spLocks noChangeArrowheads="1"/>
            </p:cNvSpPr>
            <p:nvPr/>
          </p:nvSpPr>
          <p:spPr bwMode="auto">
            <a:xfrm>
              <a:off x="9794179" y="4569516"/>
              <a:ext cx="863222" cy="863220"/>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ctrTitle"/>
          </p:nvPr>
        </p:nvSpPr>
        <p:spPr>
          <a:xfrm>
            <a:off x="788670" y="1432223"/>
            <a:ext cx="7593330" cy="3035808"/>
          </a:xfrm>
        </p:spPr>
        <p:txBody>
          <a:bodyPr>
            <a:noAutofit/>
          </a:bodyPr>
          <a:lstStyle>
            <a:lvl1pPr algn="l">
              <a:lnSpc>
                <a:spcPct val="80000"/>
              </a:lnSpc>
              <a:defRPr sz="6400" b="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37A8D8E4-C824-4CD1-A83E-6EFBA7F2A52B}"/>
              </a:ext>
            </a:extLst>
          </p:cNvPr>
          <p:cNvSpPr>
            <a:spLocks noGrp="1"/>
          </p:cNvSpPr>
          <p:nvPr>
            <p:ph type="dt" sz="half" idx="10"/>
          </p:nvPr>
        </p:nvSpPr>
        <p:spPr/>
        <p:txBody>
          <a:bodyPr/>
          <a:lstStyle>
            <a:lvl1pPr>
              <a:defRPr/>
            </a:lvl1pPr>
          </a:lstStyle>
          <a:p>
            <a:pPr>
              <a:defRPr/>
            </a:pPr>
            <a:endParaRPr lang="en-US"/>
          </a:p>
        </p:txBody>
      </p:sp>
      <p:sp>
        <p:nvSpPr>
          <p:cNvPr id="11" name="Footer Placeholder 4">
            <a:extLst>
              <a:ext uri="{FF2B5EF4-FFF2-40B4-BE49-F238E27FC236}">
                <a16:creationId xmlns:a16="http://schemas.microsoft.com/office/drawing/2014/main" id="{79EE4FE4-BC8C-482D-AF51-CF671ED3AD32}"/>
              </a:ext>
            </a:extLst>
          </p:cNvPr>
          <p:cNvSpPr>
            <a:spLocks noGrp="1"/>
          </p:cNvSpPr>
          <p:nvPr>
            <p:ph type="ftr" sz="quarter" idx="11"/>
          </p:nvPr>
        </p:nvSpPr>
        <p:spPr>
          <a:xfrm>
            <a:off x="812800" y="6272213"/>
            <a:ext cx="4745038" cy="365125"/>
          </a:xfrm>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230551E2-5C8B-4275-BF0B-716DCAEAFA2D}"/>
              </a:ext>
            </a:extLst>
          </p:cNvPr>
          <p:cNvSpPr>
            <a:spLocks noGrp="1"/>
          </p:cNvSpPr>
          <p:nvPr>
            <p:ph type="sldNum" sz="quarter" idx="12"/>
          </p:nvPr>
        </p:nvSpPr>
        <p:spPr>
          <a:xfrm>
            <a:off x="7243763" y="4227513"/>
            <a:ext cx="895350" cy="639762"/>
          </a:xfrm>
        </p:spPr>
        <p:txBody>
          <a:bodyPr/>
          <a:lstStyle>
            <a:lvl1pPr>
              <a:defRPr sz="2800" b="1"/>
            </a:lvl1pPr>
          </a:lstStyle>
          <a:p>
            <a:pPr>
              <a:defRPr/>
            </a:pPr>
            <a:fld id="{F46CD1BF-2785-4B73-B6F9-E1712F0B54F2}" type="slidenum">
              <a:rPr lang="en-US" altLang="en-US"/>
              <a:pPr>
                <a:defRPr/>
              </a:pPr>
              <a:t>‹#›</a:t>
            </a:fld>
            <a:endParaRPr lang="en-US" altLang="en-US"/>
          </a:p>
        </p:txBody>
      </p:sp>
    </p:spTree>
    <p:extLst>
      <p:ext uri="{BB962C8B-B14F-4D97-AF65-F5344CB8AC3E}">
        <p14:creationId xmlns:p14="http://schemas.microsoft.com/office/powerpoint/2010/main" val="108404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DB566B3-F2AD-4000-AD95-9A4DD2A1159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31E15F5-49BA-4180-823A-4CEDD5630A0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5E62FF-BD7F-4ABB-A5A1-259ADD3AEE88}"/>
              </a:ext>
            </a:extLst>
          </p:cNvPr>
          <p:cNvSpPr>
            <a:spLocks noGrp="1"/>
          </p:cNvSpPr>
          <p:nvPr>
            <p:ph type="sldNum" sz="quarter" idx="12"/>
          </p:nvPr>
        </p:nvSpPr>
        <p:spPr/>
        <p:txBody>
          <a:bodyPr/>
          <a:lstStyle>
            <a:lvl1pPr>
              <a:defRPr/>
            </a:lvl1pPr>
          </a:lstStyle>
          <a:p>
            <a:pPr>
              <a:defRPr/>
            </a:pPr>
            <a:fld id="{F7722A6C-02EF-4D11-9627-147058528CB8}" type="slidenum">
              <a:rPr lang="en-US" altLang="en-US"/>
              <a:pPr>
                <a:defRPr/>
              </a:pPr>
              <a:t>‹#›</a:t>
            </a:fld>
            <a:endParaRPr lang="en-US" altLang="en-US"/>
          </a:p>
        </p:txBody>
      </p:sp>
    </p:spTree>
    <p:extLst>
      <p:ext uri="{BB962C8B-B14F-4D97-AF65-F5344CB8AC3E}">
        <p14:creationId xmlns:p14="http://schemas.microsoft.com/office/powerpoint/2010/main" val="372982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0F939E4-C3B7-4751-B5E8-3DF35E900DA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A6CE136-C5A3-4EC9-ADA6-E4CE7D91D7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A11E5A-257B-4507-A3BE-10AC7F018201}"/>
              </a:ext>
            </a:extLst>
          </p:cNvPr>
          <p:cNvSpPr>
            <a:spLocks noGrp="1"/>
          </p:cNvSpPr>
          <p:nvPr>
            <p:ph type="sldNum" sz="quarter" idx="12"/>
          </p:nvPr>
        </p:nvSpPr>
        <p:spPr/>
        <p:txBody>
          <a:bodyPr/>
          <a:lstStyle>
            <a:lvl1pPr>
              <a:defRPr/>
            </a:lvl1pPr>
          </a:lstStyle>
          <a:p>
            <a:pPr>
              <a:defRPr/>
            </a:pPr>
            <a:fld id="{AF653C5C-9023-4038-9918-84396DC4E032}" type="slidenum">
              <a:rPr lang="en-US" altLang="en-US"/>
              <a:pPr>
                <a:defRPr/>
              </a:pPr>
              <a:t>‹#›</a:t>
            </a:fld>
            <a:endParaRPr lang="en-US" altLang="en-US"/>
          </a:p>
        </p:txBody>
      </p:sp>
    </p:spTree>
    <p:extLst>
      <p:ext uri="{BB962C8B-B14F-4D97-AF65-F5344CB8AC3E}">
        <p14:creationId xmlns:p14="http://schemas.microsoft.com/office/powerpoint/2010/main" val="331474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149239-177C-47CC-9549-9D51232CCAF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1B3E734-D60B-4B97-B3D4-0845D9FC1AA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194873-F5CA-4CDC-86FF-C98FB55D3E5B}"/>
              </a:ext>
            </a:extLst>
          </p:cNvPr>
          <p:cNvSpPr>
            <a:spLocks noGrp="1"/>
          </p:cNvSpPr>
          <p:nvPr>
            <p:ph type="sldNum" sz="quarter" idx="12"/>
          </p:nvPr>
        </p:nvSpPr>
        <p:spPr/>
        <p:txBody>
          <a:bodyPr/>
          <a:lstStyle>
            <a:lvl1pPr>
              <a:defRPr/>
            </a:lvl1pPr>
          </a:lstStyle>
          <a:p>
            <a:pPr>
              <a:defRPr/>
            </a:pPr>
            <a:fld id="{9D72BC78-9D47-4A3C-8973-EF8488205469}" type="slidenum">
              <a:rPr lang="en-US" altLang="en-US"/>
              <a:pPr>
                <a:defRPr/>
              </a:pPr>
              <a:t>‹#›</a:t>
            </a:fld>
            <a:endParaRPr lang="en-US" altLang="en-US"/>
          </a:p>
        </p:txBody>
      </p:sp>
    </p:spTree>
    <p:extLst>
      <p:ext uri="{BB962C8B-B14F-4D97-AF65-F5344CB8AC3E}">
        <p14:creationId xmlns:p14="http://schemas.microsoft.com/office/powerpoint/2010/main" val="14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D1C2CD-54E4-473E-AD3E-05F186AB79CE}"/>
              </a:ext>
            </a:extLst>
          </p:cNvPr>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10">
            <a:extLst>
              <a:ext uri="{FF2B5EF4-FFF2-40B4-BE49-F238E27FC236}">
                <a16:creationId xmlns:a16="http://schemas.microsoft.com/office/drawing/2014/main" id="{4AFDDD06-5F3D-42EE-AF77-46D4B2190D07}"/>
              </a:ext>
            </a:extLst>
          </p:cNvPr>
          <p:cNvGrpSpPr>
            <a:grpSpLocks noChangeAspect="1"/>
          </p:cNvGrpSpPr>
          <p:nvPr/>
        </p:nvGrpSpPr>
        <p:grpSpPr bwMode="auto">
          <a:xfrm>
            <a:off x="633413" y="2430463"/>
            <a:ext cx="914400" cy="914400"/>
            <a:chOff x="9685338" y="4460675"/>
            <a:chExt cx="1080904" cy="1080902"/>
          </a:xfrm>
        </p:grpSpPr>
        <p:sp>
          <p:nvSpPr>
            <p:cNvPr id="6" name="Oval 5">
              <a:extLst>
                <a:ext uri="{FF2B5EF4-FFF2-40B4-BE49-F238E27FC236}">
                  <a16:creationId xmlns:a16="http://schemas.microsoft.com/office/drawing/2014/main" id="{94B2EC3C-55AA-45C1-A925-C64E7402F502}"/>
                </a:ext>
              </a:extLst>
            </p:cNvPr>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7" name="Oval 13">
              <a:extLst>
                <a:ext uri="{FF2B5EF4-FFF2-40B4-BE49-F238E27FC236}">
                  <a16:creationId xmlns:a16="http://schemas.microsoft.com/office/drawing/2014/main" id="{B226487F-AA01-4177-963A-1FDB8DABD31B}"/>
                </a:ext>
              </a:extLst>
            </p:cNvPr>
            <p:cNvSpPr>
              <a:spLocks noChangeArrowheads="1"/>
            </p:cNvSpPr>
            <p:nvPr/>
          </p:nvSpPr>
          <p:spPr bwMode="auto">
            <a:xfrm>
              <a:off x="9794179" y="4569516"/>
              <a:ext cx="863222" cy="863220"/>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1625346" y="1225296"/>
            <a:ext cx="6960870" cy="3520440"/>
          </a:xfrm>
        </p:spPr>
        <p:txBody>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a:extLst>
              <a:ext uri="{FF2B5EF4-FFF2-40B4-BE49-F238E27FC236}">
                <a16:creationId xmlns:a16="http://schemas.microsoft.com/office/drawing/2014/main" id="{AED0D326-F5B2-4E9B-9E5C-F88D3EA71224}"/>
              </a:ext>
            </a:extLst>
          </p:cNvPr>
          <p:cNvSpPr>
            <a:spLocks noGrp="1"/>
          </p:cNvSpPr>
          <p:nvPr>
            <p:ph type="dt" sz="half" idx="10"/>
          </p:nvPr>
        </p:nvSpPr>
        <p:spPr>
          <a:xfrm>
            <a:off x="6445250" y="6272213"/>
            <a:ext cx="1982788" cy="365125"/>
          </a:xfrm>
        </p:spPr>
        <p:txBody>
          <a:bodyPr/>
          <a:lstStyle>
            <a:lvl1pPr>
              <a:defRPr>
                <a:solidFill>
                  <a:schemeClr val="accent1">
                    <a:lumMod val="50000"/>
                  </a:schemeClr>
                </a:solidFill>
              </a:defRPr>
            </a:lvl1pPr>
          </a:lstStyle>
          <a:p>
            <a:pPr>
              <a:defRPr/>
            </a:pPr>
            <a:endParaRPr lang="en-US"/>
          </a:p>
        </p:txBody>
      </p:sp>
      <p:sp>
        <p:nvSpPr>
          <p:cNvPr id="9" name="Footer Placeholder 4">
            <a:extLst>
              <a:ext uri="{FF2B5EF4-FFF2-40B4-BE49-F238E27FC236}">
                <a16:creationId xmlns:a16="http://schemas.microsoft.com/office/drawing/2014/main" id="{B1E56583-8121-40CD-ADC9-B12F10E51E4F}"/>
              </a:ext>
            </a:extLst>
          </p:cNvPr>
          <p:cNvSpPr>
            <a:spLocks noGrp="1"/>
          </p:cNvSpPr>
          <p:nvPr>
            <p:ph type="ftr" sz="quarter" idx="11"/>
          </p:nvPr>
        </p:nvSpPr>
        <p:spPr>
          <a:xfrm>
            <a:off x="1636713" y="6272213"/>
            <a:ext cx="4745037" cy="365125"/>
          </a:xfrm>
        </p:spPr>
        <p:txBody>
          <a:bodyPr/>
          <a:lstStyle>
            <a:lvl1pPr>
              <a:defRPr>
                <a:solidFill>
                  <a:schemeClr val="accent1">
                    <a:lumMod val="50000"/>
                  </a:schemeClr>
                </a:solidFill>
              </a:defRPr>
            </a:lvl1pPr>
          </a:lstStyle>
          <a:p>
            <a:pPr>
              <a:defRPr/>
            </a:pPr>
            <a:endParaRPr lang="en-US"/>
          </a:p>
        </p:txBody>
      </p:sp>
      <p:sp>
        <p:nvSpPr>
          <p:cNvPr id="10" name="Slide Number Placeholder 5">
            <a:extLst>
              <a:ext uri="{FF2B5EF4-FFF2-40B4-BE49-F238E27FC236}">
                <a16:creationId xmlns:a16="http://schemas.microsoft.com/office/drawing/2014/main" id="{B1BDB871-AFBA-4B32-8D48-3EF1ED249582}"/>
              </a:ext>
            </a:extLst>
          </p:cNvPr>
          <p:cNvSpPr>
            <a:spLocks noGrp="1"/>
          </p:cNvSpPr>
          <p:nvPr>
            <p:ph type="sldNum" sz="quarter" idx="12"/>
          </p:nvPr>
        </p:nvSpPr>
        <p:spPr>
          <a:xfrm>
            <a:off x="646113" y="2508250"/>
            <a:ext cx="890587" cy="720725"/>
          </a:xfrm>
        </p:spPr>
        <p:txBody>
          <a:bodyPr/>
          <a:lstStyle>
            <a:lvl1pPr>
              <a:defRPr sz="2800"/>
            </a:lvl1pPr>
          </a:lstStyle>
          <a:p>
            <a:pPr>
              <a:defRPr/>
            </a:pPr>
            <a:fld id="{6913CE4B-75E3-4D47-8E38-4C1084117B47}" type="slidenum">
              <a:rPr lang="en-US" altLang="en-US"/>
              <a:pPr>
                <a:defRPr/>
              </a:pPr>
              <a:t>‹#›</a:t>
            </a:fld>
            <a:endParaRPr lang="en-US" altLang="en-US"/>
          </a:p>
        </p:txBody>
      </p:sp>
    </p:spTree>
    <p:extLst>
      <p:ext uri="{BB962C8B-B14F-4D97-AF65-F5344CB8AC3E}">
        <p14:creationId xmlns:p14="http://schemas.microsoft.com/office/powerpoint/2010/main" val="74233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99A29B6-9C08-4BAB-A572-37257B7AB06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EE34025-AA87-4206-83C0-AEA87694421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8315FBA-BF5E-49A0-9222-DFBA14D5297E}"/>
              </a:ext>
            </a:extLst>
          </p:cNvPr>
          <p:cNvSpPr>
            <a:spLocks noGrp="1"/>
          </p:cNvSpPr>
          <p:nvPr>
            <p:ph type="sldNum" sz="quarter" idx="12"/>
          </p:nvPr>
        </p:nvSpPr>
        <p:spPr/>
        <p:txBody>
          <a:bodyPr/>
          <a:lstStyle>
            <a:lvl1pPr>
              <a:defRPr/>
            </a:lvl1pPr>
          </a:lstStyle>
          <a:p>
            <a:pPr>
              <a:defRPr/>
            </a:pPr>
            <a:fld id="{954C0955-6CCF-4BDE-979F-37FA65C7C7B6}" type="slidenum">
              <a:rPr lang="en-US" altLang="en-US"/>
              <a:pPr>
                <a:defRPr/>
              </a:pPr>
              <a:t>‹#›</a:t>
            </a:fld>
            <a:endParaRPr lang="en-US" altLang="en-US"/>
          </a:p>
        </p:txBody>
      </p:sp>
    </p:spTree>
    <p:extLst>
      <p:ext uri="{BB962C8B-B14F-4D97-AF65-F5344CB8AC3E}">
        <p14:creationId xmlns:p14="http://schemas.microsoft.com/office/powerpoint/2010/main" val="108619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08E06A17-EDD8-4BE4-AABD-FEB0FAA28EEB}"/>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22BA6B8-51AC-47DA-B8B6-A54C155515E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9980FD9-B6E3-4478-8C9E-679F2B7CE92F}"/>
              </a:ext>
            </a:extLst>
          </p:cNvPr>
          <p:cNvSpPr>
            <a:spLocks noGrp="1"/>
          </p:cNvSpPr>
          <p:nvPr>
            <p:ph type="sldNum" sz="quarter" idx="12"/>
          </p:nvPr>
        </p:nvSpPr>
        <p:spPr/>
        <p:txBody>
          <a:bodyPr/>
          <a:lstStyle>
            <a:lvl1pPr>
              <a:defRPr/>
            </a:lvl1pPr>
          </a:lstStyle>
          <a:p>
            <a:pPr>
              <a:defRPr/>
            </a:pPr>
            <a:fld id="{F170BB3C-66BE-4720-A4F1-9C78CEFE4BA7}" type="slidenum">
              <a:rPr lang="en-US" altLang="en-US"/>
              <a:pPr>
                <a:defRPr/>
              </a:pPr>
              <a:t>‹#›</a:t>
            </a:fld>
            <a:endParaRPr lang="en-US" altLang="en-US"/>
          </a:p>
        </p:txBody>
      </p:sp>
    </p:spTree>
    <p:extLst>
      <p:ext uri="{BB962C8B-B14F-4D97-AF65-F5344CB8AC3E}">
        <p14:creationId xmlns:p14="http://schemas.microsoft.com/office/powerpoint/2010/main" val="286687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96B184F-DDC6-4B35-A6DF-F2E399F9A0D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5D0BB96D-B347-4923-8699-ED8F5598AFB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318859B-C9FF-4270-A0BF-A417D84AEDDD}"/>
              </a:ext>
            </a:extLst>
          </p:cNvPr>
          <p:cNvSpPr>
            <a:spLocks noGrp="1"/>
          </p:cNvSpPr>
          <p:nvPr>
            <p:ph type="sldNum" sz="quarter" idx="12"/>
          </p:nvPr>
        </p:nvSpPr>
        <p:spPr/>
        <p:txBody>
          <a:bodyPr/>
          <a:lstStyle>
            <a:lvl1pPr>
              <a:defRPr/>
            </a:lvl1pPr>
          </a:lstStyle>
          <a:p>
            <a:pPr>
              <a:defRPr/>
            </a:pPr>
            <a:fld id="{29FF7A65-2355-4801-948A-6882F229179C}" type="slidenum">
              <a:rPr lang="en-US" altLang="en-US"/>
              <a:pPr>
                <a:defRPr/>
              </a:pPr>
              <a:t>‹#›</a:t>
            </a:fld>
            <a:endParaRPr lang="en-US" altLang="en-US"/>
          </a:p>
        </p:txBody>
      </p:sp>
    </p:spTree>
    <p:extLst>
      <p:ext uri="{BB962C8B-B14F-4D97-AF65-F5344CB8AC3E}">
        <p14:creationId xmlns:p14="http://schemas.microsoft.com/office/powerpoint/2010/main" val="310825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DDACA9F-07FC-47E5-940A-4FEE0BE24D3F}"/>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8DFD858A-49A2-49E8-95D9-BD7A85E5C5A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F8240E7-8B44-4A0A-9991-EA8AB430E26E}"/>
              </a:ext>
            </a:extLst>
          </p:cNvPr>
          <p:cNvSpPr>
            <a:spLocks noGrp="1"/>
          </p:cNvSpPr>
          <p:nvPr>
            <p:ph type="sldNum" sz="quarter" idx="12"/>
          </p:nvPr>
        </p:nvSpPr>
        <p:spPr/>
        <p:txBody>
          <a:bodyPr/>
          <a:lstStyle>
            <a:lvl1pPr>
              <a:defRPr/>
            </a:lvl1pPr>
          </a:lstStyle>
          <a:p>
            <a:pPr>
              <a:defRPr/>
            </a:pPr>
            <a:fld id="{F7DAEE80-A344-4C2A-AD50-4342B93A28C3}" type="slidenum">
              <a:rPr lang="en-US" altLang="en-US"/>
              <a:pPr>
                <a:defRPr/>
              </a:pPr>
              <a:t>‹#›</a:t>
            </a:fld>
            <a:endParaRPr lang="en-US" altLang="en-US"/>
          </a:p>
        </p:txBody>
      </p:sp>
    </p:spTree>
    <p:extLst>
      <p:ext uri="{BB962C8B-B14F-4D97-AF65-F5344CB8AC3E}">
        <p14:creationId xmlns:p14="http://schemas.microsoft.com/office/powerpoint/2010/main" val="290682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E14AA8-3A12-4C13-9196-C5FB30FC5DEC}"/>
              </a:ext>
            </a:extLst>
          </p:cNvPr>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a:extLst>
              <a:ext uri="{FF2B5EF4-FFF2-40B4-BE49-F238E27FC236}">
                <a16:creationId xmlns:a16="http://schemas.microsoft.com/office/drawing/2014/main" id="{08DA8AD8-4CF1-4326-9D8A-F5A0F4B038AB}"/>
              </a:ext>
            </a:extLst>
          </p:cNvPr>
          <p:cNvGrpSpPr>
            <a:grpSpLocks/>
          </p:cNvGrpSpPr>
          <p:nvPr/>
        </p:nvGrpSpPr>
        <p:grpSpPr bwMode="auto">
          <a:xfrm>
            <a:off x="8523288" y="6254750"/>
            <a:ext cx="392112" cy="393700"/>
            <a:chOff x="8532189" y="5068824"/>
            <a:chExt cx="393192" cy="393192"/>
          </a:xfrm>
        </p:grpSpPr>
        <p:sp>
          <p:nvSpPr>
            <p:cNvPr id="7" name="Oval 6">
              <a:extLst>
                <a:ext uri="{FF2B5EF4-FFF2-40B4-BE49-F238E27FC236}">
                  <a16:creationId xmlns:a16="http://schemas.microsoft.com/office/drawing/2014/main" id="{933CA052-560B-4CFD-9CF1-A8BA5790D8A8}"/>
                </a:ext>
              </a:extLst>
            </p:cNvPr>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8" name="Oval 13">
              <a:extLst>
                <a:ext uri="{FF2B5EF4-FFF2-40B4-BE49-F238E27FC236}">
                  <a16:creationId xmlns:a16="http://schemas.microsoft.com/office/drawing/2014/main" id="{56C466AC-08F9-469C-874F-BEA2B93AC346}"/>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6412230" y="685800"/>
            <a:ext cx="2400300" cy="1737360"/>
          </a:xfrm>
        </p:spPr>
        <p:txBody>
          <a:bodyPr anchor="b"/>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8">
            <a:extLst>
              <a:ext uri="{FF2B5EF4-FFF2-40B4-BE49-F238E27FC236}">
                <a16:creationId xmlns:a16="http://schemas.microsoft.com/office/drawing/2014/main" id="{A4CBC877-E827-489F-B520-0FFCEB080EB5}"/>
              </a:ext>
            </a:extLst>
          </p:cNvPr>
          <p:cNvSpPr>
            <a:spLocks noGrp="1"/>
          </p:cNvSpPr>
          <p:nvPr>
            <p:ph type="dt" sz="half" idx="10"/>
          </p:nvPr>
        </p:nvSpPr>
        <p:spPr/>
        <p:txBody>
          <a:bodyPr/>
          <a:lstStyle>
            <a:lvl1pPr>
              <a:defRPr/>
            </a:lvl1pPr>
          </a:lstStyle>
          <a:p>
            <a:pPr>
              <a:defRPr/>
            </a:pPr>
            <a:endParaRPr lang="en-US"/>
          </a:p>
        </p:txBody>
      </p:sp>
      <p:sp>
        <p:nvSpPr>
          <p:cNvPr id="10" name="Footer Placeholder 9">
            <a:extLst>
              <a:ext uri="{FF2B5EF4-FFF2-40B4-BE49-F238E27FC236}">
                <a16:creationId xmlns:a16="http://schemas.microsoft.com/office/drawing/2014/main" id="{32438093-D271-4BC1-AFE2-9B611CA53B63}"/>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10">
            <a:extLst>
              <a:ext uri="{FF2B5EF4-FFF2-40B4-BE49-F238E27FC236}">
                <a16:creationId xmlns:a16="http://schemas.microsoft.com/office/drawing/2014/main" id="{3580654B-A974-452E-B989-81E94BE702C1}"/>
              </a:ext>
            </a:extLst>
          </p:cNvPr>
          <p:cNvSpPr>
            <a:spLocks noGrp="1"/>
          </p:cNvSpPr>
          <p:nvPr>
            <p:ph type="sldNum" sz="quarter" idx="12"/>
          </p:nvPr>
        </p:nvSpPr>
        <p:spPr/>
        <p:txBody>
          <a:bodyPr/>
          <a:lstStyle>
            <a:lvl1pPr>
              <a:defRPr/>
            </a:lvl1pPr>
          </a:lstStyle>
          <a:p>
            <a:pPr>
              <a:defRPr/>
            </a:pPr>
            <a:fld id="{447AFBEE-B90A-4B8F-83DE-C00550AAEDA3}" type="slidenum">
              <a:rPr lang="en-US" altLang="en-US"/>
              <a:pPr>
                <a:defRPr/>
              </a:pPr>
              <a:t>‹#›</a:t>
            </a:fld>
            <a:endParaRPr lang="en-US" altLang="en-US"/>
          </a:p>
        </p:txBody>
      </p:sp>
    </p:spTree>
    <p:extLst>
      <p:ext uri="{BB962C8B-B14F-4D97-AF65-F5344CB8AC3E}">
        <p14:creationId xmlns:p14="http://schemas.microsoft.com/office/powerpoint/2010/main" val="18098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DB5774E-44B3-46E2-8268-B9A2CEF9E167}"/>
              </a:ext>
            </a:extLst>
          </p:cNvPr>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a:extLst>
              <a:ext uri="{FF2B5EF4-FFF2-40B4-BE49-F238E27FC236}">
                <a16:creationId xmlns:a16="http://schemas.microsoft.com/office/drawing/2014/main" id="{55857D2A-8F97-44BA-A1F4-6D409919F21C}"/>
              </a:ext>
            </a:extLst>
          </p:cNvPr>
          <p:cNvGrpSpPr>
            <a:grpSpLocks/>
          </p:cNvGrpSpPr>
          <p:nvPr/>
        </p:nvGrpSpPr>
        <p:grpSpPr bwMode="auto">
          <a:xfrm>
            <a:off x="8523288" y="6254750"/>
            <a:ext cx="392112" cy="393700"/>
            <a:chOff x="8532189" y="5068824"/>
            <a:chExt cx="393192" cy="393192"/>
          </a:xfrm>
        </p:grpSpPr>
        <p:sp>
          <p:nvSpPr>
            <p:cNvPr id="7" name="Oval 6">
              <a:extLst>
                <a:ext uri="{FF2B5EF4-FFF2-40B4-BE49-F238E27FC236}">
                  <a16:creationId xmlns:a16="http://schemas.microsoft.com/office/drawing/2014/main" id="{BE7AA1E5-0158-4CE1-8C76-066F7F19AA6C}"/>
                </a:ext>
              </a:extLst>
            </p:cNvPr>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8" name="Oval 13">
              <a:extLst>
                <a:ext uri="{FF2B5EF4-FFF2-40B4-BE49-F238E27FC236}">
                  <a16:creationId xmlns:a16="http://schemas.microsoft.com/office/drawing/2014/main" id="{1933297C-B39F-4119-ABA3-6FD06E3196A4}"/>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6412230" y="685800"/>
            <a:ext cx="2400300" cy="1737360"/>
          </a:xfrm>
        </p:spPr>
        <p:txBody>
          <a:bodyPr anchor="b"/>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7">
            <a:extLst>
              <a:ext uri="{FF2B5EF4-FFF2-40B4-BE49-F238E27FC236}">
                <a16:creationId xmlns:a16="http://schemas.microsoft.com/office/drawing/2014/main" id="{36EF229C-5BC5-4D2E-9815-A413FB35DAF1}"/>
              </a:ext>
            </a:extLst>
          </p:cNvPr>
          <p:cNvSpPr>
            <a:spLocks noGrp="1"/>
          </p:cNvSpPr>
          <p:nvPr>
            <p:ph type="dt" sz="half" idx="10"/>
          </p:nvPr>
        </p:nvSpPr>
        <p:spPr/>
        <p:txBody>
          <a:bodyPr/>
          <a:lstStyle>
            <a:lvl1pPr>
              <a:defRPr/>
            </a:lvl1pPr>
          </a:lstStyle>
          <a:p>
            <a:pPr>
              <a:defRPr/>
            </a:pPr>
            <a:endParaRPr lang="en-US"/>
          </a:p>
        </p:txBody>
      </p:sp>
      <p:sp>
        <p:nvSpPr>
          <p:cNvPr id="10" name="Slide Number Placeholder 9">
            <a:extLst>
              <a:ext uri="{FF2B5EF4-FFF2-40B4-BE49-F238E27FC236}">
                <a16:creationId xmlns:a16="http://schemas.microsoft.com/office/drawing/2014/main" id="{2E1F4551-CBF9-47CE-AE9E-4F0BB1C9F6EB}"/>
              </a:ext>
            </a:extLst>
          </p:cNvPr>
          <p:cNvSpPr>
            <a:spLocks noGrp="1"/>
          </p:cNvSpPr>
          <p:nvPr>
            <p:ph type="sldNum" sz="quarter" idx="11"/>
          </p:nvPr>
        </p:nvSpPr>
        <p:spPr/>
        <p:txBody>
          <a:bodyPr/>
          <a:lstStyle>
            <a:lvl1pPr>
              <a:defRPr/>
            </a:lvl1pPr>
          </a:lstStyle>
          <a:p>
            <a:pPr>
              <a:defRPr/>
            </a:pPr>
            <a:fld id="{C37D081A-9A66-4EBC-91C5-F885AF889362}" type="slidenum">
              <a:rPr lang="en-US" altLang="en-US"/>
              <a:pPr>
                <a:defRPr/>
              </a:pPr>
              <a:t>‹#›</a:t>
            </a:fld>
            <a:endParaRPr lang="en-US" altLang="en-US"/>
          </a:p>
        </p:txBody>
      </p:sp>
    </p:spTree>
    <p:extLst>
      <p:ext uri="{BB962C8B-B14F-4D97-AF65-F5344CB8AC3E}">
        <p14:creationId xmlns:p14="http://schemas.microsoft.com/office/powerpoint/2010/main" val="151723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
            <a:extLst>
              <a:ext uri="{FF2B5EF4-FFF2-40B4-BE49-F238E27FC236}">
                <a16:creationId xmlns:a16="http://schemas.microsoft.com/office/drawing/2014/main" id="{9D53EE75-7D9C-4976-9835-A814D51603A7}"/>
              </a:ext>
            </a:extLst>
          </p:cNvPr>
          <p:cNvGrpSpPr>
            <a:grpSpLocks/>
          </p:cNvGrpSpPr>
          <p:nvPr/>
        </p:nvGrpSpPr>
        <p:grpSpPr bwMode="auto">
          <a:xfrm>
            <a:off x="8523288" y="6254750"/>
            <a:ext cx="392112" cy="393700"/>
            <a:chOff x="8532189" y="5068824"/>
            <a:chExt cx="393192" cy="393192"/>
          </a:xfrm>
        </p:grpSpPr>
        <p:sp>
          <p:nvSpPr>
            <p:cNvPr id="8" name="Oval 7">
              <a:extLst>
                <a:ext uri="{FF2B5EF4-FFF2-40B4-BE49-F238E27FC236}">
                  <a16:creationId xmlns:a16="http://schemas.microsoft.com/office/drawing/2014/main" id="{96F6A20A-D6C8-4A62-98A9-15F5FA21167F}"/>
                </a:ext>
              </a:extLst>
            </p:cNvPr>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035" name="Oval 8">
              <a:extLst>
                <a:ext uri="{FF2B5EF4-FFF2-40B4-BE49-F238E27FC236}">
                  <a16:creationId xmlns:a16="http://schemas.microsoft.com/office/drawing/2014/main" id="{4892D420-7E6C-4AC6-BE5F-EC9963B259B0}"/>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Placeholder 1">
            <a:extLst>
              <a:ext uri="{FF2B5EF4-FFF2-40B4-BE49-F238E27FC236}">
                <a16:creationId xmlns:a16="http://schemas.microsoft.com/office/drawing/2014/main" id="{EA4F30CD-1571-4081-97E8-1F76D6839418}"/>
              </a:ext>
            </a:extLst>
          </p:cNvPr>
          <p:cNvSpPr>
            <a:spLocks noGrp="1"/>
          </p:cNvSpPr>
          <p:nvPr>
            <p:ph type="title"/>
          </p:nvPr>
        </p:nvSpPr>
        <p:spPr>
          <a:xfrm>
            <a:off x="685800" y="484188"/>
            <a:ext cx="7772400" cy="16097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89BF8DC2-D5AD-4E25-90CE-7E30E1031217}"/>
              </a:ext>
            </a:extLst>
          </p:cNvPr>
          <p:cNvSpPr>
            <a:spLocks noGrp="1" noChangeArrowheads="1"/>
          </p:cNvSpPr>
          <p:nvPr>
            <p:ph type="body" idx="1"/>
          </p:nvPr>
        </p:nvSpPr>
        <p:spPr bwMode="auto">
          <a:xfrm>
            <a:off x="685800" y="2120900"/>
            <a:ext cx="77724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822E0CF-CB76-4497-A63D-95956CDA1639}"/>
              </a:ext>
            </a:extLst>
          </p:cNvPr>
          <p:cNvSpPr>
            <a:spLocks noGrp="1"/>
          </p:cNvSpPr>
          <p:nvPr>
            <p:ph type="dt" sz="half" idx="2"/>
          </p:nvPr>
        </p:nvSpPr>
        <p:spPr>
          <a:xfrm>
            <a:off x="5992813" y="6272213"/>
            <a:ext cx="2454275" cy="365125"/>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accent1">
                    <a:lumMod val="50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86C85954-9325-4967-AF52-AADF5D83BCCB}"/>
              </a:ext>
            </a:extLst>
          </p:cNvPr>
          <p:cNvSpPr>
            <a:spLocks noGrp="1"/>
          </p:cNvSpPr>
          <p:nvPr>
            <p:ph type="ftr" sz="quarter" idx="3"/>
          </p:nvPr>
        </p:nvSpPr>
        <p:spPr>
          <a:xfrm>
            <a:off x="685800" y="6272213"/>
            <a:ext cx="4745038"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accent1">
                    <a:lumMod val="50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A8C63D1D-05F6-4D28-9FBB-CE42F2C9D368}"/>
              </a:ext>
            </a:extLst>
          </p:cNvPr>
          <p:cNvSpPr>
            <a:spLocks noGrp="1"/>
          </p:cNvSpPr>
          <p:nvPr>
            <p:ph type="sldNum" sz="quarter" idx="4"/>
          </p:nvPr>
        </p:nvSpPr>
        <p:spPr>
          <a:xfrm>
            <a:off x="8483600" y="6272213"/>
            <a:ext cx="479425" cy="365125"/>
          </a:xfrm>
          <a:prstGeom prst="rect">
            <a:avLst/>
          </a:prstGeom>
        </p:spPr>
        <p:txBody>
          <a:bodyPr vert="horz" lIns="91440" tIns="45720" rIns="91440" bIns="45720" rtlCol="0" anchor="ctr"/>
          <a:lstStyle>
            <a:lvl1pPr algn="ctr" eaLnBrk="1" fontAlgn="auto" hangingPunct="1">
              <a:spcBef>
                <a:spcPts val="0"/>
              </a:spcBef>
              <a:spcAft>
                <a:spcPts val="0"/>
              </a:spcAft>
              <a:defRPr sz="1100" b="1" spc="-70" baseline="0">
                <a:solidFill>
                  <a:srgbClr val="FFFFFF"/>
                </a:solidFill>
                <a:latin typeface="+mn-lt"/>
              </a:defRPr>
            </a:lvl1pPr>
          </a:lstStyle>
          <a:p>
            <a:pPr>
              <a:defRPr/>
            </a:pPr>
            <a:fld id="{42005656-9B04-4076-991B-19C9C9324D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53" r:id="rId1"/>
    <p:sldLayoutId id="2147483946" r:id="rId2"/>
    <p:sldLayoutId id="2147483954" r:id="rId3"/>
    <p:sldLayoutId id="2147483947" r:id="rId4"/>
    <p:sldLayoutId id="2147483948" r:id="rId5"/>
    <p:sldLayoutId id="2147483949" r:id="rId6"/>
    <p:sldLayoutId id="2147483950" r:id="rId7"/>
    <p:sldLayoutId id="2147483955" r:id="rId8"/>
    <p:sldLayoutId id="2147483956" r:id="rId9"/>
    <p:sldLayoutId id="2147483951" r:id="rId10"/>
    <p:sldLayoutId id="2147483952" r:id="rId11"/>
  </p:sldLayoutIdLst>
  <p:txStyles>
    <p:titleStyle>
      <a:lvl1pPr algn="l" rtl="0" eaLnBrk="0" fontAlgn="base" hangingPunct="0">
        <a:lnSpc>
          <a:spcPct val="90000"/>
        </a:lnSpc>
        <a:spcBef>
          <a:spcPct val="0"/>
        </a:spcBef>
        <a:spcAft>
          <a:spcPct val="0"/>
        </a:spcAft>
        <a:defRPr sz="4200" kern="1200" cap="all">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p:titleStyle>
    <p:bodyStyle>
      <a:lvl1pPr marL="182563" indent="-182563" algn="l" rtl="0" eaLnBrk="0" fontAlgn="base" hangingPunct="0">
        <a:lnSpc>
          <a:spcPct val="90000"/>
        </a:lnSpc>
        <a:spcBef>
          <a:spcPts val="1200"/>
        </a:spcBef>
        <a:spcAft>
          <a:spcPct val="0"/>
        </a:spcAft>
        <a:buClr>
          <a:srgbClr val="9E3611"/>
        </a:buClr>
        <a:buSzPct val="85000"/>
        <a:buFont typeface="Wingdings" panose="05000000000000000000" pitchFamily="2" charset="2"/>
        <a:buChar char="§"/>
        <a:defRPr sz="2000" kern="1200">
          <a:solidFill>
            <a:schemeClr val="tx1"/>
          </a:solidFill>
          <a:latin typeface="+mn-lt"/>
          <a:ea typeface="+mn-ea"/>
          <a:cs typeface="+mn-cs"/>
        </a:defRPr>
      </a:lvl1pPr>
      <a:lvl2pPr marL="45720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kern="1200">
          <a:solidFill>
            <a:schemeClr val="tx1"/>
          </a:solidFill>
          <a:latin typeface="+mn-lt"/>
          <a:ea typeface="+mn-ea"/>
          <a:cs typeface="+mn-cs"/>
        </a:defRPr>
      </a:lvl2pPr>
      <a:lvl3pPr marL="73025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3pPr>
      <a:lvl4pPr marL="1004888"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09DE-5075-406A-A0B1-145EEA0FE59E}"/>
              </a:ext>
            </a:extLst>
          </p:cNvPr>
          <p:cNvSpPr>
            <a:spLocks noGrp="1"/>
          </p:cNvSpPr>
          <p:nvPr>
            <p:ph type="ctrTitle"/>
          </p:nvPr>
        </p:nvSpPr>
        <p:spPr/>
        <p:txBody>
          <a:bodyPr/>
          <a:lstStyle/>
          <a:p>
            <a:pPr algn="ctr">
              <a:defRPr/>
            </a:pPr>
            <a:r>
              <a:rPr lang="en-US" dirty="0"/>
              <a:t>Relational Data Model</a:t>
            </a:r>
            <a:br>
              <a:rPr lang="en-US" dirty="0"/>
            </a:br>
            <a:r>
              <a:rPr lang="en-US" sz="4800" dirty="0"/>
              <a:t>Part 1</a:t>
            </a:r>
            <a:endParaRPr lang="en-US" dirty="0"/>
          </a:p>
        </p:txBody>
      </p:sp>
      <p:sp>
        <p:nvSpPr>
          <p:cNvPr id="4" name="TextBox 1">
            <a:extLst>
              <a:ext uri="{FF2B5EF4-FFF2-40B4-BE49-F238E27FC236}">
                <a16:creationId xmlns:a16="http://schemas.microsoft.com/office/drawing/2014/main" id="{4BFEB7B8-B858-4952-90B7-A45D0BD3A95B}"/>
              </a:ext>
            </a:extLst>
          </p:cNvPr>
          <p:cNvSpPr txBox="1">
            <a:spLocks noGrp="1" noChangeArrowheads="1"/>
          </p:cNvSpPr>
          <p:nvPr>
            <p:ph type="subTitle" idx="1"/>
          </p:nvPr>
        </p:nvSpPr>
        <p:spPr>
          <a:xfrm>
            <a:off x="801688" y="4389438"/>
            <a:ext cx="6665912" cy="1754187"/>
          </a:xfrm>
          <a:ln>
            <a:miter lim="800000"/>
            <a:headEnd/>
            <a:tailEnd/>
          </a:ln>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defRPr/>
            </a:pPr>
            <a:r>
              <a:rPr lang="en-US" altLang="en-US" sz="1400" b="1" dirty="0">
                <a:latin typeface="Comic Sans MS" panose="030F0702030302020204" pitchFamily="66" charset="0"/>
              </a:rPr>
              <a:t>Disclaimer: </a:t>
            </a:r>
            <a:r>
              <a:rPr lang="en-US" altLang="en-US" sz="1400" dirty="0">
                <a:latin typeface="Comic Sans MS" panose="030F0702030302020204" pitchFamily="66" charset="0"/>
              </a:rPr>
              <a:t>Lecture notes are provided as is. They are intended for personal use by students of COMS 363 Fall 2022. They are not to be posted publicly or shared with anyone outside of this class without the instructor’s written permission.</a:t>
            </a:r>
          </a:p>
          <a:p>
            <a:pPr>
              <a:spcBef>
                <a:spcPct val="0"/>
              </a:spcBef>
              <a:buFontTx/>
              <a:buNone/>
              <a:defRPr/>
            </a:pPr>
            <a:endParaRPr lang="en-US" altLang="en-US" sz="1600" dirty="0">
              <a:latin typeface="Comic Sans MS" panose="030F0702030302020204" pitchFamily="66" charset="0"/>
            </a:endParaRPr>
          </a:p>
          <a:p>
            <a:pPr>
              <a:spcBef>
                <a:spcPct val="0"/>
              </a:spcBef>
              <a:buFontTx/>
              <a:buNone/>
              <a:defRPr/>
            </a:pPr>
            <a:r>
              <a:rPr lang="en-US" altLang="en-US" sz="1600" dirty="0">
                <a:latin typeface="Comic Sans MS" panose="030F0702030302020204" pitchFamily="66" charset="0"/>
              </a:rPr>
              <a:t>Reference: </a:t>
            </a:r>
          </a:p>
          <a:p>
            <a:pPr marL="285750" indent="-285750">
              <a:spcBef>
                <a:spcPct val="0"/>
              </a:spcBef>
              <a:defRPr/>
            </a:pPr>
            <a:r>
              <a:rPr lang="en-US" altLang="en-US" sz="1600" dirty="0">
                <a:solidFill>
                  <a:schemeClr val="accent1"/>
                </a:solidFill>
                <a:latin typeface="Comic Sans MS" panose="030F0702030302020204" pitchFamily="66" charset="0"/>
              </a:rPr>
              <a:t>Chapters 3, 5 </a:t>
            </a:r>
            <a:r>
              <a:rPr lang="en-US" altLang="en-US" sz="1600" dirty="0">
                <a:latin typeface="Comic Sans MS" panose="030F0702030302020204" pitchFamily="66" charset="0"/>
              </a:rPr>
              <a:t>of Database Management Systems, 3</a:t>
            </a:r>
            <a:r>
              <a:rPr lang="en-US" altLang="en-US" sz="1600" baseline="30000" dirty="0">
                <a:latin typeface="Comic Sans MS" panose="030F0702030302020204" pitchFamily="66" charset="0"/>
              </a:rPr>
              <a:t>rd</a:t>
            </a:r>
            <a:r>
              <a:rPr lang="en-US" altLang="en-US" sz="1600" dirty="0">
                <a:latin typeface="Comic Sans MS" panose="030F0702030302020204" pitchFamily="66" charset="0"/>
              </a:rPr>
              <a:t> edition by Ramakrishnan and </a:t>
            </a:r>
            <a:r>
              <a:rPr lang="en-US" altLang="en-US" sz="1600" dirty="0" err="1">
                <a:latin typeface="Comic Sans MS" panose="030F0702030302020204" pitchFamily="66" charset="0"/>
              </a:rPr>
              <a:t>Gherke</a:t>
            </a:r>
            <a:r>
              <a:rPr lang="en-US" altLang="en-US" sz="1600" dirty="0">
                <a:latin typeface="Comic Sans MS" panose="030F0702030302020204" pitchFamily="66" charset="0"/>
              </a:rPr>
              <a:t>, McGraw-Hill </a:t>
            </a:r>
            <a:r>
              <a:rPr lang="en-US" altLang="en-US" sz="1600" dirty="0" err="1">
                <a:latin typeface="Comic Sans MS" panose="030F0702030302020204" pitchFamily="66" charset="0"/>
              </a:rPr>
              <a:t>Higer</a:t>
            </a:r>
            <a:r>
              <a:rPr lang="en-US" altLang="en-US" sz="1600" dirty="0">
                <a:latin typeface="Comic Sans MS" panose="030F0702030302020204" pitchFamily="66" charset="0"/>
              </a:rPr>
              <a:t> Education, 2003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0514749-8E8B-48A6-804C-7F0838FFA42E}"/>
              </a:ext>
            </a:extLst>
          </p:cNvPr>
          <p:cNvSpPr>
            <a:spLocks noChangeArrowheads="1"/>
          </p:cNvSpPr>
          <p:nvPr/>
        </p:nvSpPr>
        <p:spPr bwMode="auto">
          <a:xfrm>
            <a:off x="838200" y="9144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rgbClr val="CC0066"/>
                </a:solidFill>
                <a:latin typeface="Comic Sans MS" panose="030F0702030302020204" pitchFamily="66" charset="0"/>
                <a:ea typeface="MS PGothic" panose="020B0600070205080204" pitchFamily="34" charset="-128"/>
              </a:rPr>
              <a:t>Most CommonTypes of Integrity Constraints (ICs)</a:t>
            </a:r>
          </a:p>
        </p:txBody>
      </p:sp>
      <p:sp>
        <p:nvSpPr>
          <p:cNvPr id="22531" name="Text Box 3">
            <a:extLst>
              <a:ext uri="{FF2B5EF4-FFF2-40B4-BE49-F238E27FC236}">
                <a16:creationId xmlns:a16="http://schemas.microsoft.com/office/drawing/2014/main" id="{553280D4-733C-446B-92E4-4C21EAF3AF0A}"/>
              </a:ext>
            </a:extLst>
          </p:cNvPr>
          <p:cNvSpPr txBox="1">
            <a:spLocks noChangeArrowheads="1"/>
          </p:cNvSpPr>
          <p:nvPr/>
        </p:nvSpPr>
        <p:spPr bwMode="auto">
          <a:xfrm>
            <a:off x="1295400" y="2619375"/>
            <a:ext cx="73152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buFontTx/>
              <a:buChar char="•"/>
            </a:pPr>
            <a:r>
              <a:rPr lang="en-US" altLang="en-US" sz="2800">
                <a:latin typeface="Comic Sans MS" panose="030F0702030302020204" pitchFamily="66" charset="0"/>
                <a:ea typeface="MS PGothic" panose="020B0600070205080204" pitchFamily="34" charset="-128"/>
              </a:rPr>
              <a:t>Primary Key Constraint</a:t>
            </a:r>
          </a:p>
          <a:p>
            <a:pPr eaLnBrk="1" hangingPunct="1">
              <a:buFontTx/>
              <a:buChar char="•"/>
            </a:pPr>
            <a:r>
              <a:rPr lang="en-US" altLang="en-US" sz="2800">
                <a:latin typeface="Comic Sans MS" panose="030F0702030302020204" pitchFamily="66" charset="0"/>
                <a:ea typeface="MS PGothic" panose="020B0600070205080204" pitchFamily="34" charset="-128"/>
              </a:rPr>
              <a:t>Referential Integrity Constraint</a:t>
            </a:r>
          </a:p>
          <a:p>
            <a:pPr eaLnBrk="1" hangingPunct="1">
              <a:buFontTx/>
              <a:buChar char="•"/>
            </a:pPr>
            <a:endParaRPr lang="en-US" altLang="en-US" sz="3200">
              <a:latin typeface="Comic Sans MS" panose="030F0702030302020204" pitchFamily="66" charset="0"/>
              <a:ea typeface="MS PGothic" panose="020B0600070205080204" pitchFamily="34" charset="-128"/>
            </a:endParaRPr>
          </a:p>
          <a:p>
            <a:pPr eaLnBrk="1" hangingPunct="1">
              <a:buFontTx/>
              <a:buChar char="•"/>
            </a:pPr>
            <a:r>
              <a:rPr lang="en-US" altLang="en-US" sz="2400">
                <a:latin typeface="Comic Sans MS" panose="030F0702030302020204" pitchFamily="66" charset="0"/>
                <a:ea typeface="MS PGothic" panose="020B0600070205080204" pitchFamily="34" charset="-128"/>
              </a:rPr>
              <a:t>Functional dependencies are </a:t>
            </a:r>
          </a:p>
          <a:p>
            <a:pPr lvl="1" eaLnBrk="1" hangingPunct="1">
              <a:buFontTx/>
              <a:buChar char="•"/>
            </a:pPr>
            <a:r>
              <a:rPr lang="en-US" altLang="en-US" sz="2400">
                <a:latin typeface="Comic Sans MS" panose="030F0702030302020204" pitchFamily="66" charset="0"/>
                <a:ea typeface="MS PGothic" panose="020B0600070205080204" pitchFamily="34" charset="-128"/>
              </a:rPr>
              <a:t>for deriving the above constraints, and designing a relational database that reduces data redundancy</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F739BC5-6F47-4485-8F45-39393845835B}"/>
              </a:ext>
            </a:extLst>
          </p:cNvPr>
          <p:cNvSpPr>
            <a:spLocks noChangeArrowheads="1"/>
          </p:cNvSpPr>
          <p:nvPr/>
        </p:nvSpPr>
        <p:spPr bwMode="auto">
          <a:xfrm>
            <a:off x="685800" y="1524000"/>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Tx/>
              <a:buChar char="•"/>
            </a:pPr>
            <a:r>
              <a:rPr lang="en-US" altLang="en-US" sz="2400">
                <a:latin typeface="Comic Sans MS" panose="030F0702030302020204" pitchFamily="66" charset="0"/>
                <a:ea typeface="MS PGothic" panose="020B0600070205080204" pitchFamily="34" charset="-128"/>
              </a:rPr>
              <a:t>A key of a relation is </a:t>
            </a:r>
            <a:r>
              <a:rPr lang="en-US" altLang="en-US" sz="2400" u="sng">
                <a:latin typeface="Comic Sans MS" panose="030F0702030302020204" pitchFamily="66" charset="0"/>
                <a:ea typeface="MS PGothic" panose="020B0600070205080204" pitchFamily="34" charset="-128"/>
              </a:rPr>
              <a:t>a minimal set </a:t>
            </a:r>
            <a:r>
              <a:rPr lang="en-US" altLang="en-US" sz="2400">
                <a:latin typeface="Comic Sans MS" panose="030F0702030302020204" pitchFamily="66" charset="0"/>
                <a:ea typeface="MS PGothic" panose="020B0600070205080204" pitchFamily="34" charset="-128"/>
              </a:rPr>
              <a:t>of attributes that uniquely identify each row</a:t>
            </a:r>
          </a:p>
          <a:p>
            <a:pPr lvl="1" eaLnBrk="1" hangingPunct="1">
              <a:spcBef>
                <a:spcPct val="20000"/>
              </a:spcBef>
              <a:buFontTx/>
              <a:buChar char="–"/>
            </a:pPr>
            <a:r>
              <a:rPr lang="en-US" altLang="en-US" sz="2000">
                <a:solidFill>
                  <a:srgbClr val="CC0066"/>
                </a:solidFill>
                <a:latin typeface="Comic Sans MS" panose="030F0702030302020204" pitchFamily="66" charset="0"/>
                <a:ea typeface="MS PGothic" panose="020B0600070205080204" pitchFamily="34" charset="-128"/>
              </a:rPr>
              <a:t>Minimal set means that no attribute can be taken out and the remaining set still uniquely identifies each row</a:t>
            </a:r>
          </a:p>
          <a:p>
            <a:pPr lvl="1" eaLnBrk="1" hangingPunct="1">
              <a:spcBef>
                <a:spcPct val="20000"/>
              </a:spcBef>
              <a:buFontTx/>
              <a:buChar char="–"/>
            </a:pPr>
            <a:r>
              <a:rPr lang="en-US" altLang="en-US" sz="2000">
                <a:latin typeface="Comic Sans MS" panose="030F0702030302020204" pitchFamily="66" charset="0"/>
                <a:ea typeface="MS PGothic" panose="020B0600070205080204" pitchFamily="34" charset="-128"/>
              </a:rPr>
              <a:t>Primary key: A key chosen by the DBA to use</a:t>
            </a:r>
          </a:p>
          <a:p>
            <a:pPr lvl="1" eaLnBrk="1" hangingPunct="1">
              <a:spcBef>
                <a:spcPct val="20000"/>
              </a:spcBef>
              <a:buFontTx/>
              <a:buChar char="–"/>
            </a:pPr>
            <a:r>
              <a:rPr lang="en-US" altLang="en-US" sz="2000">
                <a:latin typeface="Comic Sans MS" panose="030F0702030302020204" pitchFamily="66" charset="0"/>
                <a:ea typeface="MS PGothic" panose="020B0600070205080204" pitchFamily="34" charset="-128"/>
              </a:rPr>
              <a:t>Rest of keys if any are called candidate keys</a:t>
            </a:r>
          </a:p>
          <a:p>
            <a:pPr eaLnBrk="1" hangingPunct="1">
              <a:spcBef>
                <a:spcPct val="20000"/>
              </a:spcBef>
              <a:buFontTx/>
              <a:buChar char="•"/>
            </a:pPr>
            <a:endParaRPr lang="en-US" altLang="en-US" sz="2000">
              <a:latin typeface="Comic Sans MS" panose="030F0702030302020204" pitchFamily="66" charset="0"/>
              <a:ea typeface="MS PGothic" panose="020B0600070205080204" pitchFamily="34" charset="-128"/>
            </a:endParaRPr>
          </a:p>
          <a:p>
            <a:pPr eaLnBrk="1" hangingPunct="1">
              <a:spcBef>
                <a:spcPct val="20000"/>
              </a:spcBef>
              <a:buFontTx/>
              <a:buChar char="•"/>
            </a:pPr>
            <a:r>
              <a:rPr lang="en-US" altLang="en-US">
                <a:latin typeface="Comic Sans MS" panose="030F0702030302020204" pitchFamily="66" charset="0"/>
                <a:ea typeface="MS PGothic" panose="020B0600070205080204" pitchFamily="34" charset="-128"/>
              </a:rPr>
              <a:t>E.g., R={</a:t>
            </a:r>
            <a:r>
              <a:rPr lang="en-US" altLang="en-US" u="sng">
                <a:latin typeface="Comic Sans MS" panose="030F0702030302020204" pitchFamily="66" charset="0"/>
                <a:ea typeface="MS PGothic" panose="020B0600070205080204" pitchFamily="34" charset="-128"/>
              </a:rPr>
              <a:t>SSN</a:t>
            </a:r>
            <a:r>
              <a:rPr lang="en-US" altLang="en-US">
                <a:latin typeface="Comic Sans MS" panose="030F0702030302020204" pitchFamily="66" charset="0"/>
                <a:ea typeface="MS PGothic" panose="020B0600070205080204" pitchFamily="34" charset="-128"/>
              </a:rPr>
              <a:t>,Name,UID,DOB}</a:t>
            </a:r>
          </a:p>
          <a:p>
            <a:pPr eaLnBrk="1" hangingPunct="1">
              <a:spcBef>
                <a:spcPct val="20000"/>
              </a:spcBef>
              <a:buFontTx/>
              <a:buChar char="•"/>
            </a:pPr>
            <a:r>
              <a:rPr lang="en-US" altLang="en-US">
                <a:latin typeface="Comic Sans MS" panose="030F0702030302020204" pitchFamily="66" charset="0"/>
                <a:ea typeface="MS PGothic" panose="020B0600070205080204" pitchFamily="34" charset="-128"/>
              </a:rPr>
              <a:t>By talking to our client, we know that</a:t>
            </a:r>
          </a:p>
          <a:p>
            <a:pPr lvl="1" eaLnBrk="1" hangingPunct="1">
              <a:spcBef>
                <a:spcPct val="20000"/>
              </a:spcBef>
              <a:buFontTx/>
              <a:buChar char="•"/>
            </a:pPr>
            <a:r>
              <a:rPr lang="en-US" altLang="en-US" sz="1400">
                <a:latin typeface="Comic Sans MS" panose="030F0702030302020204" pitchFamily="66" charset="0"/>
                <a:ea typeface="MS PGothic" panose="020B0600070205080204" pitchFamily="34" charset="-128"/>
              </a:rPr>
              <a:t>{SSN} is a key and we chose SSN to be the primary key</a:t>
            </a:r>
          </a:p>
          <a:p>
            <a:pPr lvl="1" eaLnBrk="1" hangingPunct="1">
              <a:spcBef>
                <a:spcPct val="20000"/>
              </a:spcBef>
              <a:buFontTx/>
              <a:buChar char="•"/>
            </a:pPr>
            <a:r>
              <a:rPr lang="en-US" altLang="en-US" sz="1400">
                <a:latin typeface="Comic Sans MS" panose="030F0702030302020204" pitchFamily="66" charset="0"/>
                <a:ea typeface="MS PGothic" panose="020B0600070205080204" pitchFamily="34" charset="-128"/>
              </a:rPr>
              <a:t>{UID} is also a key; it is not chosen as the primary key, we call it a candidate key</a:t>
            </a:r>
          </a:p>
          <a:p>
            <a:pPr eaLnBrk="1" hangingPunct="1">
              <a:spcBef>
                <a:spcPct val="20000"/>
              </a:spcBef>
              <a:buFontTx/>
              <a:buChar char="•"/>
            </a:pPr>
            <a:r>
              <a:rPr lang="en-US" altLang="en-US">
                <a:latin typeface="Comic Sans MS" panose="030F0702030302020204" pitchFamily="66" charset="0"/>
                <a:ea typeface="MS PGothic" panose="020B0600070205080204" pitchFamily="34" charset="-128"/>
              </a:rPr>
              <a:t>We underline all attributes that form the primary key to denote the primary key.</a:t>
            </a:r>
          </a:p>
        </p:txBody>
      </p:sp>
      <p:sp>
        <p:nvSpPr>
          <p:cNvPr id="24579" name="Rectangle 3">
            <a:extLst>
              <a:ext uri="{FF2B5EF4-FFF2-40B4-BE49-F238E27FC236}">
                <a16:creationId xmlns:a16="http://schemas.microsoft.com/office/drawing/2014/main" id="{90F3C7F9-6E81-49A0-B1FA-6879F30848CB}"/>
              </a:ext>
            </a:extLst>
          </p:cNvPr>
          <p:cNvSpPr>
            <a:spLocks noChangeArrowheads="1"/>
          </p:cNvSpPr>
          <p:nvPr/>
        </p:nvSpPr>
        <p:spPr bwMode="auto">
          <a:xfrm>
            <a:off x="1066800" y="762000"/>
            <a:ext cx="678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spcBef>
                <a:spcPct val="50000"/>
              </a:spcBef>
            </a:pPr>
            <a:r>
              <a:rPr lang="en-US" altLang="en-US" sz="3600">
                <a:solidFill>
                  <a:srgbClr val="CC0066"/>
                </a:solidFill>
                <a:latin typeface="Comic Sans MS" panose="030F0702030302020204" pitchFamily="66" charset="0"/>
                <a:ea typeface="MS PGothic" panose="020B0600070205080204" pitchFamily="34" charset="-128"/>
              </a:rPr>
              <a:t>Primary Key Constraint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a:extLst>
              <a:ext uri="{FF2B5EF4-FFF2-40B4-BE49-F238E27FC236}">
                <a16:creationId xmlns:a16="http://schemas.microsoft.com/office/drawing/2014/main" id="{20E674CD-B006-46A3-90DF-6198F8ADCDA8}"/>
              </a:ext>
            </a:extLst>
          </p:cNvPr>
          <p:cNvSpPr txBox="1">
            <a:spLocks noChangeArrowheads="1"/>
          </p:cNvSpPr>
          <p:nvPr/>
        </p:nvSpPr>
        <p:spPr bwMode="auto">
          <a:xfrm>
            <a:off x="695671" y="3468205"/>
            <a:ext cx="1787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UNIQUE</a:t>
            </a:r>
          </a:p>
          <a:p>
            <a:pPr eaLnBrk="1" hangingPunct="1"/>
            <a:endParaRPr lang="en-US" altLang="en-US" sz="2400">
              <a:latin typeface="Comic Sans MS" panose="030F0702030302020204" pitchFamily="66" charset="0"/>
              <a:ea typeface="MS PGothic" panose="020B0600070205080204" pitchFamily="34" charset="-128"/>
            </a:endParaRPr>
          </a:p>
          <a:p>
            <a:pPr eaLnBrk="1" hangingPunct="1"/>
            <a:r>
              <a:rPr lang="en-US" altLang="en-US" sz="2400">
                <a:latin typeface="Comic Sans MS" panose="030F0702030302020204" pitchFamily="66" charset="0"/>
                <a:ea typeface="MS PGothic" panose="020B0600070205080204" pitchFamily="34" charset="-128"/>
              </a:rPr>
              <a:t>NOT NULL</a:t>
            </a:r>
          </a:p>
        </p:txBody>
      </p:sp>
      <p:sp>
        <p:nvSpPr>
          <p:cNvPr id="26627" name="TextBox 2">
            <a:extLst>
              <a:ext uri="{FF2B5EF4-FFF2-40B4-BE49-F238E27FC236}">
                <a16:creationId xmlns:a16="http://schemas.microsoft.com/office/drawing/2014/main" id="{A4CE4FEF-8D43-451C-9558-C70448C05A63}"/>
              </a:ext>
            </a:extLst>
          </p:cNvPr>
          <p:cNvSpPr txBox="1">
            <a:spLocks noChangeArrowheads="1"/>
          </p:cNvSpPr>
          <p:nvPr/>
        </p:nvSpPr>
        <p:spPr bwMode="auto">
          <a:xfrm>
            <a:off x="609600" y="754063"/>
            <a:ext cx="803457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dirty="0">
                <a:latin typeface="Comic Sans MS" panose="030F0702030302020204" pitchFamily="66" charset="0"/>
                <a:ea typeface="MS PGothic" panose="020B0600070205080204" pitchFamily="34" charset="-128"/>
              </a:rPr>
              <a:t>Other integrity constraints defined on an </a:t>
            </a:r>
            <a:r>
              <a:rPr lang="en-US" altLang="en-US" sz="3200" dirty="0">
                <a:solidFill>
                  <a:srgbClr val="7030A0"/>
                </a:solidFill>
                <a:latin typeface="Comic Sans MS" panose="030F0702030302020204" pitchFamily="66" charset="0"/>
                <a:ea typeface="MS PGothic" panose="020B0600070205080204" pitchFamily="34" charset="-128"/>
              </a:rPr>
              <a:t>attribute</a:t>
            </a:r>
          </a:p>
          <a:p>
            <a:pPr eaLnBrk="1" hangingPunct="1"/>
            <a:r>
              <a:rPr lang="en-US" altLang="en-US" sz="3200" dirty="0">
                <a:solidFill>
                  <a:srgbClr val="7030A0"/>
                </a:solidFill>
                <a:latin typeface="Comic Sans MS" panose="030F0702030302020204" pitchFamily="66" charset="0"/>
                <a:ea typeface="MS PGothic" panose="020B0600070205080204" pitchFamily="34" charset="-128"/>
              </a:rPr>
              <a:t>USING an SQL STANDARD</a:t>
            </a:r>
            <a:endParaRPr lang="en-US" altLang="en-US" sz="2400" dirty="0">
              <a:latin typeface="Comic Sans MS" panose="030F0702030302020204" pitchFamily="66" charset="0"/>
              <a:ea typeface="MS PGothic" panose="020B0600070205080204" pitchFamily="34" charset="-128"/>
            </a:endParaRPr>
          </a:p>
        </p:txBody>
      </p:sp>
      <p:sp>
        <p:nvSpPr>
          <p:cNvPr id="26628" name="TextBox 1">
            <a:extLst>
              <a:ext uri="{FF2B5EF4-FFF2-40B4-BE49-F238E27FC236}">
                <a16:creationId xmlns:a16="http://schemas.microsoft.com/office/drawing/2014/main" id="{826F7619-9A04-4967-86AB-AF00C56DB7D1}"/>
              </a:ext>
            </a:extLst>
          </p:cNvPr>
          <p:cNvSpPr txBox="1">
            <a:spLocks noChangeArrowheads="1"/>
          </p:cNvSpPr>
          <p:nvPr/>
        </p:nvSpPr>
        <p:spPr bwMode="auto">
          <a:xfrm>
            <a:off x="729009" y="2633180"/>
            <a:ext cx="226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PRIMARY KEY</a:t>
            </a:r>
          </a:p>
        </p:txBody>
      </p:sp>
      <p:sp>
        <p:nvSpPr>
          <p:cNvPr id="26629" name="TextBox 4">
            <a:extLst>
              <a:ext uri="{FF2B5EF4-FFF2-40B4-BE49-F238E27FC236}">
                <a16:creationId xmlns:a16="http://schemas.microsoft.com/office/drawing/2014/main" id="{44EDE46D-3660-441F-B34D-C14C2C187CD5}"/>
              </a:ext>
            </a:extLst>
          </p:cNvPr>
          <p:cNvSpPr txBox="1">
            <a:spLocks noChangeArrowheads="1"/>
          </p:cNvSpPr>
          <p:nvPr/>
        </p:nvSpPr>
        <p:spPr bwMode="auto">
          <a:xfrm>
            <a:off x="711546" y="4981092"/>
            <a:ext cx="2293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FOREIGN KEY</a:t>
            </a:r>
          </a:p>
        </p:txBody>
      </p:sp>
      <p:sp>
        <p:nvSpPr>
          <p:cNvPr id="26630" name="TextBox 1">
            <a:extLst>
              <a:ext uri="{FF2B5EF4-FFF2-40B4-BE49-F238E27FC236}">
                <a16:creationId xmlns:a16="http://schemas.microsoft.com/office/drawing/2014/main" id="{2F64DF5E-1EAD-4EA0-B094-5827DCCBB8CE}"/>
              </a:ext>
            </a:extLst>
          </p:cNvPr>
          <p:cNvSpPr txBox="1">
            <a:spLocks noChangeArrowheads="1"/>
          </p:cNvSpPr>
          <p:nvPr/>
        </p:nvSpPr>
        <p:spPr bwMode="auto">
          <a:xfrm>
            <a:off x="3267421" y="2633180"/>
            <a:ext cx="51736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solidFill>
                  <a:schemeClr val="accent2"/>
                </a:solidFill>
              </a:rPr>
              <a:t>Any attribute that is part of the primary key cannot be null. </a:t>
            </a:r>
          </a:p>
        </p:txBody>
      </p:sp>
      <p:sp>
        <p:nvSpPr>
          <p:cNvPr id="26631" name="TextBox 6">
            <a:extLst>
              <a:ext uri="{FF2B5EF4-FFF2-40B4-BE49-F238E27FC236}">
                <a16:creationId xmlns:a16="http://schemas.microsoft.com/office/drawing/2014/main" id="{AC280911-3539-4713-9604-0628FAA23E66}"/>
              </a:ext>
            </a:extLst>
          </p:cNvPr>
          <p:cNvSpPr txBox="1">
            <a:spLocks noChangeArrowheads="1"/>
          </p:cNvSpPr>
          <p:nvPr/>
        </p:nvSpPr>
        <p:spPr bwMode="auto">
          <a:xfrm>
            <a:off x="3184387" y="3426400"/>
            <a:ext cx="5173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solidFill>
                  <a:schemeClr val="accent2"/>
                </a:solidFill>
              </a:rPr>
              <a:t>Duplicate values for different rows are not allowed. Only one null value is allowed.</a:t>
            </a:r>
          </a:p>
        </p:txBody>
      </p:sp>
      <p:sp>
        <p:nvSpPr>
          <p:cNvPr id="26632" name="TextBox 7">
            <a:extLst>
              <a:ext uri="{FF2B5EF4-FFF2-40B4-BE49-F238E27FC236}">
                <a16:creationId xmlns:a16="http://schemas.microsoft.com/office/drawing/2014/main" id="{49015974-BD1C-48C5-87D4-1BD6433EB5B4}"/>
              </a:ext>
            </a:extLst>
          </p:cNvPr>
          <p:cNvSpPr txBox="1">
            <a:spLocks noChangeArrowheads="1"/>
          </p:cNvSpPr>
          <p:nvPr/>
        </p:nvSpPr>
        <p:spPr bwMode="auto">
          <a:xfrm>
            <a:off x="3147944" y="4241168"/>
            <a:ext cx="5173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solidFill>
                  <a:schemeClr val="accent2"/>
                </a:solidFill>
              </a:rPr>
              <a:t>Non null attribute cannot be empty.</a:t>
            </a:r>
          </a:p>
        </p:txBody>
      </p:sp>
      <p:sp>
        <p:nvSpPr>
          <p:cNvPr id="26633" name="TextBox 8">
            <a:extLst>
              <a:ext uri="{FF2B5EF4-FFF2-40B4-BE49-F238E27FC236}">
                <a16:creationId xmlns:a16="http://schemas.microsoft.com/office/drawing/2014/main" id="{D7F42AB5-FAF0-44E3-B6B5-51029F1DDD92}"/>
              </a:ext>
            </a:extLst>
          </p:cNvPr>
          <p:cNvSpPr txBox="1">
            <a:spLocks noChangeArrowheads="1"/>
          </p:cNvSpPr>
          <p:nvPr/>
        </p:nvSpPr>
        <p:spPr bwMode="auto">
          <a:xfrm>
            <a:off x="3157884" y="4709630"/>
            <a:ext cx="51736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solidFill>
                  <a:schemeClr val="accent2"/>
                </a:solidFill>
              </a:rPr>
              <a:t>Values of the foreign key must either be null or be equal to one of the values of the primary key of the referenced relation</a:t>
            </a:r>
          </a:p>
          <a:p>
            <a:pPr eaLnBrk="1" hangingPunct="1"/>
            <a:endParaRPr lang="en-US" altLang="en-US" dirty="0">
              <a:solidFill>
                <a:schemeClr val="accent2"/>
              </a:solidFill>
            </a:endParaRPr>
          </a:p>
          <a:p>
            <a:pPr eaLnBrk="1" hangingPunct="1"/>
            <a:r>
              <a:rPr lang="en-US" altLang="en-US" dirty="0">
                <a:solidFill>
                  <a:schemeClr val="accent2"/>
                </a:solidFill>
              </a:rPr>
              <a:t>Used for linking information between tables</a:t>
            </a:r>
          </a:p>
        </p:txBody>
      </p:sp>
      <p:sp>
        <p:nvSpPr>
          <p:cNvPr id="26634" name="TextBox 1">
            <a:extLst>
              <a:ext uri="{FF2B5EF4-FFF2-40B4-BE49-F238E27FC236}">
                <a16:creationId xmlns:a16="http://schemas.microsoft.com/office/drawing/2014/main" id="{11E19353-5F40-4385-841D-EFD5F55894F6}"/>
              </a:ext>
            </a:extLst>
          </p:cNvPr>
          <p:cNvSpPr txBox="1">
            <a:spLocks noChangeArrowheads="1"/>
          </p:cNvSpPr>
          <p:nvPr/>
        </p:nvSpPr>
        <p:spPr bwMode="auto">
          <a:xfrm>
            <a:off x="914400" y="6280150"/>
            <a:ext cx="6215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a:t>For a candidate key, use UNIQUE and NOT NULL together</a:t>
            </a:r>
          </a:p>
        </p:txBody>
      </p:sp>
      <p:sp>
        <p:nvSpPr>
          <p:cNvPr id="26635" name="TextBox 2">
            <a:extLst>
              <a:ext uri="{FF2B5EF4-FFF2-40B4-BE49-F238E27FC236}">
                <a16:creationId xmlns:a16="http://schemas.microsoft.com/office/drawing/2014/main" id="{3BEE69B3-D42B-43BB-ABC9-5B23BDD21CDA}"/>
              </a:ext>
            </a:extLst>
          </p:cNvPr>
          <p:cNvSpPr txBox="1">
            <a:spLocks noChangeArrowheads="1"/>
          </p:cNvSpPr>
          <p:nvPr/>
        </p:nvSpPr>
        <p:spPr bwMode="auto">
          <a:xfrm>
            <a:off x="725488" y="1857375"/>
            <a:ext cx="4935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2400" dirty="0"/>
              <a:t>Reserved terms (case insensitive)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9943000-8D56-4A46-BDD5-D6B8BC0E6FA6}"/>
              </a:ext>
            </a:extLst>
          </p:cNvPr>
          <p:cNvSpPr>
            <a:spLocks noChangeArrowheads="1"/>
          </p:cNvSpPr>
          <p:nvPr/>
        </p:nvSpPr>
        <p:spPr bwMode="auto">
          <a:xfrm>
            <a:off x="762000" y="4572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rgbClr val="CC0066"/>
                </a:solidFill>
                <a:latin typeface="Comic Sans MS" panose="030F0702030302020204" pitchFamily="66" charset="0"/>
                <a:ea typeface="MS PGothic" panose="020B0600070205080204" pitchFamily="34" charset="-128"/>
              </a:rPr>
              <a:t>Foreign Keys</a:t>
            </a:r>
          </a:p>
        </p:txBody>
      </p:sp>
      <p:sp>
        <p:nvSpPr>
          <p:cNvPr id="29699" name="Rectangle 3">
            <a:extLst>
              <a:ext uri="{FF2B5EF4-FFF2-40B4-BE49-F238E27FC236}">
                <a16:creationId xmlns:a16="http://schemas.microsoft.com/office/drawing/2014/main" id="{8A9BA432-B402-474C-9FEB-19FE01FFA9B9}"/>
              </a:ext>
            </a:extLst>
          </p:cNvPr>
          <p:cNvSpPr>
            <a:spLocks noChangeArrowheads="1"/>
          </p:cNvSpPr>
          <p:nvPr/>
        </p:nvSpPr>
        <p:spPr bwMode="auto">
          <a:xfrm>
            <a:off x="685800" y="1600200"/>
            <a:ext cx="8153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pPr>
            <a:r>
              <a:rPr lang="en-US" altLang="en-US" sz="2000">
                <a:solidFill>
                  <a:srgbClr val="FF0000"/>
                </a:solidFill>
                <a:latin typeface="Comic Sans MS" panose="030F0702030302020204" pitchFamily="66" charset="0"/>
                <a:ea typeface="MS PGothic" panose="020B0600070205080204" pitchFamily="34" charset="-128"/>
              </a:rPr>
              <a:t>Foreign key (FK)</a:t>
            </a:r>
            <a:r>
              <a:rPr lang="en-US" altLang="en-US" sz="2000">
                <a:solidFill>
                  <a:schemeClr val="accent2"/>
                </a:solidFill>
                <a:latin typeface="Comic Sans MS" panose="030F0702030302020204" pitchFamily="66" charset="0"/>
                <a:ea typeface="MS PGothic" panose="020B0600070205080204" pitchFamily="34" charset="-128"/>
              </a:rPr>
              <a:t> : </a:t>
            </a:r>
            <a:r>
              <a:rPr lang="en-US" altLang="en-US" sz="2000">
                <a:solidFill>
                  <a:srgbClr val="0070C0"/>
                </a:solidFill>
                <a:latin typeface="Comic Sans MS" panose="030F0702030302020204" pitchFamily="66" charset="0"/>
                <a:ea typeface="MS PGothic" panose="020B0600070205080204" pitchFamily="34" charset="-128"/>
              </a:rPr>
              <a:t>A set of attributes </a:t>
            </a:r>
            <a:r>
              <a:rPr lang="en-US" altLang="en-US" sz="2000">
                <a:latin typeface="Comic Sans MS" panose="030F0702030302020204" pitchFamily="66" charset="0"/>
                <a:ea typeface="MS PGothic" panose="020B0600070205080204" pitchFamily="34" charset="-128"/>
              </a:rPr>
              <a:t>in one relation that `refer’ to a tuple/row in another relation. </a:t>
            </a:r>
          </a:p>
          <a:p>
            <a:pPr eaLnBrk="1" hangingPunct="1">
              <a:spcBef>
                <a:spcPct val="20000"/>
              </a:spcBef>
            </a:pPr>
            <a:endParaRPr lang="en-US" altLang="en-US" sz="2000">
              <a:latin typeface="Comic Sans MS" panose="030F0702030302020204" pitchFamily="66" charset="0"/>
              <a:ea typeface="MS PGothic" panose="020B0600070205080204" pitchFamily="34" charset="-128"/>
            </a:endParaRPr>
          </a:p>
          <a:p>
            <a:pPr eaLnBrk="1" hangingPunct="1">
              <a:spcBef>
                <a:spcPct val="20000"/>
              </a:spcBef>
            </a:pPr>
            <a:r>
              <a:rPr lang="en-US" altLang="en-US" sz="2000">
                <a:latin typeface="Comic Sans MS" panose="030F0702030302020204" pitchFamily="66" charset="0"/>
                <a:ea typeface="MS PGothic" panose="020B0600070205080204" pitchFamily="34" charset="-128"/>
              </a:rPr>
              <a:t>FK is Like a `logical pointer’.</a:t>
            </a:r>
          </a:p>
        </p:txBody>
      </p:sp>
      <p:sp>
        <p:nvSpPr>
          <p:cNvPr id="29700" name="Text Box 4">
            <a:extLst>
              <a:ext uri="{FF2B5EF4-FFF2-40B4-BE49-F238E27FC236}">
                <a16:creationId xmlns:a16="http://schemas.microsoft.com/office/drawing/2014/main" id="{B60D50F6-F685-4808-8B70-B70BC20480B5}"/>
              </a:ext>
            </a:extLst>
          </p:cNvPr>
          <p:cNvSpPr txBox="1">
            <a:spLocks noChangeArrowheads="1"/>
          </p:cNvSpPr>
          <p:nvPr/>
        </p:nvSpPr>
        <p:spPr bwMode="auto">
          <a:xfrm>
            <a:off x="1143000" y="4011613"/>
            <a:ext cx="1935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u="sng">
                <a:latin typeface="Comic Sans MS" panose="030F0702030302020204" pitchFamily="66" charset="0"/>
                <a:ea typeface="MS PGothic" panose="020B0600070205080204" pitchFamily="34" charset="-128"/>
              </a:rPr>
              <a:t>eid </a:t>
            </a:r>
            <a:r>
              <a:rPr lang="en-US" altLang="en-US" sz="1400">
                <a:latin typeface="Comic Sans MS" panose="030F0702030302020204" pitchFamily="66" charset="0"/>
                <a:ea typeface="MS PGothic" panose="020B0600070205080204" pitchFamily="34" charset="-128"/>
              </a:rPr>
              <a:t>     ename  salary </a:t>
            </a:r>
          </a:p>
        </p:txBody>
      </p:sp>
      <p:sp>
        <p:nvSpPr>
          <p:cNvPr id="29701" name="Text Box 5">
            <a:extLst>
              <a:ext uri="{FF2B5EF4-FFF2-40B4-BE49-F238E27FC236}">
                <a16:creationId xmlns:a16="http://schemas.microsoft.com/office/drawing/2014/main" id="{6F55E279-2C2B-4B9E-A7A5-37A6A74ABA64}"/>
              </a:ext>
            </a:extLst>
          </p:cNvPr>
          <p:cNvSpPr txBox="1">
            <a:spLocks noChangeArrowheads="1"/>
          </p:cNvSpPr>
          <p:nvPr/>
        </p:nvSpPr>
        <p:spPr bwMode="auto">
          <a:xfrm>
            <a:off x="1219200" y="5181600"/>
            <a:ext cx="388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Comic Sans MS" panose="030F0702030302020204" pitchFamily="66" charset="0"/>
                <a:ea typeface="MS PGothic" panose="020B0600070205080204" pitchFamily="34" charset="-128"/>
              </a:rPr>
              <a:t>   did      dname      budget     managerid</a:t>
            </a:r>
          </a:p>
        </p:txBody>
      </p:sp>
      <p:sp>
        <p:nvSpPr>
          <p:cNvPr id="29702" name="Text Box 6">
            <a:extLst>
              <a:ext uri="{FF2B5EF4-FFF2-40B4-BE49-F238E27FC236}">
                <a16:creationId xmlns:a16="http://schemas.microsoft.com/office/drawing/2014/main" id="{3C9A9747-958F-4065-B915-A629FAB6FC90}"/>
              </a:ext>
            </a:extLst>
          </p:cNvPr>
          <p:cNvSpPr txBox="1">
            <a:spLocks noChangeArrowheads="1"/>
          </p:cNvSpPr>
          <p:nvPr/>
        </p:nvSpPr>
        <p:spPr bwMode="auto">
          <a:xfrm>
            <a:off x="762000" y="3605213"/>
            <a:ext cx="601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EMP</a:t>
            </a:r>
          </a:p>
        </p:txBody>
      </p:sp>
      <p:sp>
        <p:nvSpPr>
          <p:cNvPr id="29703" name="Text Box 7">
            <a:extLst>
              <a:ext uri="{FF2B5EF4-FFF2-40B4-BE49-F238E27FC236}">
                <a16:creationId xmlns:a16="http://schemas.microsoft.com/office/drawing/2014/main" id="{89ADD0F8-CAEE-4AF3-A7B8-56D4D75984B6}"/>
              </a:ext>
            </a:extLst>
          </p:cNvPr>
          <p:cNvSpPr txBox="1">
            <a:spLocks noChangeArrowheads="1"/>
          </p:cNvSpPr>
          <p:nvPr/>
        </p:nvSpPr>
        <p:spPr bwMode="auto">
          <a:xfrm>
            <a:off x="762000" y="4748213"/>
            <a:ext cx="708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DEPT</a:t>
            </a:r>
          </a:p>
        </p:txBody>
      </p:sp>
      <p:sp>
        <p:nvSpPr>
          <p:cNvPr id="29704" name="Rectangle 8">
            <a:extLst>
              <a:ext uri="{FF2B5EF4-FFF2-40B4-BE49-F238E27FC236}">
                <a16:creationId xmlns:a16="http://schemas.microsoft.com/office/drawing/2014/main" id="{3FAF21C5-5FB1-4879-BC8D-E2E42B83ED44}"/>
              </a:ext>
            </a:extLst>
          </p:cNvPr>
          <p:cNvSpPr>
            <a:spLocks noChangeArrowheads="1"/>
          </p:cNvSpPr>
          <p:nvPr/>
        </p:nvSpPr>
        <p:spPr bwMode="auto">
          <a:xfrm>
            <a:off x="1143000" y="3962400"/>
            <a:ext cx="18288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9705" name="Line 9">
            <a:extLst>
              <a:ext uri="{FF2B5EF4-FFF2-40B4-BE49-F238E27FC236}">
                <a16:creationId xmlns:a16="http://schemas.microsoft.com/office/drawing/2014/main" id="{0B6DA662-087C-4A99-8D6D-71E42177CA62}"/>
              </a:ext>
            </a:extLst>
          </p:cNvPr>
          <p:cNvSpPr>
            <a:spLocks noChangeShapeType="1"/>
          </p:cNvSpPr>
          <p:nvPr/>
        </p:nvSpPr>
        <p:spPr bwMode="auto">
          <a:xfrm>
            <a:off x="1752600" y="3962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10">
            <a:extLst>
              <a:ext uri="{FF2B5EF4-FFF2-40B4-BE49-F238E27FC236}">
                <a16:creationId xmlns:a16="http://schemas.microsoft.com/office/drawing/2014/main" id="{903F81F3-4DE1-4565-A7CA-F82C4720DABC}"/>
              </a:ext>
            </a:extLst>
          </p:cNvPr>
          <p:cNvSpPr>
            <a:spLocks noChangeShapeType="1"/>
          </p:cNvSpPr>
          <p:nvPr/>
        </p:nvSpPr>
        <p:spPr bwMode="auto">
          <a:xfrm>
            <a:off x="2386013" y="401161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1">
            <a:extLst>
              <a:ext uri="{FF2B5EF4-FFF2-40B4-BE49-F238E27FC236}">
                <a16:creationId xmlns:a16="http://schemas.microsoft.com/office/drawing/2014/main" id="{6B1909E9-C3FE-44FC-84DB-A144770EEC79}"/>
              </a:ext>
            </a:extLst>
          </p:cNvPr>
          <p:cNvSpPr>
            <a:spLocks noChangeShapeType="1"/>
          </p:cNvSpPr>
          <p:nvPr/>
        </p:nvSpPr>
        <p:spPr bwMode="auto">
          <a:xfrm>
            <a:off x="2971800" y="3962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Rectangle 15">
            <a:extLst>
              <a:ext uri="{FF2B5EF4-FFF2-40B4-BE49-F238E27FC236}">
                <a16:creationId xmlns:a16="http://schemas.microsoft.com/office/drawing/2014/main" id="{26F62C61-D7C4-4018-9B77-3494A7D93D1D}"/>
              </a:ext>
            </a:extLst>
          </p:cNvPr>
          <p:cNvSpPr>
            <a:spLocks noChangeArrowheads="1"/>
          </p:cNvSpPr>
          <p:nvPr/>
        </p:nvSpPr>
        <p:spPr bwMode="auto">
          <a:xfrm>
            <a:off x="1295400" y="5181600"/>
            <a:ext cx="3321050" cy="377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9709" name="Line 16">
            <a:extLst>
              <a:ext uri="{FF2B5EF4-FFF2-40B4-BE49-F238E27FC236}">
                <a16:creationId xmlns:a16="http://schemas.microsoft.com/office/drawing/2014/main" id="{D10669D6-52A3-4E12-836D-2DBC2FB8E70D}"/>
              </a:ext>
            </a:extLst>
          </p:cNvPr>
          <p:cNvSpPr>
            <a:spLocks noChangeShapeType="1"/>
          </p:cNvSpPr>
          <p:nvPr/>
        </p:nvSpPr>
        <p:spPr bwMode="auto">
          <a:xfrm>
            <a:off x="1981200" y="5181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7">
            <a:extLst>
              <a:ext uri="{FF2B5EF4-FFF2-40B4-BE49-F238E27FC236}">
                <a16:creationId xmlns:a16="http://schemas.microsoft.com/office/drawing/2014/main" id="{A00BA092-1937-44E7-8E7F-4B9BDAF6635E}"/>
              </a:ext>
            </a:extLst>
          </p:cNvPr>
          <p:cNvSpPr>
            <a:spLocks noChangeShapeType="1"/>
          </p:cNvSpPr>
          <p:nvPr/>
        </p:nvSpPr>
        <p:spPr bwMode="auto">
          <a:xfrm>
            <a:off x="2784475" y="5181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8">
            <a:extLst>
              <a:ext uri="{FF2B5EF4-FFF2-40B4-BE49-F238E27FC236}">
                <a16:creationId xmlns:a16="http://schemas.microsoft.com/office/drawing/2014/main" id="{84EA9B1B-6D60-4F21-8A83-75EC20F26509}"/>
              </a:ext>
            </a:extLst>
          </p:cNvPr>
          <p:cNvSpPr>
            <a:spLocks noChangeShapeType="1"/>
          </p:cNvSpPr>
          <p:nvPr/>
        </p:nvSpPr>
        <p:spPr bwMode="auto">
          <a:xfrm>
            <a:off x="3657600" y="5181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Text Box 20">
            <a:extLst>
              <a:ext uri="{FF2B5EF4-FFF2-40B4-BE49-F238E27FC236}">
                <a16:creationId xmlns:a16="http://schemas.microsoft.com/office/drawing/2014/main" id="{80FC8659-A6A3-4841-A1A1-17E4B3CC8572}"/>
              </a:ext>
            </a:extLst>
          </p:cNvPr>
          <p:cNvSpPr txBox="1">
            <a:spLocks noChangeArrowheads="1"/>
          </p:cNvSpPr>
          <p:nvPr/>
        </p:nvSpPr>
        <p:spPr bwMode="auto">
          <a:xfrm>
            <a:off x="609600" y="5867400"/>
            <a:ext cx="4278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buFontTx/>
              <a:buChar char="•"/>
            </a:pPr>
            <a:r>
              <a:rPr lang="en-US" altLang="en-US">
                <a:latin typeface="Comic Sans MS" panose="030F0702030302020204" pitchFamily="66" charset="0"/>
                <a:ea typeface="MS PGothic" panose="020B0600070205080204" pitchFamily="34" charset="-128"/>
              </a:rPr>
              <a:t>managerid is a foreign key to emp.eid</a:t>
            </a:r>
          </a:p>
        </p:txBody>
      </p:sp>
      <p:sp>
        <p:nvSpPr>
          <p:cNvPr id="29713" name="Text Box 21">
            <a:extLst>
              <a:ext uri="{FF2B5EF4-FFF2-40B4-BE49-F238E27FC236}">
                <a16:creationId xmlns:a16="http://schemas.microsoft.com/office/drawing/2014/main" id="{3DC40AEE-0421-4FA6-B303-8958F06327B6}"/>
              </a:ext>
            </a:extLst>
          </p:cNvPr>
          <p:cNvSpPr txBox="1">
            <a:spLocks noChangeArrowheads="1"/>
          </p:cNvSpPr>
          <p:nvPr/>
        </p:nvSpPr>
        <p:spPr bwMode="auto">
          <a:xfrm>
            <a:off x="1951038" y="3224213"/>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EMP: referenced relation</a:t>
            </a:r>
          </a:p>
          <a:p>
            <a:pPr eaLnBrk="1" hangingPunct="1"/>
            <a:r>
              <a:rPr lang="en-US" altLang="en-US" sz="1600">
                <a:latin typeface="Comic Sans MS" panose="030F0702030302020204" pitchFamily="66" charset="0"/>
                <a:ea typeface="MS PGothic" panose="020B0600070205080204" pitchFamily="34" charset="-128"/>
              </a:rPr>
              <a:t>DEPT: referencing relation</a:t>
            </a:r>
          </a:p>
        </p:txBody>
      </p:sp>
      <p:sp>
        <p:nvSpPr>
          <p:cNvPr id="29714" name="Line 23">
            <a:extLst>
              <a:ext uri="{FF2B5EF4-FFF2-40B4-BE49-F238E27FC236}">
                <a16:creationId xmlns:a16="http://schemas.microsoft.com/office/drawing/2014/main" id="{7DE3D4BE-3367-492F-A8AA-7D445904E197}"/>
              </a:ext>
            </a:extLst>
          </p:cNvPr>
          <p:cNvSpPr>
            <a:spLocks noChangeShapeType="1"/>
          </p:cNvSpPr>
          <p:nvPr/>
        </p:nvSpPr>
        <p:spPr bwMode="auto">
          <a:xfrm flipV="1">
            <a:off x="1344613" y="5473700"/>
            <a:ext cx="484187"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Line 24">
            <a:extLst>
              <a:ext uri="{FF2B5EF4-FFF2-40B4-BE49-F238E27FC236}">
                <a16:creationId xmlns:a16="http://schemas.microsoft.com/office/drawing/2014/main" id="{FAD2F7FD-9A77-40F2-96DF-7329B538D07A}"/>
              </a:ext>
            </a:extLst>
          </p:cNvPr>
          <p:cNvSpPr>
            <a:spLocks noChangeShapeType="1"/>
          </p:cNvSpPr>
          <p:nvPr/>
        </p:nvSpPr>
        <p:spPr bwMode="auto">
          <a:xfrm flipH="1" flipV="1">
            <a:off x="1524000" y="4343400"/>
            <a:ext cx="2798763" cy="765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6" name="TextBox 2">
            <a:extLst>
              <a:ext uri="{FF2B5EF4-FFF2-40B4-BE49-F238E27FC236}">
                <a16:creationId xmlns:a16="http://schemas.microsoft.com/office/drawing/2014/main" id="{F05CD538-DA5F-42A5-AECF-E3BC18FFBBE7}"/>
              </a:ext>
            </a:extLst>
          </p:cNvPr>
          <p:cNvSpPr txBox="1">
            <a:spLocks noChangeArrowheads="1"/>
          </p:cNvSpPr>
          <p:nvPr/>
        </p:nvSpPr>
        <p:spPr bwMode="auto">
          <a:xfrm>
            <a:off x="3078163" y="3892550"/>
            <a:ext cx="256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Comic Sans MS" panose="030F0702030302020204" pitchFamily="66" charset="0"/>
                <a:ea typeface="MS PGothic" panose="020B0600070205080204" pitchFamily="34" charset="-128"/>
              </a:rPr>
              <a:t>Eid is a primary key for EMP</a:t>
            </a:r>
          </a:p>
        </p:txBody>
      </p:sp>
      <p:sp>
        <p:nvSpPr>
          <p:cNvPr id="29717" name="TextBox 24">
            <a:extLst>
              <a:ext uri="{FF2B5EF4-FFF2-40B4-BE49-F238E27FC236}">
                <a16:creationId xmlns:a16="http://schemas.microsoft.com/office/drawing/2014/main" id="{8976BDC5-2FF7-4733-B7F0-5198E2EB6117}"/>
              </a:ext>
            </a:extLst>
          </p:cNvPr>
          <p:cNvSpPr txBox="1">
            <a:spLocks noChangeArrowheads="1"/>
          </p:cNvSpPr>
          <p:nvPr/>
        </p:nvSpPr>
        <p:spPr bwMode="auto">
          <a:xfrm>
            <a:off x="679450" y="6267450"/>
            <a:ext cx="2798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Comic Sans MS" panose="030F0702030302020204" pitchFamily="66" charset="0"/>
                <a:ea typeface="MS PGothic" panose="020B0600070205080204" pitchFamily="34" charset="-128"/>
              </a:rPr>
              <a:t>did is the primary key for Dept</a:t>
            </a:r>
          </a:p>
        </p:txBody>
      </p:sp>
      <p:sp>
        <p:nvSpPr>
          <p:cNvPr id="29718" name="Rectangle 2">
            <a:extLst>
              <a:ext uri="{FF2B5EF4-FFF2-40B4-BE49-F238E27FC236}">
                <a16:creationId xmlns:a16="http://schemas.microsoft.com/office/drawing/2014/main" id="{0456F0C2-586F-447F-8620-3CDE6B941821}"/>
              </a:ext>
            </a:extLst>
          </p:cNvPr>
          <p:cNvSpPr>
            <a:spLocks noChangeArrowheads="1"/>
          </p:cNvSpPr>
          <p:nvPr/>
        </p:nvSpPr>
        <p:spPr bwMode="auto">
          <a:xfrm>
            <a:off x="5908675" y="2627313"/>
            <a:ext cx="2855913" cy="258603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a:latin typeface="Comic Sans MS" panose="030F0702030302020204" pitchFamily="66" charset="0"/>
              </a:rPr>
              <a:t>Recall that for each row, there is one value allowed per attribute. </a:t>
            </a:r>
          </a:p>
          <a:p>
            <a:endParaRPr lang="en-US" altLang="en-US">
              <a:latin typeface="Comic Sans MS" panose="030F0702030302020204" pitchFamily="66" charset="0"/>
            </a:endParaRPr>
          </a:p>
          <a:p>
            <a:r>
              <a:rPr lang="en-US" altLang="en-US">
                <a:latin typeface="Comic Sans MS" panose="030F0702030302020204" pitchFamily="66" charset="0"/>
              </a:rPr>
              <a:t>Therefore, using the managerid as a foreign key implies that each department has at most one manager.</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4D987-3F32-45F8-8A4B-A574C938A64D}"/>
              </a:ext>
            </a:extLst>
          </p:cNvPr>
          <p:cNvSpPr txBox="1">
            <a:spLocks noChangeArrowheads="1"/>
          </p:cNvSpPr>
          <p:nvPr/>
        </p:nvSpPr>
        <p:spPr bwMode="auto">
          <a:xfrm>
            <a:off x="2727325" y="835025"/>
            <a:ext cx="5730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a:latin typeface="Comic Sans MS" panose="030F0702030302020204" pitchFamily="66" charset="0"/>
                <a:ea typeface="MS PGothic" panose="020B0600070205080204" pitchFamily="34" charset="-128"/>
              </a:rPr>
              <a:t>Dept(</a:t>
            </a:r>
            <a:r>
              <a:rPr lang="en-US" altLang="en-US" sz="2000" u="sng">
                <a:latin typeface="Comic Sans MS" panose="030F0702030302020204" pitchFamily="66" charset="0"/>
                <a:ea typeface="MS PGothic" panose="020B0600070205080204" pitchFamily="34" charset="-128"/>
              </a:rPr>
              <a:t>did</a:t>
            </a:r>
            <a:r>
              <a:rPr lang="en-US" altLang="en-US" sz="2000">
                <a:latin typeface="Comic Sans MS" panose="030F0702030302020204" pitchFamily="66" charset="0"/>
                <a:ea typeface="MS PGothic" panose="020B0600070205080204" pitchFamily="34" charset="-128"/>
              </a:rPr>
              <a:t> int, dname varchar(40), budget decimal(10,0), managerid int)</a:t>
            </a:r>
          </a:p>
          <a:p>
            <a:pPr eaLnBrk="1" hangingPunct="1"/>
            <a:r>
              <a:rPr lang="en-US" altLang="en-US" sz="2000">
                <a:latin typeface="Comic Sans MS" panose="030F0702030302020204" pitchFamily="66" charset="0"/>
                <a:ea typeface="MS PGothic" panose="020B0600070205080204" pitchFamily="34" charset="-128"/>
              </a:rPr>
              <a:t>Managerid is a foreign key to Emp(eid).</a:t>
            </a:r>
          </a:p>
        </p:txBody>
      </p:sp>
      <p:sp>
        <p:nvSpPr>
          <p:cNvPr id="31747" name="TextBox 3">
            <a:extLst>
              <a:ext uri="{FF2B5EF4-FFF2-40B4-BE49-F238E27FC236}">
                <a16:creationId xmlns:a16="http://schemas.microsoft.com/office/drawing/2014/main" id="{ECE458A4-A432-40E9-82F8-B96FD32919B7}"/>
              </a:ext>
            </a:extLst>
          </p:cNvPr>
          <p:cNvSpPr txBox="1">
            <a:spLocks noChangeArrowheads="1"/>
          </p:cNvSpPr>
          <p:nvPr/>
        </p:nvSpPr>
        <p:spPr bwMode="auto">
          <a:xfrm>
            <a:off x="1157288" y="885825"/>
            <a:ext cx="1231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solidFill>
                  <a:schemeClr val="accent2"/>
                </a:solidFill>
                <a:latin typeface="Comic Sans MS" panose="030F0702030302020204" pitchFamily="66" charset="0"/>
                <a:ea typeface="MS PGothic" panose="020B0600070205080204" pitchFamily="34" charset="-128"/>
              </a:rPr>
              <a:t>schema</a:t>
            </a:r>
          </a:p>
        </p:txBody>
      </p:sp>
      <p:sp>
        <p:nvSpPr>
          <p:cNvPr id="31748" name="TextBox 4">
            <a:extLst>
              <a:ext uri="{FF2B5EF4-FFF2-40B4-BE49-F238E27FC236}">
                <a16:creationId xmlns:a16="http://schemas.microsoft.com/office/drawing/2014/main" id="{D62F02CD-BCC7-475B-996D-D9BBC8D418F0}"/>
              </a:ext>
            </a:extLst>
          </p:cNvPr>
          <p:cNvSpPr txBox="1">
            <a:spLocks noChangeArrowheads="1"/>
          </p:cNvSpPr>
          <p:nvPr/>
        </p:nvSpPr>
        <p:spPr bwMode="auto">
          <a:xfrm>
            <a:off x="442913" y="2933700"/>
            <a:ext cx="23479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solidFill>
                  <a:schemeClr val="accent2"/>
                </a:solidFill>
                <a:latin typeface="Comic Sans MS" panose="030F0702030302020204" pitchFamily="66" charset="0"/>
                <a:ea typeface="MS PGothic" panose="020B0600070205080204" pitchFamily="34" charset="-128"/>
              </a:rPr>
              <a:t>Instances of Dept and Emp</a:t>
            </a:r>
          </a:p>
        </p:txBody>
      </p:sp>
      <p:pic>
        <p:nvPicPr>
          <p:cNvPr id="31749" name="Picture 5">
            <a:extLst>
              <a:ext uri="{FF2B5EF4-FFF2-40B4-BE49-F238E27FC236}">
                <a16:creationId xmlns:a16="http://schemas.microsoft.com/office/drawing/2014/main" id="{240B82C4-DB4F-457D-8450-4EA2109DE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4343400"/>
            <a:ext cx="22669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a:extLst>
              <a:ext uri="{FF2B5EF4-FFF2-40B4-BE49-F238E27FC236}">
                <a16:creationId xmlns:a16="http://schemas.microsoft.com/office/drawing/2014/main" id="{22BA79B8-6D50-41EC-AAE9-D920A7DC0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347913"/>
            <a:ext cx="41052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Box 7">
            <a:extLst>
              <a:ext uri="{FF2B5EF4-FFF2-40B4-BE49-F238E27FC236}">
                <a16:creationId xmlns:a16="http://schemas.microsoft.com/office/drawing/2014/main" id="{5AFE7770-49E1-483D-9E79-D4A4BC488B00}"/>
              </a:ext>
            </a:extLst>
          </p:cNvPr>
          <p:cNvSpPr txBox="1">
            <a:spLocks noChangeArrowheads="1"/>
          </p:cNvSpPr>
          <p:nvPr/>
        </p:nvSpPr>
        <p:spPr bwMode="auto">
          <a:xfrm>
            <a:off x="3429000" y="4875213"/>
            <a:ext cx="39624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a:t>Notice that each foreign key value is either null or one of the existing values of the eid attribute in Emp.</a:t>
            </a:r>
          </a:p>
          <a:p>
            <a:pPr eaLnBrk="1" hangingPunct="1"/>
            <a:endParaRPr lang="en-US" altLang="en-US"/>
          </a:p>
          <a:p>
            <a:pPr eaLnBrk="1" hangingPunct="1"/>
            <a:r>
              <a:rPr lang="en-US" altLang="en-US"/>
              <a:t>Referential integrity is maintained.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94B02AA-9893-475C-A275-4B735BF7C049}"/>
              </a:ext>
            </a:extLst>
          </p:cNvPr>
          <p:cNvSpPr>
            <a:spLocks noChangeArrowheads="1"/>
          </p:cNvSpPr>
          <p:nvPr/>
        </p:nvSpPr>
        <p:spPr bwMode="auto">
          <a:xfrm>
            <a:off x="762000" y="4572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rgbClr val="CC0066"/>
                </a:solidFill>
                <a:latin typeface="Comic Sans MS" panose="030F0702030302020204" pitchFamily="66" charset="0"/>
                <a:ea typeface="MS PGothic" panose="020B0600070205080204" pitchFamily="34" charset="-128"/>
              </a:rPr>
              <a:t>Referential Integrity</a:t>
            </a:r>
          </a:p>
        </p:txBody>
      </p:sp>
      <p:sp>
        <p:nvSpPr>
          <p:cNvPr id="32771" name="Rectangle 3">
            <a:extLst>
              <a:ext uri="{FF2B5EF4-FFF2-40B4-BE49-F238E27FC236}">
                <a16:creationId xmlns:a16="http://schemas.microsoft.com/office/drawing/2014/main" id="{9BE6E646-24B5-46A9-BE33-F6B24F485299}"/>
              </a:ext>
            </a:extLst>
          </p:cNvPr>
          <p:cNvSpPr>
            <a:spLocks noChangeArrowheads="1"/>
          </p:cNvSpPr>
          <p:nvPr/>
        </p:nvSpPr>
        <p:spPr bwMode="auto">
          <a:xfrm>
            <a:off x="685800" y="1600200"/>
            <a:ext cx="815340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 typeface="Arial" panose="020B0604020202020204" pitchFamily="34" charset="0"/>
              <a:buChar char="•"/>
            </a:pPr>
            <a:r>
              <a:rPr lang="en-US" altLang="en-US" sz="2000">
                <a:latin typeface="Comic Sans MS" panose="030F0702030302020204" pitchFamily="66" charset="0"/>
                <a:ea typeface="MS PGothic" panose="020B0600070205080204" pitchFamily="34" charset="-128"/>
              </a:rPr>
              <a:t>When a foreign key is defined, DBMS checks for referential integrity constraint when rows are entered/updates/deleted</a:t>
            </a:r>
          </a:p>
          <a:p>
            <a:pPr eaLnBrk="1" hangingPunct="1">
              <a:spcBef>
                <a:spcPct val="20000"/>
              </a:spcBef>
              <a:buFont typeface="Arial" panose="020B0604020202020204" pitchFamily="34" charset="0"/>
              <a:buChar char="•"/>
            </a:pPr>
            <a:r>
              <a:rPr lang="en-US" altLang="en-US" sz="2000">
                <a:latin typeface="Comic Sans MS" panose="030F0702030302020204" pitchFamily="66" charset="0"/>
                <a:ea typeface="MS PGothic" panose="020B0600070205080204" pitchFamily="34" charset="-128"/>
              </a:rPr>
              <a:t>This is important for avoiding data entry errors and for fast query performance</a:t>
            </a:r>
          </a:p>
        </p:txBody>
      </p:sp>
      <p:sp>
        <p:nvSpPr>
          <p:cNvPr id="32772" name="Text Box 4">
            <a:extLst>
              <a:ext uri="{FF2B5EF4-FFF2-40B4-BE49-F238E27FC236}">
                <a16:creationId xmlns:a16="http://schemas.microsoft.com/office/drawing/2014/main" id="{B9347717-7B31-4F22-AC99-9078A1B4BEF1}"/>
              </a:ext>
            </a:extLst>
          </p:cNvPr>
          <p:cNvSpPr txBox="1">
            <a:spLocks noChangeArrowheads="1"/>
          </p:cNvSpPr>
          <p:nvPr/>
        </p:nvSpPr>
        <p:spPr bwMode="auto">
          <a:xfrm>
            <a:off x="1143000" y="4011613"/>
            <a:ext cx="1935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u="sng">
                <a:latin typeface="Comic Sans MS" panose="030F0702030302020204" pitchFamily="66" charset="0"/>
                <a:ea typeface="MS PGothic" panose="020B0600070205080204" pitchFamily="34" charset="-128"/>
              </a:rPr>
              <a:t>eid </a:t>
            </a:r>
            <a:r>
              <a:rPr lang="en-US" altLang="en-US" sz="1400">
                <a:latin typeface="Comic Sans MS" panose="030F0702030302020204" pitchFamily="66" charset="0"/>
                <a:ea typeface="MS PGothic" panose="020B0600070205080204" pitchFamily="34" charset="-128"/>
              </a:rPr>
              <a:t>     ename  salary </a:t>
            </a:r>
          </a:p>
        </p:txBody>
      </p:sp>
      <p:sp>
        <p:nvSpPr>
          <p:cNvPr id="32773" name="Text Box 5">
            <a:extLst>
              <a:ext uri="{FF2B5EF4-FFF2-40B4-BE49-F238E27FC236}">
                <a16:creationId xmlns:a16="http://schemas.microsoft.com/office/drawing/2014/main" id="{0AF18E88-1FA3-481F-9349-646A88FA70B9}"/>
              </a:ext>
            </a:extLst>
          </p:cNvPr>
          <p:cNvSpPr txBox="1">
            <a:spLocks noChangeArrowheads="1"/>
          </p:cNvSpPr>
          <p:nvPr/>
        </p:nvSpPr>
        <p:spPr bwMode="auto">
          <a:xfrm>
            <a:off x="1219200" y="5181600"/>
            <a:ext cx="388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Comic Sans MS" panose="030F0702030302020204" pitchFamily="66" charset="0"/>
                <a:ea typeface="MS PGothic" panose="020B0600070205080204" pitchFamily="34" charset="-128"/>
              </a:rPr>
              <a:t>   did      dname      budget     managerid</a:t>
            </a:r>
          </a:p>
        </p:txBody>
      </p:sp>
      <p:sp>
        <p:nvSpPr>
          <p:cNvPr id="32774" name="Text Box 6">
            <a:extLst>
              <a:ext uri="{FF2B5EF4-FFF2-40B4-BE49-F238E27FC236}">
                <a16:creationId xmlns:a16="http://schemas.microsoft.com/office/drawing/2014/main" id="{E9EE1698-A463-4F95-917A-574890F3CBDC}"/>
              </a:ext>
            </a:extLst>
          </p:cNvPr>
          <p:cNvSpPr txBox="1">
            <a:spLocks noChangeArrowheads="1"/>
          </p:cNvSpPr>
          <p:nvPr/>
        </p:nvSpPr>
        <p:spPr bwMode="auto">
          <a:xfrm>
            <a:off x="762000" y="3605213"/>
            <a:ext cx="601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EMP</a:t>
            </a:r>
          </a:p>
        </p:txBody>
      </p:sp>
      <p:sp>
        <p:nvSpPr>
          <p:cNvPr id="32775" name="Text Box 7">
            <a:extLst>
              <a:ext uri="{FF2B5EF4-FFF2-40B4-BE49-F238E27FC236}">
                <a16:creationId xmlns:a16="http://schemas.microsoft.com/office/drawing/2014/main" id="{982C40E8-4939-4442-8AB6-F79307913A69}"/>
              </a:ext>
            </a:extLst>
          </p:cNvPr>
          <p:cNvSpPr txBox="1">
            <a:spLocks noChangeArrowheads="1"/>
          </p:cNvSpPr>
          <p:nvPr/>
        </p:nvSpPr>
        <p:spPr bwMode="auto">
          <a:xfrm>
            <a:off x="762000" y="4748213"/>
            <a:ext cx="708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DEPT</a:t>
            </a:r>
          </a:p>
        </p:txBody>
      </p:sp>
      <p:sp>
        <p:nvSpPr>
          <p:cNvPr id="32776" name="Rectangle 8">
            <a:extLst>
              <a:ext uri="{FF2B5EF4-FFF2-40B4-BE49-F238E27FC236}">
                <a16:creationId xmlns:a16="http://schemas.microsoft.com/office/drawing/2014/main" id="{A1361C51-DB85-40CE-8BC1-1FFD3FFEEFCC}"/>
              </a:ext>
            </a:extLst>
          </p:cNvPr>
          <p:cNvSpPr>
            <a:spLocks noChangeArrowheads="1"/>
          </p:cNvSpPr>
          <p:nvPr/>
        </p:nvSpPr>
        <p:spPr bwMode="auto">
          <a:xfrm>
            <a:off x="1143000" y="3962400"/>
            <a:ext cx="18288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32777" name="Line 9">
            <a:extLst>
              <a:ext uri="{FF2B5EF4-FFF2-40B4-BE49-F238E27FC236}">
                <a16:creationId xmlns:a16="http://schemas.microsoft.com/office/drawing/2014/main" id="{D88EF7CC-284D-4A59-9405-C86EF4A48A09}"/>
              </a:ext>
            </a:extLst>
          </p:cNvPr>
          <p:cNvSpPr>
            <a:spLocks noChangeShapeType="1"/>
          </p:cNvSpPr>
          <p:nvPr/>
        </p:nvSpPr>
        <p:spPr bwMode="auto">
          <a:xfrm>
            <a:off x="1752600" y="3962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Line 10">
            <a:extLst>
              <a:ext uri="{FF2B5EF4-FFF2-40B4-BE49-F238E27FC236}">
                <a16:creationId xmlns:a16="http://schemas.microsoft.com/office/drawing/2014/main" id="{CDE93C6B-5893-4352-AE23-F08F602F9D63}"/>
              </a:ext>
            </a:extLst>
          </p:cNvPr>
          <p:cNvSpPr>
            <a:spLocks noChangeShapeType="1"/>
          </p:cNvSpPr>
          <p:nvPr/>
        </p:nvSpPr>
        <p:spPr bwMode="auto">
          <a:xfrm>
            <a:off x="2386013" y="401161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11">
            <a:extLst>
              <a:ext uri="{FF2B5EF4-FFF2-40B4-BE49-F238E27FC236}">
                <a16:creationId xmlns:a16="http://schemas.microsoft.com/office/drawing/2014/main" id="{1325C55F-6330-4217-A51A-C4D830B7ACCA}"/>
              </a:ext>
            </a:extLst>
          </p:cNvPr>
          <p:cNvSpPr>
            <a:spLocks noChangeShapeType="1"/>
          </p:cNvSpPr>
          <p:nvPr/>
        </p:nvSpPr>
        <p:spPr bwMode="auto">
          <a:xfrm>
            <a:off x="2971800" y="3962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Rectangle 15">
            <a:extLst>
              <a:ext uri="{FF2B5EF4-FFF2-40B4-BE49-F238E27FC236}">
                <a16:creationId xmlns:a16="http://schemas.microsoft.com/office/drawing/2014/main" id="{A3300B01-58D1-4182-AE03-3296D2DAC8E7}"/>
              </a:ext>
            </a:extLst>
          </p:cNvPr>
          <p:cNvSpPr>
            <a:spLocks noChangeArrowheads="1"/>
          </p:cNvSpPr>
          <p:nvPr/>
        </p:nvSpPr>
        <p:spPr bwMode="auto">
          <a:xfrm>
            <a:off x="1295400" y="5181600"/>
            <a:ext cx="3321050" cy="377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32781" name="Line 16">
            <a:extLst>
              <a:ext uri="{FF2B5EF4-FFF2-40B4-BE49-F238E27FC236}">
                <a16:creationId xmlns:a16="http://schemas.microsoft.com/office/drawing/2014/main" id="{CB7D7412-F861-4361-86C8-5A70BA479841}"/>
              </a:ext>
            </a:extLst>
          </p:cNvPr>
          <p:cNvSpPr>
            <a:spLocks noChangeShapeType="1"/>
          </p:cNvSpPr>
          <p:nvPr/>
        </p:nvSpPr>
        <p:spPr bwMode="auto">
          <a:xfrm>
            <a:off x="1981200" y="5181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7">
            <a:extLst>
              <a:ext uri="{FF2B5EF4-FFF2-40B4-BE49-F238E27FC236}">
                <a16:creationId xmlns:a16="http://schemas.microsoft.com/office/drawing/2014/main" id="{9253E506-6CC5-4234-A9D3-6E699C2D9F68}"/>
              </a:ext>
            </a:extLst>
          </p:cNvPr>
          <p:cNvSpPr>
            <a:spLocks noChangeShapeType="1"/>
          </p:cNvSpPr>
          <p:nvPr/>
        </p:nvSpPr>
        <p:spPr bwMode="auto">
          <a:xfrm>
            <a:off x="2784475" y="5181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8">
            <a:extLst>
              <a:ext uri="{FF2B5EF4-FFF2-40B4-BE49-F238E27FC236}">
                <a16:creationId xmlns:a16="http://schemas.microsoft.com/office/drawing/2014/main" id="{73FBE2C0-F780-47FA-9996-1EE1F6F269C7}"/>
              </a:ext>
            </a:extLst>
          </p:cNvPr>
          <p:cNvSpPr>
            <a:spLocks noChangeShapeType="1"/>
          </p:cNvSpPr>
          <p:nvPr/>
        </p:nvSpPr>
        <p:spPr bwMode="auto">
          <a:xfrm>
            <a:off x="3657600" y="5181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Text Box 20">
            <a:extLst>
              <a:ext uri="{FF2B5EF4-FFF2-40B4-BE49-F238E27FC236}">
                <a16:creationId xmlns:a16="http://schemas.microsoft.com/office/drawing/2014/main" id="{DC391DBC-F4DC-4708-9DA9-8CA3C7E8BBE3}"/>
              </a:ext>
            </a:extLst>
          </p:cNvPr>
          <p:cNvSpPr txBox="1">
            <a:spLocks noChangeArrowheads="1"/>
          </p:cNvSpPr>
          <p:nvPr/>
        </p:nvSpPr>
        <p:spPr bwMode="auto">
          <a:xfrm>
            <a:off x="609600" y="5867400"/>
            <a:ext cx="4278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a:latin typeface="Comic Sans MS" panose="030F0702030302020204" pitchFamily="66" charset="0"/>
                <a:ea typeface="MS PGothic" panose="020B0600070205080204" pitchFamily="34" charset="-128"/>
              </a:rPr>
              <a:t>managerid is a foreign key to emp.eid</a:t>
            </a:r>
          </a:p>
        </p:txBody>
      </p:sp>
      <p:sp>
        <p:nvSpPr>
          <p:cNvPr id="32785" name="Text Box 21">
            <a:extLst>
              <a:ext uri="{FF2B5EF4-FFF2-40B4-BE49-F238E27FC236}">
                <a16:creationId xmlns:a16="http://schemas.microsoft.com/office/drawing/2014/main" id="{2A54E5AE-7B76-466D-B0A1-FE4F1935DE79}"/>
              </a:ext>
            </a:extLst>
          </p:cNvPr>
          <p:cNvSpPr txBox="1">
            <a:spLocks noChangeArrowheads="1"/>
          </p:cNvSpPr>
          <p:nvPr/>
        </p:nvSpPr>
        <p:spPr bwMode="auto">
          <a:xfrm>
            <a:off x="1951038" y="3224213"/>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EMP: referenced relation</a:t>
            </a:r>
          </a:p>
          <a:p>
            <a:pPr eaLnBrk="1" hangingPunct="1"/>
            <a:r>
              <a:rPr lang="en-US" altLang="en-US" sz="1600">
                <a:latin typeface="Comic Sans MS" panose="030F0702030302020204" pitchFamily="66" charset="0"/>
                <a:ea typeface="MS PGothic" panose="020B0600070205080204" pitchFamily="34" charset="-128"/>
              </a:rPr>
              <a:t>DEPT: referencing relation</a:t>
            </a:r>
          </a:p>
        </p:txBody>
      </p:sp>
      <p:sp>
        <p:nvSpPr>
          <p:cNvPr id="32786" name="Line 23">
            <a:extLst>
              <a:ext uri="{FF2B5EF4-FFF2-40B4-BE49-F238E27FC236}">
                <a16:creationId xmlns:a16="http://schemas.microsoft.com/office/drawing/2014/main" id="{CFD9C431-D8EB-4621-83F2-FAF58C5F5804}"/>
              </a:ext>
            </a:extLst>
          </p:cNvPr>
          <p:cNvSpPr>
            <a:spLocks noChangeShapeType="1"/>
          </p:cNvSpPr>
          <p:nvPr/>
        </p:nvSpPr>
        <p:spPr bwMode="auto">
          <a:xfrm flipV="1">
            <a:off x="1344613" y="5473700"/>
            <a:ext cx="484187"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24">
            <a:extLst>
              <a:ext uri="{FF2B5EF4-FFF2-40B4-BE49-F238E27FC236}">
                <a16:creationId xmlns:a16="http://schemas.microsoft.com/office/drawing/2014/main" id="{C463CEFB-7319-4BDB-9082-F0EE19FCA453}"/>
              </a:ext>
            </a:extLst>
          </p:cNvPr>
          <p:cNvSpPr>
            <a:spLocks noChangeShapeType="1"/>
          </p:cNvSpPr>
          <p:nvPr/>
        </p:nvSpPr>
        <p:spPr bwMode="auto">
          <a:xfrm flipH="1" flipV="1">
            <a:off x="1524000" y="4343400"/>
            <a:ext cx="2798763" cy="765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Oval Callout 1">
            <a:extLst>
              <a:ext uri="{FF2B5EF4-FFF2-40B4-BE49-F238E27FC236}">
                <a16:creationId xmlns:a16="http://schemas.microsoft.com/office/drawing/2014/main" id="{A9D2AE5F-4A86-4D1F-A65D-06E168925329}"/>
              </a:ext>
            </a:extLst>
          </p:cNvPr>
          <p:cNvSpPr/>
          <p:nvPr/>
        </p:nvSpPr>
        <p:spPr>
          <a:xfrm>
            <a:off x="6019800" y="3200400"/>
            <a:ext cx="2667000" cy="1143000"/>
          </a:xfrm>
          <a:prstGeom prst="wedgeEllipseCallout">
            <a:avLst>
              <a:gd name="adj1" fmla="val -54396"/>
              <a:gd name="adj2" fmla="val 45494"/>
            </a:avLst>
          </a:prstGeom>
          <a:solidFill>
            <a:schemeClr val="bg1"/>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600" dirty="0" err="1">
                <a:solidFill>
                  <a:srgbClr val="7030A0"/>
                </a:solidFill>
              </a:rPr>
              <a:t>eid</a:t>
            </a:r>
            <a:r>
              <a:rPr lang="en-US" sz="1600" dirty="0">
                <a:solidFill>
                  <a:srgbClr val="7030A0"/>
                </a:solidFill>
              </a:rPr>
              <a:t> and </a:t>
            </a:r>
            <a:r>
              <a:rPr lang="en-US" sz="1600" dirty="0" err="1">
                <a:solidFill>
                  <a:srgbClr val="7030A0"/>
                </a:solidFill>
              </a:rPr>
              <a:t>managerid</a:t>
            </a:r>
            <a:r>
              <a:rPr lang="en-US" sz="1600" dirty="0">
                <a:solidFill>
                  <a:srgbClr val="7030A0"/>
                </a:solidFill>
              </a:rPr>
              <a:t> must have the same domain.</a:t>
            </a:r>
          </a:p>
        </p:txBody>
      </p:sp>
      <p:sp>
        <p:nvSpPr>
          <p:cNvPr id="26" name="Oval Callout 25">
            <a:extLst>
              <a:ext uri="{FF2B5EF4-FFF2-40B4-BE49-F238E27FC236}">
                <a16:creationId xmlns:a16="http://schemas.microsoft.com/office/drawing/2014/main" id="{2931DD3A-4849-4A38-BD14-FFD31B77B2B7}"/>
              </a:ext>
            </a:extLst>
          </p:cNvPr>
          <p:cNvSpPr/>
          <p:nvPr/>
        </p:nvSpPr>
        <p:spPr>
          <a:xfrm>
            <a:off x="6124575" y="4800600"/>
            <a:ext cx="2409825" cy="1905000"/>
          </a:xfrm>
          <a:prstGeom prst="wedgeEllipseCallout">
            <a:avLst>
              <a:gd name="adj1" fmla="val -58275"/>
              <a:gd name="adj2" fmla="val -58481"/>
            </a:avLst>
          </a:prstGeom>
          <a:solidFill>
            <a:schemeClr val="bg1"/>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600" dirty="0">
                <a:solidFill>
                  <a:srgbClr val="7030A0"/>
                </a:solidFill>
              </a:rPr>
              <a:t>Each tuple/row  has </a:t>
            </a:r>
            <a:r>
              <a:rPr lang="en-US" sz="1600" dirty="0" err="1">
                <a:solidFill>
                  <a:srgbClr val="7030A0"/>
                </a:solidFill>
              </a:rPr>
              <a:t>managerid</a:t>
            </a:r>
            <a:r>
              <a:rPr lang="en-US" sz="1600" dirty="0">
                <a:solidFill>
                  <a:srgbClr val="7030A0"/>
                </a:solidFill>
              </a:rPr>
              <a:t> as either null or one of existing values of </a:t>
            </a:r>
            <a:r>
              <a:rPr lang="en-US" sz="1600" dirty="0" err="1">
                <a:solidFill>
                  <a:srgbClr val="7030A0"/>
                </a:solidFill>
              </a:rPr>
              <a:t>eid</a:t>
            </a:r>
            <a:r>
              <a:rPr lang="en-US" sz="1600" dirty="0">
                <a:solidFill>
                  <a:srgbClr val="7030A0"/>
                </a:solidFill>
              </a:rPr>
              <a:t> in the current Emp instance</a:t>
            </a:r>
          </a:p>
        </p:txBody>
      </p:sp>
      <p:sp>
        <p:nvSpPr>
          <p:cNvPr id="32794" name="TextBox 2">
            <a:extLst>
              <a:ext uri="{FF2B5EF4-FFF2-40B4-BE49-F238E27FC236}">
                <a16:creationId xmlns:a16="http://schemas.microsoft.com/office/drawing/2014/main" id="{A96D92CE-240C-45DB-88C2-2B0CADE40DFC}"/>
              </a:ext>
            </a:extLst>
          </p:cNvPr>
          <p:cNvSpPr txBox="1">
            <a:spLocks noChangeArrowheads="1"/>
          </p:cNvSpPr>
          <p:nvPr/>
        </p:nvSpPr>
        <p:spPr bwMode="auto">
          <a:xfrm>
            <a:off x="4597400" y="4330700"/>
            <a:ext cx="4070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a:latin typeface="Comic Sans MS" panose="030F0702030302020204" pitchFamily="66" charset="0"/>
                <a:ea typeface="MS PGothic" panose="020B0600070205080204" pitchFamily="34" charset="-128"/>
              </a:rPr>
              <a:t>Referential integrity constraint</a:t>
            </a:r>
          </a:p>
        </p:txBody>
      </p:sp>
      <p:sp>
        <p:nvSpPr>
          <p:cNvPr id="32795" name="TextBox 2">
            <a:extLst>
              <a:ext uri="{FF2B5EF4-FFF2-40B4-BE49-F238E27FC236}">
                <a16:creationId xmlns:a16="http://schemas.microsoft.com/office/drawing/2014/main" id="{02F16F6F-E0D9-405E-B1BD-EABAC6FE2280}"/>
              </a:ext>
            </a:extLst>
          </p:cNvPr>
          <p:cNvSpPr txBox="1">
            <a:spLocks noChangeArrowheads="1"/>
          </p:cNvSpPr>
          <p:nvPr/>
        </p:nvSpPr>
        <p:spPr bwMode="auto">
          <a:xfrm>
            <a:off x="3078163" y="3892550"/>
            <a:ext cx="256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Comic Sans MS" panose="030F0702030302020204" pitchFamily="66" charset="0"/>
                <a:ea typeface="MS PGothic" panose="020B0600070205080204" pitchFamily="34" charset="-128"/>
              </a:rPr>
              <a:t>Eid is a primary key for EMP</a:t>
            </a:r>
          </a:p>
        </p:txBody>
      </p:sp>
      <p:sp>
        <p:nvSpPr>
          <p:cNvPr id="32796" name="TextBox 24">
            <a:extLst>
              <a:ext uri="{FF2B5EF4-FFF2-40B4-BE49-F238E27FC236}">
                <a16:creationId xmlns:a16="http://schemas.microsoft.com/office/drawing/2014/main" id="{3606D090-FE76-4B07-B0C7-A8E93FD824A2}"/>
              </a:ext>
            </a:extLst>
          </p:cNvPr>
          <p:cNvSpPr txBox="1">
            <a:spLocks noChangeArrowheads="1"/>
          </p:cNvSpPr>
          <p:nvPr/>
        </p:nvSpPr>
        <p:spPr bwMode="auto">
          <a:xfrm>
            <a:off x="609600" y="6267450"/>
            <a:ext cx="2798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Comic Sans MS" panose="030F0702030302020204" pitchFamily="66" charset="0"/>
                <a:ea typeface="MS PGothic" panose="020B0600070205080204" pitchFamily="34" charset="-128"/>
              </a:rPr>
              <a:t>did is the primary key for Dept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6710F96-9587-45F5-8345-898F78A26EFD}"/>
              </a:ext>
            </a:extLst>
          </p:cNvPr>
          <p:cNvSpPr>
            <a:spLocks noChangeArrowheads="1"/>
          </p:cNvSpPr>
          <p:nvPr/>
        </p:nvSpPr>
        <p:spPr bwMode="auto">
          <a:xfrm>
            <a:off x="762000" y="4572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rgbClr val="CC0066"/>
                </a:solidFill>
                <a:latin typeface="Comic Sans MS" panose="030F0702030302020204" pitchFamily="66" charset="0"/>
                <a:ea typeface="MS PGothic" panose="020B0600070205080204" pitchFamily="34" charset="-128"/>
              </a:rPr>
              <a:t>Referential Integrity (2)</a:t>
            </a:r>
          </a:p>
        </p:txBody>
      </p:sp>
      <p:sp>
        <p:nvSpPr>
          <p:cNvPr id="28675" name="Text Box 3">
            <a:extLst>
              <a:ext uri="{FF2B5EF4-FFF2-40B4-BE49-F238E27FC236}">
                <a16:creationId xmlns:a16="http://schemas.microsoft.com/office/drawing/2014/main" id="{31A11993-610B-473C-A7B2-4C0717781FDF}"/>
              </a:ext>
            </a:extLst>
          </p:cNvPr>
          <p:cNvSpPr txBox="1">
            <a:spLocks noChangeArrowheads="1"/>
          </p:cNvSpPr>
          <p:nvPr/>
        </p:nvSpPr>
        <p:spPr bwMode="auto">
          <a:xfrm>
            <a:off x="914400" y="1676400"/>
            <a:ext cx="7772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buFontTx/>
              <a:buChar char="•"/>
              <a:defRPr/>
            </a:pPr>
            <a:r>
              <a:rPr lang="en-US" altLang="en-US" sz="2400" dirty="0">
                <a:latin typeface="Comic Sans MS" panose="030F0702030302020204" pitchFamily="66" charset="0"/>
                <a:ea typeface="MS PGothic" panose="020B0600070205080204" pitchFamily="34" charset="-128"/>
              </a:rPr>
              <a:t>The domain of foreign key (FK) of the referencing relation and the domain of the primary key (PK) of the referenced relation must be same.</a:t>
            </a:r>
          </a:p>
          <a:p>
            <a:pPr eaLnBrk="1" hangingPunct="1">
              <a:buFontTx/>
              <a:buChar char="•"/>
              <a:defRPr/>
            </a:pPr>
            <a:endParaRPr lang="en-US" altLang="en-US" sz="2400" dirty="0">
              <a:latin typeface="Comic Sans MS" panose="030F0702030302020204" pitchFamily="66" charset="0"/>
              <a:ea typeface="MS PGothic" panose="020B0600070205080204" pitchFamily="34" charset="-128"/>
            </a:endParaRPr>
          </a:p>
          <a:p>
            <a:pPr lvl="1" eaLnBrk="1" hangingPunct="1">
              <a:buFontTx/>
              <a:buChar char="•"/>
              <a:defRPr/>
            </a:pPr>
            <a:r>
              <a:rPr lang="en-US" altLang="en-US" sz="2400" dirty="0">
                <a:latin typeface="Comic Sans MS" panose="030F0702030302020204" pitchFamily="66" charset="0"/>
                <a:ea typeface="MS PGothic" panose="020B0600070205080204" pitchFamily="34" charset="-128"/>
              </a:rPr>
              <a:t>By default, DBMS </a:t>
            </a:r>
            <a:r>
              <a:rPr lang="en-US" altLang="en-US" sz="2400" u="sng" dirty="0">
                <a:latin typeface="Comic Sans MS" panose="030F0702030302020204" pitchFamily="66" charset="0"/>
                <a:ea typeface="MS PGothic" panose="020B0600070205080204" pitchFamily="34" charset="-128"/>
              </a:rPr>
              <a:t>rejects </a:t>
            </a:r>
            <a:r>
              <a:rPr lang="en-US" altLang="en-US" sz="2400" dirty="0">
                <a:latin typeface="Comic Sans MS" panose="030F0702030302020204" pitchFamily="66" charset="0"/>
                <a:ea typeface="MS PGothic" panose="020B0600070205080204" pitchFamily="34" charset="-128"/>
              </a:rPr>
              <a:t>if the above is violated </a:t>
            </a:r>
            <a:r>
              <a:rPr lang="en-US" altLang="en-US" sz="2400" dirty="0">
                <a:solidFill>
                  <a:schemeClr val="accent2"/>
                </a:solidFill>
                <a:latin typeface="Comic Sans MS" panose="030F0702030302020204" pitchFamily="66" charset="0"/>
                <a:ea typeface="MS PGothic" panose="020B0600070205080204" pitchFamily="34" charset="-128"/>
              </a:rPr>
              <a:t>when you declare the foreign key</a:t>
            </a:r>
          </a:p>
          <a:p>
            <a:pPr eaLnBrk="1" hangingPunct="1">
              <a:buFontTx/>
              <a:buChar char="•"/>
              <a:defRPr/>
            </a:pPr>
            <a:endParaRPr lang="en-US" altLang="en-US" sz="2400" dirty="0">
              <a:latin typeface="Comic Sans MS" panose="030F0702030302020204" pitchFamily="66" charset="0"/>
              <a:ea typeface="MS PGothic" panose="020B0600070205080204" pitchFamily="34" charset="-128"/>
            </a:endParaRPr>
          </a:p>
          <a:p>
            <a:pPr eaLnBrk="1" hangingPunct="1">
              <a:buFontTx/>
              <a:buChar char="•"/>
              <a:defRPr/>
            </a:pPr>
            <a:r>
              <a:rPr lang="en-US" altLang="en-US" sz="2400" dirty="0">
                <a:latin typeface="Comic Sans MS" panose="030F0702030302020204" pitchFamily="66" charset="0"/>
                <a:ea typeface="MS PGothic" panose="020B0600070205080204" pitchFamily="34" charset="-128"/>
              </a:rPr>
              <a:t>The value of FK is either </a:t>
            </a:r>
            <a:r>
              <a:rPr lang="en-US" altLang="en-US" sz="2400" dirty="0">
                <a:solidFill>
                  <a:schemeClr val="accent2"/>
                </a:solidFill>
                <a:latin typeface="Comic Sans MS" panose="030F0702030302020204" pitchFamily="66" charset="0"/>
                <a:ea typeface="MS PGothic" panose="020B0600070205080204" pitchFamily="34" charset="-128"/>
              </a:rPr>
              <a:t>null</a:t>
            </a:r>
            <a:r>
              <a:rPr lang="en-US" altLang="en-US" sz="2400" dirty="0">
                <a:latin typeface="Comic Sans MS" panose="030F0702030302020204" pitchFamily="66" charset="0"/>
                <a:ea typeface="MS PGothic" panose="020B0600070205080204" pitchFamily="34" charset="-128"/>
              </a:rPr>
              <a:t> or is </a:t>
            </a:r>
            <a:r>
              <a:rPr lang="en-US" altLang="en-US" sz="2400" dirty="0">
                <a:solidFill>
                  <a:schemeClr val="accent2"/>
                </a:solidFill>
                <a:latin typeface="Comic Sans MS" panose="030F0702030302020204" pitchFamily="66" charset="0"/>
                <a:ea typeface="MS PGothic" panose="020B0600070205080204" pitchFamily="34" charset="-128"/>
              </a:rPr>
              <a:t>one of the PK</a:t>
            </a:r>
            <a:r>
              <a:rPr lang="en-US" altLang="en-US" sz="2400" dirty="0">
                <a:latin typeface="Comic Sans MS" panose="030F0702030302020204" pitchFamily="66" charset="0"/>
                <a:ea typeface="MS PGothic" panose="020B0600070205080204" pitchFamily="34" charset="-128"/>
              </a:rPr>
              <a:t> values in the referenced relation</a:t>
            </a:r>
          </a:p>
          <a:p>
            <a:pPr eaLnBrk="1" hangingPunct="1">
              <a:buFontTx/>
              <a:buChar char="•"/>
              <a:defRPr/>
            </a:pPr>
            <a:endParaRPr lang="en-US" altLang="en-US" sz="2400" dirty="0">
              <a:latin typeface="Comic Sans MS" panose="030F0702030302020204" pitchFamily="66" charset="0"/>
              <a:ea typeface="MS PGothic" panose="020B0600070205080204" pitchFamily="34" charset="-128"/>
            </a:endParaRPr>
          </a:p>
          <a:p>
            <a:pPr lvl="1" eaLnBrk="1" hangingPunct="1">
              <a:buFontTx/>
              <a:buChar char="•"/>
              <a:defRPr/>
            </a:pPr>
            <a:r>
              <a:rPr lang="en-US" altLang="en-US" sz="2400" dirty="0">
                <a:latin typeface="Comic Sans MS" panose="030F0702030302020204" pitchFamily="66" charset="0"/>
                <a:ea typeface="MS PGothic" panose="020B0600070205080204" pitchFamily="34" charset="-128"/>
              </a:rPr>
              <a:t>By default, DBMS rejects if the above is </a:t>
            </a:r>
            <a:r>
              <a:rPr lang="en-US" altLang="en-US" sz="2400" dirty="0">
                <a:solidFill>
                  <a:schemeClr val="accent2"/>
                </a:solidFill>
                <a:latin typeface="Comic Sans MS" panose="030F0702030302020204" pitchFamily="66" charset="0"/>
                <a:ea typeface="MS PGothic" panose="020B0600070205080204" pitchFamily="34" charset="-128"/>
              </a:rPr>
              <a:t>violated when you enter/update the value of FK</a:t>
            </a:r>
          </a:p>
          <a:p>
            <a:pPr marL="0" indent="0" eaLnBrk="1" hangingPunct="1">
              <a:defRPr/>
            </a:pPr>
            <a:endParaRPr lang="en-US" altLang="en-US" sz="2400" dirty="0">
              <a:latin typeface="Comic Sans MS" panose="030F0702030302020204" pitchFamily="66" charset="0"/>
              <a:ea typeface="MS PGothic" panose="020B0600070205080204" pitchFamily="34" charset="-128"/>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2">
            <a:extLst>
              <a:ext uri="{FF2B5EF4-FFF2-40B4-BE49-F238E27FC236}">
                <a16:creationId xmlns:a16="http://schemas.microsoft.com/office/drawing/2014/main" id="{1BEFBBA3-9F04-4CC4-AB90-D4964B3BEFDC}"/>
              </a:ext>
            </a:extLst>
          </p:cNvPr>
          <p:cNvSpPr txBox="1">
            <a:spLocks noChangeArrowheads="1"/>
          </p:cNvSpPr>
          <p:nvPr/>
        </p:nvSpPr>
        <p:spPr bwMode="auto">
          <a:xfrm>
            <a:off x="1147763" y="1447800"/>
            <a:ext cx="746283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defRPr/>
            </a:pPr>
            <a:r>
              <a:rPr lang="en-US" altLang="en-US" sz="2400" dirty="0"/>
              <a:t>****Make sure the following</a:t>
            </a:r>
          </a:p>
          <a:p>
            <a:pPr marL="342900" indent="-342900" eaLnBrk="1" hangingPunct="1">
              <a:buFont typeface="Arial" panose="020B0604020202020204" pitchFamily="34" charset="0"/>
              <a:buChar char="•"/>
              <a:defRPr/>
            </a:pPr>
            <a:r>
              <a:rPr lang="en-US" altLang="en-US" sz="2400" dirty="0"/>
              <a:t>Each relation has the primary key defined.</a:t>
            </a:r>
          </a:p>
          <a:p>
            <a:pPr marL="342900" indent="-342900" eaLnBrk="1" hangingPunct="1">
              <a:buFont typeface="Arial" panose="020B0604020202020204" pitchFamily="34" charset="0"/>
              <a:buChar char="•"/>
              <a:defRPr/>
            </a:pPr>
            <a:r>
              <a:rPr lang="en-US" altLang="en-US" sz="2400" dirty="0"/>
              <a:t>Attribute type is sufficiently large to store your attribute value.</a:t>
            </a:r>
          </a:p>
          <a:p>
            <a:pPr marL="342900" indent="-342900" eaLnBrk="1" hangingPunct="1">
              <a:buFont typeface="Arial" panose="020B0604020202020204" pitchFamily="34" charset="0"/>
              <a:buChar char="•"/>
              <a:defRPr/>
            </a:pPr>
            <a:r>
              <a:rPr lang="en-US" altLang="en-US" sz="2400" dirty="0"/>
              <a:t>A foreign key is defined (only if needed)</a:t>
            </a:r>
          </a:p>
          <a:p>
            <a:pPr eaLnBrk="1" hangingPunct="1">
              <a:defRPr/>
            </a:pPr>
            <a:endParaRPr lang="en-US" altLang="en-US" sz="2400" dirty="0"/>
          </a:p>
          <a:p>
            <a:pPr eaLnBrk="1" hangingPunct="1">
              <a:defRPr/>
            </a:pPr>
            <a:r>
              <a:rPr lang="en-US" altLang="en-US" sz="2400" dirty="0" err="1"/>
              <a:t>Eg.</a:t>
            </a:r>
            <a:r>
              <a:rPr lang="en-US" altLang="en-US" sz="2400" dirty="0"/>
              <a:t>, twitter id is larger than an integer</a:t>
            </a:r>
          </a:p>
          <a:p>
            <a:pPr eaLnBrk="1" hangingPunct="1">
              <a:defRPr/>
            </a:pPr>
            <a:r>
              <a:rPr lang="en-US" altLang="en-US" sz="2400" dirty="0"/>
              <a:t>	  </a:t>
            </a:r>
            <a:r>
              <a:rPr lang="en-US" altLang="en-US" sz="2400" dirty="0">
                <a:sym typeface="Wingdings" panose="05000000000000000000" pitchFamily="2" charset="2"/>
              </a:rPr>
              <a:t> </a:t>
            </a:r>
            <a:r>
              <a:rPr lang="en-US" altLang="en-US" sz="2400" dirty="0"/>
              <a:t>use </a:t>
            </a:r>
            <a:r>
              <a:rPr lang="en-US" altLang="en-US" sz="2400" dirty="0" err="1"/>
              <a:t>bigint</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4CAA5478-DECB-493A-8D55-431CA6226F30}"/>
              </a:ext>
            </a:extLst>
          </p:cNvPr>
          <p:cNvSpPr>
            <a:spLocks noChangeArrowheads="1"/>
          </p:cNvSpPr>
          <p:nvPr/>
        </p:nvSpPr>
        <p:spPr bwMode="auto">
          <a:xfrm>
            <a:off x="3200400" y="609600"/>
            <a:ext cx="2922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4000">
                <a:latin typeface="Comic Sans MS" panose="030F0702030302020204" pitchFamily="66" charset="0"/>
              </a:rPr>
              <a:t>Data Model</a:t>
            </a:r>
          </a:p>
        </p:txBody>
      </p:sp>
      <p:sp>
        <p:nvSpPr>
          <p:cNvPr id="18435" name="Rectangle 5">
            <a:extLst>
              <a:ext uri="{FF2B5EF4-FFF2-40B4-BE49-F238E27FC236}">
                <a16:creationId xmlns:a16="http://schemas.microsoft.com/office/drawing/2014/main" id="{CAC7041B-9B46-4217-AAAB-401A3E44D12B}"/>
              </a:ext>
            </a:extLst>
          </p:cNvPr>
          <p:cNvSpPr>
            <a:spLocks noChangeArrowheads="1"/>
          </p:cNvSpPr>
          <p:nvPr/>
        </p:nvSpPr>
        <p:spPr bwMode="auto">
          <a:xfrm>
            <a:off x="1219200" y="1676400"/>
            <a:ext cx="70104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a:latin typeface="Comic Sans MS" panose="030F0702030302020204" pitchFamily="66" charset="0"/>
              </a:rPr>
              <a:t>A </a:t>
            </a:r>
            <a:r>
              <a:rPr lang="en-US" altLang="en-US" i="1" u="sng">
                <a:solidFill>
                  <a:schemeClr val="accent2"/>
                </a:solidFill>
                <a:latin typeface="Comic Sans MS" panose="030F0702030302020204" pitchFamily="66" charset="0"/>
              </a:rPr>
              <a:t>data model</a:t>
            </a:r>
            <a:r>
              <a:rPr lang="en-US" altLang="en-US" i="1">
                <a:solidFill>
                  <a:schemeClr val="accent2"/>
                </a:solidFill>
                <a:latin typeface="Comic Sans MS" panose="030F0702030302020204" pitchFamily="66" charset="0"/>
              </a:rPr>
              <a:t> </a:t>
            </a:r>
            <a:r>
              <a:rPr lang="en-US" altLang="en-US">
                <a:solidFill>
                  <a:schemeClr val="accent2"/>
                </a:solidFill>
                <a:latin typeface="Comic Sans MS" panose="030F0702030302020204" pitchFamily="66" charset="0"/>
              </a:rPr>
              <a:t> </a:t>
            </a:r>
            <a:r>
              <a:rPr lang="en-US" altLang="en-US">
                <a:latin typeface="Comic Sans MS" panose="030F0702030302020204" pitchFamily="66" charset="0"/>
              </a:rPr>
              <a:t>is a collection of concepts for describing data</a:t>
            </a:r>
          </a:p>
        </p:txBody>
      </p:sp>
      <p:sp>
        <p:nvSpPr>
          <p:cNvPr id="9220" name="TextBox 1">
            <a:extLst>
              <a:ext uri="{FF2B5EF4-FFF2-40B4-BE49-F238E27FC236}">
                <a16:creationId xmlns:a16="http://schemas.microsoft.com/office/drawing/2014/main" id="{53480653-2D6C-46B9-B621-573DD13EF25A}"/>
              </a:ext>
            </a:extLst>
          </p:cNvPr>
          <p:cNvSpPr txBox="1">
            <a:spLocks noChangeArrowheads="1"/>
          </p:cNvSpPr>
          <p:nvPr/>
        </p:nvSpPr>
        <p:spPr bwMode="auto">
          <a:xfrm>
            <a:off x="804863" y="3114675"/>
            <a:ext cx="7837487" cy="2924175"/>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defRPr/>
            </a:pPr>
            <a:r>
              <a:rPr lang="en-US" altLang="en-US" sz="2400" dirty="0">
                <a:latin typeface="Comic Sans MS" panose="030F0702030302020204" pitchFamily="66" charset="0"/>
              </a:rPr>
              <a:t>There are different types of data models. They can be grouped into two categories.</a:t>
            </a:r>
          </a:p>
          <a:p>
            <a:pPr>
              <a:spcBef>
                <a:spcPct val="0"/>
              </a:spcBef>
              <a:buFontTx/>
              <a:buNone/>
              <a:defRPr/>
            </a:pPr>
            <a:endParaRPr lang="en-US" altLang="en-US" sz="2400" dirty="0">
              <a:latin typeface="Comic Sans MS" panose="030F0702030302020204" pitchFamily="66" charset="0"/>
            </a:endParaRPr>
          </a:p>
          <a:p>
            <a:pPr marL="342900" indent="-342900">
              <a:spcBef>
                <a:spcPct val="0"/>
              </a:spcBef>
              <a:defRPr/>
            </a:pPr>
            <a:r>
              <a:rPr lang="en-US" altLang="en-US" sz="2400" dirty="0">
                <a:latin typeface="Comic Sans MS" panose="030F0702030302020204" pitchFamily="66" charset="0"/>
              </a:rPr>
              <a:t>DBMS independent: Can be designed without knowing which DBMS to use</a:t>
            </a:r>
          </a:p>
          <a:p>
            <a:pPr marL="1085850" lvl="1" indent="-342900">
              <a:spcBef>
                <a:spcPct val="0"/>
              </a:spcBef>
              <a:defRPr/>
            </a:pPr>
            <a:r>
              <a:rPr lang="en-US" altLang="en-US" sz="2000" dirty="0">
                <a:latin typeface="Comic Sans MS" panose="030F0702030302020204" pitchFamily="66" charset="0"/>
              </a:rPr>
              <a:t>Entity-Relationship (ER) Model; NO DBMS support</a:t>
            </a:r>
          </a:p>
          <a:p>
            <a:pPr lvl="1" indent="0">
              <a:spcBef>
                <a:spcPct val="0"/>
              </a:spcBef>
              <a:buFontTx/>
              <a:buNone/>
              <a:defRPr/>
            </a:pPr>
            <a:endParaRPr lang="en-US" altLang="en-US" sz="2000" dirty="0">
              <a:latin typeface="Comic Sans MS" panose="030F0702030302020204" pitchFamily="66" charset="0"/>
            </a:endParaRPr>
          </a:p>
          <a:p>
            <a:pPr marL="342900" indent="-342900">
              <a:spcBef>
                <a:spcPct val="0"/>
              </a:spcBef>
              <a:defRPr/>
            </a:pPr>
            <a:r>
              <a:rPr lang="en-US" altLang="en-US" sz="2400" dirty="0">
                <a:latin typeface="Comic Sans MS" panose="030F0702030302020204" pitchFamily="66" charset="0"/>
              </a:rPr>
              <a:t>DBMS specifics: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36448B86-7D13-42F7-A367-D6F3E719F523}"/>
              </a:ext>
            </a:extLst>
          </p:cNvPr>
          <p:cNvSpPr txBox="1">
            <a:spLocks noChangeArrowheads="1"/>
          </p:cNvSpPr>
          <p:nvPr/>
        </p:nvSpPr>
        <p:spPr bwMode="auto">
          <a:xfrm>
            <a:off x="1447800" y="2133600"/>
            <a:ext cx="6454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4800" dirty="0">
                <a:solidFill>
                  <a:srgbClr val="FF0000"/>
                </a:solidFill>
                <a:latin typeface="Comic Sans MS" panose="030F0702030302020204" pitchFamily="66" charset="0"/>
                <a:ea typeface="MS PGothic" panose="020B0600070205080204" pitchFamily="34" charset="-128"/>
              </a:rPr>
              <a:t>Relational Data Model</a:t>
            </a:r>
          </a:p>
        </p:txBody>
      </p:sp>
      <p:sp>
        <p:nvSpPr>
          <p:cNvPr id="2" name="Rectangle 1">
            <a:extLst>
              <a:ext uri="{FF2B5EF4-FFF2-40B4-BE49-F238E27FC236}">
                <a16:creationId xmlns:a16="http://schemas.microsoft.com/office/drawing/2014/main" id="{0293FC74-0E92-493B-9DD1-61E03BE30442}"/>
              </a:ext>
            </a:extLst>
          </p:cNvPr>
          <p:cNvSpPr/>
          <p:nvPr/>
        </p:nvSpPr>
        <p:spPr>
          <a:xfrm>
            <a:off x="1597025" y="4038600"/>
            <a:ext cx="6784975" cy="1877437"/>
          </a:xfrm>
          <a:prstGeom prst="rect">
            <a:avLst/>
          </a:prstGeom>
        </p:spPr>
        <p:txBody>
          <a:bodyPr>
            <a:spAutoFit/>
          </a:bodyPr>
          <a:lstStyle/>
          <a:p>
            <a:pPr eaLnBrk="1" fontAlgn="auto" hangingPunct="1">
              <a:spcBef>
                <a:spcPts val="0"/>
              </a:spcBef>
              <a:spcAft>
                <a:spcPts val="0"/>
              </a:spcAft>
              <a:defRPr/>
            </a:pPr>
            <a:r>
              <a:rPr lang="en-US" altLang="en-US" sz="2400" dirty="0">
                <a:solidFill>
                  <a:schemeClr val="accent6">
                    <a:lumMod val="60000"/>
                    <a:lumOff val="40000"/>
                  </a:schemeClr>
                </a:solidFill>
                <a:latin typeface="+mn-lt"/>
              </a:rPr>
              <a:t>Data are stored in relations (tables).</a:t>
            </a:r>
          </a:p>
          <a:p>
            <a:pPr eaLnBrk="1" fontAlgn="auto" hangingPunct="1">
              <a:spcBef>
                <a:spcPts val="0"/>
              </a:spcBef>
              <a:spcAft>
                <a:spcPts val="0"/>
              </a:spcAft>
              <a:defRPr/>
            </a:pPr>
            <a:endParaRPr lang="en-US" altLang="en-US" sz="2400" dirty="0">
              <a:solidFill>
                <a:schemeClr val="accent6">
                  <a:lumMod val="60000"/>
                  <a:lumOff val="40000"/>
                </a:schemeClr>
              </a:solidFill>
              <a:latin typeface="+mn-lt"/>
            </a:endParaRPr>
          </a:p>
          <a:p>
            <a:pPr eaLnBrk="1" fontAlgn="auto" hangingPunct="1">
              <a:spcBef>
                <a:spcPts val="0"/>
              </a:spcBef>
              <a:spcAft>
                <a:spcPts val="0"/>
              </a:spcAft>
              <a:defRPr/>
            </a:pPr>
            <a:r>
              <a:rPr lang="en-US" altLang="en-US" sz="2400" dirty="0">
                <a:solidFill>
                  <a:schemeClr val="accent6">
                    <a:lumMod val="60000"/>
                    <a:lumOff val="40000"/>
                  </a:schemeClr>
                </a:solidFill>
                <a:latin typeface="+mn-lt"/>
              </a:rPr>
              <a:t>Relational DBMS is most popular and offers most benefits of DBMS discussed thus far </a:t>
            </a:r>
            <a:r>
              <a:rPr lang="en-US" altLang="en-US" sz="2000" dirty="0">
                <a:solidFill>
                  <a:schemeClr val="accent6">
                    <a:lumMod val="60000"/>
                    <a:lumOff val="40000"/>
                  </a:schemeClr>
                </a:solidFill>
                <a:latin typeface="+mn-lt"/>
              </a:rPr>
              <a:t>(e.g., data independence; see the first PowerPoint file)</a:t>
            </a:r>
            <a:endParaRPr lang="en-US" altLang="en-US" sz="2400" dirty="0">
              <a:solidFill>
                <a:schemeClr val="accent6">
                  <a:lumMod val="60000"/>
                  <a:lumOff val="40000"/>
                </a:schemeClr>
              </a:solidFill>
              <a:latin typeface="+mn-lt"/>
            </a:endParaRPr>
          </a:p>
        </p:txBody>
      </p:sp>
      <p:sp>
        <p:nvSpPr>
          <p:cNvPr id="9220" name="TextBox 2">
            <a:extLst>
              <a:ext uri="{FF2B5EF4-FFF2-40B4-BE49-F238E27FC236}">
                <a16:creationId xmlns:a16="http://schemas.microsoft.com/office/drawing/2014/main" id="{6063BD5E-CFE8-4005-8EF0-688FD8DB47AF}"/>
              </a:ext>
            </a:extLst>
          </p:cNvPr>
          <p:cNvSpPr txBox="1">
            <a:spLocks noChangeArrowheads="1"/>
          </p:cNvSpPr>
          <p:nvPr/>
        </p:nvSpPr>
        <p:spPr bwMode="auto">
          <a:xfrm>
            <a:off x="1981200" y="3198813"/>
            <a:ext cx="6069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a:t>Math background: Sets, first-order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92406A4E-5EE4-44CF-B6D2-591C819D9F9A}"/>
              </a:ext>
            </a:extLst>
          </p:cNvPr>
          <p:cNvSpPr txBox="1">
            <a:spLocks noChangeArrowheads="1"/>
          </p:cNvSpPr>
          <p:nvPr/>
        </p:nvSpPr>
        <p:spPr bwMode="auto">
          <a:xfrm>
            <a:off x="1062038" y="890588"/>
            <a:ext cx="2466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3600">
                <a:latin typeface="Comic Sans MS" panose="030F0702030302020204" pitchFamily="66" charset="0"/>
                <a:ea typeface="MS PGothic" panose="020B0600070205080204" pitchFamily="34" charset="-128"/>
              </a:rPr>
              <a:t>A relation </a:t>
            </a:r>
          </a:p>
        </p:txBody>
      </p:sp>
      <p:sp>
        <p:nvSpPr>
          <p:cNvPr id="11267" name="TextBox 3">
            <a:extLst>
              <a:ext uri="{FF2B5EF4-FFF2-40B4-BE49-F238E27FC236}">
                <a16:creationId xmlns:a16="http://schemas.microsoft.com/office/drawing/2014/main" id="{00D9D4DC-FB7B-48FD-AB88-E9CA1978A5ED}"/>
              </a:ext>
            </a:extLst>
          </p:cNvPr>
          <p:cNvSpPr txBox="1">
            <a:spLocks noChangeArrowheads="1"/>
          </p:cNvSpPr>
          <p:nvPr/>
        </p:nvSpPr>
        <p:spPr bwMode="auto">
          <a:xfrm>
            <a:off x="3505200" y="990600"/>
            <a:ext cx="5334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has a schema--- </a:t>
            </a:r>
          </a:p>
          <a:p>
            <a:pPr eaLnBrk="1" hangingPunct="1"/>
            <a:r>
              <a:rPr lang="en-US" altLang="en-US" sz="2400">
                <a:latin typeface="Comic Sans MS" panose="030F0702030302020204" pitchFamily="66" charset="0"/>
                <a:ea typeface="MS PGothic" panose="020B0600070205080204" pitchFamily="34" charset="-128"/>
              </a:rPr>
              <a:t>name of the relation, </a:t>
            </a:r>
            <a:r>
              <a:rPr lang="en-US" altLang="en-US" sz="2400">
                <a:solidFill>
                  <a:schemeClr val="accent2"/>
                </a:solidFill>
                <a:latin typeface="Comic Sans MS" panose="030F0702030302020204" pitchFamily="66" charset="0"/>
                <a:ea typeface="MS PGothic" panose="020B0600070205080204" pitchFamily="34" charset="-128"/>
              </a:rPr>
              <a:t>and a set of attributes </a:t>
            </a:r>
            <a:r>
              <a:rPr lang="en-US" altLang="en-US" sz="2400">
                <a:latin typeface="Comic Sans MS" panose="030F0702030302020204" pitchFamily="66" charset="0"/>
                <a:ea typeface="MS PGothic" panose="020B0600070205080204" pitchFamily="34" charset="-128"/>
              </a:rPr>
              <a:t>each with the name and the </a:t>
            </a:r>
            <a:r>
              <a:rPr lang="en-US" altLang="en-US" sz="2400">
                <a:solidFill>
                  <a:schemeClr val="accent2"/>
                </a:solidFill>
                <a:latin typeface="Comic Sans MS" panose="030F0702030302020204" pitchFamily="66" charset="0"/>
                <a:ea typeface="MS PGothic" panose="020B0600070205080204" pitchFamily="34" charset="-128"/>
              </a:rPr>
              <a:t>corresponding type</a:t>
            </a:r>
          </a:p>
          <a:p>
            <a:pPr marL="0" lvl="2" eaLnBrk="1" hangingPunct="1"/>
            <a:endParaRPr lang="en-US" altLang="en-US" sz="2000">
              <a:solidFill>
                <a:srgbClr val="CF0E30"/>
              </a:solidFill>
              <a:latin typeface="Comic Sans MS" panose="030F0702030302020204" pitchFamily="66" charset="0"/>
              <a:ea typeface="MS PGothic" panose="020B0600070205080204" pitchFamily="34" charset="-128"/>
            </a:endParaRPr>
          </a:p>
          <a:p>
            <a:pPr marL="0" lvl="2" eaLnBrk="1" hangingPunct="1"/>
            <a:r>
              <a:rPr lang="en-US" altLang="en-US" sz="2000">
                <a:solidFill>
                  <a:srgbClr val="CF0E30"/>
                </a:solidFill>
                <a:latin typeface="Comic Sans MS" panose="030F0702030302020204" pitchFamily="66" charset="0"/>
                <a:ea typeface="MS PGothic" panose="020B0600070205080204" pitchFamily="34" charset="-128"/>
              </a:rPr>
              <a:t>Students (</a:t>
            </a:r>
            <a:r>
              <a:rPr lang="en-US" altLang="en-US" sz="2000" i="1" u="sng">
                <a:solidFill>
                  <a:srgbClr val="CF0E30"/>
                </a:solidFill>
                <a:latin typeface="Comic Sans MS" panose="030F0702030302020204" pitchFamily="66" charset="0"/>
                <a:ea typeface="MS PGothic" panose="020B0600070205080204" pitchFamily="34" charset="-128"/>
              </a:rPr>
              <a:t>sid </a:t>
            </a:r>
            <a:r>
              <a:rPr lang="en-US" altLang="en-US" sz="2000">
                <a:solidFill>
                  <a:srgbClr val="CF0E30"/>
                </a:solidFill>
                <a:latin typeface="Comic Sans MS" panose="030F0702030302020204" pitchFamily="66" charset="0"/>
                <a:ea typeface="MS PGothic" panose="020B0600070205080204" pitchFamily="34" charset="-128"/>
              </a:rPr>
              <a:t>char(9), </a:t>
            </a:r>
            <a:r>
              <a:rPr lang="en-US" altLang="en-US" sz="2000" i="1">
                <a:solidFill>
                  <a:srgbClr val="CF0E30"/>
                </a:solidFill>
                <a:latin typeface="Comic Sans MS" panose="030F0702030302020204" pitchFamily="66" charset="0"/>
                <a:ea typeface="MS PGothic" panose="020B0600070205080204" pitchFamily="34" charset="-128"/>
              </a:rPr>
              <a:t>name </a:t>
            </a:r>
            <a:r>
              <a:rPr lang="en-US" altLang="en-US" sz="2000">
                <a:solidFill>
                  <a:srgbClr val="CF0E30"/>
                </a:solidFill>
                <a:latin typeface="Comic Sans MS" panose="030F0702030302020204" pitchFamily="66" charset="0"/>
                <a:ea typeface="MS PGothic" panose="020B0600070205080204" pitchFamily="34" charset="-128"/>
              </a:rPr>
              <a:t>varchar(40), </a:t>
            </a:r>
            <a:r>
              <a:rPr lang="en-US" altLang="en-US" sz="2000" i="1">
                <a:solidFill>
                  <a:srgbClr val="CF0E30"/>
                </a:solidFill>
                <a:latin typeface="Comic Sans MS" panose="030F0702030302020204" pitchFamily="66" charset="0"/>
                <a:ea typeface="MS PGothic" panose="020B0600070205080204" pitchFamily="34" charset="-128"/>
              </a:rPr>
              <a:t>login</a:t>
            </a:r>
            <a:r>
              <a:rPr lang="en-US" altLang="en-US" sz="2000">
                <a:solidFill>
                  <a:srgbClr val="CF0E30"/>
                </a:solidFill>
                <a:latin typeface="Comic Sans MS" panose="030F0702030302020204" pitchFamily="66" charset="0"/>
                <a:ea typeface="MS PGothic" panose="020B0600070205080204" pitchFamily="34" charset="-128"/>
              </a:rPr>
              <a:t> varchar(10), </a:t>
            </a:r>
            <a:r>
              <a:rPr lang="en-US" altLang="en-US" sz="2000" i="1">
                <a:solidFill>
                  <a:srgbClr val="CF0E30"/>
                </a:solidFill>
                <a:latin typeface="Comic Sans MS" panose="030F0702030302020204" pitchFamily="66" charset="0"/>
                <a:ea typeface="MS PGothic" panose="020B0600070205080204" pitchFamily="34" charset="-128"/>
              </a:rPr>
              <a:t>gpa</a:t>
            </a:r>
            <a:r>
              <a:rPr lang="en-US" altLang="en-US" sz="2000">
                <a:solidFill>
                  <a:srgbClr val="CF0E30"/>
                </a:solidFill>
                <a:latin typeface="Comic Sans MS" panose="030F0702030302020204" pitchFamily="66" charset="0"/>
                <a:ea typeface="MS PGothic" panose="020B0600070205080204" pitchFamily="34" charset="-128"/>
              </a:rPr>
              <a:t> float)</a:t>
            </a:r>
          </a:p>
          <a:p>
            <a:pPr eaLnBrk="1" hangingPunct="1"/>
            <a:endParaRPr lang="en-US" altLang="en-US" sz="2400">
              <a:latin typeface="Comic Sans MS" panose="030F0702030302020204" pitchFamily="66" charset="0"/>
              <a:ea typeface="MS PGothic" panose="020B0600070205080204" pitchFamily="34" charset="-128"/>
            </a:endParaRPr>
          </a:p>
        </p:txBody>
      </p:sp>
      <p:sp>
        <p:nvSpPr>
          <p:cNvPr id="11268" name="Rectangle 4">
            <a:extLst>
              <a:ext uri="{FF2B5EF4-FFF2-40B4-BE49-F238E27FC236}">
                <a16:creationId xmlns:a16="http://schemas.microsoft.com/office/drawing/2014/main" id="{97597837-D043-4DAF-A765-17AEF6A71685}"/>
              </a:ext>
            </a:extLst>
          </p:cNvPr>
          <p:cNvSpPr>
            <a:spLocks noChangeArrowheads="1"/>
          </p:cNvSpPr>
          <p:nvPr/>
        </p:nvSpPr>
        <p:spPr bwMode="auto">
          <a:xfrm>
            <a:off x="3505200" y="3598863"/>
            <a:ext cx="54864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3200" dirty="0">
                <a:latin typeface="Comic Sans MS" panose="030F0702030302020204" pitchFamily="66" charset="0"/>
                <a:ea typeface="MS PGothic" panose="020B0600070205080204" pitchFamily="34" charset="-128"/>
              </a:rPr>
              <a:t>is a set</a:t>
            </a:r>
            <a:r>
              <a:rPr lang="en-US" altLang="en-US" sz="2000" dirty="0">
                <a:latin typeface="Comic Sans MS" panose="030F0702030302020204" pitchFamily="66" charset="0"/>
                <a:ea typeface="MS PGothic" panose="020B0600070205080204" pitchFamily="34" charset="-128"/>
              </a:rPr>
              <a:t> of rows (tuples) where all </a:t>
            </a:r>
            <a:r>
              <a:rPr lang="en-US" altLang="en-US" sz="2000" dirty="0">
                <a:solidFill>
                  <a:schemeClr val="accent2"/>
                </a:solidFill>
                <a:latin typeface="Comic Sans MS" panose="030F0702030302020204" pitchFamily="66" charset="0"/>
                <a:ea typeface="MS PGothic" panose="020B0600070205080204" pitchFamily="34" charset="-128"/>
              </a:rPr>
              <a:t>rows are distinct and each attribute in a row stores one value or empty if not without other constraints (1</a:t>
            </a:r>
            <a:r>
              <a:rPr lang="en-US" altLang="en-US" sz="2000" baseline="30000" dirty="0">
                <a:solidFill>
                  <a:schemeClr val="accent2"/>
                </a:solidFill>
                <a:latin typeface="Comic Sans MS" panose="030F0702030302020204" pitchFamily="66" charset="0"/>
                <a:ea typeface="MS PGothic" panose="020B0600070205080204" pitchFamily="34" charset="-128"/>
              </a:rPr>
              <a:t>st</a:t>
            </a:r>
            <a:r>
              <a:rPr lang="en-US" altLang="en-US" sz="2000" dirty="0">
                <a:solidFill>
                  <a:schemeClr val="accent2"/>
                </a:solidFill>
                <a:latin typeface="Comic Sans MS" panose="030F0702030302020204" pitchFamily="66" charset="0"/>
                <a:ea typeface="MS PGothic" panose="020B0600070205080204" pitchFamily="34" charset="-128"/>
              </a:rPr>
              <a:t> normal form)</a:t>
            </a:r>
          </a:p>
        </p:txBody>
      </p:sp>
      <p:sp>
        <p:nvSpPr>
          <p:cNvPr id="11269" name="TextBox 5">
            <a:extLst>
              <a:ext uri="{FF2B5EF4-FFF2-40B4-BE49-F238E27FC236}">
                <a16:creationId xmlns:a16="http://schemas.microsoft.com/office/drawing/2014/main" id="{9DC0F147-250A-4093-BD79-F460C4852AC6}"/>
              </a:ext>
            </a:extLst>
          </p:cNvPr>
          <p:cNvSpPr txBox="1">
            <a:spLocks noChangeArrowheads="1"/>
          </p:cNvSpPr>
          <p:nvPr/>
        </p:nvSpPr>
        <p:spPr bwMode="auto">
          <a:xfrm>
            <a:off x="1062038" y="3563938"/>
            <a:ext cx="2743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3600">
                <a:latin typeface="Comic Sans MS" panose="030F0702030302020204" pitchFamily="66" charset="0"/>
                <a:ea typeface="MS PGothic" panose="020B0600070205080204" pitchFamily="34" charset="-128"/>
              </a:rPr>
              <a:t>A relation instance </a:t>
            </a:r>
          </a:p>
        </p:txBody>
      </p:sp>
      <p:sp>
        <p:nvSpPr>
          <p:cNvPr id="11270" name="TextBox 6">
            <a:extLst>
              <a:ext uri="{FF2B5EF4-FFF2-40B4-BE49-F238E27FC236}">
                <a16:creationId xmlns:a16="http://schemas.microsoft.com/office/drawing/2014/main" id="{F796D064-905A-474D-B662-3F4F7DCDCADA}"/>
              </a:ext>
            </a:extLst>
          </p:cNvPr>
          <p:cNvSpPr txBox="1">
            <a:spLocks noChangeArrowheads="1"/>
          </p:cNvSpPr>
          <p:nvPr/>
        </p:nvSpPr>
        <p:spPr bwMode="auto">
          <a:xfrm>
            <a:off x="1054100" y="5221288"/>
            <a:ext cx="2466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3600">
                <a:latin typeface="Comic Sans MS" panose="030F0702030302020204" pitchFamily="66" charset="0"/>
                <a:ea typeface="MS PGothic" panose="020B0600070205080204" pitchFamily="34" charset="-128"/>
              </a:rPr>
              <a:t>A relation </a:t>
            </a:r>
          </a:p>
        </p:txBody>
      </p:sp>
      <p:sp>
        <p:nvSpPr>
          <p:cNvPr id="11271" name="Rectangle 7">
            <a:extLst>
              <a:ext uri="{FF2B5EF4-FFF2-40B4-BE49-F238E27FC236}">
                <a16:creationId xmlns:a16="http://schemas.microsoft.com/office/drawing/2014/main" id="{D22C713A-BCFB-4F18-816D-4C8C269CB3B9}"/>
              </a:ext>
            </a:extLst>
          </p:cNvPr>
          <p:cNvSpPr>
            <a:spLocks noChangeArrowheads="1"/>
          </p:cNvSpPr>
          <p:nvPr/>
        </p:nvSpPr>
        <p:spPr bwMode="auto">
          <a:xfrm>
            <a:off x="3505200" y="5268913"/>
            <a:ext cx="50879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has constraints called “integrity constraints” that implement real-world constraints.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6022368-593D-48B4-AFBE-7650193ADC9B}"/>
              </a:ext>
            </a:extLst>
          </p:cNvPr>
          <p:cNvSpPr>
            <a:spLocks noChangeArrowheads="1"/>
          </p:cNvSpPr>
          <p:nvPr/>
        </p:nvSpPr>
        <p:spPr bwMode="auto">
          <a:xfrm>
            <a:off x="617538" y="312738"/>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rgbClr val="CC0066"/>
                </a:solidFill>
                <a:latin typeface="Comic Sans MS" panose="030F0702030302020204" pitchFamily="66" charset="0"/>
                <a:ea typeface="MS PGothic" panose="020B0600070205080204" pitchFamily="34" charset="-128"/>
              </a:rPr>
              <a:t>Example of Relational Schema</a:t>
            </a:r>
          </a:p>
        </p:txBody>
      </p:sp>
      <p:sp>
        <p:nvSpPr>
          <p:cNvPr id="13315" name="TextBox 2">
            <a:extLst>
              <a:ext uri="{FF2B5EF4-FFF2-40B4-BE49-F238E27FC236}">
                <a16:creationId xmlns:a16="http://schemas.microsoft.com/office/drawing/2014/main" id="{59435CAE-7737-42C5-B187-FD2BF817DFF4}"/>
              </a:ext>
            </a:extLst>
          </p:cNvPr>
          <p:cNvSpPr txBox="1">
            <a:spLocks noChangeArrowheads="1"/>
          </p:cNvSpPr>
          <p:nvPr/>
        </p:nvSpPr>
        <p:spPr bwMode="auto">
          <a:xfrm>
            <a:off x="1493838" y="1576388"/>
            <a:ext cx="7165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a:latin typeface="Comic Sans MS" panose="030F0702030302020204" pitchFamily="66" charset="0"/>
                <a:ea typeface="MS PGothic" panose="020B0600070205080204" pitchFamily="34" charset="-128"/>
              </a:rPr>
              <a:t>Dept(</a:t>
            </a:r>
            <a:r>
              <a:rPr lang="en-US" altLang="en-US" sz="2000" u="sng">
                <a:latin typeface="Comic Sans MS" panose="030F0702030302020204" pitchFamily="66" charset="0"/>
                <a:ea typeface="MS PGothic" panose="020B0600070205080204" pitchFamily="34" charset="-128"/>
              </a:rPr>
              <a:t>did</a:t>
            </a:r>
            <a:r>
              <a:rPr lang="en-US" altLang="en-US" sz="2000">
                <a:latin typeface="Comic Sans MS" panose="030F0702030302020204" pitchFamily="66" charset="0"/>
                <a:ea typeface="MS PGothic" panose="020B0600070205080204" pitchFamily="34" charset="-128"/>
              </a:rPr>
              <a:t> int, dname varchar(40), budget decimal(10,0)) </a:t>
            </a:r>
          </a:p>
          <a:p>
            <a:pPr eaLnBrk="1" hangingPunct="1"/>
            <a:r>
              <a:rPr lang="en-US" altLang="en-US" sz="2000">
                <a:latin typeface="Comic Sans MS" panose="030F0702030302020204" pitchFamily="66" charset="0"/>
                <a:ea typeface="MS PGothic" panose="020B0600070205080204" pitchFamily="34" charset="-128"/>
              </a:rPr>
              <a:t>did is the primary key</a:t>
            </a:r>
          </a:p>
        </p:txBody>
      </p:sp>
      <p:sp>
        <p:nvSpPr>
          <p:cNvPr id="5" name="Rectangle 4">
            <a:extLst>
              <a:ext uri="{FF2B5EF4-FFF2-40B4-BE49-F238E27FC236}">
                <a16:creationId xmlns:a16="http://schemas.microsoft.com/office/drawing/2014/main" id="{A746C442-FBFB-441C-AD8A-595DD5FB6A98}"/>
              </a:ext>
            </a:extLst>
          </p:cNvPr>
          <p:cNvSpPr/>
          <p:nvPr/>
        </p:nvSpPr>
        <p:spPr>
          <a:xfrm>
            <a:off x="6629400" y="2590800"/>
            <a:ext cx="2411413" cy="3067050"/>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Order of attributes does not matter since a relation is a set of attributes</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Degree (number of attributes)</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All rows are distinct by the primary key</a:t>
            </a:r>
          </a:p>
        </p:txBody>
      </p:sp>
      <p:sp>
        <p:nvSpPr>
          <p:cNvPr id="13317" name="TextBox 1">
            <a:extLst>
              <a:ext uri="{FF2B5EF4-FFF2-40B4-BE49-F238E27FC236}">
                <a16:creationId xmlns:a16="http://schemas.microsoft.com/office/drawing/2014/main" id="{238DEF0A-C255-4132-844F-E97D27037331}"/>
              </a:ext>
            </a:extLst>
          </p:cNvPr>
          <p:cNvSpPr txBox="1">
            <a:spLocks noChangeArrowheads="1"/>
          </p:cNvSpPr>
          <p:nvPr/>
        </p:nvSpPr>
        <p:spPr bwMode="auto">
          <a:xfrm>
            <a:off x="612775" y="2498725"/>
            <a:ext cx="58150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b="1"/>
              <a:t>Relation name: </a:t>
            </a:r>
            <a:r>
              <a:rPr lang="en-US" altLang="en-US"/>
              <a:t>Dept</a:t>
            </a:r>
          </a:p>
          <a:p>
            <a:r>
              <a:rPr lang="en-US" altLang="en-US" b="1"/>
              <a:t>Attributes/fields/columns: </a:t>
            </a:r>
            <a:r>
              <a:rPr lang="en-US" altLang="en-US"/>
              <a:t>did, dname, budget, did</a:t>
            </a:r>
          </a:p>
          <a:p>
            <a:r>
              <a:rPr lang="en-US" altLang="en-US" b="1"/>
              <a:t>Data types </a:t>
            </a:r>
            <a:r>
              <a:rPr lang="en-US" altLang="en-US"/>
              <a:t>of attributes, e.g.,</a:t>
            </a:r>
          </a:p>
        </p:txBody>
      </p:sp>
      <p:sp>
        <p:nvSpPr>
          <p:cNvPr id="10" name="TextBox 9">
            <a:extLst>
              <a:ext uri="{FF2B5EF4-FFF2-40B4-BE49-F238E27FC236}">
                <a16:creationId xmlns:a16="http://schemas.microsoft.com/office/drawing/2014/main" id="{2541484D-7654-4036-B11A-EAACE851E511}"/>
              </a:ext>
            </a:extLst>
          </p:cNvPr>
          <p:cNvSpPr txBox="1"/>
          <p:nvPr/>
        </p:nvSpPr>
        <p:spPr>
          <a:xfrm>
            <a:off x="762000" y="3636963"/>
            <a:ext cx="5105400" cy="2862262"/>
          </a:xfrm>
          <a:prstGeom prst="rect">
            <a:avLst/>
          </a:prstGeom>
          <a:noFill/>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US" sz="1600" dirty="0">
                <a:latin typeface="+mn-lt"/>
              </a:rPr>
              <a:t>integer, float</a:t>
            </a:r>
          </a:p>
          <a:p>
            <a:pPr marL="285750" indent="-285750" eaLnBrk="1" fontAlgn="auto" hangingPunct="1">
              <a:spcBef>
                <a:spcPts val="0"/>
              </a:spcBef>
              <a:spcAft>
                <a:spcPts val="0"/>
              </a:spcAft>
              <a:buFont typeface="Arial" panose="020B0604020202020204" pitchFamily="34" charset="0"/>
              <a:buChar char="•"/>
              <a:defRPr/>
            </a:pPr>
            <a:r>
              <a:rPr lang="en-US" sz="1600" dirty="0">
                <a:latin typeface="+mn-lt"/>
              </a:rPr>
              <a:t>varchar(n): Can contain at most n characters; up to n space is used</a:t>
            </a:r>
          </a:p>
          <a:p>
            <a:pPr marL="285750" indent="-285750" eaLnBrk="1" fontAlgn="auto" hangingPunct="1">
              <a:spcBef>
                <a:spcPts val="0"/>
              </a:spcBef>
              <a:spcAft>
                <a:spcPts val="0"/>
              </a:spcAft>
              <a:buFont typeface="Arial" panose="020B0604020202020204" pitchFamily="34" charset="0"/>
              <a:buChar char="•"/>
              <a:defRPr/>
            </a:pPr>
            <a:r>
              <a:rPr lang="en-US" sz="1600" dirty="0">
                <a:latin typeface="+mn-lt"/>
              </a:rPr>
              <a:t>char(n): Can store at most n characters; n space is used all the time</a:t>
            </a:r>
          </a:p>
          <a:p>
            <a:pPr marL="285750" indent="-285750" eaLnBrk="1" fontAlgn="auto" hangingPunct="1">
              <a:spcBef>
                <a:spcPts val="0"/>
              </a:spcBef>
              <a:spcAft>
                <a:spcPts val="0"/>
              </a:spcAft>
              <a:buFont typeface="Arial" panose="020B0604020202020204" pitchFamily="34" charset="0"/>
              <a:buChar char="•"/>
              <a:defRPr/>
            </a:pPr>
            <a:r>
              <a:rPr lang="en-US" sz="1600" dirty="0" err="1">
                <a:latin typeface="+mn-lt"/>
              </a:rPr>
              <a:t>bigint</a:t>
            </a:r>
            <a:r>
              <a:rPr lang="en-US" sz="1600" dirty="0">
                <a:latin typeface="+mn-lt"/>
              </a:rPr>
              <a:t>, </a:t>
            </a:r>
            <a:r>
              <a:rPr lang="en-US" sz="1600" dirty="0" err="1">
                <a:latin typeface="+mn-lt"/>
              </a:rPr>
              <a:t>boolean</a:t>
            </a:r>
            <a:r>
              <a:rPr lang="en-US" sz="1600" dirty="0">
                <a:latin typeface="+mn-lt"/>
              </a:rPr>
              <a:t>, date, datetime, blob</a:t>
            </a:r>
          </a:p>
          <a:p>
            <a:pPr marL="285750" indent="-285750" eaLnBrk="1" fontAlgn="auto" hangingPunct="1">
              <a:spcBef>
                <a:spcPts val="0"/>
              </a:spcBef>
              <a:spcAft>
                <a:spcPts val="0"/>
              </a:spcAft>
              <a:buFont typeface="Arial" panose="020B0604020202020204" pitchFamily="34" charset="0"/>
              <a:buChar char="•"/>
              <a:defRPr/>
            </a:pPr>
            <a:endParaRPr lang="en-US" sz="1600" dirty="0">
              <a:latin typeface="+mn-lt"/>
            </a:endParaRPr>
          </a:p>
          <a:p>
            <a:pPr marL="285750" indent="-285750" eaLnBrk="1" fontAlgn="auto" hangingPunct="1">
              <a:spcBef>
                <a:spcPts val="0"/>
              </a:spcBef>
              <a:spcAft>
                <a:spcPts val="0"/>
              </a:spcAft>
              <a:buFont typeface="Arial" panose="020B0604020202020204" pitchFamily="34" charset="0"/>
              <a:buChar char="•"/>
              <a:defRPr/>
            </a:pPr>
            <a:r>
              <a:rPr lang="en-US" sz="1600" dirty="0">
                <a:latin typeface="Comic Sans MS" panose="030F0702030302020204" pitchFamily="66" charset="0"/>
              </a:rPr>
              <a:t>Explanation and more data types: </a:t>
            </a:r>
            <a:r>
              <a:rPr lang="en-US" altLang="en-US" sz="1600" dirty="0">
                <a:latin typeface="Comic Sans MS" panose="030F0702030302020204" pitchFamily="66" charset="0"/>
              </a:rPr>
              <a:t>https://www.w3resource.com/sql/data-type.php</a:t>
            </a:r>
            <a:endParaRPr lang="en-US" sz="1600" dirty="0">
              <a:latin typeface="Comic Sans MS" panose="030F0702030302020204" pitchFamily="66" charset="0"/>
            </a:endParaRPr>
          </a:p>
          <a:p>
            <a:pPr marL="285750" indent="-285750" eaLnBrk="1" fontAlgn="auto" hangingPunct="1">
              <a:spcBef>
                <a:spcPts val="0"/>
              </a:spcBef>
              <a:spcAft>
                <a:spcPts val="0"/>
              </a:spcAft>
              <a:buFont typeface="Arial" panose="020B0604020202020204" pitchFamily="34" charset="0"/>
              <a:buChar char="•"/>
              <a:defRPr/>
            </a:pPr>
            <a:r>
              <a:rPr lang="en-US" sz="1600" dirty="0">
                <a:solidFill>
                  <a:schemeClr val="accent2"/>
                </a:solidFill>
                <a:latin typeface="Comic Sans MS" panose="030F0702030302020204" pitchFamily="66" charset="0"/>
              </a:rPr>
              <a:t>Choose the data type that is large enough to store attribute values for that attribute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087D32B1-E466-4301-8B68-8771D73AA011}"/>
              </a:ext>
            </a:extLst>
          </p:cNvPr>
          <p:cNvSpPr>
            <a:spLocks noChangeArrowheads="1"/>
          </p:cNvSpPr>
          <p:nvPr/>
        </p:nvSpPr>
        <p:spPr bwMode="auto">
          <a:xfrm>
            <a:off x="838200" y="914400"/>
            <a:ext cx="7239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a:solidFill>
                  <a:schemeClr val="tx1"/>
                </a:solidFill>
                <a:latin typeface="Rockwell" panose="02060603020205020403" pitchFamily="18" charset="0"/>
              </a:defRPr>
            </a:lvl1pPr>
            <a:lvl2pPr marL="684213" indent="-227013">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50000"/>
              </a:spcBef>
              <a:buSzPct val="75000"/>
              <a:buFontTx/>
              <a:buChar char="•"/>
            </a:pPr>
            <a:r>
              <a:rPr lang="en-US" altLang="en-US" sz="2400">
                <a:solidFill>
                  <a:schemeClr val="accent2"/>
                </a:solidFill>
                <a:latin typeface="Comic Sans MS" panose="030F0702030302020204" pitchFamily="66" charset="0"/>
                <a:ea typeface="MS PGothic" panose="020B0600070205080204" pitchFamily="34" charset="-128"/>
              </a:rPr>
              <a:t>Domain: </a:t>
            </a:r>
            <a:r>
              <a:rPr lang="en-US" altLang="en-US" sz="2400">
                <a:latin typeface="Comic Sans MS" panose="030F0702030302020204" pitchFamily="66" charset="0"/>
                <a:ea typeface="MS PGothic" panose="020B0600070205080204" pitchFamily="34" charset="-128"/>
              </a:rPr>
              <a:t>A set of all possible values for an attribute.</a:t>
            </a:r>
          </a:p>
          <a:p>
            <a:pPr lvl="1" eaLnBrk="1" hangingPunct="1">
              <a:lnSpc>
                <a:spcPct val="90000"/>
              </a:lnSpc>
              <a:spcBef>
                <a:spcPct val="50000"/>
              </a:spcBef>
              <a:buSzPct val="75000"/>
              <a:buFontTx/>
              <a:buChar char="–"/>
            </a:pPr>
            <a:r>
              <a:rPr lang="en-US" altLang="en-US" sz="2000">
                <a:latin typeface="Comic Sans MS" panose="030F0702030302020204" pitchFamily="66" charset="0"/>
                <a:ea typeface="MS PGothic" panose="020B0600070205080204" pitchFamily="34" charset="-128"/>
              </a:rPr>
              <a:t>Example: The domain of Employee’s gender is {male, female}. </a:t>
            </a:r>
          </a:p>
        </p:txBody>
      </p:sp>
      <p:sp>
        <p:nvSpPr>
          <p:cNvPr id="17411" name="Text Box 3">
            <a:extLst>
              <a:ext uri="{FF2B5EF4-FFF2-40B4-BE49-F238E27FC236}">
                <a16:creationId xmlns:a16="http://schemas.microsoft.com/office/drawing/2014/main" id="{9EFA0A3C-32A9-4749-8A66-847440D71FE9}"/>
              </a:ext>
            </a:extLst>
          </p:cNvPr>
          <p:cNvSpPr txBox="1">
            <a:spLocks noChangeArrowheads="1"/>
          </p:cNvSpPr>
          <p:nvPr/>
        </p:nvSpPr>
        <p:spPr bwMode="auto">
          <a:xfrm>
            <a:off x="838200" y="2555875"/>
            <a:ext cx="7086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buFontTx/>
              <a:buChar char="•"/>
            </a:pPr>
            <a:r>
              <a:rPr lang="en-US" altLang="en-US" sz="2400">
                <a:solidFill>
                  <a:schemeClr val="accent2"/>
                </a:solidFill>
                <a:latin typeface="Comic Sans MS" panose="030F0702030302020204" pitchFamily="66" charset="0"/>
                <a:ea typeface="MS PGothic" panose="020B0600070205080204" pitchFamily="34" charset="-128"/>
              </a:rPr>
              <a:t>Composite Domain: </a:t>
            </a:r>
            <a:r>
              <a:rPr lang="en-US" altLang="en-US" sz="2000">
                <a:latin typeface="Comic Sans MS" panose="030F0702030302020204" pitchFamily="66" charset="0"/>
                <a:ea typeface="MS PGothic" panose="020B0600070205080204" pitchFamily="34" charset="-128"/>
              </a:rPr>
              <a:t>The cartesian product of the domains of the constituent attributes.</a:t>
            </a:r>
          </a:p>
        </p:txBody>
      </p:sp>
      <p:sp>
        <p:nvSpPr>
          <p:cNvPr id="17412" name="Text Box 4">
            <a:extLst>
              <a:ext uri="{FF2B5EF4-FFF2-40B4-BE49-F238E27FC236}">
                <a16:creationId xmlns:a16="http://schemas.microsoft.com/office/drawing/2014/main" id="{7BCB5A16-7072-4ABA-ACFF-11049883B8C6}"/>
              </a:ext>
            </a:extLst>
          </p:cNvPr>
          <p:cNvSpPr txBox="1">
            <a:spLocks noChangeArrowheads="1"/>
          </p:cNvSpPr>
          <p:nvPr/>
        </p:nvSpPr>
        <p:spPr bwMode="auto">
          <a:xfrm>
            <a:off x="2133600" y="4765675"/>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Domain(Date)={ {1,1,0}, {1,2,0}. . . }</a:t>
            </a:r>
          </a:p>
        </p:txBody>
      </p:sp>
      <p:sp>
        <p:nvSpPr>
          <p:cNvPr id="17413" name="Text Box 5">
            <a:extLst>
              <a:ext uri="{FF2B5EF4-FFF2-40B4-BE49-F238E27FC236}">
                <a16:creationId xmlns:a16="http://schemas.microsoft.com/office/drawing/2014/main" id="{42F7EAC9-3E9D-4F21-B22B-8E6F786DC6D4}"/>
              </a:ext>
            </a:extLst>
          </p:cNvPr>
          <p:cNvSpPr txBox="1">
            <a:spLocks noChangeArrowheads="1"/>
          </p:cNvSpPr>
          <p:nvPr/>
        </p:nvSpPr>
        <p:spPr bwMode="auto">
          <a:xfrm>
            <a:off x="1676400" y="3470275"/>
            <a:ext cx="30368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If </a:t>
            </a:r>
          </a:p>
          <a:p>
            <a:pPr lvl="1" eaLnBrk="1" hangingPunct="1"/>
            <a:r>
              <a:rPr lang="en-US" altLang="en-US" sz="1600">
                <a:latin typeface="Comic Sans MS" panose="030F0702030302020204" pitchFamily="66" charset="0"/>
                <a:ea typeface="MS PGothic" panose="020B0600070205080204" pitchFamily="34" charset="-128"/>
              </a:rPr>
              <a:t>Domain(Month)=1..12 and </a:t>
            </a:r>
          </a:p>
          <a:p>
            <a:pPr lvl="1" eaLnBrk="1" hangingPunct="1"/>
            <a:r>
              <a:rPr lang="en-US" altLang="en-US" sz="1600">
                <a:latin typeface="Comic Sans MS" panose="030F0702030302020204" pitchFamily="66" charset="0"/>
                <a:ea typeface="MS PGothic" panose="020B0600070205080204" pitchFamily="34" charset="-128"/>
              </a:rPr>
              <a:t>Domain(Day)=1..31 and</a:t>
            </a:r>
          </a:p>
          <a:p>
            <a:pPr lvl="1" eaLnBrk="1" hangingPunct="1"/>
            <a:r>
              <a:rPr lang="en-US" altLang="en-US" sz="1600">
                <a:latin typeface="Comic Sans MS" panose="030F0702030302020204" pitchFamily="66" charset="0"/>
                <a:ea typeface="MS PGothic" panose="020B0600070205080204" pitchFamily="34" charset="-128"/>
              </a:rPr>
              <a:t>Domain(year)=0..9999</a:t>
            </a:r>
          </a:p>
          <a:p>
            <a:pPr eaLnBrk="1" hangingPunct="1"/>
            <a:r>
              <a:rPr lang="en-US" altLang="en-US" sz="1600">
                <a:latin typeface="Comic Sans MS" panose="030F0702030302020204" pitchFamily="66" charset="0"/>
                <a:ea typeface="MS PGothic" panose="020B0600070205080204" pitchFamily="34" charset="-128"/>
              </a:rPr>
              <a:t>Then </a:t>
            </a:r>
          </a:p>
        </p:txBody>
      </p:sp>
      <p:sp>
        <p:nvSpPr>
          <p:cNvPr id="17414" name="TextBox 1">
            <a:extLst>
              <a:ext uri="{FF2B5EF4-FFF2-40B4-BE49-F238E27FC236}">
                <a16:creationId xmlns:a16="http://schemas.microsoft.com/office/drawing/2014/main" id="{88B78B0D-CCC7-4670-9A70-9A5BFBAC8317}"/>
              </a:ext>
            </a:extLst>
          </p:cNvPr>
          <p:cNvSpPr txBox="1">
            <a:spLocks noChangeArrowheads="1"/>
          </p:cNvSpPr>
          <p:nvPr/>
        </p:nvSpPr>
        <p:spPr bwMode="auto">
          <a:xfrm>
            <a:off x="1093788" y="5402263"/>
            <a:ext cx="7239000" cy="12001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2400" dirty="0"/>
              <a:t>Knowing the domain of an attribute is useful for choosing an appropriate data type for the attribute.</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0417C69-D3B5-477F-9B17-55F2EEC9A957}"/>
              </a:ext>
            </a:extLst>
          </p:cNvPr>
          <p:cNvSpPr>
            <a:spLocks noChangeArrowheads="1"/>
          </p:cNvSpPr>
          <p:nvPr/>
        </p:nvSpPr>
        <p:spPr bwMode="auto">
          <a:xfrm>
            <a:off x="617538" y="312738"/>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rgbClr val="CC0066"/>
                </a:solidFill>
                <a:latin typeface="Comic Sans MS" panose="030F0702030302020204" pitchFamily="66" charset="0"/>
                <a:ea typeface="MS PGothic" panose="020B0600070205080204" pitchFamily="34" charset="-128"/>
              </a:rPr>
              <a:t>Example of Relational Instance</a:t>
            </a:r>
          </a:p>
        </p:txBody>
      </p:sp>
      <p:sp>
        <p:nvSpPr>
          <p:cNvPr id="94211" name="Rectangle 4">
            <a:extLst>
              <a:ext uri="{FF2B5EF4-FFF2-40B4-BE49-F238E27FC236}">
                <a16:creationId xmlns:a16="http://schemas.microsoft.com/office/drawing/2014/main" id="{0D492E5F-DA97-444F-BF85-026269FA70A9}"/>
              </a:ext>
            </a:extLst>
          </p:cNvPr>
          <p:cNvSpPr>
            <a:spLocks noChangeArrowheads="1"/>
          </p:cNvSpPr>
          <p:nvPr/>
        </p:nvSpPr>
        <p:spPr bwMode="auto">
          <a:xfrm>
            <a:off x="1009650" y="5822950"/>
            <a:ext cx="7632700" cy="70485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buFontTx/>
              <a:buChar char="•"/>
            </a:pPr>
            <a:r>
              <a:rPr lang="en-US" altLang="en-US" sz="2000">
                <a:latin typeface="Comic Sans MS" panose="030F0702030302020204" pitchFamily="66" charset="0"/>
                <a:ea typeface="MS PGothic" panose="020B0600070205080204" pitchFamily="34" charset="-128"/>
              </a:rPr>
              <a:t>Cardinality (number of rows) = 6</a:t>
            </a:r>
          </a:p>
          <a:p>
            <a:pPr eaLnBrk="1" hangingPunct="1">
              <a:buFontTx/>
              <a:buChar char="•"/>
            </a:pPr>
            <a:r>
              <a:rPr lang="en-US" altLang="en-US" sz="2000">
                <a:latin typeface="Comic Sans MS" panose="030F0702030302020204" pitchFamily="66" charset="0"/>
                <a:ea typeface="MS PGothic" panose="020B0600070205080204" pitchFamily="34" charset="-128"/>
              </a:rPr>
              <a:t>All rows are distinct (did values are not the same)</a:t>
            </a:r>
          </a:p>
        </p:txBody>
      </p:sp>
      <p:pic>
        <p:nvPicPr>
          <p:cNvPr id="94213" name="Picture 1">
            <a:extLst>
              <a:ext uri="{FF2B5EF4-FFF2-40B4-BE49-F238E27FC236}">
                <a16:creationId xmlns:a16="http://schemas.microsoft.com/office/drawing/2014/main" id="{C4766440-DF66-42CF-9D2D-4BF0EBBA2A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57588"/>
            <a:ext cx="409575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2">
            <a:extLst>
              <a:ext uri="{FF2B5EF4-FFF2-40B4-BE49-F238E27FC236}">
                <a16:creationId xmlns:a16="http://schemas.microsoft.com/office/drawing/2014/main" id="{06756CAA-B479-48A6-9E7C-EEB54CA8656D}"/>
              </a:ext>
            </a:extLst>
          </p:cNvPr>
          <p:cNvSpPr txBox="1">
            <a:spLocks noChangeArrowheads="1"/>
          </p:cNvSpPr>
          <p:nvPr/>
        </p:nvSpPr>
        <p:spPr bwMode="auto">
          <a:xfrm>
            <a:off x="598488" y="1716088"/>
            <a:ext cx="8262937"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buFont typeface="Arial" panose="020B0604020202020204" pitchFamily="34" charset="0"/>
              <a:buChar char="•"/>
            </a:pPr>
            <a:r>
              <a:rPr lang="en-US" altLang="en-US" sz="2000">
                <a:latin typeface="Comic Sans MS" panose="030F0702030302020204" pitchFamily="66" charset="0"/>
                <a:ea typeface="MS PGothic" panose="020B0600070205080204" pitchFamily="34" charset="-128"/>
              </a:rPr>
              <a:t>A relational instance is </a:t>
            </a:r>
            <a:r>
              <a:rPr lang="en-US" altLang="en-US" sz="2000" u="sng">
                <a:latin typeface="Comic Sans MS" panose="030F0702030302020204" pitchFamily="66" charset="0"/>
                <a:ea typeface="MS PGothic" panose="020B0600070205080204" pitchFamily="34" charset="-128"/>
              </a:rPr>
              <a:t>a set of rows (tuples) </a:t>
            </a:r>
            <a:r>
              <a:rPr lang="en-US" altLang="en-US" sz="2000">
                <a:latin typeface="Comic Sans MS" panose="030F0702030302020204" pitchFamily="66" charset="0"/>
                <a:ea typeface="MS PGothic" panose="020B0600070205080204" pitchFamily="34" charset="-128"/>
              </a:rPr>
              <a:t>where all </a:t>
            </a:r>
            <a:r>
              <a:rPr lang="en-US" altLang="en-US" sz="2000">
                <a:solidFill>
                  <a:schemeClr val="accent2"/>
                </a:solidFill>
                <a:latin typeface="Comic Sans MS" panose="030F0702030302020204" pitchFamily="66" charset="0"/>
                <a:ea typeface="MS PGothic" panose="020B0600070205080204" pitchFamily="34" charset="-128"/>
              </a:rPr>
              <a:t>rows are distinct and each attribute in a row stores one value (null or a valid value in the domain of the attribute)</a:t>
            </a:r>
          </a:p>
          <a:p>
            <a:pPr eaLnBrk="1" hangingPunct="1">
              <a:buFont typeface="Arial" panose="020B0604020202020204" pitchFamily="34" charset="0"/>
              <a:buChar char="•"/>
            </a:pPr>
            <a:r>
              <a:rPr lang="en-US" altLang="en-US" sz="2000">
                <a:latin typeface="Comic Sans MS" panose="030F0702030302020204" pitchFamily="66" charset="0"/>
                <a:ea typeface="MS PGothic" panose="020B0600070205080204" pitchFamily="34" charset="-128"/>
              </a:rPr>
              <a:t>Instance is changed when rows are inserted/deleted/updated.</a:t>
            </a:r>
          </a:p>
        </p:txBody>
      </p:sp>
      <p:sp>
        <p:nvSpPr>
          <p:cNvPr id="4" name="TextBox 3">
            <a:extLst>
              <a:ext uri="{FF2B5EF4-FFF2-40B4-BE49-F238E27FC236}">
                <a16:creationId xmlns:a16="http://schemas.microsoft.com/office/drawing/2014/main" id="{0D04C3A8-24AB-417D-BCD0-024DF9C7F5AC}"/>
              </a:ext>
            </a:extLst>
          </p:cNvPr>
          <p:cNvSpPr txBox="1">
            <a:spLocks noChangeArrowheads="1"/>
          </p:cNvSpPr>
          <p:nvPr/>
        </p:nvSpPr>
        <p:spPr bwMode="auto">
          <a:xfrm>
            <a:off x="282575" y="3557588"/>
            <a:ext cx="14541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solidFill>
                  <a:schemeClr val="accent2"/>
                </a:solidFill>
                <a:latin typeface="Comic Sans MS" panose="030F0702030302020204" pitchFamily="66" charset="0"/>
                <a:ea typeface="MS PGothic" panose="020B0600070205080204" pitchFamily="34" charset="-128"/>
              </a:rPr>
              <a:t>Instance</a:t>
            </a:r>
          </a:p>
          <a:p>
            <a:pPr eaLnBrk="1" hangingPunct="1"/>
            <a:r>
              <a:rPr lang="en-US" altLang="en-US" sz="2400">
                <a:solidFill>
                  <a:schemeClr val="accent2"/>
                </a:solidFill>
                <a:latin typeface="Comic Sans MS" panose="030F0702030302020204" pitchFamily="66" charset="0"/>
                <a:ea typeface="MS PGothic" panose="020B0600070205080204" pitchFamily="34" charset="-128"/>
              </a:rPr>
              <a:t>of Dept</a:t>
            </a:r>
          </a:p>
        </p:txBody>
      </p:sp>
      <p:sp>
        <p:nvSpPr>
          <p:cNvPr id="5" name="Rectangle 4">
            <a:extLst>
              <a:ext uri="{FF2B5EF4-FFF2-40B4-BE49-F238E27FC236}">
                <a16:creationId xmlns:a16="http://schemas.microsoft.com/office/drawing/2014/main" id="{A746C442-FBFB-441C-AD8A-595DD5FB6A98}"/>
              </a:ext>
            </a:extLst>
          </p:cNvPr>
          <p:cNvSpPr/>
          <p:nvPr/>
        </p:nvSpPr>
        <p:spPr>
          <a:xfrm>
            <a:off x="6400800" y="3327400"/>
            <a:ext cx="2411413" cy="2387600"/>
          </a:xfrm>
          <a:prstGeom prst="rect">
            <a:avLst/>
          </a:prstGeom>
          <a:solidFill>
            <a:schemeClr val="bg1"/>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marL="285750" indent="-285750" eaLnBrk="1" fontAlgn="auto" hangingPunct="1">
              <a:spcBef>
                <a:spcPts val="0"/>
              </a:spcBef>
              <a:spcAft>
                <a:spcPts val="0"/>
              </a:spcAft>
              <a:buFont typeface="Arial" panose="020B0604020202020204" pitchFamily="34" charset="0"/>
              <a:buChar char="•"/>
              <a:defRPr/>
            </a:pPr>
            <a:r>
              <a:rPr lang="en-US" sz="1400" dirty="0">
                <a:solidFill>
                  <a:schemeClr val="tx1"/>
                </a:solidFill>
              </a:rPr>
              <a:t>Order of rows don’t matter since an instance is a set of rows. </a:t>
            </a:r>
          </a:p>
          <a:p>
            <a:pPr marL="285750" indent="-285750" eaLnBrk="1" fontAlgn="auto" hangingPunct="1">
              <a:spcBef>
                <a:spcPts val="0"/>
              </a:spcBef>
              <a:spcAft>
                <a:spcPts val="0"/>
              </a:spcAft>
              <a:buFont typeface="Arial" panose="020B0604020202020204" pitchFamily="34" charset="0"/>
              <a:buChar char="•"/>
              <a:defRPr/>
            </a:pPr>
            <a:endParaRPr lang="en-US" sz="1400" dirty="0">
              <a:solidFill>
                <a:schemeClr val="tx1"/>
              </a:solidFill>
            </a:endParaRPr>
          </a:p>
          <a:p>
            <a:pPr marL="285750" indent="-285750" eaLnBrk="1" fontAlgn="auto" hangingPunct="1">
              <a:spcBef>
                <a:spcPts val="0"/>
              </a:spcBef>
              <a:spcAft>
                <a:spcPts val="0"/>
              </a:spcAft>
              <a:buFont typeface="Arial" panose="020B0604020202020204" pitchFamily="34" charset="0"/>
              <a:buChar char="•"/>
              <a:defRPr/>
            </a:pPr>
            <a:r>
              <a:rPr lang="en-US" sz="1400" dirty="0">
                <a:solidFill>
                  <a:schemeClr val="tx1"/>
                </a:solidFill>
              </a:rPr>
              <a:t>NULL value indicates either the value is unknown at the time or the attribute is  inapplicable to the row</a:t>
            </a:r>
          </a:p>
        </p:txBody>
      </p:sp>
      <p:sp>
        <p:nvSpPr>
          <p:cNvPr id="2" name="TextBox 1">
            <a:extLst>
              <a:ext uri="{FF2B5EF4-FFF2-40B4-BE49-F238E27FC236}">
                <a16:creationId xmlns:a16="http://schemas.microsoft.com/office/drawing/2014/main" id="{7CA8495F-CF4F-4749-A5E8-60209BEE3403}"/>
              </a:ext>
            </a:extLst>
          </p:cNvPr>
          <p:cNvSpPr txBox="1"/>
          <p:nvPr/>
        </p:nvSpPr>
        <p:spPr>
          <a:xfrm flipH="1">
            <a:off x="1802673" y="3201987"/>
            <a:ext cx="929643" cy="369332"/>
          </a:xfrm>
          <a:prstGeom prst="rect">
            <a:avLst/>
          </a:prstGeom>
          <a:noFill/>
        </p:spPr>
        <p:txBody>
          <a:bodyPr wrap="square" rtlCol="0">
            <a:spAutoFit/>
          </a:bodyPr>
          <a:lstStyle/>
          <a:p>
            <a:r>
              <a:rPr lang="en-US" dirty="0"/>
              <a:t>Dept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AB856D0-1E2A-4910-B83C-5393D70A8728}"/>
              </a:ext>
            </a:extLst>
          </p:cNvPr>
          <p:cNvSpPr>
            <a:spLocks noChangeArrowheads="1"/>
          </p:cNvSpPr>
          <p:nvPr/>
        </p:nvSpPr>
        <p:spPr bwMode="auto">
          <a:xfrm>
            <a:off x="838200" y="5334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rgbClr val="CC0066"/>
                </a:solidFill>
                <a:latin typeface="Comic Sans MS" panose="030F0702030302020204" pitchFamily="66" charset="0"/>
                <a:ea typeface="MS PGothic" panose="020B0600070205080204" pitchFamily="34" charset="-128"/>
              </a:rPr>
              <a:t>Integrity Constraints (ICs)</a:t>
            </a:r>
          </a:p>
        </p:txBody>
      </p:sp>
      <p:sp>
        <p:nvSpPr>
          <p:cNvPr id="25603" name="Rectangle 3">
            <a:extLst>
              <a:ext uri="{FF2B5EF4-FFF2-40B4-BE49-F238E27FC236}">
                <a16:creationId xmlns:a16="http://schemas.microsoft.com/office/drawing/2014/main" id="{CDD4652D-80C4-45E1-90F4-0BE98AF6908F}"/>
              </a:ext>
            </a:extLst>
          </p:cNvPr>
          <p:cNvSpPr>
            <a:spLocks noChangeArrowheads="1"/>
          </p:cNvSpPr>
          <p:nvPr/>
        </p:nvSpPr>
        <p:spPr bwMode="auto">
          <a:xfrm>
            <a:off x="533400" y="16764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SzPct val="75000"/>
              <a:buFontTx/>
              <a:buChar char="•"/>
            </a:pPr>
            <a:r>
              <a:rPr lang="en-US" altLang="en-US" sz="2000" dirty="0">
                <a:latin typeface="Comic Sans MS" panose="030F0702030302020204" pitchFamily="66" charset="0"/>
                <a:ea typeface="MS PGothic" panose="020B0600070205080204" pitchFamily="34" charset="-128"/>
              </a:rPr>
              <a:t>ICs are based upon the </a:t>
            </a:r>
            <a:r>
              <a:rPr lang="en-US" altLang="en-US" sz="2000" dirty="0">
                <a:solidFill>
                  <a:srgbClr val="FF0000"/>
                </a:solidFill>
                <a:latin typeface="Comic Sans MS" panose="030F0702030302020204" pitchFamily="66" charset="0"/>
                <a:ea typeface="MS PGothic" panose="020B0600070205080204" pitchFamily="34" charset="-128"/>
              </a:rPr>
              <a:t>semantics</a:t>
            </a:r>
            <a:r>
              <a:rPr lang="en-US" altLang="en-US" sz="2000" dirty="0">
                <a:latin typeface="Comic Sans MS" panose="030F0702030302020204" pitchFamily="66" charset="0"/>
                <a:ea typeface="MS PGothic" panose="020B0600070205080204" pitchFamily="34" charset="-128"/>
              </a:rPr>
              <a:t> of the real-world enterprise that are being described in the database relations.</a:t>
            </a:r>
          </a:p>
          <a:p>
            <a:pPr lvl="1" eaLnBrk="1" hangingPunct="1">
              <a:spcBef>
                <a:spcPct val="20000"/>
              </a:spcBef>
              <a:buSzPct val="75000"/>
            </a:pPr>
            <a:endParaRPr lang="en-US" altLang="en-US" dirty="0">
              <a:latin typeface="Comic Sans MS" panose="030F0702030302020204" pitchFamily="66" charset="0"/>
              <a:ea typeface="MS PGothic" panose="020B0600070205080204" pitchFamily="34" charset="-128"/>
            </a:endParaRPr>
          </a:p>
          <a:p>
            <a:pPr lvl="1" eaLnBrk="1" hangingPunct="1">
              <a:spcBef>
                <a:spcPct val="20000"/>
              </a:spcBef>
              <a:buSzPct val="75000"/>
            </a:pPr>
            <a:r>
              <a:rPr lang="en-US" altLang="en-US" sz="2000" dirty="0">
                <a:latin typeface="Comic Sans MS" panose="030F0702030302020204" pitchFamily="66" charset="0"/>
                <a:ea typeface="MS PGothic" panose="020B0600070205080204" pitchFamily="34" charset="-128"/>
              </a:rPr>
              <a:t>An IC defined for a relation </a:t>
            </a:r>
            <a:r>
              <a:rPr lang="en-US" altLang="en-US" sz="2000" dirty="0">
                <a:solidFill>
                  <a:srgbClr val="FF0000"/>
                </a:solidFill>
                <a:latin typeface="Comic Sans MS" panose="030F0702030302020204" pitchFamily="66" charset="0"/>
                <a:ea typeface="MS PGothic" panose="020B0600070205080204" pitchFamily="34" charset="-128"/>
              </a:rPr>
              <a:t>must be true for </a:t>
            </a:r>
            <a:r>
              <a:rPr lang="en-US" altLang="en-US" sz="2000" i="1" dirty="0">
                <a:solidFill>
                  <a:srgbClr val="FF0000"/>
                </a:solidFill>
                <a:latin typeface="Comic Sans MS" panose="030F0702030302020204" pitchFamily="66" charset="0"/>
                <a:ea typeface="MS PGothic" panose="020B0600070205080204" pitchFamily="34" charset="-128"/>
              </a:rPr>
              <a:t>all possible </a:t>
            </a:r>
            <a:r>
              <a:rPr lang="en-US" altLang="en-US" sz="2000" dirty="0">
                <a:solidFill>
                  <a:srgbClr val="FF0000"/>
                </a:solidFill>
                <a:latin typeface="Comic Sans MS" panose="030F0702030302020204" pitchFamily="66" charset="0"/>
                <a:ea typeface="MS PGothic" panose="020B0600070205080204" pitchFamily="34" charset="-128"/>
              </a:rPr>
              <a:t>instances of the relation.</a:t>
            </a:r>
          </a:p>
          <a:p>
            <a:pPr lvl="1" eaLnBrk="1" hangingPunct="1">
              <a:spcBef>
                <a:spcPct val="20000"/>
              </a:spcBef>
              <a:buSzPct val="75000"/>
            </a:pPr>
            <a:endParaRPr lang="en-US" altLang="en-US" sz="2000" dirty="0">
              <a:latin typeface="Comic Sans MS" panose="030F0702030302020204" pitchFamily="66" charset="0"/>
              <a:ea typeface="MS PGothic" panose="020B0600070205080204" pitchFamily="34" charset="-128"/>
            </a:endParaRPr>
          </a:p>
          <a:p>
            <a:pPr lvl="1" eaLnBrk="1" hangingPunct="1">
              <a:spcBef>
                <a:spcPct val="20000"/>
              </a:spcBef>
              <a:buSzPct val="75000"/>
            </a:pPr>
            <a:r>
              <a:rPr lang="en-US" altLang="en-US" sz="2000" dirty="0">
                <a:latin typeface="Comic Sans MS" panose="030F0702030302020204" pitchFamily="66" charset="0"/>
                <a:ea typeface="MS PGothic" panose="020B0600070205080204" pitchFamily="34" charset="-128"/>
              </a:rPr>
              <a:t>For example, the assertion that </a:t>
            </a:r>
            <a:r>
              <a:rPr lang="en-US" altLang="en-US" sz="2000" i="1" dirty="0" err="1">
                <a:latin typeface="Comic Sans MS" panose="030F0702030302020204" pitchFamily="66" charset="0"/>
                <a:ea typeface="MS PGothic" panose="020B0600070205080204" pitchFamily="34" charset="-128"/>
              </a:rPr>
              <a:t>sid</a:t>
            </a:r>
            <a:r>
              <a:rPr lang="en-US" altLang="en-US" sz="2000" i="1" dirty="0">
                <a:latin typeface="Comic Sans MS" panose="030F0702030302020204" pitchFamily="66" charset="0"/>
                <a:ea typeface="MS PGothic" panose="020B0600070205080204" pitchFamily="34" charset="-128"/>
              </a:rPr>
              <a:t> representing student i.d.</a:t>
            </a:r>
            <a:r>
              <a:rPr lang="en-US" altLang="en-US" sz="2000" dirty="0">
                <a:latin typeface="Comic Sans MS" panose="030F0702030302020204" pitchFamily="66" charset="0"/>
                <a:ea typeface="MS PGothic" panose="020B0600070205080204" pitchFamily="34" charset="-128"/>
              </a:rPr>
              <a:t> is unique for each student is given to us.</a:t>
            </a:r>
          </a:p>
          <a:p>
            <a:pPr lvl="1" eaLnBrk="1" hangingPunct="1">
              <a:spcBef>
                <a:spcPct val="20000"/>
              </a:spcBef>
              <a:buSzPct val="75000"/>
            </a:pPr>
            <a:endParaRPr lang="en-US" altLang="en-US" dirty="0">
              <a:latin typeface="Comic Sans MS" panose="030F0702030302020204" pitchFamily="66" charset="0"/>
              <a:ea typeface="MS PGothic" panose="020B0600070205080204" pitchFamily="34" charset="-128"/>
            </a:endParaRPr>
          </a:p>
          <a:p>
            <a:pPr eaLnBrk="1" hangingPunct="1">
              <a:spcBef>
                <a:spcPct val="20000"/>
              </a:spcBef>
              <a:buSzPct val="75000"/>
              <a:buFontTx/>
              <a:buChar char="•"/>
            </a:pPr>
            <a:r>
              <a:rPr lang="en-US" altLang="en-US" sz="2400" dirty="0">
                <a:latin typeface="Comic Sans MS" panose="030F0702030302020204" pitchFamily="66" charset="0"/>
                <a:ea typeface="MS PGothic" panose="020B0600070205080204" pitchFamily="34" charset="-128"/>
              </a:rPr>
              <a:t>ICs are </a:t>
            </a:r>
            <a:r>
              <a:rPr lang="en-US" altLang="en-US" sz="2400" dirty="0">
                <a:solidFill>
                  <a:srgbClr val="009973"/>
                </a:solidFill>
                <a:latin typeface="Comic Sans MS" panose="030F0702030302020204" pitchFamily="66" charset="0"/>
                <a:ea typeface="MS PGothic" panose="020B0600070205080204" pitchFamily="34" charset="-128"/>
              </a:rPr>
              <a:t>specified</a:t>
            </a:r>
            <a:r>
              <a:rPr lang="en-US" altLang="en-US" sz="2400" dirty="0">
                <a:latin typeface="Comic Sans MS" panose="030F0702030302020204" pitchFamily="66" charset="0"/>
                <a:ea typeface="MS PGothic" panose="020B0600070205080204" pitchFamily="34" charset="-128"/>
              </a:rPr>
              <a:t> </a:t>
            </a:r>
            <a:r>
              <a:rPr lang="en-US" altLang="en-US" sz="2400" dirty="0">
                <a:solidFill>
                  <a:srgbClr val="009973"/>
                </a:solidFill>
                <a:latin typeface="Comic Sans MS" panose="030F0702030302020204" pitchFamily="66" charset="0"/>
                <a:ea typeface="MS PGothic" panose="020B0600070205080204" pitchFamily="34" charset="-128"/>
              </a:rPr>
              <a:t>when schemas are defined</a:t>
            </a:r>
            <a:r>
              <a:rPr lang="en-US" altLang="en-US" sz="2400" dirty="0">
                <a:latin typeface="Comic Sans MS" panose="030F0702030302020204" pitchFamily="66" charset="0"/>
                <a:ea typeface="MS PGothic" panose="020B0600070205080204" pitchFamily="34" charset="-128"/>
              </a:rPr>
              <a:t>.</a:t>
            </a:r>
          </a:p>
          <a:p>
            <a:pPr lvl="1" eaLnBrk="1" hangingPunct="1">
              <a:spcBef>
                <a:spcPct val="20000"/>
              </a:spcBef>
              <a:buSzPct val="75000"/>
            </a:pPr>
            <a:endParaRPr lang="en-US" altLang="en-US" dirty="0">
              <a:latin typeface="Comic Sans MS" panose="030F0702030302020204" pitchFamily="66"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6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60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4DDAD98-8DBC-4F43-B604-9AB18246C9C9}"/>
              </a:ext>
            </a:extLst>
          </p:cNvPr>
          <p:cNvSpPr>
            <a:spLocks noChangeArrowheads="1"/>
          </p:cNvSpPr>
          <p:nvPr/>
        </p:nvSpPr>
        <p:spPr bwMode="auto">
          <a:xfrm>
            <a:off x="762000" y="9144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lvl="1" eaLnBrk="1" hangingPunct="1">
              <a:spcBef>
                <a:spcPct val="20000"/>
              </a:spcBef>
              <a:buSzPct val="75000"/>
              <a:buFont typeface="Arial" panose="020B0604020202020204" pitchFamily="34" charset="0"/>
              <a:buChar char="•"/>
            </a:pPr>
            <a:endParaRPr lang="en-US" altLang="en-US" sz="2000">
              <a:latin typeface="Comic Sans MS" panose="030F0702030302020204" pitchFamily="66" charset="0"/>
              <a:ea typeface="MS PGothic" panose="020B0600070205080204" pitchFamily="34" charset="-128"/>
            </a:endParaRPr>
          </a:p>
          <a:p>
            <a:pPr eaLnBrk="1" hangingPunct="1">
              <a:spcBef>
                <a:spcPct val="20000"/>
              </a:spcBef>
              <a:buSzPct val="75000"/>
              <a:buFontTx/>
              <a:buChar char="•"/>
            </a:pPr>
            <a:r>
              <a:rPr lang="en-US" altLang="en-US" sz="2400">
                <a:latin typeface="Comic Sans MS" panose="030F0702030302020204" pitchFamily="66" charset="0"/>
                <a:ea typeface="MS PGothic" panose="020B0600070205080204" pitchFamily="34" charset="-128"/>
              </a:rPr>
              <a:t>ICs are </a:t>
            </a:r>
            <a:r>
              <a:rPr lang="en-US" altLang="en-US" sz="2400">
                <a:solidFill>
                  <a:schemeClr val="accent2"/>
                </a:solidFill>
                <a:latin typeface="Comic Sans MS" panose="030F0702030302020204" pitchFamily="66" charset="0"/>
                <a:ea typeface="MS PGothic" panose="020B0600070205080204" pitchFamily="34" charset="-128"/>
              </a:rPr>
              <a:t>checked by DBMS when relations are modified </a:t>
            </a:r>
          </a:p>
          <a:p>
            <a:pPr lvl="1" eaLnBrk="1" hangingPunct="1">
              <a:spcBef>
                <a:spcPct val="20000"/>
              </a:spcBef>
              <a:buSzPct val="75000"/>
              <a:buFontTx/>
              <a:buChar char="•"/>
            </a:pPr>
            <a:r>
              <a:rPr lang="en-US" altLang="en-US" sz="2400">
                <a:solidFill>
                  <a:schemeClr val="accent2"/>
                </a:solidFill>
                <a:latin typeface="Comic Sans MS" panose="030F0702030302020204" pitchFamily="66" charset="0"/>
                <a:ea typeface="MS PGothic" panose="020B0600070205080204" pitchFamily="34" charset="-128"/>
              </a:rPr>
              <a:t>To keep the stored data more faithful to real-world meaning</a:t>
            </a:r>
          </a:p>
          <a:p>
            <a:pPr lvl="1" eaLnBrk="1" hangingPunct="1">
              <a:spcBef>
                <a:spcPct val="20000"/>
              </a:spcBef>
              <a:buSzPct val="75000"/>
              <a:buFontTx/>
              <a:buChar char="–"/>
            </a:pPr>
            <a:r>
              <a:rPr lang="en-US" altLang="en-US" sz="2400">
                <a:latin typeface="Comic Sans MS" panose="030F0702030302020204" pitchFamily="66" charset="0"/>
                <a:ea typeface="MS PGothic" panose="020B0600070205080204" pitchFamily="34" charset="-128"/>
              </a:rPr>
              <a:t>Avoids data entry errors, too!</a:t>
            </a:r>
            <a:endParaRPr lang="en-US" altLang="en-US" sz="2800">
              <a:latin typeface="Comic Sans MS" panose="030F0702030302020204" pitchFamily="66" charset="0"/>
              <a:ea typeface="MS PGothic" panose="020B0600070205080204" pitchFamily="34" charset="-128"/>
            </a:endParaRPr>
          </a:p>
          <a:p>
            <a:pPr eaLnBrk="1" hangingPunct="1">
              <a:spcBef>
                <a:spcPct val="20000"/>
              </a:spcBef>
              <a:buFontTx/>
              <a:buChar char="•"/>
            </a:pPr>
            <a:endParaRPr lang="en-US" altLang="en-US" sz="2400">
              <a:latin typeface="Comic Sans MS" panose="030F0702030302020204" pitchFamily="66" charset="0"/>
              <a:ea typeface="MS PGothic" panose="020B0600070205080204" pitchFamily="34" charset="-128"/>
            </a:endParaRPr>
          </a:p>
          <a:p>
            <a:pPr eaLnBrk="1" hangingPunct="1">
              <a:spcBef>
                <a:spcPct val="20000"/>
              </a:spcBef>
              <a:buFontTx/>
              <a:buChar char="•"/>
            </a:pPr>
            <a:r>
              <a:rPr lang="en-US" altLang="en-US" sz="2400">
                <a:latin typeface="Comic Sans MS" panose="030F0702030302020204" pitchFamily="66" charset="0"/>
                <a:ea typeface="MS PGothic" panose="020B0600070205080204" pitchFamily="34" charset="-128"/>
              </a:rPr>
              <a:t>We can check a database instance to see if an IC is violated, but we can </a:t>
            </a:r>
            <a:r>
              <a:rPr lang="en-US" altLang="en-US" sz="2400">
                <a:solidFill>
                  <a:srgbClr val="CF0E30"/>
                </a:solidFill>
                <a:latin typeface="Comic Sans MS" panose="030F0702030302020204" pitchFamily="66" charset="0"/>
                <a:ea typeface="MS PGothic" panose="020B0600070205080204" pitchFamily="34" charset="-128"/>
              </a:rPr>
              <a:t>NEVER</a:t>
            </a:r>
            <a:r>
              <a:rPr lang="en-US" altLang="en-US" sz="2400">
                <a:latin typeface="Comic Sans MS" panose="030F0702030302020204" pitchFamily="66" charset="0"/>
                <a:ea typeface="MS PGothic" panose="020B0600070205080204" pitchFamily="34" charset="-128"/>
              </a:rPr>
              <a:t> </a:t>
            </a:r>
            <a:r>
              <a:rPr lang="en-US" altLang="en-US" sz="2400">
                <a:solidFill>
                  <a:srgbClr val="CC0066"/>
                </a:solidFill>
                <a:latin typeface="Comic Sans MS" panose="030F0702030302020204" pitchFamily="66" charset="0"/>
                <a:ea typeface="MS PGothic" panose="020B0600070205080204" pitchFamily="34" charset="-128"/>
              </a:rPr>
              <a:t>infer</a:t>
            </a:r>
            <a:r>
              <a:rPr lang="en-US" altLang="en-US" sz="2400">
                <a:latin typeface="Comic Sans MS" panose="030F0702030302020204" pitchFamily="66" charset="0"/>
                <a:ea typeface="MS PGothic" panose="020B0600070205080204" pitchFamily="34" charset="-128"/>
              </a:rPr>
              <a:t> that an IC is true by looking at an instance. </a:t>
            </a:r>
            <a:r>
              <a:rPr lang="en-US" altLang="en-US" sz="2400">
                <a:solidFill>
                  <a:schemeClr val="accent2"/>
                </a:solidFill>
                <a:latin typeface="Comic Sans MS" panose="030F0702030302020204" pitchFamily="66" charset="0"/>
                <a:ea typeface="MS PGothic" panose="020B0600070205080204" pitchFamily="34" charset="-128"/>
              </a:rPr>
              <a:t>We have to check with our client.</a:t>
            </a:r>
            <a:endParaRPr lang="en-US" altLang="en-US" sz="2000">
              <a:solidFill>
                <a:schemeClr val="accent2"/>
              </a:solidFill>
              <a:latin typeface="Comic Sans MS" panose="030F0702030302020204" pitchFamily="66" charset="0"/>
              <a:ea typeface="MS PGothic" panose="020B0600070205080204" pitchFamily="34" charset="-12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88C843422D1341B99CDFC1CB36D8F1" ma:contentTypeVersion="16" ma:contentTypeDescription="Create a new document." ma:contentTypeScope="" ma:versionID="00f0fe9e41852ea0cbef183bdbebddb1">
  <xsd:schema xmlns:xsd="http://www.w3.org/2001/XMLSchema" xmlns:xs="http://www.w3.org/2001/XMLSchema" xmlns:p="http://schemas.microsoft.com/office/2006/metadata/properties" xmlns:ns1="http://schemas.microsoft.com/sharepoint/v3" xmlns:ns3="fd324d43-7928-4869-b938-ef7fc449013f" xmlns:ns4="7dae02e5-9b8c-4926-8843-6038b4f7d570" targetNamespace="http://schemas.microsoft.com/office/2006/metadata/properties" ma:root="true" ma:fieldsID="f6127ac11222820d1a092d97307fa1e6" ns1:_="" ns3:_="" ns4:_="">
    <xsd:import namespace="http://schemas.microsoft.com/sharepoint/v3"/>
    <xsd:import namespace="fd324d43-7928-4869-b938-ef7fc449013f"/>
    <xsd:import namespace="7dae02e5-9b8c-4926-8843-6038b4f7d570"/>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LengthInSeconds" minOccurs="0"/>
                <xsd:element ref="ns4:MediaServiceDateTaken" minOccurs="0"/>
                <xsd:element ref="ns4:MediaServiceGenerationTime" minOccurs="0"/>
                <xsd:element ref="ns4:MediaServiceEventHashCode" minOccurs="0"/>
                <xsd:element ref="ns4:MediaServiceLocation" minOccurs="0"/>
                <xsd:element ref="ns4:MediaServiceOCR"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324d43-7928-4869-b938-ef7fc449013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ae02e5-9b8c-4926-8843-6038b4f7d57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7B3CDB8-5FCE-42BA-B984-E99224E25DFC}">
  <ds:schemaRefs>
    <ds:schemaRef ds:uri="http://schemas.microsoft.com/sharepoint/v3/contenttype/forms"/>
  </ds:schemaRefs>
</ds:datastoreItem>
</file>

<file path=customXml/itemProps2.xml><?xml version="1.0" encoding="utf-8"?>
<ds:datastoreItem xmlns:ds="http://schemas.openxmlformats.org/officeDocument/2006/customXml" ds:itemID="{DEE443E8-05FB-4643-92D9-E58DA77D7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324d43-7928-4869-b938-ef7fc449013f"/>
    <ds:schemaRef ds:uri="7dae02e5-9b8c-4926-8843-6038b4f7d5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F6E404-A02E-4AFE-823B-F5543F49B1AA}">
  <ds:schemaRefs>
    <ds:schemaRef ds:uri="http://schemas.microsoft.com/office/infopath/2007/PartnerControls"/>
    <ds:schemaRef ds:uri="http://schemas.microsoft.com/sharepoint/v3"/>
    <ds:schemaRef ds:uri="http://purl.org/dc/elements/1.1/"/>
    <ds:schemaRef ds:uri="http://schemas.openxmlformats.org/package/2006/metadata/core-properties"/>
    <ds:schemaRef ds:uri="http://schemas.microsoft.com/office/2006/metadata/properties"/>
    <ds:schemaRef ds:uri="http://purl.org/dc/terms/"/>
    <ds:schemaRef ds:uri="http://www.w3.org/XML/1998/namespace"/>
    <ds:schemaRef ds:uri="http://schemas.microsoft.com/office/2006/documentManagement/types"/>
    <ds:schemaRef ds:uri="7dae02e5-9b8c-4926-8843-6038b4f7d570"/>
    <ds:schemaRef ds:uri="fd324d43-7928-4869-b938-ef7fc449013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Wood Type</Template>
  <TotalTime>10101</TotalTime>
  <Words>1694</Words>
  <Application>Microsoft Office PowerPoint</Application>
  <PresentationFormat>On-screen Show (4:3)</PresentationFormat>
  <Paragraphs>191</Paragraphs>
  <Slides>17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ＭＳ Ｐゴシック</vt:lpstr>
      <vt:lpstr>ＭＳ Ｐゴシック</vt:lpstr>
      <vt:lpstr>Arial</vt:lpstr>
      <vt:lpstr>Calibri</vt:lpstr>
      <vt:lpstr>Comic Sans MS</vt:lpstr>
      <vt:lpstr>Rockwell</vt:lpstr>
      <vt:lpstr>Rockwell Condensed</vt:lpstr>
      <vt:lpstr>Times New Roman</vt:lpstr>
      <vt:lpstr>Wingdings</vt:lpstr>
      <vt:lpstr>Wood Type</vt:lpstr>
      <vt:lpstr>Relational Data Model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Tavanapong, Wallapak [COM S]</cp:lastModifiedBy>
  <cp:revision>1511</cp:revision>
  <cp:lastPrinted>2019-09-16T20:37:42Z</cp:lastPrinted>
  <dcterms:created xsi:type="dcterms:W3CDTF">2010-08-27T01:36:09Z</dcterms:created>
  <dcterms:modified xsi:type="dcterms:W3CDTF">2022-08-23T20:57:41Z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0x0101005288C843422D1341B99CDFC1CB36D8F1</vt:lpwstr>
  </property>
</Properties>
</file>