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352" r:id="rId5"/>
    <p:sldId id="317" r:id="rId6"/>
    <p:sldId id="318" r:id="rId7"/>
    <p:sldId id="319" r:id="rId8"/>
    <p:sldId id="320" r:id="rId9"/>
    <p:sldId id="256" r:id="rId10"/>
    <p:sldId id="258" r:id="rId11"/>
    <p:sldId id="259" r:id="rId12"/>
    <p:sldId id="260" r:id="rId13"/>
    <p:sldId id="261" r:id="rId14"/>
    <p:sldId id="321" r:id="rId15"/>
    <p:sldId id="262" r:id="rId16"/>
    <p:sldId id="263" r:id="rId17"/>
    <p:sldId id="368" r:id="rId18"/>
    <p:sldId id="265" r:id="rId19"/>
    <p:sldId id="369" r:id="rId20"/>
    <p:sldId id="323" r:id="rId21"/>
    <p:sldId id="328" r:id="rId22"/>
    <p:sldId id="316" r:id="rId23"/>
    <p:sldId id="264" r:id="rId24"/>
    <p:sldId id="281" r:id="rId25"/>
    <p:sldId id="272"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5196" autoAdjust="0"/>
  </p:normalViewPr>
  <p:slideViewPr>
    <p:cSldViewPr>
      <p:cViewPr varScale="1">
        <p:scale>
          <a:sx n="68" d="100"/>
          <a:sy n="68" d="100"/>
        </p:scale>
        <p:origin x="158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70162" cy="481311"/>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829" y="2"/>
            <a:ext cx="3170162" cy="481311"/>
          </a:xfrm>
          <a:prstGeom prst="rect">
            <a:avLst/>
          </a:prstGeom>
        </p:spPr>
        <p:txBody>
          <a:bodyPr vert="horz" lIns="91427" tIns="45714" rIns="91427" bIns="45714" rtlCol="0"/>
          <a:lstStyle>
            <a:lvl1pPr algn="r">
              <a:defRPr sz="1200"/>
            </a:lvl1pPr>
          </a:lstStyle>
          <a:p>
            <a:fld id="{501DA0D1-1EA1-45D4-B214-58CEC0C06074}" type="datetimeFigureOut">
              <a:rPr lang="en-US" smtClean="0"/>
              <a:t>8/22/2022</a:t>
            </a:fld>
            <a:endParaRPr lang="en-US"/>
          </a:p>
        </p:txBody>
      </p:sp>
      <p:sp>
        <p:nvSpPr>
          <p:cNvPr id="4" name="Footer Placeholder 3"/>
          <p:cNvSpPr>
            <a:spLocks noGrp="1"/>
          </p:cNvSpPr>
          <p:nvPr>
            <p:ph type="ftr" sz="quarter" idx="2"/>
          </p:nvPr>
        </p:nvSpPr>
        <p:spPr>
          <a:xfrm>
            <a:off x="0" y="9119890"/>
            <a:ext cx="3170162" cy="481310"/>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829" y="9119890"/>
            <a:ext cx="3170162" cy="481310"/>
          </a:xfrm>
          <a:prstGeom prst="rect">
            <a:avLst/>
          </a:prstGeom>
        </p:spPr>
        <p:txBody>
          <a:bodyPr vert="horz" lIns="91427" tIns="45714" rIns="91427" bIns="45714" rtlCol="0" anchor="b"/>
          <a:lstStyle>
            <a:lvl1pPr algn="r">
              <a:defRPr sz="1200"/>
            </a:lvl1pPr>
          </a:lstStyle>
          <a:p>
            <a:fld id="{6667DF4A-F3C5-4595-A89C-C14E8A05FB8C}" type="slidenum">
              <a:rPr lang="en-US" smtClean="0"/>
              <a:t>‹#›</a:t>
            </a:fld>
            <a:endParaRPr lang="en-US"/>
          </a:p>
        </p:txBody>
      </p:sp>
    </p:spTree>
    <p:extLst>
      <p:ext uri="{BB962C8B-B14F-4D97-AF65-F5344CB8AC3E}">
        <p14:creationId xmlns:p14="http://schemas.microsoft.com/office/powerpoint/2010/main" val="271265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99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QL:2016#cite_note-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xfrm>
            <a:off x="1268413" y="722313"/>
            <a:ext cx="4814887" cy="3611562"/>
          </a:xfrm>
          <a:prstGeom prst="rect">
            <a:avLst/>
          </a:prstGeom>
          <a:ln/>
        </p:spPr>
      </p:sp>
      <p:sp>
        <p:nvSpPr>
          <p:cNvPr id="158723" name="Notes Placeholder 2"/>
          <p:cNvSpPr>
            <a:spLocks noGrp="1"/>
          </p:cNvSpPr>
          <p:nvPr>
            <p:ph type="body" idx="1"/>
          </p:nvPr>
        </p:nvSpPr>
        <p:spPr>
          <a:xfrm>
            <a:off x="979488" y="4573588"/>
            <a:ext cx="5384800" cy="4333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p>
            <a:r>
              <a:rPr lang="en-US" altLang="en-US" dirty="0">
                <a:latin typeface="Times New Roman" panose="02020603050405020304" pitchFamily="18" charset="0"/>
              </a:rPr>
              <a:t>Declarative </a:t>
            </a:r>
            <a:r>
              <a:rPr lang="en-US" altLang="en-US" dirty="0">
                <a:latin typeface="Times New Roman" panose="02020603050405020304" pitchFamily="18" charset="0"/>
                <a:sym typeface="Wingdings" panose="05000000000000000000" pitchFamily="2" charset="2"/>
              </a:rPr>
              <a:t> focus on specifying what you want</a:t>
            </a:r>
            <a:endParaRPr lang="en-US" altLang="en-US" dirty="0">
              <a:latin typeface="Times New Roman" panose="02020603050405020304" pitchFamily="18" charset="0"/>
            </a:endParaRPr>
          </a:p>
          <a:p>
            <a:r>
              <a:rPr lang="en-US" altLang="en-US" dirty="0">
                <a:latin typeface="Times New Roman" panose="02020603050405020304" pitchFamily="18" charset="0"/>
              </a:rPr>
              <a:t>Not object oriented language</a:t>
            </a:r>
          </a:p>
          <a:p>
            <a:r>
              <a:rPr lang="en-US" altLang="en-US" dirty="0">
                <a:latin typeface="Times New Roman" panose="02020603050405020304" pitchFamily="18" charset="0"/>
              </a:rPr>
              <a:t>Support procedural language</a:t>
            </a:r>
          </a:p>
        </p:txBody>
      </p:sp>
      <p:sp>
        <p:nvSpPr>
          <p:cNvPr id="158724" name="Slide Number Placeholder 3"/>
          <p:cNvSpPr>
            <a:spLocks noGrp="1"/>
          </p:cNvSpPr>
          <p:nvPr>
            <p:ph type="sldNum" sz="quarter" idx="5"/>
          </p:nvPr>
        </p:nvSpPr>
        <p:spPr>
          <a:xfrm>
            <a:off x="4162426" y="9148763"/>
            <a:ext cx="3181350" cy="4810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lvl1pPr defTabSz="974582">
              <a:defRPr sz="2400">
                <a:solidFill>
                  <a:schemeClr val="tx1"/>
                </a:solidFill>
                <a:latin typeface="Comic Sans MS" panose="030F0702030302020204" pitchFamily="66" charset="0"/>
                <a:ea typeface="MS PGothic" panose="020B0600070205080204" pitchFamily="34" charset="-128"/>
              </a:defRPr>
            </a:lvl1pPr>
            <a:lvl2pPr marL="741255" indent="-284122" defTabSz="974582">
              <a:defRPr sz="2400">
                <a:solidFill>
                  <a:schemeClr val="tx1"/>
                </a:solidFill>
                <a:latin typeface="Comic Sans MS" panose="030F0702030302020204" pitchFamily="66" charset="0"/>
                <a:ea typeface="MS PGothic" panose="020B0600070205080204" pitchFamily="34" charset="-128"/>
              </a:defRPr>
            </a:lvl2pPr>
            <a:lvl3pPr marL="1141246" indent="-226980" defTabSz="974582">
              <a:defRPr sz="2400">
                <a:solidFill>
                  <a:schemeClr val="tx1"/>
                </a:solidFill>
                <a:latin typeface="Comic Sans MS" panose="030F0702030302020204" pitchFamily="66" charset="0"/>
                <a:ea typeface="MS PGothic" panose="020B0600070205080204" pitchFamily="34" charset="-128"/>
              </a:defRPr>
            </a:lvl3pPr>
            <a:lvl4pPr marL="1598379" indent="-226980" defTabSz="974582">
              <a:defRPr sz="2400">
                <a:solidFill>
                  <a:schemeClr val="tx1"/>
                </a:solidFill>
                <a:latin typeface="Comic Sans MS" panose="030F0702030302020204" pitchFamily="66" charset="0"/>
                <a:ea typeface="MS PGothic" panose="020B0600070205080204" pitchFamily="34" charset="-128"/>
              </a:defRPr>
            </a:lvl4pPr>
            <a:lvl5pPr marL="2055512" indent="-226980" defTabSz="974582">
              <a:defRPr sz="2400">
                <a:solidFill>
                  <a:schemeClr val="tx1"/>
                </a:solidFill>
                <a:latin typeface="Comic Sans MS" panose="030F0702030302020204" pitchFamily="66" charset="0"/>
                <a:ea typeface="MS PGothic" panose="020B0600070205080204" pitchFamily="34" charset="-128"/>
              </a:defRPr>
            </a:lvl5pPr>
            <a:lvl6pPr marL="2512645"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9777"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6910"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4043"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34589326-09B5-41EB-9FB6-A2988FD14C77}" type="slidenum">
              <a:rPr lang="en-US" altLang="en-US" sz="1300"/>
              <a:pPr/>
              <a:t>2</a:t>
            </a:fld>
            <a:endParaRPr lang="en-US" altLang="en-US" sz="1300"/>
          </a:p>
        </p:txBody>
      </p:sp>
    </p:spTree>
    <p:extLst>
      <p:ext uri="{BB962C8B-B14F-4D97-AF65-F5344CB8AC3E}">
        <p14:creationId xmlns:p14="http://schemas.microsoft.com/office/powerpoint/2010/main" val="2241754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dirty="0"/>
          </a:p>
        </p:txBody>
      </p:sp>
    </p:spTree>
    <p:extLst>
      <p:ext uri="{BB962C8B-B14F-4D97-AF65-F5344CB8AC3E}">
        <p14:creationId xmlns:p14="http://schemas.microsoft.com/office/powerpoint/2010/main" val="176600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lang="en-US" baseline="0" dirty="0"/>
          </a:p>
        </p:txBody>
      </p:sp>
    </p:spTree>
    <p:extLst>
      <p:ext uri="{BB962C8B-B14F-4D97-AF65-F5344CB8AC3E}">
        <p14:creationId xmlns:p14="http://schemas.microsoft.com/office/powerpoint/2010/main" val="285999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lang="en-US" baseline="0" dirty="0"/>
          </a:p>
        </p:txBody>
      </p:sp>
    </p:spTree>
    <p:extLst>
      <p:ext uri="{BB962C8B-B14F-4D97-AF65-F5344CB8AC3E}">
        <p14:creationId xmlns:p14="http://schemas.microsoft.com/office/powerpoint/2010/main" val="2509596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dirty="0"/>
          </a:p>
        </p:txBody>
      </p:sp>
    </p:spTree>
    <p:extLst>
      <p:ext uri="{BB962C8B-B14F-4D97-AF65-F5344CB8AC3E}">
        <p14:creationId xmlns:p14="http://schemas.microsoft.com/office/powerpoint/2010/main" val="2718289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dirty="0"/>
          </a:p>
        </p:txBody>
      </p:sp>
    </p:spTree>
    <p:extLst>
      <p:ext uri="{BB962C8B-B14F-4D97-AF65-F5344CB8AC3E}">
        <p14:creationId xmlns:p14="http://schemas.microsoft.com/office/powerpoint/2010/main" val="1938590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dirty="0"/>
          </a:p>
        </p:txBody>
      </p:sp>
    </p:spTree>
    <p:extLst>
      <p:ext uri="{BB962C8B-B14F-4D97-AF65-F5344CB8AC3E}">
        <p14:creationId xmlns:p14="http://schemas.microsoft.com/office/powerpoint/2010/main" val="2184771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r>
              <a:rPr lang="en-US" dirty="0"/>
              <a:t>If we use with Group by clause, the</a:t>
            </a:r>
            <a:r>
              <a:rPr lang="en-US" baseline="0" dirty="0"/>
              <a:t> operator will be applied within the group</a:t>
            </a:r>
            <a:endParaRPr dirty="0"/>
          </a:p>
        </p:txBody>
      </p:sp>
    </p:spTree>
    <p:extLst>
      <p:ext uri="{BB962C8B-B14F-4D97-AF65-F5344CB8AC3E}">
        <p14:creationId xmlns:p14="http://schemas.microsoft.com/office/powerpoint/2010/main" val="273017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xfrm>
            <a:off x="1268413" y="722313"/>
            <a:ext cx="4814887" cy="3611562"/>
          </a:xfrm>
          <a:prstGeom prst="rect">
            <a:avLst/>
          </a:prstGeom>
          <a:ln/>
        </p:spPr>
      </p:sp>
      <p:sp>
        <p:nvSpPr>
          <p:cNvPr id="160771" name="Notes Placeholder 2"/>
          <p:cNvSpPr>
            <a:spLocks noGrp="1"/>
          </p:cNvSpPr>
          <p:nvPr>
            <p:ph type="body" idx="1"/>
          </p:nvPr>
        </p:nvSpPr>
        <p:spPr>
          <a:xfrm>
            <a:off x="979488" y="4573588"/>
            <a:ext cx="5384800" cy="4333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p>
            <a:endParaRPr lang="en-US" altLang="en-US" dirty="0">
              <a:latin typeface="Times New Roman" panose="02020603050405020304" pitchFamily="18" charset="0"/>
            </a:endParaRPr>
          </a:p>
        </p:txBody>
      </p:sp>
      <p:sp>
        <p:nvSpPr>
          <p:cNvPr id="160772" name="Slide Number Placeholder 3"/>
          <p:cNvSpPr>
            <a:spLocks noGrp="1"/>
          </p:cNvSpPr>
          <p:nvPr>
            <p:ph type="sldNum" sz="quarter" idx="5"/>
          </p:nvPr>
        </p:nvSpPr>
        <p:spPr>
          <a:xfrm>
            <a:off x="4162426" y="9148763"/>
            <a:ext cx="3181350" cy="4810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lvl1pPr defTabSz="974582">
              <a:defRPr sz="2400">
                <a:solidFill>
                  <a:schemeClr val="tx1"/>
                </a:solidFill>
                <a:latin typeface="Comic Sans MS" panose="030F0702030302020204" pitchFamily="66" charset="0"/>
                <a:ea typeface="MS PGothic" panose="020B0600070205080204" pitchFamily="34" charset="-128"/>
              </a:defRPr>
            </a:lvl1pPr>
            <a:lvl2pPr marL="741255" indent="-284122" defTabSz="974582">
              <a:defRPr sz="2400">
                <a:solidFill>
                  <a:schemeClr val="tx1"/>
                </a:solidFill>
                <a:latin typeface="Comic Sans MS" panose="030F0702030302020204" pitchFamily="66" charset="0"/>
                <a:ea typeface="MS PGothic" panose="020B0600070205080204" pitchFamily="34" charset="-128"/>
              </a:defRPr>
            </a:lvl2pPr>
            <a:lvl3pPr marL="1141246" indent="-226980" defTabSz="974582">
              <a:defRPr sz="2400">
                <a:solidFill>
                  <a:schemeClr val="tx1"/>
                </a:solidFill>
                <a:latin typeface="Comic Sans MS" panose="030F0702030302020204" pitchFamily="66" charset="0"/>
                <a:ea typeface="MS PGothic" panose="020B0600070205080204" pitchFamily="34" charset="-128"/>
              </a:defRPr>
            </a:lvl3pPr>
            <a:lvl4pPr marL="1598379" indent="-226980" defTabSz="974582">
              <a:defRPr sz="2400">
                <a:solidFill>
                  <a:schemeClr val="tx1"/>
                </a:solidFill>
                <a:latin typeface="Comic Sans MS" panose="030F0702030302020204" pitchFamily="66" charset="0"/>
                <a:ea typeface="MS PGothic" panose="020B0600070205080204" pitchFamily="34" charset="-128"/>
              </a:defRPr>
            </a:lvl4pPr>
            <a:lvl5pPr marL="2055512" indent="-226980" defTabSz="974582">
              <a:defRPr sz="2400">
                <a:solidFill>
                  <a:schemeClr val="tx1"/>
                </a:solidFill>
                <a:latin typeface="Comic Sans MS" panose="030F0702030302020204" pitchFamily="66" charset="0"/>
                <a:ea typeface="MS PGothic" panose="020B0600070205080204" pitchFamily="34" charset="-128"/>
              </a:defRPr>
            </a:lvl5pPr>
            <a:lvl6pPr marL="2512645"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9777"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6910"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4043"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F11FB6BF-345F-4250-B7E9-2E24B402221F}" type="slidenum">
              <a:rPr lang="en-US" altLang="en-US" sz="1300"/>
              <a:pPr/>
              <a:t>3</a:t>
            </a:fld>
            <a:endParaRPr lang="en-US" altLang="en-US" sz="1300"/>
          </a:p>
        </p:txBody>
      </p:sp>
    </p:spTree>
    <p:extLst>
      <p:ext uri="{BB962C8B-B14F-4D97-AF65-F5344CB8AC3E}">
        <p14:creationId xmlns:p14="http://schemas.microsoft.com/office/powerpoint/2010/main" val="257896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xfrm>
            <a:off x="1268413" y="722313"/>
            <a:ext cx="4814887" cy="3611562"/>
          </a:xfrm>
          <a:prstGeom prst="rect">
            <a:avLst/>
          </a:prstGeom>
          <a:ln/>
        </p:spPr>
      </p:sp>
      <p:sp>
        <p:nvSpPr>
          <p:cNvPr id="162819" name="Notes Placeholder 2"/>
          <p:cNvSpPr>
            <a:spLocks noGrp="1"/>
          </p:cNvSpPr>
          <p:nvPr>
            <p:ph type="body" idx="1"/>
          </p:nvPr>
        </p:nvSpPr>
        <p:spPr>
          <a:xfrm>
            <a:off x="979488" y="4573588"/>
            <a:ext cx="5384800" cy="4333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p>
            <a:r>
              <a:rPr lang="en-US" altLang="en-US" dirty="0">
                <a:latin typeface="Times New Roman" panose="02020603050405020304" pitchFamily="18" charset="0"/>
              </a:rPr>
              <a:t>SQL:2016 introduced 44 new optional features.</a:t>
            </a:r>
            <a:r>
              <a:rPr lang="en-US" altLang="en-US" baseline="30000" dirty="0">
                <a:latin typeface="Times New Roman" panose="02020603050405020304" pitchFamily="18" charset="0"/>
                <a:hlinkClick r:id="rId3"/>
              </a:rPr>
              <a:t>[2]</a:t>
            </a:r>
            <a:r>
              <a:rPr lang="en-US" altLang="en-US" baseline="30000" dirty="0">
                <a:latin typeface="Times New Roman" panose="02020603050405020304" pitchFamily="18" charset="0"/>
              </a:rPr>
              <a:t>  One of</a:t>
            </a:r>
            <a:r>
              <a:rPr lang="en-US" altLang="en-US" baseline="0" dirty="0">
                <a:latin typeface="Times New Roman" panose="02020603050405020304" pitchFamily="18" charset="0"/>
              </a:rPr>
              <a:t> which is the ability to</a:t>
            </a:r>
            <a:r>
              <a:rPr lang="en-US" dirty="0">
                <a:latin typeface="Times New Roman" charset="0"/>
                <a:ea typeface="MS PGothic" pitchFamily="34" charset="-128"/>
                <a:cs typeface="ＭＳ Ｐゴシック" charset="-128"/>
              </a:rPr>
              <a:t> format the JSON output automatically based on the structure of the SELECT statement, use </a:t>
            </a:r>
            <a:r>
              <a:rPr lang="en-US" b="1" dirty="0">
                <a:latin typeface="Times New Roman" charset="0"/>
                <a:ea typeface="MS PGothic" pitchFamily="34" charset="-128"/>
                <a:cs typeface="ＭＳ Ｐゴシック" charset="-128"/>
              </a:rPr>
              <a:t>FOR JSON AUTO</a:t>
            </a:r>
            <a:r>
              <a:rPr lang="en-US" dirty="0">
                <a:latin typeface="Times New Roman" charset="0"/>
                <a:ea typeface="MS PGothic" pitchFamily="34" charset="-128"/>
                <a:cs typeface="ＭＳ Ｐゴシック" charset="-128"/>
              </a:rPr>
              <a:t>. https://docs.microsoft.com/en-us/sql/relational-databases/json/format-query-results-as-json-with-for-json-sql-server?view=sql-server-2017</a:t>
            </a:r>
            <a:endParaRPr lang="en-US" altLang="en-US" dirty="0">
              <a:latin typeface="Times New Roman" panose="02020603050405020304" pitchFamily="18" charset="0"/>
            </a:endParaRPr>
          </a:p>
        </p:txBody>
      </p:sp>
      <p:sp>
        <p:nvSpPr>
          <p:cNvPr id="162820" name="Slide Number Placeholder 3"/>
          <p:cNvSpPr>
            <a:spLocks noGrp="1"/>
          </p:cNvSpPr>
          <p:nvPr>
            <p:ph type="sldNum" sz="quarter" idx="5"/>
          </p:nvPr>
        </p:nvSpPr>
        <p:spPr>
          <a:xfrm>
            <a:off x="4162426" y="9148763"/>
            <a:ext cx="3181350" cy="4810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lvl1pPr defTabSz="971408">
              <a:defRPr sz="2400">
                <a:solidFill>
                  <a:schemeClr val="tx1"/>
                </a:solidFill>
                <a:latin typeface="Comic Sans MS" panose="030F0702030302020204" pitchFamily="66" charset="0"/>
                <a:ea typeface="MS PGothic" panose="020B0600070205080204" pitchFamily="34" charset="-128"/>
              </a:defRPr>
            </a:lvl1pPr>
            <a:lvl2pPr marL="765063" indent="-290470" defTabSz="971408">
              <a:defRPr sz="2400">
                <a:solidFill>
                  <a:schemeClr val="tx1"/>
                </a:solidFill>
                <a:latin typeface="Comic Sans MS" panose="030F0702030302020204" pitchFamily="66" charset="0"/>
                <a:ea typeface="MS PGothic" panose="020B0600070205080204" pitchFamily="34" charset="-128"/>
              </a:defRPr>
            </a:lvl2pPr>
            <a:lvl3pPr marL="1179341" indent="-231741" defTabSz="971408">
              <a:defRPr sz="2400">
                <a:solidFill>
                  <a:schemeClr val="tx1"/>
                </a:solidFill>
                <a:latin typeface="Comic Sans MS" panose="030F0702030302020204" pitchFamily="66" charset="0"/>
                <a:ea typeface="MS PGothic" panose="020B0600070205080204" pitchFamily="34" charset="-128"/>
              </a:defRPr>
            </a:lvl3pPr>
            <a:lvl4pPr marL="1653932" indent="-231741" defTabSz="971408">
              <a:defRPr sz="2400">
                <a:solidFill>
                  <a:schemeClr val="tx1"/>
                </a:solidFill>
                <a:latin typeface="Comic Sans MS" panose="030F0702030302020204" pitchFamily="66" charset="0"/>
                <a:ea typeface="MS PGothic" panose="020B0600070205080204" pitchFamily="34" charset="-128"/>
              </a:defRPr>
            </a:lvl4pPr>
            <a:lvl5pPr marL="2128526" indent="-231741" defTabSz="971408">
              <a:defRPr sz="2400">
                <a:solidFill>
                  <a:schemeClr val="tx1"/>
                </a:solidFill>
                <a:latin typeface="Comic Sans MS" panose="030F0702030302020204" pitchFamily="66" charset="0"/>
                <a:ea typeface="MS PGothic" panose="020B0600070205080204" pitchFamily="34" charset="-128"/>
              </a:defRPr>
            </a:lvl5pPr>
            <a:lvl6pPr marL="2585659" indent="-231741" defTabSz="97140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3042792" indent="-231741" defTabSz="97140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99925" indent="-231741" defTabSz="97140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957058" indent="-231741" defTabSz="97140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9D76D78F-CA87-451B-89C6-DFD6E73DE513}" type="slidenum">
              <a:rPr lang="en-US" altLang="en-US" sz="1300"/>
              <a:pPr/>
              <a:t>4</a:t>
            </a:fld>
            <a:endParaRPr lang="en-US" altLang="en-US" sz="1300"/>
          </a:p>
        </p:txBody>
      </p:sp>
    </p:spTree>
    <p:extLst>
      <p:ext uri="{BB962C8B-B14F-4D97-AF65-F5344CB8AC3E}">
        <p14:creationId xmlns:p14="http://schemas.microsoft.com/office/powerpoint/2010/main" val="308692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416160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1656537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862113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966294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2751881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xfrm>
            <a:off x="1268413" y="722313"/>
            <a:ext cx="4814887" cy="3611562"/>
          </a:xfrm>
          <a:prstGeom prst="rect">
            <a:avLst/>
          </a:prstGeom>
          <a:ln/>
        </p:spPr>
      </p:sp>
      <p:sp>
        <p:nvSpPr>
          <p:cNvPr id="164867" name="Notes Placeholder 2"/>
          <p:cNvSpPr>
            <a:spLocks noGrp="1"/>
          </p:cNvSpPr>
          <p:nvPr>
            <p:ph type="body" idx="1"/>
          </p:nvPr>
        </p:nvSpPr>
        <p:spPr>
          <a:xfrm>
            <a:off x="979488" y="4573588"/>
            <a:ext cx="5384800" cy="4333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p>
            <a:r>
              <a:rPr lang="en-US" altLang="en-US" dirty="0">
                <a:latin typeface="Times New Roman" panose="02020603050405020304" pitchFamily="18" charset="0"/>
              </a:rPr>
              <a:t>P is a tuple variable; it consists of two attributes, name and age. The tuple is any row in Employees.</a:t>
            </a:r>
          </a:p>
          <a:p>
            <a:endParaRPr lang="en-US" altLang="en-US" dirty="0">
              <a:latin typeface="Times New Roman" panose="02020603050405020304" pitchFamily="18" charset="0"/>
            </a:endParaRPr>
          </a:p>
          <a:p>
            <a:r>
              <a:rPr lang="en-US" altLang="en-US" dirty="0">
                <a:latin typeface="Times New Roman" panose="02020603050405020304" pitchFamily="18" charset="0"/>
              </a:rPr>
              <a:t>Zero</a:t>
            </a:r>
            <a:r>
              <a:rPr lang="en-US" altLang="en-US" baseline="0" dirty="0">
                <a:latin typeface="Times New Roman" panose="02020603050405020304" pitchFamily="18" charset="0"/>
              </a:rPr>
              <a:t>th order predicate logic – propositional logic; predicate, and, or, if p then q</a:t>
            </a:r>
          </a:p>
          <a:p>
            <a:r>
              <a:rPr lang="en-US" altLang="en-US" baseline="0" dirty="0">
                <a:latin typeface="Times New Roman" panose="02020603050405020304" pitchFamily="18" charset="0"/>
              </a:rPr>
              <a:t>First order predicate logic includes there exists, for all</a:t>
            </a:r>
            <a:endParaRPr lang="en-US" altLang="en-US" dirty="0">
              <a:latin typeface="Times New Roman" panose="02020603050405020304" pitchFamily="18" charset="0"/>
            </a:endParaRPr>
          </a:p>
        </p:txBody>
      </p:sp>
      <p:sp>
        <p:nvSpPr>
          <p:cNvPr id="164868" name="Slide Number Placeholder 3"/>
          <p:cNvSpPr>
            <a:spLocks noGrp="1"/>
          </p:cNvSpPr>
          <p:nvPr>
            <p:ph type="sldNum" sz="quarter" idx="5"/>
          </p:nvPr>
        </p:nvSpPr>
        <p:spPr>
          <a:xfrm>
            <a:off x="4162426" y="9148763"/>
            <a:ext cx="3181350" cy="4810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lvl1pPr defTabSz="974582">
              <a:defRPr sz="2400">
                <a:solidFill>
                  <a:schemeClr val="tx1"/>
                </a:solidFill>
                <a:latin typeface="Comic Sans MS" panose="030F0702030302020204" pitchFamily="66" charset="0"/>
                <a:ea typeface="MS PGothic" panose="020B0600070205080204" pitchFamily="34" charset="-128"/>
              </a:defRPr>
            </a:lvl1pPr>
            <a:lvl2pPr marL="741255" indent="-284122" defTabSz="974582">
              <a:defRPr sz="2400">
                <a:solidFill>
                  <a:schemeClr val="tx1"/>
                </a:solidFill>
                <a:latin typeface="Comic Sans MS" panose="030F0702030302020204" pitchFamily="66" charset="0"/>
                <a:ea typeface="MS PGothic" panose="020B0600070205080204" pitchFamily="34" charset="-128"/>
              </a:defRPr>
            </a:lvl2pPr>
            <a:lvl3pPr marL="1141246" indent="-226980" defTabSz="974582">
              <a:defRPr sz="2400">
                <a:solidFill>
                  <a:schemeClr val="tx1"/>
                </a:solidFill>
                <a:latin typeface="Comic Sans MS" panose="030F0702030302020204" pitchFamily="66" charset="0"/>
                <a:ea typeface="MS PGothic" panose="020B0600070205080204" pitchFamily="34" charset="-128"/>
              </a:defRPr>
            </a:lvl3pPr>
            <a:lvl4pPr marL="1598379" indent="-226980" defTabSz="974582">
              <a:defRPr sz="2400">
                <a:solidFill>
                  <a:schemeClr val="tx1"/>
                </a:solidFill>
                <a:latin typeface="Comic Sans MS" panose="030F0702030302020204" pitchFamily="66" charset="0"/>
                <a:ea typeface="MS PGothic" panose="020B0600070205080204" pitchFamily="34" charset="-128"/>
              </a:defRPr>
            </a:lvl4pPr>
            <a:lvl5pPr marL="2055512" indent="-226980" defTabSz="974582">
              <a:defRPr sz="2400">
                <a:solidFill>
                  <a:schemeClr val="tx1"/>
                </a:solidFill>
                <a:latin typeface="Comic Sans MS" panose="030F0702030302020204" pitchFamily="66" charset="0"/>
                <a:ea typeface="MS PGothic" panose="020B0600070205080204" pitchFamily="34" charset="-128"/>
              </a:defRPr>
            </a:lvl5pPr>
            <a:lvl6pPr marL="2512645"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9777"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6910"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4043" indent="-226980" defTabSz="974582"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23DB8621-C02C-44EE-9B8B-69253B87FEEC}" type="slidenum">
              <a:rPr lang="en-US" altLang="en-US" sz="1300"/>
              <a:pPr/>
              <a:t>11</a:t>
            </a:fld>
            <a:endParaRPr lang="en-US" altLang="en-US" sz="1300"/>
          </a:p>
        </p:txBody>
      </p:sp>
    </p:spTree>
    <p:extLst>
      <p:ext uri="{BB962C8B-B14F-4D97-AF65-F5344CB8AC3E}">
        <p14:creationId xmlns:p14="http://schemas.microsoft.com/office/powerpoint/2010/main" val="340385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CE112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rgbClr val="796D67"/>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CE1125"/>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CE112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095999"/>
            <a:ext cx="9144000" cy="762000"/>
          </a:xfrm>
          <a:custGeom>
            <a:avLst/>
            <a:gdLst/>
            <a:ahLst/>
            <a:cxnLst/>
            <a:rect l="l" t="t" r="r" b="b"/>
            <a:pathLst>
              <a:path w="9144000" h="762000">
                <a:moveTo>
                  <a:pt x="0" y="761999"/>
                </a:moveTo>
                <a:lnTo>
                  <a:pt x="9144000" y="761999"/>
                </a:lnTo>
                <a:lnTo>
                  <a:pt x="9144000" y="0"/>
                </a:lnTo>
                <a:lnTo>
                  <a:pt x="0" y="0"/>
                </a:lnTo>
                <a:lnTo>
                  <a:pt x="0" y="761999"/>
                </a:lnTo>
                <a:close/>
              </a:path>
            </a:pathLst>
          </a:custGeom>
          <a:solidFill>
            <a:srgbClr val="CE1125"/>
          </a:solidFill>
        </p:spPr>
        <p:txBody>
          <a:bodyPr wrap="square" lIns="0" tIns="0" rIns="0" bIns="0" rtlCol="0"/>
          <a:lstStyle/>
          <a:p>
            <a:endParaRPr/>
          </a:p>
        </p:txBody>
      </p:sp>
      <p:sp>
        <p:nvSpPr>
          <p:cNvPr id="17" name="bk object 17"/>
          <p:cNvSpPr/>
          <p:nvPr/>
        </p:nvSpPr>
        <p:spPr>
          <a:xfrm>
            <a:off x="533400" y="6365747"/>
            <a:ext cx="3200400" cy="26365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5940" y="529673"/>
            <a:ext cx="8072119" cy="445134"/>
          </a:xfrm>
          <a:prstGeom prst="rect">
            <a:avLst/>
          </a:prstGeom>
        </p:spPr>
        <p:txBody>
          <a:bodyPr wrap="square" lIns="0" tIns="0" rIns="0" bIns="0">
            <a:spAutoFit/>
          </a:bodyPr>
          <a:lstStyle>
            <a:lvl1pPr>
              <a:defRPr sz="3500" b="0" i="0">
                <a:solidFill>
                  <a:srgbClr val="CE1125"/>
                </a:solidFill>
                <a:latin typeface="Arial"/>
                <a:cs typeface="Arial"/>
              </a:defRPr>
            </a:lvl1pPr>
          </a:lstStyle>
          <a:p>
            <a:endParaRPr/>
          </a:p>
        </p:txBody>
      </p:sp>
      <p:sp>
        <p:nvSpPr>
          <p:cNvPr id="3" name="Holder 3"/>
          <p:cNvSpPr>
            <a:spLocks noGrp="1"/>
          </p:cNvSpPr>
          <p:nvPr>
            <p:ph type="body" idx="1"/>
          </p:nvPr>
        </p:nvSpPr>
        <p:spPr>
          <a:xfrm>
            <a:off x="798830" y="1166360"/>
            <a:ext cx="7546339" cy="3276600"/>
          </a:xfrm>
          <a:prstGeom prst="rect">
            <a:avLst/>
          </a:prstGeom>
        </p:spPr>
        <p:txBody>
          <a:bodyPr wrap="square" lIns="0" tIns="0" rIns="0" bIns="0">
            <a:spAutoFit/>
          </a:bodyPr>
          <a:lstStyle>
            <a:lvl1pPr>
              <a:defRPr sz="2600" b="0" i="0">
                <a:solidFill>
                  <a:srgbClr val="796D67"/>
                </a:solidFill>
                <a:latin typeface="Arial"/>
                <a:cs typeface="Arial"/>
              </a:defRPr>
            </a:lvl1pPr>
          </a:lstStyle>
          <a:p>
            <a:endParaRPr/>
          </a:p>
        </p:txBody>
      </p:sp>
      <p:sp>
        <p:nvSpPr>
          <p:cNvPr id="4" name="Holder 4"/>
          <p:cNvSpPr>
            <a:spLocks noGrp="1"/>
          </p:cNvSpPr>
          <p:nvPr>
            <p:ph type="ftr" sz="quarter" idx="5"/>
          </p:nvPr>
        </p:nvSpPr>
        <p:spPr>
          <a:xfrm>
            <a:off x="5729985" y="6392714"/>
            <a:ext cx="3043554" cy="228600"/>
          </a:xfrm>
          <a:prstGeom prst="rect">
            <a:avLst/>
          </a:prstGeom>
        </p:spPr>
        <p:txBody>
          <a:bodyPr wrap="square" lIns="0" tIns="0" rIns="0" bIns="0">
            <a:spAutoFit/>
          </a:bodyPr>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5E53C8-5B05-4091-B7EC-8E5A8FDF0F33}"/>
              </a:ext>
            </a:extLst>
          </p:cNvPr>
          <p:cNvSpPr>
            <a:spLocks noChangeArrowheads="1"/>
          </p:cNvSpPr>
          <p:nvPr/>
        </p:nvSpPr>
        <p:spPr bwMode="auto">
          <a:xfrm>
            <a:off x="762000" y="7620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4000" dirty="0">
                <a:solidFill>
                  <a:srgbClr val="CC0066"/>
                </a:solidFill>
                <a:latin typeface="Comic Sans MS" panose="030F0702030302020204" pitchFamily="66" charset="0"/>
              </a:rPr>
              <a:t>Relational Query Languages</a:t>
            </a:r>
          </a:p>
        </p:txBody>
      </p:sp>
      <p:sp>
        <p:nvSpPr>
          <p:cNvPr id="4" name="Subtitle 2">
            <a:extLst>
              <a:ext uri="{FF2B5EF4-FFF2-40B4-BE49-F238E27FC236}">
                <a16:creationId xmlns:a16="http://schemas.microsoft.com/office/drawing/2014/main" id="{225EDB6B-A723-4703-A2E4-961413B71DA8}"/>
              </a:ext>
            </a:extLst>
          </p:cNvPr>
          <p:cNvSpPr txBox="1">
            <a:spLocks/>
          </p:cNvSpPr>
          <p:nvPr/>
        </p:nvSpPr>
        <p:spPr>
          <a:xfrm>
            <a:off x="990600" y="3276600"/>
            <a:ext cx="7543800" cy="2529682"/>
          </a:xfrm>
          <a:prstGeom prst="rect">
            <a:avLst/>
          </a:prstGeom>
        </p:spPr>
        <p:txBody>
          <a:bodyPr rtlCol="0">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ct val="0"/>
              </a:spcBef>
              <a:buClr>
                <a:schemeClr val="accent1">
                  <a:lumMod val="75000"/>
                </a:schemeClr>
              </a:buClr>
              <a:defRPr/>
            </a:pPr>
            <a:r>
              <a:rPr lang="en-US" altLang="en-US" sz="1600" b="1" kern="0" dirty="0">
                <a:solidFill>
                  <a:sysClr val="windowText" lastClr="000000"/>
                </a:solidFill>
                <a:latin typeface="Comic Sans MS" panose="030F0702030302020204" pitchFamily="66" charset="0"/>
              </a:rPr>
              <a:t>Disclaimer: </a:t>
            </a:r>
            <a:r>
              <a:rPr lang="en-US" altLang="en-US" sz="1600" kern="0" dirty="0">
                <a:solidFill>
                  <a:sysClr val="windowText" lastClr="000000"/>
                </a:solidFill>
                <a:latin typeface="Comic Sans MS" panose="030F0702030302020204" pitchFamily="66" charset="0"/>
              </a:rPr>
              <a:t>Lecture notes are provided as is. They are intended for personal use by students of COMS 363 Fall 2022. They are not to be posted publicly or shared with anyone outside of this class without the instructor’s written permission.</a:t>
            </a:r>
          </a:p>
          <a:p>
            <a:pPr>
              <a:spcBef>
                <a:spcPct val="0"/>
              </a:spcBef>
              <a:buClr>
                <a:schemeClr val="accent1">
                  <a:lumMod val="75000"/>
                </a:schemeClr>
              </a:buClr>
              <a:defRPr/>
            </a:pPr>
            <a:endParaRPr lang="en-US" altLang="en-US" sz="1600" kern="0" dirty="0">
              <a:solidFill>
                <a:sysClr val="windowText" lastClr="000000"/>
              </a:solidFill>
              <a:latin typeface="Comic Sans MS" panose="030F0702030302020204" pitchFamily="66" charset="0"/>
            </a:endParaRPr>
          </a:p>
          <a:p>
            <a:pPr>
              <a:spcBef>
                <a:spcPct val="0"/>
              </a:spcBef>
              <a:buClr>
                <a:schemeClr val="accent1">
                  <a:lumMod val="75000"/>
                </a:schemeClr>
              </a:buClr>
              <a:defRPr/>
            </a:pPr>
            <a:r>
              <a:rPr lang="en-US" altLang="en-US" sz="1600" kern="0" dirty="0">
                <a:solidFill>
                  <a:sysClr val="windowText" lastClr="000000"/>
                </a:solidFill>
                <a:latin typeface="Comic Sans MS" panose="030F0702030302020204" pitchFamily="66" charset="0"/>
              </a:rPr>
              <a:t>Reference: </a:t>
            </a:r>
          </a:p>
          <a:p>
            <a:pPr>
              <a:spcBef>
                <a:spcPct val="0"/>
              </a:spcBef>
              <a:buClr>
                <a:schemeClr val="accent1">
                  <a:lumMod val="75000"/>
                </a:schemeClr>
              </a:buClr>
              <a:defRPr/>
            </a:pPr>
            <a:endParaRPr lang="en-US" altLang="en-US" sz="1600" kern="0" dirty="0">
              <a:solidFill>
                <a:sysClr val="windowText" lastClr="000000"/>
              </a:solidFill>
              <a:latin typeface="Comic Sans MS" panose="030F0702030302020204" pitchFamily="66" charset="0"/>
            </a:endParaRPr>
          </a:p>
          <a:p>
            <a:pPr marL="285750" indent="-285750">
              <a:spcBef>
                <a:spcPct val="0"/>
              </a:spcBef>
              <a:buClr>
                <a:schemeClr val="accent1">
                  <a:lumMod val="75000"/>
                </a:schemeClr>
              </a:buClr>
              <a:defRPr/>
            </a:pPr>
            <a:r>
              <a:rPr lang="en-US" altLang="en-US" sz="1600" kern="0" dirty="0">
                <a:solidFill>
                  <a:sysClr val="windowText" lastClr="000000"/>
                </a:solidFill>
                <a:latin typeface="Comic Sans MS" panose="030F0702030302020204" pitchFamily="66" charset="0"/>
              </a:rPr>
              <a:t>Chapter 5 of Database Management Systems, 3</a:t>
            </a:r>
            <a:r>
              <a:rPr lang="en-US" altLang="en-US" sz="1600" kern="0" baseline="30000" dirty="0">
                <a:solidFill>
                  <a:sysClr val="windowText" lastClr="000000"/>
                </a:solidFill>
                <a:latin typeface="Comic Sans MS" panose="030F0702030302020204" pitchFamily="66" charset="0"/>
              </a:rPr>
              <a:t>rd</a:t>
            </a:r>
            <a:r>
              <a:rPr lang="en-US" altLang="en-US" sz="1600" kern="0" dirty="0">
                <a:solidFill>
                  <a:sysClr val="windowText" lastClr="000000"/>
                </a:solidFill>
                <a:latin typeface="Comic Sans MS" panose="030F0702030302020204" pitchFamily="66" charset="0"/>
              </a:rPr>
              <a:t> edition by Ramakrishnan and </a:t>
            </a:r>
            <a:r>
              <a:rPr lang="en-US" altLang="en-US" sz="1600" kern="0" dirty="0" err="1">
                <a:solidFill>
                  <a:sysClr val="windowText" lastClr="000000"/>
                </a:solidFill>
                <a:latin typeface="Comic Sans MS" panose="030F0702030302020204" pitchFamily="66" charset="0"/>
              </a:rPr>
              <a:t>Gherke</a:t>
            </a:r>
            <a:r>
              <a:rPr lang="en-US" altLang="en-US" sz="1600" kern="0" dirty="0">
                <a:solidFill>
                  <a:sysClr val="windowText" lastClr="000000"/>
                </a:solidFill>
                <a:latin typeface="Comic Sans MS" panose="030F0702030302020204" pitchFamily="66" charset="0"/>
              </a:rPr>
              <a:t>, McGraw-Hill </a:t>
            </a:r>
            <a:r>
              <a:rPr lang="en-US" altLang="en-US" sz="1600" kern="0" dirty="0" err="1">
                <a:solidFill>
                  <a:sysClr val="windowText" lastClr="000000"/>
                </a:solidFill>
                <a:latin typeface="Comic Sans MS" panose="030F0702030302020204" pitchFamily="66" charset="0"/>
              </a:rPr>
              <a:t>Higer</a:t>
            </a:r>
            <a:r>
              <a:rPr lang="en-US" altLang="en-US" sz="1600" kern="0" dirty="0">
                <a:solidFill>
                  <a:sysClr val="windowText" lastClr="000000"/>
                </a:solidFill>
                <a:latin typeface="Comic Sans MS" panose="030F0702030302020204" pitchFamily="66" charset="0"/>
              </a:rPr>
              <a:t> Education, 2003.</a:t>
            </a:r>
          </a:p>
          <a:p>
            <a:pPr marL="285750" indent="-285750">
              <a:spcBef>
                <a:spcPct val="0"/>
              </a:spcBef>
              <a:buClr>
                <a:schemeClr val="accent1">
                  <a:lumMod val="75000"/>
                </a:schemeClr>
              </a:buClr>
              <a:defRPr/>
            </a:pPr>
            <a:r>
              <a:rPr lang="en-US" altLang="en-US" sz="1600" kern="0" dirty="0">
                <a:solidFill>
                  <a:sysClr val="windowText" lastClr="000000"/>
                </a:solidFill>
                <a:latin typeface="Comic Sans MS" panose="030F0702030302020204" pitchFamily="66" charset="0"/>
              </a:rPr>
              <a:t>Some slides by Profs. </a:t>
            </a:r>
            <a:r>
              <a:rPr lang="en-US" sz="1600" dirty="0" err="1"/>
              <a:t>Thitivatr</a:t>
            </a:r>
            <a:r>
              <a:rPr lang="en-US" sz="1600" dirty="0"/>
              <a:t> </a:t>
            </a:r>
            <a:r>
              <a:rPr lang="en-US" sz="1600" dirty="0" err="1"/>
              <a:t>Patanasakpinyo</a:t>
            </a:r>
            <a:r>
              <a:rPr lang="en-US" sz="1600" dirty="0"/>
              <a:t> and </a:t>
            </a:r>
            <a:r>
              <a:rPr lang="en-US" sz="1600" dirty="0" err="1"/>
              <a:t>Kien</a:t>
            </a:r>
            <a:r>
              <a:rPr lang="en-US" sz="1600" dirty="0"/>
              <a:t> A. Hua</a:t>
            </a:r>
            <a:endParaRPr lang="en-US" altLang="en-US" sz="1600" kern="0" dirty="0">
              <a:solidFill>
                <a:sysClr val="windowText" lastClr="000000"/>
              </a:solidFill>
              <a:latin typeface="Comic Sans MS" panose="030F0702030302020204" pitchFamily="66" charset="0"/>
            </a:endParaRPr>
          </a:p>
          <a:p>
            <a:pPr marL="285750" indent="-285750">
              <a:lnSpc>
                <a:spcPct val="120000"/>
              </a:lnSpc>
              <a:spcBef>
                <a:spcPct val="0"/>
              </a:spcBef>
              <a:buClr>
                <a:schemeClr val="accent1">
                  <a:lumMod val="75000"/>
                </a:schemeClr>
              </a:buClr>
              <a:defRPr/>
            </a:pPr>
            <a:endParaRPr lang="en-US" altLang="en-US" sz="1200" kern="0" dirty="0">
              <a:solidFill>
                <a:sysClr val="windowText" lastClr="000000"/>
              </a:solidFill>
              <a:latin typeface="Comic Sans MS" panose="030F0702030302020204" pitchFamily="66" charset="0"/>
            </a:endParaRPr>
          </a:p>
          <a:p>
            <a:pPr>
              <a:buClr>
                <a:schemeClr val="accent1">
                  <a:lumMod val="75000"/>
                </a:schemeClr>
              </a:buClr>
              <a:defRPr/>
            </a:pPr>
            <a:endParaRPr lang="en-US" sz="1100" kern="0" dirty="0">
              <a:solidFill>
                <a:sysClr val="windowText" lastClr="000000"/>
              </a:solidFill>
            </a:endParaRPr>
          </a:p>
        </p:txBody>
      </p:sp>
    </p:spTree>
    <p:extLst>
      <p:ext uri="{BB962C8B-B14F-4D97-AF65-F5344CB8AC3E}">
        <p14:creationId xmlns:p14="http://schemas.microsoft.com/office/powerpoint/2010/main" val="3846647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ts val="4165"/>
              </a:lnSpc>
            </a:pPr>
            <a:r>
              <a:rPr lang="en-US" dirty="0"/>
              <a:t>DELETE</a:t>
            </a:r>
            <a:endParaRPr dirty="0"/>
          </a:p>
        </p:txBody>
      </p:sp>
      <p:sp>
        <p:nvSpPr>
          <p:cNvPr id="3" name="object 3"/>
          <p:cNvSpPr/>
          <p:nvPr/>
        </p:nvSpPr>
        <p:spPr>
          <a:xfrm>
            <a:off x="534162" y="1753361"/>
            <a:ext cx="8077200" cy="1201420"/>
          </a:xfrm>
          <a:custGeom>
            <a:avLst/>
            <a:gdLst/>
            <a:ahLst/>
            <a:cxnLst/>
            <a:rect l="l" t="t" r="r" b="b"/>
            <a:pathLst>
              <a:path w="8077200" h="1201420">
                <a:moveTo>
                  <a:pt x="0" y="1200912"/>
                </a:moveTo>
                <a:lnTo>
                  <a:pt x="8077200" y="1200912"/>
                </a:lnTo>
                <a:lnTo>
                  <a:pt x="8077200" y="0"/>
                </a:lnTo>
                <a:lnTo>
                  <a:pt x="0" y="0"/>
                </a:lnTo>
                <a:lnTo>
                  <a:pt x="0" y="1200912"/>
                </a:lnTo>
                <a:close/>
              </a:path>
            </a:pathLst>
          </a:custGeom>
          <a:ln w="25908">
            <a:solidFill>
              <a:srgbClr val="000000"/>
            </a:solidFill>
          </a:ln>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object 5"/>
          <p:cNvSpPr txBox="1"/>
          <p:nvPr/>
        </p:nvSpPr>
        <p:spPr>
          <a:xfrm>
            <a:off x="838200" y="3590492"/>
            <a:ext cx="7620000" cy="2000548"/>
          </a:xfrm>
          <a:prstGeom prst="rect">
            <a:avLst/>
          </a:prstGeom>
        </p:spPr>
        <p:txBody>
          <a:bodyPr vert="horz" wrap="square" lIns="0" tIns="0" rIns="0" bIns="0" rtlCol="0">
            <a:spAutoFit/>
          </a:bodyPr>
          <a:lstStyle/>
          <a:p>
            <a:pPr marL="355600" indent="-342900">
              <a:lnSpc>
                <a:spcPct val="100000"/>
              </a:lnSpc>
              <a:buClr>
                <a:srgbClr val="CE1125"/>
              </a:buClr>
              <a:buSzPct val="78846"/>
              <a:buFont typeface="Arial"/>
              <a:buChar char="•"/>
              <a:tabLst>
                <a:tab pos="356235" algn="l"/>
              </a:tabLst>
            </a:pPr>
            <a:r>
              <a:rPr sz="2600" dirty="0">
                <a:solidFill>
                  <a:srgbClr val="796D67"/>
                </a:solidFill>
                <a:latin typeface="Arial"/>
                <a:cs typeface="Arial"/>
              </a:rPr>
              <a:t>If</a:t>
            </a:r>
            <a:r>
              <a:rPr sz="2600" spc="-5" dirty="0">
                <a:solidFill>
                  <a:srgbClr val="796D67"/>
                </a:solidFill>
                <a:latin typeface="Arial"/>
                <a:cs typeface="Arial"/>
              </a:rPr>
              <a:t> </a:t>
            </a:r>
            <a:r>
              <a:rPr sz="2600" dirty="0">
                <a:solidFill>
                  <a:srgbClr val="796D67"/>
                </a:solidFill>
                <a:latin typeface="Arial"/>
                <a:cs typeface="Arial"/>
              </a:rPr>
              <a:t>y</a:t>
            </a:r>
            <a:r>
              <a:rPr sz="2600" spc="5" dirty="0">
                <a:solidFill>
                  <a:srgbClr val="796D67"/>
                </a:solidFill>
                <a:latin typeface="Arial"/>
                <a:cs typeface="Arial"/>
              </a:rPr>
              <a:t>o</a:t>
            </a:r>
            <a:r>
              <a:rPr sz="2600" dirty="0">
                <a:solidFill>
                  <a:srgbClr val="796D67"/>
                </a:solidFill>
                <a:latin typeface="Arial"/>
                <a:cs typeface="Arial"/>
              </a:rPr>
              <a:t>u d</a:t>
            </a:r>
            <a:r>
              <a:rPr sz="2600" spc="5" dirty="0">
                <a:solidFill>
                  <a:srgbClr val="796D67"/>
                </a:solidFill>
                <a:latin typeface="Arial"/>
                <a:cs typeface="Arial"/>
              </a:rPr>
              <a:t>o</a:t>
            </a:r>
            <a:r>
              <a:rPr sz="2600" dirty="0">
                <a:solidFill>
                  <a:srgbClr val="796D67"/>
                </a:solidFill>
                <a:latin typeface="Arial"/>
                <a:cs typeface="Arial"/>
              </a:rPr>
              <a:t>n’t </a:t>
            </a:r>
            <a:r>
              <a:rPr lang="en-US" sz="2600" dirty="0">
                <a:solidFill>
                  <a:srgbClr val="796D67"/>
                </a:solidFill>
                <a:latin typeface="Arial"/>
                <a:cs typeface="Arial"/>
              </a:rPr>
              <a:t>specify</a:t>
            </a:r>
            <a:r>
              <a:rPr sz="2600" spc="-15" dirty="0">
                <a:solidFill>
                  <a:srgbClr val="796D67"/>
                </a:solidFill>
                <a:latin typeface="Arial"/>
                <a:cs typeface="Arial"/>
              </a:rPr>
              <a:t> </a:t>
            </a:r>
            <a:r>
              <a:rPr sz="2600" dirty="0">
                <a:solidFill>
                  <a:srgbClr val="796D67"/>
                </a:solidFill>
                <a:latin typeface="Arial"/>
                <a:cs typeface="Arial"/>
              </a:rPr>
              <a:t>a c</a:t>
            </a:r>
            <a:r>
              <a:rPr sz="2600" spc="5" dirty="0">
                <a:solidFill>
                  <a:srgbClr val="796D67"/>
                </a:solidFill>
                <a:latin typeface="Arial"/>
                <a:cs typeface="Arial"/>
              </a:rPr>
              <a:t>o</a:t>
            </a:r>
            <a:r>
              <a:rPr sz="2600" dirty="0">
                <a:solidFill>
                  <a:srgbClr val="796D67"/>
                </a:solidFill>
                <a:latin typeface="Arial"/>
                <a:cs typeface="Arial"/>
              </a:rPr>
              <a:t>n</a:t>
            </a:r>
            <a:r>
              <a:rPr sz="2600" spc="5" dirty="0">
                <a:solidFill>
                  <a:srgbClr val="796D67"/>
                </a:solidFill>
                <a:latin typeface="Arial"/>
                <a:cs typeface="Arial"/>
              </a:rPr>
              <a:t>d</a:t>
            </a:r>
            <a:r>
              <a:rPr sz="2600" dirty="0">
                <a:solidFill>
                  <a:srgbClr val="796D67"/>
                </a:solidFill>
                <a:latin typeface="Arial"/>
                <a:cs typeface="Arial"/>
              </a:rPr>
              <a:t>it</a:t>
            </a:r>
            <a:r>
              <a:rPr sz="2600" spc="-10" dirty="0">
                <a:solidFill>
                  <a:srgbClr val="796D67"/>
                </a:solidFill>
                <a:latin typeface="Arial"/>
                <a:cs typeface="Arial"/>
              </a:rPr>
              <a:t>i</a:t>
            </a:r>
            <a:r>
              <a:rPr sz="2600" dirty="0">
                <a:solidFill>
                  <a:srgbClr val="796D67"/>
                </a:solidFill>
                <a:latin typeface="Arial"/>
                <a:cs typeface="Arial"/>
              </a:rPr>
              <a:t>o</a:t>
            </a:r>
            <a:r>
              <a:rPr sz="2600" spc="5" dirty="0">
                <a:solidFill>
                  <a:srgbClr val="796D67"/>
                </a:solidFill>
                <a:latin typeface="Arial"/>
                <a:cs typeface="Arial"/>
              </a:rPr>
              <a:t>n</a:t>
            </a:r>
            <a:r>
              <a:rPr sz="2600" dirty="0">
                <a:solidFill>
                  <a:srgbClr val="796D67"/>
                </a:solidFill>
                <a:latin typeface="Arial"/>
                <a:cs typeface="Arial"/>
              </a:rPr>
              <a:t>,</a:t>
            </a:r>
            <a:r>
              <a:rPr sz="2600" spc="20" dirty="0">
                <a:solidFill>
                  <a:srgbClr val="796D67"/>
                </a:solidFill>
                <a:latin typeface="Arial"/>
                <a:cs typeface="Arial"/>
              </a:rPr>
              <a:t> </a:t>
            </a:r>
            <a:r>
              <a:rPr lang="en-US" sz="2600" b="1" spc="5" dirty="0">
                <a:solidFill>
                  <a:srgbClr val="796D67"/>
                </a:solidFill>
                <a:latin typeface="Arial"/>
                <a:cs typeface="Arial"/>
              </a:rPr>
              <a:t>all</a:t>
            </a:r>
            <a:r>
              <a:rPr sz="2600" b="1" spc="-20" dirty="0">
                <a:solidFill>
                  <a:srgbClr val="796D67"/>
                </a:solidFill>
                <a:latin typeface="Arial"/>
                <a:cs typeface="Arial"/>
              </a:rPr>
              <a:t> </a:t>
            </a:r>
            <a:r>
              <a:rPr sz="2600" dirty="0">
                <a:solidFill>
                  <a:srgbClr val="796D67"/>
                </a:solidFill>
                <a:latin typeface="Arial"/>
                <a:cs typeface="Arial"/>
              </a:rPr>
              <a:t>rows</a:t>
            </a:r>
            <a:r>
              <a:rPr sz="2600" spc="-10" dirty="0">
                <a:solidFill>
                  <a:srgbClr val="796D67"/>
                </a:solidFill>
                <a:latin typeface="Arial"/>
                <a:cs typeface="Arial"/>
              </a:rPr>
              <a:t> </a:t>
            </a:r>
            <a:r>
              <a:rPr sz="2600" dirty="0">
                <a:solidFill>
                  <a:srgbClr val="796D67"/>
                </a:solidFill>
                <a:latin typeface="Arial"/>
                <a:cs typeface="Arial"/>
              </a:rPr>
              <a:t>will</a:t>
            </a:r>
            <a:r>
              <a:rPr sz="2600" spc="-20" dirty="0">
                <a:solidFill>
                  <a:srgbClr val="796D67"/>
                </a:solidFill>
                <a:latin typeface="Arial"/>
                <a:cs typeface="Arial"/>
              </a:rPr>
              <a:t> </a:t>
            </a:r>
            <a:r>
              <a:rPr sz="2600" dirty="0">
                <a:solidFill>
                  <a:srgbClr val="796D67"/>
                </a:solidFill>
                <a:latin typeface="Arial"/>
                <a:cs typeface="Arial"/>
              </a:rPr>
              <a:t>be</a:t>
            </a:r>
            <a:endParaRPr sz="2600" dirty="0">
              <a:latin typeface="Arial"/>
              <a:cs typeface="Arial"/>
            </a:endParaRPr>
          </a:p>
          <a:p>
            <a:pPr marL="355600">
              <a:lnSpc>
                <a:spcPct val="100000"/>
              </a:lnSpc>
            </a:pPr>
            <a:r>
              <a:rPr sz="2600" dirty="0">
                <a:solidFill>
                  <a:srgbClr val="796D67"/>
                </a:solidFill>
                <a:latin typeface="Arial"/>
                <a:cs typeface="Arial"/>
              </a:rPr>
              <a:t>deleted! So, </a:t>
            </a:r>
            <a:r>
              <a:rPr sz="2600" spc="5" dirty="0">
                <a:solidFill>
                  <a:srgbClr val="796D67"/>
                </a:solidFill>
                <a:latin typeface="Arial"/>
                <a:cs typeface="Arial"/>
              </a:rPr>
              <a:t>p</a:t>
            </a:r>
            <a:r>
              <a:rPr sz="2600" dirty="0">
                <a:solidFill>
                  <a:srgbClr val="796D67"/>
                </a:solidFill>
                <a:latin typeface="Arial"/>
                <a:cs typeface="Arial"/>
              </a:rPr>
              <a:t>lea</a:t>
            </a:r>
            <a:r>
              <a:rPr sz="2600" spc="5" dirty="0">
                <a:solidFill>
                  <a:srgbClr val="796D67"/>
                </a:solidFill>
                <a:latin typeface="Arial"/>
                <a:cs typeface="Arial"/>
              </a:rPr>
              <a:t>s</a:t>
            </a:r>
            <a:r>
              <a:rPr sz="2600" dirty="0">
                <a:solidFill>
                  <a:srgbClr val="796D67"/>
                </a:solidFill>
                <a:latin typeface="Arial"/>
                <a:cs typeface="Arial"/>
              </a:rPr>
              <a:t>e</a:t>
            </a:r>
            <a:r>
              <a:rPr sz="2600" spc="-15" dirty="0">
                <a:solidFill>
                  <a:srgbClr val="796D67"/>
                </a:solidFill>
                <a:latin typeface="Arial"/>
                <a:cs typeface="Arial"/>
              </a:rPr>
              <a:t> </a:t>
            </a:r>
            <a:r>
              <a:rPr sz="2600" dirty="0">
                <a:solidFill>
                  <a:srgbClr val="796D67"/>
                </a:solidFill>
                <a:latin typeface="Arial"/>
                <a:cs typeface="Arial"/>
              </a:rPr>
              <a:t>be c</a:t>
            </a:r>
            <a:r>
              <a:rPr sz="2600" spc="5" dirty="0">
                <a:solidFill>
                  <a:srgbClr val="796D67"/>
                </a:solidFill>
                <a:latin typeface="Arial"/>
                <a:cs typeface="Arial"/>
              </a:rPr>
              <a:t>a</a:t>
            </a:r>
            <a:r>
              <a:rPr sz="2600" dirty="0">
                <a:solidFill>
                  <a:srgbClr val="796D67"/>
                </a:solidFill>
                <a:latin typeface="Arial"/>
                <a:cs typeface="Arial"/>
              </a:rPr>
              <a:t>reful.</a:t>
            </a:r>
            <a:endParaRPr lang="en-US" sz="2600" dirty="0">
              <a:solidFill>
                <a:srgbClr val="796D67"/>
              </a:solidFill>
              <a:latin typeface="Arial"/>
              <a:cs typeface="Arial"/>
            </a:endParaRPr>
          </a:p>
          <a:p>
            <a:pPr marL="355600">
              <a:lnSpc>
                <a:spcPct val="100000"/>
              </a:lnSpc>
            </a:pPr>
            <a:endParaRPr lang="en-US" sz="2600" dirty="0">
              <a:solidFill>
                <a:srgbClr val="796D67"/>
              </a:solidFill>
              <a:latin typeface="Arial"/>
              <a:cs typeface="Arial"/>
            </a:endParaRPr>
          </a:p>
          <a:p>
            <a:pPr marL="355600">
              <a:lnSpc>
                <a:spcPct val="100000"/>
              </a:lnSpc>
            </a:pPr>
            <a:r>
              <a:rPr lang="en-US" sz="2600" dirty="0">
                <a:solidFill>
                  <a:srgbClr val="796D67"/>
                </a:solidFill>
                <a:latin typeface="Arial"/>
                <a:cs typeface="Arial"/>
              </a:rPr>
              <a:t>MYSQL default behavior prevents deletion without a condition.</a:t>
            </a:r>
            <a:endParaRPr sz="2600" dirty="0">
              <a:latin typeface="Arial"/>
              <a:cs typeface="Arial"/>
            </a:endParaRPr>
          </a:p>
        </p:txBody>
      </p:sp>
      <p:sp>
        <p:nvSpPr>
          <p:cNvPr id="7" name="object 7"/>
          <p:cNvSpPr txBox="1"/>
          <p:nvPr/>
        </p:nvSpPr>
        <p:spPr>
          <a:xfrm>
            <a:off x="685800" y="1882365"/>
            <a:ext cx="1280160" cy="1107996"/>
          </a:xfrm>
          <a:prstGeom prst="rect">
            <a:avLst/>
          </a:prstGeom>
        </p:spPr>
        <p:txBody>
          <a:bodyPr vert="horz" wrap="square" lIns="0" tIns="0" rIns="0" bIns="0" rtlCol="0">
            <a:spAutoFit/>
          </a:bodyPr>
          <a:lstStyle/>
          <a:p>
            <a:pPr>
              <a:lnSpc>
                <a:spcPct val="100000"/>
              </a:lnSpc>
            </a:pPr>
            <a:r>
              <a:rPr lang="en-US" sz="2400" b="1" spc="-5" dirty="0">
                <a:latin typeface="Courier New"/>
                <a:cs typeface="Courier New"/>
              </a:rPr>
              <a:t>DELETE</a:t>
            </a:r>
          </a:p>
          <a:p>
            <a:pPr>
              <a:lnSpc>
                <a:spcPct val="100000"/>
              </a:lnSpc>
            </a:pPr>
            <a:r>
              <a:rPr sz="2400" b="1" spc="-5" dirty="0">
                <a:latin typeface="Courier New"/>
                <a:cs typeface="Courier New"/>
              </a:rPr>
              <a:t>FROM</a:t>
            </a:r>
            <a:endParaRPr sz="2400" dirty="0">
              <a:latin typeface="Courier New"/>
              <a:cs typeface="Courier New"/>
            </a:endParaRPr>
          </a:p>
          <a:p>
            <a:pPr>
              <a:lnSpc>
                <a:spcPct val="100000"/>
              </a:lnSpc>
            </a:pPr>
            <a:r>
              <a:rPr sz="2400" b="1" i="1" spc="-5" dirty="0">
                <a:latin typeface="Courier New"/>
                <a:cs typeface="Courier New"/>
              </a:rPr>
              <a:t>WHERE</a:t>
            </a:r>
            <a:endParaRPr sz="2400" dirty="0">
              <a:latin typeface="Courier New"/>
              <a:cs typeface="Courier New"/>
            </a:endParaRPr>
          </a:p>
        </p:txBody>
      </p:sp>
      <p:sp>
        <p:nvSpPr>
          <p:cNvPr id="8" name="object 8"/>
          <p:cNvSpPr txBox="1"/>
          <p:nvPr/>
        </p:nvSpPr>
        <p:spPr>
          <a:xfrm>
            <a:off x="1539494" y="2208937"/>
            <a:ext cx="4015104" cy="670560"/>
          </a:xfrm>
          <a:prstGeom prst="rect">
            <a:avLst/>
          </a:prstGeom>
        </p:spPr>
        <p:txBody>
          <a:bodyPr vert="horz" wrap="square" lIns="0" tIns="0" rIns="0" bIns="0" rtlCol="0">
            <a:spAutoFit/>
          </a:bodyPr>
          <a:lstStyle/>
          <a:p>
            <a:pPr>
              <a:lnSpc>
                <a:spcPct val="100000"/>
              </a:lnSpc>
            </a:pPr>
            <a:r>
              <a:rPr sz="2400" spc="-5" dirty="0">
                <a:latin typeface="Courier New"/>
                <a:cs typeface="Courier New"/>
              </a:rPr>
              <a:t>[</a:t>
            </a:r>
            <a:r>
              <a:rPr sz="2400" spc="-15" dirty="0">
                <a:latin typeface="Courier New"/>
                <a:cs typeface="Courier New"/>
              </a:rPr>
              <a:t>Ta</a:t>
            </a:r>
            <a:r>
              <a:rPr sz="2400" spc="-5" dirty="0">
                <a:latin typeface="Courier New"/>
                <a:cs typeface="Courier New"/>
              </a:rPr>
              <a:t>bl</a:t>
            </a:r>
            <a:r>
              <a:rPr sz="2400" dirty="0">
                <a:latin typeface="Courier New"/>
                <a:cs typeface="Courier New"/>
              </a:rPr>
              <a:t>e </a:t>
            </a:r>
            <a:r>
              <a:rPr sz="2400" spc="-5" dirty="0">
                <a:latin typeface="Courier New"/>
                <a:cs typeface="Courier New"/>
              </a:rPr>
              <a:t>Na</a:t>
            </a:r>
            <a:r>
              <a:rPr sz="2400" spc="-15" dirty="0">
                <a:latin typeface="Courier New"/>
                <a:cs typeface="Courier New"/>
              </a:rPr>
              <a:t>me</a:t>
            </a:r>
            <a:r>
              <a:rPr sz="2400" dirty="0">
                <a:latin typeface="Courier New"/>
                <a:cs typeface="Courier New"/>
              </a:rPr>
              <a:t>]</a:t>
            </a:r>
            <a:endParaRPr sz="2400">
              <a:latin typeface="Courier New"/>
              <a:cs typeface="Courier New"/>
            </a:endParaRPr>
          </a:p>
          <a:p>
            <a:pPr marL="182880">
              <a:lnSpc>
                <a:spcPct val="100000"/>
              </a:lnSpc>
            </a:pPr>
            <a:r>
              <a:rPr sz="2400" i="1" spc="-15" dirty="0">
                <a:latin typeface="Courier New"/>
                <a:cs typeface="Courier New"/>
              </a:rPr>
              <a:t>[C</a:t>
            </a:r>
            <a:r>
              <a:rPr sz="2400" i="1" spc="-5" dirty="0">
                <a:latin typeface="Courier New"/>
                <a:cs typeface="Courier New"/>
              </a:rPr>
              <a:t>onditi</a:t>
            </a:r>
            <a:r>
              <a:rPr sz="2400" i="1" spc="-15" dirty="0">
                <a:latin typeface="Courier New"/>
                <a:cs typeface="Courier New"/>
              </a:rPr>
              <a:t>on</a:t>
            </a:r>
            <a:r>
              <a:rPr sz="2400" i="1" dirty="0">
                <a:latin typeface="Courier New"/>
                <a:cs typeface="Courier New"/>
              </a:rPr>
              <a:t>] </a:t>
            </a:r>
            <a:r>
              <a:rPr sz="2400" spc="-5" dirty="0">
                <a:solidFill>
                  <a:srgbClr val="7E7E7E"/>
                </a:solidFill>
                <a:latin typeface="Courier New"/>
                <a:cs typeface="Courier New"/>
              </a:rPr>
              <a:t>#Opt</a:t>
            </a:r>
            <a:r>
              <a:rPr sz="2400" spc="-15" dirty="0">
                <a:solidFill>
                  <a:srgbClr val="7E7E7E"/>
                </a:solidFill>
                <a:latin typeface="Courier New"/>
                <a:cs typeface="Courier New"/>
              </a:rPr>
              <a:t>io</a:t>
            </a:r>
            <a:r>
              <a:rPr sz="2400" spc="-5" dirty="0">
                <a:solidFill>
                  <a:srgbClr val="7E7E7E"/>
                </a:solidFill>
                <a:latin typeface="Courier New"/>
                <a:cs typeface="Courier New"/>
              </a:rPr>
              <a:t>nal</a:t>
            </a:r>
            <a:endParaRPr sz="2400">
              <a:latin typeface="Courier New"/>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360363" y="747713"/>
            <a:ext cx="8610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400" dirty="0">
                <a:latin typeface="Arial" panose="020B0604020202020204" pitchFamily="34" charset="0"/>
                <a:cs typeface="Arial" panose="020B0604020202020204" pitchFamily="34" charset="0"/>
              </a:rPr>
              <a:t>SQL query is based on tuple relational calculus, which is based on first-order logic </a:t>
            </a:r>
            <a:r>
              <a:rPr lang="en-US" altLang="en-US" sz="2000" dirty="0">
                <a:latin typeface="Arial" panose="020B0604020202020204" pitchFamily="34" charset="0"/>
                <a:cs typeface="Arial" panose="020B0604020202020204" pitchFamily="34" charset="0"/>
              </a:rPr>
              <a:t>(or predicate logic or first order predicate calculus)</a:t>
            </a:r>
          </a:p>
          <a:p>
            <a:pPr eaLnBrk="1" hangingPunct="1"/>
            <a:endParaRPr lang="en-US" altLang="en-US" sz="2800" dirty="0">
              <a:latin typeface="Arial" panose="020B0604020202020204" pitchFamily="34" charset="0"/>
              <a:cs typeface="Arial" panose="020B0604020202020204" pitchFamily="34" charset="0"/>
            </a:endParaRPr>
          </a:p>
          <a:p>
            <a:pPr lvl="1">
              <a:buSzPct val="75000"/>
            </a:pPr>
            <a:r>
              <a:rPr lang="en-US" altLang="en-US" sz="2400" dirty="0">
                <a:latin typeface="Arial" panose="020B0604020202020204" pitchFamily="34" charset="0"/>
                <a:cs typeface="Arial" panose="020B0604020202020204" pitchFamily="34" charset="0"/>
              </a:rPr>
              <a:t>List the names and salaries of all employees</a:t>
            </a:r>
          </a:p>
          <a:p>
            <a:pPr lvl="2" eaLnBrk="1" hangingPunct="1">
              <a:buSzPct val="75000"/>
            </a:pPr>
            <a:endParaRPr lang="en-US" altLang="en-US" sz="2000" dirty="0">
              <a:solidFill>
                <a:srgbClr val="0070C0"/>
              </a:solidFill>
              <a:latin typeface="Arial" panose="020B0604020202020204" pitchFamily="34" charset="0"/>
              <a:cs typeface="Arial" panose="020B0604020202020204" pitchFamily="34" charset="0"/>
            </a:endParaRPr>
          </a:p>
          <a:p>
            <a:pPr lvl="1" eaLnBrk="1" hangingPunct="1">
              <a:buSzPct val="75000"/>
            </a:pPr>
            <a:endParaRPr lang="en-US"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Object 9"/>
              <p:cNvSpPr txBox="1"/>
              <p:nvPr/>
            </p:nvSpPr>
            <p:spPr bwMode="auto">
              <a:xfrm>
                <a:off x="344488" y="4038600"/>
                <a:ext cx="8799512" cy="685800"/>
              </a:xfrm>
              <a:prstGeom prst="rect">
                <a:avLst/>
              </a:prstGeom>
              <a:noFill/>
              <a:ln>
                <a:noFill/>
              </a:ln>
              <a:extLst/>
            </p:spPr>
            <p:txBody>
              <a:bodyPr>
                <a:norm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𝑆</m:t>
                          </m:r>
                          <m:r>
                            <a:rPr lang="en-US"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𝐸𝑚𝑝𝑙𝑜𝑦𝑒𝑒𝑠</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𝑆</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𝑛𝑎𝑚𝑒</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𝑛𝑎𝑚𝑒</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𝑆</m:t>
                          </m:r>
                          <m:r>
                            <a:rPr lang="en-US"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𝑠𝑎𝑙𝑎𝑟𝑦</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𝑠𝑎𝑙𝑎𝑟𝑦</m:t>
                          </m:r>
                          <m:r>
                            <a:rPr lang="en-US" sz="2400" i="1">
                              <a:solidFill>
                                <a:srgbClr val="000000"/>
                              </a:solidFill>
                              <a:latin typeface="Cambria Math" panose="02040503050406030204" pitchFamily="18" charset="0"/>
                            </a:rPr>
                            <m:t>)</m:t>
                          </m:r>
                        </m:e>
                      </m:d>
                    </m:oMath>
                  </m:oMathPara>
                </a14:m>
                <a:endParaRPr lang="en-US" sz="2400" dirty="0"/>
              </a:p>
            </p:txBody>
          </p:sp>
        </mc:Choice>
        <mc:Fallback xmlns="">
          <p:sp>
            <p:nvSpPr>
              <p:cNvPr id="3" name="Object 9"/>
              <p:cNvSpPr txBox="1">
                <a:spLocks noRot="1" noChangeAspect="1" noMove="1" noResize="1" noEditPoints="1" noAdjustHandles="1" noChangeArrowheads="1" noChangeShapeType="1" noTextEdit="1"/>
              </p:cNvSpPr>
              <p:nvPr/>
            </p:nvSpPr>
            <p:spPr bwMode="auto">
              <a:xfrm>
                <a:off x="344488" y="4038600"/>
                <a:ext cx="8799512" cy="685800"/>
              </a:xfrm>
              <a:prstGeom prst="rect">
                <a:avLst/>
              </a:prstGeom>
              <a:blipFill>
                <a:blip r:embed="rId3"/>
                <a:stretch>
                  <a:fillRect/>
                </a:stretch>
              </a:blipFill>
              <a:ln>
                <a:noFill/>
              </a:ln>
              <a:extLst/>
            </p:spPr>
            <p:txBody>
              <a:bodyPr/>
              <a:lstStyle/>
              <a:p>
                <a:r>
                  <a:rPr lang="en-US">
                    <a:noFill/>
                  </a:rPr>
                  <a:t> </a:t>
                </a:r>
              </a:p>
            </p:txBody>
          </p:sp>
        </mc:Fallback>
      </mc:AlternateContent>
      <p:sp>
        <p:nvSpPr>
          <p:cNvPr id="2" name="Rectangle 1">
            <a:extLst>
              <a:ext uri="{FF2B5EF4-FFF2-40B4-BE49-F238E27FC236}">
                <a16:creationId xmlns:a16="http://schemas.microsoft.com/office/drawing/2014/main" id="{CEB3002B-F346-4C12-9EC9-56EECFC42706}"/>
              </a:ext>
            </a:extLst>
          </p:cNvPr>
          <p:cNvSpPr/>
          <p:nvPr/>
        </p:nvSpPr>
        <p:spPr>
          <a:xfrm>
            <a:off x="916781" y="4724400"/>
            <a:ext cx="6629400" cy="1200329"/>
          </a:xfrm>
          <a:prstGeom prst="rect">
            <a:avLst/>
          </a:prstGeom>
        </p:spPr>
        <p:txBody>
          <a:bodyPr wrap="square">
            <a:spAutoFit/>
          </a:bodyPr>
          <a:lstStyle/>
          <a:p>
            <a:pPr lvl="2">
              <a:buSzPct val="75000"/>
            </a:pPr>
            <a:r>
              <a:rPr lang="en-US" altLang="en-US" dirty="0">
                <a:latin typeface="Arial" panose="020B0604020202020204" pitchFamily="34" charset="0"/>
                <a:cs typeface="Arial" panose="020B0604020202020204" pitchFamily="34" charset="0"/>
              </a:rPr>
              <a:t>P represents an output tuple variable; S is a tuple variable that represents any tuple in Employees.</a:t>
            </a:r>
          </a:p>
          <a:p>
            <a:pPr lvl="2">
              <a:buSzPct val="75000"/>
            </a:pPr>
            <a:r>
              <a:rPr lang="en-US" altLang="en-US" dirty="0">
                <a:latin typeface="Arial" panose="020B0604020202020204" pitchFamily="34" charset="0"/>
                <a:cs typeface="Arial" panose="020B0604020202020204" pitchFamily="34" charset="0"/>
              </a:rPr>
              <a:t>Notice that the attributes to output are listed in the condition. Recall “tuple” or “row” are the same thing.</a:t>
            </a:r>
          </a:p>
        </p:txBody>
      </p:sp>
      <p:sp>
        <p:nvSpPr>
          <p:cNvPr id="4" name="TextBox 3">
            <a:extLst>
              <a:ext uri="{FF2B5EF4-FFF2-40B4-BE49-F238E27FC236}">
                <a16:creationId xmlns:a16="http://schemas.microsoft.com/office/drawing/2014/main" id="{95970B8D-8F56-415E-89F2-BDB8B54D1DDC}"/>
              </a:ext>
            </a:extLst>
          </p:cNvPr>
          <p:cNvSpPr txBox="1"/>
          <p:nvPr/>
        </p:nvSpPr>
        <p:spPr>
          <a:xfrm>
            <a:off x="1143000" y="3316992"/>
            <a:ext cx="4251420" cy="400110"/>
          </a:xfrm>
          <a:prstGeom prst="rect">
            <a:avLst/>
          </a:prstGeom>
          <a:noFill/>
        </p:spPr>
        <p:txBody>
          <a:bodyPr wrap="none" rtlCol="0">
            <a:spAutoFit/>
          </a:bodyPr>
          <a:lstStyle/>
          <a:p>
            <a:r>
              <a:rPr lang="en-US" sz="2000" dirty="0"/>
              <a:t>Corresponding tuple relational calculus</a:t>
            </a:r>
          </a:p>
        </p:txBody>
      </p:sp>
    </p:spTree>
    <p:extLst>
      <p:ext uri="{BB962C8B-B14F-4D97-AF65-F5344CB8AC3E}">
        <p14:creationId xmlns:p14="http://schemas.microsoft.com/office/powerpoint/2010/main" val="151962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34162" y="1831085"/>
            <a:ext cx="8001000" cy="3046730"/>
          </a:xfrm>
          <a:custGeom>
            <a:avLst/>
            <a:gdLst/>
            <a:ahLst/>
            <a:cxnLst/>
            <a:rect l="l" t="t" r="r" b="b"/>
            <a:pathLst>
              <a:path w="8001000" h="3046729">
                <a:moveTo>
                  <a:pt x="0" y="3046476"/>
                </a:moveTo>
                <a:lnTo>
                  <a:pt x="8001000" y="3046476"/>
                </a:lnTo>
                <a:lnTo>
                  <a:pt x="8001000" y="0"/>
                </a:lnTo>
                <a:lnTo>
                  <a:pt x="0" y="0"/>
                </a:lnTo>
                <a:lnTo>
                  <a:pt x="0" y="3046476"/>
                </a:lnTo>
                <a:close/>
              </a:path>
            </a:pathLst>
          </a:custGeom>
          <a:ln w="25908">
            <a:solidFill>
              <a:srgbClr val="000000"/>
            </a:solidFill>
          </a:ln>
        </p:spPr>
        <p:txBody>
          <a:bodyPr wrap="square" lIns="0" tIns="0" rIns="0" bIns="0" rtlCol="0"/>
          <a:lstStyle/>
          <a:p>
            <a:endParaRPr/>
          </a:p>
        </p:txBody>
      </p:sp>
      <p:sp>
        <p:nvSpPr>
          <p:cNvPr id="6" name="object 6"/>
          <p:cNvSpPr txBox="1"/>
          <p:nvPr/>
        </p:nvSpPr>
        <p:spPr>
          <a:xfrm>
            <a:off x="612140" y="1907566"/>
            <a:ext cx="1122680" cy="330200"/>
          </a:xfrm>
          <a:prstGeom prst="rect">
            <a:avLst/>
          </a:prstGeom>
        </p:spPr>
        <p:txBody>
          <a:bodyPr vert="horz" wrap="square" lIns="0" tIns="0" rIns="0" bIns="0" rtlCol="0">
            <a:spAutoFit/>
          </a:bodyPr>
          <a:lstStyle/>
          <a:p>
            <a:pPr marL="12700">
              <a:lnSpc>
                <a:spcPct val="100000"/>
              </a:lnSpc>
            </a:pPr>
            <a:r>
              <a:rPr sz="2400" b="1" spc="-5" dirty="0">
                <a:latin typeface="Courier New"/>
                <a:cs typeface="Courier New"/>
              </a:rPr>
              <a:t>SELECT</a:t>
            </a:r>
            <a:endParaRPr sz="2400">
              <a:latin typeface="Courier New"/>
              <a:cs typeface="Courier New"/>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7" name="object 7"/>
          <p:cNvSpPr txBox="1"/>
          <p:nvPr/>
        </p:nvSpPr>
        <p:spPr>
          <a:xfrm>
            <a:off x="1891029" y="1907566"/>
            <a:ext cx="1849755" cy="330200"/>
          </a:xfrm>
          <a:prstGeom prst="rect">
            <a:avLst/>
          </a:prstGeom>
        </p:spPr>
        <p:txBody>
          <a:bodyPr vert="horz" wrap="square" lIns="0" tIns="0" rIns="0" bIns="0" rtlCol="0">
            <a:spAutoFit/>
          </a:bodyPr>
          <a:lstStyle/>
          <a:p>
            <a:pPr marL="12700">
              <a:lnSpc>
                <a:spcPct val="100000"/>
              </a:lnSpc>
            </a:pPr>
            <a:r>
              <a:rPr sz="2400" spc="-15" dirty="0">
                <a:latin typeface="Courier New"/>
                <a:cs typeface="Courier New"/>
              </a:rPr>
              <a:t>[</a:t>
            </a:r>
            <a:r>
              <a:rPr sz="2400" dirty="0">
                <a:latin typeface="Courier New"/>
                <a:cs typeface="Courier New"/>
              </a:rPr>
              <a:t>DISTIN</a:t>
            </a:r>
            <a:r>
              <a:rPr sz="2400" spc="-15" dirty="0">
                <a:latin typeface="Courier New"/>
                <a:cs typeface="Courier New"/>
              </a:rPr>
              <a:t>CT</a:t>
            </a:r>
            <a:r>
              <a:rPr sz="2400" dirty="0">
                <a:latin typeface="Courier New"/>
                <a:cs typeface="Courier New"/>
              </a:rPr>
              <a:t>]</a:t>
            </a:r>
          </a:p>
        </p:txBody>
      </p:sp>
      <p:sp>
        <p:nvSpPr>
          <p:cNvPr id="8" name="object 8"/>
          <p:cNvSpPr txBox="1"/>
          <p:nvPr/>
        </p:nvSpPr>
        <p:spPr>
          <a:xfrm>
            <a:off x="3898138" y="1907566"/>
            <a:ext cx="3860165" cy="330200"/>
          </a:xfrm>
          <a:prstGeom prst="rect">
            <a:avLst/>
          </a:prstGeom>
        </p:spPr>
        <p:txBody>
          <a:bodyPr vert="horz" wrap="square" lIns="0" tIns="0" rIns="0" bIns="0" rtlCol="0">
            <a:spAutoFit/>
          </a:bodyPr>
          <a:lstStyle/>
          <a:p>
            <a:pPr marL="12700">
              <a:lnSpc>
                <a:spcPct val="100000"/>
              </a:lnSpc>
            </a:pPr>
            <a:r>
              <a:rPr sz="2400" dirty="0">
                <a:latin typeface="Courier New"/>
                <a:cs typeface="Courier New"/>
              </a:rPr>
              <a:t>[Col</a:t>
            </a:r>
            <a:r>
              <a:rPr sz="2400" spc="-15" dirty="0">
                <a:latin typeface="Courier New"/>
                <a:cs typeface="Courier New"/>
              </a:rPr>
              <a:t>um</a:t>
            </a:r>
            <a:r>
              <a:rPr sz="2400" dirty="0">
                <a:latin typeface="Courier New"/>
                <a:cs typeface="Courier New"/>
              </a:rPr>
              <a:t>n1],[C</a:t>
            </a:r>
            <a:r>
              <a:rPr sz="2400" spc="-15" dirty="0">
                <a:latin typeface="Courier New"/>
                <a:cs typeface="Courier New"/>
              </a:rPr>
              <a:t>ol</a:t>
            </a:r>
            <a:r>
              <a:rPr sz="2400" dirty="0">
                <a:latin typeface="Courier New"/>
                <a:cs typeface="Courier New"/>
              </a:rPr>
              <a:t>umn2],…</a:t>
            </a:r>
            <a:endParaRPr sz="2400">
              <a:latin typeface="Courier New"/>
              <a:cs typeface="Courier New"/>
            </a:endParaRPr>
          </a:p>
        </p:txBody>
      </p:sp>
      <p:sp>
        <p:nvSpPr>
          <p:cNvPr id="9" name="object 9"/>
          <p:cNvSpPr txBox="1"/>
          <p:nvPr/>
        </p:nvSpPr>
        <p:spPr>
          <a:xfrm>
            <a:off x="612140" y="2273326"/>
            <a:ext cx="756920" cy="330200"/>
          </a:xfrm>
          <a:prstGeom prst="rect">
            <a:avLst/>
          </a:prstGeom>
        </p:spPr>
        <p:txBody>
          <a:bodyPr vert="horz" wrap="square" lIns="0" tIns="0" rIns="0" bIns="0" rtlCol="0">
            <a:spAutoFit/>
          </a:bodyPr>
          <a:lstStyle/>
          <a:p>
            <a:pPr marL="12700">
              <a:lnSpc>
                <a:spcPct val="100000"/>
              </a:lnSpc>
            </a:pPr>
            <a:r>
              <a:rPr sz="2400" b="1" spc="-5" dirty="0">
                <a:latin typeface="Courier New"/>
                <a:cs typeface="Courier New"/>
              </a:rPr>
              <a:t>FROM</a:t>
            </a:r>
            <a:endParaRPr sz="2400">
              <a:latin typeface="Courier New"/>
              <a:cs typeface="Courier New"/>
            </a:endParaRPr>
          </a:p>
        </p:txBody>
      </p:sp>
      <p:sp>
        <p:nvSpPr>
          <p:cNvPr id="10" name="object 10"/>
          <p:cNvSpPr txBox="1"/>
          <p:nvPr/>
        </p:nvSpPr>
        <p:spPr>
          <a:xfrm>
            <a:off x="1526794" y="2273326"/>
            <a:ext cx="2396870" cy="369332"/>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a:t>
            </a:r>
            <a:r>
              <a:rPr sz="2400" spc="-15" dirty="0">
                <a:latin typeface="Courier New"/>
                <a:cs typeface="Courier New"/>
              </a:rPr>
              <a:t>Ta</a:t>
            </a:r>
            <a:r>
              <a:rPr sz="2400" spc="-5" dirty="0">
                <a:latin typeface="Courier New"/>
                <a:cs typeface="Courier New"/>
              </a:rPr>
              <a:t>bl</a:t>
            </a:r>
            <a:r>
              <a:rPr sz="2400" dirty="0">
                <a:latin typeface="Courier New"/>
                <a:cs typeface="Courier New"/>
              </a:rPr>
              <a:t>e </a:t>
            </a:r>
            <a:r>
              <a:rPr sz="2400" spc="-5" dirty="0">
                <a:latin typeface="Courier New"/>
                <a:cs typeface="Courier New"/>
              </a:rPr>
              <a:t>Na</a:t>
            </a:r>
            <a:r>
              <a:rPr sz="2400" spc="-15" dirty="0">
                <a:latin typeface="Courier New"/>
                <a:cs typeface="Courier New"/>
              </a:rPr>
              <a:t>me</a:t>
            </a:r>
            <a:r>
              <a:rPr lang="en-US" sz="2400" spc="-15" dirty="0">
                <a:latin typeface="Courier New"/>
                <a:cs typeface="Courier New"/>
              </a:rPr>
              <a:t>1</a:t>
            </a:r>
            <a:r>
              <a:rPr sz="2400" dirty="0">
                <a:latin typeface="Courier New"/>
                <a:cs typeface="Courier New"/>
              </a:rPr>
              <a:t>]</a:t>
            </a:r>
          </a:p>
        </p:txBody>
      </p:sp>
      <p:sp>
        <p:nvSpPr>
          <p:cNvPr id="11" name="object 11"/>
          <p:cNvSpPr txBox="1"/>
          <p:nvPr/>
        </p:nvSpPr>
        <p:spPr>
          <a:xfrm>
            <a:off x="612140" y="2639086"/>
            <a:ext cx="1123315" cy="330200"/>
          </a:xfrm>
          <a:prstGeom prst="rect">
            <a:avLst/>
          </a:prstGeom>
        </p:spPr>
        <p:txBody>
          <a:bodyPr vert="horz" wrap="square" lIns="0" tIns="0" rIns="0" bIns="0" rtlCol="0">
            <a:spAutoFit/>
          </a:bodyPr>
          <a:lstStyle/>
          <a:p>
            <a:pPr marL="12700">
              <a:lnSpc>
                <a:spcPct val="100000"/>
              </a:lnSpc>
            </a:pPr>
            <a:r>
              <a:rPr sz="2400" b="1" i="1" spc="-5" dirty="0">
                <a:latin typeface="Courier New"/>
                <a:cs typeface="Courier New"/>
              </a:rPr>
              <a:t>WHER</a:t>
            </a:r>
            <a:r>
              <a:rPr sz="2400" b="1" i="1" dirty="0">
                <a:latin typeface="Courier New"/>
                <a:cs typeface="Courier New"/>
              </a:rPr>
              <a:t>E</a:t>
            </a:r>
            <a:r>
              <a:rPr sz="2400" b="1" i="1" dirty="0">
                <a:solidFill>
                  <a:srgbClr val="7E7E7E"/>
                </a:solidFill>
                <a:latin typeface="Courier New"/>
                <a:cs typeface="Courier New"/>
              </a:rPr>
              <a:t>*</a:t>
            </a:r>
            <a:endParaRPr sz="2400">
              <a:latin typeface="Courier New"/>
              <a:cs typeface="Courier New"/>
            </a:endParaRPr>
          </a:p>
        </p:txBody>
      </p:sp>
      <p:sp>
        <p:nvSpPr>
          <p:cNvPr id="12" name="object 12"/>
          <p:cNvSpPr txBox="1"/>
          <p:nvPr/>
        </p:nvSpPr>
        <p:spPr>
          <a:xfrm>
            <a:off x="1891029" y="2639086"/>
            <a:ext cx="2032635" cy="330200"/>
          </a:xfrm>
          <a:prstGeom prst="rect">
            <a:avLst/>
          </a:prstGeom>
        </p:spPr>
        <p:txBody>
          <a:bodyPr vert="horz" wrap="square" lIns="0" tIns="0" rIns="0" bIns="0" rtlCol="0">
            <a:spAutoFit/>
          </a:bodyPr>
          <a:lstStyle/>
          <a:p>
            <a:pPr marL="12700">
              <a:lnSpc>
                <a:spcPct val="100000"/>
              </a:lnSpc>
            </a:pPr>
            <a:r>
              <a:rPr sz="2400" i="1" spc="-15" dirty="0">
                <a:latin typeface="Courier New"/>
                <a:cs typeface="Courier New"/>
              </a:rPr>
              <a:t>[</a:t>
            </a:r>
            <a:r>
              <a:rPr sz="2400" i="1" spc="-5" dirty="0">
                <a:latin typeface="Courier New"/>
                <a:cs typeface="Courier New"/>
              </a:rPr>
              <a:t>Condit</a:t>
            </a:r>
            <a:r>
              <a:rPr sz="2400" i="1" spc="-15" dirty="0">
                <a:latin typeface="Courier New"/>
                <a:cs typeface="Courier New"/>
              </a:rPr>
              <a:t>io</a:t>
            </a:r>
            <a:r>
              <a:rPr sz="2400" i="1" spc="-5" dirty="0">
                <a:latin typeface="Courier New"/>
                <a:cs typeface="Courier New"/>
              </a:rPr>
              <a:t>n]</a:t>
            </a:r>
            <a:endParaRPr sz="2400">
              <a:latin typeface="Courier New"/>
              <a:cs typeface="Courier New"/>
            </a:endParaRPr>
          </a:p>
        </p:txBody>
      </p:sp>
      <p:sp>
        <p:nvSpPr>
          <p:cNvPr id="13" name="object 13"/>
          <p:cNvSpPr txBox="1"/>
          <p:nvPr/>
        </p:nvSpPr>
        <p:spPr>
          <a:xfrm>
            <a:off x="612140" y="3004622"/>
            <a:ext cx="1668780" cy="330835"/>
          </a:xfrm>
          <a:prstGeom prst="rect">
            <a:avLst/>
          </a:prstGeom>
        </p:spPr>
        <p:txBody>
          <a:bodyPr vert="horz" wrap="square" lIns="0" tIns="0" rIns="0" bIns="0" rtlCol="0">
            <a:spAutoFit/>
          </a:bodyPr>
          <a:lstStyle/>
          <a:p>
            <a:pPr marL="12700">
              <a:lnSpc>
                <a:spcPct val="100000"/>
              </a:lnSpc>
            </a:pPr>
            <a:r>
              <a:rPr sz="2400" b="1" i="1" spc="-5" dirty="0">
                <a:latin typeface="Courier New"/>
                <a:cs typeface="Courier New"/>
              </a:rPr>
              <a:t>GROU</a:t>
            </a:r>
            <a:r>
              <a:rPr sz="2400" b="1" i="1" dirty="0">
                <a:latin typeface="Courier New"/>
                <a:cs typeface="Courier New"/>
              </a:rPr>
              <a:t>P</a:t>
            </a:r>
            <a:r>
              <a:rPr sz="2400" b="1" i="1" spc="-10" dirty="0">
                <a:latin typeface="Courier New"/>
                <a:cs typeface="Courier New"/>
              </a:rPr>
              <a:t> </a:t>
            </a:r>
            <a:r>
              <a:rPr sz="2400" b="1" i="1" spc="-15" dirty="0">
                <a:latin typeface="Courier New"/>
                <a:cs typeface="Courier New"/>
              </a:rPr>
              <a:t>B</a:t>
            </a:r>
            <a:r>
              <a:rPr sz="2400" b="1" i="1" spc="-10" dirty="0">
                <a:latin typeface="Courier New"/>
                <a:cs typeface="Courier New"/>
              </a:rPr>
              <a:t>Y</a:t>
            </a:r>
            <a:r>
              <a:rPr sz="2400" b="1" i="1" dirty="0">
                <a:solidFill>
                  <a:srgbClr val="7E7E7E"/>
                </a:solidFill>
                <a:latin typeface="Courier New"/>
                <a:cs typeface="Courier New"/>
              </a:rPr>
              <a:t>*</a:t>
            </a:r>
            <a:endParaRPr sz="2400">
              <a:latin typeface="Courier New"/>
              <a:cs typeface="Courier New"/>
            </a:endParaRPr>
          </a:p>
        </p:txBody>
      </p:sp>
      <p:sp>
        <p:nvSpPr>
          <p:cNvPr id="14" name="object 14"/>
          <p:cNvSpPr txBox="1"/>
          <p:nvPr/>
        </p:nvSpPr>
        <p:spPr>
          <a:xfrm>
            <a:off x="2438145" y="3004622"/>
            <a:ext cx="3859529" cy="330835"/>
          </a:xfrm>
          <a:prstGeom prst="rect">
            <a:avLst/>
          </a:prstGeom>
        </p:spPr>
        <p:txBody>
          <a:bodyPr vert="horz" wrap="square" lIns="0" tIns="0" rIns="0" bIns="0" rtlCol="0">
            <a:spAutoFit/>
          </a:bodyPr>
          <a:lstStyle/>
          <a:p>
            <a:pPr marL="12700">
              <a:lnSpc>
                <a:spcPct val="100000"/>
              </a:lnSpc>
            </a:pPr>
            <a:r>
              <a:rPr sz="2400" i="1" dirty="0">
                <a:latin typeface="Courier New"/>
                <a:cs typeface="Courier New"/>
              </a:rPr>
              <a:t>[Col</a:t>
            </a:r>
            <a:r>
              <a:rPr sz="2400" i="1" spc="-20" dirty="0">
                <a:latin typeface="Courier New"/>
                <a:cs typeface="Courier New"/>
              </a:rPr>
              <a:t>u</a:t>
            </a:r>
            <a:r>
              <a:rPr sz="2400" i="1" spc="-15" dirty="0">
                <a:latin typeface="Courier New"/>
                <a:cs typeface="Courier New"/>
              </a:rPr>
              <a:t>m</a:t>
            </a:r>
            <a:r>
              <a:rPr sz="2400" i="1" dirty="0">
                <a:latin typeface="Courier New"/>
                <a:cs typeface="Courier New"/>
              </a:rPr>
              <a:t>n1],[</a:t>
            </a:r>
            <a:r>
              <a:rPr sz="2400" i="1" spc="-10" dirty="0">
                <a:latin typeface="Courier New"/>
                <a:cs typeface="Courier New"/>
              </a:rPr>
              <a:t>C</a:t>
            </a:r>
            <a:r>
              <a:rPr sz="2400" i="1" spc="-15" dirty="0">
                <a:latin typeface="Courier New"/>
                <a:cs typeface="Courier New"/>
              </a:rPr>
              <a:t>ol</a:t>
            </a:r>
            <a:r>
              <a:rPr sz="2400" i="1" dirty="0">
                <a:latin typeface="Courier New"/>
                <a:cs typeface="Courier New"/>
              </a:rPr>
              <a:t>umn2]</a:t>
            </a:r>
            <a:r>
              <a:rPr sz="2400" i="1" spc="-10" dirty="0">
                <a:latin typeface="Courier New"/>
                <a:cs typeface="Courier New"/>
              </a:rPr>
              <a:t>,</a:t>
            </a:r>
            <a:r>
              <a:rPr sz="2400" i="1" dirty="0">
                <a:latin typeface="Courier New"/>
                <a:cs typeface="Courier New"/>
              </a:rPr>
              <a:t>…</a:t>
            </a:r>
            <a:endParaRPr sz="2400">
              <a:latin typeface="Courier New"/>
              <a:cs typeface="Courier New"/>
            </a:endParaRPr>
          </a:p>
        </p:txBody>
      </p:sp>
      <p:sp>
        <p:nvSpPr>
          <p:cNvPr id="15" name="object 15"/>
          <p:cNvSpPr txBox="1"/>
          <p:nvPr/>
        </p:nvSpPr>
        <p:spPr>
          <a:xfrm>
            <a:off x="612140" y="3370860"/>
            <a:ext cx="5685790" cy="1428115"/>
          </a:xfrm>
          <a:prstGeom prst="rect">
            <a:avLst/>
          </a:prstGeom>
        </p:spPr>
        <p:txBody>
          <a:bodyPr vert="horz" wrap="square" lIns="0" tIns="0" rIns="0" bIns="0" rtlCol="0">
            <a:spAutoFit/>
          </a:bodyPr>
          <a:lstStyle/>
          <a:p>
            <a:pPr marL="12700">
              <a:lnSpc>
                <a:spcPct val="100000"/>
              </a:lnSpc>
            </a:pPr>
            <a:r>
              <a:rPr sz="2400" b="1" i="1" spc="-5" dirty="0">
                <a:latin typeface="Courier New"/>
                <a:cs typeface="Courier New"/>
              </a:rPr>
              <a:t>HAVIN</a:t>
            </a:r>
            <a:r>
              <a:rPr sz="2400" b="1" i="1" dirty="0">
                <a:latin typeface="Courier New"/>
                <a:cs typeface="Courier New"/>
              </a:rPr>
              <a:t>G</a:t>
            </a:r>
            <a:r>
              <a:rPr sz="2400" b="1" i="1" dirty="0">
                <a:solidFill>
                  <a:srgbClr val="7E7E7E"/>
                </a:solidFill>
                <a:latin typeface="Courier New"/>
                <a:cs typeface="Courier New"/>
              </a:rPr>
              <a:t>*</a:t>
            </a:r>
            <a:r>
              <a:rPr sz="2400" b="1" i="1" spc="-25" dirty="0">
                <a:solidFill>
                  <a:srgbClr val="7E7E7E"/>
                </a:solidFill>
                <a:latin typeface="Courier New"/>
                <a:cs typeface="Courier New"/>
              </a:rPr>
              <a:t> </a:t>
            </a:r>
            <a:r>
              <a:rPr sz="2400" i="1" spc="-5" dirty="0">
                <a:latin typeface="Courier New"/>
                <a:cs typeface="Courier New"/>
              </a:rPr>
              <a:t>[Grou</a:t>
            </a:r>
            <a:r>
              <a:rPr sz="2400" i="1" dirty="0">
                <a:latin typeface="Courier New"/>
                <a:cs typeface="Courier New"/>
              </a:rPr>
              <a:t>p</a:t>
            </a:r>
            <a:r>
              <a:rPr sz="2400" i="1" spc="-15" dirty="0">
                <a:latin typeface="Courier New"/>
                <a:cs typeface="Courier New"/>
              </a:rPr>
              <a:t> C</a:t>
            </a:r>
            <a:r>
              <a:rPr sz="2400" i="1" spc="-5" dirty="0">
                <a:latin typeface="Courier New"/>
                <a:cs typeface="Courier New"/>
              </a:rPr>
              <a:t>onditi</a:t>
            </a:r>
            <a:r>
              <a:rPr sz="2400" i="1" spc="-15" dirty="0">
                <a:latin typeface="Courier New"/>
                <a:cs typeface="Courier New"/>
              </a:rPr>
              <a:t>on</a:t>
            </a:r>
            <a:r>
              <a:rPr sz="2400" i="1" dirty="0">
                <a:latin typeface="Courier New"/>
                <a:cs typeface="Courier New"/>
              </a:rPr>
              <a:t>]</a:t>
            </a:r>
            <a:endParaRPr sz="2400">
              <a:latin typeface="Courier New"/>
              <a:cs typeface="Courier New"/>
            </a:endParaRPr>
          </a:p>
          <a:p>
            <a:pPr marL="12700">
              <a:lnSpc>
                <a:spcPct val="100000"/>
              </a:lnSpc>
            </a:pPr>
            <a:r>
              <a:rPr sz="2400" b="1" i="1" spc="-5" dirty="0">
                <a:latin typeface="Courier New"/>
                <a:cs typeface="Courier New"/>
              </a:rPr>
              <a:t>ORDE</a:t>
            </a:r>
            <a:r>
              <a:rPr sz="2400" b="1" i="1" dirty="0">
                <a:latin typeface="Courier New"/>
                <a:cs typeface="Courier New"/>
              </a:rPr>
              <a:t>R </a:t>
            </a:r>
            <a:r>
              <a:rPr sz="2400" b="1" i="1" spc="-15" dirty="0">
                <a:latin typeface="Courier New"/>
                <a:cs typeface="Courier New"/>
              </a:rPr>
              <a:t>BY</a:t>
            </a:r>
            <a:r>
              <a:rPr sz="2400" b="1" i="1" dirty="0">
                <a:solidFill>
                  <a:srgbClr val="7E7E7E"/>
                </a:solidFill>
                <a:latin typeface="Courier New"/>
                <a:cs typeface="Courier New"/>
              </a:rPr>
              <a:t>*</a:t>
            </a:r>
            <a:r>
              <a:rPr sz="2400" b="1" i="1" spc="-5" dirty="0">
                <a:solidFill>
                  <a:srgbClr val="7E7E7E"/>
                </a:solidFill>
                <a:latin typeface="Courier New"/>
                <a:cs typeface="Courier New"/>
              </a:rPr>
              <a:t> </a:t>
            </a:r>
            <a:r>
              <a:rPr sz="2400" i="1" dirty="0">
                <a:latin typeface="Courier New"/>
                <a:cs typeface="Courier New"/>
              </a:rPr>
              <a:t>[Col</a:t>
            </a:r>
            <a:r>
              <a:rPr sz="2400" i="1" spc="-15" dirty="0">
                <a:latin typeface="Courier New"/>
                <a:cs typeface="Courier New"/>
              </a:rPr>
              <a:t>um</a:t>
            </a:r>
            <a:r>
              <a:rPr sz="2400" i="1" dirty="0">
                <a:latin typeface="Courier New"/>
                <a:cs typeface="Courier New"/>
              </a:rPr>
              <a:t>n1],[C</a:t>
            </a:r>
            <a:r>
              <a:rPr sz="2400" i="1" spc="-15" dirty="0">
                <a:latin typeface="Courier New"/>
                <a:cs typeface="Courier New"/>
              </a:rPr>
              <a:t>ol</a:t>
            </a:r>
            <a:r>
              <a:rPr sz="2400" i="1" dirty="0">
                <a:latin typeface="Courier New"/>
                <a:cs typeface="Courier New"/>
              </a:rPr>
              <a:t>umn2],…</a:t>
            </a:r>
            <a:endParaRPr sz="2400">
              <a:latin typeface="Courier New"/>
              <a:cs typeface="Courier New"/>
            </a:endParaRPr>
          </a:p>
          <a:p>
            <a:pPr>
              <a:lnSpc>
                <a:spcPct val="100000"/>
              </a:lnSpc>
              <a:spcBef>
                <a:spcPts val="5"/>
              </a:spcBef>
            </a:pPr>
            <a:endParaRPr sz="2500">
              <a:latin typeface="Times New Roman"/>
              <a:cs typeface="Times New Roman"/>
            </a:endParaRPr>
          </a:p>
          <a:p>
            <a:pPr marL="12700">
              <a:lnSpc>
                <a:spcPct val="100000"/>
              </a:lnSpc>
            </a:pPr>
            <a:r>
              <a:rPr sz="2400" spc="-5" dirty="0">
                <a:solidFill>
                  <a:srgbClr val="7E7E7E"/>
                </a:solidFill>
                <a:latin typeface="Courier New"/>
                <a:cs typeface="Courier New"/>
              </a:rPr>
              <a:t>*Opti</a:t>
            </a:r>
            <a:r>
              <a:rPr sz="2400" spc="-10" dirty="0">
                <a:solidFill>
                  <a:srgbClr val="7E7E7E"/>
                </a:solidFill>
                <a:latin typeface="Courier New"/>
                <a:cs typeface="Courier New"/>
              </a:rPr>
              <a:t>o</a:t>
            </a:r>
            <a:r>
              <a:rPr sz="2400" spc="-15" dirty="0">
                <a:solidFill>
                  <a:srgbClr val="7E7E7E"/>
                </a:solidFill>
                <a:latin typeface="Courier New"/>
                <a:cs typeface="Courier New"/>
              </a:rPr>
              <a:t>na</a:t>
            </a:r>
            <a:r>
              <a:rPr sz="2400" dirty="0">
                <a:solidFill>
                  <a:srgbClr val="7E7E7E"/>
                </a:solidFill>
                <a:latin typeface="Courier New"/>
                <a:cs typeface="Courier New"/>
              </a:rPr>
              <a:t>l</a:t>
            </a:r>
            <a:endParaRPr sz="2400">
              <a:latin typeface="Courier New"/>
              <a:cs typeface="Courier New"/>
            </a:endParaRPr>
          </a:p>
        </p:txBody>
      </p:sp>
      <p:sp>
        <p:nvSpPr>
          <p:cNvPr id="16" name="object 16"/>
          <p:cNvSpPr txBox="1"/>
          <p:nvPr/>
        </p:nvSpPr>
        <p:spPr>
          <a:xfrm>
            <a:off x="6452362" y="3736620"/>
            <a:ext cx="1852295" cy="738664"/>
          </a:xfrm>
          <a:prstGeom prst="rect">
            <a:avLst/>
          </a:prstGeom>
        </p:spPr>
        <p:txBody>
          <a:bodyPr vert="horz" wrap="square" lIns="0" tIns="0" rIns="0" bIns="0" rtlCol="0">
            <a:spAutoFit/>
          </a:bodyPr>
          <a:lstStyle/>
          <a:p>
            <a:pPr marL="12700">
              <a:lnSpc>
                <a:spcPct val="100000"/>
              </a:lnSpc>
            </a:pPr>
            <a:r>
              <a:rPr sz="2400" i="1" spc="5" dirty="0">
                <a:latin typeface="Courier New"/>
                <a:cs typeface="Courier New"/>
              </a:rPr>
              <a:t>[</a:t>
            </a:r>
            <a:r>
              <a:rPr sz="2400" b="1" i="1" spc="-5" dirty="0">
                <a:latin typeface="Courier New"/>
                <a:cs typeface="Courier New"/>
              </a:rPr>
              <a:t>AS</a:t>
            </a:r>
            <a:r>
              <a:rPr sz="2400" b="1" i="1" dirty="0">
                <a:latin typeface="Courier New"/>
                <a:cs typeface="Courier New"/>
              </a:rPr>
              <a:t>C</a:t>
            </a:r>
            <a:r>
              <a:rPr lang="en-US" sz="2400" b="1" i="1" dirty="0">
                <a:latin typeface="Courier New"/>
                <a:cs typeface="Courier New"/>
              </a:rPr>
              <a:t>*</a:t>
            </a:r>
            <a:r>
              <a:rPr sz="2400" i="1" spc="-5" dirty="0">
                <a:latin typeface="Courier New"/>
                <a:cs typeface="Courier New"/>
              </a:rPr>
              <a:t>/</a:t>
            </a:r>
            <a:r>
              <a:rPr sz="2400" b="1" i="1" spc="-5" dirty="0">
                <a:latin typeface="Courier New"/>
                <a:cs typeface="Courier New"/>
              </a:rPr>
              <a:t>D</a:t>
            </a:r>
            <a:r>
              <a:rPr sz="2400" b="1" i="1" spc="-15" dirty="0">
                <a:latin typeface="Courier New"/>
                <a:cs typeface="Courier New"/>
              </a:rPr>
              <a:t>ES</a:t>
            </a:r>
            <a:r>
              <a:rPr sz="2400" b="1" i="1" spc="-5" dirty="0">
                <a:latin typeface="Courier New"/>
                <a:cs typeface="Courier New"/>
              </a:rPr>
              <a:t>C</a:t>
            </a:r>
            <a:r>
              <a:rPr sz="2400" i="1" dirty="0">
                <a:latin typeface="Courier New"/>
                <a:cs typeface="Courier New"/>
              </a:rPr>
              <a:t>]</a:t>
            </a:r>
            <a:endParaRPr sz="2400" dirty="0">
              <a:latin typeface="Courier New"/>
              <a:cs typeface="Courier New"/>
            </a:endParaRPr>
          </a:p>
        </p:txBody>
      </p:sp>
      <p:sp>
        <p:nvSpPr>
          <p:cNvPr id="18" name="object 10"/>
          <p:cNvSpPr txBox="1"/>
          <p:nvPr/>
        </p:nvSpPr>
        <p:spPr>
          <a:xfrm>
            <a:off x="3879485" y="2281841"/>
            <a:ext cx="3878818" cy="369332"/>
          </a:xfrm>
          <a:prstGeom prst="rect">
            <a:avLst/>
          </a:prstGeom>
        </p:spPr>
        <p:txBody>
          <a:bodyPr vert="horz" wrap="square" lIns="0" tIns="0" rIns="0" bIns="0" rtlCol="0">
            <a:spAutoFit/>
          </a:bodyPr>
          <a:lstStyle/>
          <a:p>
            <a:pPr marL="12700">
              <a:lnSpc>
                <a:spcPct val="100000"/>
              </a:lnSpc>
            </a:pPr>
            <a:r>
              <a:rPr lang="en-US" sz="2400" spc="-5" dirty="0">
                <a:latin typeface="Courier New"/>
                <a:cs typeface="Courier New"/>
              </a:rPr>
              <a:t>,</a:t>
            </a:r>
            <a:r>
              <a:rPr sz="2400" spc="-5" dirty="0">
                <a:latin typeface="Courier New"/>
                <a:cs typeface="Courier New"/>
              </a:rPr>
              <a:t>[</a:t>
            </a:r>
            <a:r>
              <a:rPr sz="2400" spc="-15" dirty="0">
                <a:latin typeface="Courier New"/>
                <a:cs typeface="Courier New"/>
              </a:rPr>
              <a:t>Ta</a:t>
            </a:r>
            <a:r>
              <a:rPr sz="2400" spc="-5" dirty="0">
                <a:latin typeface="Courier New"/>
                <a:cs typeface="Courier New"/>
              </a:rPr>
              <a:t>bl</a:t>
            </a:r>
            <a:r>
              <a:rPr sz="2400" dirty="0">
                <a:latin typeface="Courier New"/>
                <a:cs typeface="Courier New"/>
              </a:rPr>
              <a:t>e </a:t>
            </a:r>
            <a:r>
              <a:rPr sz="2400" spc="-5" dirty="0">
                <a:latin typeface="Courier New"/>
                <a:cs typeface="Courier New"/>
              </a:rPr>
              <a:t>Na</a:t>
            </a:r>
            <a:r>
              <a:rPr sz="2400" spc="-15" dirty="0">
                <a:latin typeface="Courier New"/>
                <a:cs typeface="Courier New"/>
              </a:rPr>
              <a:t>me</a:t>
            </a:r>
            <a:r>
              <a:rPr lang="en-US" sz="2400" spc="-15" dirty="0">
                <a:latin typeface="Courier New"/>
                <a:cs typeface="Courier New"/>
              </a:rPr>
              <a:t>2</a:t>
            </a:r>
            <a:r>
              <a:rPr sz="2400" dirty="0">
                <a:latin typeface="Courier New"/>
                <a:cs typeface="Courier New"/>
              </a:rPr>
              <a:t>]</a:t>
            </a:r>
            <a:r>
              <a:rPr lang="en-US" sz="2400" dirty="0">
                <a:latin typeface="Courier New"/>
                <a:cs typeface="Courier New"/>
              </a:rPr>
              <a:t>, …</a:t>
            </a:r>
            <a:endParaRPr sz="2400" dirty="0">
              <a:latin typeface="Courier New"/>
              <a:cs typeface="Courier New"/>
            </a:endParaRPr>
          </a:p>
        </p:txBody>
      </p:sp>
      <p:sp>
        <p:nvSpPr>
          <p:cNvPr id="19" name="object 2">
            <a:extLst>
              <a:ext uri="{FF2B5EF4-FFF2-40B4-BE49-F238E27FC236}">
                <a16:creationId xmlns:a16="http://schemas.microsoft.com/office/drawing/2014/main" id="{E06AC528-6B99-4900-8552-96FEC29E61BB}"/>
              </a:ext>
            </a:extLst>
          </p:cNvPr>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ts val="4165"/>
              </a:lnSpc>
            </a:pPr>
            <a:r>
              <a:rPr lang="en-US" dirty="0"/>
              <a:t>SELECT STATEMENT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ct val="100000"/>
              </a:lnSpc>
            </a:pPr>
            <a:r>
              <a:rPr lang="en-US" dirty="0"/>
              <a:t>SELECT, FROM, WHERE clauses</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graphicFrame>
        <p:nvGraphicFramePr>
          <p:cNvPr id="3" name="object 3"/>
          <p:cNvGraphicFramePr>
            <a:graphicFrameLocks noGrp="1"/>
          </p:cNvGraphicFramePr>
          <p:nvPr>
            <p:extLst>
              <p:ext uri="{D42A27DB-BD31-4B8C-83A1-F6EECF244321}">
                <p14:modId xmlns:p14="http://schemas.microsoft.com/office/powerpoint/2010/main" val="4164697144"/>
              </p:ext>
            </p:extLst>
          </p:nvPr>
        </p:nvGraphicFramePr>
        <p:xfrm>
          <a:off x="304800" y="1726860"/>
          <a:ext cx="4188460" cy="1656078"/>
        </p:xfrm>
        <a:graphic>
          <a:graphicData uri="http://schemas.openxmlformats.org/drawingml/2006/table">
            <a:tbl>
              <a:tblPr firstRow="1" bandRow="1">
                <a:tableStyleId>{2D5ABB26-0587-4C30-8999-92F81FD0307C}</a:tableStyleId>
              </a:tblPr>
              <a:tblGrid>
                <a:gridCol w="990107">
                  <a:extLst>
                    <a:ext uri="{9D8B030D-6E8A-4147-A177-3AD203B41FA5}">
                      <a16:colId xmlns:a16="http://schemas.microsoft.com/office/drawing/2014/main" val="20000"/>
                    </a:ext>
                  </a:extLst>
                </a:gridCol>
                <a:gridCol w="3198353">
                  <a:extLst>
                    <a:ext uri="{9D8B030D-6E8A-4147-A177-3AD203B41FA5}">
                      <a16:colId xmlns:a16="http://schemas.microsoft.com/office/drawing/2014/main" val="20001"/>
                    </a:ext>
                  </a:extLst>
                </a:gridCol>
              </a:tblGrid>
              <a:tr h="383539">
                <a:tc>
                  <a:txBody>
                    <a:bodyPr/>
                    <a:lstStyle/>
                    <a:p>
                      <a:pPr marL="85090">
                        <a:lnSpc>
                          <a:spcPct val="100000"/>
                        </a:lnSpc>
                      </a:pPr>
                      <a:r>
                        <a:rPr sz="1800" b="1" dirty="0">
                          <a:solidFill>
                            <a:srgbClr val="FFFFFF"/>
                          </a:solidFill>
                          <a:latin typeface="Arial"/>
                          <a:cs typeface="Arial"/>
                        </a:rPr>
                        <a:t>S</a:t>
                      </a:r>
                      <a:r>
                        <a:rPr sz="1800" b="1" spc="-20" dirty="0">
                          <a:solidFill>
                            <a:srgbClr val="FFFFFF"/>
                          </a:solidFill>
                          <a:latin typeface="Arial"/>
                          <a:cs typeface="Arial"/>
                        </a:rPr>
                        <a:t>y</a:t>
                      </a:r>
                      <a:r>
                        <a:rPr sz="1800" b="1" dirty="0">
                          <a:solidFill>
                            <a:srgbClr val="FFFFFF"/>
                          </a:solidFill>
                          <a:latin typeface="Arial"/>
                          <a:cs typeface="Arial"/>
                        </a:rPr>
                        <a:t>ntax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800" b="1" dirty="0">
                          <a:solidFill>
                            <a:srgbClr val="FFFFFF"/>
                          </a:solidFill>
                          <a:latin typeface="Arial"/>
                          <a:cs typeface="Arial"/>
                        </a:rPr>
                        <a:t>M</a:t>
                      </a:r>
                      <a:r>
                        <a:rPr sz="1800" b="1" spc="-10" dirty="0">
                          <a:solidFill>
                            <a:srgbClr val="FFFFFF"/>
                          </a:solidFill>
                          <a:latin typeface="Arial"/>
                          <a:cs typeface="Arial"/>
                        </a:rPr>
                        <a:t>ea</a:t>
                      </a:r>
                      <a:r>
                        <a:rPr sz="1800" b="1" dirty="0">
                          <a:solidFill>
                            <a:srgbClr val="FFFFFF"/>
                          </a:solidFill>
                          <a:latin typeface="Arial"/>
                          <a:cs typeface="Arial"/>
                        </a:rPr>
                        <a:t>ning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901700">
                <a:tc>
                  <a:txBody>
                    <a:bodyPr/>
                    <a:lstStyle/>
                    <a:p>
                      <a:pPr marL="85090">
                        <a:lnSpc>
                          <a:spcPct val="100000"/>
                        </a:lnSpc>
                      </a:pPr>
                      <a:r>
                        <a:rPr sz="1800" dirty="0">
                          <a:latin typeface="Arial"/>
                          <a:cs typeface="Arial"/>
                        </a:rPr>
                        <a:t>SELECT</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090" marR="126364">
                        <a:lnSpc>
                          <a:spcPct val="100000"/>
                        </a:lnSpc>
                      </a:pPr>
                      <a:r>
                        <a:rPr lang="en-US" sz="1400" dirty="0">
                          <a:latin typeface="Arial"/>
                          <a:cs typeface="Arial"/>
                        </a:rPr>
                        <a:t>S</a:t>
                      </a:r>
                      <a:r>
                        <a:rPr lang="en-US" sz="1400" spc="-10" dirty="0">
                          <a:latin typeface="Arial"/>
                          <a:cs typeface="Arial"/>
                        </a:rPr>
                        <a:t>p</a:t>
                      </a:r>
                      <a:r>
                        <a:rPr lang="en-US" sz="1400" dirty="0">
                          <a:latin typeface="Arial"/>
                          <a:cs typeface="Arial"/>
                        </a:rPr>
                        <a:t>ec</a:t>
                      </a:r>
                      <a:r>
                        <a:rPr lang="en-US" sz="1400" spc="-10" dirty="0">
                          <a:latin typeface="Arial"/>
                          <a:cs typeface="Arial"/>
                        </a:rPr>
                        <a:t>i</a:t>
                      </a:r>
                      <a:r>
                        <a:rPr lang="en-US" sz="1400" dirty="0">
                          <a:latin typeface="Arial"/>
                          <a:cs typeface="Arial"/>
                        </a:rPr>
                        <a:t>fy the name of the</a:t>
                      </a:r>
                      <a:r>
                        <a:rPr lang="en-US" sz="1400" spc="5" dirty="0">
                          <a:latin typeface="Arial"/>
                          <a:cs typeface="Arial"/>
                        </a:rPr>
                        <a:t> </a:t>
                      </a:r>
                      <a:r>
                        <a:rPr lang="en-US" sz="1400" dirty="0">
                          <a:latin typeface="Arial"/>
                          <a:cs typeface="Arial"/>
                        </a:rPr>
                        <a:t>co</a:t>
                      </a:r>
                      <a:r>
                        <a:rPr lang="en-US" sz="1400" spc="-10" dirty="0">
                          <a:latin typeface="Arial"/>
                          <a:cs typeface="Arial"/>
                        </a:rPr>
                        <a:t>l</a:t>
                      </a:r>
                      <a:r>
                        <a:rPr lang="en-US" sz="1400" dirty="0">
                          <a:latin typeface="Arial"/>
                          <a:cs typeface="Arial"/>
                        </a:rPr>
                        <a:t>um</a:t>
                      </a:r>
                      <a:r>
                        <a:rPr lang="en-US" sz="1400" spc="-10" dirty="0">
                          <a:latin typeface="Arial"/>
                          <a:cs typeface="Arial"/>
                        </a:rPr>
                        <a:t>n</a:t>
                      </a:r>
                      <a:r>
                        <a:rPr lang="en-US" sz="1400" dirty="0">
                          <a:latin typeface="Arial"/>
                          <a:cs typeface="Arial"/>
                        </a:rPr>
                        <a:t>s</a:t>
                      </a:r>
                      <a:r>
                        <a:rPr lang="en-US" sz="1400" spc="20" dirty="0">
                          <a:latin typeface="Arial"/>
                          <a:cs typeface="Arial"/>
                        </a:rPr>
                        <a:t> to output, or *, or </a:t>
                      </a:r>
                    </a:p>
                    <a:p>
                      <a:pPr marL="85090" marR="126364">
                        <a:lnSpc>
                          <a:spcPct val="100000"/>
                        </a:lnSpc>
                      </a:pPr>
                      <a:r>
                        <a:rPr lang="en-US" sz="1400" dirty="0">
                          <a:latin typeface="Arial"/>
                          <a:cs typeface="Arial"/>
                        </a:rPr>
                        <a:t>aggregate functions such as count(), avg()</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370839">
                <a:tc>
                  <a:txBody>
                    <a:bodyPr/>
                    <a:lstStyle/>
                    <a:p>
                      <a:pPr marL="85090">
                        <a:lnSpc>
                          <a:spcPct val="100000"/>
                        </a:lnSpc>
                      </a:pPr>
                      <a:r>
                        <a:rPr sz="1800" spc="5" dirty="0">
                          <a:latin typeface="Arial"/>
                          <a:cs typeface="Arial"/>
                        </a:rPr>
                        <a:t>F</a:t>
                      </a:r>
                      <a:r>
                        <a:rPr sz="1800" dirty="0">
                          <a:latin typeface="Arial"/>
                          <a:cs typeface="Arial"/>
                        </a:rPr>
                        <a:t>ROM</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7E7E7"/>
                    </a:solidFill>
                  </a:tcPr>
                </a:tc>
                <a:tc>
                  <a:txBody>
                    <a:bodyPr/>
                    <a:lstStyle/>
                    <a:p>
                      <a:pPr marL="85090">
                        <a:lnSpc>
                          <a:spcPct val="100000"/>
                        </a:lnSpc>
                      </a:pPr>
                      <a:r>
                        <a:rPr sz="1400" dirty="0">
                          <a:latin typeface="Arial"/>
                          <a:cs typeface="Arial"/>
                        </a:rPr>
                        <a:t>S</a:t>
                      </a:r>
                      <a:r>
                        <a:rPr sz="1400" spc="-10" dirty="0">
                          <a:latin typeface="Arial"/>
                          <a:cs typeface="Arial"/>
                        </a:rPr>
                        <a:t>p</a:t>
                      </a:r>
                      <a:r>
                        <a:rPr sz="1400" dirty="0">
                          <a:latin typeface="Arial"/>
                          <a:cs typeface="Arial"/>
                        </a:rPr>
                        <a:t>ec</a:t>
                      </a:r>
                      <a:r>
                        <a:rPr sz="1400" spc="-10" dirty="0">
                          <a:latin typeface="Arial"/>
                          <a:cs typeface="Arial"/>
                        </a:rPr>
                        <a:t>i</a:t>
                      </a:r>
                      <a:r>
                        <a:rPr sz="1400" dirty="0">
                          <a:latin typeface="Arial"/>
                          <a:cs typeface="Arial"/>
                        </a:rPr>
                        <a:t>fy</a:t>
                      </a:r>
                      <a:r>
                        <a:rPr sz="1400" spc="5" dirty="0">
                          <a:latin typeface="Arial"/>
                          <a:cs typeface="Arial"/>
                        </a:rPr>
                        <a:t> </a:t>
                      </a:r>
                      <a:r>
                        <a:rPr lang="en-US" sz="1400" spc="5" dirty="0">
                          <a:latin typeface="Arial"/>
                          <a:cs typeface="Arial"/>
                        </a:rPr>
                        <a:t>names of one or more tables</a:t>
                      </a:r>
                      <a:endParaRPr sz="1400" dirty="0">
                        <a:latin typeface="Arial"/>
                        <a:cs typeface="Arial"/>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7E7E7"/>
                    </a:solidFill>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3FCE221B-6DD1-4614-B4E0-C79E9FAF6E0A}"/>
              </a:ext>
            </a:extLst>
          </p:cNvPr>
          <p:cNvSpPr txBox="1"/>
          <p:nvPr/>
        </p:nvSpPr>
        <p:spPr>
          <a:xfrm>
            <a:off x="535940" y="1188473"/>
            <a:ext cx="2505366" cy="369332"/>
          </a:xfrm>
          <a:prstGeom prst="rect">
            <a:avLst/>
          </a:prstGeom>
          <a:noFill/>
        </p:spPr>
        <p:txBody>
          <a:bodyPr wrap="none" rtlCol="0">
            <a:spAutoFit/>
          </a:bodyPr>
          <a:lstStyle/>
          <a:p>
            <a:r>
              <a:rPr lang="en-US" dirty="0"/>
              <a:t>Emp(</a:t>
            </a:r>
            <a:r>
              <a:rPr lang="en-US" u="sng" dirty="0" err="1"/>
              <a:t>eid</a:t>
            </a:r>
            <a:r>
              <a:rPr lang="en-US" dirty="0"/>
              <a:t>, </a:t>
            </a:r>
            <a:r>
              <a:rPr lang="en-US" dirty="0" err="1"/>
              <a:t>ename</a:t>
            </a:r>
            <a:r>
              <a:rPr lang="en-US" dirty="0"/>
              <a:t>, salary)</a:t>
            </a:r>
          </a:p>
        </p:txBody>
      </p:sp>
      <p:graphicFrame>
        <p:nvGraphicFramePr>
          <p:cNvPr id="4" name="Table 3">
            <a:extLst>
              <a:ext uri="{FF2B5EF4-FFF2-40B4-BE49-F238E27FC236}">
                <a16:creationId xmlns:a16="http://schemas.microsoft.com/office/drawing/2014/main" id="{8BF4162B-3FA7-4DDD-91DE-98A2800A0DCA}"/>
              </a:ext>
            </a:extLst>
          </p:cNvPr>
          <p:cNvGraphicFramePr>
            <a:graphicFrameLocks noGrp="1"/>
          </p:cNvGraphicFramePr>
          <p:nvPr>
            <p:extLst>
              <p:ext uri="{D42A27DB-BD31-4B8C-83A1-F6EECF244321}">
                <p14:modId xmlns:p14="http://schemas.microsoft.com/office/powerpoint/2010/main" val="471656777"/>
              </p:ext>
            </p:extLst>
          </p:nvPr>
        </p:nvGraphicFramePr>
        <p:xfrm>
          <a:off x="4490767" y="1741461"/>
          <a:ext cx="4577033" cy="4853940"/>
        </p:xfrm>
        <a:graphic>
          <a:graphicData uri="http://schemas.openxmlformats.org/drawingml/2006/table">
            <a:tbl>
              <a:tblPr firstRow="1" bandRow="1">
                <a:tableStyleId>{2D5ABB26-0587-4C30-8999-92F81FD0307C}</a:tableStyleId>
              </a:tblPr>
              <a:tblGrid>
                <a:gridCol w="4577033">
                  <a:extLst>
                    <a:ext uri="{9D8B030D-6E8A-4147-A177-3AD203B41FA5}">
                      <a16:colId xmlns:a16="http://schemas.microsoft.com/office/drawing/2014/main" val="746731839"/>
                    </a:ext>
                  </a:extLst>
                </a:gridCol>
              </a:tblGrid>
              <a:tr h="901700">
                <a:tc>
                  <a:txBody>
                    <a:bodyPr/>
                    <a:lstStyle/>
                    <a:p>
                      <a:pPr marL="85725" marR="913765">
                        <a:lnSpc>
                          <a:spcPct val="100000"/>
                        </a:lnSpc>
                      </a:pPr>
                      <a:r>
                        <a:rPr lang="en-US" sz="1100" spc="-5" dirty="0">
                          <a:latin typeface="Courier New"/>
                          <a:cs typeface="Courier New"/>
                        </a:rPr>
                        <a:t>-- return </a:t>
                      </a:r>
                      <a:r>
                        <a:rPr lang="en-US" sz="1100" spc="-5" dirty="0" err="1">
                          <a:latin typeface="Courier New"/>
                          <a:cs typeface="Courier New"/>
                        </a:rPr>
                        <a:t>eid</a:t>
                      </a:r>
                      <a:r>
                        <a:rPr lang="en-US" sz="1100" spc="-5" dirty="0">
                          <a:latin typeface="Courier New"/>
                          <a:cs typeface="Courier New"/>
                        </a:rPr>
                        <a:t> and </a:t>
                      </a:r>
                      <a:r>
                        <a:rPr lang="en-US" sz="1100" spc="-5" dirty="0" err="1">
                          <a:latin typeface="Courier New"/>
                          <a:cs typeface="Courier New"/>
                        </a:rPr>
                        <a:t>ename</a:t>
                      </a:r>
                      <a:r>
                        <a:rPr lang="en-US" sz="1100" spc="-5" dirty="0">
                          <a:latin typeface="Courier New"/>
                          <a:cs typeface="Courier New"/>
                        </a:rPr>
                        <a:t> values </a:t>
                      </a:r>
                    </a:p>
                    <a:p>
                      <a:pPr marL="85725" marR="913765">
                        <a:lnSpc>
                          <a:spcPct val="100000"/>
                        </a:lnSpc>
                      </a:pPr>
                      <a:r>
                        <a:rPr lang="en-US" sz="1100" spc="-5" dirty="0">
                          <a:latin typeface="Courier New"/>
                          <a:cs typeface="Courier New"/>
                        </a:rPr>
                        <a:t>-- of all rows</a:t>
                      </a:r>
                    </a:p>
                    <a:p>
                      <a:pPr marL="85725" marR="913765">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lang="en-US" sz="1600" spc="-5" dirty="0" err="1">
                          <a:latin typeface="Courier New"/>
                          <a:cs typeface="Courier New"/>
                        </a:rPr>
                        <a:t>eid</a:t>
                      </a:r>
                      <a:r>
                        <a:rPr sz="1600" dirty="0">
                          <a:latin typeface="Courier New"/>
                          <a:cs typeface="Courier New"/>
                        </a:rPr>
                        <a:t>,</a:t>
                      </a:r>
                      <a:r>
                        <a:rPr sz="1600" spc="10" dirty="0">
                          <a:latin typeface="Courier New"/>
                          <a:cs typeface="Courier New"/>
                        </a:rPr>
                        <a:t> </a:t>
                      </a:r>
                      <a:r>
                        <a:rPr lang="en-US" sz="1600" spc="-5" dirty="0" err="1">
                          <a:latin typeface="Courier New"/>
                          <a:cs typeface="Courier New"/>
                        </a:rPr>
                        <a:t>ename</a:t>
                      </a:r>
                      <a:endParaRPr lang="en-US" sz="1600" spc="-5" dirty="0">
                        <a:latin typeface="Courier New"/>
                        <a:cs typeface="Courier New"/>
                      </a:endParaRPr>
                    </a:p>
                    <a:p>
                      <a:pPr marL="85725" marR="913765">
                        <a:lnSpc>
                          <a:spcPct val="100000"/>
                        </a:lnSpc>
                      </a:pPr>
                      <a:r>
                        <a:rPr lang="en-US" sz="1600" spc="-5" dirty="0">
                          <a:latin typeface="Courier New"/>
                          <a:cs typeface="Courier New"/>
                        </a:rPr>
                        <a:t>FROM Emp</a:t>
                      </a:r>
                    </a:p>
                    <a:p>
                      <a:pPr marL="85725" marR="913765">
                        <a:lnSpc>
                          <a:spcPct val="100000"/>
                        </a:lnSpc>
                      </a:pPr>
                      <a:endParaRPr lang="en-US" sz="1600" spc="-5" dirty="0">
                        <a:latin typeface="Courier New"/>
                        <a:cs typeface="Courier New"/>
                      </a:endParaRPr>
                    </a:p>
                    <a:p>
                      <a:pPr marL="85725" marR="913765">
                        <a:lnSpc>
                          <a:spcPct val="100000"/>
                        </a:lnSpc>
                      </a:pPr>
                      <a:r>
                        <a:rPr lang="en-US" sz="1100" spc="-5" dirty="0">
                          <a:latin typeface="Courier New"/>
                          <a:cs typeface="Courier New"/>
                        </a:rPr>
                        <a:t>-- same as the above, but the column </a:t>
                      </a:r>
                    </a:p>
                    <a:p>
                      <a:pPr marL="85725" marR="913765">
                        <a:lnSpc>
                          <a:spcPct val="100000"/>
                        </a:lnSpc>
                      </a:pPr>
                      <a:r>
                        <a:rPr lang="en-US" sz="1100" spc="-5" dirty="0">
                          <a:latin typeface="Courier New"/>
                          <a:cs typeface="Courier New"/>
                        </a:rPr>
                        <a:t>-- heading for </a:t>
                      </a:r>
                      <a:r>
                        <a:rPr lang="en-US" sz="1100" spc="-5" dirty="0" err="1">
                          <a:latin typeface="Courier New"/>
                          <a:cs typeface="Courier New"/>
                        </a:rPr>
                        <a:t>ename</a:t>
                      </a:r>
                      <a:r>
                        <a:rPr lang="en-US" sz="1100" spc="-5" dirty="0">
                          <a:latin typeface="Courier New"/>
                          <a:cs typeface="Courier New"/>
                        </a:rPr>
                        <a:t> is changed </a:t>
                      </a:r>
                    </a:p>
                    <a:p>
                      <a:pPr marL="85725" marR="913765" lvl="0" indent="0" defTabSz="914400" eaLnBrk="1" fontAlgn="auto" latinLnBrk="0" hangingPunct="1">
                        <a:lnSpc>
                          <a:spcPct val="100000"/>
                        </a:lnSpc>
                        <a:spcBef>
                          <a:spcPts val="0"/>
                        </a:spcBef>
                        <a:spcAft>
                          <a:spcPts val="0"/>
                        </a:spcAft>
                        <a:buClrTx/>
                        <a:buSzTx/>
                        <a:buFontTx/>
                        <a:buNone/>
                        <a:tabLst/>
                        <a:defRPr/>
                      </a:pPr>
                      <a:r>
                        <a:rPr lang="en-US" sz="1600" spc="-5" dirty="0">
                          <a:latin typeface="Courier New"/>
                          <a:cs typeface="Courier New"/>
                        </a:rPr>
                        <a:t>SELECT </a:t>
                      </a:r>
                      <a:r>
                        <a:rPr lang="en-US" sz="1600" spc="-5" dirty="0" err="1">
                          <a:latin typeface="Courier New"/>
                          <a:cs typeface="Courier New"/>
                        </a:rPr>
                        <a:t>eid</a:t>
                      </a:r>
                      <a:r>
                        <a:rPr lang="en-US" sz="1600" spc="-5" dirty="0">
                          <a:latin typeface="Courier New"/>
                          <a:cs typeface="Courier New"/>
                        </a:rPr>
                        <a:t>, </a:t>
                      </a:r>
                      <a:r>
                        <a:rPr lang="en-US" sz="1600" spc="-5" dirty="0" err="1">
                          <a:latin typeface="Courier New"/>
                          <a:cs typeface="Courier New"/>
                        </a:rPr>
                        <a:t>ename</a:t>
                      </a:r>
                      <a:r>
                        <a:rPr lang="en-US" sz="1600" spc="-5" dirty="0">
                          <a:latin typeface="Courier New"/>
                          <a:cs typeface="Courier New"/>
                        </a:rPr>
                        <a:t> as 'employee name'</a:t>
                      </a:r>
                    </a:p>
                    <a:p>
                      <a:pPr marL="85725" marR="913765">
                        <a:lnSpc>
                          <a:spcPct val="100000"/>
                        </a:lnSpc>
                      </a:pPr>
                      <a:r>
                        <a:rPr lang="en-US" sz="1600" spc="-5" dirty="0">
                          <a:latin typeface="Courier New"/>
                          <a:cs typeface="Courier New"/>
                        </a:rPr>
                        <a:t>From Emp</a:t>
                      </a:r>
                    </a:p>
                    <a:p>
                      <a:pPr marL="85725" marR="913765">
                        <a:lnSpc>
                          <a:spcPct val="100000"/>
                        </a:lnSpc>
                      </a:pPr>
                      <a:endParaRPr lang="en-US" sz="1600" spc="-5" dirty="0">
                        <a:latin typeface="Courier New"/>
                        <a:cs typeface="Courier New"/>
                      </a:endParaRPr>
                    </a:p>
                    <a:p>
                      <a:pPr marL="85725" marR="913765">
                        <a:lnSpc>
                          <a:spcPct val="100000"/>
                        </a:lnSpc>
                      </a:pPr>
                      <a:r>
                        <a:rPr lang="en-US" sz="1200" spc="-5" dirty="0">
                          <a:latin typeface="Courier New"/>
                          <a:cs typeface="Courier New"/>
                        </a:rPr>
                        <a:t>-- return all attributes of all rows</a:t>
                      </a:r>
                    </a:p>
                    <a:p>
                      <a:pPr marL="85725" marR="913765">
                        <a:lnSpc>
                          <a:spcPct val="100000"/>
                        </a:lnSpc>
                      </a:pPr>
                      <a:r>
                        <a:rPr lang="en-US" sz="1600" spc="-5" dirty="0">
                          <a:latin typeface="Courier New"/>
                          <a:cs typeface="Courier New"/>
                        </a:rPr>
                        <a:t>select *</a:t>
                      </a:r>
                    </a:p>
                    <a:p>
                      <a:pPr marL="85725" marR="913765">
                        <a:lnSpc>
                          <a:spcPct val="100000"/>
                        </a:lnSpc>
                      </a:pPr>
                      <a:r>
                        <a:rPr lang="en-US" sz="1600" spc="-5" dirty="0">
                          <a:latin typeface="Courier New"/>
                          <a:cs typeface="Courier New"/>
                        </a:rPr>
                        <a:t>from emp</a:t>
                      </a:r>
                    </a:p>
                    <a:p>
                      <a:pPr marL="85725" marR="913765">
                        <a:lnSpc>
                          <a:spcPct val="100000"/>
                        </a:lnSpc>
                      </a:pPr>
                      <a:endParaRPr lang="en-US" sz="1600" spc="-5" dirty="0">
                        <a:latin typeface="Courier New"/>
                        <a:cs typeface="Courier New"/>
                      </a:endParaRPr>
                    </a:p>
                    <a:p>
                      <a:pPr marL="85725" marR="913765">
                        <a:lnSpc>
                          <a:spcPct val="100000"/>
                        </a:lnSpc>
                      </a:pPr>
                      <a:r>
                        <a:rPr lang="en-US" sz="1200" spc="-5" dirty="0">
                          <a:latin typeface="Courier New"/>
                          <a:cs typeface="Courier New"/>
                        </a:rPr>
                        <a:t>-- return #rows in the table</a:t>
                      </a:r>
                    </a:p>
                    <a:p>
                      <a:pPr marL="85725" marR="913765">
                        <a:lnSpc>
                          <a:spcPct val="100000"/>
                        </a:lnSpc>
                      </a:pPr>
                      <a:r>
                        <a:rPr sz="1600" spc="-5" dirty="0">
                          <a:latin typeface="Courier New"/>
                          <a:cs typeface="Courier New"/>
                        </a:rPr>
                        <a:t>SELE</a:t>
                      </a:r>
                      <a:r>
                        <a:rPr sz="1600" dirty="0">
                          <a:latin typeface="Courier New"/>
                          <a:cs typeface="Courier New"/>
                        </a:rPr>
                        <a:t>CT</a:t>
                      </a:r>
                      <a:r>
                        <a:rPr sz="1600" spc="10" dirty="0">
                          <a:latin typeface="Courier New"/>
                          <a:cs typeface="Courier New"/>
                        </a:rPr>
                        <a:t> </a:t>
                      </a:r>
                      <a:r>
                        <a:rPr sz="1600" spc="-5" dirty="0">
                          <a:latin typeface="Courier New"/>
                          <a:cs typeface="Courier New"/>
                        </a:rPr>
                        <a:t>COUN</a:t>
                      </a:r>
                      <a:r>
                        <a:rPr sz="1600" spc="15" dirty="0">
                          <a:latin typeface="Courier New"/>
                          <a:cs typeface="Courier New"/>
                        </a:rPr>
                        <a:t>T</a:t>
                      </a:r>
                      <a:r>
                        <a:rPr sz="1600" spc="-5" dirty="0">
                          <a:latin typeface="Courier New"/>
                          <a:cs typeface="Courier New"/>
                        </a:rPr>
                        <a:t>(*)</a:t>
                      </a:r>
                      <a:endParaRPr lang="en-US" sz="1600" spc="-5" dirty="0">
                        <a:latin typeface="Courier New"/>
                        <a:cs typeface="Courier New"/>
                      </a:endParaRPr>
                    </a:p>
                    <a:p>
                      <a:pPr marL="85725" marR="913765">
                        <a:lnSpc>
                          <a:spcPct val="100000"/>
                        </a:lnSpc>
                      </a:pPr>
                      <a:r>
                        <a:rPr lang="en-US" sz="1600" spc="-5" dirty="0">
                          <a:latin typeface="Courier New"/>
                          <a:cs typeface="Courier New"/>
                        </a:rPr>
                        <a:t>FROM EMP</a:t>
                      </a:r>
                    </a:p>
                    <a:p>
                      <a:pPr marL="85725" marR="913765">
                        <a:lnSpc>
                          <a:spcPct val="100000"/>
                        </a:lnSpc>
                      </a:pPr>
                      <a:endParaRPr lang="en-US" sz="1600" spc="-5" dirty="0">
                        <a:latin typeface="Courier New"/>
                        <a:cs typeface="Courier New"/>
                      </a:endParaRPr>
                    </a:p>
                    <a:p>
                      <a:pPr marL="85725" marR="913765">
                        <a:lnSpc>
                          <a:spcPct val="100000"/>
                        </a:lnSpc>
                      </a:pPr>
                      <a:r>
                        <a:rPr lang="en-US" sz="1050" spc="-5" dirty="0">
                          <a:latin typeface="Courier New"/>
                          <a:cs typeface="Courier New"/>
                        </a:rPr>
                        <a:t>-- return the average of salary of all rows</a:t>
                      </a:r>
                    </a:p>
                    <a:p>
                      <a:pPr marL="85725" marR="913765">
                        <a:lnSpc>
                          <a:spcPct val="100000"/>
                        </a:lnSpc>
                      </a:pPr>
                      <a:r>
                        <a:rPr lang="en-US" sz="1600" dirty="0">
                          <a:latin typeface="Courier New"/>
                          <a:cs typeface="Courier New"/>
                        </a:rPr>
                        <a:t>SELECT AVG(SALARY)</a:t>
                      </a:r>
                    </a:p>
                    <a:p>
                      <a:pPr marL="85725" marR="913765">
                        <a:lnSpc>
                          <a:spcPct val="100000"/>
                        </a:lnSpc>
                      </a:pPr>
                      <a:r>
                        <a:rPr lang="en-US" sz="1600" dirty="0">
                          <a:latin typeface="Courier New"/>
                          <a:cs typeface="Courier New"/>
                        </a:rPr>
                        <a:t>From Emp</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3749285685"/>
                  </a:ext>
                </a:extLst>
              </a:tr>
            </a:tbl>
          </a:graphicData>
        </a:graphic>
      </p:graphicFrame>
      <p:sp>
        <p:nvSpPr>
          <p:cNvPr id="6" name="TextBox 5">
            <a:extLst>
              <a:ext uri="{FF2B5EF4-FFF2-40B4-BE49-F238E27FC236}">
                <a16:creationId xmlns:a16="http://schemas.microsoft.com/office/drawing/2014/main" id="{9B664462-2B24-452F-8A1F-C41AC1B76B25}"/>
              </a:ext>
            </a:extLst>
          </p:cNvPr>
          <p:cNvSpPr txBox="1"/>
          <p:nvPr/>
        </p:nvSpPr>
        <p:spPr>
          <a:xfrm>
            <a:off x="3886200" y="1088335"/>
            <a:ext cx="4585999" cy="369332"/>
          </a:xfrm>
          <a:prstGeom prst="rect">
            <a:avLst/>
          </a:prstGeom>
          <a:noFill/>
        </p:spPr>
        <p:txBody>
          <a:bodyPr wrap="none" rtlCol="0">
            <a:spAutoFit/>
          </a:bodyPr>
          <a:lstStyle/>
          <a:p>
            <a:r>
              <a:rPr lang="en-US" dirty="0"/>
              <a:t>Underline attribute(s) indicate the primary key.</a:t>
            </a:r>
          </a:p>
        </p:txBody>
      </p:sp>
      <p:sp>
        <p:nvSpPr>
          <p:cNvPr id="7" name="TextBox 6">
            <a:extLst>
              <a:ext uri="{FF2B5EF4-FFF2-40B4-BE49-F238E27FC236}">
                <a16:creationId xmlns:a16="http://schemas.microsoft.com/office/drawing/2014/main" id="{FC0B8B2C-124F-4261-99FF-B99188B891A0}"/>
              </a:ext>
            </a:extLst>
          </p:cNvPr>
          <p:cNvSpPr txBox="1"/>
          <p:nvPr/>
        </p:nvSpPr>
        <p:spPr>
          <a:xfrm>
            <a:off x="152400" y="3886200"/>
            <a:ext cx="4128181" cy="646331"/>
          </a:xfrm>
          <a:prstGeom prst="rect">
            <a:avLst/>
          </a:prstGeom>
          <a:noFill/>
        </p:spPr>
        <p:txBody>
          <a:bodyPr wrap="none" rtlCol="0">
            <a:spAutoFit/>
          </a:bodyPr>
          <a:lstStyle/>
          <a:p>
            <a:r>
              <a:rPr lang="en-US" dirty="0"/>
              <a:t>The select clause is after the word SELECT.</a:t>
            </a:r>
          </a:p>
          <a:p>
            <a:r>
              <a:rPr lang="en-US" dirty="0"/>
              <a:t>The from clause is after the word FROM.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ct val="100000"/>
              </a:lnSpc>
            </a:pPr>
            <a:r>
              <a:rPr lang="en-US" dirty="0"/>
              <a:t>SELECT, FROM, WHERE clauses</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graphicFrame>
        <p:nvGraphicFramePr>
          <p:cNvPr id="3" name="object 3"/>
          <p:cNvGraphicFramePr>
            <a:graphicFrameLocks noGrp="1"/>
          </p:cNvGraphicFramePr>
          <p:nvPr>
            <p:extLst>
              <p:ext uri="{D42A27DB-BD31-4B8C-83A1-F6EECF244321}">
                <p14:modId xmlns:p14="http://schemas.microsoft.com/office/powerpoint/2010/main" val="1483512451"/>
              </p:ext>
            </p:extLst>
          </p:nvPr>
        </p:nvGraphicFramePr>
        <p:xfrm>
          <a:off x="549386" y="1523834"/>
          <a:ext cx="4327413" cy="3180078"/>
        </p:xfrm>
        <a:graphic>
          <a:graphicData uri="http://schemas.openxmlformats.org/drawingml/2006/table">
            <a:tbl>
              <a:tblPr firstRow="1" bandRow="1">
                <a:tableStyleId>{2D5ABB26-0587-4C30-8999-92F81FD0307C}</a:tableStyleId>
              </a:tblPr>
              <a:tblGrid>
                <a:gridCol w="1045532">
                  <a:extLst>
                    <a:ext uri="{9D8B030D-6E8A-4147-A177-3AD203B41FA5}">
                      <a16:colId xmlns:a16="http://schemas.microsoft.com/office/drawing/2014/main" val="20000"/>
                    </a:ext>
                  </a:extLst>
                </a:gridCol>
                <a:gridCol w="3281881">
                  <a:extLst>
                    <a:ext uri="{9D8B030D-6E8A-4147-A177-3AD203B41FA5}">
                      <a16:colId xmlns:a16="http://schemas.microsoft.com/office/drawing/2014/main" val="20001"/>
                    </a:ext>
                  </a:extLst>
                </a:gridCol>
              </a:tblGrid>
              <a:tr h="383539">
                <a:tc>
                  <a:txBody>
                    <a:bodyPr/>
                    <a:lstStyle/>
                    <a:p>
                      <a:pPr marL="85090">
                        <a:lnSpc>
                          <a:spcPct val="100000"/>
                        </a:lnSpc>
                      </a:pPr>
                      <a:r>
                        <a:rPr sz="1800" b="1" dirty="0">
                          <a:solidFill>
                            <a:srgbClr val="FFFFFF"/>
                          </a:solidFill>
                          <a:latin typeface="Arial"/>
                          <a:cs typeface="Arial"/>
                        </a:rPr>
                        <a:t>S</a:t>
                      </a:r>
                      <a:r>
                        <a:rPr sz="1800" b="1" spc="-20" dirty="0">
                          <a:solidFill>
                            <a:srgbClr val="FFFFFF"/>
                          </a:solidFill>
                          <a:latin typeface="Arial"/>
                          <a:cs typeface="Arial"/>
                        </a:rPr>
                        <a:t>y</a:t>
                      </a:r>
                      <a:r>
                        <a:rPr sz="1800" b="1" dirty="0">
                          <a:solidFill>
                            <a:srgbClr val="FFFFFF"/>
                          </a:solidFill>
                          <a:latin typeface="Arial"/>
                          <a:cs typeface="Arial"/>
                        </a:rPr>
                        <a:t>ntax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400" b="1" dirty="0">
                          <a:solidFill>
                            <a:srgbClr val="FFFFFF"/>
                          </a:solidFill>
                          <a:latin typeface="Arial"/>
                          <a:cs typeface="Arial"/>
                        </a:rPr>
                        <a:t>M</a:t>
                      </a:r>
                      <a:r>
                        <a:rPr sz="1400" b="1" spc="-10" dirty="0">
                          <a:solidFill>
                            <a:srgbClr val="FFFFFF"/>
                          </a:solidFill>
                          <a:latin typeface="Arial"/>
                          <a:cs typeface="Arial"/>
                        </a:rPr>
                        <a:t>ea</a:t>
                      </a:r>
                      <a:r>
                        <a:rPr sz="1400" b="1" dirty="0">
                          <a:solidFill>
                            <a:srgbClr val="FFFFFF"/>
                          </a:solidFill>
                          <a:latin typeface="Arial"/>
                          <a:cs typeface="Arial"/>
                        </a:rPr>
                        <a:t>ning</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901700">
                <a:tc>
                  <a:txBody>
                    <a:bodyPr/>
                    <a:lstStyle/>
                    <a:p>
                      <a:pPr marL="85090">
                        <a:lnSpc>
                          <a:spcPct val="100000"/>
                        </a:lnSpc>
                      </a:pPr>
                      <a:r>
                        <a:rPr sz="1800" dirty="0">
                          <a:latin typeface="Arial"/>
                          <a:cs typeface="Arial"/>
                        </a:rPr>
                        <a:t>SELECT</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090" marR="126364">
                        <a:lnSpc>
                          <a:spcPct val="100000"/>
                        </a:lnSpc>
                      </a:pPr>
                      <a:r>
                        <a:rPr sz="1400" dirty="0">
                          <a:latin typeface="Arial"/>
                          <a:cs typeface="Arial"/>
                        </a:rPr>
                        <a:t>S</a:t>
                      </a:r>
                      <a:r>
                        <a:rPr sz="1400" spc="-10" dirty="0">
                          <a:latin typeface="Arial"/>
                          <a:cs typeface="Arial"/>
                        </a:rPr>
                        <a:t>p</a:t>
                      </a:r>
                      <a:r>
                        <a:rPr sz="1400" dirty="0">
                          <a:latin typeface="Arial"/>
                          <a:cs typeface="Arial"/>
                        </a:rPr>
                        <a:t>ec</a:t>
                      </a:r>
                      <a:r>
                        <a:rPr sz="1400" spc="-10" dirty="0">
                          <a:latin typeface="Arial"/>
                          <a:cs typeface="Arial"/>
                        </a:rPr>
                        <a:t>i</a:t>
                      </a:r>
                      <a:r>
                        <a:rPr sz="1400" dirty="0">
                          <a:latin typeface="Arial"/>
                          <a:cs typeface="Arial"/>
                        </a:rPr>
                        <a:t>fy</a:t>
                      </a:r>
                      <a:r>
                        <a:rPr lang="en-US" sz="1400" dirty="0">
                          <a:latin typeface="Arial"/>
                          <a:cs typeface="Arial"/>
                        </a:rPr>
                        <a:t> the name of the</a:t>
                      </a:r>
                      <a:r>
                        <a:rPr sz="1400" spc="5" dirty="0">
                          <a:latin typeface="Arial"/>
                          <a:cs typeface="Arial"/>
                        </a:rPr>
                        <a:t> </a:t>
                      </a:r>
                      <a:r>
                        <a:rPr sz="1400" dirty="0">
                          <a:latin typeface="Arial"/>
                          <a:cs typeface="Arial"/>
                        </a:rPr>
                        <a:t>co</a:t>
                      </a:r>
                      <a:r>
                        <a:rPr sz="1400" spc="-10" dirty="0">
                          <a:latin typeface="Arial"/>
                          <a:cs typeface="Arial"/>
                        </a:rPr>
                        <a:t>l</a:t>
                      </a:r>
                      <a:r>
                        <a:rPr sz="1400" dirty="0">
                          <a:latin typeface="Arial"/>
                          <a:cs typeface="Arial"/>
                        </a:rPr>
                        <a:t>um</a:t>
                      </a:r>
                      <a:r>
                        <a:rPr sz="1400" spc="-10" dirty="0">
                          <a:latin typeface="Arial"/>
                          <a:cs typeface="Arial"/>
                        </a:rPr>
                        <a:t>n</a:t>
                      </a:r>
                      <a:r>
                        <a:rPr sz="1400" dirty="0">
                          <a:latin typeface="Arial"/>
                          <a:cs typeface="Arial"/>
                        </a:rPr>
                        <a:t>s</a:t>
                      </a:r>
                      <a:r>
                        <a:rPr sz="1400" spc="20" dirty="0">
                          <a:latin typeface="Arial"/>
                          <a:cs typeface="Arial"/>
                        </a:rPr>
                        <a:t> </a:t>
                      </a:r>
                      <a:r>
                        <a:rPr lang="en-US" sz="1400" spc="20" dirty="0">
                          <a:latin typeface="Arial"/>
                          <a:cs typeface="Arial"/>
                        </a:rPr>
                        <a:t>to output, or *, or </a:t>
                      </a:r>
                    </a:p>
                    <a:p>
                      <a:pPr marL="85090" marR="126364">
                        <a:lnSpc>
                          <a:spcPct val="100000"/>
                        </a:lnSpc>
                      </a:pPr>
                      <a:r>
                        <a:rPr lang="en-US" sz="1400" dirty="0">
                          <a:latin typeface="Arial"/>
                          <a:cs typeface="Arial"/>
                        </a:rPr>
                        <a:t>aggregate functions</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370839">
                <a:tc>
                  <a:txBody>
                    <a:bodyPr/>
                    <a:lstStyle/>
                    <a:p>
                      <a:pPr marL="85090">
                        <a:lnSpc>
                          <a:spcPct val="100000"/>
                        </a:lnSpc>
                      </a:pPr>
                      <a:r>
                        <a:rPr sz="1800" spc="5" dirty="0">
                          <a:latin typeface="Arial"/>
                          <a:cs typeface="Arial"/>
                        </a:rPr>
                        <a:t>F</a:t>
                      </a:r>
                      <a:r>
                        <a:rPr sz="1800" dirty="0">
                          <a:latin typeface="Arial"/>
                          <a:cs typeface="Arial"/>
                        </a:rPr>
                        <a:t>ROM</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a:lnSpc>
                          <a:spcPct val="100000"/>
                        </a:lnSpc>
                      </a:pPr>
                      <a:r>
                        <a:rPr sz="1400" dirty="0">
                          <a:latin typeface="Arial"/>
                          <a:cs typeface="Arial"/>
                        </a:rPr>
                        <a:t>S</a:t>
                      </a:r>
                      <a:r>
                        <a:rPr sz="1400" spc="-10" dirty="0">
                          <a:latin typeface="Arial"/>
                          <a:cs typeface="Arial"/>
                        </a:rPr>
                        <a:t>p</a:t>
                      </a:r>
                      <a:r>
                        <a:rPr sz="1400" dirty="0">
                          <a:latin typeface="Arial"/>
                          <a:cs typeface="Arial"/>
                        </a:rPr>
                        <a:t>ec</a:t>
                      </a:r>
                      <a:r>
                        <a:rPr sz="1400" spc="-10" dirty="0">
                          <a:latin typeface="Arial"/>
                          <a:cs typeface="Arial"/>
                        </a:rPr>
                        <a:t>i</a:t>
                      </a:r>
                      <a:r>
                        <a:rPr sz="1400" dirty="0">
                          <a:latin typeface="Arial"/>
                          <a:cs typeface="Arial"/>
                        </a:rPr>
                        <a:t>fy</a:t>
                      </a:r>
                      <a:r>
                        <a:rPr sz="1400" spc="5" dirty="0">
                          <a:latin typeface="Arial"/>
                          <a:cs typeface="Arial"/>
                        </a:rPr>
                        <a:t> </a:t>
                      </a:r>
                      <a:r>
                        <a:rPr sz="1400" dirty="0">
                          <a:latin typeface="Arial"/>
                          <a:cs typeface="Arial"/>
                        </a:rPr>
                        <a:t>the</a:t>
                      </a:r>
                      <a:r>
                        <a:rPr sz="1400" spc="-10" dirty="0">
                          <a:latin typeface="Arial"/>
                          <a:cs typeface="Arial"/>
                        </a:rPr>
                        <a:t> </a:t>
                      </a:r>
                      <a:r>
                        <a:rPr sz="1400" spc="5" dirty="0">
                          <a:latin typeface="Arial"/>
                          <a:cs typeface="Arial"/>
                        </a:rPr>
                        <a:t>t</a:t>
                      </a:r>
                      <a:r>
                        <a:rPr sz="1400" dirty="0">
                          <a:latin typeface="Arial"/>
                          <a:cs typeface="Arial"/>
                        </a:rPr>
                        <a:t>a</a:t>
                      </a:r>
                      <a:r>
                        <a:rPr sz="1400" spc="-10" dirty="0">
                          <a:latin typeface="Arial"/>
                          <a:cs typeface="Arial"/>
                        </a:rPr>
                        <a:t>b</a:t>
                      </a:r>
                      <a:r>
                        <a:rPr sz="1400" dirty="0">
                          <a:latin typeface="Arial"/>
                          <a:cs typeface="Arial"/>
                        </a:rPr>
                        <a:t>l</a:t>
                      </a:r>
                      <a:r>
                        <a:rPr sz="1400" spc="-10" dirty="0">
                          <a:latin typeface="Arial"/>
                          <a:cs typeface="Arial"/>
                        </a:rPr>
                        <a:t>e</a:t>
                      </a:r>
                      <a:r>
                        <a:rPr sz="1400" dirty="0">
                          <a:latin typeface="Arial"/>
                          <a:cs typeface="Arial"/>
                        </a:rPr>
                        <a:t>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r h="914400">
                <a:tc>
                  <a:txBody>
                    <a:bodyPr/>
                    <a:lstStyle/>
                    <a:p>
                      <a:pPr marL="85090">
                        <a:lnSpc>
                          <a:spcPct val="100000"/>
                        </a:lnSpc>
                      </a:pPr>
                      <a:r>
                        <a:rPr sz="1800" spc="5" dirty="0">
                          <a:latin typeface="Arial"/>
                          <a:cs typeface="Arial"/>
                        </a:rPr>
                        <a:t>W</a:t>
                      </a:r>
                      <a:r>
                        <a:rPr sz="1800" dirty="0">
                          <a:latin typeface="Arial"/>
                          <a:cs typeface="Arial"/>
                        </a:rPr>
                        <a:t>HERE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090" marR="97790">
                        <a:lnSpc>
                          <a:spcPct val="100000"/>
                        </a:lnSpc>
                      </a:pPr>
                      <a:r>
                        <a:rPr sz="1400" dirty="0">
                          <a:latin typeface="Arial"/>
                          <a:cs typeface="Arial"/>
                        </a:rPr>
                        <a:t>S</a:t>
                      </a:r>
                      <a:r>
                        <a:rPr sz="1400" spc="-10" dirty="0">
                          <a:latin typeface="Arial"/>
                          <a:cs typeface="Arial"/>
                        </a:rPr>
                        <a:t>p</a:t>
                      </a:r>
                      <a:r>
                        <a:rPr sz="1400" dirty="0">
                          <a:latin typeface="Arial"/>
                          <a:cs typeface="Arial"/>
                        </a:rPr>
                        <a:t>ec</a:t>
                      </a:r>
                      <a:r>
                        <a:rPr sz="1400" spc="-10" dirty="0">
                          <a:latin typeface="Arial"/>
                          <a:cs typeface="Arial"/>
                        </a:rPr>
                        <a:t>i</a:t>
                      </a:r>
                      <a:r>
                        <a:rPr sz="1400" dirty="0">
                          <a:latin typeface="Arial"/>
                          <a:cs typeface="Arial"/>
                        </a:rPr>
                        <a:t>fy</a:t>
                      </a:r>
                      <a:r>
                        <a:rPr sz="1400" spc="5" dirty="0">
                          <a:latin typeface="Arial"/>
                          <a:cs typeface="Arial"/>
                        </a:rPr>
                        <a:t> </a:t>
                      </a:r>
                      <a:r>
                        <a:rPr sz="1400" dirty="0">
                          <a:latin typeface="Arial"/>
                          <a:cs typeface="Arial"/>
                        </a:rPr>
                        <a:t>the</a:t>
                      </a:r>
                      <a:r>
                        <a:rPr sz="1400" spc="-10" dirty="0">
                          <a:latin typeface="Arial"/>
                          <a:cs typeface="Arial"/>
                        </a:rPr>
                        <a:t> </a:t>
                      </a:r>
                      <a:r>
                        <a:rPr sz="1400" dirty="0">
                          <a:latin typeface="Arial"/>
                          <a:cs typeface="Arial"/>
                        </a:rPr>
                        <a:t>co</a:t>
                      </a:r>
                      <a:r>
                        <a:rPr sz="1400" spc="-10" dirty="0">
                          <a:latin typeface="Arial"/>
                          <a:cs typeface="Arial"/>
                        </a:rPr>
                        <a:t>n</a:t>
                      </a:r>
                      <a:r>
                        <a:rPr sz="1400" dirty="0">
                          <a:latin typeface="Arial"/>
                          <a:cs typeface="Arial"/>
                        </a:rPr>
                        <a:t>d</a:t>
                      </a:r>
                      <a:r>
                        <a:rPr sz="1400" spc="-10" dirty="0">
                          <a:latin typeface="Arial"/>
                          <a:cs typeface="Arial"/>
                        </a:rPr>
                        <a:t>i</a:t>
                      </a:r>
                      <a:r>
                        <a:rPr sz="1400" dirty="0">
                          <a:latin typeface="Arial"/>
                          <a:cs typeface="Arial"/>
                        </a:rPr>
                        <a:t>tio</a:t>
                      </a:r>
                      <a:r>
                        <a:rPr sz="1400" spc="-10" dirty="0">
                          <a:latin typeface="Arial"/>
                          <a:cs typeface="Arial"/>
                        </a:rPr>
                        <a:t>n</a:t>
                      </a:r>
                      <a:r>
                        <a:rPr lang="en-US" sz="1400" spc="-10" dirty="0">
                          <a:latin typeface="Arial"/>
                          <a:cs typeface="Arial"/>
                        </a:rPr>
                        <a:t>(</a:t>
                      </a:r>
                      <a:r>
                        <a:rPr sz="1400" dirty="0">
                          <a:latin typeface="Arial"/>
                          <a:cs typeface="Arial"/>
                        </a:rPr>
                        <a:t>s</a:t>
                      </a:r>
                      <a:r>
                        <a:rPr lang="en-US" sz="1400" dirty="0">
                          <a:latin typeface="Arial"/>
                          <a:cs typeface="Arial"/>
                        </a:rPr>
                        <a:t>)</a:t>
                      </a:r>
                    </a:p>
                    <a:p>
                      <a:pPr marL="85090" marR="97790">
                        <a:lnSpc>
                          <a:spcPct val="100000"/>
                        </a:lnSpc>
                      </a:pPr>
                      <a:endParaRPr lang="en-US" sz="1400" dirty="0">
                        <a:latin typeface="Arial"/>
                        <a:cs typeface="Arial"/>
                      </a:endParaRPr>
                    </a:p>
                    <a:p>
                      <a:pPr marL="85090" marR="97790">
                        <a:lnSpc>
                          <a:spcPct val="100000"/>
                        </a:lnSpc>
                      </a:pPr>
                      <a:r>
                        <a:rPr lang="en-US" sz="1800" dirty="0">
                          <a:latin typeface="Arial"/>
                          <a:cs typeface="Arial"/>
                        </a:rPr>
                        <a:t>Return </a:t>
                      </a:r>
                      <a:r>
                        <a:rPr lang="en-US" sz="1800" b="1" dirty="0">
                          <a:latin typeface="Arial"/>
                          <a:cs typeface="Arial"/>
                        </a:rPr>
                        <a:t>only the rows </a:t>
                      </a:r>
                      <a:r>
                        <a:rPr lang="en-US" sz="1800" dirty="0">
                          <a:latin typeface="Arial"/>
                          <a:cs typeface="Arial"/>
                        </a:rPr>
                        <a:t>for which the condition in the </a:t>
                      </a:r>
                      <a:r>
                        <a:rPr lang="en-US" sz="1800" b="1" dirty="0">
                          <a:latin typeface="Arial"/>
                          <a:cs typeface="Arial"/>
                        </a:rPr>
                        <a:t>WHERE clause evaluates to true.</a:t>
                      </a:r>
                      <a:endParaRPr sz="1800" b="1" u="sng" dirty="0">
                        <a:solidFill>
                          <a:srgbClr val="FF0000"/>
                        </a:solidFill>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3FCE221B-6DD1-4614-B4E0-C79E9FAF6E0A}"/>
              </a:ext>
            </a:extLst>
          </p:cNvPr>
          <p:cNvSpPr txBox="1"/>
          <p:nvPr/>
        </p:nvSpPr>
        <p:spPr>
          <a:xfrm>
            <a:off x="5476636" y="1154502"/>
            <a:ext cx="2505366" cy="369332"/>
          </a:xfrm>
          <a:prstGeom prst="rect">
            <a:avLst/>
          </a:prstGeom>
          <a:noFill/>
        </p:spPr>
        <p:txBody>
          <a:bodyPr wrap="none" rtlCol="0">
            <a:spAutoFit/>
          </a:bodyPr>
          <a:lstStyle/>
          <a:p>
            <a:r>
              <a:rPr lang="en-US" dirty="0"/>
              <a:t>Emp(</a:t>
            </a:r>
            <a:r>
              <a:rPr lang="en-US" u="sng" dirty="0" err="1"/>
              <a:t>eid</a:t>
            </a:r>
            <a:r>
              <a:rPr lang="en-US" dirty="0"/>
              <a:t>, </a:t>
            </a:r>
            <a:r>
              <a:rPr lang="en-US" dirty="0" err="1"/>
              <a:t>ename</a:t>
            </a:r>
            <a:r>
              <a:rPr lang="en-US" dirty="0"/>
              <a:t>, salary)</a:t>
            </a:r>
          </a:p>
        </p:txBody>
      </p:sp>
      <p:sp>
        <p:nvSpPr>
          <p:cNvPr id="9" name="TextBox 8">
            <a:extLst>
              <a:ext uri="{FF2B5EF4-FFF2-40B4-BE49-F238E27FC236}">
                <a16:creationId xmlns:a16="http://schemas.microsoft.com/office/drawing/2014/main" id="{09573908-0B70-4364-8A69-797209616FBB}"/>
              </a:ext>
            </a:extLst>
          </p:cNvPr>
          <p:cNvSpPr txBox="1"/>
          <p:nvPr/>
        </p:nvSpPr>
        <p:spPr>
          <a:xfrm>
            <a:off x="4409061" y="4972610"/>
            <a:ext cx="4734939" cy="646331"/>
          </a:xfrm>
          <a:prstGeom prst="rect">
            <a:avLst/>
          </a:prstGeom>
          <a:noFill/>
        </p:spPr>
        <p:txBody>
          <a:bodyPr wrap="square" rtlCol="0">
            <a:spAutoFit/>
          </a:bodyPr>
          <a:lstStyle/>
          <a:p>
            <a:r>
              <a:rPr lang="en-US" dirty="0"/>
              <a:t>Returns no rows since </a:t>
            </a:r>
            <a:r>
              <a:rPr lang="en-US" dirty="0" err="1"/>
              <a:t>eid</a:t>
            </a:r>
            <a:r>
              <a:rPr lang="en-US" dirty="0"/>
              <a:t> is the primary key.  A single row cannot have two different </a:t>
            </a:r>
            <a:r>
              <a:rPr lang="en-US" dirty="0" err="1"/>
              <a:t>eid</a:t>
            </a:r>
            <a:r>
              <a:rPr lang="en-US" dirty="0"/>
              <a:t> values.</a:t>
            </a:r>
          </a:p>
        </p:txBody>
      </p:sp>
      <p:sp>
        <p:nvSpPr>
          <p:cNvPr id="4" name="Rectangle 3">
            <a:extLst>
              <a:ext uri="{FF2B5EF4-FFF2-40B4-BE49-F238E27FC236}">
                <a16:creationId xmlns:a16="http://schemas.microsoft.com/office/drawing/2014/main" id="{39B4F525-F91F-47F7-B409-662AA58B9425}"/>
              </a:ext>
            </a:extLst>
          </p:cNvPr>
          <p:cNvSpPr/>
          <p:nvPr/>
        </p:nvSpPr>
        <p:spPr>
          <a:xfrm>
            <a:off x="4961279" y="1655337"/>
            <a:ext cx="3544927" cy="923330"/>
          </a:xfrm>
          <a:prstGeom prst="rect">
            <a:avLst/>
          </a:prstGeom>
          <a:ln w="12700">
            <a:solidFill>
              <a:schemeClr val="tx1"/>
            </a:solidFill>
          </a:ln>
        </p:spPr>
        <p:txBody>
          <a:bodyPr wrap="square">
            <a:spAutoFit/>
          </a:bodyPr>
          <a:lstStyle/>
          <a:p>
            <a:pPr marL="85725" marR="424815">
              <a:lnSpc>
                <a:spcPct val="100000"/>
              </a:lnSpc>
            </a:pPr>
            <a:r>
              <a:rPr lang="en-US" spc="-5" dirty="0">
                <a:latin typeface="Courier New"/>
                <a:cs typeface="Courier New"/>
              </a:rPr>
              <a:t>SELECT </a:t>
            </a:r>
            <a:r>
              <a:rPr lang="en-US" spc="-5" dirty="0" err="1">
                <a:latin typeface="Courier New"/>
                <a:cs typeface="Courier New"/>
              </a:rPr>
              <a:t>eid</a:t>
            </a:r>
            <a:r>
              <a:rPr lang="en-US" spc="-5" dirty="0">
                <a:latin typeface="Courier New"/>
                <a:cs typeface="Courier New"/>
              </a:rPr>
              <a:t>, salary</a:t>
            </a:r>
          </a:p>
          <a:p>
            <a:pPr marL="85725" marR="424815">
              <a:lnSpc>
                <a:spcPct val="100000"/>
              </a:lnSpc>
            </a:pPr>
            <a:r>
              <a:rPr lang="en-US" spc="-5" dirty="0">
                <a:latin typeface="Courier New"/>
                <a:cs typeface="Courier New"/>
              </a:rPr>
              <a:t>From Emp</a:t>
            </a:r>
          </a:p>
          <a:p>
            <a:pPr marL="85725" marR="424815">
              <a:lnSpc>
                <a:spcPct val="100000"/>
              </a:lnSpc>
            </a:pPr>
            <a:r>
              <a:rPr lang="en-US" spc="-5" dirty="0">
                <a:latin typeface="Courier New"/>
                <a:cs typeface="Courier New"/>
              </a:rPr>
              <a:t>W</a:t>
            </a:r>
            <a:r>
              <a:rPr lang="en-US" dirty="0">
                <a:latin typeface="Courier New"/>
                <a:cs typeface="Courier New"/>
              </a:rPr>
              <a:t>H</a:t>
            </a:r>
            <a:r>
              <a:rPr lang="en-US" spc="-5" dirty="0">
                <a:latin typeface="Courier New"/>
                <a:cs typeface="Courier New"/>
              </a:rPr>
              <a:t>E</a:t>
            </a:r>
            <a:r>
              <a:rPr lang="en-US" dirty="0">
                <a:latin typeface="Courier New"/>
                <a:cs typeface="Courier New"/>
              </a:rPr>
              <a:t>RE </a:t>
            </a:r>
            <a:r>
              <a:rPr lang="en-US" spc="10" dirty="0" err="1">
                <a:latin typeface="Courier New"/>
                <a:cs typeface="Courier New"/>
              </a:rPr>
              <a:t>ename</a:t>
            </a:r>
            <a:r>
              <a:rPr lang="en-US" dirty="0">
                <a:latin typeface="Courier New"/>
                <a:cs typeface="Courier New"/>
              </a:rPr>
              <a:t> =</a:t>
            </a:r>
            <a:r>
              <a:rPr lang="en-US" spc="25" dirty="0">
                <a:latin typeface="Courier New"/>
                <a:cs typeface="Courier New"/>
              </a:rPr>
              <a:t> </a:t>
            </a:r>
            <a:r>
              <a:rPr lang="en-US" dirty="0">
                <a:latin typeface="Courier New"/>
                <a:cs typeface="Courier New"/>
              </a:rPr>
              <a:t>'John' </a:t>
            </a:r>
          </a:p>
        </p:txBody>
      </p:sp>
      <p:sp>
        <p:nvSpPr>
          <p:cNvPr id="6" name="Rectangle 5">
            <a:extLst>
              <a:ext uri="{FF2B5EF4-FFF2-40B4-BE49-F238E27FC236}">
                <a16:creationId xmlns:a16="http://schemas.microsoft.com/office/drawing/2014/main" id="{D52D423B-6130-4906-9BE1-6A8B012AA7B4}"/>
              </a:ext>
            </a:extLst>
          </p:cNvPr>
          <p:cNvSpPr/>
          <p:nvPr/>
        </p:nvSpPr>
        <p:spPr>
          <a:xfrm>
            <a:off x="4961279" y="2708402"/>
            <a:ext cx="3544927" cy="923330"/>
          </a:xfrm>
          <a:prstGeom prst="rect">
            <a:avLst/>
          </a:prstGeom>
          <a:ln>
            <a:solidFill>
              <a:schemeClr val="accent6"/>
            </a:solidFill>
          </a:ln>
        </p:spPr>
        <p:txBody>
          <a:bodyPr wrap="square">
            <a:spAutoFit/>
          </a:bodyPr>
          <a:lstStyle/>
          <a:p>
            <a:pPr marL="85725" marR="424815">
              <a:lnSpc>
                <a:spcPct val="100000"/>
              </a:lnSpc>
            </a:pPr>
            <a:r>
              <a:rPr lang="en-US" spc="-5" dirty="0">
                <a:latin typeface="Courier New"/>
                <a:cs typeface="Courier New"/>
              </a:rPr>
              <a:t>SELECT *</a:t>
            </a:r>
          </a:p>
          <a:p>
            <a:pPr marL="85725" marR="424815">
              <a:lnSpc>
                <a:spcPct val="100000"/>
              </a:lnSpc>
            </a:pPr>
            <a:r>
              <a:rPr lang="en-US" spc="-5" dirty="0">
                <a:latin typeface="Courier New"/>
                <a:cs typeface="Courier New"/>
              </a:rPr>
              <a:t>From Emp</a:t>
            </a:r>
          </a:p>
          <a:p>
            <a:pPr marL="85725" marR="424815">
              <a:lnSpc>
                <a:spcPct val="100000"/>
              </a:lnSpc>
            </a:pPr>
            <a:r>
              <a:rPr lang="en-US" spc="-5" dirty="0">
                <a:latin typeface="Courier New"/>
                <a:cs typeface="Courier New"/>
              </a:rPr>
              <a:t>W</a:t>
            </a:r>
            <a:r>
              <a:rPr lang="en-US" dirty="0">
                <a:latin typeface="Courier New"/>
                <a:cs typeface="Courier New"/>
              </a:rPr>
              <a:t>H</a:t>
            </a:r>
            <a:r>
              <a:rPr lang="en-US" spc="-5" dirty="0">
                <a:latin typeface="Courier New"/>
                <a:cs typeface="Courier New"/>
              </a:rPr>
              <a:t>E</a:t>
            </a:r>
            <a:r>
              <a:rPr lang="en-US" dirty="0">
                <a:latin typeface="Courier New"/>
                <a:cs typeface="Courier New"/>
              </a:rPr>
              <a:t>RE </a:t>
            </a:r>
            <a:r>
              <a:rPr lang="en-US" spc="10" dirty="0" err="1">
                <a:latin typeface="Courier New"/>
                <a:cs typeface="Courier New"/>
              </a:rPr>
              <a:t>eid</a:t>
            </a:r>
            <a:r>
              <a:rPr lang="en-US" spc="-5" dirty="0">
                <a:latin typeface="Courier New"/>
                <a:cs typeface="Courier New"/>
              </a:rPr>
              <a:t>=</a:t>
            </a:r>
            <a:r>
              <a:rPr lang="en-US" dirty="0">
                <a:latin typeface="Courier New"/>
                <a:cs typeface="Courier New"/>
              </a:rPr>
              <a:t>1</a:t>
            </a:r>
            <a:r>
              <a:rPr lang="en-US" spc="10" dirty="0">
                <a:latin typeface="Courier New"/>
                <a:cs typeface="Courier New"/>
              </a:rPr>
              <a:t> </a:t>
            </a:r>
            <a:r>
              <a:rPr lang="en-US" spc="-5" dirty="0">
                <a:latin typeface="Courier New"/>
                <a:cs typeface="Courier New"/>
              </a:rPr>
              <a:t>O</a:t>
            </a:r>
            <a:r>
              <a:rPr lang="en-US" dirty="0">
                <a:latin typeface="Courier New"/>
                <a:cs typeface="Courier New"/>
              </a:rPr>
              <a:t>R </a:t>
            </a:r>
            <a:r>
              <a:rPr lang="en-US" dirty="0" err="1">
                <a:latin typeface="Courier New"/>
                <a:cs typeface="Courier New"/>
              </a:rPr>
              <a:t>eid</a:t>
            </a:r>
            <a:r>
              <a:rPr lang="en-US" spc="10" dirty="0">
                <a:latin typeface="Courier New"/>
                <a:cs typeface="Courier New"/>
              </a:rPr>
              <a:t>=</a:t>
            </a:r>
            <a:r>
              <a:rPr lang="en-US" dirty="0">
                <a:latin typeface="Courier New"/>
                <a:cs typeface="Courier New"/>
              </a:rPr>
              <a:t>2</a:t>
            </a:r>
          </a:p>
        </p:txBody>
      </p:sp>
      <p:sp>
        <p:nvSpPr>
          <p:cNvPr id="7" name="Rectangle 6">
            <a:extLst>
              <a:ext uri="{FF2B5EF4-FFF2-40B4-BE49-F238E27FC236}">
                <a16:creationId xmlns:a16="http://schemas.microsoft.com/office/drawing/2014/main" id="{DEE1DFC7-22FB-40D7-A1A0-9C8588A25A6D}"/>
              </a:ext>
            </a:extLst>
          </p:cNvPr>
          <p:cNvSpPr/>
          <p:nvPr/>
        </p:nvSpPr>
        <p:spPr>
          <a:xfrm>
            <a:off x="4961279" y="3840506"/>
            <a:ext cx="3907150" cy="923330"/>
          </a:xfrm>
          <a:prstGeom prst="rect">
            <a:avLst/>
          </a:prstGeom>
          <a:ln>
            <a:solidFill>
              <a:schemeClr val="accent5">
                <a:lumMod val="75000"/>
              </a:schemeClr>
            </a:solidFill>
          </a:ln>
        </p:spPr>
        <p:txBody>
          <a:bodyPr wrap="square">
            <a:spAutoFit/>
          </a:bodyPr>
          <a:lstStyle/>
          <a:p>
            <a:pPr marL="85725" marR="424815">
              <a:lnSpc>
                <a:spcPct val="100000"/>
              </a:lnSpc>
            </a:pPr>
            <a:r>
              <a:rPr lang="en-US" dirty="0">
                <a:latin typeface="Courier New"/>
                <a:cs typeface="Courier New"/>
              </a:rPr>
              <a:t>select *</a:t>
            </a:r>
          </a:p>
          <a:p>
            <a:pPr marL="85725" marR="424815">
              <a:lnSpc>
                <a:spcPct val="100000"/>
              </a:lnSpc>
            </a:pPr>
            <a:r>
              <a:rPr lang="en-US" dirty="0">
                <a:latin typeface="Courier New"/>
                <a:cs typeface="Courier New"/>
              </a:rPr>
              <a:t>from emp</a:t>
            </a:r>
          </a:p>
          <a:p>
            <a:pPr marL="85725" marR="424815">
              <a:lnSpc>
                <a:spcPct val="100000"/>
              </a:lnSpc>
            </a:pPr>
            <a:r>
              <a:rPr lang="en-US" dirty="0">
                <a:latin typeface="Courier New"/>
                <a:cs typeface="Courier New"/>
              </a:rPr>
              <a:t>WHERE </a:t>
            </a:r>
            <a:r>
              <a:rPr lang="en-US" dirty="0" err="1">
                <a:latin typeface="Courier New"/>
                <a:cs typeface="Courier New"/>
              </a:rPr>
              <a:t>ename</a:t>
            </a:r>
            <a:r>
              <a:rPr lang="en-US" dirty="0">
                <a:latin typeface="Courier New"/>
                <a:cs typeface="Courier New"/>
              </a:rPr>
              <a:t> is not null</a:t>
            </a:r>
          </a:p>
        </p:txBody>
      </p:sp>
      <p:sp>
        <p:nvSpPr>
          <p:cNvPr id="10" name="Rectangle 9">
            <a:extLst>
              <a:ext uri="{FF2B5EF4-FFF2-40B4-BE49-F238E27FC236}">
                <a16:creationId xmlns:a16="http://schemas.microsoft.com/office/drawing/2014/main" id="{24934E2F-3CD3-409F-82FF-01406510702D}"/>
              </a:ext>
            </a:extLst>
          </p:cNvPr>
          <p:cNvSpPr/>
          <p:nvPr/>
        </p:nvSpPr>
        <p:spPr>
          <a:xfrm>
            <a:off x="549386" y="4972610"/>
            <a:ext cx="3646782" cy="923330"/>
          </a:xfrm>
          <a:prstGeom prst="rect">
            <a:avLst/>
          </a:prstGeom>
          <a:ln>
            <a:solidFill>
              <a:schemeClr val="accent6"/>
            </a:solidFill>
          </a:ln>
        </p:spPr>
        <p:txBody>
          <a:bodyPr wrap="square">
            <a:spAutoFit/>
          </a:bodyPr>
          <a:lstStyle/>
          <a:p>
            <a:pPr marL="85725" marR="424815">
              <a:lnSpc>
                <a:spcPct val="100000"/>
              </a:lnSpc>
            </a:pPr>
            <a:r>
              <a:rPr lang="en-US" spc="-5" dirty="0">
                <a:latin typeface="Courier New"/>
                <a:cs typeface="Courier New"/>
              </a:rPr>
              <a:t>SELECT *</a:t>
            </a:r>
          </a:p>
          <a:p>
            <a:pPr marL="85725" marR="424815">
              <a:lnSpc>
                <a:spcPct val="100000"/>
              </a:lnSpc>
            </a:pPr>
            <a:r>
              <a:rPr lang="en-US" spc="-5" dirty="0">
                <a:latin typeface="Courier New"/>
                <a:cs typeface="Courier New"/>
              </a:rPr>
              <a:t>From Emp</a:t>
            </a:r>
          </a:p>
          <a:p>
            <a:pPr marL="85725" marR="424815">
              <a:lnSpc>
                <a:spcPct val="100000"/>
              </a:lnSpc>
            </a:pPr>
            <a:r>
              <a:rPr lang="en-US" spc="-5" dirty="0">
                <a:latin typeface="Courier New"/>
                <a:cs typeface="Courier New"/>
              </a:rPr>
              <a:t>W</a:t>
            </a:r>
            <a:r>
              <a:rPr lang="en-US" dirty="0">
                <a:latin typeface="Courier New"/>
                <a:cs typeface="Courier New"/>
              </a:rPr>
              <a:t>H</a:t>
            </a:r>
            <a:r>
              <a:rPr lang="en-US" spc="-5" dirty="0">
                <a:latin typeface="Courier New"/>
                <a:cs typeface="Courier New"/>
              </a:rPr>
              <a:t>E</a:t>
            </a:r>
            <a:r>
              <a:rPr lang="en-US" dirty="0">
                <a:latin typeface="Courier New"/>
                <a:cs typeface="Courier New"/>
              </a:rPr>
              <a:t>RE </a:t>
            </a:r>
            <a:r>
              <a:rPr lang="en-US" spc="10" dirty="0" err="1">
                <a:latin typeface="Courier New"/>
                <a:cs typeface="Courier New"/>
              </a:rPr>
              <a:t>eid</a:t>
            </a:r>
            <a:r>
              <a:rPr lang="en-US" spc="-5" dirty="0">
                <a:latin typeface="Courier New"/>
                <a:cs typeface="Courier New"/>
              </a:rPr>
              <a:t>=</a:t>
            </a:r>
            <a:r>
              <a:rPr lang="en-US" dirty="0">
                <a:latin typeface="Courier New"/>
                <a:cs typeface="Courier New"/>
              </a:rPr>
              <a:t>1</a:t>
            </a:r>
            <a:r>
              <a:rPr lang="en-US" spc="10" dirty="0">
                <a:latin typeface="Courier New"/>
                <a:cs typeface="Courier New"/>
              </a:rPr>
              <a:t> </a:t>
            </a:r>
            <a:r>
              <a:rPr lang="en-US" spc="-5" dirty="0">
                <a:latin typeface="Courier New"/>
                <a:cs typeface="Courier New"/>
              </a:rPr>
              <a:t>and</a:t>
            </a:r>
            <a:r>
              <a:rPr lang="en-US" dirty="0">
                <a:latin typeface="Courier New"/>
                <a:cs typeface="Courier New"/>
              </a:rPr>
              <a:t> </a:t>
            </a:r>
            <a:r>
              <a:rPr lang="en-US" dirty="0" err="1">
                <a:latin typeface="Courier New"/>
                <a:cs typeface="Courier New"/>
              </a:rPr>
              <a:t>eid</a:t>
            </a:r>
            <a:r>
              <a:rPr lang="en-US" spc="10" dirty="0">
                <a:latin typeface="Courier New"/>
                <a:cs typeface="Courier New"/>
              </a:rPr>
              <a:t>=</a:t>
            </a:r>
            <a:r>
              <a:rPr lang="en-US" dirty="0">
                <a:latin typeface="Courier New"/>
                <a:cs typeface="Courier New"/>
              </a:rPr>
              <a:t>2</a:t>
            </a:r>
          </a:p>
        </p:txBody>
      </p:sp>
    </p:spTree>
    <p:extLst>
      <p:ext uri="{BB962C8B-B14F-4D97-AF65-F5344CB8AC3E}">
        <p14:creationId xmlns:p14="http://schemas.microsoft.com/office/powerpoint/2010/main" val="26031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ct val="100000"/>
              </a:lnSpc>
            </a:pPr>
            <a:r>
              <a:rPr lang="en-US" dirty="0"/>
              <a:t>WHERE clause </a:t>
            </a:r>
            <a:r>
              <a:rPr dirty="0"/>
              <a:t>(Con</a:t>
            </a:r>
            <a:r>
              <a:rPr spc="-15" dirty="0"/>
              <a:t>d</a:t>
            </a:r>
            <a:r>
              <a:rPr dirty="0"/>
              <a:t>ition)</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graphicFrame>
        <p:nvGraphicFramePr>
          <p:cNvPr id="4" name="object 4"/>
          <p:cNvGraphicFramePr>
            <a:graphicFrameLocks noGrp="1"/>
          </p:cNvGraphicFramePr>
          <p:nvPr>
            <p:extLst>
              <p:ext uri="{D42A27DB-BD31-4B8C-83A1-F6EECF244321}">
                <p14:modId xmlns:p14="http://schemas.microsoft.com/office/powerpoint/2010/main" val="2117261581"/>
              </p:ext>
            </p:extLst>
          </p:nvPr>
        </p:nvGraphicFramePr>
        <p:xfrm>
          <a:off x="535940" y="1600200"/>
          <a:ext cx="7846059" cy="3327398"/>
        </p:xfrm>
        <a:graphic>
          <a:graphicData uri="http://schemas.openxmlformats.org/drawingml/2006/table">
            <a:tbl>
              <a:tblPr firstRow="1" bandRow="1">
                <a:tableStyleId>{2D5ABB26-0587-4C30-8999-92F81FD0307C}</a:tableStyleId>
              </a:tblPr>
              <a:tblGrid>
                <a:gridCol w="1490751">
                  <a:extLst>
                    <a:ext uri="{9D8B030D-6E8A-4147-A177-3AD203B41FA5}">
                      <a16:colId xmlns:a16="http://schemas.microsoft.com/office/drawing/2014/main" val="20000"/>
                    </a:ext>
                  </a:extLst>
                </a:gridCol>
                <a:gridCol w="3295345">
                  <a:extLst>
                    <a:ext uri="{9D8B030D-6E8A-4147-A177-3AD203B41FA5}">
                      <a16:colId xmlns:a16="http://schemas.microsoft.com/office/drawing/2014/main" val="20001"/>
                    </a:ext>
                  </a:extLst>
                </a:gridCol>
                <a:gridCol w="3059963">
                  <a:extLst>
                    <a:ext uri="{9D8B030D-6E8A-4147-A177-3AD203B41FA5}">
                      <a16:colId xmlns:a16="http://schemas.microsoft.com/office/drawing/2014/main" val="20002"/>
                    </a:ext>
                  </a:extLst>
                </a:gridCol>
              </a:tblGrid>
              <a:tr h="383539">
                <a:tc>
                  <a:txBody>
                    <a:bodyPr/>
                    <a:lstStyle/>
                    <a:p>
                      <a:pPr marL="85090">
                        <a:lnSpc>
                          <a:spcPct val="100000"/>
                        </a:lnSpc>
                      </a:pPr>
                      <a:r>
                        <a:rPr sz="1800" b="1" dirty="0">
                          <a:solidFill>
                            <a:srgbClr val="FFFFFF"/>
                          </a:solidFill>
                          <a:latin typeface="Arial"/>
                          <a:cs typeface="Arial"/>
                        </a:rPr>
                        <a:t>S</a:t>
                      </a:r>
                      <a:r>
                        <a:rPr sz="1800" b="1" spc="-15" dirty="0">
                          <a:solidFill>
                            <a:srgbClr val="FFFFFF"/>
                          </a:solidFill>
                          <a:latin typeface="Arial"/>
                          <a:cs typeface="Arial"/>
                        </a:rPr>
                        <a:t>y</a:t>
                      </a:r>
                      <a:r>
                        <a:rPr sz="1800" b="1" spc="5" dirty="0">
                          <a:solidFill>
                            <a:srgbClr val="FFFFFF"/>
                          </a:solidFill>
                          <a:latin typeface="Arial"/>
                          <a:cs typeface="Arial"/>
                        </a:rPr>
                        <a:t>n</a:t>
                      </a:r>
                      <a:r>
                        <a:rPr sz="1800" b="1" dirty="0">
                          <a:solidFill>
                            <a:srgbClr val="FFFFFF"/>
                          </a:solidFill>
                          <a:latin typeface="Arial"/>
                          <a:cs typeface="Arial"/>
                        </a:rPr>
                        <a:t>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800" b="1" dirty="0">
                          <a:solidFill>
                            <a:srgbClr val="FFFFFF"/>
                          </a:solidFill>
                          <a:latin typeface="Arial"/>
                          <a:cs typeface="Arial"/>
                        </a:rPr>
                        <a:t>Me</a:t>
                      </a:r>
                      <a:r>
                        <a:rPr sz="1800" b="1" spc="-10" dirty="0">
                          <a:solidFill>
                            <a:srgbClr val="FFFFFF"/>
                          </a:solidFill>
                          <a:latin typeface="Arial"/>
                          <a:cs typeface="Arial"/>
                        </a:rPr>
                        <a:t>a</a:t>
                      </a:r>
                      <a:r>
                        <a:rPr sz="1800" b="1" dirty="0">
                          <a:solidFill>
                            <a:srgbClr val="FFFFFF"/>
                          </a:solidFill>
                          <a:latin typeface="Arial"/>
                          <a:cs typeface="Arial"/>
                        </a:rPr>
                        <a:t>n</a:t>
                      </a:r>
                      <a:r>
                        <a:rPr sz="1800" b="1" spc="5" dirty="0">
                          <a:solidFill>
                            <a:srgbClr val="FFFFFF"/>
                          </a:solidFill>
                          <a:latin typeface="Arial"/>
                          <a:cs typeface="Arial"/>
                        </a:rPr>
                        <a:t>i</a:t>
                      </a:r>
                      <a:r>
                        <a:rPr sz="1800" b="1" dirty="0">
                          <a:solidFill>
                            <a:srgbClr val="FFFFFF"/>
                          </a:solidFill>
                          <a:latin typeface="Arial"/>
                          <a:cs typeface="Arial"/>
                        </a:rPr>
                        <a:t>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725">
                        <a:lnSpc>
                          <a:spcPct val="100000"/>
                        </a:lnSpc>
                      </a:pPr>
                      <a:r>
                        <a:rPr sz="1800" b="1" dirty="0">
                          <a:solidFill>
                            <a:srgbClr val="FFFFFF"/>
                          </a:solidFill>
                          <a:latin typeface="Arial"/>
                          <a:cs typeface="Arial"/>
                        </a:rPr>
                        <a:t>E</a:t>
                      </a:r>
                      <a:r>
                        <a:rPr sz="1800" b="1" spc="-10" dirty="0">
                          <a:solidFill>
                            <a:srgbClr val="FFFFFF"/>
                          </a:solidFill>
                          <a:latin typeface="Arial"/>
                          <a:cs typeface="Arial"/>
                        </a:rPr>
                        <a:t>x</a:t>
                      </a:r>
                      <a:r>
                        <a:rPr sz="1800" b="1" dirty="0">
                          <a:solidFill>
                            <a:srgbClr val="FFFFFF"/>
                          </a:solidFill>
                          <a:latin typeface="Arial"/>
                          <a:cs typeface="Arial"/>
                        </a:rPr>
                        <a:t>a</a:t>
                      </a:r>
                      <a:r>
                        <a:rPr sz="1800" b="1" spc="-10" dirty="0">
                          <a:solidFill>
                            <a:srgbClr val="FFFFFF"/>
                          </a:solidFill>
                          <a:latin typeface="Arial"/>
                          <a:cs typeface="Arial"/>
                        </a:rPr>
                        <a:t>m</a:t>
                      </a:r>
                      <a:r>
                        <a:rPr sz="1800" b="1" dirty="0">
                          <a:solidFill>
                            <a:srgbClr val="FFFFFF"/>
                          </a:solidFill>
                          <a:latin typeface="Arial"/>
                          <a:cs typeface="Arial"/>
                        </a:rPr>
                        <a:t>p</a:t>
                      </a:r>
                      <a:r>
                        <a:rPr sz="1800" b="1" spc="5" dirty="0">
                          <a:solidFill>
                            <a:srgbClr val="FFFFFF"/>
                          </a:solidFill>
                          <a:latin typeface="Arial"/>
                          <a:cs typeface="Arial"/>
                        </a:rPr>
                        <a:t>l</a:t>
                      </a:r>
                      <a:r>
                        <a:rPr sz="1800" b="1" dirty="0">
                          <a:solidFill>
                            <a:srgbClr val="FFFFFF"/>
                          </a:solidFill>
                          <a:latin typeface="Arial"/>
                          <a:cs typeface="Arial"/>
                        </a:rPr>
                        <a:t>e</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627380">
                <a:tc>
                  <a:txBody>
                    <a:bodyPr/>
                    <a:lstStyle/>
                    <a:p>
                      <a:pPr marL="85090">
                        <a:lnSpc>
                          <a:spcPct val="100000"/>
                        </a:lnSpc>
                      </a:pPr>
                      <a:r>
                        <a:rPr sz="1800" spc="5" dirty="0">
                          <a:latin typeface="Arial"/>
                          <a:cs typeface="Arial"/>
                        </a:rPr>
                        <a:t>&lt;</a:t>
                      </a:r>
                      <a:r>
                        <a:rPr sz="1800" dirty="0">
                          <a:latin typeface="Arial"/>
                          <a:cs typeface="Arial"/>
                        </a:rPr>
                        <a:t>,</a:t>
                      </a:r>
                      <a:r>
                        <a:rPr sz="1800" spc="5" dirty="0">
                          <a:latin typeface="Arial"/>
                          <a:cs typeface="Arial"/>
                        </a:rPr>
                        <a:t>&lt;=</a:t>
                      </a:r>
                      <a:r>
                        <a:rPr sz="1800" dirty="0">
                          <a:latin typeface="Arial"/>
                          <a:cs typeface="Arial"/>
                        </a:rPr>
                        <a:t>,</a:t>
                      </a:r>
                      <a:r>
                        <a:rPr sz="1800" spc="5" dirty="0">
                          <a:latin typeface="Arial"/>
                          <a:cs typeface="Arial"/>
                        </a:rPr>
                        <a:t>&gt;</a:t>
                      </a:r>
                      <a:r>
                        <a:rPr sz="1800" dirty="0">
                          <a:latin typeface="Arial"/>
                          <a:cs typeface="Arial"/>
                        </a:rPr>
                        <a:t>,&gt;=,=,</a:t>
                      </a:r>
                      <a:endParaRPr sz="1800">
                        <a:latin typeface="Arial"/>
                        <a:cs typeface="Arial"/>
                      </a:endParaRPr>
                    </a:p>
                    <a:p>
                      <a:pPr marL="85090">
                        <a:lnSpc>
                          <a:spcPct val="100000"/>
                        </a:lnSpc>
                      </a:pPr>
                      <a:r>
                        <a:rPr sz="1800" spc="5" dirty="0">
                          <a:latin typeface="Arial"/>
                          <a:cs typeface="Arial"/>
                        </a:rPr>
                        <a:t>&lt;&gt;</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090">
                        <a:lnSpc>
                          <a:spcPct val="100000"/>
                        </a:lnSpc>
                      </a:pPr>
                      <a:r>
                        <a:rPr sz="1800" dirty="0">
                          <a:latin typeface="Arial"/>
                          <a:cs typeface="Arial"/>
                        </a:rPr>
                        <a:t>C</a:t>
                      </a:r>
                      <a:r>
                        <a:rPr sz="1800" spc="-10" dirty="0">
                          <a:latin typeface="Arial"/>
                          <a:cs typeface="Arial"/>
                        </a:rPr>
                        <a:t>o</a:t>
                      </a:r>
                      <a:r>
                        <a:rPr sz="1800" dirty="0">
                          <a:latin typeface="Arial"/>
                          <a:cs typeface="Arial"/>
                        </a:rPr>
                        <a:t>mp</a:t>
                      </a:r>
                      <a:r>
                        <a:rPr sz="1800" spc="-10" dirty="0">
                          <a:latin typeface="Arial"/>
                          <a:cs typeface="Arial"/>
                        </a:rPr>
                        <a:t>a</a:t>
                      </a:r>
                      <a:r>
                        <a:rPr sz="1800" dirty="0">
                          <a:latin typeface="Arial"/>
                          <a:cs typeface="Arial"/>
                        </a:rPr>
                        <a:t>ris</a:t>
                      </a:r>
                      <a:r>
                        <a:rPr sz="1800" spc="-10" dirty="0">
                          <a:latin typeface="Arial"/>
                          <a:cs typeface="Arial"/>
                        </a:rPr>
                        <a:t>o</a:t>
                      </a:r>
                      <a:r>
                        <a:rPr sz="1800" dirty="0">
                          <a:latin typeface="Arial"/>
                          <a:cs typeface="Arial"/>
                        </a:rPr>
                        <a:t>n</a:t>
                      </a:r>
                      <a:r>
                        <a:rPr sz="1800" spc="25" dirty="0">
                          <a:latin typeface="Arial"/>
                          <a:cs typeface="Arial"/>
                        </a:rPr>
                        <a:t> </a:t>
                      </a:r>
                      <a:r>
                        <a:rPr sz="1800" dirty="0">
                          <a:latin typeface="Arial"/>
                          <a:cs typeface="Arial"/>
                        </a:rPr>
                        <a:t>Op</a:t>
                      </a:r>
                      <a:r>
                        <a:rPr sz="1800" spc="-10" dirty="0">
                          <a:latin typeface="Arial"/>
                          <a:cs typeface="Arial"/>
                        </a:rPr>
                        <a:t>e</a:t>
                      </a:r>
                      <a:r>
                        <a:rPr sz="1800" dirty="0">
                          <a:latin typeface="Arial"/>
                          <a:cs typeface="Arial"/>
                        </a:rPr>
                        <a:t>rat</a:t>
                      </a:r>
                      <a:r>
                        <a:rPr sz="1800" spc="-10" dirty="0">
                          <a:latin typeface="Arial"/>
                          <a:cs typeface="Arial"/>
                        </a:rPr>
                        <a:t>o</a:t>
                      </a:r>
                      <a:r>
                        <a:rPr sz="1800" dirty="0">
                          <a:latin typeface="Arial"/>
                          <a:cs typeface="Arial"/>
                        </a:rPr>
                        <a:t>rs</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r>
                        <a:rPr sz="1600" spc="-5" dirty="0">
                          <a:latin typeface="Courier New"/>
                          <a:cs typeface="Courier New"/>
                        </a:rPr>
                        <a:t>W</a:t>
                      </a:r>
                      <a:r>
                        <a:rPr sz="1600" dirty="0">
                          <a:latin typeface="Courier New"/>
                          <a:cs typeface="Courier New"/>
                        </a:rPr>
                        <a:t>H</a:t>
                      </a:r>
                      <a:r>
                        <a:rPr sz="1600" spc="-5" dirty="0">
                          <a:latin typeface="Courier New"/>
                          <a:cs typeface="Courier New"/>
                        </a:rPr>
                        <a:t>E</a:t>
                      </a:r>
                      <a:r>
                        <a:rPr sz="1600" dirty="0">
                          <a:latin typeface="Courier New"/>
                          <a:cs typeface="Courier New"/>
                        </a:rPr>
                        <a:t>RE </a:t>
                      </a:r>
                      <a:r>
                        <a:rPr sz="1600" spc="10" dirty="0">
                          <a:latin typeface="Courier New"/>
                          <a:cs typeface="Courier New"/>
                        </a:rPr>
                        <a:t>S</a:t>
                      </a:r>
                      <a:r>
                        <a:rPr sz="1600" spc="-5" dirty="0">
                          <a:latin typeface="Courier New"/>
                          <a:cs typeface="Courier New"/>
                        </a:rPr>
                        <a:t>a</a:t>
                      </a:r>
                      <a:r>
                        <a:rPr sz="1600" dirty="0">
                          <a:latin typeface="Courier New"/>
                          <a:cs typeface="Courier New"/>
                        </a:rPr>
                        <a:t>l</a:t>
                      </a:r>
                      <a:r>
                        <a:rPr sz="1600" spc="-5" dirty="0">
                          <a:latin typeface="Courier New"/>
                          <a:cs typeface="Courier New"/>
                        </a:rPr>
                        <a:t>a</a:t>
                      </a:r>
                      <a:r>
                        <a:rPr sz="1600" dirty="0">
                          <a:latin typeface="Courier New"/>
                          <a:cs typeface="Courier New"/>
                        </a:rPr>
                        <a:t>ry</a:t>
                      </a:r>
                      <a:r>
                        <a:rPr sz="1600" spc="10" dirty="0">
                          <a:latin typeface="Courier New"/>
                          <a:cs typeface="Courier New"/>
                        </a:rPr>
                        <a:t> </a:t>
                      </a:r>
                      <a:r>
                        <a:rPr sz="1600" dirty="0">
                          <a:latin typeface="Courier New"/>
                          <a:cs typeface="Courier New"/>
                        </a:rPr>
                        <a:t>&lt;&gt; </a:t>
                      </a:r>
                      <a:r>
                        <a:rPr sz="1600" spc="-5" dirty="0">
                          <a:latin typeface="Courier New"/>
                          <a:cs typeface="Courier New"/>
                        </a:rPr>
                        <a:t>1</a:t>
                      </a:r>
                      <a:r>
                        <a:rPr sz="1600" dirty="0">
                          <a:latin typeface="Courier New"/>
                          <a:cs typeface="Courier New"/>
                        </a:rPr>
                        <a:t>0</a:t>
                      </a:r>
                      <a:r>
                        <a:rPr sz="1600" spc="10" dirty="0">
                          <a:latin typeface="Courier New"/>
                          <a:cs typeface="Courier New"/>
                        </a:rPr>
                        <a:t>0</a:t>
                      </a:r>
                      <a:r>
                        <a:rPr sz="1600" spc="-5" dirty="0">
                          <a:latin typeface="Courier New"/>
                          <a:cs typeface="Courier New"/>
                        </a:rPr>
                        <a:t>00</a:t>
                      </a:r>
                      <a:endParaRPr sz="160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640079">
                <a:tc>
                  <a:txBody>
                    <a:bodyPr/>
                    <a:lstStyle/>
                    <a:p>
                      <a:pPr marL="85090">
                        <a:lnSpc>
                          <a:spcPct val="100000"/>
                        </a:lnSpc>
                      </a:pPr>
                      <a:r>
                        <a:rPr sz="1800" dirty="0">
                          <a:latin typeface="Arial"/>
                          <a:cs typeface="Arial"/>
                        </a:rPr>
                        <a:t>AND,</a:t>
                      </a:r>
                      <a:r>
                        <a:rPr sz="1800" spc="5" dirty="0">
                          <a:latin typeface="Arial"/>
                          <a:cs typeface="Arial"/>
                        </a:rPr>
                        <a:t> </a:t>
                      </a:r>
                      <a:r>
                        <a:rPr sz="1800" dirty="0">
                          <a:latin typeface="Arial"/>
                          <a:cs typeface="Arial"/>
                        </a:rPr>
                        <a:t>OR,</a:t>
                      </a:r>
                      <a:endParaRPr sz="1800">
                        <a:latin typeface="Arial"/>
                        <a:cs typeface="Arial"/>
                      </a:endParaRPr>
                    </a:p>
                    <a:p>
                      <a:pPr marL="85090">
                        <a:lnSpc>
                          <a:spcPct val="100000"/>
                        </a:lnSpc>
                      </a:pPr>
                      <a:r>
                        <a:rPr sz="1800" dirty="0">
                          <a:latin typeface="Arial"/>
                          <a:cs typeface="Arial"/>
                        </a:rPr>
                        <a:t>NOT</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a:lnSpc>
                          <a:spcPct val="100000"/>
                        </a:lnSpc>
                      </a:pPr>
                      <a:r>
                        <a:rPr sz="1800" dirty="0">
                          <a:latin typeface="Arial"/>
                          <a:cs typeface="Arial"/>
                        </a:rPr>
                        <a:t>L</a:t>
                      </a:r>
                      <a:r>
                        <a:rPr sz="1800" spc="-10" dirty="0">
                          <a:latin typeface="Arial"/>
                          <a:cs typeface="Arial"/>
                        </a:rPr>
                        <a:t>o</a:t>
                      </a:r>
                      <a:r>
                        <a:rPr sz="1800" dirty="0">
                          <a:latin typeface="Arial"/>
                          <a:cs typeface="Arial"/>
                        </a:rPr>
                        <a:t>g</a:t>
                      </a:r>
                      <a:r>
                        <a:rPr sz="1800" spc="-10" dirty="0">
                          <a:latin typeface="Arial"/>
                          <a:cs typeface="Arial"/>
                        </a:rPr>
                        <a:t>i</a:t>
                      </a:r>
                      <a:r>
                        <a:rPr sz="1800" dirty="0">
                          <a:latin typeface="Arial"/>
                          <a:cs typeface="Arial"/>
                        </a:rPr>
                        <a:t>cal</a:t>
                      </a:r>
                      <a:r>
                        <a:rPr sz="1800" spc="15" dirty="0">
                          <a:latin typeface="Arial"/>
                          <a:cs typeface="Arial"/>
                        </a:rPr>
                        <a:t> </a:t>
                      </a:r>
                      <a:r>
                        <a:rPr sz="1800" dirty="0">
                          <a:latin typeface="Arial"/>
                          <a:cs typeface="Arial"/>
                        </a:rPr>
                        <a:t>Op</a:t>
                      </a:r>
                      <a:r>
                        <a:rPr sz="1800" spc="-10" dirty="0">
                          <a:latin typeface="Arial"/>
                          <a:cs typeface="Arial"/>
                        </a:rPr>
                        <a:t>e</a:t>
                      </a:r>
                      <a:r>
                        <a:rPr sz="1800" dirty="0">
                          <a:latin typeface="Arial"/>
                          <a:cs typeface="Arial"/>
                        </a:rPr>
                        <a:t>rat</a:t>
                      </a:r>
                      <a:r>
                        <a:rPr sz="1800" spc="-10" dirty="0">
                          <a:latin typeface="Arial"/>
                          <a:cs typeface="Arial"/>
                        </a:rPr>
                        <a:t>o</a:t>
                      </a:r>
                      <a:r>
                        <a:rPr sz="1800" dirty="0">
                          <a:latin typeface="Arial"/>
                          <a:cs typeface="Arial"/>
                        </a:rPr>
                        <a:t>r</a:t>
                      </a:r>
                      <a:r>
                        <a:rPr lang="en-US" sz="1800" dirty="0">
                          <a:latin typeface="Arial"/>
                          <a:cs typeface="Arial"/>
                        </a:rPr>
                        <a:t>; AND the same row must</a:t>
                      </a:r>
                      <a:r>
                        <a:rPr lang="en-US" sz="1800" baseline="0" dirty="0">
                          <a:latin typeface="Arial"/>
                          <a:cs typeface="Arial"/>
                        </a:rPr>
                        <a:t> satisfy all the AND conditions</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725">
                        <a:lnSpc>
                          <a:spcPct val="100000"/>
                        </a:lnSpc>
                      </a:pPr>
                      <a:r>
                        <a:rPr sz="1600" dirty="0">
                          <a:latin typeface="Courier New"/>
                          <a:cs typeface="Courier New"/>
                        </a:rPr>
                        <a:t>WHERE </a:t>
                      </a:r>
                      <a:r>
                        <a:rPr sz="1600" spc="10" dirty="0" err="1">
                          <a:latin typeface="Courier New"/>
                          <a:cs typeface="Courier New"/>
                        </a:rPr>
                        <a:t>e</a:t>
                      </a:r>
                      <a:r>
                        <a:rPr sz="1600" spc="-5" dirty="0" err="1">
                          <a:latin typeface="Courier New"/>
                          <a:cs typeface="Courier New"/>
                        </a:rPr>
                        <a:t>i</a:t>
                      </a:r>
                      <a:r>
                        <a:rPr sz="1600" spc="5" dirty="0" err="1">
                          <a:latin typeface="Courier New"/>
                          <a:cs typeface="Courier New"/>
                        </a:rPr>
                        <a:t>d</a:t>
                      </a:r>
                      <a:r>
                        <a:rPr lang="en-US" sz="1600" spc="5" dirty="0">
                          <a:latin typeface="Courier New"/>
                          <a:cs typeface="Courier New"/>
                        </a:rPr>
                        <a:t> </a:t>
                      </a:r>
                      <a:r>
                        <a:rPr sz="1600" spc="-5" dirty="0">
                          <a:latin typeface="Courier New"/>
                          <a:cs typeface="Courier New"/>
                        </a:rPr>
                        <a:t>&gt;</a:t>
                      </a:r>
                      <a:r>
                        <a:rPr sz="1600" dirty="0">
                          <a:latin typeface="Courier New"/>
                          <a:cs typeface="Courier New"/>
                        </a:rPr>
                        <a:t>1</a:t>
                      </a:r>
                      <a:r>
                        <a:rPr sz="1600" spc="10" dirty="0">
                          <a:latin typeface="Courier New"/>
                          <a:cs typeface="Courier New"/>
                        </a:rPr>
                        <a:t>0</a:t>
                      </a:r>
                      <a:r>
                        <a:rPr sz="1600" dirty="0">
                          <a:latin typeface="Courier New"/>
                          <a:cs typeface="Courier New"/>
                        </a:rPr>
                        <a:t>1</a:t>
                      </a:r>
                      <a:r>
                        <a:rPr sz="1600" spc="5" dirty="0">
                          <a:latin typeface="Courier New"/>
                          <a:cs typeface="Courier New"/>
                        </a:rPr>
                        <a:t> </a:t>
                      </a:r>
                      <a:r>
                        <a:rPr sz="1600" dirty="0">
                          <a:latin typeface="Courier New"/>
                          <a:cs typeface="Courier New"/>
                        </a:rPr>
                        <a:t>AND</a:t>
                      </a:r>
                    </a:p>
                    <a:p>
                      <a:pPr marL="85725">
                        <a:lnSpc>
                          <a:spcPct val="100000"/>
                        </a:lnSpc>
                      </a:pPr>
                      <a:r>
                        <a:rPr lang="en-US" sz="1600" spc="-5" dirty="0">
                          <a:latin typeface="Courier New"/>
                          <a:cs typeface="Courier New"/>
                        </a:rPr>
                        <a:t>s</a:t>
                      </a:r>
                      <a:r>
                        <a:rPr sz="1600" spc="-5" dirty="0">
                          <a:latin typeface="Courier New"/>
                          <a:cs typeface="Courier New"/>
                        </a:rPr>
                        <a:t>ala</a:t>
                      </a:r>
                      <a:r>
                        <a:rPr sz="1600" dirty="0">
                          <a:latin typeface="Courier New"/>
                          <a:cs typeface="Courier New"/>
                        </a:rPr>
                        <a:t>ry</a:t>
                      </a:r>
                      <a:r>
                        <a:rPr sz="1600" spc="10" dirty="0">
                          <a:latin typeface="Courier New"/>
                          <a:cs typeface="Courier New"/>
                        </a:rPr>
                        <a:t> </a:t>
                      </a:r>
                      <a:r>
                        <a:rPr sz="1600" spc="-5" dirty="0">
                          <a:latin typeface="Courier New"/>
                          <a:cs typeface="Courier New"/>
                        </a:rPr>
                        <a:t>&lt;</a:t>
                      </a:r>
                      <a:r>
                        <a:rPr sz="1600" dirty="0">
                          <a:latin typeface="Courier New"/>
                          <a:cs typeface="Courier New"/>
                        </a:rPr>
                        <a:t>=</a:t>
                      </a:r>
                      <a:r>
                        <a:rPr sz="1600" spc="-5" dirty="0">
                          <a:latin typeface="Courier New"/>
                          <a:cs typeface="Courier New"/>
                        </a:rPr>
                        <a:t> 2</a:t>
                      </a:r>
                      <a:r>
                        <a:rPr sz="1600" spc="15" dirty="0">
                          <a:latin typeface="Courier New"/>
                          <a:cs typeface="Courier New"/>
                        </a:rPr>
                        <a:t>5</a:t>
                      </a:r>
                      <a:r>
                        <a:rPr sz="1600" spc="-5" dirty="0">
                          <a:latin typeface="Courier New"/>
                          <a:cs typeface="Courier New"/>
                        </a:rPr>
                        <a:t>000</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r h="579120">
                <a:tc>
                  <a:txBody>
                    <a:bodyPr/>
                    <a:lstStyle/>
                    <a:p>
                      <a:pPr marL="85090">
                        <a:lnSpc>
                          <a:spcPct val="100000"/>
                        </a:lnSpc>
                      </a:pPr>
                      <a:r>
                        <a:rPr sz="1800" dirty="0">
                          <a:latin typeface="Arial"/>
                          <a:cs typeface="Arial"/>
                        </a:rPr>
                        <a:t>LIKE</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marL="85090">
                        <a:lnSpc>
                          <a:spcPct val="100000"/>
                        </a:lnSpc>
                      </a:pPr>
                      <a:r>
                        <a:rPr sz="1800" dirty="0">
                          <a:latin typeface="Arial"/>
                          <a:cs typeface="Arial"/>
                        </a:rPr>
                        <a:t>String</a:t>
                      </a:r>
                      <a:r>
                        <a:rPr sz="1800" spc="-10" dirty="0">
                          <a:latin typeface="Arial"/>
                          <a:cs typeface="Arial"/>
                        </a:rPr>
                        <a:t> </a:t>
                      </a:r>
                      <a:r>
                        <a:rPr lang="en-US" sz="1800" spc="0" dirty="0">
                          <a:latin typeface="Arial"/>
                          <a:cs typeface="Arial"/>
                        </a:rPr>
                        <a:t>comparison</a:t>
                      </a:r>
                      <a:r>
                        <a:rPr lang="en-US" sz="1800" spc="0" baseline="0" dirty="0">
                          <a:latin typeface="Arial"/>
                          <a:cs typeface="Arial"/>
                        </a:rPr>
                        <a:t> with partial matching used with %</a:t>
                      </a:r>
                      <a:endParaRPr sz="1800" dirty="0">
                        <a:latin typeface="Arial"/>
                        <a:cs typeface="Arial"/>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marL="85725" marR="911225">
                        <a:lnSpc>
                          <a:spcPct val="100000"/>
                        </a:lnSpc>
                      </a:pPr>
                      <a:r>
                        <a:rPr sz="1600" dirty="0">
                          <a:latin typeface="Courier New"/>
                          <a:cs typeface="Courier New"/>
                        </a:rPr>
                        <a:t>WHERE </a:t>
                      </a:r>
                      <a:r>
                        <a:rPr sz="1600" spc="10" dirty="0">
                          <a:latin typeface="Courier New"/>
                          <a:cs typeface="Courier New"/>
                        </a:rPr>
                        <a:t>e</a:t>
                      </a:r>
                      <a:r>
                        <a:rPr sz="1600" spc="-5" dirty="0">
                          <a:latin typeface="Courier New"/>
                          <a:cs typeface="Courier New"/>
                        </a:rPr>
                        <a:t>n</a:t>
                      </a:r>
                      <a:r>
                        <a:rPr sz="1600" dirty="0">
                          <a:latin typeface="Courier New"/>
                          <a:cs typeface="Courier New"/>
                        </a:rPr>
                        <a:t>a</a:t>
                      </a:r>
                      <a:r>
                        <a:rPr sz="1600" spc="-5" dirty="0">
                          <a:latin typeface="Courier New"/>
                          <a:cs typeface="Courier New"/>
                        </a:rPr>
                        <a:t>m</a:t>
                      </a:r>
                      <a:r>
                        <a:rPr sz="1600" dirty="0">
                          <a:latin typeface="Courier New"/>
                          <a:cs typeface="Courier New"/>
                        </a:rPr>
                        <a:t>e</a:t>
                      </a:r>
                      <a:r>
                        <a:rPr sz="1600" spc="15" dirty="0">
                          <a:latin typeface="Courier New"/>
                          <a:cs typeface="Courier New"/>
                        </a:rPr>
                        <a:t> </a:t>
                      </a:r>
                      <a:r>
                        <a:rPr sz="1600" dirty="0">
                          <a:latin typeface="Courier New"/>
                          <a:cs typeface="Courier New"/>
                        </a:rPr>
                        <a:t>LIKE </a:t>
                      </a:r>
                      <a:r>
                        <a:rPr lang="en-US" sz="1600" spc="0" dirty="0">
                          <a:latin typeface="Courier New"/>
                          <a:cs typeface="Courier New"/>
                        </a:rPr>
                        <a:t>'</a:t>
                      </a:r>
                      <a:r>
                        <a:rPr sz="1600" dirty="0">
                          <a:latin typeface="Courier New"/>
                          <a:cs typeface="Courier New"/>
                        </a:rPr>
                        <a:t>%John</a:t>
                      </a:r>
                      <a:r>
                        <a:rPr sz="1600" spc="10" dirty="0">
                          <a:latin typeface="Courier New"/>
                          <a:cs typeface="Courier New"/>
                        </a:rPr>
                        <a:t>%</a:t>
                      </a:r>
                      <a:r>
                        <a:rPr lang="en-US" sz="1600" spc="0" dirty="0">
                          <a:latin typeface="Courier New"/>
                          <a:cs typeface="Courier New"/>
                        </a:rPr>
                        <a:t>'</a:t>
                      </a:r>
                      <a:endParaRPr sz="1600" dirty="0">
                        <a:latin typeface="Courier New"/>
                        <a:cs typeface="Courier New"/>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extLst>
                  <a:ext uri="{0D108BD9-81ED-4DB2-BD59-A6C34878D82A}">
                    <a16:rowId xmlns:a16="http://schemas.microsoft.com/office/drawing/2014/main" val="10003"/>
                  </a:ext>
                </a:extLst>
              </a:tr>
              <a:tr h="914399">
                <a:tc>
                  <a:txBody>
                    <a:bodyPr/>
                    <a:lstStyle/>
                    <a:p>
                      <a:pPr marL="85090">
                        <a:lnSpc>
                          <a:spcPct val="100000"/>
                        </a:lnSpc>
                      </a:pPr>
                      <a:r>
                        <a:rPr sz="1800" dirty="0">
                          <a:latin typeface="Arial"/>
                          <a:cs typeface="Arial"/>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marR="657225">
                        <a:lnSpc>
                          <a:spcPct val="100000"/>
                        </a:lnSpc>
                      </a:pPr>
                      <a:r>
                        <a:rPr sz="1600" dirty="0">
                          <a:latin typeface="Arial"/>
                          <a:cs typeface="Arial"/>
                        </a:rPr>
                        <a:t>R</a:t>
                      </a:r>
                      <a:r>
                        <a:rPr sz="1600" spc="-10" dirty="0">
                          <a:latin typeface="Arial"/>
                          <a:cs typeface="Arial"/>
                        </a:rPr>
                        <a:t>e</a:t>
                      </a:r>
                      <a:r>
                        <a:rPr sz="1600" dirty="0">
                          <a:latin typeface="Arial"/>
                          <a:cs typeface="Arial"/>
                        </a:rPr>
                        <a:t>g</a:t>
                      </a:r>
                      <a:r>
                        <a:rPr sz="1600" spc="-10" dirty="0">
                          <a:latin typeface="Arial"/>
                          <a:cs typeface="Arial"/>
                        </a:rPr>
                        <a:t>u</a:t>
                      </a:r>
                      <a:r>
                        <a:rPr sz="1600" dirty="0">
                          <a:latin typeface="Arial"/>
                          <a:cs typeface="Arial"/>
                        </a:rPr>
                        <a:t>l</a:t>
                      </a:r>
                      <a:r>
                        <a:rPr sz="1600" spc="-10" dirty="0">
                          <a:latin typeface="Arial"/>
                          <a:cs typeface="Arial"/>
                        </a:rPr>
                        <a:t>a</a:t>
                      </a:r>
                      <a:r>
                        <a:rPr sz="1600" dirty="0">
                          <a:latin typeface="Arial"/>
                          <a:cs typeface="Arial"/>
                        </a:rPr>
                        <a:t>r</a:t>
                      </a:r>
                      <a:r>
                        <a:rPr sz="1600" spc="30" dirty="0">
                          <a:latin typeface="Arial"/>
                          <a:cs typeface="Arial"/>
                        </a:rPr>
                        <a:t> </a:t>
                      </a:r>
                      <a:r>
                        <a:rPr sz="1600" dirty="0">
                          <a:latin typeface="Arial"/>
                          <a:cs typeface="Arial"/>
                        </a:rPr>
                        <a:t>E</a:t>
                      </a:r>
                      <a:r>
                        <a:rPr sz="1600" spc="-15" dirty="0">
                          <a:latin typeface="Arial"/>
                          <a:cs typeface="Arial"/>
                        </a:rPr>
                        <a:t>x</a:t>
                      </a:r>
                      <a:r>
                        <a:rPr sz="1600" dirty="0">
                          <a:latin typeface="Arial"/>
                          <a:cs typeface="Arial"/>
                        </a:rPr>
                        <a:t>pr</a:t>
                      </a:r>
                      <a:r>
                        <a:rPr sz="1600" spc="-10" dirty="0">
                          <a:latin typeface="Arial"/>
                          <a:cs typeface="Arial"/>
                        </a:rPr>
                        <a:t>e</a:t>
                      </a:r>
                      <a:r>
                        <a:rPr sz="1600" dirty="0">
                          <a:latin typeface="Arial"/>
                          <a:cs typeface="Arial"/>
                        </a:rPr>
                        <a:t>ssi</a:t>
                      </a:r>
                      <a:r>
                        <a:rPr sz="1600" spc="-10" dirty="0">
                          <a:latin typeface="Arial"/>
                          <a:cs typeface="Arial"/>
                        </a:rPr>
                        <a:t>o</a:t>
                      </a:r>
                      <a:r>
                        <a:rPr sz="1600" dirty="0">
                          <a:latin typeface="Arial"/>
                          <a:cs typeface="Arial"/>
                        </a:rPr>
                        <a:t>n re</a:t>
                      </a:r>
                      <a:r>
                        <a:rPr sz="1600" spc="-10" dirty="0">
                          <a:latin typeface="Arial"/>
                          <a:cs typeface="Arial"/>
                        </a:rPr>
                        <a:t>p</a:t>
                      </a:r>
                      <a:r>
                        <a:rPr sz="1600" dirty="0">
                          <a:latin typeface="Arial"/>
                          <a:cs typeface="Arial"/>
                        </a:rPr>
                        <a:t>res</a:t>
                      </a:r>
                      <a:r>
                        <a:rPr sz="1600" spc="-10" dirty="0">
                          <a:latin typeface="Arial"/>
                          <a:cs typeface="Arial"/>
                        </a:rPr>
                        <a:t>e</a:t>
                      </a:r>
                      <a:r>
                        <a:rPr sz="1600" dirty="0">
                          <a:latin typeface="Arial"/>
                          <a:cs typeface="Arial"/>
                        </a:rPr>
                        <a:t>nts</a:t>
                      </a:r>
                      <a:r>
                        <a:rPr sz="1600" spc="10" dirty="0">
                          <a:latin typeface="Arial"/>
                          <a:cs typeface="Arial"/>
                        </a:rPr>
                        <a:t> </a:t>
                      </a:r>
                      <a:r>
                        <a:rPr sz="1600" dirty="0">
                          <a:latin typeface="Arial"/>
                          <a:cs typeface="Arial"/>
                        </a:rPr>
                        <a:t>zero</a:t>
                      </a:r>
                      <a:r>
                        <a:rPr sz="1600" spc="-10" dirty="0">
                          <a:latin typeface="Arial"/>
                          <a:cs typeface="Arial"/>
                        </a:rPr>
                        <a:t> </a:t>
                      </a:r>
                      <a:r>
                        <a:rPr sz="1600" dirty="0">
                          <a:latin typeface="Arial"/>
                          <a:cs typeface="Arial"/>
                        </a:rPr>
                        <a:t>or more ch</a:t>
                      </a:r>
                      <a:r>
                        <a:rPr sz="1600" spc="-10" dirty="0">
                          <a:latin typeface="Arial"/>
                          <a:cs typeface="Arial"/>
                        </a:rPr>
                        <a:t>a</a:t>
                      </a:r>
                      <a:r>
                        <a:rPr sz="1600" dirty="0">
                          <a:latin typeface="Arial"/>
                          <a:cs typeface="Arial"/>
                        </a:rPr>
                        <a:t>ract</a:t>
                      </a:r>
                      <a:r>
                        <a:rPr sz="1600" spc="-10" dirty="0">
                          <a:latin typeface="Arial"/>
                          <a:cs typeface="Arial"/>
                        </a:rPr>
                        <a:t>e</a:t>
                      </a:r>
                      <a:r>
                        <a:rPr sz="1600" dirty="0">
                          <a:latin typeface="Arial"/>
                          <a:cs typeface="Arial"/>
                        </a:rPr>
                        <a:t>rs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725" marR="911225">
                        <a:lnSpc>
                          <a:spcPct val="100000"/>
                        </a:lnSpc>
                      </a:pPr>
                      <a:r>
                        <a:rPr sz="1600" dirty="0">
                          <a:latin typeface="Courier New"/>
                          <a:cs typeface="Courier New"/>
                        </a:rPr>
                        <a:t>WHERE </a:t>
                      </a:r>
                      <a:r>
                        <a:rPr sz="1600" spc="10" dirty="0">
                          <a:latin typeface="Courier New"/>
                          <a:cs typeface="Courier New"/>
                        </a:rPr>
                        <a:t>d</a:t>
                      </a:r>
                      <a:r>
                        <a:rPr sz="1600" spc="-5" dirty="0">
                          <a:latin typeface="Courier New"/>
                          <a:cs typeface="Courier New"/>
                        </a:rPr>
                        <a:t>n</a:t>
                      </a:r>
                      <a:r>
                        <a:rPr sz="1600" dirty="0">
                          <a:latin typeface="Courier New"/>
                          <a:cs typeface="Courier New"/>
                        </a:rPr>
                        <a:t>a</a:t>
                      </a:r>
                      <a:r>
                        <a:rPr sz="1600" spc="-5" dirty="0">
                          <a:latin typeface="Courier New"/>
                          <a:cs typeface="Courier New"/>
                        </a:rPr>
                        <a:t>m</a:t>
                      </a:r>
                      <a:r>
                        <a:rPr sz="1600" dirty="0">
                          <a:latin typeface="Courier New"/>
                          <a:cs typeface="Courier New"/>
                        </a:rPr>
                        <a:t>e</a:t>
                      </a:r>
                      <a:r>
                        <a:rPr sz="1600" spc="15" dirty="0">
                          <a:latin typeface="Courier New"/>
                          <a:cs typeface="Courier New"/>
                        </a:rPr>
                        <a:t> </a:t>
                      </a:r>
                      <a:r>
                        <a:rPr sz="1600" dirty="0">
                          <a:latin typeface="Courier New"/>
                          <a:cs typeface="Courier New"/>
                        </a:rPr>
                        <a:t>LIKE </a:t>
                      </a:r>
                      <a:r>
                        <a:rPr lang="en-US" sz="1600" spc="0" dirty="0">
                          <a:latin typeface="Courier New"/>
                          <a:cs typeface="Courier New"/>
                        </a:rPr>
                        <a:t>'</a:t>
                      </a:r>
                      <a:r>
                        <a:rPr sz="1600" dirty="0">
                          <a:latin typeface="Courier New"/>
                          <a:cs typeface="Courier New"/>
                        </a:rPr>
                        <a:t>%Acco</a:t>
                      </a:r>
                      <a:r>
                        <a:rPr sz="1600" spc="10" dirty="0">
                          <a:latin typeface="Courier New"/>
                          <a:cs typeface="Courier New"/>
                        </a:rPr>
                        <a:t>u</a:t>
                      </a:r>
                      <a:r>
                        <a:rPr sz="1600" dirty="0">
                          <a:latin typeface="Courier New"/>
                          <a:cs typeface="Courier New"/>
                        </a:rPr>
                        <a:t>nt%</a:t>
                      </a:r>
                      <a:r>
                        <a:rPr lang="en-US" sz="1600" spc="0" dirty="0">
                          <a:latin typeface="Courier New"/>
                          <a:cs typeface="Courier New"/>
                        </a:rPr>
                        <a:t>'</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4"/>
                  </a:ext>
                </a:extLst>
              </a:tr>
            </a:tbl>
          </a:graphicData>
        </a:graphic>
      </p:graphicFrame>
      <p:sp>
        <p:nvSpPr>
          <p:cNvPr id="7" name="TextBox 6">
            <a:extLst>
              <a:ext uri="{FF2B5EF4-FFF2-40B4-BE49-F238E27FC236}">
                <a16:creationId xmlns:a16="http://schemas.microsoft.com/office/drawing/2014/main" id="{22317280-6EE8-4834-9110-226228230E60}"/>
              </a:ext>
            </a:extLst>
          </p:cNvPr>
          <p:cNvSpPr txBox="1"/>
          <p:nvPr/>
        </p:nvSpPr>
        <p:spPr>
          <a:xfrm>
            <a:off x="4875627" y="160341"/>
            <a:ext cx="3732432" cy="369332"/>
          </a:xfrm>
          <a:prstGeom prst="rect">
            <a:avLst/>
          </a:prstGeom>
          <a:noFill/>
        </p:spPr>
        <p:txBody>
          <a:bodyPr wrap="none" rtlCol="0">
            <a:spAutoFit/>
          </a:bodyPr>
          <a:lstStyle/>
          <a:p>
            <a:r>
              <a:rPr lang="en-US" dirty="0"/>
              <a:t>Dept(</a:t>
            </a:r>
            <a:r>
              <a:rPr lang="en-US" u="sng" dirty="0"/>
              <a:t>did</a:t>
            </a:r>
            <a:r>
              <a:rPr lang="en-US" dirty="0"/>
              <a:t>, </a:t>
            </a:r>
            <a:r>
              <a:rPr lang="en-US" dirty="0" err="1"/>
              <a:t>dname</a:t>
            </a:r>
            <a:r>
              <a:rPr lang="en-US" dirty="0"/>
              <a:t>, budget, </a:t>
            </a:r>
            <a:r>
              <a:rPr lang="en-US" dirty="0" err="1"/>
              <a:t>managerid</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ct val="100000"/>
              </a:lnSpc>
            </a:pPr>
            <a:r>
              <a:rPr lang="en-US" dirty="0"/>
              <a:t>WHERE clause </a:t>
            </a:r>
            <a:r>
              <a:rPr dirty="0"/>
              <a:t>(Con</a:t>
            </a:r>
            <a:r>
              <a:rPr spc="-15" dirty="0"/>
              <a:t>d</a:t>
            </a:r>
            <a:r>
              <a:rPr dirty="0"/>
              <a:t>ition)</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graphicFrame>
        <p:nvGraphicFramePr>
          <p:cNvPr id="4" name="object 4"/>
          <p:cNvGraphicFramePr>
            <a:graphicFrameLocks noGrp="1"/>
          </p:cNvGraphicFramePr>
          <p:nvPr>
            <p:extLst>
              <p:ext uri="{D42A27DB-BD31-4B8C-83A1-F6EECF244321}">
                <p14:modId xmlns:p14="http://schemas.microsoft.com/office/powerpoint/2010/main" val="3266991461"/>
              </p:ext>
            </p:extLst>
          </p:nvPr>
        </p:nvGraphicFramePr>
        <p:xfrm>
          <a:off x="762000" y="1676400"/>
          <a:ext cx="7620000" cy="383539"/>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83539">
                <a:tc>
                  <a:txBody>
                    <a:bodyPr/>
                    <a:lstStyle/>
                    <a:p>
                      <a:pPr marL="85090">
                        <a:lnSpc>
                          <a:spcPct val="100000"/>
                        </a:lnSpc>
                      </a:pPr>
                      <a:r>
                        <a:rPr sz="1800" b="1" dirty="0">
                          <a:solidFill>
                            <a:srgbClr val="FFFFFF"/>
                          </a:solidFill>
                          <a:latin typeface="Arial"/>
                          <a:cs typeface="Arial"/>
                        </a:rPr>
                        <a:t>S</a:t>
                      </a:r>
                      <a:r>
                        <a:rPr sz="1800" b="1" spc="-15" dirty="0">
                          <a:solidFill>
                            <a:srgbClr val="FFFFFF"/>
                          </a:solidFill>
                          <a:latin typeface="Arial"/>
                          <a:cs typeface="Arial"/>
                        </a:rPr>
                        <a:t>y</a:t>
                      </a:r>
                      <a:r>
                        <a:rPr sz="1800" b="1" spc="5" dirty="0">
                          <a:solidFill>
                            <a:srgbClr val="FFFFFF"/>
                          </a:solidFill>
                          <a:latin typeface="Arial"/>
                          <a:cs typeface="Arial"/>
                        </a:rPr>
                        <a:t>n</a:t>
                      </a:r>
                      <a:r>
                        <a:rPr sz="1800" b="1" dirty="0">
                          <a:solidFill>
                            <a:srgbClr val="FFFFFF"/>
                          </a:solidFill>
                          <a:latin typeface="Arial"/>
                          <a:cs typeface="Arial"/>
                        </a:rPr>
                        <a:t>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800" b="1" dirty="0">
                          <a:solidFill>
                            <a:srgbClr val="FFFFFF"/>
                          </a:solidFill>
                          <a:latin typeface="Arial"/>
                          <a:cs typeface="Arial"/>
                        </a:rPr>
                        <a:t>Me</a:t>
                      </a:r>
                      <a:r>
                        <a:rPr sz="1800" b="1" spc="-10" dirty="0">
                          <a:solidFill>
                            <a:srgbClr val="FFFFFF"/>
                          </a:solidFill>
                          <a:latin typeface="Arial"/>
                          <a:cs typeface="Arial"/>
                        </a:rPr>
                        <a:t>a</a:t>
                      </a:r>
                      <a:r>
                        <a:rPr sz="1800" b="1" dirty="0">
                          <a:solidFill>
                            <a:srgbClr val="FFFFFF"/>
                          </a:solidFill>
                          <a:latin typeface="Arial"/>
                          <a:cs typeface="Arial"/>
                        </a:rPr>
                        <a:t>n</a:t>
                      </a:r>
                      <a:r>
                        <a:rPr sz="1800" b="1" spc="5" dirty="0">
                          <a:solidFill>
                            <a:srgbClr val="FFFFFF"/>
                          </a:solidFill>
                          <a:latin typeface="Arial"/>
                          <a:cs typeface="Arial"/>
                        </a:rPr>
                        <a:t>i</a:t>
                      </a:r>
                      <a:r>
                        <a:rPr sz="1800" b="1" dirty="0">
                          <a:solidFill>
                            <a:srgbClr val="FFFFFF"/>
                          </a:solidFill>
                          <a:latin typeface="Arial"/>
                          <a:cs typeface="Arial"/>
                        </a:rPr>
                        <a:t>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725">
                        <a:lnSpc>
                          <a:spcPct val="100000"/>
                        </a:lnSpc>
                      </a:pPr>
                      <a:r>
                        <a:rPr sz="1800" b="1" dirty="0">
                          <a:solidFill>
                            <a:srgbClr val="FFFFFF"/>
                          </a:solidFill>
                          <a:latin typeface="Arial"/>
                          <a:cs typeface="Arial"/>
                        </a:rPr>
                        <a:t>E</a:t>
                      </a:r>
                      <a:r>
                        <a:rPr sz="1800" b="1" spc="-10" dirty="0">
                          <a:solidFill>
                            <a:srgbClr val="FFFFFF"/>
                          </a:solidFill>
                          <a:latin typeface="Arial"/>
                          <a:cs typeface="Arial"/>
                        </a:rPr>
                        <a:t>x</a:t>
                      </a:r>
                      <a:r>
                        <a:rPr sz="1800" b="1" dirty="0">
                          <a:solidFill>
                            <a:srgbClr val="FFFFFF"/>
                          </a:solidFill>
                          <a:latin typeface="Arial"/>
                          <a:cs typeface="Arial"/>
                        </a:rPr>
                        <a:t>a</a:t>
                      </a:r>
                      <a:r>
                        <a:rPr sz="1800" b="1" spc="-10" dirty="0">
                          <a:solidFill>
                            <a:srgbClr val="FFFFFF"/>
                          </a:solidFill>
                          <a:latin typeface="Arial"/>
                          <a:cs typeface="Arial"/>
                        </a:rPr>
                        <a:t>m</a:t>
                      </a:r>
                      <a:r>
                        <a:rPr sz="1800" b="1" dirty="0">
                          <a:solidFill>
                            <a:srgbClr val="FFFFFF"/>
                          </a:solidFill>
                          <a:latin typeface="Arial"/>
                          <a:cs typeface="Arial"/>
                        </a:rPr>
                        <a:t>p</a:t>
                      </a:r>
                      <a:r>
                        <a:rPr sz="1800" b="1" spc="5" dirty="0">
                          <a:solidFill>
                            <a:srgbClr val="FFFFFF"/>
                          </a:solidFill>
                          <a:latin typeface="Arial"/>
                          <a:cs typeface="Arial"/>
                        </a:rPr>
                        <a:t>l</a:t>
                      </a:r>
                      <a:r>
                        <a:rPr sz="1800" b="1" dirty="0">
                          <a:solidFill>
                            <a:srgbClr val="FFFFFF"/>
                          </a:solidFill>
                          <a:latin typeface="Arial"/>
                          <a:cs typeface="Arial"/>
                        </a:rPr>
                        <a:t>e</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90398078"/>
              </p:ext>
            </p:extLst>
          </p:nvPr>
        </p:nvGraphicFramePr>
        <p:xfrm>
          <a:off x="762000" y="2099459"/>
          <a:ext cx="7620000" cy="975360"/>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822960">
                <a:tc>
                  <a:txBody>
                    <a:bodyPr/>
                    <a:lstStyle/>
                    <a:p>
                      <a:pPr marL="85090">
                        <a:lnSpc>
                          <a:spcPct val="100000"/>
                        </a:lnSpc>
                      </a:pPr>
                      <a:r>
                        <a:rPr sz="1800" dirty="0">
                          <a:latin typeface="Arial"/>
                          <a:cs typeface="Arial"/>
                        </a:rPr>
                        <a:t>IN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090" marR="262255">
                        <a:lnSpc>
                          <a:spcPct val="100000"/>
                        </a:lnSpc>
                      </a:pPr>
                      <a:r>
                        <a:rPr lang="en-US" sz="1800" dirty="0">
                          <a:latin typeface="Arial"/>
                          <a:cs typeface="Arial"/>
                        </a:rPr>
                        <a:t>Return</a:t>
                      </a:r>
                      <a:r>
                        <a:rPr sz="1800" dirty="0">
                          <a:latin typeface="Arial"/>
                          <a:cs typeface="Arial"/>
                        </a:rPr>
                        <a:t> true</a:t>
                      </a:r>
                      <a:r>
                        <a:rPr sz="1800" spc="-10" dirty="0">
                          <a:latin typeface="Arial"/>
                          <a:cs typeface="Arial"/>
                        </a:rPr>
                        <a:t> </a:t>
                      </a:r>
                      <a:r>
                        <a:rPr sz="1800" spc="-40" dirty="0">
                          <a:latin typeface="Arial"/>
                          <a:cs typeface="Arial"/>
                        </a:rPr>
                        <a:t>w</a:t>
                      </a:r>
                      <a:r>
                        <a:rPr sz="1800" dirty="0">
                          <a:latin typeface="Arial"/>
                          <a:cs typeface="Arial"/>
                        </a:rPr>
                        <a:t>h</a:t>
                      </a:r>
                      <a:r>
                        <a:rPr sz="1800" spc="-10" dirty="0">
                          <a:latin typeface="Arial"/>
                          <a:cs typeface="Arial"/>
                        </a:rPr>
                        <a:t>e</a:t>
                      </a:r>
                      <a:r>
                        <a:rPr sz="1800" dirty="0">
                          <a:latin typeface="Arial"/>
                          <a:cs typeface="Arial"/>
                        </a:rPr>
                        <a:t>n</a:t>
                      </a:r>
                      <a:r>
                        <a:rPr sz="1800" spc="45" dirty="0">
                          <a:latin typeface="Arial"/>
                          <a:cs typeface="Arial"/>
                        </a:rPr>
                        <a:t> </a:t>
                      </a:r>
                      <a:r>
                        <a:rPr sz="1800" dirty="0">
                          <a:latin typeface="Arial"/>
                          <a:cs typeface="Arial"/>
                        </a:rPr>
                        <a:t>the</a:t>
                      </a:r>
                      <a:r>
                        <a:rPr sz="1800" spc="-10" dirty="0">
                          <a:latin typeface="Arial"/>
                          <a:cs typeface="Arial"/>
                        </a:rPr>
                        <a:t> </a:t>
                      </a:r>
                      <a:r>
                        <a:rPr sz="1800" dirty="0">
                          <a:latin typeface="Arial"/>
                          <a:cs typeface="Arial"/>
                        </a:rPr>
                        <a:t>val</a:t>
                      </a:r>
                      <a:r>
                        <a:rPr sz="1800" spc="-10" dirty="0">
                          <a:latin typeface="Arial"/>
                          <a:cs typeface="Arial"/>
                        </a:rPr>
                        <a:t>u</a:t>
                      </a:r>
                      <a:r>
                        <a:rPr sz="1800" dirty="0">
                          <a:latin typeface="Arial"/>
                          <a:cs typeface="Arial"/>
                        </a:rPr>
                        <a:t>e</a:t>
                      </a:r>
                      <a:r>
                        <a:rPr lang="en-US" sz="1800" dirty="0">
                          <a:latin typeface="Arial"/>
                          <a:cs typeface="Arial"/>
                        </a:rPr>
                        <a:t> of an attribute</a:t>
                      </a:r>
                      <a:r>
                        <a:rPr sz="1800" spc="5" dirty="0">
                          <a:latin typeface="Arial"/>
                          <a:cs typeface="Arial"/>
                        </a:rPr>
                        <a:t> </a:t>
                      </a:r>
                      <a:r>
                        <a:rPr lang="en-US" sz="1800" spc="5" dirty="0">
                          <a:latin typeface="Arial"/>
                          <a:cs typeface="Arial"/>
                        </a:rPr>
                        <a:t>(e.g., </a:t>
                      </a:r>
                      <a:r>
                        <a:rPr lang="en-US" sz="1800" spc="5" dirty="0" err="1">
                          <a:latin typeface="Arial"/>
                          <a:cs typeface="Arial"/>
                        </a:rPr>
                        <a:t>eid</a:t>
                      </a:r>
                      <a:r>
                        <a:rPr lang="en-US" sz="1800" spc="5" dirty="0">
                          <a:latin typeface="Arial"/>
                          <a:cs typeface="Arial"/>
                        </a:rPr>
                        <a:t>) </a:t>
                      </a:r>
                      <a:r>
                        <a:rPr sz="1800" dirty="0">
                          <a:latin typeface="Arial"/>
                          <a:cs typeface="Arial"/>
                        </a:rPr>
                        <a:t>is a mem</a:t>
                      </a:r>
                      <a:r>
                        <a:rPr sz="1800" spc="-10" dirty="0">
                          <a:latin typeface="Arial"/>
                          <a:cs typeface="Arial"/>
                        </a:rPr>
                        <a:t>b</a:t>
                      </a:r>
                      <a:r>
                        <a:rPr sz="1800" dirty="0">
                          <a:latin typeface="Arial"/>
                          <a:cs typeface="Arial"/>
                        </a:rPr>
                        <a:t>er</a:t>
                      </a:r>
                      <a:r>
                        <a:rPr sz="1800" spc="5" dirty="0">
                          <a:latin typeface="Arial"/>
                          <a:cs typeface="Arial"/>
                        </a:rPr>
                        <a:t> </a:t>
                      </a:r>
                      <a:r>
                        <a:rPr sz="1800" dirty="0">
                          <a:latin typeface="Arial"/>
                          <a:cs typeface="Arial"/>
                        </a:rPr>
                        <a:t>of</a:t>
                      </a:r>
                      <a:r>
                        <a:rPr sz="1800" spc="-10" dirty="0">
                          <a:latin typeface="Arial"/>
                          <a:cs typeface="Arial"/>
                        </a:rPr>
                        <a:t> </a:t>
                      </a:r>
                      <a:r>
                        <a:rPr lang="en-US" sz="1800" spc="0" dirty="0">
                          <a:latin typeface="Arial"/>
                          <a:cs typeface="Arial"/>
                        </a:rPr>
                        <a:t>the</a:t>
                      </a:r>
                      <a:r>
                        <a:rPr sz="1800" dirty="0">
                          <a:latin typeface="Arial"/>
                          <a:cs typeface="Arial"/>
                        </a:rPr>
                        <a:t> s</a:t>
                      </a:r>
                      <a:r>
                        <a:rPr sz="1800" spc="-10" dirty="0">
                          <a:latin typeface="Arial"/>
                          <a:cs typeface="Arial"/>
                        </a:rPr>
                        <a:t>p</a:t>
                      </a:r>
                      <a:r>
                        <a:rPr sz="1800" dirty="0">
                          <a:latin typeface="Arial"/>
                          <a:cs typeface="Arial"/>
                        </a:rPr>
                        <a:t>ec</a:t>
                      </a:r>
                      <a:r>
                        <a:rPr sz="1800" spc="-10" dirty="0">
                          <a:latin typeface="Arial"/>
                          <a:cs typeface="Arial"/>
                        </a:rPr>
                        <a:t>i</a:t>
                      </a:r>
                      <a:r>
                        <a:rPr sz="1800" dirty="0">
                          <a:latin typeface="Arial"/>
                          <a:cs typeface="Arial"/>
                        </a:rPr>
                        <a:t>fied</a:t>
                      </a:r>
                      <a:r>
                        <a:rPr sz="1800" spc="15" dirty="0">
                          <a:latin typeface="Arial"/>
                          <a:cs typeface="Arial"/>
                        </a:rPr>
                        <a:t> </a:t>
                      </a:r>
                      <a:r>
                        <a:rPr sz="1800" dirty="0">
                          <a:latin typeface="Arial"/>
                          <a:cs typeface="Arial"/>
                        </a:rPr>
                        <a:t>set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r>
                        <a:rPr sz="1600" dirty="0">
                          <a:latin typeface="Courier New"/>
                          <a:cs typeface="Courier New"/>
                        </a:rPr>
                        <a:t>WHERE </a:t>
                      </a:r>
                      <a:r>
                        <a:rPr sz="1600" spc="10" dirty="0">
                          <a:solidFill>
                            <a:srgbClr val="FF0000"/>
                          </a:solidFill>
                          <a:latin typeface="Courier New"/>
                          <a:cs typeface="Courier New"/>
                        </a:rPr>
                        <a:t>e</a:t>
                      </a:r>
                      <a:r>
                        <a:rPr sz="1600" spc="-5" dirty="0">
                          <a:solidFill>
                            <a:srgbClr val="FF0000"/>
                          </a:solidFill>
                          <a:latin typeface="Courier New"/>
                          <a:cs typeface="Courier New"/>
                        </a:rPr>
                        <a:t>i</a:t>
                      </a:r>
                      <a:r>
                        <a:rPr sz="1600" dirty="0">
                          <a:solidFill>
                            <a:srgbClr val="FF0000"/>
                          </a:solidFill>
                          <a:latin typeface="Courier New"/>
                          <a:cs typeface="Courier New"/>
                        </a:rPr>
                        <a:t>d</a:t>
                      </a:r>
                      <a:r>
                        <a:rPr sz="1600" spc="5" dirty="0">
                          <a:latin typeface="Courier New"/>
                          <a:cs typeface="Courier New"/>
                        </a:rPr>
                        <a:t> </a:t>
                      </a:r>
                      <a:r>
                        <a:rPr sz="1600" spc="-5" dirty="0">
                          <a:latin typeface="Courier New"/>
                          <a:cs typeface="Courier New"/>
                        </a:rPr>
                        <a:t>I</a:t>
                      </a:r>
                      <a:r>
                        <a:rPr sz="1600" dirty="0">
                          <a:latin typeface="Courier New"/>
                          <a:cs typeface="Courier New"/>
                        </a:rPr>
                        <a:t>N</a:t>
                      </a:r>
                      <a:r>
                        <a:rPr sz="1600" spc="10" dirty="0">
                          <a:latin typeface="Courier New"/>
                          <a:cs typeface="Courier New"/>
                        </a:rPr>
                        <a:t> </a:t>
                      </a:r>
                      <a:endParaRPr lang="en-US" sz="1600" spc="10" dirty="0">
                        <a:latin typeface="Courier New"/>
                        <a:cs typeface="Courier New"/>
                      </a:endParaRPr>
                    </a:p>
                    <a:p>
                      <a:pPr marL="85725">
                        <a:lnSpc>
                          <a:spcPct val="100000"/>
                        </a:lnSpc>
                      </a:pPr>
                      <a:r>
                        <a:rPr sz="1600" dirty="0">
                          <a:latin typeface="Courier New"/>
                          <a:cs typeface="Courier New"/>
                        </a:rPr>
                        <a:t>(</a:t>
                      </a: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10" dirty="0">
                          <a:latin typeface="Courier New"/>
                          <a:cs typeface="Courier New"/>
                        </a:rPr>
                        <a:t>C</a:t>
                      </a:r>
                      <a:r>
                        <a:rPr sz="1600" dirty="0">
                          <a:latin typeface="Courier New"/>
                          <a:cs typeface="Courier New"/>
                        </a:rPr>
                        <a:t>T</a:t>
                      </a:r>
                    </a:p>
                    <a:p>
                      <a:pPr marL="85725" marR="300355">
                        <a:lnSpc>
                          <a:spcPct val="100000"/>
                        </a:lnSpc>
                      </a:pPr>
                      <a:r>
                        <a:rPr sz="1600" dirty="0">
                          <a:solidFill>
                            <a:srgbClr val="FF0000"/>
                          </a:solidFill>
                          <a:latin typeface="Courier New"/>
                          <a:cs typeface="Courier New"/>
                        </a:rPr>
                        <a:t>eid</a:t>
                      </a:r>
                      <a:r>
                        <a:rPr sz="1600" dirty="0">
                          <a:latin typeface="Courier New"/>
                          <a:cs typeface="Courier New"/>
                        </a:rPr>
                        <a:t> </a:t>
                      </a:r>
                      <a:r>
                        <a:rPr sz="1600" spc="-5" dirty="0">
                          <a:latin typeface="Courier New"/>
                          <a:cs typeface="Courier New"/>
                        </a:rPr>
                        <a:t>F</a:t>
                      </a:r>
                      <a:r>
                        <a:rPr sz="1600" dirty="0">
                          <a:latin typeface="Courier New"/>
                          <a:cs typeface="Courier New"/>
                        </a:rPr>
                        <a:t>R</a:t>
                      </a:r>
                      <a:r>
                        <a:rPr sz="1600" spc="10" dirty="0">
                          <a:latin typeface="Courier New"/>
                          <a:cs typeface="Courier New"/>
                        </a:rPr>
                        <a:t>O</a:t>
                      </a:r>
                      <a:r>
                        <a:rPr sz="1600" dirty="0">
                          <a:latin typeface="Courier New"/>
                          <a:cs typeface="Courier New"/>
                        </a:rPr>
                        <a:t>M </a:t>
                      </a:r>
                      <a:r>
                        <a:rPr lang="en-US" sz="1600" spc="-5" dirty="0">
                          <a:latin typeface="Courier New"/>
                          <a:cs typeface="Courier New"/>
                        </a:rPr>
                        <a:t>Emp</a:t>
                      </a:r>
                      <a:r>
                        <a:rPr sz="1600" dirty="0">
                          <a:latin typeface="Courier New"/>
                          <a:cs typeface="Courier New"/>
                        </a:rPr>
                        <a:t> </a:t>
                      </a:r>
                      <a:r>
                        <a:rPr sz="1600" spc="-5" dirty="0">
                          <a:latin typeface="Courier New"/>
                          <a:cs typeface="Courier New"/>
                        </a:rPr>
                        <a:t>W</a:t>
                      </a:r>
                      <a:r>
                        <a:rPr sz="1600" dirty="0">
                          <a:latin typeface="Courier New"/>
                          <a:cs typeface="Courier New"/>
                        </a:rPr>
                        <a:t>H</a:t>
                      </a:r>
                      <a:r>
                        <a:rPr sz="1600" spc="-5" dirty="0">
                          <a:latin typeface="Courier New"/>
                          <a:cs typeface="Courier New"/>
                        </a:rPr>
                        <a:t>E</a:t>
                      </a:r>
                      <a:r>
                        <a:rPr sz="1600" dirty="0">
                          <a:latin typeface="Courier New"/>
                          <a:cs typeface="Courier New"/>
                        </a:rPr>
                        <a:t>RE </a:t>
                      </a:r>
                      <a:r>
                        <a:rPr sz="1600" spc="10" dirty="0">
                          <a:latin typeface="Courier New"/>
                          <a:cs typeface="Courier New"/>
                        </a:rPr>
                        <a:t>s</a:t>
                      </a:r>
                      <a:r>
                        <a:rPr sz="1600" spc="-5" dirty="0">
                          <a:latin typeface="Courier New"/>
                          <a:cs typeface="Courier New"/>
                        </a:rPr>
                        <a:t>a</a:t>
                      </a:r>
                      <a:r>
                        <a:rPr sz="1600" dirty="0">
                          <a:latin typeface="Courier New"/>
                          <a:cs typeface="Courier New"/>
                        </a:rPr>
                        <a:t>l</a:t>
                      </a:r>
                      <a:r>
                        <a:rPr sz="1600" spc="-5" dirty="0">
                          <a:latin typeface="Courier New"/>
                          <a:cs typeface="Courier New"/>
                        </a:rPr>
                        <a:t>a</a:t>
                      </a:r>
                      <a:r>
                        <a:rPr sz="1600" dirty="0">
                          <a:latin typeface="Courier New"/>
                          <a:cs typeface="Courier New"/>
                        </a:rPr>
                        <a:t>ry</a:t>
                      </a:r>
                      <a:r>
                        <a:rPr sz="1600" spc="25" dirty="0">
                          <a:latin typeface="Courier New"/>
                          <a:cs typeface="Courier New"/>
                        </a:rPr>
                        <a:t> </a:t>
                      </a:r>
                      <a:r>
                        <a:rPr sz="1600" dirty="0">
                          <a:latin typeface="Courier New"/>
                          <a:cs typeface="Courier New"/>
                        </a:rPr>
                        <a:t>&lt; </a:t>
                      </a:r>
                      <a:r>
                        <a:rPr sz="1600" spc="-5" dirty="0">
                          <a:latin typeface="Courier New"/>
                          <a:cs typeface="Courier New"/>
                        </a:rPr>
                        <a:t>5</a:t>
                      </a:r>
                      <a:r>
                        <a:rPr sz="1600" dirty="0">
                          <a:latin typeface="Courier New"/>
                          <a:cs typeface="Courier New"/>
                        </a:rPr>
                        <a:t>0</a:t>
                      </a:r>
                      <a:r>
                        <a:rPr sz="1600" spc="-5" dirty="0">
                          <a:latin typeface="Courier New"/>
                          <a:cs typeface="Courier New"/>
                        </a:rPr>
                        <a:t>0</a:t>
                      </a:r>
                      <a:r>
                        <a:rPr sz="1600" spc="15" dirty="0">
                          <a:latin typeface="Courier New"/>
                          <a:cs typeface="Courier New"/>
                        </a:rPr>
                        <a:t>0</a:t>
                      </a:r>
                      <a:r>
                        <a:rPr sz="1600" spc="5" dirty="0">
                          <a:latin typeface="Courier New"/>
                          <a:cs typeface="Courier New"/>
                        </a:rPr>
                        <a:t>0</a:t>
                      </a:r>
                      <a:r>
                        <a:rPr sz="1600" dirty="0">
                          <a:latin typeface="Courier New"/>
                          <a:cs typeface="Courier New"/>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22317280-6EE8-4834-9110-226228230E60}"/>
              </a:ext>
            </a:extLst>
          </p:cNvPr>
          <p:cNvSpPr txBox="1"/>
          <p:nvPr/>
        </p:nvSpPr>
        <p:spPr>
          <a:xfrm>
            <a:off x="4953000" y="4140684"/>
            <a:ext cx="3732432" cy="369332"/>
          </a:xfrm>
          <a:prstGeom prst="rect">
            <a:avLst/>
          </a:prstGeom>
          <a:noFill/>
        </p:spPr>
        <p:txBody>
          <a:bodyPr wrap="none" rtlCol="0">
            <a:spAutoFit/>
          </a:bodyPr>
          <a:lstStyle/>
          <a:p>
            <a:r>
              <a:rPr lang="en-US" dirty="0"/>
              <a:t>Dept(</a:t>
            </a:r>
            <a:r>
              <a:rPr lang="en-US" u="sng" dirty="0"/>
              <a:t>did</a:t>
            </a:r>
            <a:r>
              <a:rPr lang="en-US" dirty="0"/>
              <a:t>, </a:t>
            </a:r>
            <a:r>
              <a:rPr lang="en-US" dirty="0" err="1"/>
              <a:t>dname</a:t>
            </a:r>
            <a:r>
              <a:rPr lang="en-US" dirty="0"/>
              <a:t>, budget, </a:t>
            </a:r>
            <a:r>
              <a:rPr lang="en-US" dirty="0" err="1"/>
              <a:t>managerid</a:t>
            </a:r>
            <a:r>
              <a:rPr lang="en-US" dirty="0"/>
              <a:t>)</a:t>
            </a:r>
          </a:p>
        </p:txBody>
      </p:sp>
      <p:graphicFrame>
        <p:nvGraphicFramePr>
          <p:cNvPr id="3" name="Table 2">
            <a:extLst>
              <a:ext uri="{FF2B5EF4-FFF2-40B4-BE49-F238E27FC236}">
                <a16:creationId xmlns:a16="http://schemas.microsoft.com/office/drawing/2014/main" id="{A045D7C5-101E-4476-94ED-D74789EEE441}"/>
              </a:ext>
            </a:extLst>
          </p:cNvPr>
          <p:cNvGraphicFramePr>
            <a:graphicFrameLocks noGrp="1"/>
          </p:cNvGraphicFramePr>
          <p:nvPr>
            <p:extLst>
              <p:ext uri="{D42A27DB-BD31-4B8C-83A1-F6EECF244321}">
                <p14:modId xmlns:p14="http://schemas.microsoft.com/office/powerpoint/2010/main" val="1950209145"/>
              </p:ext>
            </p:extLst>
          </p:nvPr>
        </p:nvGraphicFramePr>
        <p:xfrm>
          <a:off x="803273" y="4704377"/>
          <a:ext cx="7537451" cy="822960"/>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334307904"/>
                    </a:ext>
                  </a:extLst>
                </a:gridCol>
                <a:gridCol w="3200400">
                  <a:extLst>
                    <a:ext uri="{9D8B030D-6E8A-4147-A177-3AD203B41FA5}">
                      <a16:colId xmlns:a16="http://schemas.microsoft.com/office/drawing/2014/main" val="3959277715"/>
                    </a:ext>
                  </a:extLst>
                </a:gridCol>
                <a:gridCol w="2889251">
                  <a:extLst>
                    <a:ext uri="{9D8B030D-6E8A-4147-A177-3AD203B41FA5}">
                      <a16:colId xmlns:a16="http://schemas.microsoft.com/office/drawing/2014/main" val="105541003"/>
                    </a:ext>
                  </a:extLst>
                </a:gridCol>
              </a:tblGrid>
              <a:tr h="640079">
                <a:tc>
                  <a:txBody>
                    <a:bodyPr/>
                    <a:lstStyle/>
                    <a:p>
                      <a:pPr marL="85090">
                        <a:lnSpc>
                          <a:spcPct val="100000"/>
                        </a:lnSpc>
                      </a:pPr>
                      <a:r>
                        <a:rPr sz="1800" dirty="0">
                          <a:latin typeface="Arial"/>
                          <a:cs typeface="Arial"/>
                        </a:rPr>
                        <a:t>E</a:t>
                      </a:r>
                      <a:r>
                        <a:rPr sz="1800" spc="-10" dirty="0">
                          <a:latin typeface="Arial"/>
                          <a:cs typeface="Arial"/>
                        </a:rPr>
                        <a:t>X</a:t>
                      </a:r>
                      <a:r>
                        <a:rPr sz="1800" dirty="0">
                          <a:latin typeface="Arial"/>
                          <a:cs typeface="Arial"/>
                        </a:rPr>
                        <a:t>IS</a:t>
                      </a:r>
                      <a:r>
                        <a:rPr sz="1800" spc="20" dirty="0">
                          <a:latin typeface="Arial"/>
                          <a:cs typeface="Arial"/>
                        </a:rPr>
                        <a:t>T</a:t>
                      </a:r>
                      <a:r>
                        <a:rPr sz="1800" dirty="0">
                          <a:latin typeface="Arial"/>
                          <a:cs typeface="Arial"/>
                        </a:rPr>
                        <a:t>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marR="211454">
                        <a:lnSpc>
                          <a:spcPct val="100000"/>
                        </a:lnSpc>
                      </a:pPr>
                      <a:r>
                        <a:rPr lang="en-US" sz="1800" dirty="0">
                          <a:latin typeface="Arial"/>
                          <a:cs typeface="Arial"/>
                        </a:rPr>
                        <a:t>Return</a:t>
                      </a:r>
                      <a:r>
                        <a:rPr sz="1800" dirty="0">
                          <a:latin typeface="Arial"/>
                          <a:cs typeface="Arial"/>
                        </a:rPr>
                        <a:t> true</a:t>
                      </a:r>
                      <a:r>
                        <a:rPr sz="1800" spc="-10" dirty="0">
                          <a:latin typeface="Arial"/>
                          <a:cs typeface="Arial"/>
                        </a:rPr>
                        <a:t> </a:t>
                      </a:r>
                      <a:r>
                        <a:rPr sz="1800" spc="-40" dirty="0">
                          <a:latin typeface="Arial"/>
                          <a:cs typeface="Arial"/>
                        </a:rPr>
                        <a:t>w</a:t>
                      </a:r>
                      <a:r>
                        <a:rPr sz="1800" dirty="0">
                          <a:latin typeface="Arial"/>
                          <a:cs typeface="Arial"/>
                        </a:rPr>
                        <a:t>h</a:t>
                      </a:r>
                      <a:r>
                        <a:rPr sz="1800" spc="-10" dirty="0">
                          <a:latin typeface="Arial"/>
                          <a:cs typeface="Arial"/>
                        </a:rPr>
                        <a:t>e</a:t>
                      </a:r>
                      <a:r>
                        <a:rPr sz="1800" dirty="0">
                          <a:latin typeface="Arial"/>
                          <a:cs typeface="Arial"/>
                        </a:rPr>
                        <a:t>n</a:t>
                      </a:r>
                      <a:r>
                        <a:rPr sz="1800" spc="45" dirty="0">
                          <a:latin typeface="Arial"/>
                          <a:cs typeface="Arial"/>
                        </a:rPr>
                        <a:t> </a:t>
                      </a:r>
                      <a:r>
                        <a:rPr sz="1800" dirty="0">
                          <a:latin typeface="Arial"/>
                          <a:cs typeface="Arial"/>
                        </a:rPr>
                        <a:t>th</a:t>
                      </a:r>
                      <a:r>
                        <a:rPr sz="1800" spc="-10" dirty="0">
                          <a:latin typeface="Arial"/>
                          <a:cs typeface="Arial"/>
                        </a:rPr>
                        <a:t>e</a:t>
                      </a:r>
                      <a:r>
                        <a:rPr sz="1800" dirty="0">
                          <a:latin typeface="Arial"/>
                          <a:cs typeface="Arial"/>
                        </a:rPr>
                        <a:t>re </a:t>
                      </a:r>
                      <a:r>
                        <a:rPr sz="1800" spc="-10" dirty="0">
                          <a:latin typeface="Arial"/>
                          <a:cs typeface="Arial"/>
                        </a:rPr>
                        <a:t>e</a:t>
                      </a:r>
                      <a:r>
                        <a:rPr sz="1800" spc="-15" dirty="0">
                          <a:latin typeface="Arial"/>
                          <a:cs typeface="Arial"/>
                        </a:rPr>
                        <a:t>x</a:t>
                      </a:r>
                      <a:r>
                        <a:rPr sz="1800" dirty="0">
                          <a:latin typeface="Arial"/>
                          <a:cs typeface="Arial"/>
                        </a:rPr>
                        <a:t>ists</a:t>
                      </a:r>
                      <a:r>
                        <a:rPr sz="1800" spc="10" dirty="0">
                          <a:latin typeface="Arial"/>
                          <a:cs typeface="Arial"/>
                        </a:rPr>
                        <a:t> </a:t>
                      </a:r>
                      <a:r>
                        <a:rPr sz="1800" dirty="0">
                          <a:latin typeface="Arial"/>
                          <a:cs typeface="Arial"/>
                        </a:rPr>
                        <a:t>a mem</a:t>
                      </a:r>
                      <a:r>
                        <a:rPr sz="1800" spc="-10" dirty="0">
                          <a:latin typeface="Arial"/>
                          <a:cs typeface="Arial"/>
                        </a:rPr>
                        <a:t>b</a:t>
                      </a:r>
                      <a:r>
                        <a:rPr sz="1800" dirty="0">
                          <a:latin typeface="Arial"/>
                          <a:cs typeface="Arial"/>
                        </a:rPr>
                        <a:t>er</a:t>
                      </a:r>
                      <a:r>
                        <a:rPr sz="1800" spc="5" dirty="0">
                          <a:latin typeface="Arial"/>
                          <a:cs typeface="Arial"/>
                        </a:rPr>
                        <a:t> </a:t>
                      </a:r>
                      <a:r>
                        <a:rPr sz="1800" dirty="0">
                          <a:latin typeface="Arial"/>
                          <a:cs typeface="Arial"/>
                        </a:rPr>
                        <a:t>from</a:t>
                      </a:r>
                      <a:r>
                        <a:rPr sz="1800" spc="-10" dirty="0">
                          <a:latin typeface="Arial"/>
                          <a:cs typeface="Arial"/>
                        </a:rPr>
                        <a:t> </a:t>
                      </a:r>
                      <a:r>
                        <a:rPr lang="en-US" sz="1800" spc="0" dirty="0">
                          <a:latin typeface="Arial"/>
                          <a:cs typeface="Arial"/>
                        </a:rPr>
                        <a:t>the</a:t>
                      </a:r>
                      <a:r>
                        <a:rPr sz="1800" dirty="0">
                          <a:latin typeface="Arial"/>
                          <a:cs typeface="Arial"/>
                        </a:rPr>
                        <a:t> </a:t>
                      </a:r>
                      <a:endParaRPr lang="en-US" sz="1800" dirty="0">
                        <a:latin typeface="Arial"/>
                        <a:cs typeface="Arial"/>
                      </a:endParaRPr>
                    </a:p>
                    <a:p>
                      <a:pPr marL="85090" marR="211454">
                        <a:lnSpc>
                          <a:spcPct val="100000"/>
                        </a:lnSpc>
                      </a:pPr>
                      <a:r>
                        <a:rPr lang="en-US" sz="1800" dirty="0">
                          <a:latin typeface="Arial"/>
                          <a:cs typeface="Arial"/>
                        </a:rPr>
                        <a:t>set in the nested query</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725">
                        <a:lnSpc>
                          <a:spcPct val="100000"/>
                        </a:lnSpc>
                      </a:pPr>
                      <a:r>
                        <a:rPr sz="1600" spc="-5" dirty="0">
                          <a:latin typeface="Courier New"/>
                          <a:cs typeface="Courier New"/>
                        </a:rPr>
                        <a:t>W</a:t>
                      </a:r>
                      <a:r>
                        <a:rPr sz="1600" dirty="0">
                          <a:latin typeface="Courier New"/>
                          <a:cs typeface="Courier New"/>
                        </a:rPr>
                        <a:t>H</a:t>
                      </a:r>
                      <a:r>
                        <a:rPr sz="1600" spc="-5" dirty="0">
                          <a:latin typeface="Courier New"/>
                          <a:cs typeface="Courier New"/>
                        </a:rPr>
                        <a:t>E</a:t>
                      </a:r>
                      <a:r>
                        <a:rPr sz="1600" dirty="0">
                          <a:latin typeface="Courier New"/>
                          <a:cs typeface="Courier New"/>
                        </a:rPr>
                        <a:t>RE </a:t>
                      </a:r>
                      <a:r>
                        <a:rPr sz="1600" spc="10" dirty="0">
                          <a:latin typeface="Courier New"/>
                          <a:cs typeface="Courier New"/>
                        </a:rPr>
                        <a:t>E</a:t>
                      </a:r>
                      <a:r>
                        <a:rPr sz="1600" spc="-5" dirty="0">
                          <a:latin typeface="Courier New"/>
                          <a:cs typeface="Courier New"/>
                        </a:rPr>
                        <a:t>X</a:t>
                      </a:r>
                      <a:r>
                        <a:rPr sz="1600" dirty="0">
                          <a:latin typeface="Courier New"/>
                          <a:cs typeface="Courier New"/>
                        </a:rPr>
                        <a:t>I</a:t>
                      </a:r>
                      <a:r>
                        <a:rPr sz="1600" spc="-5" dirty="0">
                          <a:latin typeface="Courier New"/>
                          <a:cs typeface="Courier New"/>
                        </a:rPr>
                        <a:t>S</a:t>
                      </a:r>
                      <a:r>
                        <a:rPr sz="1600" dirty="0">
                          <a:latin typeface="Courier New"/>
                          <a:cs typeface="Courier New"/>
                        </a:rPr>
                        <a:t>TS</a:t>
                      </a:r>
                      <a:r>
                        <a:rPr sz="1600" spc="10" dirty="0">
                          <a:latin typeface="Courier New"/>
                          <a:cs typeface="Courier New"/>
                        </a:rPr>
                        <a:t> </a:t>
                      </a:r>
                      <a:endParaRPr lang="en-US" sz="1600" spc="10" dirty="0">
                        <a:latin typeface="Courier New"/>
                        <a:cs typeface="Courier New"/>
                      </a:endParaRPr>
                    </a:p>
                    <a:p>
                      <a:pPr marL="85725">
                        <a:lnSpc>
                          <a:spcPct val="100000"/>
                        </a:lnSpc>
                      </a:pPr>
                      <a:r>
                        <a:rPr sz="1600" dirty="0">
                          <a:latin typeface="Courier New"/>
                          <a:cs typeface="Courier New"/>
                        </a:rPr>
                        <a:t>(</a:t>
                      </a: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10" dirty="0">
                          <a:latin typeface="Courier New"/>
                          <a:cs typeface="Courier New"/>
                        </a:rPr>
                        <a:t>C</a:t>
                      </a:r>
                      <a:r>
                        <a:rPr sz="1600" dirty="0">
                          <a:latin typeface="Courier New"/>
                          <a:cs typeface="Courier New"/>
                        </a:rPr>
                        <a:t>T *</a:t>
                      </a:r>
                    </a:p>
                    <a:p>
                      <a:pPr marL="85725">
                        <a:lnSpc>
                          <a:spcPct val="100000"/>
                        </a:lnSpc>
                      </a:pPr>
                      <a:r>
                        <a:rPr sz="1600" spc="-5" dirty="0">
                          <a:latin typeface="Courier New"/>
                          <a:cs typeface="Courier New"/>
                        </a:rPr>
                        <a:t>F</a:t>
                      </a:r>
                      <a:r>
                        <a:rPr sz="1600" dirty="0">
                          <a:latin typeface="Courier New"/>
                          <a:cs typeface="Courier New"/>
                        </a:rPr>
                        <a:t>R</a:t>
                      </a:r>
                      <a:r>
                        <a:rPr sz="1600" spc="-5" dirty="0">
                          <a:latin typeface="Courier New"/>
                          <a:cs typeface="Courier New"/>
                        </a:rPr>
                        <a:t>O</a:t>
                      </a:r>
                      <a:r>
                        <a:rPr sz="1600" dirty="0">
                          <a:latin typeface="Courier New"/>
                          <a:cs typeface="Courier New"/>
                        </a:rPr>
                        <a:t>M D</a:t>
                      </a:r>
                      <a:r>
                        <a:rPr sz="1600" spc="10" dirty="0">
                          <a:latin typeface="Courier New"/>
                          <a:cs typeface="Courier New"/>
                        </a:rPr>
                        <a:t>e</a:t>
                      </a:r>
                      <a:r>
                        <a:rPr sz="1600" spc="-5" dirty="0">
                          <a:latin typeface="Courier New"/>
                          <a:cs typeface="Courier New"/>
                        </a:rPr>
                        <a:t>p</a:t>
                      </a:r>
                      <a:r>
                        <a:rPr lang="en-US" sz="1600" spc="-5" dirty="0">
                          <a:latin typeface="Courier New"/>
                          <a:cs typeface="Courier New"/>
                        </a:rPr>
                        <a:t>t</a:t>
                      </a:r>
                      <a:r>
                        <a:rPr sz="1600" spc="-5" dirty="0">
                          <a:latin typeface="Courier New"/>
                          <a:cs typeface="Courier New"/>
                        </a:rPr>
                        <a:t>)</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2645088325"/>
                  </a:ext>
                </a:extLst>
              </a:tr>
            </a:tbl>
          </a:graphicData>
        </a:graphic>
      </p:graphicFrame>
      <p:sp>
        <p:nvSpPr>
          <p:cNvPr id="8" name="TextBox 7">
            <a:extLst>
              <a:ext uri="{FF2B5EF4-FFF2-40B4-BE49-F238E27FC236}">
                <a16:creationId xmlns:a16="http://schemas.microsoft.com/office/drawing/2014/main" id="{DDDF7E63-847A-4D21-AF80-250A2CA09FC2}"/>
              </a:ext>
            </a:extLst>
          </p:cNvPr>
          <p:cNvSpPr txBox="1"/>
          <p:nvPr/>
        </p:nvSpPr>
        <p:spPr>
          <a:xfrm>
            <a:off x="714561" y="3472717"/>
            <a:ext cx="7285841" cy="646331"/>
          </a:xfrm>
          <a:prstGeom prst="rect">
            <a:avLst/>
          </a:prstGeom>
          <a:noFill/>
        </p:spPr>
        <p:txBody>
          <a:bodyPr wrap="none" rtlCol="0">
            <a:spAutoFit/>
          </a:bodyPr>
          <a:lstStyle/>
          <a:p>
            <a:r>
              <a:rPr lang="en-US" dirty="0"/>
              <a:t>Notice that the sub-query returns a set of </a:t>
            </a:r>
            <a:r>
              <a:rPr lang="en-US" dirty="0" err="1"/>
              <a:t>eid</a:t>
            </a:r>
            <a:r>
              <a:rPr lang="en-US" dirty="0"/>
              <a:t> values. </a:t>
            </a:r>
          </a:p>
          <a:p>
            <a:r>
              <a:rPr lang="en-US" dirty="0"/>
              <a:t>Each resulting row must have </a:t>
            </a:r>
            <a:r>
              <a:rPr lang="en-US" dirty="0" err="1"/>
              <a:t>eid</a:t>
            </a:r>
            <a:r>
              <a:rPr lang="en-US" dirty="0"/>
              <a:t> value in the set returned by the sub-query.</a:t>
            </a:r>
          </a:p>
        </p:txBody>
      </p:sp>
      <p:sp>
        <p:nvSpPr>
          <p:cNvPr id="9" name="TextBox 8">
            <a:extLst>
              <a:ext uri="{FF2B5EF4-FFF2-40B4-BE49-F238E27FC236}">
                <a16:creationId xmlns:a16="http://schemas.microsoft.com/office/drawing/2014/main" id="{4F62BC72-B4C1-4B4F-8CC1-A5E686FCE6ED}"/>
              </a:ext>
            </a:extLst>
          </p:cNvPr>
          <p:cNvSpPr txBox="1"/>
          <p:nvPr/>
        </p:nvSpPr>
        <p:spPr>
          <a:xfrm>
            <a:off x="788894" y="5676060"/>
            <a:ext cx="6538521" cy="369332"/>
          </a:xfrm>
          <a:prstGeom prst="rect">
            <a:avLst/>
          </a:prstGeom>
          <a:noFill/>
        </p:spPr>
        <p:txBody>
          <a:bodyPr wrap="none" rtlCol="0">
            <a:spAutoFit/>
          </a:bodyPr>
          <a:lstStyle/>
          <a:p>
            <a:r>
              <a:rPr lang="en-US" dirty="0"/>
              <a:t>Notice the difference between how exists and in operators are used.</a:t>
            </a:r>
          </a:p>
        </p:txBody>
      </p:sp>
      <p:sp>
        <p:nvSpPr>
          <p:cNvPr id="10" name="TextBox 9">
            <a:extLst>
              <a:ext uri="{FF2B5EF4-FFF2-40B4-BE49-F238E27FC236}">
                <a16:creationId xmlns:a16="http://schemas.microsoft.com/office/drawing/2014/main" id="{72882924-5CBF-4344-B8A3-5769D80EB3A1}"/>
              </a:ext>
            </a:extLst>
          </p:cNvPr>
          <p:cNvSpPr txBox="1"/>
          <p:nvPr/>
        </p:nvSpPr>
        <p:spPr>
          <a:xfrm>
            <a:off x="454221" y="1149523"/>
            <a:ext cx="4065857" cy="369332"/>
          </a:xfrm>
          <a:prstGeom prst="rect">
            <a:avLst/>
          </a:prstGeom>
          <a:noFill/>
        </p:spPr>
        <p:txBody>
          <a:bodyPr wrap="none" rtlCol="0">
            <a:spAutoFit/>
          </a:bodyPr>
          <a:lstStyle/>
          <a:p>
            <a:r>
              <a:rPr lang="en-US" dirty="0"/>
              <a:t>See complex SQL queries for more details</a:t>
            </a:r>
          </a:p>
        </p:txBody>
      </p:sp>
    </p:spTree>
    <p:extLst>
      <p:ext uri="{BB962C8B-B14F-4D97-AF65-F5344CB8AC3E}">
        <p14:creationId xmlns:p14="http://schemas.microsoft.com/office/powerpoint/2010/main" val="140570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838200" y="533400"/>
            <a:ext cx="7772400" cy="53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dirty="0">
                <a:solidFill>
                  <a:srgbClr val="FF0000"/>
                </a:solidFill>
                <a:latin typeface="Arial" panose="020B0604020202020204" pitchFamily="34" charset="0"/>
                <a:cs typeface="Arial" panose="020B0604020202020204" pitchFamily="34" charset="0"/>
              </a:rPr>
              <a:t>NULL VALUES</a:t>
            </a:r>
          </a:p>
        </p:txBody>
      </p:sp>
      <p:sp>
        <p:nvSpPr>
          <p:cNvPr id="34819" name="Rectangle 3"/>
          <p:cNvSpPr>
            <a:spLocks noChangeArrowheads="1"/>
          </p:cNvSpPr>
          <p:nvPr/>
        </p:nvSpPr>
        <p:spPr bwMode="auto">
          <a:xfrm>
            <a:off x="493059" y="1371600"/>
            <a:ext cx="8153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000" dirty="0">
                <a:latin typeface="Arial" panose="020B0604020202020204" pitchFamily="34" charset="0"/>
                <a:cs typeface="Arial" panose="020B0604020202020204" pitchFamily="34" charset="0"/>
              </a:rPr>
              <a:t>Attributes values in a tuple are sometimes </a:t>
            </a:r>
            <a:r>
              <a:rPr lang="en-US" altLang="en-US" sz="2000" i="1" dirty="0">
                <a:solidFill>
                  <a:schemeClr val="accent2"/>
                </a:solidFill>
                <a:latin typeface="Arial" panose="020B0604020202020204" pitchFamily="34" charset="0"/>
                <a:cs typeface="Arial" panose="020B0604020202020204" pitchFamily="34" charset="0"/>
              </a:rPr>
              <a:t>unknown</a:t>
            </a:r>
            <a:r>
              <a:rPr lang="en-US" altLang="en-US" sz="2000" i="1"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(e.g., a rating has not been assigned) or </a:t>
            </a:r>
            <a:r>
              <a:rPr lang="en-US" altLang="en-US" sz="2000" i="1" dirty="0">
                <a:solidFill>
                  <a:schemeClr val="accent2"/>
                </a:solidFill>
                <a:latin typeface="Arial" panose="020B0604020202020204" pitchFamily="34" charset="0"/>
                <a:cs typeface="Arial" panose="020B0604020202020204" pitchFamily="34" charset="0"/>
              </a:rPr>
              <a:t>inapplicable</a:t>
            </a:r>
            <a:r>
              <a:rPr lang="en-US" altLang="en-US" sz="2000" i="1"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(e.g., no spouse’s name).</a:t>
            </a:r>
          </a:p>
          <a:p>
            <a:pPr lvl="1" eaLnBrk="1" hangingPunct="1">
              <a:buSzPct val="75000"/>
            </a:pPr>
            <a:r>
              <a:rPr lang="en-US" altLang="en-US" sz="2000" dirty="0">
                <a:latin typeface="Arial" panose="020B0604020202020204" pitchFamily="34" charset="0"/>
                <a:cs typeface="Arial" panose="020B0604020202020204" pitchFamily="34" charset="0"/>
              </a:rPr>
              <a:t>SQL provides a special value </a:t>
            </a:r>
            <a:r>
              <a:rPr lang="en-US" altLang="en-US" sz="2000" i="1" u="sng" dirty="0">
                <a:solidFill>
                  <a:schemeClr val="accent2"/>
                </a:solidFill>
                <a:latin typeface="Arial" panose="020B0604020202020204" pitchFamily="34" charset="0"/>
                <a:cs typeface="Arial" panose="020B0604020202020204" pitchFamily="34" charset="0"/>
              </a:rPr>
              <a:t>null</a:t>
            </a:r>
            <a:r>
              <a:rPr lang="en-US" altLang="en-US" sz="2000" dirty="0">
                <a:latin typeface="Arial" panose="020B0604020202020204" pitchFamily="34" charset="0"/>
                <a:cs typeface="Arial" panose="020B0604020202020204" pitchFamily="34" charset="0"/>
              </a:rPr>
              <a:t> for such situations.</a:t>
            </a:r>
          </a:p>
          <a:p>
            <a:pPr>
              <a:spcBef>
                <a:spcPct val="50000"/>
              </a:spcBef>
              <a:buSzPct val="75000"/>
            </a:pPr>
            <a:r>
              <a:rPr lang="en-US" altLang="en-US" sz="2800" dirty="0">
                <a:latin typeface="Arial" panose="020B0604020202020204" pitchFamily="34" charset="0"/>
                <a:cs typeface="Arial" panose="020B0604020202020204" pitchFamily="34" charset="0"/>
              </a:rPr>
              <a:t>To test whether an attribute x has the value NULL, use </a:t>
            </a:r>
          </a:p>
          <a:p>
            <a:pPr marL="0" indent="0">
              <a:spcBef>
                <a:spcPct val="50000"/>
              </a:spcBef>
              <a:buSzPct val="75000"/>
              <a:buNone/>
            </a:pPr>
            <a:r>
              <a:rPr lang="en-US" altLang="en-US" sz="2800" dirty="0">
                <a:solidFill>
                  <a:srgbClr val="FF0000"/>
                </a:solidFill>
                <a:latin typeface="Arial" panose="020B0604020202020204" pitchFamily="34" charset="0"/>
                <a:cs typeface="Arial" panose="020B0604020202020204" pitchFamily="34" charset="0"/>
              </a:rPr>
              <a:t>     WHERE x IS NULL</a:t>
            </a:r>
            <a:endParaRPr lang="en-US" altLang="en-US" sz="2800" dirty="0">
              <a:latin typeface="Arial" panose="020B0604020202020204" pitchFamily="34" charset="0"/>
              <a:cs typeface="Arial" panose="020B0604020202020204" pitchFamily="34" charset="0"/>
            </a:endParaRPr>
          </a:p>
          <a:p>
            <a:pPr lvl="1" eaLnBrk="1" hangingPunct="1">
              <a:buSzPct val="75000"/>
            </a:pPr>
            <a:endParaRPr lang="en-US" altLang="en-US" sz="2000"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4B8BFD90-3BF2-4DEC-9246-516EA56C4741}"/>
              </a:ext>
            </a:extLst>
          </p:cNvPr>
          <p:cNvSpPr>
            <a:spLocks noChangeArrowheads="1"/>
          </p:cNvSpPr>
          <p:nvPr/>
        </p:nvSpPr>
        <p:spPr bwMode="auto">
          <a:xfrm>
            <a:off x="820271" y="4267200"/>
            <a:ext cx="81534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9063" indent="-119063">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buSzPct val="75000"/>
            </a:pPr>
            <a:r>
              <a:rPr lang="en-US" altLang="en-US" sz="2000" dirty="0">
                <a:latin typeface="Arial" panose="020B0604020202020204" pitchFamily="34" charset="0"/>
                <a:cs typeface="Arial" panose="020B0604020202020204" pitchFamily="34" charset="0"/>
              </a:rPr>
              <a:t>NULL is not constant. Thus, it cannot be used explicitly as an operand in an expression.</a:t>
            </a:r>
          </a:p>
          <a:p>
            <a:pPr eaLnBrk="1" hangingPunct="1">
              <a:spcBef>
                <a:spcPct val="50000"/>
              </a:spcBef>
              <a:buSzPct val="75000"/>
            </a:pPr>
            <a:r>
              <a:rPr lang="en-US" altLang="en-US" sz="2000" u="sng" dirty="0">
                <a:latin typeface="Arial" panose="020B0604020202020204" pitchFamily="34" charset="0"/>
                <a:cs typeface="Arial" panose="020B0604020202020204" pitchFamily="34" charset="0"/>
              </a:rPr>
              <a:t>Example</a:t>
            </a:r>
            <a:r>
              <a:rPr lang="en-US" altLang="en-US" sz="2000" dirty="0">
                <a:latin typeface="Arial" panose="020B0604020202020204" pitchFamily="34" charset="0"/>
                <a:cs typeface="Arial" panose="020B0604020202020204" pitchFamily="34" charset="0"/>
              </a:rPr>
              <a:t>: NULL+5 is not a legal SQL expression.</a:t>
            </a:r>
          </a:p>
          <a:p>
            <a:pPr>
              <a:spcBef>
                <a:spcPct val="50000"/>
              </a:spcBef>
              <a:buSzPct val="75000"/>
            </a:pPr>
            <a:r>
              <a:rPr lang="en-US" altLang="en-US" sz="2000" dirty="0">
                <a:latin typeface="Arial" panose="020B0604020202020204" pitchFamily="34" charset="0"/>
                <a:cs typeface="Arial" panose="020B0604020202020204" pitchFamily="34" charset="0"/>
              </a:rPr>
              <a:t>                NULL=3 is not a correct SQL statement.</a:t>
            </a:r>
          </a:p>
        </p:txBody>
      </p:sp>
    </p:spTree>
    <p:extLst>
      <p:ext uri="{BB962C8B-B14F-4D97-AF65-F5344CB8AC3E}">
        <p14:creationId xmlns:p14="http://schemas.microsoft.com/office/powerpoint/2010/main" val="59985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914400" y="1600200"/>
            <a:ext cx="746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000">
                <a:latin typeface="Comic Sans MS" panose="030F0702030302020204" pitchFamily="66" charset="0"/>
              </a:rPr>
              <a:t>The AND of truth-values is the </a:t>
            </a:r>
            <a:r>
              <a:rPr lang="en-US" altLang="en-US" sz="2000" u="sng">
                <a:latin typeface="Comic Sans MS" panose="030F0702030302020204" pitchFamily="66" charset="0"/>
              </a:rPr>
              <a:t>minimum</a:t>
            </a:r>
            <a:r>
              <a:rPr lang="en-US" altLang="en-US" sz="2000">
                <a:latin typeface="Comic Sans MS" panose="030F0702030302020204" pitchFamily="66" charset="0"/>
              </a:rPr>
              <a:t> of those values.</a:t>
            </a:r>
          </a:p>
          <a:p>
            <a:pPr eaLnBrk="1" hangingPunct="1">
              <a:spcBef>
                <a:spcPct val="0"/>
              </a:spcBef>
            </a:pPr>
            <a:endParaRPr lang="en-US" altLang="en-US" sz="2000">
              <a:latin typeface="Comic Sans MS" panose="030F0702030302020204" pitchFamily="66" charset="0"/>
            </a:endParaRPr>
          </a:p>
          <a:p>
            <a:pPr eaLnBrk="1" hangingPunct="1">
              <a:spcBef>
                <a:spcPct val="0"/>
              </a:spcBef>
            </a:pPr>
            <a:r>
              <a:rPr lang="en-US" altLang="en-US" sz="2000">
                <a:latin typeface="Comic Sans MS" panose="030F0702030302020204" pitchFamily="66" charset="0"/>
              </a:rPr>
              <a:t>The OR of truth-values is the </a:t>
            </a:r>
            <a:r>
              <a:rPr lang="en-US" altLang="en-US" sz="2000" u="sng">
                <a:latin typeface="Comic Sans MS" panose="030F0702030302020204" pitchFamily="66" charset="0"/>
              </a:rPr>
              <a:t>maximum</a:t>
            </a:r>
            <a:r>
              <a:rPr lang="en-US" altLang="en-US" sz="2000">
                <a:latin typeface="Comic Sans MS" panose="030F0702030302020204" pitchFamily="66" charset="0"/>
              </a:rPr>
              <a:t> of those values.</a:t>
            </a:r>
          </a:p>
          <a:p>
            <a:pPr eaLnBrk="1" hangingPunct="1">
              <a:spcBef>
                <a:spcPct val="0"/>
              </a:spcBef>
            </a:pPr>
            <a:endParaRPr lang="en-US" altLang="en-US" sz="2000">
              <a:latin typeface="Comic Sans MS" panose="030F0702030302020204" pitchFamily="66" charset="0"/>
            </a:endParaRPr>
          </a:p>
          <a:p>
            <a:pPr eaLnBrk="1" hangingPunct="1">
              <a:spcBef>
                <a:spcPct val="0"/>
              </a:spcBef>
            </a:pPr>
            <a:r>
              <a:rPr lang="en-US" altLang="en-US" sz="2000">
                <a:latin typeface="Comic Sans MS" panose="030F0702030302020204" pitchFamily="66" charset="0"/>
              </a:rPr>
              <a:t>The negation of a truth-value is 1 minus the truth-value.</a:t>
            </a:r>
          </a:p>
        </p:txBody>
      </p:sp>
      <p:graphicFrame>
        <p:nvGraphicFramePr>
          <p:cNvPr id="54343" name="Group 71"/>
          <p:cNvGraphicFramePr>
            <a:graphicFrameLocks noGrp="1"/>
          </p:cNvGraphicFramePr>
          <p:nvPr/>
        </p:nvGraphicFramePr>
        <p:xfrm>
          <a:off x="1066800" y="3505200"/>
          <a:ext cx="7086600" cy="2349500"/>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Comic Sans MS"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Comic Sans MS"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Comic Sans MS" charset="0"/>
                        </a:rPr>
                        <a:t>X AND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Comic Sans MS" charset="0"/>
                        </a:rPr>
                        <a:t>X OR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Comic Sans MS" charset="0"/>
                        </a:rPr>
                        <a:t>NOT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mic Sans MS" charset="0"/>
                        </a:rPr>
                        <a:t>UNKNOWN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7929" name="Rectangle 72"/>
          <p:cNvSpPr>
            <a:spLocks noChangeArrowheads="1"/>
          </p:cNvSpPr>
          <p:nvPr/>
        </p:nvSpPr>
        <p:spPr bwMode="auto">
          <a:xfrm>
            <a:off x="990600" y="838200"/>
            <a:ext cx="71240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SzPct val="75000"/>
            </a:pPr>
            <a:r>
              <a:rPr lang="en-US" altLang="en-US" sz="2000" dirty="0">
                <a:latin typeface="Comic Sans MS" panose="030F0702030302020204" pitchFamily="66" charset="0"/>
              </a:rPr>
              <a:t>UNKNOWN is another truth-value like TRUE and FALSE.</a:t>
            </a:r>
          </a:p>
          <a:p>
            <a:pPr eaLnBrk="1" hangingPunct="1">
              <a:buSzPct val="75000"/>
            </a:pPr>
            <a:r>
              <a:rPr lang="en-US" altLang="en-US" sz="2000" dirty="0">
                <a:latin typeface="Comic Sans MS" panose="030F0702030302020204" pitchFamily="66" charset="0"/>
              </a:rPr>
              <a:t>Think of TRUE as 1, FALSE as 0, and UNKNOWN as ½.</a:t>
            </a:r>
          </a:p>
        </p:txBody>
      </p:sp>
    </p:spTree>
    <p:extLst>
      <p:ext uri="{BB962C8B-B14F-4D97-AF65-F5344CB8AC3E}">
        <p14:creationId xmlns:p14="http://schemas.microsoft.com/office/powerpoint/2010/main" val="413630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B948EED-A296-468D-A40C-8A4DEB2B6233}"/>
              </a:ext>
            </a:extLst>
          </p:cNvPr>
          <p:cNvSpPr>
            <a:spLocks noChangeArrowheads="1"/>
          </p:cNvSpPr>
          <p:nvPr/>
        </p:nvSpPr>
        <p:spPr bwMode="auto">
          <a:xfrm>
            <a:off x="838200" y="609600"/>
            <a:ext cx="6858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buSzPct val="75000"/>
            </a:pPr>
            <a:r>
              <a:rPr lang="en-US" altLang="en-US" sz="2400" dirty="0">
                <a:latin typeface="Comic Sans MS" panose="030F0702030302020204" pitchFamily="66" charset="0"/>
              </a:rPr>
              <a:t>In SQL conditions, for each tuple, one of the three truth-values are produced.  The result only includes the tuples for which the condition evaluates to TRUE.</a:t>
            </a:r>
          </a:p>
          <a:p>
            <a:pPr eaLnBrk="1" hangingPunct="1">
              <a:spcBef>
                <a:spcPct val="50000"/>
              </a:spcBef>
              <a:buSzPct val="75000"/>
            </a:pPr>
            <a:endParaRPr lang="en-US" altLang="en-US" sz="2400" dirty="0">
              <a:latin typeface="Comic Sans MS" panose="030F0702030302020204" pitchFamily="66" charset="0"/>
            </a:endParaRPr>
          </a:p>
          <a:p>
            <a:pPr lvl="2" eaLnBrk="1" hangingPunct="1">
              <a:spcBef>
                <a:spcPct val="50000"/>
              </a:spcBef>
              <a:buSzPct val="75000"/>
              <a:buFontTx/>
              <a:buNone/>
            </a:pPr>
            <a:r>
              <a:rPr lang="en-US" altLang="en-US" sz="1600" dirty="0">
                <a:latin typeface="Comic Sans MS" panose="030F0702030302020204" pitchFamily="66" charset="0"/>
              </a:rPr>
              <a:t>SELECT *</a:t>
            </a:r>
          </a:p>
          <a:p>
            <a:pPr lvl="2" eaLnBrk="1" hangingPunct="1">
              <a:spcBef>
                <a:spcPct val="50000"/>
              </a:spcBef>
              <a:buSzPct val="75000"/>
              <a:buFontTx/>
              <a:buNone/>
            </a:pPr>
            <a:r>
              <a:rPr lang="en-US" altLang="en-US" sz="1600" dirty="0">
                <a:latin typeface="Comic Sans MS" panose="030F0702030302020204" pitchFamily="66" charset="0"/>
              </a:rPr>
              <a:t>FROM MOVIES</a:t>
            </a:r>
          </a:p>
          <a:p>
            <a:pPr lvl="2" eaLnBrk="1" hangingPunct="1">
              <a:spcBef>
                <a:spcPct val="50000"/>
              </a:spcBef>
              <a:buSzPct val="75000"/>
              <a:buFontTx/>
              <a:buNone/>
            </a:pPr>
            <a:r>
              <a:rPr lang="en-US" altLang="en-US" sz="1600" dirty="0">
                <a:latin typeface="Comic Sans MS" panose="030F0702030302020204" pitchFamily="66" charset="0"/>
              </a:rPr>
              <a:t>WHERE LENGTH &lt;= 120 OR length &gt; 120;</a:t>
            </a:r>
          </a:p>
          <a:p>
            <a:pPr lvl="2" eaLnBrk="1" hangingPunct="1">
              <a:spcBef>
                <a:spcPct val="50000"/>
              </a:spcBef>
              <a:buSzPct val="75000"/>
              <a:buFontTx/>
              <a:buNone/>
            </a:pPr>
            <a:endParaRPr lang="en-US" altLang="en-US" sz="1600" dirty="0">
              <a:latin typeface="Comic Sans MS" panose="030F0702030302020204" pitchFamily="66" charset="0"/>
            </a:endParaRPr>
          </a:p>
          <a:p>
            <a:pPr lvl="2" eaLnBrk="1" hangingPunct="1">
              <a:spcBef>
                <a:spcPct val="50000"/>
              </a:spcBef>
              <a:buSzPct val="75000"/>
              <a:buFontTx/>
              <a:buNone/>
            </a:pPr>
            <a:r>
              <a:rPr lang="en-US" altLang="en-US" sz="1600" dirty="0">
                <a:latin typeface="Comic Sans MS" panose="030F0702030302020204" pitchFamily="66" charset="0"/>
              </a:rPr>
              <a:t>SELECT *</a:t>
            </a:r>
          </a:p>
          <a:p>
            <a:pPr lvl="2" eaLnBrk="1" hangingPunct="1">
              <a:spcBef>
                <a:spcPct val="50000"/>
              </a:spcBef>
              <a:buSzPct val="75000"/>
              <a:buFontTx/>
              <a:buNone/>
            </a:pPr>
            <a:r>
              <a:rPr lang="en-US" altLang="en-US" sz="1600" dirty="0">
                <a:latin typeface="Comic Sans MS" panose="030F0702030302020204" pitchFamily="66" charset="0"/>
              </a:rPr>
              <a:t>FROM MOVIES</a:t>
            </a:r>
          </a:p>
          <a:p>
            <a:pPr lvl="2" eaLnBrk="1" hangingPunct="1">
              <a:spcBef>
                <a:spcPct val="50000"/>
              </a:spcBef>
              <a:buSzPct val="75000"/>
              <a:buFontTx/>
              <a:buNone/>
            </a:pPr>
            <a:r>
              <a:rPr lang="en-US" altLang="en-US" sz="1600" dirty="0">
                <a:latin typeface="Comic Sans MS" panose="030F0702030302020204" pitchFamily="66" charset="0"/>
              </a:rPr>
              <a:t>WHERE LENGTH IS NOT NULL;</a:t>
            </a:r>
          </a:p>
        </p:txBody>
      </p:sp>
      <p:sp>
        <p:nvSpPr>
          <p:cNvPr id="29699" name="Line 3">
            <a:extLst>
              <a:ext uri="{FF2B5EF4-FFF2-40B4-BE49-F238E27FC236}">
                <a16:creationId xmlns:a16="http://schemas.microsoft.com/office/drawing/2014/main" id="{D4D38251-9CBF-4153-909A-FB81FB304E9D}"/>
              </a:ext>
            </a:extLst>
          </p:cNvPr>
          <p:cNvSpPr>
            <a:spLocks noChangeShapeType="1"/>
          </p:cNvSpPr>
          <p:nvPr/>
        </p:nvSpPr>
        <p:spPr bwMode="auto">
          <a:xfrm>
            <a:off x="4953000" y="3124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0" name="Text Box 4">
            <a:extLst>
              <a:ext uri="{FF2B5EF4-FFF2-40B4-BE49-F238E27FC236}">
                <a16:creationId xmlns:a16="http://schemas.microsoft.com/office/drawing/2014/main" id="{99032EAB-A76B-4233-A907-7F0FA65D2E34}"/>
              </a:ext>
            </a:extLst>
          </p:cNvPr>
          <p:cNvSpPr txBox="1">
            <a:spLocks noChangeArrowheads="1"/>
          </p:cNvSpPr>
          <p:nvPr/>
        </p:nvSpPr>
        <p:spPr bwMode="auto">
          <a:xfrm>
            <a:off x="5867400" y="2431702"/>
            <a:ext cx="2438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Each movie has only one value of length; null or an integer. </a:t>
            </a:r>
          </a:p>
          <a:p>
            <a:pPr eaLnBrk="1" hangingPunct="1">
              <a:spcBef>
                <a:spcPct val="0"/>
              </a:spcBef>
              <a:buFontTx/>
              <a:buNone/>
            </a:pPr>
            <a:endParaRPr lang="en-US" altLang="en-US" sz="1400" dirty="0">
              <a:latin typeface="Comic Sans MS" panose="030F0702030302020204" pitchFamily="66" charset="0"/>
            </a:endParaRPr>
          </a:p>
          <a:p>
            <a:pPr eaLnBrk="1" hangingPunct="1">
              <a:spcBef>
                <a:spcPct val="0"/>
              </a:spcBef>
              <a:buFontTx/>
              <a:buNone/>
            </a:pPr>
            <a:r>
              <a:rPr lang="en-US" altLang="en-US" sz="1400" dirty="0">
                <a:latin typeface="Comic Sans MS" panose="030F0702030302020204" pitchFamily="66" charset="0"/>
              </a:rPr>
              <a:t>Find all the Movies tuple with non-NULL length.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762000" y="7620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4000" dirty="0">
                <a:solidFill>
                  <a:srgbClr val="CC0066"/>
                </a:solidFill>
                <a:latin typeface="Comic Sans MS" panose="030F0702030302020204" pitchFamily="66" charset="0"/>
              </a:rPr>
              <a:t>Relational Query Languages</a:t>
            </a:r>
          </a:p>
        </p:txBody>
      </p:sp>
      <p:sp>
        <p:nvSpPr>
          <p:cNvPr id="157699" name="Rectangle 3"/>
          <p:cNvSpPr>
            <a:spLocks noChangeArrowheads="1"/>
          </p:cNvSpPr>
          <p:nvPr/>
        </p:nvSpPr>
        <p:spPr bwMode="auto">
          <a:xfrm>
            <a:off x="762000" y="20574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400" dirty="0">
                <a:latin typeface="Comic Sans MS" panose="030F0702030302020204" pitchFamily="66" charset="0"/>
              </a:rPr>
              <a:t>A major strength of the relational model is that it supports simple, powerful </a:t>
            </a:r>
            <a:r>
              <a:rPr lang="en-US" altLang="en-US" sz="2400" i="1" dirty="0">
                <a:latin typeface="Comic Sans MS" panose="030F0702030302020204" pitchFamily="66" charset="0"/>
              </a:rPr>
              <a:t>querying</a:t>
            </a:r>
            <a:r>
              <a:rPr lang="en-US" altLang="en-US" sz="2400" dirty="0">
                <a:latin typeface="Comic Sans MS" panose="030F0702030302020204" pitchFamily="66" charset="0"/>
              </a:rPr>
              <a:t> of data. </a:t>
            </a:r>
          </a:p>
          <a:p>
            <a:pPr eaLnBrk="1" hangingPunct="1"/>
            <a:endParaRPr lang="en-US" altLang="en-US" sz="2400" dirty="0">
              <a:latin typeface="Comic Sans MS" panose="030F0702030302020204" pitchFamily="66" charset="0"/>
            </a:endParaRPr>
          </a:p>
          <a:p>
            <a:pPr eaLnBrk="1" hangingPunct="1"/>
            <a:r>
              <a:rPr lang="en-US" altLang="en-US" sz="2400" dirty="0">
                <a:latin typeface="Comic Sans MS" panose="030F0702030302020204" pitchFamily="66" charset="0"/>
              </a:rPr>
              <a:t>Queries can be written in a </a:t>
            </a:r>
            <a:r>
              <a:rPr lang="en-US" altLang="en-US" sz="2400" dirty="0">
                <a:solidFill>
                  <a:srgbClr val="FF0000"/>
                </a:solidFill>
                <a:latin typeface="Comic Sans MS" panose="030F0702030302020204" pitchFamily="66" charset="0"/>
              </a:rPr>
              <a:t>query language</a:t>
            </a:r>
            <a:r>
              <a:rPr lang="en-US" altLang="en-US" sz="2400" dirty="0">
                <a:latin typeface="Comic Sans MS" panose="030F0702030302020204" pitchFamily="66" charset="0"/>
              </a:rPr>
              <a:t>, and the DBMS is responsible for efficient evaluation.</a:t>
            </a:r>
          </a:p>
        </p:txBody>
      </p:sp>
      <p:sp>
        <p:nvSpPr>
          <p:cNvPr id="157700" name="Rectangle 4"/>
          <p:cNvSpPr>
            <a:spLocks noChangeArrowheads="1"/>
          </p:cNvSpPr>
          <p:nvPr/>
        </p:nvSpPr>
        <p:spPr bwMode="auto">
          <a:xfrm>
            <a:off x="762000" y="4495800"/>
            <a:ext cx="701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9250" indent="-34925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800" dirty="0">
                <a:solidFill>
                  <a:srgbClr val="FF0000"/>
                </a:solidFill>
                <a:latin typeface="Comic Sans MS" panose="030F0702030302020204" pitchFamily="66" charset="0"/>
              </a:rPr>
              <a:t>Query language (QL) is a declarative language that </a:t>
            </a:r>
            <a:r>
              <a:rPr lang="en-US" altLang="en-US" sz="2400" dirty="0">
                <a:latin typeface="Comic Sans MS" panose="030F0702030302020204" pitchFamily="66" charset="0"/>
              </a:rPr>
              <a:t>allows manipulation and retrieval of data from a database.</a:t>
            </a:r>
          </a:p>
        </p:txBody>
      </p:sp>
    </p:spTree>
    <p:extLst>
      <p:ext uri="{BB962C8B-B14F-4D97-AF65-F5344CB8AC3E}">
        <p14:creationId xmlns:p14="http://schemas.microsoft.com/office/powerpoint/2010/main" val="3572275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3064" y="649073"/>
            <a:ext cx="8072119" cy="538609"/>
          </a:xfrm>
          <a:prstGeom prst="rect">
            <a:avLst/>
          </a:prstGeom>
        </p:spPr>
        <p:txBody>
          <a:bodyPr vert="horz" wrap="square" lIns="0" tIns="0" rIns="0" bIns="0" rtlCol="0">
            <a:spAutoFit/>
          </a:bodyPr>
          <a:lstStyle/>
          <a:p>
            <a:pPr marL="12700">
              <a:lnSpc>
                <a:spcPct val="100000"/>
              </a:lnSpc>
            </a:pPr>
            <a:r>
              <a:rPr lang="en-US" dirty="0"/>
              <a:t>ORDER BY, DISTINCT</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graphicFrame>
        <p:nvGraphicFramePr>
          <p:cNvPr id="4" name="object 4"/>
          <p:cNvGraphicFramePr>
            <a:graphicFrameLocks noGrp="1"/>
          </p:cNvGraphicFramePr>
          <p:nvPr>
            <p:extLst>
              <p:ext uri="{D42A27DB-BD31-4B8C-83A1-F6EECF244321}">
                <p14:modId xmlns:p14="http://schemas.microsoft.com/office/powerpoint/2010/main" val="2454088192"/>
              </p:ext>
            </p:extLst>
          </p:nvPr>
        </p:nvGraphicFramePr>
        <p:xfrm>
          <a:off x="553063" y="1187682"/>
          <a:ext cx="8220475" cy="3545839"/>
        </p:xfrm>
        <a:graphic>
          <a:graphicData uri="http://schemas.openxmlformats.org/drawingml/2006/table">
            <a:tbl>
              <a:tblPr firstRow="1" bandRow="1">
                <a:tableStyleId>{2D5ABB26-0587-4C30-8999-92F81FD0307C}</a:tableStyleId>
              </a:tblPr>
              <a:tblGrid>
                <a:gridCol w="1726300">
                  <a:extLst>
                    <a:ext uri="{9D8B030D-6E8A-4147-A177-3AD203B41FA5}">
                      <a16:colId xmlns:a16="http://schemas.microsoft.com/office/drawing/2014/main" val="20000"/>
                    </a:ext>
                  </a:extLst>
                </a:gridCol>
                <a:gridCol w="3288190">
                  <a:extLst>
                    <a:ext uri="{9D8B030D-6E8A-4147-A177-3AD203B41FA5}">
                      <a16:colId xmlns:a16="http://schemas.microsoft.com/office/drawing/2014/main" val="20001"/>
                    </a:ext>
                  </a:extLst>
                </a:gridCol>
                <a:gridCol w="3205985">
                  <a:extLst>
                    <a:ext uri="{9D8B030D-6E8A-4147-A177-3AD203B41FA5}">
                      <a16:colId xmlns:a16="http://schemas.microsoft.com/office/drawing/2014/main" val="20002"/>
                    </a:ext>
                  </a:extLst>
                </a:gridCol>
              </a:tblGrid>
              <a:tr h="383539">
                <a:tc>
                  <a:txBody>
                    <a:bodyPr/>
                    <a:lstStyle/>
                    <a:p>
                      <a:pPr marL="85090">
                        <a:lnSpc>
                          <a:spcPct val="100000"/>
                        </a:lnSpc>
                      </a:pPr>
                      <a:r>
                        <a:rPr sz="1800" b="1" dirty="0">
                          <a:solidFill>
                            <a:srgbClr val="FFFFFF"/>
                          </a:solidFill>
                          <a:latin typeface="Arial"/>
                          <a:cs typeface="Arial"/>
                        </a:rPr>
                        <a:t>S</a:t>
                      </a:r>
                      <a:r>
                        <a:rPr sz="1800" b="1" spc="-20" dirty="0">
                          <a:solidFill>
                            <a:srgbClr val="FFFFFF"/>
                          </a:solidFill>
                          <a:latin typeface="Arial"/>
                          <a:cs typeface="Arial"/>
                        </a:rPr>
                        <a:t>y</a:t>
                      </a:r>
                      <a:r>
                        <a:rPr sz="1800" b="1" dirty="0">
                          <a:solidFill>
                            <a:srgbClr val="FFFFFF"/>
                          </a:solidFill>
                          <a:latin typeface="Arial"/>
                          <a:cs typeface="Arial"/>
                        </a:rPr>
                        <a:t>ntax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800" b="1" dirty="0">
                          <a:solidFill>
                            <a:srgbClr val="FFFFFF"/>
                          </a:solidFill>
                          <a:latin typeface="Arial"/>
                          <a:cs typeface="Arial"/>
                        </a:rPr>
                        <a:t>M</a:t>
                      </a:r>
                      <a:r>
                        <a:rPr sz="1800" b="1" spc="-10" dirty="0">
                          <a:solidFill>
                            <a:srgbClr val="FFFFFF"/>
                          </a:solidFill>
                          <a:latin typeface="Arial"/>
                          <a:cs typeface="Arial"/>
                        </a:rPr>
                        <a:t>ea</a:t>
                      </a:r>
                      <a:r>
                        <a:rPr sz="1800" b="1" dirty="0">
                          <a:solidFill>
                            <a:srgbClr val="FFFFFF"/>
                          </a:solidFill>
                          <a:latin typeface="Arial"/>
                          <a:cs typeface="Arial"/>
                        </a:rPr>
                        <a:t>ning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725">
                        <a:lnSpc>
                          <a:spcPct val="100000"/>
                        </a:lnSpc>
                      </a:pPr>
                      <a:r>
                        <a:rPr sz="1800" b="1" dirty="0">
                          <a:solidFill>
                            <a:srgbClr val="FFFFFF"/>
                          </a:solidFill>
                          <a:latin typeface="Arial"/>
                          <a:cs typeface="Arial"/>
                        </a:rPr>
                        <a:t>E</a:t>
                      </a:r>
                      <a:r>
                        <a:rPr sz="1800" b="1" spc="-10" dirty="0">
                          <a:solidFill>
                            <a:srgbClr val="FFFFFF"/>
                          </a:solidFill>
                          <a:latin typeface="Arial"/>
                          <a:cs typeface="Arial"/>
                        </a:rPr>
                        <a:t>xam</a:t>
                      </a:r>
                      <a:r>
                        <a:rPr sz="1800" b="1" dirty="0">
                          <a:solidFill>
                            <a:srgbClr val="FFFFFF"/>
                          </a:solidFill>
                          <a:latin typeface="Arial"/>
                          <a:cs typeface="Arial"/>
                        </a:rPr>
                        <a:t>ple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901700">
                <a:tc>
                  <a:txBody>
                    <a:bodyPr/>
                    <a:lstStyle/>
                    <a:p>
                      <a:pPr marL="85090">
                        <a:lnSpc>
                          <a:spcPct val="100000"/>
                        </a:lnSpc>
                      </a:pPr>
                      <a:r>
                        <a:rPr sz="1800" dirty="0">
                          <a:latin typeface="Arial"/>
                          <a:cs typeface="Arial"/>
                        </a:rPr>
                        <a:t>ORDER BY</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090" marR="314325">
                        <a:lnSpc>
                          <a:spcPct val="100000"/>
                        </a:lnSpc>
                      </a:pPr>
                      <a:r>
                        <a:rPr sz="1600" dirty="0">
                          <a:latin typeface="Arial"/>
                          <a:cs typeface="Arial"/>
                        </a:rPr>
                        <a:t>S</a:t>
                      </a:r>
                      <a:r>
                        <a:rPr sz="1600" spc="-10" dirty="0">
                          <a:latin typeface="Arial"/>
                          <a:cs typeface="Arial"/>
                        </a:rPr>
                        <a:t>p</a:t>
                      </a:r>
                      <a:r>
                        <a:rPr sz="1600" dirty="0">
                          <a:latin typeface="Arial"/>
                          <a:cs typeface="Arial"/>
                        </a:rPr>
                        <a:t>ec</a:t>
                      </a:r>
                      <a:r>
                        <a:rPr sz="1600" spc="-10" dirty="0">
                          <a:latin typeface="Arial"/>
                          <a:cs typeface="Arial"/>
                        </a:rPr>
                        <a:t>i</a:t>
                      </a:r>
                      <a:r>
                        <a:rPr sz="1600" dirty="0">
                          <a:latin typeface="Arial"/>
                          <a:cs typeface="Arial"/>
                        </a:rPr>
                        <a:t>fy</a:t>
                      </a:r>
                      <a:r>
                        <a:rPr sz="1600" spc="5" dirty="0">
                          <a:latin typeface="Arial"/>
                          <a:cs typeface="Arial"/>
                        </a:rPr>
                        <a:t> </a:t>
                      </a:r>
                      <a:r>
                        <a:rPr sz="1600" dirty="0">
                          <a:latin typeface="Arial"/>
                          <a:cs typeface="Arial"/>
                        </a:rPr>
                        <a:t>the</a:t>
                      </a:r>
                      <a:r>
                        <a:rPr sz="1600" spc="-10" dirty="0">
                          <a:latin typeface="Arial"/>
                          <a:cs typeface="Arial"/>
                        </a:rPr>
                        <a:t> </a:t>
                      </a:r>
                      <a:r>
                        <a:rPr sz="1600" dirty="0">
                          <a:latin typeface="Arial"/>
                          <a:cs typeface="Arial"/>
                        </a:rPr>
                        <a:t>col</a:t>
                      </a:r>
                      <a:r>
                        <a:rPr sz="1600" spc="-10" dirty="0">
                          <a:latin typeface="Arial"/>
                          <a:cs typeface="Arial"/>
                        </a:rPr>
                        <a:t>u</a:t>
                      </a:r>
                      <a:r>
                        <a:rPr sz="1600" dirty="0">
                          <a:latin typeface="Arial"/>
                          <a:cs typeface="Arial"/>
                        </a:rPr>
                        <a:t>mn</a:t>
                      </a:r>
                      <a:r>
                        <a:rPr lang="en-US" sz="1600" dirty="0">
                          <a:latin typeface="Arial"/>
                          <a:cs typeface="Arial"/>
                        </a:rPr>
                        <a:t> names</a:t>
                      </a:r>
                      <a:r>
                        <a:rPr sz="1600" spc="5" dirty="0">
                          <a:latin typeface="Arial"/>
                          <a:cs typeface="Arial"/>
                        </a:rPr>
                        <a:t> </a:t>
                      </a:r>
                      <a:r>
                        <a:rPr lang="en-US" sz="1600" dirty="0">
                          <a:latin typeface="Arial"/>
                          <a:cs typeface="Arial"/>
                        </a:rPr>
                        <a:t>for </a:t>
                      </a:r>
                      <a:r>
                        <a:rPr sz="1600" dirty="0">
                          <a:latin typeface="Arial"/>
                          <a:cs typeface="Arial"/>
                        </a:rPr>
                        <a:t>sort</a:t>
                      </a:r>
                      <a:r>
                        <a:rPr lang="en-US" sz="1600" dirty="0">
                          <a:latin typeface="Arial"/>
                          <a:cs typeface="Arial"/>
                        </a:rPr>
                        <a:t>ing</a:t>
                      </a:r>
                      <a:r>
                        <a:rPr sz="1600" dirty="0">
                          <a:latin typeface="Arial"/>
                          <a:cs typeface="Arial"/>
                        </a:rPr>
                        <a:t> </a:t>
                      </a:r>
                      <a:r>
                        <a:rPr sz="1600" spc="5" dirty="0">
                          <a:latin typeface="Arial"/>
                          <a:cs typeface="Arial"/>
                        </a:rPr>
                        <a:t>t</a:t>
                      </a:r>
                      <a:r>
                        <a:rPr sz="1600" dirty="0">
                          <a:latin typeface="Arial"/>
                          <a:cs typeface="Arial"/>
                        </a:rPr>
                        <a:t>he</a:t>
                      </a:r>
                      <a:r>
                        <a:rPr sz="1600" spc="-10" dirty="0">
                          <a:latin typeface="Arial"/>
                          <a:cs typeface="Arial"/>
                        </a:rPr>
                        <a:t> </a:t>
                      </a:r>
                      <a:r>
                        <a:rPr sz="1600" dirty="0">
                          <a:latin typeface="Arial"/>
                          <a:cs typeface="Arial"/>
                        </a:rPr>
                        <a:t>q</a:t>
                      </a:r>
                      <a:r>
                        <a:rPr sz="1600" spc="-10" dirty="0">
                          <a:latin typeface="Arial"/>
                          <a:cs typeface="Arial"/>
                        </a:rPr>
                        <a:t>u</a:t>
                      </a:r>
                      <a:r>
                        <a:rPr sz="1600" dirty="0">
                          <a:latin typeface="Arial"/>
                          <a:cs typeface="Arial"/>
                        </a:rPr>
                        <a:t>ery res</a:t>
                      </a:r>
                      <a:r>
                        <a:rPr sz="1600" spc="-10" dirty="0">
                          <a:latin typeface="Arial"/>
                          <a:cs typeface="Arial"/>
                        </a:rPr>
                        <a:t>u</a:t>
                      </a:r>
                      <a:r>
                        <a:rPr sz="1600" dirty="0">
                          <a:latin typeface="Arial"/>
                          <a:cs typeface="Arial"/>
                        </a:rPr>
                        <a:t>lt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r>
                        <a:rPr sz="1600" spc="-5" dirty="0">
                          <a:latin typeface="Courier New"/>
                          <a:cs typeface="Courier New"/>
                        </a:rPr>
                        <a:t>O</a:t>
                      </a:r>
                      <a:r>
                        <a:rPr sz="1600" dirty="0">
                          <a:latin typeface="Courier New"/>
                          <a:cs typeface="Courier New"/>
                        </a:rPr>
                        <a:t>R</a:t>
                      </a:r>
                      <a:r>
                        <a:rPr sz="1600" spc="-5" dirty="0">
                          <a:latin typeface="Courier New"/>
                          <a:cs typeface="Courier New"/>
                        </a:rPr>
                        <a:t>D</a:t>
                      </a:r>
                      <a:r>
                        <a:rPr sz="1600" dirty="0">
                          <a:latin typeface="Courier New"/>
                          <a:cs typeface="Courier New"/>
                        </a:rPr>
                        <a:t>ER </a:t>
                      </a:r>
                      <a:r>
                        <a:rPr sz="1600" spc="10" dirty="0">
                          <a:latin typeface="Courier New"/>
                          <a:cs typeface="Courier New"/>
                        </a:rPr>
                        <a:t>B</a:t>
                      </a:r>
                      <a:r>
                        <a:rPr sz="1600" dirty="0">
                          <a:latin typeface="Courier New"/>
                          <a:cs typeface="Courier New"/>
                        </a:rPr>
                        <a:t>Y </a:t>
                      </a:r>
                      <a:r>
                        <a:rPr lang="en-US" sz="1600" spc="-5" dirty="0" err="1">
                          <a:latin typeface="Courier New"/>
                          <a:cs typeface="Courier New"/>
                        </a:rPr>
                        <a:t>ename</a:t>
                      </a:r>
                      <a:endParaRPr sz="1600" dirty="0">
                        <a:latin typeface="Courier New"/>
                        <a:cs typeface="Courier New"/>
                      </a:endParaRPr>
                    </a:p>
                    <a:p>
                      <a:pPr marL="85725">
                        <a:lnSpc>
                          <a:spcPct val="100000"/>
                        </a:lnSpc>
                      </a:pPr>
                      <a:r>
                        <a:rPr sz="1600" spc="-5" dirty="0">
                          <a:latin typeface="Courier New"/>
                          <a:cs typeface="Courier New"/>
                        </a:rPr>
                        <a:t>ORDE</a:t>
                      </a:r>
                      <a:r>
                        <a:rPr sz="1600" dirty="0">
                          <a:latin typeface="Courier New"/>
                          <a:cs typeface="Courier New"/>
                        </a:rPr>
                        <a:t>R </a:t>
                      </a:r>
                      <a:r>
                        <a:rPr sz="1600" spc="10" dirty="0">
                          <a:latin typeface="Courier New"/>
                          <a:cs typeface="Courier New"/>
                        </a:rPr>
                        <a:t>B</a:t>
                      </a:r>
                      <a:r>
                        <a:rPr sz="1600" dirty="0">
                          <a:latin typeface="Courier New"/>
                          <a:cs typeface="Courier New"/>
                        </a:rPr>
                        <a:t>y</a:t>
                      </a:r>
                      <a:r>
                        <a:rPr sz="1600" spc="-5" dirty="0">
                          <a:latin typeface="Courier New"/>
                          <a:cs typeface="Courier New"/>
                        </a:rPr>
                        <a:t> Sa</a:t>
                      </a:r>
                      <a:r>
                        <a:rPr sz="1600" spc="15" dirty="0">
                          <a:latin typeface="Courier New"/>
                          <a:cs typeface="Courier New"/>
                        </a:rPr>
                        <a:t>l</a:t>
                      </a:r>
                      <a:r>
                        <a:rPr sz="1600" spc="-5" dirty="0">
                          <a:latin typeface="Courier New"/>
                          <a:cs typeface="Courier New"/>
                        </a:rPr>
                        <a:t>ary</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370839">
                <a:tc>
                  <a:txBody>
                    <a:bodyPr/>
                    <a:lstStyle/>
                    <a:p>
                      <a:pPr marL="85090">
                        <a:lnSpc>
                          <a:spcPct val="100000"/>
                        </a:lnSpc>
                      </a:pPr>
                      <a:r>
                        <a:rPr sz="1800" dirty="0">
                          <a:latin typeface="Arial"/>
                          <a:cs typeface="Arial"/>
                        </a:rPr>
                        <a:t>ASC</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a:lnSpc>
                          <a:spcPct val="100000"/>
                        </a:lnSpc>
                      </a:pPr>
                      <a:r>
                        <a:rPr sz="1600" dirty="0">
                          <a:latin typeface="Arial"/>
                          <a:cs typeface="Arial"/>
                        </a:rPr>
                        <a:t>S</a:t>
                      </a:r>
                      <a:r>
                        <a:rPr sz="1600" spc="-10" dirty="0">
                          <a:latin typeface="Arial"/>
                          <a:cs typeface="Arial"/>
                        </a:rPr>
                        <a:t>o</a:t>
                      </a:r>
                      <a:r>
                        <a:rPr sz="1600" dirty="0">
                          <a:latin typeface="Arial"/>
                          <a:cs typeface="Arial"/>
                        </a:rPr>
                        <a:t>rt</a:t>
                      </a:r>
                      <a:r>
                        <a:rPr sz="1600" spc="5" dirty="0">
                          <a:latin typeface="Arial"/>
                          <a:cs typeface="Arial"/>
                        </a:rPr>
                        <a:t> </a:t>
                      </a:r>
                      <a:r>
                        <a:rPr sz="1600" dirty="0">
                          <a:latin typeface="Arial"/>
                          <a:cs typeface="Arial"/>
                        </a:rPr>
                        <a:t>the</a:t>
                      </a:r>
                      <a:r>
                        <a:rPr sz="1600" spc="-10" dirty="0">
                          <a:latin typeface="Arial"/>
                          <a:cs typeface="Arial"/>
                        </a:rPr>
                        <a:t> </a:t>
                      </a:r>
                      <a:r>
                        <a:rPr sz="1600" dirty="0">
                          <a:latin typeface="Arial"/>
                          <a:cs typeface="Arial"/>
                        </a:rPr>
                        <a:t>res</a:t>
                      </a:r>
                      <a:r>
                        <a:rPr sz="1600" spc="-10" dirty="0">
                          <a:latin typeface="Arial"/>
                          <a:cs typeface="Arial"/>
                        </a:rPr>
                        <a:t>u</a:t>
                      </a:r>
                      <a:r>
                        <a:rPr sz="1600" dirty="0">
                          <a:latin typeface="Arial"/>
                          <a:cs typeface="Arial"/>
                        </a:rPr>
                        <a:t>lt </a:t>
                      </a:r>
                      <a:r>
                        <a:rPr lang="en-US" sz="1600" dirty="0">
                          <a:latin typeface="Arial"/>
                          <a:cs typeface="Arial"/>
                        </a:rPr>
                        <a:t>in </a:t>
                      </a:r>
                      <a:r>
                        <a:rPr sz="1600" dirty="0">
                          <a:latin typeface="Arial"/>
                          <a:cs typeface="Arial"/>
                        </a:rPr>
                        <a:t>asc</a:t>
                      </a:r>
                      <a:r>
                        <a:rPr sz="1600" spc="-10" dirty="0">
                          <a:latin typeface="Arial"/>
                          <a:cs typeface="Arial"/>
                        </a:rPr>
                        <a:t>e</a:t>
                      </a:r>
                      <a:r>
                        <a:rPr sz="1600" dirty="0">
                          <a:latin typeface="Arial"/>
                          <a:cs typeface="Arial"/>
                        </a:rPr>
                        <a:t>n</a:t>
                      </a:r>
                      <a:r>
                        <a:rPr sz="1600" spc="-10" dirty="0">
                          <a:latin typeface="Arial"/>
                          <a:cs typeface="Arial"/>
                        </a:rPr>
                        <a:t>d</a:t>
                      </a:r>
                      <a:r>
                        <a:rPr sz="1600" dirty="0">
                          <a:latin typeface="Arial"/>
                          <a:cs typeface="Arial"/>
                        </a:rPr>
                        <a:t>i</a:t>
                      </a:r>
                      <a:r>
                        <a:rPr sz="1600" spc="-10" dirty="0">
                          <a:latin typeface="Arial"/>
                          <a:cs typeface="Arial"/>
                        </a:rPr>
                        <a:t>n</a:t>
                      </a:r>
                      <a:r>
                        <a:rPr sz="1600" dirty="0">
                          <a:latin typeface="Arial"/>
                          <a:cs typeface="Arial"/>
                        </a:rPr>
                        <a:t>g</a:t>
                      </a:r>
                      <a:r>
                        <a:rPr lang="en-US" sz="1600" dirty="0">
                          <a:latin typeface="Arial"/>
                          <a:cs typeface="Arial"/>
                        </a:rPr>
                        <a:t> order</a:t>
                      </a:r>
                      <a:r>
                        <a:rPr lang="en-US" sz="1600" baseline="0" dirty="0">
                          <a:latin typeface="Arial"/>
                          <a:cs typeface="Arial"/>
                        </a:rPr>
                        <a:t> (d</a:t>
                      </a:r>
                      <a:r>
                        <a:rPr lang="en-US" sz="1600" dirty="0">
                          <a:latin typeface="Arial"/>
                          <a:cs typeface="Arial"/>
                        </a:rPr>
                        <a:t>efault</a:t>
                      </a:r>
                      <a:r>
                        <a:rPr lang="en-US" sz="1600" baseline="0" dirty="0">
                          <a:latin typeface="Arial"/>
                          <a:cs typeface="Arial"/>
                        </a:rPr>
                        <a:t> option)</a:t>
                      </a:r>
                    </a:p>
                    <a:p>
                      <a:pPr marL="85090">
                        <a:lnSpc>
                          <a:spcPct val="100000"/>
                        </a:lnSpc>
                      </a:pPr>
                      <a:r>
                        <a:rPr lang="en-US" sz="1200" baseline="0" dirty="0">
                          <a:latin typeface="Arial"/>
                          <a:cs typeface="Arial"/>
                        </a:rPr>
                        <a:t>Order by the first attribute and the next attribute</a:t>
                      </a:r>
                      <a:endParaRPr sz="12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725">
                        <a:lnSpc>
                          <a:spcPct val="100000"/>
                        </a:lnSpc>
                      </a:pPr>
                      <a:r>
                        <a:rPr sz="1600" dirty="0">
                          <a:latin typeface="Courier New"/>
                          <a:cs typeface="Courier New"/>
                        </a:rPr>
                        <a:t>ORDER </a:t>
                      </a:r>
                      <a:r>
                        <a:rPr sz="1600" spc="10" dirty="0">
                          <a:latin typeface="Courier New"/>
                          <a:cs typeface="Courier New"/>
                        </a:rPr>
                        <a:t>B</a:t>
                      </a:r>
                      <a:r>
                        <a:rPr sz="1600" dirty="0">
                          <a:latin typeface="Courier New"/>
                          <a:cs typeface="Courier New"/>
                        </a:rPr>
                        <a:t>Y </a:t>
                      </a:r>
                      <a:r>
                        <a:rPr lang="en-US" sz="1600" spc="-5" dirty="0" err="1">
                          <a:latin typeface="Courier New"/>
                          <a:cs typeface="Courier New"/>
                        </a:rPr>
                        <a:t>eid</a:t>
                      </a:r>
                      <a:r>
                        <a:rPr sz="1600" spc="10" dirty="0">
                          <a:latin typeface="Courier New"/>
                          <a:cs typeface="Courier New"/>
                        </a:rPr>
                        <a:t> </a:t>
                      </a:r>
                      <a:r>
                        <a:rPr sz="1600" dirty="0">
                          <a:latin typeface="Courier New"/>
                          <a:cs typeface="Courier New"/>
                        </a:rPr>
                        <a:t>A</a:t>
                      </a:r>
                      <a:r>
                        <a:rPr sz="1600" spc="-5" dirty="0">
                          <a:latin typeface="Courier New"/>
                          <a:cs typeface="Courier New"/>
                        </a:rPr>
                        <a:t>SC</a:t>
                      </a:r>
                      <a:endParaRPr lang="en-US" sz="1600" spc="-5" dirty="0">
                        <a:latin typeface="Courier New"/>
                        <a:cs typeface="Courier New"/>
                      </a:endParaRPr>
                    </a:p>
                    <a:p>
                      <a:pPr marL="85725">
                        <a:lnSpc>
                          <a:spcPct val="100000"/>
                        </a:lnSpc>
                      </a:pPr>
                      <a:r>
                        <a:rPr lang="en-US" sz="1600" spc="-5" dirty="0">
                          <a:latin typeface="Courier New"/>
                          <a:cs typeface="Courier New"/>
                        </a:rPr>
                        <a:t>ORDER BY </a:t>
                      </a:r>
                      <a:r>
                        <a:rPr lang="en-US" sz="1600" spc="-5" dirty="0" err="1">
                          <a:latin typeface="Courier New"/>
                          <a:cs typeface="Courier New"/>
                        </a:rPr>
                        <a:t>eid</a:t>
                      </a:r>
                      <a:r>
                        <a:rPr lang="en-US" sz="1600" spc="-5" dirty="0">
                          <a:latin typeface="Courier New"/>
                          <a:cs typeface="Courier New"/>
                        </a:rPr>
                        <a:t>, </a:t>
                      </a:r>
                      <a:r>
                        <a:rPr lang="en-US" sz="1600" spc="-5" dirty="0" err="1">
                          <a:latin typeface="Courier New"/>
                          <a:cs typeface="Courier New"/>
                        </a:rPr>
                        <a:t>ename</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r h="370840">
                <a:tc>
                  <a:txBody>
                    <a:bodyPr/>
                    <a:lstStyle/>
                    <a:p>
                      <a:pPr marL="85090">
                        <a:lnSpc>
                          <a:spcPct val="100000"/>
                        </a:lnSpc>
                      </a:pPr>
                      <a:r>
                        <a:rPr sz="1800" dirty="0">
                          <a:latin typeface="Arial"/>
                          <a:cs typeface="Arial"/>
                        </a:rPr>
                        <a:t>DESC</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090">
                        <a:lnSpc>
                          <a:spcPct val="100000"/>
                        </a:lnSpc>
                      </a:pPr>
                      <a:r>
                        <a:rPr sz="1600" dirty="0">
                          <a:latin typeface="Arial"/>
                          <a:cs typeface="Arial"/>
                        </a:rPr>
                        <a:t>S</a:t>
                      </a:r>
                      <a:r>
                        <a:rPr sz="1600" spc="-10" dirty="0">
                          <a:latin typeface="Arial"/>
                          <a:cs typeface="Arial"/>
                        </a:rPr>
                        <a:t>o</a:t>
                      </a:r>
                      <a:r>
                        <a:rPr sz="1600" dirty="0">
                          <a:latin typeface="Arial"/>
                          <a:cs typeface="Arial"/>
                        </a:rPr>
                        <a:t>rt</a:t>
                      </a:r>
                      <a:r>
                        <a:rPr sz="1600" spc="5" dirty="0">
                          <a:latin typeface="Arial"/>
                          <a:cs typeface="Arial"/>
                        </a:rPr>
                        <a:t> </a:t>
                      </a:r>
                      <a:r>
                        <a:rPr sz="1600" dirty="0">
                          <a:latin typeface="Arial"/>
                          <a:cs typeface="Arial"/>
                        </a:rPr>
                        <a:t>the</a:t>
                      </a:r>
                      <a:r>
                        <a:rPr sz="1600" spc="-10" dirty="0">
                          <a:latin typeface="Arial"/>
                          <a:cs typeface="Arial"/>
                        </a:rPr>
                        <a:t> </a:t>
                      </a:r>
                      <a:r>
                        <a:rPr sz="1600" dirty="0">
                          <a:latin typeface="Arial"/>
                          <a:cs typeface="Arial"/>
                        </a:rPr>
                        <a:t>res</a:t>
                      </a:r>
                      <a:r>
                        <a:rPr sz="1600" spc="-10" dirty="0">
                          <a:latin typeface="Arial"/>
                          <a:cs typeface="Arial"/>
                        </a:rPr>
                        <a:t>u</a:t>
                      </a:r>
                      <a:r>
                        <a:rPr sz="1600" dirty="0">
                          <a:latin typeface="Arial"/>
                          <a:cs typeface="Arial"/>
                        </a:rPr>
                        <a:t>lt </a:t>
                      </a:r>
                      <a:r>
                        <a:rPr lang="en-US" sz="1600" dirty="0">
                          <a:latin typeface="Arial"/>
                          <a:cs typeface="Arial"/>
                        </a:rPr>
                        <a:t>in </a:t>
                      </a:r>
                      <a:r>
                        <a:rPr sz="1600" dirty="0">
                          <a:latin typeface="Arial"/>
                          <a:cs typeface="Arial"/>
                        </a:rPr>
                        <a:t>d</a:t>
                      </a:r>
                      <a:r>
                        <a:rPr sz="1600" spc="-10" dirty="0">
                          <a:latin typeface="Arial"/>
                          <a:cs typeface="Arial"/>
                        </a:rPr>
                        <a:t>e</a:t>
                      </a:r>
                      <a:r>
                        <a:rPr sz="1600" dirty="0">
                          <a:latin typeface="Arial"/>
                          <a:cs typeface="Arial"/>
                        </a:rPr>
                        <a:t>sce</a:t>
                      </a:r>
                      <a:r>
                        <a:rPr sz="1600" spc="-10" dirty="0">
                          <a:latin typeface="Arial"/>
                          <a:cs typeface="Arial"/>
                        </a:rPr>
                        <a:t>n</a:t>
                      </a:r>
                      <a:r>
                        <a:rPr sz="1600" dirty="0">
                          <a:latin typeface="Arial"/>
                          <a:cs typeface="Arial"/>
                        </a:rPr>
                        <a:t>d</a:t>
                      </a:r>
                      <a:r>
                        <a:rPr sz="1600" spc="-10" dirty="0">
                          <a:latin typeface="Arial"/>
                          <a:cs typeface="Arial"/>
                        </a:rPr>
                        <a:t>i</a:t>
                      </a:r>
                      <a:r>
                        <a:rPr sz="1600" dirty="0">
                          <a:latin typeface="Arial"/>
                          <a:cs typeface="Arial"/>
                        </a:rPr>
                        <a:t>ng</a:t>
                      </a:r>
                      <a:r>
                        <a:rPr lang="en-US" sz="1600" dirty="0">
                          <a:latin typeface="Arial"/>
                          <a:cs typeface="Arial"/>
                        </a:rPr>
                        <a:t> order</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r>
                        <a:rPr sz="1600" spc="-5" dirty="0">
                          <a:latin typeface="Courier New"/>
                          <a:cs typeface="Courier New"/>
                        </a:rPr>
                        <a:t>O</a:t>
                      </a:r>
                      <a:r>
                        <a:rPr sz="1600" dirty="0">
                          <a:latin typeface="Courier New"/>
                          <a:cs typeface="Courier New"/>
                        </a:rPr>
                        <a:t>R</a:t>
                      </a:r>
                      <a:r>
                        <a:rPr sz="1600" spc="-5" dirty="0">
                          <a:latin typeface="Courier New"/>
                          <a:cs typeface="Courier New"/>
                        </a:rPr>
                        <a:t>D</a:t>
                      </a:r>
                      <a:r>
                        <a:rPr sz="1600" dirty="0">
                          <a:latin typeface="Courier New"/>
                          <a:cs typeface="Courier New"/>
                        </a:rPr>
                        <a:t>ER </a:t>
                      </a:r>
                      <a:r>
                        <a:rPr sz="1600" spc="10" dirty="0">
                          <a:latin typeface="Courier New"/>
                          <a:cs typeface="Courier New"/>
                        </a:rPr>
                        <a:t>B</a:t>
                      </a:r>
                      <a:r>
                        <a:rPr sz="1600" dirty="0">
                          <a:latin typeface="Courier New"/>
                          <a:cs typeface="Courier New"/>
                        </a:rPr>
                        <a:t>Y </a:t>
                      </a:r>
                      <a:r>
                        <a:rPr lang="en-US" sz="1600" spc="-5" dirty="0" err="1">
                          <a:latin typeface="Courier New"/>
                          <a:cs typeface="Courier New"/>
                        </a:rPr>
                        <a:t>ename</a:t>
                      </a:r>
                      <a:r>
                        <a:rPr sz="1600" dirty="0">
                          <a:latin typeface="Courier New"/>
                          <a:cs typeface="Courier New"/>
                        </a:rPr>
                        <a:t> </a:t>
                      </a:r>
                      <a:r>
                        <a:rPr sz="1600" spc="-5" dirty="0">
                          <a:latin typeface="Courier New"/>
                          <a:cs typeface="Courier New"/>
                        </a:rPr>
                        <a:t>D</a:t>
                      </a:r>
                      <a:r>
                        <a:rPr sz="1600" dirty="0">
                          <a:latin typeface="Courier New"/>
                          <a:cs typeface="Courier New"/>
                        </a:rPr>
                        <a:t>E</a:t>
                      </a:r>
                      <a:r>
                        <a:rPr sz="1600" spc="-5" dirty="0">
                          <a:latin typeface="Courier New"/>
                          <a:cs typeface="Courier New"/>
                        </a:rPr>
                        <a:t>SC</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3"/>
                  </a:ext>
                </a:extLst>
              </a:tr>
              <a:tr h="640080">
                <a:tc>
                  <a:txBody>
                    <a:bodyPr/>
                    <a:lstStyle/>
                    <a:p>
                      <a:pPr marL="85090">
                        <a:lnSpc>
                          <a:spcPct val="100000"/>
                        </a:lnSpc>
                      </a:pPr>
                      <a:r>
                        <a:rPr sz="1800" dirty="0">
                          <a:latin typeface="Arial"/>
                          <a:cs typeface="Arial"/>
                        </a:rPr>
                        <a:t>DIS</a:t>
                      </a:r>
                      <a:r>
                        <a:rPr sz="1800" spc="20" dirty="0">
                          <a:latin typeface="Arial"/>
                          <a:cs typeface="Arial"/>
                        </a:rPr>
                        <a:t>T</a:t>
                      </a:r>
                      <a:r>
                        <a:rPr sz="1800" dirty="0">
                          <a:latin typeface="Arial"/>
                          <a:cs typeface="Arial"/>
                        </a:rPr>
                        <a:t>INCT</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marL="85090" marR="646430">
                        <a:lnSpc>
                          <a:spcPct val="100000"/>
                        </a:lnSpc>
                      </a:pPr>
                      <a:r>
                        <a:rPr lang="en-US" sz="1600" dirty="0">
                          <a:latin typeface="Arial"/>
                          <a:cs typeface="Arial"/>
                        </a:rPr>
                        <a:t>The</a:t>
                      </a:r>
                      <a:r>
                        <a:rPr lang="en-US" sz="1600" baseline="0" dirty="0">
                          <a:latin typeface="Arial"/>
                          <a:cs typeface="Arial"/>
                        </a:rPr>
                        <a:t> resulting rows are distinct (not same) on all the specified columns</a:t>
                      </a:r>
                      <a:endParaRPr sz="1600" dirty="0">
                        <a:latin typeface="Arial"/>
                        <a:cs typeface="Arial"/>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marL="85725">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D</a:t>
                      </a:r>
                      <a:r>
                        <a:rPr sz="1600" dirty="0">
                          <a:latin typeface="Courier New"/>
                          <a:cs typeface="Courier New"/>
                        </a:rPr>
                        <a:t>I</a:t>
                      </a:r>
                      <a:r>
                        <a:rPr sz="1600" spc="-5" dirty="0">
                          <a:latin typeface="Courier New"/>
                          <a:cs typeface="Courier New"/>
                        </a:rPr>
                        <a:t>S</a:t>
                      </a:r>
                      <a:r>
                        <a:rPr sz="1600" dirty="0">
                          <a:latin typeface="Courier New"/>
                          <a:cs typeface="Courier New"/>
                        </a:rPr>
                        <a:t>T</a:t>
                      </a:r>
                      <a:r>
                        <a:rPr sz="1600" spc="10" dirty="0">
                          <a:latin typeface="Courier New"/>
                          <a:cs typeface="Courier New"/>
                        </a:rPr>
                        <a:t>I</a:t>
                      </a:r>
                      <a:r>
                        <a:rPr sz="1600" spc="-5" dirty="0">
                          <a:latin typeface="Courier New"/>
                          <a:cs typeface="Courier New"/>
                        </a:rPr>
                        <a:t>N</a:t>
                      </a:r>
                      <a:r>
                        <a:rPr sz="1600" dirty="0">
                          <a:latin typeface="Courier New"/>
                          <a:cs typeface="Courier New"/>
                        </a:rPr>
                        <a:t>CT </a:t>
                      </a:r>
                      <a:r>
                        <a:rPr lang="en-US" sz="1600" spc="-5" dirty="0">
                          <a:latin typeface="Courier New"/>
                          <a:cs typeface="Courier New"/>
                        </a:rPr>
                        <a:t>g</a:t>
                      </a:r>
                      <a:r>
                        <a:rPr sz="1600" dirty="0">
                          <a:latin typeface="Courier New"/>
                          <a:cs typeface="Courier New"/>
                        </a:rPr>
                        <a:t>e</a:t>
                      </a:r>
                      <a:r>
                        <a:rPr sz="1600" spc="10" dirty="0">
                          <a:latin typeface="Courier New"/>
                          <a:cs typeface="Courier New"/>
                        </a:rPr>
                        <a:t>n</a:t>
                      </a:r>
                      <a:r>
                        <a:rPr sz="1600" spc="-5" dirty="0">
                          <a:latin typeface="Courier New"/>
                          <a:cs typeface="Courier New"/>
                        </a:rPr>
                        <a:t>d</a:t>
                      </a:r>
                      <a:r>
                        <a:rPr sz="1600" dirty="0">
                          <a:latin typeface="Courier New"/>
                          <a:cs typeface="Courier New"/>
                        </a:rPr>
                        <a:t>er</a:t>
                      </a:r>
                      <a:endParaRPr lang="en-US" sz="1600" dirty="0">
                        <a:latin typeface="Courier New"/>
                        <a:cs typeface="Courier New"/>
                      </a:endParaRPr>
                    </a:p>
                    <a:p>
                      <a:pPr marL="85725">
                        <a:lnSpc>
                          <a:spcPct val="100000"/>
                        </a:lnSpc>
                      </a:pPr>
                      <a:endParaRPr lang="en-US" sz="1600" dirty="0">
                        <a:latin typeface="Courier New"/>
                        <a:cs typeface="Courier New"/>
                      </a:endParaRPr>
                    </a:p>
                    <a:p>
                      <a:pPr marL="85725">
                        <a:lnSpc>
                          <a:spcPct val="100000"/>
                        </a:lnSpc>
                      </a:pPr>
                      <a:r>
                        <a:rPr lang="en-US" sz="1600" dirty="0">
                          <a:latin typeface="Courier New"/>
                          <a:cs typeface="Courier New"/>
                        </a:rPr>
                        <a:t>-- </a:t>
                      </a:r>
                    </a:p>
                    <a:p>
                      <a:pPr marL="85725">
                        <a:lnSpc>
                          <a:spcPct val="100000"/>
                        </a:lnSpc>
                      </a:pPr>
                      <a:r>
                        <a:rPr lang="en-US" sz="1600" dirty="0">
                          <a:latin typeface="Courier New"/>
                          <a:cs typeface="Courier New"/>
                        </a:rPr>
                        <a:t>SELECT</a:t>
                      </a:r>
                      <a:r>
                        <a:rPr lang="en-US" sz="1600" baseline="0" dirty="0">
                          <a:latin typeface="Courier New"/>
                          <a:cs typeface="Courier New"/>
                        </a:rPr>
                        <a:t> DISTINCT </a:t>
                      </a:r>
                      <a:r>
                        <a:rPr lang="en-US" sz="1600" baseline="0" dirty="0" err="1">
                          <a:latin typeface="Courier New"/>
                          <a:cs typeface="Courier New"/>
                        </a:rPr>
                        <a:t>firstname</a:t>
                      </a:r>
                      <a:r>
                        <a:rPr lang="en-US" sz="1600" baseline="0" dirty="0">
                          <a:latin typeface="Courier New"/>
                          <a:cs typeface="Courier New"/>
                        </a:rPr>
                        <a:t>, </a:t>
                      </a:r>
                      <a:r>
                        <a:rPr lang="en-US" sz="1600" baseline="0" dirty="0" err="1">
                          <a:latin typeface="Courier New"/>
                          <a:cs typeface="Courier New"/>
                        </a:rPr>
                        <a:t>lastname</a:t>
                      </a:r>
                      <a:endParaRPr lang="en-US" sz="1600" dirty="0">
                        <a:latin typeface="Courier New"/>
                        <a:cs typeface="Courier New"/>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BE6F23B4-F1A6-49CE-90F4-2E197B030AFE}"/>
              </a:ext>
            </a:extLst>
          </p:cNvPr>
          <p:cNvSpPr txBox="1"/>
          <p:nvPr/>
        </p:nvSpPr>
        <p:spPr>
          <a:xfrm>
            <a:off x="5307106" y="439755"/>
            <a:ext cx="3810000" cy="646331"/>
          </a:xfrm>
          <a:prstGeom prst="rect">
            <a:avLst/>
          </a:prstGeom>
          <a:noFill/>
        </p:spPr>
        <p:txBody>
          <a:bodyPr wrap="square" rtlCol="0">
            <a:spAutoFit/>
          </a:bodyPr>
          <a:lstStyle/>
          <a:p>
            <a:r>
              <a:rPr lang="en-US" dirty="0"/>
              <a:t>Emp(</a:t>
            </a:r>
            <a:r>
              <a:rPr lang="en-US" u="sng" dirty="0" err="1"/>
              <a:t>eid</a:t>
            </a:r>
            <a:r>
              <a:rPr lang="en-US" dirty="0"/>
              <a:t>, </a:t>
            </a:r>
            <a:r>
              <a:rPr lang="en-US" dirty="0" err="1"/>
              <a:t>ename</a:t>
            </a:r>
            <a:r>
              <a:rPr lang="en-US" dirty="0"/>
              <a:t>, </a:t>
            </a:r>
            <a:r>
              <a:rPr lang="en-US" dirty="0" err="1"/>
              <a:t>firstname</a:t>
            </a:r>
            <a:r>
              <a:rPr lang="en-US" dirty="0"/>
              <a:t>, </a:t>
            </a:r>
            <a:r>
              <a:rPr lang="en-US" dirty="0" err="1"/>
              <a:t>lastname</a:t>
            </a:r>
            <a:r>
              <a:rPr lang="en-US" dirty="0"/>
              <a:t>, salary, gender)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850" y="529673"/>
            <a:ext cx="7776209" cy="538609"/>
          </a:xfrm>
          <a:prstGeom prst="rect">
            <a:avLst/>
          </a:prstGeom>
        </p:spPr>
        <p:txBody>
          <a:bodyPr vert="horz" wrap="square" lIns="0" tIns="0" rIns="0" bIns="0" rtlCol="0">
            <a:spAutoFit/>
          </a:bodyPr>
          <a:lstStyle/>
          <a:p>
            <a:pPr marL="12700">
              <a:lnSpc>
                <a:spcPct val="100000"/>
              </a:lnSpc>
            </a:pPr>
            <a:r>
              <a:rPr dirty="0"/>
              <a:t>A</a:t>
            </a:r>
            <a:r>
              <a:rPr lang="en-US" dirty="0"/>
              <a:t>GGREGATION FUNCTIONS</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graphicFrame>
        <p:nvGraphicFramePr>
          <p:cNvPr id="4" name="object 4"/>
          <p:cNvGraphicFramePr>
            <a:graphicFrameLocks noGrp="1"/>
          </p:cNvGraphicFramePr>
          <p:nvPr>
            <p:extLst>
              <p:ext uri="{D42A27DB-BD31-4B8C-83A1-F6EECF244321}">
                <p14:modId xmlns:p14="http://schemas.microsoft.com/office/powerpoint/2010/main" val="3176487748"/>
              </p:ext>
            </p:extLst>
          </p:nvPr>
        </p:nvGraphicFramePr>
        <p:xfrm>
          <a:off x="831850" y="1143000"/>
          <a:ext cx="7620000" cy="3845557"/>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83539">
                <a:tc>
                  <a:txBody>
                    <a:bodyPr/>
                    <a:lstStyle/>
                    <a:p>
                      <a:pPr marL="85090">
                        <a:lnSpc>
                          <a:spcPct val="100000"/>
                        </a:lnSpc>
                      </a:pPr>
                      <a:r>
                        <a:rPr sz="1800" b="1" dirty="0">
                          <a:solidFill>
                            <a:srgbClr val="FFFFFF"/>
                          </a:solidFill>
                          <a:latin typeface="Arial"/>
                          <a:cs typeface="Arial"/>
                        </a:rPr>
                        <a:t>S</a:t>
                      </a:r>
                      <a:r>
                        <a:rPr sz="1800" b="1" spc="-15" dirty="0">
                          <a:solidFill>
                            <a:srgbClr val="FFFFFF"/>
                          </a:solidFill>
                          <a:latin typeface="Arial"/>
                          <a:cs typeface="Arial"/>
                        </a:rPr>
                        <a:t>y</a:t>
                      </a:r>
                      <a:r>
                        <a:rPr sz="1800" b="1" spc="5" dirty="0">
                          <a:solidFill>
                            <a:srgbClr val="FFFFFF"/>
                          </a:solidFill>
                          <a:latin typeface="Arial"/>
                          <a:cs typeface="Arial"/>
                        </a:rPr>
                        <a:t>n</a:t>
                      </a:r>
                      <a:r>
                        <a:rPr sz="1800" b="1" dirty="0">
                          <a:solidFill>
                            <a:srgbClr val="FFFFFF"/>
                          </a:solidFill>
                          <a:latin typeface="Arial"/>
                          <a:cs typeface="Arial"/>
                        </a:rPr>
                        <a:t>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800" b="1" dirty="0">
                          <a:solidFill>
                            <a:srgbClr val="FFFFFF"/>
                          </a:solidFill>
                          <a:latin typeface="Arial"/>
                          <a:cs typeface="Arial"/>
                        </a:rPr>
                        <a:t>Me</a:t>
                      </a:r>
                      <a:r>
                        <a:rPr sz="1800" b="1" spc="-10" dirty="0">
                          <a:solidFill>
                            <a:srgbClr val="FFFFFF"/>
                          </a:solidFill>
                          <a:latin typeface="Arial"/>
                          <a:cs typeface="Arial"/>
                        </a:rPr>
                        <a:t>a</a:t>
                      </a:r>
                      <a:r>
                        <a:rPr sz="1800" b="1" dirty="0">
                          <a:solidFill>
                            <a:srgbClr val="FFFFFF"/>
                          </a:solidFill>
                          <a:latin typeface="Arial"/>
                          <a:cs typeface="Arial"/>
                        </a:rPr>
                        <a:t>n</a:t>
                      </a:r>
                      <a:r>
                        <a:rPr sz="1800" b="1" spc="5" dirty="0">
                          <a:solidFill>
                            <a:srgbClr val="FFFFFF"/>
                          </a:solidFill>
                          <a:latin typeface="Arial"/>
                          <a:cs typeface="Arial"/>
                        </a:rPr>
                        <a:t>i</a:t>
                      </a:r>
                      <a:r>
                        <a:rPr sz="1800" b="1" dirty="0">
                          <a:solidFill>
                            <a:srgbClr val="FFFFFF"/>
                          </a:solidFill>
                          <a:latin typeface="Arial"/>
                          <a:cs typeface="Arial"/>
                        </a:rPr>
                        <a:t>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725">
                        <a:lnSpc>
                          <a:spcPct val="100000"/>
                        </a:lnSpc>
                      </a:pPr>
                      <a:r>
                        <a:rPr sz="1800" b="1" dirty="0">
                          <a:solidFill>
                            <a:srgbClr val="FFFFFF"/>
                          </a:solidFill>
                          <a:latin typeface="Arial"/>
                          <a:cs typeface="Arial"/>
                        </a:rPr>
                        <a:t>E</a:t>
                      </a:r>
                      <a:r>
                        <a:rPr sz="1800" b="1" spc="-10" dirty="0">
                          <a:solidFill>
                            <a:srgbClr val="FFFFFF"/>
                          </a:solidFill>
                          <a:latin typeface="Arial"/>
                          <a:cs typeface="Arial"/>
                        </a:rPr>
                        <a:t>x</a:t>
                      </a:r>
                      <a:r>
                        <a:rPr sz="1800" b="1" dirty="0">
                          <a:solidFill>
                            <a:srgbClr val="FFFFFF"/>
                          </a:solidFill>
                          <a:latin typeface="Arial"/>
                          <a:cs typeface="Arial"/>
                        </a:rPr>
                        <a:t>a</a:t>
                      </a:r>
                      <a:r>
                        <a:rPr sz="1800" b="1" spc="-10" dirty="0">
                          <a:solidFill>
                            <a:srgbClr val="FFFFFF"/>
                          </a:solidFill>
                          <a:latin typeface="Arial"/>
                          <a:cs typeface="Arial"/>
                        </a:rPr>
                        <a:t>m</a:t>
                      </a:r>
                      <a:r>
                        <a:rPr sz="1800" b="1" dirty="0">
                          <a:solidFill>
                            <a:srgbClr val="FFFFFF"/>
                          </a:solidFill>
                          <a:latin typeface="Arial"/>
                          <a:cs typeface="Arial"/>
                        </a:rPr>
                        <a:t>p</a:t>
                      </a:r>
                      <a:r>
                        <a:rPr sz="1800" b="1" spc="5" dirty="0">
                          <a:solidFill>
                            <a:srgbClr val="FFFFFF"/>
                          </a:solidFill>
                          <a:latin typeface="Arial"/>
                          <a:cs typeface="Arial"/>
                        </a:rPr>
                        <a:t>l</a:t>
                      </a:r>
                      <a:r>
                        <a:rPr sz="1800" b="1" dirty="0">
                          <a:solidFill>
                            <a:srgbClr val="FFFFFF"/>
                          </a:solidFill>
                          <a:latin typeface="Arial"/>
                          <a:cs typeface="Arial"/>
                        </a:rPr>
                        <a:t>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627380">
                <a:tc>
                  <a:txBody>
                    <a:bodyPr/>
                    <a:lstStyle/>
                    <a:p>
                      <a:pPr marL="85090">
                        <a:lnSpc>
                          <a:spcPct val="100000"/>
                        </a:lnSpc>
                      </a:pPr>
                      <a:r>
                        <a:rPr sz="1800" dirty="0">
                          <a:latin typeface="Arial"/>
                          <a:cs typeface="Arial"/>
                        </a:rPr>
                        <a:t>COUN</a:t>
                      </a:r>
                      <a:r>
                        <a:rPr sz="1800" spc="15" dirty="0">
                          <a:latin typeface="Arial"/>
                          <a:cs typeface="Arial"/>
                        </a:rPr>
                        <a:t>T</a:t>
                      </a:r>
                      <a:r>
                        <a:rPr sz="1800" dirty="0">
                          <a:latin typeface="Arial"/>
                          <a:cs typeface="Arial"/>
                        </a:rPr>
                        <a: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090" marR="591820">
                        <a:lnSpc>
                          <a:spcPct val="100000"/>
                        </a:lnSpc>
                      </a:pPr>
                      <a:r>
                        <a:rPr lang="en-US" sz="1800" dirty="0">
                          <a:latin typeface="Arial"/>
                          <a:cs typeface="Arial"/>
                        </a:rPr>
                        <a:t>Return the </a:t>
                      </a:r>
                      <a:r>
                        <a:rPr sz="1800" dirty="0">
                          <a:latin typeface="Arial"/>
                          <a:cs typeface="Arial"/>
                        </a:rPr>
                        <a:t>n</a:t>
                      </a:r>
                      <a:r>
                        <a:rPr sz="1800" spc="-10" dirty="0">
                          <a:latin typeface="Arial"/>
                          <a:cs typeface="Arial"/>
                        </a:rPr>
                        <a:t>u</a:t>
                      </a:r>
                      <a:r>
                        <a:rPr sz="1800" dirty="0">
                          <a:latin typeface="Arial"/>
                          <a:cs typeface="Arial"/>
                        </a:rPr>
                        <a:t>mb</a:t>
                      </a:r>
                      <a:r>
                        <a:rPr sz="1800" spc="-10" dirty="0">
                          <a:latin typeface="Arial"/>
                          <a:cs typeface="Arial"/>
                        </a:rPr>
                        <a:t>e</a:t>
                      </a:r>
                      <a:r>
                        <a:rPr sz="1800" dirty="0">
                          <a:latin typeface="Arial"/>
                          <a:cs typeface="Arial"/>
                        </a:rPr>
                        <a:t>r</a:t>
                      </a:r>
                      <a:r>
                        <a:rPr sz="1800" spc="10" dirty="0">
                          <a:latin typeface="Arial"/>
                          <a:cs typeface="Arial"/>
                        </a:rPr>
                        <a:t> </a:t>
                      </a:r>
                      <a:r>
                        <a:rPr sz="1800" dirty="0">
                          <a:latin typeface="Arial"/>
                          <a:cs typeface="Arial"/>
                        </a:rPr>
                        <a:t>of ro</a:t>
                      </a:r>
                      <a:r>
                        <a:rPr sz="1800" spc="-45" dirty="0">
                          <a:latin typeface="Arial"/>
                          <a:cs typeface="Arial"/>
                        </a:rPr>
                        <a:t>w</a:t>
                      </a:r>
                      <a:r>
                        <a:rPr sz="1800" dirty="0">
                          <a:latin typeface="Arial"/>
                          <a:cs typeface="Arial"/>
                        </a:rPr>
                        <a:t>s</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725" marR="789305">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C</a:t>
                      </a:r>
                      <a:r>
                        <a:rPr sz="1600" dirty="0">
                          <a:latin typeface="Courier New"/>
                          <a:cs typeface="Courier New"/>
                        </a:rPr>
                        <a:t>O</a:t>
                      </a:r>
                      <a:r>
                        <a:rPr sz="1600" spc="-5" dirty="0">
                          <a:latin typeface="Courier New"/>
                          <a:cs typeface="Courier New"/>
                        </a:rPr>
                        <a:t>U</a:t>
                      </a:r>
                      <a:r>
                        <a:rPr sz="1600" dirty="0">
                          <a:latin typeface="Courier New"/>
                          <a:cs typeface="Courier New"/>
                        </a:rPr>
                        <a:t>N</a:t>
                      </a:r>
                      <a:r>
                        <a:rPr sz="1600" spc="10" dirty="0">
                          <a:latin typeface="Courier New"/>
                          <a:cs typeface="Courier New"/>
                        </a:rPr>
                        <a:t>T</a:t>
                      </a:r>
                      <a:r>
                        <a:rPr sz="1600" spc="15" dirty="0">
                          <a:latin typeface="Courier New"/>
                          <a:cs typeface="Courier New"/>
                        </a:rPr>
                        <a:t>(</a:t>
                      </a:r>
                      <a:r>
                        <a:rPr sz="1600" dirty="0">
                          <a:latin typeface="Courier New"/>
                          <a:cs typeface="Courier New"/>
                        </a:rPr>
                        <a:t>eid) FROM </a:t>
                      </a:r>
                      <a:r>
                        <a:rPr sz="1600" spc="-5" dirty="0">
                          <a:latin typeface="Courier New"/>
                          <a:cs typeface="Courier New"/>
                        </a:rPr>
                        <a:t>E</a:t>
                      </a:r>
                      <a:r>
                        <a:rPr sz="1600" spc="15" dirty="0">
                          <a:latin typeface="Courier New"/>
                          <a:cs typeface="Courier New"/>
                        </a:rPr>
                        <a:t>m</a:t>
                      </a:r>
                      <a:r>
                        <a:rPr sz="1600" dirty="0">
                          <a:latin typeface="Courier New"/>
                          <a:cs typeface="Courier New"/>
                        </a:rPr>
                        <a:t>p</a:t>
                      </a:r>
                      <a:endParaRPr sz="160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640079">
                <a:tc>
                  <a:txBody>
                    <a:bodyPr/>
                    <a:lstStyle/>
                    <a:p>
                      <a:pPr marL="85090">
                        <a:lnSpc>
                          <a:spcPct val="100000"/>
                        </a:lnSpc>
                      </a:pPr>
                      <a:r>
                        <a:rPr sz="1800" dirty="0">
                          <a:latin typeface="Arial"/>
                          <a:cs typeface="Arial"/>
                        </a:rPr>
                        <a:t>MA</a:t>
                      </a:r>
                      <a:r>
                        <a:rPr sz="1800" spc="-10" dirty="0">
                          <a:latin typeface="Arial"/>
                          <a:cs typeface="Arial"/>
                        </a:rPr>
                        <a:t>X</a:t>
                      </a:r>
                      <a:r>
                        <a:rPr sz="1800" dirty="0">
                          <a:latin typeface="Arial"/>
                          <a:cs typeface="Arial"/>
                        </a:rPr>
                        <a:t>()</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a:lnSpc>
                          <a:spcPct val="100000"/>
                        </a:lnSpc>
                      </a:pPr>
                      <a:r>
                        <a:rPr sz="1800" dirty="0">
                          <a:latin typeface="Arial"/>
                          <a:cs typeface="Arial"/>
                        </a:rPr>
                        <a:t>R</a:t>
                      </a:r>
                      <a:r>
                        <a:rPr sz="1800" spc="-10" dirty="0">
                          <a:latin typeface="Arial"/>
                          <a:cs typeface="Arial"/>
                        </a:rPr>
                        <a:t>e</a:t>
                      </a:r>
                      <a:r>
                        <a:rPr sz="1800" dirty="0">
                          <a:latin typeface="Arial"/>
                          <a:cs typeface="Arial"/>
                        </a:rPr>
                        <a:t>turn</a:t>
                      </a:r>
                      <a:r>
                        <a:rPr sz="1800" spc="10" dirty="0">
                          <a:latin typeface="Arial"/>
                          <a:cs typeface="Arial"/>
                        </a:rPr>
                        <a:t> </a:t>
                      </a:r>
                      <a:r>
                        <a:rPr sz="1800" dirty="0">
                          <a:latin typeface="Arial"/>
                          <a:cs typeface="Arial"/>
                        </a:rPr>
                        <a:t>the</a:t>
                      </a:r>
                      <a:r>
                        <a:rPr sz="1800" spc="-10" dirty="0">
                          <a:latin typeface="Arial"/>
                          <a:cs typeface="Arial"/>
                        </a:rPr>
                        <a:t> </a:t>
                      </a:r>
                      <a:r>
                        <a:rPr sz="1800" dirty="0">
                          <a:latin typeface="Arial"/>
                          <a:cs typeface="Arial"/>
                        </a:rPr>
                        <a:t>ma</a:t>
                      </a:r>
                      <a:r>
                        <a:rPr sz="1800" spc="-15" dirty="0">
                          <a:latin typeface="Arial"/>
                          <a:cs typeface="Arial"/>
                        </a:rPr>
                        <a:t>x</a:t>
                      </a:r>
                      <a:r>
                        <a:rPr sz="1800" dirty="0">
                          <a:latin typeface="Arial"/>
                          <a:cs typeface="Arial"/>
                        </a:rPr>
                        <a:t>im</a:t>
                      </a:r>
                      <a:r>
                        <a:rPr sz="1800" spc="-10" dirty="0">
                          <a:latin typeface="Arial"/>
                          <a:cs typeface="Arial"/>
                        </a:rPr>
                        <a:t>u</a:t>
                      </a:r>
                      <a:r>
                        <a:rPr sz="1800" dirty="0">
                          <a:latin typeface="Arial"/>
                          <a:cs typeface="Arial"/>
                        </a:rPr>
                        <a:t>m</a:t>
                      </a:r>
                      <a:r>
                        <a:rPr sz="1800" spc="10" dirty="0">
                          <a:latin typeface="Arial"/>
                          <a:cs typeface="Arial"/>
                        </a:rPr>
                        <a:t> </a:t>
                      </a:r>
                      <a:r>
                        <a:rPr sz="1800" dirty="0">
                          <a:latin typeface="Arial"/>
                          <a:cs typeface="Arial"/>
                        </a:rPr>
                        <a:t>va</a:t>
                      </a:r>
                      <a:r>
                        <a:rPr sz="1800" spc="-10" dirty="0">
                          <a:latin typeface="Arial"/>
                          <a:cs typeface="Arial"/>
                        </a:rPr>
                        <a:t>l</a:t>
                      </a:r>
                      <a:r>
                        <a:rPr sz="1800" dirty="0">
                          <a:latin typeface="Arial"/>
                          <a:cs typeface="Arial"/>
                        </a:rPr>
                        <a:t>ue</a:t>
                      </a:r>
                    </a:p>
                    <a:p>
                      <a:pPr marL="85090">
                        <a:lnSpc>
                          <a:spcPct val="100000"/>
                        </a:lnSpc>
                      </a:pPr>
                      <a:r>
                        <a:rPr sz="1800" spc="-10" dirty="0">
                          <a:latin typeface="Arial"/>
                          <a:cs typeface="Arial"/>
                        </a:rPr>
                        <a:t>o</a:t>
                      </a:r>
                      <a:r>
                        <a:rPr sz="1800" dirty="0">
                          <a:latin typeface="Arial"/>
                          <a:cs typeface="Arial"/>
                        </a:rPr>
                        <a:t>f </a:t>
                      </a:r>
                      <a:r>
                        <a:rPr lang="en-US" sz="1800" dirty="0">
                          <a:latin typeface="Arial"/>
                          <a:cs typeface="Arial"/>
                        </a:rPr>
                        <a:t>the </a:t>
                      </a:r>
                      <a:r>
                        <a:rPr sz="1800" dirty="0">
                          <a:latin typeface="Arial"/>
                          <a:cs typeface="Arial"/>
                        </a:rPr>
                        <a:t>s</a:t>
                      </a:r>
                      <a:r>
                        <a:rPr sz="1800" spc="-10" dirty="0">
                          <a:latin typeface="Arial"/>
                          <a:cs typeface="Arial"/>
                        </a:rPr>
                        <a:t>pe</a:t>
                      </a:r>
                      <a:r>
                        <a:rPr sz="1800" dirty="0">
                          <a:latin typeface="Arial"/>
                          <a:cs typeface="Arial"/>
                        </a:rPr>
                        <a:t>cif</a:t>
                      </a:r>
                      <a:r>
                        <a:rPr sz="1800" spc="-10" dirty="0">
                          <a:latin typeface="Arial"/>
                          <a:cs typeface="Arial"/>
                        </a:rPr>
                        <a:t>ie</a:t>
                      </a:r>
                      <a:r>
                        <a:rPr sz="1800" dirty="0">
                          <a:latin typeface="Arial"/>
                          <a:cs typeface="Arial"/>
                        </a:rPr>
                        <a:t>d</a:t>
                      </a:r>
                      <a:r>
                        <a:rPr sz="1800" spc="5" dirty="0">
                          <a:latin typeface="Arial"/>
                          <a:cs typeface="Arial"/>
                        </a:rPr>
                        <a:t> </a:t>
                      </a:r>
                      <a:r>
                        <a:rPr sz="1800" dirty="0">
                          <a:latin typeface="Arial"/>
                          <a:cs typeface="Arial"/>
                        </a:rPr>
                        <a:t>c</a:t>
                      </a:r>
                      <a:r>
                        <a:rPr sz="1800" spc="-10" dirty="0">
                          <a:latin typeface="Arial"/>
                          <a:cs typeface="Arial"/>
                        </a:rPr>
                        <a:t>o</a:t>
                      </a:r>
                      <a:r>
                        <a:rPr sz="1800" dirty="0">
                          <a:latin typeface="Arial"/>
                          <a:cs typeface="Arial"/>
                        </a:rPr>
                        <a:t>l</a:t>
                      </a:r>
                      <a:r>
                        <a:rPr sz="1800" spc="-15" dirty="0">
                          <a:latin typeface="Arial"/>
                          <a:cs typeface="Arial"/>
                        </a:rPr>
                        <a:t>u</a:t>
                      </a:r>
                      <a:r>
                        <a:rPr sz="1800" dirty="0">
                          <a:latin typeface="Arial"/>
                          <a:cs typeface="Arial"/>
                        </a:rPr>
                        <a:t>mn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725">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M</a:t>
                      </a:r>
                      <a:r>
                        <a:rPr sz="1600" dirty="0">
                          <a:latin typeface="Courier New"/>
                          <a:cs typeface="Courier New"/>
                        </a:rPr>
                        <a:t>A</a:t>
                      </a:r>
                      <a:r>
                        <a:rPr sz="1600" spc="-5" dirty="0">
                          <a:latin typeface="Courier New"/>
                          <a:cs typeface="Courier New"/>
                        </a:rPr>
                        <a:t>X</a:t>
                      </a:r>
                      <a:r>
                        <a:rPr sz="1600" dirty="0">
                          <a:latin typeface="Courier New"/>
                          <a:cs typeface="Courier New"/>
                        </a:rPr>
                        <a:t>(</a:t>
                      </a:r>
                      <a:r>
                        <a:rPr sz="1600" spc="10" dirty="0">
                          <a:latin typeface="Courier New"/>
                          <a:cs typeface="Courier New"/>
                        </a:rPr>
                        <a:t>S</a:t>
                      </a:r>
                      <a:r>
                        <a:rPr sz="1600" spc="-5" dirty="0">
                          <a:latin typeface="Courier New"/>
                          <a:cs typeface="Courier New"/>
                        </a:rPr>
                        <a:t>a</a:t>
                      </a:r>
                      <a:r>
                        <a:rPr sz="1600" dirty="0">
                          <a:latin typeface="Courier New"/>
                          <a:cs typeface="Courier New"/>
                        </a:rPr>
                        <a:t>l</a:t>
                      </a:r>
                      <a:r>
                        <a:rPr sz="1600" spc="-5" dirty="0">
                          <a:latin typeface="Courier New"/>
                          <a:cs typeface="Courier New"/>
                        </a:rPr>
                        <a:t>a</a:t>
                      </a:r>
                      <a:r>
                        <a:rPr sz="1600" dirty="0">
                          <a:latin typeface="Courier New"/>
                          <a:cs typeface="Courier New"/>
                        </a:rPr>
                        <a:t>r</a:t>
                      </a:r>
                      <a:r>
                        <a:rPr sz="1600" spc="-5" dirty="0">
                          <a:latin typeface="Courier New"/>
                          <a:cs typeface="Courier New"/>
                        </a:rPr>
                        <a:t>y)</a:t>
                      </a:r>
                      <a:endParaRPr sz="1600">
                        <a:latin typeface="Courier New"/>
                        <a:cs typeface="Courier New"/>
                      </a:endParaRPr>
                    </a:p>
                    <a:p>
                      <a:pPr marL="85725">
                        <a:lnSpc>
                          <a:spcPct val="100000"/>
                        </a:lnSpc>
                      </a:pPr>
                      <a:r>
                        <a:rPr sz="1600" dirty="0">
                          <a:latin typeface="Courier New"/>
                          <a:cs typeface="Courier New"/>
                        </a:rPr>
                        <a:t>FROM </a:t>
                      </a:r>
                      <a:r>
                        <a:rPr sz="1600" spc="-5" dirty="0">
                          <a:latin typeface="Courier New"/>
                          <a:cs typeface="Courier New"/>
                        </a:rPr>
                        <a:t>E</a:t>
                      </a:r>
                      <a:r>
                        <a:rPr sz="1600" spc="10" dirty="0">
                          <a:latin typeface="Courier New"/>
                          <a:cs typeface="Courier New"/>
                        </a:rPr>
                        <a:t>m</a:t>
                      </a:r>
                      <a:r>
                        <a:rPr sz="1600" dirty="0">
                          <a:latin typeface="Courier New"/>
                          <a:cs typeface="Courier New"/>
                        </a:rPr>
                        <a:t>p</a:t>
                      </a:r>
                      <a:endParaRPr sz="16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r h="640079">
                <a:tc>
                  <a:txBody>
                    <a:bodyPr/>
                    <a:lstStyle/>
                    <a:p>
                      <a:pPr marL="85090">
                        <a:lnSpc>
                          <a:spcPct val="100000"/>
                        </a:lnSpc>
                      </a:pPr>
                      <a:r>
                        <a:rPr sz="1800" dirty="0">
                          <a:latin typeface="Arial"/>
                          <a:cs typeface="Arial"/>
                        </a:rPr>
                        <a:t>M</a:t>
                      </a:r>
                      <a:r>
                        <a:rPr sz="1800" spc="5" dirty="0">
                          <a:latin typeface="Arial"/>
                          <a:cs typeface="Arial"/>
                        </a:rPr>
                        <a:t>I</a:t>
                      </a:r>
                      <a:r>
                        <a:rPr sz="1800" dirty="0">
                          <a:latin typeface="Arial"/>
                          <a:cs typeface="Arial"/>
                        </a:rPr>
                        <a:t>N()</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090" marR="199390">
                        <a:lnSpc>
                          <a:spcPct val="100000"/>
                        </a:lnSpc>
                      </a:pPr>
                      <a:r>
                        <a:rPr sz="1800" dirty="0">
                          <a:latin typeface="Arial"/>
                          <a:cs typeface="Arial"/>
                        </a:rPr>
                        <a:t>R</a:t>
                      </a:r>
                      <a:r>
                        <a:rPr sz="1800" spc="-10" dirty="0">
                          <a:latin typeface="Arial"/>
                          <a:cs typeface="Arial"/>
                        </a:rPr>
                        <a:t>e</a:t>
                      </a:r>
                      <a:r>
                        <a:rPr sz="1800" dirty="0">
                          <a:latin typeface="Arial"/>
                          <a:cs typeface="Arial"/>
                        </a:rPr>
                        <a:t>turn</a:t>
                      </a:r>
                      <a:r>
                        <a:rPr sz="1800" spc="5" dirty="0">
                          <a:latin typeface="Arial"/>
                          <a:cs typeface="Arial"/>
                        </a:rPr>
                        <a:t> </a:t>
                      </a:r>
                      <a:r>
                        <a:rPr sz="1800" dirty="0">
                          <a:latin typeface="Arial"/>
                          <a:cs typeface="Arial"/>
                        </a:rPr>
                        <a:t>the</a:t>
                      </a:r>
                      <a:r>
                        <a:rPr sz="1800" spc="-10" dirty="0">
                          <a:latin typeface="Arial"/>
                          <a:cs typeface="Arial"/>
                        </a:rPr>
                        <a:t> </a:t>
                      </a:r>
                      <a:r>
                        <a:rPr sz="1800" dirty="0">
                          <a:latin typeface="Arial"/>
                          <a:cs typeface="Arial"/>
                        </a:rPr>
                        <a:t>min</a:t>
                      </a:r>
                      <a:r>
                        <a:rPr sz="1800" spc="-10" dirty="0">
                          <a:latin typeface="Arial"/>
                          <a:cs typeface="Arial"/>
                        </a:rPr>
                        <a:t>i</a:t>
                      </a:r>
                      <a:r>
                        <a:rPr sz="1800" dirty="0">
                          <a:latin typeface="Arial"/>
                          <a:cs typeface="Arial"/>
                        </a:rPr>
                        <a:t>mum</a:t>
                      </a:r>
                      <a:r>
                        <a:rPr sz="1800" spc="10" dirty="0">
                          <a:latin typeface="Arial"/>
                          <a:cs typeface="Arial"/>
                        </a:rPr>
                        <a:t> </a:t>
                      </a:r>
                      <a:r>
                        <a:rPr sz="1800" dirty="0">
                          <a:latin typeface="Arial"/>
                          <a:cs typeface="Arial"/>
                        </a:rPr>
                        <a:t>va</a:t>
                      </a:r>
                      <a:r>
                        <a:rPr sz="1800" spc="-10" dirty="0">
                          <a:latin typeface="Arial"/>
                          <a:cs typeface="Arial"/>
                        </a:rPr>
                        <a:t>l</a:t>
                      </a:r>
                      <a:r>
                        <a:rPr sz="1800" dirty="0">
                          <a:latin typeface="Arial"/>
                          <a:cs typeface="Arial"/>
                        </a:rPr>
                        <a:t>ue of </a:t>
                      </a:r>
                      <a:r>
                        <a:rPr lang="en-US" sz="1800" dirty="0">
                          <a:latin typeface="Arial"/>
                          <a:cs typeface="Arial"/>
                        </a:rPr>
                        <a:t>the </a:t>
                      </a:r>
                      <a:r>
                        <a:rPr sz="1800" dirty="0">
                          <a:latin typeface="Arial"/>
                          <a:cs typeface="Arial"/>
                        </a:rPr>
                        <a:t>sp</a:t>
                      </a:r>
                      <a:r>
                        <a:rPr sz="1800" spc="-10" dirty="0">
                          <a:latin typeface="Arial"/>
                          <a:cs typeface="Arial"/>
                        </a:rPr>
                        <a:t>e</a:t>
                      </a:r>
                      <a:r>
                        <a:rPr sz="1800" dirty="0">
                          <a:latin typeface="Arial"/>
                          <a:cs typeface="Arial"/>
                        </a:rPr>
                        <a:t>cifi</a:t>
                      </a:r>
                      <a:r>
                        <a:rPr sz="1800" spc="-10" dirty="0">
                          <a:latin typeface="Arial"/>
                          <a:cs typeface="Arial"/>
                        </a:rPr>
                        <a:t>e</a:t>
                      </a:r>
                      <a:r>
                        <a:rPr sz="1800" dirty="0">
                          <a:latin typeface="Arial"/>
                          <a:cs typeface="Arial"/>
                        </a:rPr>
                        <a:t>d</a:t>
                      </a:r>
                      <a:r>
                        <a:rPr sz="1800" spc="5" dirty="0">
                          <a:latin typeface="Arial"/>
                          <a:cs typeface="Arial"/>
                        </a:rPr>
                        <a:t> </a:t>
                      </a:r>
                      <a:r>
                        <a:rPr sz="1800" dirty="0">
                          <a:latin typeface="Arial"/>
                          <a:cs typeface="Arial"/>
                        </a:rPr>
                        <a:t>co</a:t>
                      </a:r>
                      <a:r>
                        <a:rPr sz="1800" spc="-10" dirty="0">
                          <a:latin typeface="Arial"/>
                          <a:cs typeface="Arial"/>
                        </a:rPr>
                        <a:t>l</a:t>
                      </a:r>
                      <a:r>
                        <a:rPr sz="1800" dirty="0">
                          <a:latin typeface="Arial"/>
                          <a:cs typeface="Arial"/>
                        </a:rPr>
                        <a:t>umn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725" marR="669925">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M</a:t>
                      </a:r>
                      <a:r>
                        <a:rPr sz="1600" dirty="0">
                          <a:latin typeface="Courier New"/>
                          <a:cs typeface="Courier New"/>
                        </a:rPr>
                        <a:t>I</a:t>
                      </a:r>
                      <a:r>
                        <a:rPr sz="1600" spc="-5" dirty="0">
                          <a:latin typeface="Courier New"/>
                          <a:cs typeface="Courier New"/>
                        </a:rPr>
                        <a:t>N</a:t>
                      </a:r>
                      <a:r>
                        <a:rPr sz="1600" dirty="0">
                          <a:latin typeface="Courier New"/>
                          <a:cs typeface="Courier New"/>
                        </a:rPr>
                        <a:t>(</a:t>
                      </a:r>
                      <a:r>
                        <a:rPr sz="1600" spc="10" dirty="0">
                          <a:latin typeface="Courier New"/>
                          <a:cs typeface="Courier New"/>
                        </a:rPr>
                        <a:t>S</a:t>
                      </a:r>
                      <a:r>
                        <a:rPr sz="1600" spc="-5" dirty="0">
                          <a:latin typeface="Courier New"/>
                          <a:cs typeface="Courier New"/>
                        </a:rPr>
                        <a:t>a</a:t>
                      </a:r>
                      <a:r>
                        <a:rPr sz="1600" dirty="0">
                          <a:latin typeface="Courier New"/>
                          <a:cs typeface="Courier New"/>
                        </a:rPr>
                        <a:t>l</a:t>
                      </a:r>
                      <a:r>
                        <a:rPr sz="1600" spc="-5" dirty="0">
                          <a:latin typeface="Courier New"/>
                          <a:cs typeface="Courier New"/>
                        </a:rPr>
                        <a:t>a</a:t>
                      </a:r>
                      <a:r>
                        <a:rPr sz="1600" dirty="0">
                          <a:latin typeface="Courier New"/>
                          <a:cs typeface="Courier New"/>
                        </a:rPr>
                        <a:t>r</a:t>
                      </a:r>
                      <a:r>
                        <a:rPr sz="1600" spc="-5" dirty="0">
                          <a:latin typeface="Courier New"/>
                          <a:cs typeface="Courier New"/>
                        </a:rPr>
                        <a:t>y) </a:t>
                      </a:r>
                      <a:r>
                        <a:rPr sz="1600" dirty="0">
                          <a:latin typeface="Courier New"/>
                          <a:cs typeface="Courier New"/>
                        </a:rPr>
                        <a:t>FROM </a:t>
                      </a:r>
                      <a:r>
                        <a:rPr sz="1600" spc="-5" dirty="0">
                          <a:latin typeface="Courier New"/>
                          <a:cs typeface="Courier New"/>
                        </a:rPr>
                        <a:t>E</a:t>
                      </a:r>
                      <a:r>
                        <a:rPr sz="1600" spc="15" dirty="0">
                          <a:latin typeface="Courier New"/>
                          <a:cs typeface="Courier New"/>
                        </a:rPr>
                        <a:t>m</a:t>
                      </a:r>
                      <a:r>
                        <a:rPr sz="1600" dirty="0">
                          <a:latin typeface="Courier New"/>
                          <a:cs typeface="Courier New"/>
                        </a:rPr>
                        <a:t>p</a:t>
                      </a:r>
                      <a:endParaRPr sz="16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3"/>
                  </a:ext>
                </a:extLst>
              </a:tr>
              <a:tr h="640080">
                <a:tc>
                  <a:txBody>
                    <a:bodyPr/>
                    <a:lstStyle/>
                    <a:p>
                      <a:pPr marL="85090">
                        <a:lnSpc>
                          <a:spcPct val="100000"/>
                        </a:lnSpc>
                      </a:pPr>
                      <a:r>
                        <a:rPr sz="1800" spc="-130" dirty="0">
                          <a:latin typeface="Arial"/>
                          <a:cs typeface="Arial"/>
                        </a:rPr>
                        <a:t>A</a:t>
                      </a:r>
                      <a:r>
                        <a:rPr sz="1800" dirty="0">
                          <a:latin typeface="Arial"/>
                          <a:cs typeface="Arial"/>
                        </a:rPr>
                        <a:t>V</a:t>
                      </a:r>
                      <a:r>
                        <a:rPr lang="en-US" sz="1800" dirty="0">
                          <a:latin typeface="Arial"/>
                          <a:cs typeface="Arial"/>
                        </a:rPr>
                        <a:t>G</a:t>
                      </a:r>
                      <a:r>
                        <a:rPr sz="1800" dirty="0">
                          <a:latin typeface="Arial"/>
                          <a:cs typeface="Arial"/>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marR="300990">
                        <a:lnSpc>
                          <a:spcPct val="100000"/>
                        </a:lnSpc>
                      </a:pPr>
                      <a:r>
                        <a:rPr sz="1800" dirty="0">
                          <a:latin typeface="Arial"/>
                          <a:cs typeface="Arial"/>
                        </a:rPr>
                        <a:t>R</a:t>
                      </a:r>
                      <a:r>
                        <a:rPr sz="1800" spc="-10" dirty="0">
                          <a:latin typeface="Arial"/>
                          <a:cs typeface="Arial"/>
                        </a:rPr>
                        <a:t>e</a:t>
                      </a:r>
                      <a:r>
                        <a:rPr sz="1800" dirty="0">
                          <a:latin typeface="Arial"/>
                          <a:cs typeface="Arial"/>
                        </a:rPr>
                        <a:t>turn</a:t>
                      </a:r>
                      <a:r>
                        <a:rPr sz="1800" spc="5" dirty="0">
                          <a:latin typeface="Arial"/>
                          <a:cs typeface="Arial"/>
                        </a:rPr>
                        <a:t> </a:t>
                      </a:r>
                      <a:r>
                        <a:rPr sz="1800" dirty="0">
                          <a:latin typeface="Arial"/>
                          <a:cs typeface="Arial"/>
                        </a:rPr>
                        <a:t>the</a:t>
                      </a:r>
                      <a:r>
                        <a:rPr sz="1800" spc="-10" dirty="0">
                          <a:latin typeface="Arial"/>
                          <a:cs typeface="Arial"/>
                        </a:rPr>
                        <a:t> </a:t>
                      </a:r>
                      <a:r>
                        <a:rPr sz="1800" dirty="0">
                          <a:latin typeface="Arial"/>
                          <a:cs typeface="Arial"/>
                        </a:rPr>
                        <a:t>me</a:t>
                      </a:r>
                      <a:r>
                        <a:rPr sz="1800" spc="-10" dirty="0">
                          <a:latin typeface="Arial"/>
                          <a:cs typeface="Arial"/>
                        </a:rPr>
                        <a:t>a</a:t>
                      </a:r>
                      <a:r>
                        <a:rPr sz="1800" dirty="0">
                          <a:latin typeface="Arial"/>
                          <a:cs typeface="Arial"/>
                        </a:rPr>
                        <a:t>n v</a:t>
                      </a:r>
                      <a:r>
                        <a:rPr sz="1800" spc="-10" dirty="0">
                          <a:latin typeface="Arial"/>
                          <a:cs typeface="Arial"/>
                        </a:rPr>
                        <a:t>a</a:t>
                      </a:r>
                      <a:r>
                        <a:rPr sz="1800" dirty="0">
                          <a:latin typeface="Arial"/>
                          <a:cs typeface="Arial"/>
                        </a:rPr>
                        <a:t>l</a:t>
                      </a:r>
                      <a:r>
                        <a:rPr sz="1800" spc="-10" dirty="0">
                          <a:latin typeface="Arial"/>
                          <a:cs typeface="Arial"/>
                        </a:rPr>
                        <a:t>u</a:t>
                      </a:r>
                      <a:r>
                        <a:rPr sz="1800" dirty="0">
                          <a:latin typeface="Arial"/>
                          <a:cs typeface="Arial"/>
                        </a:rPr>
                        <a:t>e</a:t>
                      </a:r>
                      <a:r>
                        <a:rPr sz="1800" spc="5" dirty="0">
                          <a:latin typeface="Arial"/>
                          <a:cs typeface="Arial"/>
                        </a:rPr>
                        <a:t> </a:t>
                      </a:r>
                      <a:r>
                        <a:rPr sz="1800" dirty="0">
                          <a:latin typeface="Arial"/>
                          <a:cs typeface="Arial"/>
                        </a:rPr>
                        <a:t>of </a:t>
                      </a:r>
                      <a:r>
                        <a:rPr lang="en-US" sz="1800" dirty="0">
                          <a:latin typeface="Arial"/>
                          <a:cs typeface="Arial"/>
                        </a:rPr>
                        <a:t>the </a:t>
                      </a:r>
                      <a:r>
                        <a:rPr sz="1800" dirty="0">
                          <a:latin typeface="Arial"/>
                          <a:cs typeface="Arial"/>
                        </a:rPr>
                        <a:t>sp</a:t>
                      </a:r>
                      <a:r>
                        <a:rPr sz="1800" spc="-10" dirty="0">
                          <a:latin typeface="Arial"/>
                          <a:cs typeface="Arial"/>
                        </a:rPr>
                        <a:t>e</a:t>
                      </a:r>
                      <a:r>
                        <a:rPr sz="1800" dirty="0">
                          <a:latin typeface="Arial"/>
                          <a:cs typeface="Arial"/>
                        </a:rPr>
                        <a:t>cifi</a:t>
                      </a:r>
                      <a:r>
                        <a:rPr sz="1800" spc="-10" dirty="0">
                          <a:latin typeface="Arial"/>
                          <a:cs typeface="Arial"/>
                        </a:rPr>
                        <a:t>e</a:t>
                      </a:r>
                      <a:r>
                        <a:rPr sz="1800" dirty="0">
                          <a:latin typeface="Arial"/>
                          <a:cs typeface="Arial"/>
                        </a:rPr>
                        <a:t>d</a:t>
                      </a:r>
                      <a:r>
                        <a:rPr sz="1800" spc="5" dirty="0">
                          <a:latin typeface="Arial"/>
                          <a:cs typeface="Arial"/>
                        </a:rPr>
                        <a:t> </a:t>
                      </a:r>
                      <a:r>
                        <a:rPr sz="1800" dirty="0">
                          <a:latin typeface="Arial"/>
                          <a:cs typeface="Arial"/>
                        </a:rPr>
                        <a:t>co</a:t>
                      </a:r>
                      <a:r>
                        <a:rPr sz="1800" spc="-10" dirty="0">
                          <a:latin typeface="Arial"/>
                          <a:cs typeface="Arial"/>
                        </a:rPr>
                        <a:t>l</a:t>
                      </a:r>
                      <a:r>
                        <a:rPr sz="1800" dirty="0">
                          <a:latin typeface="Arial"/>
                          <a:cs typeface="Arial"/>
                        </a:rPr>
                        <a:t>umn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725" marR="180975">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A</a:t>
                      </a:r>
                      <a:r>
                        <a:rPr lang="en-US" sz="1600" spc="-5" dirty="0">
                          <a:latin typeface="Courier New"/>
                          <a:cs typeface="Courier New"/>
                        </a:rPr>
                        <a:t>VG</a:t>
                      </a:r>
                      <a:r>
                        <a:rPr sz="1600" spc="-5" dirty="0">
                          <a:latin typeface="Courier New"/>
                          <a:cs typeface="Courier New"/>
                        </a:rPr>
                        <a:t>(</a:t>
                      </a:r>
                      <a:r>
                        <a:rPr sz="1600" dirty="0">
                          <a:latin typeface="Courier New"/>
                          <a:cs typeface="Courier New"/>
                        </a:rPr>
                        <a:t>S</a:t>
                      </a:r>
                      <a:r>
                        <a:rPr sz="1600" spc="-5" dirty="0">
                          <a:latin typeface="Courier New"/>
                          <a:cs typeface="Courier New"/>
                        </a:rPr>
                        <a:t>a</a:t>
                      </a:r>
                      <a:r>
                        <a:rPr sz="1600" dirty="0">
                          <a:latin typeface="Courier New"/>
                          <a:cs typeface="Courier New"/>
                        </a:rPr>
                        <a:t>l</a:t>
                      </a:r>
                      <a:r>
                        <a:rPr sz="1600" spc="10" dirty="0">
                          <a:latin typeface="Courier New"/>
                          <a:cs typeface="Courier New"/>
                        </a:rPr>
                        <a:t>a</a:t>
                      </a:r>
                      <a:r>
                        <a:rPr sz="1600" spc="-5" dirty="0">
                          <a:latin typeface="Courier New"/>
                          <a:cs typeface="Courier New"/>
                        </a:rPr>
                        <a:t>r</a:t>
                      </a:r>
                      <a:r>
                        <a:rPr sz="1600" dirty="0">
                          <a:latin typeface="Courier New"/>
                          <a:cs typeface="Courier New"/>
                        </a:rPr>
                        <a:t>y) FROM </a:t>
                      </a:r>
                      <a:r>
                        <a:rPr sz="1600" spc="-5" dirty="0">
                          <a:latin typeface="Courier New"/>
                          <a:cs typeface="Courier New"/>
                        </a:rPr>
                        <a:t>E</a:t>
                      </a:r>
                      <a:r>
                        <a:rPr sz="1600" spc="15" dirty="0">
                          <a:latin typeface="Courier New"/>
                          <a:cs typeface="Courier New"/>
                        </a:rPr>
                        <a:t>m</a:t>
                      </a:r>
                      <a:r>
                        <a:rPr sz="1600" dirty="0">
                          <a:latin typeface="Courier New"/>
                          <a:cs typeface="Courier New"/>
                        </a:rPr>
                        <a:t>p</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4"/>
                  </a:ext>
                </a:extLst>
              </a:tr>
              <a:tr h="914400">
                <a:tc>
                  <a:txBody>
                    <a:bodyPr/>
                    <a:lstStyle/>
                    <a:p>
                      <a:pPr marL="85090">
                        <a:lnSpc>
                          <a:spcPct val="100000"/>
                        </a:lnSpc>
                      </a:pPr>
                      <a:r>
                        <a:rPr sz="1800" dirty="0">
                          <a:latin typeface="Arial"/>
                          <a:cs typeface="Arial"/>
                        </a:rPr>
                        <a:t>SUM()</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090" marR="363220">
                        <a:lnSpc>
                          <a:spcPct val="100000"/>
                        </a:lnSpc>
                      </a:pPr>
                      <a:r>
                        <a:rPr sz="1800" dirty="0">
                          <a:latin typeface="Arial"/>
                          <a:cs typeface="Arial"/>
                        </a:rPr>
                        <a:t>R</a:t>
                      </a:r>
                      <a:r>
                        <a:rPr sz="1800" spc="-15" dirty="0">
                          <a:latin typeface="Arial"/>
                          <a:cs typeface="Arial"/>
                        </a:rPr>
                        <a:t>e</a:t>
                      </a:r>
                      <a:r>
                        <a:rPr sz="1800" dirty="0">
                          <a:latin typeface="Arial"/>
                          <a:cs typeface="Arial"/>
                        </a:rPr>
                        <a:t>turn</a:t>
                      </a:r>
                      <a:r>
                        <a:rPr sz="1800" spc="5" dirty="0">
                          <a:latin typeface="Arial"/>
                          <a:cs typeface="Arial"/>
                        </a:rPr>
                        <a:t> </a:t>
                      </a:r>
                      <a:r>
                        <a:rPr sz="1800" dirty="0">
                          <a:latin typeface="Arial"/>
                          <a:cs typeface="Arial"/>
                        </a:rPr>
                        <a:t>the</a:t>
                      </a:r>
                      <a:r>
                        <a:rPr sz="1800" spc="-10" dirty="0">
                          <a:latin typeface="Arial"/>
                          <a:cs typeface="Arial"/>
                        </a:rPr>
                        <a:t> </a:t>
                      </a:r>
                      <a:r>
                        <a:rPr sz="1800" dirty="0">
                          <a:latin typeface="Arial"/>
                          <a:cs typeface="Arial"/>
                        </a:rPr>
                        <a:t>su</a:t>
                      </a:r>
                      <a:r>
                        <a:rPr sz="1800" spc="-10" dirty="0">
                          <a:latin typeface="Arial"/>
                          <a:cs typeface="Arial"/>
                        </a:rPr>
                        <a:t>m</a:t>
                      </a:r>
                      <a:r>
                        <a:rPr sz="1800" dirty="0">
                          <a:latin typeface="Arial"/>
                          <a:cs typeface="Arial"/>
                        </a:rPr>
                        <a:t>m</a:t>
                      </a:r>
                      <a:r>
                        <a:rPr sz="1800" spc="-10" dirty="0">
                          <a:latin typeface="Arial"/>
                          <a:cs typeface="Arial"/>
                        </a:rPr>
                        <a:t>a</a:t>
                      </a:r>
                      <a:r>
                        <a:rPr sz="1800" dirty="0">
                          <a:latin typeface="Arial"/>
                          <a:cs typeface="Arial"/>
                        </a:rPr>
                        <a:t>ti</a:t>
                      </a:r>
                      <a:r>
                        <a:rPr sz="1800" spc="-10" dirty="0">
                          <a:latin typeface="Arial"/>
                          <a:cs typeface="Arial"/>
                        </a:rPr>
                        <a:t>o</a:t>
                      </a:r>
                      <a:r>
                        <a:rPr sz="1800" dirty="0">
                          <a:latin typeface="Arial"/>
                          <a:cs typeface="Arial"/>
                        </a:rPr>
                        <a:t>n</a:t>
                      </a:r>
                      <a:r>
                        <a:rPr sz="1800" spc="5" dirty="0">
                          <a:latin typeface="Arial"/>
                          <a:cs typeface="Arial"/>
                        </a:rPr>
                        <a:t> </a:t>
                      </a:r>
                      <a:r>
                        <a:rPr sz="1800" spc="-10" dirty="0">
                          <a:latin typeface="Arial"/>
                          <a:cs typeface="Arial"/>
                        </a:rPr>
                        <a:t>o</a:t>
                      </a:r>
                      <a:r>
                        <a:rPr sz="1800" dirty="0">
                          <a:latin typeface="Arial"/>
                          <a:cs typeface="Arial"/>
                        </a:rPr>
                        <a:t>f a</a:t>
                      </a:r>
                      <a:r>
                        <a:rPr sz="1800" spc="-10" dirty="0">
                          <a:latin typeface="Arial"/>
                          <a:cs typeface="Arial"/>
                        </a:rPr>
                        <a:t>l</a:t>
                      </a:r>
                      <a:r>
                        <a:rPr sz="1800" dirty="0">
                          <a:latin typeface="Arial"/>
                          <a:cs typeface="Arial"/>
                        </a:rPr>
                        <a:t>l</a:t>
                      </a:r>
                      <a:r>
                        <a:rPr sz="1800" spc="10" dirty="0">
                          <a:latin typeface="Arial"/>
                          <a:cs typeface="Arial"/>
                        </a:rPr>
                        <a:t> </a:t>
                      </a:r>
                      <a:r>
                        <a:rPr sz="1800" dirty="0">
                          <a:latin typeface="Arial"/>
                          <a:cs typeface="Arial"/>
                        </a:rPr>
                        <a:t>va</a:t>
                      </a:r>
                      <a:r>
                        <a:rPr sz="1800" spc="-10" dirty="0">
                          <a:latin typeface="Arial"/>
                          <a:cs typeface="Arial"/>
                        </a:rPr>
                        <a:t>l</a:t>
                      </a:r>
                      <a:r>
                        <a:rPr sz="1800" dirty="0">
                          <a:latin typeface="Arial"/>
                          <a:cs typeface="Arial"/>
                        </a:rPr>
                        <a:t>u</a:t>
                      </a:r>
                      <a:r>
                        <a:rPr sz="1800" spc="-10" dirty="0">
                          <a:latin typeface="Arial"/>
                          <a:cs typeface="Arial"/>
                        </a:rPr>
                        <a:t>e</a:t>
                      </a:r>
                      <a:r>
                        <a:rPr sz="1800" dirty="0">
                          <a:latin typeface="Arial"/>
                          <a:cs typeface="Arial"/>
                        </a:rPr>
                        <a:t>s</a:t>
                      </a:r>
                      <a:r>
                        <a:rPr sz="1800" spc="10" dirty="0">
                          <a:latin typeface="Arial"/>
                          <a:cs typeface="Arial"/>
                        </a:rPr>
                        <a:t> </a:t>
                      </a:r>
                      <a:r>
                        <a:rPr sz="1800" dirty="0">
                          <a:latin typeface="Arial"/>
                          <a:cs typeface="Arial"/>
                        </a:rPr>
                        <a:t>of</a:t>
                      </a:r>
                      <a:r>
                        <a:rPr sz="1800" spc="-10" dirty="0">
                          <a:latin typeface="Arial"/>
                          <a:cs typeface="Arial"/>
                        </a:rPr>
                        <a:t> </a:t>
                      </a:r>
                      <a:r>
                        <a:rPr lang="en-US" sz="1800" spc="-10" dirty="0">
                          <a:latin typeface="Arial"/>
                          <a:cs typeface="Arial"/>
                        </a:rPr>
                        <a:t>the </a:t>
                      </a:r>
                      <a:r>
                        <a:rPr sz="1800" dirty="0">
                          <a:latin typeface="Arial"/>
                          <a:cs typeface="Arial"/>
                        </a:rPr>
                        <a:t>sp</a:t>
                      </a:r>
                      <a:r>
                        <a:rPr sz="1800" spc="-10" dirty="0">
                          <a:latin typeface="Arial"/>
                          <a:cs typeface="Arial"/>
                        </a:rPr>
                        <a:t>e</a:t>
                      </a:r>
                      <a:r>
                        <a:rPr sz="1800" dirty="0">
                          <a:latin typeface="Arial"/>
                          <a:cs typeface="Arial"/>
                        </a:rPr>
                        <a:t>cifi</a:t>
                      </a:r>
                      <a:r>
                        <a:rPr sz="1800" spc="-10" dirty="0">
                          <a:latin typeface="Arial"/>
                          <a:cs typeface="Arial"/>
                        </a:rPr>
                        <a:t>e</a:t>
                      </a:r>
                      <a:r>
                        <a:rPr sz="1800" dirty="0">
                          <a:latin typeface="Arial"/>
                          <a:cs typeface="Arial"/>
                        </a:rPr>
                        <a:t>d co</a:t>
                      </a:r>
                      <a:r>
                        <a:rPr sz="1800" spc="-10" dirty="0">
                          <a:latin typeface="Arial"/>
                          <a:cs typeface="Arial"/>
                        </a:rPr>
                        <a:t>l</a:t>
                      </a:r>
                      <a:r>
                        <a:rPr sz="1800" dirty="0">
                          <a:latin typeface="Arial"/>
                          <a:cs typeface="Arial"/>
                        </a:rPr>
                        <a:t>umn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r>
                        <a:rPr sz="1600" spc="-5" dirty="0">
                          <a:latin typeface="Courier New"/>
                          <a:cs typeface="Courier New"/>
                        </a:rPr>
                        <a:t>SELE</a:t>
                      </a:r>
                      <a:r>
                        <a:rPr sz="1600" dirty="0">
                          <a:latin typeface="Courier New"/>
                          <a:cs typeface="Courier New"/>
                        </a:rPr>
                        <a:t>CT</a:t>
                      </a:r>
                      <a:r>
                        <a:rPr sz="1600" spc="10" dirty="0">
                          <a:latin typeface="Courier New"/>
                          <a:cs typeface="Courier New"/>
                        </a:rPr>
                        <a:t> </a:t>
                      </a:r>
                      <a:r>
                        <a:rPr sz="1600" spc="-5" dirty="0">
                          <a:latin typeface="Courier New"/>
                          <a:cs typeface="Courier New"/>
                        </a:rPr>
                        <a:t>SUM(</a:t>
                      </a:r>
                      <a:r>
                        <a:rPr sz="1600" spc="15" dirty="0">
                          <a:latin typeface="Courier New"/>
                          <a:cs typeface="Courier New"/>
                        </a:rPr>
                        <a:t>S</a:t>
                      </a:r>
                      <a:r>
                        <a:rPr sz="1600" spc="-5" dirty="0">
                          <a:latin typeface="Courier New"/>
                          <a:cs typeface="Courier New"/>
                        </a:rPr>
                        <a:t>alar</a:t>
                      </a:r>
                      <a:r>
                        <a:rPr sz="1600" dirty="0">
                          <a:latin typeface="Courier New"/>
                          <a:cs typeface="Courier New"/>
                        </a:rPr>
                        <a:t>y)</a:t>
                      </a:r>
                    </a:p>
                    <a:p>
                      <a:pPr marL="85725">
                        <a:lnSpc>
                          <a:spcPct val="100000"/>
                        </a:lnSpc>
                      </a:pPr>
                      <a:r>
                        <a:rPr sz="1600" dirty="0">
                          <a:latin typeface="Courier New"/>
                          <a:cs typeface="Courier New"/>
                        </a:rPr>
                        <a:t>FROM </a:t>
                      </a:r>
                      <a:r>
                        <a:rPr sz="1600" spc="-5" dirty="0">
                          <a:latin typeface="Courier New"/>
                          <a:cs typeface="Courier New"/>
                        </a:rPr>
                        <a:t>E</a:t>
                      </a:r>
                      <a:r>
                        <a:rPr sz="1600" spc="15" dirty="0">
                          <a:latin typeface="Courier New"/>
                          <a:cs typeface="Courier New"/>
                        </a:rPr>
                        <a:t>m</a:t>
                      </a:r>
                      <a:r>
                        <a:rPr sz="1600" dirty="0">
                          <a:latin typeface="Courier New"/>
                          <a:cs typeface="Courier New"/>
                        </a:rPr>
                        <a:t>p</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FBD0038B-D0BD-473C-A942-8284FA79174A}"/>
              </a:ext>
            </a:extLst>
          </p:cNvPr>
          <p:cNvSpPr txBox="1"/>
          <p:nvPr/>
        </p:nvSpPr>
        <p:spPr>
          <a:xfrm>
            <a:off x="831850" y="5139950"/>
            <a:ext cx="4175630" cy="369332"/>
          </a:xfrm>
          <a:prstGeom prst="rect">
            <a:avLst/>
          </a:prstGeom>
          <a:noFill/>
        </p:spPr>
        <p:txBody>
          <a:bodyPr wrap="none" rtlCol="0">
            <a:spAutoFit/>
          </a:bodyPr>
          <a:lstStyle/>
          <a:p>
            <a:r>
              <a:rPr lang="en-US" dirty="0"/>
              <a:t>These functions apply to a single attribute.</a:t>
            </a:r>
          </a:p>
        </p:txBody>
      </p:sp>
    </p:spTree>
    <p:extLst>
      <p:ext uri="{BB962C8B-B14F-4D97-AF65-F5344CB8AC3E}">
        <p14:creationId xmlns:p14="http://schemas.microsoft.com/office/powerpoint/2010/main" val="392488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921659D0-83E8-4E9D-B4B6-24233E4F6F76}"/>
              </a:ext>
            </a:extLst>
          </p:cNvPr>
          <p:cNvSpPr>
            <a:spLocks noChangeArrowheads="1"/>
          </p:cNvSpPr>
          <p:nvPr/>
        </p:nvSpPr>
        <p:spPr bwMode="auto">
          <a:xfrm>
            <a:off x="533400" y="1524000"/>
            <a:ext cx="3133872" cy="13208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dirty="0">
                <a:solidFill>
                  <a:schemeClr val="accent2"/>
                </a:solidFill>
                <a:latin typeface="Comic Sans MS" panose="030F0702030302020204" pitchFamily="66" charset="0"/>
              </a:rPr>
              <a:t>COUNT</a:t>
            </a:r>
            <a:r>
              <a:rPr lang="en-US" altLang="en-US" sz="2000" dirty="0">
                <a:solidFill>
                  <a:schemeClr val="accent2"/>
                </a:solidFill>
                <a:latin typeface="Comic Sans MS" panose="030F0702030302020204" pitchFamily="66" charset="0"/>
              </a:rPr>
              <a:t> (*)</a:t>
            </a:r>
          </a:p>
          <a:p>
            <a:pPr>
              <a:spcBef>
                <a:spcPct val="0"/>
              </a:spcBef>
              <a:buFontTx/>
              <a:buNone/>
            </a:pPr>
            <a:r>
              <a:rPr lang="en-US" altLang="en-US" sz="1800" dirty="0">
                <a:solidFill>
                  <a:schemeClr val="accent2"/>
                </a:solidFill>
                <a:latin typeface="Comic Sans MS" panose="030F0702030302020204" pitchFamily="66" charset="0"/>
              </a:rPr>
              <a:t>COUNT</a:t>
            </a:r>
            <a:r>
              <a:rPr lang="en-US" altLang="en-US" sz="2000" dirty="0">
                <a:solidFill>
                  <a:schemeClr val="accent2"/>
                </a:solidFill>
                <a:latin typeface="Comic Sans MS" panose="030F0702030302020204" pitchFamily="66" charset="0"/>
              </a:rPr>
              <a:t> ( [</a:t>
            </a:r>
            <a:r>
              <a:rPr lang="en-US" altLang="en-US" sz="1800" dirty="0">
                <a:solidFill>
                  <a:schemeClr val="accent2"/>
                </a:solidFill>
                <a:latin typeface="Comic Sans MS" panose="030F0702030302020204" pitchFamily="66" charset="0"/>
              </a:rPr>
              <a:t>DISTINCT</a:t>
            </a:r>
            <a:r>
              <a:rPr lang="en-US" altLang="en-US" sz="2000" dirty="0">
                <a:solidFill>
                  <a:schemeClr val="accent2"/>
                </a:solidFill>
                <a:latin typeface="Comic Sans MS" panose="030F0702030302020204" pitchFamily="66" charset="0"/>
              </a:rPr>
              <a:t>] A)</a:t>
            </a:r>
          </a:p>
          <a:p>
            <a:pPr>
              <a:spcBef>
                <a:spcPct val="0"/>
              </a:spcBef>
              <a:buFontTx/>
              <a:buNone/>
            </a:pPr>
            <a:r>
              <a:rPr lang="en-US" altLang="en-US" sz="1800" dirty="0">
                <a:solidFill>
                  <a:schemeClr val="accent2"/>
                </a:solidFill>
                <a:latin typeface="Comic Sans MS" panose="030F0702030302020204" pitchFamily="66" charset="0"/>
              </a:rPr>
              <a:t>SUM</a:t>
            </a:r>
            <a:r>
              <a:rPr lang="en-US" altLang="en-US" sz="2000" dirty="0">
                <a:solidFill>
                  <a:schemeClr val="accent2"/>
                </a:solidFill>
                <a:latin typeface="Comic Sans MS" panose="030F0702030302020204" pitchFamily="66" charset="0"/>
              </a:rPr>
              <a:t> ( [</a:t>
            </a:r>
            <a:r>
              <a:rPr lang="en-US" altLang="en-US" sz="1800" dirty="0">
                <a:solidFill>
                  <a:schemeClr val="accent2"/>
                </a:solidFill>
                <a:latin typeface="Comic Sans MS" panose="030F0702030302020204" pitchFamily="66" charset="0"/>
              </a:rPr>
              <a:t>DISTINCT</a:t>
            </a:r>
            <a:r>
              <a:rPr lang="en-US" altLang="en-US" sz="2000" dirty="0">
                <a:solidFill>
                  <a:schemeClr val="accent2"/>
                </a:solidFill>
                <a:latin typeface="Comic Sans MS" panose="030F0702030302020204" pitchFamily="66" charset="0"/>
              </a:rPr>
              <a:t>] A)</a:t>
            </a:r>
          </a:p>
          <a:p>
            <a:pPr>
              <a:spcBef>
                <a:spcPct val="0"/>
              </a:spcBef>
              <a:buFontTx/>
              <a:buNone/>
            </a:pPr>
            <a:r>
              <a:rPr lang="en-US" altLang="en-US" sz="1800" dirty="0">
                <a:solidFill>
                  <a:schemeClr val="accent2"/>
                </a:solidFill>
                <a:latin typeface="Comic Sans MS" panose="030F0702030302020204" pitchFamily="66" charset="0"/>
              </a:rPr>
              <a:t>AVG</a:t>
            </a:r>
            <a:r>
              <a:rPr lang="en-US" altLang="en-US" sz="2000" dirty="0">
                <a:solidFill>
                  <a:schemeClr val="accent2"/>
                </a:solidFill>
                <a:latin typeface="Comic Sans MS" panose="030F0702030302020204" pitchFamily="66" charset="0"/>
              </a:rPr>
              <a:t> ( [</a:t>
            </a:r>
            <a:r>
              <a:rPr lang="en-US" altLang="en-US" sz="1800" dirty="0">
                <a:solidFill>
                  <a:schemeClr val="accent2"/>
                </a:solidFill>
                <a:latin typeface="Comic Sans MS" panose="030F0702030302020204" pitchFamily="66" charset="0"/>
              </a:rPr>
              <a:t>DISTINCT</a:t>
            </a:r>
            <a:r>
              <a:rPr lang="en-US" altLang="en-US" sz="2000" dirty="0">
                <a:solidFill>
                  <a:schemeClr val="accent2"/>
                </a:solidFill>
                <a:latin typeface="Comic Sans MS" panose="030F0702030302020204" pitchFamily="66" charset="0"/>
              </a:rPr>
              <a:t>] A)</a:t>
            </a:r>
          </a:p>
        </p:txBody>
      </p:sp>
      <p:sp>
        <p:nvSpPr>
          <p:cNvPr id="47110" name="Rectangle 6">
            <a:extLst>
              <a:ext uri="{FF2B5EF4-FFF2-40B4-BE49-F238E27FC236}">
                <a16:creationId xmlns:a16="http://schemas.microsoft.com/office/drawing/2014/main" id="{131F5BE2-7048-42B1-8053-CF33677B9017}"/>
              </a:ext>
            </a:extLst>
          </p:cNvPr>
          <p:cNvSpPr>
            <a:spLocks noChangeArrowheads="1"/>
          </p:cNvSpPr>
          <p:nvPr/>
        </p:nvSpPr>
        <p:spPr bwMode="auto">
          <a:xfrm>
            <a:off x="4171122" y="1679671"/>
            <a:ext cx="3770264"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latin typeface="Comic Sans MS" panose="030F0702030302020204" pitchFamily="66" charset="0"/>
              </a:rPr>
              <a:t>SELECT  AVG </a:t>
            </a:r>
            <a:r>
              <a:rPr lang="en-US" altLang="en-US" sz="2400" dirty="0">
                <a:latin typeface="Comic Sans MS" panose="030F0702030302020204" pitchFamily="66" charset="0"/>
              </a:rPr>
              <a:t>(</a:t>
            </a:r>
            <a:r>
              <a:rPr lang="en-US" altLang="en-US" sz="2400" dirty="0" err="1">
                <a:latin typeface="Comic Sans MS" panose="030F0702030302020204" pitchFamily="66" charset="0"/>
              </a:rPr>
              <a:t>E.salary</a:t>
            </a:r>
            <a:r>
              <a:rPr lang="en-US" altLang="en-US" sz="2400" dirty="0">
                <a:latin typeface="Comic Sans MS" panose="030F0702030302020204" pitchFamily="66" charset="0"/>
              </a:rPr>
              <a:t>)</a:t>
            </a:r>
          </a:p>
          <a:p>
            <a:pPr>
              <a:spcBef>
                <a:spcPct val="0"/>
              </a:spcBef>
              <a:buFontTx/>
              <a:buNone/>
            </a:pPr>
            <a:r>
              <a:rPr lang="en-US" altLang="en-US" sz="2000" dirty="0">
                <a:latin typeface="Comic Sans MS" panose="030F0702030302020204" pitchFamily="66" charset="0"/>
              </a:rPr>
              <a:t>FROM</a:t>
            </a:r>
            <a:r>
              <a:rPr lang="en-US" altLang="en-US" sz="2400" dirty="0">
                <a:latin typeface="Comic Sans MS" panose="030F0702030302020204" pitchFamily="66" charset="0"/>
              </a:rPr>
              <a:t>  Emp E</a:t>
            </a:r>
          </a:p>
          <a:p>
            <a:pPr>
              <a:spcBef>
                <a:spcPct val="0"/>
              </a:spcBef>
              <a:buFontTx/>
              <a:buNone/>
            </a:pPr>
            <a:r>
              <a:rPr lang="en-US" altLang="en-US" sz="2000" dirty="0">
                <a:latin typeface="Comic Sans MS" panose="030F0702030302020204" pitchFamily="66" charset="0"/>
              </a:rPr>
              <a:t>WHERE</a:t>
            </a:r>
            <a:r>
              <a:rPr lang="en-US" altLang="en-US" sz="2400" dirty="0">
                <a:latin typeface="Comic Sans MS" panose="030F0702030302020204" pitchFamily="66" charset="0"/>
              </a:rPr>
              <a:t>  </a:t>
            </a:r>
            <a:r>
              <a:rPr lang="en-US" altLang="en-US" sz="2400" dirty="0" err="1">
                <a:latin typeface="Comic Sans MS" panose="030F0702030302020204" pitchFamily="66" charset="0"/>
              </a:rPr>
              <a:t>E.salary</a:t>
            </a:r>
            <a:r>
              <a:rPr lang="en-US" altLang="en-US" sz="2400" dirty="0">
                <a:latin typeface="Comic Sans MS" panose="030F0702030302020204" pitchFamily="66" charset="0"/>
              </a:rPr>
              <a:t> &gt; 50000</a:t>
            </a:r>
          </a:p>
        </p:txBody>
      </p:sp>
      <p:sp>
        <p:nvSpPr>
          <p:cNvPr id="47111" name="Rectangle 7">
            <a:extLst>
              <a:ext uri="{FF2B5EF4-FFF2-40B4-BE49-F238E27FC236}">
                <a16:creationId xmlns:a16="http://schemas.microsoft.com/office/drawing/2014/main" id="{844B4FE4-6AC0-4B7E-8D8A-23974004F6F1}"/>
              </a:ext>
            </a:extLst>
          </p:cNvPr>
          <p:cNvSpPr>
            <a:spLocks noChangeArrowheads="1"/>
          </p:cNvSpPr>
          <p:nvPr/>
        </p:nvSpPr>
        <p:spPr bwMode="auto">
          <a:xfrm>
            <a:off x="4171122" y="501460"/>
            <a:ext cx="47244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dirty="0">
                <a:latin typeface="Comic Sans MS" panose="030F0702030302020204" pitchFamily="66" charset="0"/>
              </a:rPr>
              <a:t>SELECT  COUNT </a:t>
            </a:r>
            <a:r>
              <a:rPr lang="en-US" altLang="en-US" sz="2000" dirty="0">
                <a:latin typeface="Comic Sans MS" panose="030F0702030302020204" pitchFamily="66" charset="0"/>
              </a:rPr>
              <a:t>(*) </a:t>
            </a:r>
            <a:r>
              <a:rPr lang="en-US" altLang="en-US" sz="1800" dirty="0">
                <a:latin typeface="Comic Sans MS" panose="030F0702030302020204" pitchFamily="66" charset="0"/>
              </a:rPr>
              <a:t>FROM</a:t>
            </a:r>
            <a:r>
              <a:rPr lang="en-US" altLang="en-US" sz="2000" dirty="0">
                <a:latin typeface="Comic Sans MS" panose="030F0702030302020204" pitchFamily="66" charset="0"/>
              </a:rPr>
              <a:t> Emp</a:t>
            </a:r>
          </a:p>
        </p:txBody>
      </p:sp>
      <p:sp>
        <p:nvSpPr>
          <p:cNvPr id="47112" name="Rectangle 8">
            <a:extLst>
              <a:ext uri="{FF2B5EF4-FFF2-40B4-BE49-F238E27FC236}">
                <a16:creationId xmlns:a16="http://schemas.microsoft.com/office/drawing/2014/main" id="{EFE725DE-633F-44DE-9901-493F659DECFE}"/>
              </a:ext>
            </a:extLst>
          </p:cNvPr>
          <p:cNvSpPr>
            <a:spLocks noChangeArrowheads="1"/>
          </p:cNvSpPr>
          <p:nvPr/>
        </p:nvSpPr>
        <p:spPr bwMode="auto">
          <a:xfrm>
            <a:off x="553145" y="5168073"/>
            <a:ext cx="4778553"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latin typeface="Comic Sans MS" panose="030F0702030302020204" pitchFamily="66" charset="0"/>
              </a:rPr>
              <a:t>SELECT  AVG </a:t>
            </a:r>
            <a:r>
              <a:rPr lang="en-US" altLang="en-US" sz="2400" dirty="0">
                <a:latin typeface="Comic Sans MS" panose="030F0702030302020204" pitchFamily="66" charset="0"/>
              </a:rPr>
              <a:t>(</a:t>
            </a:r>
            <a:r>
              <a:rPr lang="en-US" altLang="en-US" sz="2000" dirty="0">
                <a:latin typeface="Comic Sans MS" panose="030F0702030302020204" pitchFamily="66" charset="0"/>
              </a:rPr>
              <a:t>DISTINCT </a:t>
            </a:r>
            <a:r>
              <a:rPr lang="en-US" altLang="en-US" sz="2400" dirty="0" err="1">
                <a:latin typeface="Comic Sans MS" panose="030F0702030302020204" pitchFamily="66" charset="0"/>
              </a:rPr>
              <a:t>E.salary</a:t>
            </a:r>
            <a:r>
              <a:rPr lang="en-US" altLang="en-US" sz="2400" dirty="0">
                <a:latin typeface="Comic Sans MS" panose="030F0702030302020204" pitchFamily="66" charset="0"/>
              </a:rPr>
              <a:t>)</a:t>
            </a:r>
          </a:p>
          <a:p>
            <a:pPr>
              <a:spcBef>
                <a:spcPct val="0"/>
              </a:spcBef>
              <a:buFontTx/>
              <a:buNone/>
            </a:pPr>
            <a:r>
              <a:rPr lang="en-US" altLang="en-US" sz="2000" dirty="0">
                <a:latin typeface="Comic Sans MS" panose="030F0702030302020204" pitchFamily="66" charset="0"/>
              </a:rPr>
              <a:t>FROM</a:t>
            </a:r>
            <a:r>
              <a:rPr lang="en-US" altLang="en-US" sz="2400" dirty="0">
                <a:latin typeface="Comic Sans MS" panose="030F0702030302020204" pitchFamily="66" charset="0"/>
              </a:rPr>
              <a:t>  Emp E</a:t>
            </a:r>
          </a:p>
        </p:txBody>
      </p:sp>
      <p:sp>
        <p:nvSpPr>
          <p:cNvPr id="47113" name="Rectangle 9">
            <a:extLst>
              <a:ext uri="{FF2B5EF4-FFF2-40B4-BE49-F238E27FC236}">
                <a16:creationId xmlns:a16="http://schemas.microsoft.com/office/drawing/2014/main" id="{D150F89A-8ED7-4052-B822-38E570E326C7}"/>
              </a:ext>
            </a:extLst>
          </p:cNvPr>
          <p:cNvSpPr>
            <a:spLocks noChangeArrowheads="1"/>
          </p:cNvSpPr>
          <p:nvPr/>
        </p:nvSpPr>
        <p:spPr bwMode="auto">
          <a:xfrm>
            <a:off x="3350259" y="3893158"/>
            <a:ext cx="5257800"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latin typeface="Comic Sans MS" panose="030F0702030302020204" pitchFamily="66" charset="0"/>
              </a:rPr>
              <a:t>SELECT  COUNT </a:t>
            </a:r>
            <a:r>
              <a:rPr lang="en-US" altLang="en-US" sz="2400" dirty="0">
                <a:latin typeface="Comic Sans MS" panose="030F0702030302020204" pitchFamily="66" charset="0"/>
              </a:rPr>
              <a:t>(</a:t>
            </a:r>
            <a:r>
              <a:rPr lang="en-US" altLang="en-US" sz="2000" dirty="0">
                <a:latin typeface="Comic Sans MS" panose="030F0702030302020204" pitchFamily="66" charset="0"/>
              </a:rPr>
              <a:t>DISTINCT</a:t>
            </a:r>
            <a:r>
              <a:rPr lang="en-US" altLang="en-US" sz="2400" dirty="0">
                <a:latin typeface="Comic Sans MS" panose="030F0702030302020204" pitchFamily="66" charset="0"/>
              </a:rPr>
              <a:t> </a:t>
            </a:r>
            <a:r>
              <a:rPr lang="en-US" altLang="en-US" sz="2400" dirty="0" err="1">
                <a:latin typeface="Comic Sans MS" panose="030F0702030302020204" pitchFamily="66" charset="0"/>
              </a:rPr>
              <a:t>E.salary</a:t>
            </a:r>
            <a:r>
              <a:rPr lang="en-US" altLang="en-US" sz="2400" dirty="0">
                <a:latin typeface="Comic Sans MS" panose="030F0702030302020204" pitchFamily="66" charset="0"/>
              </a:rPr>
              <a:t>)</a:t>
            </a:r>
          </a:p>
          <a:p>
            <a:pPr>
              <a:spcBef>
                <a:spcPct val="0"/>
              </a:spcBef>
              <a:buFontTx/>
              <a:buNone/>
            </a:pPr>
            <a:r>
              <a:rPr lang="en-US" altLang="en-US" sz="2000" dirty="0">
                <a:latin typeface="Comic Sans MS" panose="030F0702030302020204" pitchFamily="66" charset="0"/>
              </a:rPr>
              <a:t>FROM</a:t>
            </a:r>
            <a:r>
              <a:rPr lang="en-US" altLang="en-US" sz="2400" dirty="0">
                <a:latin typeface="Comic Sans MS" panose="030F0702030302020204" pitchFamily="66" charset="0"/>
              </a:rPr>
              <a:t> Emp E</a:t>
            </a:r>
          </a:p>
        </p:txBody>
      </p:sp>
      <p:sp>
        <p:nvSpPr>
          <p:cNvPr id="10" name="object 2">
            <a:extLst>
              <a:ext uri="{FF2B5EF4-FFF2-40B4-BE49-F238E27FC236}">
                <a16:creationId xmlns:a16="http://schemas.microsoft.com/office/drawing/2014/main" id="{C1F81E4B-EDFE-4ACB-BC75-789B62C06D63}"/>
              </a:ext>
            </a:extLst>
          </p:cNvPr>
          <p:cNvSpPr txBox="1">
            <a:spLocks/>
          </p:cNvSpPr>
          <p:nvPr/>
        </p:nvSpPr>
        <p:spPr>
          <a:xfrm>
            <a:off x="535940" y="529673"/>
            <a:ext cx="8072119" cy="430887"/>
          </a:xfrm>
          <a:prstGeom prst="rect">
            <a:avLst/>
          </a:prstGeom>
        </p:spPr>
        <p:txBody>
          <a:bodyPr vert="horz" wrap="square" lIns="0" tIns="0" rIns="0" bIns="0" rtlCol="0">
            <a:spAutoFit/>
          </a:bodyPr>
          <a:lstStyle>
            <a:lvl1pPr>
              <a:defRPr>
                <a:latin typeface="+mj-lt"/>
                <a:ea typeface="+mj-ea"/>
                <a:cs typeface="+mj-cs"/>
              </a:defRPr>
            </a:lvl1pPr>
          </a:lstStyle>
          <a:p>
            <a:pPr marL="12700"/>
            <a:r>
              <a:rPr lang="en-US" sz="2800" kern="0" dirty="0">
                <a:solidFill>
                  <a:srgbClr val="FF0000"/>
                </a:solidFill>
                <a:latin typeface="Rockwell" panose="02060603020205020403" pitchFamily="18" charset="0"/>
              </a:rPr>
              <a:t>EXAMPLE</a:t>
            </a:r>
          </a:p>
        </p:txBody>
      </p:sp>
      <p:sp>
        <p:nvSpPr>
          <p:cNvPr id="2" name="TextBox 1">
            <a:extLst>
              <a:ext uri="{FF2B5EF4-FFF2-40B4-BE49-F238E27FC236}">
                <a16:creationId xmlns:a16="http://schemas.microsoft.com/office/drawing/2014/main" id="{02667500-BFDA-434C-9978-A413D278FB75}"/>
              </a:ext>
            </a:extLst>
          </p:cNvPr>
          <p:cNvSpPr txBox="1"/>
          <p:nvPr/>
        </p:nvSpPr>
        <p:spPr>
          <a:xfrm>
            <a:off x="422408" y="1057614"/>
            <a:ext cx="1629036" cy="369332"/>
          </a:xfrm>
          <a:prstGeom prst="rect">
            <a:avLst/>
          </a:prstGeom>
          <a:noFill/>
        </p:spPr>
        <p:txBody>
          <a:bodyPr wrap="none" rtlCol="0">
            <a:spAutoFit/>
          </a:bodyPr>
          <a:lstStyle/>
          <a:p>
            <a:r>
              <a:rPr lang="en-US" dirty="0"/>
              <a:t>You can also do</a:t>
            </a:r>
          </a:p>
        </p:txBody>
      </p:sp>
      <p:sp>
        <p:nvSpPr>
          <p:cNvPr id="3" name="TextBox 2">
            <a:extLst>
              <a:ext uri="{FF2B5EF4-FFF2-40B4-BE49-F238E27FC236}">
                <a16:creationId xmlns:a16="http://schemas.microsoft.com/office/drawing/2014/main" id="{D766881C-BAA9-47DC-B4DA-EA63D08D8C82}"/>
              </a:ext>
            </a:extLst>
          </p:cNvPr>
          <p:cNvSpPr txBox="1"/>
          <p:nvPr/>
        </p:nvSpPr>
        <p:spPr>
          <a:xfrm>
            <a:off x="516835" y="2950309"/>
            <a:ext cx="2262286" cy="369332"/>
          </a:xfrm>
          <a:prstGeom prst="rect">
            <a:avLst/>
          </a:prstGeom>
          <a:noFill/>
        </p:spPr>
        <p:txBody>
          <a:bodyPr wrap="none" rtlCol="0">
            <a:spAutoFit/>
          </a:bodyPr>
          <a:lstStyle/>
          <a:p>
            <a:r>
              <a:rPr lang="en-US" dirty="0"/>
              <a:t>A is an attribute name</a:t>
            </a:r>
          </a:p>
        </p:txBody>
      </p:sp>
      <p:sp>
        <p:nvSpPr>
          <p:cNvPr id="4" name="TextBox 3">
            <a:extLst>
              <a:ext uri="{FF2B5EF4-FFF2-40B4-BE49-F238E27FC236}">
                <a16:creationId xmlns:a16="http://schemas.microsoft.com/office/drawing/2014/main" id="{06427A12-31C1-4D15-95BA-5429122BE071}"/>
              </a:ext>
            </a:extLst>
          </p:cNvPr>
          <p:cNvSpPr txBox="1"/>
          <p:nvPr/>
        </p:nvSpPr>
        <p:spPr>
          <a:xfrm>
            <a:off x="4204252" y="999673"/>
            <a:ext cx="3760260" cy="369332"/>
          </a:xfrm>
          <a:prstGeom prst="rect">
            <a:avLst/>
          </a:prstGeom>
          <a:noFill/>
        </p:spPr>
        <p:txBody>
          <a:bodyPr wrap="none" rtlCol="0">
            <a:spAutoFit/>
          </a:bodyPr>
          <a:lstStyle/>
          <a:p>
            <a:r>
              <a:rPr lang="en-US" dirty="0"/>
              <a:t>Return all the number of rows in Emp.</a:t>
            </a:r>
          </a:p>
        </p:txBody>
      </p:sp>
      <p:sp>
        <p:nvSpPr>
          <p:cNvPr id="11" name="TextBox 10">
            <a:extLst>
              <a:ext uri="{FF2B5EF4-FFF2-40B4-BE49-F238E27FC236}">
                <a16:creationId xmlns:a16="http://schemas.microsoft.com/office/drawing/2014/main" id="{C0CBC14A-512F-424A-8BB0-1131540E639A}"/>
              </a:ext>
            </a:extLst>
          </p:cNvPr>
          <p:cNvSpPr txBox="1"/>
          <p:nvPr/>
        </p:nvSpPr>
        <p:spPr>
          <a:xfrm>
            <a:off x="4250635" y="2851378"/>
            <a:ext cx="4194601" cy="923330"/>
          </a:xfrm>
          <a:prstGeom prst="rect">
            <a:avLst/>
          </a:prstGeom>
          <a:noFill/>
        </p:spPr>
        <p:txBody>
          <a:bodyPr wrap="square" rtlCol="0">
            <a:spAutoFit/>
          </a:bodyPr>
          <a:lstStyle/>
          <a:p>
            <a:r>
              <a:rPr lang="en-US" dirty="0"/>
              <a:t>Find the employees whose salary &gt; 50000. And return the average of these employees’ salaries.</a:t>
            </a:r>
          </a:p>
        </p:txBody>
      </p:sp>
      <p:sp>
        <p:nvSpPr>
          <p:cNvPr id="5" name="TextBox 4">
            <a:extLst>
              <a:ext uri="{FF2B5EF4-FFF2-40B4-BE49-F238E27FC236}">
                <a16:creationId xmlns:a16="http://schemas.microsoft.com/office/drawing/2014/main" id="{3BD8F640-EB04-4143-9D39-BD86450F2076}"/>
              </a:ext>
            </a:extLst>
          </p:cNvPr>
          <p:cNvSpPr txBox="1"/>
          <p:nvPr/>
        </p:nvSpPr>
        <p:spPr>
          <a:xfrm>
            <a:off x="5174727" y="4655374"/>
            <a:ext cx="3752502" cy="369332"/>
          </a:xfrm>
          <a:prstGeom prst="rect">
            <a:avLst/>
          </a:prstGeom>
          <a:noFill/>
        </p:spPr>
        <p:txBody>
          <a:bodyPr wrap="none" rtlCol="0">
            <a:spAutoFit/>
          </a:bodyPr>
          <a:lstStyle/>
          <a:p>
            <a:r>
              <a:rPr lang="en-US" dirty="0"/>
              <a:t>Return the number of unique salaries.</a:t>
            </a:r>
          </a:p>
        </p:txBody>
      </p:sp>
      <p:sp>
        <p:nvSpPr>
          <p:cNvPr id="13" name="TextBox 12">
            <a:extLst>
              <a:ext uri="{FF2B5EF4-FFF2-40B4-BE49-F238E27FC236}">
                <a16:creationId xmlns:a16="http://schemas.microsoft.com/office/drawing/2014/main" id="{511CE4B6-539D-407B-B1C2-B2CAC24ACA7A}"/>
              </a:ext>
            </a:extLst>
          </p:cNvPr>
          <p:cNvSpPr txBox="1"/>
          <p:nvPr/>
        </p:nvSpPr>
        <p:spPr>
          <a:xfrm>
            <a:off x="5187487" y="5469117"/>
            <a:ext cx="3739742" cy="369332"/>
          </a:xfrm>
          <a:prstGeom prst="rect">
            <a:avLst/>
          </a:prstGeom>
          <a:noFill/>
        </p:spPr>
        <p:txBody>
          <a:bodyPr wrap="none" rtlCol="0">
            <a:spAutoFit/>
          </a:bodyPr>
          <a:lstStyle/>
          <a:p>
            <a:r>
              <a:rPr lang="en-US" dirty="0"/>
              <a:t>Return the average of unique salaries.</a:t>
            </a:r>
          </a:p>
        </p:txBody>
      </p:sp>
      <p:cxnSp>
        <p:nvCxnSpPr>
          <p:cNvPr id="7" name="Straight Arrow Connector 6">
            <a:extLst>
              <a:ext uri="{FF2B5EF4-FFF2-40B4-BE49-F238E27FC236}">
                <a16:creationId xmlns:a16="http://schemas.microsoft.com/office/drawing/2014/main" id="{ECD87C66-B639-4447-BEC0-CF4C2C6C043B}"/>
              </a:ext>
            </a:extLst>
          </p:cNvPr>
          <p:cNvCxnSpPr/>
          <p:nvPr/>
        </p:nvCxnSpPr>
        <p:spPr>
          <a:xfrm flipV="1">
            <a:off x="6172200" y="1981200"/>
            <a:ext cx="1769186"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E5C2697-1E1B-442F-B327-A86B4346B0CF}"/>
              </a:ext>
            </a:extLst>
          </p:cNvPr>
          <p:cNvSpPr txBox="1"/>
          <p:nvPr/>
        </p:nvSpPr>
        <p:spPr>
          <a:xfrm>
            <a:off x="7941386" y="1584773"/>
            <a:ext cx="1126414" cy="923330"/>
          </a:xfrm>
          <a:prstGeom prst="rect">
            <a:avLst/>
          </a:prstGeom>
          <a:noFill/>
        </p:spPr>
        <p:txBody>
          <a:bodyPr wrap="square" rtlCol="0">
            <a:spAutoFit/>
          </a:bodyPr>
          <a:lstStyle/>
          <a:p>
            <a:r>
              <a:rPr lang="en-US" dirty="0"/>
              <a:t>E is an alias for Emp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66700" y="1066800"/>
            <a:ext cx="8610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indent="0" eaLnBrk="1" hangingPunct="1">
              <a:buFontTx/>
              <a:buNone/>
              <a:defRPr/>
            </a:pPr>
            <a:endParaRPr lang="en-US" altLang="en-US" sz="2800" dirty="0">
              <a:solidFill>
                <a:srgbClr val="FF0000"/>
              </a:solidFill>
              <a:latin typeface="Comic Sans MS" panose="030F0702030302020204" pitchFamily="66" charset="0"/>
            </a:endParaRPr>
          </a:p>
          <a:p>
            <a:pPr eaLnBrk="1" hangingPunct="1">
              <a:defRPr/>
            </a:pPr>
            <a:r>
              <a:rPr lang="en-US" altLang="en-US" sz="2800" dirty="0">
                <a:solidFill>
                  <a:srgbClr val="FF0000"/>
                </a:solidFill>
                <a:latin typeface="Comic Sans MS" panose="030F0702030302020204" pitchFamily="66" charset="0"/>
              </a:rPr>
              <a:t>Query Languages</a:t>
            </a:r>
            <a:r>
              <a:rPr lang="en-US" altLang="en-US" sz="2800" dirty="0">
                <a:latin typeface="Comic Sans MS" panose="030F0702030302020204" pitchFamily="66" charset="0"/>
              </a:rPr>
              <a:t> </a:t>
            </a:r>
            <a:r>
              <a:rPr lang="en-US" altLang="en-US" sz="2800" b="1" dirty="0">
                <a:solidFill>
                  <a:schemeClr val="accent2"/>
                </a:solidFill>
                <a:latin typeface="Comic Sans MS" panose="030F0702030302020204" pitchFamily="66" charset="0"/>
              </a:rPr>
              <a:t>!=</a:t>
            </a:r>
            <a:r>
              <a:rPr lang="en-US" altLang="en-US" sz="2800" dirty="0">
                <a:latin typeface="Comic Sans MS" panose="030F0702030302020204" pitchFamily="66" charset="0"/>
              </a:rPr>
              <a:t> </a:t>
            </a:r>
            <a:r>
              <a:rPr lang="en-US" altLang="en-US" sz="2800" dirty="0">
                <a:solidFill>
                  <a:schemeClr val="accent2"/>
                </a:solidFill>
                <a:latin typeface="Comic Sans MS" panose="030F0702030302020204" pitchFamily="66" charset="0"/>
              </a:rPr>
              <a:t>programming languages!</a:t>
            </a:r>
          </a:p>
          <a:p>
            <a:pPr eaLnBrk="1" hangingPunct="1">
              <a:defRPr/>
            </a:pPr>
            <a:endParaRPr lang="en-US" altLang="en-US" sz="2400" dirty="0">
              <a:solidFill>
                <a:schemeClr val="accent2"/>
              </a:solidFill>
              <a:latin typeface="Comic Sans MS" panose="030F0702030302020204" pitchFamily="66" charset="0"/>
            </a:endParaRPr>
          </a:p>
          <a:p>
            <a:pPr lvl="1" eaLnBrk="1" hangingPunct="1">
              <a:buSzPct val="75000"/>
              <a:defRPr/>
            </a:pPr>
            <a:r>
              <a:rPr lang="en-US" altLang="en-US" sz="2400" dirty="0">
                <a:latin typeface="Comic Sans MS" panose="030F0702030302020204" pitchFamily="66" charset="0"/>
              </a:rPr>
              <a:t>QLs are not intended to be used for complex calculations.</a:t>
            </a:r>
          </a:p>
          <a:p>
            <a:pPr lvl="1" eaLnBrk="1" hangingPunct="1">
              <a:buSzPct val="75000"/>
              <a:defRPr/>
            </a:pPr>
            <a:r>
              <a:rPr lang="en-US" altLang="en-US" sz="2400" dirty="0">
                <a:latin typeface="Comic Sans MS" panose="030F0702030302020204" pitchFamily="66" charset="0"/>
              </a:rPr>
              <a:t>QLs support easy, efficient access to large data sets.</a:t>
            </a:r>
          </a:p>
          <a:p>
            <a:pPr lvl="1" eaLnBrk="1" hangingPunct="1">
              <a:buSzPct val="75000"/>
              <a:defRPr/>
            </a:pPr>
            <a:endParaRPr lang="en-US" altLang="en-US" sz="2400" dirty="0">
              <a:latin typeface="Comic Sans MS" panose="030F0702030302020204" pitchFamily="66" charset="0"/>
            </a:endParaRPr>
          </a:p>
          <a:p>
            <a:pPr lvl="1" eaLnBrk="1" hangingPunct="1">
              <a:buSzPct val="75000"/>
              <a:defRPr/>
            </a:pPr>
            <a:r>
              <a:rPr lang="en-US" altLang="en-US" sz="2400" dirty="0">
                <a:latin typeface="Comic Sans MS" panose="030F0702030302020204" pitchFamily="66" charset="0"/>
              </a:rPr>
              <a:t>DBMS figures out the most efficient way to retrieve the data to provide low  query response times.</a:t>
            </a:r>
          </a:p>
        </p:txBody>
      </p:sp>
    </p:spTree>
    <p:extLst>
      <p:ext uri="{BB962C8B-B14F-4D97-AF65-F5344CB8AC3E}">
        <p14:creationId xmlns:p14="http://schemas.microsoft.com/office/powerpoint/2010/main" val="56789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9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609600" y="1524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4000" dirty="0">
                <a:solidFill>
                  <a:srgbClr val="CC0066"/>
                </a:solidFill>
                <a:latin typeface="Comic Sans MS" panose="030F0702030302020204" pitchFamily="66" charset="0"/>
              </a:rPr>
              <a:t>The SQL Query Language</a:t>
            </a:r>
          </a:p>
        </p:txBody>
      </p:sp>
      <p:sp>
        <p:nvSpPr>
          <p:cNvPr id="161795" name="Rectangle 3"/>
          <p:cNvSpPr>
            <a:spLocks noChangeArrowheads="1"/>
          </p:cNvSpPr>
          <p:nvPr/>
        </p:nvSpPr>
        <p:spPr bwMode="auto">
          <a:xfrm>
            <a:off x="685800" y="1257300"/>
            <a:ext cx="769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800" dirty="0">
                <a:latin typeface="Comic Sans MS" panose="030F0702030302020204" pitchFamily="66" charset="0"/>
              </a:rPr>
              <a:t>Developed by IBM (system R) in the 1970s</a:t>
            </a:r>
          </a:p>
          <a:p>
            <a:pPr eaLnBrk="1" hangingPunct="1"/>
            <a:r>
              <a:rPr lang="en-US" altLang="en-US" sz="2800" dirty="0">
                <a:latin typeface="Comic Sans MS" panose="030F0702030302020204" pitchFamily="66" charset="0"/>
              </a:rPr>
              <a:t>Need for a standard since it is used by many vendors</a:t>
            </a:r>
          </a:p>
          <a:p>
            <a:pPr eaLnBrk="1" hangingPunct="1"/>
            <a:r>
              <a:rPr lang="en-US" altLang="en-US" sz="2800" dirty="0">
                <a:latin typeface="Comic Sans MS" panose="030F0702030302020204" pitchFamily="66" charset="0"/>
              </a:rPr>
              <a:t>SQL standards: </a:t>
            </a:r>
          </a:p>
          <a:p>
            <a:pPr lvl="1" eaLnBrk="1" hangingPunct="1">
              <a:buSzPct val="75000"/>
            </a:pPr>
            <a:r>
              <a:rPr lang="en-US" altLang="en-US" sz="2000" dirty="0">
                <a:latin typeface="Comic Sans MS" panose="030F0702030302020204" pitchFamily="66" charset="0"/>
              </a:rPr>
              <a:t>SQL-86, SQL-89 (minor revision)</a:t>
            </a:r>
          </a:p>
          <a:p>
            <a:pPr lvl="1" eaLnBrk="1" hangingPunct="1">
              <a:buSzPct val="75000"/>
            </a:pPr>
            <a:r>
              <a:rPr lang="en-US" altLang="en-US" sz="2000" dirty="0">
                <a:latin typeface="Comic Sans MS" panose="030F0702030302020204" pitchFamily="66" charset="0"/>
              </a:rPr>
              <a:t>SQL-92 (major revision)</a:t>
            </a:r>
          </a:p>
          <a:p>
            <a:pPr lvl="1" eaLnBrk="1" hangingPunct="1">
              <a:buSzPct val="75000"/>
            </a:pPr>
            <a:r>
              <a:rPr lang="en-US" altLang="en-US" sz="2000" dirty="0">
                <a:latin typeface="Comic Sans MS" panose="030F0702030302020204" pitchFamily="66" charset="0"/>
              </a:rPr>
              <a:t>SQL:1999 (major extensions)</a:t>
            </a:r>
          </a:p>
          <a:p>
            <a:pPr lvl="2" eaLnBrk="1" hangingPunct="1">
              <a:buSzPct val="75000"/>
            </a:pPr>
            <a:r>
              <a:rPr lang="en-US" altLang="en-US" sz="2000" dirty="0">
                <a:latin typeface="Comic Sans MS" panose="030F0702030302020204" pitchFamily="66" charset="0"/>
              </a:rPr>
              <a:t>SQL/MM for data mining, spatial data, text documents</a:t>
            </a:r>
          </a:p>
          <a:p>
            <a:pPr lvl="2" eaLnBrk="1" hangingPunct="1">
              <a:buSzPct val="75000"/>
            </a:pPr>
            <a:r>
              <a:rPr lang="en-US" altLang="en-US" sz="2000" dirty="0">
                <a:latin typeface="Comic Sans MS" panose="030F0702030302020204" pitchFamily="66" charset="0"/>
              </a:rPr>
              <a:t>SQL:2003, SQL:2006, SQL:2008, SQL:2011</a:t>
            </a:r>
          </a:p>
          <a:p>
            <a:pPr lvl="1" eaLnBrk="1" hangingPunct="1">
              <a:buSzPct val="75000"/>
            </a:pPr>
            <a:r>
              <a:rPr lang="en-US" altLang="en-US" dirty="0">
                <a:latin typeface="Comic Sans MS" panose="030F0702030302020204" pitchFamily="66" charset="0"/>
              </a:rPr>
              <a:t>SQL:2016</a:t>
            </a:r>
          </a:p>
          <a:p>
            <a:pPr eaLnBrk="1" hangingPunct="1">
              <a:buFontTx/>
              <a:buChar char="–"/>
            </a:pPr>
            <a:endParaRPr lang="en-US" altLang="en-US" sz="2400" dirty="0">
              <a:latin typeface="Comic Sans MS" panose="030F0702030302020204" pitchFamily="66" charset="0"/>
            </a:endParaRPr>
          </a:p>
        </p:txBody>
      </p:sp>
    </p:spTree>
    <p:extLst>
      <p:ext uri="{BB962C8B-B14F-4D97-AF65-F5344CB8AC3E}">
        <p14:creationId xmlns:p14="http://schemas.microsoft.com/office/powerpoint/2010/main" val="130219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79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79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79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79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1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609600" y="1905000"/>
            <a:ext cx="7772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576263" indent="-119063">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lvl="1" eaLnBrk="1" hangingPunct="1">
              <a:spcBef>
                <a:spcPct val="50000"/>
              </a:spcBef>
              <a:buFontTx/>
              <a:buChar char="•"/>
            </a:pPr>
            <a:r>
              <a:rPr lang="en-US" altLang="en-US" sz="3000" dirty="0">
                <a:solidFill>
                  <a:srgbClr val="FF0000"/>
                </a:solidFill>
                <a:latin typeface="Comic Sans MS" panose="030F0702030302020204" pitchFamily="66" charset="0"/>
              </a:rPr>
              <a:t>Data Definition Language (DDL)</a:t>
            </a:r>
            <a:r>
              <a:rPr lang="en-US" altLang="en-US" sz="3000" dirty="0">
                <a:latin typeface="Comic Sans MS" panose="030F0702030302020204" pitchFamily="66" charset="0"/>
              </a:rPr>
              <a:t> </a:t>
            </a:r>
            <a:r>
              <a:rPr lang="en-US" altLang="en-US" sz="2600" dirty="0">
                <a:latin typeface="Comic Sans MS" panose="030F0702030302020204" pitchFamily="66" charset="0"/>
              </a:rPr>
              <a:t>enables creation, deletion, and modification of definitions for tables and views and integrity constraint specification.</a:t>
            </a:r>
          </a:p>
          <a:p>
            <a:pPr lvl="1" eaLnBrk="1" hangingPunct="1">
              <a:spcBef>
                <a:spcPct val="50000"/>
              </a:spcBef>
              <a:buFontTx/>
              <a:buChar char="•"/>
            </a:pPr>
            <a:r>
              <a:rPr lang="en-US" altLang="en-US" sz="3000" dirty="0">
                <a:solidFill>
                  <a:srgbClr val="FF0000"/>
                </a:solidFill>
                <a:latin typeface="Comic Sans MS" panose="030F0702030302020204" pitchFamily="66" charset="0"/>
              </a:rPr>
              <a:t>Data Manipulation Language (DML)</a:t>
            </a:r>
            <a:r>
              <a:rPr lang="en-US" altLang="en-US" sz="3000" dirty="0">
                <a:latin typeface="Comic Sans MS" panose="030F0702030302020204" pitchFamily="66" charset="0"/>
              </a:rPr>
              <a:t> </a:t>
            </a:r>
            <a:r>
              <a:rPr lang="en-US" altLang="en-US" sz="2600" dirty="0">
                <a:latin typeface="Comic Sans MS" panose="030F0702030302020204" pitchFamily="66" charset="0"/>
              </a:rPr>
              <a:t>allows users to query, to insert, to delete, or to update rows.</a:t>
            </a:r>
          </a:p>
        </p:txBody>
      </p:sp>
      <p:sp>
        <p:nvSpPr>
          <p:cNvPr id="165891" name="Rectangle 3"/>
          <p:cNvSpPr>
            <a:spLocks noChangeArrowheads="1"/>
          </p:cNvSpPr>
          <p:nvPr/>
        </p:nvSpPr>
        <p:spPr bwMode="auto">
          <a:xfrm>
            <a:off x="762000" y="6858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4000">
                <a:solidFill>
                  <a:srgbClr val="CC0066"/>
                </a:solidFill>
                <a:latin typeface="Comic Sans MS" panose="030F0702030302020204" pitchFamily="66" charset="0"/>
              </a:rPr>
              <a:t>The SQL Query Language</a:t>
            </a:r>
          </a:p>
        </p:txBody>
      </p:sp>
    </p:spTree>
    <p:extLst>
      <p:ext uri="{BB962C8B-B14F-4D97-AF65-F5344CB8AC3E}">
        <p14:creationId xmlns:p14="http://schemas.microsoft.com/office/powerpoint/2010/main" val="58271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828800"/>
          </a:xfrm>
          <a:custGeom>
            <a:avLst/>
            <a:gdLst/>
            <a:ahLst/>
            <a:cxnLst/>
            <a:rect l="l" t="t" r="r" b="b"/>
            <a:pathLst>
              <a:path w="9144000" h="1828800">
                <a:moveTo>
                  <a:pt x="0" y="1828800"/>
                </a:moveTo>
                <a:lnTo>
                  <a:pt x="9144000" y="1828800"/>
                </a:lnTo>
                <a:lnTo>
                  <a:pt x="9144000" y="0"/>
                </a:lnTo>
                <a:lnTo>
                  <a:pt x="0" y="0"/>
                </a:lnTo>
                <a:lnTo>
                  <a:pt x="0" y="1828800"/>
                </a:lnTo>
                <a:close/>
              </a:path>
            </a:pathLst>
          </a:custGeom>
          <a:solidFill>
            <a:srgbClr val="CE1125"/>
          </a:solidFill>
        </p:spPr>
        <p:txBody>
          <a:bodyPr wrap="square" lIns="0" tIns="0" rIns="0" bIns="0" rtlCol="0"/>
          <a:lstStyle/>
          <a:p>
            <a:endParaRPr/>
          </a:p>
        </p:txBody>
      </p:sp>
      <p:sp>
        <p:nvSpPr>
          <p:cNvPr id="6" name="object 6"/>
          <p:cNvSpPr txBox="1"/>
          <p:nvPr/>
        </p:nvSpPr>
        <p:spPr>
          <a:xfrm>
            <a:off x="1143000" y="2961188"/>
            <a:ext cx="7315200" cy="1329595"/>
          </a:xfrm>
          <a:prstGeom prst="rect">
            <a:avLst/>
          </a:prstGeom>
        </p:spPr>
        <p:txBody>
          <a:bodyPr vert="horz" wrap="square" lIns="0" tIns="0" rIns="0" bIns="0" rtlCol="0">
            <a:spAutoFit/>
          </a:bodyPr>
          <a:lstStyle/>
          <a:p>
            <a:pPr marL="12700" marR="5080" algn="ctr">
              <a:lnSpc>
                <a:spcPct val="120000"/>
              </a:lnSpc>
            </a:pPr>
            <a:r>
              <a:rPr sz="3600" dirty="0">
                <a:solidFill>
                  <a:srgbClr val="796D67"/>
                </a:solidFill>
                <a:latin typeface="Arial"/>
                <a:cs typeface="Arial"/>
              </a:rPr>
              <a:t>SQL</a:t>
            </a:r>
            <a:r>
              <a:rPr lang="en-US" sz="3600" dirty="0">
                <a:solidFill>
                  <a:srgbClr val="796D67"/>
                </a:solidFill>
                <a:latin typeface="Arial"/>
                <a:cs typeface="Arial"/>
              </a:rPr>
              <a:t> D</a:t>
            </a:r>
            <a:r>
              <a:rPr lang="en-US" sz="3600" spc="5" dirty="0">
                <a:solidFill>
                  <a:srgbClr val="796D67"/>
                </a:solidFill>
                <a:latin typeface="Arial"/>
                <a:cs typeface="Arial"/>
              </a:rPr>
              <a:t>a</a:t>
            </a:r>
            <a:r>
              <a:rPr lang="en-US" sz="3600" dirty="0">
                <a:solidFill>
                  <a:srgbClr val="796D67"/>
                </a:solidFill>
                <a:latin typeface="Arial"/>
                <a:cs typeface="Arial"/>
              </a:rPr>
              <a:t>ta Mani</a:t>
            </a:r>
            <a:r>
              <a:rPr lang="en-US" sz="3600" spc="5" dirty="0">
                <a:solidFill>
                  <a:srgbClr val="796D67"/>
                </a:solidFill>
                <a:latin typeface="Arial"/>
                <a:cs typeface="Arial"/>
              </a:rPr>
              <a:t>p</a:t>
            </a:r>
            <a:r>
              <a:rPr lang="en-US" sz="3600" dirty="0">
                <a:solidFill>
                  <a:srgbClr val="796D67"/>
                </a:solidFill>
                <a:latin typeface="Arial"/>
                <a:cs typeface="Arial"/>
              </a:rPr>
              <a:t>ulation</a:t>
            </a:r>
            <a:r>
              <a:rPr lang="en-US" sz="3600" spc="-25" dirty="0">
                <a:solidFill>
                  <a:srgbClr val="796D67"/>
                </a:solidFill>
                <a:latin typeface="Arial"/>
                <a:cs typeface="Arial"/>
              </a:rPr>
              <a:t> </a:t>
            </a:r>
            <a:r>
              <a:rPr lang="en-US" sz="3600" dirty="0">
                <a:solidFill>
                  <a:srgbClr val="796D67"/>
                </a:solidFill>
                <a:latin typeface="Arial"/>
                <a:cs typeface="Arial"/>
              </a:rPr>
              <a:t>L</a:t>
            </a:r>
            <a:r>
              <a:rPr lang="en-US" sz="3600" spc="5" dirty="0">
                <a:solidFill>
                  <a:srgbClr val="796D67"/>
                </a:solidFill>
                <a:latin typeface="Arial"/>
                <a:cs typeface="Arial"/>
              </a:rPr>
              <a:t>a</a:t>
            </a:r>
            <a:r>
              <a:rPr lang="en-US" sz="3600" dirty="0">
                <a:solidFill>
                  <a:srgbClr val="796D67"/>
                </a:solidFill>
                <a:latin typeface="Arial"/>
                <a:cs typeface="Arial"/>
              </a:rPr>
              <a:t>n</a:t>
            </a:r>
            <a:r>
              <a:rPr lang="en-US" sz="3600" spc="5" dirty="0">
                <a:solidFill>
                  <a:srgbClr val="796D67"/>
                </a:solidFill>
                <a:latin typeface="Arial"/>
                <a:cs typeface="Arial"/>
              </a:rPr>
              <a:t>g</a:t>
            </a:r>
            <a:r>
              <a:rPr lang="en-US" sz="3600" dirty="0">
                <a:solidFill>
                  <a:srgbClr val="796D67"/>
                </a:solidFill>
                <a:latin typeface="Arial"/>
                <a:cs typeface="Arial"/>
              </a:rPr>
              <a:t>u</a:t>
            </a:r>
            <a:r>
              <a:rPr lang="en-US" sz="3600" spc="5" dirty="0">
                <a:solidFill>
                  <a:srgbClr val="796D67"/>
                </a:solidFill>
                <a:latin typeface="Arial"/>
                <a:cs typeface="Arial"/>
              </a:rPr>
              <a:t>a</a:t>
            </a:r>
            <a:r>
              <a:rPr lang="en-US" sz="3600" dirty="0">
                <a:solidFill>
                  <a:srgbClr val="796D67"/>
                </a:solidFill>
                <a:latin typeface="Arial"/>
                <a:cs typeface="Arial"/>
              </a:rPr>
              <a:t>ge</a:t>
            </a:r>
            <a:r>
              <a:rPr lang="en-US" sz="3600" spc="5" dirty="0">
                <a:solidFill>
                  <a:srgbClr val="796D67"/>
                </a:solidFill>
                <a:latin typeface="Arial"/>
                <a:cs typeface="Arial"/>
              </a:rPr>
              <a:t> </a:t>
            </a:r>
            <a:r>
              <a:rPr lang="en-US" sz="3600" dirty="0">
                <a:solidFill>
                  <a:srgbClr val="796D67"/>
                </a:solidFill>
                <a:latin typeface="Arial"/>
                <a:cs typeface="Arial"/>
              </a:rPr>
              <a:t>(DML)</a:t>
            </a:r>
            <a:endParaRPr lang="en-US" sz="36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3" name="object 3"/>
          <p:cNvSpPr txBox="1"/>
          <p:nvPr/>
        </p:nvSpPr>
        <p:spPr>
          <a:xfrm>
            <a:off x="762000" y="1447800"/>
            <a:ext cx="7111365" cy="3185487"/>
          </a:xfrm>
          <a:prstGeom prst="rect">
            <a:avLst/>
          </a:prstGeom>
        </p:spPr>
        <p:txBody>
          <a:bodyPr vert="horz" wrap="square" lIns="0" tIns="0" rIns="0" bIns="0" rtlCol="0">
            <a:spAutoFit/>
          </a:bodyPr>
          <a:lstStyle/>
          <a:p>
            <a:pPr marL="355600" indent="-342900">
              <a:lnSpc>
                <a:spcPct val="100000"/>
              </a:lnSpc>
              <a:buClr>
                <a:srgbClr val="CE1125"/>
              </a:buClr>
              <a:buSzPct val="78846"/>
              <a:buFont typeface="Arial"/>
              <a:buChar char="•"/>
              <a:tabLst>
                <a:tab pos="356235" algn="l"/>
              </a:tabLst>
            </a:pPr>
            <a:r>
              <a:rPr sz="2600" dirty="0">
                <a:solidFill>
                  <a:srgbClr val="796D67"/>
                </a:solidFill>
                <a:latin typeface="Arial"/>
                <a:cs typeface="Arial"/>
              </a:rPr>
              <a:t>SQ</a:t>
            </a:r>
            <a:r>
              <a:rPr sz="2600" spc="5" dirty="0">
                <a:solidFill>
                  <a:srgbClr val="796D67"/>
                </a:solidFill>
                <a:latin typeface="Arial"/>
                <a:cs typeface="Arial"/>
              </a:rPr>
              <a:t>L</a:t>
            </a:r>
            <a:r>
              <a:rPr lang="en-US" sz="2600" spc="5" dirty="0">
                <a:solidFill>
                  <a:srgbClr val="796D67"/>
                </a:solidFill>
                <a:latin typeface="Arial"/>
                <a:cs typeface="Arial"/>
              </a:rPr>
              <a:t> </a:t>
            </a:r>
            <a:r>
              <a:rPr sz="2600" dirty="0">
                <a:solidFill>
                  <a:srgbClr val="796D67"/>
                </a:solidFill>
                <a:latin typeface="Arial"/>
                <a:cs typeface="Arial"/>
              </a:rPr>
              <a:t>DML</a:t>
            </a:r>
            <a:r>
              <a:rPr sz="2600" spc="-20" dirty="0">
                <a:solidFill>
                  <a:srgbClr val="796D67"/>
                </a:solidFill>
                <a:latin typeface="Arial"/>
                <a:cs typeface="Arial"/>
              </a:rPr>
              <a:t> </a:t>
            </a:r>
            <a:r>
              <a:rPr sz="2600" dirty="0">
                <a:solidFill>
                  <a:srgbClr val="796D67"/>
                </a:solidFill>
                <a:latin typeface="Arial"/>
                <a:cs typeface="Arial"/>
              </a:rPr>
              <a:t>allo</a:t>
            </a:r>
            <a:r>
              <a:rPr sz="2600" spc="5" dirty="0">
                <a:solidFill>
                  <a:srgbClr val="796D67"/>
                </a:solidFill>
                <a:latin typeface="Arial"/>
                <a:cs typeface="Arial"/>
              </a:rPr>
              <a:t>w</a:t>
            </a:r>
            <a:r>
              <a:rPr sz="2600" dirty="0">
                <a:solidFill>
                  <a:srgbClr val="796D67"/>
                </a:solidFill>
                <a:latin typeface="Arial"/>
                <a:cs typeface="Arial"/>
              </a:rPr>
              <a:t>s</a:t>
            </a:r>
            <a:r>
              <a:rPr sz="2600" spc="-20" dirty="0">
                <a:solidFill>
                  <a:srgbClr val="796D67"/>
                </a:solidFill>
                <a:latin typeface="Arial"/>
                <a:cs typeface="Arial"/>
              </a:rPr>
              <a:t> </a:t>
            </a:r>
            <a:r>
              <a:rPr sz="2600" dirty="0">
                <a:solidFill>
                  <a:srgbClr val="796D67"/>
                </a:solidFill>
                <a:latin typeface="Arial"/>
                <a:cs typeface="Arial"/>
              </a:rPr>
              <a:t>u</a:t>
            </a:r>
            <a:r>
              <a:rPr sz="2600" spc="5" dirty="0">
                <a:solidFill>
                  <a:srgbClr val="796D67"/>
                </a:solidFill>
                <a:latin typeface="Arial"/>
                <a:cs typeface="Arial"/>
              </a:rPr>
              <a:t>s</a:t>
            </a:r>
            <a:r>
              <a:rPr sz="2600" dirty="0">
                <a:solidFill>
                  <a:srgbClr val="796D67"/>
                </a:solidFill>
                <a:latin typeface="Arial"/>
                <a:cs typeface="Arial"/>
              </a:rPr>
              <a:t>ers</a:t>
            </a:r>
            <a:r>
              <a:rPr sz="2600" spc="-10" dirty="0">
                <a:solidFill>
                  <a:srgbClr val="796D67"/>
                </a:solidFill>
                <a:latin typeface="Arial"/>
                <a:cs typeface="Arial"/>
              </a:rPr>
              <a:t> </a:t>
            </a:r>
            <a:r>
              <a:rPr sz="2600" dirty="0">
                <a:solidFill>
                  <a:srgbClr val="796D67"/>
                </a:solidFill>
                <a:latin typeface="Arial"/>
                <a:cs typeface="Arial"/>
              </a:rPr>
              <a:t>to</a:t>
            </a:r>
            <a:r>
              <a:rPr sz="2600" spc="5" dirty="0">
                <a:solidFill>
                  <a:srgbClr val="796D67"/>
                </a:solidFill>
                <a:latin typeface="Arial"/>
                <a:cs typeface="Arial"/>
              </a:rPr>
              <a:t> </a:t>
            </a:r>
            <a:r>
              <a:rPr sz="2600" dirty="0">
                <a:solidFill>
                  <a:srgbClr val="796D67"/>
                </a:solidFill>
                <a:latin typeface="Arial"/>
                <a:cs typeface="Arial"/>
              </a:rPr>
              <a:t>p</a:t>
            </a:r>
            <a:r>
              <a:rPr sz="2600" spc="5" dirty="0">
                <a:solidFill>
                  <a:srgbClr val="796D67"/>
                </a:solidFill>
                <a:latin typeface="Arial"/>
                <a:cs typeface="Arial"/>
              </a:rPr>
              <a:t>o</a:t>
            </a:r>
            <a:r>
              <a:rPr sz="2600" dirty="0">
                <a:solidFill>
                  <a:srgbClr val="796D67"/>
                </a:solidFill>
                <a:latin typeface="Arial"/>
                <a:cs typeface="Arial"/>
              </a:rPr>
              <a:t>se</a:t>
            </a:r>
            <a:r>
              <a:rPr sz="2600" spc="-10" dirty="0">
                <a:solidFill>
                  <a:srgbClr val="796D67"/>
                </a:solidFill>
                <a:latin typeface="Arial"/>
                <a:cs typeface="Arial"/>
              </a:rPr>
              <a:t> </a:t>
            </a:r>
            <a:r>
              <a:rPr sz="2600" dirty="0">
                <a:solidFill>
                  <a:srgbClr val="796D67"/>
                </a:solidFill>
                <a:latin typeface="Arial"/>
                <a:cs typeface="Arial"/>
              </a:rPr>
              <a:t>q</a:t>
            </a:r>
            <a:r>
              <a:rPr sz="2600" spc="5" dirty="0">
                <a:solidFill>
                  <a:srgbClr val="796D67"/>
                </a:solidFill>
                <a:latin typeface="Arial"/>
                <a:cs typeface="Arial"/>
              </a:rPr>
              <a:t>u</a:t>
            </a:r>
            <a:r>
              <a:rPr sz="2600" dirty="0">
                <a:solidFill>
                  <a:srgbClr val="796D67"/>
                </a:solidFill>
                <a:latin typeface="Arial"/>
                <a:cs typeface="Arial"/>
              </a:rPr>
              <a:t>eries</a:t>
            </a:r>
            <a:r>
              <a:rPr sz="2600" spc="-10" dirty="0">
                <a:solidFill>
                  <a:srgbClr val="796D67"/>
                </a:solidFill>
                <a:latin typeface="Arial"/>
                <a:cs typeface="Arial"/>
              </a:rPr>
              <a:t> </a:t>
            </a:r>
            <a:r>
              <a:rPr sz="2600" dirty="0">
                <a:solidFill>
                  <a:srgbClr val="796D67"/>
                </a:solidFill>
                <a:latin typeface="Arial"/>
                <a:cs typeface="Arial"/>
              </a:rPr>
              <a:t>a</a:t>
            </a:r>
            <a:r>
              <a:rPr sz="2600" spc="5" dirty="0">
                <a:solidFill>
                  <a:srgbClr val="796D67"/>
                </a:solidFill>
                <a:latin typeface="Arial"/>
                <a:cs typeface="Arial"/>
              </a:rPr>
              <a:t>n</a:t>
            </a:r>
            <a:r>
              <a:rPr sz="2600" dirty="0">
                <a:solidFill>
                  <a:srgbClr val="796D67"/>
                </a:solidFill>
                <a:latin typeface="Arial"/>
                <a:cs typeface="Arial"/>
              </a:rPr>
              <a:t>d to in</a:t>
            </a:r>
            <a:r>
              <a:rPr sz="2600" spc="5" dirty="0">
                <a:solidFill>
                  <a:srgbClr val="796D67"/>
                </a:solidFill>
                <a:latin typeface="Arial"/>
                <a:cs typeface="Arial"/>
              </a:rPr>
              <a:t>s</a:t>
            </a:r>
            <a:r>
              <a:rPr sz="2600" dirty="0">
                <a:solidFill>
                  <a:srgbClr val="796D67"/>
                </a:solidFill>
                <a:latin typeface="Arial"/>
                <a:cs typeface="Arial"/>
              </a:rPr>
              <a:t>ert,</a:t>
            </a:r>
            <a:r>
              <a:rPr sz="2600" spc="-10" dirty="0">
                <a:solidFill>
                  <a:srgbClr val="796D67"/>
                </a:solidFill>
                <a:latin typeface="Arial"/>
                <a:cs typeface="Arial"/>
              </a:rPr>
              <a:t> </a:t>
            </a:r>
            <a:r>
              <a:rPr sz="2600" dirty="0">
                <a:solidFill>
                  <a:srgbClr val="796D67"/>
                </a:solidFill>
                <a:latin typeface="Arial"/>
                <a:cs typeface="Arial"/>
              </a:rPr>
              <a:t>d</a:t>
            </a:r>
            <a:r>
              <a:rPr sz="2600" spc="5" dirty="0">
                <a:solidFill>
                  <a:srgbClr val="796D67"/>
                </a:solidFill>
                <a:latin typeface="Arial"/>
                <a:cs typeface="Arial"/>
              </a:rPr>
              <a:t>e</a:t>
            </a:r>
            <a:r>
              <a:rPr sz="2600" dirty="0">
                <a:solidFill>
                  <a:srgbClr val="796D67"/>
                </a:solidFill>
                <a:latin typeface="Arial"/>
                <a:cs typeface="Arial"/>
              </a:rPr>
              <a:t>lete, </a:t>
            </a:r>
            <a:r>
              <a:rPr sz="2600" spc="5" dirty="0">
                <a:solidFill>
                  <a:srgbClr val="796D67"/>
                </a:solidFill>
                <a:latin typeface="Arial"/>
                <a:cs typeface="Arial"/>
              </a:rPr>
              <a:t>a</a:t>
            </a:r>
            <a:r>
              <a:rPr sz="2600" dirty="0">
                <a:solidFill>
                  <a:srgbClr val="796D67"/>
                </a:solidFill>
                <a:latin typeface="Arial"/>
                <a:cs typeface="Arial"/>
              </a:rPr>
              <a:t>nd</a:t>
            </a:r>
            <a:r>
              <a:rPr sz="2600" spc="-10" dirty="0">
                <a:solidFill>
                  <a:srgbClr val="796D67"/>
                </a:solidFill>
                <a:latin typeface="Arial"/>
                <a:cs typeface="Arial"/>
              </a:rPr>
              <a:t> </a:t>
            </a:r>
            <a:r>
              <a:rPr sz="2600" dirty="0">
                <a:solidFill>
                  <a:srgbClr val="796D67"/>
                </a:solidFill>
                <a:latin typeface="Arial"/>
                <a:cs typeface="Arial"/>
              </a:rPr>
              <a:t>mo</a:t>
            </a:r>
            <a:r>
              <a:rPr sz="2600" spc="5" dirty="0">
                <a:solidFill>
                  <a:srgbClr val="796D67"/>
                </a:solidFill>
                <a:latin typeface="Arial"/>
                <a:cs typeface="Arial"/>
              </a:rPr>
              <a:t>d</a:t>
            </a:r>
            <a:r>
              <a:rPr sz="2600" dirty="0">
                <a:solidFill>
                  <a:srgbClr val="796D67"/>
                </a:solidFill>
                <a:latin typeface="Arial"/>
                <a:cs typeface="Arial"/>
              </a:rPr>
              <a:t>ify</a:t>
            </a:r>
            <a:r>
              <a:rPr sz="2600" spc="-15" dirty="0">
                <a:solidFill>
                  <a:srgbClr val="796D67"/>
                </a:solidFill>
                <a:latin typeface="Arial"/>
                <a:cs typeface="Arial"/>
              </a:rPr>
              <a:t> </a:t>
            </a:r>
            <a:r>
              <a:rPr sz="2600" dirty="0">
                <a:solidFill>
                  <a:srgbClr val="796D67"/>
                </a:solidFill>
                <a:latin typeface="Arial"/>
                <a:cs typeface="Arial"/>
              </a:rPr>
              <a:t>row</a:t>
            </a:r>
            <a:r>
              <a:rPr sz="2600" spc="5" dirty="0">
                <a:solidFill>
                  <a:srgbClr val="796D67"/>
                </a:solidFill>
                <a:latin typeface="Arial"/>
                <a:cs typeface="Arial"/>
              </a:rPr>
              <a:t>s</a:t>
            </a:r>
            <a:r>
              <a:rPr sz="2600" dirty="0">
                <a:solidFill>
                  <a:srgbClr val="796D67"/>
                </a:solidFill>
                <a:latin typeface="Arial"/>
                <a:cs typeface="Arial"/>
              </a:rPr>
              <a:t>.</a:t>
            </a:r>
            <a:endParaRPr sz="2600" dirty="0">
              <a:latin typeface="Arial"/>
              <a:cs typeface="Arial"/>
            </a:endParaRPr>
          </a:p>
          <a:p>
            <a:pPr marL="355600" indent="-342900">
              <a:lnSpc>
                <a:spcPct val="100000"/>
              </a:lnSpc>
              <a:spcBef>
                <a:spcPts val="625"/>
              </a:spcBef>
              <a:buClr>
                <a:srgbClr val="CE1125"/>
              </a:buClr>
              <a:buSzPct val="78846"/>
              <a:buFont typeface="Arial"/>
              <a:buChar char="•"/>
              <a:tabLst>
                <a:tab pos="356235" algn="l"/>
              </a:tabLst>
            </a:pPr>
            <a:endParaRPr lang="en-US" sz="2600" dirty="0">
              <a:solidFill>
                <a:srgbClr val="796D67"/>
              </a:solidFill>
              <a:latin typeface="Arial"/>
              <a:cs typeface="Arial"/>
            </a:endParaRPr>
          </a:p>
          <a:p>
            <a:pPr marL="756285" lvl="1" indent="-286385">
              <a:spcBef>
                <a:spcPts val="625"/>
              </a:spcBef>
              <a:buClr>
                <a:srgbClr val="CE1125"/>
              </a:buClr>
              <a:buSzPct val="78846"/>
              <a:buFont typeface="Arial"/>
              <a:buChar char="•"/>
              <a:tabLst>
                <a:tab pos="756920" algn="l"/>
              </a:tabLst>
            </a:pPr>
            <a:r>
              <a:rPr lang="en-US" sz="2600" dirty="0">
                <a:solidFill>
                  <a:srgbClr val="796D67"/>
                </a:solidFill>
                <a:latin typeface="Arial"/>
                <a:cs typeface="Arial"/>
              </a:rPr>
              <a:t>SE</a:t>
            </a:r>
            <a:r>
              <a:rPr lang="en-US" sz="2600" spc="5" dirty="0">
                <a:solidFill>
                  <a:srgbClr val="796D67"/>
                </a:solidFill>
                <a:latin typeface="Arial"/>
                <a:cs typeface="Arial"/>
              </a:rPr>
              <a:t>L</a:t>
            </a:r>
            <a:r>
              <a:rPr lang="en-US" sz="2600" dirty="0">
                <a:solidFill>
                  <a:srgbClr val="796D67"/>
                </a:solidFill>
                <a:latin typeface="Arial"/>
                <a:cs typeface="Arial"/>
              </a:rPr>
              <a:t>EC</a:t>
            </a:r>
            <a:r>
              <a:rPr lang="en-US" sz="2600" spc="10" dirty="0">
                <a:solidFill>
                  <a:srgbClr val="796D67"/>
                </a:solidFill>
                <a:latin typeface="Arial"/>
                <a:cs typeface="Arial"/>
              </a:rPr>
              <a:t>T</a:t>
            </a:r>
            <a:r>
              <a:rPr lang="en-US" sz="2600" dirty="0">
                <a:solidFill>
                  <a:srgbClr val="796D67"/>
                </a:solidFill>
                <a:latin typeface="Arial"/>
                <a:cs typeface="Arial"/>
              </a:rPr>
              <a:t>*</a:t>
            </a:r>
            <a:r>
              <a:rPr lang="en-US" sz="2600" spc="-15" dirty="0">
                <a:solidFill>
                  <a:srgbClr val="796D67"/>
                </a:solidFill>
                <a:latin typeface="Arial"/>
                <a:cs typeface="Arial"/>
              </a:rPr>
              <a:t>*</a:t>
            </a:r>
            <a:r>
              <a:rPr lang="en-US" sz="2600" dirty="0">
                <a:solidFill>
                  <a:srgbClr val="796D67"/>
                </a:solidFill>
                <a:latin typeface="Arial"/>
                <a:cs typeface="Arial"/>
              </a:rPr>
              <a:t>*</a:t>
            </a:r>
          </a:p>
          <a:p>
            <a:pPr marL="756285" lvl="1" indent="-286385">
              <a:lnSpc>
                <a:spcPct val="100000"/>
              </a:lnSpc>
              <a:spcBef>
                <a:spcPts val="625"/>
              </a:spcBef>
              <a:buClr>
                <a:srgbClr val="CE1125"/>
              </a:buClr>
              <a:buSzPct val="78846"/>
              <a:buFont typeface="Arial"/>
              <a:buChar char="•"/>
              <a:tabLst>
                <a:tab pos="756920" algn="l"/>
              </a:tabLst>
            </a:pPr>
            <a:r>
              <a:rPr sz="2600" dirty="0">
                <a:solidFill>
                  <a:srgbClr val="796D67"/>
                </a:solidFill>
                <a:latin typeface="Arial"/>
                <a:cs typeface="Arial"/>
              </a:rPr>
              <a:t>INSE</a:t>
            </a:r>
            <a:r>
              <a:rPr sz="2600" spc="5" dirty="0">
                <a:solidFill>
                  <a:srgbClr val="796D67"/>
                </a:solidFill>
                <a:latin typeface="Arial"/>
                <a:cs typeface="Arial"/>
              </a:rPr>
              <a:t>R</a:t>
            </a:r>
            <a:r>
              <a:rPr sz="2600" dirty="0">
                <a:solidFill>
                  <a:srgbClr val="796D67"/>
                </a:solidFill>
                <a:latin typeface="Arial"/>
                <a:cs typeface="Arial"/>
              </a:rPr>
              <a:t>T</a:t>
            </a:r>
            <a:endParaRPr sz="2600" dirty="0">
              <a:latin typeface="Arial"/>
              <a:cs typeface="Arial"/>
            </a:endParaRPr>
          </a:p>
          <a:p>
            <a:pPr marL="756285" lvl="1" indent="-286385">
              <a:lnSpc>
                <a:spcPct val="100000"/>
              </a:lnSpc>
              <a:spcBef>
                <a:spcPts val="625"/>
              </a:spcBef>
              <a:buClr>
                <a:srgbClr val="CE1125"/>
              </a:buClr>
              <a:buSzPct val="78846"/>
              <a:buFont typeface="Arial"/>
              <a:buChar char="•"/>
              <a:tabLst>
                <a:tab pos="756920" algn="l"/>
              </a:tabLst>
            </a:pPr>
            <a:r>
              <a:rPr sz="2600" dirty="0">
                <a:solidFill>
                  <a:srgbClr val="796D67"/>
                </a:solidFill>
                <a:latin typeface="Arial"/>
                <a:cs typeface="Arial"/>
              </a:rPr>
              <a:t>DE</a:t>
            </a:r>
            <a:r>
              <a:rPr sz="2600" spc="5" dirty="0">
                <a:solidFill>
                  <a:srgbClr val="796D67"/>
                </a:solidFill>
                <a:latin typeface="Arial"/>
                <a:cs typeface="Arial"/>
              </a:rPr>
              <a:t>L</a:t>
            </a:r>
            <a:r>
              <a:rPr sz="2600" dirty="0">
                <a:solidFill>
                  <a:srgbClr val="796D67"/>
                </a:solidFill>
                <a:latin typeface="Arial"/>
                <a:cs typeface="Arial"/>
              </a:rPr>
              <a:t>E</a:t>
            </a:r>
            <a:r>
              <a:rPr sz="2600" spc="5" dirty="0">
                <a:solidFill>
                  <a:srgbClr val="796D67"/>
                </a:solidFill>
                <a:latin typeface="Arial"/>
                <a:cs typeface="Arial"/>
              </a:rPr>
              <a:t>T</a:t>
            </a:r>
            <a:r>
              <a:rPr sz="2600" dirty="0">
                <a:solidFill>
                  <a:srgbClr val="796D67"/>
                </a:solidFill>
                <a:latin typeface="Arial"/>
                <a:cs typeface="Arial"/>
              </a:rPr>
              <a:t>E</a:t>
            </a:r>
            <a:endParaRPr lang="en-US" sz="2600" dirty="0">
              <a:solidFill>
                <a:srgbClr val="796D67"/>
              </a:solidFill>
              <a:latin typeface="Arial"/>
              <a:cs typeface="Arial"/>
            </a:endParaRPr>
          </a:p>
          <a:p>
            <a:pPr marL="756285" lvl="1" indent="-286385">
              <a:spcBef>
                <a:spcPts val="625"/>
              </a:spcBef>
              <a:buClr>
                <a:srgbClr val="CE1125"/>
              </a:buClr>
              <a:buSzPct val="78846"/>
              <a:buFont typeface="Arial"/>
              <a:buChar char="•"/>
              <a:tabLst>
                <a:tab pos="756920" algn="l"/>
              </a:tabLst>
            </a:pPr>
            <a:r>
              <a:rPr lang="en-US" sz="2600" dirty="0">
                <a:solidFill>
                  <a:srgbClr val="796D67"/>
                </a:solidFill>
                <a:latin typeface="Arial"/>
                <a:cs typeface="Arial"/>
              </a:rPr>
              <a:t>UPDA</a:t>
            </a:r>
            <a:r>
              <a:rPr lang="en-US" sz="2600" spc="5" dirty="0">
                <a:solidFill>
                  <a:srgbClr val="796D67"/>
                </a:solidFill>
                <a:latin typeface="Arial"/>
                <a:cs typeface="Arial"/>
              </a:rPr>
              <a:t>T</a:t>
            </a:r>
            <a:r>
              <a:rPr lang="en-US" sz="2600" dirty="0">
                <a:solidFill>
                  <a:srgbClr val="796D67"/>
                </a:solidFill>
                <a:latin typeface="Arial"/>
                <a:cs typeface="Arial"/>
              </a:rPr>
              <a:t>E</a:t>
            </a:r>
            <a:endParaRPr lang="en-US" sz="2600" dirty="0">
              <a:latin typeface="Arial"/>
              <a:cs typeface="Arial"/>
            </a:endParaRPr>
          </a:p>
        </p:txBody>
      </p:sp>
      <p:sp>
        <p:nvSpPr>
          <p:cNvPr id="6" name="Title 5">
            <a:extLst>
              <a:ext uri="{FF2B5EF4-FFF2-40B4-BE49-F238E27FC236}">
                <a16:creationId xmlns:a16="http://schemas.microsoft.com/office/drawing/2014/main" id="{E556001D-5C4A-4327-9C03-DF228594771D}"/>
              </a:ext>
            </a:extLst>
          </p:cNvPr>
          <p:cNvSpPr>
            <a:spLocks noGrp="1"/>
          </p:cNvSpPr>
          <p:nvPr>
            <p:ph type="title"/>
          </p:nvPr>
        </p:nvSpPr>
        <p:spPr>
          <a:xfrm>
            <a:off x="535940" y="529673"/>
            <a:ext cx="8072119" cy="538609"/>
          </a:xfrm>
        </p:spPr>
        <p:txBody>
          <a:bodyPr/>
          <a:lstStyle/>
          <a:p>
            <a:r>
              <a:rPr lang="en-US" dirty="0"/>
              <a:t>Four types of SQL-DML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ts val="4165"/>
              </a:lnSpc>
            </a:pPr>
            <a:r>
              <a:rPr lang="en-US" dirty="0"/>
              <a:t>INSERT</a:t>
            </a:r>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3" name="object 3"/>
          <p:cNvSpPr txBox="1"/>
          <p:nvPr/>
        </p:nvSpPr>
        <p:spPr>
          <a:xfrm>
            <a:off x="916939" y="1166360"/>
            <a:ext cx="1582420" cy="397545"/>
          </a:xfrm>
          <a:prstGeom prst="rect">
            <a:avLst/>
          </a:prstGeom>
        </p:spPr>
        <p:txBody>
          <a:bodyPr vert="horz" wrap="square" lIns="0" tIns="0" rIns="0" bIns="0" rtlCol="0">
            <a:spAutoFit/>
          </a:bodyPr>
          <a:lstStyle/>
          <a:p>
            <a:pPr marL="355600" indent="-342900">
              <a:lnSpc>
                <a:spcPts val="3095"/>
              </a:lnSpc>
              <a:buClr>
                <a:srgbClr val="CE1125"/>
              </a:buClr>
              <a:buSzPct val="78846"/>
              <a:buFont typeface="Arial"/>
              <a:buChar char="•"/>
              <a:tabLst>
                <a:tab pos="356235" algn="l"/>
              </a:tabLst>
            </a:pPr>
            <a:endParaRPr sz="2600" dirty="0">
              <a:latin typeface="Arial"/>
              <a:cs typeface="Arial"/>
            </a:endParaRPr>
          </a:p>
        </p:txBody>
      </p:sp>
      <p:sp>
        <p:nvSpPr>
          <p:cNvPr id="4" name="object 4"/>
          <p:cNvSpPr txBox="1"/>
          <p:nvPr/>
        </p:nvSpPr>
        <p:spPr>
          <a:xfrm>
            <a:off x="916939" y="4007223"/>
            <a:ext cx="7352665" cy="1200329"/>
          </a:xfrm>
          <a:prstGeom prst="rect">
            <a:avLst/>
          </a:prstGeom>
        </p:spPr>
        <p:txBody>
          <a:bodyPr vert="horz" wrap="square" lIns="0" tIns="0" rIns="0" bIns="0" rtlCol="0">
            <a:spAutoFit/>
          </a:bodyPr>
          <a:lstStyle/>
          <a:p>
            <a:pPr marL="355600" marR="5080" indent="-342900">
              <a:lnSpc>
                <a:spcPct val="100000"/>
              </a:lnSpc>
              <a:buClr>
                <a:srgbClr val="CE1125"/>
              </a:buClr>
              <a:buSzPct val="78846"/>
              <a:buFont typeface="Arial"/>
              <a:buChar char="•"/>
              <a:tabLst>
                <a:tab pos="356235" algn="l"/>
              </a:tabLst>
            </a:pPr>
            <a:r>
              <a:rPr sz="2600" dirty="0">
                <a:solidFill>
                  <a:srgbClr val="796D67"/>
                </a:solidFill>
                <a:latin typeface="Arial"/>
                <a:cs typeface="Arial"/>
              </a:rPr>
              <a:t>If</a:t>
            </a:r>
            <a:r>
              <a:rPr sz="2600" spc="-5" dirty="0">
                <a:solidFill>
                  <a:srgbClr val="796D67"/>
                </a:solidFill>
                <a:latin typeface="Arial"/>
                <a:cs typeface="Arial"/>
              </a:rPr>
              <a:t> </a:t>
            </a:r>
            <a:r>
              <a:rPr sz="2600" dirty="0">
                <a:solidFill>
                  <a:srgbClr val="796D67"/>
                </a:solidFill>
                <a:latin typeface="Arial"/>
                <a:cs typeface="Arial"/>
              </a:rPr>
              <a:t>y</a:t>
            </a:r>
            <a:r>
              <a:rPr sz="2600" spc="5" dirty="0">
                <a:solidFill>
                  <a:srgbClr val="796D67"/>
                </a:solidFill>
                <a:latin typeface="Arial"/>
                <a:cs typeface="Arial"/>
              </a:rPr>
              <a:t>o</a:t>
            </a:r>
            <a:r>
              <a:rPr sz="2600" dirty="0">
                <a:solidFill>
                  <a:srgbClr val="796D67"/>
                </a:solidFill>
                <a:latin typeface="Arial"/>
                <a:cs typeface="Arial"/>
              </a:rPr>
              <a:t>u d</a:t>
            </a:r>
            <a:r>
              <a:rPr sz="2600" spc="5" dirty="0">
                <a:solidFill>
                  <a:srgbClr val="796D67"/>
                </a:solidFill>
                <a:latin typeface="Arial"/>
                <a:cs typeface="Arial"/>
              </a:rPr>
              <a:t>o</a:t>
            </a:r>
            <a:r>
              <a:rPr sz="2600" dirty="0">
                <a:solidFill>
                  <a:srgbClr val="796D67"/>
                </a:solidFill>
                <a:latin typeface="Arial"/>
                <a:cs typeface="Arial"/>
              </a:rPr>
              <a:t>n’t sp</a:t>
            </a:r>
            <a:r>
              <a:rPr sz="2600" spc="5" dirty="0">
                <a:solidFill>
                  <a:srgbClr val="796D67"/>
                </a:solidFill>
                <a:latin typeface="Arial"/>
                <a:cs typeface="Arial"/>
              </a:rPr>
              <a:t>e</a:t>
            </a:r>
            <a:r>
              <a:rPr sz="2600" dirty="0">
                <a:solidFill>
                  <a:srgbClr val="796D67"/>
                </a:solidFill>
                <a:latin typeface="Arial"/>
                <a:cs typeface="Arial"/>
              </a:rPr>
              <a:t>cify</a:t>
            </a:r>
            <a:r>
              <a:rPr sz="2600" spc="-20" dirty="0">
                <a:solidFill>
                  <a:srgbClr val="796D67"/>
                </a:solidFill>
                <a:latin typeface="Arial"/>
                <a:cs typeface="Arial"/>
              </a:rPr>
              <a:t> </a:t>
            </a:r>
            <a:r>
              <a:rPr sz="2600" dirty="0">
                <a:solidFill>
                  <a:srgbClr val="796D67"/>
                </a:solidFill>
                <a:latin typeface="Arial"/>
                <a:cs typeface="Arial"/>
              </a:rPr>
              <a:t>c</a:t>
            </a:r>
            <a:r>
              <a:rPr sz="2600" spc="5" dirty="0">
                <a:solidFill>
                  <a:srgbClr val="796D67"/>
                </a:solidFill>
                <a:latin typeface="Arial"/>
                <a:cs typeface="Arial"/>
              </a:rPr>
              <a:t>o</a:t>
            </a:r>
            <a:r>
              <a:rPr sz="2600" dirty="0">
                <a:solidFill>
                  <a:srgbClr val="796D67"/>
                </a:solidFill>
                <a:latin typeface="Arial"/>
                <a:cs typeface="Arial"/>
              </a:rPr>
              <a:t>lumn</a:t>
            </a:r>
            <a:r>
              <a:rPr sz="2600" spc="-10" dirty="0">
                <a:solidFill>
                  <a:srgbClr val="796D67"/>
                </a:solidFill>
                <a:latin typeface="Arial"/>
                <a:cs typeface="Arial"/>
              </a:rPr>
              <a:t> </a:t>
            </a:r>
            <a:r>
              <a:rPr sz="2600" dirty="0">
                <a:solidFill>
                  <a:srgbClr val="796D67"/>
                </a:solidFill>
                <a:latin typeface="Arial"/>
                <a:cs typeface="Arial"/>
              </a:rPr>
              <a:t>n</a:t>
            </a:r>
            <a:r>
              <a:rPr sz="2600" spc="5" dirty="0">
                <a:solidFill>
                  <a:srgbClr val="796D67"/>
                </a:solidFill>
                <a:latin typeface="Arial"/>
                <a:cs typeface="Arial"/>
              </a:rPr>
              <a:t>a</a:t>
            </a:r>
            <a:r>
              <a:rPr sz="2600" dirty="0">
                <a:solidFill>
                  <a:srgbClr val="796D67"/>
                </a:solidFill>
                <a:latin typeface="Arial"/>
                <a:cs typeface="Arial"/>
              </a:rPr>
              <a:t>me</a:t>
            </a:r>
            <a:r>
              <a:rPr sz="2600" spc="10" dirty="0">
                <a:solidFill>
                  <a:srgbClr val="796D67"/>
                </a:solidFill>
                <a:latin typeface="Arial"/>
                <a:cs typeface="Arial"/>
              </a:rPr>
              <a:t>s</a:t>
            </a:r>
            <a:r>
              <a:rPr sz="2600" dirty="0">
                <a:solidFill>
                  <a:srgbClr val="796D67"/>
                </a:solidFill>
                <a:latin typeface="Arial"/>
                <a:cs typeface="Arial"/>
              </a:rPr>
              <a:t>,</a:t>
            </a:r>
            <a:r>
              <a:rPr sz="2600" spc="-20" dirty="0">
                <a:solidFill>
                  <a:srgbClr val="796D67"/>
                </a:solidFill>
                <a:latin typeface="Arial"/>
                <a:cs typeface="Arial"/>
              </a:rPr>
              <a:t> </a:t>
            </a:r>
            <a:r>
              <a:rPr sz="2600" dirty="0">
                <a:solidFill>
                  <a:srgbClr val="796D67"/>
                </a:solidFill>
                <a:latin typeface="Arial"/>
                <a:cs typeface="Arial"/>
              </a:rPr>
              <a:t>y</a:t>
            </a:r>
            <a:r>
              <a:rPr sz="2600" spc="5" dirty="0">
                <a:solidFill>
                  <a:srgbClr val="796D67"/>
                </a:solidFill>
                <a:latin typeface="Arial"/>
                <a:cs typeface="Arial"/>
              </a:rPr>
              <a:t>o</a:t>
            </a:r>
            <a:r>
              <a:rPr sz="2600" dirty="0">
                <a:solidFill>
                  <a:srgbClr val="796D67"/>
                </a:solidFill>
                <a:latin typeface="Arial"/>
                <a:cs typeface="Arial"/>
              </a:rPr>
              <a:t>u</a:t>
            </a:r>
            <a:r>
              <a:rPr sz="2600" spc="-15" dirty="0">
                <a:solidFill>
                  <a:srgbClr val="796D67"/>
                </a:solidFill>
                <a:latin typeface="Arial"/>
                <a:cs typeface="Arial"/>
              </a:rPr>
              <a:t> </a:t>
            </a:r>
            <a:r>
              <a:rPr sz="2600" dirty="0">
                <a:solidFill>
                  <a:srgbClr val="796D67"/>
                </a:solidFill>
                <a:latin typeface="Arial"/>
                <a:cs typeface="Arial"/>
              </a:rPr>
              <a:t>h</a:t>
            </a:r>
            <a:r>
              <a:rPr sz="2600" spc="5" dirty="0">
                <a:solidFill>
                  <a:srgbClr val="796D67"/>
                </a:solidFill>
                <a:latin typeface="Arial"/>
                <a:cs typeface="Arial"/>
              </a:rPr>
              <a:t>a</a:t>
            </a:r>
            <a:r>
              <a:rPr sz="2600" dirty="0">
                <a:solidFill>
                  <a:srgbClr val="796D67"/>
                </a:solidFill>
                <a:latin typeface="Arial"/>
                <a:cs typeface="Arial"/>
              </a:rPr>
              <a:t>ve</a:t>
            </a:r>
            <a:r>
              <a:rPr sz="2600" spc="-10" dirty="0">
                <a:solidFill>
                  <a:srgbClr val="796D67"/>
                </a:solidFill>
                <a:latin typeface="Arial"/>
                <a:cs typeface="Arial"/>
              </a:rPr>
              <a:t> </a:t>
            </a:r>
            <a:r>
              <a:rPr sz="2600" dirty="0">
                <a:solidFill>
                  <a:srgbClr val="796D67"/>
                </a:solidFill>
                <a:latin typeface="Arial"/>
                <a:cs typeface="Arial"/>
              </a:rPr>
              <a:t>to list valu</a:t>
            </a:r>
            <a:r>
              <a:rPr sz="2600" spc="5" dirty="0">
                <a:solidFill>
                  <a:srgbClr val="796D67"/>
                </a:solidFill>
                <a:latin typeface="Arial"/>
                <a:cs typeface="Arial"/>
              </a:rPr>
              <a:t>e</a:t>
            </a:r>
            <a:r>
              <a:rPr sz="2600" dirty="0">
                <a:solidFill>
                  <a:srgbClr val="796D67"/>
                </a:solidFill>
                <a:latin typeface="Arial"/>
                <a:cs typeface="Arial"/>
              </a:rPr>
              <a:t>s</a:t>
            </a:r>
            <a:r>
              <a:rPr sz="2600" spc="-20" dirty="0">
                <a:solidFill>
                  <a:srgbClr val="796D67"/>
                </a:solidFill>
                <a:latin typeface="Arial"/>
                <a:cs typeface="Arial"/>
              </a:rPr>
              <a:t> </a:t>
            </a:r>
            <a:r>
              <a:rPr sz="2600" dirty="0">
                <a:solidFill>
                  <a:srgbClr val="796D67"/>
                </a:solidFill>
                <a:latin typeface="Arial"/>
                <a:cs typeface="Arial"/>
              </a:rPr>
              <a:t>in</a:t>
            </a:r>
            <a:r>
              <a:rPr sz="2600" spc="5" dirty="0">
                <a:solidFill>
                  <a:srgbClr val="796D67"/>
                </a:solidFill>
                <a:latin typeface="Arial"/>
                <a:cs typeface="Arial"/>
              </a:rPr>
              <a:t> </a:t>
            </a:r>
            <a:r>
              <a:rPr sz="2600" dirty="0">
                <a:solidFill>
                  <a:srgbClr val="796D67"/>
                </a:solidFill>
                <a:latin typeface="Arial"/>
                <a:cs typeface="Arial"/>
              </a:rPr>
              <a:t>the </a:t>
            </a:r>
            <a:r>
              <a:rPr lang="en-US" sz="2600" dirty="0">
                <a:solidFill>
                  <a:srgbClr val="796D67"/>
                </a:solidFill>
                <a:latin typeface="Arial"/>
                <a:cs typeface="Arial"/>
              </a:rPr>
              <a:t>same </a:t>
            </a:r>
            <a:r>
              <a:rPr sz="2600" dirty="0">
                <a:solidFill>
                  <a:srgbClr val="796D67"/>
                </a:solidFill>
                <a:latin typeface="Arial"/>
                <a:cs typeface="Arial"/>
              </a:rPr>
              <a:t>order</a:t>
            </a:r>
            <a:r>
              <a:rPr sz="2600" spc="-15" dirty="0">
                <a:solidFill>
                  <a:srgbClr val="796D67"/>
                </a:solidFill>
                <a:latin typeface="Arial"/>
                <a:cs typeface="Arial"/>
              </a:rPr>
              <a:t> </a:t>
            </a:r>
            <a:r>
              <a:rPr lang="en-US" sz="2600" dirty="0">
                <a:solidFill>
                  <a:srgbClr val="796D67"/>
                </a:solidFill>
                <a:latin typeface="Arial"/>
                <a:cs typeface="Arial"/>
              </a:rPr>
              <a:t>when you create the table schema.</a:t>
            </a:r>
            <a:endParaRPr sz="2600" dirty="0">
              <a:latin typeface="Arial"/>
              <a:cs typeface="Arial"/>
            </a:endParaRPr>
          </a:p>
        </p:txBody>
      </p:sp>
      <p:sp>
        <p:nvSpPr>
          <p:cNvPr id="6" name="object 6"/>
          <p:cNvSpPr txBox="1"/>
          <p:nvPr/>
        </p:nvSpPr>
        <p:spPr>
          <a:xfrm>
            <a:off x="610362" y="1905761"/>
            <a:ext cx="8077200" cy="1569720"/>
          </a:xfrm>
          <a:prstGeom prst="rect">
            <a:avLst/>
          </a:prstGeom>
          <a:ln w="25908">
            <a:solidFill>
              <a:srgbClr val="000000"/>
            </a:solidFill>
          </a:ln>
        </p:spPr>
        <p:txBody>
          <a:bodyPr vert="horz" wrap="square" lIns="0" tIns="0" rIns="0" bIns="0" rtlCol="0">
            <a:spAutoFit/>
          </a:bodyPr>
          <a:lstStyle/>
          <a:p>
            <a:pPr marL="77470">
              <a:lnSpc>
                <a:spcPct val="100000"/>
              </a:lnSpc>
            </a:pPr>
            <a:r>
              <a:rPr sz="2400" b="1" spc="-5" dirty="0">
                <a:latin typeface="Courier New"/>
                <a:cs typeface="Courier New"/>
              </a:rPr>
              <a:t>INSERT</a:t>
            </a:r>
            <a:endParaRPr sz="2400">
              <a:latin typeface="Courier New"/>
              <a:cs typeface="Courier New"/>
            </a:endParaRPr>
          </a:p>
          <a:p>
            <a:pPr marL="77470" marR="116205">
              <a:lnSpc>
                <a:spcPct val="100000"/>
              </a:lnSpc>
            </a:pPr>
            <a:r>
              <a:rPr sz="2400" b="1" spc="-5" dirty="0">
                <a:latin typeface="Courier New"/>
                <a:cs typeface="Courier New"/>
              </a:rPr>
              <a:t>INT</a:t>
            </a:r>
            <a:r>
              <a:rPr sz="2400" b="1" dirty="0">
                <a:latin typeface="Courier New"/>
                <a:cs typeface="Courier New"/>
              </a:rPr>
              <a:t>O </a:t>
            </a:r>
            <a:r>
              <a:rPr sz="2400" spc="-5" dirty="0">
                <a:latin typeface="Courier New"/>
                <a:cs typeface="Courier New"/>
              </a:rPr>
              <a:t>[</a:t>
            </a:r>
            <a:r>
              <a:rPr sz="2400" spc="-15" dirty="0">
                <a:latin typeface="Courier New"/>
                <a:cs typeface="Courier New"/>
              </a:rPr>
              <a:t>Ta</a:t>
            </a:r>
            <a:r>
              <a:rPr sz="2400" spc="-5" dirty="0">
                <a:latin typeface="Courier New"/>
                <a:cs typeface="Courier New"/>
              </a:rPr>
              <a:t>bl</a:t>
            </a:r>
            <a:r>
              <a:rPr sz="2400" dirty="0">
                <a:latin typeface="Courier New"/>
                <a:cs typeface="Courier New"/>
              </a:rPr>
              <a:t>e </a:t>
            </a:r>
            <a:r>
              <a:rPr sz="2400" spc="-5" dirty="0">
                <a:latin typeface="Courier New"/>
                <a:cs typeface="Courier New"/>
              </a:rPr>
              <a:t>Na</a:t>
            </a:r>
            <a:r>
              <a:rPr sz="2400" spc="-15" dirty="0">
                <a:latin typeface="Courier New"/>
                <a:cs typeface="Courier New"/>
              </a:rPr>
              <a:t>me</a:t>
            </a:r>
            <a:r>
              <a:rPr sz="2400" dirty="0">
                <a:latin typeface="Courier New"/>
                <a:cs typeface="Courier New"/>
              </a:rPr>
              <a:t>] </a:t>
            </a:r>
            <a:r>
              <a:rPr sz="2400" i="1" dirty="0">
                <a:latin typeface="Courier New"/>
                <a:cs typeface="Courier New"/>
              </a:rPr>
              <a:t>([Colu</a:t>
            </a:r>
            <a:r>
              <a:rPr sz="2400" i="1" spc="-15" dirty="0">
                <a:latin typeface="Courier New"/>
                <a:cs typeface="Courier New"/>
              </a:rPr>
              <a:t>mn</a:t>
            </a:r>
            <a:r>
              <a:rPr sz="2400" i="1" dirty="0">
                <a:latin typeface="Courier New"/>
                <a:cs typeface="Courier New"/>
              </a:rPr>
              <a:t>1],[Co</a:t>
            </a:r>
            <a:r>
              <a:rPr sz="2400" i="1" spc="-15" dirty="0">
                <a:latin typeface="Courier New"/>
                <a:cs typeface="Courier New"/>
              </a:rPr>
              <a:t>lu</a:t>
            </a:r>
            <a:r>
              <a:rPr sz="2400" i="1" dirty="0">
                <a:latin typeface="Courier New"/>
                <a:cs typeface="Courier New"/>
              </a:rPr>
              <a:t>mn2],[</a:t>
            </a:r>
            <a:r>
              <a:rPr sz="2400" i="1" spc="-15" dirty="0">
                <a:latin typeface="Courier New"/>
                <a:cs typeface="Courier New"/>
              </a:rPr>
              <a:t>Co</a:t>
            </a:r>
            <a:r>
              <a:rPr sz="2400" i="1" dirty="0">
                <a:latin typeface="Courier New"/>
                <a:cs typeface="Courier New"/>
              </a:rPr>
              <a:t>lumn3]</a:t>
            </a:r>
            <a:r>
              <a:rPr sz="2400" i="1" spc="-15" dirty="0">
                <a:latin typeface="Courier New"/>
                <a:cs typeface="Courier New"/>
              </a:rPr>
              <a:t>,…</a:t>
            </a:r>
            <a:r>
              <a:rPr sz="2400" i="1" dirty="0">
                <a:latin typeface="Courier New"/>
                <a:cs typeface="Courier New"/>
              </a:rPr>
              <a:t>)</a:t>
            </a:r>
            <a:r>
              <a:rPr sz="2400" i="1" spc="5" dirty="0">
                <a:latin typeface="Courier New"/>
                <a:cs typeface="Courier New"/>
              </a:rPr>
              <a:t> </a:t>
            </a:r>
            <a:r>
              <a:rPr sz="2400" spc="-5" dirty="0">
                <a:solidFill>
                  <a:srgbClr val="7E7E7E"/>
                </a:solidFill>
                <a:latin typeface="Courier New"/>
                <a:cs typeface="Courier New"/>
              </a:rPr>
              <a:t>#Opt</a:t>
            </a:r>
            <a:r>
              <a:rPr sz="2400" spc="-15" dirty="0">
                <a:solidFill>
                  <a:srgbClr val="7E7E7E"/>
                </a:solidFill>
                <a:latin typeface="Courier New"/>
                <a:cs typeface="Courier New"/>
              </a:rPr>
              <a:t>io</a:t>
            </a:r>
            <a:r>
              <a:rPr sz="2400" spc="-5" dirty="0">
                <a:solidFill>
                  <a:srgbClr val="7E7E7E"/>
                </a:solidFill>
                <a:latin typeface="Courier New"/>
                <a:cs typeface="Courier New"/>
              </a:rPr>
              <a:t>nal </a:t>
            </a:r>
            <a:r>
              <a:rPr sz="2400" b="1" spc="-5" dirty="0">
                <a:latin typeface="Courier New"/>
                <a:cs typeface="Courier New"/>
              </a:rPr>
              <a:t>VALUE</a:t>
            </a:r>
            <a:r>
              <a:rPr sz="2400" b="1" dirty="0">
                <a:latin typeface="Courier New"/>
                <a:cs typeface="Courier New"/>
              </a:rPr>
              <a:t>S</a:t>
            </a:r>
            <a:r>
              <a:rPr sz="2400" b="1" spc="-15" dirty="0">
                <a:latin typeface="Courier New"/>
                <a:cs typeface="Courier New"/>
              </a:rPr>
              <a:t> (</a:t>
            </a:r>
            <a:r>
              <a:rPr sz="2400" spc="-5" dirty="0">
                <a:latin typeface="Courier New"/>
                <a:cs typeface="Courier New"/>
              </a:rPr>
              <a:t>[Value</a:t>
            </a:r>
            <a:r>
              <a:rPr sz="2400" spc="-15" dirty="0">
                <a:latin typeface="Courier New"/>
                <a:cs typeface="Courier New"/>
              </a:rPr>
              <a:t>1</a:t>
            </a:r>
            <a:r>
              <a:rPr sz="2400" spc="-10" dirty="0">
                <a:latin typeface="Courier New"/>
                <a:cs typeface="Courier New"/>
              </a:rPr>
              <a:t>]</a:t>
            </a:r>
            <a:r>
              <a:rPr sz="2400" b="1" spc="-5" dirty="0">
                <a:latin typeface="Courier New"/>
                <a:cs typeface="Courier New"/>
              </a:rPr>
              <a:t>,</a:t>
            </a:r>
            <a:r>
              <a:rPr sz="2400" spc="-5" dirty="0">
                <a:latin typeface="Courier New"/>
                <a:cs typeface="Courier New"/>
              </a:rPr>
              <a:t>[Valu</a:t>
            </a:r>
            <a:r>
              <a:rPr sz="2400" spc="-15" dirty="0">
                <a:latin typeface="Courier New"/>
                <a:cs typeface="Courier New"/>
              </a:rPr>
              <a:t>e2</a:t>
            </a:r>
            <a:r>
              <a:rPr sz="2400" dirty="0">
                <a:latin typeface="Courier New"/>
                <a:cs typeface="Courier New"/>
              </a:rPr>
              <a:t>]</a:t>
            </a:r>
            <a:r>
              <a:rPr sz="2400" b="1" spc="-5" dirty="0">
                <a:latin typeface="Courier New"/>
                <a:cs typeface="Courier New"/>
              </a:rPr>
              <a:t>,</a:t>
            </a:r>
            <a:r>
              <a:rPr sz="2400" dirty="0">
                <a:latin typeface="Courier New"/>
                <a:cs typeface="Courier New"/>
              </a:rPr>
              <a:t>…</a:t>
            </a:r>
            <a:r>
              <a:rPr sz="2400" b="1" dirty="0">
                <a:latin typeface="Courier New"/>
                <a:cs typeface="Courier New"/>
              </a:rPr>
              <a:t>)</a:t>
            </a:r>
            <a:endParaRPr sz="240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ts val="4165"/>
              </a:lnSpc>
            </a:pPr>
            <a:r>
              <a:rPr lang="en-US" dirty="0"/>
              <a:t>UPDATE</a:t>
            </a:r>
            <a:endParaRPr dirty="0"/>
          </a:p>
        </p:txBody>
      </p:sp>
      <p:sp>
        <p:nvSpPr>
          <p:cNvPr id="3" name="object 3"/>
          <p:cNvSpPr/>
          <p:nvPr/>
        </p:nvSpPr>
        <p:spPr>
          <a:xfrm>
            <a:off x="529314" y="4198154"/>
            <a:ext cx="8001000" cy="1288246"/>
          </a:xfrm>
          <a:custGeom>
            <a:avLst/>
            <a:gdLst/>
            <a:ahLst/>
            <a:cxnLst/>
            <a:rect l="l" t="t" r="r" b="b"/>
            <a:pathLst>
              <a:path w="8001000" h="2308860">
                <a:moveTo>
                  <a:pt x="0" y="2308860"/>
                </a:moveTo>
                <a:lnTo>
                  <a:pt x="8001000" y="2308860"/>
                </a:lnTo>
                <a:lnTo>
                  <a:pt x="8001000" y="0"/>
                </a:lnTo>
                <a:lnTo>
                  <a:pt x="0" y="0"/>
                </a:lnTo>
                <a:lnTo>
                  <a:pt x="0" y="2308860"/>
                </a:lnTo>
                <a:close/>
              </a:path>
            </a:pathLst>
          </a:custGeom>
          <a:ln w="25908">
            <a:noFill/>
          </a:ln>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object 5"/>
          <p:cNvSpPr txBox="1"/>
          <p:nvPr/>
        </p:nvSpPr>
        <p:spPr>
          <a:xfrm>
            <a:off x="688340" y="3659531"/>
            <a:ext cx="8072118" cy="1669688"/>
          </a:xfrm>
          <a:prstGeom prst="rect">
            <a:avLst/>
          </a:prstGeom>
        </p:spPr>
        <p:txBody>
          <a:bodyPr vert="horz" wrap="square" lIns="0" tIns="0" rIns="0" bIns="0" rtlCol="0">
            <a:spAutoFit/>
          </a:bodyPr>
          <a:lstStyle/>
          <a:p>
            <a:pPr marL="12700">
              <a:lnSpc>
                <a:spcPct val="100000"/>
              </a:lnSpc>
            </a:pPr>
            <a:r>
              <a:rPr sz="2400" b="1" i="1" spc="-5" dirty="0">
                <a:latin typeface="Courier New"/>
                <a:cs typeface="Courier New"/>
              </a:rPr>
              <a:t>WHER</a:t>
            </a:r>
            <a:r>
              <a:rPr sz="2400" b="1" i="1" dirty="0">
                <a:latin typeface="Courier New"/>
                <a:cs typeface="Courier New"/>
              </a:rPr>
              <a:t>E </a:t>
            </a:r>
            <a:r>
              <a:rPr sz="2400" i="1" spc="-15" dirty="0">
                <a:latin typeface="Courier New"/>
                <a:cs typeface="Courier New"/>
              </a:rPr>
              <a:t>[C</a:t>
            </a:r>
            <a:r>
              <a:rPr sz="2400" i="1" spc="-5" dirty="0">
                <a:latin typeface="Courier New"/>
                <a:cs typeface="Courier New"/>
              </a:rPr>
              <a:t>onditi</a:t>
            </a:r>
            <a:r>
              <a:rPr sz="2400" i="1" spc="-15" dirty="0">
                <a:latin typeface="Courier New"/>
                <a:cs typeface="Courier New"/>
              </a:rPr>
              <a:t>on</a:t>
            </a:r>
            <a:r>
              <a:rPr sz="2400" i="1" dirty="0">
                <a:latin typeface="Courier New"/>
                <a:cs typeface="Courier New"/>
              </a:rPr>
              <a:t>] </a:t>
            </a:r>
            <a:r>
              <a:rPr sz="2400" spc="-5" dirty="0">
                <a:solidFill>
                  <a:srgbClr val="7E7E7E"/>
                </a:solidFill>
                <a:latin typeface="Courier New"/>
                <a:cs typeface="Courier New"/>
              </a:rPr>
              <a:t>#Opt</a:t>
            </a:r>
            <a:r>
              <a:rPr sz="2400" spc="-15" dirty="0">
                <a:solidFill>
                  <a:srgbClr val="7E7E7E"/>
                </a:solidFill>
                <a:latin typeface="Courier New"/>
                <a:cs typeface="Courier New"/>
              </a:rPr>
              <a:t>io</a:t>
            </a:r>
            <a:r>
              <a:rPr sz="2400" spc="-5" dirty="0">
                <a:solidFill>
                  <a:srgbClr val="7E7E7E"/>
                </a:solidFill>
                <a:latin typeface="Courier New"/>
                <a:cs typeface="Courier New"/>
              </a:rPr>
              <a:t>nal</a:t>
            </a:r>
            <a:endParaRPr sz="2400" dirty="0">
              <a:latin typeface="Courier New"/>
              <a:cs typeface="Courier New"/>
            </a:endParaRPr>
          </a:p>
          <a:p>
            <a:pPr>
              <a:lnSpc>
                <a:spcPct val="100000"/>
              </a:lnSpc>
              <a:spcBef>
                <a:spcPts val="10"/>
              </a:spcBef>
            </a:pPr>
            <a:endParaRPr sz="3250" dirty="0">
              <a:latin typeface="Times New Roman"/>
              <a:cs typeface="Times New Roman"/>
            </a:endParaRPr>
          </a:p>
          <a:p>
            <a:pPr marL="584200" indent="-342900">
              <a:lnSpc>
                <a:spcPct val="100000"/>
              </a:lnSpc>
              <a:buClr>
                <a:srgbClr val="CE1125"/>
              </a:buClr>
              <a:buSzPct val="78846"/>
              <a:buFont typeface="Arial"/>
              <a:buChar char="•"/>
              <a:tabLst>
                <a:tab pos="584835" algn="l"/>
              </a:tabLst>
            </a:pPr>
            <a:r>
              <a:rPr sz="2600" dirty="0">
                <a:solidFill>
                  <a:srgbClr val="796D67"/>
                </a:solidFill>
                <a:latin typeface="Arial"/>
                <a:cs typeface="Arial"/>
              </a:rPr>
              <a:t>If</a:t>
            </a:r>
            <a:r>
              <a:rPr sz="2600" spc="-5" dirty="0">
                <a:solidFill>
                  <a:srgbClr val="796D67"/>
                </a:solidFill>
                <a:latin typeface="Arial"/>
                <a:cs typeface="Arial"/>
              </a:rPr>
              <a:t> </a:t>
            </a:r>
            <a:r>
              <a:rPr sz="2600" dirty="0">
                <a:solidFill>
                  <a:srgbClr val="796D67"/>
                </a:solidFill>
                <a:latin typeface="Arial"/>
                <a:cs typeface="Arial"/>
              </a:rPr>
              <a:t>y</a:t>
            </a:r>
            <a:r>
              <a:rPr sz="2600" spc="5" dirty="0">
                <a:solidFill>
                  <a:srgbClr val="796D67"/>
                </a:solidFill>
                <a:latin typeface="Arial"/>
                <a:cs typeface="Arial"/>
              </a:rPr>
              <a:t>o</a:t>
            </a:r>
            <a:r>
              <a:rPr sz="2600" dirty="0">
                <a:solidFill>
                  <a:srgbClr val="796D67"/>
                </a:solidFill>
                <a:latin typeface="Arial"/>
                <a:cs typeface="Arial"/>
              </a:rPr>
              <a:t>u d</a:t>
            </a:r>
            <a:r>
              <a:rPr sz="2600" spc="5" dirty="0">
                <a:solidFill>
                  <a:srgbClr val="796D67"/>
                </a:solidFill>
                <a:latin typeface="Arial"/>
                <a:cs typeface="Arial"/>
              </a:rPr>
              <a:t>o</a:t>
            </a:r>
            <a:r>
              <a:rPr sz="2600" dirty="0">
                <a:solidFill>
                  <a:srgbClr val="796D67"/>
                </a:solidFill>
                <a:latin typeface="Arial"/>
                <a:cs typeface="Arial"/>
              </a:rPr>
              <a:t>n’t </a:t>
            </a:r>
            <a:r>
              <a:rPr lang="en-US" sz="2600" dirty="0">
                <a:solidFill>
                  <a:srgbClr val="796D67"/>
                </a:solidFill>
                <a:latin typeface="Arial"/>
                <a:cs typeface="Arial"/>
              </a:rPr>
              <a:t>specify</a:t>
            </a:r>
            <a:r>
              <a:rPr sz="2600" spc="-15" dirty="0">
                <a:solidFill>
                  <a:srgbClr val="796D67"/>
                </a:solidFill>
                <a:latin typeface="Arial"/>
                <a:cs typeface="Arial"/>
              </a:rPr>
              <a:t> </a:t>
            </a:r>
            <a:r>
              <a:rPr sz="2600" dirty="0">
                <a:solidFill>
                  <a:srgbClr val="796D67"/>
                </a:solidFill>
                <a:latin typeface="Arial"/>
                <a:cs typeface="Arial"/>
              </a:rPr>
              <a:t>a c</a:t>
            </a:r>
            <a:r>
              <a:rPr sz="2600" spc="5" dirty="0">
                <a:solidFill>
                  <a:srgbClr val="796D67"/>
                </a:solidFill>
                <a:latin typeface="Arial"/>
                <a:cs typeface="Arial"/>
              </a:rPr>
              <a:t>o</a:t>
            </a:r>
            <a:r>
              <a:rPr sz="2600" dirty="0">
                <a:solidFill>
                  <a:srgbClr val="796D67"/>
                </a:solidFill>
                <a:latin typeface="Arial"/>
                <a:cs typeface="Arial"/>
              </a:rPr>
              <a:t>n</a:t>
            </a:r>
            <a:r>
              <a:rPr sz="2600" spc="5" dirty="0">
                <a:solidFill>
                  <a:srgbClr val="796D67"/>
                </a:solidFill>
                <a:latin typeface="Arial"/>
                <a:cs typeface="Arial"/>
              </a:rPr>
              <a:t>d</a:t>
            </a:r>
            <a:r>
              <a:rPr sz="2600" dirty="0">
                <a:solidFill>
                  <a:srgbClr val="796D67"/>
                </a:solidFill>
                <a:latin typeface="Arial"/>
                <a:cs typeface="Arial"/>
              </a:rPr>
              <a:t>it</a:t>
            </a:r>
            <a:r>
              <a:rPr sz="2600" spc="-10" dirty="0">
                <a:solidFill>
                  <a:srgbClr val="796D67"/>
                </a:solidFill>
                <a:latin typeface="Arial"/>
                <a:cs typeface="Arial"/>
              </a:rPr>
              <a:t>i</a:t>
            </a:r>
            <a:r>
              <a:rPr sz="2600" dirty="0">
                <a:solidFill>
                  <a:srgbClr val="796D67"/>
                </a:solidFill>
                <a:latin typeface="Arial"/>
                <a:cs typeface="Arial"/>
              </a:rPr>
              <a:t>o</a:t>
            </a:r>
            <a:r>
              <a:rPr sz="2600" spc="5" dirty="0">
                <a:solidFill>
                  <a:srgbClr val="796D67"/>
                </a:solidFill>
                <a:latin typeface="Arial"/>
                <a:cs typeface="Arial"/>
              </a:rPr>
              <a:t>n</a:t>
            </a:r>
            <a:r>
              <a:rPr sz="2600" dirty="0">
                <a:solidFill>
                  <a:srgbClr val="796D67"/>
                </a:solidFill>
                <a:latin typeface="Arial"/>
                <a:cs typeface="Arial"/>
              </a:rPr>
              <a:t>,</a:t>
            </a:r>
            <a:r>
              <a:rPr sz="2600" spc="-10" dirty="0">
                <a:solidFill>
                  <a:srgbClr val="796D67"/>
                </a:solidFill>
                <a:latin typeface="Arial"/>
                <a:cs typeface="Arial"/>
              </a:rPr>
              <a:t> </a:t>
            </a:r>
            <a:r>
              <a:rPr sz="2600" dirty="0">
                <a:solidFill>
                  <a:srgbClr val="796D67"/>
                </a:solidFill>
                <a:latin typeface="Arial"/>
                <a:cs typeface="Arial"/>
              </a:rPr>
              <a:t>all rows</a:t>
            </a:r>
            <a:r>
              <a:rPr sz="2600" spc="-10" dirty="0">
                <a:solidFill>
                  <a:srgbClr val="796D67"/>
                </a:solidFill>
                <a:latin typeface="Arial"/>
                <a:cs typeface="Arial"/>
              </a:rPr>
              <a:t> </a:t>
            </a:r>
            <a:r>
              <a:rPr sz="2600" dirty="0">
                <a:solidFill>
                  <a:srgbClr val="796D67"/>
                </a:solidFill>
                <a:latin typeface="Arial"/>
                <a:cs typeface="Arial"/>
              </a:rPr>
              <a:t>will</a:t>
            </a:r>
            <a:r>
              <a:rPr sz="2600" spc="-20" dirty="0">
                <a:solidFill>
                  <a:srgbClr val="796D67"/>
                </a:solidFill>
                <a:latin typeface="Arial"/>
                <a:cs typeface="Arial"/>
              </a:rPr>
              <a:t> </a:t>
            </a:r>
            <a:r>
              <a:rPr sz="2600" dirty="0">
                <a:solidFill>
                  <a:srgbClr val="796D67"/>
                </a:solidFill>
                <a:latin typeface="Arial"/>
                <a:cs typeface="Arial"/>
              </a:rPr>
              <a:t>be</a:t>
            </a:r>
            <a:endParaRPr sz="2600" dirty="0">
              <a:latin typeface="Arial"/>
              <a:cs typeface="Arial"/>
            </a:endParaRPr>
          </a:p>
          <a:p>
            <a:pPr marL="584200">
              <a:lnSpc>
                <a:spcPct val="100000"/>
              </a:lnSpc>
            </a:pPr>
            <a:r>
              <a:rPr sz="2600" dirty="0">
                <a:solidFill>
                  <a:srgbClr val="796D67"/>
                </a:solidFill>
                <a:latin typeface="Arial"/>
                <a:cs typeface="Arial"/>
              </a:rPr>
              <a:t>up</a:t>
            </a:r>
            <a:r>
              <a:rPr sz="2600" spc="5" dirty="0">
                <a:solidFill>
                  <a:srgbClr val="796D67"/>
                </a:solidFill>
                <a:latin typeface="Arial"/>
                <a:cs typeface="Arial"/>
              </a:rPr>
              <a:t>d</a:t>
            </a:r>
            <a:r>
              <a:rPr sz="2600" dirty="0">
                <a:solidFill>
                  <a:srgbClr val="796D67"/>
                </a:solidFill>
                <a:latin typeface="Arial"/>
                <a:cs typeface="Arial"/>
              </a:rPr>
              <a:t>ated.</a:t>
            </a:r>
            <a:r>
              <a:rPr lang="en-US" sz="2600" dirty="0">
                <a:solidFill>
                  <a:srgbClr val="796D67"/>
                </a:solidFill>
                <a:latin typeface="Arial"/>
                <a:cs typeface="Arial"/>
              </a:rPr>
              <a:t> DBMS may give a warning.</a:t>
            </a:r>
          </a:p>
        </p:txBody>
      </p:sp>
      <p:sp>
        <p:nvSpPr>
          <p:cNvPr id="7" name="object 7"/>
          <p:cNvSpPr txBox="1"/>
          <p:nvPr/>
        </p:nvSpPr>
        <p:spPr>
          <a:xfrm>
            <a:off x="694966" y="1790493"/>
            <a:ext cx="4629927" cy="369332"/>
          </a:xfrm>
          <a:prstGeom prst="rect">
            <a:avLst/>
          </a:prstGeom>
        </p:spPr>
        <p:txBody>
          <a:bodyPr vert="horz" wrap="square" lIns="0" tIns="0" rIns="0" bIns="0" rtlCol="0">
            <a:spAutoFit/>
          </a:bodyPr>
          <a:lstStyle/>
          <a:p>
            <a:pPr marL="12700">
              <a:lnSpc>
                <a:spcPct val="100000"/>
              </a:lnSpc>
            </a:pPr>
            <a:r>
              <a:rPr lang="en-US" sz="2400" b="1" spc="-15" dirty="0">
                <a:latin typeface="Courier New"/>
                <a:cs typeface="Courier New"/>
              </a:rPr>
              <a:t>UPDATE</a:t>
            </a:r>
            <a:r>
              <a:rPr lang="en-US" sz="2400" spc="-15" dirty="0">
                <a:latin typeface="Courier New"/>
                <a:cs typeface="Courier New"/>
              </a:rPr>
              <a:t> [Table name]</a:t>
            </a:r>
            <a:endParaRPr sz="2400" dirty="0">
              <a:latin typeface="Courier New"/>
              <a:cs typeface="Courier New"/>
            </a:endParaRPr>
          </a:p>
        </p:txBody>
      </p:sp>
      <p:graphicFrame>
        <p:nvGraphicFramePr>
          <p:cNvPr id="8" name="object 8"/>
          <p:cNvGraphicFramePr>
            <a:graphicFrameLocks noGrp="1"/>
          </p:cNvGraphicFramePr>
          <p:nvPr>
            <p:extLst>
              <p:ext uri="{D42A27DB-BD31-4B8C-83A1-F6EECF244321}">
                <p14:modId xmlns:p14="http://schemas.microsoft.com/office/powerpoint/2010/main" val="2918860499"/>
              </p:ext>
            </p:extLst>
          </p:nvPr>
        </p:nvGraphicFramePr>
        <p:xfrm>
          <a:off x="666115" y="2173077"/>
          <a:ext cx="4633623" cy="1473753"/>
        </p:xfrm>
        <a:graphic>
          <a:graphicData uri="http://schemas.openxmlformats.org/drawingml/2006/table">
            <a:tbl>
              <a:tblPr firstRow="1" bandRow="1">
                <a:tableStyleId>{2D5ABB26-0587-4C30-8999-92F81FD0307C}</a:tableStyleId>
              </a:tblPr>
              <a:tblGrid>
                <a:gridCol w="675132">
                  <a:extLst>
                    <a:ext uri="{9D8B030D-6E8A-4147-A177-3AD203B41FA5}">
                      <a16:colId xmlns:a16="http://schemas.microsoft.com/office/drawing/2014/main" val="20000"/>
                    </a:ext>
                  </a:extLst>
                </a:gridCol>
                <a:gridCol w="1825995">
                  <a:extLst>
                    <a:ext uri="{9D8B030D-6E8A-4147-A177-3AD203B41FA5}">
                      <a16:colId xmlns:a16="http://schemas.microsoft.com/office/drawing/2014/main" val="20001"/>
                    </a:ext>
                  </a:extLst>
                </a:gridCol>
                <a:gridCol w="364515">
                  <a:extLst>
                    <a:ext uri="{9D8B030D-6E8A-4147-A177-3AD203B41FA5}">
                      <a16:colId xmlns:a16="http://schemas.microsoft.com/office/drawing/2014/main" val="20002"/>
                    </a:ext>
                  </a:extLst>
                </a:gridCol>
                <a:gridCol w="1767981">
                  <a:extLst>
                    <a:ext uri="{9D8B030D-6E8A-4147-A177-3AD203B41FA5}">
                      <a16:colId xmlns:a16="http://schemas.microsoft.com/office/drawing/2014/main" val="20003"/>
                    </a:ext>
                  </a:extLst>
                </a:gridCol>
              </a:tblGrid>
              <a:tr h="371140">
                <a:tc>
                  <a:txBody>
                    <a:bodyPr/>
                    <a:lstStyle/>
                    <a:p>
                      <a:pPr marL="34925">
                        <a:lnSpc>
                          <a:spcPct val="100000"/>
                        </a:lnSpc>
                      </a:pPr>
                      <a:r>
                        <a:rPr sz="2400" b="1" spc="-5" dirty="0">
                          <a:latin typeface="Courier New"/>
                          <a:cs typeface="Courier New"/>
                        </a:rPr>
                        <a:t>SET</a:t>
                      </a:r>
                      <a:endParaRPr sz="2400" dirty="0">
                        <a:latin typeface="Courier New"/>
                        <a:cs typeface="Courier New"/>
                      </a:endParaRPr>
                    </a:p>
                  </a:txBody>
                  <a:tcPr marL="0" marR="0" marT="0" marB="0"/>
                </a:tc>
                <a:tc>
                  <a:txBody>
                    <a:bodyPr/>
                    <a:lstStyle/>
                    <a:p>
                      <a:pPr marL="91440">
                        <a:lnSpc>
                          <a:spcPct val="100000"/>
                        </a:lnSpc>
                      </a:pPr>
                      <a:r>
                        <a:rPr sz="2400" spc="-5" dirty="0">
                          <a:latin typeface="Courier New"/>
                          <a:cs typeface="Courier New"/>
                        </a:rPr>
                        <a:t>[C</a:t>
                      </a:r>
                      <a:r>
                        <a:rPr sz="2400" spc="-15" dirty="0">
                          <a:latin typeface="Courier New"/>
                          <a:cs typeface="Courier New"/>
                        </a:rPr>
                        <a:t>ol</a:t>
                      </a:r>
                      <a:r>
                        <a:rPr sz="2400" spc="-5" dirty="0">
                          <a:latin typeface="Courier New"/>
                          <a:cs typeface="Courier New"/>
                        </a:rPr>
                        <a:t>umn1]</a:t>
                      </a:r>
                      <a:endParaRPr sz="2400">
                        <a:latin typeface="Courier New"/>
                        <a:cs typeface="Courier New"/>
                      </a:endParaRPr>
                    </a:p>
                  </a:txBody>
                  <a:tcPr marL="0" marR="0" marT="0" marB="0"/>
                </a:tc>
                <a:tc>
                  <a:txBody>
                    <a:bodyPr/>
                    <a:lstStyle/>
                    <a:p>
                      <a:pPr marL="91440">
                        <a:lnSpc>
                          <a:spcPct val="100000"/>
                        </a:lnSpc>
                      </a:pPr>
                      <a:r>
                        <a:rPr sz="2400" b="1" dirty="0">
                          <a:latin typeface="Courier New"/>
                          <a:cs typeface="Courier New"/>
                        </a:rPr>
                        <a:t>=</a:t>
                      </a:r>
                      <a:endParaRPr sz="2400">
                        <a:latin typeface="Courier New"/>
                        <a:cs typeface="Courier New"/>
                      </a:endParaRPr>
                    </a:p>
                  </a:txBody>
                  <a:tcPr marL="0" marR="0" marT="0" marB="0"/>
                </a:tc>
                <a:tc>
                  <a:txBody>
                    <a:bodyPr/>
                    <a:lstStyle/>
                    <a:p>
                      <a:pPr marL="89535">
                        <a:lnSpc>
                          <a:spcPct val="100000"/>
                        </a:lnSpc>
                      </a:pPr>
                      <a:r>
                        <a:rPr sz="2400" spc="-5" dirty="0">
                          <a:latin typeface="Courier New"/>
                          <a:cs typeface="Courier New"/>
                        </a:rPr>
                        <a:t>[Value</a:t>
                      </a:r>
                      <a:r>
                        <a:rPr sz="2400" spc="-15" dirty="0">
                          <a:latin typeface="Courier New"/>
                          <a:cs typeface="Courier New"/>
                        </a:rPr>
                        <a:t>1]</a:t>
                      </a:r>
                      <a:r>
                        <a:rPr sz="2400" b="1" dirty="0">
                          <a:latin typeface="Courier New"/>
                          <a:cs typeface="Courier New"/>
                        </a:rPr>
                        <a:t>,</a:t>
                      </a:r>
                      <a:endParaRPr sz="2400">
                        <a:latin typeface="Courier New"/>
                        <a:cs typeface="Courier New"/>
                      </a:endParaRPr>
                    </a:p>
                  </a:txBody>
                  <a:tcPr marL="0" marR="0" marT="0" marB="0"/>
                </a:tc>
                <a:extLst>
                  <a:ext uri="{0D108BD9-81ED-4DB2-BD59-A6C34878D82A}">
                    <a16:rowId xmlns:a16="http://schemas.microsoft.com/office/drawing/2014/main" val="10000"/>
                  </a:ext>
                </a:extLst>
              </a:tr>
              <a:tr h="365760">
                <a:tc>
                  <a:txBody>
                    <a:bodyPr/>
                    <a:lstStyle/>
                    <a:p>
                      <a:endParaRPr sz="2400">
                        <a:latin typeface="Courier New"/>
                        <a:cs typeface="Courier New"/>
                      </a:endParaRPr>
                    </a:p>
                  </a:txBody>
                  <a:tcPr marL="0" marR="0" marT="0" marB="0"/>
                </a:tc>
                <a:tc>
                  <a:txBody>
                    <a:bodyPr/>
                    <a:lstStyle/>
                    <a:p>
                      <a:pPr marL="91440">
                        <a:lnSpc>
                          <a:spcPct val="100000"/>
                        </a:lnSpc>
                      </a:pPr>
                      <a:r>
                        <a:rPr sz="2400" spc="-5" dirty="0">
                          <a:latin typeface="Courier New"/>
                          <a:cs typeface="Courier New"/>
                        </a:rPr>
                        <a:t>[C</a:t>
                      </a:r>
                      <a:r>
                        <a:rPr sz="2400" spc="-15" dirty="0">
                          <a:latin typeface="Courier New"/>
                          <a:cs typeface="Courier New"/>
                        </a:rPr>
                        <a:t>ol</a:t>
                      </a:r>
                      <a:r>
                        <a:rPr sz="2400" spc="-5" dirty="0">
                          <a:latin typeface="Courier New"/>
                          <a:cs typeface="Courier New"/>
                        </a:rPr>
                        <a:t>umn2]</a:t>
                      </a:r>
                      <a:endParaRPr sz="2400">
                        <a:latin typeface="Courier New"/>
                        <a:cs typeface="Courier New"/>
                      </a:endParaRPr>
                    </a:p>
                  </a:txBody>
                  <a:tcPr marL="0" marR="0" marT="0" marB="0"/>
                </a:tc>
                <a:tc>
                  <a:txBody>
                    <a:bodyPr/>
                    <a:lstStyle/>
                    <a:p>
                      <a:pPr marL="91440">
                        <a:lnSpc>
                          <a:spcPct val="100000"/>
                        </a:lnSpc>
                      </a:pPr>
                      <a:r>
                        <a:rPr sz="2400" b="1" dirty="0">
                          <a:latin typeface="Courier New"/>
                          <a:cs typeface="Courier New"/>
                        </a:rPr>
                        <a:t>=</a:t>
                      </a:r>
                      <a:endParaRPr sz="2400">
                        <a:latin typeface="Courier New"/>
                        <a:cs typeface="Courier New"/>
                      </a:endParaRPr>
                    </a:p>
                  </a:txBody>
                  <a:tcPr marL="0" marR="0" marT="0" marB="0"/>
                </a:tc>
                <a:tc>
                  <a:txBody>
                    <a:bodyPr/>
                    <a:lstStyle/>
                    <a:p>
                      <a:pPr marL="89535">
                        <a:lnSpc>
                          <a:spcPct val="100000"/>
                        </a:lnSpc>
                      </a:pPr>
                      <a:r>
                        <a:rPr sz="2400" spc="-5" dirty="0">
                          <a:latin typeface="Courier New"/>
                          <a:cs typeface="Courier New"/>
                        </a:rPr>
                        <a:t>[Value</a:t>
                      </a:r>
                      <a:r>
                        <a:rPr sz="2400" spc="-15" dirty="0">
                          <a:latin typeface="Courier New"/>
                          <a:cs typeface="Courier New"/>
                        </a:rPr>
                        <a:t>2]</a:t>
                      </a:r>
                      <a:r>
                        <a:rPr sz="2400" b="1" dirty="0">
                          <a:latin typeface="Courier New"/>
                          <a:cs typeface="Courier New"/>
                        </a:rPr>
                        <a:t>,</a:t>
                      </a:r>
                      <a:endParaRPr sz="2400">
                        <a:latin typeface="Courier New"/>
                        <a:cs typeface="Courier New"/>
                      </a:endParaRPr>
                    </a:p>
                  </a:txBody>
                  <a:tcPr marL="0" marR="0" marT="0" marB="0"/>
                </a:tc>
                <a:extLst>
                  <a:ext uri="{0D108BD9-81ED-4DB2-BD59-A6C34878D82A}">
                    <a16:rowId xmlns:a16="http://schemas.microsoft.com/office/drawing/2014/main" val="10001"/>
                  </a:ext>
                </a:extLst>
              </a:tr>
              <a:tr h="365759">
                <a:tc>
                  <a:txBody>
                    <a:bodyPr/>
                    <a:lstStyle/>
                    <a:p>
                      <a:endParaRPr sz="2400">
                        <a:latin typeface="Courier New"/>
                        <a:cs typeface="Courier New"/>
                      </a:endParaRPr>
                    </a:p>
                  </a:txBody>
                  <a:tcPr marL="0" marR="0" marT="0" marB="0"/>
                </a:tc>
                <a:tc>
                  <a:txBody>
                    <a:bodyPr/>
                    <a:lstStyle/>
                    <a:p>
                      <a:pPr marL="91440">
                        <a:lnSpc>
                          <a:spcPct val="100000"/>
                        </a:lnSpc>
                      </a:pPr>
                      <a:r>
                        <a:rPr sz="2400" spc="-5" dirty="0">
                          <a:latin typeface="Courier New"/>
                          <a:cs typeface="Courier New"/>
                        </a:rPr>
                        <a:t>[C</a:t>
                      </a:r>
                      <a:r>
                        <a:rPr sz="2400" spc="-15" dirty="0">
                          <a:latin typeface="Courier New"/>
                          <a:cs typeface="Courier New"/>
                        </a:rPr>
                        <a:t>ol</a:t>
                      </a:r>
                      <a:r>
                        <a:rPr sz="2400" spc="-5" dirty="0">
                          <a:latin typeface="Courier New"/>
                          <a:cs typeface="Courier New"/>
                        </a:rPr>
                        <a:t>umn3]</a:t>
                      </a:r>
                      <a:endParaRPr sz="2400">
                        <a:latin typeface="Courier New"/>
                        <a:cs typeface="Courier New"/>
                      </a:endParaRPr>
                    </a:p>
                  </a:txBody>
                  <a:tcPr marL="0" marR="0" marT="0" marB="0"/>
                </a:tc>
                <a:tc>
                  <a:txBody>
                    <a:bodyPr/>
                    <a:lstStyle/>
                    <a:p>
                      <a:pPr marL="91440">
                        <a:lnSpc>
                          <a:spcPct val="100000"/>
                        </a:lnSpc>
                      </a:pPr>
                      <a:r>
                        <a:rPr sz="2400" b="1" dirty="0">
                          <a:latin typeface="Courier New"/>
                          <a:cs typeface="Courier New"/>
                        </a:rPr>
                        <a:t>=</a:t>
                      </a:r>
                      <a:endParaRPr sz="2400">
                        <a:latin typeface="Courier New"/>
                        <a:cs typeface="Courier New"/>
                      </a:endParaRPr>
                    </a:p>
                  </a:txBody>
                  <a:tcPr marL="0" marR="0" marT="0" marB="0"/>
                </a:tc>
                <a:tc>
                  <a:txBody>
                    <a:bodyPr/>
                    <a:lstStyle/>
                    <a:p>
                      <a:pPr marL="89535">
                        <a:lnSpc>
                          <a:spcPct val="100000"/>
                        </a:lnSpc>
                      </a:pPr>
                      <a:r>
                        <a:rPr sz="2400" spc="-5" dirty="0">
                          <a:latin typeface="Courier New"/>
                          <a:cs typeface="Courier New"/>
                        </a:rPr>
                        <a:t>[Value</a:t>
                      </a:r>
                      <a:r>
                        <a:rPr sz="2400" spc="-15" dirty="0">
                          <a:latin typeface="Courier New"/>
                          <a:cs typeface="Courier New"/>
                        </a:rPr>
                        <a:t>3]</a:t>
                      </a:r>
                      <a:r>
                        <a:rPr sz="2400" b="1" dirty="0">
                          <a:latin typeface="Courier New"/>
                          <a:cs typeface="Courier New"/>
                        </a:rPr>
                        <a:t>,</a:t>
                      </a:r>
                      <a:endParaRPr sz="2400">
                        <a:latin typeface="Courier New"/>
                        <a:cs typeface="Courier New"/>
                      </a:endParaRPr>
                    </a:p>
                  </a:txBody>
                  <a:tcPr marL="0" marR="0" marT="0" marB="0"/>
                </a:tc>
                <a:extLst>
                  <a:ext uri="{0D108BD9-81ED-4DB2-BD59-A6C34878D82A}">
                    <a16:rowId xmlns:a16="http://schemas.microsoft.com/office/drawing/2014/main" val="10002"/>
                  </a:ext>
                </a:extLst>
              </a:tr>
              <a:tr h="371093">
                <a:tc>
                  <a:txBody>
                    <a:bodyPr/>
                    <a:lstStyle/>
                    <a:p>
                      <a:endParaRPr sz="2400">
                        <a:latin typeface="Courier New"/>
                        <a:cs typeface="Courier New"/>
                      </a:endParaRPr>
                    </a:p>
                  </a:txBody>
                  <a:tcPr marL="0" marR="0" marT="0" marB="0"/>
                </a:tc>
                <a:tc>
                  <a:txBody>
                    <a:bodyPr/>
                    <a:lstStyle/>
                    <a:p>
                      <a:pPr marL="91440">
                        <a:lnSpc>
                          <a:spcPct val="100000"/>
                        </a:lnSpc>
                      </a:pPr>
                      <a:r>
                        <a:rPr sz="2400" dirty="0">
                          <a:latin typeface="Courier New"/>
                          <a:cs typeface="Courier New"/>
                        </a:rPr>
                        <a:t>…</a:t>
                      </a:r>
                    </a:p>
                  </a:txBody>
                  <a:tcPr marL="0" marR="0" marT="0" marB="0"/>
                </a:tc>
                <a:tc>
                  <a:txBody>
                    <a:bodyPr/>
                    <a:lstStyle/>
                    <a:p>
                      <a:endParaRPr sz="2400" dirty="0">
                        <a:latin typeface="Courier New"/>
                        <a:cs typeface="Courier New"/>
                      </a:endParaRPr>
                    </a:p>
                  </a:txBody>
                  <a:tcPr marL="0" marR="0" marT="0" marB="0"/>
                </a:tc>
                <a:tc>
                  <a:txBody>
                    <a:bodyPr/>
                    <a:lstStyle/>
                    <a:p>
                      <a:endParaRPr sz="2400" dirty="0">
                        <a:latin typeface="Courier New"/>
                        <a:cs typeface="Courier New"/>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288C843422D1341B99CDFC1CB36D8F1" ma:contentTypeVersion="16" ma:contentTypeDescription="Create a new document." ma:contentTypeScope="" ma:versionID="00f0fe9e41852ea0cbef183bdbebddb1">
  <xsd:schema xmlns:xsd="http://www.w3.org/2001/XMLSchema" xmlns:xs="http://www.w3.org/2001/XMLSchema" xmlns:p="http://schemas.microsoft.com/office/2006/metadata/properties" xmlns:ns1="http://schemas.microsoft.com/sharepoint/v3" xmlns:ns3="fd324d43-7928-4869-b938-ef7fc449013f" xmlns:ns4="7dae02e5-9b8c-4926-8843-6038b4f7d570" targetNamespace="http://schemas.microsoft.com/office/2006/metadata/properties" ma:root="true" ma:fieldsID="f6127ac11222820d1a092d97307fa1e6" ns1:_="" ns3:_="" ns4:_="">
    <xsd:import namespace="http://schemas.microsoft.com/sharepoint/v3"/>
    <xsd:import namespace="fd324d43-7928-4869-b938-ef7fc449013f"/>
    <xsd:import namespace="7dae02e5-9b8c-4926-8843-6038b4f7d570"/>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LengthInSeconds" minOccurs="0"/>
                <xsd:element ref="ns4:MediaServiceDateTaken" minOccurs="0"/>
                <xsd:element ref="ns4:MediaServiceGenerationTime" minOccurs="0"/>
                <xsd:element ref="ns4:MediaServiceEventHashCode" minOccurs="0"/>
                <xsd:element ref="ns4:MediaServiceLocation" minOccurs="0"/>
                <xsd:element ref="ns4:MediaServiceOCR"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324d43-7928-4869-b938-ef7fc449013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ae02e5-9b8c-4926-8843-6038b4f7d57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ED6837-E3AE-41BD-8D08-B3A6505E69AB}">
  <ds:schemaRefs>
    <ds:schemaRef ds:uri="http://purl.org/dc/dcmitype/"/>
    <ds:schemaRef ds:uri="http://schemas.microsoft.com/sharepoint/v3"/>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purl.org/dc/terms/"/>
    <ds:schemaRef ds:uri="fd324d43-7928-4869-b938-ef7fc449013f"/>
    <ds:schemaRef ds:uri="http://www.w3.org/XML/1998/namespace"/>
    <ds:schemaRef ds:uri="http://purl.org/dc/elements/1.1/"/>
    <ds:schemaRef ds:uri="7dae02e5-9b8c-4926-8843-6038b4f7d570"/>
  </ds:schemaRefs>
</ds:datastoreItem>
</file>

<file path=customXml/itemProps2.xml><?xml version="1.0" encoding="utf-8"?>
<ds:datastoreItem xmlns:ds="http://schemas.openxmlformats.org/officeDocument/2006/customXml" ds:itemID="{888E250D-A22E-4887-8F4F-1AA5F40A1B22}">
  <ds:schemaRefs>
    <ds:schemaRef ds:uri="http://schemas.microsoft.com/sharepoint/v3/contenttype/forms"/>
  </ds:schemaRefs>
</ds:datastoreItem>
</file>

<file path=customXml/itemProps3.xml><?xml version="1.0" encoding="utf-8"?>
<ds:datastoreItem xmlns:ds="http://schemas.openxmlformats.org/officeDocument/2006/customXml" ds:itemID="{EFFB0883-A22E-4577-8AF0-A9C513D5A2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324d43-7928-4869-b938-ef7fc449013f"/>
    <ds:schemaRef ds:uri="7dae02e5-9b8c-4926-8843-6038b4f7d5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1920</TotalTime>
  <Words>1893</Words>
  <Application>Microsoft Office PowerPoint</Application>
  <PresentationFormat>On-screen Show (4:3)</PresentationFormat>
  <Paragraphs>335</Paragraphs>
  <Slides>22</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MS PGothic</vt:lpstr>
      <vt:lpstr>MS PGothic</vt:lpstr>
      <vt:lpstr>Arial</vt:lpstr>
      <vt:lpstr>Calibri</vt:lpstr>
      <vt:lpstr>Cambria Math</vt:lpstr>
      <vt:lpstr>Comic Sans MS</vt:lpstr>
      <vt:lpstr>Courier New</vt:lpstr>
      <vt:lpstr>Rockwell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Four types of SQL-DML</vt:lpstr>
      <vt:lpstr>INSERT</vt:lpstr>
      <vt:lpstr>UPDATE</vt:lpstr>
      <vt:lpstr>DELETE</vt:lpstr>
      <vt:lpstr>PowerPoint Presentation</vt:lpstr>
      <vt:lpstr>SELECT STATEMENT</vt:lpstr>
      <vt:lpstr>SELECT, FROM, WHERE clauses</vt:lpstr>
      <vt:lpstr>SELECT, FROM, WHERE clauses</vt:lpstr>
      <vt:lpstr>WHERE clause (Condition)</vt:lpstr>
      <vt:lpstr>WHERE clause (Condition)</vt:lpstr>
      <vt:lpstr>PowerPoint Presentation</vt:lpstr>
      <vt:lpstr>PowerPoint Presentation</vt:lpstr>
      <vt:lpstr>PowerPoint Presentation</vt:lpstr>
      <vt:lpstr>ORDER BY, DISTINCT</vt:lpstr>
      <vt:lpstr>AGGREGATION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Jill Thomasson</dc:creator>
  <cp:lastModifiedBy>Tavanapong, Wallapak [COM S]</cp:lastModifiedBy>
  <cp:revision>283</cp:revision>
  <cp:lastPrinted>2019-09-26T00:43:34Z</cp:lastPrinted>
  <dcterms:created xsi:type="dcterms:W3CDTF">2018-09-05T12:00:44Z</dcterms:created>
  <dcterms:modified xsi:type="dcterms:W3CDTF">2022-08-22T17:35:15Z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2016-09-06T00:00:00Z</vt:filetime>
  </property>
  <property fmtid="{D5CDD505-2E9C-101B-9397-08002B2CF9AE}" pid="3" name="LastSaved">
    <vt:filetime>2018-09-05T00:00:00Z</vt:filetime>
  </property>
  <property fmtid="{D5CDD505-2E9C-101B-9397-08002B2CF9AE}" pid="4" name="ContentTypeId">
    <vt:lpwstr>0x0101005288C843422D1341B99CDFC1CB36D8F1</vt:lpwstr>
  </property>
</Properties>
</file>