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352" r:id="rId2"/>
    <p:sldId id="373" r:id="rId3"/>
    <p:sldId id="365" r:id="rId4"/>
    <p:sldId id="372" r:id="rId5"/>
    <p:sldId id="366" r:id="rId6"/>
    <p:sldId id="297" r:id="rId7"/>
    <p:sldId id="354" r:id="rId8"/>
    <p:sldId id="370" r:id="rId9"/>
    <p:sldId id="322" r:id="rId10"/>
    <p:sldId id="326" r:id="rId11"/>
    <p:sldId id="339" r:id="rId12"/>
    <p:sldId id="340" r:id="rId13"/>
    <p:sldId id="353" r:id="rId14"/>
    <p:sldId id="341" r:id="rId15"/>
    <p:sldId id="327" r:id="rId16"/>
    <p:sldId id="329" r:id="rId17"/>
    <p:sldId id="332" r:id="rId18"/>
    <p:sldId id="333" r:id="rId19"/>
    <p:sldId id="371" r:id="rId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66" autoAdjust="0"/>
    <p:restoredTop sz="87766" autoAdjust="0"/>
  </p:normalViewPr>
  <p:slideViewPr>
    <p:cSldViewPr>
      <p:cViewPr varScale="1">
        <p:scale>
          <a:sx n="74" d="100"/>
          <a:sy n="74" d="100"/>
        </p:scale>
        <p:origin x="1099"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70162" cy="481311"/>
          </a:xfrm>
          <a:prstGeom prst="rect">
            <a:avLst/>
          </a:prstGeom>
        </p:spPr>
        <p:txBody>
          <a:bodyPr vert="horz" lIns="91427" tIns="45714" rIns="91427" bIns="45714" rtlCol="0"/>
          <a:lstStyle>
            <a:lvl1pPr algn="l">
              <a:defRPr sz="1200"/>
            </a:lvl1pPr>
          </a:lstStyle>
          <a:p>
            <a:endParaRPr lang="en-US"/>
          </a:p>
        </p:txBody>
      </p:sp>
      <p:sp>
        <p:nvSpPr>
          <p:cNvPr id="3" name="Date Placeholder 2"/>
          <p:cNvSpPr>
            <a:spLocks noGrp="1"/>
          </p:cNvSpPr>
          <p:nvPr>
            <p:ph type="dt" sz="quarter" idx="1"/>
          </p:nvPr>
        </p:nvSpPr>
        <p:spPr>
          <a:xfrm>
            <a:off x="4143829" y="2"/>
            <a:ext cx="3170162" cy="481311"/>
          </a:xfrm>
          <a:prstGeom prst="rect">
            <a:avLst/>
          </a:prstGeom>
        </p:spPr>
        <p:txBody>
          <a:bodyPr vert="horz" lIns="91427" tIns="45714" rIns="91427" bIns="45714" rtlCol="0"/>
          <a:lstStyle>
            <a:lvl1pPr algn="r">
              <a:defRPr sz="1200"/>
            </a:lvl1pPr>
          </a:lstStyle>
          <a:p>
            <a:fld id="{501DA0D1-1EA1-45D4-B214-58CEC0C06074}" type="datetimeFigureOut">
              <a:rPr lang="en-US" smtClean="0"/>
              <a:t>8/29/2022</a:t>
            </a:fld>
            <a:endParaRPr lang="en-US"/>
          </a:p>
        </p:txBody>
      </p:sp>
      <p:sp>
        <p:nvSpPr>
          <p:cNvPr id="4" name="Footer Placeholder 3"/>
          <p:cNvSpPr>
            <a:spLocks noGrp="1"/>
          </p:cNvSpPr>
          <p:nvPr>
            <p:ph type="ftr" sz="quarter" idx="2"/>
          </p:nvPr>
        </p:nvSpPr>
        <p:spPr>
          <a:xfrm>
            <a:off x="0" y="9119890"/>
            <a:ext cx="3170162" cy="481310"/>
          </a:xfrm>
          <a:prstGeom prst="rect">
            <a:avLst/>
          </a:prstGeom>
        </p:spPr>
        <p:txBody>
          <a:bodyPr vert="horz" lIns="91427" tIns="45714" rIns="91427" bIns="45714" rtlCol="0" anchor="b"/>
          <a:lstStyle>
            <a:lvl1pPr algn="l">
              <a:defRPr sz="1200"/>
            </a:lvl1pPr>
          </a:lstStyle>
          <a:p>
            <a:endParaRPr lang="en-US"/>
          </a:p>
        </p:txBody>
      </p:sp>
      <p:sp>
        <p:nvSpPr>
          <p:cNvPr id="5" name="Slide Number Placeholder 4"/>
          <p:cNvSpPr>
            <a:spLocks noGrp="1"/>
          </p:cNvSpPr>
          <p:nvPr>
            <p:ph type="sldNum" sz="quarter" idx="3"/>
          </p:nvPr>
        </p:nvSpPr>
        <p:spPr>
          <a:xfrm>
            <a:off x="4143829" y="9119890"/>
            <a:ext cx="3170162" cy="481310"/>
          </a:xfrm>
          <a:prstGeom prst="rect">
            <a:avLst/>
          </a:prstGeom>
        </p:spPr>
        <p:txBody>
          <a:bodyPr vert="horz" lIns="91427" tIns="45714" rIns="91427" bIns="45714" rtlCol="0" anchor="b"/>
          <a:lstStyle>
            <a:lvl1pPr algn="r">
              <a:defRPr sz="1200"/>
            </a:lvl1pPr>
          </a:lstStyle>
          <a:p>
            <a:fld id="{6667DF4A-F3C5-4595-A89C-C14E8A05FB8C}" type="slidenum">
              <a:rPr lang="en-US" smtClean="0"/>
              <a:t>‹#›</a:t>
            </a:fld>
            <a:endParaRPr lang="en-US"/>
          </a:p>
        </p:txBody>
      </p:sp>
    </p:spTree>
    <p:extLst>
      <p:ext uri="{BB962C8B-B14F-4D97-AF65-F5344CB8AC3E}">
        <p14:creationId xmlns:p14="http://schemas.microsoft.com/office/powerpoint/2010/main" val="2712652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99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47" tIns="48324" rIns="96647" bIns="48324">
            <a:normAutofit fontScale="25000" lnSpcReduction="20000"/>
          </a:bodyPr>
          <a:lstStyle/>
          <a:p>
            <a:endParaRPr/>
          </a:p>
        </p:txBody>
      </p:sp>
    </p:spTree>
    <p:extLst>
      <p:ext uri="{BB962C8B-B14F-4D97-AF65-F5344CB8AC3E}">
        <p14:creationId xmlns:p14="http://schemas.microsoft.com/office/powerpoint/2010/main" val="3159750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47" tIns="48324" rIns="96647" bIns="48324">
            <a:normAutofit fontScale="25000" lnSpcReduction="20000"/>
          </a:bodyPr>
          <a:lstStyle/>
          <a:p>
            <a:endParaRPr/>
          </a:p>
        </p:txBody>
      </p:sp>
    </p:spTree>
    <p:extLst>
      <p:ext uri="{BB962C8B-B14F-4D97-AF65-F5344CB8AC3E}">
        <p14:creationId xmlns:p14="http://schemas.microsoft.com/office/powerpoint/2010/main" val="3451299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a:xfrm>
            <a:off x="731838" y="4621213"/>
            <a:ext cx="5851525" cy="3779837"/>
          </a:xfrm>
          <a:prstGeom prst="rect">
            <a:avLst/>
          </a:prstGeom>
        </p:spPr>
        <p:txBody>
          <a:bodyPr/>
          <a:lstStyle/>
          <a:p>
            <a:r>
              <a:rPr lang="en-US" dirty="0"/>
              <a:t>Explain</a:t>
            </a:r>
            <a:r>
              <a:rPr lang="en-US" baseline="0" dirty="0"/>
              <a:t> what is the relation list</a:t>
            </a:r>
            <a:endParaRPr lang="en-US" dirty="0"/>
          </a:p>
        </p:txBody>
      </p:sp>
    </p:spTree>
    <p:extLst>
      <p:ext uri="{BB962C8B-B14F-4D97-AF65-F5344CB8AC3E}">
        <p14:creationId xmlns:p14="http://schemas.microsoft.com/office/powerpoint/2010/main" val="401469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47" tIns="48324" rIns="96647" bIns="48324">
            <a:normAutofit fontScale="25000" lnSpcReduction="20000"/>
          </a:bodyPr>
          <a:lstStyle/>
          <a:p>
            <a:endParaRPr/>
          </a:p>
        </p:txBody>
      </p:sp>
    </p:spTree>
    <p:extLst>
      <p:ext uri="{BB962C8B-B14F-4D97-AF65-F5344CB8AC3E}">
        <p14:creationId xmlns:p14="http://schemas.microsoft.com/office/powerpoint/2010/main" val="4172593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Arial"/>
                <a:cs typeface="Arial"/>
              </a:defRPr>
            </a:lvl1p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rgbClr val="CE112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00" b="0" i="0">
                <a:solidFill>
                  <a:srgbClr val="796D67"/>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Arial"/>
                <a:cs typeface="Arial"/>
              </a:defRPr>
            </a:lvl1p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rgbClr val="CE1125"/>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Arial"/>
                <a:cs typeface="Arial"/>
              </a:defRPr>
            </a:lvl1p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rgbClr val="CE112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Arial"/>
                <a:cs typeface="Arial"/>
              </a:defRPr>
            </a:lvl1p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Arial"/>
                <a:cs typeface="Arial"/>
              </a:defRPr>
            </a:lvl1p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095999"/>
            <a:ext cx="9144000" cy="762000"/>
          </a:xfrm>
          <a:custGeom>
            <a:avLst/>
            <a:gdLst/>
            <a:ahLst/>
            <a:cxnLst/>
            <a:rect l="l" t="t" r="r" b="b"/>
            <a:pathLst>
              <a:path w="9144000" h="762000">
                <a:moveTo>
                  <a:pt x="0" y="761999"/>
                </a:moveTo>
                <a:lnTo>
                  <a:pt x="9144000" y="761999"/>
                </a:lnTo>
                <a:lnTo>
                  <a:pt x="9144000" y="0"/>
                </a:lnTo>
                <a:lnTo>
                  <a:pt x="0" y="0"/>
                </a:lnTo>
                <a:lnTo>
                  <a:pt x="0" y="761999"/>
                </a:lnTo>
                <a:close/>
              </a:path>
            </a:pathLst>
          </a:custGeom>
          <a:solidFill>
            <a:srgbClr val="CE1125"/>
          </a:solidFill>
        </p:spPr>
        <p:txBody>
          <a:bodyPr wrap="square" lIns="0" tIns="0" rIns="0" bIns="0" rtlCol="0"/>
          <a:lstStyle/>
          <a:p>
            <a:endParaRPr/>
          </a:p>
        </p:txBody>
      </p:sp>
      <p:sp>
        <p:nvSpPr>
          <p:cNvPr id="17" name="bk object 17"/>
          <p:cNvSpPr/>
          <p:nvPr/>
        </p:nvSpPr>
        <p:spPr>
          <a:xfrm>
            <a:off x="533400" y="6365747"/>
            <a:ext cx="3200400" cy="263652"/>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35940" y="529673"/>
            <a:ext cx="8072119" cy="445134"/>
          </a:xfrm>
          <a:prstGeom prst="rect">
            <a:avLst/>
          </a:prstGeom>
        </p:spPr>
        <p:txBody>
          <a:bodyPr wrap="square" lIns="0" tIns="0" rIns="0" bIns="0">
            <a:spAutoFit/>
          </a:bodyPr>
          <a:lstStyle>
            <a:lvl1pPr>
              <a:defRPr sz="3500" b="0" i="0">
                <a:solidFill>
                  <a:srgbClr val="CE1125"/>
                </a:solidFill>
                <a:latin typeface="Arial"/>
                <a:cs typeface="Arial"/>
              </a:defRPr>
            </a:lvl1pPr>
          </a:lstStyle>
          <a:p>
            <a:endParaRPr/>
          </a:p>
        </p:txBody>
      </p:sp>
      <p:sp>
        <p:nvSpPr>
          <p:cNvPr id="3" name="Holder 3"/>
          <p:cNvSpPr>
            <a:spLocks noGrp="1"/>
          </p:cNvSpPr>
          <p:nvPr>
            <p:ph type="body" idx="1"/>
          </p:nvPr>
        </p:nvSpPr>
        <p:spPr>
          <a:xfrm>
            <a:off x="798830" y="1166360"/>
            <a:ext cx="7546339" cy="3276600"/>
          </a:xfrm>
          <a:prstGeom prst="rect">
            <a:avLst/>
          </a:prstGeom>
        </p:spPr>
        <p:txBody>
          <a:bodyPr wrap="square" lIns="0" tIns="0" rIns="0" bIns="0">
            <a:spAutoFit/>
          </a:bodyPr>
          <a:lstStyle>
            <a:lvl1pPr>
              <a:defRPr sz="2600" b="0" i="0">
                <a:solidFill>
                  <a:srgbClr val="796D67"/>
                </a:solidFill>
                <a:latin typeface="Arial"/>
                <a:cs typeface="Arial"/>
              </a:defRPr>
            </a:lvl1pPr>
          </a:lstStyle>
          <a:p>
            <a:endParaRPr/>
          </a:p>
        </p:txBody>
      </p:sp>
      <p:sp>
        <p:nvSpPr>
          <p:cNvPr id="4" name="Holder 4"/>
          <p:cNvSpPr>
            <a:spLocks noGrp="1"/>
          </p:cNvSpPr>
          <p:nvPr>
            <p:ph type="ftr" sz="quarter" idx="5"/>
          </p:nvPr>
        </p:nvSpPr>
        <p:spPr>
          <a:xfrm>
            <a:off x="5729985" y="6392714"/>
            <a:ext cx="3043554" cy="228600"/>
          </a:xfrm>
          <a:prstGeom prst="rect">
            <a:avLst/>
          </a:prstGeom>
        </p:spPr>
        <p:txBody>
          <a:bodyPr wrap="square" lIns="0" tIns="0" rIns="0" bIns="0">
            <a:spAutoFit/>
          </a:bodyPr>
          <a:lstStyle>
            <a:lvl1pPr>
              <a:defRPr sz="1600" b="0" i="0">
                <a:solidFill>
                  <a:schemeClr val="bg1"/>
                </a:solidFill>
                <a:latin typeface="Arial"/>
                <a:cs typeface="Arial"/>
              </a:defRPr>
            </a:lvl1p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5E53C8-5B05-4091-B7EC-8E5A8FDF0F33}"/>
              </a:ext>
            </a:extLst>
          </p:cNvPr>
          <p:cNvSpPr>
            <a:spLocks noChangeArrowheads="1"/>
          </p:cNvSpPr>
          <p:nvPr/>
        </p:nvSpPr>
        <p:spPr bwMode="auto">
          <a:xfrm>
            <a:off x="762000" y="7620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4000" dirty="0">
                <a:solidFill>
                  <a:srgbClr val="CC0066"/>
                </a:solidFill>
                <a:latin typeface="Comic Sans MS" panose="030F0702030302020204" pitchFamily="66" charset="0"/>
              </a:rPr>
              <a:t>Complex SQL Queries</a:t>
            </a:r>
          </a:p>
        </p:txBody>
      </p:sp>
      <p:sp>
        <p:nvSpPr>
          <p:cNvPr id="4" name="Subtitle 2">
            <a:extLst>
              <a:ext uri="{FF2B5EF4-FFF2-40B4-BE49-F238E27FC236}">
                <a16:creationId xmlns:a16="http://schemas.microsoft.com/office/drawing/2014/main" id="{225EDB6B-A723-4703-A2E4-961413B71DA8}"/>
              </a:ext>
            </a:extLst>
          </p:cNvPr>
          <p:cNvSpPr txBox="1">
            <a:spLocks/>
          </p:cNvSpPr>
          <p:nvPr/>
        </p:nvSpPr>
        <p:spPr>
          <a:xfrm>
            <a:off x="990600" y="3276600"/>
            <a:ext cx="7543800" cy="2529682"/>
          </a:xfrm>
          <a:prstGeom prst="rect">
            <a:avLst/>
          </a:prstGeom>
        </p:spPr>
        <p:txBody>
          <a:bodyPr rtlCol="0">
            <a:normAutofit lnSpcReduction="100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spcBef>
                <a:spcPct val="0"/>
              </a:spcBef>
              <a:buClr>
                <a:schemeClr val="accent1">
                  <a:lumMod val="75000"/>
                </a:schemeClr>
              </a:buClr>
              <a:defRPr/>
            </a:pPr>
            <a:r>
              <a:rPr lang="en-US" altLang="en-US" sz="1600" b="1" kern="0" dirty="0">
                <a:solidFill>
                  <a:sysClr val="windowText" lastClr="000000"/>
                </a:solidFill>
                <a:latin typeface="Comic Sans MS" panose="030F0702030302020204" pitchFamily="66" charset="0"/>
              </a:rPr>
              <a:t>Disclaimer: </a:t>
            </a:r>
            <a:r>
              <a:rPr lang="en-US" altLang="en-US" sz="1600" kern="0" dirty="0">
                <a:solidFill>
                  <a:sysClr val="windowText" lastClr="000000"/>
                </a:solidFill>
                <a:latin typeface="Comic Sans MS" panose="030F0702030302020204" pitchFamily="66" charset="0"/>
              </a:rPr>
              <a:t>Lecture notes are provided as is. They are intended for personal use by students of COMS 363 Fall 2022. They are not to be posted publicly or shared with anyone outside of this class without the instructor’s written permission.</a:t>
            </a:r>
          </a:p>
          <a:p>
            <a:pPr>
              <a:spcBef>
                <a:spcPct val="0"/>
              </a:spcBef>
              <a:buClr>
                <a:schemeClr val="accent1">
                  <a:lumMod val="75000"/>
                </a:schemeClr>
              </a:buClr>
              <a:defRPr/>
            </a:pPr>
            <a:endParaRPr lang="en-US" altLang="en-US" sz="1600" kern="0" dirty="0">
              <a:solidFill>
                <a:sysClr val="windowText" lastClr="000000"/>
              </a:solidFill>
              <a:latin typeface="Comic Sans MS" panose="030F0702030302020204" pitchFamily="66" charset="0"/>
            </a:endParaRPr>
          </a:p>
          <a:p>
            <a:pPr>
              <a:spcBef>
                <a:spcPct val="0"/>
              </a:spcBef>
              <a:buClr>
                <a:schemeClr val="accent1">
                  <a:lumMod val="75000"/>
                </a:schemeClr>
              </a:buClr>
              <a:defRPr/>
            </a:pPr>
            <a:r>
              <a:rPr lang="en-US" altLang="en-US" sz="1600" kern="0" dirty="0">
                <a:solidFill>
                  <a:sysClr val="windowText" lastClr="000000"/>
                </a:solidFill>
                <a:latin typeface="Comic Sans MS" panose="030F0702030302020204" pitchFamily="66" charset="0"/>
              </a:rPr>
              <a:t>Reference: </a:t>
            </a:r>
          </a:p>
          <a:p>
            <a:pPr>
              <a:spcBef>
                <a:spcPct val="0"/>
              </a:spcBef>
              <a:buClr>
                <a:schemeClr val="accent1">
                  <a:lumMod val="75000"/>
                </a:schemeClr>
              </a:buClr>
              <a:defRPr/>
            </a:pPr>
            <a:endParaRPr lang="en-US" altLang="en-US" sz="1600" kern="0" dirty="0">
              <a:solidFill>
                <a:sysClr val="windowText" lastClr="000000"/>
              </a:solidFill>
              <a:latin typeface="Comic Sans MS" panose="030F0702030302020204" pitchFamily="66" charset="0"/>
            </a:endParaRPr>
          </a:p>
          <a:p>
            <a:pPr marL="285750" indent="-285750">
              <a:spcBef>
                <a:spcPct val="0"/>
              </a:spcBef>
              <a:buClr>
                <a:schemeClr val="accent1">
                  <a:lumMod val="75000"/>
                </a:schemeClr>
              </a:buClr>
              <a:defRPr/>
            </a:pPr>
            <a:r>
              <a:rPr lang="en-US" altLang="en-US" sz="1600" kern="0" dirty="0">
                <a:solidFill>
                  <a:sysClr val="windowText" lastClr="000000"/>
                </a:solidFill>
                <a:latin typeface="Comic Sans MS" panose="030F0702030302020204" pitchFamily="66" charset="0"/>
              </a:rPr>
              <a:t>Chapter 5 of Database Management Systems, 3</a:t>
            </a:r>
            <a:r>
              <a:rPr lang="en-US" altLang="en-US" sz="1600" kern="0" baseline="30000" dirty="0">
                <a:solidFill>
                  <a:sysClr val="windowText" lastClr="000000"/>
                </a:solidFill>
                <a:latin typeface="Comic Sans MS" panose="030F0702030302020204" pitchFamily="66" charset="0"/>
              </a:rPr>
              <a:t>rd</a:t>
            </a:r>
            <a:r>
              <a:rPr lang="en-US" altLang="en-US" sz="1600" kern="0" dirty="0">
                <a:solidFill>
                  <a:sysClr val="windowText" lastClr="000000"/>
                </a:solidFill>
                <a:latin typeface="Comic Sans MS" panose="030F0702030302020204" pitchFamily="66" charset="0"/>
              </a:rPr>
              <a:t> edition by Ramakrishnan and </a:t>
            </a:r>
            <a:r>
              <a:rPr lang="en-US" altLang="en-US" sz="1600" kern="0" dirty="0" err="1">
                <a:solidFill>
                  <a:sysClr val="windowText" lastClr="000000"/>
                </a:solidFill>
                <a:latin typeface="Comic Sans MS" panose="030F0702030302020204" pitchFamily="66" charset="0"/>
              </a:rPr>
              <a:t>Gherke</a:t>
            </a:r>
            <a:r>
              <a:rPr lang="en-US" altLang="en-US" sz="1600" kern="0" dirty="0">
                <a:solidFill>
                  <a:sysClr val="windowText" lastClr="000000"/>
                </a:solidFill>
                <a:latin typeface="Comic Sans MS" panose="030F0702030302020204" pitchFamily="66" charset="0"/>
              </a:rPr>
              <a:t>, McGraw-Hill </a:t>
            </a:r>
            <a:r>
              <a:rPr lang="en-US" altLang="en-US" sz="1600" kern="0" dirty="0" err="1">
                <a:solidFill>
                  <a:sysClr val="windowText" lastClr="000000"/>
                </a:solidFill>
                <a:latin typeface="Comic Sans MS" panose="030F0702030302020204" pitchFamily="66" charset="0"/>
              </a:rPr>
              <a:t>Higer</a:t>
            </a:r>
            <a:r>
              <a:rPr lang="en-US" altLang="en-US" sz="1600" kern="0" dirty="0">
                <a:solidFill>
                  <a:sysClr val="windowText" lastClr="000000"/>
                </a:solidFill>
                <a:latin typeface="Comic Sans MS" panose="030F0702030302020204" pitchFamily="66" charset="0"/>
              </a:rPr>
              <a:t> Education, 2003.</a:t>
            </a:r>
          </a:p>
          <a:p>
            <a:pPr marL="285750" indent="-285750">
              <a:spcBef>
                <a:spcPct val="0"/>
              </a:spcBef>
              <a:buClr>
                <a:schemeClr val="accent1">
                  <a:lumMod val="75000"/>
                </a:schemeClr>
              </a:buClr>
              <a:defRPr/>
            </a:pPr>
            <a:r>
              <a:rPr lang="en-US" altLang="en-US" sz="1600" kern="0" dirty="0">
                <a:solidFill>
                  <a:sysClr val="windowText" lastClr="000000"/>
                </a:solidFill>
                <a:latin typeface="Comic Sans MS" panose="030F0702030302020204" pitchFamily="66" charset="0"/>
              </a:rPr>
              <a:t>Some slides by Profs. </a:t>
            </a:r>
            <a:r>
              <a:rPr lang="en-US" sz="1600" dirty="0" err="1"/>
              <a:t>Thitivatr</a:t>
            </a:r>
            <a:r>
              <a:rPr lang="en-US" sz="1600" dirty="0"/>
              <a:t> </a:t>
            </a:r>
            <a:r>
              <a:rPr lang="en-US" sz="1600" dirty="0" err="1"/>
              <a:t>Patanasakpinyo</a:t>
            </a:r>
            <a:r>
              <a:rPr lang="en-US" sz="1600" dirty="0"/>
              <a:t> and </a:t>
            </a:r>
            <a:r>
              <a:rPr lang="en-US" sz="1600" dirty="0" err="1"/>
              <a:t>Kien</a:t>
            </a:r>
            <a:r>
              <a:rPr lang="en-US" sz="1600" dirty="0"/>
              <a:t> A. Hua</a:t>
            </a:r>
            <a:endParaRPr lang="en-US" altLang="en-US" sz="1200" kern="0" dirty="0">
              <a:solidFill>
                <a:sysClr val="windowText" lastClr="000000"/>
              </a:solidFill>
              <a:latin typeface="Comic Sans MS" panose="030F0702030302020204" pitchFamily="66" charset="0"/>
            </a:endParaRPr>
          </a:p>
          <a:p>
            <a:pPr>
              <a:buClr>
                <a:schemeClr val="accent1">
                  <a:lumMod val="75000"/>
                </a:schemeClr>
              </a:buClr>
              <a:defRPr/>
            </a:pPr>
            <a:endParaRPr lang="en-US" sz="1100" kern="0" dirty="0">
              <a:solidFill>
                <a:sysClr val="windowText" lastClr="000000"/>
              </a:solidFill>
            </a:endParaRPr>
          </a:p>
        </p:txBody>
      </p:sp>
    </p:spTree>
    <p:extLst>
      <p:ext uri="{BB962C8B-B14F-4D97-AF65-F5344CB8AC3E}">
        <p14:creationId xmlns:p14="http://schemas.microsoft.com/office/powerpoint/2010/main" val="1344595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85800" y="3048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dirty="0">
                <a:solidFill>
                  <a:srgbClr val="FF0000"/>
                </a:solidFill>
                <a:latin typeface="Arial" panose="020B0604020202020204" pitchFamily="34" charset="0"/>
                <a:cs typeface="Arial" panose="020B0604020202020204" pitchFamily="34" charset="0"/>
              </a:rPr>
              <a:t>Conceptual Evaluation of Join</a:t>
            </a:r>
          </a:p>
        </p:txBody>
      </p:sp>
      <p:sp>
        <p:nvSpPr>
          <p:cNvPr id="29699" name="Rectangle 3"/>
          <p:cNvSpPr>
            <a:spLocks noChangeArrowheads="1"/>
          </p:cNvSpPr>
          <p:nvPr/>
        </p:nvSpPr>
        <p:spPr bwMode="auto">
          <a:xfrm>
            <a:off x="224966" y="1515307"/>
            <a:ext cx="8359614"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2400" dirty="0">
              <a:latin typeface="Comic Sans MS" panose="030F0702030302020204" pitchFamily="66" charset="0"/>
            </a:endParaRPr>
          </a:p>
          <a:p>
            <a:pPr marL="0" indent="0" eaLnBrk="1" hangingPunct="1">
              <a:buNone/>
            </a:pPr>
            <a:r>
              <a:rPr lang="en-US" altLang="en-US" sz="2400" dirty="0">
                <a:latin typeface="Comic Sans MS" panose="030F0702030302020204" pitchFamily="66" charset="0"/>
              </a:rPr>
              <a:t>     Conceptually</a:t>
            </a:r>
          </a:p>
          <a:p>
            <a:pPr marL="800100" lvl="1" indent="-342900" eaLnBrk="1" hangingPunct="1">
              <a:buSzPct val="75000"/>
              <a:buFont typeface="+mj-lt"/>
              <a:buAutoNum type="arabicPeriod"/>
            </a:pPr>
            <a:r>
              <a:rPr lang="en-US" altLang="en-US" sz="1800" dirty="0">
                <a:latin typeface="Comic Sans MS" panose="030F0702030302020204" pitchFamily="66" charset="0"/>
              </a:rPr>
              <a:t>Compute the cross-product of all the relations in the query</a:t>
            </a:r>
          </a:p>
          <a:p>
            <a:pPr marL="800100" lvl="1" indent="-342900" eaLnBrk="1" hangingPunct="1">
              <a:buSzPct val="75000"/>
              <a:buFont typeface="+mj-lt"/>
              <a:buAutoNum type="arabicPeriod"/>
            </a:pPr>
            <a:r>
              <a:rPr lang="en-US" altLang="en-US" sz="1800" dirty="0">
                <a:latin typeface="Comic Sans MS" panose="030F0702030302020204" pitchFamily="66" charset="0"/>
              </a:rPr>
              <a:t>Discard resulting tuples if they fail </a:t>
            </a:r>
            <a:r>
              <a:rPr lang="en-US" altLang="en-US" sz="1800" i="1" dirty="0">
                <a:solidFill>
                  <a:schemeClr val="accent2"/>
                </a:solidFill>
                <a:latin typeface="Comic Sans MS" panose="030F0702030302020204" pitchFamily="66" charset="0"/>
              </a:rPr>
              <a:t>qualifications (where clause)</a:t>
            </a:r>
            <a:endParaRPr lang="en-US" altLang="en-US" sz="1800" dirty="0">
              <a:solidFill>
                <a:schemeClr val="accent2"/>
              </a:solidFill>
              <a:latin typeface="Comic Sans MS" panose="030F0702030302020204" pitchFamily="66" charset="0"/>
            </a:endParaRPr>
          </a:p>
          <a:p>
            <a:pPr marL="800100" lvl="1" indent="-342900" eaLnBrk="1" hangingPunct="1">
              <a:buSzPct val="75000"/>
              <a:buFont typeface="+mj-lt"/>
              <a:buAutoNum type="arabicPeriod"/>
            </a:pPr>
            <a:r>
              <a:rPr lang="en-US" altLang="en-US" sz="1800" dirty="0">
                <a:latin typeface="Comic Sans MS" panose="030F0702030302020204" pitchFamily="66" charset="0"/>
              </a:rPr>
              <a:t>Delete attributes that are not in </a:t>
            </a:r>
            <a:r>
              <a:rPr lang="en-US" altLang="en-US" sz="1800" i="1" dirty="0">
                <a:solidFill>
                  <a:schemeClr val="accent2"/>
                </a:solidFill>
                <a:latin typeface="Comic Sans MS" panose="030F0702030302020204" pitchFamily="66" charset="0"/>
              </a:rPr>
              <a:t>target-list (after “SELECT”)</a:t>
            </a:r>
            <a:endParaRPr lang="en-US" altLang="en-US" sz="1800" dirty="0">
              <a:solidFill>
                <a:schemeClr val="accent2"/>
              </a:solidFill>
              <a:latin typeface="Comic Sans MS" panose="030F0702030302020204" pitchFamily="66" charset="0"/>
            </a:endParaRPr>
          </a:p>
          <a:p>
            <a:pPr marL="800100" lvl="1" indent="-342900" eaLnBrk="1" hangingPunct="1">
              <a:buSzPct val="75000"/>
              <a:buFont typeface="+mj-lt"/>
              <a:buAutoNum type="arabicPeriod"/>
            </a:pPr>
            <a:r>
              <a:rPr lang="en-US" altLang="en-US" sz="1800" dirty="0">
                <a:latin typeface="Comic Sans MS" panose="030F0702030302020204" pitchFamily="66" charset="0"/>
              </a:rPr>
              <a:t>If </a:t>
            </a:r>
            <a:r>
              <a:rPr lang="en-US" altLang="en-US" sz="1600" dirty="0">
                <a:latin typeface="Comic Sans MS" panose="030F0702030302020204" pitchFamily="66" charset="0"/>
              </a:rPr>
              <a:t>DISTINCT</a:t>
            </a:r>
            <a:r>
              <a:rPr lang="en-US" altLang="en-US" sz="1800" dirty="0">
                <a:latin typeface="Comic Sans MS" panose="030F0702030302020204" pitchFamily="66" charset="0"/>
              </a:rPr>
              <a:t> is specified, eliminate duplicate rows.</a:t>
            </a:r>
          </a:p>
        </p:txBody>
      </p:sp>
      <p:sp>
        <p:nvSpPr>
          <p:cNvPr id="3" name="Rectangle 2"/>
          <p:cNvSpPr/>
          <p:nvPr/>
        </p:nvSpPr>
        <p:spPr>
          <a:xfrm>
            <a:off x="1828800" y="4343400"/>
            <a:ext cx="6324600" cy="830997"/>
          </a:xfrm>
          <a:prstGeom prst="rect">
            <a:avLst/>
          </a:prstGeom>
          <a:ln w="28575">
            <a:solidFill>
              <a:schemeClr val="tx1"/>
            </a:solidFill>
          </a:ln>
        </p:spPr>
        <p:txBody>
          <a:bodyPr wrap="square">
            <a:spAutoFit/>
          </a:bodyPr>
          <a:lstStyle/>
          <a:p>
            <a:pPr marL="85725">
              <a:lnSpc>
                <a:spcPct val="100000"/>
              </a:lnSpc>
            </a:pPr>
            <a:r>
              <a:rPr lang="en-US" sz="1600" dirty="0">
                <a:latin typeface="Courier New"/>
                <a:cs typeface="Courier New"/>
              </a:rPr>
              <a:t>Select </a:t>
            </a:r>
            <a:r>
              <a:rPr lang="en-US" sz="1600" dirty="0" err="1">
                <a:latin typeface="Courier New"/>
                <a:cs typeface="Courier New"/>
              </a:rPr>
              <a:t>e.eid</a:t>
            </a:r>
            <a:r>
              <a:rPr lang="en-US" sz="1600" dirty="0">
                <a:latin typeface="Courier New"/>
                <a:cs typeface="Courier New"/>
              </a:rPr>
              <a:t>, </a:t>
            </a:r>
            <a:r>
              <a:rPr lang="en-US" sz="1600" dirty="0" err="1">
                <a:latin typeface="Courier New"/>
                <a:cs typeface="Courier New"/>
              </a:rPr>
              <a:t>e.salary</a:t>
            </a:r>
            <a:r>
              <a:rPr lang="en-US" sz="1600" dirty="0">
                <a:latin typeface="Courier New"/>
                <a:cs typeface="Courier New"/>
              </a:rPr>
              <a:t>, </a:t>
            </a:r>
            <a:r>
              <a:rPr lang="en-US" sz="1600" dirty="0" err="1">
                <a:latin typeface="Courier New"/>
                <a:cs typeface="Courier New"/>
              </a:rPr>
              <a:t>w.did</a:t>
            </a:r>
            <a:endParaRPr lang="en-US" sz="1600" dirty="0">
              <a:latin typeface="Courier New"/>
              <a:cs typeface="Courier New"/>
            </a:endParaRPr>
          </a:p>
          <a:p>
            <a:pPr marL="85725">
              <a:lnSpc>
                <a:spcPct val="100000"/>
              </a:lnSpc>
            </a:pPr>
            <a:r>
              <a:rPr lang="en-US" sz="1600" dirty="0">
                <a:latin typeface="Courier New"/>
                <a:cs typeface="Courier New"/>
              </a:rPr>
              <a:t>FROM </a:t>
            </a:r>
            <a:r>
              <a:rPr lang="en-US" sz="1600" spc="-5" dirty="0" err="1">
                <a:latin typeface="Courier New"/>
                <a:cs typeface="Courier New"/>
              </a:rPr>
              <a:t>E</a:t>
            </a:r>
            <a:r>
              <a:rPr lang="en-US" sz="1600" spc="15" dirty="0" err="1">
                <a:latin typeface="Courier New"/>
                <a:cs typeface="Courier New"/>
              </a:rPr>
              <a:t>m</a:t>
            </a:r>
            <a:r>
              <a:rPr lang="en-US" sz="1600" dirty="0" err="1">
                <a:latin typeface="Courier New"/>
                <a:cs typeface="Courier New"/>
              </a:rPr>
              <a:t>p</a:t>
            </a:r>
            <a:r>
              <a:rPr lang="en-US" sz="1600" dirty="0">
                <a:latin typeface="Courier New"/>
                <a:cs typeface="Courier New"/>
              </a:rPr>
              <a:t> e</a:t>
            </a:r>
          </a:p>
          <a:p>
            <a:pPr marL="85725" marR="669925">
              <a:lnSpc>
                <a:spcPct val="100000"/>
              </a:lnSpc>
            </a:pPr>
            <a:r>
              <a:rPr lang="en-US" sz="1600" spc="-5" dirty="0">
                <a:latin typeface="Courier New"/>
                <a:cs typeface="Courier New"/>
              </a:rPr>
              <a:t>I</a:t>
            </a:r>
            <a:r>
              <a:rPr lang="en-US" sz="1600" dirty="0">
                <a:latin typeface="Courier New"/>
                <a:cs typeface="Courier New"/>
              </a:rPr>
              <a:t>N</a:t>
            </a:r>
            <a:r>
              <a:rPr lang="en-US" sz="1600" spc="-5" dirty="0">
                <a:latin typeface="Courier New"/>
                <a:cs typeface="Courier New"/>
              </a:rPr>
              <a:t>N</a:t>
            </a:r>
            <a:r>
              <a:rPr lang="en-US" sz="1600" dirty="0">
                <a:latin typeface="Courier New"/>
                <a:cs typeface="Courier New"/>
              </a:rPr>
              <a:t>ER </a:t>
            </a:r>
            <a:r>
              <a:rPr lang="en-US" sz="1600" spc="10" dirty="0">
                <a:latin typeface="Courier New"/>
                <a:cs typeface="Courier New"/>
              </a:rPr>
              <a:t>J</a:t>
            </a:r>
            <a:r>
              <a:rPr lang="en-US" sz="1600" spc="-5" dirty="0">
                <a:latin typeface="Courier New"/>
                <a:cs typeface="Courier New"/>
              </a:rPr>
              <a:t>O</a:t>
            </a:r>
            <a:r>
              <a:rPr lang="en-US" sz="1600" dirty="0">
                <a:latin typeface="Courier New"/>
                <a:cs typeface="Courier New"/>
              </a:rPr>
              <a:t>IN </a:t>
            </a:r>
            <a:r>
              <a:rPr lang="en-US" sz="1600" spc="10" dirty="0">
                <a:latin typeface="Courier New"/>
                <a:cs typeface="Courier New"/>
              </a:rPr>
              <a:t>W</a:t>
            </a:r>
            <a:r>
              <a:rPr lang="en-US" sz="1600" spc="-5" dirty="0">
                <a:latin typeface="Courier New"/>
                <a:cs typeface="Courier New"/>
              </a:rPr>
              <a:t>o</a:t>
            </a:r>
            <a:r>
              <a:rPr lang="en-US" sz="1600" dirty="0">
                <a:latin typeface="Courier New"/>
                <a:cs typeface="Courier New"/>
              </a:rPr>
              <a:t>r</a:t>
            </a:r>
            <a:r>
              <a:rPr lang="en-US" sz="1600" spc="-5" dirty="0">
                <a:latin typeface="Courier New"/>
                <a:cs typeface="Courier New"/>
              </a:rPr>
              <a:t>k</a:t>
            </a:r>
            <a:r>
              <a:rPr lang="en-US" sz="1600" dirty="0">
                <a:latin typeface="Courier New"/>
                <a:cs typeface="Courier New"/>
              </a:rPr>
              <a:t>s w ON </a:t>
            </a:r>
            <a:r>
              <a:rPr lang="en-US" sz="1600" spc="-5" dirty="0" err="1">
                <a:latin typeface="Courier New"/>
                <a:cs typeface="Courier New"/>
              </a:rPr>
              <a:t>e</a:t>
            </a:r>
            <a:r>
              <a:rPr lang="en-US" sz="1600" dirty="0" err="1">
                <a:latin typeface="Courier New"/>
                <a:cs typeface="Courier New"/>
              </a:rPr>
              <a:t>.</a:t>
            </a:r>
            <a:r>
              <a:rPr lang="en-US" sz="1600" spc="-5" dirty="0" err="1">
                <a:latin typeface="Courier New"/>
                <a:cs typeface="Courier New"/>
              </a:rPr>
              <a:t>e</a:t>
            </a:r>
            <a:r>
              <a:rPr lang="en-US" sz="1600" spc="15" dirty="0" err="1">
                <a:latin typeface="Courier New"/>
                <a:cs typeface="Courier New"/>
              </a:rPr>
              <a:t>i</a:t>
            </a:r>
            <a:r>
              <a:rPr lang="en-US" sz="1600" dirty="0" err="1">
                <a:latin typeface="Courier New"/>
                <a:cs typeface="Courier New"/>
              </a:rPr>
              <a:t>d</a:t>
            </a:r>
            <a:r>
              <a:rPr lang="en-US" sz="1600" dirty="0">
                <a:latin typeface="Courier New"/>
                <a:cs typeface="Courier New"/>
              </a:rPr>
              <a:t> = </a:t>
            </a:r>
            <a:r>
              <a:rPr lang="en-US" sz="1600" spc="10" dirty="0" err="1">
                <a:latin typeface="Courier New"/>
                <a:cs typeface="Courier New"/>
              </a:rPr>
              <a:t>w</a:t>
            </a:r>
            <a:r>
              <a:rPr lang="en-US" sz="1600" spc="-5" dirty="0" err="1">
                <a:latin typeface="Courier New"/>
                <a:cs typeface="Courier New"/>
              </a:rPr>
              <a:t>.</a:t>
            </a:r>
            <a:r>
              <a:rPr lang="en-US" sz="1600" dirty="0" err="1">
                <a:latin typeface="Courier New"/>
                <a:cs typeface="Courier New"/>
              </a:rPr>
              <a:t>e</a:t>
            </a:r>
            <a:r>
              <a:rPr lang="en-US" sz="1600" spc="-5" dirty="0" err="1">
                <a:latin typeface="Courier New"/>
                <a:cs typeface="Courier New"/>
              </a:rPr>
              <a:t>id</a:t>
            </a:r>
            <a:endParaRPr lang="en-US" sz="1600" dirty="0">
              <a:latin typeface="Courier New"/>
              <a:cs typeface="Courier New"/>
            </a:endParaRPr>
          </a:p>
        </p:txBody>
      </p:sp>
    </p:spTree>
    <p:extLst>
      <p:ext uri="{BB962C8B-B14F-4D97-AF65-F5344CB8AC3E}">
        <p14:creationId xmlns:p14="http://schemas.microsoft.com/office/powerpoint/2010/main" val="1567336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812180" y="1859"/>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dirty="0">
              <a:solidFill>
                <a:srgbClr val="FF0000"/>
              </a:solidFill>
              <a:latin typeface="Arial" panose="020B0604020202020204" pitchFamily="34" charset="0"/>
              <a:cs typeface="Arial" panose="020B0604020202020204" pitchFamily="34" charset="0"/>
            </a:endParaRPr>
          </a:p>
          <a:p>
            <a:pPr eaLnBrk="1" hangingPunct="1">
              <a:spcBef>
                <a:spcPct val="0"/>
              </a:spcBef>
              <a:buFontTx/>
              <a:buNone/>
            </a:pPr>
            <a:r>
              <a:rPr lang="en-US" altLang="en-US" dirty="0">
                <a:solidFill>
                  <a:srgbClr val="FF0000"/>
                </a:solidFill>
                <a:latin typeface="Arial" panose="020B0604020202020204" pitchFamily="34" charset="0"/>
                <a:cs typeface="Arial" panose="020B0604020202020204" pitchFamily="34" charset="0"/>
              </a:rPr>
              <a:t>Conceptual Evaluation of Join</a:t>
            </a:r>
          </a:p>
        </p:txBody>
      </p:sp>
      <p:sp>
        <p:nvSpPr>
          <p:cNvPr id="29699" name="Rectangle 3"/>
          <p:cNvSpPr>
            <a:spLocks noChangeArrowheads="1"/>
          </p:cNvSpPr>
          <p:nvPr/>
        </p:nvSpPr>
        <p:spPr bwMode="auto">
          <a:xfrm>
            <a:off x="452873" y="2667000"/>
            <a:ext cx="8491013" cy="4358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indent="0" eaLnBrk="1" hangingPunct="1">
              <a:buNone/>
            </a:pPr>
            <a:r>
              <a:rPr lang="en-US" altLang="en-US" sz="2400" dirty="0">
                <a:latin typeface="Comic Sans MS" panose="030F0702030302020204" pitchFamily="66" charset="0"/>
              </a:rPr>
              <a:t>Step 1: </a:t>
            </a:r>
            <a:r>
              <a:rPr lang="en-US" altLang="en-US" sz="1800" dirty="0">
                <a:latin typeface="Comic Sans MS" panose="030F0702030302020204" pitchFamily="66" charset="0"/>
              </a:rPr>
              <a:t>Compute the cross-product of </a:t>
            </a:r>
            <a:r>
              <a:rPr lang="en-US" altLang="en-US" sz="1800" i="1" dirty="0">
                <a:solidFill>
                  <a:schemeClr val="accent2"/>
                </a:solidFill>
                <a:latin typeface="Comic Sans MS" panose="030F0702030302020204" pitchFamily="66" charset="0"/>
              </a:rPr>
              <a:t>Emp and Works. </a:t>
            </a:r>
          </a:p>
          <a:p>
            <a:pPr marL="0" indent="0" eaLnBrk="1" hangingPunct="1">
              <a:buNone/>
            </a:pPr>
            <a:r>
              <a:rPr lang="en-US" altLang="en-US" sz="1800" i="1" dirty="0">
                <a:solidFill>
                  <a:schemeClr val="accent2"/>
                </a:solidFill>
                <a:latin typeface="Comic Sans MS" panose="030F0702030302020204" pitchFamily="66" charset="0"/>
              </a:rPr>
              <a:t>The output is the concatenation of each row in Emp and each row in Works.</a:t>
            </a:r>
            <a:endParaRPr lang="en-US" altLang="en-US" sz="1800" dirty="0">
              <a:latin typeface="Comic Sans MS" panose="030F0702030302020204" pitchFamily="66" charset="0"/>
            </a:endParaRPr>
          </a:p>
        </p:txBody>
      </p:sp>
      <p:sp>
        <p:nvSpPr>
          <p:cNvPr id="2" name="TextBox 1"/>
          <p:cNvSpPr txBox="1"/>
          <p:nvPr/>
        </p:nvSpPr>
        <p:spPr>
          <a:xfrm>
            <a:off x="381000" y="3727075"/>
            <a:ext cx="1889813" cy="1477328"/>
          </a:xfrm>
          <a:prstGeom prst="rect">
            <a:avLst/>
          </a:prstGeom>
          <a:noFill/>
        </p:spPr>
        <p:txBody>
          <a:bodyPr wrap="none" rtlCol="0">
            <a:spAutoFit/>
          </a:bodyPr>
          <a:lstStyle/>
          <a:p>
            <a:r>
              <a:rPr lang="en-US" dirty="0" err="1"/>
              <a:t>Emp</a:t>
            </a:r>
            <a:endParaRPr lang="en-US" dirty="0"/>
          </a:p>
          <a:p>
            <a:endParaRPr lang="en-US" dirty="0"/>
          </a:p>
          <a:p>
            <a:r>
              <a:rPr lang="en-US" dirty="0" err="1"/>
              <a:t>Eid</a:t>
            </a:r>
            <a:r>
              <a:rPr lang="en-US" dirty="0"/>
              <a:t>, </a:t>
            </a:r>
            <a:r>
              <a:rPr lang="en-US" dirty="0" err="1"/>
              <a:t>ename</a:t>
            </a:r>
            <a:r>
              <a:rPr lang="en-US" dirty="0"/>
              <a:t>, salary</a:t>
            </a:r>
          </a:p>
          <a:p>
            <a:r>
              <a:rPr lang="en-US" dirty="0">
                <a:solidFill>
                  <a:srgbClr val="C00000"/>
                </a:solidFill>
              </a:rPr>
              <a:t>101, john, 30000</a:t>
            </a:r>
          </a:p>
          <a:p>
            <a:r>
              <a:rPr lang="en-US" dirty="0"/>
              <a:t>102, </a:t>
            </a:r>
            <a:r>
              <a:rPr lang="en-US" dirty="0" err="1"/>
              <a:t>pak</a:t>
            </a:r>
            <a:r>
              <a:rPr lang="en-US" dirty="0"/>
              <a:t>, 20000</a:t>
            </a:r>
          </a:p>
        </p:txBody>
      </p:sp>
      <p:sp>
        <p:nvSpPr>
          <p:cNvPr id="5" name="TextBox 4"/>
          <p:cNvSpPr txBox="1"/>
          <p:nvPr/>
        </p:nvSpPr>
        <p:spPr>
          <a:xfrm>
            <a:off x="2342686" y="3748466"/>
            <a:ext cx="1830950" cy="1477328"/>
          </a:xfrm>
          <a:prstGeom prst="rect">
            <a:avLst/>
          </a:prstGeom>
          <a:noFill/>
        </p:spPr>
        <p:txBody>
          <a:bodyPr wrap="none" rtlCol="0">
            <a:spAutoFit/>
          </a:bodyPr>
          <a:lstStyle/>
          <a:p>
            <a:r>
              <a:rPr lang="en-US" dirty="0"/>
              <a:t>Works</a:t>
            </a:r>
          </a:p>
          <a:p>
            <a:endParaRPr lang="en-US" dirty="0"/>
          </a:p>
          <a:p>
            <a:r>
              <a:rPr lang="en-US" dirty="0" err="1"/>
              <a:t>Eid</a:t>
            </a:r>
            <a:r>
              <a:rPr lang="en-US" dirty="0"/>
              <a:t>, did, </a:t>
            </a:r>
            <a:r>
              <a:rPr lang="en-US" dirty="0" err="1"/>
              <a:t>pct_time</a:t>
            </a:r>
            <a:endParaRPr lang="en-US" dirty="0"/>
          </a:p>
          <a:p>
            <a:r>
              <a:rPr lang="en-US" dirty="0">
                <a:solidFill>
                  <a:srgbClr val="7030A0"/>
                </a:solidFill>
              </a:rPr>
              <a:t>101, 1, 10</a:t>
            </a:r>
          </a:p>
          <a:p>
            <a:r>
              <a:rPr lang="en-US" dirty="0">
                <a:solidFill>
                  <a:srgbClr val="7030A0"/>
                </a:solidFill>
              </a:rPr>
              <a:t>102, 1, 20</a:t>
            </a:r>
          </a:p>
        </p:txBody>
      </p:sp>
      <p:sp>
        <p:nvSpPr>
          <p:cNvPr id="3" name="Rectangle 2"/>
          <p:cNvSpPr/>
          <p:nvPr/>
        </p:nvSpPr>
        <p:spPr>
          <a:xfrm>
            <a:off x="1371600" y="1616621"/>
            <a:ext cx="6405335" cy="830997"/>
          </a:xfrm>
          <a:prstGeom prst="rect">
            <a:avLst/>
          </a:prstGeom>
          <a:ln w="28575">
            <a:solidFill>
              <a:schemeClr val="tx1"/>
            </a:solidFill>
          </a:ln>
        </p:spPr>
        <p:txBody>
          <a:bodyPr wrap="square">
            <a:spAutoFit/>
          </a:bodyPr>
          <a:lstStyle/>
          <a:p>
            <a:pPr marL="85725">
              <a:lnSpc>
                <a:spcPct val="100000"/>
              </a:lnSpc>
            </a:pPr>
            <a:r>
              <a:rPr lang="en-US" sz="1600" dirty="0">
                <a:latin typeface="Courier New"/>
                <a:cs typeface="Courier New"/>
              </a:rPr>
              <a:t>Select </a:t>
            </a:r>
            <a:r>
              <a:rPr lang="en-US" sz="1600" dirty="0" err="1">
                <a:latin typeface="Courier New"/>
                <a:cs typeface="Courier New"/>
              </a:rPr>
              <a:t>e.eid</a:t>
            </a:r>
            <a:r>
              <a:rPr lang="en-US" sz="1600" dirty="0">
                <a:latin typeface="Courier New"/>
                <a:cs typeface="Courier New"/>
              </a:rPr>
              <a:t>, </a:t>
            </a:r>
            <a:r>
              <a:rPr lang="en-US" sz="1600" dirty="0" err="1">
                <a:latin typeface="Courier New"/>
                <a:cs typeface="Courier New"/>
              </a:rPr>
              <a:t>e.salary</a:t>
            </a:r>
            <a:r>
              <a:rPr lang="en-US" sz="1600" dirty="0">
                <a:latin typeface="Courier New"/>
                <a:cs typeface="Courier New"/>
              </a:rPr>
              <a:t>, </a:t>
            </a:r>
            <a:r>
              <a:rPr lang="en-US" sz="1600" dirty="0" err="1">
                <a:latin typeface="Courier New"/>
                <a:cs typeface="Courier New"/>
              </a:rPr>
              <a:t>w.did</a:t>
            </a:r>
            <a:endParaRPr lang="en-US" sz="1600" dirty="0">
              <a:latin typeface="Courier New"/>
              <a:cs typeface="Courier New"/>
            </a:endParaRPr>
          </a:p>
          <a:p>
            <a:pPr marL="85725">
              <a:lnSpc>
                <a:spcPct val="100000"/>
              </a:lnSpc>
            </a:pPr>
            <a:r>
              <a:rPr lang="en-US" sz="1600" dirty="0">
                <a:latin typeface="Courier New"/>
                <a:cs typeface="Courier New"/>
              </a:rPr>
              <a:t>FROM </a:t>
            </a:r>
            <a:r>
              <a:rPr lang="en-US" sz="1600" spc="-5" dirty="0" err="1">
                <a:latin typeface="Courier New"/>
                <a:cs typeface="Courier New"/>
              </a:rPr>
              <a:t>E</a:t>
            </a:r>
            <a:r>
              <a:rPr lang="en-US" sz="1600" spc="15" dirty="0" err="1">
                <a:latin typeface="Courier New"/>
                <a:cs typeface="Courier New"/>
              </a:rPr>
              <a:t>m</a:t>
            </a:r>
            <a:r>
              <a:rPr lang="en-US" sz="1600" dirty="0" err="1">
                <a:latin typeface="Courier New"/>
                <a:cs typeface="Courier New"/>
              </a:rPr>
              <a:t>p</a:t>
            </a:r>
            <a:r>
              <a:rPr lang="en-US" sz="1600" dirty="0">
                <a:latin typeface="Courier New"/>
                <a:cs typeface="Courier New"/>
              </a:rPr>
              <a:t> e</a:t>
            </a:r>
          </a:p>
          <a:p>
            <a:pPr marL="85725" marR="669925">
              <a:lnSpc>
                <a:spcPct val="100000"/>
              </a:lnSpc>
            </a:pPr>
            <a:r>
              <a:rPr lang="en-US" sz="1600" spc="-5" dirty="0">
                <a:latin typeface="Courier New"/>
                <a:cs typeface="Courier New"/>
              </a:rPr>
              <a:t>I</a:t>
            </a:r>
            <a:r>
              <a:rPr lang="en-US" sz="1600" dirty="0">
                <a:latin typeface="Courier New"/>
                <a:cs typeface="Courier New"/>
              </a:rPr>
              <a:t>N</a:t>
            </a:r>
            <a:r>
              <a:rPr lang="en-US" sz="1600" spc="-5" dirty="0">
                <a:latin typeface="Courier New"/>
                <a:cs typeface="Courier New"/>
              </a:rPr>
              <a:t>N</a:t>
            </a:r>
            <a:r>
              <a:rPr lang="en-US" sz="1600" dirty="0">
                <a:latin typeface="Courier New"/>
                <a:cs typeface="Courier New"/>
              </a:rPr>
              <a:t>ER </a:t>
            </a:r>
            <a:r>
              <a:rPr lang="en-US" sz="1600" spc="10" dirty="0">
                <a:latin typeface="Courier New"/>
                <a:cs typeface="Courier New"/>
              </a:rPr>
              <a:t>J</a:t>
            </a:r>
            <a:r>
              <a:rPr lang="en-US" sz="1600" spc="-5" dirty="0">
                <a:latin typeface="Courier New"/>
                <a:cs typeface="Courier New"/>
              </a:rPr>
              <a:t>O</a:t>
            </a:r>
            <a:r>
              <a:rPr lang="en-US" sz="1600" dirty="0">
                <a:latin typeface="Courier New"/>
                <a:cs typeface="Courier New"/>
              </a:rPr>
              <a:t>IN </a:t>
            </a:r>
            <a:r>
              <a:rPr lang="en-US" sz="1600" spc="10" dirty="0">
                <a:latin typeface="Courier New"/>
                <a:cs typeface="Courier New"/>
              </a:rPr>
              <a:t>W</a:t>
            </a:r>
            <a:r>
              <a:rPr lang="en-US" sz="1600" spc="-5" dirty="0">
                <a:latin typeface="Courier New"/>
                <a:cs typeface="Courier New"/>
              </a:rPr>
              <a:t>o</a:t>
            </a:r>
            <a:r>
              <a:rPr lang="en-US" sz="1600" dirty="0">
                <a:latin typeface="Courier New"/>
                <a:cs typeface="Courier New"/>
              </a:rPr>
              <a:t>r</a:t>
            </a:r>
            <a:r>
              <a:rPr lang="en-US" sz="1600" spc="-5" dirty="0">
                <a:latin typeface="Courier New"/>
                <a:cs typeface="Courier New"/>
              </a:rPr>
              <a:t>k</a:t>
            </a:r>
            <a:r>
              <a:rPr lang="en-US" sz="1600" dirty="0">
                <a:latin typeface="Courier New"/>
                <a:cs typeface="Courier New"/>
              </a:rPr>
              <a:t>s w ON </a:t>
            </a:r>
            <a:r>
              <a:rPr lang="en-US" sz="1600" spc="-5" dirty="0" err="1">
                <a:latin typeface="Courier New"/>
                <a:cs typeface="Courier New"/>
              </a:rPr>
              <a:t>e</a:t>
            </a:r>
            <a:r>
              <a:rPr lang="en-US" sz="1600" dirty="0" err="1">
                <a:latin typeface="Courier New"/>
                <a:cs typeface="Courier New"/>
              </a:rPr>
              <a:t>.</a:t>
            </a:r>
            <a:r>
              <a:rPr lang="en-US" sz="1600" spc="-5" dirty="0" err="1">
                <a:latin typeface="Courier New"/>
                <a:cs typeface="Courier New"/>
              </a:rPr>
              <a:t>e</a:t>
            </a:r>
            <a:r>
              <a:rPr lang="en-US" sz="1600" spc="15" dirty="0" err="1">
                <a:latin typeface="Courier New"/>
                <a:cs typeface="Courier New"/>
              </a:rPr>
              <a:t>i</a:t>
            </a:r>
            <a:r>
              <a:rPr lang="en-US" sz="1600" dirty="0" err="1">
                <a:latin typeface="Courier New"/>
                <a:cs typeface="Courier New"/>
              </a:rPr>
              <a:t>d</a:t>
            </a:r>
            <a:r>
              <a:rPr lang="en-US" sz="1600" dirty="0">
                <a:latin typeface="Courier New"/>
                <a:cs typeface="Courier New"/>
              </a:rPr>
              <a:t> = </a:t>
            </a:r>
            <a:r>
              <a:rPr lang="en-US" sz="1600" spc="10" dirty="0" err="1">
                <a:latin typeface="Courier New"/>
                <a:cs typeface="Courier New"/>
              </a:rPr>
              <a:t>w</a:t>
            </a:r>
            <a:r>
              <a:rPr lang="en-US" sz="1600" spc="-5" dirty="0" err="1">
                <a:latin typeface="Courier New"/>
                <a:cs typeface="Courier New"/>
              </a:rPr>
              <a:t>.</a:t>
            </a:r>
            <a:r>
              <a:rPr lang="en-US" sz="1600" dirty="0" err="1">
                <a:latin typeface="Courier New"/>
                <a:cs typeface="Courier New"/>
              </a:rPr>
              <a:t>e</a:t>
            </a:r>
            <a:r>
              <a:rPr lang="en-US" sz="1600" spc="-5" dirty="0" err="1">
                <a:latin typeface="Courier New"/>
                <a:cs typeface="Courier New"/>
              </a:rPr>
              <a:t>id</a:t>
            </a:r>
            <a:endParaRPr lang="en-US" sz="1600" dirty="0">
              <a:latin typeface="Courier New"/>
              <a:cs typeface="Courier New"/>
            </a:endParaRPr>
          </a:p>
        </p:txBody>
      </p:sp>
      <p:sp>
        <p:nvSpPr>
          <p:cNvPr id="4" name="Rectangle 3"/>
          <p:cNvSpPr/>
          <p:nvPr/>
        </p:nvSpPr>
        <p:spPr>
          <a:xfrm>
            <a:off x="4388937" y="3998794"/>
            <a:ext cx="5136063" cy="1477328"/>
          </a:xfrm>
          <a:prstGeom prst="rect">
            <a:avLst/>
          </a:prstGeom>
        </p:spPr>
        <p:txBody>
          <a:bodyPr wrap="square">
            <a:spAutoFit/>
          </a:bodyPr>
          <a:lstStyle/>
          <a:p>
            <a:r>
              <a:rPr lang="en-US" dirty="0" err="1"/>
              <a:t>e.eid</a:t>
            </a:r>
            <a:r>
              <a:rPr lang="en-US" dirty="0"/>
              <a:t>, </a:t>
            </a:r>
            <a:r>
              <a:rPr lang="en-US" dirty="0" err="1"/>
              <a:t>e.ename</a:t>
            </a:r>
            <a:r>
              <a:rPr lang="en-US" dirty="0"/>
              <a:t>, </a:t>
            </a:r>
            <a:r>
              <a:rPr lang="en-US" dirty="0" err="1"/>
              <a:t>e.salary</a:t>
            </a:r>
            <a:r>
              <a:rPr lang="en-US" dirty="0"/>
              <a:t>, </a:t>
            </a:r>
            <a:r>
              <a:rPr lang="en-US" dirty="0" err="1"/>
              <a:t>w.eid</a:t>
            </a:r>
            <a:r>
              <a:rPr lang="en-US" dirty="0"/>
              <a:t>, </a:t>
            </a:r>
            <a:r>
              <a:rPr lang="en-US" dirty="0" err="1"/>
              <a:t>w.did</a:t>
            </a:r>
            <a:r>
              <a:rPr lang="en-US" dirty="0"/>
              <a:t>, </a:t>
            </a:r>
            <a:r>
              <a:rPr lang="en-US" dirty="0" err="1"/>
              <a:t>w.pct_time</a:t>
            </a:r>
            <a:endParaRPr lang="en-US" dirty="0"/>
          </a:p>
          <a:p>
            <a:r>
              <a:rPr lang="en-US" dirty="0">
                <a:solidFill>
                  <a:srgbClr val="C00000"/>
                </a:solidFill>
              </a:rPr>
              <a:t>101,       john,    30000,       </a:t>
            </a:r>
            <a:r>
              <a:rPr lang="en-US" dirty="0">
                <a:solidFill>
                  <a:srgbClr val="7030A0"/>
                </a:solidFill>
              </a:rPr>
              <a:t>101,      1,     10</a:t>
            </a:r>
          </a:p>
          <a:p>
            <a:r>
              <a:rPr lang="en-US" dirty="0">
                <a:solidFill>
                  <a:srgbClr val="C00000"/>
                </a:solidFill>
              </a:rPr>
              <a:t>101,       john,    30000,       </a:t>
            </a:r>
            <a:r>
              <a:rPr lang="en-US" dirty="0">
                <a:solidFill>
                  <a:srgbClr val="7030A0"/>
                </a:solidFill>
              </a:rPr>
              <a:t>102,      1,     20</a:t>
            </a:r>
          </a:p>
          <a:p>
            <a:r>
              <a:rPr lang="en-US" dirty="0"/>
              <a:t>102,       </a:t>
            </a:r>
            <a:r>
              <a:rPr lang="en-US" dirty="0" err="1"/>
              <a:t>pak</a:t>
            </a:r>
            <a:r>
              <a:rPr lang="en-US" dirty="0"/>
              <a:t>,      20000,       101,      1,     10</a:t>
            </a:r>
          </a:p>
          <a:p>
            <a:r>
              <a:rPr lang="en-US" dirty="0"/>
              <a:t>102,       </a:t>
            </a:r>
            <a:r>
              <a:rPr lang="en-US" dirty="0" err="1"/>
              <a:t>pak</a:t>
            </a:r>
            <a:r>
              <a:rPr lang="en-US" dirty="0"/>
              <a:t>,      20000,       102,      1,     20</a:t>
            </a:r>
          </a:p>
        </p:txBody>
      </p:sp>
      <p:sp>
        <p:nvSpPr>
          <p:cNvPr id="6" name="TextBox 5"/>
          <p:cNvSpPr txBox="1"/>
          <p:nvPr/>
        </p:nvSpPr>
        <p:spPr>
          <a:xfrm>
            <a:off x="5121298" y="3629462"/>
            <a:ext cx="1418402" cy="369332"/>
          </a:xfrm>
          <a:prstGeom prst="rect">
            <a:avLst/>
          </a:prstGeom>
          <a:noFill/>
        </p:spPr>
        <p:txBody>
          <a:bodyPr wrap="none" rtlCol="0">
            <a:spAutoFit/>
          </a:bodyPr>
          <a:lstStyle/>
          <a:p>
            <a:r>
              <a:rPr lang="en-US" dirty="0" err="1"/>
              <a:t>Emp</a:t>
            </a:r>
            <a:r>
              <a:rPr lang="en-US" dirty="0"/>
              <a:t> X Works</a:t>
            </a:r>
          </a:p>
        </p:txBody>
      </p:sp>
    </p:spTree>
    <p:extLst>
      <p:ext uri="{BB962C8B-B14F-4D97-AF65-F5344CB8AC3E}">
        <p14:creationId xmlns:p14="http://schemas.microsoft.com/office/powerpoint/2010/main" val="182898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812180" y="1859"/>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dirty="0">
              <a:solidFill>
                <a:srgbClr val="FF0000"/>
              </a:solidFill>
              <a:latin typeface="Arial" panose="020B0604020202020204" pitchFamily="34" charset="0"/>
              <a:cs typeface="Arial" panose="020B0604020202020204" pitchFamily="34" charset="0"/>
            </a:endParaRPr>
          </a:p>
          <a:p>
            <a:pPr eaLnBrk="1" hangingPunct="1">
              <a:spcBef>
                <a:spcPct val="0"/>
              </a:spcBef>
              <a:buFontTx/>
              <a:buNone/>
            </a:pPr>
            <a:r>
              <a:rPr lang="en-US" altLang="en-US" dirty="0">
                <a:solidFill>
                  <a:srgbClr val="FF0000"/>
                </a:solidFill>
                <a:latin typeface="Arial" panose="020B0604020202020204" pitchFamily="34" charset="0"/>
                <a:cs typeface="Arial" panose="020B0604020202020204" pitchFamily="34" charset="0"/>
              </a:rPr>
              <a:t>Conceptual Evaluation of Join</a:t>
            </a:r>
          </a:p>
        </p:txBody>
      </p:sp>
      <p:sp>
        <p:nvSpPr>
          <p:cNvPr id="29699" name="Rectangle 3"/>
          <p:cNvSpPr>
            <a:spLocks noChangeArrowheads="1"/>
          </p:cNvSpPr>
          <p:nvPr/>
        </p:nvSpPr>
        <p:spPr bwMode="auto">
          <a:xfrm>
            <a:off x="292914" y="3105438"/>
            <a:ext cx="8497784"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457200" lvl="1" indent="0" eaLnBrk="1" hangingPunct="1">
              <a:buSzPct val="75000"/>
              <a:buNone/>
            </a:pPr>
            <a:r>
              <a:rPr lang="en-US" altLang="en-US" sz="1800" dirty="0">
                <a:latin typeface="Comic Sans MS" panose="030F0702030302020204" pitchFamily="66" charset="0"/>
              </a:rPr>
              <a:t>Step 2. Discard resulting tuples if they fail </a:t>
            </a:r>
            <a:r>
              <a:rPr lang="en-US" altLang="en-US" sz="1800" i="1" dirty="0">
                <a:solidFill>
                  <a:schemeClr val="accent2"/>
                </a:solidFill>
                <a:latin typeface="Comic Sans MS" panose="030F0702030302020204" pitchFamily="66" charset="0"/>
              </a:rPr>
              <a:t>qualifications (where clause) or inner join conditions</a:t>
            </a:r>
            <a:endParaRPr lang="en-US" altLang="en-US" sz="1800" dirty="0">
              <a:solidFill>
                <a:schemeClr val="accent2"/>
              </a:solidFill>
              <a:latin typeface="Comic Sans MS" panose="030F0702030302020204" pitchFamily="66" charset="0"/>
            </a:endParaRPr>
          </a:p>
        </p:txBody>
      </p:sp>
      <p:sp>
        <p:nvSpPr>
          <p:cNvPr id="3" name="Rectangle 2"/>
          <p:cNvSpPr/>
          <p:nvPr/>
        </p:nvSpPr>
        <p:spPr>
          <a:xfrm>
            <a:off x="1559041" y="1690600"/>
            <a:ext cx="5853665" cy="830997"/>
          </a:xfrm>
          <a:prstGeom prst="rect">
            <a:avLst/>
          </a:prstGeom>
          <a:ln w="28575">
            <a:solidFill>
              <a:schemeClr val="tx1"/>
            </a:solidFill>
          </a:ln>
        </p:spPr>
        <p:txBody>
          <a:bodyPr wrap="square">
            <a:spAutoFit/>
          </a:bodyPr>
          <a:lstStyle/>
          <a:p>
            <a:pPr marL="85725">
              <a:lnSpc>
                <a:spcPct val="100000"/>
              </a:lnSpc>
            </a:pPr>
            <a:r>
              <a:rPr lang="en-US" sz="1600" dirty="0">
                <a:latin typeface="Courier New"/>
                <a:cs typeface="Courier New"/>
              </a:rPr>
              <a:t>Select </a:t>
            </a:r>
            <a:r>
              <a:rPr lang="en-US" sz="1600" dirty="0" err="1">
                <a:latin typeface="Courier New"/>
                <a:cs typeface="Courier New"/>
              </a:rPr>
              <a:t>e.eid</a:t>
            </a:r>
            <a:r>
              <a:rPr lang="en-US" sz="1600" dirty="0">
                <a:latin typeface="Courier New"/>
                <a:cs typeface="Courier New"/>
              </a:rPr>
              <a:t>, </a:t>
            </a:r>
            <a:r>
              <a:rPr lang="en-US" sz="1600" dirty="0" err="1">
                <a:latin typeface="Courier New"/>
                <a:cs typeface="Courier New"/>
              </a:rPr>
              <a:t>e.salary</a:t>
            </a:r>
            <a:r>
              <a:rPr lang="en-US" sz="1600" dirty="0">
                <a:latin typeface="Courier New"/>
                <a:cs typeface="Courier New"/>
              </a:rPr>
              <a:t>, </a:t>
            </a:r>
            <a:r>
              <a:rPr lang="en-US" sz="1600" dirty="0" err="1">
                <a:latin typeface="Courier New"/>
                <a:cs typeface="Courier New"/>
              </a:rPr>
              <a:t>w.did</a:t>
            </a:r>
            <a:endParaRPr lang="en-US" sz="1600" dirty="0">
              <a:latin typeface="Courier New"/>
              <a:cs typeface="Courier New"/>
            </a:endParaRPr>
          </a:p>
          <a:p>
            <a:pPr marL="85725">
              <a:lnSpc>
                <a:spcPct val="100000"/>
              </a:lnSpc>
            </a:pPr>
            <a:r>
              <a:rPr lang="en-US" sz="1600" dirty="0">
                <a:latin typeface="Courier New"/>
                <a:cs typeface="Courier New"/>
              </a:rPr>
              <a:t>FROM </a:t>
            </a:r>
            <a:r>
              <a:rPr lang="en-US" sz="1600" spc="-5" dirty="0" err="1">
                <a:latin typeface="Courier New"/>
                <a:cs typeface="Courier New"/>
              </a:rPr>
              <a:t>E</a:t>
            </a:r>
            <a:r>
              <a:rPr lang="en-US" sz="1600" spc="15" dirty="0" err="1">
                <a:latin typeface="Courier New"/>
                <a:cs typeface="Courier New"/>
              </a:rPr>
              <a:t>m</a:t>
            </a:r>
            <a:r>
              <a:rPr lang="en-US" sz="1600" dirty="0" err="1">
                <a:latin typeface="Courier New"/>
                <a:cs typeface="Courier New"/>
              </a:rPr>
              <a:t>p</a:t>
            </a:r>
            <a:r>
              <a:rPr lang="en-US" sz="1600" dirty="0">
                <a:latin typeface="Courier New"/>
                <a:cs typeface="Courier New"/>
              </a:rPr>
              <a:t> e</a:t>
            </a:r>
          </a:p>
          <a:p>
            <a:pPr marL="85725" marR="669925">
              <a:lnSpc>
                <a:spcPct val="100000"/>
              </a:lnSpc>
            </a:pPr>
            <a:r>
              <a:rPr lang="en-US" sz="1600" spc="-5" dirty="0">
                <a:latin typeface="Courier New"/>
                <a:cs typeface="Courier New"/>
              </a:rPr>
              <a:t>I</a:t>
            </a:r>
            <a:r>
              <a:rPr lang="en-US" sz="1600" dirty="0">
                <a:latin typeface="Courier New"/>
                <a:cs typeface="Courier New"/>
              </a:rPr>
              <a:t>N</a:t>
            </a:r>
            <a:r>
              <a:rPr lang="en-US" sz="1600" spc="-5" dirty="0">
                <a:latin typeface="Courier New"/>
                <a:cs typeface="Courier New"/>
              </a:rPr>
              <a:t>N</a:t>
            </a:r>
            <a:r>
              <a:rPr lang="en-US" sz="1600" dirty="0">
                <a:latin typeface="Courier New"/>
                <a:cs typeface="Courier New"/>
              </a:rPr>
              <a:t>ER </a:t>
            </a:r>
            <a:r>
              <a:rPr lang="en-US" sz="1600" spc="10" dirty="0">
                <a:latin typeface="Courier New"/>
                <a:cs typeface="Courier New"/>
              </a:rPr>
              <a:t>J</a:t>
            </a:r>
            <a:r>
              <a:rPr lang="en-US" sz="1600" spc="-5" dirty="0">
                <a:latin typeface="Courier New"/>
                <a:cs typeface="Courier New"/>
              </a:rPr>
              <a:t>O</a:t>
            </a:r>
            <a:r>
              <a:rPr lang="en-US" sz="1600" dirty="0">
                <a:latin typeface="Courier New"/>
                <a:cs typeface="Courier New"/>
              </a:rPr>
              <a:t>IN </a:t>
            </a:r>
            <a:r>
              <a:rPr lang="en-US" sz="1600" spc="10" dirty="0">
                <a:latin typeface="Courier New"/>
                <a:cs typeface="Courier New"/>
              </a:rPr>
              <a:t>W</a:t>
            </a:r>
            <a:r>
              <a:rPr lang="en-US" sz="1600" spc="-5" dirty="0">
                <a:latin typeface="Courier New"/>
                <a:cs typeface="Courier New"/>
              </a:rPr>
              <a:t>o</a:t>
            </a:r>
            <a:r>
              <a:rPr lang="en-US" sz="1600" dirty="0">
                <a:latin typeface="Courier New"/>
                <a:cs typeface="Courier New"/>
              </a:rPr>
              <a:t>r</a:t>
            </a:r>
            <a:r>
              <a:rPr lang="en-US" sz="1600" spc="-5" dirty="0">
                <a:latin typeface="Courier New"/>
                <a:cs typeface="Courier New"/>
              </a:rPr>
              <a:t>k</a:t>
            </a:r>
            <a:r>
              <a:rPr lang="en-US" sz="1600" dirty="0">
                <a:latin typeface="Courier New"/>
                <a:cs typeface="Courier New"/>
              </a:rPr>
              <a:t>s w </a:t>
            </a:r>
            <a:r>
              <a:rPr lang="en-US" sz="1600" dirty="0">
                <a:solidFill>
                  <a:srgbClr val="C00000"/>
                </a:solidFill>
                <a:latin typeface="Courier New"/>
                <a:cs typeface="Courier New"/>
              </a:rPr>
              <a:t>ON </a:t>
            </a:r>
            <a:r>
              <a:rPr lang="en-US" sz="1600" spc="-5" dirty="0" err="1">
                <a:solidFill>
                  <a:srgbClr val="C00000"/>
                </a:solidFill>
                <a:latin typeface="Courier New"/>
                <a:cs typeface="Courier New"/>
              </a:rPr>
              <a:t>e</a:t>
            </a:r>
            <a:r>
              <a:rPr lang="en-US" sz="1600" dirty="0" err="1">
                <a:solidFill>
                  <a:srgbClr val="C00000"/>
                </a:solidFill>
                <a:latin typeface="Courier New"/>
                <a:cs typeface="Courier New"/>
              </a:rPr>
              <a:t>.</a:t>
            </a:r>
            <a:r>
              <a:rPr lang="en-US" sz="1600" spc="-5" dirty="0" err="1">
                <a:solidFill>
                  <a:srgbClr val="C00000"/>
                </a:solidFill>
                <a:latin typeface="Courier New"/>
                <a:cs typeface="Courier New"/>
              </a:rPr>
              <a:t>e</a:t>
            </a:r>
            <a:r>
              <a:rPr lang="en-US" sz="1600" spc="15" dirty="0" err="1">
                <a:solidFill>
                  <a:srgbClr val="C00000"/>
                </a:solidFill>
                <a:latin typeface="Courier New"/>
                <a:cs typeface="Courier New"/>
              </a:rPr>
              <a:t>i</a:t>
            </a:r>
            <a:r>
              <a:rPr lang="en-US" sz="1600" dirty="0" err="1">
                <a:solidFill>
                  <a:srgbClr val="C00000"/>
                </a:solidFill>
                <a:latin typeface="Courier New"/>
                <a:cs typeface="Courier New"/>
              </a:rPr>
              <a:t>d</a:t>
            </a:r>
            <a:r>
              <a:rPr lang="en-US" sz="1600" dirty="0">
                <a:solidFill>
                  <a:srgbClr val="C00000"/>
                </a:solidFill>
                <a:latin typeface="Courier New"/>
                <a:cs typeface="Courier New"/>
              </a:rPr>
              <a:t> = </a:t>
            </a:r>
            <a:r>
              <a:rPr lang="en-US" sz="1600" spc="10" dirty="0" err="1">
                <a:solidFill>
                  <a:srgbClr val="C00000"/>
                </a:solidFill>
                <a:latin typeface="Courier New"/>
                <a:cs typeface="Courier New"/>
              </a:rPr>
              <a:t>w</a:t>
            </a:r>
            <a:r>
              <a:rPr lang="en-US" sz="1600" spc="-5" dirty="0" err="1">
                <a:solidFill>
                  <a:srgbClr val="C00000"/>
                </a:solidFill>
                <a:latin typeface="Courier New"/>
                <a:cs typeface="Courier New"/>
              </a:rPr>
              <a:t>.</a:t>
            </a:r>
            <a:r>
              <a:rPr lang="en-US" sz="1600" dirty="0" err="1">
                <a:solidFill>
                  <a:srgbClr val="C00000"/>
                </a:solidFill>
                <a:latin typeface="Courier New"/>
                <a:cs typeface="Courier New"/>
              </a:rPr>
              <a:t>e</a:t>
            </a:r>
            <a:r>
              <a:rPr lang="en-US" sz="1600" spc="-5" dirty="0" err="1">
                <a:solidFill>
                  <a:srgbClr val="C00000"/>
                </a:solidFill>
                <a:latin typeface="Courier New"/>
                <a:cs typeface="Courier New"/>
              </a:rPr>
              <a:t>id</a:t>
            </a:r>
            <a:endParaRPr lang="en-US" sz="1600" dirty="0">
              <a:solidFill>
                <a:srgbClr val="C00000"/>
              </a:solidFill>
              <a:latin typeface="Courier New"/>
              <a:cs typeface="Courier New"/>
            </a:endParaRPr>
          </a:p>
        </p:txBody>
      </p:sp>
      <p:cxnSp>
        <p:nvCxnSpPr>
          <p:cNvPr id="7" name="Straight Connector 6"/>
          <p:cNvCxnSpPr>
            <a:cxnSpLocks/>
          </p:cNvCxnSpPr>
          <p:nvPr/>
        </p:nvCxnSpPr>
        <p:spPr>
          <a:xfrm>
            <a:off x="2588462" y="4764206"/>
            <a:ext cx="3845950" cy="130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88462" y="5063474"/>
            <a:ext cx="3845950" cy="130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313857" y="4038600"/>
            <a:ext cx="5136063" cy="1477328"/>
          </a:xfrm>
          <a:prstGeom prst="rect">
            <a:avLst/>
          </a:prstGeom>
        </p:spPr>
        <p:txBody>
          <a:bodyPr wrap="square">
            <a:spAutoFit/>
          </a:bodyPr>
          <a:lstStyle/>
          <a:p>
            <a:r>
              <a:rPr lang="en-US" dirty="0" err="1"/>
              <a:t>e.eid</a:t>
            </a:r>
            <a:r>
              <a:rPr lang="en-US" dirty="0"/>
              <a:t>, </a:t>
            </a:r>
            <a:r>
              <a:rPr lang="en-US" dirty="0" err="1"/>
              <a:t>e.ename</a:t>
            </a:r>
            <a:r>
              <a:rPr lang="en-US" dirty="0"/>
              <a:t>, </a:t>
            </a:r>
            <a:r>
              <a:rPr lang="en-US" dirty="0" err="1"/>
              <a:t>e.salary</a:t>
            </a:r>
            <a:r>
              <a:rPr lang="en-US" dirty="0"/>
              <a:t>, </a:t>
            </a:r>
            <a:r>
              <a:rPr lang="en-US" dirty="0" err="1"/>
              <a:t>w.eid</a:t>
            </a:r>
            <a:r>
              <a:rPr lang="en-US" dirty="0"/>
              <a:t>, </a:t>
            </a:r>
            <a:r>
              <a:rPr lang="en-US" dirty="0" err="1"/>
              <a:t>w.did</a:t>
            </a:r>
            <a:r>
              <a:rPr lang="en-US" dirty="0"/>
              <a:t>, </a:t>
            </a:r>
            <a:r>
              <a:rPr lang="en-US" dirty="0" err="1"/>
              <a:t>w.pct_time</a:t>
            </a:r>
            <a:endParaRPr lang="en-US" dirty="0"/>
          </a:p>
          <a:p>
            <a:r>
              <a:rPr lang="en-US" dirty="0"/>
              <a:t>101,       john,    30000,       101,      1,     10</a:t>
            </a:r>
          </a:p>
          <a:p>
            <a:r>
              <a:rPr lang="en-US" dirty="0"/>
              <a:t>101,       john,    30000,       102,      1,     10</a:t>
            </a:r>
          </a:p>
          <a:p>
            <a:r>
              <a:rPr lang="en-US" dirty="0"/>
              <a:t>102,       </a:t>
            </a:r>
            <a:r>
              <a:rPr lang="en-US" dirty="0" err="1"/>
              <a:t>pak</a:t>
            </a:r>
            <a:r>
              <a:rPr lang="en-US" dirty="0"/>
              <a:t>,      20000,       101,      1,     10</a:t>
            </a:r>
          </a:p>
          <a:p>
            <a:r>
              <a:rPr lang="en-US" dirty="0"/>
              <a:t>102,       </a:t>
            </a:r>
            <a:r>
              <a:rPr lang="en-US" dirty="0" err="1"/>
              <a:t>pak</a:t>
            </a:r>
            <a:r>
              <a:rPr lang="en-US" dirty="0"/>
              <a:t>,      20000,       102,      1,     20</a:t>
            </a:r>
          </a:p>
        </p:txBody>
      </p:sp>
    </p:spTree>
    <p:extLst>
      <p:ext uri="{BB962C8B-B14F-4D97-AF65-F5344CB8AC3E}">
        <p14:creationId xmlns:p14="http://schemas.microsoft.com/office/powerpoint/2010/main" val="30992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812180" y="1859"/>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dirty="0">
              <a:solidFill>
                <a:srgbClr val="FF0000"/>
              </a:solidFill>
              <a:latin typeface="Arial" panose="020B0604020202020204" pitchFamily="34" charset="0"/>
              <a:cs typeface="Arial" panose="020B0604020202020204" pitchFamily="34" charset="0"/>
            </a:endParaRPr>
          </a:p>
          <a:p>
            <a:pPr eaLnBrk="1" hangingPunct="1">
              <a:spcBef>
                <a:spcPct val="0"/>
              </a:spcBef>
              <a:buFontTx/>
              <a:buNone/>
            </a:pPr>
            <a:r>
              <a:rPr lang="en-US" altLang="en-US" dirty="0">
                <a:solidFill>
                  <a:srgbClr val="FF0000"/>
                </a:solidFill>
                <a:latin typeface="Arial" panose="020B0604020202020204" pitchFamily="34" charset="0"/>
                <a:cs typeface="Arial" panose="020B0604020202020204" pitchFamily="34" charset="0"/>
              </a:rPr>
              <a:t>Conceptual Evaluation of Join</a:t>
            </a:r>
          </a:p>
        </p:txBody>
      </p:sp>
      <p:sp>
        <p:nvSpPr>
          <p:cNvPr id="29699" name="Rectangle 3"/>
          <p:cNvSpPr>
            <a:spLocks noChangeArrowheads="1"/>
          </p:cNvSpPr>
          <p:nvPr/>
        </p:nvSpPr>
        <p:spPr bwMode="auto">
          <a:xfrm>
            <a:off x="836989" y="3071763"/>
            <a:ext cx="735031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indent="0">
              <a:buSzPct val="75000"/>
              <a:buNone/>
            </a:pPr>
            <a:r>
              <a:rPr lang="en-US" altLang="en-US" sz="2200" dirty="0">
                <a:latin typeface="Comic Sans MS" panose="030F0702030302020204" pitchFamily="66" charset="0"/>
              </a:rPr>
              <a:t>Step 3. Delete attributes that are not in </a:t>
            </a:r>
            <a:r>
              <a:rPr lang="en-US" altLang="en-US" sz="2200" i="1" dirty="0">
                <a:solidFill>
                  <a:schemeClr val="accent2"/>
                </a:solidFill>
                <a:latin typeface="Comic Sans MS" panose="030F0702030302020204" pitchFamily="66" charset="0"/>
              </a:rPr>
              <a:t>target-list</a:t>
            </a:r>
            <a:endParaRPr lang="en-US" altLang="en-US" sz="2200" dirty="0">
              <a:solidFill>
                <a:schemeClr val="accent2"/>
              </a:solidFill>
              <a:latin typeface="Comic Sans MS" panose="030F0702030302020204" pitchFamily="66" charset="0"/>
            </a:endParaRPr>
          </a:p>
        </p:txBody>
      </p:sp>
      <p:sp>
        <p:nvSpPr>
          <p:cNvPr id="3" name="Rectangle 2"/>
          <p:cNvSpPr/>
          <p:nvPr/>
        </p:nvSpPr>
        <p:spPr>
          <a:xfrm>
            <a:off x="2566871" y="1550652"/>
            <a:ext cx="4010257" cy="1077218"/>
          </a:xfrm>
          <a:prstGeom prst="rect">
            <a:avLst/>
          </a:prstGeom>
          <a:ln w="28575">
            <a:solidFill>
              <a:schemeClr val="tx1"/>
            </a:solidFill>
          </a:ln>
        </p:spPr>
        <p:txBody>
          <a:bodyPr wrap="square">
            <a:spAutoFit/>
          </a:bodyPr>
          <a:lstStyle/>
          <a:p>
            <a:pPr marL="85725">
              <a:lnSpc>
                <a:spcPct val="100000"/>
              </a:lnSpc>
            </a:pPr>
            <a:r>
              <a:rPr lang="en-US" sz="1600" dirty="0">
                <a:latin typeface="Courier New"/>
                <a:cs typeface="Courier New"/>
              </a:rPr>
              <a:t>Select </a:t>
            </a:r>
            <a:r>
              <a:rPr lang="en-US" sz="1600" dirty="0" err="1">
                <a:latin typeface="Courier New"/>
                <a:cs typeface="Courier New"/>
              </a:rPr>
              <a:t>e.eid</a:t>
            </a:r>
            <a:r>
              <a:rPr lang="en-US" sz="1600" dirty="0">
                <a:latin typeface="Courier New"/>
                <a:cs typeface="Courier New"/>
              </a:rPr>
              <a:t>, </a:t>
            </a:r>
            <a:r>
              <a:rPr lang="en-US" sz="1600" dirty="0" err="1">
                <a:latin typeface="Courier New"/>
                <a:cs typeface="Courier New"/>
              </a:rPr>
              <a:t>e.salary</a:t>
            </a:r>
            <a:r>
              <a:rPr lang="en-US" sz="1600" dirty="0">
                <a:latin typeface="Courier New"/>
                <a:cs typeface="Courier New"/>
              </a:rPr>
              <a:t>, </a:t>
            </a:r>
            <a:r>
              <a:rPr lang="en-US" sz="1600" dirty="0" err="1">
                <a:latin typeface="Courier New"/>
                <a:cs typeface="Courier New"/>
              </a:rPr>
              <a:t>w.did</a:t>
            </a:r>
            <a:endParaRPr lang="en-US" sz="1600" dirty="0">
              <a:latin typeface="Courier New"/>
              <a:cs typeface="Courier New"/>
            </a:endParaRPr>
          </a:p>
          <a:p>
            <a:pPr marL="85725">
              <a:lnSpc>
                <a:spcPct val="100000"/>
              </a:lnSpc>
            </a:pPr>
            <a:r>
              <a:rPr lang="en-US" sz="1600" dirty="0">
                <a:latin typeface="Courier New"/>
                <a:cs typeface="Courier New"/>
              </a:rPr>
              <a:t>FROM </a:t>
            </a:r>
            <a:r>
              <a:rPr lang="en-US" sz="1600" spc="-5" dirty="0" err="1">
                <a:latin typeface="Courier New"/>
                <a:cs typeface="Courier New"/>
              </a:rPr>
              <a:t>E</a:t>
            </a:r>
            <a:r>
              <a:rPr lang="en-US" sz="1600" spc="15" dirty="0" err="1">
                <a:latin typeface="Courier New"/>
                <a:cs typeface="Courier New"/>
              </a:rPr>
              <a:t>m</a:t>
            </a:r>
            <a:r>
              <a:rPr lang="en-US" sz="1600" dirty="0" err="1">
                <a:latin typeface="Courier New"/>
                <a:cs typeface="Courier New"/>
              </a:rPr>
              <a:t>p</a:t>
            </a:r>
            <a:r>
              <a:rPr lang="en-US" sz="1600" dirty="0">
                <a:latin typeface="Courier New"/>
                <a:cs typeface="Courier New"/>
              </a:rPr>
              <a:t> e</a:t>
            </a:r>
          </a:p>
          <a:p>
            <a:pPr marL="85725" marR="669925">
              <a:lnSpc>
                <a:spcPct val="100000"/>
              </a:lnSpc>
            </a:pPr>
            <a:r>
              <a:rPr lang="en-US" sz="1600" spc="-5" dirty="0">
                <a:latin typeface="Courier New"/>
                <a:cs typeface="Courier New"/>
              </a:rPr>
              <a:t>I</a:t>
            </a:r>
            <a:r>
              <a:rPr lang="en-US" sz="1600" dirty="0">
                <a:latin typeface="Courier New"/>
                <a:cs typeface="Courier New"/>
              </a:rPr>
              <a:t>N</a:t>
            </a:r>
            <a:r>
              <a:rPr lang="en-US" sz="1600" spc="-5" dirty="0">
                <a:latin typeface="Courier New"/>
                <a:cs typeface="Courier New"/>
              </a:rPr>
              <a:t>N</a:t>
            </a:r>
            <a:r>
              <a:rPr lang="en-US" sz="1600" dirty="0">
                <a:latin typeface="Courier New"/>
                <a:cs typeface="Courier New"/>
              </a:rPr>
              <a:t>ER </a:t>
            </a:r>
            <a:r>
              <a:rPr lang="en-US" sz="1600" spc="10" dirty="0">
                <a:latin typeface="Courier New"/>
                <a:cs typeface="Courier New"/>
              </a:rPr>
              <a:t>J</a:t>
            </a:r>
            <a:r>
              <a:rPr lang="en-US" sz="1600" spc="-5" dirty="0">
                <a:latin typeface="Courier New"/>
                <a:cs typeface="Courier New"/>
              </a:rPr>
              <a:t>O</a:t>
            </a:r>
            <a:r>
              <a:rPr lang="en-US" sz="1600" dirty="0">
                <a:latin typeface="Courier New"/>
                <a:cs typeface="Courier New"/>
              </a:rPr>
              <a:t>IN </a:t>
            </a:r>
            <a:r>
              <a:rPr lang="en-US" sz="1600" spc="10" dirty="0">
                <a:latin typeface="Courier New"/>
                <a:cs typeface="Courier New"/>
              </a:rPr>
              <a:t>W</a:t>
            </a:r>
            <a:r>
              <a:rPr lang="en-US" sz="1600" spc="-5" dirty="0">
                <a:latin typeface="Courier New"/>
                <a:cs typeface="Courier New"/>
              </a:rPr>
              <a:t>o</a:t>
            </a:r>
            <a:r>
              <a:rPr lang="en-US" sz="1600" dirty="0">
                <a:latin typeface="Courier New"/>
                <a:cs typeface="Courier New"/>
              </a:rPr>
              <a:t>r</a:t>
            </a:r>
            <a:r>
              <a:rPr lang="en-US" sz="1600" spc="-5" dirty="0">
                <a:latin typeface="Courier New"/>
                <a:cs typeface="Courier New"/>
              </a:rPr>
              <a:t>k</a:t>
            </a:r>
            <a:r>
              <a:rPr lang="en-US" sz="1600" dirty="0">
                <a:latin typeface="Courier New"/>
                <a:cs typeface="Courier New"/>
              </a:rPr>
              <a:t>s w ON </a:t>
            </a:r>
            <a:r>
              <a:rPr lang="en-US" sz="1600" spc="-5" dirty="0" err="1">
                <a:latin typeface="Courier New"/>
                <a:cs typeface="Courier New"/>
              </a:rPr>
              <a:t>e</a:t>
            </a:r>
            <a:r>
              <a:rPr lang="en-US" sz="1600" dirty="0" err="1">
                <a:latin typeface="Courier New"/>
                <a:cs typeface="Courier New"/>
              </a:rPr>
              <a:t>.</a:t>
            </a:r>
            <a:r>
              <a:rPr lang="en-US" sz="1600" spc="-5" dirty="0" err="1">
                <a:latin typeface="Courier New"/>
                <a:cs typeface="Courier New"/>
              </a:rPr>
              <a:t>e</a:t>
            </a:r>
            <a:r>
              <a:rPr lang="en-US" sz="1600" spc="15" dirty="0" err="1">
                <a:latin typeface="Courier New"/>
                <a:cs typeface="Courier New"/>
              </a:rPr>
              <a:t>i</a:t>
            </a:r>
            <a:r>
              <a:rPr lang="en-US" sz="1600" dirty="0" err="1">
                <a:latin typeface="Courier New"/>
                <a:cs typeface="Courier New"/>
              </a:rPr>
              <a:t>d</a:t>
            </a:r>
            <a:r>
              <a:rPr lang="en-US" sz="1600" dirty="0">
                <a:latin typeface="Courier New"/>
                <a:cs typeface="Courier New"/>
              </a:rPr>
              <a:t> = </a:t>
            </a:r>
            <a:r>
              <a:rPr lang="en-US" sz="1600" spc="10" dirty="0" err="1">
                <a:latin typeface="Courier New"/>
                <a:cs typeface="Courier New"/>
              </a:rPr>
              <a:t>w</a:t>
            </a:r>
            <a:r>
              <a:rPr lang="en-US" sz="1600" spc="-5" dirty="0" err="1">
                <a:latin typeface="Courier New"/>
                <a:cs typeface="Courier New"/>
              </a:rPr>
              <a:t>.</a:t>
            </a:r>
            <a:r>
              <a:rPr lang="en-US" sz="1600" dirty="0" err="1">
                <a:latin typeface="Courier New"/>
                <a:cs typeface="Courier New"/>
              </a:rPr>
              <a:t>e</a:t>
            </a:r>
            <a:r>
              <a:rPr lang="en-US" sz="1600" spc="-5" dirty="0" err="1">
                <a:latin typeface="Courier New"/>
                <a:cs typeface="Courier New"/>
              </a:rPr>
              <a:t>id</a:t>
            </a:r>
            <a:endParaRPr lang="en-US" sz="1600" dirty="0">
              <a:latin typeface="Courier New"/>
              <a:cs typeface="Courier New"/>
            </a:endParaRPr>
          </a:p>
        </p:txBody>
      </p:sp>
      <p:cxnSp>
        <p:nvCxnSpPr>
          <p:cNvPr id="9" name="Straight Connector 8"/>
          <p:cNvCxnSpPr>
            <a:cxnSpLocks/>
          </p:cNvCxnSpPr>
          <p:nvPr/>
        </p:nvCxnSpPr>
        <p:spPr>
          <a:xfrm>
            <a:off x="2845420" y="3797810"/>
            <a:ext cx="0" cy="104480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p:nvCxnSpPr>
        <p:spPr>
          <a:xfrm>
            <a:off x="4549181" y="3797810"/>
            <a:ext cx="0" cy="92333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52600" y="3886200"/>
            <a:ext cx="5136063" cy="923330"/>
          </a:xfrm>
          <a:prstGeom prst="rect">
            <a:avLst/>
          </a:prstGeom>
        </p:spPr>
        <p:txBody>
          <a:bodyPr wrap="square">
            <a:spAutoFit/>
          </a:bodyPr>
          <a:lstStyle/>
          <a:p>
            <a:r>
              <a:rPr lang="en-US" dirty="0" err="1"/>
              <a:t>e.eid</a:t>
            </a:r>
            <a:r>
              <a:rPr lang="en-US" dirty="0"/>
              <a:t>, </a:t>
            </a:r>
            <a:r>
              <a:rPr lang="en-US" dirty="0" err="1"/>
              <a:t>e.ename</a:t>
            </a:r>
            <a:r>
              <a:rPr lang="en-US" dirty="0"/>
              <a:t>, </a:t>
            </a:r>
            <a:r>
              <a:rPr lang="en-US" dirty="0" err="1"/>
              <a:t>e.salary</a:t>
            </a:r>
            <a:r>
              <a:rPr lang="en-US" dirty="0"/>
              <a:t>, </a:t>
            </a:r>
            <a:r>
              <a:rPr lang="en-US" dirty="0" err="1"/>
              <a:t>w.eid</a:t>
            </a:r>
            <a:r>
              <a:rPr lang="en-US" dirty="0"/>
              <a:t>, </a:t>
            </a:r>
            <a:r>
              <a:rPr lang="en-US" dirty="0" err="1"/>
              <a:t>w.did</a:t>
            </a:r>
            <a:r>
              <a:rPr lang="en-US" dirty="0"/>
              <a:t>, </a:t>
            </a:r>
            <a:r>
              <a:rPr lang="en-US" dirty="0" err="1"/>
              <a:t>w.pct_time</a:t>
            </a:r>
            <a:endParaRPr lang="en-US" dirty="0"/>
          </a:p>
          <a:p>
            <a:r>
              <a:rPr lang="en-US" dirty="0"/>
              <a:t>101,       john,    30000,       101,      1,     10</a:t>
            </a:r>
          </a:p>
          <a:p>
            <a:r>
              <a:rPr lang="en-US" dirty="0"/>
              <a:t>102,       </a:t>
            </a:r>
            <a:r>
              <a:rPr lang="en-US" dirty="0" err="1"/>
              <a:t>pak</a:t>
            </a:r>
            <a:r>
              <a:rPr lang="en-US" dirty="0"/>
              <a:t>,      20000,       102,      1,     20</a:t>
            </a:r>
          </a:p>
        </p:txBody>
      </p:sp>
      <p:cxnSp>
        <p:nvCxnSpPr>
          <p:cNvPr id="15" name="Straight Connector 14">
            <a:extLst>
              <a:ext uri="{FF2B5EF4-FFF2-40B4-BE49-F238E27FC236}">
                <a16:creationId xmlns:a16="http://schemas.microsoft.com/office/drawing/2014/main" id="{66ED148A-62DE-42C7-A838-FE33492BAECC}"/>
              </a:ext>
            </a:extLst>
          </p:cNvPr>
          <p:cNvCxnSpPr>
            <a:cxnSpLocks/>
          </p:cNvCxnSpPr>
          <p:nvPr/>
        </p:nvCxnSpPr>
        <p:spPr>
          <a:xfrm>
            <a:off x="5638800" y="3797810"/>
            <a:ext cx="0" cy="100645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26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812180" y="1859"/>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dirty="0">
              <a:solidFill>
                <a:srgbClr val="FF0000"/>
              </a:solidFill>
              <a:latin typeface="Arial" panose="020B0604020202020204" pitchFamily="34" charset="0"/>
              <a:cs typeface="Arial" panose="020B0604020202020204" pitchFamily="34" charset="0"/>
            </a:endParaRPr>
          </a:p>
          <a:p>
            <a:pPr eaLnBrk="1" hangingPunct="1">
              <a:spcBef>
                <a:spcPct val="0"/>
              </a:spcBef>
              <a:buFontTx/>
              <a:buNone/>
            </a:pPr>
            <a:r>
              <a:rPr lang="en-US" altLang="en-US" dirty="0">
                <a:solidFill>
                  <a:srgbClr val="FF0000"/>
                </a:solidFill>
                <a:latin typeface="Arial" panose="020B0604020202020204" pitchFamily="34" charset="0"/>
                <a:cs typeface="Arial" panose="020B0604020202020204" pitchFamily="34" charset="0"/>
              </a:rPr>
              <a:t>Conceptual Evaluation of Join</a:t>
            </a:r>
          </a:p>
        </p:txBody>
      </p:sp>
      <p:sp>
        <p:nvSpPr>
          <p:cNvPr id="29699" name="Rectangle 3"/>
          <p:cNvSpPr>
            <a:spLocks noChangeArrowheads="1"/>
          </p:cNvSpPr>
          <p:nvPr/>
        </p:nvSpPr>
        <p:spPr bwMode="auto">
          <a:xfrm>
            <a:off x="780281" y="3023780"/>
            <a:ext cx="7144515" cy="72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indent="0">
              <a:buSzPct val="75000"/>
              <a:buNone/>
            </a:pPr>
            <a:r>
              <a:rPr lang="en-US" altLang="en-US" sz="2200" dirty="0">
                <a:latin typeface="Comic Sans MS" panose="030F0702030302020204" pitchFamily="66" charset="0"/>
              </a:rPr>
              <a:t>Step 4. If </a:t>
            </a:r>
            <a:r>
              <a:rPr lang="en-US" altLang="en-US" sz="2000" dirty="0">
                <a:latin typeface="Comic Sans MS" panose="030F0702030302020204" pitchFamily="66" charset="0"/>
              </a:rPr>
              <a:t>DISTINCT</a:t>
            </a:r>
            <a:r>
              <a:rPr lang="en-US" altLang="en-US" sz="2200" dirty="0">
                <a:latin typeface="Comic Sans MS" panose="030F0702030302020204" pitchFamily="66" charset="0"/>
              </a:rPr>
              <a:t> is specified, eliminate duplicate rows based on the set of attributes after the keyword “distinct”.</a:t>
            </a:r>
          </a:p>
        </p:txBody>
      </p:sp>
      <p:sp>
        <p:nvSpPr>
          <p:cNvPr id="3" name="Rectangle 2"/>
          <p:cNvSpPr/>
          <p:nvPr/>
        </p:nvSpPr>
        <p:spPr>
          <a:xfrm>
            <a:off x="1935704" y="1701309"/>
            <a:ext cx="5272591" cy="830997"/>
          </a:xfrm>
          <a:prstGeom prst="rect">
            <a:avLst/>
          </a:prstGeom>
          <a:ln w="28575">
            <a:solidFill>
              <a:schemeClr val="tx1"/>
            </a:solidFill>
          </a:ln>
        </p:spPr>
        <p:txBody>
          <a:bodyPr wrap="square">
            <a:spAutoFit/>
          </a:bodyPr>
          <a:lstStyle/>
          <a:p>
            <a:pPr marL="85725">
              <a:lnSpc>
                <a:spcPct val="100000"/>
              </a:lnSpc>
            </a:pPr>
            <a:r>
              <a:rPr lang="en-US" sz="1600" dirty="0">
                <a:latin typeface="Courier New"/>
                <a:cs typeface="Courier New"/>
              </a:rPr>
              <a:t>Select </a:t>
            </a:r>
            <a:r>
              <a:rPr lang="en-US" sz="1600" dirty="0" err="1">
                <a:latin typeface="Courier New"/>
                <a:cs typeface="Courier New"/>
              </a:rPr>
              <a:t>e.eid</a:t>
            </a:r>
            <a:r>
              <a:rPr lang="en-US" sz="1600" dirty="0">
                <a:latin typeface="Courier New"/>
                <a:cs typeface="Courier New"/>
              </a:rPr>
              <a:t>, </a:t>
            </a:r>
            <a:r>
              <a:rPr lang="en-US" sz="1600" dirty="0" err="1">
                <a:latin typeface="Courier New"/>
                <a:cs typeface="Courier New"/>
              </a:rPr>
              <a:t>e.salary</a:t>
            </a:r>
            <a:r>
              <a:rPr lang="en-US" sz="1600" dirty="0">
                <a:latin typeface="Courier New"/>
                <a:cs typeface="Courier New"/>
              </a:rPr>
              <a:t>, </a:t>
            </a:r>
            <a:r>
              <a:rPr lang="en-US" sz="1600" dirty="0" err="1">
                <a:latin typeface="Courier New"/>
                <a:cs typeface="Courier New"/>
              </a:rPr>
              <a:t>w.did</a:t>
            </a:r>
            <a:endParaRPr lang="en-US" sz="1600" dirty="0">
              <a:latin typeface="Courier New"/>
              <a:cs typeface="Courier New"/>
            </a:endParaRPr>
          </a:p>
          <a:p>
            <a:pPr marL="85725">
              <a:lnSpc>
                <a:spcPct val="100000"/>
              </a:lnSpc>
            </a:pPr>
            <a:r>
              <a:rPr lang="en-US" sz="1600" dirty="0">
                <a:latin typeface="Courier New"/>
                <a:cs typeface="Courier New"/>
              </a:rPr>
              <a:t>FROM </a:t>
            </a:r>
            <a:r>
              <a:rPr lang="en-US" sz="1600" spc="-5" dirty="0" err="1">
                <a:latin typeface="Courier New"/>
                <a:cs typeface="Courier New"/>
              </a:rPr>
              <a:t>E</a:t>
            </a:r>
            <a:r>
              <a:rPr lang="en-US" sz="1600" spc="15" dirty="0" err="1">
                <a:latin typeface="Courier New"/>
                <a:cs typeface="Courier New"/>
              </a:rPr>
              <a:t>m</a:t>
            </a:r>
            <a:r>
              <a:rPr lang="en-US" sz="1600" dirty="0" err="1">
                <a:latin typeface="Courier New"/>
                <a:cs typeface="Courier New"/>
              </a:rPr>
              <a:t>p</a:t>
            </a:r>
            <a:r>
              <a:rPr lang="en-US" sz="1600" dirty="0">
                <a:latin typeface="Courier New"/>
                <a:cs typeface="Courier New"/>
              </a:rPr>
              <a:t> e</a:t>
            </a:r>
          </a:p>
          <a:p>
            <a:pPr marL="85725" marR="669925">
              <a:lnSpc>
                <a:spcPct val="100000"/>
              </a:lnSpc>
            </a:pPr>
            <a:r>
              <a:rPr lang="en-US" sz="1600" spc="-5" dirty="0">
                <a:latin typeface="Courier New"/>
                <a:cs typeface="Courier New"/>
              </a:rPr>
              <a:t>I</a:t>
            </a:r>
            <a:r>
              <a:rPr lang="en-US" sz="1600" dirty="0">
                <a:latin typeface="Courier New"/>
                <a:cs typeface="Courier New"/>
              </a:rPr>
              <a:t>N</a:t>
            </a:r>
            <a:r>
              <a:rPr lang="en-US" sz="1600" spc="-5" dirty="0">
                <a:latin typeface="Courier New"/>
                <a:cs typeface="Courier New"/>
              </a:rPr>
              <a:t>N</a:t>
            </a:r>
            <a:r>
              <a:rPr lang="en-US" sz="1600" dirty="0">
                <a:latin typeface="Courier New"/>
                <a:cs typeface="Courier New"/>
              </a:rPr>
              <a:t>ER </a:t>
            </a:r>
            <a:r>
              <a:rPr lang="en-US" sz="1600" spc="10" dirty="0">
                <a:latin typeface="Courier New"/>
                <a:cs typeface="Courier New"/>
              </a:rPr>
              <a:t>J</a:t>
            </a:r>
            <a:r>
              <a:rPr lang="en-US" sz="1600" spc="-5" dirty="0">
                <a:latin typeface="Courier New"/>
                <a:cs typeface="Courier New"/>
              </a:rPr>
              <a:t>O</a:t>
            </a:r>
            <a:r>
              <a:rPr lang="en-US" sz="1600" dirty="0">
                <a:latin typeface="Courier New"/>
                <a:cs typeface="Courier New"/>
              </a:rPr>
              <a:t>IN </a:t>
            </a:r>
            <a:r>
              <a:rPr lang="en-US" sz="1600" spc="10" dirty="0">
                <a:latin typeface="Courier New"/>
                <a:cs typeface="Courier New"/>
              </a:rPr>
              <a:t>W</a:t>
            </a:r>
            <a:r>
              <a:rPr lang="en-US" sz="1600" spc="-5" dirty="0">
                <a:latin typeface="Courier New"/>
                <a:cs typeface="Courier New"/>
              </a:rPr>
              <a:t>o</a:t>
            </a:r>
            <a:r>
              <a:rPr lang="en-US" sz="1600" dirty="0">
                <a:latin typeface="Courier New"/>
                <a:cs typeface="Courier New"/>
              </a:rPr>
              <a:t>r</a:t>
            </a:r>
            <a:r>
              <a:rPr lang="en-US" sz="1600" spc="-5" dirty="0">
                <a:latin typeface="Courier New"/>
                <a:cs typeface="Courier New"/>
              </a:rPr>
              <a:t>k</a:t>
            </a:r>
            <a:r>
              <a:rPr lang="en-US" sz="1600" dirty="0">
                <a:latin typeface="Courier New"/>
                <a:cs typeface="Courier New"/>
              </a:rPr>
              <a:t>s w ON </a:t>
            </a:r>
            <a:r>
              <a:rPr lang="en-US" sz="1600" spc="-5" dirty="0" err="1">
                <a:latin typeface="Courier New"/>
                <a:cs typeface="Courier New"/>
              </a:rPr>
              <a:t>e</a:t>
            </a:r>
            <a:r>
              <a:rPr lang="en-US" sz="1600" dirty="0" err="1">
                <a:latin typeface="Courier New"/>
                <a:cs typeface="Courier New"/>
              </a:rPr>
              <a:t>.</a:t>
            </a:r>
            <a:r>
              <a:rPr lang="en-US" sz="1600" spc="-5" dirty="0" err="1">
                <a:latin typeface="Courier New"/>
                <a:cs typeface="Courier New"/>
              </a:rPr>
              <a:t>e</a:t>
            </a:r>
            <a:r>
              <a:rPr lang="en-US" sz="1600" spc="15" dirty="0" err="1">
                <a:latin typeface="Courier New"/>
                <a:cs typeface="Courier New"/>
              </a:rPr>
              <a:t>i</a:t>
            </a:r>
            <a:r>
              <a:rPr lang="en-US" sz="1600" dirty="0" err="1">
                <a:latin typeface="Courier New"/>
                <a:cs typeface="Courier New"/>
              </a:rPr>
              <a:t>d</a:t>
            </a:r>
            <a:r>
              <a:rPr lang="en-US" sz="1600" dirty="0">
                <a:latin typeface="Courier New"/>
                <a:cs typeface="Courier New"/>
              </a:rPr>
              <a:t> = </a:t>
            </a:r>
            <a:r>
              <a:rPr lang="en-US" sz="1600" spc="10" dirty="0" err="1">
                <a:latin typeface="Courier New"/>
                <a:cs typeface="Courier New"/>
              </a:rPr>
              <a:t>w</a:t>
            </a:r>
            <a:r>
              <a:rPr lang="en-US" sz="1600" spc="-5" dirty="0" err="1">
                <a:latin typeface="Courier New"/>
                <a:cs typeface="Courier New"/>
              </a:rPr>
              <a:t>.</a:t>
            </a:r>
            <a:r>
              <a:rPr lang="en-US" sz="1600" dirty="0" err="1">
                <a:latin typeface="Courier New"/>
                <a:cs typeface="Courier New"/>
              </a:rPr>
              <a:t>e</a:t>
            </a:r>
            <a:r>
              <a:rPr lang="en-US" sz="1600" spc="-5" dirty="0" err="1">
                <a:latin typeface="Courier New"/>
                <a:cs typeface="Courier New"/>
              </a:rPr>
              <a:t>id</a:t>
            </a:r>
            <a:endParaRPr lang="en-US" sz="1600" dirty="0">
              <a:latin typeface="Courier New"/>
              <a:cs typeface="Courier New"/>
            </a:endParaRPr>
          </a:p>
        </p:txBody>
      </p:sp>
      <p:sp>
        <p:nvSpPr>
          <p:cNvPr id="14" name="Rectangle 13"/>
          <p:cNvSpPr/>
          <p:nvPr/>
        </p:nvSpPr>
        <p:spPr>
          <a:xfrm>
            <a:off x="3171438" y="4750496"/>
            <a:ext cx="2362200" cy="923330"/>
          </a:xfrm>
          <a:prstGeom prst="rect">
            <a:avLst/>
          </a:prstGeom>
        </p:spPr>
        <p:txBody>
          <a:bodyPr wrap="square">
            <a:spAutoFit/>
          </a:bodyPr>
          <a:lstStyle/>
          <a:p>
            <a:r>
              <a:rPr lang="en-US" dirty="0" err="1"/>
              <a:t>e.eid</a:t>
            </a:r>
            <a:r>
              <a:rPr lang="en-US" dirty="0"/>
              <a:t>, </a:t>
            </a:r>
            <a:r>
              <a:rPr lang="en-US" dirty="0" err="1"/>
              <a:t>e.salary</a:t>
            </a:r>
            <a:r>
              <a:rPr lang="en-US" dirty="0"/>
              <a:t>, </a:t>
            </a:r>
            <a:r>
              <a:rPr lang="en-US" dirty="0" err="1"/>
              <a:t>w.did</a:t>
            </a:r>
            <a:r>
              <a:rPr lang="en-US" dirty="0"/>
              <a:t> </a:t>
            </a:r>
          </a:p>
          <a:p>
            <a:r>
              <a:rPr lang="en-US" dirty="0"/>
              <a:t>101, 30000, 1,     </a:t>
            </a:r>
          </a:p>
          <a:p>
            <a:r>
              <a:rPr lang="en-US" dirty="0"/>
              <a:t>102, 20000, 1,     </a:t>
            </a:r>
          </a:p>
        </p:txBody>
      </p:sp>
      <p:sp>
        <p:nvSpPr>
          <p:cNvPr id="21" name="TextBox 20">
            <a:extLst>
              <a:ext uri="{FF2B5EF4-FFF2-40B4-BE49-F238E27FC236}">
                <a16:creationId xmlns:a16="http://schemas.microsoft.com/office/drawing/2014/main" id="{9D0F0D95-90A2-4C55-9178-864EE023C4F1}"/>
              </a:ext>
            </a:extLst>
          </p:cNvPr>
          <p:cNvSpPr txBox="1"/>
          <p:nvPr/>
        </p:nvSpPr>
        <p:spPr>
          <a:xfrm>
            <a:off x="1651359" y="4215920"/>
            <a:ext cx="5841279" cy="369332"/>
          </a:xfrm>
          <a:prstGeom prst="rect">
            <a:avLst/>
          </a:prstGeom>
          <a:noFill/>
        </p:spPr>
        <p:txBody>
          <a:bodyPr wrap="none" rtlCol="0">
            <a:spAutoFit/>
          </a:bodyPr>
          <a:lstStyle/>
          <a:p>
            <a:r>
              <a:rPr lang="en-US" dirty="0"/>
              <a:t>DISTINCT is not specified; nothing to do; the output is below.</a:t>
            </a:r>
          </a:p>
        </p:txBody>
      </p:sp>
    </p:spTree>
    <p:extLst>
      <p:ext uri="{BB962C8B-B14F-4D97-AF65-F5344CB8AC3E}">
        <p14:creationId xmlns:p14="http://schemas.microsoft.com/office/powerpoint/2010/main" val="394399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812180" y="1859"/>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4000" dirty="0">
              <a:solidFill>
                <a:srgbClr val="FF0000"/>
              </a:solidFill>
              <a:latin typeface="Arial" panose="020B0604020202020204" pitchFamily="34" charset="0"/>
              <a:cs typeface="Arial" panose="020B0604020202020204" pitchFamily="34" charset="0"/>
            </a:endParaRPr>
          </a:p>
          <a:p>
            <a:pPr eaLnBrk="1" hangingPunct="1">
              <a:spcBef>
                <a:spcPct val="0"/>
              </a:spcBef>
              <a:buFontTx/>
              <a:buNone/>
            </a:pPr>
            <a:r>
              <a:rPr lang="en-US" altLang="en-US" sz="4000" dirty="0">
                <a:solidFill>
                  <a:srgbClr val="FF0000"/>
                </a:solidFill>
                <a:latin typeface="Arial" panose="020B0604020202020204" pitchFamily="34" charset="0"/>
                <a:cs typeface="Arial" panose="020B0604020202020204" pitchFamily="34" charset="0"/>
              </a:rPr>
              <a:t>Conceptual Evaluation of Join</a:t>
            </a:r>
          </a:p>
        </p:txBody>
      </p:sp>
      <p:sp>
        <p:nvSpPr>
          <p:cNvPr id="29699" name="Rectangle 3"/>
          <p:cNvSpPr>
            <a:spLocks noChangeArrowheads="1"/>
          </p:cNvSpPr>
          <p:nvPr/>
        </p:nvSpPr>
        <p:spPr bwMode="auto">
          <a:xfrm>
            <a:off x="495300" y="1447800"/>
            <a:ext cx="8153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2400" dirty="0">
                <a:latin typeface="Comic Sans MS" panose="030F0702030302020204" pitchFamily="66" charset="0"/>
              </a:rPr>
              <a:t>This conceptual strategy is probably the least efficient way to compute a query!  </a:t>
            </a:r>
          </a:p>
          <a:p>
            <a:pPr eaLnBrk="1" hangingPunct="1"/>
            <a:r>
              <a:rPr lang="en-US" altLang="en-US" sz="2400" dirty="0">
                <a:latin typeface="Comic Sans MS" panose="030F0702030302020204" pitchFamily="66" charset="0"/>
              </a:rPr>
              <a:t>DBMS uses its query optimizer to find more efficient strategies to give </a:t>
            </a:r>
            <a:r>
              <a:rPr lang="en-US" altLang="en-US" sz="2400" i="1" dirty="0">
                <a:solidFill>
                  <a:schemeClr val="folHlink"/>
                </a:solidFill>
                <a:latin typeface="Comic Sans MS" panose="030F0702030302020204" pitchFamily="66" charset="0"/>
              </a:rPr>
              <a:t>the same answers</a:t>
            </a:r>
            <a:r>
              <a:rPr lang="en-US" altLang="en-US" sz="2400" dirty="0">
                <a:solidFill>
                  <a:schemeClr val="folHlink"/>
                </a:solidFill>
                <a:latin typeface="Comic Sans MS" panose="030F0702030302020204" pitchFamily="66" charset="0"/>
              </a:rPr>
              <a:t>.</a:t>
            </a:r>
          </a:p>
          <a:p>
            <a:pPr eaLnBrk="1" hangingPunct="1"/>
            <a:endParaRPr lang="en-US" altLang="en-US" sz="2400" dirty="0">
              <a:solidFill>
                <a:schemeClr val="folHlink"/>
              </a:solidFill>
              <a:latin typeface="Comic Sans MS" panose="030F0702030302020204" pitchFamily="66" charset="0"/>
            </a:endParaRPr>
          </a:p>
          <a:p>
            <a:pPr lvl="1"/>
            <a:r>
              <a:rPr lang="en-US" altLang="en-US" sz="2000" dirty="0">
                <a:solidFill>
                  <a:schemeClr val="folHlink"/>
                </a:solidFill>
                <a:latin typeface="Comic Sans MS" panose="030F0702030302020204" pitchFamily="66" charset="0"/>
              </a:rPr>
              <a:t>Consider fastest execution plans using different join algorithms: Nested-Loops, Indexed Nested loops, sort merge, hash join, …</a:t>
            </a:r>
          </a:p>
          <a:p>
            <a:pPr lvl="1"/>
            <a:r>
              <a:rPr lang="en-US" altLang="en-US" sz="2000" dirty="0">
                <a:solidFill>
                  <a:schemeClr val="folHlink"/>
                </a:solidFill>
                <a:latin typeface="Comic Sans MS" panose="030F0702030302020204" pitchFamily="66" charset="0"/>
              </a:rPr>
              <a:t>Some DBMS take advantages of indexes created on the primary key and foreign keys</a:t>
            </a:r>
          </a:p>
          <a:p>
            <a:pPr lvl="2"/>
            <a:r>
              <a:rPr lang="en-US" altLang="en-US" sz="1600" dirty="0">
                <a:solidFill>
                  <a:schemeClr val="folHlink"/>
                </a:solidFill>
                <a:latin typeface="Comic Sans MS" panose="030F0702030302020204" pitchFamily="66" charset="0"/>
              </a:rPr>
              <a:t>If you don’t specify these keys, DBMS has fewer choices to come up with cheaper alternatives.</a:t>
            </a:r>
          </a:p>
        </p:txBody>
      </p:sp>
    </p:spTree>
    <p:extLst>
      <p:ext uri="{BB962C8B-B14F-4D97-AF65-F5344CB8AC3E}">
        <p14:creationId xmlns:p14="http://schemas.microsoft.com/office/powerpoint/2010/main" val="2534811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29673"/>
            <a:ext cx="8072119" cy="492443"/>
          </a:xfrm>
          <a:prstGeom prst="rect">
            <a:avLst/>
          </a:prstGeom>
        </p:spPr>
        <p:txBody>
          <a:bodyPr vert="horz" wrap="square" lIns="0" tIns="0" rIns="0" bIns="0" rtlCol="0">
            <a:spAutoFit/>
          </a:bodyPr>
          <a:lstStyle/>
          <a:p>
            <a:pPr marL="12700">
              <a:lnSpc>
                <a:spcPct val="100000"/>
              </a:lnSpc>
            </a:pPr>
            <a:r>
              <a:rPr lang="en-US" sz="3200" dirty="0">
                <a:latin typeface="Arial" panose="020B0604020202020204" pitchFamily="34" charset="0"/>
                <a:cs typeface="Arial" panose="020B0604020202020204" pitchFamily="34" charset="0"/>
              </a:rPr>
              <a:t>OUTER JOIN</a:t>
            </a:r>
            <a:endParaRPr sz="3200" dirty="0">
              <a:latin typeface="Arial" panose="020B0604020202020204" pitchFamily="34" charset="0"/>
              <a:cs typeface="Arial" panose="020B0604020202020204" pitchFamily="34" charset="0"/>
            </a:endParaRPr>
          </a:p>
        </p:txBody>
      </p:sp>
      <p:sp>
        <p:nvSpPr>
          <p:cNvPr id="3" name="object 3"/>
          <p:cNvSpPr txBox="1"/>
          <p:nvPr/>
        </p:nvSpPr>
        <p:spPr>
          <a:xfrm>
            <a:off x="8446642" y="5309906"/>
            <a:ext cx="165735" cy="177800"/>
          </a:xfrm>
          <a:prstGeom prst="rect">
            <a:avLst/>
          </a:prstGeom>
        </p:spPr>
        <p:txBody>
          <a:bodyPr vert="horz" wrap="square" lIns="0" tIns="0" rIns="0" bIns="0" rtlCol="0">
            <a:spAutoFit/>
          </a:bodyPr>
          <a:lstStyle/>
          <a:p>
            <a:pPr marL="12700">
              <a:lnSpc>
                <a:spcPct val="100000"/>
              </a:lnSpc>
            </a:pPr>
            <a:r>
              <a:rPr sz="1200" spc="-125" dirty="0">
                <a:solidFill>
                  <a:srgbClr val="888888"/>
                </a:solidFill>
                <a:latin typeface="Arial"/>
                <a:cs typeface="Arial"/>
              </a:rPr>
              <a:t>11</a:t>
            </a:r>
            <a:endParaRPr sz="1200">
              <a:latin typeface="Arial"/>
              <a:cs typeface="Arial"/>
            </a:endParaRPr>
          </a:p>
        </p:txBody>
      </p:sp>
      <p:graphicFrame>
        <p:nvGraphicFramePr>
          <p:cNvPr id="4" name="object 4"/>
          <p:cNvGraphicFramePr>
            <a:graphicFrameLocks noGrp="1"/>
          </p:cNvGraphicFramePr>
          <p:nvPr>
            <p:extLst>
              <p:ext uri="{D42A27DB-BD31-4B8C-83A1-F6EECF244321}">
                <p14:modId xmlns:p14="http://schemas.microsoft.com/office/powerpoint/2010/main" val="1995676503"/>
              </p:ext>
            </p:extLst>
          </p:nvPr>
        </p:nvGraphicFramePr>
        <p:xfrm>
          <a:off x="391539" y="1874851"/>
          <a:ext cx="8382000" cy="3764156"/>
        </p:xfrm>
        <a:graphic>
          <a:graphicData uri="http://schemas.openxmlformats.org/drawingml/2006/table">
            <a:tbl>
              <a:tblPr firstRow="1" bandRow="1">
                <a:tableStyleId>{2D5ABB26-0587-4C30-8999-92F81FD0307C}</a:tableStyleId>
              </a:tblPr>
              <a:tblGrid>
                <a:gridCol w="1844040">
                  <a:extLst>
                    <a:ext uri="{9D8B030D-6E8A-4147-A177-3AD203B41FA5}">
                      <a16:colId xmlns:a16="http://schemas.microsoft.com/office/drawing/2014/main" val="20000"/>
                    </a:ext>
                  </a:extLst>
                </a:gridCol>
                <a:gridCol w="3268980">
                  <a:extLst>
                    <a:ext uri="{9D8B030D-6E8A-4147-A177-3AD203B41FA5}">
                      <a16:colId xmlns:a16="http://schemas.microsoft.com/office/drawing/2014/main" val="20001"/>
                    </a:ext>
                  </a:extLst>
                </a:gridCol>
                <a:gridCol w="3268980">
                  <a:extLst>
                    <a:ext uri="{9D8B030D-6E8A-4147-A177-3AD203B41FA5}">
                      <a16:colId xmlns:a16="http://schemas.microsoft.com/office/drawing/2014/main" val="20002"/>
                    </a:ext>
                  </a:extLst>
                </a:gridCol>
              </a:tblGrid>
              <a:tr h="383539">
                <a:tc>
                  <a:txBody>
                    <a:bodyPr/>
                    <a:lstStyle/>
                    <a:p>
                      <a:pPr marL="85090">
                        <a:lnSpc>
                          <a:spcPct val="100000"/>
                        </a:lnSpc>
                      </a:pPr>
                      <a:r>
                        <a:rPr sz="1800" b="1" dirty="0">
                          <a:solidFill>
                            <a:srgbClr val="FFFFFF"/>
                          </a:solidFill>
                          <a:latin typeface="Arial"/>
                          <a:cs typeface="Arial"/>
                        </a:rPr>
                        <a:t>S</a:t>
                      </a:r>
                      <a:r>
                        <a:rPr sz="1800" b="1" spc="-15" dirty="0">
                          <a:solidFill>
                            <a:srgbClr val="FFFFFF"/>
                          </a:solidFill>
                          <a:latin typeface="Arial"/>
                          <a:cs typeface="Arial"/>
                        </a:rPr>
                        <a:t>y</a:t>
                      </a:r>
                      <a:r>
                        <a:rPr sz="1800" b="1" spc="5" dirty="0">
                          <a:solidFill>
                            <a:srgbClr val="FFFFFF"/>
                          </a:solidFill>
                          <a:latin typeface="Arial"/>
                          <a:cs typeface="Arial"/>
                        </a:rPr>
                        <a:t>n</a:t>
                      </a:r>
                      <a:r>
                        <a:rPr sz="1800" b="1" dirty="0">
                          <a:solidFill>
                            <a:srgbClr val="FFFFFF"/>
                          </a:solidFill>
                          <a:latin typeface="Arial"/>
                          <a:cs typeface="Arial"/>
                        </a:rPr>
                        <a:t>tax</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85090">
                        <a:lnSpc>
                          <a:spcPct val="100000"/>
                        </a:lnSpc>
                      </a:pPr>
                      <a:r>
                        <a:rPr lang="en-US" sz="1800" b="1" dirty="0">
                          <a:solidFill>
                            <a:srgbClr val="FFFFFF"/>
                          </a:solidFill>
                          <a:latin typeface="Arial"/>
                          <a:cs typeface="Arial"/>
                        </a:rPr>
                        <a:t>Output</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85725">
                        <a:lnSpc>
                          <a:spcPct val="100000"/>
                        </a:lnSpc>
                      </a:pPr>
                      <a:r>
                        <a:rPr sz="1800" b="1" dirty="0">
                          <a:solidFill>
                            <a:srgbClr val="FFFFFF"/>
                          </a:solidFill>
                          <a:latin typeface="Arial"/>
                          <a:cs typeface="Arial"/>
                        </a:rPr>
                        <a:t>E</a:t>
                      </a:r>
                      <a:r>
                        <a:rPr sz="1800" b="1" spc="-10" dirty="0">
                          <a:solidFill>
                            <a:srgbClr val="FFFFFF"/>
                          </a:solidFill>
                          <a:latin typeface="Arial"/>
                          <a:cs typeface="Arial"/>
                        </a:rPr>
                        <a:t>x</a:t>
                      </a:r>
                      <a:r>
                        <a:rPr sz="1800" b="1" dirty="0">
                          <a:solidFill>
                            <a:srgbClr val="FFFFFF"/>
                          </a:solidFill>
                          <a:latin typeface="Arial"/>
                          <a:cs typeface="Arial"/>
                        </a:rPr>
                        <a:t>a</a:t>
                      </a:r>
                      <a:r>
                        <a:rPr sz="1800" b="1" spc="-10" dirty="0">
                          <a:solidFill>
                            <a:srgbClr val="FFFFFF"/>
                          </a:solidFill>
                          <a:latin typeface="Arial"/>
                          <a:cs typeface="Arial"/>
                        </a:rPr>
                        <a:t>m</a:t>
                      </a:r>
                      <a:r>
                        <a:rPr sz="1800" b="1" dirty="0">
                          <a:solidFill>
                            <a:srgbClr val="FFFFFF"/>
                          </a:solidFill>
                          <a:latin typeface="Arial"/>
                          <a:cs typeface="Arial"/>
                        </a:rPr>
                        <a:t>p</a:t>
                      </a:r>
                      <a:r>
                        <a:rPr sz="1800" b="1" spc="5" dirty="0">
                          <a:solidFill>
                            <a:srgbClr val="FFFFFF"/>
                          </a:solidFill>
                          <a:latin typeface="Arial"/>
                          <a:cs typeface="Arial"/>
                        </a:rPr>
                        <a:t>l</a:t>
                      </a:r>
                      <a:r>
                        <a:rPr sz="1800" b="1" dirty="0">
                          <a:solidFill>
                            <a:srgbClr val="FFFFFF"/>
                          </a:solidFill>
                          <a:latin typeface="Arial"/>
                          <a:cs typeface="Arial"/>
                        </a:rPr>
                        <a:t>e</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r h="1307977">
                <a:tc>
                  <a:txBody>
                    <a:bodyPr/>
                    <a:lstStyle/>
                    <a:p>
                      <a:pPr marL="85090">
                        <a:lnSpc>
                          <a:spcPct val="100000"/>
                        </a:lnSpc>
                      </a:pPr>
                      <a:r>
                        <a:rPr lang="en-US" sz="1800" dirty="0">
                          <a:latin typeface="Arial"/>
                          <a:cs typeface="Arial"/>
                        </a:rPr>
                        <a:t>LEFT </a:t>
                      </a:r>
                      <a:r>
                        <a:rPr sz="1800" dirty="0">
                          <a:latin typeface="Arial"/>
                          <a:cs typeface="Arial"/>
                        </a:rPr>
                        <a:t>JOIN</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85090" marR="453390">
                        <a:lnSpc>
                          <a:spcPct val="100000"/>
                        </a:lnSpc>
                      </a:pPr>
                      <a:r>
                        <a:rPr lang="en-US" sz="1800" dirty="0">
                          <a:latin typeface="Arial"/>
                          <a:cs typeface="Arial"/>
                        </a:rPr>
                        <a:t>INNER JOIN results and rows</a:t>
                      </a:r>
                      <a:r>
                        <a:rPr lang="en-US" sz="1800" baseline="0" dirty="0">
                          <a:latin typeface="Arial"/>
                          <a:cs typeface="Arial"/>
                        </a:rPr>
                        <a:t> of the relation on the left of the word “JOIN” that do not satisfy the condition</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85725">
                        <a:lnSpc>
                          <a:spcPct val="100000"/>
                        </a:lnSpc>
                      </a:pPr>
                      <a:r>
                        <a:rPr lang="en-US" sz="1600" dirty="0">
                          <a:latin typeface="Courier New"/>
                          <a:cs typeface="Courier New"/>
                        </a:rPr>
                        <a:t>-- Emp is on the left</a:t>
                      </a:r>
                    </a:p>
                    <a:p>
                      <a:pPr marL="85725">
                        <a:lnSpc>
                          <a:spcPct val="100000"/>
                        </a:lnSpc>
                      </a:pPr>
                      <a:endParaRPr lang="en-US" sz="1600" dirty="0">
                        <a:latin typeface="Courier New"/>
                        <a:cs typeface="Courier New"/>
                      </a:endParaRPr>
                    </a:p>
                    <a:p>
                      <a:pPr marL="85725">
                        <a:lnSpc>
                          <a:spcPct val="100000"/>
                        </a:lnSpc>
                      </a:pPr>
                      <a:r>
                        <a:rPr sz="1600" dirty="0">
                          <a:latin typeface="Courier New"/>
                          <a:cs typeface="Courier New"/>
                        </a:rPr>
                        <a:t>FROM </a:t>
                      </a:r>
                      <a:r>
                        <a:rPr sz="1600" spc="-5" dirty="0">
                          <a:latin typeface="Courier New"/>
                          <a:cs typeface="Courier New"/>
                        </a:rPr>
                        <a:t>E</a:t>
                      </a:r>
                      <a:r>
                        <a:rPr sz="1600" spc="15" dirty="0">
                          <a:latin typeface="Courier New"/>
                          <a:cs typeface="Courier New"/>
                        </a:rPr>
                        <a:t>m</a:t>
                      </a:r>
                      <a:r>
                        <a:rPr sz="1600" dirty="0">
                          <a:latin typeface="Courier New"/>
                          <a:cs typeface="Courier New"/>
                        </a:rPr>
                        <a:t>p e</a:t>
                      </a:r>
                    </a:p>
                    <a:p>
                      <a:pPr marL="85725" marR="669925">
                        <a:lnSpc>
                          <a:spcPct val="100000"/>
                        </a:lnSpc>
                      </a:pPr>
                      <a:r>
                        <a:rPr lang="en-US" sz="1600" spc="-5" dirty="0">
                          <a:latin typeface="Courier New"/>
                          <a:cs typeface="Courier New"/>
                        </a:rPr>
                        <a:t>LEFT</a:t>
                      </a:r>
                      <a:r>
                        <a:rPr sz="1600" dirty="0">
                          <a:latin typeface="Courier New"/>
                          <a:cs typeface="Courier New"/>
                        </a:rPr>
                        <a:t> </a:t>
                      </a:r>
                      <a:r>
                        <a:rPr sz="1600" spc="10" dirty="0">
                          <a:latin typeface="Courier New"/>
                          <a:cs typeface="Courier New"/>
                        </a:rPr>
                        <a:t>J</a:t>
                      </a:r>
                      <a:r>
                        <a:rPr sz="1600" spc="-5" dirty="0">
                          <a:latin typeface="Courier New"/>
                          <a:cs typeface="Courier New"/>
                        </a:rPr>
                        <a:t>O</a:t>
                      </a:r>
                      <a:r>
                        <a:rPr sz="1600" dirty="0">
                          <a:latin typeface="Courier New"/>
                          <a:cs typeface="Courier New"/>
                        </a:rPr>
                        <a:t>IN </a:t>
                      </a:r>
                      <a:r>
                        <a:rPr sz="1600" spc="10" dirty="0">
                          <a:latin typeface="Courier New"/>
                          <a:cs typeface="Courier New"/>
                        </a:rPr>
                        <a:t>W</a:t>
                      </a:r>
                      <a:r>
                        <a:rPr sz="1600" spc="-5" dirty="0">
                          <a:latin typeface="Courier New"/>
                          <a:cs typeface="Courier New"/>
                        </a:rPr>
                        <a:t>o</a:t>
                      </a:r>
                      <a:r>
                        <a:rPr sz="1600" dirty="0">
                          <a:latin typeface="Courier New"/>
                          <a:cs typeface="Courier New"/>
                        </a:rPr>
                        <a:t>r</a:t>
                      </a:r>
                      <a:r>
                        <a:rPr sz="1600" spc="-5" dirty="0">
                          <a:latin typeface="Courier New"/>
                          <a:cs typeface="Courier New"/>
                        </a:rPr>
                        <a:t>k</a:t>
                      </a:r>
                      <a:r>
                        <a:rPr sz="1600" dirty="0">
                          <a:latin typeface="Courier New"/>
                          <a:cs typeface="Courier New"/>
                        </a:rPr>
                        <a:t>s w ON </a:t>
                      </a:r>
                      <a:r>
                        <a:rPr sz="1600" spc="-5" dirty="0">
                          <a:latin typeface="Courier New"/>
                          <a:cs typeface="Courier New"/>
                        </a:rPr>
                        <a:t>e</a:t>
                      </a:r>
                      <a:r>
                        <a:rPr sz="1600" dirty="0">
                          <a:latin typeface="Courier New"/>
                          <a:cs typeface="Courier New"/>
                        </a:rPr>
                        <a:t>.</a:t>
                      </a:r>
                      <a:r>
                        <a:rPr sz="1600" spc="-5" dirty="0">
                          <a:latin typeface="Courier New"/>
                          <a:cs typeface="Courier New"/>
                        </a:rPr>
                        <a:t>e</a:t>
                      </a:r>
                      <a:r>
                        <a:rPr sz="1600" spc="15" dirty="0">
                          <a:latin typeface="Courier New"/>
                          <a:cs typeface="Courier New"/>
                        </a:rPr>
                        <a:t>i</a:t>
                      </a:r>
                      <a:r>
                        <a:rPr sz="1600" dirty="0">
                          <a:latin typeface="Courier New"/>
                          <a:cs typeface="Courier New"/>
                        </a:rPr>
                        <a:t>d = </a:t>
                      </a:r>
                      <a:r>
                        <a:rPr sz="1600" spc="10" dirty="0">
                          <a:latin typeface="Courier New"/>
                          <a:cs typeface="Courier New"/>
                        </a:rPr>
                        <a:t>w</a:t>
                      </a:r>
                      <a:r>
                        <a:rPr sz="1600" spc="-5" dirty="0">
                          <a:latin typeface="Courier New"/>
                          <a:cs typeface="Courier New"/>
                        </a:rPr>
                        <a:t>.</a:t>
                      </a:r>
                      <a:r>
                        <a:rPr sz="1600" dirty="0">
                          <a:latin typeface="Courier New"/>
                          <a:cs typeface="Courier New"/>
                        </a:rPr>
                        <a:t>e</a:t>
                      </a:r>
                      <a:r>
                        <a:rPr sz="1600" spc="-5" dirty="0">
                          <a:latin typeface="Courier New"/>
                          <a:cs typeface="Courier New"/>
                        </a:rPr>
                        <a:t>id</a:t>
                      </a:r>
                      <a:endParaRPr sz="1600" dirty="0">
                        <a:latin typeface="Courier New"/>
                        <a:cs typeface="Courier New"/>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1"/>
                  </a:ext>
                </a:extLst>
              </a:tr>
              <a:tr h="822960">
                <a:tc>
                  <a:txBody>
                    <a:bodyPr/>
                    <a:lstStyle/>
                    <a:p>
                      <a:pPr marL="85090">
                        <a:lnSpc>
                          <a:spcPct val="100000"/>
                        </a:lnSpc>
                      </a:pPr>
                      <a:r>
                        <a:rPr lang="en-US" sz="1800" dirty="0">
                          <a:latin typeface="Arial"/>
                          <a:cs typeface="Arial"/>
                        </a:rPr>
                        <a:t>RIGHT</a:t>
                      </a:r>
                      <a:r>
                        <a:rPr lang="en-US" sz="1800" baseline="0" dirty="0">
                          <a:latin typeface="Arial"/>
                          <a:cs typeface="Arial"/>
                        </a:rPr>
                        <a:t> JOIN</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7E7E7"/>
                    </a:solidFill>
                  </a:tcPr>
                </a:tc>
                <a:tc>
                  <a:txBody>
                    <a:bodyPr/>
                    <a:lstStyle/>
                    <a:p>
                      <a:pPr marL="85090">
                        <a:lnSpc>
                          <a:spcPct val="100000"/>
                        </a:lnSpc>
                      </a:pPr>
                      <a:r>
                        <a:rPr lang="en-US" sz="1800" dirty="0">
                          <a:latin typeface="Arial"/>
                          <a:cs typeface="Arial"/>
                        </a:rPr>
                        <a:t>INNER JOIN results and other</a:t>
                      </a:r>
                      <a:r>
                        <a:rPr lang="en-US" sz="1800" baseline="0" dirty="0">
                          <a:latin typeface="Arial"/>
                          <a:cs typeface="Arial"/>
                        </a:rPr>
                        <a:t> rows of the relation on the right of the word “JOIN” that do not satisfy the condition</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7E7E7"/>
                    </a:solidFill>
                  </a:tcPr>
                </a:tc>
                <a:tc>
                  <a:txBody>
                    <a:bodyPr/>
                    <a:lstStyle/>
                    <a:p>
                      <a:pPr marL="85725">
                        <a:lnSpc>
                          <a:spcPct val="100000"/>
                        </a:lnSpc>
                      </a:pPr>
                      <a:r>
                        <a:rPr lang="en-US" sz="1600" dirty="0">
                          <a:latin typeface="Courier New"/>
                          <a:cs typeface="Courier New"/>
                        </a:rPr>
                        <a:t>-- Dept is on the right</a:t>
                      </a:r>
                    </a:p>
                    <a:p>
                      <a:pPr marL="85725">
                        <a:lnSpc>
                          <a:spcPct val="100000"/>
                        </a:lnSpc>
                      </a:pPr>
                      <a:r>
                        <a:rPr lang="en-US" sz="1600" dirty="0">
                          <a:latin typeface="Courier New"/>
                          <a:cs typeface="Courier New"/>
                        </a:rPr>
                        <a:t>FROM</a:t>
                      </a:r>
                      <a:r>
                        <a:rPr lang="en-US" sz="1600" baseline="0" dirty="0">
                          <a:latin typeface="Courier New"/>
                          <a:cs typeface="Courier New"/>
                        </a:rPr>
                        <a:t> Works w</a:t>
                      </a:r>
                    </a:p>
                    <a:p>
                      <a:pPr marL="85725">
                        <a:lnSpc>
                          <a:spcPct val="100000"/>
                        </a:lnSpc>
                      </a:pPr>
                      <a:r>
                        <a:rPr lang="en-US" sz="1600" baseline="0" dirty="0">
                          <a:latin typeface="Courier New"/>
                          <a:cs typeface="Courier New"/>
                        </a:rPr>
                        <a:t>RIGHT JOIN </a:t>
                      </a:r>
                      <a:r>
                        <a:rPr lang="en-US" sz="1600" baseline="0" dirty="0" err="1">
                          <a:latin typeface="Courier New"/>
                          <a:cs typeface="Courier New"/>
                        </a:rPr>
                        <a:t>Dept</a:t>
                      </a:r>
                      <a:r>
                        <a:rPr lang="en-US" sz="1600" baseline="0" dirty="0">
                          <a:latin typeface="Courier New"/>
                          <a:cs typeface="Courier New"/>
                        </a:rPr>
                        <a:t> d</a:t>
                      </a:r>
                    </a:p>
                    <a:p>
                      <a:pPr marL="85725">
                        <a:lnSpc>
                          <a:spcPct val="100000"/>
                        </a:lnSpc>
                      </a:pPr>
                      <a:r>
                        <a:rPr lang="en-US" sz="1600" baseline="0" dirty="0">
                          <a:latin typeface="Courier New"/>
                          <a:cs typeface="Courier New"/>
                        </a:rPr>
                        <a:t>ON </a:t>
                      </a:r>
                      <a:r>
                        <a:rPr lang="en-US" sz="1600" baseline="0" dirty="0" err="1">
                          <a:latin typeface="Courier New"/>
                          <a:cs typeface="Courier New"/>
                        </a:rPr>
                        <a:t>w.did</a:t>
                      </a:r>
                      <a:r>
                        <a:rPr lang="en-US" sz="1600" baseline="0" dirty="0">
                          <a:latin typeface="Courier New"/>
                          <a:cs typeface="Courier New"/>
                        </a:rPr>
                        <a:t> = </a:t>
                      </a:r>
                      <a:r>
                        <a:rPr lang="en-US" sz="1600" baseline="0" dirty="0" err="1">
                          <a:latin typeface="Courier New"/>
                          <a:cs typeface="Courier New"/>
                        </a:rPr>
                        <a:t>d.did</a:t>
                      </a:r>
                      <a:endParaRPr lang="en-US" sz="1600" baseline="0" dirty="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0002"/>
                  </a:ext>
                </a:extLst>
              </a:tr>
              <a:tr h="822960">
                <a:tc>
                  <a:txBody>
                    <a:bodyPr/>
                    <a:lstStyle/>
                    <a:p>
                      <a:pPr marL="85090">
                        <a:lnSpc>
                          <a:spcPct val="100000"/>
                        </a:lnSpc>
                      </a:pPr>
                      <a:r>
                        <a:rPr lang="en-US" sz="1800" dirty="0">
                          <a:latin typeface="Arial"/>
                          <a:cs typeface="Arial"/>
                        </a:rPr>
                        <a:t>FULL OUTER JOIN</a:t>
                      </a:r>
                      <a:endParaRPr sz="1800" dirty="0">
                        <a:latin typeface="Arial"/>
                        <a:cs typeface="Arial"/>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7E7E7"/>
                    </a:solidFill>
                  </a:tcPr>
                </a:tc>
                <a:tc>
                  <a:txBody>
                    <a:bodyPr/>
                    <a:lstStyle/>
                    <a:p>
                      <a:pPr marL="85090">
                        <a:lnSpc>
                          <a:spcPct val="100000"/>
                        </a:lnSpc>
                      </a:pPr>
                      <a:r>
                        <a:rPr lang="en-US" sz="1800" dirty="0">
                          <a:latin typeface="Arial"/>
                          <a:cs typeface="Arial"/>
                        </a:rPr>
                        <a:t>INNER JOIN results + ROWS that do not satisfy either from the left or right relation</a:t>
                      </a:r>
                      <a:endParaRPr sz="1800" dirty="0">
                        <a:latin typeface="Arial"/>
                        <a:cs typeface="Arial"/>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7E7E7"/>
                    </a:solidFill>
                  </a:tcPr>
                </a:tc>
                <a:tc>
                  <a:txBody>
                    <a:bodyPr/>
                    <a:lstStyle/>
                    <a:p>
                      <a:pPr marL="85725" marR="0" lvl="0" indent="0" defTabSz="914400" eaLnBrk="1" fontAlgn="auto" latinLnBrk="0" hangingPunct="1">
                        <a:lnSpc>
                          <a:spcPct val="100000"/>
                        </a:lnSpc>
                        <a:spcBef>
                          <a:spcPts val="0"/>
                        </a:spcBef>
                        <a:spcAft>
                          <a:spcPts val="0"/>
                        </a:spcAft>
                        <a:buClrTx/>
                        <a:buSzTx/>
                        <a:buFontTx/>
                        <a:buNone/>
                        <a:tabLst/>
                        <a:defRPr/>
                      </a:pPr>
                      <a:r>
                        <a:rPr lang="en-US" sz="1600" b="0" i="0" dirty="0">
                          <a:solidFill>
                            <a:schemeClr val="tx1"/>
                          </a:solidFill>
                          <a:effectLst/>
                          <a:latin typeface="Courier New" panose="02070309020205020404" pitchFamily="49" charset="0"/>
                          <a:ea typeface="+mn-ea"/>
                          <a:cs typeface="Courier New" panose="02070309020205020404" pitchFamily="49" charset="0"/>
                        </a:rPr>
                        <a:t>FROM Works w</a:t>
                      </a:r>
                      <a:br>
                        <a:rPr lang="en-US" sz="1600" i="0" dirty="0">
                          <a:latin typeface="Courier New" panose="02070309020205020404" pitchFamily="49" charset="0"/>
                          <a:cs typeface="Courier New" panose="02070309020205020404" pitchFamily="49" charset="0"/>
                        </a:rPr>
                      </a:br>
                      <a:r>
                        <a:rPr lang="en-US" sz="1600" b="0" i="0" dirty="0">
                          <a:solidFill>
                            <a:schemeClr val="tx1"/>
                          </a:solidFill>
                          <a:effectLst/>
                          <a:latin typeface="Courier New" panose="02070309020205020404" pitchFamily="49" charset="0"/>
                          <a:ea typeface="+mn-ea"/>
                          <a:cs typeface="Courier New" panose="02070309020205020404" pitchFamily="49" charset="0"/>
                        </a:rPr>
                        <a:t>FULL OUTER JOIN </a:t>
                      </a:r>
                      <a:r>
                        <a:rPr lang="en-US" sz="1600" b="0" i="0" dirty="0" err="1">
                          <a:solidFill>
                            <a:schemeClr val="tx1"/>
                          </a:solidFill>
                          <a:effectLst/>
                          <a:latin typeface="Courier New" panose="02070309020205020404" pitchFamily="49" charset="0"/>
                          <a:ea typeface="+mn-ea"/>
                          <a:cs typeface="Courier New" panose="02070309020205020404" pitchFamily="49" charset="0"/>
                        </a:rPr>
                        <a:t>Dept</a:t>
                      </a:r>
                      <a:r>
                        <a:rPr lang="en-US" sz="1600" b="0" i="0" baseline="0" dirty="0">
                          <a:solidFill>
                            <a:schemeClr val="tx1"/>
                          </a:solidFill>
                          <a:effectLst/>
                          <a:latin typeface="Courier New" panose="02070309020205020404" pitchFamily="49" charset="0"/>
                          <a:ea typeface="+mn-ea"/>
                          <a:cs typeface="Courier New" panose="02070309020205020404" pitchFamily="49" charset="0"/>
                        </a:rPr>
                        <a:t> d</a:t>
                      </a:r>
                      <a:r>
                        <a:rPr lang="en-US" sz="1600" b="0" i="0" dirty="0">
                          <a:solidFill>
                            <a:schemeClr val="tx1"/>
                          </a:solidFill>
                          <a:effectLst/>
                          <a:latin typeface="Courier New" panose="02070309020205020404" pitchFamily="49" charset="0"/>
                          <a:ea typeface="+mn-ea"/>
                          <a:cs typeface="Courier New" panose="02070309020205020404" pitchFamily="49" charset="0"/>
                        </a:rPr>
                        <a:t> ON </a:t>
                      </a:r>
                      <a:r>
                        <a:rPr lang="en-US" sz="1600" b="0" i="0" dirty="0" err="1">
                          <a:solidFill>
                            <a:schemeClr val="tx1"/>
                          </a:solidFill>
                          <a:effectLst/>
                          <a:latin typeface="Courier New" panose="02070309020205020404" pitchFamily="49" charset="0"/>
                          <a:ea typeface="+mn-ea"/>
                          <a:cs typeface="Courier New" panose="02070309020205020404" pitchFamily="49" charset="0"/>
                        </a:rPr>
                        <a:t>w.did</a:t>
                      </a:r>
                      <a:r>
                        <a:rPr lang="en-US" sz="1600" b="0" i="0" dirty="0">
                          <a:solidFill>
                            <a:schemeClr val="tx1"/>
                          </a:solidFill>
                          <a:effectLst/>
                          <a:latin typeface="Courier New" panose="02070309020205020404" pitchFamily="49" charset="0"/>
                          <a:ea typeface="+mn-ea"/>
                          <a:cs typeface="Courier New" panose="02070309020205020404" pitchFamily="49" charset="0"/>
                        </a:rPr>
                        <a:t>=</a:t>
                      </a:r>
                      <a:r>
                        <a:rPr lang="en-US" sz="1600" b="0" i="0" dirty="0" err="1">
                          <a:solidFill>
                            <a:schemeClr val="tx1"/>
                          </a:solidFill>
                          <a:effectLst/>
                          <a:latin typeface="Courier New" panose="02070309020205020404" pitchFamily="49" charset="0"/>
                          <a:ea typeface="+mn-ea"/>
                          <a:cs typeface="Courier New" panose="02070309020205020404" pitchFamily="49" charset="0"/>
                        </a:rPr>
                        <a:t>d.did</a:t>
                      </a:r>
                      <a:endParaRPr lang="en-US" sz="1600" i="0" dirty="0">
                        <a:latin typeface="Courier New" panose="02070309020205020404" pitchFamily="49" charset="0"/>
                        <a:cs typeface="Courier New" panose="02070309020205020404" pitchFamily="49" charset="0"/>
                      </a:endParaRPr>
                    </a:p>
                    <a:p>
                      <a:pPr marL="85725">
                        <a:lnSpc>
                          <a:spcPct val="100000"/>
                        </a:lnSpc>
                      </a:pPr>
                      <a:endParaRPr lang="en-US" sz="1600" baseline="0" dirty="0">
                        <a:latin typeface="Courier New"/>
                        <a:cs typeface="Courier New"/>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3"/>
                  </a:ext>
                </a:extLst>
              </a:tr>
            </a:tbl>
          </a:graphicData>
        </a:graphic>
      </p:graphicFrame>
      <p:sp>
        <p:nvSpPr>
          <p:cNvPr id="6" name="TextBox 5"/>
          <p:cNvSpPr txBox="1"/>
          <p:nvPr/>
        </p:nvSpPr>
        <p:spPr>
          <a:xfrm>
            <a:off x="990600" y="5607323"/>
            <a:ext cx="3828997" cy="369332"/>
          </a:xfrm>
          <a:prstGeom prst="rect">
            <a:avLst/>
          </a:prstGeom>
          <a:noFill/>
        </p:spPr>
        <p:txBody>
          <a:bodyPr wrap="none" rtlCol="0">
            <a:spAutoFit/>
          </a:bodyPr>
          <a:lstStyle/>
          <a:p>
            <a:r>
              <a:rPr lang="en-US" dirty="0"/>
              <a:t>MySQL does not support full outer join</a:t>
            </a:r>
          </a:p>
        </p:txBody>
      </p:sp>
      <p:sp>
        <p:nvSpPr>
          <p:cNvPr id="7" name="TextBox 6">
            <a:extLst>
              <a:ext uri="{FF2B5EF4-FFF2-40B4-BE49-F238E27FC236}">
                <a16:creationId xmlns:a16="http://schemas.microsoft.com/office/drawing/2014/main" id="{3E26C55D-E698-4246-AF2C-4FF4FE5B7863}"/>
              </a:ext>
            </a:extLst>
          </p:cNvPr>
          <p:cNvSpPr txBox="1"/>
          <p:nvPr/>
        </p:nvSpPr>
        <p:spPr>
          <a:xfrm>
            <a:off x="534168" y="1225293"/>
            <a:ext cx="8306698" cy="400110"/>
          </a:xfrm>
          <a:prstGeom prst="rect">
            <a:avLst/>
          </a:prstGeom>
          <a:noFill/>
        </p:spPr>
        <p:txBody>
          <a:bodyPr wrap="none" rtlCol="0">
            <a:spAutoFit/>
          </a:bodyPr>
          <a:lstStyle/>
          <a:p>
            <a:r>
              <a:rPr lang="en-US" sz="2000" dirty="0"/>
              <a:t>Used when you also want to return rows that do not satisfy the join condition.</a:t>
            </a:r>
          </a:p>
        </p:txBody>
      </p:sp>
    </p:spTree>
    <p:extLst>
      <p:ext uri="{BB962C8B-B14F-4D97-AF65-F5344CB8AC3E}">
        <p14:creationId xmlns:p14="http://schemas.microsoft.com/office/powerpoint/2010/main" val="103551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541" y="632750"/>
            <a:ext cx="7312660" cy="538609"/>
          </a:xfrm>
        </p:spPr>
        <p:txBody>
          <a:bodyPr/>
          <a:lstStyle/>
          <a:p>
            <a:r>
              <a:rPr lang="en-US" dirty="0"/>
              <a:t>LEFT JOIN</a:t>
            </a:r>
          </a:p>
        </p:txBody>
      </p:sp>
      <p:sp>
        <p:nvSpPr>
          <p:cNvPr id="4" name="Rectangle 3"/>
          <p:cNvSpPr/>
          <p:nvPr/>
        </p:nvSpPr>
        <p:spPr>
          <a:xfrm>
            <a:off x="4038600" y="701082"/>
            <a:ext cx="4936542" cy="1077218"/>
          </a:xfrm>
          <a:prstGeom prst="rect">
            <a:avLst/>
          </a:prstGeom>
          <a:ln w="28575">
            <a:solidFill>
              <a:schemeClr val="tx1"/>
            </a:solidFill>
          </a:ln>
        </p:spPr>
        <p:txBody>
          <a:bodyPr wrap="square">
            <a:spAutoFit/>
          </a:bodyPr>
          <a:lstStyle/>
          <a:p>
            <a:pPr marL="85725">
              <a:lnSpc>
                <a:spcPct val="100000"/>
              </a:lnSpc>
            </a:pPr>
            <a:r>
              <a:rPr lang="en-US" sz="1600" dirty="0">
                <a:latin typeface="Courier New"/>
                <a:cs typeface="Courier New"/>
              </a:rPr>
              <a:t>Select </a:t>
            </a:r>
            <a:r>
              <a:rPr lang="en-US" sz="1600" dirty="0" err="1">
                <a:latin typeface="Courier New"/>
                <a:cs typeface="Courier New"/>
              </a:rPr>
              <a:t>e.eid</a:t>
            </a:r>
            <a:r>
              <a:rPr lang="en-US" sz="1600" dirty="0">
                <a:latin typeface="Courier New"/>
                <a:cs typeface="Courier New"/>
              </a:rPr>
              <a:t>, </a:t>
            </a:r>
            <a:r>
              <a:rPr lang="en-US" sz="1600" dirty="0" err="1">
                <a:latin typeface="Courier New"/>
                <a:cs typeface="Courier New"/>
              </a:rPr>
              <a:t>e.ename</a:t>
            </a:r>
            <a:r>
              <a:rPr lang="en-US" sz="1600" dirty="0">
                <a:latin typeface="Courier New"/>
                <a:cs typeface="Courier New"/>
              </a:rPr>
              <a:t>, </a:t>
            </a:r>
            <a:r>
              <a:rPr lang="en-US" sz="1600" dirty="0" err="1">
                <a:latin typeface="Courier New"/>
                <a:cs typeface="Courier New"/>
              </a:rPr>
              <a:t>e.salary</a:t>
            </a:r>
            <a:r>
              <a:rPr lang="en-US" sz="1600" dirty="0">
                <a:latin typeface="Courier New"/>
                <a:cs typeface="Courier New"/>
              </a:rPr>
              <a:t>, </a:t>
            </a:r>
            <a:r>
              <a:rPr lang="en-US" sz="1600" dirty="0" err="1">
                <a:latin typeface="Courier New"/>
                <a:cs typeface="Courier New"/>
              </a:rPr>
              <a:t>w.did</a:t>
            </a:r>
            <a:endParaRPr lang="en-US" sz="1600" dirty="0">
              <a:latin typeface="Courier New"/>
              <a:cs typeface="Courier New"/>
            </a:endParaRPr>
          </a:p>
          <a:p>
            <a:pPr marL="85725">
              <a:lnSpc>
                <a:spcPct val="100000"/>
              </a:lnSpc>
            </a:pPr>
            <a:r>
              <a:rPr lang="en-US" sz="1600" dirty="0">
                <a:latin typeface="Courier New"/>
                <a:cs typeface="Courier New"/>
              </a:rPr>
              <a:t>FROM </a:t>
            </a:r>
            <a:r>
              <a:rPr lang="en-US" sz="1600" spc="-5" dirty="0" err="1">
                <a:latin typeface="Courier New"/>
                <a:cs typeface="Courier New"/>
              </a:rPr>
              <a:t>E</a:t>
            </a:r>
            <a:r>
              <a:rPr lang="en-US" sz="1600" spc="15" dirty="0" err="1">
                <a:latin typeface="Courier New"/>
                <a:cs typeface="Courier New"/>
              </a:rPr>
              <a:t>m</a:t>
            </a:r>
            <a:r>
              <a:rPr lang="en-US" sz="1600" dirty="0" err="1">
                <a:latin typeface="Courier New"/>
                <a:cs typeface="Courier New"/>
              </a:rPr>
              <a:t>p</a:t>
            </a:r>
            <a:r>
              <a:rPr lang="en-US" sz="1600" dirty="0">
                <a:latin typeface="Courier New"/>
                <a:cs typeface="Courier New"/>
              </a:rPr>
              <a:t> e</a:t>
            </a:r>
          </a:p>
          <a:p>
            <a:pPr marL="85725" marR="669925">
              <a:lnSpc>
                <a:spcPct val="100000"/>
              </a:lnSpc>
            </a:pPr>
            <a:r>
              <a:rPr lang="en-US" sz="1600" spc="-5" dirty="0">
                <a:latin typeface="Courier New"/>
                <a:cs typeface="Courier New"/>
              </a:rPr>
              <a:t>LEFT </a:t>
            </a:r>
            <a:r>
              <a:rPr lang="en-US" sz="1600" spc="10" dirty="0">
                <a:latin typeface="Courier New"/>
                <a:cs typeface="Courier New"/>
              </a:rPr>
              <a:t>J</a:t>
            </a:r>
            <a:r>
              <a:rPr lang="en-US" sz="1600" spc="-5" dirty="0">
                <a:latin typeface="Courier New"/>
                <a:cs typeface="Courier New"/>
              </a:rPr>
              <a:t>O</a:t>
            </a:r>
            <a:r>
              <a:rPr lang="en-US" sz="1600" dirty="0">
                <a:latin typeface="Courier New"/>
                <a:cs typeface="Courier New"/>
              </a:rPr>
              <a:t>IN </a:t>
            </a:r>
            <a:r>
              <a:rPr lang="en-US" sz="1600" spc="10" dirty="0">
                <a:latin typeface="Courier New"/>
                <a:cs typeface="Courier New"/>
              </a:rPr>
              <a:t>W</a:t>
            </a:r>
            <a:r>
              <a:rPr lang="en-US" sz="1600" spc="-5" dirty="0">
                <a:latin typeface="Courier New"/>
                <a:cs typeface="Courier New"/>
              </a:rPr>
              <a:t>o</a:t>
            </a:r>
            <a:r>
              <a:rPr lang="en-US" sz="1600" dirty="0">
                <a:latin typeface="Courier New"/>
                <a:cs typeface="Courier New"/>
              </a:rPr>
              <a:t>r</a:t>
            </a:r>
            <a:r>
              <a:rPr lang="en-US" sz="1600" spc="-5" dirty="0">
                <a:latin typeface="Courier New"/>
                <a:cs typeface="Courier New"/>
              </a:rPr>
              <a:t>k</a:t>
            </a:r>
            <a:r>
              <a:rPr lang="en-US" sz="1600" dirty="0">
                <a:latin typeface="Courier New"/>
                <a:cs typeface="Courier New"/>
              </a:rPr>
              <a:t>s w </a:t>
            </a:r>
          </a:p>
          <a:p>
            <a:pPr marL="85725" marR="669925">
              <a:lnSpc>
                <a:spcPct val="100000"/>
              </a:lnSpc>
            </a:pPr>
            <a:r>
              <a:rPr lang="en-US" sz="1600" dirty="0">
                <a:latin typeface="Courier New"/>
                <a:cs typeface="Courier New"/>
              </a:rPr>
              <a:t>ON </a:t>
            </a:r>
            <a:r>
              <a:rPr lang="en-US" sz="1600" spc="-5" dirty="0" err="1">
                <a:latin typeface="Courier New"/>
                <a:cs typeface="Courier New"/>
              </a:rPr>
              <a:t>e</a:t>
            </a:r>
            <a:r>
              <a:rPr lang="en-US" sz="1600" dirty="0" err="1">
                <a:latin typeface="Courier New"/>
                <a:cs typeface="Courier New"/>
              </a:rPr>
              <a:t>.</a:t>
            </a:r>
            <a:r>
              <a:rPr lang="en-US" sz="1600" spc="-5" dirty="0" err="1">
                <a:latin typeface="Courier New"/>
                <a:cs typeface="Courier New"/>
              </a:rPr>
              <a:t>e</a:t>
            </a:r>
            <a:r>
              <a:rPr lang="en-US" sz="1600" spc="15" dirty="0" err="1">
                <a:latin typeface="Courier New"/>
                <a:cs typeface="Courier New"/>
              </a:rPr>
              <a:t>i</a:t>
            </a:r>
            <a:r>
              <a:rPr lang="en-US" sz="1600" dirty="0" err="1">
                <a:latin typeface="Courier New"/>
                <a:cs typeface="Courier New"/>
              </a:rPr>
              <a:t>d</a:t>
            </a:r>
            <a:r>
              <a:rPr lang="en-US" sz="1600" dirty="0">
                <a:latin typeface="Courier New"/>
                <a:cs typeface="Courier New"/>
              </a:rPr>
              <a:t> = </a:t>
            </a:r>
            <a:r>
              <a:rPr lang="en-US" sz="1600" spc="10" dirty="0" err="1">
                <a:latin typeface="Courier New"/>
                <a:cs typeface="Courier New"/>
              </a:rPr>
              <a:t>w</a:t>
            </a:r>
            <a:r>
              <a:rPr lang="en-US" sz="1600" spc="-5" dirty="0" err="1">
                <a:latin typeface="Courier New"/>
                <a:cs typeface="Courier New"/>
              </a:rPr>
              <a:t>.</a:t>
            </a:r>
            <a:r>
              <a:rPr lang="en-US" sz="1600" dirty="0" err="1">
                <a:latin typeface="Courier New"/>
                <a:cs typeface="Courier New"/>
              </a:rPr>
              <a:t>e</a:t>
            </a:r>
            <a:r>
              <a:rPr lang="en-US" sz="1600" spc="-5" dirty="0" err="1">
                <a:latin typeface="Courier New"/>
                <a:cs typeface="Courier New"/>
              </a:rPr>
              <a:t>id</a:t>
            </a:r>
            <a:endParaRPr lang="en-US" sz="1600" dirty="0">
              <a:latin typeface="Courier New"/>
              <a:cs typeface="Courier New"/>
            </a:endParaRPr>
          </a:p>
        </p:txBody>
      </p:sp>
      <p:sp>
        <p:nvSpPr>
          <p:cNvPr id="5" name="TextBox 4"/>
          <p:cNvSpPr txBox="1"/>
          <p:nvPr/>
        </p:nvSpPr>
        <p:spPr>
          <a:xfrm>
            <a:off x="704243" y="1333344"/>
            <a:ext cx="1904689" cy="1477328"/>
          </a:xfrm>
          <a:prstGeom prst="rect">
            <a:avLst/>
          </a:prstGeom>
          <a:noFill/>
          <a:ln>
            <a:solidFill>
              <a:schemeClr val="accent2"/>
            </a:solidFill>
          </a:ln>
        </p:spPr>
        <p:txBody>
          <a:bodyPr wrap="none" rtlCol="0">
            <a:spAutoFit/>
          </a:bodyPr>
          <a:lstStyle/>
          <a:p>
            <a:r>
              <a:rPr lang="en-US" dirty="0"/>
              <a:t>Emp</a:t>
            </a:r>
          </a:p>
          <a:p>
            <a:r>
              <a:rPr lang="en-US" dirty="0" err="1"/>
              <a:t>Eid</a:t>
            </a:r>
            <a:r>
              <a:rPr lang="en-US" dirty="0"/>
              <a:t>, </a:t>
            </a:r>
            <a:r>
              <a:rPr lang="en-US" dirty="0" err="1"/>
              <a:t>ename</a:t>
            </a:r>
            <a:r>
              <a:rPr lang="en-US" dirty="0"/>
              <a:t>, salary</a:t>
            </a:r>
          </a:p>
          <a:p>
            <a:r>
              <a:rPr lang="en-US" dirty="0"/>
              <a:t>101, john, 30000</a:t>
            </a:r>
          </a:p>
          <a:p>
            <a:r>
              <a:rPr lang="en-US" dirty="0">
                <a:solidFill>
                  <a:schemeClr val="tx2">
                    <a:lumMod val="75000"/>
                  </a:schemeClr>
                </a:solidFill>
              </a:rPr>
              <a:t>102</a:t>
            </a:r>
            <a:r>
              <a:rPr lang="en-US" dirty="0"/>
              <a:t>, </a:t>
            </a:r>
            <a:r>
              <a:rPr lang="en-US" dirty="0" err="1"/>
              <a:t>pak</a:t>
            </a:r>
            <a:r>
              <a:rPr lang="en-US" dirty="0"/>
              <a:t>, 20000</a:t>
            </a:r>
          </a:p>
          <a:p>
            <a:r>
              <a:rPr lang="en-US" dirty="0">
                <a:solidFill>
                  <a:schemeClr val="tx2">
                    <a:lumMod val="40000"/>
                    <a:lumOff val="60000"/>
                  </a:schemeClr>
                </a:solidFill>
              </a:rPr>
              <a:t>103</a:t>
            </a:r>
            <a:r>
              <a:rPr lang="en-US" dirty="0"/>
              <a:t>, Liam, 600000</a:t>
            </a:r>
          </a:p>
        </p:txBody>
      </p:sp>
      <p:sp>
        <p:nvSpPr>
          <p:cNvPr id="7" name="Rectangle 6"/>
          <p:cNvSpPr/>
          <p:nvPr/>
        </p:nvSpPr>
        <p:spPr>
          <a:xfrm>
            <a:off x="5001298" y="4512094"/>
            <a:ext cx="3011145" cy="1200329"/>
          </a:xfrm>
          <a:prstGeom prst="rect">
            <a:avLst/>
          </a:prstGeom>
        </p:spPr>
        <p:txBody>
          <a:bodyPr wrap="none">
            <a:spAutoFit/>
          </a:bodyPr>
          <a:lstStyle/>
          <a:p>
            <a:r>
              <a:rPr lang="en-US" dirty="0" err="1"/>
              <a:t>e.eid</a:t>
            </a:r>
            <a:r>
              <a:rPr lang="en-US" dirty="0"/>
              <a:t>, </a:t>
            </a:r>
            <a:r>
              <a:rPr lang="en-US" dirty="0" err="1"/>
              <a:t>e.ename</a:t>
            </a:r>
            <a:r>
              <a:rPr lang="en-US" dirty="0"/>
              <a:t>, </a:t>
            </a:r>
            <a:r>
              <a:rPr lang="en-US" dirty="0" err="1"/>
              <a:t>e.salary</a:t>
            </a:r>
            <a:r>
              <a:rPr lang="en-US" dirty="0"/>
              <a:t>, </a:t>
            </a:r>
            <a:r>
              <a:rPr lang="en-US" dirty="0" err="1"/>
              <a:t>w.did</a:t>
            </a:r>
            <a:endParaRPr lang="en-US" dirty="0"/>
          </a:p>
          <a:p>
            <a:r>
              <a:rPr lang="en-US" dirty="0"/>
              <a:t>101, john,  30000,  1</a:t>
            </a:r>
          </a:p>
          <a:p>
            <a:r>
              <a:rPr lang="en-US" dirty="0"/>
              <a:t>102, </a:t>
            </a:r>
            <a:r>
              <a:rPr lang="en-US" dirty="0" err="1"/>
              <a:t>pak</a:t>
            </a:r>
            <a:r>
              <a:rPr lang="en-US" dirty="0"/>
              <a:t>, 20000, 1</a:t>
            </a:r>
          </a:p>
          <a:p>
            <a:r>
              <a:rPr lang="en-US" dirty="0">
                <a:solidFill>
                  <a:schemeClr val="accent1"/>
                </a:solidFill>
              </a:rPr>
              <a:t>103, Liam, 600000, null</a:t>
            </a:r>
          </a:p>
        </p:txBody>
      </p:sp>
      <p:sp>
        <p:nvSpPr>
          <p:cNvPr id="8" name="TextBox 7">
            <a:extLst>
              <a:ext uri="{FF2B5EF4-FFF2-40B4-BE49-F238E27FC236}">
                <a16:creationId xmlns:a16="http://schemas.microsoft.com/office/drawing/2014/main" id="{27F13BED-D30F-4989-B0EF-189332C3C942}"/>
              </a:ext>
            </a:extLst>
          </p:cNvPr>
          <p:cNvSpPr txBox="1"/>
          <p:nvPr/>
        </p:nvSpPr>
        <p:spPr>
          <a:xfrm>
            <a:off x="4011460" y="2072008"/>
            <a:ext cx="4807871" cy="1754326"/>
          </a:xfrm>
          <a:prstGeom prst="rect">
            <a:avLst/>
          </a:prstGeom>
          <a:noFill/>
        </p:spPr>
        <p:txBody>
          <a:bodyPr wrap="square" rtlCol="0">
            <a:spAutoFit/>
          </a:bodyPr>
          <a:lstStyle/>
          <a:p>
            <a:r>
              <a:rPr lang="en-US" dirty="0"/>
              <a:t>Returns the result below. </a:t>
            </a:r>
          </a:p>
          <a:p>
            <a:r>
              <a:rPr lang="en-US" b="1" dirty="0">
                <a:solidFill>
                  <a:srgbClr val="FF0000"/>
                </a:solidFill>
              </a:rPr>
              <a:t>Important: </a:t>
            </a:r>
            <a:r>
              <a:rPr lang="en-US" dirty="0"/>
              <a:t>Notice that </a:t>
            </a:r>
            <a:r>
              <a:rPr lang="en-US" b="1" dirty="0"/>
              <a:t>null</a:t>
            </a:r>
            <a:r>
              <a:rPr lang="en-US" dirty="0"/>
              <a:t> is used as the value of the unknown attributes</a:t>
            </a:r>
          </a:p>
          <a:p>
            <a:r>
              <a:rPr lang="en-US" dirty="0"/>
              <a:t>E.g.,</a:t>
            </a:r>
          </a:p>
          <a:p>
            <a:r>
              <a:rPr lang="en-US" dirty="0"/>
              <a:t>Liam’s </a:t>
            </a:r>
            <a:r>
              <a:rPr lang="en-US" dirty="0" err="1"/>
              <a:t>eid</a:t>
            </a:r>
            <a:r>
              <a:rPr lang="en-US" dirty="0"/>
              <a:t> is not in Works table. Hence, null is used as the value for the did for this row.</a:t>
            </a:r>
          </a:p>
        </p:txBody>
      </p:sp>
      <p:sp>
        <p:nvSpPr>
          <p:cNvPr id="9" name="TextBox 8">
            <a:extLst>
              <a:ext uri="{FF2B5EF4-FFF2-40B4-BE49-F238E27FC236}">
                <a16:creationId xmlns:a16="http://schemas.microsoft.com/office/drawing/2014/main" id="{88F70EDE-7879-46AA-BAAA-DEFDDFA632D0}"/>
              </a:ext>
            </a:extLst>
          </p:cNvPr>
          <p:cNvSpPr txBox="1"/>
          <p:nvPr/>
        </p:nvSpPr>
        <p:spPr>
          <a:xfrm>
            <a:off x="704243" y="3327423"/>
            <a:ext cx="1830950" cy="1200329"/>
          </a:xfrm>
          <a:prstGeom prst="rect">
            <a:avLst/>
          </a:prstGeom>
          <a:noFill/>
          <a:ln>
            <a:solidFill>
              <a:srgbClr val="C00000"/>
            </a:solidFill>
          </a:ln>
        </p:spPr>
        <p:txBody>
          <a:bodyPr wrap="none" rtlCol="0">
            <a:spAutoFit/>
          </a:bodyPr>
          <a:lstStyle/>
          <a:p>
            <a:r>
              <a:rPr lang="en-US" dirty="0"/>
              <a:t>Works</a:t>
            </a:r>
          </a:p>
          <a:p>
            <a:r>
              <a:rPr lang="en-US" dirty="0" err="1"/>
              <a:t>Eid</a:t>
            </a:r>
            <a:r>
              <a:rPr lang="en-US" dirty="0"/>
              <a:t>, did, </a:t>
            </a:r>
            <a:r>
              <a:rPr lang="en-US" dirty="0" err="1"/>
              <a:t>pct_time</a:t>
            </a:r>
            <a:endParaRPr lang="en-US" dirty="0"/>
          </a:p>
          <a:p>
            <a:r>
              <a:rPr lang="en-US" dirty="0"/>
              <a:t>101, 1, 10</a:t>
            </a:r>
          </a:p>
          <a:p>
            <a:r>
              <a:rPr lang="en-US" dirty="0">
                <a:solidFill>
                  <a:srgbClr val="002060"/>
                </a:solidFill>
              </a:rPr>
              <a:t>102</a:t>
            </a:r>
            <a:r>
              <a:rPr lang="en-US" dirty="0"/>
              <a:t>, 1, 20</a:t>
            </a:r>
          </a:p>
        </p:txBody>
      </p:sp>
    </p:spTree>
    <p:extLst>
      <p:ext uri="{BB962C8B-B14F-4D97-AF65-F5344CB8AC3E}">
        <p14:creationId xmlns:p14="http://schemas.microsoft.com/office/powerpoint/2010/main" val="141343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529673"/>
            <a:ext cx="8072119" cy="538609"/>
          </a:xfrm>
        </p:spPr>
        <p:txBody>
          <a:bodyPr/>
          <a:lstStyle/>
          <a:p>
            <a:r>
              <a:rPr lang="en-US" dirty="0"/>
              <a:t>RIGHT JOIN</a:t>
            </a:r>
          </a:p>
        </p:txBody>
      </p:sp>
      <p:sp>
        <p:nvSpPr>
          <p:cNvPr id="4" name="TextBox 3"/>
          <p:cNvSpPr txBox="1"/>
          <p:nvPr/>
        </p:nvSpPr>
        <p:spPr>
          <a:xfrm>
            <a:off x="1251548" y="1465796"/>
            <a:ext cx="1889813" cy="1754326"/>
          </a:xfrm>
          <a:prstGeom prst="rect">
            <a:avLst/>
          </a:prstGeom>
          <a:noFill/>
          <a:ln>
            <a:solidFill>
              <a:srgbClr val="FF0000"/>
            </a:solidFill>
          </a:ln>
        </p:spPr>
        <p:txBody>
          <a:bodyPr wrap="none" rtlCol="0">
            <a:spAutoFit/>
          </a:bodyPr>
          <a:lstStyle/>
          <a:p>
            <a:r>
              <a:rPr lang="en-US" dirty="0" err="1"/>
              <a:t>Emp</a:t>
            </a:r>
            <a:endParaRPr lang="en-US" dirty="0"/>
          </a:p>
          <a:p>
            <a:endParaRPr lang="en-US" dirty="0"/>
          </a:p>
          <a:p>
            <a:r>
              <a:rPr lang="en-US" dirty="0" err="1"/>
              <a:t>Eid</a:t>
            </a:r>
            <a:r>
              <a:rPr lang="en-US" dirty="0"/>
              <a:t>, </a:t>
            </a:r>
            <a:r>
              <a:rPr lang="en-US" dirty="0" err="1"/>
              <a:t>ename</a:t>
            </a:r>
            <a:r>
              <a:rPr lang="en-US" dirty="0"/>
              <a:t>, salary</a:t>
            </a:r>
          </a:p>
          <a:p>
            <a:r>
              <a:rPr lang="en-US" dirty="0"/>
              <a:t>101, john, 30000</a:t>
            </a:r>
          </a:p>
          <a:p>
            <a:r>
              <a:rPr lang="en-US" dirty="0"/>
              <a:t>102, </a:t>
            </a:r>
            <a:r>
              <a:rPr lang="en-US" dirty="0" err="1"/>
              <a:t>pak</a:t>
            </a:r>
            <a:r>
              <a:rPr lang="en-US" dirty="0"/>
              <a:t>, 20000</a:t>
            </a:r>
          </a:p>
          <a:p>
            <a:r>
              <a:rPr lang="en-US" dirty="0"/>
              <a:t>103, Liam, 600000</a:t>
            </a:r>
          </a:p>
        </p:txBody>
      </p:sp>
      <p:sp>
        <p:nvSpPr>
          <p:cNvPr id="5" name="TextBox 4"/>
          <p:cNvSpPr txBox="1"/>
          <p:nvPr/>
        </p:nvSpPr>
        <p:spPr>
          <a:xfrm>
            <a:off x="3385148" y="1461247"/>
            <a:ext cx="1830950" cy="1477328"/>
          </a:xfrm>
          <a:prstGeom prst="rect">
            <a:avLst/>
          </a:prstGeom>
          <a:noFill/>
          <a:ln>
            <a:solidFill>
              <a:srgbClr val="FF0000"/>
            </a:solidFill>
          </a:ln>
        </p:spPr>
        <p:txBody>
          <a:bodyPr wrap="none" rtlCol="0">
            <a:spAutoFit/>
          </a:bodyPr>
          <a:lstStyle/>
          <a:p>
            <a:r>
              <a:rPr lang="en-US" dirty="0"/>
              <a:t>Works</a:t>
            </a:r>
          </a:p>
          <a:p>
            <a:endParaRPr lang="en-US" dirty="0"/>
          </a:p>
          <a:p>
            <a:r>
              <a:rPr lang="en-US" dirty="0" err="1"/>
              <a:t>Eid</a:t>
            </a:r>
            <a:r>
              <a:rPr lang="en-US" dirty="0"/>
              <a:t>, did, </a:t>
            </a:r>
            <a:r>
              <a:rPr lang="en-US" dirty="0" err="1"/>
              <a:t>pct_time</a:t>
            </a:r>
            <a:endParaRPr lang="en-US" dirty="0"/>
          </a:p>
          <a:p>
            <a:r>
              <a:rPr lang="en-US" dirty="0"/>
              <a:t>101, 1, 10</a:t>
            </a:r>
          </a:p>
          <a:p>
            <a:r>
              <a:rPr lang="en-US" dirty="0"/>
              <a:t>102, 1, 20</a:t>
            </a:r>
          </a:p>
        </p:txBody>
      </p:sp>
      <p:sp>
        <p:nvSpPr>
          <p:cNvPr id="6" name="TextBox 5"/>
          <p:cNvSpPr txBox="1"/>
          <p:nvPr/>
        </p:nvSpPr>
        <p:spPr>
          <a:xfrm>
            <a:off x="5475834" y="1461247"/>
            <a:ext cx="1245854" cy="1477328"/>
          </a:xfrm>
          <a:prstGeom prst="rect">
            <a:avLst/>
          </a:prstGeom>
          <a:noFill/>
          <a:ln>
            <a:solidFill>
              <a:srgbClr val="FF0000"/>
            </a:solidFill>
          </a:ln>
        </p:spPr>
        <p:txBody>
          <a:bodyPr wrap="none" rtlCol="0">
            <a:spAutoFit/>
          </a:bodyPr>
          <a:lstStyle/>
          <a:p>
            <a:r>
              <a:rPr lang="en-US" dirty="0" err="1"/>
              <a:t>Dept</a:t>
            </a:r>
            <a:endParaRPr lang="en-US" dirty="0"/>
          </a:p>
          <a:p>
            <a:endParaRPr lang="en-US" dirty="0"/>
          </a:p>
          <a:p>
            <a:r>
              <a:rPr lang="en-US" dirty="0"/>
              <a:t>did, </a:t>
            </a:r>
            <a:r>
              <a:rPr lang="en-US" dirty="0" err="1"/>
              <a:t>dname</a:t>
            </a:r>
            <a:endParaRPr lang="en-US" dirty="0"/>
          </a:p>
          <a:p>
            <a:r>
              <a:rPr lang="en-US" dirty="0"/>
              <a:t>1,  COMS</a:t>
            </a:r>
          </a:p>
          <a:p>
            <a:r>
              <a:rPr lang="en-US" dirty="0"/>
              <a:t>2,  MUSIC</a:t>
            </a:r>
          </a:p>
        </p:txBody>
      </p:sp>
      <p:sp>
        <p:nvSpPr>
          <p:cNvPr id="7" name="Rectangle 6"/>
          <p:cNvSpPr/>
          <p:nvPr/>
        </p:nvSpPr>
        <p:spPr>
          <a:xfrm>
            <a:off x="838200" y="4186762"/>
            <a:ext cx="3962401" cy="1077218"/>
          </a:xfrm>
          <a:prstGeom prst="rect">
            <a:avLst/>
          </a:prstGeom>
          <a:ln w="28575">
            <a:solidFill>
              <a:schemeClr val="tx1"/>
            </a:solidFill>
          </a:ln>
        </p:spPr>
        <p:txBody>
          <a:bodyPr wrap="square">
            <a:spAutoFit/>
          </a:bodyPr>
          <a:lstStyle/>
          <a:p>
            <a:pPr marL="85725">
              <a:lnSpc>
                <a:spcPct val="100000"/>
              </a:lnSpc>
            </a:pPr>
            <a:r>
              <a:rPr lang="en-US" sz="1600" dirty="0">
                <a:latin typeface="Courier New"/>
                <a:cs typeface="Courier New"/>
              </a:rPr>
              <a:t>Select </a:t>
            </a:r>
            <a:r>
              <a:rPr lang="en-US" sz="1600" dirty="0" err="1">
                <a:latin typeface="Courier New"/>
                <a:cs typeface="Courier New"/>
              </a:rPr>
              <a:t>w.eid</a:t>
            </a:r>
            <a:r>
              <a:rPr lang="en-US" sz="1600" dirty="0">
                <a:latin typeface="Courier New"/>
                <a:cs typeface="Courier New"/>
              </a:rPr>
              <a:t>, </a:t>
            </a:r>
            <a:r>
              <a:rPr lang="en-US" sz="1600" dirty="0" err="1">
                <a:solidFill>
                  <a:srgbClr val="FF0000"/>
                </a:solidFill>
                <a:latin typeface="Courier New"/>
                <a:cs typeface="Courier New"/>
              </a:rPr>
              <a:t>d.did</a:t>
            </a:r>
            <a:r>
              <a:rPr lang="en-US" sz="1600" dirty="0">
                <a:latin typeface="Courier New"/>
                <a:cs typeface="Courier New"/>
              </a:rPr>
              <a:t>, </a:t>
            </a:r>
            <a:r>
              <a:rPr lang="en-US" sz="1600" dirty="0" err="1">
                <a:latin typeface="Courier New"/>
                <a:cs typeface="Courier New"/>
              </a:rPr>
              <a:t>d.dname</a:t>
            </a:r>
            <a:endParaRPr lang="en-US" sz="1600" dirty="0">
              <a:latin typeface="Courier New"/>
              <a:cs typeface="Courier New"/>
            </a:endParaRPr>
          </a:p>
          <a:p>
            <a:pPr marL="85725">
              <a:lnSpc>
                <a:spcPct val="100000"/>
              </a:lnSpc>
            </a:pPr>
            <a:r>
              <a:rPr lang="en-US" sz="1600" dirty="0">
                <a:latin typeface="Courier New"/>
                <a:cs typeface="Courier New"/>
              </a:rPr>
              <a:t>FROM </a:t>
            </a:r>
            <a:r>
              <a:rPr lang="en-US" sz="1600" spc="-5" dirty="0">
                <a:latin typeface="Courier New"/>
                <a:cs typeface="Courier New"/>
              </a:rPr>
              <a:t>Works </a:t>
            </a:r>
            <a:r>
              <a:rPr lang="en-US" sz="1600" dirty="0">
                <a:latin typeface="Courier New"/>
                <a:cs typeface="Courier New"/>
              </a:rPr>
              <a:t>w</a:t>
            </a:r>
          </a:p>
          <a:p>
            <a:pPr marL="85725" marR="669925">
              <a:lnSpc>
                <a:spcPct val="100000"/>
              </a:lnSpc>
            </a:pPr>
            <a:r>
              <a:rPr lang="en-US" sz="1600" spc="-5" dirty="0">
                <a:latin typeface="Courier New"/>
                <a:cs typeface="Courier New"/>
              </a:rPr>
              <a:t>RIGHT </a:t>
            </a:r>
            <a:r>
              <a:rPr lang="en-US" sz="1600" spc="10" dirty="0">
                <a:latin typeface="Courier New"/>
                <a:cs typeface="Courier New"/>
              </a:rPr>
              <a:t>J</a:t>
            </a:r>
            <a:r>
              <a:rPr lang="en-US" sz="1600" spc="-5" dirty="0">
                <a:latin typeface="Courier New"/>
                <a:cs typeface="Courier New"/>
              </a:rPr>
              <a:t>O</a:t>
            </a:r>
            <a:r>
              <a:rPr lang="en-US" sz="1600" dirty="0">
                <a:latin typeface="Courier New"/>
                <a:cs typeface="Courier New"/>
              </a:rPr>
              <a:t>IN </a:t>
            </a:r>
            <a:r>
              <a:rPr lang="en-US" sz="1600" dirty="0" err="1">
                <a:latin typeface="Courier New"/>
                <a:cs typeface="Courier New"/>
              </a:rPr>
              <a:t>Dept</a:t>
            </a:r>
            <a:r>
              <a:rPr lang="en-US" sz="1600" dirty="0">
                <a:latin typeface="Courier New"/>
                <a:cs typeface="Courier New"/>
              </a:rPr>
              <a:t> </a:t>
            </a:r>
            <a:r>
              <a:rPr lang="en-US" sz="1600" dirty="0">
                <a:solidFill>
                  <a:srgbClr val="FF0000"/>
                </a:solidFill>
                <a:latin typeface="Courier New"/>
                <a:cs typeface="Courier New"/>
              </a:rPr>
              <a:t>d</a:t>
            </a:r>
            <a:r>
              <a:rPr lang="en-US" sz="1600" dirty="0">
                <a:latin typeface="Courier New"/>
                <a:cs typeface="Courier New"/>
              </a:rPr>
              <a:t> ON </a:t>
            </a:r>
            <a:r>
              <a:rPr lang="en-US" sz="1600" spc="-5" dirty="0" err="1">
                <a:latin typeface="Courier New"/>
                <a:cs typeface="Courier New"/>
              </a:rPr>
              <a:t>w</a:t>
            </a:r>
            <a:r>
              <a:rPr lang="en-US" sz="1600" dirty="0" err="1">
                <a:latin typeface="Courier New"/>
                <a:cs typeface="Courier New"/>
              </a:rPr>
              <a:t>.</a:t>
            </a:r>
            <a:r>
              <a:rPr lang="en-US" sz="1600" spc="-5" dirty="0" err="1">
                <a:latin typeface="Courier New"/>
                <a:cs typeface="Courier New"/>
              </a:rPr>
              <a:t>d</a:t>
            </a:r>
            <a:r>
              <a:rPr lang="en-US" sz="1600" spc="15" dirty="0" err="1">
                <a:latin typeface="Courier New"/>
                <a:cs typeface="Courier New"/>
              </a:rPr>
              <a:t>i</a:t>
            </a:r>
            <a:r>
              <a:rPr lang="en-US" sz="1600" dirty="0" err="1">
                <a:latin typeface="Courier New"/>
                <a:cs typeface="Courier New"/>
              </a:rPr>
              <a:t>d</a:t>
            </a:r>
            <a:r>
              <a:rPr lang="en-US" sz="1600" dirty="0">
                <a:latin typeface="Courier New"/>
                <a:cs typeface="Courier New"/>
              </a:rPr>
              <a:t> = </a:t>
            </a:r>
            <a:r>
              <a:rPr lang="en-US" sz="1600" spc="10" dirty="0" err="1">
                <a:latin typeface="Courier New"/>
                <a:cs typeface="Courier New"/>
              </a:rPr>
              <a:t>d</a:t>
            </a:r>
            <a:r>
              <a:rPr lang="en-US" sz="1600" spc="-5" dirty="0" err="1">
                <a:latin typeface="Courier New"/>
                <a:cs typeface="Courier New"/>
              </a:rPr>
              <a:t>.</a:t>
            </a:r>
            <a:r>
              <a:rPr lang="en-US" sz="1600" dirty="0" err="1">
                <a:latin typeface="Courier New"/>
                <a:cs typeface="Courier New"/>
              </a:rPr>
              <a:t>d</a:t>
            </a:r>
            <a:r>
              <a:rPr lang="en-US" sz="1600" spc="-5" dirty="0" err="1">
                <a:latin typeface="Courier New"/>
                <a:cs typeface="Courier New"/>
              </a:rPr>
              <a:t>id</a:t>
            </a:r>
            <a:endParaRPr lang="en-US" sz="1600" dirty="0">
              <a:latin typeface="Courier New"/>
              <a:cs typeface="Courier New"/>
            </a:endParaRPr>
          </a:p>
        </p:txBody>
      </p:sp>
      <p:sp>
        <p:nvSpPr>
          <p:cNvPr id="8" name="Rectangle 7"/>
          <p:cNvSpPr/>
          <p:nvPr/>
        </p:nvSpPr>
        <p:spPr>
          <a:xfrm>
            <a:off x="6070408" y="4063651"/>
            <a:ext cx="2160848" cy="1200329"/>
          </a:xfrm>
          <a:prstGeom prst="rect">
            <a:avLst/>
          </a:prstGeom>
        </p:spPr>
        <p:txBody>
          <a:bodyPr wrap="none">
            <a:spAutoFit/>
          </a:bodyPr>
          <a:lstStyle/>
          <a:p>
            <a:r>
              <a:rPr lang="en-US" dirty="0" err="1"/>
              <a:t>w.eid</a:t>
            </a:r>
            <a:r>
              <a:rPr lang="en-US" dirty="0"/>
              <a:t>, </a:t>
            </a:r>
            <a:r>
              <a:rPr lang="en-US" dirty="0" err="1">
                <a:solidFill>
                  <a:srgbClr val="FF0000"/>
                </a:solidFill>
              </a:rPr>
              <a:t>d.did</a:t>
            </a:r>
            <a:r>
              <a:rPr lang="en-US" dirty="0" err="1"/>
              <a:t>,d.dname</a:t>
            </a:r>
            <a:endParaRPr lang="en-US" dirty="0"/>
          </a:p>
          <a:p>
            <a:r>
              <a:rPr lang="en-US" dirty="0"/>
              <a:t>101,1, COMS</a:t>
            </a:r>
          </a:p>
          <a:p>
            <a:r>
              <a:rPr lang="en-US" dirty="0"/>
              <a:t>102, 1, COMS</a:t>
            </a:r>
          </a:p>
          <a:p>
            <a:r>
              <a:rPr lang="en-US" dirty="0">
                <a:solidFill>
                  <a:schemeClr val="accent2"/>
                </a:solidFill>
              </a:rPr>
              <a:t>Null, 2, MUSIC</a:t>
            </a:r>
          </a:p>
        </p:txBody>
      </p:sp>
      <p:sp>
        <p:nvSpPr>
          <p:cNvPr id="3" name="Arrow: Right 2">
            <a:extLst>
              <a:ext uri="{FF2B5EF4-FFF2-40B4-BE49-F238E27FC236}">
                <a16:creationId xmlns:a16="http://schemas.microsoft.com/office/drawing/2014/main" id="{F8940F23-1BDC-4E94-B8F5-9A15E1712A61}"/>
              </a:ext>
            </a:extLst>
          </p:cNvPr>
          <p:cNvSpPr/>
          <p:nvPr/>
        </p:nvSpPr>
        <p:spPr>
          <a:xfrm>
            <a:off x="5216098" y="4663815"/>
            <a:ext cx="259736" cy="136785"/>
          </a:xfrm>
          <a:prstGeom prst="rightArrow">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853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790364-9E3F-400D-B7D0-C4779EFBA954}"/>
              </a:ext>
            </a:extLst>
          </p:cNvPr>
          <p:cNvSpPr>
            <a:spLocks noGrp="1"/>
          </p:cNvSpPr>
          <p:nvPr>
            <p:ph type="body" idx="1"/>
          </p:nvPr>
        </p:nvSpPr>
        <p:spPr>
          <a:xfrm>
            <a:off x="990600" y="1752600"/>
            <a:ext cx="7546339" cy="400110"/>
          </a:xfrm>
        </p:spPr>
        <p:txBody>
          <a:bodyPr/>
          <a:lstStyle/>
          <a:p>
            <a:r>
              <a:rPr lang="en-US" dirty="0"/>
              <a:t>Practice with class participation!</a:t>
            </a:r>
          </a:p>
        </p:txBody>
      </p:sp>
    </p:spTree>
    <p:extLst>
      <p:ext uri="{BB962C8B-B14F-4D97-AF65-F5344CB8AC3E}">
        <p14:creationId xmlns:p14="http://schemas.microsoft.com/office/powerpoint/2010/main" val="400958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5E53C8-5B05-4091-B7EC-8E5A8FDF0F33}"/>
              </a:ext>
            </a:extLst>
          </p:cNvPr>
          <p:cNvSpPr>
            <a:spLocks noChangeArrowheads="1"/>
          </p:cNvSpPr>
          <p:nvPr/>
        </p:nvSpPr>
        <p:spPr bwMode="auto">
          <a:xfrm>
            <a:off x="457200" y="12192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4000" dirty="0">
                <a:solidFill>
                  <a:srgbClr val="CC0066"/>
                </a:solidFill>
                <a:latin typeface="Comic Sans MS" panose="030F0702030302020204" pitchFamily="66" charset="0"/>
              </a:rPr>
              <a:t>How complex can SQL statements be?</a:t>
            </a:r>
          </a:p>
        </p:txBody>
      </p:sp>
      <p:sp>
        <p:nvSpPr>
          <p:cNvPr id="4" name="Subtitle 2">
            <a:extLst>
              <a:ext uri="{FF2B5EF4-FFF2-40B4-BE49-F238E27FC236}">
                <a16:creationId xmlns:a16="http://schemas.microsoft.com/office/drawing/2014/main" id="{225EDB6B-A723-4703-A2E4-961413B71DA8}"/>
              </a:ext>
            </a:extLst>
          </p:cNvPr>
          <p:cNvSpPr txBox="1">
            <a:spLocks/>
          </p:cNvSpPr>
          <p:nvPr/>
        </p:nvSpPr>
        <p:spPr>
          <a:xfrm>
            <a:off x="990600" y="3103899"/>
            <a:ext cx="7543800" cy="2529682"/>
          </a:xfrm>
          <a:prstGeom prst="rect">
            <a:avLst/>
          </a:prstGeom>
        </p:spPr>
        <p:txBody>
          <a:bodyPr rtlCol="0">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Clr>
                <a:schemeClr val="accent1">
                  <a:lumMod val="75000"/>
                </a:schemeClr>
              </a:buClr>
              <a:buFont typeface="Arial" panose="020B0604020202020204" pitchFamily="34" charset="0"/>
              <a:buChar char="•"/>
              <a:defRPr/>
            </a:pPr>
            <a:r>
              <a:rPr lang="en-US" sz="2800" kern="0" dirty="0">
                <a:solidFill>
                  <a:sysClr val="windowText" lastClr="000000"/>
                </a:solidFill>
              </a:rPr>
              <a:t>Query involve more than one relation</a:t>
            </a:r>
          </a:p>
          <a:p>
            <a:pPr marL="914400" lvl="1" indent="-457200">
              <a:buClr>
                <a:schemeClr val="accent1">
                  <a:lumMod val="75000"/>
                </a:schemeClr>
              </a:buClr>
              <a:buFont typeface="Arial" panose="020B0604020202020204" pitchFamily="34" charset="0"/>
              <a:buChar char="•"/>
              <a:defRPr/>
            </a:pPr>
            <a:r>
              <a:rPr lang="en-US" sz="2800" kern="0" dirty="0">
                <a:solidFill>
                  <a:sysClr val="windowText" lastClr="000000"/>
                </a:solidFill>
              </a:rPr>
              <a:t>Our focus for this lecture</a:t>
            </a:r>
          </a:p>
          <a:p>
            <a:pPr marL="457200" indent="-457200">
              <a:buClr>
                <a:schemeClr val="accent1">
                  <a:lumMod val="75000"/>
                </a:schemeClr>
              </a:buClr>
              <a:buFont typeface="Arial" panose="020B0604020202020204" pitchFamily="34" charset="0"/>
              <a:buChar char="•"/>
              <a:defRPr/>
            </a:pPr>
            <a:r>
              <a:rPr lang="en-US" sz="2400" kern="0" dirty="0">
                <a:solidFill>
                  <a:sysClr val="windowText" lastClr="000000"/>
                </a:solidFill>
              </a:rPr>
              <a:t>Query with having and group by clause</a:t>
            </a:r>
          </a:p>
          <a:p>
            <a:pPr marL="457200" indent="-457200">
              <a:buClr>
                <a:schemeClr val="accent1">
                  <a:lumMod val="75000"/>
                </a:schemeClr>
              </a:buClr>
              <a:buFont typeface="Arial" panose="020B0604020202020204" pitchFamily="34" charset="0"/>
              <a:buChar char="•"/>
              <a:defRPr/>
            </a:pPr>
            <a:r>
              <a:rPr lang="en-US" sz="2400" kern="0" dirty="0">
                <a:solidFill>
                  <a:sysClr val="windowText" lastClr="000000"/>
                </a:solidFill>
              </a:rPr>
              <a:t>Query with sub-queries using in and exists operators</a:t>
            </a:r>
          </a:p>
          <a:p>
            <a:pPr marL="457200" indent="-457200">
              <a:buClr>
                <a:schemeClr val="accent1">
                  <a:lumMod val="75000"/>
                </a:schemeClr>
              </a:buClr>
              <a:buFont typeface="Arial" panose="020B0604020202020204" pitchFamily="34" charset="0"/>
              <a:buChar char="•"/>
              <a:defRPr/>
            </a:pPr>
            <a:r>
              <a:rPr lang="en-US" sz="2400" kern="0" dirty="0">
                <a:solidFill>
                  <a:sysClr val="windowText" lastClr="000000"/>
                </a:solidFill>
              </a:rPr>
              <a:t>Query with set operations</a:t>
            </a:r>
          </a:p>
        </p:txBody>
      </p:sp>
    </p:spTree>
    <p:extLst>
      <p:ext uri="{BB962C8B-B14F-4D97-AF65-F5344CB8AC3E}">
        <p14:creationId xmlns:p14="http://schemas.microsoft.com/office/powerpoint/2010/main" val="139118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F41A1CF-C749-4BE7-84C4-270451F9AFA6}"/>
              </a:ext>
            </a:extLst>
          </p:cNvPr>
          <p:cNvSpPr>
            <a:spLocks noChangeArrowheads="1"/>
          </p:cNvSpPr>
          <p:nvPr/>
        </p:nvSpPr>
        <p:spPr bwMode="auto">
          <a:xfrm>
            <a:off x="1962400" y="2139653"/>
            <a:ext cx="5334000" cy="70532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800" dirty="0">
                <a:solidFill>
                  <a:schemeClr val="accent2"/>
                </a:solidFill>
                <a:latin typeface="Comic Sans MS" panose="030F0702030302020204" pitchFamily="66" charset="0"/>
              </a:rPr>
              <a:t>SELECT        [DISTINCT]  </a:t>
            </a:r>
            <a:r>
              <a:rPr lang="en-US" altLang="en-US" sz="2000" i="1" dirty="0">
                <a:solidFill>
                  <a:schemeClr val="accent2"/>
                </a:solidFill>
                <a:latin typeface="Comic Sans MS" panose="030F0702030302020204" pitchFamily="66" charset="0"/>
              </a:rPr>
              <a:t>target-list</a:t>
            </a:r>
            <a:endParaRPr lang="en-US" altLang="en-US" sz="2000" dirty="0">
              <a:solidFill>
                <a:schemeClr val="accent2"/>
              </a:solidFill>
              <a:latin typeface="Comic Sans MS" panose="030F0702030302020204" pitchFamily="66" charset="0"/>
            </a:endParaRPr>
          </a:p>
          <a:p>
            <a:pPr>
              <a:spcBef>
                <a:spcPct val="0"/>
              </a:spcBef>
              <a:buFontTx/>
              <a:buNone/>
            </a:pPr>
            <a:r>
              <a:rPr lang="en-US" altLang="en-US" sz="1800" dirty="0">
                <a:solidFill>
                  <a:schemeClr val="accent2"/>
                </a:solidFill>
                <a:latin typeface="Comic Sans MS" panose="030F0702030302020204" pitchFamily="66" charset="0"/>
              </a:rPr>
              <a:t>FROM</a:t>
            </a:r>
            <a:r>
              <a:rPr lang="en-US" altLang="en-US" sz="2000" dirty="0">
                <a:solidFill>
                  <a:schemeClr val="accent2"/>
                </a:solidFill>
                <a:latin typeface="Comic Sans MS" panose="030F0702030302020204" pitchFamily="66" charset="0"/>
              </a:rPr>
              <a:t>         </a:t>
            </a:r>
            <a:r>
              <a:rPr lang="en-US" altLang="en-US" sz="2000" i="1" dirty="0">
                <a:solidFill>
                  <a:schemeClr val="accent2"/>
                </a:solidFill>
                <a:latin typeface="Comic Sans MS" panose="030F0702030302020204" pitchFamily="66" charset="0"/>
              </a:rPr>
              <a:t>relation-list</a:t>
            </a:r>
            <a:endParaRPr lang="en-US" altLang="en-US" sz="2000" dirty="0">
              <a:solidFill>
                <a:schemeClr val="accent2"/>
              </a:solidFill>
              <a:latin typeface="Comic Sans MS" panose="030F0702030302020204" pitchFamily="66" charset="0"/>
            </a:endParaRPr>
          </a:p>
        </p:txBody>
      </p:sp>
      <p:sp>
        <p:nvSpPr>
          <p:cNvPr id="3" name="TextBox 2">
            <a:extLst>
              <a:ext uri="{FF2B5EF4-FFF2-40B4-BE49-F238E27FC236}">
                <a16:creationId xmlns:a16="http://schemas.microsoft.com/office/drawing/2014/main" id="{BC6C59A6-6B44-4E7A-8092-FB08F7A4934C}"/>
              </a:ext>
            </a:extLst>
          </p:cNvPr>
          <p:cNvSpPr txBox="1"/>
          <p:nvPr/>
        </p:nvSpPr>
        <p:spPr>
          <a:xfrm>
            <a:off x="2796237" y="4316375"/>
            <a:ext cx="1960345" cy="707886"/>
          </a:xfrm>
          <a:prstGeom prst="rect">
            <a:avLst/>
          </a:prstGeom>
          <a:noFill/>
        </p:spPr>
        <p:txBody>
          <a:bodyPr wrap="none" rtlCol="0">
            <a:spAutoFit/>
          </a:bodyPr>
          <a:lstStyle/>
          <a:p>
            <a:r>
              <a:rPr lang="en-US" sz="2000" dirty="0"/>
              <a:t>SELECT * </a:t>
            </a:r>
          </a:p>
          <a:p>
            <a:r>
              <a:rPr lang="en-US" sz="2000" dirty="0"/>
              <a:t>FROM emp, dept</a:t>
            </a:r>
          </a:p>
        </p:txBody>
      </p:sp>
      <p:sp>
        <p:nvSpPr>
          <p:cNvPr id="4" name="TextBox 3">
            <a:extLst>
              <a:ext uri="{FF2B5EF4-FFF2-40B4-BE49-F238E27FC236}">
                <a16:creationId xmlns:a16="http://schemas.microsoft.com/office/drawing/2014/main" id="{D699975A-1542-420B-B8EB-EF84F0C934A6}"/>
              </a:ext>
            </a:extLst>
          </p:cNvPr>
          <p:cNvSpPr txBox="1"/>
          <p:nvPr/>
        </p:nvSpPr>
        <p:spPr>
          <a:xfrm>
            <a:off x="699642" y="3276600"/>
            <a:ext cx="8444358" cy="923330"/>
          </a:xfrm>
          <a:prstGeom prst="rect">
            <a:avLst/>
          </a:prstGeom>
          <a:noFill/>
        </p:spPr>
        <p:txBody>
          <a:bodyPr wrap="square" rtlCol="0">
            <a:spAutoFit/>
          </a:bodyPr>
          <a:lstStyle/>
          <a:p>
            <a:r>
              <a:rPr lang="en-US" dirty="0"/>
              <a:t>emp(</a:t>
            </a:r>
            <a:r>
              <a:rPr lang="en-US" dirty="0" err="1"/>
              <a:t>eid</a:t>
            </a:r>
            <a:r>
              <a:rPr lang="en-US" dirty="0"/>
              <a:t>, </a:t>
            </a:r>
            <a:r>
              <a:rPr lang="en-US" dirty="0" err="1"/>
              <a:t>ename</a:t>
            </a:r>
            <a:r>
              <a:rPr lang="en-US" dirty="0"/>
              <a:t>, salary, primary key(</a:t>
            </a:r>
            <a:r>
              <a:rPr lang="en-US" dirty="0" err="1"/>
              <a:t>eid</a:t>
            </a:r>
            <a:r>
              <a:rPr lang="en-US" dirty="0"/>
              <a:t>))</a:t>
            </a:r>
          </a:p>
          <a:p>
            <a:r>
              <a:rPr lang="en-US" dirty="0"/>
              <a:t>dept(</a:t>
            </a:r>
            <a:r>
              <a:rPr lang="en-US" u="sng" dirty="0" err="1"/>
              <a:t>dno</a:t>
            </a:r>
            <a:r>
              <a:rPr lang="en-US" dirty="0"/>
              <a:t>, </a:t>
            </a:r>
            <a:r>
              <a:rPr lang="en-US" dirty="0" err="1"/>
              <a:t>dname</a:t>
            </a:r>
            <a:r>
              <a:rPr lang="en-US" dirty="0"/>
              <a:t>, budget, </a:t>
            </a:r>
            <a:r>
              <a:rPr lang="en-US" dirty="0" err="1"/>
              <a:t>managerid</a:t>
            </a:r>
            <a:r>
              <a:rPr lang="en-US" dirty="0"/>
              <a:t>, primary key(</a:t>
            </a:r>
            <a:r>
              <a:rPr lang="en-US" dirty="0" err="1"/>
              <a:t>dno</a:t>
            </a:r>
            <a:r>
              <a:rPr lang="en-US" dirty="0"/>
              <a:t>), foreign key(</a:t>
            </a:r>
            <a:r>
              <a:rPr lang="en-US" dirty="0" err="1"/>
              <a:t>managerid</a:t>
            </a:r>
            <a:r>
              <a:rPr lang="en-US" dirty="0"/>
              <a:t>) </a:t>
            </a:r>
            <a:r>
              <a:rPr lang="en-US" dirty="0">
                <a:highlight>
                  <a:srgbClr val="FFFF00"/>
                </a:highlight>
              </a:rPr>
              <a:t>references</a:t>
            </a:r>
            <a:r>
              <a:rPr lang="en-US" dirty="0"/>
              <a:t> emp(</a:t>
            </a:r>
            <a:r>
              <a:rPr lang="en-US" dirty="0" err="1"/>
              <a:t>eid</a:t>
            </a:r>
            <a:r>
              <a:rPr lang="en-US" dirty="0"/>
              <a:t>)</a:t>
            </a:r>
          </a:p>
        </p:txBody>
      </p:sp>
      <p:sp>
        <p:nvSpPr>
          <p:cNvPr id="7" name="Rectangle 6">
            <a:extLst>
              <a:ext uri="{FF2B5EF4-FFF2-40B4-BE49-F238E27FC236}">
                <a16:creationId xmlns:a16="http://schemas.microsoft.com/office/drawing/2014/main" id="{68D2CFED-C517-4BA7-A704-EA53BE76C298}"/>
              </a:ext>
            </a:extLst>
          </p:cNvPr>
          <p:cNvSpPr/>
          <p:nvPr/>
        </p:nvSpPr>
        <p:spPr>
          <a:xfrm>
            <a:off x="685800" y="331950"/>
            <a:ext cx="8153400" cy="1077218"/>
          </a:xfrm>
          <a:prstGeom prst="rect">
            <a:avLst/>
          </a:prstGeom>
        </p:spPr>
        <p:txBody>
          <a:bodyPr wrap="square">
            <a:spAutoFit/>
          </a:bodyPr>
          <a:lstStyle/>
          <a:p>
            <a:r>
              <a:rPr lang="en-US" sz="3200" dirty="0"/>
              <a:t>What if there is more than one relation in the from clause? </a:t>
            </a:r>
          </a:p>
        </p:txBody>
      </p:sp>
    </p:spTree>
    <p:extLst>
      <p:ext uri="{BB962C8B-B14F-4D97-AF65-F5344CB8AC3E}">
        <p14:creationId xmlns:p14="http://schemas.microsoft.com/office/powerpoint/2010/main" val="1022618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D35578-DA33-45BF-9718-29BA5B91B90D}"/>
              </a:ext>
            </a:extLst>
          </p:cNvPr>
          <p:cNvSpPr txBox="1"/>
          <p:nvPr/>
        </p:nvSpPr>
        <p:spPr>
          <a:xfrm>
            <a:off x="562135" y="1283132"/>
            <a:ext cx="8019729" cy="4093428"/>
          </a:xfrm>
          <a:prstGeom prst="rect">
            <a:avLst/>
          </a:prstGeom>
          <a:noFill/>
        </p:spPr>
        <p:txBody>
          <a:bodyPr wrap="square" rtlCol="0">
            <a:spAutoFit/>
          </a:bodyPr>
          <a:lstStyle/>
          <a:p>
            <a:r>
              <a:rPr lang="en-US" sz="2000" dirty="0"/>
              <a:t>A={a1, a2}</a:t>
            </a:r>
          </a:p>
          <a:p>
            <a:r>
              <a:rPr lang="en-US" sz="2000" dirty="0"/>
              <a:t>B={b1, b2}</a:t>
            </a:r>
          </a:p>
          <a:p>
            <a:endParaRPr lang="en-US" sz="2000" dirty="0"/>
          </a:p>
          <a:p>
            <a:r>
              <a:rPr lang="en-US" sz="2000" dirty="0"/>
              <a:t>A x B is also a set where each element in A is paired with each element in B.</a:t>
            </a:r>
          </a:p>
          <a:p>
            <a:endParaRPr lang="en-US" sz="2000" dirty="0"/>
          </a:p>
          <a:p>
            <a:endParaRPr lang="en-US" sz="2000" dirty="0"/>
          </a:p>
          <a:p>
            <a:r>
              <a:rPr lang="en-US" sz="2000" dirty="0"/>
              <a:t>SQL from clause with more than one relation</a:t>
            </a:r>
          </a:p>
          <a:p>
            <a:endParaRPr lang="en-US" sz="2000" dirty="0"/>
          </a:p>
          <a:p>
            <a:r>
              <a:rPr lang="en-US" sz="2000" dirty="0"/>
              <a:t>select …</a:t>
            </a:r>
          </a:p>
          <a:p>
            <a:r>
              <a:rPr lang="en-US" sz="2000" dirty="0"/>
              <a:t>from A, B</a:t>
            </a:r>
          </a:p>
          <a:p>
            <a:endParaRPr lang="en-US" sz="2000" dirty="0"/>
          </a:p>
          <a:p>
            <a:r>
              <a:rPr lang="en-US" sz="2000" dirty="0"/>
              <a:t>Without the where clause, from A, B gives a cartesian product of A and B where each row of A is paired with each row of B. </a:t>
            </a:r>
          </a:p>
        </p:txBody>
      </p:sp>
      <p:sp>
        <p:nvSpPr>
          <p:cNvPr id="3" name="TextBox 2">
            <a:extLst>
              <a:ext uri="{FF2B5EF4-FFF2-40B4-BE49-F238E27FC236}">
                <a16:creationId xmlns:a16="http://schemas.microsoft.com/office/drawing/2014/main" id="{9CA40CF4-7E7B-4668-89BC-E860D7F8A991}"/>
              </a:ext>
            </a:extLst>
          </p:cNvPr>
          <p:cNvSpPr txBox="1"/>
          <p:nvPr/>
        </p:nvSpPr>
        <p:spPr>
          <a:xfrm>
            <a:off x="1447800" y="533400"/>
            <a:ext cx="5959260" cy="523220"/>
          </a:xfrm>
          <a:prstGeom prst="rect">
            <a:avLst/>
          </a:prstGeom>
          <a:noFill/>
        </p:spPr>
        <p:txBody>
          <a:bodyPr wrap="none" rtlCol="0">
            <a:spAutoFit/>
          </a:bodyPr>
          <a:lstStyle/>
          <a:p>
            <a:r>
              <a:rPr lang="en-US" sz="2800" dirty="0"/>
              <a:t>Background: Sets and cartesian product</a:t>
            </a:r>
          </a:p>
        </p:txBody>
      </p:sp>
    </p:spTree>
    <p:extLst>
      <p:ext uri="{BB962C8B-B14F-4D97-AF65-F5344CB8AC3E}">
        <p14:creationId xmlns:p14="http://schemas.microsoft.com/office/powerpoint/2010/main" val="426953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1DCCE033-E841-49A1-918B-D3644ECF5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776561"/>
            <a:ext cx="22669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6">
            <a:extLst>
              <a:ext uri="{FF2B5EF4-FFF2-40B4-BE49-F238E27FC236}">
                <a16:creationId xmlns:a16="http://schemas.microsoft.com/office/drawing/2014/main" id="{0C56D26B-199D-4D51-82BE-16FC72BBA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685800"/>
            <a:ext cx="410527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E91E4A75-745E-4D17-B57C-6F57192147F0}"/>
              </a:ext>
            </a:extLst>
          </p:cNvPr>
          <p:cNvSpPr/>
          <p:nvPr/>
        </p:nvSpPr>
        <p:spPr>
          <a:xfrm>
            <a:off x="685800" y="3761842"/>
            <a:ext cx="3505200" cy="646331"/>
          </a:xfrm>
          <a:prstGeom prst="rect">
            <a:avLst/>
          </a:prstGeom>
        </p:spPr>
        <p:txBody>
          <a:bodyPr wrap="square">
            <a:spAutoFit/>
          </a:bodyPr>
          <a:lstStyle/>
          <a:p>
            <a:r>
              <a:rPr lang="en-US" dirty="0"/>
              <a:t>SELECT *</a:t>
            </a:r>
          </a:p>
          <a:p>
            <a:r>
              <a:rPr lang="en-US" dirty="0"/>
              <a:t>FROM dept, emp</a:t>
            </a:r>
          </a:p>
        </p:txBody>
      </p:sp>
      <p:sp>
        <p:nvSpPr>
          <p:cNvPr id="17" name="TextBox 16">
            <a:extLst>
              <a:ext uri="{FF2B5EF4-FFF2-40B4-BE49-F238E27FC236}">
                <a16:creationId xmlns:a16="http://schemas.microsoft.com/office/drawing/2014/main" id="{D0D8A750-62C5-4F52-A065-92FDCF122A3B}"/>
              </a:ext>
            </a:extLst>
          </p:cNvPr>
          <p:cNvSpPr txBox="1"/>
          <p:nvPr/>
        </p:nvSpPr>
        <p:spPr>
          <a:xfrm>
            <a:off x="3048000" y="3984057"/>
            <a:ext cx="5158079" cy="369332"/>
          </a:xfrm>
          <a:prstGeom prst="rect">
            <a:avLst/>
          </a:prstGeom>
          <a:noFill/>
        </p:spPr>
        <p:txBody>
          <a:bodyPr wrap="none" rtlCol="0">
            <a:spAutoFit/>
          </a:bodyPr>
          <a:lstStyle/>
          <a:p>
            <a:r>
              <a:rPr lang="en-US" dirty="0"/>
              <a:t>Did      </a:t>
            </a:r>
            <a:r>
              <a:rPr lang="en-US" dirty="0" err="1"/>
              <a:t>dname</a:t>
            </a:r>
            <a:r>
              <a:rPr lang="en-US" dirty="0"/>
              <a:t>  budget  </a:t>
            </a:r>
            <a:r>
              <a:rPr lang="en-US" dirty="0" err="1"/>
              <a:t>managerid</a:t>
            </a:r>
            <a:r>
              <a:rPr lang="en-US" dirty="0"/>
              <a:t>  </a:t>
            </a:r>
            <a:r>
              <a:rPr lang="en-US" dirty="0" err="1"/>
              <a:t>eid</a:t>
            </a:r>
            <a:r>
              <a:rPr lang="en-US" dirty="0"/>
              <a:t>  </a:t>
            </a:r>
            <a:r>
              <a:rPr lang="en-US" dirty="0" err="1"/>
              <a:t>ename</a:t>
            </a:r>
            <a:r>
              <a:rPr lang="en-US" dirty="0"/>
              <a:t>  salary</a:t>
            </a:r>
          </a:p>
        </p:txBody>
      </p:sp>
      <p:sp>
        <p:nvSpPr>
          <p:cNvPr id="5" name="TextBox 4">
            <a:extLst>
              <a:ext uri="{FF2B5EF4-FFF2-40B4-BE49-F238E27FC236}">
                <a16:creationId xmlns:a16="http://schemas.microsoft.com/office/drawing/2014/main" id="{FD3C0A2D-FC12-41DE-A9DF-C60ED25BEB7D}"/>
              </a:ext>
            </a:extLst>
          </p:cNvPr>
          <p:cNvSpPr txBox="1"/>
          <p:nvPr/>
        </p:nvSpPr>
        <p:spPr>
          <a:xfrm>
            <a:off x="342900" y="4720115"/>
            <a:ext cx="8458200" cy="923330"/>
          </a:xfrm>
          <a:prstGeom prst="rect">
            <a:avLst/>
          </a:prstGeom>
          <a:noFill/>
        </p:spPr>
        <p:txBody>
          <a:bodyPr wrap="square" rtlCol="0">
            <a:spAutoFit/>
          </a:bodyPr>
          <a:lstStyle/>
          <a:p>
            <a:r>
              <a:rPr lang="en-US" dirty="0"/>
              <a:t>The result has all the columns in the two relations in the from clause and has 6*5 rows of the cross product of rows in emp and dept. Each row in emp is paired with each row in dept. </a:t>
            </a:r>
          </a:p>
        </p:txBody>
      </p:sp>
      <p:sp>
        <p:nvSpPr>
          <p:cNvPr id="6" name="TextBox 5">
            <a:extLst>
              <a:ext uri="{FF2B5EF4-FFF2-40B4-BE49-F238E27FC236}">
                <a16:creationId xmlns:a16="http://schemas.microsoft.com/office/drawing/2014/main" id="{98B8FE5A-D494-4D63-A328-5CCD54BB1342}"/>
              </a:ext>
            </a:extLst>
          </p:cNvPr>
          <p:cNvSpPr txBox="1"/>
          <p:nvPr/>
        </p:nvSpPr>
        <p:spPr>
          <a:xfrm>
            <a:off x="5322147" y="1891665"/>
            <a:ext cx="317716" cy="400110"/>
          </a:xfrm>
          <a:prstGeom prst="rect">
            <a:avLst/>
          </a:prstGeom>
          <a:noFill/>
        </p:spPr>
        <p:txBody>
          <a:bodyPr wrap="none" rtlCol="0">
            <a:spAutoFit/>
          </a:bodyPr>
          <a:lstStyle/>
          <a:p>
            <a:r>
              <a:rPr lang="en-US" sz="2000" dirty="0"/>
              <a:t>X</a:t>
            </a:r>
          </a:p>
        </p:txBody>
      </p:sp>
      <p:sp>
        <p:nvSpPr>
          <p:cNvPr id="7" name="Left Brace 6">
            <a:extLst>
              <a:ext uri="{FF2B5EF4-FFF2-40B4-BE49-F238E27FC236}">
                <a16:creationId xmlns:a16="http://schemas.microsoft.com/office/drawing/2014/main" id="{79179E79-47AB-4557-95B3-637F1829C781}"/>
              </a:ext>
            </a:extLst>
          </p:cNvPr>
          <p:cNvSpPr/>
          <p:nvPr/>
        </p:nvSpPr>
        <p:spPr>
          <a:xfrm rot="5400000">
            <a:off x="4410044" y="2200307"/>
            <a:ext cx="400111" cy="3124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7865913C-9F14-4E81-B8B0-198C0B0B4357}"/>
              </a:ext>
            </a:extLst>
          </p:cNvPr>
          <p:cNvSpPr txBox="1"/>
          <p:nvPr/>
        </p:nvSpPr>
        <p:spPr>
          <a:xfrm>
            <a:off x="3485801" y="3229780"/>
            <a:ext cx="1181798" cy="369332"/>
          </a:xfrm>
          <a:prstGeom prst="rect">
            <a:avLst/>
          </a:prstGeom>
          <a:noFill/>
        </p:spPr>
        <p:txBody>
          <a:bodyPr wrap="none" rtlCol="0">
            <a:spAutoFit/>
          </a:bodyPr>
          <a:lstStyle/>
          <a:p>
            <a:r>
              <a:rPr lang="en-US" dirty="0"/>
              <a:t>From Dept</a:t>
            </a:r>
          </a:p>
        </p:txBody>
      </p:sp>
      <p:sp>
        <p:nvSpPr>
          <p:cNvPr id="10" name="Left Brace 9">
            <a:extLst>
              <a:ext uri="{FF2B5EF4-FFF2-40B4-BE49-F238E27FC236}">
                <a16:creationId xmlns:a16="http://schemas.microsoft.com/office/drawing/2014/main" id="{44653B8C-9E80-40FE-987D-D79C409A1910}"/>
              </a:ext>
            </a:extLst>
          </p:cNvPr>
          <p:cNvSpPr/>
          <p:nvPr/>
        </p:nvSpPr>
        <p:spPr>
          <a:xfrm rot="5400000">
            <a:off x="6913846" y="2991485"/>
            <a:ext cx="421708"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1DCD65F-18DF-4229-A54D-4F00DDAB284F}"/>
              </a:ext>
            </a:extLst>
          </p:cNvPr>
          <p:cNvSpPr txBox="1"/>
          <p:nvPr/>
        </p:nvSpPr>
        <p:spPr>
          <a:xfrm>
            <a:off x="6019999" y="3244334"/>
            <a:ext cx="1144352" cy="369332"/>
          </a:xfrm>
          <a:prstGeom prst="rect">
            <a:avLst/>
          </a:prstGeom>
          <a:noFill/>
        </p:spPr>
        <p:txBody>
          <a:bodyPr wrap="none" rtlCol="0">
            <a:spAutoFit/>
          </a:bodyPr>
          <a:lstStyle/>
          <a:p>
            <a:r>
              <a:rPr lang="en-US" dirty="0"/>
              <a:t>From Emp</a:t>
            </a:r>
          </a:p>
        </p:txBody>
      </p:sp>
    </p:spTree>
    <p:extLst>
      <p:ext uri="{BB962C8B-B14F-4D97-AF65-F5344CB8AC3E}">
        <p14:creationId xmlns:p14="http://schemas.microsoft.com/office/powerpoint/2010/main" val="356226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543939" y="2577430"/>
            <a:ext cx="8229600" cy="2659061"/>
          </a:xfrm>
          <a:prstGeom prst="rect">
            <a:avLst/>
          </a:prstGeom>
          <a:ln w="25907">
            <a:solidFill>
              <a:srgbClr val="000000"/>
            </a:solidFill>
          </a:ln>
        </p:spPr>
        <p:txBody>
          <a:bodyPr vert="horz" wrap="square" lIns="0" tIns="0" rIns="0" bIns="0" rtlCol="0">
            <a:spAutoFit/>
          </a:bodyPr>
          <a:lstStyle/>
          <a:p>
            <a:pPr marL="552450" marR="543560">
              <a:lnSpc>
                <a:spcPts val="4320"/>
              </a:lnSpc>
            </a:pPr>
            <a:r>
              <a:rPr sz="1800" b="1" spc="-5" dirty="0">
                <a:latin typeface="Courier New"/>
                <a:cs typeface="Courier New"/>
              </a:rPr>
              <a:t>Em</a:t>
            </a:r>
            <a:r>
              <a:rPr sz="1800" b="1" spc="-15" dirty="0">
                <a:latin typeface="Courier New"/>
                <a:cs typeface="Courier New"/>
              </a:rPr>
              <a:t>p</a:t>
            </a:r>
            <a:r>
              <a:rPr sz="1800" spc="-5" dirty="0">
                <a:latin typeface="Courier New"/>
                <a:cs typeface="Courier New"/>
              </a:rPr>
              <a:t>(</a:t>
            </a:r>
            <a:r>
              <a:rPr sz="1800" u="sng" spc="-15" dirty="0" err="1">
                <a:latin typeface="Courier New"/>
                <a:cs typeface="Courier New"/>
              </a:rPr>
              <a:t>e</a:t>
            </a:r>
            <a:r>
              <a:rPr sz="1800" u="sng" spc="-5" dirty="0" err="1">
                <a:latin typeface="Courier New"/>
                <a:cs typeface="Courier New"/>
              </a:rPr>
              <a:t>i</a:t>
            </a:r>
            <a:r>
              <a:rPr sz="1800" u="sng" dirty="0" err="1">
                <a:latin typeface="Courier New"/>
                <a:cs typeface="Courier New"/>
              </a:rPr>
              <a:t>d</a:t>
            </a:r>
            <a:r>
              <a:rPr sz="1800" spc="-15" dirty="0">
                <a:latin typeface="Courier New"/>
                <a:cs typeface="Courier New"/>
              </a:rPr>
              <a:t> in</a:t>
            </a:r>
            <a:r>
              <a:rPr sz="1800" spc="-5" dirty="0">
                <a:latin typeface="Courier New"/>
                <a:cs typeface="Courier New"/>
              </a:rPr>
              <a:t>te</a:t>
            </a:r>
            <a:r>
              <a:rPr sz="1800" spc="-15" dirty="0">
                <a:latin typeface="Courier New"/>
                <a:cs typeface="Courier New"/>
              </a:rPr>
              <a:t>g</a:t>
            </a:r>
            <a:r>
              <a:rPr sz="1800" spc="-5" dirty="0">
                <a:latin typeface="Courier New"/>
                <a:cs typeface="Courier New"/>
              </a:rPr>
              <a:t>e</a:t>
            </a:r>
            <a:r>
              <a:rPr sz="1800" spc="-15" dirty="0">
                <a:latin typeface="Courier New"/>
                <a:cs typeface="Courier New"/>
              </a:rPr>
              <a:t>r</a:t>
            </a:r>
            <a:r>
              <a:rPr sz="1800" dirty="0">
                <a:latin typeface="Courier New"/>
                <a:cs typeface="Courier New"/>
              </a:rPr>
              <a:t>,</a:t>
            </a:r>
            <a:r>
              <a:rPr sz="1800" spc="5" dirty="0">
                <a:latin typeface="Courier New"/>
                <a:cs typeface="Courier New"/>
              </a:rPr>
              <a:t> </a:t>
            </a:r>
            <a:r>
              <a:rPr sz="1800" spc="-15" dirty="0" err="1">
                <a:solidFill>
                  <a:srgbClr val="C00000"/>
                </a:solidFill>
                <a:latin typeface="Courier New"/>
                <a:cs typeface="Courier New"/>
              </a:rPr>
              <a:t>e</a:t>
            </a:r>
            <a:r>
              <a:rPr sz="1800" spc="-5" dirty="0" err="1">
                <a:solidFill>
                  <a:srgbClr val="C00000"/>
                </a:solidFill>
                <a:latin typeface="Courier New"/>
                <a:cs typeface="Courier New"/>
              </a:rPr>
              <a:t>n</a:t>
            </a:r>
            <a:r>
              <a:rPr sz="1800" spc="-15" dirty="0" err="1">
                <a:solidFill>
                  <a:srgbClr val="C00000"/>
                </a:solidFill>
                <a:latin typeface="Courier New"/>
                <a:cs typeface="Courier New"/>
              </a:rPr>
              <a:t>am</a:t>
            </a:r>
            <a:r>
              <a:rPr sz="1800" dirty="0" err="1">
                <a:solidFill>
                  <a:srgbClr val="C00000"/>
                </a:solidFill>
                <a:latin typeface="Courier New"/>
                <a:cs typeface="Courier New"/>
              </a:rPr>
              <a:t>e</a:t>
            </a:r>
            <a:r>
              <a:rPr sz="1800" spc="-15" dirty="0">
                <a:solidFill>
                  <a:srgbClr val="C00000"/>
                </a:solidFill>
                <a:latin typeface="Courier New"/>
                <a:cs typeface="Courier New"/>
              </a:rPr>
              <a:t> </a:t>
            </a:r>
            <a:r>
              <a:rPr sz="1800" spc="-5" dirty="0">
                <a:latin typeface="Courier New"/>
                <a:cs typeface="Courier New"/>
              </a:rPr>
              <a:t>v</a:t>
            </a:r>
            <a:r>
              <a:rPr sz="1800" spc="-15" dirty="0">
                <a:latin typeface="Courier New"/>
                <a:cs typeface="Courier New"/>
              </a:rPr>
              <a:t>a</a:t>
            </a:r>
            <a:r>
              <a:rPr sz="1800" spc="-5" dirty="0">
                <a:latin typeface="Courier New"/>
                <a:cs typeface="Courier New"/>
              </a:rPr>
              <a:t>rc</a:t>
            </a:r>
            <a:r>
              <a:rPr sz="1800" spc="-15" dirty="0">
                <a:latin typeface="Courier New"/>
                <a:cs typeface="Courier New"/>
              </a:rPr>
              <a:t>h</a:t>
            </a:r>
            <a:r>
              <a:rPr sz="1800" spc="-5" dirty="0">
                <a:latin typeface="Courier New"/>
                <a:cs typeface="Courier New"/>
              </a:rPr>
              <a:t>a</a:t>
            </a:r>
            <a:r>
              <a:rPr sz="1800" spc="-10" dirty="0">
                <a:latin typeface="Courier New"/>
                <a:cs typeface="Courier New"/>
              </a:rPr>
              <a:t>r</a:t>
            </a:r>
            <a:r>
              <a:rPr sz="1800" spc="-15" dirty="0">
                <a:latin typeface="Courier New"/>
                <a:cs typeface="Courier New"/>
              </a:rPr>
              <a:t>(</a:t>
            </a:r>
            <a:r>
              <a:rPr sz="1800" spc="-5" dirty="0">
                <a:latin typeface="Courier New"/>
                <a:cs typeface="Courier New"/>
              </a:rPr>
              <a:t>50</a:t>
            </a:r>
            <a:r>
              <a:rPr sz="1800" spc="-15" dirty="0">
                <a:latin typeface="Courier New"/>
                <a:cs typeface="Courier New"/>
              </a:rPr>
              <a:t>)</a:t>
            </a:r>
            <a:r>
              <a:rPr sz="1800" dirty="0">
                <a:latin typeface="Courier New"/>
                <a:cs typeface="Courier New"/>
              </a:rPr>
              <a:t>,</a:t>
            </a:r>
            <a:r>
              <a:rPr sz="1800" spc="-15" dirty="0">
                <a:latin typeface="Courier New"/>
                <a:cs typeface="Courier New"/>
              </a:rPr>
              <a:t> </a:t>
            </a:r>
            <a:r>
              <a:rPr sz="1800" spc="-5" dirty="0">
                <a:latin typeface="Courier New"/>
                <a:cs typeface="Courier New"/>
              </a:rPr>
              <a:t>sa</a:t>
            </a:r>
            <a:r>
              <a:rPr sz="1800" spc="-15" dirty="0">
                <a:latin typeface="Courier New"/>
                <a:cs typeface="Courier New"/>
              </a:rPr>
              <a:t>l</a:t>
            </a:r>
            <a:r>
              <a:rPr sz="1800" spc="-5" dirty="0">
                <a:latin typeface="Courier New"/>
                <a:cs typeface="Courier New"/>
              </a:rPr>
              <a:t>a</a:t>
            </a:r>
            <a:r>
              <a:rPr sz="1800" spc="-15" dirty="0">
                <a:latin typeface="Courier New"/>
                <a:cs typeface="Courier New"/>
              </a:rPr>
              <a:t>ry</a:t>
            </a:r>
            <a:r>
              <a:rPr sz="1800" spc="-5" dirty="0">
                <a:latin typeface="Courier New"/>
                <a:cs typeface="Courier New"/>
              </a:rPr>
              <a:t> </a:t>
            </a:r>
            <a:r>
              <a:rPr sz="1800" spc="-15" dirty="0">
                <a:latin typeface="Courier New"/>
                <a:cs typeface="Courier New"/>
              </a:rPr>
              <a:t>r</a:t>
            </a:r>
            <a:r>
              <a:rPr sz="1800" spc="-5" dirty="0">
                <a:latin typeface="Courier New"/>
                <a:cs typeface="Courier New"/>
              </a:rPr>
              <a:t>e</a:t>
            </a:r>
            <a:r>
              <a:rPr sz="1800" spc="-15" dirty="0">
                <a:latin typeface="Courier New"/>
                <a:cs typeface="Courier New"/>
              </a:rPr>
              <a:t>a</a:t>
            </a:r>
            <a:r>
              <a:rPr sz="1800" spc="5" dirty="0">
                <a:latin typeface="Courier New"/>
                <a:cs typeface="Courier New"/>
              </a:rPr>
              <a:t>l</a:t>
            </a:r>
            <a:r>
              <a:rPr sz="1800" dirty="0">
                <a:latin typeface="Courier New"/>
                <a:cs typeface="Courier New"/>
              </a:rPr>
              <a:t>) </a:t>
            </a:r>
            <a:r>
              <a:rPr sz="1800" b="1" spc="-5" dirty="0">
                <a:latin typeface="Courier New"/>
                <a:cs typeface="Courier New"/>
              </a:rPr>
              <a:t>Wo</a:t>
            </a:r>
            <a:r>
              <a:rPr sz="1800" b="1" spc="-15" dirty="0">
                <a:latin typeface="Courier New"/>
                <a:cs typeface="Courier New"/>
              </a:rPr>
              <a:t>r</a:t>
            </a:r>
            <a:r>
              <a:rPr sz="1800" b="1" spc="-5" dirty="0">
                <a:latin typeface="Courier New"/>
                <a:cs typeface="Courier New"/>
              </a:rPr>
              <a:t>k</a:t>
            </a:r>
            <a:r>
              <a:rPr sz="1800" b="1" spc="-15" dirty="0">
                <a:latin typeface="Courier New"/>
                <a:cs typeface="Courier New"/>
              </a:rPr>
              <a:t>s</a:t>
            </a:r>
            <a:r>
              <a:rPr sz="1800" spc="-5" dirty="0">
                <a:latin typeface="Courier New"/>
                <a:cs typeface="Courier New"/>
              </a:rPr>
              <a:t>(</a:t>
            </a:r>
            <a:r>
              <a:rPr sz="1800" u="sng" spc="-5" dirty="0" err="1">
                <a:latin typeface="Courier New"/>
                <a:cs typeface="Courier New"/>
              </a:rPr>
              <a:t>e</a:t>
            </a:r>
            <a:r>
              <a:rPr sz="1800" u="sng" spc="-15" dirty="0" err="1">
                <a:latin typeface="Courier New"/>
                <a:cs typeface="Courier New"/>
              </a:rPr>
              <a:t>i</a:t>
            </a:r>
            <a:r>
              <a:rPr sz="1800" u="sng" dirty="0" err="1">
                <a:latin typeface="Courier New"/>
                <a:cs typeface="Courier New"/>
              </a:rPr>
              <a:t>d</a:t>
            </a:r>
            <a:r>
              <a:rPr sz="1800" spc="-30" dirty="0">
                <a:latin typeface="Courier New"/>
                <a:cs typeface="Courier New"/>
              </a:rPr>
              <a:t> </a:t>
            </a:r>
            <a:r>
              <a:rPr sz="1800" spc="-5" dirty="0">
                <a:latin typeface="Courier New"/>
                <a:cs typeface="Courier New"/>
              </a:rPr>
              <a:t>in</a:t>
            </a:r>
            <a:r>
              <a:rPr sz="1800" spc="-15" dirty="0">
                <a:latin typeface="Courier New"/>
                <a:cs typeface="Courier New"/>
              </a:rPr>
              <a:t>t</a:t>
            </a:r>
            <a:r>
              <a:rPr sz="1800" spc="-5" dirty="0">
                <a:latin typeface="Courier New"/>
                <a:cs typeface="Courier New"/>
              </a:rPr>
              <a:t>e</a:t>
            </a:r>
            <a:r>
              <a:rPr sz="1800" spc="-15" dirty="0">
                <a:latin typeface="Courier New"/>
                <a:cs typeface="Courier New"/>
              </a:rPr>
              <a:t>g</a:t>
            </a:r>
            <a:r>
              <a:rPr sz="1800" spc="-5" dirty="0">
                <a:latin typeface="Courier New"/>
                <a:cs typeface="Courier New"/>
              </a:rPr>
              <a:t>er</a:t>
            </a:r>
            <a:r>
              <a:rPr sz="1800" dirty="0">
                <a:latin typeface="Courier New"/>
                <a:cs typeface="Courier New"/>
              </a:rPr>
              <a:t>,</a:t>
            </a:r>
            <a:r>
              <a:rPr sz="1800" spc="-10" dirty="0">
                <a:latin typeface="Courier New"/>
                <a:cs typeface="Courier New"/>
              </a:rPr>
              <a:t> </a:t>
            </a:r>
            <a:r>
              <a:rPr sz="1800" u="sng" spc="-15" dirty="0">
                <a:latin typeface="Courier New"/>
                <a:cs typeface="Courier New"/>
              </a:rPr>
              <a:t>di</a:t>
            </a:r>
            <a:r>
              <a:rPr sz="1800" u="sng" spc="-5" dirty="0">
                <a:latin typeface="Courier New"/>
                <a:cs typeface="Courier New"/>
              </a:rPr>
              <a:t>d</a:t>
            </a:r>
            <a:r>
              <a:rPr sz="1800" spc="-15" dirty="0">
                <a:latin typeface="Courier New"/>
                <a:cs typeface="Courier New"/>
              </a:rPr>
              <a:t> </a:t>
            </a:r>
            <a:r>
              <a:rPr sz="1800" spc="-5" dirty="0">
                <a:latin typeface="Courier New"/>
                <a:cs typeface="Courier New"/>
              </a:rPr>
              <a:t>i</a:t>
            </a:r>
            <a:r>
              <a:rPr sz="1800" spc="-15" dirty="0">
                <a:latin typeface="Courier New"/>
                <a:cs typeface="Courier New"/>
              </a:rPr>
              <a:t>n</a:t>
            </a:r>
            <a:r>
              <a:rPr sz="1800" spc="-5" dirty="0">
                <a:latin typeface="Courier New"/>
                <a:cs typeface="Courier New"/>
              </a:rPr>
              <a:t>te</a:t>
            </a:r>
            <a:r>
              <a:rPr sz="1800" spc="-15" dirty="0">
                <a:latin typeface="Courier New"/>
                <a:cs typeface="Courier New"/>
              </a:rPr>
              <a:t>g</a:t>
            </a:r>
            <a:r>
              <a:rPr sz="1800" spc="-5" dirty="0">
                <a:latin typeface="Courier New"/>
                <a:cs typeface="Courier New"/>
              </a:rPr>
              <a:t>e</a:t>
            </a:r>
            <a:r>
              <a:rPr sz="1800" spc="-15" dirty="0">
                <a:latin typeface="Courier New"/>
                <a:cs typeface="Courier New"/>
              </a:rPr>
              <a:t>r</a:t>
            </a:r>
            <a:r>
              <a:rPr sz="1800" dirty="0">
                <a:latin typeface="Courier New"/>
                <a:cs typeface="Courier New"/>
              </a:rPr>
              <a:t>,</a:t>
            </a:r>
            <a:r>
              <a:rPr sz="1800" spc="-10" dirty="0">
                <a:latin typeface="Courier New"/>
                <a:cs typeface="Courier New"/>
              </a:rPr>
              <a:t> </a:t>
            </a:r>
            <a:r>
              <a:rPr sz="1800" spc="-5" dirty="0" err="1">
                <a:latin typeface="Courier New"/>
                <a:cs typeface="Courier New"/>
              </a:rPr>
              <a:t>p</a:t>
            </a:r>
            <a:r>
              <a:rPr sz="1800" spc="-15" dirty="0" err="1">
                <a:latin typeface="Courier New"/>
                <a:cs typeface="Courier New"/>
              </a:rPr>
              <a:t>c</a:t>
            </a:r>
            <a:r>
              <a:rPr sz="1800" spc="-5" dirty="0" err="1">
                <a:latin typeface="Courier New"/>
                <a:cs typeface="Courier New"/>
              </a:rPr>
              <a:t>t</a:t>
            </a:r>
            <a:r>
              <a:rPr sz="1800" spc="-15" dirty="0" err="1">
                <a:latin typeface="Courier New"/>
                <a:cs typeface="Courier New"/>
              </a:rPr>
              <a:t>_</a:t>
            </a:r>
            <a:r>
              <a:rPr sz="1800" spc="-5" dirty="0" err="1">
                <a:latin typeface="Courier New"/>
                <a:cs typeface="Courier New"/>
              </a:rPr>
              <a:t>ti</a:t>
            </a:r>
            <a:r>
              <a:rPr sz="1800" spc="-15" dirty="0" err="1">
                <a:latin typeface="Courier New"/>
                <a:cs typeface="Courier New"/>
              </a:rPr>
              <a:t>m</a:t>
            </a:r>
            <a:r>
              <a:rPr sz="1800" dirty="0" err="1">
                <a:latin typeface="Courier New"/>
                <a:cs typeface="Courier New"/>
              </a:rPr>
              <a:t>e</a:t>
            </a:r>
            <a:r>
              <a:rPr sz="1800" spc="-30" dirty="0">
                <a:latin typeface="Courier New"/>
                <a:cs typeface="Courier New"/>
              </a:rPr>
              <a:t> </a:t>
            </a:r>
            <a:r>
              <a:rPr sz="1800" spc="-5" dirty="0">
                <a:latin typeface="Courier New"/>
                <a:cs typeface="Courier New"/>
              </a:rPr>
              <a:t>in</a:t>
            </a:r>
            <a:r>
              <a:rPr sz="1800" spc="-15" dirty="0">
                <a:latin typeface="Courier New"/>
                <a:cs typeface="Courier New"/>
              </a:rPr>
              <a:t>t</a:t>
            </a:r>
            <a:r>
              <a:rPr sz="1800" spc="-5" dirty="0">
                <a:latin typeface="Courier New"/>
                <a:cs typeface="Courier New"/>
              </a:rPr>
              <a:t>e</a:t>
            </a:r>
            <a:r>
              <a:rPr sz="1800" spc="-15" dirty="0">
                <a:latin typeface="Courier New"/>
                <a:cs typeface="Courier New"/>
              </a:rPr>
              <a:t>g</a:t>
            </a:r>
            <a:r>
              <a:rPr sz="1800" spc="-5" dirty="0">
                <a:latin typeface="Courier New"/>
                <a:cs typeface="Courier New"/>
              </a:rPr>
              <a:t>e</a:t>
            </a:r>
            <a:r>
              <a:rPr sz="1800" dirty="0">
                <a:latin typeface="Courier New"/>
                <a:cs typeface="Courier New"/>
              </a:rPr>
              <a:t>r</a:t>
            </a:r>
            <a:r>
              <a:rPr lang="en-US" dirty="0">
                <a:latin typeface="Courier New"/>
                <a:cs typeface="Courier New"/>
              </a:rPr>
              <a:t>,</a:t>
            </a:r>
          </a:p>
          <a:p>
            <a:pPr marL="552450" marR="543560"/>
            <a:r>
              <a:rPr lang="en-US" dirty="0">
                <a:latin typeface="Courier New"/>
                <a:cs typeface="Courier New"/>
              </a:rPr>
              <a:t>    foreign key(</a:t>
            </a:r>
            <a:r>
              <a:rPr lang="en-US" dirty="0" err="1">
                <a:latin typeface="Courier New"/>
                <a:cs typeface="Courier New"/>
              </a:rPr>
              <a:t>eid</a:t>
            </a:r>
            <a:r>
              <a:rPr lang="en-US" dirty="0">
                <a:latin typeface="Courier New"/>
                <a:cs typeface="Courier New"/>
              </a:rPr>
              <a:t>) references Emp(</a:t>
            </a:r>
            <a:r>
              <a:rPr lang="en-US" dirty="0" err="1">
                <a:latin typeface="Courier New"/>
                <a:cs typeface="Courier New"/>
              </a:rPr>
              <a:t>eid</a:t>
            </a:r>
            <a:r>
              <a:rPr lang="en-US" dirty="0">
                <a:latin typeface="Courier New"/>
                <a:cs typeface="Courier New"/>
              </a:rPr>
              <a:t>), </a:t>
            </a:r>
          </a:p>
          <a:p>
            <a:pPr marL="552450" marR="543560"/>
            <a:r>
              <a:rPr lang="en-US" dirty="0">
                <a:latin typeface="Courier New"/>
                <a:cs typeface="Courier New"/>
              </a:rPr>
              <a:t>    foreign key(did) references Dept(did))</a:t>
            </a:r>
          </a:p>
          <a:p>
            <a:pPr marL="552450" marR="543560">
              <a:lnSpc>
                <a:spcPts val="4320"/>
              </a:lnSpc>
            </a:pPr>
            <a:r>
              <a:rPr sz="1800" dirty="0">
                <a:latin typeface="Courier New"/>
                <a:cs typeface="Courier New"/>
              </a:rPr>
              <a:t> </a:t>
            </a:r>
            <a:r>
              <a:rPr sz="1800" b="1" spc="-5" dirty="0">
                <a:latin typeface="Courier New"/>
                <a:cs typeface="Courier New"/>
              </a:rPr>
              <a:t>De</a:t>
            </a:r>
            <a:r>
              <a:rPr sz="1800" b="1" spc="-15" dirty="0">
                <a:latin typeface="Courier New"/>
                <a:cs typeface="Courier New"/>
              </a:rPr>
              <a:t>p</a:t>
            </a:r>
            <a:r>
              <a:rPr sz="1800" b="1" dirty="0">
                <a:latin typeface="Courier New"/>
                <a:cs typeface="Courier New"/>
              </a:rPr>
              <a:t>t</a:t>
            </a:r>
            <a:r>
              <a:rPr sz="1800" spc="-15" dirty="0">
                <a:latin typeface="Courier New"/>
                <a:cs typeface="Courier New"/>
              </a:rPr>
              <a:t>(</a:t>
            </a:r>
            <a:r>
              <a:rPr sz="1800" u="sng" spc="-5" dirty="0">
                <a:latin typeface="Courier New"/>
                <a:cs typeface="Courier New"/>
              </a:rPr>
              <a:t>di</a:t>
            </a:r>
            <a:r>
              <a:rPr sz="1800" u="sng" spc="-15" dirty="0">
                <a:latin typeface="Courier New"/>
                <a:cs typeface="Courier New"/>
              </a:rPr>
              <a:t>d</a:t>
            </a:r>
            <a:r>
              <a:rPr sz="1800" spc="-15" dirty="0">
                <a:latin typeface="Courier New"/>
                <a:cs typeface="Courier New"/>
              </a:rPr>
              <a:t> i</a:t>
            </a:r>
            <a:r>
              <a:rPr sz="1800" spc="-5" dirty="0">
                <a:latin typeface="Courier New"/>
                <a:cs typeface="Courier New"/>
              </a:rPr>
              <a:t>nt</a:t>
            </a:r>
            <a:r>
              <a:rPr sz="1800" spc="-15" dirty="0">
                <a:latin typeface="Courier New"/>
                <a:cs typeface="Courier New"/>
              </a:rPr>
              <a:t>e</a:t>
            </a:r>
            <a:r>
              <a:rPr sz="1800" spc="-5" dirty="0">
                <a:latin typeface="Courier New"/>
                <a:cs typeface="Courier New"/>
              </a:rPr>
              <a:t>g</a:t>
            </a:r>
            <a:r>
              <a:rPr sz="1800" spc="-15" dirty="0">
                <a:latin typeface="Courier New"/>
                <a:cs typeface="Courier New"/>
              </a:rPr>
              <a:t>e</a:t>
            </a:r>
            <a:r>
              <a:rPr sz="1800" spc="-5" dirty="0">
                <a:latin typeface="Courier New"/>
                <a:cs typeface="Courier New"/>
              </a:rPr>
              <a:t>r</a:t>
            </a:r>
            <a:r>
              <a:rPr sz="1800" dirty="0">
                <a:latin typeface="Courier New"/>
                <a:cs typeface="Courier New"/>
              </a:rPr>
              <a:t>,</a:t>
            </a:r>
            <a:r>
              <a:rPr sz="1800" spc="-10" dirty="0">
                <a:latin typeface="Courier New"/>
                <a:cs typeface="Courier New"/>
              </a:rPr>
              <a:t> </a:t>
            </a:r>
            <a:r>
              <a:rPr sz="1800" spc="-5" dirty="0" err="1">
                <a:solidFill>
                  <a:srgbClr val="C00000"/>
                </a:solidFill>
                <a:latin typeface="Courier New"/>
                <a:cs typeface="Courier New"/>
              </a:rPr>
              <a:t>d</a:t>
            </a:r>
            <a:r>
              <a:rPr sz="1800" spc="-15" dirty="0" err="1">
                <a:solidFill>
                  <a:srgbClr val="C00000"/>
                </a:solidFill>
                <a:latin typeface="Courier New"/>
                <a:cs typeface="Courier New"/>
              </a:rPr>
              <a:t>na</a:t>
            </a:r>
            <a:r>
              <a:rPr sz="1800" spc="-5" dirty="0" err="1">
                <a:solidFill>
                  <a:srgbClr val="C00000"/>
                </a:solidFill>
                <a:latin typeface="Courier New"/>
                <a:cs typeface="Courier New"/>
              </a:rPr>
              <a:t>m</a:t>
            </a:r>
            <a:r>
              <a:rPr sz="1800" dirty="0" err="1">
                <a:solidFill>
                  <a:srgbClr val="C00000"/>
                </a:solidFill>
                <a:latin typeface="Courier New"/>
                <a:cs typeface="Courier New"/>
              </a:rPr>
              <a:t>e</a:t>
            </a:r>
            <a:r>
              <a:rPr sz="1800" spc="-15" dirty="0">
                <a:latin typeface="Courier New"/>
                <a:cs typeface="Courier New"/>
              </a:rPr>
              <a:t> v</a:t>
            </a:r>
            <a:r>
              <a:rPr sz="1800" spc="-5" dirty="0">
                <a:latin typeface="Courier New"/>
                <a:cs typeface="Courier New"/>
              </a:rPr>
              <a:t>ar</a:t>
            </a:r>
            <a:r>
              <a:rPr sz="1800" spc="-15" dirty="0">
                <a:latin typeface="Courier New"/>
                <a:cs typeface="Courier New"/>
              </a:rPr>
              <a:t>c</a:t>
            </a:r>
            <a:r>
              <a:rPr sz="1800" spc="-5" dirty="0">
                <a:latin typeface="Courier New"/>
                <a:cs typeface="Courier New"/>
              </a:rPr>
              <a:t>h</a:t>
            </a:r>
            <a:r>
              <a:rPr sz="1800" spc="-15" dirty="0">
                <a:latin typeface="Courier New"/>
                <a:cs typeface="Courier New"/>
              </a:rPr>
              <a:t>a</a:t>
            </a:r>
            <a:r>
              <a:rPr sz="1800" spc="-10" dirty="0">
                <a:latin typeface="Courier New"/>
                <a:cs typeface="Courier New"/>
              </a:rPr>
              <a:t>r</a:t>
            </a:r>
            <a:r>
              <a:rPr sz="1800" spc="-5" dirty="0">
                <a:latin typeface="Courier New"/>
                <a:cs typeface="Courier New"/>
              </a:rPr>
              <a:t>(4</a:t>
            </a:r>
            <a:r>
              <a:rPr sz="1800" spc="-15" dirty="0">
                <a:latin typeface="Courier New"/>
                <a:cs typeface="Courier New"/>
              </a:rPr>
              <a:t>0</a:t>
            </a:r>
            <a:r>
              <a:rPr sz="1800" spc="-5" dirty="0">
                <a:latin typeface="Courier New"/>
                <a:cs typeface="Courier New"/>
              </a:rPr>
              <a:t>)</a:t>
            </a:r>
            <a:r>
              <a:rPr sz="1800" dirty="0">
                <a:latin typeface="Courier New"/>
                <a:cs typeface="Courier New"/>
              </a:rPr>
              <a:t>,</a:t>
            </a:r>
            <a:r>
              <a:rPr sz="1800" spc="-15" dirty="0">
                <a:latin typeface="Courier New"/>
                <a:cs typeface="Courier New"/>
              </a:rPr>
              <a:t> </a:t>
            </a:r>
            <a:r>
              <a:rPr sz="1800" spc="-5" dirty="0">
                <a:latin typeface="Courier New"/>
                <a:cs typeface="Courier New"/>
              </a:rPr>
              <a:t>b</a:t>
            </a:r>
            <a:r>
              <a:rPr sz="1800" spc="-15" dirty="0">
                <a:latin typeface="Courier New"/>
                <a:cs typeface="Courier New"/>
              </a:rPr>
              <a:t>u</a:t>
            </a:r>
            <a:r>
              <a:rPr sz="1800" spc="-5" dirty="0">
                <a:latin typeface="Courier New"/>
                <a:cs typeface="Courier New"/>
              </a:rPr>
              <a:t>d</a:t>
            </a:r>
            <a:r>
              <a:rPr sz="1800" spc="-15" dirty="0">
                <a:latin typeface="Courier New"/>
                <a:cs typeface="Courier New"/>
              </a:rPr>
              <a:t>ge</a:t>
            </a:r>
            <a:r>
              <a:rPr sz="1800" spc="-5" dirty="0">
                <a:latin typeface="Courier New"/>
                <a:cs typeface="Courier New"/>
              </a:rPr>
              <a:t>t</a:t>
            </a:r>
            <a:r>
              <a:rPr sz="1800" spc="-15" dirty="0">
                <a:latin typeface="Courier New"/>
                <a:cs typeface="Courier New"/>
              </a:rPr>
              <a:t> </a:t>
            </a:r>
            <a:r>
              <a:rPr sz="1800" spc="-5" dirty="0">
                <a:latin typeface="Courier New"/>
                <a:cs typeface="Courier New"/>
              </a:rPr>
              <a:t>r</a:t>
            </a:r>
            <a:r>
              <a:rPr sz="1800" spc="-15" dirty="0">
                <a:latin typeface="Courier New"/>
                <a:cs typeface="Courier New"/>
              </a:rPr>
              <a:t>e</a:t>
            </a:r>
            <a:r>
              <a:rPr sz="1800" spc="-5" dirty="0">
                <a:latin typeface="Courier New"/>
                <a:cs typeface="Courier New"/>
              </a:rPr>
              <a:t>al,</a:t>
            </a:r>
            <a:endParaRPr lang="en-US" sz="1800" spc="-5" dirty="0">
              <a:latin typeface="Courier New"/>
              <a:cs typeface="Courier New"/>
            </a:endParaRPr>
          </a:p>
          <a:p>
            <a:pPr>
              <a:lnSpc>
                <a:spcPts val="1655"/>
              </a:lnSpc>
            </a:pPr>
            <a:r>
              <a:rPr lang="en-US" spc="-5" dirty="0">
                <a:latin typeface="Courier New"/>
                <a:cs typeface="Courier New"/>
              </a:rPr>
              <a:t>         </a:t>
            </a:r>
            <a:r>
              <a:rPr sz="1800" spc="-5" dirty="0" err="1">
                <a:latin typeface="Courier New"/>
                <a:cs typeface="Courier New"/>
              </a:rPr>
              <a:t>ma</a:t>
            </a:r>
            <a:r>
              <a:rPr sz="1800" spc="-20" dirty="0" err="1">
                <a:latin typeface="Courier New"/>
                <a:cs typeface="Courier New"/>
              </a:rPr>
              <a:t>n</a:t>
            </a:r>
            <a:r>
              <a:rPr sz="1800" spc="-5" dirty="0" err="1">
                <a:latin typeface="Courier New"/>
                <a:cs typeface="Courier New"/>
              </a:rPr>
              <a:t>a</a:t>
            </a:r>
            <a:r>
              <a:rPr sz="1800" spc="-15" dirty="0" err="1">
                <a:latin typeface="Courier New"/>
                <a:cs typeface="Courier New"/>
              </a:rPr>
              <a:t>g</a:t>
            </a:r>
            <a:r>
              <a:rPr sz="1800" spc="-5" dirty="0" err="1">
                <a:latin typeface="Courier New"/>
                <a:cs typeface="Courier New"/>
              </a:rPr>
              <a:t>er</a:t>
            </a:r>
            <a:r>
              <a:rPr sz="1800" spc="-20" dirty="0" err="1">
                <a:latin typeface="Courier New"/>
                <a:cs typeface="Courier New"/>
              </a:rPr>
              <a:t>i</a:t>
            </a:r>
            <a:r>
              <a:rPr sz="1800" spc="-5" dirty="0" err="1">
                <a:latin typeface="Courier New"/>
                <a:cs typeface="Courier New"/>
              </a:rPr>
              <a:t>d</a:t>
            </a:r>
            <a:r>
              <a:rPr sz="1800" spc="-25" dirty="0">
                <a:latin typeface="Courier New"/>
                <a:cs typeface="Courier New"/>
              </a:rPr>
              <a:t> </a:t>
            </a:r>
            <a:r>
              <a:rPr sz="1800" spc="-5" dirty="0">
                <a:latin typeface="Courier New"/>
                <a:cs typeface="Courier New"/>
              </a:rPr>
              <a:t>in</a:t>
            </a:r>
            <a:r>
              <a:rPr sz="1800" spc="-20" dirty="0">
                <a:latin typeface="Courier New"/>
                <a:cs typeface="Courier New"/>
              </a:rPr>
              <a:t>t</a:t>
            </a:r>
            <a:r>
              <a:rPr sz="1800" spc="-5" dirty="0">
                <a:latin typeface="Courier New"/>
                <a:cs typeface="Courier New"/>
              </a:rPr>
              <a:t>e</a:t>
            </a:r>
            <a:r>
              <a:rPr sz="1800" spc="-15" dirty="0">
                <a:latin typeface="Courier New"/>
                <a:cs typeface="Courier New"/>
              </a:rPr>
              <a:t>g</a:t>
            </a:r>
            <a:r>
              <a:rPr sz="1800" spc="-5" dirty="0">
                <a:latin typeface="Courier New"/>
                <a:cs typeface="Courier New"/>
              </a:rPr>
              <a:t>er</a:t>
            </a:r>
            <a:r>
              <a:rPr lang="en-US" sz="1800" spc="-5" dirty="0">
                <a:latin typeface="Courier New"/>
                <a:cs typeface="Courier New"/>
              </a:rPr>
              <a:t>, </a:t>
            </a:r>
          </a:p>
          <a:p>
            <a:pPr>
              <a:lnSpc>
                <a:spcPts val="1655"/>
              </a:lnSpc>
            </a:pPr>
            <a:r>
              <a:rPr lang="en-US" spc="-5" dirty="0">
                <a:latin typeface="Courier New"/>
                <a:cs typeface="Courier New"/>
              </a:rPr>
              <a:t>        </a:t>
            </a:r>
            <a:r>
              <a:rPr lang="en-US" sz="1800" spc="-5" dirty="0">
                <a:latin typeface="Courier New"/>
                <a:cs typeface="Courier New"/>
              </a:rPr>
              <a:t>foreign key(</a:t>
            </a:r>
            <a:r>
              <a:rPr lang="en-US" sz="1800" spc="-5" dirty="0" err="1">
                <a:latin typeface="Courier New"/>
                <a:cs typeface="Courier New"/>
              </a:rPr>
              <a:t>managerid</a:t>
            </a:r>
            <a:r>
              <a:rPr lang="en-US" sz="1800" spc="-5" dirty="0">
                <a:latin typeface="Courier New"/>
                <a:cs typeface="Courier New"/>
              </a:rPr>
              <a:t>) references Emp(</a:t>
            </a:r>
            <a:r>
              <a:rPr lang="en-US" sz="1800" spc="-5" dirty="0" err="1">
                <a:latin typeface="Courier New"/>
                <a:cs typeface="Courier New"/>
              </a:rPr>
              <a:t>eid</a:t>
            </a:r>
            <a:r>
              <a:rPr lang="en-US" sz="1800" spc="-5" dirty="0">
                <a:latin typeface="Courier New"/>
                <a:cs typeface="Courier New"/>
              </a:rPr>
              <a:t>)</a:t>
            </a:r>
            <a:endParaRPr sz="1800" dirty="0">
              <a:latin typeface="Courier New"/>
              <a:cs typeface="Courier New"/>
            </a:endParaRPr>
          </a:p>
        </p:txBody>
      </p:sp>
      <p:sp>
        <p:nvSpPr>
          <p:cNvPr id="8" name="Title 7">
            <a:extLst>
              <a:ext uri="{FF2B5EF4-FFF2-40B4-BE49-F238E27FC236}">
                <a16:creationId xmlns:a16="http://schemas.microsoft.com/office/drawing/2014/main" id="{72340E7B-0DB9-4EFC-95FF-6013DA9ECCA3}"/>
              </a:ext>
            </a:extLst>
          </p:cNvPr>
          <p:cNvSpPr>
            <a:spLocks noGrp="1"/>
          </p:cNvSpPr>
          <p:nvPr>
            <p:ph type="title"/>
          </p:nvPr>
        </p:nvSpPr>
        <p:spPr>
          <a:xfrm>
            <a:off x="535940" y="529673"/>
            <a:ext cx="8072119" cy="538609"/>
          </a:xfrm>
        </p:spPr>
        <p:txBody>
          <a:bodyPr/>
          <a:lstStyle/>
          <a:p>
            <a:r>
              <a:rPr lang="en-US" dirty="0"/>
              <a:t>Example</a:t>
            </a:r>
          </a:p>
        </p:txBody>
      </p:sp>
      <p:sp>
        <p:nvSpPr>
          <p:cNvPr id="9" name="TextBox 8">
            <a:extLst>
              <a:ext uri="{FF2B5EF4-FFF2-40B4-BE49-F238E27FC236}">
                <a16:creationId xmlns:a16="http://schemas.microsoft.com/office/drawing/2014/main" id="{48A42067-670A-4655-AD6B-288C4CA9C074}"/>
              </a:ext>
            </a:extLst>
          </p:cNvPr>
          <p:cNvSpPr txBox="1"/>
          <p:nvPr/>
        </p:nvSpPr>
        <p:spPr>
          <a:xfrm>
            <a:off x="691069" y="1203902"/>
            <a:ext cx="7935339" cy="1200329"/>
          </a:xfrm>
          <a:prstGeom prst="rect">
            <a:avLst/>
          </a:prstGeom>
          <a:noFill/>
        </p:spPr>
        <p:txBody>
          <a:bodyPr wrap="square" rtlCol="0">
            <a:spAutoFit/>
          </a:bodyPr>
          <a:lstStyle/>
          <a:p>
            <a:r>
              <a:rPr lang="en-US" dirty="0"/>
              <a:t>How do we get a list of employee names and departments they work for?</a:t>
            </a:r>
          </a:p>
          <a:p>
            <a:r>
              <a:rPr lang="en-US" dirty="0"/>
              <a:t>The information that we want are in Emp and Dept, but the work relationships are in the Works relation. </a:t>
            </a:r>
          </a:p>
          <a:p>
            <a:r>
              <a:rPr lang="en-US" dirty="0"/>
              <a:t>Note: The underlined attribute forms the primary key of that relation.</a:t>
            </a:r>
          </a:p>
        </p:txBody>
      </p:sp>
    </p:spTree>
    <p:extLst>
      <p:ext uri="{BB962C8B-B14F-4D97-AF65-F5344CB8AC3E}">
        <p14:creationId xmlns:p14="http://schemas.microsoft.com/office/powerpoint/2010/main" val="86562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A836-7B76-46A1-98F5-F5A60BCACC25}"/>
              </a:ext>
            </a:extLst>
          </p:cNvPr>
          <p:cNvSpPr>
            <a:spLocks noGrp="1"/>
          </p:cNvSpPr>
          <p:nvPr>
            <p:ph type="title"/>
          </p:nvPr>
        </p:nvSpPr>
        <p:spPr>
          <a:xfrm>
            <a:off x="535940" y="529673"/>
            <a:ext cx="8072119" cy="538609"/>
          </a:xfrm>
        </p:spPr>
        <p:txBody>
          <a:bodyPr/>
          <a:lstStyle/>
          <a:p>
            <a:r>
              <a:rPr lang="en-US" dirty="0"/>
              <a:t>ANSWER</a:t>
            </a:r>
          </a:p>
        </p:txBody>
      </p:sp>
      <p:sp>
        <p:nvSpPr>
          <p:cNvPr id="3" name="Text Placeholder 2">
            <a:extLst>
              <a:ext uri="{FF2B5EF4-FFF2-40B4-BE49-F238E27FC236}">
                <a16:creationId xmlns:a16="http://schemas.microsoft.com/office/drawing/2014/main" id="{1875766D-7207-4C35-9EFE-FE6B4C1982FB}"/>
              </a:ext>
            </a:extLst>
          </p:cNvPr>
          <p:cNvSpPr>
            <a:spLocks noGrp="1"/>
          </p:cNvSpPr>
          <p:nvPr>
            <p:ph type="body" idx="1"/>
          </p:nvPr>
        </p:nvSpPr>
        <p:spPr>
          <a:xfrm>
            <a:off x="798829" y="1447800"/>
            <a:ext cx="7546339" cy="4555093"/>
          </a:xfrm>
        </p:spPr>
        <p:txBody>
          <a:bodyPr/>
          <a:lstStyle/>
          <a:p>
            <a:pPr marL="514350" indent="-514350">
              <a:buAutoNum type="arabicPeriod"/>
            </a:pPr>
            <a:r>
              <a:rPr lang="en-US" sz="2000" dirty="0"/>
              <a:t>Use join (linking relations between tables)</a:t>
            </a:r>
          </a:p>
          <a:p>
            <a:pPr marL="971550" lvl="1" indent="-514350">
              <a:buAutoNum type="arabicPeriod"/>
            </a:pPr>
            <a:endParaRPr lang="en-US" sz="1400" dirty="0"/>
          </a:p>
          <a:p>
            <a:pPr marL="1200150" lvl="2" indent="-285750">
              <a:buFont typeface="Arial" panose="020B0604020202020204" pitchFamily="34" charset="0"/>
              <a:buChar char="•"/>
            </a:pPr>
            <a:r>
              <a:rPr lang="en-US" dirty="0"/>
              <a:t>With the condition that the primary key of the referenced relation do some operations with the foreign key of the referencing relation</a:t>
            </a:r>
          </a:p>
          <a:p>
            <a:pPr marL="1200150" lvl="2" indent="-285750">
              <a:buFont typeface="Arial" panose="020B0604020202020204" pitchFamily="34" charset="0"/>
              <a:buChar char="•"/>
            </a:pPr>
            <a:r>
              <a:rPr lang="en-US" dirty="0"/>
              <a:t>inner join, left (outer) join, right (outer) join, full (outer) join</a:t>
            </a:r>
          </a:p>
          <a:p>
            <a:pPr marL="1200150" lvl="2" indent="-285750">
              <a:buFont typeface="Arial" panose="020B0604020202020204" pitchFamily="34" charset="0"/>
              <a:buChar char="•"/>
            </a:pPr>
            <a:endParaRPr lang="en-US" dirty="0"/>
          </a:p>
          <a:p>
            <a:pPr marL="514350" indent="-514350">
              <a:buAutoNum type="arabicPeriod"/>
            </a:pPr>
            <a:r>
              <a:rPr lang="en-US" sz="2000" dirty="0"/>
              <a:t>Use nested queries</a:t>
            </a:r>
          </a:p>
          <a:p>
            <a:pPr marL="971550" lvl="1" indent="-514350">
              <a:buFont typeface="Arial" panose="020B0604020202020204" pitchFamily="34" charset="0"/>
              <a:buChar char="•"/>
            </a:pPr>
            <a:r>
              <a:rPr lang="en-US" sz="1600" dirty="0"/>
              <a:t>IN operator</a:t>
            </a:r>
          </a:p>
          <a:p>
            <a:pPr marL="971550" lvl="1" indent="-514350">
              <a:buFont typeface="Arial" panose="020B0604020202020204" pitchFamily="34" charset="0"/>
              <a:buChar char="•"/>
            </a:pPr>
            <a:r>
              <a:rPr lang="en-US" sz="1600" dirty="0"/>
              <a:t>EXISTS operator</a:t>
            </a:r>
          </a:p>
          <a:p>
            <a:endParaRPr lang="en-US" sz="2400" dirty="0"/>
          </a:p>
          <a:p>
            <a:r>
              <a:rPr lang="en-US" sz="2400" dirty="0"/>
              <a:t>3. Use set operators such as union, intersection, difference</a:t>
            </a:r>
          </a:p>
          <a:p>
            <a:pPr marL="457200" indent="-457200">
              <a:buFont typeface="Arial" panose="020B0604020202020204" pitchFamily="34" charset="0"/>
              <a:buChar char="•"/>
            </a:pPr>
            <a:r>
              <a:rPr lang="en-US" sz="2000" dirty="0"/>
              <a:t>Not all operations are supported. MySQL does not support intersection.</a:t>
            </a:r>
          </a:p>
          <a:p>
            <a:pPr marL="971550" lvl="1" indent="-514350">
              <a:buFont typeface="Arial" panose="020B0604020202020204" pitchFamily="34" charset="0"/>
              <a:buChar char="•"/>
            </a:pPr>
            <a:endParaRPr lang="en-US" sz="1600" dirty="0"/>
          </a:p>
        </p:txBody>
      </p:sp>
    </p:spTree>
    <p:extLst>
      <p:ext uri="{BB962C8B-B14F-4D97-AF65-F5344CB8AC3E}">
        <p14:creationId xmlns:p14="http://schemas.microsoft.com/office/powerpoint/2010/main" val="310292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1DCCE033-E841-49A1-918B-D3644ECF5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6285" y="457200"/>
            <a:ext cx="22669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6">
            <a:extLst>
              <a:ext uri="{FF2B5EF4-FFF2-40B4-BE49-F238E27FC236}">
                <a16:creationId xmlns:a16="http://schemas.microsoft.com/office/drawing/2014/main" id="{0C56D26B-199D-4D51-82BE-16FC72BBA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685800"/>
            <a:ext cx="410527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E91E4A75-745E-4D17-B57C-6F57192147F0}"/>
              </a:ext>
            </a:extLst>
          </p:cNvPr>
          <p:cNvSpPr/>
          <p:nvPr/>
        </p:nvSpPr>
        <p:spPr>
          <a:xfrm>
            <a:off x="650385" y="3344325"/>
            <a:ext cx="4031425" cy="2862322"/>
          </a:xfrm>
          <a:prstGeom prst="rect">
            <a:avLst/>
          </a:prstGeom>
        </p:spPr>
        <p:txBody>
          <a:bodyPr wrap="square">
            <a:spAutoFit/>
          </a:bodyPr>
          <a:lstStyle/>
          <a:p>
            <a:r>
              <a:rPr lang="en-US" b="1" dirty="0"/>
              <a:t>SELECT</a:t>
            </a:r>
            <a:r>
              <a:rPr lang="en-US" dirty="0"/>
              <a:t> did, </a:t>
            </a:r>
            <a:r>
              <a:rPr lang="en-US" dirty="0" err="1"/>
              <a:t>dname</a:t>
            </a:r>
            <a:r>
              <a:rPr lang="en-US" dirty="0"/>
              <a:t>, </a:t>
            </a:r>
            <a:r>
              <a:rPr lang="en-US" dirty="0" err="1"/>
              <a:t>ename</a:t>
            </a:r>
            <a:endParaRPr lang="en-US" dirty="0"/>
          </a:p>
          <a:p>
            <a:r>
              <a:rPr lang="en-US" b="1" dirty="0"/>
              <a:t>FROM</a:t>
            </a:r>
            <a:r>
              <a:rPr lang="en-US" dirty="0"/>
              <a:t> emp, dept</a:t>
            </a:r>
          </a:p>
          <a:p>
            <a:r>
              <a:rPr lang="en-US" b="1" dirty="0"/>
              <a:t>WHERE</a:t>
            </a:r>
            <a:r>
              <a:rPr lang="en-US" dirty="0"/>
              <a:t> </a:t>
            </a:r>
            <a:r>
              <a:rPr lang="en-US" dirty="0" err="1">
                <a:solidFill>
                  <a:srgbClr val="FF0000"/>
                </a:solidFill>
              </a:rPr>
              <a:t>dept.managerid</a:t>
            </a:r>
            <a:r>
              <a:rPr lang="en-US" dirty="0">
                <a:solidFill>
                  <a:srgbClr val="FF0000"/>
                </a:solidFill>
              </a:rPr>
              <a:t>=</a:t>
            </a:r>
            <a:r>
              <a:rPr lang="en-US" dirty="0" err="1">
                <a:solidFill>
                  <a:srgbClr val="FF0000"/>
                </a:solidFill>
              </a:rPr>
              <a:t>emp.eid</a:t>
            </a:r>
            <a:endParaRPr lang="en-US" dirty="0">
              <a:solidFill>
                <a:srgbClr val="FF0000"/>
              </a:solidFill>
            </a:endParaRPr>
          </a:p>
          <a:p>
            <a:endParaRPr lang="en-US" dirty="0"/>
          </a:p>
          <a:p>
            <a:r>
              <a:rPr lang="en-US" dirty="0"/>
              <a:t>All three queries give the same result.</a:t>
            </a:r>
          </a:p>
          <a:p>
            <a:endParaRPr lang="en-US" dirty="0"/>
          </a:p>
          <a:p>
            <a:r>
              <a:rPr lang="en-US" b="1" dirty="0"/>
              <a:t>SELECT</a:t>
            </a:r>
            <a:r>
              <a:rPr lang="en-US" dirty="0"/>
              <a:t> did, </a:t>
            </a:r>
            <a:r>
              <a:rPr lang="en-US" dirty="0" err="1"/>
              <a:t>dname</a:t>
            </a:r>
            <a:r>
              <a:rPr lang="en-US" dirty="0"/>
              <a:t>, </a:t>
            </a:r>
            <a:r>
              <a:rPr lang="en-US" dirty="0" err="1"/>
              <a:t>ename</a:t>
            </a:r>
            <a:endParaRPr lang="en-US" dirty="0"/>
          </a:p>
          <a:p>
            <a:r>
              <a:rPr lang="en-US" b="1" dirty="0"/>
              <a:t>FROM</a:t>
            </a:r>
            <a:r>
              <a:rPr lang="en-US" dirty="0"/>
              <a:t> emp </a:t>
            </a:r>
            <a:r>
              <a:rPr lang="en-US" b="1" dirty="0"/>
              <a:t>INNER JOIN </a:t>
            </a:r>
            <a:r>
              <a:rPr lang="en-US" dirty="0"/>
              <a:t>dept on </a:t>
            </a:r>
            <a:r>
              <a:rPr lang="en-US" dirty="0" err="1">
                <a:solidFill>
                  <a:srgbClr val="FF0000"/>
                </a:solidFill>
              </a:rPr>
              <a:t>emp.eid</a:t>
            </a:r>
            <a:r>
              <a:rPr lang="en-US" dirty="0">
                <a:solidFill>
                  <a:srgbClr val="FF0000"/>
                </a:solidFill>
              </a:rPr>
              <a:t>=</a:t>
            </a:r>
            <a:r>
              <a:rPr lang="en-US" dirty="0" err="1">
                <a:solidFill>
                  <a:srgbClr val="FF0000"/>
                </a:solidFill>
              </a:rPr>
              <a:t>dept.managerid</a:t>
            </a:r>
            <a:endParaRPr lang="en-US" dirty="0">
              <a:solidFill>
                <a:srgbClr val="FF0000"/>
              </a:solidFill>
            </a:endParaRPr>
          </a:p>
          <a:p>
            <a:endParaRPr lang="en-US" dirty="0"/>
          </a:p>
        </p:txBody>
      </p:sp>
      <p:cxnSp>
        <p:nvCxnSpPr>
          <p:cNvPr id="9" name="Straight Arrow Connector 8">
            <a:extLst>
              <a:ext uri="{FF2B5EF4-FFF2-40B4-BE49-F238E27FC236}">
                <a16:creationId xmlns:a16="http://schemas.microsoft.com/office/drawing/2014/main" id="{EA7ACE26-C23F-40CE-AC7C-6C2E37646E67}"/>
              </a:ext>
            </a:extLst>
          </p:cNvPr>
          <p:cNvCxnSpPr/>
          <p:nvPr/>
        </p:nvCxnSpPr>
        <p:spPr>
          <a:xfrm>
            <a:off x="4572000" y="1752600"/>
            <a:ext cx="1828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90B2F66-05A7-477C-94B7-0FAFE0E7A950}"/>
              </a:ext>
            </a:extLst>
          </p:cNvPr>
          <p:cNvCxnSpPr>
            <a:cxnSpLocks/>
          </p:cNvCxnSpPr>
          <p:nvPr/>
        </p:nvCxnSpPr>
        <p:spPr>
          <a:xfrm flipV="1">
            <a:off x="4419600" y="2398803"/>
            <a:ext cx="1981200" cy="191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F42A7D4-B630-4B2F-8E7A-83BE64B38770}"/>
              </a:ext>
            </a:extLst>
          </p:cNvPr>
          <p:cNvCxnSpPr>
            <a:cxnSpLocks/>
            <a:endCxn id="2" idx="1"/>
          </p:cNvCxnSpPr>
          <p:nvPr/>
        </p:nvCxnSpPr>
        <p:spPr>
          <a:xfrm flipV="1">
            <a:off x="4419600" y="1462088"/>
            <a:ext cx="2026685" cy="519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E1EDB61-BA29-476A-8175-632758E3EF07}"/>
              </a:ext>
            </a:extLst>
          </p:cNvPr>
          <p:cNvSpPr txBox="1"/>
          <p:nvPr/>
        </p:nvSpPr>
        <p:spPr>
          <a:xfrm>
            <a:off x="4681810" y="3259693"/>
            <a:ext cx="4031425" cy="369332"/>
          </a:xfrm>
          <a:prstGeom prst="rect">
            <a:avLst/>
          </a:prstGeom>
          <a:noFill/>
        </p:spPr>
        <p:txBody>
          <a:bodyPr wrap="none" rtlCol="0">
            <a:spAutoFit/>
          </a:bodyPr>
          <a:lstStyle/>
          <a:p>
            <a:r>
              <a:rPr lang="en-US" dirty="0"/>
              <a:t>Return only departments with managers </a:t>
            </a:r>
          </a:p>
        </p:txBody>
      </p:sp>
      <p:sp>
        <p:nvSpPr>
          <p:cNvPr id="17" name="TextBox 16">
            <a:extLst>
              <a:ext uri="{FF2B5EF4-FFF2-40B4-BE49-F238E27FC236}">
                <a16:creationId xmlns:a16="http://schemas.microsoft.com/office/drawing/2014/main" id="{D0D8A750-62C5-4F52-A065-92FDCF122A3B}"/>
              </a:ext>
            </a:extLst>
          </p:cNvPr>
          <p:cNvSpPr txBox="1"/>
          <p:nvPr/>
        </p:nvSpPr>
        <p:spPr>
          <a:xfrm>
            <a:off x="5407068" y="3588198"/>
            <a:ext cx="2793072" cy="1477328"/>
          </a:xfrm>
          <a:prstGeom prst="rect">
            <a:avLst/>
          </a:prstGeom>
          <a:noFill/>
        </p:spPr>
        <p:txBody>
          <a:bodyPr wrap="none" rtlCol="0">
            <a:spAutoFit/>
          </a:bodyPr>
          <a:lstStyle/>
          <a:p>
            <a:r>
              <a:rPr lang="en-US" dirty="0"/>
              <a:t>Did      </a:t>
            </a:r>
            <a:r>
              <a:rPr lang="en-US" dirty="0" err="1"/>
              <a:t>dname</a:t>
            </a:r>
            <a:r>
              <a:rPr lang="en-US" dirty="0"/>
              <a:t>          </a:t>
            </a:r>
            <a:r>
              <a:rPr lang="en-US" dirty="0" err="1"/>
              <a:t>ename</a:t>
            </a:r>
            <a:endParaRPr lang="en-US" dirty="0"/>
          </a:p>
          <a:p>
            <a:pPr marL="342900" indent="-342900">
              <a:buAutoNum type="arabicPlain" startAt="2"/>
            </a:pPr>
            <a:r>
              <a:rPr lang="en-US" dirty="0"/>
              <a:t>   Production      Dean</a:t>
            </a:r>
          </a:p>
          <a:p>
            <a:pPr marL="342900" indent="-342900">
              <a:buAutoNum type="arabicPlain" startAt="2"/>
            </a:pPr>
            <a:r>
              <a:rPr lang="en-US" dirty="0"/>
              <a:t>   Administrator  Seth</a:t>
            </a:r>
          </a:p>
          <a:p>
            <a:r>
              <a:rPr lang="en-US" dirty="0"/>
              <a:t>5        Accounting     Dwayne</a:t>
            </a:r>
          </a:p>
          <a:p>
            <a:pPr marL="342900" indent="-342900">
              <a:buAutoNum type="arabicPlain" startAt="2"/>
            </a:pPr>
            <a:endParaRPr lang="en-US" dirty="0"/>
          </a:p>
        </p:txBody>
      </p:sp>
      <p:sp>
        <p:nvSpPr>
          <p:cNvPr id="12" name="TextBox 11">
            <a:extLst>
              <a:ext uri="{FF2B5EF4-FFF2-40B4-BE49-F238E27FC236}">
                <a16:creationId xmlns:a16="http://schemas.microsoft.com/office/drawing/2014/main" id="{7B40517E-01CD-4201-B5CE-AEDC37A7E10D}"/>
              </a:ext>
            </a:extLst>
          </p:cNvPr>
          <p:cNvSpPr txBox="1"/>
          <p:nvPr/>
        </p:nvSpPr>
        <p:spPr>
          <a:xfrm>
            <a:off x="397354" y="39619"/>
            <a:ext cx="8315882" cy="646331"/>
          </a:xfrm>
          <a:prstGeom prst="rect">
            <a:avLst/>
          </a:prstGeom>
          <a:noFill/>
        </p:spPr>
        <p:txBody>
          <a:bodyPr wrap="square" rtlCol="0">
            <a:spAutoFit/>
          </a:bodyPr>
          <a:lstStyle/>
          <a:p>
            <a:r>
              <a:rPr lang="en-US" dirty="0">
                <a:solidFill>
                  <a:srgbClr val="FF0000"/>
                </a:solidFill>
              </a:rPr>
              <a:t>Notice</a:t>
            </a:r>
            <a:r>
              <a:rPr lang="en-US" dirty="0"/>
              <a:t> that the join condition is based on the foreign key of the referencing relation and the primary key of the referenced relation!</a:t>
            </a:r>
          </a:p>
        </p:txBody>
      </p:sp>
      <p:sp>
        <p:nvSpPr>
          <p:cNvPr id="7" name="Rectangle 6">
            <a:extLst>
              <a:ext uri="{FF2B5EF4-FFF2-40B4-BE49-F238E27FC236}">
                <a16:creationId xmlns:a16="http://schemas.microsoft.com/office/drawing/2014/main" id="{4BDC74DE-CFA3-4FD2-92E1-D7B0DB87DAB6}"/>
              </a:ext>
            </a:extLst>
          </p:cNvPr>
          <p:cNvSpPr/>
          <p:nvPr/>
        </p:nvSpPr>
        <p:spPr>
          <a:xfrm>
            <a:off x="4943475" y="5098417"/>
            <a:ext cx="4572000" cy="923330"/>
          </a:xfrm>
          <a:prstGeom prst="rect">
            <a:avLst/>
          </a:prstGeom>
        </p:spPr>
        <p:txBody>
          <a:bodyPr>
            <a:spAutoFit/>
          </a:bodyPr>
          <a:lstStyle/>
          <a:p>
            <a:r>
              <a:rPr lang="en-US" b="1" dirty="0"/>
              <a:t>SELECT</a:t>
            </a:r>
            <a:r>
              <a:rPr lang="en-US" dirty="0"/>
              <a:t> did, </a:t>
            </a:r>
            <a:r>
              <a:rPr lang="en-US" dirty="0" err="1"/>
              <a:t>dname</a:t>
            </a:r>
            <a:r>
              <a:rPr lang="en-US" dirty="0"/>
              <a:t>, </a:t>
            </a:r>
            <a:r>
              <a:rPr lang="en-US" dirty="0" err="1"/>
              <a:t>ename</a:t>
            </a:r>
            <a:endParaRPr lang="en-US" dirty="0"/>
          </a:p>
          <a:p>
            <a:r>
              <a:rPr lang="en-US" b="1" dirty="0"/>
              <a:t>FROM</a:t>
            </a:r>
            <a:r>
              <a:rPr lang="en-US" dirty="0"/>
              <a:t> emp </a:t>
            </a:r>
            <a:r>
              <a:rPr lang="en-US" b="1" dirty="0"/>
              <a:t>JOIN </a:t>
            </a:r>
            <a:r>
              <a:rPr lang="en-US" dirty="0"/>
              <a:t>dept on </a:t>
            </a:r>
            <a:r>
              <a:rPr lang="en-US" dirty="0" err="1">
                <a:solidFill>
                  <a:srgbClr val="FF0000"/>
                </a:solidFill>
              </a:rPr>
              <a:t>emp.eid</a:t>
            </a:r>
            <a:r>
              <a:rPr lang="en-US" dirty="0">
                <a:solidFill>
                  <a:srgbClr val="FF0000"/>
                </a:solidFill>
              </a:rPr>
              <a:t>=</a:t>
            </a:r>
            <a:r>
              <a:rPr lang="en-US" dirty="0" err="1">
                <a:solidFill>
                  <a:srgbClr val="FF0000"/>
                </a:solidFill>
              </a:rPr>
              <a:t>dept.managerid</a:t>
            </a:r>
            <a:endParaRPr lang="en-US" dirty="0">
              <a:solidFill>
                <a:srgbClr val="FF0000"/>
              </a:solidFill>
            </a:endParaRPr>
          </a:p>
        </p:txBody>
      </p:sp>
    </p:spTree>
    <p:extLst>
      <p:ext uri="{BB962C8B-B14F-4D97-AF65-F5344CB8AC3E}">
        <p14:creationId xmlns:p14="http://schemas.microsoft.com/office/powerpoint/2010/main" val="2024481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59117"/>
            <a:ext cx="8072119" cy="492443"/>
          </a:xfrm>
          <a:prstGeom prst="rect">
            <a:avLst/>
          </a:prstGeom>
        </p:spPr>
        <p:txBody>
          <a:bodyPr vert="horz" wrap="square" lIns="0" tIns="0" rIns="0" bIns="0" rtlCol="0">
            <a:spAutoFit/>
          </a:bodyPr>
          <a:lstStyle/>
          <a:p>
            <a:pPr marL="12700">
              <a:lnSpc>
                <a:spcPct val="100000"/>
              </a:lnSpc>
            </a:pPr>
            <a:r>
              <a:rPr lang="en-US" sz="3200" dirty="0"/>
              <a:t>JOIN: </a:t>
            </a:r>
            <a:r>
              <a:rPr sz="3200" dirty="0"/>
              <a:t>Syntax </a:t>
            </a:r>
            <a:r>
              <a:rPr lang="en-US" sz="3200" dirty="0"/>
              <a:t>&amp; </a:t>
            </a:r>
            <a:r>
              <a:rPr sz="3200" dirty="0"/>
              <a:t>Mea</a:t>
            </a:r>
            <a:r>
              <a:rPr sz="3200" spc="-15" dirty="0"/>
              <a:t>n</a:t>
            </a:r>
            <a:r>
              <a:rPr sz="3200" dirty="0"/>
              <a:t>ings</a:t>
            </a:r>
            <a:endParaRPr sz="2400" dirty="0"/>
          </a:p>
        </p:txBody>
      </p:sp>
      <p:graphicFrame>
        <p:nvGraphicFramePr>
          <p:cNvPr id="4" name="object 4"/>
          <p:cNvGraphicFramePr>
            <a:graphicFrameLocks noGrp="1"/>
          </p:cNvGraphicFramePr>
          <p:nvPr>
            <p:extLst>
              <p:ext uri="{D42A27DB-BD31-4B8C-83A1-F6EECF244321}">
                <p14:modId xmlns:p14="http://schemas.microsoft.com/office/powerpoint/2010/main" val="2309221959"/>
              </p:ext>
            </p:extLst>
          </p:nvPr>
        </p:nvGraphicFramePr>
        <p:xfrm>
          <a:off x="761999" y="1372876"/>
          <a:ext cx="7620000" cy="2108199"/>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383539">
                <a:tc>
                  <a:txBody>
                    <a:bodyPr/>
                    <a:lstStyle/>
                    <a:p>
                      <a:pPr marL="85090">
                        <a:lnSpc>
                          <a:spcPct val="100000"/>
                        </a:lnSpc>
                      </a:pPr>
                      <a:r>
                        <a:rPr sz="1800" b="1" dirty="0">
                          <a:solidFill>
                            <a:srgbClr val="FFFFFF"/>
                          </a:solidFill>
                          <a:latin typeface="Arial"/>
                          <a:cs typeface="Arial"/>
                        </a:rPr>
                        <a:t>S</a:t>
                      </a:r>
                      <a:r>
                        <a:rPr sz="1800" b="1" spc="-15" dirty="0">
                          <a:solidFill>
                            <a:srgbClr val="FFFFFF"/>
                          </a:solidFill>
                          <a:latin typeface="Arial"/>
                          <a:cs typeface="Arial"/>
                        </a:rPr>
                        <a:t>y</a:t>
                      </a:r>
                      <a:r>
                        <a:rPr sz="1800" b="1" spc="5" dirty="0">
                          <a:solidFill>
                            <a:srgbClr val="FFFFFF"/>
                          </a:solidFill>
                          <a:latin typeface="Arial"/>
                          <a:cs typeface="Arial"/>
                        </a:rPr>
                        <a:t>n</a:t>
                      </a:r>
                      <a:r>
                        <a:rPr sz="1800" b="1" dirty="0">
                          <a:solidFill>
                            <a:srgbClr val="FFFFFF"/>
                          </a:solidFill>
                          <a:latin typeface="Arial"/>
                          <a:cs typeface="Arial"/>
                        </a:rPr>
                        <a:t>tax</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85090">
                        <a:lnSpc>
                          <a:spcPct val="100000"/>
                        </a:lnSpc>
                      </a:pPr>
                      <a:r>
                        <a:rPr sz="1800" b="1" dirty="0">
                          <a:solidFill>
                            <a:srgbClr val="FFFFFF"/>
                          </a:solidFill>
                          <a:latin typeface="Arial"/>
                          <a:cs typeface="Arial"/>
                        </a:rPr>
                        <a:t>Me</a:t>
                      </a:r>
                      <a:r>
                        <a:rPr sz="1800" b="1" spc="-10" dirty="0">
                          <a:solidFill>
                            <a:srgbClr val="FFFFFF"/>
                          </a:solidFill>
                          <a:latin typeface="Arial"/>
                          <a:cs typeface="Arial"/>
                        </a:rPr>
                        <a:t>a</a:t>
                      </a:r>
                      <a:r>
                        <a:rPr sz="1800" b="1" dirty="0">
                          <a:solidFill>
                            <a:srgbClr val="FFFFFF"/>
                          </a:solidFill>
                          <a:latin typeface="Arial"/>
                          <a:cs typeface="Arial"/>
                        </a:rPr>
                        <a:t>n</a:t>
                      </a:r>
                      <a:r>
                        <a:rPr sz="1800" b="1" spc="5" dirty="0">
                          <a:solidFill>
                            <a:srgbClr val="FFFFFF"/>
                          </a:solidFill>
                          <a:latin typeface="Arial"/>
                          <a:cs typeface="Arial"/>
                        </a:rPr>
                        <a:t>i</a:t>
                      </a:r>
                      <a:r>
                        <a:rPr sz="1800" b="1" dirty="0">
                          <a:solidFill>
                            <a:srgbClr val="FFFFFF"/>
                          </a:solidFill>
                          <a:latin typeface="Arial"/>
                          <a:cs typeface="Arial"/>
                        </a:rPr>
                        <a:t>ng</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85725">
                        <a:lnSpc>
                          <a:spcPct val="100000"/>
                        </a:lnSpc>
                      </a:pPr>
                      <a:r>
                        <a:rPr sz="1800" b="1" dirty="0">
                          <a:solidFill>
                            <a:srgbClr val="FFFFFF"/>
                          </a:solidFill>
                          <a:latin typeface="Arial"/>
                          <a:cs typeface="Arial"/>
                        </a:rPr>
                        <a:t>E</a:t>
                      </a:r>
                      <a:r>
                        <a:rPr sz="1800" b="1" spc="-10" dirty="0">
                          <a:solidFill>
                            <a:srgbClr val="FFFFFF"/>
                          </a:solidFill>
                          <a:latin typeface="Arial"/>
                          <a:cs typeface="Arial"/>
                        </a:rPr>
                        <a:t>x</a:t>
                      </a:r>
                      <a:r>
                        <a:rPr sz="1800" b="1" dirty="0">
                          <a:solidFill>
                            <a:srgbClr val="FFFFFF"/>
                          </a:solidFill>
                          <a:latin typeface="Arial"/>
                          <a:cs typeface="Arial"/>
                        </a:rPr>
                        <a:t>a</a:t>
                      </a:r>
                      <a:r>
                        <a:rPr sz="1800" b="1" spc="-10" dirty="0">
                          <a:solidFill>
                            <a:srgbClr val="FFFFFF"/>
                          </a:solidFill>
                          <a:latin typeface="Arial"/>
                          <a:cs typeface="Arial"/>
                        </a:rPr>
                        <a:t>m</a:t>
                      </a:r>
                      <a:r>
                        <a:rPr sz="1800" b="1" dirty="0">
                          <a:solidFill>
                            <a:srgbClr val="FFFFFF"/>
                          </a:solidFill>
                          <a:latin typeface="Arial"/>
                          <a:cs typeface="Arial"/>
                        </a:rPr>
                        <a:t>p</a:t>
                      </a:r>
                      <a:r>
                        <a:rPr sz="1800" b="1" spc="5" dirty="0">
                          <a:solidFill>
                            <a:srgbClr val="FFFFFF"/>
                          </a:solidFill>
                          <a:latin typeface="Arial"/>
                          <a:cs typeface="Arial"/>
                        </a:rPr>
                        <a:t>l</a:t>
                      </a:r>
                      <a:r>
                        <a:rPr sz="1800" b="1" dirty="0">
                          <a:solidFill>
                            <a:srgbClr val="FFFFFF"/>
                          </a:solidFill>
                          <a:latin typeface="Arial"/>
                          <a:cs typeface="Arial"/>
                        </a:rPr>
                        <a:t>e</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r h="901700">
                <a:tc>
                  <a:txBody>
                    <a:bodyPr/>
                    <a:lstStyle/>
                    <a:p>
                      <a:pPr marL="85090">
                        <a:lnSpc>
                          <a:spcPct val="100000"/>
                        </a:lnSpc>
                      </a:pPr>
                      <a:r>
                        <a:rPr sz="1800" dirty="0">
                          <a:latin typeface="Arial"/>
                          <a:cs typeface="Arial"/>
                        </a:rPr>
                        <a:t>INNER JOIN</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85090" marR="453390">
                        <a:lnSpc>
                          <a:spcPct val="100000"/>
                        </a:lnSpc>
                      </a:pPr>
                      <a:r>
                        <a:rPr sz="1800" dirty="0">
                          <a:latin typeface="Arial"/>
                          <a:cs typeface="Arial"/>
                        </a:rPr>
                        <a:t>S</a:t>
                      </a:r>
                      <a:r>
                        <a:rPr sz="1800" spc="-10" dirty="0">
                          <a:latin typeface="Arial"/>
                          <a:cs typeface="Arial"/>
                        </a:rPr>
                        <a:t>p</a:t>
                      </a:r>
                      <a:r>
                        <a:rPr sz="1800" dirty="0">
                          <a:latin typeface="Arial"/>
                          <a:cs typeface="Arial"/>
                        </a:rPr>
                        <a:t>ec</a:t>
                      </a:r>
                      <a:r>
                        <a:rPr sz="1800" spc="-10" dirty="0">
                          <a:latin typeface="Arial"/>
                          <a:cs typeface="Arial"/>
                        </a:rPr>
                        <a:t>i</a:t>
                      </a:r>
                      <a:r>
                        <a:rPr sz="1800" dirty="0">
                          <a:latin typeface="Arial"/>
                          <a:cs typeface="Arial"/>
                        </a:rPr>
                        <a:t>fy</a:t>
                      </a:r>
                      <a:r>
                        <a:rPr sz="1800" spc="5" dirty="0">
                          <a:latin typeface="Arial"/>
                          <a:cs typeface="Arial"/>
                        </a:rPr>
                        <a:t> </a:t>
                      </a:r>
                      <a:r>
                        <a:rPr sz="1800" dirty="0">
                          <a:latin typeface="Arial"/>
                          <a:cs typeface="Arial"/>
                        </a:rPr>
                        <a:t>t</a:t>
                      </a:r>
                      <a:r>
                        <a:rPr sz="1800" spc="-40" dirty="0">
                          <a:latin typeface="Arial"/>
                          <a:cs typeface="Arial"/>
                        </a:rPr>
                        <a:t>w</a:t>
                      </a:r>
                      <a:r>
                        <a:rPr sz="1800" dirty="0">
                          <a:latin typeface="Arial"/>
                          <a:cs typeface="Arial"/>
                        </a:rPr>
                        <a:t>o</a:t>
                      </a:r>
                      <a:r>
                        <a:rPr sz="1800" spc="30" dirty="0">
                          <a:latin typeface="Arial"/>
                          <a:cs typeface="Arial"/>
                        </a:rPr>
                        <a:t> </a:t>
                      </a:r>
                      <a:r>
                        <a:rPr sz="1800" dirty="0">
                          <a:latin typeface="Arial"/>
                          <a:cs typeface="Arial"/>
                        </a:rPr>
                        <a:t>ta</a:t>
                      </a:r>
                      <a:r>
                        <a:rPr sz="1800" spc="-10" dirty="0">
                          <a:latin typeface="Arial"/>
                          <a:cs typeface="Arial"/>
                        </a:rPr>
                        <a:t>b</a:t>
                      </a:r>
                      <a:r>
                        <a:rPr sz="1800" dirty="0">
                          <a:latin typeface="Arial"/>
                          <a:cs typeface="Arial"/>
                        </a:rPr>
                        <a:t>l</a:t>
                      </a:r>
                      <a:r>
                        <a:rPr sz="1800" spc="-10" dirty="0">
                          <a:latin typeface="Arial"/>
                          <a:cs typeface="Arial"/>
                        </a:rPr>
                        <a:t>e</a:t>
                      </a:r>
                      <a:r>
                        <a:rPr sz="1800" dirty="0">
                          <a:latin typeface="Arial"/>
                          <a:cs typeface="Arial"/>
                        </a:rPr>
                        <a:t>s</a:t>
                      </a:r>
                      <a:r>
                        <a:rPr sz="1800" spc="10" dirty="0">
                          <a:latin typeface="Arial"/>
                          <a:cs typeface="Arial"/>
                        </a:rPr>
                        <a:t> </a:t>
                      </a:r>
                      <a:r>
                        <a:rPr sz="1800" dirty="0">
                          <a:latin typeface="Arial"/>
                          <a:cs typeface="Arial"/>
                        </a:rPr>
                        <a:t>to be j</a:t>
                      </a:r>
                      <a:r>
                        <a:rPr sz="1800" spc="-10" dirty="0">
                          <a:latin typeface="Arial"/>
                          <a:cs typeface="Arial"/>
                        </a:rPr>
                        <a:t>o</a:t>
                      </a:r>
                      <a:r>
                        <a:rPr sz="1800" dirty="0">
                          <a:latin typeface="Arial"/>
                          <a:cs typeface="Arial"/>
                        </a:rPr>
                        <a:t>i</a:t>
                      </a:r>
                      <a:r>
                        <a:rPr sz="1800" spc="-10" dirty="0">
                          <a:latin typeface="Arial"/>
                          <a:cs typeface="Arial"/>
                        </a:rPr>
                        <a:t>n</a:t>
                      </a:r>
                      <a:r>
                        <a:rPr sz="1800" dirty="0">
                          <a:latin typeface="Arial"/>
                          <a:cs typeface="Arial"/>
                        </a:rPr>
                        <a:t>ed</a:t>
                      </a:r>
                      <a:r>
                        <a:rPr sz="1800" spc="15" dirty="0">
                          <a:latin typeface="Arial"/>
                          <a:cs typeface="Arial"/>
                        </a:rPr>
                        <a:t> </a:t>
                      </a:r>
                      <a:r>
                        <a:rPr sz="1800" dirty="0">
                          <a:latin typeface="Arial"/>
                          <a:cs typeface="Arial"/>
                        </a:rPr>
                        <a:t>b</a:t>
                      </a:r>
                      <a:r>
                        <a:rPr sz="1800" spc="-10" dirty="0">
                          <a:latin typeface="Arial"/>
                          <a:cs typeface="Arial"/>
                        </a:rPr>
                        <a:t>a</a:t>
                      </a:r>
                      <a:r>
                        <a:rPr sz="1800" dirty="0">
                          <a:latin typeface="Arial"/>
                          <a:cs typeface="Arial"/>
                        </a:rPr>
                        <a:t>sed</a:t>
                      </a:r>
                      <a:r>
                        <a:rPr sz="1800" spc="5" dirty="0">
                          <a:latin typeface="Arial"/>
                          <a:cs typeface="Arial"/>
                        </a:rPr>
                        <a:t> </a:t>
                      </a:r>
                      <a:r>
                        <a:rPr sz="1800" dirty="0">
                          <a:latin typeface="Arial"/>
                          <a:cs typeface="Arial"/>
                        </a:rPr>
                        <a:t>on</a:t>
                      </a:r>
                      <a:r>
                        <a:rPr sz="1800" spc="-10" dirty="0">
                          <a:latin typeface="Arial"/>
                          <a:cs typeface="Arial"/>
                        </a:rPr>
                        <a:t> </a:t>
                      </a:r>
                      <a:r>
                        <a:rPr lang="en-US" sz="1800" spc="-10" dirty="0">
                          <a:latin typeface="Arial"/>
                          <a:cs typeface="Arial"/>
                        </a:rPr>
                        <a:t>a </a:t>
                      </a:r>
                      <a:r>
                        <a:rPr sz="1800" dirty="0">
                          <a:latin typeface="Arial"/>
                          <a:cs typeface="Arial"/>
                        </a:rPr>
                        <a:t>jo</a:t>
                      </a:r>
                      <a:r>
                        <a:rPr sz="1800" spc="-10" dirty="0">
                          <a:latin typeface="Arial"/>
                          <a:cs typeface="Arial"/>
                        </a:rPr>
                        <a:t>i</a:t>
                      </a:r>
                      <a:r>
                        <a:rPr sz="1800" dirty="0">
                          <a:latin typeface="Arial"/>
                          <a:cs typeface="Arial"/>
                        </a:rPr>
                        <a:t>n co</a:t>
                      </a:r>
                      <a:r>
                        <a:rPr sz="1800" spc="-10" dirty="0">
                          <a:latin typeface="Arial"/>
                          <a:cs typeface="Arial"/>
                        </a:rPr>
                        <a:t>n</a:t>
                      </a:r>
                      <a:r>
                        <a:rPr sz="1800" dirty="0">
                          <a:latin typeface="Arial"/>
                          <a:cs typeface="Arial"/>
                        </a:rPr>
                        <a:t>d</a:t>
                      </a:r>
                      <a:r>
                        <a:rPr sz="1800" spc="-10" dirty="0">
                          <a:latin typeface="Arial"/>
                          <a:cs typeface="Arial"/>
                        </a:rPr>
                        <a:t>i</a:t>
                      </a:r>
                      <a:r>
                        <a:rPr sz="1800" dirty="0">
                          <a:latin typeface="Arial"/>
                          <a:cs typeface="Arial"/>
                        </a:rPr>
                        <a:t>tion</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rowSpan="2">
                  <a:txBody>
                    <a:bodyPr/>
                    <a:lstStyle/>
                    <a:p>
                      <a:pPr marL="85725">
                        <a:lnSpc>
                          <a:spcPct val="100000"/>
                        </a:lnSpc>
                      </a:pPr>
                      <a:r>
                        <a:rPr lang="en-US" sz="1600" dirty="0">
                          <a:latin typeface="Courier New"/>
                          <a:cs typeface="Courier New"/>
                        </a:rPr>
                        <a:t>-- two table join</a:t>
                      </a:r>
                    </a:p>
                    <a:p>
                      <a:pPr marL="85725">
                        <a:lnSpc>
                          <a:spcPct val="100000"/>
                        </a:lnSpc>
                      </a:pPr>
                      <a:r>
                        <a:rPr lang="en-US" sz="1600" dirty="0">
                          <a:latin typeface="Courier New"/>
                          <a:cs typeface="Courier New"/>
                        </a:rPr>
                        <a:t>SELECT </a:t>
                      </a:r>
                      <a:r>
                        <a:rPr lang="en-US" sz="1600" dirty="0" err="1">
                          <a:latin typeface="Courier New"/>
                          <a:cs typeface="Courier New"/>
                        </a:rPr>
                        <a:t>e.ename</a:t>
                      </a:r>
                      <a:r>
                        <a:rPr lang="en-US" sz="1600" dirty="0">
                          <a:latin typeface="Courier New"/>
                          <a:cs typeface="Courier New"/>
                        </a:rPr>
                        <a:t>, </a:t>
                      </a:r>
                      <a:r>
                        <a:rPr lang="en-US" sz="1600" dirty="0" err="1">
                          <a:latin typeface="Courier New"/>
                          <a:cs typeface="Courier New"/>
                        </a:rPr>
                        <a:t>w.did</a:t>
                      </a:r>
                      <a:endParaRPr lang="en-US" sz="1600" dirty="0">
                        <a:latin typeface="Courier New"/>
                        <a:cs typeface="Courier New"/>
                      </a:endParaRPr>
                    </a:p>
                    <a:p>
                      <a:pPr marL="85725">
                        <a:lnSpc>
                          <a:spcPct val="100000"/>
                        </a:lnSpc>
                      </a:pPr>
                      <a:r>
                        <a:rPr sz="1600" dirty="0">
                          <a:latin typeface="Courier New"/>
                          <a:cs typeface="Courier New"/>
                        </a:rPr>
                        <a:t>FROM </a:t>
                      </a:r>
                      <a:r>
                        <a:rPr sz="1600" spc="-5" dirty="0">
                          <a:latin typeface="Courier New"/>
                          <a:cs typeface="Courier New"/>
                        </a:rPr>
                        <a:t>E</a:t>
                      </a:r>
                      <a:r>
                        <a:rPr sz="1600" spc="15" dirty="0">
                          <a:latin typeface="Courier New"/>
                          <a:cs typeface="Courier New"/>
                        </a:rPr>
                        <a:t>m</a:t>
                      </a:r>
                      <a:r>
                        <a:rPr sz="1600" dirty="0">
                          <a:latin typeface="Courier New"/>
                          <a:cs typeface="Courier New"/>
                        </a:rPr>
                        <a:t>p e</a:t>
                      </a:r>
                    </a:p>
                    <a:p>
                      <a:pPr marL="85725" marR="669925">
                        <a:lnSpc>
                          <a:spcPct val="100000"/>
                        </a:lnSpc>
                      </a:pPr>
                      <a:r>
                        <a:rPr sz="1600" spc="-5" dirty="0">
                          <a:latin typeface="Courier New"/>
                          <a:cs typeface="Courier New"/>
                        </a:rPr>
                        <a:t>I</a:t>
                      </a:r>
                      <a:r>
                        <a:rPr sz="1600" dirty="0">
                          <a:latin typeface="Courier New"/>
                          <a:cs typeface="Courier New"/>
                        </a:rPr>
                        <a:t>N</a:t>
                      </a:r>
                      <a:r>
                        <a:rPr sz="1600" spc="-5" dirty="0">
                          <a:latin typeface="Courier New"/>
                          <a:cs typeface="Courier New"/>
                        </a:rPr>
                        <a:t>N</a:t>
                      </a:r>
                      <a:r>
                        <a:rPr sz="1600" dirty="0">
                          <a:latin typeface="Courier New"/>
                          <a:cs typeface="Courier New"/>
                        </a:rPr>
                        <a:t>ER </a:t>
                      </a:r>
                      <a:r>
                        <a:rPr sz="1600" spc="10" dirty="0">
                          <a:latin typeface="Courier New"/>
                          <a:cs typeface="Courier New"/>
                        </a:rPr>
                        <a:t>J</a:t>
                      </a:r>
                      <a:r>
                        <a:rPr sz="1600" spc="-5" dirty="0">
                          <a:latin typeface="Courier New"/>
                          <a:cs typeface="Courier New"/>
                        </a:rPr>
                        <a:t>O</a:t>
                      </a:r>
                      <a:r>
                        <a:rPr sz="1600" dirty="0">
                          <a:latin typeface="Courier New"/>
                          <a:cs typeface="Courier New"/>
                        </a:rPr>
                        <a:t>IN </a:t>
                      </a:r>
                      <a:r>
                        <a:rPr sz="1600" spc="10" dirty="0">
                          <a:latin typeface="Courier New"/>
                          <a:cs typeface="Courier New"/>
                        </a:rPr>
                        <a:t>W</a:t>
                      </a:r>
                      <a:r>
                        <a:rPr sz="1600" spc="-5" dirty="0">
                          <a:latin typeface="Courier New"/>
                          <a:cs typeface="Courier New"/>
                        </a:rPr>
                        <a:t>o</a:t>
                      </a:r>
                      <a:r>
                        <a:rPr sz="1600" dirty="0">
                          <a:latin typeface="Courier New"/>
                          <a:cs typeface="Courier New"/>
                        </a:rPr>
                        <a:t>r</a:t>
                      </a:r>
                      <a:r>
                        <a:rPr sz="1600" spc="-5" dirty="0">
                          <a:latin typeface="Courier New"/>
                          <a:cs typeface="Courier New"/>
                        </a:rPr>
                        <a:t>k</a:t>
                      </a:r>
                      <a:r>
                        <a:rPr sz="1600" dirty="0">
                          <a:latin typeface="Courier New"/>
                          <a:cs typeface="Courier New"/>
                        </a:rPr>
                        <a:t>s w ON </a:t>
                      </a:r>
                      <a:r>
                        <a:rPr sz="1600" spc="-5" dirty="0">
                          <a:latin typeface="Courier New"/>
                          <a:cs typeface="Courier New"/>
                        </a:rPr>
                        <a:t>e</a:t>
                      </a:r>
                      <a:r>
                        <a:rPr sz="1600" dirty="0">
                          <a:latin typeface="Courier New"/>
                          <a:cs typeface="Courier New"/>
                        </a:rPr>
                        <a:t>.</a:t>
                      </a:r>
                      <a:r>
                        <a:rPr sz="1600" spc="-5" dirty="0">
                          <a:latin typeface="Courier New"/>
                          <a:cs typeface="Courier New"/>
                        </a:rPr>
                        <a:t>e</a:t>
                      </a:r>
                      <a:r>
                        <a:rPr sz="1600" spc="15" dirty="0">
                          <a:latin typeface="Courier New"/>
                          <a:cs typeface="Courier New"/>
                        </a:rPr>
                        <a:t>i</a:t>
                      </a:r>
                      <a:r>
                        <a:rPr sz="1600" dirty="0">
                          <a:latin typeface="Courier New"/>
                          <a:cs typeface="Courier New"/>
                        </a:rPr>
                        <a:t>d = </a:t>
                      </a:r>
                      <a:r>
                        <a:rPr sz="1600" spc="10" dirty="0" err="1">
                          <a:latin typeface="Courier New"/>
                          <a:cs typeface="Courier New"/>
                        </a:rPr>
                        <a:t>w</a:t>
                      </a:r>
                      <a:r>
                        <a:rPr sz="1600" spc="-5" dirty="0" err="1">
                          <a:latin typeface="Courier New"/>
                          <a:cs typeface="Courier New"/>
                        </a:rPr>
                        <a:t>.</a:t>
                      </a:r>
                      <a:r>
                        <a:rPr sz="1600" dirty="0" err="1">
                          <a:latin typeface="Courier New"/>
                          <a:cs typeface="Courier New"/>
                        </a:rPr>
                        <a:t>e</a:t>
                      </a:r>
                      <a:r>
                        <a:rPr sz="1600" spc="-5" dirty="0" err="1">
                          <a:latin typeface="Courier New"/>
                          <a:cs typeface="Courier New"/>
                        </a:rPr>
                        <a:t>id</a:t>
                      </a:r>
                      <a:endParaRPr lang="en-US" sz="1600" spc="-5" dirty="0">
                        <a:latin typeface="Courier New"/>
                        <a:cs typeface="Courier New"/>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cap="flat" cmpd="sng" algn="ctr">
                      <a:solidFill>
                        <a:srgbClr val="FFFFFF"/>
                      </a:solidFill>
                      <a:prstDash val="solid"/>
                      <a:round/>
                      <a:headEnd type="none" w="med" len="med"/>
                      <a:tailEnd type="none" w="med" len="med"/>
                    </a:lnB>
                    <a:solidFill>
                      <a:srgbClr val="CACACA"/>
                    </a:solidFill>
                  </a:tcPr>
                </a:tc>
                <a:extLst>
                  <a:ext uri="{0D108BD9-81ED-4DB2-BD59-A6C34878D82A}">
                    <a16:rowId xmlns:a16="http://schemas.microsoft.com/office/drawing/2014/main" val="10001"/>
                  </a:ext>
                </a:extLst>
              </a:tr>
              <a:tr h="822960">
                <a:tc>
                  <a:txBody>
                    <a:bodyPr/>
                    <a:lstStyle/>
                    <a:p>
                      <a:pPr marL="85090">
                        <a:lnSpc>
                          <a:spcPct val="100000"/>
                        </a:lnSpc>
                      </a:pPr>
                      <a:r>
                        <a:rPr sz="1800" dirty="0">
                          <a:latin typeface="Arial"/>
                          <a:cs typeface="Arial"/>
                        </a:rPr>
                        <a:t>ON</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5090">
                        <a:lnSpc>
                          <a:spcPct val="100000"/>
                        </a:lnSpc>
                      </a:pPr>
                      <a:r>
                        <a:rPr sz="1800" dirty="0">
                          <a:latin typeface="Arial"/>
                          <a:cs typeface="Arial"/>
                        </a:rPr>
                        <a:t>S</a:t>
                      </a:r>
                      <a:r>
                        <a:rPr sz="1800" spc="-10" dirty="0">
                          <a:latin typeface="Arial"/>
                          <a:cs typeface="Arial"/>
                        </a:rPr>
                        <a:t>pe</a:t>
                      </a:r>
                      <a:r>
                        <a:rPr sz="1800" dirty="0">
                          <a:latin typeface="Arial"/>
                          <a:cs typeface="Arial"/>
                        </a:rPr>
                        <a:t>cify</a:t>
                      </a:r>
                      <a:r>
                        <a:rPr sz="1800" spc="-5" dirty="0">
                          <a:latin typeface="Arial"/>
                          <a:cs typeface="Arial"/>
                        </a:rPr>
                        <a:t> </a:t>
                      </a:r>
                      <a:r>
                        <a:rPr sz="1800" dirty="0">
                          <a:latin typeface="Arial"/>
                          <a:cs typeface="Arial"/>
                        </a:rPr>
                        <a:t>the</a:t>
                      </a:r>
                      <a:r>
                        <a:rPr sz="1800" spc="-10" dirty="0">
                          <a:latin typeface="Arial"/>
                          <a:cs typeface="Arial"/>
                        </a:rPr>
                        <a:t> </a:t>
                      </a:r>
                      <a:r>
                        <a:rPr sz="1800" dirty="0">
                          <a:latin typeface="Arial"/>
                          <a:cs typeface="Arial"/>
                        </a:rPr>
                        <a:t>j</a:t>
                      </a:r>
                      <a:r>
                        <a:rPr sz="1800" spc="-10" dirty="0">
                          <a:latin typeface="Arial"/>
                          <a:cs typeface="Arial"/>
                        </a:rPr>
                        <a:t>o</a:t>
                      </a:r>
                      <a:r>
                        <a:rPr sz="1800" dirty="0">
                          <a:latin typeface="Arial"/>
                          <a:cs typeface="Arial"/>
                        </a:rPr>
                        <a:t>i</a:t>
                      </a:r>
                      <a:r>
                        <a:rPr sz="1800" spc="-15" dirty="0">
                          <a:latin typeface="Arial"/>
                          <a:cs typeface="Arial"/>
                        </a:rPr>
                        <a:t>n</a:t>
                      </a:r>
                      <a:endParaRPr sz="1800" dirty="0">
                        <a:latin typeface="Arial"/>
                        <a:cs typeface="Arial"/>
                      </a:endParaRPr>
                    </a:p>
                    <a:p>
                      <a:pPr marL="85090">
                        <a:lnSpc>
                          <a:spcPct val="100000"/>
                        </a:lnSpc>
                      </a:pPr>
                      <a:r>
                        <a:rPr sz="1800" dirty="0">
                          <a:latin typeface="Arial"/>
                          <a:cs typeface="Arial"/>
                        </a:rPr>
                        <a:t>co</a:t>
                      </a:r>
                      <a:r>
                        <a:rPr sz="1800" spc="-10" dirty="0">
                          <a:latin typeface="Arial"/>
                          <a:cs typeface="Arial"/>
                        </a:rPr>
                        <a:t>n</a:t>
                      </a:r>
                      <a:r>
                        <a:rPr sz="1800" dirty="0">
                          <a:latin typeface="Arial"/>
                          <a:cs typeface="Arial"/>
                        </a:rPr>
                        <a:t>d</a:t>
                      </a:r>
                      <a:r>
                        <a:rPr sz="1800" spc="-10" dirty="0">
                          <a:latin typeface="Arial"/>
                          <a:cs typeface="Arial"/>
                        </a:rPr>
                        <a:t>i</a:t>
                      </a:r>
                      <a:r>
                        <a:rPr sz="1800" dirty="0">
                          <a:latin typeface="Arial"/>
                          <a:cs typeface="Arial"/>
                        </a:rPr>
                        <a:t>tion</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vMerge="1">
                  <a:txBody>
                    <a:bodyPr/>
                    <a:lstStyle/>
                    <a:p>
                      <a:pPr marL="85725">
                        <a:lnSpc>
                          <a:spcPct val="100000"/>
                        </a:lnSpc>
                      </a:pPr>
                      <a:endParaRPr sz="1600" dirty="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2"/>
                  </a:ext>
                </a:extLst>
              </a:tr>
            </a:tbl>
          </a:graphicData>
        </a:graphic>
      </p:graphicFrame>
      <p:sp>
        <p:nvSpPr>
          <p:cNvPr id="6" name="TextBox 5"/>
          <p:cNvSpPr txBox="1"/>
          <p:nvPr/>
        </p:nvSpPr>
        <p:spPr>
          <a:xfrm>
            <a:off x="5486400" y="3529406"/>
            <a:ext cx="2230611" cy="923330"/>
          </a:xfrm>
          <a:prstGeom prst="rect">
            <a:avLst/>
          </a:prstGeom>
          <a:noFill/>
        </p:spPr>
        <p:txBody>
          <a:bodyPr wrap="none" rtlCol="0">
            <a:spAutoFit/>
          </a:bodyPr>
          <a:lstStyle/>
          <a:p>
            <a:r>
              <a:rPr lang="en-US" dirty="0"/>
              <a:t>Select </a:t>
            </a:r>
            <a:r>
              <a:rPr lang="en-US" dirty="0" err="1"/>
              <a:t>e.ename</a:t>
            </a:r>
            <a:r>
              <a:rPr lang="en-US" dirty="0"/>
              <a:t>, </a:t>
            </a:r>
            <a:r>
              <a:rPr lang="en-US" dirty="0" err="1"/>
              <a:t>w.did</a:t>
            </a:r>
            <a:endParaRPr lang="en-US" dirty="0"/>
          </a:p>
          <a:p>
            <a:r>
              <a:rPr lang="en-US" dirty="0"/>
              <a:t>From Emp e, Works w</a:t>
            </a:r>
          </a:p>
          <a:p>
            <a:r>
              <a:rPr lang="en-US" dirty="0"/>
              <a:t>WHERE </a:t>
            </a:r>
            <a:r>
              <a:rPr lang="en-US" dirty="0" err="1"/>
              <a:t>e.eid</a:t>
            </a:r>
            <a:r>
              <a:rPr lang="en-US" dirty="0"/>
              <a:t>=</a:t>
            </a:r>
            <a:r>
              <a:rPr lang="en-US" dirty="0" err="1"/>
              <a:t>w.eid</a:t>
            </a:r>
            <a:endParaRPr lang="en-US" dirty="0"/>
          </a:p>
        </p:txBody>
      </p:sp>
      <p:sp>
        <p:nvSpPr>
          <p:cNvPr id="7" name="TextBox 6"/>
          <p:cNvSpPr txBox="1"/>
          <p:nvPr/>
        </p:nvSpPr>
        <p:spPr>
          <a:xfrm>
            <a:off x="1013667" y="3525574"/>
            <a:ext cx="3965881" cy="646331"/>
          </a:xfrm>
          <a:prstGeom prst="rect">
            <a:avLst/>
          </a:prstGeom>
          <a:noFill/>
        </p:spPr>
        <p:txBody>
          <a:bodyPr wrap="square" rtlCol="0">
            <a:spAutoFit/>
          </a:bodyPr>
          <a:lstStyle/>
          <a:p>
            <a:r>
              <a:rPr lang="en-US" dirty="0"/>
              <a:t>On the right is another way to write a join query that gives the same result.</a:t>
            </a:r>
          </a:p>
        </p:txBody>
      </p:sp>
      <p:sp>
        <p:nvSpPr>
          <p:cNvPr id="3" name="Rectangle 2">
            <a:extLst>
              <a:ext uri="{FF2B5EF4-FFF2-40B4-BE49-F238E27FC236}">
                <a16:creationId xmlns:a16="http://schemas.microsoft.com/office/drawing/2014/main" id="{57FE07CF-8CCB-4EDE-A8BE-994DD3FD12C7}"/>
              </a:ext>
            </a:extLst>
          </p:cNvPr>
          <p:cNvSpPr/>
          <p:nvPr/>
        </p:nvSpPr>
        <p:spPr>
          <a:xfrm>
            <a:off x="761999" y="4419600"/>
            <a:ext cx="4469218" cy="1631216"/>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tx2"/>
                </a:solidFill>
                <a:latin typeface="Comic Sans MS" panose="030F0702030302020204" pitchFamily="66" charset="0"/>
              </a:rPr>
              <a:t>The join condition is typically between the foreign key of the referencing relation and the primary key of the referenced relation.</a:t>
            </a:r>
            <a:endParaRPr lang="en-US" sz="2000" dirty="0"/>
          </a:p>
        </p:txBody>
      </p:sp>
      <p:sp>
        <p:nvSpPr>
          <p:cNvPr id="8" name="Rectangle 7">
            <a:extLst>
              <a:ext uri="{FF2B5EF4-FFF2-40B4-BE49-F238E27FC236}">
                <a16:creationId xmlns:a16="http://schemas.microsoft.com/office/drawing/2014/main" id="{3D0EF7BE-C348-4439-9939-5EFCE8530C60}"/>
              </a:ext>
            </a:extLst>
          </p:cNvPr>
          <p:cNvSpPr/>
          <p:nvPr/>
        </p:nvSpPr>
        <p:spPr>
          <a:xfrm>
            <a:off x="5360582" y="4493349"/>
            <a:ext cx="3021417" cy="1600438"/>
          </a:xfrm>
          <a:prstGeom prst="rect">
            <a:avLst/>
          </a:prstGeom>
        </p:spPr>
        <p:txBody>
          <a:bodyPr wrap="square">
            <a:spAutoFit/>
          </a:bodyPr>
          <a:lstStyle/>
          <a:p>
            <a:pPr marL="85725">
              <a:lnSpc>
                <a:spcPct val="100000"/>
              </a:lnSpc>
            </a:pPr>
            <a:r>
              <a:rPr lang="en-US" sz="1400" dirty="0">
                <a:latin typeface="Courier New"/>
                <a:cs typeface="Courier New"/>
              </a:rPr>
              <a:t>-- three table join</a:t>
            </a:r>
          </a:p>
          <a:p>
            <a:pPr marL="85725">
              <a:lnSpc>
                <a:spcPct val="100000"/>
              </a:lnSpc>
            </a:pPr>
            <a:r>
              <a:rPr lang="en-US" sz="1400" dirty="0">
                <a:latin typeface="Courier New"/>
                <a:cs typeface="Courier New"/>
              </a:rPr>
              <a:t>SELECT </a:t>
            </a:r>
            <a:r>
              <a:rPr lang="en-US" sz="1400" dirty="0" err="1">
                <a:latin typeface="Courier New"/>
                <a:cs typeface="Courier New"/>
              </a:rPr>
              <a:t>e.ename</a:t>
            </a:r>
            <a:r>
              <a:rPr lang="en-US" sz="1400" dirty="0">
                <a:latin typeface="Courier New"/>
                <a:cs typeface="Courier New"/>
              </a:rPr>
              <a:t>, </a:t>
            </a:r>
            <a:r>
              <a:rPr lang="en-US" sz="1400" dirty="0" err="1">
                <a:latin typeface="Courier New"/>
                <a:cs typeface="Courier New"/>
              </a:rPr>
              <a:t>d.dname</a:t>
            </a:r>
            <a:endParaRPr lang="en-US" sz="1400" dirty="0">
              <a:latin typeface="Courier New"/>
              <a:cs typeface="Courier New"/>
            </a:endParaRPr>
          </a:p>
          <a:p>
            <a:pPr marL="85725">
              <a:lnSpc>
                <a:spcPct val="100000"/>
              </a:lnSpc>
            </a:pPr>
            <a:r>
              <a:rPr lang="en-US" sz="1400" dirty="0">
                <a:latin typeface="Courier New"/>
                <a:cs typeface="Courier New"/>
              </a:rPr>
              <a:t>FROM </a:t>
            </a:r>
            <a:r>
              <a:rPr lang="en-US" sz="1400" spc="-5" dirty="0">
                <a:latin typeface="Courier New"/>
                <a:cs typeface="Courier New"/>
              </a:rPr>
              <a:t>E</a:t>
            </a:r>
            <a:r>
              <a:rPr lang="en-US" sz="1400" spc="15" dirty="0">
                <a:latin typeface="Courier New"/>
                <a:cs typeface="Courier New"/>
              </a:rPr>
              <a:t>m</a:t>
            </a:r>
            <a:r>
              <a:rPr lang="en-US" sz="1400" dirty="0">
                <a:latin typeface="Courier New"/>
                <a:cs typeface="Courier New"/>
              </a:rPr>
              <a:t>p e</a:t>
            </a:r>
          </a:p>
          <a:p>
            <a:pPr marL="85725" marR="669925">
              <a:lnSpc>
                <a:spcPct val="100000"/>
              </a:lnSpc>
            </a:pPr>
            <a:r>
              <a:rPr lang="en-US" sz="1400" spc="-5" dirty="0">
                <a:latin typeface="Courier New"/>
                <a:cs typeface="Courier New"/>
              </a:rPr>
              <a:t>I</a:t>
            </a:r>
            <a:r>
              <a:rPr lang="en-US" sz="1400" dirty="0">
                <a:latin typeface="Courier New"/>
                <a:cs typeface="Courier New"/>
              </a:rPr>
              <a:t>N</a:t>
            </a:r>
            <a:r>
              <a:rPr lang="en-US" sz="1400" spc="-5" dirty="0">
                <a:latin typeface="Courier New"/>
                <a:cs typeface="Courier New"/>
              </a:rPr>
              <a:t>N</a:t>
            </a:r>
            <a:r>
              <a:rPr lang="en-US" sz="1400" dirty="0">
                <a:latin typeface="Courier New"/>
                <a:cs typeface="Courier New"/>
              </a:rPr>
              <a:t>ER </a:t>
            </a:r>
            <a:r>
              <a:rPr lang="en-US" sz="1400" spc="10" dirty="0">
                <a:latin typeface="Courier New"/>
                <a:cs typeface="Courier New"/>
              </a:rPr>
              <a:t>J</a:t>
            </a:r>
            <a:r>
              <a:rPr lang="en-US" sz="1400" spc="-5" dirty="0">
                <a:latin typeface="Courier New"/>
                <a:cs typeface="Courier New"/>
              </a:rPr>
              <a:t>O</a:t>
            </a:r>
            <a:r>
              <a:rPr lang="en-US" sz="1400" dirty="0">
                <a:latin typeface="Courier New"/>
                <a:cs typeface="Courier New"/>
              </a:rPr>
              <a:t>IN </a:t>
            </a:r>
            <a:r>
              <a:rPr lang="en-US" sz="1400" spc="10" dirty="0">
                <a:latin typeface="Courier New"/>
                <a:cs typeface="Courier New"/>
              </a:rPr>
              <a:t>W</a:t>
            </a:r>
            <a:r>
              <a:rPr lang="en-US" sz="1400" spc="-5" dirty="0">
                <a:latin typeface="Courier New"/>
                <a:cs typeface="Courier New"/>
              </a:rPr>
              <a:t>o</a:t>
            </a:r>
            <a:r>
              <a:rPr lang="en-US" sz="1400" dirty="0">
                <a:latin typeface="Courier New"/>
                <a:cs typeface="Courier New"/>
              </a:rPr>
              <a:t>r</a:t>
            </a:r>
            <a:r>
              <a:rPr lang="en-US" sz="1400" spc="-5" dirty="0">
                <a:latin typeface="Courier New"/>
                <a:cs typeface="Courier New"/>
              </a:rPr>
              <a:t>k</a:t>
            </a:r>
            <a:r>
              <a:rPr lang="en-US" sz="1400" dirty="0">
                <a:latin typeface="Courier New"/>
                <a:cs typeface="Courier New"/>
              </a:rPr>
              <a:t>s w ON </a:t>
            </a:r>
            <a:r>
              <a:rPr lang="en-US" sz="1400" spc="-5" dirty="0" err="1">
                <a:latin typeface="Courier New"/>
                <a:cs typeface="Courier New"/>
              </a:rPr>
              <a:t>e</a:t>
            </a:r>
            <a:r>
              <a:rPr lang="en-US" sz="1400" dirty="0" err="1">
                <a:latin typeface="Courier New"/>
                <a:cs typeface="Courier New"/>
              </a:rPr>
              <a:t>.</a:t>
            </a:r>
            <a:r>
              <a:rPr lang="en-US" sz="1400" spc="-5" dirty="0" err="1">
                <a:latin typeface="Courier New"/>
                <a:cs typeface="Courier New"/>
              </a:rPr>
              <a:t>e</a:t>
            </a:r>
            <a:r>
              <a:rPr lang="en-US" sz="1400" spc="15" dirty="0" err="1">
                <a:latin typeface="Courier New"/>
                <a:cs typeface="Courier New"/>
              </a:rPr>
              <a:t>i</a:t>
            </a:r>
            <a:r>
              <a:rPr lang="en-US" sz="1400" dirty="0" err="1">
                <a:latin typeface="Courier New"/>
                <a:cs typeface="Courier New"/>
              </a:rPr>
              <a:t>d</a:t>
            </a:r>
            <a:r>
              <a:rPr lang="en-US" sz="1400" dirty="0">
                <a:latin typeface="Courier New"/>
                <a:cs typeface="Courier New"/>
              </a:rPr>
              <a:t> = </a:t>
            </a:r>
            <a:r>
              <a:rPr lang="en-US" sz="1400" spc="10" dirty="0" err="1">
                <a:latin typeface="Courier New"/>
                <a:cs typeface="Courier New"/>
              </a:rPr>
              <a:t>w</a:t>
            </a:r>
            <a:r>
              <a:rPr lang="en-US" sz="1400" spc="-5" dirty="0" err="1">
                <a:latin typeface="Courier New"/>
                <a:cs typeface="Courier New"/>
              </a:rPr>
              <a:t>.</a:t>
            </a:r>
            <a:r>
              <a:rPr lang="en-US" sz="1400" dirty="0" err="1">
                <a:latin typeface="Courier New"/>
                <a:cs typeface="Courier New"/>
              </a:rPr>
              <a:t>e</a:t>
            </a:r>
            <a:r>
              <a:rPr lang="en-US" sz="1400" spc="-5" dirty="0" err="1">
                <a:latin typeface="Courier New"/>
                <a:cs typeface="Courier New"/>
              </a:rPr>
              <a:t>id</a:t>
            </a:r>
            <a:endParaRPr lang="en-US" sz="1400" spc="-5" dirty="0">
              <a:latin typeface="Courier New"/>
              <a:cs typeface="Courier New"/>
            </a:endParaRPr>
          </a:p>
          <a:p>
            <a:pPr marL="85725" marR="669925">
              <a:lnSpc>
                <a:spcPct val="100000"/>
              </a:lnSpc>
            </a:pPr>
            <a:r>
              <a:rPr lang="en-US" sz="1400" spc="-5" dirty="0">
                <a:latin typeface="Courier New"/>
                <a:cs typeface="Courier New"/>
              </a:rPr>
              <a:t>INNER JOIN Dept d</a:t>
            </a:r>
          </a:p>
          <a:p>
            <a:pPr marL="85725" marR="669925">
              <a:lnSpc>
                <a:spcPct val="100000"/>
              </a:lnSpc>
            </a:pPr>
            <a:r>
              <a:rPr lang="en-US" sz="1400" spc="-5" dirty="0">
                <a:latin typeface="Courier New"/>
                <a:cs typeface="Courier New"/>
              </a:rPr>
              <a:t>ON </a:t>
            </a:r>
            <a:r>
              <a:rPr lang="en-US" sz="1400" spc="-5" dirty="0" err="1">
                <a:latin typeface="Courier New"/>
                <a:cs typeface="Courier New"/>
              </a:rPr>
              <a:t>w.did</a:t>
            </a:r>
            <a:r>
              <a:rPr lang="en-US" sz="1400" spc="-5" dirty="0">
                <a:latin typeface="Courier New"/>
                <a:cs typeface="Courier New"/>
              </a:rPr>
              <a:t>=</a:t>
            </a:r>
            <a:r>
              <a:rPr lang="en-US" sz="1400" spc="-5" dirty="0" err="1">
                <a:latin typeface="Courier New"/>
                <a:cs typeface="Courier New"/>
              </a:rPr>
              <a:t>d.did</a:t>
            </a:r>
            <a:endParaRPr lang="en-US" sz="1400" spc="-5" dirty="0">
              <a:latin typeface="Courier New"/>
              <a:cs typeface="Courier New"/>
            </a:endParaRPr>
          </a:p>
        </p:txBody>
      </p:sp>
    </p:spTree>
    <p:extLst>
      <p:ext uri="{BB962C8B-B14F-4D97-AF65-F5344CB8AC3E}">
        <p14:creationId xmlns:p14="http://schemas.microsoft.com/office/powerpoint/2010/main" val="190689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1900</TotalTime>
  <Words>1843</Words>
  <Application>Microsoft Office PowerPoint</Application>
  <PresentationFormat>On-screen Show (4:3)</PresentationFormat>
  <Paragraphs>243</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MS PGothic</vt:lpstr>
      <vt:lpstr>Arial</vt:lpstr>
      <vt:lpstr>Calibri</vt:lpstr>
      <vt:lpstr>Comic Sans MS</vt:lpstr>
      <vt:lpstr>Courier New</vt:lpstr>
      <vt:lpstr>Office Theme</vt:lpstr>
      <vt:lpstr>PowerPoint Presentation</vt:lpstr>
      <vt:lpstr>PowerPoint Presentation</vt:lpstr>
      <vt:lpstr>PowerPoint Presentation</vt:lpstr>
      <vt:lpstr>PowerPoint Presentation</vt:lpstr>
      <vt:lpstr>PowerPoint Presentation</vt:lpstr>
      <vt:lpstr>Example</vt:lpstr>
      <vt:lpstr>ANSWER</vt:lpstr>
      <vt:lpstr>PowerPoint Presentation</vt:lpstr>
      <vt:lpstr>JOIN: Syntax &amp; Meanings</vt:lpstr>
      <vt:lpstr>PowerPoint Presentation</vt:lpstr>
      <vt:lpstr>PowerPoint Presentation</vt:lpstr>
      <vt:lpstr>PowerPoint Presentation</vt:lpstr>
      <vt:lpstr>PowerPoint Presentation</vt:lpstr>
      <vt:lpstr>PowerPoint Presentation</vt:lpstr>
      <vt:lpstr>PowerPoint Presentation</vt:lpstr>
      <vt:lpstr>OUTER JOIN</vt:lpstr>
      <vt:lpstr>LEFT JOIN</vt:lpstr>
      <vt:lpstr>RIGHT JOIN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Jill Thomasson</dc:creator>
  <cp:lastModifiedBy>Tavanapong, Wallapak [COM S]</cp:lastModifiedBy>
  <cp:revision>252</cp:revision>
  <cp:lastPrinted>2019-09-26T00:43:34Z</cp:lastPrinted>
  <dcterms:created xsi:type="dcterms:W3CDTF">2018-09-05T12:00:44Z</dcterms:created>
  <dcterms:modified xsi:type="dcterms:W3CDTF">2022-08-29T14:37:06Z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2016-09-06T00:00:00Z</vt:filetime>
  </property>
  <property fmtid="{D5CDD505-2E9C-101B-9397-08002B2CF9AE}" pid="3" name="LastSaved">
    <vt:filetime>2018-09-05T00:00:00Z</vt:filetime>
  </property>
</Properties>
</file>