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352" r:id="rId5"/>
    <p:sldId id="367" r:id="rId6"/>
    <p:sldId id="371" r:id="rId7"/>
    <p:sldId id="361" r:id="rId8"/>
    <p:sldId id="363" r:id="rId9"/>
    <p:sldId id="362" r:id="rId10"/>
    <p:sldId id="375" r:id="rId11"/>
    <p:sldId id="336" r:id="rId12"/>
    <p:sldId id="335" r:id="rId13"/>
    <p:sldId id="373" r:id="rId14"/>
    <p:sldId id="374" r:id="rId15"/>
    <p:sldId id="348" r:id="rId16"/>
    <p:sldId id="355" r:id="rId17"/>
    <p:sldId id="356" r:id="rId18"/>
    <p:sldId id="257" r:id="rId19"/>
    <p:sldId id="360" r:id="rId20"/>
    <p:sldId id="359" r:id="rId21"/>
    <p:sldId id="266" r:id="rId22"/>
    <p:sldId id="269" r:id="rId23"/>
    <p:sldId id="376" r:id="rId24"/>
    <p:sldId id="273" r:id="rId25"/>
    <p:sldId id="279" r:id="rId26"/>
    <p:sldId id="270" r:id="rId27"/>
    <p:sldId id="271" r:id="rId28"/>
    <p:sldId id="268" r:id="rId29"/>
    <p:sldId id="357" r:id="rId30"/>
    <p:sldId id="358"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24" autoAdjust="0"/>
  </p:normalViewPr>
  <p:slideViewPr>
    <p:cSldViewPr>
      <p:cViewPr varScale="1">
        <p:scale>
          <a:sx n="94" d="100"/>
          <a:sy n="94" d="100"/>
        </p:scale>
        <p:origin x="113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162" cy="481311"/>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829" y="2"/>
            <a:ext cx="3170162" cy="481311"/>
          </a:xfrm>
          <a:prstGeom prst="rect">
            <a:avLst/>
          </a:prstGeom>
        </p:spPr>
        <p:txBody>
          <a:bodyPr vert="horz" lIns="91427" tIns="45714" rIns="91427" bIns="45714" rtlCol="0"/>
          <a:lstStyle>
            <a:lvl1pPr algn="r">
              <a:defRPr sz="1200"/>
            </a:lvl1pPr>
          </a:lstStyle>
          <a:p>
            <a:fld id="{501DA0D1-1EA1-45D4-B214-58CEC0C06074}" type="datetimeFigureOut">
              <a:rPr lang="en-US" smtClean="0"/>
              <a:t>8/31/2022</a:t>
            </a:fld>
            <a:endParaRPr lang="en-US"/>
          </a:p>
        </p:txBody>
      </p:sp>
      <p:sp>
        <p:nvSpPr>
          <p:cNvPr id="4" name="Footer Placeholder 3"/>
          <p:cNvSpPr>
            <a:spLocks noGrp="1"/>
          </p:cNvSpPr>
          <p:nvPr>
            <p:ph type="ftr" sz="quarter" idx="2"/>
          </p:nvPr>
        </p:nvSpPr>
        <p:spPr>
          <a:xfrm>
            <a:off x="0" y="9119890"/>
            <a:ext cx="3170162" cy="481310"/>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829" y="9119890"/>
            <a:ext cx="3170162" cy="481310"/>
          </a:xfrm>
          <a:prstGeom prst="rect">
            <a:avLst/>
          </a:prstGeom>
        </p:spPr>
        <p:txBody>
          <a:bodyPr vert="horz" lIns="91427" tIns="45714" rIns="91427" bIns="45714" rtlCol="0" anchor="b"/>
          <a:lstStyle>
            <a:lvl1pPr algn="r">
              <a:defRPr sz="1200"/>
            </a:lvl1pPr>
          </a:lstStyle>
          <a:p>
            <a:fld id="{6667DF4A-F3C5-4595-A89C-C14E8A05FB8C}" type="slidenum">
              <a:rPr lang="en-US" smtClean="0"/>
              <a:t>‹#›</a:t>
            </a:fld>
            <a:endParaRPr lang="en-US"/>
          </a:p>
        </p:txBody>
      </p:sp>
    </p:spTree>
    <p:extLst>
      <p:ext uri="{BB962C8B-B14F-4D97-AF65-F5344CB8AC3E}">
        <p14:creationId xmlns:p14="http://schemas.microsoft.com/office/powerpoint/2010/main" val="271265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503160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6517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284502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47" tIns="48324" rIns="96647" bIns="48324">
            <a:normAutofit fontScale="25000" lnSpcReduction="20000"/>
          </a:bodyPr>
          <a:lstStyle/>
          <a:p>
            <a:endParaRPr/>
          </a:p>
        </p:txBody>
      </p:sp>
    </p:spTree>
    <p:extLst>
      <p:ext uri="{BB962C8B-B14F-4D97-AF65-F5344CB8AC3E}">
        <p14:creationId xmlns:p14="http://schemas.microsoft.com/office/powerpoint/2010/main" val="152798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a:t>Select </a:t>
            </a:r>
            <a:r>
              <a:rPr lang="en-US" dirty="0" err="1"/>
              <a:t>e.ename</a:t>
            </a:r>
            <a:endParaRPr lang="en-US" dirty="0"/>
          </a:p>
          <a:p>
            <a:r>
              <a:rPr lang="en-US" dirty="0"/>
              <a:t>From emp e, works w</a:t>
            </a:r>
          </a:p>
          <a:p>
            <a:r>
              <a:rPr lang="en-US" dirty="0"/>
              <a:t>where </a:t>
            </a:r>
            <a:r>
              <a:rPr lang="en-US" dirty="0" err="1"/>
              <a:t>e.eid</a:t>
            </a:r>
            <a:r>
              <a:rPr lang="en-US" dirty="0"/>
              <a:t>=</a:t>
            </a:r>
            <a:r>
              <a:rPr lang="en-US" dirty="0" err="1"/>
              <a:t>w.eid</a:t>
            </a:r>
            <a:r>
              <a:rPr lang="en-US" dirty="0"/>
              <a:t> and </a:t>
            </a:r>
            <a:r>
              <a:rPr lang="en-US" dirty="0" err="1"/>
              <a:t>w.did</a:t>
            </a:r>
            <a:r>
              <a:rPr lang="en-US" dirty="0"/>
              <a:t>=2</a:t>
            </a:r>
          </a:p>
        </p:txBody>
      </p:sp>
    </p:spTree>
    <p:extLst>
      <p:ext uri="{BB962C8B-B14F-4D97-AF65-F5344CB8AC3E}">
        <p14:creationId xmlns:p14="http://schemas.microsoft.com/office/powerpoint/2010/main" val="1351137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17526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6ACC924-626C-4D22-B287-900296374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76484085-7754-4C83-97EA-87771EDB1D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create table sailors (sid integer, sname char(10), rating integer, age real, primary key(sid))</a:t>
            </a:r>
          </a:p>
          <a:p>
            <a:r>
              <a:rPr lang="en-US" altLang="en-US"/>
              <a:t>create table Boats (bid integer, bname char(10), color char(10), primary key (bid))</a:t>
            </a:r>
          </a:p>
          <a:p>
            <a:r>
              <a:rPr lang="en-US" altLang="en-US"/>
              <a:t>create table reserve(sid integer, bid integer, day date, primary key(sid,bid,day))</a:t>
            </a:r>
          </a:p>
          <a:p>
            <a:r>
              <a:rPr lang="en-US" altLang="en-US"/>
              <a:t>insert into sailors values (22, "dustin", 7, 45.0);insert into sailors values (31, "rubber", 8, 55.5);insert into sailors values (58, "rusty", 10, 35.0);</a:t>
            </a:r>
          </a:p>
          <a:p>
            <a:r>
              <a:rPr lang="en-US" altLang="en-US"/>
              <a:t>insert into boats values (101, "Interlake", "red");insert into boats values (102, "Clipper", "green");insert into boats values (103, "Marine", "red");</a:t>
            </a:r>
          </a:p>
          <a:p>
            <a:r>
              <a:rPr lang="en-US" altLang="en-US"/>
              <a:t>insert into reserve (22, 101,"10/10/96");insert into reserve (58, 103, "11/12/96");</a:t>
            </a:r>
          </a:p>
        </p:txBody>
      </p:sp>
      <p:sp>
        <p:nvSpPr>
          <p:cNvPr id="7172" name="Slide Number Placeholder 3">
            <a:extLst>
              <a:ext uri="{FF2B5EF4-FFF2-40B4-BE49-F238E27FC236}">
                <a16:creationId xmlns:a16="http://schemas.microsoft.com/office/drawing/2014/main" id="{09712822-740F-4F68-843F-8E6A4DC634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DB2A005-7997-4332-B16A-68EBEB9026D1}" type="slidenum">
              <a:rPr lang="en-US" altLang="en-US">
                <a:latin typeface="Comic Sans MS" panose="030F0702030302020204" pitchFamily="66" charset="0"/>
              </a:rPr>
              <a:pPr>
                <a:spcBef>
                  <a:spcPct val="0"/>
                </a:spcBef>
              </a:pPr>
              <a:t>15</a:t>
            </a:fld>
            <a:endParaRPr lang="en-US" altLang="en-US">
              <a:latin typeface="Comic Sans MS" panose="030F0702030302020204"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F8F2180-BD14-42B9-B773-6B3DA434D3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AE7E2637-D2BB-4AA1-A047-8E1002ED2B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8462DF7E-F0AD-413A-8F4C-08074A4E7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2BD4DF5-D768-4C64-BB35-ABAC3A0682CD}" type="slidenum">
              <a:rPr lang="en-US" altLang="en-US">
                <a:latin typeface="Comic Sans MS" panose="030F0702030302020204" pitchFamily="66" charset="0"/>
              </a:rPr>
              <a:pPr>
                <a:spcBef>
                  <a:spcPct val="0"/>
                </a:spcBef>
              </a:pPr>
              <a:t>18</a:t>
            </a:fld>
            <a:endParaRPr lang="en-US" altLang="en-US">
              <a:latin typeface="Comic Sans MS" panose="030F0702030302020204" pitchFamily="6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E4DBA0D-C4EC-4B56-8EC6-B19C7E2B44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5BF4B9B-E5AA-406D-9C75-98A3DC764E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3012" name="Slide Number Placeholder 3">
            <a:extLst>
              <a:ext uri="{FF2B5EF4-FFF2-40B4-BE49-F238E27FC236}">
                <a16:creationId xmlns:a16="http://schemas.microsoft.com/office/drawing/2014/main" id="{5E3A699C-C998-467E-9EB9-18E433685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E530F84-FE0A-4F4B-9B59-C0B69D7DE1D5}" type="slidenum">
              <a:rPr lang="en-US" altLang="en-US">
                <a:latin typeface="Comic Sans MS" panose="030F0702030302020204" pitchFamily="66" charset="0"/>
              </a:rPr>
              <a:pPr>
                <a:spcBef>
                  <a:spcPct val="0"/>
                </a:spcBef>
              </a:pPr>
              <a:t>19</a:t>
            </a:fld>
            <a:endParaRPr lang="en-US" altLang="en-US">
              <a:latin typeface="Comic Sans MS" panose="030F0702030302020204" pitchFamily="6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234257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CE11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95999"/>
            <a:ext cx="9144000" cy="762000"/>
          </a:xfrm>
          <a:custGeom>
            <a:avLst/>
            <a:gdLst/>
            <a:ahLst/>
            <a:cxnLst/>
            <a:rect l="l" t="t" r="r" b="b"/>
            <a:pathLst>
              <a:path w="9144000" h="762000">
                <a:moveTo>
                  <a:pt x="0" y="761999"/>
                </a:moveTo>
                <a:lnTo>
                  <a:pt x="9144000" y="761999"/>
                </a:lnTo>
                <a:lnTo>
                  <a:pt x="9144000" y="0"/>
                </a:lnTo>
                <a:lnTo>
                  <a:pt x="0" y="0"/>
                </a:lnTo>
                <a:lnTo>
                  <a:pt x="0" y="761999"/>
                </a:lnTo>
                <a:close/>
              </a:path>
            </a:pathLst>
          </a:custGeom>
          <a:solidFill>
            <a:srgbClr val="CE1125"/>
          </a:solidFill>
        </p:spPr>
        <p:txBody>
          <a:bodyPr wrap="square" lIns="0" tIns="0" rIns="0" bIns="0" rtlCol="0"/>
          <a:lstStyle/>
          <a:p>
            <a:endParaRPr/>
          </a:p>
        </p:txBody>
      </p:sp>
      <p:sp>
        <p:nvSpPr>
          <p:cNvPr id="17" name="bk object 17"/>
          <p:cNvSpPr/>
          <p:nvPr/>
        </p:nvSpPr>
        <p:spPr>
          <a:xfrm>
            <a:off x="533400" y="6365747"/>
            <a:ext cx="3200400" cy="26365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529673"/>
            <a:ext cx="8072119" cy="445134"/>
          </a:xfrm>
          <a:prstGeom prst="rect">
            <a:avLst/>
          </a:prstGeom>
        </p:spPr>
        <p:txBody>
          <a:bodyPr wrap="square" lIns="0" tIns="0" rIns="0" bIns="0">
            <a:spAutoFit/>
          </a:bodyPr>
          <a:lstStyle>
            <a:lvl1pPr>
              <a:defRPr sz="3500" b="0" i="0">
                <a:solidFill>
                  <a:srgbClr val="CE1125"/>
                </a:solidFill>
                <a:latin typeface="Arial"/>
                <a:cs typeface="Arial"/>
              </a:defRPr>
            </a:lvl1pPr>
          </a:lstStyle>
          <a:p>
            <a:endParaRPr/>
          </a:p>
        </p:txBody>
      </p:sp>
      <p:sp>
        <p:nvSpPr>
          <p:cNvPr id="3" name="Holder 3"/>
          <p:cNvSpPr>
            <a:spLocks noGrp="1"/>
          </p:cNvSpPr>
          <p:nvPr>
            <p:ph type="body" idx="1"/>
          </p:nvPr>
        </p:nvSpPr>
        <p:spPr>
          <a:xfrm>
            <a:off x="798830" y="1166360"/>
            <a:ext cx="7546339" cy="3276600"/>
          </a:xfrm>
          <a:prstGeom prst="rect">
            <a:avLst/>
          </a:prstGeom>
        </p:spPr>
        <p:txBody>
          <a:bodyPr wrap="square" lIns="0" tIns="0" rIns="0" bIns="0">
            <a:spAutoFit/>
          </a:bodyPr>
          <a:lstStyle>
            <a:lvl1pPr>
              <a:defRPr sz="2600" b="0" i="0">
                <a:solidFill>
                  <a:srgbClr val="796D67"/>
                </a:solidFill>
                <a:latin typeface="Arial"/>
                <a:cs typeface="Arial"/>
              </a:defRPr>
            </a:lvl1pPr>
          </a:lstStyle>
          <a:p>
            <a:endParaRPr/>
          </a:p>
        </p:txBody>
      </p:sp>
      <p:sp>
        <p:nvSpPr>
          <p:cNvPr id="4" name="Holder 4"/>
          <p:cNvSpPr>
            <a:spLocks noGrp="1"/>
          </p:cNvSpPr>
          <p:nvPr>
            <p:ph type="ftr" sz="quarter" idx="5"/>
          </p:nvPr>
        </p:nvSpPr>
        <p:spPr>
          <a:xfrm>
            <a:off x="5729985" y="6392714"/>
            <a:ext cx="3043554" cy="228600"/>
          </a:xfrm>
          <a:prstGeom prst="rect">
            <a:avLst/>
          </a:prstGeom>
        </p:spPr>
        <p:txBody>
          <a:bodyPr wrap="square" lIns="0" tIns="0" rIns="0" bIns="0">
            <a:spAutoFit/>
          </a:bodyPr>
          <a:lstStyle>
            <a:lvl1pPr>
              <a:defRPr sz="1600" b="0" i="0">
                <a:solidFill>
                  <a:schemeClr val="bg1"/>
                </a:solidFill>
                <a:latin typeface="Arial"/>
                <a:cs typeface="Arial"/>
              </a:defRPr>
            </a:lvl1p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E53C8-5B05-4091-B7EC-8E5A8FDF0F33}"/>
              </a:ext>
            </a:extLst>
          </p:cNvPr>
          <p:cNvSpPr>
            <a:spLocks noChangeArrowheads="1"/>
          </p:cNvSpPr>
          <p:nvPr/>
        </p:nvSpPr>
        <p:spPr bwMode="auto">
          <a:xfrm>
            <a:off x="762000" y="762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4000" dirty="0">
                <a:solidFill>
                  <a:srgbClr val="CC0066"/>
                </a:solidFill>
                <a:latin typeface="Comic Sans MS" panose="030F0702030302020204" pitchFamily="66" charset="0"/>
              </a:rPr>
              <a:t>Complex SQL Queries (Part 2)</a:t>
            </a:r>
          </a:p>
        </p:txBody>
      </p:sp>
      <p:sp>
        <p:nvSpPr>
          <p:cNvPr id="4" name="Subtitle 2">
            <a:extLst>
              <a:ext uri="{FF2B5EF4-FFF2-40B4-BE49-F238E27FC236}">
                <a16:creationId xmlns:a16="http://schemas.microsoft.com/office/drawing/2014/main" id="{225EDB6B-A723-4703-A2E4-961413B71DA8}"/>
              </a:ext>
            </a:extLst>
          </p:cNvPr>
          <p:cNvSpPr txBox="1">
            <a:spLocks/>
          </p:cNvSpPr>
          <p:nvPr/>
        </p:nvSpPr>
        <p:spPr>
          <a:xfrm>
            <a:off x="990600" y="3276600"/>
            <a:ext cx="7543800" cy="2529682"/>
          </a:xfrm>
          <a:prstGeom prst="rect">
            <a:avLst/>
          </a:prstGeom>
        </p:spPr>
        <p:txBody>
          <a:bodyPr rtlCol="0">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ct val="0"/>
              </a:spcBef>
              <a:buClr>
                <a:schemeClr val="accent1">
                  <a:lumMod val="75000"/>
                </a:schemeClr>
              </a:buClr>
              <a:defRPr/>
            </a:pPr>
            <a:r>
              <a:rPr lang="en-US" altLang="en-US" sz="1600" b="1" kern="0" dirty="0">
                <a:solidFill>
                  <a:sysClr val="windowText" lastClr="000000"/>
                </a:solidFill>
                <a:latin typeface="Comic Sans MS" panose="030F0702030302020204" pitchFamily="66" charset="0"/>
              </a:rPr>
              <a:t>Disclaimer: </a:t>
            </a:r>
            <a:r>
              <a:rPr lang="en-US" altLang="en-US" sz="1600" kern="0" dirty="0">
                <a:solidFill>
                  <a:sysClr val="windowText" lastClr="000000"/>
                </a:solidFill>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Reference: </a:t>
            </a:r>
          </a:p>
          <a:p>
            <a:pPr>
              <a:spcBef>
                <a:spcPct val="0"/>
              </a:spcBef>
              <a:buClr>
                <a:schemeClr val="accent1">
                  <a:lumMod val="75000"/>
                </a:schemeClr>
              </a:buClr>
              <a:defRPr/>
            </a:pPr>
            <a:endParaRPr lang="en-US" altLang="en-US" sz="1600" kern="0" dirty="0">
              <a:solidFill>
                <a:sysClr val="windowText" lastClr="000000"/>
              </a:solidFill>
              <a:latin typeface="Comic Sans MS" panose="030F0702030302020204" pitchFamily="66" charset="0"/>
            </a:endParaRP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Chapter 5 of Database Management Systems, 3</a:t>
            </a:r>
            <a:r>
              <a:rPr lang="en-US" altLang="en-US" sz="1600" kern="0" baseline="30000" dirty="0">
                <a:solidFill>
                  <a:sysClr val="windowText" lastClr="000000"/>
                </a:solidFill>
                <a:latin typeface="Comic Sans MS" panose="030F0702030302020204" pitchFamily="66" charset="0"/>
              </a:rPr>
              <a:t>rd</a:t>
            </a:r>
            <a:r>
              <a:rPr lang="en-US" altLang="en-US" sz="1600" kern="0" dirty="0">
                <a:solidFill>
                  <a:sysClr val="windowText" lastClr="000000"/>
                </a:solidFill>
                <a:latin typeface="Comic Sans MS" panose="030F0702030302020204" pitchFamily="66" charset="0"/>
              </a:rPr>
              <a:t> edition by Ramakrishnan and </a:t>
            </a:r>
            <a:r>
              <a:rPr lang="en-US" altLang="en-US" sz="1600" kern="0" dirty="0" err="1">
                <a:solidFill>
                  <a:sysClr val="windowText" lastClr="000000"/>
                </a:solidFill>
                <a:latin typeface="Comic Sans MS" panose="030F0702030302020204" pitchFamily="66" charset="0"/>
              </a:rPr>
              <a:t>Gherke</a:t>
            </a:r>
            <a:r>
              <a:rPr lang="en-US" altLang="en-US" sz="1600" kern="0" dirty="0">
                <a:solidFill>
                  <a:sysClr val="windowText" lastClr="000000"/>
                </a:solidFill>
                <a:latin typeface="Comic Sans MS" panose="030F0702030302020204" pitchFamily="66" charset="0"/>
              </a:rPr>
              <a:t>, McGraw-Hill </a:t>
            </a:r>
            <a:r>
              <a:rPr lang="en-US" altLang="en-US" sz="1600" kern="0" dirty="0" err="1">
                <a:solidFill>
                  <a:sysClr val="windowText" lastClr="000000"/>
                </a:solidFill>
                <a:latin typeface="Comic Sans MS" panose="030F0702030302020204" pitchFamily="66" charset="0"/>
              </a:rPr>
              <a:t>Higer</a:t>
            </a:r>
            <a:r>
              <a:rPr lang="en-US" altLang="en-US" sz="1600" kern="0" dirty="0">
                <a:solidFill>
                  <a:sysClr val="windowText" lastClr="000000"/>
                </a:solidFill>
                <a:latin typeface="Comic Sans MS" panose="030F0702030302020204" pitchFamily="66" charset="0"/>
              </a:rPr>
              <a:t> Education, 2003.</a:t>
            </a:r>
          </a:p>
          <a:p>
            <a:pPr marL="285750" indent="-285750">
              <a:spcBef>
                <a:spcPct val="0"/>
              </a:spcBef>
              <a:buClr>
                <a:schemeClr val="accent1">
                  <a:lumMod val="75000"/>
                </a:schemeClr>
              </a:buClr>
              <a:defRPr/>
            </a:pPr>
            <a:r>
              <a:rPr lang="en-US" altLang="en-US" sz="1600" kern="0" dirty="0">
                <a:solidFill>
                  <a:sysClr val="windowText" lastClr="000000"/>
                </a:solidFill>
                <a:latin typeface="Comic Sans MS" panose="030F0702030302020204" pitchFamily="66" charset="0"/>
              </a:rPr>
              <a:t>Some slides by Profs. </a:t>
            </a:r>
            <a:r>
              <a:rPr lang="en-US" sz="1600" dirty="0" err="1"/>
              <a:t>Thitivatr</a:t>
            </a:r>
            <a:r>
              <a:rPr lang="en-US" sz="1600" dirty="0"/>
              <a:t> </a:t>
            </a:r>
            <a:r>
              <a:rPr lang="en-US" sz="1600" dirty="0" err="1"/>
              <a:t>Patanasakpinyo</a:t>
            </a:r>
            <a:r>
              <a:rPr lang="en-US" sz="1600" dirty="0"/>
              <a:t> and </a:t>
            </a:r>
            <a:r>
              <a:rPr lang="en-US" sz="1600" dirty="0" err="1"/>
              <a:t>Kien</a:t>
            </a:r>
            <a:r>
              <a:rPr lang="en-US" sz="1600" dirty="0"/>
              <a:t> A. Hua</a:t>
            </a:r>
            <a:endParaRPr lang="en-US" altLang="en-US" sz="1200" kern="0" dirty="0">
              <a:solidFill>
                <a:sysClr val="windowText" lastClr="000000"/>
              </a:solidFill>
              <a:latin typeface="Comic Sans MS" panose="030F0702030302020204" pitchFamily="66" charset="0"/>
            </a:endParaRPr>
          </a:p>
          <a:p>
            <a:pPr>
              <a:buClr>
                <a:schemeClr val="accent1">
                  <a:lumMod val="75000"/>
                </a:schemeClr>
              </a:buClr>
              <a:defRPr/>
            </a:pPr>
            <a:endParaRPr lang="en-US" sz="1100" kern="0" dirty="0">
              <a:solidFill>
                <a:sysClr val="windowText" lastClr="000000"/>
              </a:solidFill>
            </a:endParaRPr>
          </a:p>
        </p:txBody>
      </p:sp>
      <p:sp>
        <p:nvSpPr>
          <p:cNvPr id="2" name="Rectangle 1">
            <a:extLst>
              <a:ext uri="{FF2B5EF4-FFF2-40B4-BE49-F238E27FC236}">
                <a16:creationId xmlns:a16="http://schemas.microsoft.com/office/drawing/2014/main" id="{0D31A365-FFB2-4ECC-B83A-70D7F0841E62}"/>
              </a:ext>
            </a:extLst>
          </p:cNvPr>
          <p:cNvSpPr/>
          <p:nvPr/>
        </p:nvSpPr>
        <p:spPr>
          <a:xfrm>
            <a:off x="1123950" y="1752600"/>
            <a:ext cx="6896100" cy="1200329"/>
          </a:xfrm>
          <a:prstGeom prst="rect">
            <a:avLst/>
          </a:prstGeom>
        </p:spPr>
        <p:txBody>
          <a:bodyPr wrap="square">
            <a:spAutoFit/>
          </a:bodyPr>
          <a:lstStyle/>
          <a:p>
            <a:r>
              <a:rPr lang="en-US" sz="2400" dirty="0">
                <a:solidFill>
                  <a:schemeClr val="tx2"/>
                </a:solidFill>
                <a:latin typeface="Comic Sans MS" panose="030F0702030302020204" pitchFamily="66" charset="0"/>
              </a:rPr>
              <a:t>Queries involve group by and having clauses</a:t>
            </a:r>
          </a:p>
          <a:p>
            <a:r>
              <a:rPr lang="en-US" sz="2400" dirty="0">
                <a:solidFill>
                  <a:schemeClr val="tx2"/>
                </a:solidFill>
                <a:latin typeface="Comic Sans MS" panose="030F0702030302020204" pitchFamily="66" charset="0"/>
              </a:rPr>
              <a:t>Queries involve sub-queries in and exists</a:t>
            </a:r>
          </a:p>
          <a:p>
            <a:r>
              <a:rPr lang="en-US" sz="2400" dirty="0">
                <a:solidFill>
                  <a:schemeClr val="tx2"/>
                </a:solidFill>
                <a:latin typeface="Comic Sans MS" panose="030F0702030302020204" pitchFamily="66" charset="0"/>
              </a:rPr>
              <a:t>Queries involve set operations</a:t>
            </a:r>
          </a:p>
        </p:txBody>
      </p:sp>
    </p:spTree>
    <p:extLst>
      <p:ext uri="{BB962C8B-B14F-4D97-AF65-F5344CB8AC3E}">
        <p14:creationId xmlns:p14="http://schemas.microsoft.com/office/powerpoint/2010/main" val="134459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dirty="0"/>
              <a:t>Syntax </a:t>
            </a:r>
            <a:r>
              <a:rPr lang="en-US" dirty="0"/>
              <a:t>&amp; </a:t>
            </a:r>
            <a:r>
              <a:rPr dirty="0"/>
              <a:t>Mea</a:t>
            </a:r>
            <a:r>
              <a:rPr spc="-15" dirty="0"/>
              <a:t>n</a:t>
            </a:r>
            <a:r>
              <a:rPr dirty="0"/>
              <a:t>ings</a:t>
            </a:r>
            <a:r>
              <a:rPr spc="10" dirty="0"/>
              <a:t> </a:t>
            </a:r>
            <a:r>
              <a:rPr dirty="0"/>
              <a:t>(Set)</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object 3"/>
          <p:cNvSpPr txBox="1"/>
          <p:nvPr/>
        </p:nvSpPr>
        <p:spPr>
          <a:xfrm>
            <a:off x="8430006" y="5819850"/>
            <a:ext cx="177800" cy="177800"/>
          </a:xfrm>
          <a:prstGeom prst="rect">
            <a:avLst/>
          </a:prstGeom>
        </p:spPr>
        <p:txBody>
          <a:bodyPr vert="horz" wrap="square" lIns="0" tIns="0" rIns="0" bIns="0" rtlCol="0">
            <a:spAutoFit/>
          </a:bodyPr>
          <a:lstStyle/>
          <a:p>
            <a:pPr marL="12700">
              <a:lnSpc>
                <a:spcPct val="100000"/>
              </a:lnSpc>
            </a:pPr>
            <a:r>
              <a:rPr sz="1200" spc="-75" dirty="0">
                <a:solidFill>
                  <a:srgbClr val="888888"/>
                </a:solidFill>
                <a:latin typeface="Arial"/>
                <a:cs typeface="Arial"/>
              </a:rPr>
              <a:t>13</a:t>
            </a:r>
            <a:endParaRPr sz="1200">
              <a:latin typeface="Arial"/>
              <a:cs typeface="Arial"/>
            </a:endParaRPr>
          </a:p>
        </p:txBody>
      </p:sp>
      <p:graphicFrame>
        <p:nvGraphicFramePr>
          <p:cNvPr id="4" name="object 4"/>
          <p:cNvGraphicFramePr>
            <a:graphicFrameLocks noGrp="1"/>
          </p:cNvGraphicFramePr>
          <p:nvPr>
            <p:extLst/>
          </p:nvPr>
        </p:nvGraphicFramePr>
        <p:xfrm>
          <a:off x="831850" y="1143001"/>
          <a:ext cx="7620000" cy="4672246"/>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3206750">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tblGrid>
              <a:tr h="254286">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2952547">
                <a:tc>
                  <a:txBody>
                    <a:bodyPr/>
                    <a:lstStyle/>
                    <a:p>
                      <a:pPr marL="85090">
                        <a:lnSpc>
                          <a:spcPct val="100000"/>
                        </a:lnSpc>
                      </a:pPr>
                      <a:r>
                        <a:rPr lang="en-US" sz="1800" dirty="0">
                          <a:latin typeface="Arial"/>
                          <a:cs typeface="Arial"/>
                        </a:rPr>
                        <a:t>INTERSECT</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090" marR="138430">
                        <a:lnSpc>
                          <a:spcPct val="100000"/>
                        </a:lnSpc>
                      </a:pPr>
                      <a:r>
                        <a:rPr lang="en-US" sz="1800" dirty="0">
                          <a:latin typeface="Arial"/>
                          <a:cs typeface="Arial"/>
                        </a:rPr>
                        <a:t>Return results that are in both sets.</a:t>
                      </a:r>
                    </a:p>
                    <a:p>
                      <a:pPr marL="85090" marR="138430">
                        <a:lnSpc>
                          <a:spcPct val="100000"/>
                        </a:lnSpc>
                      </a:pPr>
                      <a:endParaRPr lang="en-US" sz="1800" dirty="0">
                        <a:latin typeface="Arial"/>
                        <a:cs typeface="Arial"/>
                      </a:endParaRPr>
                    </a:p>
                    <a:p>
                      <a:pPr marL="85090" marR="138430">
                        <a:lnSpc>
                          <a:spcPct val="100000"/>
                        </a:lnSpc>
                      </a:pPr>
                      <a:r>
                        <a:rPr lang="en-US" sz="1800" dirty="0">
                          <a:latin typeface="Arial"/>
                          <a:cs typeface="Arial"/>
                        </a:rPr>
                        <a:t>The two sets must be union</a:t>
                      </a:r>
                      <a:r>
                        <a:rPr lang="en-US" sz="1800" baseline="0" dirty="0">
                          <a:latin typeface="Arial"/>
                          <a:cs typeface="Arial"/>
                        </a:rPr>
                        <a:t> compatible.</a:t>
                      </a:r>
                    </a:p>
                    <a:p>
                      <a:pPr marL="85090" marR="138430">
                        <a:lnSpc>
                          <a:spcPct val="100000"/>
                        </a:lnSpc>
                      </a:pPr>
                      <a:endParaRPr lang="en-US" sz="1800" baseline="0" dirty="0">
                        <a:latin typeface="Arial"/>
                        <a:cs typeface="Arial"/>
                      </a:endParaRPr>
                    </a:p>
                    <a:p>
                      <a:pPr marL="85090" marR="138430">
                        <a:lnSpc>
                          <a:spcPct val="100000"/>
                        </a:lnSpc>
                      </a:pPr>
                      <a:r>
                        <a:rPr lang="en-US" sz="1800" baseline="0" dirty="0">
                          <a:latin typeface="Arial"/>
                          <a:cs typeface="Arial"/>
                        </a:rPr>
                        <a:t>Duplicates are eliminated.</a:t>
                      </a:r>
                    </a:p>
                    <a:p>
                      <a:pPr marL="85090" marR="138430">
                        <a:lnSpc>
                          <a:spcPct val="100000"/>
                        </a:lnSpc>
                      </a:pPr>
                      <a:endParaRPr lang="en-US" sz="1800" baseline="0" dirty="0">
                        <a:latin typeface="Arial"/>
                        <a:cs typeface="Arial"/>
                      </a:endParaRPr>
                    </a:p>
                    <a:p>
                      <a:pPr marL="85090" marR="138430">
                        <a:lnSpc>
                          <a:spcPct val="100000"/>
                        </a:lnSpc>
                      </a:pPr>
                      <a:r>
                        <a:rPr lang="en-US" sz="1800" baseline="0" dirty="0">
                          <a:latin typeface="Arial"/>
                          <a:cs typeface="Arial"/>
                        </a:rPr>
                        <a:t>For two different people who satisfy the query, but have the same name, the query will return only one row with that name.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1</a:t>
                      </a:r>
                      <a:r>
                        <a:rPr sz="1600" spc="-5" dirty="0">
                          <a:latin typeface="Courier New"/>
                          <a:cs typeface="Courier New"/>
                        </a:rPr>
                        <a:t>.</a:t>
                      </a:r>
                      <a:r>
                        <a:rPr sz="1600" dirty="0">
                          <a:latin typeface="Courier New"/>
                          <a:cs typeface="Courier New"/>
                        </a:rPr>
                        <a:t>e</a:t>
                      </a:r>
                      <a:r>
                        <a:rPr lang="en-US" sz="1600" spc="10" dirty="0">
                          <a:latin typeface="Courier New"/>
                          <a:cs typeface="Courier New"/>
                        </a:rPr>
                        <a:t>name</a:t>
                      </a:r>
                      <a:r>
                        <a:rPr sz="1600" dirty="0">
                          <a:latin typeface="Courier New"/>
                          <a:cs typeface="Courier New"/>
                        </a:rPr>
                        <a:t>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e1</a:t>
                      </a:r>
                    </a:p>
                    <a:p>
                      <a:pPr marL="85725" marR="791210">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1</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&gt; 20000</a:t>
                      </a:r>
                    </a:p>
                    <a:p>
                      <a:pPr>
                        <a:lnSpc>
                          <a:spcPct val="100000"/>
                        </a:lnSpc>
                        <a:spcBef>
                          <a:spcPts val="25"/>
                        </a:spcBef>
                      </a:pPr>
                      <a:endParaRPr sz="1650" dirty="0">
                        <a:latin typeface="Times New Roman"/>
                        <a:cs typeface="Times New Roman"/>
                      </a:endParaRPr>
                    </a:p>
                    <a:p>
                      <a:pPr marL="85725">
                        <a:lnSpc>
                          <a:spcPct val="100000"/>
                        </a:lnSpc>
                      </a:pPr>
                      <a:r>
                        <a:rPr lang="en-US" sz="1600" dirty="0">
                          <a:latin typeface="Courier New"/>
                          <a:cs typeface="Courier New"/>
                        </a:rPr>
                        <a:t>INTERSECT</a:t>
                      </a:r>
                      <a:endParaRPr sz="1600" dirty="0">
                        <a:latin typeface="Courier New"/>
                        <a:cs typeface="Courier New"/>
                      </a:endParaRPr>
                    </a:p>
                    <a:p>
                      <a:pPr>
                        <a:lnSpc>
                          <a:spcPct val="100000"/>
                        </a:lnSpc>
                        <a:spcBef>
                          <a:spcPts val="22"/>
                        </a:spcBef>
                      </a:pPr>
                      <a:endParaRPr sz="1650" dirty="0">
                        <a:latin typeface="Times New Roman"/>
                        <a:cs typeface="Times New Roman"/>
                      </a:endParaRPr>
                    </a:p>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2</a:t>
                      </a:r>
                      <a:r>
                        <a:rPr sz="1600" spc="-5" dirty="0">
                          <a:latin typeface="Courier New"/>
                          <a:cs typeface="Courier New"/>
                        </a:rPr>
                        <a:t>.</a:t>
                      </a:r>
                      <a:r>
                        <a:rPr sz="1600" dirty="0">
                          <a:latin typeface="Courier New"/>
                          <a:cs typeface="Courier New"/>
                        </a:rPr>
                        <a:t>e</a:t>
                      </a:r>
                      <a:r>
                        <a:rPr lang="en-US" sz="1600" spc="10" dirty="0">
                          <a:latin typeface="Courier New"/>
                          <a:cs typeface="Courier New"/>
                        </a:rPr>
                        <a:t>name</a:t>
                      </a:r>
                      <a:r>
                        <a:rPr sz="1600" dirty="0">
                          <a:latin typeface="Courier New"/>
                          <a:cs typeface="Courier New"/>
                        </a:rPr>
                        <a:t>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e2</a:t>
                      </a:r>
                    </a:p>
                    <a:p>
                      <a:pPr marL="85725">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2</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a:t>
                      </a:r>
                      <a:r>
                        <a:rPr lang="en-US" sz="1600" spc="-5" dirty="0">
                          <a:latin typeface="Courier New"/>
                          <a:cs typeface="Courier New"/>
                        </a:rPr>
                        <a:t>&lt;= 50000</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0001"/>
                  </a:ext>
                </a:extLst>
              </a:tr>
              <a:tr h="831766">
                <a:tc>
                  <a:txBody>
                    <a:bodyPr/>
                    <a:lstStyle/>
                    <a:p>
                      <a:pPr marL="85090">
                        <a:lnSpc>
                          <a:spcPct val="100000"/>
                        </a:lnSpc>
                      </a:pPr>
                      <a:r>
                        <a:rPr lang="en-US" sz="1800" dirty="0">
                          <a:latin typeface="Arial"/>
                          <a:cs typeface="Arial"/>
                        </a:rPr>
                        <a:t>INTERSECT ALL</a:t>
                      </a:r>
                      <a:endParaRPr sz="1800" dirty="0">
                        <a:latin typeface="Arial"/>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090" marR="138430">
                        <a:lnSpc>
                          <a:spcPct val="100000"/>
                        </a:lnSpc>
                      </a:pPr>
                      <a:r>
                        <a:rPr lang="en-US" sz="1800" dirty="0">
                          <a:latin typeface="Arial"/>
                          <a:cs typeface="Arial"/>
                        </a:rPr>
                        <a:t>Same as INTERSECT, but duplicates are not eliminated.</a:t>
                      </a:r>
                      <a:endParaRPr sz="18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endParaRPr sz="160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867458073"/>
                  </a:ext>
                </a:extLst>
              </a:tr>
            </a:tbl>
          </a:graphicData>
        </a:graphic>
      </p:graphicFrame>
      <p:sp>
        <p:nvSpPr>
          <p:cNvPr id="6" name="TextBox 5">
            <a:extLst>
              <a:ext uri="{FF2B5EF4-FFF2-40B4-BE49-F238E27FC236}">
                <a16:creationId xmlns:a16="http://schemas.microsoft.com/office/drawing/2014/main" id="{0E758F22-0571-4608-8195-A1EEDB4A5C55}"/>
              </a:ext>
            </a:extLst>
          </p:cNvPr>
          <p:cNvSpPr txBox="1"/>
          <p:nvPr/>
        </p:nvSpPr>
        <p:spPr>
          <a:xfrm>
            <a:off x="2164329" y="5749171"/>
            <a:ext cx="3565656" cy="369332"/>
          </a:xfrm>
          <a:prstGeom prst="rect">
            <a:avLst/>
          </a:prstGeom>
          <a:noFill/>
        </p:spPr>
        <p:txBody>
          <a:bodyPr wrap="none" rtlCol="0">
            <a:spAutoFit/>
          </a:bodyPr>
          <a:lstStyle/>
          <a:p>
            <a:r>
              <a:rPr lang="en-US" dirty="0"/>
              <a:t>MySQL does not support INTERSECT</a:t>
            </a:r>
          </a:p>
        </p:txBody>
      </p:sp>
    </p:spTree>
    <p:extLst>
      <p:ext uri="{BB962C8B-B14F-4D97-AF65-F5344CB8AC3E}">
        <p14:creationId xmlns:p14="http://schemas.microsoft.com/office/powerpoint/2010/main" val="3494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dirty="0"/>
              <a:t>Syntax </a:t>
            </a:r>
            <a:r>
              <a:rPr lang="en-US" dirty="0"/>
              <a:t>&amp; </a:t>
            </a:r>
            <a:r>
              <a:rPr dirty="0"/>
              <a:t>Mea</a:t>
            </a:r>
            <a:r>
              <a:rPr spc="-15" dirty="0"/>
              <a:t>n</a:t>
            </a:r>
            <a:r>
              <a:rPr dirty="0"/>
              <a:t>ings</a:t>
            </a:r>
            <a:r>
              <a:rPr spc="10" dirty="0"/>
              <a:t> </a:t>
            </a:r>
            <a:r>
              <a:rPr dirty="0"/>
              <a:t>(Set)</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object 3"/>
          <p:cNvSpPr txBox="1"/>
          <p:nvPr/>
        </p:nvSpPr>
        <p:spPr>
          <a:xfrm>
            <a:off x="8430006" y="5819850"/>
            <a:ext cx="177800" cy="177800"/>
          </a:xfrm>
          <a:prstGeom prst="rect">
            <a:avLst/>
          </a:prstGeom>
        </p:spPr>
        <p:txBody>
          <a:bodyPr vert="horz" wrap="square" lIns="0" tIns="0" rIns="0" bIns="0" rtlCol="0">
            <a:spAutoFit/>
          </a:bodyPr>
          <a:lstStyle/>
          <a:p>
            <a:pPr marL="12700">
              <a:lnSpc>
                <a:spcPct val="100000"/>
              </a:lnSpc>
            </a:pPr>
            <a:r>
              <a:rPr sz="1200" spc="-75" dirty="0">
                <a:solidFill>
                  <a:srgbClr val="888888"/>
                </a:solidFill>
                <a:latin typeface="Arial"/>
                <a:cs typeface="Arial"/>
              </a:rPr>
              <a:t>13</a:t>
            </a:r>
            <a:endParaRPr sz="1200">
              <a:latin typeface="Arial"/>
              <a:cs typeface="Arial"/>
            </a:endParaRPr>
          </a:p>
        </p:txBody>
      </p:sp>
      <p:graphicFrame>
        <p:nvGraphicFramePr>
          <p:cNvPr id="4" name="object 4"/>
          <p:cNvGraphicFramePr>
            <a:graphicFrameLocks noGrp="1"/>
          </p:cNvGraphicFramePr>
          <p:nvPr>
            <p:extLst/>
          </p:nvPr>
        </p:nvGraphicFramePr>
        <p:xfrm>
          <a:off x="831850" y="1143001"/>
          <a:ext cx="7620000" cy="4291246"/>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3206750">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tblGrid>
              <a:tr h="254286">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2952547">
                <a:tc>
                  <a:txBody>
                    <a:bodyPr/>
                    <a:lstStyle/>
                    <a:p>
                      <a:pPr marL="85090">
                        <a:lnSpc>
                          <a:spcPct val="100000"/>
                        </a:lnSpc>
                      </a:pPr>
                      <a:r>
                        <a:rPr lang="en-US" sz="1800" dirty="0">
                          <a:latin typeface="Arial"/>
                          <a:cs typeface="Arial"/>
                        </a:rPr>
                        <a:t>EXCEPT (MINUS)</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090" marR="138430">
                        <a:lnSpc>
                          <a:spcPct val="100000"/>
                        </a:lnSpc>
                      </a:pPr>
                      <a:r>
                        <a:rPr lang="en-US" sz="1800" dirty="0">
                          <a:latin typeface="Arial"/>
                          <a:cs typeface="Arial"/>
                        </a:rPr>
                        <a:t>Return the results that are only from the first set.</a:t>
                      </a:r>
                    </a:p>
                    <a:p>
                      <a:pPr marL="85090" marR="138430">
                        <a:lnSpc>
                          <a:spcPct val="100000"/>
                        </a:lnSpc>
                      </a:pPr>
                      <a:endParaRPr lang="en-US" sz="1800" dirty="0">
                        <a:latin typeface="Arial"/>
                        <a:cs typeface="Arial"/>
                      </a:endParaRPr>
                    </a:p>
                    <a:p>
                      <a:pPr marL="85090" marR="138430">
                        <a:lnSpc>
                          <a:spcPct val="100000"/>
                        </a:lnSpc>
                      </a:pPr>
                      <a:r>
                        <a:rPr lang="en-US" sz="1800" dirty="0">
                          <a:latin typeface="Arial"/>
                          <a:cs typeface="Arial"/>
                        </a:rPr>
                        <a:t>The two sets must be union compatible.</a:t>
                      </a:r>
                    </a:p>
                    <a:p>
                      <a:pPr marL="85090" marR="138430">
                        <a:lnSpc>
                          <a:spcPct val="100000"/>
                        </a:lnSpc>
                      </a:pPr>
                      <a:endParaRPr lang="en-US" sz="1800" dirty="0">
                        <a:latin typeface="Arial"/>
                        <a:cs typeface="Arial"/>
                      </a:endParaRPr>
                    </a:p>
                    <a:p>
                      <a:pPr marL="85090" marR="138430">
                        <a:lnSpc>
                          <a:spcPct val="100000"/>
                        </a:lnSpc>
                      </a:pPr>
                      <a:r>
                        <a:rPr lang="en-US" sz="1800" dirty="0">
                          <a:latin typeface="Arial"/>
                          <a:cs typeface="Arial"/>
                        </a:rPr>
                        <a:t>Duplicates are eliminated.</a:t>
                      </a:r>
                    </a:p>
                    <a:p>
                      <a:pPr marL="85090" marR="138430">
                        <a:lnSpc>
                          <a:spcPct val="100000"/>
                        </a:lnSpc>
                      </a:pPr>
                      <a:endParaRPr lang="en-US" sz="1800" dirty="0">
                        <a:latin typeface="Arial"/>
                        <a:cs typeface="Arial"/>
                      </a:endParaRPr>
                    </a:p>
                    <a:p>
                      <a:pPr marL="85090" marR="138430">
                        <a:lnSpc>
                          <a:spcPct val="100000"/>
                        </a:lnSpc>
                      </a:pPr>
                      <a:r>
                        <a:rPr lang="en-US" sz="1800" dirty="0">
                          <a:latin typeface="Arial"/>
                          <a:cs typeface="Arial"/>
                        </a:rPr>
                        <a:t>The example returns the names of employees whose salary is greater than 50000</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1</a:t>
                      </a:r>
                      <a:r>
                        <a:rPr sz="1600" spc="-5" dirty="0">
                          <a:latin typeface="Courier New"/>
                          <a:cs typeface="Courier New"/>
                        </a:rPr>
                        <a:t>.</a:t>
                      </a:r>
                      <a:r>
                        <a:rPr sz="1600" dirty="0">
                          <a:latin typeface="Courier New"/>
                          <a:cs typeface="Courier New"/>
                        </a:rPr>
                        <a:t>e</a:t>
                      </a:r>
                      <a:r>
                        <a:rPr lang="en-US" sz="1600" spc="10" dirty="0">
                          <a:latin typeface="Courier New"/>
                          <a:cs typeface="Courier New"/>
                        </a:rPr>
                        <a:t>name</a:t>
                      </a:r>
                      <a:r>
                        <a:rPr sz="1600" dirty="0">
                          <a:latin typeface="Courier New"/>
                          <a:cs typeface="Courier New"/>
                        </a:rPr>
                        <a:t>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e1</a:t>
                      </a:r>
                    </a:p>
                    <a:p>
                      <a:pPr marL="85725" marR="791210">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1</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&gt; 20000</a:t>
                      </a:r>
                    </a:p>
                    <a:p>
                      <a:pPr>
                        <a:lnSpc>
                          <a:spcPct val="100000"/>
                        </a:lnSpc>
                        <a:spcBef>
                          <a:spcPts val="25"/>
                        </a:spcBef>
                      </a:pPr>
                      <a:endParaRPr sz="1650" dirty="0">
                        <a:latin typeface="Times New Roman"/>
                        <a:cs typeface="Times New Roman"/>
                      </a:endParaRPr>
                    </a:p>
                    <a:p>
                      <a:pPr marL="85725">
                        <a:lnSpc>
                          <a:spcPct val="100000"/>
                        </a:lnSpc>
                      </a:pPr>
                      <a:r>
                        <a:rPr lang="en-US" sz="1600" dirty="0">
                          <a:latin typeface="Courier New"/>
                          <a:cs typeface="Courier New"/>
                        </a:rPr>
                        <a:t>EXCEPT</a:t>
                      </a:r>
                      <a:endParaRPr sz="1600" dirty="0">
                        <a:latin typeface="Courier New"/>
                        <a:cs typeface="Courier New"/>
                      </a:endParaRPr>
                    </a:p>
                    <a:p>
                      <a:pPr>
                        <a:lnSpc>
                          <a:spcPct val="100000"/>
                        </a:lnSpc>
                        <a:spcBef>
                          <a:spcPts val="22"/>
                        </a:spcBef>
                      </a:pPr>
                      <a:endParaRPr sz="1650" dirty="0">
                        <a:latin typeface="Times New Roman"/>
                        <a:cs typeface="Times New Roman"/>
                      </a:endParaRPr>
                    </a:p>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2</a:t>
                      </a:r>
                      <a:r>
                        <a:rPr sz="1600" spc="-5" dirty="0">
                          <a:latin typeface="Courier New"/>
                          <a:cs typeface="Courier New"/>
                        </a:rPr>
                        <a:t>.</a:t>
                      </a:r>
                      <a:r>
                        <a:rPr sz="1600" dirty="0">
                          <a:latin typeface="Courier New"/>
                          <a:cs typeface="Courier New"/>
                        </a:rPr>
                        <a:t>e</a:t>
                      </a:r>
                      <a:r>
                        <a:rPr lang="en-US" sz="1600" spc="10" dirty="0">
                          <a:latin typeface="Courier New"/>
                          <a:cs typeface="Courier New"/>
                        </a:rPr>
                        <a:t>name</a:t>
                      </a:r>
                      <a:r>
                        <a:rPr sz="1600" dirty="0">
                          <a:latin typeface="Courier New"/>
                          <a:cs typeface="Courier New"/>
                        </a:rPr>
                        <a:t>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e2</a:t>
                      </a:r>
                    </a:p>
                    <a:p>
                      <a:pPr marL="85725">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2</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a:t>
                      </a:r>
                      <a:r>
                        <a:rPr lang="en-US" sz="1600" spc="-5" dirty="0">
                          <a:latin typeface="Courier New"/>
                          <a:cs typeface="Courier New"/>
                        </a:rPr>
                        <a:t>&lt;= 50000</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0001"/>
                  </a:ext>
                </a:extLst>
              </a:tr>
              <a:tr h="831766">
                <a:tc>
                  <a:txBody>
                    <a:bodyPr/>
                    <a:lstStyle/>
                    <a:p>
                      <a:pPr marL="85090">
                        <a:lnSpc>
                          <a:spcPct val="100000"/>
                        </a:lnSpc>
                      </a:pPr>
                      <a:r>
                        <a:rPr lang="en-US" sz="1800" dirty="0">
                          <a:latin typeface="Arial"/>
                          <a:cs typeface="Arial"/>
                        </a:rPr>
                        <a:t>EXCEPT ALL</a:t>
                      </a:r>
                      <a:endParaRPr sz="1800" dirty="0">
                        <a:latin typeface="Arial"/>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090" marR="138430">
                        <a:lnSpc>
                          <a:spcPct val="100000"/>
                        </a:lnSpc>
                      </a:pPr>
                      <a:r>
                        <a:rPr lang="en-US" sz="1800" dirty="0">
                          <a:latin typeface="Arial"/>
                          <a:cs typeface="Arial"/>
                        </a:rPr>
                        <a:t>Same as EXCEPT, but duplicates are not eliminated.</a:t>
                      </a:r>
                      <a:endParaRPr sz="18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endParaRPr sz="160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867458073"/>
                  </a:ext>
                </a:extLst>
              </a:tr>
            </a:tbl>
          </a:graphicData>
        </a:graphic>
      </p:graphicFrame>
      <p:sp>
        <p:nvSpPr>
          <p:cNvPr id="6" name="TextBox 5">
            <a:extLst>
              <a:ext uri="{FF2B5EF4-FFF2-40B4-BE49-F238E27FC236}">
                <a16:creationId xmlns:a16="http://schemas.microsoft.com/office/drawing/2014/main" id="{672A28CE-B318-439F-B4BE-689AD516DDEB}"/>
              </a:ext>
            </a:extLst>
          </p:cNvPr>
          <p:cNvSpPr txBox="1"/>
          <p:nvPr/>
        </p:nvSpPr>
        <p:spPr>
          <a:xfrm>
            <a:off x="589549" y="5530333"/>
            <a:ext cx="8381653" cy="369332"/>
          </a:xfrm>
          <a:prstGeom prst="rect">
            <a:avLst/>
          </a:prstGeom>
          <a:noFill/>
        </p:spPr>
        <p:txBody>
          <a:bodyPr wrap="none" rtlCol="0">
            <a:spAutoFit/>
          </a:bodyPr>
          <a:lstStyle/>
          <a:p>
            <a:r>
              <a:rPr lang="en-US" dirty="0"/>
              <a:t>Some DBMS implement EXCEPT; some implement MINUS; they give the same result.</a:t>
            </a:r>
          </a:p>
        </p:txBody>
      </p:sp>
    </p:spTree>
    <p:extLst>
      <p:ext uri="{BB962C8B-B14F-4D97-AF65-F5344CB8AC3E}">
        <p14:creationId xmlns:p14="http://schemas.microsoft.com/office/powerpoint/2010/main" val="221817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62000" y="6096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4400" dirty="0">
                <a:solidFill>
                  <a:srgbClr val="FF0000"/>
                </a:solidFill>
                <a:latin typeface="Arial" panose="020B0604020202020204" pitchFamily="34" charset="0"/>
                <a:cs typeface="Arial" panose="020B0604020202020204" pitchFamily="34" charset="0"/>
              </a:rPr>
              <a:t>Nested Queries</a:t>
            </a:r>
          </a:p>
        </p:txBody>
      </p:sp>
      <p:sp>
        <p:nvSpPr>
          <p:cNvPr id="45059" name="Text Box 3"/>
          <p:cNvSpPr txBox="1">
            <a:spLocks noChangeArrowheads="1"/>
          </p:cNvSpPr>
          <p:nvPr/>
        </p:nvSpPr>
        <p:spPr bwMode="auto">
          <a:xfrm>
            <a:off x="685800" y="1828800"/>
            <a:ext cx="78644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400" dirty="0">
                <a:latin typeface="Comic Sans MS" panose="030F0702030302020204" pitchFamily="66" charset="0"/>
              </a:rPr>
              <a:t>A nested query is a query that has another query embedded within it (a </a:t>
            </a:r>
            <a:r>
              <a:rPr lang="en-US" altLang="en-US" sz="2400" dirty="0">
                <a:solidFill>
                  <a:srgbClr val="FF0000"/>
                </a:solidFill>
                <a:latin typeface="Comic Sans MS" panose="030F0702030302020204" pitchFamily="66" charset="0"/>
              </a:rPr>
              <a:t>WHERE clause</a:t>
            </a:r>
            <a:r>
              <a:rPr lang="en-US" altLang="en-US" sz="2400" dirty="0">
                <a:latin typeface="Comic Sans MS" panose="030F0702030302020204" pitchFamily="66" charset="0"/>
              </a:rPr>
              <a:t>, a </a:t>
            </a:r>
            <a:r>
              <a:rPr lang="en-US" altLang="en-US" sz="2400" dirty="0">
                <a:solidFill>
                  <a:srgbClr val="FF0000"/>
                </a:solidFill>
                <a:latin typeface="Comic Sans MS" panose="030F0702030302020204" pitchFamily="66" charset="0"/>
              </a:rPr>
              <a:t>FROM clause, </a:t>
            </a:r>
            <a:r>
              <a:rPr lang="en-US" altLang="en-US" sz="2400" dirty="0">
                <a:latin typeface="Comic Sans MS" panose="030F0702030302020204" pitchFamily="66" charset="0"/>
              </a:rPr>
              <a:t>and a </a:t>
            </a:r>
            <a:r>
              <a:rPr lang="en-US" altLang="en-US" sz="2400" dirty="0">
                <a:solidFill>
                  <a:srgbClr val="FF0000"/>
                </a:solidFill>
                <a:latin typeface="Comic Sans MS" panose="030F0702030302020204" pitchFamily="66" charset="0"/>
              </a:rPr>
              <a:t>HAVING clause)</a:t>
            </a:r>
          </a:p>
          <a:p>
            <a:pPr eaLnBrk="1" hangingPunct="1">
              <a:spcBef>
                <a:spcPct val="0"/>
              </a:spcBef>
            </a:pPr>
            <a:endParaRPr lang="en-US" altLang="en-US" sz="2400" dirty="0">
              <a:latin typeface="Comic Sans MS" panose="030F0702030302020204" pitchFamily="66" charset="0"/>
            </a:endParaRPr>
          </a:p>
          <a:p>
            <a:pPr eaLnBrk="1" hangingPunct="1">
              <a:spcBef>
                <a:spcPct val="0"/>
              </a:spcBef>
            </a:pPr>
            <a:r>
              <a:rPr lang="en-US" altLang="en-US" sz="2400" dirty="0">
                <a:latin typeface="Comic Sans MS" panose="030F0702030302020204" pitchFamily="66" charset="0"/>
              </a:rPr>
              <a:t>The embedded query is called a subquery.</a:t>
            </a:r>
          </a:p>
        </p:txBody>
      </p:sp>
      <p:graphicFrame>
        <p:nvGraphicFramePr>
          <p:cNvPr id="4" name="Table 3">
            <a:extLst>
              <a:ext uri="{FF2B5EF4-FFF2-40B4-BE49-F238E27FC236}">
                <a16:creationId xmlns:a16="http://schemas.microsoft.com/office/drawing/2014/main" id="{02D2D290-0945-41C0-9B4A-1BC7CE7204A7}"/>
              </a:ext>
            </a:extLst>
          </p:cNvPr>
          <p:cNvGraphicFramePr>
            <a:graphicFrameLocks noGrp="1"/>
          </p:cNvGraphicFramePr>
          <p:nvPr>
            <p:extLst>
              <p:ext uri="{D42A27DB-BD31-4B8C-83A1-F6EECF244321}">
                <p14:modId xmlns:p14="http://schemas.microsoft.com/office/powerpoint/2010/main" val="2117265630"/>
              </p:ext>
            </p:extLst>
          </p:nvPr>
        </p:nvGraphicFramePr>
        <p:xfrm>
          <a:off x="838200" y="3882092"/>
          <a:ext cx="7965558" cy="1920240"/>
        </p:xfrm>
        <a:graphic>
          <a:graphicData uri="http://schemas.openxmlformats.org/drawingml/2006/table">
            <a:tbl>
              <a:tblPr firstRow="1" bandRow="1">
                <a:tableStyleId>{2D5ABB26-0587-4C30-8999-92F81FD0307C}</a:tableStyleId>
              </a:tblPr>
              <a:tblGrid>
                <a:gridCol w="1513456">
                  <a:extLst>
                    <a:ext uri="{9D8B030D-6E8A-4147-A177-3AD203B41FA5}">
                      <a16:colId xmlns:a16="http://schemas.microsoft.com/office/drawing/2014/main" val="20000"/>
                    </a:ext>
                  </a:extLst>
                </a:gridCol>
                <a:gridCol w="3706763">
                  <a:extLst>
                    <a:ext uri="{9D8B030D-6E8A-4147-A177-3AD203B41FA5}">
                      <a16:colId xmlns:a16="http://schemas.microsoft.com/office/drawing/2014/main" val="20001"/>
                    </a:ext>
                  </a:extLst>
                </a:gridCol>
                <a:gridCol w="2745339">
                  <a:extLst>
                    <a:ext uri="{9D8B030D-6E8A-4147-A177-3AD203B41FA5}">
                      <a16:colId xmlns:a16="http://schemas.microsoft.com/office/drawing/2014/main" val="20002"/>
                    </a:ext>
                  </a:extLst>
                </a:gridCol>
              </a:tblGrid>
              <a:tr h="822960">
                <a:tc>
                  <a:txBody>
                    <a:bodyPr/>
                    <a:lstStyle/>
                    <a:p>
                      <a:pPr marL="85090">
                        <a:lnSpc>
                          <a:spcPct val="100000"/>
                        </a:lnSpc>
                      </a:pPr>
                      <a:r>
                        <a:rPr sz="1800" dirty="0">
                          <a:latin typeface="Arial"/>
                          <a:cs typeface="Arial"/>
                        </a:rPr>
                        <a:t>IN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262255">
                        <a:lnSpc>
                          <a:spcPct val="100000"/>
                        </a:lnSpc>
                      </a:pPr>
                      <a:r>
                        <a:rPr lang="en-US" sz="1800" dirty="0">
                          <a:latin typeface="Arial"/>
                          <a:cs typeface="Arial"/>
                        </a:rPr>
                        <a:t>Return true </a:t>
                      </a:r>
                      <a:r>
                        <a:rPr sz="1800" spc="-40" dirty="0">
                          <a:latin typeface="Arial"/>
                          <a:cs typeface="Arial"/>
                        </a:rPr>
                        <a:t>w</a:t>
                      </a:r>
                      <a:r>
                        <a:rPr sz="1800" dirty="0">
                          <a:latin typeface="Arial"/>
                          <a:cs typeface="Arial"/>
                        </a:rPr>
                        <a:t>h</a:t>
                      </a:r>
                      <a:r>
                        <a:rPr sz="1800" spc="-10" dirty="0">
                          <a:latin typeface="Arial"/>
                          <a:cs typeface="Arial"/>
                        </a:rPr>
                        <a:t>e</a:t>
                      </a:r>
                      <a:r>
                        <a:rPr sz="1800" dirty="0">
                          <a:latin typeface="Arial"/>
                          <a:cs typeface="Arial"/>
                        </a:rPr>
                        <a:t>n</a:t>
                      </a:r>
                      <a:r>
                        <a:rPr sz="1800" spc="45" dirty="0">
                          <a:latin typeface="Arial"/>
                          <a:cs typeface="Arial"/>
                        </a:rPr>
                        <a:t> </a:t>
                      </a:r>
                      <a:r>
                        <a:rPr sz="1800" dirty="0">
                          <a:latin typeface="Arial"/>
                          <a:cs typeface="Arial"/>
                        </a:rPr>
                        <a:t>the</a:t>
                      </a:r>
                      <a:r>
                        <a:rPr sz="1800" spc="-10" dirty="0">
                          <a:latin typeface="Arial"/>
                          <a:cs typeface="Arial"/>
                        </a:rPr>
                        <a:t> </a:t>
                      </a:r>
                      <a:r>
                        <a:rPr lang="en-US" sz="1800" spc="-10" dirty="0">
                          <a:latin typeface="Arial"/>
                          <a:cs typeface="Arial"/>
                        </a:rPr>
                        <a:t>attribute </a:t>
                      </a:r>
                      <a:r>
                        <a:rPr sz="1800" dirty="0">
                          <a:latin typeface="Arial"/>
                          <a:cs typeface="Arial"/>
                        </a:rPr>
                        <a:t>val</a:t>
                      </a:r>
                      <a:r>
                        <a:rPr sz="1800" spc="-10" dirty="0">
                          <a:latin typeface="Arial"/>
                          <a:cs typeface="Arial"/>
                        </a:rPr>
                        <a:t>u</a:t>
                      </a:r>
                      <a:r>
                        <a:rPr sz="1800" dirty="0">
                          <a:latin typeface="Arial"/>
                          <a:cs typeface="Arial"/>
                        </a:rPr>
                        <a:t>e</a:t>
                      </a:r>
                      <a:r>
                        <a:rPr sz="1800" spc="5" dirty="0">
                          <a:latin typeface="Arial"/>
                          <a:cs typeface="Arial"/>
                        </a:rPr>
                        <a:t> </a:t>
                      </a:r>
                      <a:r>
                        <a:rPr sz="1800" dirty="0">
                          <a:latin typeface="Arial"/>
                          <a:cs typeface="Arial"/>
                        </a:rPr>
                        <a:t>is a mem</a:t>
                      </a:r>
                      <a:r>
                        <a:rPr sz="1800" spc="-10" dirty="0">
                          <a:latin typeface="Arial"/>
                          <a:cs typeface="Arial"/>
                        </a:rPr>
                        <a:t>b</a:t>
                      </a:r>
                      <a:r>
                        <a:rPr sz="1800" dirty="0">
                          <a:latin typeface="Arial"/>
                          <a:cs typeface="Arial"/>
                        </a:rPr>
                        <a:t>er</a:t>
                      </a:r>
                      <a:r>
                        <a:rPr sz="1800" spc="5" dirty="0">
                          <a:latin typeface="Arial"/>
                          <a:cs typeface="Arial"/>
                        </a:rPr>
                        <a:t> </a:t>
                      </a:r>
                      <a:r>
                        <a:rPr sz="1800" dirty="0">
                          <a:latin typeface="Arial"/>
                          <a:cs typeface="Arial"/>
                        </a:rPr>
                        <a:t>of</a:t>
                      </a:r>
                      <a:r>
                        <a:rPr sz="1800" spc="-10" dirty="0">
                          <a:latin typeface="Arial"/>
                          <a:cs typeface="Arial"/>
                        </a:rPr>
                        <a:t> </a:t>
                      </a:r>
                      <a:r>
                        <a:rPr lang="en-US" sz="1800" spc="-10" dirty="0">
                          <a:latin typeface="Arial"/>
                          <a:cs typeface="Arial"/>
                        </a:rPr>
                        <a:t>the</a:t>
                      </a:r>
                      <a:r>
                        <a:rPr sz="1800" dirty="0">
                          <a:latin typeface="Arial"/>
                          <a:cs typeface="Arial"/>
                        </a:rPr>
                        <a:t> s</a:t>
                      </a:r>
                      <a:r>
                        <a:rPr sz="1800" spc="-10" dirty="0">
                          <a:latin typeface="Arial"/>
                          <a:cs typeface="Arial"/>
                        </a:rPr>
                        <a:t>p</a:t>
                      </a:r>
                      <a:r>
                        <a:rPr sz="1800" dirty="0">
                          <a:latin typeface="Arial"/>
                          <a:cs typeface="Arial"/>
                        </a:rPr>
                        <a:t>ec</a:t>
                      </a:r>
                      <a:r>
                        <a:rPr sz="1800" spc="-10" dirty="0">
                          <a:latin typeface="Arial"/>
                          <a:cs typeface="Arial"/>
                        </a:rPr>
                        <a:t>i</a:t>
                      </a:r>
                      <a:r>
                        <a:rPr sz="1800" dirty="0">
                          <a:latin typeface="Arial"/>
                          <a:cs typeface="Arial"/>
                        </a:rPr>
                        <a:t>fied</a:t>
                      </a:r>
                      <a:r>
                        <a:rPr sz="1800" spc="15" dirty="0">
                          <a:latin typeface="Arial"/>
                          <a:cs typeface="Arial"/>
                        </a:rPr>
                        <a:t> </a:t>
                      </a:r>
                      <a:r>
                        <a:rPr sz="1800" dirty="0">
                          <a:latin typeface="Arial"/>
                          <a:cs typeface="Arial"/>
                        </a:rPr>
                        <a:t>set</a:t>
                      </a:r>
                      <a:r>
                        <a:rPr lang="en-US" sz="1800" dirty="0">
                          <a:latin typeface="Arial"/>
                          <a:cs typeface="Arial"/>
                        </a:rPr>
                        <a:t> generated from the subquery</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i</a:t>
                      </a:r>
                      <a:r>
                        <a:rPr sz="1600" dirty="0">
                          <a:latin typeface="Courier New"/>
                          <a:cs typeface="Courier New"/>
                        </a:rPr>
                        <a:t>d</a:t>
                      </a:r>
                      <a:r>
                        <a:rPr sz="1600" spc="5" dirty="0">
                          <a:latin typeface="Courier New"/>
                          <a:cs typeface="Courier New"/>
                        </a:rPr>
                        <a:t> </a:t>
                      </a:r>
                      <a:r>
                        <a:rPr sz="1600" spc="-5" dirty="0">
                          <a:latin typeface="Courier New"/>
                          <a:cs typeface="Courier New"/>
                        </a:rPr>
                        <a:t>I</a:t>
                      </a:r>
                      <a:r>
                        <a:rPr sz="1600" dirty="0">
                          <a:latin typeface="Courier New"/>
                          <a:cs typeface="Courier New"/>
                        </a:rPr>
                        <a:t>N</a:t>
                      </a:r>
                      <a:r>
                        <a:rPr sz="1600" spc="10" dirty="0">
                          <a:latin typeface="Courier New"/>
                          <a:cs typeface="Courier New"/>
                        </a:rPr>
                        <a:t> </a:t>
                      </a:r>
                      <a:endParaRPr lang="en-US" sz="1600" spc="10" dirty="0">
                        <a:latin typeface="Courier New"/>
                        <a:cs typeface="Courier New"/>
                      </a:endParaRPr>
                    </a:p>
                    <a:p>
                      <a:pPr marL="85725">
                        <a:lnSpc>
                          <a:spcPct val="100000"/>
                        </a:lnSpc>
                      </a:pPr>
                      <a:r>
                        <a:rPr sz="1800" b="1" dirty="0">
                          <a:solidFill>
                            <a:srgbClr val="FF0000"/>
                          </a:solidFill>
                          <a:latin typeface="Courier New"/>
                          <a:cs typeface="Courier New"/>
                        </a:rPr>
                        <a:t>(</a:t>
                      </a:r>
                      <a:r>
                        <a:rPr sz="1800" b="1" spc="-5" dirty="0">
                          <a:solidFill>
                            <a:srgbClr val="FF0000"/>
                          </a:solidFill>
                          <a:latin typeface="Courier New"/>
                          <a:cs typeface="Courier New"/>
                        </a:rPr>
                        <a:t>S</a:t>
                      </a:r>
                      <a:r>
                        <a:rPr sz="1800" b="1" dirty="0">
                          <a:solidFill>
                            <a:srgbClr val="FF0000"/>
                          </a:solidFill>
                          <a:latin typeface="Courier New"/>
                          <a:cs typeface="Courier New"/>
                        </a:rPr>
                        <a:t>E</a:t>
                      </a:r>
                      <a:r>
                        <a:rPr sz="1800" b="1" spc="-5" dirty="0">
                          <a:solidFill>
                            <a:srgbClr val="FF0000"/>
                          </a:solidFill>
                          <a:latin typeface="Courier New"/>
                          <a:cs typeface="Courier New"/>
                        </a:rPr>
                        <a:t>L</a:t>
                      </a:r>
                      <a:r>
                        <a:rPr sz="1800" b="1" dirty="0">
                          <a:solidFill>
                            <a:srgbClr val="FF0000"/>
                          </a:solidFill>
                          <a:latin typeface="Courier New"/>
                          <a:cs typeface="Courier New"/>
                        </a:rPr>
                        <a:t>E</a:t>
                      </a:r>
                      <a:r>
                        <a:rPr sz="1800" b="1" spc="10" dirty="0">
                          <a:solidFill>
                            <a:srgbClr val="FF0000"/>
                          </a:solidFill>
                          <a:latin typeface="Courier New"/>
                          <a:cs typeface="Courier New"/>
                        </a:rPr>
                        <a:t>C</a:t>
                      </a:r>
                      <a:r>
                        <a:rPr sz="1800" b="1" dirty="0">
                          <a:solidFill>
                            <a:srgbClr val="FF0000"/>
                          </a:solidFill>
                          <a:latin typeface="Courier New"/>
                          <a:cs typeface="Courier New"/>
                        </a:rPr>
                        <a:t>T</a:t>
                      </a:r>
                      <a:r>
                        <a:rPr lang="en-US" sz="1800" b="1" dirty="0">
                          <a:solidFill>
                            <a:srgbClr val="FF0000"/>
                          </a:solidFill>
                          <a:latin typeface="Courier New"/>
                          <a:cs typeface="Courier New"/>
                        </a:rPr>
                        <a:t> </a:t>
                      </a:r>
                      <a:r>
                        <a:rPr sz="1800" b="1" dirty="0" err="1">
                          <a:solidFill>
                            <a:srgbClr val="FF0000"/>
                          </a:solidFill>
                          <a:latin typeface="Courier New"/>
                          <a:cs typeface="Courier New"/>
                        </a:rPr>
                        <a:t>eid</a:t>
                      </a:r>
                      <a:r>
                        <a:rPr sz="1800" b="1" dirty="0">
                          <a:solidFill>
                            <a:srgbClr val="FF0000"/>
                          </a:solidFill>
                          <a:latin typeface="Courier New"/>
                          <a:cs typeface="Courier New"/>
                        </a:rPr>
                        <a:t> </a:t>
                      </a:r>
                      <a:endParaRPr lang="en-US" sz="1800" b="1" dirty="0">
                        <a:solidFill>
                          <a:srgbClr val="FF0000"/>
                        </a:solidFill>
                        <a:latin typeface="Courier New"/>
                        <a:cs typeface="Courier New"/>
                      </a:endParaRPr>
                    </a:p>
                    <a:p>
                      <a:pPr marL="85725" marR="300355">
                        <a:lnSpc>
                          <a:spcPct val="100000"/>
                        </a:lnSpc>
                      </a:pPr>
                      <a:r>
                        <a:rPr sz="1800" b="1" spc="-5" dirty="0">
                          <a:solidFill>
                            <a:srgbClr val="FF0000"/>
                          </a:solidFill>
                          <a:latin typeface="Courier New"/>
                          <a:cs typeface="Courier New"/>
                        </a:rPr>
                        <a:t>F</a:t>
                      </a:r>
                      <a:r>
                        <a:rPr sz="1800" b="1" dirty="0">
                          <a:solidFill>
                            <a:srgbClr val="FF0000"/>
                          </a:solidFill>
                          <a:latin typeface="Courier New"/>
                          <a:cs typeface="Courier New"/>
                        </a:rPr>
                        <a:t>R</a:t>
                      </a:r>
                      <a:r>
                        <a:rPr sz="1800" b="1" spc="10" dirty="0">
                          <a:solidFill>
                            <a:srgbClr val="FF0000"/>
                          </a:solidFill>
                          <a:latin typeface="Courier New"/>
                          <a:cs typeface="Courier New"/>
                        </a:rPr>
                        <a:t>O</a:t>
                      </a:r>
                      <a:r>
                        <a:rPr sz="1800" b="1" dirty="0">
                          <a:solidFill>
                            <a:srgbClr val="FF0000"/>
                          </a:solidFill>
                          <a:latin typeface="Courier New"/>
                          <a:cs typeface="Courier New"/>
                        </a:rPr>
                        <a:t>M </a:t>
                      </a:r>
                      <a:r>
                        <a:rPr sz="1800" b="1" spc="-5" dirty="0">
                          <a:solidFill>
                            <a:srgbClr val="FF0000"/>
                          </a:solidFill>
                          <a:latin typeface="Courier New"/>
                          <a:cs typeface="Courier New"/>
                        </a:rPr>
                        <a:t>E</a:t>
                      </a:r>
                      <a:r>
                        <a:rPr sz="1800" b="1" dirty="0">
                          <a:solidFill>
                            <a:srgbClr val="FF0000"/>
                          </a:solidFill>
                          <a:latin typeface="Courier New"/>
                          <a:cs typeface="Courier New"/>
                        </a:rPr>
                        <a:t>m</a:t>
                      </a:r>
                      <a:r>
                        <a:rPr sz="1800" b="1" spc="10" dirty="0">
                          <a:solidFill>
                            <a:srgbClr val="FF0000"/>
                          </a:solidFill>
                          <a:latin typeface="Courier New"/>
                          <a:cs typeface="Courier New"/>
                        </a:rPr>
                        <a:t>p</a:t>
                      </a:r>
                      <a:r>
                        <a:rPr sz="1800" b="1" dirty="0">
                          <a:solidFill>
                            <a:srgbClr val="FF0000"/>
                          </a:solidFill>
                          <a:latin typeface="Courier New"/>
                          <a:cs typeface="Courier New"/>
                        </a:rPr>
                        <a:t> </a:t>
                      </a:r>
                      <a:r>
                        <a:rPr sz="1800" b="1" spc="-5" dirty="0">
                          <a:solidFill>
                            <a:srgbClr val="FF0000"/>
                          </a:solidFill>
                          <a:latin typeface="Courier New"/>
                          <a:cs typeface="Courier New"/>
                        </a:rPr>
                        <a:t>W</a:t>
                      </a:r>
                      <a:r>
                        <a:rPr sz="1800" b="1" dirty="0">
                          <a:solidFill>
                            <a:srgbClr val="FF0000"/>
                          </a:solidFill>
                          <a:latin typeface="Courier New"/>
                          <a:cs typeface="Courier New"/>
                        </a:rPr>
                        <a:t>H</a:t>
                      </a:r>
                      <a:r>
                        <a:rPr sz="1800" b="1" spc="-5" dirty="0">
                          <a:solidFill>
                            <a:srgbClr val="FF0000"/>
                          </a:solidFill>
                          <a:latin typeface="Courier New"/>
                          <a:cs typeface="Courier New"/>
                        </a:rPr>
                        <a:t>E</a:t>
                      </a:r>
                      <a:r>
                        <a:rPr sz="1800" b="1" dirty="0">
                          <a:solidFill>
                            <a:srgbClr val="FF0000"/>
                          </a:solidFill>
                          <a:latin typeface="Courier New"/>
                          <a:cs typeface="Courier New"/>
                        </a:rPr>
                        <a:t>RE </a:t>
                      </a:r>
                      <a:r>
                        <a:rPr sz="1800" b="1" spc="10" dirty="0">
                          <a:solidFill>
                            <a:srgbClr val="FF0000"/>
                          </a:solidFill>
                          <a:latin typeface="Courier New"/>
                          <a:cs typeface="Courier New"/>
                        </a:rPr>
                        <a:t>s</a:t>
                      </a:r>
                      <a:r>
                        <a:rPr sz="1800" b="1" spc="-5" dirty="0">
                          <a:solidFill>
                            <a:srgbClr val="FF0000"/>
                          </a:solidFill>
                          <a:latin typeface="Courier New"/>
                          <a:cs typeface="Courier New"/>
                        </a:rPr>
                        <a:t>a</a:t>
                      </a:r>
                      <a:r>
                        <a:rPr sz="1800" b="1" dirty="0">
                          <a:solidFill>
                            <a:srgbClr val="FF0000"/>
                          </a:solidFill>
                          <a:latin typeface="Courier New"/>
                          <a:cs typeface="Courier New"/>
                        </a:rPr>
                        <a:t>l</a:t>
                      </a:r>
                      <a:r>
                        <a:rPr sz="1800" b="1" spc="-5" dirty="0">
                          <a:solidFill>
                            <a:srgbClr val="FF0000"/>
                          </a:solidFill>
                          <a:latin typeface="Courier New"/>
                          <a:cs typeface="Courier New"/>
                        </a:rPr>
                        <a:t>a</a:t>
                      </a:r>
                      <a:r>
                        <a:rPr sz="1800" b="1" dirty="0">
                          <a:solidFill>
                            <a:srgbClr val="FF0000"/>
                          </a:solidFill>
                          <a:latin typeface="Courier New"/>
                          <a:cs typeface="Courier New"/>
                        </a:rPr>
                        <a:t>ry</a:t>
                      </a:r>
                      <a:r>
                        <a:rPr sz="1800" b="1" spc="25" dirty="0">
                          <a:solidFill>
                            <a:srgbClr val="FF0000"/>
                          </a:solidFill>
                          <a:latin typeface="Courier New"/>
                          <a:cs typeface="Courier New"/>
                        </a:rPr>
                        <a:t> </a:t>
                      </a:r>
                      <a:r>
                        <a:rPr sz="1800" b="1" dirty="0">
                          <a:solidFill>
                            <a:srgbClr val="FF0000"/>
                          </a:solidFill>
                          <a:latin typeface="Courier New"/>
                          <a:cs typeface="Courier New"/>
                        </a:rPr>
                        <a:t>&lt; </a:t>
                      </a:r>
                      <a:r>
                        <a:rPr sz="1800" b="1" spc="-5" dirty="0">
                          <a:solidFill>
                            <a:srgbClr val="FF0000"/>
                          </a:solidFill>
                          <a:latin typeface="Courier New"/>
                          <a:cs typeface="Courier New"/>
                        </a:rPr>
                        <a:t>5</a:t>
                      </a:r>
                      <a:r>
                        <a:rPr sz="1800" b="1" dirty="0">
                          <a:solidFill>
                            <a:srgbClr val="FF0000"/>
                          </a:solidFill>
                          <a:latin typeface="Courier New"/>
                          <a:cs typeface="Courier New"/>
                        </a:rPr>
                        <a:t>0</a:t>
                      </a:r>
                      <a:r>
                        <a:rPr sz="1800" b="1" spc="-5" dirty="0">
                          <a:solidFill>
                            <a:srgbClr val="FF0000"/>
                          </a:solidFill>
                          <a:latin typeface="Courier New"/>
                          <a:cs typeface="Courier New"/>
                        </a:rPr>
                        <a:t>0</a:t>
                      </a:r>
                      <a:r>
                        <a:rPr sz="1800" b="1" spc="15" dirty="0">
                          <a:solidFill>
                            <a:srgbClr val="FF0000"/>
                          </a:solidFill>
                          <a:latin typeface="Courier New"/>
                          <a:cs typeface="Courier New"/>
                        </a:rPr>
                        <a:t>0</a:t>
                      </a:r>
                      <a:r>
                        <a:rPr sz="1800" b="1" spc="5" dirty="0">
                          <a:solidFill>
                            <a:srgbClr val="FF0000"/>
                          </a:solidFill>
                          <a:latin typeface="Courier New"/>
                          <a:cs typeface="Courier New"/>
                        </a:rPr>
                        <a:t>0</a:t>
                      </a:r>
                      <a:r>
                        <a:rPr sz="1800" b="1" dirty="0">
                          <a:solidFill>
                            <a:srgbClr val="FF0000"/>
                          </a:solidFill>
                          <a:latin typeface="Courier New"/>
                          <a:cs typeface="Courier New"/>
                        </a:rPr>
                        <a:t>)</a:t>
                      </a:r>
                      <a:endParaRPr sz="1600" b="1" dirty="0">
                        <a:solidFill>
                          <a:srgbClr val="FF0000"/>
                        </a:solidFill>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0"/>
                  </a:ext>
                </a:extLst>
              </a:tr>
              <a:tr h="640079">
                <a:tc>
                  <a:txBody>
                    <a:bodyPr/>
                    <a:lstStyle/>
                    <a:p>
                      <a:pPr marL="85090">
                        <a:lnSpc>
                          <a:spcPct val="100000"/>
                        </a:lnSpc>
                      </a:pPr>
                      <a:r>
                        <a:rPr sz="1800" dirty="0">
                          <a:latin typeface="Arial"/>
                          <a:cs typeface="Arial"/>
                        </a:rPr>
                        <a:t>E</a:t>
                      </a:r>
                      <a:r>
                        <a:rPr sz="1800" spc="-10" dirty="0">
                          <a:latin typeface="Arial"/>
                          <a:cs typeface="Arial"/>
                        </a:rPr>
                        <a:t>X</a:t>
                      </a:r>
                      <a:r>
                        <a:rPr sz="1800" dirty="0">
                          <a:latin typeface="Arial"/>
                          <a:cs typeface="Arial"/>
                        </a:rPr>
                        <a:t>IS</a:t>
                      </a:r>
                      <a:r>
                        <a:rPr sz="1800" spc="20" dirty="0">
                          <a:latin typeface="Arial"/>
                          <a:cs typeface="Arial"/>
                        </a:rPr>
                        <a:t>T</a:t>
                      </a:r>
                      <a:r>
                        <a:rPr sz="1800" dirty="0">
                          <a:latin typeface="Arial"/>
                          <a:cs typeface="Arial"/>
                        </a:rPr>
                        <a:t>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211454">
                        <a:lnSpc>
                          <a:spcPct val="100000"/>
                        </a:lnSpc>
                      </a:pPr>
                      <a:r>
                        <a:rPr lang="en-US" sz="1800" dirty="0">
                          <a:latin typeface="Arial"/>
                          <a:cs typeface="Arial"/>
                        </a:rPr>
                        <a:t>Return true </a:t>
                      </a:r>
                      <a:r>
                        <a:rPr sz="1800" spc="-40" dirty="0">
                          <a:latin typeface="Arial"/>
                          <a:cs typeface="Arial"/>
                        </a:rPr>
                        <a:t>w</a:t>
                      </a:r>
                      <a:r>
                        <a:rPr sz="1800" dirty="0">
                          <a:latin typeface="Arial"/>
                          <a:cs typeface="Arial"/>
                        </a:rPr>
                        <a:t>h</a:t>
                      </a:r>
                      <a:r>
                        <a:rPr sz="1800" spc="-10" dirty="0">
                          <a:latin typeface="Arial"/>
                          <a:cs typeface="Arial"/>
                        </a:rPr>
                        <a:t>e</a:t>
                      </a:r>
                      <a:r>
                        <a:rPr sz="1800" dirty="0">
                          <a:latin typeface="Arial"/>
                          <a:cs typeface="Arial"/>
                        </a:rPr>
                        <a:t>n</a:t>
                      </a:r>
                      <a:r>
                        <a:rPr sz="1800" spc="45" dirty="0">
                          <a:latin typeface="Arial"/>
                          <a:cs typeface="Arial"/>
                        </a:rPr>
                        <a:t> </a:t>
                      </a:r>
                      <a:r>
                        <a:rPr lang="en-US" sz="1800" dirty="0">
                          <a:latin typeface="Arial"/>
                          <a:cs typeface="Arial"/>
                        </a:rPr>
                        <a:t>th</a:t>
                      </a:r>
                      <a:r>
                        <a:rPr lang="en-US" sz="1800" spc="-10" dirty="0">
                          <a:latin typeface="Arial"/>
                          <a:cs typeface="Arial"/>
                        </a:rPr>
                        <a:t>e</a:t>
                      </a:r>
                      <a:r>
                        <a:rPr lang="en-US" sz="1800" dirty="0">
                          <a:latin typeface="Arial"/>
                          <a:cs typeface="Arial"/>
                        </a:rPr>
                        <a:t>re </a:t>
                      </a:r>
                      <a:r>
                        <a:rPr lang="en-US" sz="1800" spc="-10" dirty="0">
                          <a:latin typeface="Arial"/>
                          <a:cs typeface="Arial"/>
                        </a:rPr>
                        <a:t>e</a:t>
                      </a:r>
                      <a:r>
                        <a:rPr lang="en-US" sz="1800" spc="-15" dirty="0">
                          <a:latin typeface="Arial"/>
                          <a:cs typeface="Arial"/>
                        </a:rPr>
                        <a:t>x</a:t>
                      </a:r>
                      <a:r>
                        <a:rPr lang="en-US" sz="1800" dirty="0">
                          <a:latin typeface="Arial"/>
                          <a:cs typeface="Arial"/>
                        </a:rPr>
                        <a:t>ists</a:t>
                      </a:r>
                      <a:r>
                        <a:rPr lang="en-US" sz="1800" spc="10" dirty="0">
                          <a:latin typeface="Arial"/>
                          <a:cs typeface="Arial"/>
                        </a:rPr>
                        <a:t> </a:t>
                      </a:r>
                      <a:r>
                        <a:rPr lang="en-US" sz="1800" dirty="0">
                          <a:latin typeface="Arial"/>
                          <a:cs typeface="Arial"/>
                        </a:rPr>
                        <a:t>a mem</a:t>
                      </a:r>
                      <a:r>
                        <a:rPr lang="en-US" sz="1800" spc="-10" dirty="0">
                          <a:latin typeface="Arial"/>
                          <a:cs typeface="Arial"/>
                        </a:rPr>
                        <a:t>b</a:t>
                      </a:r>
                      <a:r>
                        <a:rPr lang="en-US" sz="1800" dirty="0">
                          <a:latin typeface="Arial"/>
                          <a:cs typeface="Arial"/>
                        </a:rPr>
                        <a:t>er</a:t>
                      </a:r>
                      <a:r>
                        <a:rPr lang="en-US" sz="1800" spc="5" dirty="0">
                          <a:latin typeface="Arial"/>
                          <a:cs typeface="Arial"/>
                        </a:rPr>
                        <a:t> </a:t>
                      </a:r>
                      <a:r>
                        <a:rPr lang="en-US" sz="1800" dirty="0">
                          <a:latin typeface="Arial"/>
                          <a:cs typeface="Arial"/>
                        </a:rPr>
                        <a:t>in</a:t>
                      </a:r>
                      <a:r>
                        <a:rPr lang="en-US" sz="1800" spc="-10" dirty="0">
                          <a:latin typeface="Arial"/>
                          <a:cs typeface="Arial"/>
                        </a:rPr>
                        <a:t> the</a:t>
                      </a:r>
                      <a:r>
                        <a:rPr sz="1800" dirty="0">
                          <a:latin typeface="Arial"/>
                          <a:cs typeface="Arial"/>
                        </a:rPr>
                        <a:t> </a:t>
                      </a:r>
                      <a:r>
                        <a:rPr lang="en-US" sz="1800" dirty="0">
                          <a:latin typeface="Arial"/>
                          <a:cs typeface="Arial"/>
                        </a:rPr>
                        <a:t>result </a:t>
                      </a:r>
                      <a:r>
                        <a:rPr sz="1800" dirty="0">
                          <a:latin typeface="Arial"/>
                          <a:cs typeface="Arial"/>
                        </a:rPr>
                        <a:t>set</a:t>
                      </a:r>
                      <a:r>
                        <a:rPr lang="en-US" sz="1800" dirty="0">
                          <a:latin typeface="Arial"/>
                          <a:cs typeface="Arial"/>
                        </a:rPr>
                        <a:t> of the subquery.</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spc="-5" dirty="0">
                          <a:latin typeface="Courier New"/>
                          <a:cs typeface="Courier New"/>
                        </a:rPr>
                        <a:t>W</a:t>
                      </a:r>
                      <a:r>
                        <a:rPr sz="1600" dirty="0">
                          <a:latin typeface="Courier New"/>
                          <a:cs typeface="Courier New"/>
                        </a:rPr>
                        <a:t>H</a:t>
                      </a:r>
                      <a:r>
                        <a:rPr sz="1600" spc="-5" dirty="0">
                          <a:latin typeface="Courier New"/>
                          <a:cs typeface="Courier New"/>
                        </a:rPr>
                        <a:t>E</a:t>
                      </a:r>
                      <a:r>
                        <a:rPr sz="1600" dirty="0">
                          <a:latin typeface="Courier New"/>
                          <a:cs typeface="Courier New"/>
                        </a:rPr>
                        <a:t>RE </a:t>
                      </a:r>
                      <a:r>
                        <a:rPr sz="1600" spc="10" dirty="0">
                          <a:latin typeface="Courier New"/>
                          <a:cs typeface="Courier New"/>
                        </a:rPr>
                        <a:t>E</a:t>
                      </a:r>
                      <a:r>
                        <a:rPr sz="1600" spc="-5" dirty="0">
                          <a:latin typeface="Courier New"/>
                          <a:cs typeface="Courier New"/>
                        </a:rPr>
                        <a:t>X</a:t>
                      </a:r>
                      <a:r>
                        <a:rPr sz="1600" dirty="0">
                          <a:latin typeface="Courier New"/>
                          <a:cs typeface="Courier New"/>
                        </a:rPr>
                        <a:t>I</a:t>
                      </a:r>
                      <a:r>
                        <a:rPr sz="1600" spc="-5" dirty="0">
                          <a:latin typeface="Courier New"/>
                          <a:cs typeface="Courier New"/>
                        </a:rPr>
                        <a:t>S</a:t>
                      </a:r>
                      <a:r>
                        <a:rPr sz="1600" dirty="0">
                          <a:latin typeface="Courier New"/>
                          <a:cs typeface="Courier New"/>
                        </a:rPr>
                        <a:t>TS</a:t>
                      </a:r>
                      <a:r>
                        <a:rPr sz="1600" spc="10" dirty="0">
                          <a:latin typeface="Courier New"/>
                          <a:cs typeface="Courier New"/>
                        </a:rPr>
                        <a:t> </a:t>
                      </a:r>
                      <a:endParaRPr lang="en-US" sz="1600" spc="10" dirty="0">
                        <a:latin typeface="Courier New"/>
                        <a:cs typeface="Courier New"/>
                      </a:endParaRPr>
                    </a:p>
                    <a:p>
                      <a:pPr marL="85725">
                        <a:lnSpc>
                          <a:spcPct val="100000"/>
                        </a:lnSpc>
                      </a:pPr>
                      <a:r>
                        <a:rPr sz="1600" dirty="0">
                          <a:latin typeface="Courier New"/>
                          <a:cs typeface="Courier New"/>
                        </a:rPr>
                        <a:t>(</a:t>
                      </a:r>
                      <a:r>
                        <a:rPr sz="1800" b="1" spc="-5" dirty="0">
                          <a:solidFill>
                            <a:srgbClr val="FF0000"/>
                          </a:solidFill>
                          <a:latin typeface="Courier New"/>
                          <a:cs typeface="Courier New"/>
                        </a:rPr>
                        <a:t>S</a:t>
                      </a:r>
                      <a:r>
                        <a:rPr sz="1800" b="1" dirty="0">
                          <a:solidFill>
                            <a:srgbClr val="FF0000"/>
                          </a:solidFill>
                          <a:latin typeface="Courier New"/>
                          <a:cs typeface="Courier New"/>
                        </a:rPr>
                        <a:t>E</a:t>
                      </a:r>
                      <a:r>
                        <a:rPr sz="1800" b="1" spc="-5" dirty="0">
                          <a:solidFill>
                            <a:srgbClr val="FF0000"/>
                          </a:solidFill>
                          <a:latin typeface="Courier New"/>
                          <a:cs typeface="Courier New"/>
                        </a:rPr>
                        <a:t>L</a:t>
                      </a:r>
                      <a:r>
                        <a:rPr sz="1800" b="1" dirty="0">
                          <a:solidFill>
                            <a:srgbClr val="FF0000"/>
                          </a:solidFill>
                          <a:latin typeface="Courier New"/>
                          <a:cs typeface="Courier New"/>
                        </a:rPr>
                        <a:t>E</a:t>
                      </a:r>
                      <a:r>
                        <a:rPr sz="1800" b="1" spc="10" dirty="0">
                          <a:solidFill>
                            <a:srgbClr val="FF0000"/>
                          </a:solidFill>
                          <a:latin typeface="Courier New"/>
                          <a:cs typeface="Courier New"/>
                        </a:rPr>
                        <a:t>C</a:t>
                      </a:r>
                      <a:r>
                        <a:rPr sz="1800" b="1" dirty="0">
                          <a:solidFill>
                            <a:srgbClr val="FF0000"/>
                          </a:solidFill>
                          <a:latin typeface="Courier New"/>
                          <a:cs typeface="Courier New"/>
                        </a:rPr>
                        <a:t>T *</a:t>
                      </a:r>
                    </a:p>
                    <a:p>
                      <a:pPr marL="85725">
                        <a:lnSpc>
                          <a:spcPct val="100000"/>
                        </a:lnSpc>
                      </a:pPr>
                      <a:r>
                        <a:rPr sz="1800" b="1" spc="-5" dirty="0">
                          <a:solidFill>
                            <a:srgbClr val="FF0000"/>
                          </a:solidFill>
                          <a:latin typeface="Courier New"/>
                          <a:cs typeface="Courier New"/>
                        </a:rPr>
                        <a:t>F</a:t>
                      </a:r>
                      <a:r>
                        <a:rPr sz="1800" b="1" dirty="0">
                          <a:solidFill>
                            <a:srgbClr val="FF0000"/>
                          </a:solidFill>
                          <a:latin typeface="Courier New"/>
                          <a:cs typeface="Courier New"/>
                        </a:rPr>
                        <a:t>R</a:t>
                      </a:r>
                      <a:r>
                        <a:rPr sz="1800" b="1" spc="-5" dirty="0">
                          <a:solidFill>
                            <a:srgbClr val="FF0000"/>
                          </a:solidFill>
                          <a:latin typeface="Courier New"/>
                          <a:cs typeface="Courier New"/>
                        </a:rPr>
                        <a:t>O</a:t>
                      </a:r>
                      <a:r>
                        <a:rPr sz="1800" b="1" dirty="0">
                          <a:solidFill>
                            <a:srgbClr val="FF0000"/>
                          </a:solidFill>
                          <a:latin typeface="Courier New"/>
                          <a:cs typeface="Courier New"/>
                        </a:rPr>
                        <a:t>M </a:t>
                      </a:r>
                      <a:r>
                        <a:rPr sz="1800" b="1" dirty="0" err="1">
                          <a:solidFill>
                            <a:srgbClr val="FF0000"/>
                          </a:solidFill>
                          <a:latin typeface="Courier New"/>
                          <a:cs typeface="Courier New"/>
                        </a:rPr>
                        <a:t>D</a:t>
                      </a:r>
                      <a:r>
                        <a:rPr sz="1800" b="1" spc="10" dirty="0" err="1">
                          <a:solidFill>
                            <a:srgbClr val="FF0000"/>
                          </a:solidFill>
                          <a:latin typeface="Courier New"/>
                          <a:cs typeface="Courier New"/>
                        </a:rPr>
                        <a:t>e</a:t>
                      </a:r>
                      <a:r>
                        <a:rPr lang="en-US" sz="1800" b="1" spc="-5" dirty="0" err="1">
                          <a:solidFill>
                            <a:srgbClr val="FF0000"/>
                          </a:solidFill>
                          <a:latin typeface="Courier New"/>
                          <a:cs typeface="Courier New"/>
                        </a:rPr>
                        <a:t>p</a:t>
                      </a:r>
                      <a:r>
                        <a:rPr lang="en-US" sz="1800" b="1" spc="0" dirty="0" err="1">
                          <a:solidFill>
                            <a:srgbClr val="FF0000"/>
                          </a:solidFill>
                          <a:latin typeface="Courier New"/>
                          <a:cs typeface="Courier New"/>
                        </a:rPr>
                        <a:t>t</a:t>
                      </a:r>
                      <a:r>
                        <a:rPr sz="1600" spc="-5" dirty="0">
                          <a:latin typeface="Courier New"/>
                          <a:cs typeface="Courier New"/>
                        </a:rPr>
                        <a:t>)</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612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371600" y="2508564"/>
            <a:ext cx="5698677" cy="14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SELECT </a:t>
            </a:r>
            <a:r>
              <a:rPr lang="en-US" altLang="en-US" sz="1800" dirty="0">
                <a:latin typeface="Comic Sans MS" panose="030F0702030302020204" pitchFamily="66" charset="0"/>
              </a:rPr>
              <a:t> </a:t>
            </a:r>
            <a:r>
              <a:rPr lang="en-US" altLang="en-US" sz="1800" dirty="0" err="1">
                <a:latin typeface="Comic Sans MS" panose="030F0702030302020204" pitchFamily="66" charset="0"/>
              </a:rPr>
              <a:t>e.ename</a:t>
            </a:r>
            <a:endParaRPr lang="en-US" altLang="en-US" sz="1800" dirty="0">
              <a:latin typeface="Comic Sans MS" panose="030F0702030302020204" pitchFamily="66" charset="0"/>
            </a:endParaRPr>
          </a:p>
          <a:p>
            <a:pPr>
              <a:spcBef>
                <a:spcPct val="0"/>
              </a:spcBef>
              <a:buFontTx/>
              <a:buNone/>
            </a:pPr>
            <a:r>
              <a:rPr lang="en-US" altLang="en-US" sz="1600" dirty="0">
                <a:latin typeface="Comic Sans MS" panose="030F0702030302020204" pitchFamily="66" charset="0"/>
              </a:rPr>
              <a:t>FROM</a:t>
            </a:r>
            <a:r>
              <a:rPr lang="en-US" altLang="en-US" sz="1800" dirty="0">
                <a:latin typeface="Comic Sans MS" panose="030F0702030302020204" pitchFamily="66" charset="0"/>
              </a:rPr>
              <a:t>  </a:t>
            </a:r>
            <a:r>
              <a:rPr lang="en-US" altLang="en-US" sz="1800" dirty="0" err="1">
                <a:solidFill>
                  <a:srgbClr val="FF0000"/>
                </a:solidFill>
                <a:latin typeface="Comic Sans MS" panose="030F0702030302020204" pitchFamily="66" charset="0"/>
              </a:rPr>
              <a:t>Emp</a:t>
            </a:r>
            <a:r>
              <a:rPr lang="en-US" altLang="en-US" sz="1800" dirty="0">
                <a:solidFill>
                  <a:srgbClr val="FF0000"/>
                </a:solidFill>
                <a:latin typeface="Comic Sans MS" panose="030F0702030302020204" pitchFamily="66" charset="0"/>
              </a:rPr>
              <a:t> e</a:t>
            </a:r>
          </a:p>
          <a:p>
            <a:pPr>
              <a:spcBef>
                <a:spcPct val="0"/>
              </a:spcBef>
              <a:buFontTx/>
              <a:buNone/>
            </a:pPr>
            <a:r>
              <a:rPr lang="en-US" altLang="en-US" sz="1600" dirty="0">
                <a:latin typeface="Comic Sans MS" panose="030F0702030302020204" pitchFamily="66" charset="0"/>
              </a:rPr>
              <a:t>WHERE   EXISTS</a:t>
            </a:r>
            <a:r>
              <a:rPr lang="en-US" altLang="en-US" sz="1800" dirty="0">
                <a:latin typeface="Comic Sans MS" panose="030F0702030302020204" pitchFamily="66" charset="0"/>
              </a:rPr>
              <a:t>  (</a:t>
            </a:r>
            <a:r>
              <a:rPr lang="en-US" altLang="en-US" sz="1600" dirty="0">
                <a:latin typeface="Comic Sans MS" panose="030F0702030302020204" pitchFamily="66" charset="0"/>
              </a:rPr>
              <a:t>SELECT</a:t>
            </a:r>
            <a:r>
              <a:rPr lang="en-US" altLang="en-US" sz="1800" dirty="0">
                <a:latin typeface="Comic Sans MS" panose="030F0702030302020204" pitchFamily="66" charset="0"/>
              </a:rPr>
              <a:t>  *</a:t>
            </a:r>
          </a:p>
          <a:p>
            <a:pPr>
              <a:spcBef>
                <a:spcPct val="0"/>
              </a:spcBef>
              <a:buFontTx/>
              <a:buNone/>
            </a:pPr>
            <a:r>
              <a:rPr lang="en-US" altLang="en-US" sz="1800" dirty="0">
                <a:latin typeface="Comic Sans MS" panose="030F0702030302020204" pitchFamily="66" charset="0"/>
              </a:rPr>
              <a:t>                             </a:t>
            </a:r>
            <a:r>
              <a:rPr lang="en-US" altLang="en-US" sz="1600" dirty="0">
                <a:latin typeface="Comic Sans MS" panose="030F0702030302020204" pitchFamily="66" charset="0"/>
              </a:rPr>
              <a:t>FROM</a:t>
            </a:r>
            <a:r>
              <a:rPr lang="en-US" altLang="en-US" sz="1800" dirty="0">
                <a:latin typeface="Comic Sans MS" panose="030F0702030302020204" pitchFamily="66" charset="0"/>
              </a:rPr>
              <a:t>  works w</a:t>
            </a:r>
          </a:p>
          <a:p>
            <a:pPr>
              <a:spcBef>
                <a:spcPct val="0"/>
              </a:spcBef>
              <a:buFontTx/>
              <a:buNone/>
            </a:pPr>
            <a:r>
              <a:rPr lang="en-US" altLang="en-US" sz="1800" dirty="0">
                <a:latin typeface="Comic Sans MS" panose="030F0702030302020204" pitchFamily="66" charset="0"/>
              </a:rPr>
              <a:t>                             </a:t>
            </a:r>
            <a:r>
              <a:rPr lang="en-US" altLang="en-US" sz="1600" dirty="0">
                <a:latin typeface="Comic Sans MS" panose="030F0702030302020204" pitchFamily="66" charset="0"/>
              </a:rPr>
              <a:t>WHERE</a:t>
            </a:r>
            <a:r>
              <a:rPr lang="en-US" altLang="en-US" sz="1800" dirty="0">
                <a:latin typeface="Comic Sans MS" panose="030F0702030302020204" pitchFamily="66" charset="0"/>
              </a:rPr>
              <a:t>  </a:t>
            </a:r>
            <a:r>
              <a:rPr lang="en-US" altLang="en-US" sz="1800" dirty="0" err="1">
                <a:latin typeface="Comic Sans MS" panose="030F0702030302020204" pitchFamily="66" charset="0"/>
              </a:rPr>
              <a:t>w.did</a:t>
            </a:r>
            <a:r>
              <a:rPr lang="en-US" altLang="en-US" sz="1800" dirty="0">
                <a:latin typeface="Comic Sans MS" panose="030F0702030302020204" pitchFamily="66" charset="0"/>
              </a:rPr>
              <a:t>=2 </a:t>
            </a:r>
            <a:r>
              <a:rPr lang="en-US" altLang="en-US" sz="1600" dirty="0">
                <a:latin typeface="Comic Sans MS" panose="030F0702030302020204" pitchFamily="66" charset="0"/>
              </a:rPr>
              <a:t>AND</a:t>
            </a:r>
            <a:r>
              <a:rPr lang="en-US" altLang="en-US" sz="1800" dirty="0">
                <a:latin typeface="Comic Sans MS" panose="030F0702030302020204" pitchFamily="66" charset="0"/>
              </a:rPr>
              <a:t> </a:t>
            </a:r>
            <a:r>
              <a:rPr lang="en-US" altLang="en-US" sz="1800" dirty="0" err="1">
                <a:latin typeface="Comic Sans MS" panose="030F0702030302020204" pitchFamily="66" charset="0"/>
              </a:rPr>
              <a:t>w</a:t>
            </a:r>
            <a:r>
              <a:rPr lang="en-US" altLang="en-US" sz="1800" u="sng" dirty="0" err="1">
                <a:latin typeface="Comic Sans MS" panose="030F0702030302020204" pitchFamily="66" charset="0"/>
              </a:rPr>
              <a:t>.eid</a:t>
            </a:r>
            <a:r>
              <a:rPr lang="en-US" altLang="en-US" sz="1800" dirty="0">
                <a:solidFill>
                  <a:schemeClr val="accent2"/>
                </a:solidFill>
                <a:latin typeface="Comic Sans MS" panose="030F0702030302020204" pitchFamily="66" charset="0"/>
              </a:rPr>
              <a:t>=</a:t>
            </a:r>
            <a:r>
              <a:rPr lang="en-US" altLang="en-US" sz="1800" dirty="0" err="1">
                <a:solidFill>
                  <a:schemeClr val="accent2"/>
                </a:solidFill>
                <a:latin typeface="Comic Sans MS" panose="030F0702030302020204" pitchFamily="66" charset="0"/>
              </a:rPr>
              <a:t>e.eid</a:t>
            </a:r>
            <a:r>
              <a:rPr lang="en-US" altLang="en-US" sz="1800" dirty="0">
                <a:solidFill>
                  <a:schemeClr val="accent2"/>
                </a:solidFill>
                <a:latin typeface="Comic Sans MS" panose="030F0702030302020204" pitchFamily="66" charset="0"/>
              </a:rPr>
              <a:t>)</a:t>
            </a:r>
          </a:p>
        </p:txBody>
      </p:sp>
      <p:sp>
        <p:nvSpPr>
          <p:cNvPr id="50179" name="Rectangle 3"/>
          <p:cNvSpPr>
            <a:spLocks noChangeArrowheads="1"/>
          </p:cNvSpPr>
          <p:nvPr/>
        </p:nvSpPr>
        <p:spPr bwMode="auto">
          <a:xfrm>
            <a:off x="677779" y="1425721"/>
            <a:ext cx="769620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Find the names of all employees who work in department with did of 2.</a:t>
            </a:r>
          </a:p>
        </p:txBody>
      </p:sp>
      <p:sp>
        <p:nvSpPr>
          <p:cNvPr id="50180" name="Arc 4"/>
          <p:cNvSpPr>
            <a:spLocks/>
          </p:cNvSpPr>
          <p:nvPr/>
        </p:nvSpPr>
        <p:spPr bwMode="auto">
          <a:xfrm>
            <a:off x="2971800" y="2971800"/>
            <a:ext cx="3657600" cy="609600"/>
          </a:xfrm>
          <a:custGeom>
            <a:avLst/>
            <a:gdLst>
              <a:gd name="T0" fmla="*/ 2147483646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9" y="0"/>
                </a:moveTo>
                <a:cubicBezTo>
                  <a:pt x="11941" y="11"/>
                  <a:pt x="21600" y="9678"/>
                  <a:pt x="21600" y="21600"/>
                </a:cubicBezTo>
              </a:path>
              <a:path w="21600" h="21600" stroke="0" extrusionOk="0">
                <a:moveTo>
                  <a:pt x="19" y="0"/>
                </a:moveTo>
                <a:cubicBezTo>
                  <a:pt x="11941" y="11"/>
                  <a:pt x="21600" y="9678"/>
                  <a:pt x="21600" y="21600"/>
                </a:cubicBezTo>
                <a:lnTo>
                  <a:pt x="0" y="21600"/>
                </a:lnTo>
                <a:lnTo>
                  <a:pt x="1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1" name="Text Box 5"/>
          <p:cNvSpPr txBox="1">
            <a:spLocks noChangeArrowheads="1"/>
          </p:cNvSpPr>
          <p:nvPr/>
        </p:nvSpPr>
        <p:spPr bwMode="auto">
          <a:xfrm>
            <a:off x="685800" y="4114800"/>
            <a:ext cx="779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400" dirty="0">
                <a:latin typeface="Comic Sans MS" panose="030F0702030302020204" pitchFamily="66" charset="0"/>
              </a:rPr>
              <a:t>Notice that </a:t>
            </a:r>
            <a:r>
              <a:rPr lang="en-US" altLang="en-US" sz="2400" dirty="0">
                <a:solidFill>
                  <a:srgbClr val="FF0000"/>
                </a:solidFill>
                <a:latin typeface="Comic Sans MS" panose="030F0702030302020204" pitchFamily="66" charset="0"/>
              </a:rPr>
              <a:t>e</a:t>
            </a:r>
            <a:r>
              <a:rPr lang="en-US" altLang="en-US" sz="2400" dirty="0">
                <a:latin typeface="Comic Sans MS" panose="030F0702030302020204" pitchFamily="66" charset="0"/>
              </a:rPr>
              <a:t> in the subquery is defined in the outer query. This is where correlation occurs</a:t>
            </a:r>
          </a:p>
          <a:p>
            <a:pPr eaLnBrk="1" hangingPunct="1">
              <a:spcBef>
                <a:spcPct val="0"/>
              </a:spcBef>
            </a:pPr>
            <a:endParaRPr lang="en-US" altLang="en-US" sz="2400" dirty="0">
              <a:latin typeface="Comic Sans MS" panose="030F0702030302020204" pitchFamily="66" charset="0"/>
            </a:endParaRPr>
          </a:p>
          <a:p>
            <a:pPr eaLnBrk="1" hangingPunct="1">
              <a:spcBef>
                <a:spcPct val="0"/>
              </a:spcBef>
            </a:pPr>
            <a:r>
              <a:rPr lang="en-US" altLang="en-US" sz="2400" dirty="0">
                <a:latin typeface="Comic Sans MS" panose="030F0702030302020204" pitchFamily="66" charset="0"/>
              </a:rPr>
              <a:t>The </a:t>
            </a:r>
            <a:r>
              <a:rPr lang="en-US" altLang="en-US" sz="2400" dirty="0">
                <a:solidFill>
                  <a:srgbClr val="FF0000"/>
                </a:solidFill>
                <a:latin typeface="Comic Sans MS" panose="030F0702030302020204" pitchFamily="66" charset="0"/>
              </a:rPr>
              <a:t>subquery is evaluated</a:t>
            </a:r>
            <a:r>
              <a:rPr lang="en-US" altLang="en-US" sz="2400" dirty="0">
                <a:latin typeface="Comic Sans MS" panose="030F0702030302020204" pitchFamily="66" charset="0"/>
              </a:rPr>
              <a:t> for each row in Emp.</a:t>
            </a:r>
          </a:p>
        </p:txBody>
      </p:sp>
      <p:sp>
        <p:nvSpPr>
          <p:cNvPr id="50182" name="Rectangle 6"/>
          <p:cNvSpPr>
            <a:spLocks noChangeArrowheads="1"/>
          </p:cNvSpPr>
          <p:nvPr/>
        </p:nvSpPr>
        <p:spPr bwMode="auto">
          <a:xfrm>
            <a:off x="770020" y="381000"/>
            <a:ext cx="8145379"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4000" dirty="0">
                <a:solidFill>
                  <a:srgbClr val="FF0000"/>
                </a:solidFill>
                <a:latin typeface="Arial" panose="020B0604020202020204" pitchFamily="34" charset="0"/>
                <a:cs typeface="Arial" panose="020B0604020202020204" pitchFamily="34" charset="0"/>
              </a:rPr>
              <a:t>EXISTS with Correlation</a:t>
            </a:r>
          </a:p>
        </p:txBody>
      </p:sp>
      <p:sp>
        <p:nvSpPr>
          <p:cNvPr id="2" name="Left Brace 1">
            <a:extLst>
              <a:ext uri="{FF2B5EF4-FFF2-40B4-BE49-F238E27FC236}">
                <a16:creationId xmlns:a16="http://schemas.microsoft.com/office/drawing/2014/main" id="{F68E5BFC-5DE0-4EC8-BE73-7F7BFFBE2D51}"/>
              </a:ext>
            </a:extLst>
          </p:cNvPr>
          <p:cNvSpPr/>
          <p:nvPr/>
        </p:nvSpPr>
        <p:spPr>
          <a:xfrm>
            <a:off x="930723" y="2508564"/>
            <a:ext cx="288477" cy="790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91BF277D-F308-4B0A-B71B-F8D78BBD478C}"/>
              </a:ext>
            </a:extLst>
          </p:cNvPr>
          <p:cNvSpPr txBox="1"/>
          <p:nvPr/>
        </p:nvSpPr>
        <p:spPr>
          <a:xfrm>
            <a:off x="304800" y="2666999"/>
            <a:ext cx="625923" cy="523220"/>
          </a:xfrm>
          <a:prstGeom prst="rect">
            <a:avLst/>
          </a:prstGeom>
          <a:noFill/>
        </p:spPr>
        <p:txBody>
          <a:bodyPr wrap="square" rtlCol="0">
            <a:spAutoFit/>
          </a:bodyPr>
          <a:lstStyle/>
          <a:p>
            <a:r>
              <a:rPr lang="en-US" sz="1400" dirty="0"/>
              <a:t>Outer query</a:t>
            </a:r>
          </a:p>
        </p:txBody>
      </p:sp>
      <p:sp>
        <p:nvSpPr>
          <p:cNvPr id="9" name="TextBox 8">
            <a:extLst>
              <a:ext uri="{FF2B5EF4-FFF2-40B4-BE49-F238E27FC236}">
                <a16:creationId xmlns:a16="http://schemas.microsoft.com/office/drawing/2014/main" id="{EE1A182F-0DEC-4E88-B1F5-A2144E0E5CAF}"/>
              </a:ext>
            </a:extLst>
          </p:cNvPr>
          <p:cNvSpPr txBox="1"/>
          <p:nvPr/>
        </p:nvSpPr>
        <p:spPr>
          <a:xfrm>
            <a:off x="7281530" y="3191138"/>
            <a:ext cx="1329070" cy="523220"/>
          </a:xfrm>
          <a:prstGeom prst="rect">
            <a:avLst/>
          </a:prstGeom>
          <a:noFill/>
        </p:spPr>
        <p:txBody>
          <a:bodyPr wrap="square" rtlCol="0">
            <a:spAutoFit/>
          </a:bodyPr>
          <a:lstStyle/>
          <a:p>
            <a:r>
              <a:rPr lang="en-US" sz="1400" dirty="0"/>
              <a:t>Inner query or subquery</a:t>
            </a:r>
          </a:p>
        </p:txBody>
      </p:sp>
      <p:sp>
        <p:nvSpPr>
          <p:cNvPr id="4" name="Right Brace 3">
            <a:extLst>
              <a:ext uri="{FF2B5EF4-FFF2-40B4-BE49-F238E27FC236}">
                <a16:creationId xmlns:a16="http://schemas.microsoft.com/office/drawing/2014/main" id="{DE0C699A-A213-4A52-87F2-984E8626C87E}"/>
              </a:ext>
            </a:extLst>
          </p:cNvPr>
          <p:cNvSpPr/>
          <p:nvPr/>
        </p:nvSpPr>
        <p:spPr>
          <a:xfrm>
            <a:off x="7070277" y="3190219"/>
            <a:ext cx="152400" cy="6959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8503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981200" y="1828800"/>
            <a:ext cx="3970640" cy="14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SELECT </a:t>
            </a:r>
            <a:r>
              <a:rPr lang="en-US" altLang="en-US" sz="1800" dirty="0">
                <a:latin typeface="Comic Sans MS" panose="030F0702030302020204" pitchFamily="66" charset="0"/>
              </a:rPr>
              <a:t> </a:t>
            </a:r>
            <a:r>
              <a:rPr lang="en-US" altLang="en-US" sz="1800" dirty="0" err="1">
                <a:latin typeface="Comic Sans MS" panose="030F0702030302020204" pitchFamily="66" charset="0"/>
              </a:rPr>
              <a:t>e.ename</a:t>
            </a:r>
            <a:endParaRPr lang="en-US" altLang="en-US" sz="1800" dirty="0">
              <a:latin typeface="Comic Sans MS" panose="030F0702030302020204" pitchFamily="66" charset="0"/>
            </a:endParaRPr>
          </a:p>
          <a:p>
            <a:pPr>
              <a:spcBef>
                <a:spcPct val="0"/>
              </a:spcBef>
              <a:buFontTx/>
              <a:buNone/>
            </a:pPr>
            <a:r>
              <a:rPr lang="en-US" altLang="en-US" sz="1600" dirty="0">
                <a:latin typeface="Comic Sans MS" panose="030F0702030302020204" pitchFamily="66" charset="0"/>
              </a:rPr>
              <a:t>FROM</a:t>
            </a:r>
            <a:r>
              <a:rPr lang="en-US" altLang="en-US" sz="1800" dirty="0">
                <a:latin typeface="Comic Sans MS" panose="030F0702030302020204" pitchFamily="66" charset="0"/>
              </a:rPr>
              <a:t>  </a:t>
            </a:r>
            <a:r>
              <a:rPr lang="en-US" altLang="en-US" sz="1800" dirty="0" err="1">
                <a:solidFill>
                  <a:srgbClr val="FF0000"/>
                </a:solidFill>
                <a:latin typeface="Comic Sans MS" panose="030F0702030302020204" pitchFamily="66" charset="0"/>
              </a:rPr>
              <a:t>Emp</a:t>
            </a:r>
            <a:r>
              <a:rPr lang="en-US" altLang="en-US" sz="1800" dirty="0">
                <a:solidFill>
                  <a:srgbClr val="FF0000"/>
                </a:solidFill>
                <a:latin typeface="Comic Sans MS" panose="030F0702030302020204" pitchFamily="66" charset="0"/>
              </a:rPr>
              <a:t> e</a:t>
            </a:r>
          </a:p>
          <a:p>
            <a:pPr>
              <a:spcBef>
                <a:spcPct val="0"/>
              </a:spcBef>
              <a:buFontTx/>
              <a:buNone/>
            </a:pPr>
            <a:r>
              <a:rPr lang="en-US" altLang="en-US" sz="1600" dirty="0">
                <a:latin typeface="Comic Sans MS" panose="030F0702030302020204" pitchFamily="66" charset="0"/>
              </a:rPr>
              <a:t>WHERE   EXISTS</a:t>
            </a:r>
            <a:r>
              <a:rPr lang="en-US" altLang="en-US" sz="1800" dirty="0">
                <a:latin typeface="Comic Sans MS" panose="030F0702030302020204" pitchFamily="66" charset="0"/>
              </a:rPr>
              <a:t>  (</a:t>
            </a:r>
            <a:r>
              <a:rPr lang="en-US" altLang="en-US" sz="1600" dirty="0">
                <a:latin typeface="Comic Sans MS" panose="030F0702030302020204" pitchFamily="66" charset="0"/>
              </a:rPr>
              <a:t>SELECT</a:t>
            </a:r>
            <a:r>
              <a:rPr lang="en-US" altLang="en-US" sz="1800" dirty="0">
                <a:latin typeface="Comic Sans MS" panose="030F0702030302020204" pitchFamily="66" charset="0"/>
              </a:rPr>
              <a:t>  *</a:t>
            </a:r>
          </a:p>
          <a:p>
            <a:pPr>
              <a:spcBef>
                <a:spcPct val="0"/>
              </a:spcBef>
              <a:buFontTx/>
              <a:buNone/>
            </a:pPr>
            <a:r>
              <a:rPr lang="en-US" altLang="en-US" sz="1800" dirty="0">
                <a:latin typeface="Comic Sans MS" panose="030F0702030302020204" pitchFamily="66" charset="0"/>
              </a:rPr>
              <a:t>                             </a:t>
            </a:r>
            <a:r>
              <a:rPr lang="en-US" altLang="en-US" sz="1600" dirty="0">
                <a:latin typeface="Comic Sans MS" panose="030F0702030302020204" pitchFamily="66" charset="0"/>
              </a:rPr>
              <a:t>FROM</a:t>
            </a:r>
            <a:r>
              <a:rPr lang="en-US" altLang="en-US" sz="1800" dirty="0">
                <a:latin typeface="Comic Sans MS" panose="030F0702030302020204" pitchFamily="66" charset="0"/>
              </a:rPr>
              <a:t>  works w</a:t>
            </a:r>
          </a:p>
          <a:p>
            <a:pPr>
              <a:spcBef>
                <a:spcPct val="0"/>
              </a:spcBef>
              <a:buFontTx/>
              <a:buNone/>
            </a:pPr>
            <a:r>
              <a:rPr lang="en-US" altLang="en-US" sz="1800" dirty="0">
                <a:latin typeface="Comic Sans MS" panose="030F0702030302020204" pitchFamily="66" charset="0"/>
              </a:rPr>
              <a:t>                             </a:t>
            </a:r>
            <a:r>
              <a:rPr lang="en-US" altLang="en-US" sz="1600" dirty="0">
                <a:latin typeface="Comic Sans MS" panose="030F0702030302020204" pitchFamily="66" charset="0"/>
              </a:rPr>
              <a:t>WHERE</a:t>
            </a:r>
            <a:r>
              <a:rPr lang="en-US" altLang="en-US" sz="1800" dirty="0">
                <a:latin typeface="Comic Sans MS" panose="030F0702030302020204" pitchFamily="66" charset="0"/>
              </a:rPr>
              <a:t>  </a:t>
            </a:r>
            <a:r>
              <a:rPr lang="en-US" altLang="en-US" sz="1800" dirty="0" err="1">
                <a:latin typeface="Comic Sans MS" panose="030F0702030302020204" pitchFamily="66" charset="0"/>
              </a:rPr>
              <a:t>w.did</a:t>
            </a:r>
            <a:r>
              <a:rPr lang="en-US" altLang="en-US" sz="1800" dirty="0">
                <a:latin typeface="Comic Sans MS" panose="030F0702030302020204" pitchFamily="66" charset="0"/>
              </a:rPr>
              <a:t>=2)</a:t>
            </a:r>
          </a:p>
        </p:txBody>
      </p:sp>
      <p:sp>
        <p:nvSpPr>
          <p:cNvPr id="50181" name="Text Box 5"/>
          <p:cNvSpPr txBox="1">
            <a:spLocks noChangeArrowheads="1"/>
          </p:cNvSpPr>
          <p:nvPr/>
        </p:nvSpPr>
        <p:spPr bwMode="auto">
          <a:xfrm>
            <a:off x="673100" y="3461998"/>
            <a:ext cx="7797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000" dirty="0">
                <a:latin typeface="Comic Sans MS" panose="030F0702030302020204" pitchFamily="66" charset="0"/>
              </a:rPr>
              <a:t>The subquery does not use any table in the from clause of the outer query.</a:t>
            </a:r>
          </a:p>
          <a:p>
            <a:pPr eaLnBrk="1" hangingPunct="1">
              <a:spcBef>
                <a:spcPct val="0"/>
              </a:spcBef>
            </a:pPr>
            <a:endParaRPr lang="en-US" altLang="en-US" sz="2000" dirty="0">
              <a:latin typeface="Comic Sans MS" panose="030F0702030302020204" pitchFamily="66" charset="0"/>
            </a:endParaRPr>
          </a:p>
          <a:p>
            <a:pPr>
              <a:spcBef>
                <a:spcPct val="0"/>
              </a:spcBef>
            </a:pPr>
            <a:r>
              <a:rPr lang="en-US" altLang="en-US" sz="2000" dirty="0">
                <a:latin typeface="Comic Sans MS" panose="030F0702030302020204" pitchFamily="66" charset="0"/>
              </a:rPr>
              <a:t>As long as there are some employees who work in department with did=2, the subquery returns true and the query returns all the employee names regardless of which department they work for.</a:t>
            </a:r>
          </a:p>
        </p:txBody>
      </p:sp>
      <p:sp>
        <p:nvSpPr>
          <p:cNvPr id="50182" name="Rectangle 6"/>
          <p:cNvSpPr>
            <a:spLocks noChangeArrowheads="1"/>
          </p:cNvSpPr>
          <p:nvPr/>
        </p:nvSpPr>
        <p:spPr bwMode="auto">
          <a:xfrm>
            <a:off x="673100" y="381000"/>
            <a:ext cx="8242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4000" dirty="0">
                <a:solidFill>
                  <a:srgbClr val="FF0000"/>
                </a:solidFill>
                <a:latin typeface="Arial" panose="020B0604020202020204" pitchFamily="34" charset="0"/>
                <a:cs typeface="Arial" panose="020B0604020202020204" pitchFamily="34" charset="0"/>
              </a:rPr>
              <a:t>EXISTS without Correlation</a:t>
            </a:r>
          </a:p>
        </p:txBody>
      </p:sp>
      <p:sp>
        <p:nvSpPr>
          <p:cNvPr id="7" name="Left Brace 6">
            <a:extLst>
              <a:ext uri="{FF2B5EF4-FFF2-40B4-BE49-F238E27FC236}">
                <a16:creationId xmlns:a16="http://schemas.microsoft.com/office/drawing/2014/main" id="{99A07CD6-39B3-4D12-83DA-A3D636D1D9B6}"/>
              </a:ext>
            </a:extLst>
          </p:cNvPr>
          <p:cNvSpPr/>
          <p:nvPr/>
        </p:nvSpPr>
        <p:spPr>
          <a:xfrm>
            <a:off x="1540323" y="1828800"/>
            <a:ext cx="288477" cy="790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2034397-D676-462B-B0E0-D9F81EDAE501}"/>
              </a:ext>
            </a:extLst>
          </p:cNvPr>
          <p:cNvSpPr txBox="1"/>
          <p:nvPr/>
        </p:nvSpPr>
        <p:spPr>
          <a:xfrm>
            <a:off x="914400" y="1987235"/>
            <a:ext cx="625923" cy="523220"/>
          </a:xfrm>
          <a:prstGeom prst="rect">
            <a:avLst/>
          </a:prstGeom>
          <a:noFill/>
        </p:spPr>
        <p:txBody>
          <a:bodyPr wrap="square" rtlCol="0">
            <a:spAutoFit/>
          </a:bodyPr>
          <a:lstStyle/>
          <a:p>
            <a:r>
              <a:rPr lang="en-US" sz="1400" dirty="0"/>
              <a:t>Outer query</a:t>
            </a:r>
          </a:p>
        </p:txBody>
      </p:sp>
      <p:sp>
        <p:nvSpPr>
          <p:cNvPr id="9" name="TextBox 8">
            <a:extLst>
              <a:ext uri="{FF2B5EF4-FFF2-40B4-BE49-F238E27FC236}">
                <a16:creationId xmlns:a16="http://schemas.microsoft.com/office/drawing/2014/main" id="{8A1FAD39-8729-42B3-A63F-55EA6FB94B0D}"/>
              </a:ext>
            </a:extLst>
          </p:cNvPr>
          <p:cNvSpPr txBox="1"/>
          <p:nvPr/>
        </p:nvSpPr>
        <p:spPr>
          <a:xfrm>
            <a:off x="6141828" y="2423583"/>
            <a:ext cx="1329070" cy="523220"/>
          </a:xfrm>
          <a:prstGeom prst="rect">
            <a:avLst/>
          </a:prstGeom>
          <a:noFill/>
        </p:spPr>
        <p:txBody>
          <a:bodyPr wrap="square" rtlCol="0">
            <a:spAutoFit/>
          </a:bodyPr>
          <a:lstStyle/>
          <a:p>
            <a:r>
              <a:rPr lang="en-US" sz="1400" dirty="0"/>
              <a:t>Inner query or subquery</a:t>
            </a:r>
          </a:p>
        </p:txBody>
      </p:sp>
      <p:sp>
        <p:nvSpPr>
          <p:cNvPr id="10" name="Right Brace 9">
            <a:extLst>
              <a:ext uri="{FF2B5EF4-FFF2-40B4-BE49-F238E27FC236}">
                <a16:creationId xmlns:a16="http://schemas.microsoft.com/office/drawing/2014/main" id="{22C03CA5-8172-43E2-9E95-73182DC94B85}"/>
              </a:ext>
            </a:extLst>
          </p:cNvPr>
          <p:cNvSpPr/>
          <p:nvPr/>
        </p:nvSpPr>
        <p:spPr>
          <a:xfrm>
            <a:off x="5930575" y="2422664"/>
            <a:ext cx="152400" cy="6959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5240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hlinkClick r:id="" action="ppaction://ole?verb=0"/>
            <a:extLst>
              <a:ext uri="{FF2B5EF4-FFF2-40B4-BE49-F238E27FC236}">
                <a16:creationId xmlns:a16="http://schemas.microsoft.com/office/drawing/2014/main" id="{B66C4F7A-C2D7-461C-8E56-83854D6A72CF}"/>
              </a:ext>
            </a:extLst>
          </p:cNvPr>
          <p:cNvGraphicFramePr>
            <a:graphicFrameLocks/>
          </p:cNvGraphicFramePr>
          <p:nvPr/>
        </p:nvGraphicFramePr>
        <p:xfrm>
          <a:off x="1546230" y="2601726"/>
          <a:ext cx="3346450" cy="1414463"/>
        </p:xfrm>
        <a:graphic>
          <a:graphicData uri="http://schemas.openxmlformats.org/presentationml/2006/ole">
            <mc:AlternateContent xmlns:mc="http://schemas.openxmlformats.org/markup-compatibility/2006">
              <mc:Choice xmlns:v="urn:schemas-microsoft-com:vml" Requires="v">
                <p:oleObj spid="_x0000_s1238" name="Document" r:id="rId4" imgW="4317841" imgH="2108122" progId="Word.Document.8">
                  <p:embed/>
                </p:oleObj>
              </mc:Choice>
              <mc:Fallback>
                <p:oleObj name="Document" r:id="rId4" imgW="4317841" imgH="2108122" progId="Word.Document.8">
                  <p:embed/>
                  <p:pic>
                    <p:nvPicPr>
                      <p:cNvPr id="6146" name="Object 2">
                        <a:hlinkClick r:id="" action="ppaction://ole?verb=0"/>
                        <a:extLst>
                          <a:ext uri="{FF2B5EF4-FFF2-40B4-BE49-F238E27FC236}">
                            <a16:creationId xmlns:a16="http://schemas.microsoft.com/office/drawing/2014/main" id="{B66C4F7A-C2D7-461C-8E56-83854D6A72C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230" y="2601726"/>
                        <a:ext cx="3346450"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a:hlinkClick r:id="" action="ppaction://ole?verb=0"/>
            <a:extLst>
              <a:ext uri="{FF2B5EF4-FFF2-40B4-BE49-F238E27FC236}">
                <a16:creationId xmlns:a16="http://schemas.microsoft.com/office/drawing/2014/main" id="{9FF6A2CE-8D2A-48AC-96A5-D94DBE6B1496}"/>
              </a:ext>
            </a:extLst>
          </p:cNvPr>
          <p:cNvGraphicFramePr>
            <a:graphicFrameLocks/>
          </p:cNvGraphicFramePr>
          <p:nvPr/>
        </p:nvGraphicFramePr>
        <p:xfrm>
          <a:off x="1546230" y="4191000"/>
          <a:ext cx="3886200" cy="1446213"/>
        </p:xfrm>
        <a:graphic>
          <a:graphicData uri="http://schemas.openxmlformats.org/presentationml/2006/ole">
            <mc:AlternateContent xmlns:mc="http://schemas.openxmlformats.org/markup-compatibility/2006">
              <mc:Choice xmlns:v="urn:schemas-microsoft-com:vml" Requires="v">
                <p:oleObj spid="_x0000_s1239" name="Document" r:id="rId6" imgW="4495635" imgH="2235118" progId="Word.Document.8">
                  <p:embed/>
                </p:oleObj>
              </mc:Choice>
              <mc:Fallback>
                <p:oleObj name="Document" r:id="rId6" imgW="4495635" imgH="2235118" progId="Word.Document.8">
                  <p:embed/>
                  <p:pic>
                    <p:nvPicPr>
                      <p:cNvPr id="6147" name="Object 3">
                        <a:hlinkClick r:id="" action="ppaction://ole?verb=0"/>
                        <a:extLst>
                          <a:ext uri="{FF2B5EF4-FFF2-40B4-BE49-F238E27FC236}">
                            <a16:creationId xmlns:a16="http://schemas.microsoft.com/office/drawing/2014/main" id="{9FF6A2CE-8D2A-48AC-96A5-D94DBE6B149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6230" y="4191000"/>
                        <a:ext cx="38862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a:hlinkClick r:id="" action="ppaction://ole?verb=0"/>
            <a:extLst>
              <a:ext uri="{FF2B5EF4-FFF2-40B4-BE49-F238E27FC236}">
                <a16:creationId xmlns:a16="http://schemas.microsoft.com/office/drawing/2014/main" id="{34764CBC-1FEF-47D1-B5E9-C31946940CB1}"/>
              </a:ext>
            </a:extLst>
          </p:cNvPr>
          <p:cNvGraphicFramePr>
            <a:graphicFrameLocks/>
          </p:cNvGraphicFramePr>
          <p:nvPr/>
        </p:nvGraphicFramePr>
        <p:xfrm>
          <a:off x="5867400" y="2892425"/>
          <a:ext cx="2705100" cy="1011237"/>
        </p:xfrm>
        <a:graphic>
          <a:graphicData uri="http://schemas.openxmlformats.org/presentationml/2006/ole">
            <mc:AlternateContent xmlns:mc="http://schemas.openxmlformats.org/markup-compatibility/2006">
              <mc:Choice xmlns:v="urn:schemas-microsoft-com:vml" Requires="v">
                <p:oleObj spid="_x0000_s1240" name="Document" r:id="rId8" imgW="3492371" imgH="1600141" progId="Word.Document.8">
                  <p:embed/>
                </p:oleObj>
              </mc:Choice>
              <mc:Fallback>
                <p:oleObj name="Document" r:id="rId8" imgW="3492371" imgH="1600141" progId="Word.Document.8">
                  <p:embed/>
                  <p:pic>
                    <p:nvPicPr>
                      <p:cNvPr id="6148" name="Object 4">
                        <a:hlinkClick r:id="" action="ppaction://ole?verb=0"/>
                        <a:extLst>
                          <a:ext uri="{FF2B5EF4-FFF2-40B4-BE49-F238E27FC236}">
                            <a16:creationId xmlns:a16="http://schemas.microsoft.com/office/drawing/2014/main" id="{34764CBC-1FEF-47D1-B5E9-C31946940CB1}"/>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892425"/>
                        <a:ext cx="27051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a:extLst>
              <a:ext uri="{FF2B5EF4-FFF2-40B4-BE49-F238E27FC236}">
                <a16:creationId xmlns:a16="http://schemas.microsoft.com/office/drawing/2014/main" id="{C5A7EDB3-14D3-4159-BD62-B9EA3E48D6A9}"/>
              </a:ext>
            </a:extLst>
          </p:cNvPr>
          <p:cNvSpPr>
            <a:spLocks noChangeArrowheads="1"/>
          </p:cNvSpPr>
          <p:nvPr/>
        </p:nvSpPr>
        <p:spPr bwMode="auto">
          <a:xfrm>
            <a:off x="5324959" y="2783984"/>
            <a:ext cx="554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b="1" i="1">
                <a:latin typeface="Book Antiqua" panose="02040602050305030304" pitchFamily="18" charset="0"/>
              </a:rPr>
              <a:t>R1</a:t>
            </a:r>
          </a:p>
        </p:txBody>
      </p:sp>
      <p:sp>
        <p:nvSpPr>
          <p:cNvPr id="6150" name="Rectangle 6">
            <a:extLst>
              <a:ext uri="{FF2B5EF4-FFF2-40B4-BE49-F238E27FC236}">
                <a16:creationId xmlns:a16="http://schemas.microsoft.com/office/drawing/2014/main" id="{3E75590B-5142-4A3E-A2C1-251C9D49867C}"/>
              </a:ext>
            </a:extLst>
          </p:cNvPr>
          <p:cNvSpPr>
            <a:spLocks noChangeArrowheads="1"/>
          </p:cNvSpPr>
          <p:nvPr/>
        </p:nvSpPr>
        <p:spPr bwMode="auto">
          <a:xfrm>
            <a:off x="259497" y="2601319"/>
            <a:ext cx="107401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b="1" i="1" dirty="0">
                <a:latin typeface="Book Antiqua" panose="02040602050305030304" pitchFamily="18" charset="0"/>
              </a:rPr>
              <a:t>S1: Sailors </a:t>
            </a:r>
          </a:p>
          <a:p>
            <a:pPr>
              <a:spcBef>
                <a:spcPct val="0"/>
              </a:spcBef>
              <a:buFontTx/>
              <a:buNone/>
            </a:pPr>
            <a:r>
              <a:rPr lang="en-US" altLang="en-US" sz="1400" b="1" i="1" dirty="0">
                <a:latin typeface="Book Antiqua" panose="02040602050305030304" pitchFamily="18" charset="0"/>
              </a:rPr>
              <a:t>instance</a:t>
            </a:r>
          </a:p>
        </p:txBody>
      </p:sp>
      <p:sp>
        <p:nvSpPr>
          <p:cNvPr id="6151" name="Rectangle 7">
            <a:extLst>
              <a:ext uri="{FF2B5EF4-FFF2-40B4-BE49-F238E27FC236}">
                <a16:creationId xmlns:a16="http://schemas.microsoft.com/office/drawing/2014/main" id="{DDE288CE-AF8C-4257-81DA-43BA48B729D8}"/>
              </a:ext>
            </a:extLst>
          </p:cNvPr>
          <p:cNvSpPr>
            <a:spLocks noChangeArrowheads="1"/>
          </p:cNvSpPr>
          <p:nvPr/>
        </p:nvSpPr>
        <p:spPr bwMode="auto">
          <a:xfrm>
            <a:off x="304799" y="4343400"/>
            <a:ext cx="955675" cy="138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400" b="1" i="1" dirty="0">
                <a:latin typeface="Book Antiqua" panose="02040602050305030304" pitchFamily="18" charset="0"/>
              </a:rPr>
              <a:t>S2: Sailors instance at a  different time</a:t>
            </a:r>
          </a:p>
        </p:txBody>
      </p:sp>
      <p:sp>
        <p:nvSpPr>
          <p:cNvPr id="6152" name="Text Box 8">
            <a:extLst>
              <a:ext uri="{FF2B5EF4-FFF2-40B4-BE49-F238E27FC236}">
                <a16:creationId xmlns:a16="http://schemas.microsoft.com/office/drawing/2014/main" id="{E9E3336D-7AF8-4D51-9992-5571786B8587}"/>
              </a:ext>
            </a:extLst>
          </p:cNvPr>
          <p:cNvSpPr txBox="1">
            <a:spLocks noChangeArrowheads="1"/>
          </p:cNvSpPr>
          <p:nvPr/>
        </p:nvSpPr>
        <p:spPr bwMode="auto">
          <a:xfrm>
            <a:off x="898894" y="1206057"/>
            <a:ext cx="777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Sailors(</a:t>
            </a:r>
            <a:r>
              <a:rPr lang="en-US" altLang="en-US" sz="1600" dirty="0" err="1">
                <a:latin typeface="Comic Sans MS" panose="030F0702030302020204" pitchFamily="66" charset="0"/>
              </a:rPr>
              <a:t>sid</a:t>
            </a:r>
            <a:r>
              <a:rPr lang="en-US" altLang="en-US" sz="1600" dirty="0">
                <a:latin typeface="Comic Sans MS" panose="030F0702030302020204" pitchFamily="66" charset="0"/>
              </a:rPr>
              <a:t> </a:t>
            </a:r>
            <a:r>
              <a:rPr lang="en-US" altLang="en-US" sz="1600" dirty="0" err="1">
                <a:latin typeface="Comic Sans MS" panose="030F0702030302020204" pitchFamily="66" charset="0"/>
              </a:rPr>
              <a:t>integer,sname</a:t>
            </a:r>
            <a:r>
              <a:rPr lang="en-US" altLang="en-US" sz="1600" dirty="0">
                <a:latin typeface="Comic Sans MS" panose="030F0702030302020204" pitchFamily="66" charset="0"/>
              </a:rPr>
              <a:t> char(10),rating integer, age real, primary key(</a:t>
            </a:r>
            <a:r>
              <a:rPr lang="en-US" altLang="en-US" sz="1600" dirty="0" err="1">
                <a:latin typeface="Comic Sans MS" panose="030F0702030302020204" pitchFamily="66" charset="0"/>
              </a:rPr>
              <a:t>sid</a:t>
            </a:r>
            <a:r>
              <a:rPr lang="en-US" altLang="en-US" sz="1600" dirty="0">
                <a:latin typeface="Comic Sans MS" panose="030F0702030302020204" pitchFamily="66" charset="0"/>
              </a:rPr>
              <a:t>))</a:t>
            </a:r>
          </a:p>
          <a:p>
            <a:pPr eaLnBrk="1" hangingPunct="1">
              <a:spcBef>
                <a:spcPct val="0"/>
              </a:spcBef>
              <a:buFontTx/>
              <a:buNone/>
            </a:pPr>
            <a:r>
              <a:rPr lang="en-US" altLang="en-US" sz="1600" dirty="0">
                <a:latin typeface="Comic Sans MS" panose="030F0702030302020204" pitchFamily="66" charset="0"/>
              </a:rPr>
              <a:t>Boats(</a:t>
            </a:r>
            <a:r>
              <a:rPr lang="en-US" altLang="en-US" sz="1600" u="sng" dirty="0">
                <a:latin typeface="Comic Sans MS" panose="030F0702030302020204" pitchFamily="66" charset="0"/>
              </a:rPr>
              <a:t>bid </a:t>
            </a:r>
            <a:r>
              <a:rPr lang="en-US" altLang="en-US" sz="1600" u="sng" dirty="0" err="1">
                <a:latin typeface="Comic Sans MS" panose="030F0702030302020204" pitchFamily="66" charset="0"/>
              </a:rPr>
              <a:t>integer</a:t>
            </a:r>
            <a:r>
              <a:rPr lang="en-US" altLang="en-US" sz="1600" dirty="0" err="1">
                <a:latin typeface="Comic Sans MS" panose="030F0702030302020204" pitchFamily="66" charset="0"/>
              </a:rPr>
              <a:t>,bname</a:t>
            </a:r>
            <a:r>
              <a:rPr lang="en-US" altLang="en-US" sz="1600" dirty="0">
                <a:latin typeface="Comic Sans MS" panose="030F0702030302020204" pitchFamily="66" charset="0"/>
              </a:rPr>
              <a:t> char(10),color char(10), primary key(bid))</a:t>
            </a:r>
          </a:p>
          <a:p>
            <a:pPr eaLnBrk="1" hangingPunct="1">
              <a:spcBef>
                <a:spcPct val="0"/>
              </a:spcBef>
              <a:buFontTx/>
              <a:buNone/>
            </a:pPr>
            <a:r>
              <a:rPr lang="en-US" altLang="en-US" sz="1600" dirty="0">
                <a:latin typeface="Comic Sans MS" panose="030F0702030302020204" pitchFamily="66" charset="0"/>
              </a:rPr>
              <a:t>Reserves(</a:t>
            </a:r>
            <a:r>
              <a:rPr lang="en-US" altLang="en-US" sz="1600" u="sng" dirty="0" err="1">
                <a:latin typeface="Comic Sans MS" panose="030F0702030302020204" pitchFamily="66" charset="0"/>
              </a:rPr>
              <a:t>sid</a:t>
            </a:r>
            <a:r>
              <a:rPr lang="en-US" altLang="en-US" sz="1600" u="sng" dirty="0">
                <a:latin typeface="Comic Sans MS" panose="030F0702030302020204" pitchFamily="66" charset="0"/>
              </a:rPr>
              <a:t> </a:t>
            </a:r>
            <a:r>
              <a:rPr lang="en-US" altLang="en-US" sz="1600" u="sng" dirty="0" err="1">
                <a:latin typeface="Comic Sans MS" panose="030F0702030302020204" pitchFamily="66" charset="0"/>
              </a:rPr>
              <a:t>integer,bid</a:t>
            </a:r>
            <a:r>
              <a:rPr lang="en-US" altLang="en-US" sz="1600" u="sng" dirty="0">
                <a:latin typeface="Comic Sans MS" panose="030F0702030302020204" pitchFamily="66" charset="0"/>
              </a:rPr>
              <a:t> </a:t>
            </a:r>
            <a:r>
              <a:rPr lang="en-US" altLang="en-US" sz="1600" u="sng" dirty="0" err="1">
                <a:latin typeface="Comic Sans MS" panose="030F0702030302020204" pitchFamily="66" charset="0"/>
              </a:rPr>
              <a:t>integer,day</a:t>
            </a:r>
            <a:r>
              <a:rPr lang="en-US" altLang="en-US" sz="1600" dirty="0">
                <a:latin typeface="Comic Sans MS" panose="030F0702030302020204" pitchFamily="66" charset="0"/>
              </a:rPr>
              <a:t> date, primary key(</a:t>
            </a:r>
            <a:r>
              <a:rPr lang="en-US" altLang="en-US" sz="1600" dirty="0" err="1">
                <a:latin typeface="Comic Sans MS" panose="030F0702030302020204" pitchFamily="66" charset="0"/>
              </a:rPr>
              <a:t>sid</a:t>
            </a:r>
            <a:r>
              <a:rPr lang="en-US" altLang="en-US" sz="1600" dirty="0">
                <a:latin typeface="Comic Sans MS" panose="030F0702030302020204" pitchFamily="66" charset="0"/>
              </a:rPr>
              <a:t>, bid, day), foreign key(</a:t>
            </a:r>
            <a:r>
              <a:rPr lang="en-US" altLang="en-US" sz="1600" dirty="0" err="1">
                <a:latin typeface="Comic Sans MS" panose="030F0702030302020204" pitchFamily="66" charset="0"/>
              </a:rPr>
              <a:t>sid</a:t>
            </a:r>
            <a:r>
              <a:rPr lang="en-US" altLang="en-US" sz="1600" dirty="0">
                <a:latin typeface="Comic Sans MS" panose="030F0702030302020204" pitchFamily="66" charset="0"/>
              </a:rPr>
              <a:t>) references Sailors(</a:t>
            </a:r>
            <a:r>
              <a:rPr lang="en-US" altLang="en-US" sz="1600" dirty="0" err="1">
                <a:latin typeface="Comic Sans MS" panose="030F0702030302020204" pitchFamily="66" charset="0"/>
              </a:rPr>
              <a:t>sid</a:t>
            </a:r>
            <a:r>
              <a:rPr lang="en-US" altLang="en-US" sz="1600" dirty="0">
                <a:latin typeface="Comic Sans MS" panose="030F0702030302020204" pitchFamily="66" charset="0"/>
              </a:rPr>
              <a:t>), foreign key(bid) references Boats(bid))</a:t>
            </a:r>
          </a:p>
        </p:txBody>
      </p:sp>
      <p:sp>
        <p:nvSpPr>
          <p:cNvPr id="6153" name="Text Box 9">
            <a:extLst>
              <a:ext uri="{FF2B5EF4-FFF2-40B4-BE49-F238E27FC236}">
                <a16:creationId xmlns:a16="http://schemas.microsoft.com/office/drawing/2014/main" id="{04A95078-C11D-4F78-8318-851149D6E02B}"/>
              </a:ext>
            </a:extLst>
          </p:cNvPr>
          <p:cNvSpPr txBox="1">
            <a:spLocks noChangeArrowheads="1"/>
          </p:cNvSpPr>
          <p:nvPr/>
        </p:nvSpPr>
        <p:spPr bwMode="auto">
          <a:xfrm>
            <a:off x="5334000" y="4191000"/>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B1</a:t>
            </a:r>
          </a:p>
        </p:txBody>
      </p:sp>
      <p:graphicFrame>
        <p:nvGraphicFramePr>
          <p:cNvPr id="6154" name="Object 5">
            <a:extLst>
              <a:ext uri="{FF2B5EF4-FFF2-40B4-BE49-F238E27FC236}">
                <a16:creationId xmlns:a16="http://schemas.microsoft.com/office/drawing/2014/main" id="{CAED59FE-A1E1-4212-8E06-5497982A1A6D}"/>
              </a:ext>
            </a:extLst>
          </p:cNvPr>
          <p:cNvGraphicFramePr>
            <a:graphicFrameLocks noChangeAspect="1"/>
          </p:cNvGraphicFramePr>
          <p:nvPr/>
        </p:nvGraphicFramePr>
        <p:xfrm>
          <a:off x="5867400" y="4267200"/>
          <a:ext cx="2667000" cy="1493838"/>
        </p:xfrm>
        <a:graphic>
          <a:graphicData uri="http://schemas.openxmlformats.org/presentationml/2006/ole">
            <mc:AlternateContent xmlns:mc="http://schemas.openxmlformats.org/markup-compatibility/2006">
              <mc:Choice xmlns:v="urn:schemas-microsoft-com:vml" Requires="v">
                <p:oleObj spid="_x0000_s1241" name="Worksheet" r:id="rId10" imgW="1191023" imgH="667017" progId="Excel.Sheet.8">
                  <p:embed/>
                </p:oleObj>
              </mc:Choice>
              <mc:Fallback>
                <p:oleObj name="Worksheet" r:id="rId10" imgW="1191023" imgH="667017" progId="Excel.Sheet.8">
                  <p:embed/>
                  <p:pic>
                    <p:nvPicPr>
                      <p:cNvPr id="6154" name="Object 5">
                        <a:extLst>
                          <a:ext uri="{FF2B5EF4-FFF2-40B4-BE49-F238E27FC236}">
                            <a16:creationId xmlns:a16="http://schemas.microsoft.com/office/drawing/2014/main" id="{CAED59FE-A1E1-4212-8E06-5497982A1A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4267200"/>
                        <a:ext cx="2667000"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Line 14">
            <a:extLst>
              <a:ext uri="{FF2B5EF4-FFF2-40B4-BE49-F238E27FC236}">
                <a16:creationId xmlns:a16="http://schemas.microsoft.com/office/drawing/2014/main" id="{4321A072-A604-48CE-86ED-81D3701F32C8}"/>
              </a:ext>
            </a:extLst>
          </p:cNvPr>
          <p:cNvSpPr>
            <a:spLocks noChangeShapeType="1"/>
          </p:cNvSpPr>
          <p:nvPr/>
        </p:nvSpPr>
        <p:spPr bwMode="auto">
          <a:xfrm>
            <a:off x="5943600" y="45720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itle 1">
            <a:extLst>
              <a:ext uri="{FF2B5EF4-FFF2-40B4-BE49-F238E27FC236}">
                <a16:creationId xmlns:a16="http://schemas.microsoft.com/office/drawing/2014/main" id="{6F139585-E4F5-427C-8476-8AF39645BFB0}"/>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b="1" kern="0" dirty="0">
                <a:solidFill>
                  <a:srgbClr val="FF0000"/>
                </a:solidFill>
                <a:latin typeface="Arial" panose="020B0604020202020204" pitchFamily="34" charset="0"/>
                <a:cs typeface="Arial" panose="020B0604020202020204" pitchFamily="34" charset="0"/>
              </a:rPr>
              <a:t>MORE EXAMPLES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583C-4257-41E3-96DF-AC3B8DDADE83}"/>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INNER JOIN</a:t>
            </a:r>
          </a:p>
        </p:txBody>
      </p:sp>
      <p:sp>
        <p:nvSpPr>
          <p:cNvPr id="3" name="Rectangle 3">
            <a:extLst>
              <a:ext uri="{FF2B5EF4-FFF2-40B4-BE49-F238E27FC236}">
                <a16:creationId xmlns:a16="http://schemas.microsoft.com/office/drawing/2014/main" id="{784123CC-9182-45A0-A1DC-0A9BE497E7C3}"/>
              </a:ext>
            </a:extLst>
          </p:cNvPr>
          <p:cNvSpPr>
            <a:spLocks noChangeArrowheads="1"/>
          </p:cNvSpPr>
          <p:nvPr/>
        </p:nvSpPr>
        <p:spPr bwMode="auto">
          <a:xfrm>
            <a:off x="457200" y="1676400"/>
            <a:ext cx="8524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None/>
            </a:pPr>
            <a:r>
              <a:rPr lang="en-US" altLang="en-US" sz="2800" dirty="0">
                <a:latin typeface="Comic Sans MS" panose="030F0702030302020204" pitchFamily="66" charset="0"/>
              </a:rPr>
              <a:t>Find names of sailors who’ve reserved boat #103.</a:t>
            </a:r>
          </a:p>
        </p:txBody>
      </p:sp>
      <p:sp>
        <p:nvSpPr>
          <p:cNvPr id="4" name="Rectangle 2">
            <a:extLst>
              <a:ext uri="{FF2B5EF4-FFF2-40B4-BE49-F238E27FC236}">
                <a16:creationId xmlns:a16="http://schemas.microsoft.com/office/drawing/2014/main" id="{07AE9D38-A6BA-4FB3-9C98-A811957804F7}"/>
              </a:ext>
            </a:extLst>
          </p:cNvPr>
          <p:cNvSpPr>
            <a:spLocks noChangeArrowheads="1"/>
          </p:cNvSpPr>
          <p:nvPr/>
        </p:nvSpPr>
        <p:spPr bwMode="auto">
          <a:xfrm>
            <a:off x="1295400" y="2438400"/>
            <a:ext cx="2938306" cy="14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SELECT </a:t>
            </a:r>
            <a:r>
              <a:rPr lang="en-US" altLang="en-US" sz="1800" dirty="0">
                <a:latin typeface="Comic Sans MS" panose="030F0702030302020204" pitchFamily="66" charset="0"/>
              </a:rPr>
              <a:t> </a:t>
            </a:r>
            <a:r>
              <a:rPr lang="en-US" altLang="en-US" sz="1800" dirty="0" err="1">
                <a:latin typeface="Comic Sans MS" panose="030F0702030302020204" pitchFamily="66" charset="0"/>
              </a:rPr>
              <a:t>S.sname</a:t>
            </a:r>
            <a:endParaRPr lang="en-US" altLang="en-US" sz="1800" dirty="0">
              <a:latin typeface="Comic Sans MS" panose="030F0702030302020204" pitchFamily="66" charset="0"/>
            </a:endParaRPr>
          </a:p>
          <a:p>
            <a:pPr>
              <a:spcBef>
                <a:spcPct val="0"/>
              </a:spcBef>
              <a:buFontTx/>
              <a:buNone/>
            </a:pPr>
            <a:r>
              <a:rPr lang="en-US" altLang="en-US" sz="1600" dirty="0">
                <a:latin typeface="Comic Sans MS" panose="030F0702030302020204" pitchFamily="66" charset="0"/>
              </a:rPr>
              <a:t>FROM</a:t>
            </a:r>
            <a:r>
              <a:rPr lang="en-US" altLang="en-US" sz="1800" dirty="0">
                <a:latin typeface="Comic Sans MS" panose="030F0702030302020204" pitchFamily="66" charset="0"/>
              </a:rPr>
              <a:t>  Sailors S</a:t>
            </a:r>
          </a:p>
          <a:p>
            <a:pPr>
              <a:spcBef>
                <a:spcPct val="0"/>
              </a:spcBef>
              <a:buFontTx/>
              <a:buNone/>
            </a:pPr>
            <a:r>
              <a:rPr lang="en-US" altLang="en-US" sz="1800" dirty="0">
                <a:latin typeface="Comic Sans MS" panose="030F0702030302020204" pitchFamily="66" charset="0"/>
              </a:rPr>
              <a:t>INNER JOIN Reserves R</a:t>
            </a:r>
          </a:p>
          <a:p>
            <a:pPr>
              <a:spcBef>
                <a:spcPct val="0"/>
              </a:spcBef>
              <a:buFontTx/>
              <a:buNone/>
            </a:pPr>
            <a:r>
              <a:rPr lang="en-US" altLang="en-US" sz="1800" dirty="0">
                <a:latin typeface="Comic Sans MS" panose="030F0702030302020204" pitchFamily="66" charset="0"/>
              </a:rPr>
              <a:t>ON </a:t>
            </a:r>
            <a:r>
              <a:rPr lang="en-US" altLang="en-US" sz="1800" dirty="0" err="1">
                <a:latin typeface="Comic Sans MS" panose="030F0702030302020204" pitchFamily="66" charset="0"/>
              </a:rPr>
              <a:t>S.sid</a:t>
            </a:r>
            <a:r>
              <a:rPr lang="en-US" altLang="en-US" sz="1800" dirty="0">
                <a:latin typeface="Comic Sans MS" panose="030F0702030302020204" pitchFamily="66" charset="0"/>
              </a:rPr>
              <a:t> = </a:t>
            </a:r>
            <a:r>
              <a:rPr lang="en-US" altLang="en-US" sz="1800" dirty="0" err="1">
                <a:latin typeface="Comic Sans MS" panose="030F0702030302020204" pitchFamily="66" charset="0"/>
              </a:rPr>
              <a:t>R.sid</a:t>
            </a:r>
            <a:r>
              <a:rPr lang="en-US" altLang="en-US" sz="1800" dirty="0">
                <a:latin typeface="Comic Sans MS" panose="030F0702030302020204" pitchFamily="66" charset="0"/>
              </a:rPr>
              <a:t> </a:t>
            </a:r>
          </a:p>
          <a:p>
            <a:pPr>
              <a:spcBef>
                <a:spcPct val="0"/>
              </a:spcBef>
              <a:buFontTx/>
              <a:buNone/>
            </a:pPr>
            <a:r>
              <a:rPr lang="en-US" altLang="en-US" sz="1800" dirty="0">
                <a:latin typeface="Comic Sans MS" panose="030F0702030302020204" pitchFamily="66" charset="0"/>
              </a:rPr>
              <a:t>WHERE </a:t>
            </a:r>
            <a:r>
              <a:rPr lang="en-US" altLang="en-US" sz="1800" dirty="0" err="1">
                <a:latin typeface="Comic Sans MS" panose="030F0702030302020204" pitchFamily="66" charset="0"/>
              </a:rPr>
              <a:t>R.bid</a:t>
            </a:r>
            <a:r>
              <a:rPr lang="en-US" altLang="en-US" sz="1800" dirty="0">
                <a:latin typeface="Comic Sans MS" panose="030F0702030302020204" pitchFamily="66" charset="0"/>
              </a:rPr>
              <a:t>=103</a:t>
            </a:r>
          </a:p>
        </p:txBody>
      </p:sp>
      <p:sp>
        <p:nvSpPr>
          <p:cNvPr id="5" name="Rectangle 2">
            <a:extLst>
              <a:ext uri="{FF2B5EF4-FFF2-40B4-BE49-F238E27FC236}">
                <a16:creationId xmlns:a16="http://schemas.microsoft.com/office/drawing/2014/main" id="{92C82843-DB4E-47DC-A1F0-135EE62AB973}"/>
              </a:ext>
            </a:extLst>
          </p:cNvPr>
          <p:cNvSpPr>
            <a:spLocks noChangeArrowheads="1"/>
          </p:cNvSpPr>
          <p:nvPr/>
        </p:nvSpPr>
        <p:spPr bwMode="auto">
          <a:xfrm>
            <a:off x="1314450" y="4191000"/>
            <a:ext cx="3888886"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600" dirty="0">
                <a:latin typeface="Comic Sans MS" panose="030F0702030302020204" pitchFamily="66" charset="0"/>
              </a:rPr>
              <a:t>SELECT </a:t>
            </a:r>
            <a:r>
              <a:rPr lang="en-US" altLang="en-US" sz="1800" dirty="0">
                <a:latin typeface="Comic Sans MS" panose="030F0702030302020204" pitchFamily="66" charset="0"/>
              </a:rPr>
              <a:t> </a:t>
            </a:r>
            <a:r>
              <a:rPr lang="en-US" altLang="en-US" sz="1800" dirty="0" err="1">
                <a:latin typeface="Comic Sans MS" panose="030F0702030302020204" pitchFamily="66" charset="0"/>
              </a:rPr>
              <a:t>S.sname</a:t>
            </a:r>
            <a:endParaRPr lang="en-US" altLang="en-US" sz="1800" dirty="0">
              <a:latin typeface="Comic Sans MS" panose="030F0702030302020204" pitchFamily="66" charset="0"/>
            </a:endParaRPr>
          </a:p>
          <a:p>
            <a:pPr>
              <a:spcBef>
                <a:spcPct val="0"/>
              </a:spcBef>
              <a:buFontTx/>
              <a:buNone/>
            </a:pPr>
            <a:r>
              <a:rPr lang="en-US" altLang="en-US" sz="1600" dirty="0">
                <a:latin typeface="Comic Sans MS" panose="030F0702030302020204" pitchFamily="66" charset="0"/>
              </a:rPr>
              <a:t>FROM</a:t>
            </a:r>
            <a:r>
              <a:rPr lang="en-US" altLang="en-US" sz="1800" dirty="0">
                <a:latin typeface="Comic Sans MS" panose="030F0702030302020204" pitchFamily="66" charset="0"/>
              </a:rPr>
              <a:t>  Sailors S, Reserves R</a:t>
            </a:r>
          </a:p>
          <a:p>
            <a:pPr>
              <a:spcBef>
                <a:spcPct val="0"/>
              </a:spcBef>
              <a:buFontTx/>
              <a:buNone/>
            </a:pPr>
            <a:r>
              <a:rPr lang="en-US" altLang="en-US" sz="1800" dirty="0">
                <a:latin typeface="Comic Sans MS" panose="030F0702030302020204" pitchFamily="66" charset="0"/>
              </a:rPr>
              <a:t>WHERE </a:t>
            </a:r>
            <a:r>
              <a:rPr lang="en-US" altLang="en-US" sz="1800" dirty="0" err="1">
                <a:solidFill>
                  <a:srgbClr val="FF0000"/>
                </a:solidFill>
                <a:latin typeface="Comic Sans MS" panose="030F0702030302020204" pitchFamily="66" charset="0"/>
              </a:rPr>
              <a:t>S.sid</a:t>
            </a:r>
            <a:r>
              <a:rPr lang="en-US" altLang="en-US" sz="1800" dirty="0">
                <a:solidFill>
                  <a:srgbClr val="FF0000"/>
                </a:solidFill>
                <a:latin typeface="Comic Sans MS" panose="030F0702030302020204" pitchFamily="66" charset="0"/>
              </a:rPr>
              <a:t>=</a:t>
            </a:r>
            <a:r>
              <a:rPr lang="en-US" altLang="en-US" sz="1800" dirty="0" err="1">
                <a:solidFill>
                  <a:srgbClr val="FF0000"/>
                </a:solidFill>
                <a:latin typeface="Comic Sans MS" panose="030F0702030302020204" pitchFamily="66" charset="0"/>
              </a:rPr>
              <a:t>R.sid</a:t>
            </a:r>
            <a:r>
              <a:rPr lang="en-US" altLang="en-US" sz="1800" dirty="0">
                <a:solidFill>
                  <a:srgbClr val="FF0000"/>
                </a:solidFill>
                <a:latin typeface="Comic Sans MS" panose="030F0702030302020204" pitchFamily="66" charset="0"/>
              </a:rPr>
              <a:t> </a:t>
            </a:r>
            <a:r>
              <a:rPr lang="en-US" altLang="en-US" sz="1800" dirty="0">
                <a:latin typeface="Comic Sans MS" panose="030F0702030302020204" pitchFamily="66" charset="0"/>
              </a:rPr>
              <a:t>and </a:t>
            </a:r>
            <a:r>
              <a:rPr lang="en-US" altLang="en-US" sz="1800" dirty="0" err="1">
                <a:latin typeface="Comic Sans MS" panose="030F0702030302020204" pitchFamily="66" charset="0"/>
              </a:rPr>
              <a:t>R.bid</a:t>
            </a:r>
            <a:r>
              <a:rPr lang="en-US" altLang="en-US" sz="1800" dirty="0">
                <a:latin typeface="Comic Sans MS" panose="030F0702030302020204" pitchFamily="66" charset="0"/>
              </a:rPr>
              <a:t>=103</a:t>
            </a:r>
          </a:p>
        </p:txBody>
      </p:sp>
      <p:sp>
        <p:nvSpPr>
          <p:cNvPr id="6" name="TextBox 5">
            <a:extLst>
              <a:ext uri="{FF2B5EF4-FFF2-40B4-BE49-F238E27FC236}">
                <a16:creationId xmlns:a16="http://schemas.microsoft.com/office/drawing/2014/main" id="{B9802FF1-9A40-494E-B91B-CFDD67604953}"/>
              </a:ext>
            </a:extLst>
          </p:cNvPr>
          <p:cNvSpPr txBox="1"/>
          <p:nvPr/>
        </p:nvSpPr>
        <p:spPr>
          <a:xfrm>
            <a:off x="1261110" y="5389602"/>
            <a:ext cx="6604052" cy="369332"/>
          </a:xfrm>
          <a:prstGeom prst="rect">
            <a:avLst/>
          </a:prstGeom>
          <a:noFill/>
        </p:spPr>
        <p:txBody>
          <a:bodyPr wrap="none" rtlCol="0">
            <a:spAutoFit/>
          </a:bodyPr>
          <a:lstStyle/>
          <a:p>
            <a:r>
              <a:rPr lang="en-US" dirty="0"/>
              <a:t>Matching on the foreign key and the primary key is also an inner join</a:t>
            </a:r>
          </a:p>
        </p:txBody>
      </p:sp>
      <p:sp>
        <p:nvSpPr>
          <p:cNvPr id="7" name="TextBox 6">
            <a:extLst>
              <a:ext uri="{FF2B5EF4-FFF2-40B4-BE49-F238E27FC236}">
                <a16:creationId xmlns:a16="http://schemas.microsoft.com/office/drawing/2014/main" id="{1A7B14BC-582F-42D3-AADB-9878B7EF1F18}"/>
              </a:ext>
            </a:extLst>
          </p:cNvPr>
          <p:cNvSpPr txBox="1"/>
          <p:nvPr/>
        </p:nvSpPr>
        <p:spPr>
          <a:xfrm>
            <a:off x="5203336" y="3657600"/>
            <a:ext cx="3377399" cy="369332"/>
          </a:xfrm>
          <a:prstGeom prst="rect">
            <a:avLst/>
          </a:prstGeom>
          <a:noFill/>
        </p:spPr>
        <p:txBody>
          <a:bodyPr wrap="none" rtlCol="0">
            <a:spAutoFit/>
          </a:bodyPr>
          <a:lstStyle/>
          <a:p>
            <a:r>
              <a:rPr lang="en-US" dirty="0"/>
              <a:t>Both queries give the same result.</a:t>
            </a:r>
          </a:p>
        </p:txBody>
      </p:sp>
    </p:spTree>
    <p:extLst>
      <p:ext uri="{BB962C8B-B14F-4D97-AF65-F5344CB8AC3E}">
        <p14:creationId xmlns:p14="http://schemas.microsoft.com/office/powerpoint/2010/main" val="332119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39F653-E99F-409B-82CA-D8E012FA57E3}"/>
              </a:ext>
            </a:extLst>
          </p:cNvPr>
          <p:cNvSpPr>
            <a:spLocks noChangeArrowheads="1"/>
          </p:cNvSpPr>
          <p:nvPr/>
        </p:nvSpPr>
        <p:spPr bwMode="auto">
          <a:xfrm>
            <a:off x="1295400" y="2438400"/>
            <a:ext cx="478313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latin typeface="Comic Sans MS" panose="030F0702030302020204" pitchFamily="66" charset="0"/>
              </a:rPr>
              <a:t>SELECT </a:t>
            </a:r>
            <a:r>
              <a:rPr lang="en-US" altLang="en-US" sz="2000" dirty="0">
                <a:latin typeface="Comic Sans MS" panose="030F0702030302020204" pitchFamily="66" charset="0"/>
              </a:rPr>
              <a:t> </a:t>
            </a:r>
            <a:r>
              <a:rPr lang="en-US" altLang="en-US" sz="2000" dirty="0" err="1">
                <a:latin typeface="Comic Sans MS" panose="030F0702030302020204" pitchFamily="66" charset="0"/>
              </a:rPr>
              <a:t>S.sname</a:t>
            </a:r>
            <a:endParaRPr lang="en-US" altLang="en-US" sz="20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FROM</a:t>
            </a:r>
            <a:r>
              <a:rPr lang="en-US" altLang="en-US" sz="2000" dirty="0">
                <a:latin typeface="Comic Sans MS" panose="030F0702030302020204" pitchFamily="66" charset="0"/>
              </a:rPr>
              <a:t>  Sailors S</a:t>
            </a:r>
          </a:p>
          <a:p>
            <a:pPr>
              <a:spcBef>
                <a:spcPct val="0"/>
              </a:spcBef>
              <a:buFontTx/>
              <a:buNone/>
            </a:pPr>
            <a:r>
              <a:rPr lang="en-US" altLang="en-US" sz="1800" dirty="0">
                <a:latin typeface="Comic Sans MS" panose="030F0702030302020204" pitchFamily="66" charset="0"/>
              </a:rPr>
              <a:t>WHERE </a:t>
            </a:r>
            <a:r>
              <a:rPr lang="en-US" altLang="en-US" sz="2000" dirty="0">
                <a:latin typeface="Comic Sans MS" panose="030F0702030302020204" pitchFamily="66" charset="0"/>
              </a:rPr>
              <a:t> </a:t>
            </a:r>
            <a:r>
              <a:rPr lang="en-US" altLang="en-US" sz="2000" dirty="0" err="1">
                <a:latin typeface="Comic Sans MS" panose="030F0702030302020204" pitchFamily="66" charset="0"/>
              </a:rPr>
              <a:t>S.sid</a:t>
            </a:r>
            <a:r>
              <a:rPr lang="en-US" altLang="en-US" sz="2000" dirty="0">
                <a:latin typeface="Comic Sans MS" panose="030F0702030302020204" pitchFamily="66" charset="0"/>
              </a:rPr>
              <a:t> </a:t>
            </a:r>
            <a:r>
              <a:rPr lang="en-US" altLang="en-US" sz="1800" dirty="0">
                <a:latin typeface="Comic Sans MS" panose="030F0702030302020204" pitchFamily="66" charset="0"/>
              </a:rPr>
              <a:t>IN</a:t>
            </a:r>
            <a:r>
              <a:rPr lang="en-US" altLang="en-US" sz="2000" dirty="0">
                <a:latin typeface="Comic Sans MS" panose="030F0702030302020204" pitchFamily="66" charset="0"/>
              </a:rPr>
              <a:t>  (</a:t>
            </a:r>
            <a:r>
              <a:rPr lang="en-US" altLang="en-US" sz="1800" dirty="0">
                <a:latin typeface="Comic Sans MS" panose="030F0702030302020204" pitchFamily="66" charset="0"/>
              </a:rPr>
              <a:t>SELECT</a:t>
            </a:r>
            <a:r>
              <a:rPr lang="en-US" altLang="en-US" sz="2000" dirty="0">
                <a:latin typeface="Comic Sans MS" panose="030F0702030302020204" pitchFamily="66" charset="0"/>
              </a:rPr>
              <a:t>  </a:t>
            </a:r>
            <a:r>
              <a:rPr lang="en-US" altLang="en-US" sz="2000" dirty="0" err="1">
                <a:latin typeface="Comic Sans MS" panose="030F0702030302020204" pitchFamily="66" charset="0"/>
              </a:rPr>
              <a:t>R.sid</a:t>
            </a:r>
            <a:endParaRPr lang="en-US" altLang="en-US" sz="2000" dirty="0">
              <a:latin typeface="Comic Sans MS" panose="030F0702030302020204" pitchFamily="66" charset="0"/>
            </a:endParaRP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FROM</a:t>
            </a:r>
            <a:r>
              <a:rPr lang="en-US" altLang="en-US" sz="2000" dirty="0">
                <a:latin typeface="Comic Sans MS" panose="030F0702030302020204" pitchFamily="66" charset="0"/>
              </a:rPr>
              <a:t>  Reserves R</a:t>
            </a: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WHERE</a:t>
            </a:r>
            <a:r>
              <a:rPr lang="en-US" altLang="en-US" sz="2000" dirty="0">
                <a:latin typeface="Comic Sans MS" panose="030F0702030302020204" pitchFamily="66" charset="0"/>
              </a:rPr>
              <a:t>  </a:t>
            </a:r>
            <a:r>
              <a:rPr lang="en-US" altLang="en-US" sz="2000" dirty="0" err="1">
                <a:latin typeface="Comic Sans MS" panose="030F0702030302020204" pitchFamily="66" charset="0"/>
              </a:rPr>
              <a:t>R.bid</a:t>
            </a:r>
            <a:r>
              <a:rPr lang="en-US" altLang="en-US" sz="2000" dirty="0">
                <a:latin typeface="Comic Sans MS" panose="030F0702030302020204" pitchFamily="66" charset="0"/>
              </a:rPr>
              <a:t>=103)</a:t>
            </a:r>
          </a:p>
        </p:txBody>
      </p:sp>
      <p:sp>
        <p:nvSpPr>
          <p:cNvPr id="3" name="Rectangle 3">
            <a:extLst>
              <a:ext uri="{FF2B5EF4-FFF2-40B4-BE49-F238E27FC236}">
                <a16:creationId xmlns:a16="http://schemas.microsoft.com/office/drawing/2014/main" id="{8C2A2F04-0EAA-4998-B26F-C3541550487E}"/>
              </a:ext>
            </a:extLst>
          </p:cNvPr>
          <p:cNvSpPr>
            <a:spLocks noChangeArrowheads="1"/>
          </p:cNvSpPr>
          <p:nvPr/>
        </p:nvSpPr>
        <p:spPr bwMode="auto">
          <a:xfrm>
            <a:off x="457200" y="1676400"/>
            <a:ext cx="8524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None/>
            </a:pPr>
            <a:r>
              <a:rPr lang="en-US" altLang="en-US" sz="2800" dirty="0">
                <a:latin typeface="Comic Sans MS" panose="030F0702030302020204" pitchFamily="66" charset="0"/>
              </a:rPr>
              <a:t>Find names of sailors who’ve reserved boat #103.</a:t>
            </a:r>
          </a:p>
        </p:txBody>
      </p:sp>
      <p:sp>
        <p:nvSpPr>
          <p:cNvPr id="4" name="Rectangle 4">
            <a:extLst>
              <a:ext uri="{FF2B5EF4-FFF2-40B4-BE49-F238E27FC236}">
                <a16:creationId xmlns:a16="http://schemas.microsoft.com/office/drawing/2014/main" id="{2DCA7D7C-ECDB-408A-AEBE-3A739C9EB0E4}"/>
              </a:ext>
            </a:extLst>
          </p:cNvPr>
          <p:cNvSpPr>
            <a:spLocks noChangeArrowheads="1"/>
          </p:cNvSpPr>
          <p:nvPr/>
        </p:nvSpPr>
        <p:spPr bwMode="auto">
          <a:xfrm>
            <a:off x="3479800" y="3092450"/>
            <a:ext cx="2768600" cy="946150"/>
          </a:xfrm>
          <a:prstGeom prst="rect">
            <a:avLst/>
          </a:prstGeom>
          <a:noFill/>
          <a:ln w="9525">
            <a:solidFill>
              <a:srgbClr val="000000"/>
            </a:solidFill>
            <a:miter lim="800000"/>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 name="TextBox 6">
            <a:extLst>
              <a:ext uri="{FF2B5EF4-FFF2-40B4-BE49-F238E27FC236}">
                <a16:creationId xmlns:a16="http://schemas.microsoft.com/office/drawing/2014/main" id="{1FE78C07-166D-4DCB-BA1B-A34DED83E7B5}"/>
              </a:ext>
            </a:extLst>
          </p:cNvPr>
          <p:cNvSpPr txBox="1">
            <a:spLocks noChangeArrowheads="1"/>
          </p:cNvSpPr>
          <p:nvPr/>
        </p:nvSpPr>
        <p:spPr bwMode="auto">
          <a:xfrm>
            <a:off x="6553200" y="3200400"/>
            <a:ext cx="1865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a:latin typeface="Comic Sans MS" panose="030F0702030302020204" pitchFamily="66" charset="0"/>
              </a:rPr>
              <a:t>subquery</a:t>
            </a:r>
          </a:p>
          <a:p>
            <a:pPr eaLnBrk="1" hangingPunct="1">
              <a:spcBef>
                <a:spcPct val="0"/>
              </a:spcBef>
              <a:buFontTx/>
              <a:buNone/>
            </a:pPr>
            <a:r>
              <a:rPr lang="en-US" altLang="en-US" sz="2000">
                <a:latin typeface="Comic Sans MS" panose="030F0702030302020204" pitchFamily="66" charset="0"/>
              </a:rPr>
              <a:t>or inner query</a:t>
            </a:r>
          </a:p>
        </p:txBody>
      </p:sp>
      <p:sp>
        <p:nvSpPr>
          <p:cNvPr id="6" name="Title 1">
            <a:extLst>
              <a:ext uri="{FF2B5EF4-FFF2-40B4-BE49-F238E27FC236}">
                <a16:creationId xmlns:a16="http://schemas.microsoft.com/office/drawing/2014/main" id="{4650C1B2-737F-442C-8CD1-5A8D070ED7F3}"/>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IN</a:t>
            </a:r>
          </a:p>
        </p:txBody>
      </p:sp>
    </p:spTree>
    <p:extLst>
      <p:ext uri="{BB962C8B-B14F-4D97-AF65-F5344CB8AC3E}">
        <p14:creationId xmlns:p14="http://schemas.microsoft.com/office/powerpoint/2010/main" val="27468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281522F-FFE3-4414-A5ED-1906148D83C9}"/>
              </a:ext>
            </a:extLst>
          </p:cNvPr>
          <p:cNvSpPr>
            <a:spLocks noChangeArrowheads="1"/>
          </p:cNvSpPr>
          <p:nvPr/>
        </p:nvSpPr>
        <p:spPr bwMode="auto">
          <a:xfrm>
            <a:off x="990600" y="2514600"/>
            <a:ext cx="74676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latin typeface="Comic Sans MS" panose="030F0702030302020204" pitchFamily="66" charset="0"/>
              </a:rPr>
              <a:t>SELECT</a:t>
            </a:r>
            <a:r>
              <a:rPr lang="en-US" altLang="en-US" sz="1600" dirty="0">
                <a:latin typeface="Comic Sans MS" panose="030F0702030302020204" pitchFamily="66" charset="0"/>
              </a:rPr>
              <a:t> </a:t>
            </a:r>
            <a:r>
              <a:rPr lang="en-US" altLang="en-US" sz="1800" dirty="0">
                <a:latin typeface="Comic Sans MS" panose="030F0702030302020204" pitchFamily="66" charset="0"/>
              </a:rPr>
              <a:t> </a:t>
            </a:r>
            <a:r>
              <a:rPr lang="en-US" altLang="en-US" sz="1800" dirty="0" err="1">
                <a:latin typeface="Comic Sans MS" panose="030F0702030302020204" pitchFamily="66" charset="0"/>
              </a:rPr>
              <a:t>S.sname</a:t>
            </a:r>
            <a:endParaRPr lang="en-US" altLang="en-US" sz="18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FROM  Sailors S</a:t>
            </a:r>
          </a:p>
          <a:p>
            <a:pPr>
              <a:spcBef>
                <a:spcPct val="0"/>
              </a:spcBef>
              <a:buFontTx/>
              <a:buNone/>
            </a:pPr>
            <a:r>
              <a:rPr lang="en-US" altLang="en-US" sz="1800" dirty="0">
                <a:latin typeface="Comic Sans MS" panose="030F0702030302020204" pitchFamily="66" charset="0"/>
              </a:rPr>
              <a:t>WHERE</a:t>
            </a:r>
            <a:r>
              <a:rPr lang="en-US" altLang="en-US" sz="1600" dirty="0">
                <a:latin typeface="Comic Sans MS" panose="030F0702030302020204" pitchFamily="66" charset="0"/>
              </a:rPr>
              <a:t> </a:t>
            </a:r>
            <a:r>
              <a:rPr lang="en-US" altLang="en-US" sz="1800" dirty="0">
                <a:latin typeface="Comic Sans MS" panose="030F0702030302020204" pitchFamily="66" charset="0"/>
              </a:rPr>
              <a:t> </a:t>
            </a:r>
            <a:r>
              <a:rPr lang="en-US" altLang="en-US" sz="1800" dirty="0" err="1">
                <a:latin typeface="Comic Sans MS" panose="030F0702030302020204" pitchFamily="66" charset="0"/>
              </a:rPr>
              <a:t>S.sid</a:t>
            </a:r>
            <a:r>
              <a:rPr lang="en-US" altLang="en-US" sz="1800" dirty="0">
                <a:latin typeface="Comic Sans MS" panose="030F0702030302020204" pitchFamily="66" charset="0"/>
              </a:rPr>
              <a:t> NOT IN  (SELECT  </a:t>
            </a:r>
            <a:r>
              <a:rPr lang="en-US" altLang="en-US" sz="1800" dirty="0" err="1">
                <a:latin typeface="Comic Sans MS" panose="030F0702030302020204" pitchFamily="66" charset="0"/>
              </a:rPr>
              <a:t>R.sid</a:t>
            </a:r>
            <a:endParaRPr lang="en-US" altLang="en-US" sz="18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                               FROM  Reserves R</a:t>
            </a:r>
          </a:p>
          <a:p>
            <a:pPr>
              <a:spcBef>
                <a:spcPct val="0"/>
              </a:spcBef>
              <a:buFontTx/>
              <a:buNone/>
            </a:pPr>
            <a:r>
              <a:rPr lang="en-US" altLang="en-US" sz="1800" dirty="0">
                <a:latin typeface="Comic Sans MS" panose="030F0702030302020204" pitchFamily="66" charset="0"/>
              </a:rPr>
              <a:t>                               WHERE  </a:t>
            </a:r>
            <a:r>
              <a:rPr lang="en-US" altLang="en-US" sz="1800" dirty="0" err="1">
                <a:latin typeface="Comic Sans MS" panose="030F0702030302020204" pitchFamily="66" charset="0"/>
              </a:rPr>
              <a:t>R.bid</a:t>
            </a:r>
            <a:r>
              <a:rPr lang="en-US" altLang="en-US" sz="1800" dirty="0">
                <a:latin typeface="Comic Sans MS" panose="030F0702030302020204" pitchFamily="66" charset="0"/>
              </a:rPr>
              <a:t> IN ( SELECT </a:t>
            </a:r>
            <a:r>
              <a:rPr lang="en-US" altLang="en-US" sz="1800" dirty="0" err="1">
                <a:latin typeface="Comic Sans MS" panose="030F0702030302020204" pitchFamily="66" charset="0"/>
              </a:rPr>
              <a:t>B.bid</a:t>
            </a:r>
            <a:endParaRPr lang="en-US" altLang="en-US" sz="18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                                                             FROM Boats B</a:t>
            </a:r>
          </a:p>
          <a:p>
            <a:pPr>
              <a:spcBef>
                <a:spcPct val="0"/>
              </a:spcBef>
              <a:buFontTx/>
              <a:buNone/>
            </a:pPr>
            <a:r>
              <a:rPr lang="en-US" altLang="en-US" sz="1800" dirty="0">
                <a:latin typeface="Comic Sans MS" panose="030F0702030302020204" pitchFamily="66" charset="0"/>
              </a:rPr>
              <a:t>                                                             WHERE </a:t>
            </a:r>
            <a:r>
              <a:rPr lang="en-US" altLang="en-US" sz="1800" dirty="0" err="1">
                <a:latin typeface="Comic Sans MS" panose="030F0702030302020204" pitchFamily="66" charset="0"/>
              </a:rPr>
              <a:t>B.color</a:t>
            </a:r>
            <a:r>
              <a:rPr lang="en-US" altLang="en-US" sz="1800" dirty="0">
                <a:latin typeface="Comic Sans MS" panose="030F0702030302020204" pitchFamily="66" charset="0"/>
              </a:rPr>
              <a:t>='red')</a:t>
            </a:r>
          </a:p>
        </p:txBody>
      </p:sp>
      <p:sp>
        <p:nvSpPr>
          <p:cNvPr id="38915" name="Rectangle 3">
            <a:extLst>
              <a:ext uri="{FF2B5EF4-FFF2-40B4-BE49-F238E27FC236}">
                <a16:creationId xmlns:a16="http://schemas.microsoft.com/office/drawing/2014/main" id="{1FF063C2-8BA8-4B5B-BFAF-B68D266A45A5}"/>
              </a:ext>
            </a:extLst>
          </p:cNvPr>
          <p:cNvSpPr>
            <a:spLocks noChangeArrowheads="1"/>
          </p:cNvSpPr>
          <p:nvPr/>
        </p:nvSpPr>
        <p:spPr bwMode="auto">
          <a:xfrm>
            <a:off x="838200" y="1219200"/>
            <a:ext cx="7496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223838" indent="-223838">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0" indent="0">
              <a:spcBef>
                <a:spcPct val="0"/>
              </a:spcBef>
              <a:buNone/>
            </a:pPr>
            <a:r>
              <a:rPr lang="en-US" altLang="en-US" sz="2800" dirty="0">
                <a:latin typeface="Comic Sans MS" panose="030F0702030302020204" pitchFamily="66" charset="0"/>
              </a:rPr>
              <a:t>Find names of sailors who’ve not reserved a red boat.</a:t>
            </a:r>
          </a:p>
        </p:txBody>
      </p:sp>
      <p:sp>
        <p:nvSpPr>
          <p:cNvPr id="38916" name="TextBox 3">
            <a:extLst>
              <a:ext uri="{FF2B5EF4-FFF2-40B4-BE49-F238E27FC236}">
                <a16:creationId xmlns:a16="http://schemas.microsoft.com/office/drawing/2014/main" id="{0E9DB5B8-2E36-4B83-8069-FB94812583A0}"/>
              </a:ext>
            </a:extLst>
          </p:cNvPr>
          <p:cNvSpPr txBox="1">
            <a:spLocks noChangeArrowheads="1"/>
          </p:cNvSpPr>
          <p:nvPr/>
        </p:nvSpPr>
        <p:spPr bwMode="auto">
          <a:xfrm>
            <a:off x="1600200" y="5176837"/>
            <a:ext cx="5035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dirty="0">
                <a:latin typeface="Comic Sans MS" panose="030F0702030302020204" pitchFamily="66" charset="0"/>
              </a:rPr>
              <a:t>Can you come up with other ways?</a:t>
            </a:r>
          </a:p>
        </p:txBody>
      </p:sp>
      <p:sp>
        <p:nvSpPr>
          <p:cNvPr id="5" name="Title 1">
            <a:extLst>
              <a:ext uri="{FF2B5EF4-FFF2-40B4-BE49-F238E27FC236}">
                <a16:creationId xmlns:a16="http://schemas.microsoft.com/office/drawing/2014/main" id="{CB658E64-A57B-4B06-98E0-8CA586B2868B}"/>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NOT 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27559A3-A47F-479A-8311-9DAF00F20DB0}"/>
              </a:ext>
            </a:extLst>
          </p:cNvPr>
          <p:cNvSpPr>
            <a:spLocks noChangeArrowheads="1"/>
          </p:cNvSpPr>
          <p:nvPr/>
        </p:nvSpPr>
        <p:spPr bwMode="auto">
          <a:xfrm>
            <a:off x="1249774" y="2734838"/>
            <a:ext cx="6644449" cy="1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latin typeface="Comic Sans MS" panose="030F0702030302020204" pitchFamily="66" charset="0"/>
              </a:rPr>
              <a:t>SELECT </a:t>
            </a:r>
            <a:r>
              <a:rPr lang="en-US" altLang="en-US" sz="2000" dirty="0">
                <a:latin typeface="Comic Sans MS" panose="030F0702030302020204" pitchFamily="66" charset="0"/>
              </a:rPr>
              <a:t> </a:t>
            </a:r>
            <a:r>
              <a:rPr lang="en-US" altLang="en-US" sz="2000" dirty="0" err="1">
                <a:latin typeface="Comic Sans MS" panose="030F0702030302020204" pitchFamily="66" charset="0"/>
              </a:rPr>
              <a:t>S.sname</a:t>
            </a:r>
            <a:endParaRPr lang="en-US" altLang="en-US" sz="20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FROM</a:t>
            </a:r>
            <a:r>
              <a:rPr lang="en-US" altLang="en-US" sz="2000" dirty="0">
                <a:latin typeface="Comic Sans MS" panose="030F0702030302020204" pitchFamily="66" charset="0"/>
              </a:rPr>
              <a:t>  Sailors S</a:t>
            </a:r>
          </a:p>
          <a:p>
            <a:pPr>
              <a:spcBef>
                <a:spcPct val="0"/>
              </a:spcBef>
              <a:buFontTx/>
              <a:buNone/>
            </a:pPr>
            <a:r>
              <a:rPr lang="en-US" altLang="en-US" sz="1800" dirty="0">
                <a:latin typeface="Comic Sans MS" panose="030F0702030302020204" pitchFamily="66" charset="0"/>
              </a:rPr>
              <a:t>WHERE   EXISTS</a:t>
            </a:r>
            <a:r>
              <a:rPr lang="en-US" altLang="en-US" sz="2000" dirty="0">
                <a:latin typeface="Comic Sans MS" panose="030F0702030302020204" pitchFamily="66" charset="0"/>
              </a:rPr>
              <a:t>  (</a:t>
            </a:r>
            <a:r>
              <a:rPr lang="en-US" altLang="en-US" sz="1800" dirty="0">
                <a:latin typeface="Comic Sans MS" panose="030F0702030302020204" pitchFamily="66" charset="0"/>
              </a:rPr>
              <a:t>SELECT</a:t>
            </a:r>
            <a:r>
              <a:rPr lang="en-US" altLang="en-US" sz="2000" dirty="0">
                <a:latin typeface="Comic Sans MS" panose="030F0702030302020204" pitchFamily="66" charset="0"/>
              </a:rPr>
              <a:t> distinct </a:t>
            </a:r>
            <a:r>
              <a:rPr lang="en-US" altLang="en-US" sz="2000" dirty="0" err="1">
                <a:latin typeface="Comic Sans MS" panose="030F0702030302020204" pitchFamily="66" charset="0"/>
              </a:rPr>
              <a:t>R.bid</a:t>
            </a:r>
            <a:endParaRPr lang="en-US" altLang="en-US" sz="2000" dirty="0">
              <a:latin typeface="Comic Sans MS" panose="030F0702030302020204" pitchFamily="66" charset="0"/>
            </a:endParaRP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FROM</a:t>
            </a:r>
            <a:r>
              <a:rPr lang="en-US" altLang="en-US" sz="2000" dirty="0">
                <a:latin typeface="Comic Sans MS" panose="030F0702030302020204" pitchFamily="66" charset="0"/>
              </a:rPr>
              <a:t>  Reserves R</a:t>
            </a: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WHERE</a:t>
            </a:r>
            <a:r>
              <a:rPr lang="en-US" altLang="en-US" sz="2000" dirty="0">
                <a:latin typeface="Comic Sans MS" panose="030F0702030302020204" pitchFamily="66" charset="0"/>
              </a:rPr>
              <a:t>  </a:t>
            </a:r>
            <a:r>
              <a:rPr lang="en-US" altLang="en-US" sz="2000" dirty="0" err="1">
                <a:latin typeface="Comic Sans MS" panose="030F0702030302020204" pitchFamily="66" charset="0"/>
              </a:rPr>
              <a:t>R.bid</a:t>
            </a:r>
            <a:r>
              <a:rPr lang="en-US" altLang="en-US" sz="2000" dirty="0">
                <a:latin typeface="Comic Sans MS" panose="030F0702030302020204" pitchFamily="66" charset="0"/>
              </a:rPr>
              <a:t>=103 </a:t>
            </a:r>
            <a:r>
              <a:rPr lang="en-US" altLang="en-US" sz="1800" dirty="0">
                <a:latin typeface="Comic Sans MS" panose="030F0702030302020204" pitchFamily="66" charset="0"/>
              </a:rPr>
              <a:t>AND</a:t>
            </a:r>
            <a:r>
              <a:rPr lang="en-US" altLang="en-US" sz="2000" dirty="0">
                <a:latin typeface="Comic Sans MS" panose="030F0702030302020204" pitchFamily="66" charset="0"/>
              </a:rPr>
              <a:t> </a:t>
            </a:r>
            <a:r>
              <a:rPr lang="en-US" altLang="en-US" sz="2000" dirty="0" err="1">
                <a:latin typeface="Comic Sans MS" panose="030F0702030302020204" pitchFamily="66" charset="0"/>
              </a:rPr>
              <a:t>S.sid</a:t>
            </a:r>
            <a:r>
              <a:rPr lang="en-US" altLang="en-US" sz="2000" dirty="0">
                <a:latin typeface="Comic Sans MS" panose="030F0702030302020204" pitchFamily="66" charset="0"/>
              </a:rPr>
              <a:t>=</a:t>
            </a:r>
            <a:r>
              <a:rPr lang="en-US" altLang="en-US" sz="2000" dirty="0" err="1">
                <a:latin typeface="Comic Sans MS" panose="030F0702030302020204" pitchFamily="66" charset="0"/>
              </a:rPr>
              <a:t>R.sid</a:t>
            </a:r>
            <a:r>
              <a:rPr lang="en-US" altLang="en-US" sz="2000" dirty="0">
                <a:latin typeface="Comic Sans MS" panose="030F0702030302020204" pitchFamily="66" charset="0"/>
              </a:rPr>
              <a:t>)</a:t>
            </a:r>
          </a:p>
        </p:txBody>
      </p:sp>
      <p:sp>
        <p:nvSpPr>
          <p:cNvPr id="41987" name="Rectangle 3">
            <a:extLst>
              <a:ext uri="{FF2B5EF4-FFF2-40B4-BE49-F238E27FC236}">
                <a16:creationId xmlns:a16="http://schemas.microsoft.com/office/drawing/2014/main" id="{6A9761D8-9227-47B6-B9C1-E36D34BD2485}"/>
              </a:ext>
            </a:extLst>
          </p:cNvPr>
          <p:cNvSpPr>
            <a:spLocks noChangeArrowheads="1"/>
          </p:cNvSpPr>
          <p:nvPr/>
        </p:nvSpPr>
        <p:spPr bwMode="auto">
          <a:xfrm>
            <a:off x="723899" y="1460599"/>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dirty="0">
                <a:latin typeface="Comic Sans MS" panose="030F0702030302020204" pitchFamily="66" charset="0"/>
              </a:rPr>
              <a:t>Find sailors with at most one reservation for boat #103.</a:t>
            </a:r>
          </a:p>
        </p:txBody>
      </p:sp>
      <p:sp>
        <p:nvSpPr>
          <p:cNvPr id="5" name="Title 1">
            <a:extLst>
              <a:ext uri="{FF2B5EF4-FFF2-40B4-BE49-F238E27FC236}">
                <a16:creationId xmlns:a16="http://schemas.microsoft.com/office/drawing/2014/main" id="{0FB32297-A19E-402A-AECF-11A76749B25A}"/>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EXISTS with correlation</a:t>
            </a:r>
          </a:p>
        </p:txBody>
      </p:sp>
      <p:sp>
        <p:nvSpPr>
          <p:cNvPr id="6" name="Arc 4">
            <a:extLst>
              <a:ext uri="{FF2B5EF4-FFF2-40B4-BE49-F238E27FC236}">
                <a16:creationId xmlns:a16="http://schemas.microsoft.com/office/drawing/2014/main" id="{D9292CAF-516D-4C6C-BC4E-24B1CF44C0A7}"/>
              </a:ext>
            </a:extLst>
          </p:cNvPr>
          <p:cNvSpPr>
            <a:spLocks/>
          </p:cNvSpPr>
          <p:nvPr/>
        </p:nvSpPr>
        <p:spPr bwMode="auto">
          <a:xfrm>
            <a:off x="3276600" y="3206262"/>
            <a:ext cx="3124200" cy="685801"/>
          </a:xfrm>
          <a:custGeom>
            <a:avLst/>
            <a:gdLst>
              <a:gd name="T0" fmla="*/ 2147483646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9" y="0"/>
                </a:moveTo>
                <a:cubicBezTo>
                  <a:pt x="11941" y="11"/>
                  <a:pt x="21600" y="9678"/>
                  <a:pt x="21600" y="21600"/>
                </a:cubicBezTo>
              </a:path>
              <a:path w="21600" h="21600" stroke="0" extrusionOk="0">
                <a:moveTo>
                  <a:pt x="19" y="0"/>
                </a:moveTo>
                <a:cubicBezTo>
                  <a:pt x="11941" y="11"/>
                  <a:pt x="21600" y="9678"/>
                  <a:pt x="21600" y="21600"/>
                </a:cubicBezTo>
                <a:lnTo>
                  <a:pt x="0" y="21600"/>
                </a:lnTo>
                <a:lnTo>
                  <a:pt x="19"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2DFDE6-1A64-4DEE-A37E-2A182310C309}"/>
              </a:ext>
            </a:extLst>
          </p:cNvPr>
          <p:cNvSpPr txBox="1"/>
          <p:nvPr/>
        </p:nvSpPr>
        <p:spPr>
          <a:xfrm>
            <a:off x="1981200" y="2514600"/>
            <a:ext cx="5463227" cy="584775"/>
          </a:xfrm>
          <a:prstGeom prst="rect">
            <a:avLst/>
          </a:prstGeom>
          <a:noFill/>
        </p:spPr>
        <p:txBody>
          <a:bodyPr wrap="none" rtlCol="0">
            <a:spAutoFit/>
          </a:bodyPr>
          <a:lstStyle/>
          <a:p>
            <a:r>
              <a:rPr lang="en-US" sz="3200" dirty="0"/>
              <a:t>Group By, Having, Set operators</a:t>
            </a:r>
          </a:p>
        </p:txBody>
      </p:sp>
    </p:spTree>
    <p:extLst>
      <p:ext uri="{BB962C8B-B14F-4D97-AF65-F5344CB8AC3E}">
        <p14:creationId xmlns:p14="http://schemas.microsoft.com/office/powerpoint/2010/main" val="2377500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7CCB4-6336-41A5-BB26-C86176546991}"/>
              </a:ext>
            </a:extLst>
          </p:cNvPr>
          <p:cNvSpPr/>
          <p:nvPr/>
        </p:nvSpPr>
        <p:spPr>
          <a:xfrm>
            <a:off x="990600" y="1676400"/>
            <a:ext cx="5598007" cy="1815882"/>
          </a:xfrm>
          <a:prstGeom prst="rect">
            <a:avLst/>
          </a:prstGeom>
        </p:spPr>
        <p:txBody>
          <a:bodyPr wrap="none">
            <a:spAutoFit/>
          </a:bodyPr>
          <a:lstStyle/>
          <a:p>
            <a:r>
              <a:rPr lang="en-US" altLang="en-US" sz="2800" i="1" dirty="0">
                <a:solidFill>
                  <a:schemeClr val="accent2"/>
                </a:solidFill>
                <a:latin typeface="Comic Sans MS" panose="030F0702030302020204" pitchFamily="66" charset="0"/>
              </a:rPr>
              <a:t>Other operators: op</a:t>
            </a:r>
            <a:r>
              <a:rPr lang="en-US" altLang="en-US" sz="2800" dirty="0">
                <a:solidFill>
                  <a:schemeClr val="accent2"/>
                </a:solidFill>
                <a:latin typeface="Comic Sans MS" panose="030F0702030302020204" pitchFamily="66" charset="0"/>
              </a:rPr>
              <a:t> </a:t>
            </a:r>
            <a:r>
              <a:rPr lang="en-US" altLang="en-US" sz="2400" dirty="0">
                <a:solidFill>
                  <a:schemeClr val="accent2"/>
                </a:solidFill>
                <a:latin typeface="Comic Sans MS" panose="030F0702030302020204" pitchFamily="66" charset="0"/>
              </a:rPr>
              <a:t>ANY</a:t>
            </a:r>
            <a:r>
              <a:rPr lang="en-US" altLang="en-US" sz="2800" dirty="0">
                <a:solidFill>
                  <a:schemeClr val="accent2"/>
                </a:solidFill>
                <a:latin typeface="Comic Sans MS" panose="030F0702030302020204" pitchFamily="66" charset="0"/>
              </a:rPr>
              <a:t>, </a:t>
            </a:r>
            <a:r>
              <a:rPr lang="en-US" altLang="en-US" sz="2800" i="1" dirty="0">
                <a:solidFill>
                  <a:schemeClr val="accent2"/>
                </a:solidFill>
                <a:latin typeface="Comic Sans MS" panose="030F0702030302020204" pitchFamily="66" charset="0"/>
              </a:rPr>
              <a:t>op</a:t>
            </a:r>
            <a:r>
              <a:rPr lang="en-US" altLang="en-US" sz="2800" dirty="0">
                <a:solidFill>
                  <a:schemeClr val="accent2"/>
                </a:solidFill>
                <a:latin typeface="Comic Sans MS" panose="030F0702030302020204" pitchFamily="66" charset="0"/>
              </a:rPr>
              <a:t> </a:t>
            </a:r>
            <a:r>
              <a:rPr lang="en-US" altLang="en-US" sz="2400" dirty="0">
                <a:solidFill>
                  <a:schemeClr val="accent2"/>
                </a:solidFill>
                <a:latin typeface="Comic Sans MS" panose="030F0702030302020204" pitchFamily="66" charset="0"/>
              </a:rPr>
              <a:t>ALL</a:t>
            </a:r>
            <a:endParaRPr lang="en-US" altLang="en-US" sz="2800" dirty="0">
              <a:solidFill>
                <a:schemeClr val="accent2"/>
              </a:solidFill>
              <a:latin typeface="Comic Sans MS" panose="030F0702030302020204" pitchFamily="66" charset="0"/>
            </a:endParaRPr>
          </a:p>
          <a:p>
            <a:endParaRPr lang="en-US" altLang="en-US" sz="2800" dirty="0">
              <a:solidFill>
                <a:schemeClr val="accent2"/>
              </a:solidFill>
              <a:latin typeface="Comic Sans MS" panose="030F0702030302020204" pitchFamily="66" charset="0"/>
            </a:endParaRPr>
          </a:p>
          <a:p>
            <a:r>
              <a:rPr lang="en-US" altLang="en-US" sz="2800" dirty="0">
                <a:solidFill>
                  <a:schemeClr val="accent2"/>
                </a:solidFill>
                <a:latin typeface="Comic Sans MS" panose="030F0702030302020204" pitchFamily="66" charset="0"/>
              </a:rPr>
              <a:t>Op can be =, &gt;, &lt;</a:t>
            </a:r>
            <a:r>
              <a:rPr lang="en-US" altLang="en-US" sz="2800" dirty="0">
                <a:latin typeface="Comic Sans MS" panose="030F0702030302020204" pitchFamily="66" charset="0"/>
              </a:rPr>
              <a:t>  </a:t>
            </a:r>
          </a:p>
          <a:p>
            <a:endParaRPr lang="en-US" sz="2800" dirty="0"/>
          </a:p>
        </p:txBody>
      </p:sp>
      <p:sp>
        <p:nvSpPr>
          <p:cNvPr id="3" name="Rectangle 2">
            <a:extLst>
              <a:ext uri="{FF2B5EF4-FFF2-40B4-BE49-F238E27FC236}">
                <a16:creationId xmlns:a16="http://schemas.microsoft.com/office/drawing/2014/main" id="{49E8D413-83FC-4960-814D-A913C3DDC76F}"/>
              </a:ext>
            </a:extLst>
          </p:cNvPr>
          <p:cNvSpPr/>
          <p:nvPr/>
        </p:nvSpPr>
        <p:spPr>
          <a:xfrm>
            <a:off x="1006522" y="914400"/>
            <a:ext cx="6096000" cy="461665"/>
          </a:xfrm>
          <a:prstGeom prst="rect">
            <a:avLst/>
          </a:prstGeom>
        </p:spPr>
        <p:txBody>
          <a:bodyPr wrap="square">
            <a:spAutoFit/>
          </a:bodyPr>
          <a:lstStyle/>
          <a:p>
            <a:r>
              <a:rPr lang="en-US" altLang="en-US" sz="2400" dirty="0">
                <a:latin typeface="Comic Sans MS" panose="030F0702030302020204" pitchFamily="66" charset="0"/>
              </a:rPr>
              <a:t>Can also use </a:t>
            </a:r>
            <a:r>
              <a:rPr lang="en-US" altLang="en-US" sz="2400" dirty="0">
                <a:solidFill>
                  <a:schemeClr val="accent2"/>
                </a:solidFill>
                <a:latin typeface="Comic Sans MS" panose="030F0702030302020204" pitchFamily="66" charset="0"/>
              </a:rPr>
              <a:t>NOT IN, NOT EXISTS.</a:t>
            </a:r>
            <a:endParaRPr lang="en-US" altLang="en-US" sz="2800" dirty="0">
              <a:latin typeface="Comic Sans MS" panose="030F0702030302020204" pitchFamily="66" charset="0"/>
            </a:endParaRPr>
          </a:p>
        </p:txBody>
      </p:sp>
    </p:spTree>
    <p:extLst>
      <p:ext uri="{BB962C8B-B14F-4D97-AF65-F5344CB8AC3E}">
        <p14:creationId xmlns:p14="http://schemas.microsoft.com/office/powerpoint/2010/main" val="2934787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F9595C2-E7BB-4949-B12B-78223EC8B5BE}"/>
              </a:ext>
            </a:extLst>
          </p:cNvPr>
          <p:cNvSpPr>
            <a:spLocks noChangeArrowheads="1"/>
          </p:cNvSpPr>
          <p:nvPr/>
        </p:nvSpPr>
        <p:spPr bwMode="auto">
          <a:xfrm>
            <a:off x="1292859" y="2898775"/>
            <a:ext cx="5945188"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a:t>
            </a:r>
            <a:r>
              <a:rPr lang="en-US" altLang="en-US" sz="2400" dirty="0">
                <a:latin typeface="Comic Sans MS" panose="030F0702030302020204" pitchFamily="66" charset="0"/>
              </a:rPr>
              <a:t>  </a:t>
            </a:r>
            <a:r>
              <a:rPr lang="en-US" altLang="en-US" sz="2400" dirty="0" err="1">
                <a:latin typeface="Comic Sans MS" panose="030F0702030302020204" pitchFamily="66" charset="0"/>
              </a:rPr>
              <a:t>S.sname</a:t>
            </a:r>
            <a:r>
              <a:rPr lang="en-US" altLang="en-US" sz="2400" dirty="0">
                <a:latin typeface="Comic Sans MS" panose="030F0702030302020204" pitchFamily="66" charset="0"/>
              </a:rPr>
              <a:t>, </a:t>
            </a:r>
            <a:r>
              <a:rPr lang="en-US" altLang="en-US" sz="2400" dirty="0" err="1">
                <a:latin typeface="Comic Sans MS" panose="030F0702030302020204" pitchFamily="66" charset="0"/>
              </a:rPr>
              <a:t>S.age</a:t>
            </a:r>
            <a:endParaRPr lang="en-US" altLang="en-US" sz="2400" dirty="0">
              <a:latin typeface="Comic Sans MS" panose="030F0702030302020204" pitchFamily="66" charset="0"/>
            </a:endParaRP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a:t>
            </a:r>
          </a:p>
          <a:p>
            <a:pPr>
              <a:spcBef>
                <a:spcPct val="0"/>
              </a:spcBef>
              <a:buFontTx/>
              <a:buNone/>
            </a:pPr>
            <a:r>
              <a:rPr lang="en-US" altLang="en-US" sz="2000" dirty="0">
                <a:latin typeface="Comic Sans MS" panose="030F0702030302020204" pitchFamily="66" charset="0"/>
              </a:rPr>
              <a:t>WHERE</a:t>
            </a:r>
            <a:r>
              <a:rPr lang="en-US" altLang="en-US" sz="2400" dirty="0">
                <a:latin typeface="Comic Sans MS" panose="030F0702030302020204" pitchFamily="66" charset="0"/>
              </a:rPr>
              <a:t>  </a:t>
            </a:r>
            <a:r>
              <a:rPr lang="en-US" altLang="en-US" sz="2400" dirty="0" err="1">
                <a:latin typeface="Comic Sans MS" panose="030F0702030302020204" pitchFamily="66" charset="0"/>
              </a:rPr>
              <a:t>S.age</a:t>
            </a:r>
            <a:r>
              <a:rPr lang="en-US" altLang="en-US" sz="2400" dirty="0">
                <a:latin typeface="Comic Sans MS" panose="030F0702030302020204" pitchFamily="66" charset="0"/>
              </a:rPr>
              <a:t>= (</a:t>
            </a:r>
            <a:r>
              <a:rPr lang="en-US" altLang="en-US" sz="2000" dirty="0">
                <a:latin typeface="Comic Sans MS" panose="030F0702030302020204" pitchFamily="66" charset="0"/>
              </a:rPr>
              <a:t>SELECT  MAX</a:t>
            </a:r>
            <a:r>
              <a:rPr lang="en-US" altLang="en-US" sz="2400" dirty="0">
                <a:latin typeface="Comic Sans MS" panose="030F0702030302020204" pitchFamily="66" charset="0"/>
              </a:rPr>
              <a:t>(S2.age)</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S2)</a:t>
            </a:r>
          </a:p>
        </p:txBody>
      </p:sp>
      <p:sp>
        <p:nvSpPr>
          <p:cNvPr id="48131" name="Text Box 3">
            <a:extLst>
              <a:ext uri="{FF2B5EF4-FFF2-40B4-BE49-F238E27FC236}">
                <a16:creationId xmlns:a16="http://schemas.microsoft.com/office/drawing/2014/main" id="{54C6E0BF-9F5E-49CC-AD23-1A889DAA973D}"/>
              </a:ext>
            </a:extLst>
          </p:cNvPr>
          <p:cNvSpPr txBox="1">
            <a:spLocks noChangeArrowheads="1"/>
          </p:cNvSpPr>
          <p:nvPr/>
        </p:nvSpPr>
        <p:spPr bwMode="auto">
          <a:xfrm>
            <a:off x="667384" y="2209800"/>
            <a:ext cx="794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dirty="0">
                <a:latin typeface="Comic Sans MS" panose="030F0702030302020204" pitchFamily="66" charset="0"/>
              </a:rPr>
              <a:t>Find the name and the age of the oldest sailor.</a:t>
            </a:r>
          </a:p>
        </p:txBody>
      </p:sp>
      <p:sp>
        <p:nvSpPr>
          <p:cNvPr id="9" name="Title 1">
            <a:extLst>
              <a:ext uri="{FF2B5EF4-FFF2-40B4-BE49-F238E27FC236}">
                <a16:creationId xmlns:a16="http://schemas.microsoft.com/office/drawing/2014/main" id="{B6585028-D195-4427-8605-44D542A3287D}"/>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Aggregation functions in the SUBQUERY in the where clause</a:t>
            </a:r>
          </a:p>
        </p:txBody>
      </p:sp>
    </p:spTree>
    <p:extLst>
      <p:ext uri="{BB962C8B-B14F-4D97-AF65-F5344CB8AC3E}">
        <p14:creationId xmlns:p14="http://schemas.microsoft.com/office/powerpoint/2010/main" val="2664882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F05753A3-BD57-4900-8BFA-3B158DBBB0AF}"/>
              </a:ext>
            </a:extLst>
          </p:cNvPr>
          <p:cNvSpPr>
            <a:spLocks noChangeArrowheads="1"/>
          </p:cNvSpPr>
          <p:nvPr/>
        </p:nvSpPr>
        <p:spPr bwMode="auto">
          <a:xfrm>
            <a:off x="1890711" y="3429000"/>
            <a:ext cx="536257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latin typeface="Comic Sans MS" panose="030F0702030302020204" pitchFamily="66" charset="0"/>
              </a:rPr>
              <a:t>SELECT</a:t>
            </a:r>
            <a:r>
              <a:rPr lang="en-US" altLang="en-US" sz="2000" dirty="0">
                <a:latin typeface="Comic Sans MS" panose="030F0702030302020204" pitchFamily="66" charset="0"/>
              </a:rPr>
              <a:t>  </a:t>
            </a:r>
            <a:r>
              <a:rPr lang="en-US" altLang="en-US" sz="2000" dirty="0" err="1">
                <a:solidFill>
                  <a:schemeClr val="accent2"/>
                </a:solidFill>
                <a:latin typeface="Comic Sans MS" panose="030F0702030302020204" pitchFamily="66" charset="0"/>
              </a:rPr>
              <a:t>S.rating</a:t>
            </a:r>
            <a:r>
              <a:rPr lang="en-US" altLang="en-US" sz="2000" dirty="0">
                <a:latin typeface="Comic Sans MS" panose="030F0702030302020204" pitchFamily="66" charset="0"/>
              </a:rPr>
              <a:t>,  </a:t>
            </a:r>
            <a:r>
              <a:rPr lang="en-US" altLang="en-US" sz="1800" dirty="0">
                <a:latin typeface="Comic Sans MS" panose="030F0702030302020204" pitchFamily="66" charset="0"/>
              </a:rPr>
              <a:t>MIN</a:t>
            </a:r>
            <a:r>
              <a:rPr lang="en-US" altLang="en-US" sz="2000" dirty="0">
                <a:latin typeface="Comic Sans MS" panose="030F0702030302020204" pitchFamily="66" charset="0"/>
              </a:rPr>
              <a:t> (</a:t>
            </a:r>
            <a:r>
              <a:rPr lang="en-US" altLang="en-US" sz="2000" dirty="0" err="1">
                <a:latin typeface="Comic Sans MS" panose="030F0702030302020204" pitchFamily="66" charset="0"/>
              </a:rPr>
              <a:t>S.age</a:t>
            </a:r>
            <a:r>
              <a:rPr lang="en-US" altLang="en-US" sz="2000" dirty="0">
                <a:latin typeface="Comic Sans MS" panose="030F0702030302020204" pitchFamily="66" charset="0"/>
              </a:rPr>
              <a:t>)</a:t>
            </a:r>
          </a:p>
          <a:p>
            <a:pPr>
              <a:spcBef>
                <a:spcPct val="0"/>
              </a:spcBef>
              <a:buFontTx/>
              <a:buNone/>
            </a:pPr>
            <a:r>
              <a:rPr lang="en-US" altLang="en-US" sz="1800" dirty="0">
                <a:latin typeface="Comic Sans MS" panose="030F0702030302020204" pitchFamily="66" charset="0"/>
              </a:rPr>
              <a:t>FROM</a:t>
            </a:r>
            <a:r>
              <a:rPr lang="en-US" altLang="en-US" sz="2000" dirty="0">
                <a:latin typeface="Comic Sans MS" panose="030F0702030302020204" pitchFamily="66" charset="0"/>
              </a:rPr>
              <a:t>  Sailors S</a:t>
            </a:r>
          </a:p>
          <a:p>
            <a:pPr>
              <a:spcBef>
                <a:spcPct val="0"/>
              </a:spcBef>
              <a:buFontTx/>
              <a:buNone/>
            </a:pPr>
            <a:r>
              <a:rPr lang="en-US" altLang="en-US" sz="1800" dirty="0">
                <a:latin typeface="Comic Sans MS" panose="030F0702030302020204" pitchFamily="66" charset="0"/>
              </a:rPr>
              <a:t>WHERE</a:t>
            </a:r>
            <a:r>
              <a:rPr lang="en-US" altLang="en-US" sz="2000" dirty="0">
                <a:latin typeface="Comic Sans MS" panose="030F0702030302020204" pitchFamily="66" charset="0"/>
              </a:rPr>
              <a:t>  </a:t>
            </a:r>
            <a:r>
              <a:rPr lang="en-US" altLang="en-US" sz="2000" dirty="0" err="1">
                <a:latin typeface="Comic Sans MS" panose="030F0702030302020204" pitchFamily="66" charset="0"/>
              </a:rPr>
              <a:t>S.age</a:t>
            </a:r>
            <a:r>
              <a:rPr lang="en-US" altLang="en-US" sz="2000" dirty="0">
                <a:latin typeface="Comic Sans MS" panose="030F0702030302020204" pitchFamily="66" charset="0"/>
              </a:rPr>
              <a:t> &gt; 18</a:t>
            </a:r>
          </a:p>
          <a:p>
            <a:pPr>
              <a:spcBef>
                <a:spcPct val="0"/>
              </a:spcBef>
              <a:buFontTx/>
              <a:buNone/>
            </a:pPr>
            <a:r>
              <a:rPr lang="en-US" altLang="en-US" sz="1800" dirty="0">
                <a:latin typeface="Comic Sans MS" panose="030F0702030302020204" pitchFamily="66" charset="0"/>
              </a:rPr>
              <a:t>GROUP BY  </a:t>
            </a:r>
            <a:r>
              <a:rPr lang="en-US" altLang="en-US" sz="2000" dirty="0" err="1">
                <a:solidFill>
                  <a:schemeClr val="accent2"/>
                </a:solidFill>
                <a:latin typeface="Comic Sans MS" panose="030F0702030302020204" pitchFamily="66" charset="0"/>
              </a:rPr>
              <a:t>S.rating</a:t>
            </a:r>
            <a:endParaRPr lang="en-US" altLang="en-US" sz="2000" dirty="0">
              <a:latin typeface="Comic Sans MS" panose="030F0702030302020204" pitchFamily="66" charset="0"/>
            </a:endParaRPr>
          </a:p>
          <a:p>
            <a:pPr>
              <a:spcBef>
                <a:spcPct val="0"/>
              </a:spcBef>
              <a:buFontTx/>
              <a:buNone/>
            </a:pPr>
            <a:r>
              <a:rPr lang="en-US" altLang="en-US" sz="1800" dirty="0">
                <a:latin typeface="Comic Sans MS" panose="030F0702030302020204" pitchFamily="66" charset="0"/>
              </a:rPr>
              <a:t>HAVING</a:t>
            </a:r>
            <a:r>
              <a:rPr lang="en-US" altLang="en-US" sz="2000" dirty="0">
                <a:latin typeface="Comic Sans MS" panose="030F0702030302020204" pitchFamily="66" charset="0"/>
              </a:rPr>
              <a:t>  1  &lt;  (</a:t>
            </a:r>
            <a:r>
              <a:rPr lang="en-US" altLang="en-US" sz="1800" dirty="0">
                <a:latin typeface="Comic Sans MS" panose="030F0702030302020204" pitchFamily="66" charset="0"/>
              </a:rPr>
              <a:t>SELECT  COUNT </a:t>
            </a:r>
            <a:r>
              <a:rPr lang="en-US" altLang="en-US" sz="2000" dirty="0">
                <a:latin typeface="Comic Sans MS" panose="030F0702030302020204" pitchFamily="66" charset="0"/>
              </a:rPr>
              <a:t>(*)</a:t>
            </a: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FROM</a:t>
            </a:r>
            <a:r>
              <a:rPr lang="en-US" altLang="en-US" sz="2000" dirty="0">
                <a:latin typeface="Comic Sans MS" panose="030F0702030302020204" pitchFamily="66" charset="0"/>
              </a:rPr>
              <a:t>  Sailors S2</a:t>
            </a:r>
          </a:p>
          <a:p>
            <a:pPr>
              <a:spcBef>
                <a:spcPct val="0"/>
              </a:spcBef>
              <a:buFontTx/>
              <a:buNone/>
            </a:pPr>
            <a:r>
              <a:rPr lang="en-US" altLang="en-US" sz="2000" dirty="0">
                <a:latin typeface="Comic Sans MS" panose="030F0702030302020204" pitchFamily="66" charset="0"/>
              </a:rPr>
              <a:t>                         </a:t>
            </a:r>
            <a:r>
              <a:rPr lang="en-US" altLang="en-US" sz="1800" dirty="0">
                <a:latin typeface="Comic Sans MS" panose="030F0702030302020204" pitchFamily="66" charset="0"/>
              </a:rPr>
              <a:t>WHERE</a:t>
            </a:r>
            <a:r>
              <a:rPr lang="en-US" altLang="en-US" sz="2000" dirty="0">
                <a:latin typeface="Comic Sans MS" panose="030F0702030302020204" pitchFamily="66" charset="0"/>
              </a:rPr>
              <a:t>  </a:t>
            </a:r>
            <a:r>
              <a:rPr lang="en-US" altLang="en-US" sz="2000" dirty="0" err="1">
                <a:solidFill>
                  <a:schemeClr val="accent2"/>
                </a:solidFill>
                <a:latin typeface="Comic Sans MS" panose="030F0702030302020204" pitchFamily="66" charset="0"/>
              </a:rPr>
              <a:t>S.rating</a:t>
            </a:r>
            <a:r>
              <a:rPr lang="en-US" altLang="en-US" sz="2000" dirty="0">
                <a:latin typeface="Comic Sans MS" panose="030F0702030302020204" pitchFamily="66" charset="0"/>
              </a:rPr>
              <a:t>=S2.rating)</a:t>
            </a:r>
          </a:p>
        </p:txBody>
      </p:sp>
      <p:sp>
        <p:nvSpPr>
          <p:cNvPr id="55300" name="Rectangle 4">
            <a:extLst>
              <a:ext uri="{FF2B5EF4-FFF2-40B4-BE49-F238E27FC236}">
                <a16:creationId xmlns:a16="http://schemas.microsoft.com/office/drawing/2014/main" id="{9619CDC9-7286-4E23-86B3-54FC31643A63}"/>
              </a:ext>
            </a:extLst>
          </p:cNvPr>
          <p:cNvSpPr>
            <a:spLocks noChangeArrowheads="1"/>
          </p:cNvSpPr>
          <p:nvPr/>
        </p:nvSpPr>
        <p:spPr bwMode="auto">
          <a:xfrm>
            <a:off x="533400" y="1981200"/>
            <a:ext cx="8382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dirty="0">
                <a:latin typeface="Comic Sans MS" panose="030F0702030302020204" pitchFamily="66" charset="0"/>
              </a:rPr>
              <a:t>Find the rating and the age of the youngest sailor within that rating; the sailors must be over 18 such that for each rating, there are at least 2 sailors (of any age)</a:t>
            </a:r>
          </a:p>
        </p:txBody>
      </p:sp>
      <p:sp>
        <p:nvSpPr>
          <p:cNvPr id="6" name="Title 1">
            <a:extLst>
              <a:ext uri="{FF2B5EF4-FFF2-40B4-BE49-F238E27FC236}">
                <a16:creationId xmlns:a16="http://schemas.microsoft.com/office/drawing/2014/main" id="{2BEBA2FD-0822-46C7-AAB6-738CF275E684}"/>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SUBQUERY in the HAVING clause; condition for the group</a:t>
            </a:r>
          </a:p>
        </p:txBody>
      </p:sp>
    </p:spTree>
    <p:extLst>
      <p:ext uri="{BB962C8B-B14F-4D97-AF65-F5344CB8AC3E}">
        <p14:creationId xmlns:p14="http://schemas.microsoft.com/office/powerpoint/2010/main" val="316169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8852B94-219F-4E26-8AD4-AB316DA535E9}"/>
              </a:ext>
            </a:extLst>
          </p:cNvPr>
          <p:cNvSpPr>
            <a:spLocks noChangeArrowheads="1"/>
          </p:cNvSpPr>
          <p:nvPr/>
        </p:nvSpPr>
        <p:spPr bwMode="auto">
          <a:xfrm>
            <a:off x="534803" y="2971800"/>
            <a:ext cx="8106387"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a:t>
            </a:r>
            <a:r>
              <a:rPr lang="en-US" altLang="en-US" sz="2400" dirty="0">
                <a:latin typeface="Comic Sans MS" panose="030F0702030302020204" pitchFamily="66" charset="0"/>
              </a:rPr>
              <a:t>  *</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a:t>
            </a:r>
          </a:p>
          <a:p>
            <a:pPr>
              <a:spcBef>
                <a:spcPct val="0"/>
              </a:spcBef>
              <a:buFontTx/>
              <a:buNone/>
            </a:pPr>
            <a:r>
              <a:rPr lang="en-US" altLang="en-US" sz="2000" dirty="0">
                <a:latin typeface="Comic Sans MS" panose="030F0702030302020204" pitchFamily="66" charset="0"/>
              </a:rPr>
              <a:t>WHERE</a:t>
            </a:r>
            <a:r>
              <a:rPr lang="en-US" altLang="en-US" sz="2400" dirty="0">
                <a:latin typeface="Comic Sans MS" panose="030F0702030302020204" pitchFamily="66" charset="0"/>
              </a:rPr>
              <a:t>  </a:t>
            </a:r>
            <a:r>
              <a:rPr lang="en-US" altLang="en-US" sz="2400" dirty="0" err="1">
                <a:latin typeface="Comic Sans MS" panose="030F0702030302020204" pitchFamily="66" charset="0"/>
              </a:rPr>
              <a:t>S.rating</a:t>
            </a:r>
            <a:r>
              <a:rPr lang="en-US" altLang="en-US" sz="2400" dirty="0">
                <a:latin typeface="Comic Sans MS" panose="030F0702030302020204" pitchFamily="66" charset="0"/>
              </a:rPr>
              <a:t> </a:t>
            </a:r>
            <a:r>
              <a:rPr lang="en-US" altLang="en-US" sz="2400" dirty="0">
                <a:solidFill>
                  <a:schemeClr val="accent2"/>
                </a:solidFill>
                <a:latin typeface="Comic Sans MS" panose="030F0702030302020204" pitchFamily="66" charset="0"/>
              </a:rPr>
              <a:t>&gt; </a:t>
            </a:r>
            <a:r>
              <a:rPr lang="en-US" altLang="en-US" sz="2000" dirty="0">
                <a:solidFill>
                  <a:schemeClr val="accent2"/>
                </a:solidFill>
                <a:latin typeface="Comic Sans MS" panose="030F0702030302020204" pitchFamily="66" charset="0"/>
              </a:rPr>
              <a:t>ANY</a:t>
            </a:r>
            <a:r>
              <a:rPr lang="en-US" altLang="en-US" sz="2400" dirty="0">
                <a:solidFill>
                  <a:schemeClr val="accent2"/>
                </a:solidFill>
                <a:latin typeface="Comic Sans MS" panose="030F0702030302020204" pitchFamily="66" charset="0"/>
              </a:rPr>
              <a:t>  </a:t>
            </a:r>
            <a:r>
              <a:rPr lang="en-US" altLang="en-US" sz="2400" dirty="0">
                <a:latin typeface="Comic Sans MS" panose="030F0702030302020204" pitchFamily="66" charset="0"/>
              </a:rPr>
              <a:t>(</a:t>
            </a:r>
            <a:r>
              <a:rPr lang="en-US" altLang="en-US" sz="2000" dirty="0">
                <a:latin typeface="Comic Sans MS" panose="030F0702030302020204" pitchFamily="66" charset="0"/>
              </a:rPr>
              <a:t>SELECT</a:t>
            </a:r>
            <a:r>
              <a:rPr lang="en-US" altLang="en-US" sz="2400" dirty="0">
                <a:latin typeface="Comic Sans MS" panose="030F0702030302020204" pitchFamily="66" charset="0"/>
              </a:rPr>
              <a:t>  S2.rating</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S2</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WHERE</a:t>
            </a:r>
            <a:r>
              <a:rPr lang="en-US" altLang="en-US" sz="2400" dirty="0">
                <a:latin typeface="Comic Sans MS" panose="030F0702030302020204" pitchFamily="66" charset="0"/>
              </a:rPr>
              <a:t> S2.sname='Horatio')</a:t>
            </a:r>
          </a:p>
        </p:txBody>
      </p:sp>
      <p:sp>
        <p:nvSpPr>
          <p:cNvPr id="44035" name="Rectangle 3">
            <a:extLst>
              <a:ext uri="{FF2B5EF4-FFF2-40B4-BE49-F238E27FC236}">
                <a16:creationId xmlns:a16="http://schemas.microsoft.com/office/drawing/2014/main" id="{A4AF8329-2690-4351-9B5C-5985AF94ACC1}"/>
              </a:ext>
            </a:extLst>
          </p:cNvPr>
          <p:cNvSpPr>
            <a:spLocks noChangeArrowheads="1"/>
          </p:cNvSpPr>
          <p:nvPr/>
        </p:nvSpPr>
        <p:spPr bwMode="auto">
          <a:xfrm>
            <a:off x="519701" y="1600200"/>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dirty="0">
                <a:latin typeface="Comic Sans MS" panose="030F0702030302020204" pitchFamily="66" charset="0"/>
              </a:rPr>
              <a:t>Find sailors whose rating is greater than that of some sailor named Horatio.</a:t>
            </a:r>
          </a:p>
        </p:txBody>
      </p:sp>
      <p:sp>
        <p:nvSpPr>
          <p:cNvPr id="44037" name="Text Box 5">
            <a:extLst>
              <a:ext uri="{FF2B5EF4-FFF2-40B4-BE49-F238E27FC236}">
                <a16:creationId xmlns:a16="http://schemas.microsoft.com/office/drawing/2014/main" id="{2D9F064D-1C1D-459F-8F1D-3B02FD2D8624}"/>
              </a:ext>
            </a:extLst>
          </p:cNvPr>
          <p:cNvSpPr txBox="1">
            <a:spLocks noChangeArrowheads="1"/>
          </p:cNvSpPr>
          <p:nvPr/>
        </p:nvSpPr>
        <p:spPr bwMode="auto">
          <a:xfrm>
            <a:off x="1066800" y="5026967"/>
            <a:ext cx="6983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dirty="0">
                <a:latin typeface="Comic Sans MS" panose="030F0702030302020204" pitchFamily="66" charset="0"/>
              </a:rPr>
              <a:t>Return an empty set if no sailor named Horatio.</a:t>
            </a:r>
          </a:p>
        </p:txBody>
      </p:sp>
      <p:sp>
        <p:nvSpPr>
          <p:cNvPr id="6" name="Title 1">
            <a:extLst>
              <a:ext uri="{FF2B5EF4-FFF2-40B4-BE49-F238E27FC236}">
                <a16:creationId xmlns:a16="http://schemas.microsoft.com/office/drawing/2014/main" id="{EEDB8FE3-66BE-4A2F-9F11-A4BB650D1726}"/>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ANY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1B5DA46-0C30-4435-9670-40345AC105DA}"/>
              </a:ext>
            </a:extLst>
          </p:cNvPr>
          <p:cNvSpPr>
            <a:spLocks noChangeArrowheads="1"/>
          </p:cNvSpPr>
          <p:nvPr/>
        </p:nvSpPr>
        <p:spPr bwMode="auto">
          <a:xfrm>
            <a:off x="838200" y="2654300"/>
            <a:ext cx="6583363"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a:t>
            </a:r>
            <a:r>
              <a:rPr lang="en-US" altLang="en-US" sz="2400" dirty="0">
                <a:latin typeface="Comic Sans MS" panose="030F0702030302020204" pitchFamily="66" charset="0"/>
              </a:rPr>
              <a:t>  *</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a:t>
            </a:r>
          </a:p>
          <a:p>
            <a:pPr>
              <a:spcBef>
                <a:spcPct val="0"/>
              </a:spcBef>
              <a:buFontTx/>
              <a:buNone/>
            </a:pPr>
            <a:r>
              <a:rPr lang="en-US" altLang="en-US" sz="2000" dirty="0">
                <a:latin typeface="Comic Sans MS" panose="030F0702030302020204" pitchFamily="66" charset="0"/>
              </a:rPr>
              <a:t>WHERE</a:t>
            </a:r>
            <a:r>
              <a:rPr lang="en-US" altLang="en-US" sz="2400" dirty="0">
                <a:latin typeface="Comic Sans MS" panose="030F0702030302020204" pitchFamily="66" charset="0"/>
              </a:rPr>
              <a:t>  </a:t>
            </a:r>
            <a:r>
              <a:rPr lang="en-US" altLang="en-US" sz="2400" dirty="0" err="1">
                <a:latin typeface="Comic Sans MS" panose="030F0702030302020204" pitchFamily="66" charset="0"/>
              </a:rPr>
              <a:t>S.rating</a:t>
            </a:r>
            <a:r>
              <a:rPr lang="en-US" altLang="en-US" sz="2400" dirty="0">
                <a:latin typeface="Comic Sans MS" panose="030F0702030302020204" pitchFamily="66" charset="0"/>
              </a:rPr>
              <a:t> </a:t>
            </a:r>
            <a:r>
              <a:rPr lang="en-US" altLang="en-US" sz="2400" dirty="0">
                <a:solidFill>
                  <a:schemeClr val="accent2"/>
                </a:solidFill>
                <a:latin typeface="Comic Sans MS" panose="030F0702030302020204" pitchFamily="66" charset="0"/>
              </a:rPr>
              <a:t>&gt;= </a:t>
            </a:r>
            <a:r>
              <a:rPr lang="en-US" altLang="en-US" sz="2000" dirty="0">
                <a:solidFill>
                  <a:schemeClr val="accent2"/>
                </a:solidFill>
                <a:latin typeface="Comic Sans MS" panose="030F0702030302020204" pitchFamily="66" charset="0"/>
              </a:rPr>
              <a:t>ALL</a:t>
            </a:r>
            <a:r>
              <a:rPr lang="en-US" altLang="en-US" sz="2400" dirty="0">
                <a:solidFill>
                  <a:schemeClr val="accent2"/>
                </a:solidFill>
                <a:latin typeface="Comic Sans MS" panose="030F0702030302020204" pitchFamily="66" charset="0"/>
              </a:rPr>
              <a:t>  </a:t>
            </a:r>
            <a:r>
              <a:rPr lang="en-US" altLang="en-US" sz="2400" dirty="0">
                <a:latin typeface="Comic Sans MS" panose="030F0702030302020204" pitchFamily="66" charset="0"/>
              </a:rPr>
              <a:t>(</a:t>
            </a:r>
            <a:r>
              <a:rPr lang="en-US" altLang="en-US" sz="2000" dirty="0">
                <a:latin typeface="Comic Sans MS" panose="030F0702030302020204" pitchFamily="66" charset="0"/>
              </a:rPr>
              <a:t>SELECT</a:t>
            </a:r>
            <a:r>
              <a:rPr lang="en-US" altLang="en-US" sz="2400" dirty="0">
                <a:latin typeface="Comic Sans MS" panose="030F0702030302020204" pitchFamily="66" charset="0"/>
              </a:rPr>
              <a:t>  S2.rating</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S2)</a:t>
            </a:r>
          </a:p>
        </p:txBody>
      </p:sp>
      <p:sp>
        <p:nvSpPr>
          <p:cNvPr id="45059" name="Rectangle 3">
            <a:extLst>
              <a:ext uri="{FF2B5EF4-FFF2-40B4-BE49-F238E27FC236}">
                <a16:creationId xmlns:a16="http://schemas.microsoft.com/office/drawing/2014/main" id="{FD934197-8593-4C78-8B73-CFDEED14EFDF}"/>
              </a:ext>
            </a:extLst>
          </p:cNvPr>
          <p:cNvSpPr>
            <a:spLocks noChangeArrowheads="1"/>
          </p:cNvSpPr>
          <p:nvPr/>
        </p:nvSpPr>
        <p:spPr bwMode="auto">
          <a:xfrm>
            <a:off x="685800" y="1501775"/>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a:latin typeface="Comic Sans MS" panose="030F0702030302020204" pitchFamily="66" charset="0"/>
              </a:rPr>
              <a:t>Find the sailors with the highest rating.</a:t>
            </a:r>
          </a:p>
        </p:txBody>
      </p:sp>
      <p:sp>
        <p:nvSpPr>
          <p:cNvPr id="45060" name="Text Box 4">
            <a:extLst>
              <a:ext uri="{FF2B5EF4-FFF2-40B4-BE49-F238E27FC236}">
                <a16:creationId xmlns:a16="http://schemas.microsoft.com/office/drawing/2014/main" id="{0B34BA2E-4B8D-4826-A9D8-45123BCB6B74}"/>
              </a:ext>
            </a:extLst>
          </p:cNvPr>
          <p:cNvSpPr txBox="1">
            <a:spLocks noChangeArrowheads="1"/>
          </p:cNvSpPr>
          <p:nvPr/>
        </p:nvSpPr>
        <p:spPr bwMode="auto">
          <a:xfrm>
            <a:off x="838200" y="4572000"/>
            <a:ext cx="4570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a:latin typeface="Comic Sans MS" panose="030F0702030302020204" pitchFamily="66" charset="0"/>
              </a:rPr>
              <a:t>IN is equivalent to = ANY.</a:t>
            </a:r>
          </a:p>
          <a:p>
            <a:pPr eaLnBrk="1" hangingPunct="1">
              <a:spcBef>
                <a:spcPct val="0"/>
              </a:spcBef>
              <a:buFontTx/>
              <a:buNone/>
            </a:pPr>
            <a:r>
              <a:rPr lang="en-US" altLang="en-US" sz="2400">
                <a:latin typeface="Comic Sans MS" panose="030F0702030302020204" pitchFamily="66" charset="0"/>
              </a:rPr>
              <a:t>NOT IN is equivalent to &lt;&gt;ALL.</a:t>
            </a:r>
          </a:p>
        </p:txBody>
      </p:sp>
      <p:sp>
        <p:nvSpPr>
          <p:cNvPr id="5" name="Title 1">
            <a:extLst>
              <a:ext uri="{FF2B5EF4-FFF2-40B4-BE49-F238E27FC236}">
                <a16:creationId xmlns:a16="http://schemas.microsoft.com/office/drawing/2014/main" id="{23946305-720C-46D3-908A-122DA4DEDBF6}"/>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ALL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A79B0B5-BF3D-42D1-9C61-A32DD803468E}"/>
              </a:ext>
            </a:extLst>
          </p:cNvPr>
          <p:cNvSpPr>
            <a:spLocks noChangeArrowheads="1"/>
          </p:cNvSpPr>
          <p:nvPr/>
        </p:nvSpPr>
        <p:spPr bwMode="auto">
          <a:xfrm>
            <a:off x="685800" y="2362200"/>
            <a:ext cx="8106387"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000" dirty="0">
                <a:latin typeface="Comic Sans MS" panose="030F0702030302020204" pitchFamily="66" charset="0"/>
              </a:rPr>
              <a:t>SELECT</a:t>
            </a:r>
            <a:r>
              <a:rPr lang="en-US" altLang="en-US" sz="2400" dirty="0">
                <a:latin typeface="Comic Sans MS" panose="030F0702030302020204" pitchFamily="66" charset="0"/>
              </a:rPr>
              <a:t>  *</a:t>
            </a:r>
          </a:p>
          <a:p>
            <a:pPr>
              <a:spcBef>
                <a:spcPct val="0"/>
              </a:spcBef>
              <a:buFontTx/>
              <a:buNone/>
            </a:pP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a:t>
            </a:r>
          </a:p>
          <a:p>
            <a:pPr>
              <a:spcBef>
                <a:spcPct val="0"/>
              </a:spcBef>
              <a:buFontTx/>
              <a:buNone/>
            </a:pPr>
            <a:r>
              <a:rPr lang="en-US" altLang="en-US" sz="2000" dirty="0">
                <a:latin typeface="Comic Sans MS" panose="030F0702030302020204" pitchFamily="66" charset="0"/>
              </a:rPr>
              <a:t>WHERE</a:t>
            </a:r>
            <a:r>
              <a:rPr lang="en-US" altLang="en-US" sz="2400" dirty="0">
                <a:latin typeface="Comic Sans MS" panose="030F0702030302020204" pitchFamily="66" charset="0"/>
              </a:rPr>
              <a:t>  </a:t>
            </a:r>
            <a:r>
              <a:rPr lang="en-US" altLang="en-US" sz="2400" dirty="0" err="1">
                <a:latin typeface="Comic Sans MS" panose="030F0702030302020204" pitchFamily="66" charset="0"/>
              </a:rPr>
              <a:t>S.rating</a:t>
            </a:r>
            <a:r>
              <a:rPr lang="en-US" altLang="en-US" sz="2400" dirty="0">
                <a:latin typeface="Comic Sans MS" panose="030F0702030302020204" pitchFamily="66" charset="0"/>
              </a:rPr>
              <a:t> </a:t>
            </a:r>
            <a:r>
              <a:rPr lang="en-US" altLang="en-US" sz="2400" dirty="0">
                <a:solidFill>
                  <a:schemeClr val="accent2"/>
                </a:solidFill>
                <a:latin typeface="Comic Sans MS" panose="030F0702030302020204" pitchFamily="66" charset="0"/>
              </a:rPr>
              <a:t>&gt; </a:t>
            </a:r>
            <a:r>
              <a:rPr lang="en-US" altLang="en-US" sz="2000" dirty="0">
                <a:solidFill>
                  <a:schemeClr val="accent2"/>
                </a:solidFill>
                <a:latin typeface="Comic Sans MS" panose="030F0702030302020204" pitchFamily="66" charset="0"/>
              </a:rPr>
              <a:t>ALL</a:t>
            </a:r>
            <a:r>
              <a:rPr lang="en-US" altLang="en-US" sz="2400" dirty="0">
                <a:solidFill>
                  <a:schemeClr val="accent2"/>
                </a:solidFill>
                <a:latin typeface="Comic Sans MS" panose="030F0702030302020204" pitchFamily="66" charset="0"/>
              </a:rPr>
              <a:t>  </a:t>
            </a:r>
            <a:r>
              <a:rPr lang="en-US" altLang="en-US" sz="2400" dirty="0">
                <a:latin typeface="Comic Sans MS" panose="030F0702030302020204" pitchFamily="66" charset="0"/>
              </a:rPr>
              <a:t>(</a:t>
            </a:r>
            <a:r>
              <a:rPr lang="en-US" altLang="en-US" sz="2000" dirty="0">
                <a:latin typeface="Comic Sans MS" panose="030F0702030302020204" pitchFamily="66" charset="0"/>
              </a:rPr>
              <a:t>SELECT</a:t>
            </a:r>
            <a:r>
              <a:rPr lang="en-US" altLang="en-US" sz="2400" dirty="0">
                <a:latin typeface="Comic Sans MS" panose="030F0702030302020204" pitchFamily="66" charset="0"/>
              </a:rPr>
              <a:t>  S2.rating</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FROM</a:t>
            </a:r>
            <a:r>
              <a:rPr lang="en-US" altLang="en-US" sz="2400" dirty="0">
                <a:latin typeface="Comic Sans MS" panose="030F0702030302020204" pitchFamily="66" charset="0"/>
              </a:rPr>
              <a:t>  Sailors S2</a:t>
            </a:r>
          </a:p>
          <a:p>
            <a:pPr>
              <a:spcBef>
                <a:spcPct val="0"/>
              </a:spcBef>
              <a:buFontTx/>
              <a:buNone/>
            </a:pPr>
            <a:r>
              <a:rPr lang="en-US" altLang="en-US" sz="2400" dirty="0">
                <a:latin typeface="Comic Sans MS" panose="030F0702030302020204" pitchFamily="66" charset="0"/>
              </a:rPr>
              <a:t>                                           </a:t>
            </a:r>
            <a:r>
              <a:rPr lang="en-US" altLang="en-US" sz="2000" dirty="0">
                <a:latin typeface="Comic Sans MS" panose="030F0702030302020204" pitchFamily="66" charset="0"/>
              </a:rPr>
              <a:t>WHERE</a:t>
            </a:r>
            <a:r>
              <a:rPr lang="en-US" altLang="en-US" sz="2400" dirty="0">
                <a:latin typeface="Comic Sans MS" panose="030F0702030302020204" pitchFamily="66" charset="0"/>
              </a:rPr>
              <a:t> S2.sname='Horatio')</a:t>
            </a:r>
          </a:p>
        </p:txBody>
      </p:sp>
      <p:sp>
        <p:nvSpPr>
          <p:cNvPr id="46083" name="Rectangle 3">
            <a:extLst>
              <a:ext uri="{FF2B5EF4-FFF2-40B4-BE49-F238E27FC236}">
                <a16:creationId xmlns:a16="http://schemas.microsoft.com/office/drawing/2014/main" id="{FCB19034-DA3B-4D56-BE85-E19FAE59AAF2}"/>
              </a:ext>
            </a:extLst>
          </p:cNvPr>
          <p:cNvSpPr>
            <a:spLocks noChangeArrowheads="1"/>
          </p:cNvSpPr>
          <p:nvPr/>
        </p:nvSpPr>
        <p:spPr bwMode="auto">
          <a:xfrm>
            <a:off x="902494" y="1154113"/>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800">
                <a:latin typeface="Comic Sans MS" panose="030F0702030302020204" pitchFamily="66" charset="0"/>
              </a:rPr>
              <a:t>Find sailors whose rating is greater than that of every sailor called Horatio.</a:t>
            </a:r>
          </a:p>
        </p:txBody>
      </p:sp>
      <p:sp>
        <p:nvSpPr>
          <p:cNvPr id="46084" name="Text Box 4">
            <a:extLst>
              <a:ext uri="{FF2B5EF4-FFF2-40B4-BE49-F238E27FC236}">
                <a16:creationId xmlns:a16="http://schemas.microsoft.com/office/drawing/2014/main" id="{8E516BEB-9C9F-4440-9A44-4921386FAAD0}"/>
              </a:ext>
            </a:extLst>
          </p:cNvPr>
          <p:cNvSpPr txBox="1">
            <a:spLocks noChangeArrowheads="1"/>
          </p:cNvSpPr>
          <p:nvPr/>
        </p:nvSpPr>
        <p:spPr bwMode="auto">
          <a:xfrm>
            <a:off x="1295400" y="4800600"/>
            <a:ext cx="6257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US" sz="2400">
                <a:latin typeface="Comic Sans MS" panose="030F0702030302020204" pitchFamily="66" charset="0"/>
              </a:rPr>
              <a:t>Return all rows in Sailors if there are no sailor named Horatio.</a:t>
            </a:r>
          </a:p>
        </p:txBody>
      </p:sp>
      <p:sp>
        <p:nvSpPr>
          <p:cNvPr id="5" name="Title 1">
            <a:extLst>
              <a:ext uri="{FF2B5EF4-FFF2-40B4-BE49-F238E27FC236}">
                <a16:creationId xmlns:a16="http://schemas.microsoft.com/office/drawing/2014/main" id="{FF860211-AAE4-48CB-909A-0B20839AD280}"/>
              </a:ext>
            </a:extLst>
          </p:cNvPr>
          <p:cNvSpPr txBox="1">
            <a:spLocks/>
          </p:cNvSpPr>
          <p:nvPr/>
        </p:nvSpPr>
        <p:spPr>
          <a:xfrm>
            <a:off x="535940" y="529673"/>
            <a:ext cx="8072119" cy="538609"/>
          </a:xfrm>
          <a:prstGeom prst="rect">
            <a:avLst/>
          </a:prstGeom>
        </p:spPr>
        <p:txBody>
          <a:bodyPr/>
          <a:lstStyle>
            <a:lvl1pPr>
              <a:defRPr>
                <a:latin typeface="+mj-lt"/>
                <a:ea typeface="+mj-ea"/>
                <a:cs typeface="+mj-cs"/>
              </a:defRPr>
            </a:lvl1pPr>
          </a:lstStyle>
          <a:p>
            <a:r>
              <a:rPr lang="en-US" sz="3500" kern="0" dirty="0">
                <a:solidFill>
                  <a:srgbClr val="FF0000"/>
                </a:solidFill>
                <a:latin typeface="Arial" panose="020B0604020202020204" pitchFamily="34" charset="0"/>
                <a:cs typeface="Arial" panose="020B0604020202020204" pitchFamily="34" charset="0"/>
              </a:rPr>
              <a:t>EXAMPLE: 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C65-CBC8-4223-A3D3-BFBD6455339A}"/>
              </a:ext>
            </a:extLst>
          </p:cNvPr>
          <p:cNvSpPr>
            <a:spLocks noGrp="1"/>
          </p:cNvSpPr>
          <p:nvPr>
            <p:ph type="title"/>
          </p:nvPr>
        </p:nvSpPr>
        <p:spPr>
          <a:xfrm>
            <a:off x="535940" y="529673"/>
            <a:ext cx="8072119" cy="1077218"/>
          </a:xfrm>
        </p:spPr>
        <p:txBody>
          <a:bodyPr/>
          <a:lstStyle/>
          <a:p>
            <a:r>
              <a:rPr lang="en-US" dirty="0"/>
              <a:t>How do we represent a graph in RDBMS?</a:t>
            </a:r>
          </a:p>
        </p:txBody>
      </p:sp>
      <p:grpSp>
        <p:nvGrpSpPr>
          <p:cNvPr id="4" name="Group 28">
            <a:extLst>
              <a:ext uri="{FF2B5EF4-FFF2-40B4-BE49-F238E27FC236}">
                <a16:creationId xmlns:a16="http://schemas.microsoft.com/office/drawing/2014/main" id="{FB6F2C3C-A634-45BC-A4CE-A372CC80B750}"/>
              </a:ext>
            </a:extLst>
          </p:cNvPr>
          <p:cNvGrpSpPr>
            <a:grpSpLocks/>
          </p:cNvGrpSpPr>
          <p:nvPr/>
        </p:nvGrpSpPr>
        <p:grpSpPr bwMode="auto">
          <a:xfrm>
            <a:off x="990600" y="2095500"/>
            <a:ext cx="2743200" cy="2667000"/>
            <a:chOff x="192" y="1200"/>
            <a:chExt cx="1728" cy="1680"/>
          </a:xfrm>
        </p:grpSpPr>
        <p:sp>
          <p:nvSpPr>
            <p:cNvPr id="5" name="Oval 4">
              <a:extLst>
                <a:ext uri="{FF2B5EF4-FFF2-40B4-BE49-F238E27FC236}">
                  <a16:creationId xmlns:a16="http://schemas.microsoft.com/office/drawing/2014/main" id="{251E47BC-897A-4B7E-9CA7-06ED08E95619}"/>
                </a:ext>
              </a:extLst>
            </p:cNvPr>
            <p:cNvSpPr>
              <a:spLocks noChangeArrowheads="1"/>
            </p:cNvSpPr>
            <p:nvPr/>
          </p:nvSpPr>
          <p:spPr bwMode="auto">
            <a:xfrm>
              <a:off x="768" y="120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6" name="Text Box 5">
              <a:extLst>
                <a:ext uri="{FF2B5EF4-FFF2-40B4-BE49-F238E27FC236}">
                  <a16:creationId xmlns:a16="http://schemas.microsoft.com/office/drawing/2014/main" id="{DC302E3B-6CBB-4E48-B6C8-10E9D3900A13}"/>
                </a:ext>
              </a:extLst>
            </p:cNvPr>
            <p:cNvSpPr txBox="1">
              <a:spLocks noChangeArrowheads="1"/>
            </p:cNvSpPr>
            <p:nvPr/>
          </p:nvSpPr>
          <p:spPr bwMode="auto">
            <a:xfrm>
              <a:off x="816" y="1200"/>
              <a:ext cx="2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A</a:t>
              </a:r>
            </a:p>
          </p:txBody>
        </p:sp>
        <p:sp>
          <p:nvSpPr>
            <p:cNvPr id="7" name="Oval 6">
              <a:extLst>
                <a:ext uri="{FF2B5EF4-FFF2-40B4-BE49-F238E27FC236}">
                  <a16:creationId xmlns:a16="http://schemas.microsoft.com/office/drawing/2014/main" id="{7265BA2D-34B9-4AA6-AF8E-58AF2E934FEB}"/>
                </a:ext>
              </a:extLst>
            </p:cNvPr>
            <p:cNvSpPr>
              <a:spLocks noChangeArrowheads="1"/>
            </p:cNvSpPr>
            <p:nvPr/>
          </p:nvSpPr>
          <p:spPr bwMode="auto">
            <a:xfrm>
              <a:off x="480" y="158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8" name="Oval 7">
              <a:extLst>
                <a:ext uri="{FF2B5EF4-FFF2-40B4-BE49-F238E27FC236}">
                  <a16:creationId xmlns:a16="http://schemas.microsoft.com/office/drawing/2014/main" id="{09F105D8-8F2C-441E-AE25-4816ABE7B02F}"/>
                </a:ext>
              </a:extLst>
            </p:cNvPr>
            <p:cNvSpPr>
              <a:spLocks noChangeArrowheads="1"/>
            </p:cNvSpPr>
            <p:nvPr/>
          </p:nvSpPr>
          <p:spPr bwMode="auto">
            <a:xfrm>
              <a:off x="1008" y="158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9" name="Text Box 8">
              <a:extLst>
                <a:ext uri="{FF2B5EF4-FFF2-40B4-BE49-F238E27FC236}">
                  <a16:creationId xmlns:a16="http://schemas.microsoft.com/office/drawing/2014/main" id="{5CE01D36-94F6-440C-A4DE-1B43587D8F38}"/>
                </a:ext>
              </a:extLst>
            </p:cNvPr>
            <p:cNvSpPr txBox="1">
              <a:spLocks noChangeArrowheads="1"/>
            </p:cNvSpPr>
            <p:nvPr/>
          </p:nvSpPr>
          <p:spPr bwMode="auto">
            <a:xfrm>
              <a:off x="528" y="1584"/>
              <a:ext cx="2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B</a:t>
              </a:r>
            </a:p>
          </p:txBody>
        </p:sp>
        <p:sp>
          <p:nvSpPr>
            <p:cNvPr id="10" name="Text Box 9">
              <a:extLst>
                <a:ext uri="{FF2B5EF4-FFF2-40B4-BE49-F238E27FC236}">
                  <a16:creationId xmlns:a16="http://schemas.microsoft.com/office/drawing/2014/main" id="{78908A6C-0DC4-4CBF-BB6E-762BCFFEFC36}"/>
                </a:ext>
              </a:extLst>
            </p:cNvPr>
            <p:cNvSpPr txBox="1">
              <a:spLocks noChangeArrowheads="1"/>
            </p:cNvSpPr>
            <p:nvPr/>
          </p:nvSpPr>
          <p:spPr bwMode="auto">
            <a:xfrm>
              <a:off x="1056" y="1584"/>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C</a:t>
              </a:r>
            </a:p>
          </p:txBody>
        </p:sp>
        <p:sp>
          <p:nvSpPr>
            <p:cNvPr id="11" name="Oval 10">
              <a:extLst>
                <a:ext uri="{FF2B5EF4-FFF2-40B4-BE49-F238E27FC236}">
                  <a16:creationId xmlns:a16="http://schemas.microsoft.com/office/drawing/2014/main" id="{A1CD596F-8FE1-42B3-BE6D-EC6EAD365040}"/>
                </a:ext>
              </a:extLst>
            </p:cNvPr>
            <p:cNvSpPr>
              <a:spLocks noChangeArrowheads="1"/>
            </p:cNvSpPr>
            <p:nvPr/>
          </p:nvSpPr>
          <p:spPr bwMode="auto">
            <a:xfrm>
              <a:off x="192" y="206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12" name="Text Box 11">
              <a:extLst>
                <a:ext uri="{FF2B5EF4-FFF2-40B4-BE49-F238E27FC236}">
                  <a16:creationId xmlns:a16="http://schemas.microsoft.com/office/drawing/2014/main" id="{952BBF04-5D1E-4CD2-A388-001E927A9A03}"/>
                </a:ext>
              </a:extLst>
            </p:cNvPr>
            <p:cNvSpPr txBox="1">
              <a:spLocks noChangeArrowheads="1"/>
            </p:cNvSpPr>
            <p:nvPr/>
          </p:nvSpPr>
          <p:spPr bwMode="auto">
            <a:xfrm>
              <a:off x="230" y="2075"/>
              <a:ext cx="2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D</a:t>
              </a:r>
            </a:p>
          </p:txBody>
        </p:sp>
        <p:sp>
          <p:nvSpPr>
            <p:cNvPr id="13" name="Oval 12">
              <a:extLst>
                <a:ext uri="{FF2B5EF4-FFF2-40B4-BE49-F238E27FC236}">
                  <a16:creationId xmlns:a16="http://schemas.microsoft.com/office/drawing/2014/main" id="{DF91DDD6-7988-4135-AFA3-10B312CAEA50}"/>
                </a:ext>
              </a:extLst>
            </p:cNvPr>
            <p:cNvSpPr>
              <a:spLocks noChangeArrowheads="1"/>
            </p:cNvSpPr>
            <p:nvPr/>
          </p:nvSpPr>
          <p:spPr bwMode="auto">
            <a:xfrm>
              <a:off x="624" y="206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14" name="Text Box 13">
              <a:extLst>
                <a:ext uri="{FF2B5EF4-FFF2-40B4-BE49-F238E27FC236}">
                  <a16:creationId xmlns:a16="http://schemas.microsoft.com/office/drawing/2014/main" id="{D88CA9DD-563E-42E3-8B87-D46FA6B661B2}"/>
                </a:ext>
              </a:extLst>
            </p:cNvPr>
            <p:cNvSpPr txBox="1">
              <a:spLocks noChangeArrowheads="1"/>
            </p:cNvSpPr>
            <p:nvPr/>
          </p:nvSpPr>
          <p:spPr bwMode="auto">
            <a:xfrm>
              <a:off x="662" y="2075"/>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E</a:t>
              </a:r>
            </a:p>
          </p:txBody>
        </p:sp>
        <p:sp>
          <p:nvSpPr>
            <p:cNvPr id="15" name="Oval 14">
              <a:extLst>
                <a:ext uri="{FF2B5EF4-FFF2-40B4-BE49-F238E27FC236}">
                  <a16:creationId xmlns:a16="http://schemas.microsoft.com/office/drawing/2014/main" id="{9888B514-D30F-4469-8DA5-8EFA888E4729}"/>
                </a:ext>
              </a:extLst>
            </p:cNvPr>
            <p:cNvSpPr>
              <a:spLocks noChangeArrowheads="1"/>
            </p:cNvSpPr>
            <p:nvPr/>
          </p:nvSpPr>
          <p:spPr bwMode="auto">
            <a:xfrm>
              <a:off x="1152" y="206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a:latin typeface="Comic Sans MS" panose="030F0702030302020204" pitchFamily="66" charset="0"/>
              </a:endParaRPr>
            </a:p>
          </p:txBody>
        </p:sp>
        <p:sp>
          <p:nvSpPr>
            <p:cNvPr id="16" name="Text Box 15">
              <a:extLst>
                <a:ext uri="{FF2B5EF4-FFF2-40B4-BE49-F238E27FC236}">
                  <a16:creationId xmlns:a16="http://schemas.microsoft.com/office/drawing/2014/main" id="{BCE1B61C-C6E3-4D8F-9A57-16C3CF29AC51}"/>
                </a:ext>
              </a:extLst>
            </p:cNvPr>
            <p:cNvSpPr txBox="1">
              <a:spLocks noChangeArrowheads="1"/>
            </p:cNvSpPr>
            <p:nvPr/>
          </p:nvSpPr>
          <p:spPr bwMode="auto">
            <a:xfrm>
              <a:off x="1200" y="2064"/>
              <a:ext cx="2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Comic Sans MS" panose="030F0702030302020204" pitchFamily="66" charset="0"/>
                </a:rPr>
                <a:t>F</a:t>
              </a:r>
            </a:p>
          </p:txBody>
        </p:sp>
        <p:sp>
          <p:nvSpPr>
            <p:cNvPr id="17" name="Oval 16">
              <a:extLst>
                <a:ext uri="{FF2B5EF4-FFF2-40B4-BE49-F238E27FC236}">
                  <a16:creationId xmlns:a16="http://schemas.microsoft.com/office/drawing/2014/main" id="{3747C9B8-23FC-4C4C-8435-BEDABAA7A645}"/>
                </a:ext>
              </a:extLst>
            </p:cNvPr>
            <p:cNvSpPr>
              <a:spLocks noChangeArrowheads="1"/>
            </p:cNvSpPr>
            <p:nvPr/>
          </p:nvSpPr>
          <p:spPr bwMode="auto">
            <a:xfrm>
              <a:off x="1632" y="206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Comic Sans MS" panose="030F0702030302020204" pitchFamily="66" charset="0"/>
                </a:rPr>
                <a:t>G</a:t>
              </a:r>
            </a:p>
          </p:txBody>
        </p:sp>
        <p:sp>
          <p:nvSpPr>
            <p:cNvPr id="18" name="Oval 18">
              <a:extLst>
                <a:ext uri="{FF2B5EF4-FFF2-40B4-BE49-F238E27FC236}">
                  <a16:creationId xmlns:a16="http://schemas.microsoft.com/office/drawing/2014/main" id="{7056540D-DEE4-469C-AA1F-BB797FF65CAF}"/>
                </a:ext>
              </a:extLst>
            </p:cNvPr>
            <p:cNvSpPr>
              <a:spLocks noChangeArrowheads="1"/>
            </p:cNvSpPr>
            <p:nvPr/>
          </p:nvSpPr>
          <p:spPr bwMode="auto">
            <a:xfrm>
              <a:off x="912" y="264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Comic Sans MS" panose="030F0702030302020204" pitchFamily="66" charset="0"/>
                </a:rPr>
                <a:t>H</a:t>
              </a:r>
            </a:p>
          </p:txBody>
        </p:sp>
        <p:sp>
          <p:nvSpPr>
            <p:cNvPr id="19" name="Oval 19">
              <a:extLst>
                <a:ext uri="{FF2B5EF4-FFF2-40B4-BE49-F238E27FC236}">
                  <a16:creationId xmlns:a16="http://schemas.microsoft.com/office/drawing/2014/main" id="{03164F3F-A353-450F-9E0F-32AB729DAAEF}"/>
                </a:ext>
              </a:extLst>
            </p:cNvPr>
            <p:cNvSpPr>
              <a:spLocks noChangeArrowheads="1"/>
            </p:cNvSpPr>
            <p:nvPr/>
          </p:nvSpPr>
          <p:spPr bwMode="auto">
            <a:xfrm>
              <a:off x="1440" y="264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Comic Sans MS" panose="030F0702030302020204" pitchFamily="66" charset="0"/>
                </a:rPr>
                <a:t>I</a:t>
              </a:r>
            </a:p>
          </p:txBody>
        </p:sp>
        <p:sp>
          <p:nvSpPr>
            <p:cNvPr id="20" name="Line 20">
              <a:extLst>
                <a:ext uri="{FF2B5EF4-FFF2-40B4-BE49-F238E27FC236}">
                  <a16:creationId xmlns:a16="http://schemas.microsoft.com/office/drawing/2014/main" id="{BBF2C167-1ACD-40E6-A4E1-650F87A5330D}"/>
                </a:ext>
              </a:extLst>
            </p:cNvPr>
            <p:cNvSpPr>
              <a:spLocks noChangeShapeType="1"/>
            </p:cNvSpPr>
            <p:nvPr/>
          </p:nvSpPr>
          <p:spPr bwMode="auto">
            <a:xfrm flipH="1">
              <a:off x="672" y="1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1">
              <a:extLst>
                <a:ext uri="{FF2B5EF4-FFF2-40B4-BE49-F238E27FC236}">
                  <a16:creationId xmlns:a16="http://schemas.microsoft.com/office/drawing/2014/main" id="{E9D9CCF3-56E1-463F-B52B-7D50510C49BD}"/>
                </a:ext>
              </a:extLst>
            </p:cNvPr>
            <p:cNvSpPr>
              <a:spLocks noChangeShapeType="1"/>
            </p:cNvSpPr>
            <p:nvPr/>
          </p:nvSpPr>
          <p:spPr bwMode="auto">
            <a:xfrm>
              <a:off x="1008" y="1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2">
              <a:extLst>
                <a:ext uri="{FF2B5EF4-FFF2-40B4-BE49-F238E27FC236}">
                  <a16:creationId xmlns:a16="http://schemas.microsoft.com/office/drawing/2014/main" id="{5F2E2175-3714-4765-8DDF-A52C82433FDD}"/>
                </a:ext>
              </a:extLst>
            </p:cNvPr>
            <p:cNvSpPr>
              <a:spLocks noChangeShapeType="1"/>
            </p:cNvSpPr>
            <p:nvPr/>
          </p:nvSpPr>
          <p:spPr bwMode="auto">
            <a:xfrm flipH="1">
              <a:off x="336" y="1776"/>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3">
              <a:extLst>
                <a:ext uri="{FF2B5EF4-FFF2-40B4-BE49-F238E27FC236}">
                  <a16:creationId xmlns:a16="http://schemas.microsoft.com/office/drawing/2014/main" id="{482FCE0A-7A20-421C-A2A5-701DB75F7B33}"/>
                </a:ext>
              </a:extLst>
            </p:cNvPr>
            <p:cNvSpPr>
              <a:spLocks noChangeShapeType="1"/>
            </p:cNvSpPr>
            <p:nvPr/>
          </p:nvSpPr>
          <p:spPr bwMode="auto">
            <a:xfrm>
              <a:off x="672" y="1824"/>
              <a:ext cx="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4">
              <a:extLst>
                <a:ext uri="{FF2B5EF4-FFF2-40B4-BE49-F238E27FC236}">
                  <a16:creationId xmlns:a16="http://schemas.microsoft.com/office/drawing/2014/main" id="{1D28C637-1DEC-48A4-86FC-746F8F2760C8}"/>
                </a:ext>
              </a:extLst>
            </p:cNvPr>
            <p:cNvSpPr>
              <a:spLocks noChangeShapeType="1"/>
            </p:cNvSpPr>
            <p:nvPr/>
          </p:nvSpPr>
          <p:spPr bwMode="auto">
            <a:xfrm>
              <a:off x="1200" y="1824"/>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a:extLst>
                <a:ext uri="{FF2B5EF4-FFF2-40B4-BE49-F238E27FC236}">
                  <a16:creationId xmlns:a16="http://schemas.microsoft.com/office/drawing/2014/main" id="{36CDAC2E-F5DD-4F2C-9D63-4A87461F4DA9}"/>
                </a:ext>
              </a:extLst>
            </p:cNvPr>
            <p:cNvSpPr>
              <a:spLocks noChangeShapeType="1"/>
            </p:cNvSpPr>
            <p:nvPr/>
          </p:nvSpPr>
          <p:spPr bwMode="auto">
            <a:xfrm>
              <a:off x="1296" y="1728"/>
              <a:ext cx="4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6">
              <a:extLst>
                <a:ext uri="{FF2B5EF4-FFF2-40B4-BE49-F238E27FC236}">
                  <a16:creationId xmlns:a16="http://schemas.microsoft.com/office/drawing/2014/main" id="{5AABE62C-C397-4208-88DA-629B4CA6E91F}"/>
                </a:ext>
              </a:extLst>
            </p:cNvPr>
            <p:cNvSpPr>
              <a:spLocks noChangeShapeType="1"/>
            </p:cNvSpPr>
            <p:nvPr/>
          </p:nvSpPr>
          <p:spPr bwMode="auto">
            <a:xfrm flipH="1">
              <a:off x="1056" y="2256"/>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7">
              <a:extLst>
                <a:ext uri="{FF2B5EF4-FFF2-40B4-BE49-F238E27FC236}">
                  <a16:creationId xmlns:a16="http://schemas.microsoft.com/office/drawing/2014/main" id="{6069E435-0475-4240-8256-986332108CEB}"/>
                </a:ext>
              </a:extLst>
            </p:cNvPr>
            <p:cNvSpPr>
              <a:spLocks noChangeShapeType="1"/>
            </p:cNvSpPr>
            <p:nvPr/>
          </p:nvSpPr>
          <p:spPr bwMode="auto">
            <a:xfrm>
              <a:off x="1392" y="2256"/>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 name="TextBox 27">
            <a:extLst>
              <a:ext uri="{FF2B5EF4-FFF2-40B4-BE49-F238E27FC236}">
                <a16:creationId xmlns:a16="http://schemas.microsoft.com/office/drawing/2014/main" id="{FD67876F-5837-45CB-B1E1-C540A385262F}"/>
              </a:ext>
            </a:extLst>
          </p:cNvPr>
          <p:cNvSpPr txBox="1"/>
          <p:nvPr/>
        </p:nvSpPr>
        <p:spPr>
          <a:xfrm>
            <a:off x="3886201" y="2274444"/>
            <a:ext cx="5029200" cy="1200329"/>
          </a:xfrm>
          <a:prstGeom prst="rect">
            <a:avLst/>
          </a:prstGeom>
          <a:noFill/>
        </p:spPr>
        <p:txBody>
          <a:bodyPr wrap="square" rtlCol="0">
            <a:spAutoFit/>
          </a:bodyPr>
          <a:lstStyle/>
          <a:p>
            <a:r>
              <a:rPr lang="en-US" sz="2400" dirty="0"/>
              <a:t>How to do graph traversal queries?</a:t>
            </a:r>
          </a:p>
          <a:p>
            <a:r>
              <a:rPr lang="en-US" sz="2400" dirty="0"/>
              <a:t>E.g., find all nodes reachable from node A.</a:t>
            </a:r>
          </a:p>
        </p:txBody>
      </p:sp>
      <p:sp>
        <p:nvSpPr>
          <p:cNvPr id="3" name="TextBox 2">
            <a:extLst>
              <a:ext uri="{FF2B5EF4-FFF2-40B4-BE49-F238E27FC236}">
                <a16:creationId xmlns:a16="http://schemas.microsoft.com/office/drawing/2014/main" id="{88E50074-033A-4A3C-AC9D-53DD855BA7F6}"/>
              </a:ext>
            </a:extLst>
          </p:cNvPr>
          <p:cNvSpPr txBox="1"/>
          <p:nvPr/>
        </p:nvSpPr>
        <p:spPr>
          <a:xfrm>
            <a:off x="4343400" y="4495800"/>
            <a:ext cx="3915239" cy="369332"/>
          </a:xfrm>
          <a:prstGeom prst="rect">
            <a:avLst/>
          </a:prstGeom>
          <a:noFill/>
        </p:spPr>
        <p:txBody>
          <a:bodyPr wrap="none" rtlCol="0">
            <a:spAutoFit/>
          </a:bodyPr>
          <a:lstStyle/>
          <a:p>
            <a:r>
              <a:rPr lang="en-US" dirty="0"/>
              <a:t>SQL does not support recursive queries.</a:t>
            </a:r>
          </a:p>
        </p:txBody>
      </p:sp>
    </p:spTree>
    <p:extLst>
      <p:ext uri="{BB962C8B-B14F-4D97-AF65-F5344CB8AC3E}">
        <p14:creationId xmlns:p14="http://schemas.microsoft.com/office/powerpoint/2010/main" val="2266526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B0DE-5E5A-4FDC-998E-06EDC4A87306}"/>
              </a:ext>
            </a:extLst>
          </p:cNvPr>
          <p:cNvSpPr>
            <a:spLocks noGrp="1"/>
          </p:cNvSpPr>
          <p:nvPr>
            <p:ph type="title"/>
          </p:nvPr>
        </p:nvSpPr>
        <p:spPr>
          <a:xfrm>
            <a:off x="535940" y="529673"/>
            <a:ext cx="8072119" cy="538609"/>
          </a:xfrm>
        </p:spPr>
        <p:txBody>
          <a:bodyPr/>
          <a:lstStyle/>
          <a:p>
            <a:r>
              <a:rPr lang="en-US" dirty="0"/>
              <a:t>For other complex queries</a:t>
            </a:r>
          </a:p>
        </p:txBody>
      </p:sp>
      <p:sp>
        <p:nvSpPr>
          <p:cNvPr id="3" name="Text Placeholder 2">
            <a:extLst>
              <a:ext uri="{FF2B5EF4-FFF2-40B4-BE49-F238E27FC236}">
                <a16:creationId xmlns:a16="http://schemas.microsoft.com/office/drawing/2014/main" id="{3B734547-39BF-4B0D-B56D-634661CC944E}"/>
              </a:ext>
            </a:extLst>
          </p:cNvPr>
          <p:cNvSpPr>
            <a:spLocks noGrp="1"/>
          </p:cNvSpPr>
          <p:nvPr>
            <p:ph type="body" idx="1"/>
          </p:nvPr>
        </p:nvSpPr>
        <p:spPr>
          <a:xfrm>
            <a:off x="798829" y="1447800"/>
            <a:ext cx="7546339" cy="2800767"/>
          </a:xfrm>
        </p:spPr>
        <p:txBody>
          <a:bodyPr/>
          <a:lstStyle/>
          <a:p>
            <a:r>
              <a:rPr lang="en-US" dirty="0"/>
              <a:t>Stored procedures</a:t>
            </a:r>
          </a:p>
          <a:p>
            <a:r>
              <a:rPr lang="en-US" dirty="0"/>
              <a:t>Database triggers</a:t>
            </a:r>
          </a:p>
          <a:p>
            <a:r>
              <a:rPr lang="en-US" dirty="0"/>
              <a:t>API with programming languages</a:t>
            </a:r>
          </a:p>
          <a:p>
            <a:pPr marL="457200" indent="-457200">
              <a:buFont typeface="Arial" panose="020B0604020202020204" pitchFamily="34" charset="0"/>
              <a:buChar char="•"/>
            </a:pPr>
            <a:r>
              <a:rPr lang="en-US" dirty="0"/>
              <a:t>ODBC for C/C++</a:t>
            </a:r>
          </a:p>
          <a:p>
            <a:pPr marL="457200" indent="-457200">
              <a:buFont typeface="Arial" panose="020B0604020202020204" pitchFamily="34" charset="0"/>
              <a:buChar char="•"/>
            </a:pPr>
            <a:r>
              <a:rPr lang="en-US" dirty="0"/>
              <a:t>JDBC for Java</a:t>
            </a:r>
          </a:p>
          <a:p>
            <a:pPr marL="457200" indent="-457200">
              <a:buFont typeface="Arial" panose="020B0604020202020204" pitchFamily="34" charset="0"/>
              <a:buChar char="•"/>
            </a:pPr>
            <a:r>
              <a:rPr lang="en-US" dirty="0"/>
              <a:t>Python</a:t>
            </a:r>
          </a:p>
          <a:p>
            <a:r>
              <a:rPr lang="en-US" dirty="0"/>
              <a:t>…</a:t>
            </a:r>
          </a:p>
        </p:txBody>
      </p:sp>
    </p:spTree>
    <p:extLst>
      <p:ext uri="{BB962C8B-B14F-4D97-AF65-F5344CB8AC3E}">
        <p14:creationId xmlns:p14="http://schemas.microsoft.com/office/powerpoint/2010/main" val="350614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46C446-FA5B-4A30-AB34-4E42B9230559}"/>
              </a:ext>
            </a:extLst>
          </p:cNvPr>
          <p:cNvSpPr>
            <a:spLocks noChangeArrowheads="1"/>
          </p:cNvSpPr>
          <p:nvPr/>
        </p:nvSpPr>
        <p:spPr bwMode="auto">
          <a:xfrm>
            <a:off x="1143000" y="457200"/>
            <a:ext cx="6858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3600" dirty="0">
                <a:solidFill>
                  <a:srgbClr val="FF0000"/>
                </a:solidFill>
                <a:latin typeface="Comic Sans MS" panose="030F0702030302020204" pitchFamily="66" charset="0"/>
              </a:rPr>
              <a:t>GROUP BY </a:t>
            </a:r>
            <a:r>
              <a:rPr lang="en-US" altLang="en-US" sz="4000" dirty="0">
                <a:solidFill>
                  <a:srgbClr val="FF0000"/>
                </a:solidFill>
                <a:latin typeface="Comic Sans MS" panose="030F0702030302020204" pitchFamily="66" charset="0"/>
              </a:rPr>
              <a:t>and </a:t>
            </a:r>
            <a:r>
              <a:rPr lang="en-US" altLang="en-US" sz="3600" dirty="0">
                <a:solidFill>
                  <a:srgbClr val="FF0000"/>
                </a:solidFill>
                <a:latin typeface="Comic Sans MS" panose="030F0702030302020204" pitchFamily="66" charset="0"/>
              </a:rPr>
              <a:t>HAVING</a:t>
            </a:r>
          </a:p>
        </p:txBody>
      </p:sp>
      <p:sp>
        <p:nvSpPr>
          <p:cNvPr id="50179" name="Rectangle 3">
            <a:extLst>
              <a:ext uri="{FF2B5EF4-FFF2-40B4-BE49-F238E27FC236}">
                <a16:creationId xmlns:a16="http://schemas.microsoft.com/office/drawing/2014/main" id="{C262B4AC-A991-4280-A2AC-ECD40B4A754F}"/>
              </a:ext>
            </a:extLst>
          </p:cNvPr>
          <p:cNvSpPr>
            <a:spLocks noChangeArrowheads="1"/>
          </p:cNvSpPr>
          <p:nvPr/>
        </p:nvSpPr>
        <p:spPr bwMode="auto">
          <a:xfrm>
            <a:off x="685800" y="1676400"/>
            <a:ext cx="7620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
                <a:schemeClr val="tx1"/>
              </a:buClr>
              <a:buSzPct val="75000"/>
            </a:pPr>
            <a:r>
              <a:rPr lang="en-US" altLang="en-US" sz="2400" dirty="0">
                <a:latin typeface="Comic Sans MS" panose="030F0702030302020204" pitchFamily="66" charset="0"/>
              </a:rPr>
              <a:t>So far, we’ve applied aggregate operators to all (qualifying) tuples (i.e., the tuples that satisfy the condition(s) in the WHERE clause. </a:t>
            </a:r>
          </a:p>
          <a:p>
            <a:pPr>
              <a:spcBef>
                <a:spcPct val="50000"/>
              </a:spcBef>
              <a:buClr>
                <a:schemeClr val="tx1"/>
              </a:buClr>
              <a:buSzPct val="75000"/>
            </a:pPr>
            <a:r>
              <a:rPr lang="en-US" altLang="en-US" sz="2400" dirty="0">
                <a:latin typeface="Comic Sans MS" panose="030F0702030302020204" pitchFamily="66" charset="0"/>
              </a:rPr>
              <a:t>Sometimes, we want to apply them to each of several </a:t>
            </a:r>
            <a:r>
              <a:rPr lang="en-US" altLang="en-US" sz="2400" i="1" dirty="0">
                <a:latin typeface="Comic Sans MS" panose="030F0702030302020204" pitchFamily="66" charset="0"/>
              </a:rPr>
              <a:t>groups</a:t>
            </a:r>
            <a:r>
              <a:rPr lang="en-US" altLang="en-US" sz="2400" dirty="0">
                <a:latin typeface="Comic Sans MS" panose="030F0702030302020204" pitchFamily="66" charset="0"/>
              </a:rPr>
              <a:t> of tuples. We use the </a:t>
            </a:r>
            <a:r>
              <a:rPr lang="en-US" altLang="en-US" sz="2400" dirty="0">
                <a:solidFill>
                  <a:srgbClr val="FF0000"/>
                </a:solidFill>
                <a:latin typeface="Comic Sans MS" panose="030F0702030302020204" pitchFamily="66" charset="0"/>
              </a:rPr>
              <a:t>group by </a:t>
            </a:r>
            <a:r>
              <a:rPr lang="en-US" altLang="en-US" sz="2400" dirty="0">
                <a:latin typeface="Comic Sans MS" panose="030F0702030302020204" pitchFamily="66" charset="0"/>
              </a:rPr>
              <a:t>clause.</a:t>
            </a:r>
          </a:p>
          <a:p>
            <a:pPr>
              <a:spcBef>
                <a:spcPct val="50000"/>
              </a:spcBef>
              <a:buClr>
                <a:schemeClr val="tx1"/>
              </a:buClr>
              <a:buSzPct val="75000"/>
            </a:pPr>
            <a:r>
              <a:rPr lang="en-US" altLang="en-US" sz="2400" dirty="0">
                <a:latin typeface="Comic Sans MS" panose="030F0702030302020204" pitchFamily="66" charset="0"/>
              </a:rPr>
              <a:t>We use the </a:t>
            </a:r>
            <a:r>
              <a:rPr lang="en-US" altLang="en-US" sz="2400" dirty="0">
                <a:solidFill>
                  <a:srgbClr val="FF0000"/>
                </a:solidFill>
                <a:latin typeface="Comic Sans MS" panose="030F0702030302020204" pitchFamily="66" charset="0"/>
              </a:rPr>
              <a:t>having clause </a:t>
            </a:r>
            <a:r>
              <a:rPr lang="en-US" altLang="en-US" sz="2400" dirty="0">
                <a:latin typeface="Comic Sans MS" panose="030F0702030302020204" pitchFamily="66" charset="0"/>
              </a:rPr>
              <a:t>to select some group that satisfies the condition.</a:t>
            </a:r>
          </a:p>
        </p:txBody>
      </p:sp>
    </p:spTree>
    <p:extLst>
      <p:ext uri="{BB962C8B-B14F-4D97-AF65-F5344CB8AC3E}">
        <p14:creationId xmlns:p14="http://schemas.microsoft.com/office/powerpoint/2010/main" val="406690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96366E6-5588-4F8E-829F-FC9A3F71DF60}"/>
              </a:ext>
            </a:extLst>
          </p:cNvPr>
          <p:cNvSpPr>
            <a:spLocks noChangeArrowheads="1"/>
          </p:cNvSpPr>
          <p:nvPr/>
        </p:nvSpPr>
        <p:spPr bwMode="auto">
          <a:xfrm>
            <a:off x="228600" y="2590800"/>
            <a:ext cx="8915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2800" dirty="0">
                <a:latin typeface="Comic Sans MS" panose="030F0702030302020204" pitchFamily="66" charset="0"/>
              </a:rPr>
              <a:t>The</a:t>
            </a:r>
            <a:r>
              <a:rPr lang="en-US" altLang="en-US" sz="2800" i="1" dirty="0">
                <a:latin typeface="Comic Sans MS" panose="030F0702030302020204" pitchFamily="66" charset="0"/>
              </a:rPr>
              <a:t> target-list </a:t>
            </a:r>
            <a:r>
              <a:rPr lang="en-US" altLang="en-US" sz="2800" dirty="0">
                <a:latin typeface="Comic Sans MS" panose="030F0702030302020204" pitchFamily="66" charset="0"/>
              </a:rPr>
              <a:t>contains </a:t>
            </a:r>
          </a:p>
          <a:p>
            <a:pPr marL="457200" lvl="1" indent="0" eaLnBrk="1" hangingPunct="1">
              <a:buNone/>
            </a:pPr>
            <a:r>
              <a:rPr lang="en-US" altLang="en-US" sz="2400" u="sng" dirty="0">
                <a:solidFill>
                  <a:schemeClr val="accent2"/>
                </a:solidFill>
                <a:latin typeface="Comic Sans MS" panose="030F0702030302020204" pitchFamily="66" charset="0"/>
              </a:rPr>
              <a:t>(</a:t>
            </a:r>
            <a:r>
              <a:rPr lang="en-US" altLang="en-US" sz="2400" u="sng" dirty="0" err="1">
                <a:solidFill>
                  <a:schemeClr val="accent2"/>
                </a:solidFill>
                <a:latin typeface="Comic Sans MS" panose="030F0702030302020204" pitchFamily="66" charset="0"/>
              </a:rPr>
              <a:t>i</a:t>
            </a:r>
            <a:r>
              <a:rPr lang="en-US" altLang="en-US" sz="2400" u="sng" dirty="0">
                <a:solidFill>
                  <a:schemeClr val="accent2"/>
                </a:solidFill>
                <a:latin typeface="Comic Sans MS" panose="030F0702030302020204" pitchFamily="66" charset="0"/>
              </a:rPr>
              <a:t>) attribute list</a:t>
            </a:r>
            <a:endParaRPr lang="en-US" altLang="en-US" sz="2400" dirty="0">
              <a:solidFill>
                <a:schemeClr val="accent2"/>
              </a:solidFill>
              <a:latin typeface="Comic Sans MS" panose="030F0702030302020204" pitchFamily="66" charset="0"/>
            </a:endParaRPr>
          </a:p>
          <a:p>
            <a:pPr marL="457200" lvl="1" indent="0" eaLnBrk="1" hangingPunct="1">
              <a:buNone/>
            </a:pPr>
            <a:r>
              <a:rPr lang="en-US" altLang="en-US" sz="2400" dirty="0">
                <a:latin typeface="Comic Sans MS" panose="030F0702030302020204" pitchFamily="66" charset="0"/>
              </a:rPr>
              <a:t>(ii) Aggregate functions (e.g., </a:t>
            </a:r>
            <a:r>
              <a:rPr lang="en-US" altLang="en-US" sz="2000" dirty="0">
                <a:latin typeface="Comic Sans MS" panose="030F0702030302020204" pitchFamily="66" charset="0"/>
              </a:rPr>
              <a:t>MIN </a:t>
            </a:r>
            <a:r>
              <a:rPr lang="en-US" altLang="en-US" sz="2400" dirty="0">
                <a:latin typeface="Comic Sans MS" panose="030F0702030302020204" pitchFamily="66" charset="0"/>
              </a:rPr>
              <a:t>(</a:t>
            </a:r>
            <a:r>
              <a:rPr lang="en-US" altLang="en-US" sz="2400" i="1" dirty="0" err="1">
                <a:latin typeface="Comic Sans MS" panose="030F0702030302020204" pitchFamily="66" charset="0"/>
              </a:rPr>
              <a:t>S.age</a:t>
            </a:r>
            <a:r>
              <a:rPr lang="en-US" altLang="en-US" sz="2400" dirty="0">
                <a:latin typeface="Comic Sans MS" panose="030F0702030302020204" pitchFamily="66" charset="0"/>
              </a:rPr>
              <a:t>)).</a:t>
            </a:r>
          </a:p>
          <a:p>
            <a:pPr eaLnBrk="1" hangingPunct="1">
              <a:buSzPct val="75000"/>
              <a:buFontTx/>
              <a:buChar char="–"/>
            </a:pPr>
            <a:endParaRPr lang="en-US" altLang="en-US" sz="2400" dirty="0">
              <a:latin typeface="Comic Sans MS" panose="030F0702030302020204" pitchFamily="66" charset="0"/>
            </a:endParaRPr>
          </a:p>
          <a:p>
            <a:pPr marL="0" indent="0" eaLnBrk="1" hangingPunct="1">
              <a:buSzPct val="75000"/>
              <a:buNone/>
            </a:pPr>
            <a:r>
              <a:rPr lang="en-US" altLang="en-US" sz="2400" dirty="0">
                <a:latin typeface="Comic Sans MS" panose="030F0702030302020204" pitchFamily="66" charset="0"/>
              </a:rPr>
              <a:t>****The </a:t>
            </a:r>
            <a:r>
              <a:rPr lang="en-US" altLang="en-US" sz="2400" u="sng" dirty="0">
                <a:solidFill>
                  <a:schemeClr val="accent2"/>
                </a:solidFill>
                <a:latin typeface="Comic Sans MS" panose="030F0702030302020204" pitchFamily="66" charset="0"/>
              </a:rPr>
              <a:t>attribute list (</a:t>
            </a:r>
            <a:r>
              <a:rPr lang="en-US" altLang="en-US" sz="2400" u="sng" dirty="0" err="1">
                <a:solidFill>
                  <a:schemeClr val="accent2"/>
                </a:solidFill>
                <a:latin typeface="Comic Sans MS" panose="030F0702030302020204" pitchFamily="66" charset="0"/>
              </a:rPr>
              <a:t>i</a:t>
            </a:r>
            <a:r>
              <a:rPr lang="en-US" altLang="en-US" sz="2400" u="sng" dirty="0">
                <a:solidFill>
                  <a:schemeClr val="accent2"/>
                </a:solidFill>
                <a:latin typeface="Comic Sans MS" panose="030F0702030302020204" pitchFamily="66" charset="0"/>
              </a:rPr>
              <a:t>)</a:t>
            </a:r>
            <a:r>
              <a:rPr lang="en-US" altLang="en-US" sz="2000" dirty="0">
                <a:solidFill>
                  <a:schemeClr val="accent2"/>
                </a:solidFill>
                <a:latin typeface="Comic Sans MS" panose="030F0702030302020204" pitchFamily="66" charset="0"/>
              </a:rPr>
              <a:t> </a:t>
            </a:r>
            <a:r>
              <a:rPr lang="en-US" altLang="en-US" sz="2000" dirty="0">
                <a:latin typeface="Comic Sans MS" panose="030F0702030302020204" pitchFamily="66" charset="0"/>
              </a:rPr>
              <a:t>must be a subset of the </a:t>
            </a:r>
            <a:r>
              <a:rPr lang="en-US" altLang="en-US" sz="2000" i="1" dirty="0">
                <a:solidFill>
                  <a:schemeClr val="accent2"/>
                </a:solidFill>
                <a:latin typeface="Comic Sans MS" panose="030F0702030302020204" pitchFamily="66" charset="0"/>
              </a:rPr>
              <a:t>grouping-list</a:t>
            </a:r>
            <a:r>
              <a:rPr lang="en-US" altLang="en-US" sz="2000" dirty="0">
                <a:latin typeface="Comic Sans MS" panose="030F0702030302020204" pitchFamily="66" charset="0"/>
              </a:rPr>
              <a:t>.  </a:t>
            </a:r>
          </a:p>
          <a:p>
            <a:pPr eaLnBrk="1" hangingPunct="1">
              <a:buSzPct val="75000"/>
              <a:buFontTx/>
              <a:buChar char="–"/>
            </a:pPr>
            <a:r>
              <a:rPr lang="en-US" altLang="en-US" sz="2000" dirty="0">
                <a:latin typeface="Comic Sans MS" panose="030F0702030302020204" pitchFamily="66" charset="0"/>
              </a:rPr>
              <a:t>Intuitively, each answer tuple corresponds to a </a:t>
            </a:r>
            <a:r>
              <a:rPr lang="en-US" altLang="en-US" sz="2000" i="1" dirty="0">
                <a:solidFill>
                  <a:schemeClr val="accent2"/>
                </a:solidFill>
                <a:latin typeface="Comic Sans MS" panose="030F0702030302020204" pitchFamily="66" charset="0"/>
              </a:rPr>
              <a:t>group</a:t>
            </a:r>
            <a:r>
              <a:rPr lang="en-US" altLang="en-US" sz="2000" i="1" dirty="0">
                <a:latin typeface="Comic Sans MS" panose="030F0702030302020204" pitchFamily="66" charset="0"/>
              </a:rPr>
              <a:t>, </a:t>
            </a:r>
            <a:r>
              <a:rPr lang="en-US" altLang="en-US" sz="2000" dirty="0">
                <a:latin typeface="Comic Sans MS" panose="030F0702030302020204" pitchFamily="66" charset="0"/>
              </a:rPr>
              <a:t>and</a:t>
            </a:r>
            <a:r>
              <a:rPr lang="en-US" altLang="en-US" sz="2000" i="1" dirty="0">
                <a:latin typeface="Comic Sans MS" panose="030F0702030302020204" pitchFamily="66" charset="0"/>
              </a:rPr>
              <a:t> </a:t>
            </a:r>
            <a:r>
              <a:rPr lang="en-US" altLang="en-US" sz="2000" dirty="0">
                <a:solidFill>
                  <a:srgbClr val="FF0000"/>
                </a:solidFill>
                <a:latin typeface="Comic Sans MS" panose="030F0702030302020204" pitchFamily="66" charset="0"/>
              </a:rPr>
              <a:t>these attributes must have a single value per group</a:t>
            </a:r>
            <a:r>
              <a:rPr lang="en-US" altLang="en-US" sz="2000" dirty="0">
                <a:latin typeface="Comic Sans MS" panose="030F0702030302020204" pitchFamily="66" charset="0"/>
              </a:rPr>
              <a:t>.  (A </a:t>
            </a:r>
            <a:r>
              <a:rPr lang="en-US" altLang="en-US" sz="2000" i="1" dirty="0">
                <a:solidFill>
                  <a:schemeClr val="accent2"/>
                </a:solidFill>
                <a:latin typeface="Comic Sans MS" panose="030F0702030302020204" pitchFamily="66" charset="0"/>
              </a:rPr>
              <a:t>group</a:t>
            </a:r>
            <a:r>
              <a:rPr lang="en-US" altLang="en-US" sz="2000" dirty="0">
                <a:latin typeface="Comic Sans MS" panose="030F0702030302020204" pitchFamily="66" charset="0"/>
              </a:rPr>
              <a:t> is a set of tuples that have the same value for all attributes in </a:t>
            </a:r>
            <a:r>
              <a:rPr lang="en-US" altLang="en-US" sz="2000" i="1" dirty="0">
                <a:solidFill>
                  <a:schemeClr val="accent2"/>
                </a:solidFill>
                <a:latin typeface="Comic Sans MS" panose="030F0702030302020204" pitchFamily="66" charset="0"/>
              </a:rPr>
              <a:t>grouping-list</a:t>
            </a:r>
            <a:r>
              <a:rPr lang="en-US" altLang="en-US" sz="2000" dirty="0">
                <a:latin typeface="Comic Sans MS" panose="030F0702030302020204" pitchFamily="66" charset="0"/>
              </a:rPr>
              <a:t>.)</a:t>
            </a:r>
          </a:p>
        </p:txBody>
      </p:sp>
      <p:sp>
        <p:nvSpPr>
          <p:cNvPr id="51203" name="Rectangle 3">
            <a:extLst>
              <a:ext uri="{FF2B5EF4-FFF2-40B4-BE49-F238E27FC236}">
                <a16:creationId xmlns:a16="http://schemas.microsoft.com/office/drawing/2014/main" id="{E58EEB8D-7679-4B2D-8756-A5D593109105}"/>
              </a:ext>
            </a:extLst>
          </p:cNvPr>
          <p:cNvSpPr>
            <a:spLocks noChangeArrowheads="1"/>
          </p:cNvSpPr>
          <p:nvPr/>
        </p:nvSpPr>
        <p:spPr bwMode="auto">
          <a:xfrm>
            <a:off x="1676400" y="685800"/>
            <a:ext cx="5334000" cy="16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800" dirty="0">
                <a:solidFill>
                  <a:schemeClr val="accent2"/>
                </a:solidFill>
                <a:latin typeface="Comic Sans MS" panose="030F0702030302020204" pitchFamily="66" charset="0"/>
              </a:rPr>
              <a:t>SELECT        [DISTINCT]  </a:t>
            </a:r>
            <a:r>
              <a:rPr lang="en-US" altLang="en-US" sz="2000" i="1" dirty="0">
                <a:solidFill>
                  <a:schemeClr val="accent2"/>
                </a:solidFill>
                <a:latin typeface="Comic Sans MS" panose="030F0702030302020204" pitchFamily="66" charset="0"/>
              </a:rPr>
              <a:t>target-list</a:t>
            </a:r>
            <a:endParaRPr lang="en-US" altLang="en-US" sz="2000" dirty="0">
              <a:solidFill>
                <a:schemeClr val="accent2"/>
              </a:solidFill>
              <a:latin typeface="Comic Sans MS" panose="030F0702030302020204" pitchFamily="66" charset="0"/>
            </a:endParaRPr>
          </a:p>
          <a:p>
            <a:pPr>
              <a:spcBef>
                <a:spcPct val="0"/>
              </a:spcBef>
              <a:buFontTx/>
              <a:buNone/>
            </a:pPr>
            <a:r>
              <a:rPr lang="en-US" altLang="en-US" sz="1800" dirty="0">
                <a:solidFill>
                  <a:schemeClr val="accent2"/>
                </a:solidFill>
                <a:latin typeface="Comic Sans MS" panose="030F0702030302020204" pitchFamily="66" charset="0"/>
              </a:rPr>
              <a:t>FROM</a:t>
            </a:r>
            <a:r>
              <a:rPr lang="en-US" altLang="en-US" sz="2000" dirty="0">
                <a:solidFill>
                  <a:schemeClr val="accent2"/>
                </a:solidFill>
                <a:latin typeface="Comic Sans MS" panose="030F0702030302020204" pitchFamily="66" charset="0"/>
              </a:rPr>
              <a:t>         </a:t>
            </a:r>
            <a:r>
              <a:rPr lang="en-US" altLang="en-US" sz="2000" i="1" dirty="0">
                <a:solidFill>
                  <a:schemeClr val="accent2"/>
                </a:solidFill>
                <a:latin typeface="Comic Sans MS" panose="030F0702030302020204" pitchFamily="66" charset="0"/>
              </a:rPr>
              <a:t>relation-list</a:t>
            </a:r>
            <a:endParaRPr lang="en-US" altLang="en-US" sz="2000" dirty="0">
              <a:solidFill>
                <a:schemeClr val="accent2"/>
              </a:solidFill>
              <a:latin typeface="Comic Sans MS" panose="030F0702030302020204" pitchFamily="66" charset="0"/>
            </a:endParaRPr>
          </a:p>
          <a:p>
            <a:pPr>
              <a:spcBef>
                <a:spcPct val="0"/>
              </a:spcBef>
              <a:buFontTx/>
              <a:buNone/>
            </a:pPr>
            <a:r>
              <a:rPr lang="en-US" altLang="en-US" sz="1800" dirty="0">
                <a:solidFill>
                  <a:schemeClr val="accent2"/>
                </a:solidFill>
                <a:latin typeface="Comic Sans MS" panose="030F0702030302020204" pitchFamily="66" charset="0"/>
              </a:rPr>
              <a:t>WHERE        </a:t>
            </a:r>
            <a:r>
              <a:rPr lang="en-US" altLang="en-US" sz="2000" i="1" dirty="0">
                <a:solidFill>
                  <a:schemeClr val="accent2"/>
                </a:solidFill>
                <a:latin typeface="Comic Sans MS" panose="030F0702030302020204" pitchFamily="66" charset="0"/>
              </a:rPr>
              <a:t>qualification</a:t>
            </a:r>
          </a:p>
          <a:p>
            <a:pPr>
              <a:spcBef>
                <a:spcPct val="0"/>
              </a:spcBef>
              <a:buFontTx/>
              <a:buNone/>
            </a:pPr>
            <a:r>
              <a:rPr lang="en-US" altLang="en-US" sz="1800" dirty="0">
                <a:solidFill>
                  <a:schemeClr val="accent2"/>
                </a:solidFill>
                <a:latin typeface="Comic Sans MS" panose="030F0702030302020204" pitchFamily="66" charset="0"/>
              </a:rPr>
              <a:t>GROUP BY</a:t>
            </a:r>
            <a:r>
              <a:rPr lang="en-US" altLang="en-US" sz="2000" dirty="0">
                <a:solidFill>
                  <a:schemeClr val="accent2"/>
                </a:solidFill>
                <a:latin typeface="Comic Sans MS" panose="030F0702030302020204" pitchFamily="66" charset="0"/>
              </a:rPr>
              <a:t>   </a:t>
            </a:r>
            <a:r>
              <a:rPr lang="en-US" altLang="en-US" sz="2000" i="1" dirty="0">
                <a:solidFill>
                  <a:schemeClr val="accent2"/>
                </a:solidFill>
                <a:latin typeface="Comic Sans MS" panose="030F0702030302020204" pitchFamily="66" charset="0"/>
              </a:rPr>
              <a:t>grouping-list</a:t>
            </a:r>
          </a:p>
          <a:p>
            <a:pPr>
              <a:spcBef>
                <a:spcPct val="0"/>
              </a:spcBef>
              <a:buFontTx/>
              <a:buNone/>
            </a:pPr>
            <a:r>
              <a:rPr lang="en-US" altLang="en-US" sz="1800" dirty="0">
                <a:solidFill>
                  <a:schemeClr val="accent2"/>
                </a:solidFill>
                <a:latin typeface="Comic Sans MS" panose="030F0702030302020204" pitchFamily="66" charset="0"/>
              </a:rPr>
              <a:t>HAVING      </a:t>
            </a:r>
            <a:r>
              <a:rPr lang="en-US" altLang="en-US" sz="2000" i="1" dirty="0">
                <a:solidFill>
                  <a:schemeClr val="accent2"/>
                </a:solidFill>
                <a:latin typeface="Comic Sans MS" panose="030F0702030302020204" pitchFamily="66" charset="0"/>
              </a:rPr>
              <a:t>group-qualification</a:t>
            </a:r>
          </a:p>
        </p:txBody>
      </p:sp>
    </p:spTree>
    <p:extLst>
      <p:ext uri="{BB962C8B-B14F-4D97-AF65-F5344CB8AC3E}">
        <p14:creationId xmlns:p14="http://schemas.microsoft.com/office/powerpoint/2010/main" val="258177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2A9A-60ED-4098-99C7-B8E0B4825AD4}"/>
              </a:ext>
            </a:extLst>
          </p:cNvPr>
          <p:cNvSpPr>
            <a:spLocks noGrp="1"/>
          </p:cNvSpPr>
          <p:nvPr>
            <p:ph type="title"/>
          </p:nvPr>
        </p:nvSpPr>
        <p:spPr>
          <a:xfrm>
            <a:off x="535940" y="529673"/>
            <a:ext cx="8072119" cy="538609"/>
          </a:xfrm>
        </p:spPr>
        <p:txBody>
          <a:bodyPr/>
          <a:lstStyle/>
          <a:p>
            <a:r>
              <a:rPr lang="en-US" dirty="0"/>
              <a:t>GROUP BY and HAVING CLAUSES</a:t>
            </a:r>
          </a:p>
        </p:txBody>
      </p:sp>
      <p:graphicFrame>
        <p:nvGraphicFramePr>
          <p:cNvPr id="3" name="Table 2">
            <a:extLst>
              <a:ext uri="{FF2B5EF4-FFF2-40B4-BE49-F238E27FC236}">
                <a16:creationId xmlns:a16="http://schemas.microsoft.com/office/drawing/2014/main" id="{83EA8DD7-BA04-4C08-9266-A9FBA5B37ADD}"/>
              </a:ext>
            </a:extLst>
          </p:cNvPr>
          <p:cNvGraphicFramePr>
            <a:graphicFrameLocks noGrp="1"/>
          </p:cNvGraphicFramePr>
          <p:nvPr>
            <p:extLst>
              <p:ext uri="{D42A27DB-BD31-4B8C-83A1-F6EECF244321}">
                <p14:modId xmlns:p14="http://schemas.microsoft.com/office/powerpoint/2010/main" val="2915871569"/>
              </p:ext>
            </p:extLst>
          </p:nvPr>
        </p:nvGraphicFramePr>
        <p:xfrm>
          <a:off x="535940" y="1524000"/>
          <a:ext cx="7854952" cy="2011680"/>
        </p:xfrm>
        <a:graphic>
          <a:graphicData uri="http://schemas.openxmlformats.org/drawingml/2006/table">
            <a:tbl>
              <a:tblPr firstRow="1" bandRow="1">
                <a:tableStyleId>{2D5ABB26-0587-4C30-8999-92F81FD0307C}</a:tableStyleId>
              </a:tblPr>
              <a:tblGrid>
                <a:gridCol w="1362902">
                  <a:extLst>
                    <a:ext uri="{9D8B030D-6E8A-4147-A177-3AD203B41FA5}">
                      <a16:colId xmlns:a16="http://schemas.microsoft.com/office/drawing/2014/main" val="1659559115"/>
                    </a:ext>
                  </a:extLst>
                </a:gridCol>
                <a:gridCol w="3139250">
                  <a:extLst>
                    <a:ext uri="{9D8B030D-6E8A-4147-A177-3AD203B41FA5}">
                      <a16:colId xmlns:a16="http://schemas.microsoft.com/office/drawing/2014/main" val="3836329691"/>
                    </a:ext>
                  </a:extLst>
                </a:gridCol>
                <a:gridCol w="3352800">
                  <a:extLst>
                    <a:ext uri="{9D8B030D-6E8A-4147-A177-3AD203B41FA5}">
                      <a16:colId xmlns:a16="http://schemas.microsoft.com/office/drawing/2014/main" val="4012401473"/>
                    </a:ext>
                  </a:extLst>
                </a:gridCol>
              </a:tblGrid>
              <a:tr h="914400">
                <a:tc>
                  <a:txBody>
                    <a:bodyPr/>
                    <a:lstStyle/>
                    <a:p>
                      <a:pPr marL="85090">
                        <a:lnSpc>
                          <a:spcPct val="100000"/>
                        </a:lnSpc>
                      </a:pPr>
                      <a:r>
                        <a:rPr sz="1800" dirty="0">
                          <a:latin typeface="Arial"/>
                          <a:cs typeface="Arial"/>
                        </a:rPr>
                        <a:t>GROUP</a:t>
                      </a:r>
                      <a:r>
                        <a:rPr sz="1800" spc="-35" dirty="0">
                          <a:latin typeface="Arial"/>
                          <a:cs typeface="Arial"/>
                        </a:rPr>
                        <a:t> </a:t>
                      </a:r>
                      <a:r>
                        <a:rPr sz="1800" dirty="0">
                          <a:latin typeface="Arial"/>
                          <a:cs typeface="Arial"/>
                        </a:rPr>
                        <a:t>BY</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090" marR="508000">
                        <a:lnSpc>
                          <a:spcPct val="100000"/>
                        </a:lnSpc>
                      </a:pPr>
                      <a:r>
                        <a:rPr sz="1800" dirty="0">
                          <a:latin typeface="Arial"/>
                          <a:cs typeface="Arial"/>
                        </a:rPr>
                        <a:t>S</a:t>
                      </a:r>
                      <a:r>
                        <a:rPr sz="1800" spc="-10" dirty="0">
                          <a:latin typeface="Arial"/>
                          <a:cs typeface="Arial"/>
                        </a:rPr>
                        <a:t>pe</a:t>
                      </a:r>
                      <a:r>
                        <a:rPr sz="1800" dirty="0">
                          <a:latin typeface="Arial"/>
                          <a:cs typeface="Arial"/>
                        </a:rPr>
                        <a:t>cify</a:t>
                      </a:r>
                      <a:r>
                        <a:rPr sz="1800" spc="-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gr</a:t>
                      </a:r>
                      <a:r>
                        <a:rPr sz="1800" spc="-10" dirty="0">
                          <a:latin typeface="Arial"/>
                          <a:cs typeface="Arial"/>
                        </a:rPr>
                        <a:t>oup</a:t>
                      </a:r>
                      <a:r>
                        <a:rPr sz="1800" dirty="0">
                          <a:latin typeface="Arial"/>
                          <a:cs typeface="Arial"/>
                        </a:rPr>
                        <a:t>i</a:t>
                      </a:r>
                      <a:r>
                        <a:rPr sz="1800" spc="-15" dirty="0">
                          <a:latin typeface="Arial"/>
                          <a:cs typeface="Arial"/>
                        </a:rPr>
                        <a:t>n</a:t>
                      </a:r>
                      <a:r>
                        <a:rPr sz="1800" spc="-5" dirty="0">
                          <a:latin typeface="Arial"/>
                          <a:cs typeface="Arial"/>
                        </a:rPr>
                        <a:t>g-</a:t>
                      </a:r>
                      <a:r>
                        <a:rPr sz="1800" dirty="0">
                          <a:latin typeface="Arial"/>
                          <a:cs typeface="Arial"/>
                        </a:rPr>
                        <a:t>l</a:t>
                      </a:r>
                      <a:r>
                        <a:rPr sz="1800" spc="-10" dirty="0">
                          <a:latin typeface="Arial"/>
                          <a:cs typeface="Arial"/>
                        </a:rPr>
                        <a:t>i</a:t>
                      </a:r>
                      <a:r>
                        <a:rPr sz="1800" dirty="0">
                          <a:latin typeface="Arial"/>
                          <a:cs typeface="Arial"/>
                        </a:rPr>
                        <a:t>st to</a:t>
                      </a:r>
                      <a:r>
                        <a:rPr sz="1800" spc="-10" dirty="0">
                          <a:latin typeface="Arial"/>
                          <a:cs typeface="Arial"/>
                        </a:rPr>
                        <a:t> </a:t>
                      </a:r>
                      <a:r>
                        <a:rPr lang="en-US" sz="1800" spc="-10" dirty="0">
                          <a:latin typeface="Arial"/>
                          <a:cs typeface="Arial"/>
                        </a:rPr>
                        <a:t>apply</a:t>
                      </a:r>
                      <a:r>
                        <a:rPr sz="1800" dirty="0">
                          <a:latin typeface="Arial"/>
                          <a:cs typeface="Arial"/>
                        </a:rPr>
                        <a:t> </a:t>
                      </a:r>
                      <a:r>
                        <a:rPr lang="en-US" sz="1800" dirty="0">
                          <a:latin typeface="Arial"/>
                          <a:cs typeface="Arial"/>
                        </a:rPr>
                        <a:t>an </a:t>
                      </a:r>
                      <a:r>
                        <a:rPr sz="1800" u="sng" dirty="0">
                          <a:latin typeface="Arial"/>
                          <a:cs typeface="Arial"/>
                        </a:rPr>
                        <a:t>a</a:t>
                      </a:r>
                      <a:r>
                        <a:rPr sz="1800" u="sng" spc="-10" dirty="0">
                          <a:latin typeface="Arial"/>
                          <a:cs typeface="Arial"/>
                        </a:rPr>
                        <a:t>g</a:t>
                      </a:r>
                      <a:r>
                        <a:rPr sz="1800" u="sng" dirty="0">
                          <a:latin typeface="Arial"/>
                          <a:cs typeface="Arial"/>
                        </a:rPr>
                        <a:t>gr</a:t>
                      </a:r>
                      <a:r>
                        <a:rPr sz="1800" u="sng" spc="-10" dirty="0">
                          <a:latin typeface="Arial"/>
                          <a:cs typeface="Arial"/>
                        </a:rPr>
                        <a:t>e</a:t>
                      </a:r>
                      <a:r>
                        <a:rPr sz="1800" u="sng" dirty="0">
                          <a:latin typeface="Arial"/>
                          <a:cs typeface="Arial"/>
                        </a:rPr>
                        <a:t>g</a:t>
                      </a:r>
                      <a:r>
                        <a:rPr sz="1800" u="sng" spc="-10" dirty="0">
                          <a:latin typeface="Arial"/>
                          <a:cs typeface="Arial"/>
                        </a:rPr>
                        <a:t>a</a:t>
                      </a:r>
                      <a:r>
                        <a:rPr sz="1800" u="sng" dirty="0">
                          <a:latin typeface="Arial"/>
                          <a:cs typeface="Arial"/>
                        </a:rPr>
                        <a:t>tion</a:t>
                      </a:r>
                      <a:r>
                        <a:rPr sz="1800" u="sng" spc="15" dirty="0">
                          <a:latin typeface="Arial"/>
                          <a:cs typeface="Arial"/>
                        </a:rPr>
                        <a:t> </a:t>
                      </a:r>
                      <a:r>
                        <a:rPr sz="1800" u="sng" dirty="0">
                          <a:latin typeface="Arial"/>
                          <a:cs typeface="Arial"/>
                        </a:rPr>
                        <a:t>fu</a:t>
                      </a:r>
                      <a:r>
                        <a:rPr sz="1800" u="sng" spc="-10" dirty="0">
                          <a:latin typeface="Arial"/>
                          <a:cs typeface="Arial"/>
                        </a:rPr>
                        <a:t>n</a:t>
                      </a:r>
                      <a:r>
                        <a:rPr sz="1800" u="sng" dirty="0">
                          <a:latin typeface="Arial"/>
                          <a:cs typeface="Arial"/>
                        </a:rPr>
                        <a:t>ction</a:t>
                      </a:r>
                      <a:r>
                        <a:rPr lang="en-US" sz="1800" u="sng" dirty="0">
                          <a:latin typeface="Arial"/>
                          <a:cs typeface="Arial"/>
                        </a:rPr>
                        <a:t> per group</a:t>
                      </a:r>
                      <a:endParaRPr sz="1800" u="sng"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85725">
                        <a:lnSpc>
                          <a:spcPct val="100000"/>
                        </a:lnSpc>
                      </a:pPr>
                      <a:r>
                        <a:rPr sz="1600" dirty="0">
                          <a:latin typeface="Courier New"/>
                          <a:cs typeface="Courier New"/>
                        </a:rPr>
                        <a:t>GROUP </a:t>
                      </a:r>
                      <a:r>
                        <a:rPr sz="1600" spc="10" dirty="0">
                          <a:latin typeface="Courier New"/>
                          <a:cs typeface="Courier New"/>
                        </a:rPr>
                        <a:t>B</a:t>
                      </a:r>
                      <a:r>
                        <a:rPr sz="1600" dirty="0">
                          <a:latin typeface="Courier New"/>
                          <a:cs typeface="Courier New"/>
                        </a:rPr>
                        <a:t>Y</a:t>
                      </a:r>
                      <a:r>
                        <a:rPr sz="1600" spc="-5" dirty="0">
                          <a:latin typeface="Courier New"/>
                          <a:cs typeface="Courier New"/>
                        </a:rPr>
                        <a:t> </a:t>
                      </a:r>
                      <a:r>
                        <a:rPr lang="en-US" sz="1600" spc="-5" dirty="0" err="1">
                          <a:latin typeface="Courier New"/>
                          <a:cs typeface="Courier New"/>
                        </a:rPr>
                        <a:t>eid</a:t>
                      </a:r>
                      <a:endParaRPr sz="1600" dirty="0">
                        <a:latin typeface="Courier New"/>
                        <a:cs typeface="Courier New"/>
                      </a:endParaRPr>
                    </a:p>
                    <a:p>
                      <a:pPr marL="85725">
                        <a:lnSpc>
                          <a:spcPct val="100000"/>
                        </a:lnSpc>
                      </a:pPr>
                      <a:r>
                        <a:rPr sz="1600" spc="-5" dirty="0">
                          <a:latin typeface="Courier New"/>
                          <a:cs typeface="Courier New"/>
                        </a:rPr>
                        <a:t>G</a:t>
                      </a:r>
                      <a:r>
                        <a:rPr sz="1600" dirty="0">
                          <a:latin typeface="Courier New"/>
                          <a:cs typeface="Courier New"/>
                        </a:rPr>
                        <a:t>R</a:t>
                      </a:r>
                      <a:r>
                        <a:rPr sz="1600" spc="-5" dirty="0">
                          <a:latin typeface="Courier New"/>
                          <a:cs typeface="Courier New"/>
                        </a:rPr>
                        <a:t>O</a:t>
                      </a:r>
                      <a:r>
                        <a:rPr sz="1600" dirty="0">
                          <a:latin typeface="Courier New"/>
                          <a:cs typeface="Courier New"/>
                        </a:rPr>
                        <a:t>UP </a:t>
                      </a:r>
                      <a:r>
                        <a:rPr sz="1600" spc="10" dirty="0">
                          <a:latin typeface="Courier New"/>
                          <a:cs typeface="Courier New"/>
                        </a:rPr>
                        <a:t>B</a:t>
                      </a:r>
                      <a:r>
                        <a:rPr sz="1600" dirty="0">
                          <a:latin typeface="Courier New"/>
                          <a:cs typeface="Courier New"/>
                        </a:rPr>
                        <a:t>Y </a:t>
                      </a:r>
                      <a:r>
                        <a:rPr lang="en-US" sz="1600" spc="-5" dirty="0" err="1">
                          <a:latin typeface="Courier New"/>
                          <a:cs typeface="Courier New"/>
                        </a:rPr>
                        <a:t>ename</a:t>
                      </a:r>
                      <a:endParaRPr sz="1600" dirty="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63441836"/>
                  </a:ext>
                </a:extLst>
              </a:tr>
              <a:tr h="914400">
                <a:tc>
                  <a:txBody>
                    <a:bodyPr/>
                    <a:lstStyle/>
                    <a:p>
                      <a:pPr marL="85090">
                        <a:lnSpc>
                          <a:spcPct val="100000"/>
                        </a:lnSpc>
                      </a:pPr>
                      <a:r>
                        <a:rPr sz="1800" dirty="0">
                          <a:latin typeface="Arial"/>
                          <a:cs typeface="Arial"/>
                        </a:rPr>
                        <a:t>H</a:t>
                      </a:r>
                      <a:r>
                        <a:rPr sz="1800" spc="-135" dirty="0">
                          <a:latin typeface="Arial"/>
                          <a:cs typeface="Arial"/>
                        </a:rPr>
                        <a:t>A</a:t>
                      </a:r>
                      <a:r>
                        <a:rPr sz="1800" dirty="0">
                          <a:latin typeface="Arial"/>
                          <a:cs typeface="Arial"/>
                        </a:rPr>
                        <a:t>VING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090" marR="267335">
                        <a:lnSpc>
                          <a:spcPct val="100000"/>
                        </a:lnSpc>
                      </a:pPr>
                      <a:r>
                        <a:rPr sz="1800" dirty="0">
                          <a:latin typeface="Arial"/>
                          <a:cs typeface="Arial"/>
                        </a:rPr>
                        <a:t>S</a:t>
                      </a:r>
                      <a:r>
                        <a:rPr sz="1800" spc="-10" dirty="0">
                          <a:latin typeface="Arial"/>
                          <a:cs typeface="Arial"/>
                        </a:rPr>
                        <a:t>p</a:t>
                      </a:r>
                      <a:r>
                        <a:rPr sz="1800" dirty="0">
                          <a:latin typeface="Arial"/>
                          <a:cs typeface="Arial"/>
                        </a:rPr>
                        <a:t>ec</a:t>
                      </a:r>
                      <a:r>
                        <a:rPr sz="1800" spc="-10" dirty="0">
                          <a:latin typeface="Arial"/>
                          <a:cs typeface="Arial"/>
                        </a:rPr>
                        <a:t>i</a:t>
                      </a:r>
                      <a:r>
                        <a:rPr sz="1800" dirty="0">
                          <a:latin typeface="Arial"/>
                          <a:cs typeface="Arial"/>
                        </a:rPr>
                        <a:t>fy</a:t>
                      </a:r>
                      <a:r>
                        <a:rPr sz="1800" spc="5" dirty="0">
                          <a:latin typeface="Arial"/>
                          <a:cs typeface="Arial"/>
                        </a:rPr>
                        <a:t> </a:t>
                      </a:r>
                      <a:r>
                        <a:rPr sz="1800" dirty="0">
                          <a:solidFill>
                            <a:srgbClr val="FF0000"/>
                          </a:solidFill>
                          <a:latin typeface="Arial"/>
                          <a:cs typeface="Arial"/>
                        </a:rPr>
                        <a:t>gr</a:t>
                      </a:r>
                      <a:r>
                        <a:rPr sz="1800" spc="-10" dirty="0">
                          <a:solidFill>
                            <a:srgbClr val="FF0000"/>
                          </a:solidFill>
                          <a:latin typeface="Arial"/>
                          <a:cs typeface="Arial"/>
                        </a:rPr>
                        <a:t>o</a:t>
                      </a:r>
                      <a:r>
                        <a:rPr sz="1800" dirty="0">
                          <a:solidFill>
                            <a:srgbClr val="FF0000"/>
                          </a:solidFill>
                          <a:latin typeface="Arial"/>
                          <a:cs typeface="Arial"/>
                        </a:rPr>
                        <a:t>u</a:t>
                      </a:r>
                      <a:r>
                        <a:rPr sz="1800" spc="-5" dirty="0">
                          <a:solidFill>
                            <a:srgbClr val="FF0000"/>
                          </a:solidFill>
                          <a:latin typeface="Arial"/>
                          <a:cs typeface="Arial"/>
                        </a:rPr>
                        <a:t>p</a:t>
                      </a:r>
                      <a:r>
                        <a:rPr sz="1800" dirty="0">
                          <a:solidFill>
                            <a:srgbClr val="FF0000"/>
                          </a:solidFill>
                          <a:latin typeface="Arial"/>
                          <a:cs typeface="Arial"/>
                        </a:rPr>
                        <a:t>-q</a:t>
                      </a:r>
                      <a:r>
                        <a:rPr sz="1800" spc="-10" dirty="0">
                          <a:solidFill>
                            <a:srgbClr val="FF0000"/>
                          </a:solidFill>
                          <a:latin typeface="Arial"/>
                          <a:cs typeface="Arial"/>
                        </a:rPr>
                        <a:t>u</a:t>
                      </a:r>
                      <a:r>
                        <a:rPr sz="1800" dirty="0">
                          <a:solidFill>
                            <a:srgbClr val="FF0000"/>
                          </a:solidFill>
                          <a:latin typeface="Arial"/>
                          <a:cs typeface="Arial"/>
                        </a:rPr>
                        <a:t>a</a:t>
                      </a:r>
                      <a:r>
                        <a:rPr sz="1800" spc="-10" dirty="0">
                          <a:solidFill>
                            <a:srgbClr val="FF0000"/>
                          </a:solidFill>
                          <a:latin typeface="Arial"/>
                          <a:cs typeface="Arial"/>
                        </a:rPr>
                        <a:t>l</a:t>
                      </a:r>
                      <a:r>
                        <a:rPr sz="1800" dirty="0">
                          <a:solidFill>
                            <a:srgbClr val="FF0000"/>
                          </a:solidFill>
                          <a:latin typeface="Arial"/>
                          <a:cs typeface="Arial"/>
                        </a:rPr>
                        <a:t>ific</a:t>
                      </a:r>
                      <a:r>
                        <a:rPr sz="1800" spc="-10" dirty="0">
                          <a:solidFill>
                            <a:srgbClr val="FF0000"/>
                          </a:solidFill>
                          <a:latin typeface="Arial"/>
                          <a:cs typeface="Arial"/>
                        </a:rPr>
                        <a:t>a</a:t>
                      </a:r>
                      <a:r>
                        <a:rPr sz="1800" dirty="0">
                          <a:solidFill>
                            <a:srgbClr val="FF0000"/>
                          </a:solidFill>
                          <a:latin typeface="Arial"/>
                          <a:cs typeface="Arial"/>
                        </a:rPr>
                        <a:t>tion</a:t>
                      </a:r>
                      <a:r>
                        <a:rPr sz="1800" dirty="0">
                          <a:latin typeface="Arial"/>
                          <a:cs typeface="Arial"/>
                        </a:rPr>
                        <a:t> </a:t>
                      </a:r>
                      <a:r>
                        <a:rPr sz="1800" spc="-40" dirty="0">
                          <a:latin typeface="Arial"/>
                          <a:cs typeface="Arial"/>
                        </a:rPr>
                        <a:t>w</a:t>
                      </a:r>
                      <a:r>
                        <a:rPr sz="1800" dirty="0">
                          <a:latin typeface="Arial"/>
                          <a:cs typeface="Arial"/>
                        </a:rPr>
                        <a:t>h</a:t>
                      </a:r>
                      <a:r>
                        <a:rPr sz="1800" spc="-10" dirty="0">
                          <a:latin typeface="Arial"/>
                          <a:cs typeface="Arial"/>
                        </a:rPr>
                        <a:t>e</a:t>
                      </a:r>
                      <a:r>
                        <a:rPr sz="1800" dirty="0">
                          <a:latin typeface="Arial"/>
                          <a:cs typeface="Arial"/>
                        </a:rPr>
                        <a:t>n</a:t>
                      </a:r>
                      <a:r>
                        <a:rPr sz="1800" spc="45" dirty="0">
                          <a:latin typeface="Arial"/>
                          <a:cs typeface="Arial"/>
                        </a:rPr>
                        <a:t> </a:t>
                      </a:r>
                      <a:r>
                        <a:rPr sz="1800" spc="-25" dirty="0">
                          <a:latin typeface="Arial"/>
                          <a:cs typeface="Arial"/>
                        </a:rPr>
                        <a:t>y</a:t>
                      </a:r>
                      <a:r>
                        <a:rPr sz="1800" dirty="0">
                          <a:latin typeface="Arial"/>
                          <a:cs typeface="Arial"/>
                        </a:rPr>
                        <a:t>ou</a:t>
                      </a:r>
                      <a:r>
                        <a:rPr sz="1800" spc="15" dirty="0">
                          <a:latin typeface="Arial"/>
                          <a:cs typeface="Arial"/>
                        </a:rPr>
                        <a:t> </a:t>
                      </a:r>
                      <a:r>
                        <a:rPr sz="1800" spc="-40" dirty="0">
                          <a:latin typeface="Arial"/>
                          <a:cs typeface="Arial"/>
                        </a:rPr>
                        <a:t>w</a:t>
                      </a:r>
                      <a:r>
                        <a:rPr sz="1800" dirty="0">
                          <a:latin typeface="Arial"/>
                          <a:cs typeface="Arial"/>
                        </a:rPr>
                        <a:t>a</a:t>
                      </a:r>
                      <a:r>
                        <a:rPr sz="1800" spc="-10" dirty="0">
                          <a:latin typeface="Arial"/>
                          <a:cs typeface="Arial"/>
                        </a:rPr>
                        <a:t>n</a:t>
                      </a:r>
                      <a:r>
                        <a:rPr sz="1800" dirty="0">
                          <a:latin typeface="Arial"/>
                          <a:cs typeface="Arial"/>
                        </a:rPr>
                        <a:t>t</a:t>
                      </a:r>
                      <a:r>
                        <a:rPr sz="1800" spc="50" dirty="0">
                          <a:latin typeface="Arial"/>
                          <a:cs typeface="Arial"/>
                        </a:rPr>
                        <a:t> </a:t>
                      </a:r>
                      <a:r>
                        <a:rPr sz="1800" dirty="0">
                          <a:latin typeface="Arial"/>
                          <a:cs typeface="Arial"/>
                        </a:rPr>
                        <a:t>to</a:t>
                      </a:r>
                      <a:r>
                        <a:rPr sz="1800" spc="-10" dirty="0">
                          <a:latin typeface="Arial"/>
                          <a:cs typeface="Arial"/>
                        </a:rPr>
                        <a:t> </a:t>
                      </a:r>
                      <a:r>
                        <a:rPr sz="1800" dirty="0">
                          <a:latin typeface="Arial"/>
                          <a:cs typeface="Arial"/>
                        </a:rPr>
                        <a:t>use</a:t>
                      </a:r>
                      <a:r>
                        <a:rPr lang="en-US" sz="1800" dirty="0">
                          <a:latin typeface="Arial"/>
                          <a:cs typeface="Arial"/>
                        </a:rPr>
                        <a:t> an </a:t>
                      </a:r>
                      <a:r>
                        <a:rPr sz="1800" dirty="0">
                          <a:latin typeface="Arial"/>
                          <a:cs typeface="Arial"/>
                        </a:rPr>
                        <a:t> a</a:t>
                      </a:r>
                      <a:r>
                        <a:rPr sz="1800" spc="-10" dirty="0">
                          <a:latin typeface="Arial"/>
                          <a:cs typeface="Arial"/>
                        </a:rPr>
                        <a:t>g</a:t>
                      </a:r>
                      <a:r>
                        <a:rPr sz="1800" dirty="0">
                          <a:latin typeface="Arial"/>
                          <a:cs typeface="Arial"/>
                        </a:rPr>
                        <a:t>gr</a:t>
                      </a:r>
                      <a:r>
                        <a:rPr sz="1800" spc="-10" dirty="0">
                          <a:latin typeface="Arial"/>
                          <a:cs typeface="Arial"/>
                        </a:rPr>
                        <a:t>e</a:t>
                      </a:r>
                      <a:r>
                        <a:rPr sz="1800" dirty="0">
                          <a:latin typeface="Arial"/>
                          <a:cs typeface="Arial"/>
                        </a:rPr>
                        <a:t>g</a:t>
                      </a:r>
                      <a:r>
                        <a:rPr sz="1800" spc="-10" dirty="0">
                          <a:latin typeface="Arial"/>
                          <a:cs typeface="Arial"/>
                        </a:rPr>
                        <a:t>a</a:t>
                      </a:r>
                      <a:r>
                        <a:rPr sz="1800" dirty="0">
                          <a:latin typeface="Arial"/>
                          <a:cs typeface="Arial"/>
                        </a:rPr>
                        <a:t>tion</a:t>
                      </a:r>
                      <a:r>
                        <a:rPr sz="1800" spc="15" dirty="0">
                          <a:latin typeface="Arial"/>
                          <a:cs typeface="Arial"/>
                        </a:rPr>
                        <a:t> </a:t>
                      </a:r>
                      <a:r>
                        <a:rPr sz="1800" dirty="0">
                          <a:latin typeface="Arial"/>
                          <a:cs typeface="Arial"/>
                        </a:rPr>
                        <a:t>fu</a:t>
                      </a:r>
                      <a:r>
                        <a:rPr sz="1800" spc="-10" dirty="0">
                          <a:latin typeface="Arial"/>
                          <a:cs typeface="Arial"/>
                        </a:rPr>
                        <a:t>n</a:t>
                      </a:r>
                      <a:r>
                        <a:rPr sz="1800" dirty="0">
                          <a:latin typeface="Arial"/>
                          <a:cs typeface="Arial"/>
                        </a:rPr>
                        <a:t>ction</a:t>
                      </a:r>
                      <a:endParaRPr lang="en-US" sz="1800" dirty="0">
                        <a:latin typeface="Arial"/>
                        <a:cs typeface="Arial"/>
                      </a:endParaRPr>
                    </a:p>
                    <a:p>
                      <a:pPr marL="85090" marR="267335">
                        <a:lnSpc>
                          <a:spcPct val="100000"/>
                        </a:lnSpc>
                      </a:pPr>
                      <a:r>
                        <a:rPr lang="en-US" sz="1800" baseline="0" dirty="0">
                          <a:latin typeface="Arial"/>
                          <a:cs typeface="Arial"/>
                        </a:rPr>
                        <a:t>GROUP BY must be used</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85725" marR="180975">
                        <a:lnSpc>
                          <a:spcPct val="100000"/>
                        </a:lnSpc>
                      </a:pPr>
                      <a:r>
                        <a:rPr sz="1600" spc="-5" dirty="0">
                          <a:latin typeface="Courier New"/>
                          <a:cs typeface="Courier New"/>
                        </a:rPr>
                        <a:t>H</a:t>
                      </a:r>
                      <a:r>
                        <a:rPr sz="1600" dirty="0">
                          <a:latin typeface="Courier New"/>
                          <a:cs typeface="Courier New"/>
                        </a:rPr>
                        <a:t>A</a:t>
                      </a:r>
                      <a:r>
                        <a:rPr sz="1600" spc="-5" dirty="0">
                          <a:latin typeface="Courier New"/>
                          <a:cs typeface="Courier New"/>
                        </a:rPr>
                        <a:t>V</a:t>
                      </a:r>
                      <a:r>
                        <a:rPr sz="1600" dirty="0">
                          <a:latin typeface="Courier New"/>
                          <a:cs typeface="Courier New"/>
                        </a:rPr>
                        <a:t>I</a:t>
                      </a:r>
                      <a:r>
                        <a:rPr sz="1600" spc="-5" dirty="0">
                          <a:latin typeface="Courier New"/>
                          <a:cs typeface="Courier New"/>
                        </a:rPr>
                        <a:t>N</a:t>
                      </a:r>
                      <a:r>
                        <a:rPr sz="1600" dirty="0">
                          <a:latin typeface="Courier New"/>
                          <a:cs typeface="Courier New"/>
                        </a:rPr>
                        <a:t>G</a:t>
                      </a:r>
                      <a:r>
                        <a:rPr sz="1600" spc="10" dirty="0">
                          <a:latin typeface="Courier New"/>
                          <a:cs typeface="Courier New"/>
                        </a:rPr>
                        <a:t> </a:t>
                      </a:r>
                      <a:r>
                        <a:rPr sz="1600" spc="-5" dirty="0">
                          <a:latin typeface="Courier New"/>
                          <a:cs typeface="Courier New"/>
                        </a:rPr>
                        <a:t>C</a:t>
                      </a:r>
                      <a:r>
                        <a:rPr sz="1600" dirty="0">
                          <a:latin typeface="Courier New"/>
                          <a:cs typeface="Courier New"/>
                        </a:rPr>
                        <a:t>O</a:t>
                      </a:r>
                      <a:r>
                        <a:rPr sz="1600" spc="-5" dirty="0">
                          <a:latin typeface="Courier New"/>
                          <a:cs typeface="Courier New"/>
                        </a:rPr>
                        <a:t>U</a:t>
                      </a:r>
                      <a:r>
                        <a:rPr sz="1600" dirty="0">
                          <a:latin typeface="Courier New"/>
                          <a:cs typeface="Courier New"/>
                        </a:rPr>
                        <a:t>N</a:t>
                      </a:r>
                      <a:r>
                        <a:rPr sz="1600" spc="10" dirty="0">
                          <a:latin typeface="Courier New"/>
                          <a:cs typeface="Courier New"/>
                        </a:rPr>
                        <a:t>T</a:t>
                      </a:r>
                      <a:r>
                        <a:rPr sz="1600" spc="-5" dirty="0">
                          <a:latin typeface="Courier New"/>
                          <a:cs typeface="Courier New"/>
                        </a:rPr>
                        <a:t>(</a:t>
                      </a:r>
                      <a:r>
                        <a:rPr sz="1600" dirty="0">
                          <a:latin typeface="Courier New"/>
                          <a:cs typeface="Courier New"/>
                        </a:rPr>
                        <a:t>*) &gt; 5 </a:t>
                      </a:r>
                      <a:endParaRPr lang="en-US" sz="1600" dirty="0">
                        <a:latin typeface="Courier New"/>
                        <a:cs typeface="Courier New"/>
                      </a:endParaRPr>
                    </a:p>
                    <a:p>
                      <a:pPr marL="85725" marR="180975">
                        <a:lnSpc>
                          <a:spcPct val="100000"/>
                        </a:lnSpc>
                      </a:pPr>
                      <a:endParaRPr lang="en-US" sz="1600" spc="-5" dirty="0">
                        <a:latin typeface="Courier New"/>
                        <a:cs typeface="Courier New"/>
                      </a:endParaRPr>
                    </a:p>
                    <a:p>
                      <a:pPr marL="85725" marR="180975">
                        <a:lnSpc>
                          <a:spcPct val="100000"/>
                        </a:lnSpc>
                      </a:pPr>
                      <a:r>
                        <a:rPr sz="1600" spc="-5" dirty="0">
                          <a:latin typeface="Courier New"/>
                          <a:cs typeface="Courier New"/>
                        </a:rPr>
                        <a:t>H</a:t>
                      </a:r>
                      <a:r>
                        <a:rPr sz="1600" dirty="0">
                          <a:latin typeface="Courier New"/>
                          <a:cs typeface="Courier New"/>
                        </a:rPr>
                        <a:t>A</a:t>
                      </a:r>
                      <a:r>
                        <a:rPr sz="1600" spc="-5" dirty="0">
                          <a:latin typeface="Courier New"/>
                          <a:cs typeface="Courier New"/>
                        </a:rPr>
                        <a:t>V</a:t>
                      </a:r>
                      <a:r>
                        <a:rPr sz="1600" dirty="0">
                          <a:latin typeface="Courier New"/>
                          <a:cs typeface="Courier New"/>
                        </a:rPr>
                        <a:t>I</a:t>
                      </a:r>
                      <a:r>
                        <a:rPr sz="1600" spc="-5" dirty="0">
                          <a:latin typeface="Courier New"/>
                          <a:cs typeface="Courier New"/>
                        </a:rPr>
                        <a:t>N</a:t>
                      </a:r>
                      <a:r>
                        <a:rPr sz="1600" dirty="0">
                          <a:latin typeface="Courier New"/>
                          <a:cs typeface="Courier New"/>
                        </a:rPr>
                        <a:t>G</a:t>
                      </a:r>
                      <a:r>
                        <a:rPr sz="1600" spc="10" dirty="0">
                          <a:latin typeface="Courier New"/>
                          <a:cs typeface="Courier New"/>
                        </a:rPr>
                        <a:t> </a:t>
                      </a:r>
                      <a:r>
                        <a:rPr sz="1600" spc="-5" dirty="0">
                          <a:latin typeface="Courier New"/>
                          <a:cs typeface="Courier New"/>
                        </a:rPr>
                        <a:t>A</a:t>
                      </a:r>
                      <a:r>
                        <a:rPr sz="1600" dirty="0">
                          <a:latin typeface="Courier New"/>
                          <a:cs typeface="Courier New"/>
                        </a:rPr>
                        <a:t>V</a:t>
                      </a:r>
                      <a:r>
                        <a:rPr lang="en-US" sz="1600" spc="-5" dirty="0">
                          <a:latin typeface="Courier New"/>
                          <a:cs typeface="Courier New"/>
                        </a:rPr>
                        <a:t>G</a:t>
                      </a:r>
                      <a:r>
                        <a:rPr sz="1600" spc="-5" dirty="0">
                          <a:latin typeface="Courier New"/>
                          <a:cs typeface="Courier New"/>
                        </a:rPr>
                        <a:t>(</a:t>
                      </a:r>
                      <a:r>
                        <a:rPr sz="1600" dirty="0">
                          <a:latin typeface="Courier New"/>
                          <a:cs typeface="Courier New"/>
                        </a:rPr>
                        <a:t>S</a:t>
                      </a:r>
                      <a:r>
                        <a:rPr sz="1600" spc="-5" dirty="0">
                          <a:latin typeface="Courier New"/>
                          <a:cs typeface="Courier New"/>
                        </a:rPr>
                        <a:t>a</a:t>
                      </a:r>
                      <a:r>
                        <a:rPr sz="1600" dirty="0">
                          <a:latin typeface="Courier New"/>
                          <a:cs typeface="Courier New"/>
                        </a:rPr>
                        <a:t>l</a:t>
                      </a:r>
                      <a:r>
                        <a:rPr sz="1600" spc="10" dirty="0">
                          <a:latin typeface="Courier New"/>
                          <a:cs typeface="Courier New"/>
                        </a:rPr>
                        <a:t>a</a:t>
                      </a:r>
                      <a:r>
                        <a:rPr sz="1600" spc="-5" dirty="0">
                          <a:latin typeface="Courier New"/>
                          <a:cs typeface="Courier New"/>
                        </a:rPr>
                        <a:t>r</a:t>
                      </a:r>
                      <a:r>
                        <a:rPr sz="1600" dirty="0">
                          <a:latin typeface="Courier New"/>
                          <a:cs typeface="Courier New"/>
                        </a:rPr>
                        <a:t>y)</a:t>
                      </a:r>
                    </a:p>
                    <a:p>
                      <a:pPr marL="85725">
                        <a:lnSpc>
                          <a:spcPct val="100000"/>
                        </a:lnSpc>
                      </a:pPr>
                      <a:r>
                        <a:rPr sz="1600" dirty="0">
                          <a:latin typeface="Courier New"/>
                          <a:cs typeface="Courier New"/>
                        </a:rPr>
                        <a:t>&gt; </a:t>
                      </a:r>
                      <a:r>
                        <a:rPr sz="1600" spc="-5" dirty="0">
                          <a:latin typeface="Courier New"/>
                          <a:cs typeface="Courier New"/>
                        </a:rPr>
                        <a:t>2</a:t>
                      </a:r>
                      <a:r>
                        <a:rPr sz="1600" dirty="0">
                          <a:latin typeface="Courier New"/>
                          <a:cs typeface="Courier New"/>
                        </a:rPr>
                        <a:t>0</a:t>
                      </a:r>
                      <a:r>
                        <a:rPr sz="1600" spc="-5" dirty="0">
                          <a:latin typeface="Courier New"/>
                          <a:cs typeface="Courier New"/>
                        </a:rPr>
                        <a:t>0</a:t>
                      </a:r>
                      <a:r>
                        <a:rPr sz="1600" dirty="0">
                          <a:latin typeface="Courier New"/>
                          <a:cs typeface="Courier New"/>
                        </a:rPr>
                        <a:t>0</a:t>
                      </a:r>
                      <a:r>
                        <a:rPr sz="1600" spc="10" dirty="0">
                          <a:latin typeface="Courier New"/>
                          <a:cs typeface="Courier New"/>
                        </a:rPr>
                        <a:t>0</a:t>
                      </a:r>
                      <a:r>
                        <a:rPr sz="1600" dirty="0">
                          <a:latin typeface="Courier New"/>
                          <a:cs typeface="Courier New"/>
                        </a:rPr>
                        <a:t>0</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973313110"/>
                  </a:ext>
                </a:extLst>
              </a:tr>
            </a:tbl>
          </a:graphicData>
        </a:graphic>
      </p:graphicFrame>
      <p:sp>
        <p:nvSpPr>
          <p:cNvPr id="4" name="TextBox 3">
            <a:extLst>
              <a:ext uri="{FF2B5EF4-FFF2-40B4-BE49-F238E27FC236}">
                <a16:creationId xmlns:a16="http://schemas.microsoft.com/office/drawing/2014/main" id="{EA80B2B0-C187-4D95-BCC8-DE5732AD2C71}"/>
              </a:ext>
            </a:extLst>
          </p:cNvPr>
          <p:cNvSpPr txBox="1"/>
          <p:nvPr/>
        </p:nvSpPr>
        <p:spPr>
          <a:xfrm>
            <a:off x="5105400" y="1068282"/>
            <a:ext cx="2505366" cy="369332"/>
          </a:xfrm>
          <a:prstGeom prst="rect">
            <a:avLst/>
          </a:prstGeom>
          <a:noFill/>
        </p:spPr>
        <p:txBody>
          <a:bodyPr wrap="none" rtlCol="0">
            <a:spAutoFit/>
          </a:bodyPr>
          <a:lstStyle/>
          <a:p>
            <a:r>
              <a:rPr lang="en-US" dirty="0"/>
              <a:t>Emp(</a:t>
            </a:r>
            <a:r>
              <a:rPr lang="en-US" u="sng" dirty="0" err="1"/>
              <a:t>eid</a:t>
            </a:r>
            <a:r>
              <a:rPr lang="en-US" dirty="0"/>
              <a:t>, </a:t>
            </a:r>
            <a:r>
              <a:rPr lang="en-US" dirty="0" err="1"/>
              <a:t>ename</a:t>
            </a:r>
            <a:r>
              <a:rPr lang="en-US" dirty="0"/>
              <a:t>, salary)</a:t>
            </a:r>
          </a:p>
        </p:txBody>
      </p:sp>
      <p:sp>
        <p:nvSpPr>
          <p:cNvPr id="5" name="TextBox 4">
            <a:extLst>
              <a:ext uri="{FF2B5EF4-FFF2-40B4-BE49-F238E27FC236}">
                <a16:creationId xmlns:a16="http://schemas.microsoft.com/office/drawing/2014/main" id="{E3050BEB-55D3-4B63-BEF3-4B9210FBA69A}"/>
              </a:ext>
            </a:extLst>
          </p:cNvPr>
          <p:cNvSpPr txBox="1"/>
          <p:nvPr/>
        </p:nvSpPr>
        <p:spPr>
          <a:xfrm>
            <a:off x="762000" y="4572000"/>
            <a:ext cx="7543800" cy="1477328"/>
          </a:xfrm>
          <a:prstGeom prst="rect">
            <a:avLst/>
          </a:prstGeom>
          <a:solidFill>
            <a:schemeClr val="accent5"/>
          </a:solidFill>
        </p:spPr>
        <p:txBody>
          <a:bodyPr wrap="square" rtlCol="0">
            <a:spAutoFit/>
          </a:bodyPr>
          <a:lstStyle/>
          <a:p>
            <a:r>
              <a:rPr lang="en-US" dirty="0"/>
              <a:t>Important: Unlike the where clause condition, the condition in the having clause is for the whole group.</a:t>
            </a:r>
          </a:p>
          <a:p>
            <a:endParaRPr lang="en-US" dirty="0"/>
          </a:p>
          <a:p>
            <a:r>
              <a:rPr lang="en-US" dirty="0"/>
              <a:t>The above example will only return the group where the average salary of the people in that group is more than $200K.</a:t>
            </a:r>
          </a:p>
        </p:txBody>
      </p:sp>
      <p:cxnSp>
        <p:nvCxnSpPr>
          <p:cNvPr id="7" name="Straight Arrow Connector 6">
            <a:extLst>
              <a:ext uri="{FF2B5EF4-FFF2-40B4-BE49-F238E27FC236}">
                <a16:creationId xmlns:a16="http://schemas.microsoft.com/office/drawing/2014/main" id="{0B052730-A88C-4894-9211-C2A38831C5F9}"/>
              </a:ext>
            </a:extLst>
          </p:cNvPr>
          <p:cNvCxnSpPr>
            <a:cxnSpLocks/>
          </p:cNvCxnSpPr>
          <p:nvPr/>
        </p:nvCxnSpPr>
        <p:spPr>
          <a:xfrm>
            <a:off x="8077200" y="3124200"/>
            <a:ext cx="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98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5EEB9B6-2A64-420D-B687-624CC54799D5}"/>
              </a:ext>
            </a:extLst>
          </p:cNvPr>
          <p:cNvSpPr>
            <a:spLocks noChangeArrowheads="1"/>
          </p:cNvSpPr>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2800" dirty="0">
                <a:solidFill>
                  <a:schemeClr val="tx2"/>
                </a:solidFill>
                <a:latin typeface="Comic Sans MS" panose="030F0702030302020204" pitchFamily="66" charset="0"/>
              </a:rPr>
              <a:t>Conceptual Evaluation with Group By and Having Clauses</a:t>
            </a:r>
          </a:p>
        </p:txBody>
      </p:sp>
      <p:sp>
        <p:nvSpPr>
          <p:cNvPr id="52227" name="Rectangle 3">
            <a:extLst>
              <a:ext uri="{FF2B5EF4-FFF2-40B4-BE49-F238E27FC236}">
                <a16:creationId xmlns:a16="http://schemas.microsoft.com/office/drawing/2014/main" id="{7EBAD524-05B9-4583-A3AE-7EEFC49C616C}"/>
              </a:ext>
            </a:extLst>
          </p:cNvPr>
          <p:cNvSpPr>
            <a:spLocks noChangeArrowheads="1"/>
          </p:cNvSpPr>
          <p:nvPr/>
        </p:nvSpPr>
        <p:spPr bwMode="auto">
          <a:xfrm>
            <a:off x="533400" y="19050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marL="457200" indent="-457200" eaLnBrk="1" hangingPunct="1">
              <a:buFont typeface="+mj-lt"/>
              <a:buAutoNum type="arabicPeriod"/>
            </a:pPr>
            <a:r>
              <a:rPr lang="en-US" altLang="en-US" sz="2000" dirty="0">
                <a:latin typeface="Comic Sans MS" panose="030F0702030302020204" pitchFamily="66" charset="0"/>
              </a:rPr>
              <a:t>The cross-product of </a:t>
            </a:r>
            <a:r>
              <a:rPr lang="en-US" altLang="en-US" sz="2000" i="1" dirty="0">
                <a:solidFill>
                  <a:schemeClr val="accent2"/>
                </a:solidFill>
                <a:latin typeface="Comic Sans MS" panose="030F0702030302020204" pitchFamily="66" charset="0"/>
              </a:rPr>
              <a:t>relation-list</a:t>
            </a:r>
            <a:r>
              <a:rPr lang="en-US" altLang="en-US" sz="2000" dirty="0">
                <a:latin typeface="Comic Sans MS" panose="030F0702030302020204" pitchFamily="66" charset="0"/>
              </a:rPr>
              <a:t> is computed.</a:t>
            </a:r>
          </a:p>
          <a:p>
            <a:pPr marL="457200" indent="-457200" eaLnBrk="1" hangingPunct="1">
              <a:buFont typeface="+mj-lt"/>
              <a:buAutoNum type="arabicPeriod"/>
            </a:pPr>
            <a:r>
              <a:rPr lang="en-US" altLang="en-US" sz="2000" dirty="0">
                <a:latin typeface="Comic Sans MS" panose="030F0702030302020204" pitchFamily="66" charset="0"/>
              </a:rPr>
              <a:t>Tuples (rows) that fail </a:t>
            </a:r>
            <a:r>
              <a:rPr lang="en-US" altLang="en-US" sz="2000" i="1" dirty="0">
                <a:solidFill>
                  <a:schemeClr val="accent2"/>
                </a:solidFill>
                <a:latin typeface="Comic Sans MS" panose="030F0702030302020204" pitchFamily="66" charset="0"/>
              </a:rPr>
              <a:t>qualification</a:t>
            </a:r>
            <a:r>
              <a:rPr lang="en-US" altLang="en-US" sz="2000" dirty="0">
                <a:latin typeface="Comic Sans MS" panose="030F0702030302020204" pitchFamily="66" charset="0"/>
              </a:rPr>
              <a:t> are discarded.</a:t>
            </a:r>
          </a:p>
          <a:p>
            <a:pPr marL="457200" indent="-457200" eaLnBrk="1" hangingPunct="1">
              <a:buFont typeface="+mj-lt"/>
              <a:buAutoNum type="arabicPeriod"/>
            </a:pPr>
            <a:r>
              <a:rPr lang="en-US" altLang="en-US" sz="2000" i="1" dirty="0">
                <a:latin typeface="Comic Sans MS" panose="030F0702030302020204" pitchFamily="66" charset="0"/>
              </a:rPr>
              <a:t>Unnecessary </a:t>
            </a:r>
            <a:r>
              <a:rPr lang="en-US" altLang="en-US" sz="2000" dirty="0">
                <a:latin typeface="Comic Sans MS" panose="030F0702030302020204" pitchFamily="66" charset="0"/>
              </a:rPr>
              <a:t>fields are deleted, and the remaining tuples are partitioned into groups by the value of attributes in the </a:t>
            </a:r>
            <a:r>
              <a:rPr lang="en-US" altLang="en-US" sz="2000" i="1" dirty="0">
                <a:solidFill>
                  <a:schemeClr val="accent2"/>
                </a:solidFill>
                <a:latin typeface="Comic Sans MS" panose="030F0702030302020204" pitchFamily="66" charset="0"/>
              </a:rPr>
              <a:t>grouping-list</a:t>
            </a:r>
            <a:r>
              <a:rPr lang="en-US" altLang="en-US" sz="2000" dirty="0">
                <a:latin typeface="Comic Sans MS" panose="030F0702030302020204" pitchFamily="66" charset="0"/>
              </a:rPr>
              <a:t>.  Each group has the same value of these attributes.</a:t>
            </a:r>
          </a:p>
          <a:p>
            <a:pPr marL="457200" indent="-457200" eaLnBrk="1" hangingPunct="1">
              <a:buFont typeface="+mj-lt"/>
              <a:buAutoNum type="arabicPeriod"/>
            </a:pPr>
            <a:r>
              <a:rPr lang="en-US" altLang="en-US" sz="2000" dirty="0">
                <a:latin typeface="Comic Sans MS" panose="030F0702030302020204" pitchFamily="66" charset="0"/>
              </a:rPr>
              <a:t>The </a:t>
            </a:r>
            <a:r>
              <a:rPr lang="en-US" altLang="en-US" sz="2000" i="1" dirty="0">
                <a:solidFill>
                  <a:schemeClr val="accent2"/>
                </a:solidFill>
                <a:latin typeface="Comic Sans MS" panose="030F0702030302020204" pitchFamily="66" charset="0"/>
              </a:rPr>
              <a:t>group-qualification</a:t>
            </a:r>
            <a:r>
              <a:rPr lang="en-US" altLang="en-US" sz="2000" dirty="0">
                <a:latin typeface="Comic Sans MS" panose="030F0702030302020204" pitchFamily="66" charset="0"/>
              </a:rPr>
              <a:t> is then applied to eliminate some groups.  Expressions in </a:t>
            </a:r>
            <a:r>
              <a:rPr lang="en-US" altLang="en-US" sz="2000" i="1" dirty="0">
                <a:latin typeface="Comic Sans MS" panose="030F0702030302020204" pitchFamily="66" charset="0"/>
              </a:rPr>
              <a:t>group-qualification</a:t>
            </a:r>
            <a:r>
              <a:rPr lang="en-US" altLang="en-US" sz="2000" dirty="0">
                <a:latin typeface="Comic Sans MS" panose="030F0702030302020204" pitchFamily="66" charset="0"/>
              </a:rPr>
              <a:t> must have a </a:t>
            </a:r>
            <a:r>
              <a:rPr lang="en-US" altLang="en-US" sz="2000" i="1" u="sng" dirty="0">
                <a:solidFill>
                  <a:schemeClr val="accent2"/>
                </a:solidFill>
                <a:latin typeface="Comic Sans MS" panose="030F0702030302020204" pitchFamily="66" charset="0"/>
              </a:rPr>
              <a:t>single value per group</a:t>
            </a:r>
            <a:r>
              <a:rPr lang="en-US" altLang="en-US" sz="2000" dirty="0">
                <a:solidFill>
                  <a:schemeClr val="accent2"/>
                </a:solidFill>
                <a:latin typeface="Comic Sans MS" panose="030F0702030302020204" pitchFamily="66" charset="0"/>
              </a:rPr>
              <a:t>!</a:t>
            </a:r>
            <a:endParaRPr lang="en-US" altLang="en-US" sz="2000" dirty="0">
              <a:latin typeface="Comic Sans MS" panose="030F0702030302020204" pitchFamily="66" charset="0"/>
            </a:endParaRPr>
          </a:p>
          <a:p>
            <a:pPr marL="457200" lvl="1" indent="0" eaLnBrk="1" hangingPunct="1">
              <a:buSzPct val="75000"/>
              <a:buNone/>
            </a:pPr>
            <a:r>
              <a:rPr lang="en-US" altLang="en-US" sz="1800" dirty="0">
                <a:latin typeface="Comic Sans MS" panose="030F0702030302020204" pitchFamily="66" charset="0"/>
              </a:rPr>
              <a:t>In effect, an attribute in </a:t>
            </a:r>
            <a:r>
              <a:rPr lang="en-US" altLang="en-US" sz="1800" i="1" dirty="0">
                <a:solidFill>
                  <a:schemeClr val="accent2"/>
                </a:solidFill>
                <a:latin typeface="Comic Sans MS" panose="030F0702030302020204" pitchFamily="66" charset="0"/>
              </a:rPr>
              <a:t>group-qualification</a:t>
            </a:r>
            <a:r>
              <a:rPr lang="en-US" altLang="en-US" sz="1800" dirty="0">
                <a:solidFill>
                  <a:schemeClr val="accent2"/>
                </a:solidFill>
                <a:latin typeface="Comic Sans MS" panose="030F0702030302020204" pitchFamily="66" charset="0"/>
              </a:rPr>
              <a:t> </a:t>
            </a:r>
            <a:r>
              <a:rPr lang="en-US" altLang="en-US" sz="1800" dirty="0">
                <a:latin typeface="Comic Sans MS" panose="030F0702030302020204" pitchFamily="66" charset="0"/>
              </a:rPr>
              <a:t>that is not an argument of an aggregate operation also appears in </a:t>
            </a:r>
            <a:r>
              <a:rPr lang="en-US" altLang="en-US" sz="1800" i="1" dirty="0">
                <a:solidFill>
                  <a:schemeClr val="accent2"/>
                </a:solidFill>
                <a:latin typeface="Comic Sans MS" panose="030F0702030302020204" pitchFamily="66" charset="0"/>
              </a:rPr>
              <a:t>grouping-list.</a:t>
            </a:r>
            <a:endParaRPr lang="en-US" altLang="en-US" sz="1800" dirty="0">
              <a:latin typeface="Comic Sans MS" panose="030F0702030302020204" pitchFamily="66" charset="0"/>
            </a:endParaRPr>
          </a:p>
          <a:p>
            <a:pPr marL="457200" indent="-457200" eaLnBrk="1" hangingPunct="1">
              <a:buFont typeface="+mj-lt"/>
              <a:buAutoNum type="arabicPeriod"/>
            </a:pPr>
            <a:r>
              <a:rPr lang="en-US" altLang="en-US" sz="2000" dirty="0">
                <a:latin typeface="Comic Sans MS" panose="030F0702030302020204" pitchFamily="66" charset="0"/>
              </a:rPr>
              <a:t>One answer tuple is generated per qualifying group.</a:t>
            </a:r>
          </a:p>
        </p:txBody>
      </p:sp>
      <p:sp>
        <p:nvSpPr>
          <p:cNvPr id="4" name="Rectangle 3">
            <a:extLst>
              <a:ext uri="{FF2B5EF4-FFF2-40B4-BE49-F238E27FC236}">
                <a16:creationId xmlns:a16="http://schemas.microsoft.com/office/drawing/2014/main" id="{B282EAED-A9F5-413D-AB6B-5C3F525087CA}"/>
              </a:ext>
            </a:extLst>
          </p:cNvPr>
          <p:cNvSpPr>
            <a:spLocks noChangeArrowheads="1"/>
          </p:cNvSpPr>
          <p:nvPr/>
        </p:nvSpPr>
        <p:spPr bwMode="auto">
          <a:xfrm>
            <a:off x="6553200" y="1018019"/>
            <a:ext cx="2590800" cy="11977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1100" dirty="0">
                <a:solidFill>
                  <a:schemeClr val="accent2"/>
                </a:solidFill>
                <a:latin typeface="Comic Sans MS" panose="030F0702030302020204" pitchFamily="66" charset="0"/>
              </a:rPr>
              <a:t>SELECT        [DISTINCT]  </a:t>
            </a:r>
            <a:r>
              <a:rPr lang="en-US" altLang="en-US" sz="1200" i="1" dirty="0">
                <a:solidFill>
                  <a:schemeClr val="accent2"/>
                </a:solidFill>
                <a:latin typeface="Comic Sans MS" panose="030F0702030302020204" pitchFamily="66" charset="0"/>
              </a:rPr>
              <a:t>target-list</a:t>
            </a:r>
            <a:endParaRPr lang="en-US" altLang="en-US" sz="1200" dirty="0">
              <a:solidFill>
                <a:schemeClr val="accent2"/>
              </a:solidFill>
              <a:latin typeface="Comic Sans MS" panose="030F0702030302020204" pitchFamily="66" charset="0"/>
            </a:endParaRPr>
          </a:p>
          <a:p>
            <a:pPr>
              <a:spcBef>
                <a:spcPct val="0"/>
              </a:spcBef>
              <a:buFontTx/>
              <a:buNone/>
            </a:pPr>
            <a:r>
              <a:rPr lang="en-US" altLang="en-US" sz="1100" dirty="0">
                <a:solidFill>
                  <a:schemeClr val="accent2"/>
                </a:solidFill>
                <a:latin typeface="Comic Sans MS" panose="030F0702030302020204" pitchFamily="66" charset="0"/>
              </a:rPr>
              <a:t>FROM</a:t>
            </a:r>
            <a:r>
              <a:rPr lang="en-US" altLang="en-US" sz="1200" dirty="0">
                <a:solidFill>
                  <a:schemeClr val="accent2"/>
                </a:solidFill>
                <a:latin typeface="Comic Sans MS" panose="030F0702030302020204" pitchFamily="66" charset="0"/>
              </a:rPr>
              <a:t>         </a:t>
            </a:r>
            <a:r>
              <a:rPr lang="en-US" altLang="en-US" sz="1200" i="1" dirty="0">
                <a:solidFill>
                  <a:schemeClr val="accent2"/>
                </a:solidFill>
                <a:latin typeface="Comic Sans MS" panose="030F0702030302020204" pitchFamily="66" charset="0"/>
              </a:rPr>
              <a:t>relation-list</a:t>
            </a:r>
            <a:endParaRPr lang="en-US" altLang="en-US" sz="1200" dirty="0">
              <a:solidFill>
                <a:schemeClr val="accent2"/>
              </a:solidFill>
              <a:latin typeface="Comic Sans MS" panose="030F0702030302020204" pitchFamily="66" charset="0"/>
            </a:endParaRPr>
          </a:p>
          <a:p>
            <a:pPr>
              <a:spcBef>
                <a:spcPct val="0"/>
              </a:spcBef>
              <a:buFontTx/>
              <a:buNone/>
            </a:pPr>
            <a:r>
              <a:rPr lang="en-US" altLang="en-US" sz="1100" dirty="0">
                <a:solidFill>
                  <a:schemeClr val="accent2"/>
                </a:solidFill>
                <a:latin typeface="Comic Sans MS" panose="030F0702030302020204" pitchFamily="66" charset="0"/>
              </a:rPr>
              <a:t>WHERE        </a:t>
            </a:r>
            <a:r>
              <a:rPr lang="en-US" altLang="en-US" sz="1200" i="1" dirty="0">
                <a:solidFill>
                  <a:schemeClr val="accent2"/>
                </a:solidFill>
                <a:latin typeface="Comic Sans MS" panose="030F0702030302020204" pitchFamily="66" charset="0"/>
              </a:rPr>
              <a:t>qualification</a:t>
            </a:r>
          </a:p>
          <a:p>
            <a:pPr>
              <a:spcBef>
                <a:spcPct val="0"/>
              </a:spcBef>
              <a:buFontTx/>
              <a:buNone/>
            </a:pPr>
            <a:r>
              <a:rPr lang="en-US" altLang="en-US" sz="1100" dirty="0">
                <a:solidFill>
                  <a:schemeClr val="accent2"/>
                </a:solidFill>
                <a:latin typeface="Comic Sans MS" panose="030F0702030302020204" pitchFamily="66" charset="0"/>
              </a:rPr>
              <a:t>GROUP BY</a:t>
            </a:r>
            <a:r>
              <a:rPr lang="en-US" altLang="en-US" sz="1200" dirty="0">
                <a:solidFill>
                  <a:schemeClr val="accent2"/>
                </a:solidFill>
                <a:latin typeface="Comic Sans MS" panose="030F0702030302020204" pitchFamily="66" charset="0"/>
              </a:rPr>
              <a:t>   </a:t>
            </a:r>
            <a:r>
              <a:rPr lang="en-US" altLang="en-US" sz="1200" i="1" dirty="0">
                <a:solidFill>
                  <a:schemeClr val="accent2"/>
                </a:solidFill>
                <a:latin typeface="Comic Sans MS" panose="030F0702030302020204" pitchFamily="66" charset="0"/>
              </a:rPr>
              <a:t>grouping-list</a:t>
            </a:r>
          </a:p>
          <a:p>
            <a:pPr>
              <a:spcBef>
                <a:spcPct val="0"/>
              </a:spcBef>
              <a:buFontTx/>
              <a:buNone/>
            </a:pPr>
            <a:r>
              <a:rPr lang="en-US" altLang="en-US" sz="1100" dirty="0">
                <a:solidFill>
                  <a:schemeClr val="accent2"/>
                </a:solidFill>
                <a:latin typeface="Comic Sans MS" panose="030F0702030302020204" pitchFamily="66" charset="0"/>
              </a:rPr>
              <a:t>HAVING      </a:t>
            </a:r>
            <a:r>
              <a:rPr lang="en-US" altLang="en-US" sz="1200" i="1" dirty="0">
                <a:solidFill>
                  <a:schemeClr val="accent2"/>
                </a:solidFill>
                <a:latin typeface="Comic Sans MS" panose="030F0702030302020204" pitchFamily="66" charset="0"/>
              </a:rPr>
              <a:t>group-qualification</a:t>
            </a:r>
          </a:p>
        </p:txBody>
      </p:sp>
    </p:spTree>
    <p:extLst>
      <p:ext uri="{BB962C8B-B14F-4D97-AF65-F5344CB8AC3E}">
        <p14:creationId xmlns:p14="http://schemas.microsoft.com/office/powerpoint/2010/main" val="420870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0418C-78E6-4097-BA2C-3F72568D1D9E}"/>
              </a:ext>
            </a:extLst>
          </p:cNvPr>
          <p:cNvSpPr/>
          <p:nvPr/>
        </p:nvSpPr>
        <p:spPr>
          <a:xfrm>
            <a:off x="3200400" y="2590800"/>
            <a:ext cx="3629070" cy="584775"/>
          </a:xfrm>
          <a:prstGeom prst="rect">
            <a:avLst/>
          </a:prstGeom>
        </p:spPr>
        <p:txBody>
          <a:bodyPr wrap="none">
            <a:spAutoFit/>
          </a:bodyPr>
          <a:lstStyle/>
          <a:p>
            <a:pPr>
              <a:spcBef>
                <a:spcPct val="0"/>
              </a:spcBef>
              <a:defRPr/>
            </a:pPr>
            <a:r>
              <a:rPr lang="en-US" altLang="en-US" sz="3200" dirty="0">
                <a:solidFill>
                  <a:srgbClr val="FF0000"/>
                </a:solidFill>
                <a:latin typeface="Arial" panose="020B0604020202020204" pitchFamily="34" charset="0"/>
                <a:cs typeface="Arial" panose="020B0604020202020204" pitchFamily="34" charset="0"/>
              </a:rPr>
              <a:t>SET OPERATORS</a:t>
            </a:r>
          </a:p>
        </p:txBody>
      </p:sp>
    </p:spTree>
    <p:extLst>
      <p:ext uri="{BB962C8B-B14F-4D97-AF65-F5344CB8AC3E}">
        <p14:creationId xmlns:p14="http://schemas.microsoft.com/office/powerpoint/2010/main" val="30791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762000" y="685800"/>
            <a:ext cx="78486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2800" dirty="0">
                <a:solidFill>
                  <a:srgbClr val="FF0000"/>
                </a:solidFill>
                <a:latin typeface="Arial" panose="020B0604020202020204" pitchFamily="34" charset="0"/>
                <a:cs typeface="Arial" panose="020B0604020202020204" pitchFamily="34" charset="0"/>
              </a:rPr>
              <a:t>SET OPERATORS</a:t>
            </a:r>
          </a:p>
          <a:p>
            <a:pPr eaLnBrk="1" hangingPunct="1">
              <a:spcBef>
                <a:spcPct val="0"/>
              </a:spcBef>
              <a:buFontTx/>
              <a:buNone/>
              <a:defRPr/>
            </a:pPr>
            <a:endParaRPr lang="en-US" altLang="en-US" sz="2400" dirty="0">
              <a:latin typeface="Comic Sans MS" panose="030F0702030302020204" pitchFamily="66" charset="0"/>
            </a:endParaRPr>
          </a:p>
          <a:p>
            <a:pPr eaLnBrk="1" hangingPunct="1">
              <a:spcBef>
                <a:spcPct val="0"/>
              </a:spcBef>
              <a:buFontTx/>
              <a:buNone/>
              <a:defRPr/>
            </a:pPr>
            <a:r>
              <a:rPr lang="en-US" altLang="en-US" sz="2400" dirty="0">
                <a:latin typeface="Comic Sans MS" panose="030F0702030302020204" pitchFamily="66" charset="0"/>
              </a:rPr>
              <a:t>Used when the set operands are </a:t>
            </a:r>
            <a:r>
              <a:rPr lang="en-US" altLang="en-US" sz="2400" u="sng" dirty="0">
                <a:solidFill>
                  <a:srgbClr val="FF0000"/>
                </a:solidFill>
                <a:latin typeface="Comic Sans MS" panose="030F0702030302020204" pitchFamily="66" charset="0"/>
              </a:rPr>
              <a:t>union compatible</a:t>
            </a:r>
          </a:p>
          <a:p>
            <a:pPr lvl="1" eaLnBrk="1" hangingPunct="1">
              <a:spcBef>
                <a:spcPct val="0"/>
              </a:spcBef>
              <a:buFont typeface="Arial" panose="020B0604020202020204" pitchFamily="34" charset="0"/>
              <a:buChar char="•"/>
              <a:defRPr/>
            </a:pPr>
            <a:r>
              <a:rPr lang="en-US" altLang="en-US" sz="2400" dirty="0">
                <a:latin typeface="Comic Sans MS" panose="030F0702030302020204" pitchFamily="66" charset="0"/>
              </a:rPr>
              <a:t>Same number of columns</a:t>
            </a:r>
          </a:p>
          <a:p>
            <a:pPr lvl="1" eaLnBrk="1" hangingPunct="1">
              <a:spcBef>
                <a:spcPct val="0"/>
              </a:spcBef>
              <a:buFont typeface="Arial" panose="020B0604020202020204" pitchFamily="34" charset="0"/>
              <a:buChar char="•"/>
              <a:defRPr/>
            </a:pPr>
            <a:r>
              <a:rPr lang="en-US" altLang="en-US" sz="2400" dirty="0">
                <a:latin typeface="Comic Sans MS" panose="030F0702030302020204" pitchFamily="66" charset="0"/>
              </a:rPr>
              <a:t>Corresponding columns have the same data type</a:t>
            </a:r>
          </a:p>
          <a:p>
            <a:pPr lvl="1" eaLnBrk="1" hangingPunct="1">
              <a:spcBef>
                <a:spcPct val="0"/>
              </a:spcBef>
              <a:buFont typeface="Arial" panose="020B0604020202020204" pitchFamily="34" charset="0"/>
              <a:buChar char="•"/>
              <a:defRPr/>
            </a:pPr>
            <a:endParaRPr lang="en-US" altLang="en-US" sz="2400" dirty="0">
              <a:latin typeface="Comic Sans MS" panose="030F0702030302020204" pitchFamily="66" charset="0"/>
            </a:endParaRPr>
          </a:p>
          <a:p>
            <a:pPr eaLnBrk="1" hangingPunct="1">
              <a:spcBef>
                <a:spcPct val="0"/>
              </a:spcBef>
              <a:defRPr/>
            </a:pPr>
            <a:r>
              <a:rPr lang="en-US" altLang="en-US" sz="2400" dirty="0">
                <a:latin typeface="Comic Sans MS" panose="030F0702030302020204" pitchFamily="66" charset="0"/>
              </a:rPr>
              <a:t>Unlike basic SQL queries,</a:t>
            </a:r>
          </a:p>
          <a:p>
            <a:pPr lvl="1" eaLnBrk="1" hangingPunct="1">
              <a:spcBef>
                <a:spcPct val="0"/>
              </a:spcBef>
              <a:buFont typeface="Arial" panose="020B0604020202020204" pitchFamily="34" charset="0"/>
              <a:buChar char="•"/>
              <a:defRPr/>
            </a:pPr>
            <a:r>
              <a:rPr lang="en-US" altLang="en-US" sz="2400" dirty="0">
                <a:solidFill>
                  <a:srgbClr val="FF0000"/>
                </a:solidFill>
                <a:latin typeface="Comic Sans MS" panose="030F0702030302020204" pitchFamily="66" charset="0"/>
              </a:rPr>
              <a:t>Duplicates are eliminated</a:t>
            </a:r>
          </a:p>
          <a:p>
            <a:pPr lvl="1" eaLnBrk="1" hangingPunct="1">
              <a:spcBef>
                <a:spcPct val="0"/>
              </a:spcBef>
              <a:buFont typeface="Arial" panose="020B0604020202020204" pitchFamily="34" charset="0"/>
              <a:buChar char="•"/>
              <a:defRPr/>
            </a:pPr>
            <a:r>
              <a:rPr lang="en-US" altLang="en-US" sz="2400" dirty="0">
                <a:latin typeface="Comic Sans MS" panose="030F0702030302020204" pitchFamily="66" charset="0"/>
              </a:rPr>
              <a:t>To allow duplicates</a:t>
            </a:r>
          </a:p>
          <a:p>
            <a:pPr lvl="2" eaLnBrk="1" hangingPunct="1">
              <a:spcBef>
                <a:spcPct val="0"/>
              </a:spcBef>
              <a:defRPr/>
            </a:pPr>
            <a:r>
              <a:rPr lang="en-US" altLang="en-US" dirty="0">
                <a:latin typeface="Comic Sans MS" panose="030F0702030302020204" pitchFamily="66" charset="0"/>
              </a:rPr>
              <a:t>Use UNION ALL, INTERSECT ALL, or EXCEPT ALL</a:t>
            </a:r>
          </a:p>
          <a:p>
            <a:pPr eaLnBrk="1" hangingPunct="1">
              <a:spcBef>
                <a:spcPct val="0"/>
              </a:spcBef>
              <a:buFontTx/>
              <a:buNone/>
              <a:defRPr/>
            </a:pPr>
            <a:endParaRPr lang="en-US" altLang="en-US" sz="2400" dirty="0">
              <a:latin typeface="Comic Sans MS" panose="030F0702030302020204" pitchFamily="66" charset="0"/>
            </a:endParaRPr>
          </a:p>
          <a:p>
            <a:pPr eaLnBrk="1" hangingPunct="1">
              <a:spcBef>
                <a:spcPct val="0"/>
              </a:spcBef>
              <a:buFontTx/>
              <a:buNone/>
              <a:defRPr/>
            </a:pPr>
            <a:r>
              <a:rPr lang="en-US" altLang="en-US" sz="2400" dirty="0">
                <a:latin typeface="Comic Sans MS" panose="030F0702030302020204" pitchFamily="66" charset="0"/>
              </a:rPr>
              <a:t>Existing DBMS do not implement all of what are in SQL standards</a:t>
            </a:r>
          </a:p>
        </p:txBody>
      </p:sp>
    </p:spTree>
    <p:extLst>
      <p:ext uri="{BB962C8B-B14F-4D97-AF65-F5344CB8AC3E}">
        <p14:creationId xmlns:p14="http://schemas.microsoft.com/office/powerpoint/2010/main" val="257875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29673"/>
            <a:ext cx="8072119" cy="538609"/>
          </a:xfrm>
          <a:prstGeom prst="rect">
            <a:avLst/>
          </a:prstGeom>
        </p:spPr>
        <p:txBody>
          <a:bodyPr vert="horz" wrap="square" lIns="0" tIns="0" rIns="0" bIns="0" rtlCol="0">
            <a:spAutoFit/>
          </a:bodyPr>
          <a:lstStyle/>
          <a:p>
            <a:pPr marL="12700">
              <a:lnSpc>
                <a:spcPct val="100000"/>
              </a:lnSpc>
            </a:pPr>
            <a:r>
              <a:rPr dirty="0"/>
              <a:t>Syntax </a:t>
            </a:r>
            <a:r>
              <a:rPr lang="en-US" dirty="0"/>
              <a:t>&amp; </a:t>
            </a:r>
            <a:r>
              <a:rPr dirty="0"/>
              <a:t>Mea</a:t>
            </a:r>
            <a:r>
              <a:rPr spc="-15" dirty="0"/>
              <a:t>n</a:t>
            </a:r>
            <a:r>
              <a:rPr dirty="0"/>
              <a:t>ings</a:t>
            </a:r>
            <a:r>
              <a:rPr spc="10" dirty="0"/>
              <a:t> </a:t>
            </a:r>
            <a:r>
              <a:rPr dirty="0"/>
              <a:t>(Set)</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Department</a:t>
            </a:r>
            <a:r>
              <a:rPr spc="20" dirty="0"/>
              <a:t> </a:t>
            </a:r>
            <a:r>
              <a:rPr spc="-10" dirty="0"/>
              <a:t>of</a:t>
            </a:r>
            <a:r>
              <a:rPr spc="10" dirty="0"/>
              <a:t> </a:t>
            </a:r>
            <a:r>
              <a:rPr spc="-10" dirty="0"/>
              <a:t>Computer</a:t>
            </a:r>
            <a:r>
              <a:rPr spc="15" dirty="0"/>
              <a:t> </a:t>
            </a:r>
            <a:r>
              <a:rPr spc="-15" dirty="0"/>
              <a:t>S</a:t>
            </a:r>
            <a:r>
              <a:rPr spc="-5" dirty="0"/>
              <a:t>c</a:t>
            </a:r>
            <a:r>
              <a:rPr spc="-10" dirty="0"/>
              <a:t>ien</a:t>
            </a:r>
            <a:r>
              <a:rPr spc="-5" dirty="0"/>
              <a:t>c</a:t>
            </a:r>
            <a:r>
              <a:rPr spc="-10" dirty="0"/>
              <a:t>e</a:t>
            </a:r>
          </a:p>
        </p:txBody>
      </p:sp>
      <p:sp>
        <p:nvSpPr>
          <p:cNvPr id="3" name="object 3"/>
          <p:cNvSpPr txBox="1"/>
          <p:nvPr/>
        </p:nvSpPr>
        <p:spPr>
          <a:xfrm>
            <a:off x="8430006" y="5819850"/>
            <a:ext cx="177800" cy="177800"/>
          </a:xfrm>
          <a:prstGeom prst="rect">
            <a:avLst/>
          </a:prstGeom>
        </p:spPr>
        <p:txBody>
          <a:bodyPr vert="horz" wrap="square" lIns="0" tIns="0" rIns="0" bIns="0" rtlCol="0">
            <a:spAutoFit/>
          </a:bodyPr>
          <a:lstStyle/>
          <a:p>
            <a:pPr marL="12700">
              <a:lnSpc>
                <a:spcPct val="100000"/>
              </a:lnSpc>
            </a:pPr>
            <a:r>
              <a:rPr sz="1200" spc="-75" dirty="0">
                <a:solidFill>
                  <a:srgbClr val="888888"/>
                </a:solidFill>
                <a:latin typeface="Arial"/>
                <a:cs typeface="Arial"/>
              </a:rPr>
              <a:t>13</a:t>
            </a:r>
            <a:endParaRPr sz="120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1847266842"/>
              </p:ext>
            </p:extLst>
          </p:nvPr>
        </p:nvGraphicFramePr>
        <p:xfrm>
          <a:off x="831850" y="1143001"/>
          <a:ext cx="7620000" cy="4291246"/>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3206750">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tblGrid>
              <a:tr h="254286">
                <a:tc>
                  <a:txBody>
                    <a:bodyPr/>
                    <a:lstStyle/>
                    <a:p>
                      <a:pPr marL="85090">
                        <a:lnSpc>
                          <a:spcPct val="100000"/>
                        </a:lnSpc>
                      </a:pPr>
                      <a:r>
                        <a:rPr sz="1800" b="1" dirty="0">
                          <a:solidFill>
                            <a:srgbClr val="FFFFFF"/>
                          </a:solidFill>
                          <a:latin typeface="Arial"/>
                          <a:cs typeface="Arial"/>
                        </a:rPr>
                        <a:t>S</a:t>
                      </a:r>
                      <a:r>
                        <a:rPr sz="1800" b="1" spc="-15" dirty="0">
                          <a:solidFill>
                            <a:srgbClr val="FFFFFF"/>
                          </a:solidFill>
                          <a:latin typeface="Arial"/>
                          <a:cs typeface="Arial"/>
                        </a:rPr>
                        <a:t>y</a:t>
                      </a:r>
                      <a:r>
                        <a:rPr sz="1800" b="1" spc="5" dirty="0">
                          <a:solidFill>
                            <a:srgbClr val="FFFFFF"/>
                          </a:solidFill>
                          <a:latin typeface="Arial"/>
                          <a:cs typeface="Arial"/>
                        </a:rPr>
                        <a:t>n</a:t>
                      </a:r>
                      <a:r>
                        <a:rPr sz="1800" b="1" dirty="0">
                          <a:solidFill>
                            <a:srgbClr val="FFFFFF"/>
                          </a:solidFill>
                          <a:latin typeface="Arial"/>
                          <a:cs typeface="Arial"/>
                        </a:rPr>
                        <a:t>tax</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090">
                        <a:lnSpc>
                          <a:spcPct val="100000"/>
                        </a:lnSpc>
                      </a:pPr>
                      <a:r>
                        <a:rPr sz="1800" b="1" dirty="0">
                          <a:solidFill>
                            <a:srgbClr val="FFFFFF"/>
                          </a:solidFill>
                          <a:latin typeface="Arial"/>
                          <a:cs typeface="Arial"/>
                        </a:rPr>
                        <a:t>Me</a:t>
                      </a:r>
                      <a:r>
                        <a:rPr sz="1800" b="1" spc="-10" dirty="0">
                          <a:solidFill>
                            <a:srgbClr val="FFFFFF"/>
                          </a:solidFill>
                          <a:latin typeface="Arial"/>
                          <a:cs typeface="Arial"/>
                        </a:rPr>
                        <a:t>a</a:t>
                      </a:r>
                      <a:r>
                        <a:rPr sz="1800" b="1" dirty="0">
                          <a:solidFill>
                            <a:srgbClr val="FFFFFF"/>
                          </a:solidFill>
                          <a:latin typeface="Arial"/>
                          <a:cs typeface="Arial"/>
                        </a:rPr>
                        <a:t>n</a:t>
                      </a:r>
                      <a:r>
                        <a:rPr sz="1800" b="1" spc="5" dirty="0">
                          <a:solidFill>
                            <a:srgbClr val="FFFFFF"/>
                          </a:solidFill>
                          <a:latin typeface="Arial"/>
                          <a:cs typeface="Arial"/>
                        </a:rPr>
                        <a:t>i</a:t>
                      </a:r>
                      <a:r>
                        <a:rPr sz="1800" b="1" dirty="0">
                          <a:solidFill>
                            <a:srgbClr val="FFFFFF"/>
                          </a:solidFill>
                          <a:latin typeface="Arial"/>
                          <a:cs typeface="Arial"/>
                        </a:rPr>
                        <a:t>ng</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5725">
                        <a:lnSpc>
                          <a:spcPct val="100000"/>
                        </a:lnSpc>
                      </a:pPr>
                      <a:r>
                        <a:rPr sz="1800" b="1" dirty="0">
                          <a:solidFill>
                            <a:srgbClr val="FFFFFF"/>
                          </a:solidFill>
                          <a:latin typeface="Arial"/>
                          <a:cs typeface="Arial"/>
                        </a:rPr>
                        <a:t>E</a:t>
                      </a:r>
                      <a:r>
                        <a:rPr sz="1800" b="1" spc="-10" dirty="0">
                          <a:solidFill>
                            <a:srgbClr val="FFFFFF"/>
                          </a:solidFill>
                          <a:latin typeface="Arial"/>
                          <a:cs typeface="Arial"/>
                        </a:rPr>
                        <a:t>x</a:t>
                      </a:r>
                      <a:r>
                        <a:rPr sz="1800" b="1" dirty="0">
                          <a:solidFill>
                            <a:srgbClr val="FFFFFF"/>
                          </a:solidFill>
                          <a:latin typeface="Arial"/>
                          <a:cs typeface="Arial"/>
                        </a:rPr>
                        <a:t>a</a:t>
                      </a:r>
                      <a:r>
                        <a:rPr sz="1800" b="1" spc="-10" dirty="0">
                          <a:solidFill>
                            <a:srgbClr val="FFFFFF"/>
                          </a:solidFill>
                          <a:latin typeface="Arial"/>
                          <a:cs typeface="Arial"/>
                        </a:rPr>
                        <a:t>m</a:t>
                      </a:r>
                      <a:r>
                        <a:rPr sz="1800" b="1" dirty="0">
                          <a:solidFill>
                            <a:srgbClr val="FFFFFF"/>
                          </a:solidFill>
                          <a:latin typeface="Arial"/>
                          <a:cs typeface="Arial"/>
                        </a:rPr>
                        <a:t>p</a:t>
                      </a:r>
                      <a:r>
                        <a:rPr sz="1800" b="1" spc="5" dirty="0">
                          <a:solidFill>
                            <a:srgbClr val="FFFFFF"/>
                          </a:solidFill>
                          <a:latin typeface="Arial"/>
                          <a:cs typeface="Arial"/>
                        </a:rPr>
                        <a:t>l</a:t>
                      </a:r>
                      <a:r>
                        <a:rPr sz="1800" b="1" dirty="0">
                          <a:solidFill>
                            <a:srgbClr val="FFFFFF"/>
                          </a:solidFill>
                          <a:latin typeface="Arial"/>
                          <a:cs typeface="Arial"/>
                        </a:rPr>
                        <a:t>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2952547">
                <a:tc>
                  <a:txBody>
                    <a:bodyPr/>
                    <a:lstStyle/>
                    <a:p>
                      <a:pPr marL="85090">
                        <a:lnSpc>
                          <a:spcPct val="100000"/>
                        </a:lnSpc>
                      </a:pPr>
                      <a:r>
                        <a:rPr sz="1800" dirty="0">
                          <a:latin typeface="Arial"/>
                          <a:cs typeface="Arial"/>
                        </a:rPr>
                        <a:t>UNI</a:t>
                      </a:r>
                      <a:r>
                        <a:rPr sz="1800" spc="5" dirty="0">
                          <a:latin typeface="Arial"/>
                          <a:cs typeface="Arial"/>
                        </a:rPr>
                        <a:t>O</a:t>
                      </a:r>
                      <a:r>
                        <a:rPr sz="1800" dirty="0">
                          <a:latin typeface="Arial"/>
                          <a:cs typeface="Arial"/>
                        </a:rPr>
                        <a:t>N</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090" marR="138430">
                        <a:lnSpc>
                          <a:spcPct val="100000"/>
                        </a:lnSpc>
                      </a:pPr>
                      <a:r>
                        <a:rPr sz="1800" dirty="0">
                          <a:latin typeface="Arial"/>
                          <a:cs typeface="Arial"/>
                        </a:rPr>
                        <a:t>U</a:t>
                      </a:r>
                      <a:r>
                        <a:rPr sz="1800" spc="-10" dirty="0">
                          <a:latin typeface="Arial"/>
                          <a:cs typeface="Arial"/>
                        </a:rPr>
                        <a:t>n</a:t>
                      </a:r>
                      <a:r>
                        <a:rPr sz="1800" dirty="0">
                          <a:latin typeface="Arial"/>
                          <a:cs typeface="Arial"/>
                        </a:rPr>
                        <a:t>i</a:t>
                      </a:r>
                      <a:r>
                        <a:rPr sz="1800" spc="-10" dirty="0">
                          <a:latin typeface="Arial"/>
                          <a:cs typeface="Arial"/>
                        </a:rPr>
                        <a:t>o</a:t>
                      </a:r>
                      <a:r>
                        <a:rPr sz="1800" dirty="0">
                          <a:latin typeface="Arial"/>
                          <a:cs typeface="Arial"/>
                        </a:rPr>
                        <a:t>n</a:t>
                      </a:r>
                      <a:r>
                        <a:rPr sz="1800" spc="5" dirty="0">
                          <a:latin typeface="Arial"/>
                          <a:cs typeface="Arial"/>
                        </a:rPr>
                        <a:t> </a:t>
                      </a:r>
                      <a:r>
                        <a:rPr sz="1800" dirty="0">
                          <a:latin typeface="Arial"/>
                          <a:cs typeface="Arial"/>
                        </a:rPr>
                        <a:t>t</a:t>
                      </a:r>
                      <a:r>
                        <a:rPr sz="1800" spc="-40" dirty="0">
                          <a:latin typeface="Arial"/>
                          <a:cs typeface="Arial"/>
                        </a:rPr>
                        <a:t>w</a:t>
                      </a:r>
                      <a:r>
                        <a:rPr sz="1800" dirty="0">
                          <a:latin typeface="Arial"/>
                          <a:cs typeface="Arial"/>
                        </a:rPr>
                        <a:t>o</a:t>
                      </a:r>
                      <a:r>
                        <a:rPr sz="1800" spc="30" dirty="0">
                          <a:latin typeface="Arial"/>
                          <a:cs typeface="Arial"/>
                        </a:rPr>
                        <a:t> </a:t>
                      </a:r>
                      <a:r>
                        <a:rPr sz="1800" dirty="0">
                          <a:latin typeface="Arial"/>
                          <a:cs typeface="Arial"/>
                        </a:rPr>
                        <a:t>res</a:t>
                      </a:r>
                      <a:r>
                        <a:rPr sz="1800" spc="-10" dirty="0">
                          <a:latin typeface="Arial"/>
                          <a:cs typeface="Arial"/>
                        </a:rPr>
                        <a:t>u</a:t>
                      </a:r>
                      <a:r>
                        <a:rPr sz="1800" dirty="0">
                          <a:latin typeface="Arial"/>
                          <a:cs typeface="Arial"/>
                        </a:rPr>
                        <a:t>lt</a:t>
                      </a:r>
                      <a:r>
                        <a:rPr sz="1800" spc="10" dirty="0">
                          <a:latin typeface="Arial"/>
                          <a:cs typeface="Arial"/>
                        </a:rPr>
                        <a:t> </a:t>
                      </a:r>
                      <a:r>
                        <a:rPr sz="1800" dirty="0">
                          <a:latin typeface="Arial"/>
                          <a:cs typeface="Arial"/>
                        </a:rPr>
                        <a:t>sets</a:t>
                      </a:r>
                      <a:r>
                        <a:rPr sz="1800" spc="-10" dirty="0">
                          <a:latin typeface="Arial"/>
                          <a:cs typeface="Arial"/>
                        </a:rPr>
                        <a:t> </a:t>
                      </a:r>
                      <a:r>
                        <a:rPr sz="1800" dirty="0">
                          <a:latin typeface="Arial"/>
                          <a:cs typeface="Arial"/>
                        </a:rPr>
                        <a:t>us</a:t>
                      </a:r>
                      <a:r>
                        <a:rPr sz="1800" spc="-10" dirty="0">
                          <a:latin typeface="Arial"/>
                          <a:cs typeface="Arial"/>
                        </a:rPr>
                        <a:t>i</a:t>
                      </a:r>
                      <a:r>
                        <a:rPr sz="1800" dirty="0">
                          <a:latin typeface="Arial"/>
                          <a:cs typeface="Arial"/>
                        </a:rPr>
                        <a:t>ng u</a:t>
                      </a:r>
                      <a:r>
                        <a:rPr sz="1800" spc="-10" dirty="0">
                          <a:latin typeface="Arial"/>
                          <a:cs typeface="Arial"/>
                        </a:rPr>
                        <a:t>n</a:t>
                      </a:r>
                      <a:r>
                        <a:rPr sz="1800" dirty="0">
                          <a:latin typeface="Arial"/>
                          <a:cs typeface="Arial"/>
                        </a:rPr>
                        <a:t>i</a:t>
                      </a:r>
                      <a:r>
                        <a:rPr sz="1800" spc="-10" dirty="0">
                          <a:latin typeface="Arial"/>
                          <a:cs typeface="Arial"/>
                        </a:rPr>
                        <a:t>o</a:t>
                      </a:r>
                      <a:r>
                        <a:rPr sz="1800" dirty="0">
                          <a:latin typeface="Arial"/>
                          <a:cs typeface="Arial"/>
                        </a:rPr>
                        <a:t>n</a:t>
                      </a:r>
                      <a:r>
                        <a:rPr sz="1800" spc="5" dirty="0">
                          <a:latin typeface="Arial"/>
                          <a:cs typeface="Arial"/>
                        </a:rPr>
                        <a:t> </a:t>
                      </a:r>
                      <a:r>
                        <a:rPr sz="1800" dirty="0">
                          <a:latin typeface="Arial"/>
                          <a:cs typeface="Arial"/>
                        </a:rPr>
                        <a:t>pr</a:t>
                      </a:r>
                      <a:r>
                        <a:rPr sz="1800" spc="-10" dirty="0">
                          <a:latin typeface="Arial"/>
                          <a:cs typeface="Arial"/>
                        </a:rPr>
                        <a:t>o</a:t>
                      </a:r>
                      <a:r>
                        <a:rPr sz="1800" dirty="0">
                          <a:latin typeface="Arial"/>
                          <a:cs typeface="Arial"/>
                        </a:rPr>
                        <a:t>p</a:t>
                      </a:r>
                      <a:r>
                        <a:rPr sz="1800" spc="-10" dirty="0">
                          <a:latin typeface="Arial"/>
                          <a:cs typeface="Arial"/>
                        </a:rPr>
                        <a:t>e</a:t>
                      </a:r>
                      <a:r>
                        <a:rPr sz="1800" dirty="0">
                          <a:latin typeface="Arial"/>
                          <a:cs typeface="Arial"/>
                        </a:rPr>
                        <a:t>rties</a:t>
                      </a:r>
                      <a:r>
                        <a:rPr lang="en-US" sz="1800" dirty="0">
                          <a:latin typeface="Arial"/>
                          <a:cs typeface="Arial"/>
                        </a:rPr>
                        <a:t>; duplicates are eliminated</a:t>
                      </a:r>
                    </a:p>
                    <a:p>
                      <a:pPr marL="85090" marR="138430">
                        <a:lnSpc>
                          <a:spcPct val="100000"/>
                        </a:lnSpc>
                      </a:pPr>
                      <a:endParaRPr lang="en-US" sz="1800" dirty="0">
                        <a:latin typeface="Arial"/>
                        <a:cs typeface="Arial"/>
                      </a:endParaRPr>
                    </a:p>
                    <a:p>
                      <a:pPr marL="85090" marR="138430">
                        <a:lnSpc>
                          <a:spcPct val="100000"/>
                        </a:lnSpc>
                      </a:pPr>
                      <a:r>
                        <a:rPr lang="en-US" sz="1800" dirty="0">
                          <a:solidFill>
                            <a:srgbClr val="FF0000"/>
                          </a:solidFill>
                          <a:latin typeface="Arial"/>
                          <a:cs typeface="Arial"/>
                        </a:rPr>
                        <a:t>Important: </a:t>
                      </a:r>
                    </a:p>
                    <a:p>
                      <a:pPr marL="85090" marR="138430">
                        <a:lnSpc>
                          <a:spcPct val="100000"/>
                        </a:lnSpc>
                      </a:pPr>
                      <a:r>
                        <a:rPr lang="en-US" sz="1800" dirty="0">
                          <a:latin typeface="Arial"/>
                          <a:cs typeface="Arial"/>
                        </a:rPr>
                        <a:t>The two sets must be union</a:t>
                      </a:r>
                      <a:r>
                        <a:rPr lang="en-US" sz="1800" baseline="0" dirty="0">
                          <a:latin typeface="Arial"/>
                          <a:cs typeface="Arial"/>
                        </a:rPr>
                        <a:t> compatible.</a:t>
                      </a:r>
                    </a:p>
                    <a:p>
                      <a:pPr marL="85090" marR="138430">
                        <a:lnSpc>
                          <a:spcPct val="100000"/>
                        </a:lnSpc>
                      </a:pPr>
                      <a:endParaRPr lang="en-US" sz="1800" baseline="0" dirty="0">
                        <a:latin typeface="Arial"/>
                        <a:cs typeface="Arial"/>
                      </a:endParaRPr>
                    </a:p>
                    <a:p>
                      <a:pPr marL="85090" marR="138430">
                        <a:lnSpc>
                          <a:spcPct val="100000"/>
                        </a:lnSpc>
                      </a:pP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tc>
                  <a:txBody>
                    <a:bodyPr/>
                    <a:lstStyle/>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1</a:t>
                      </a:r>
                      <a:r>
                        <a:rPr sz="1600" spc="-5" dirty="0">
                          <a:latin typeface="Courier New"/>
                          <a:cs typeface="Courier New"/>
                        </a:rPr>
                        <a:t>.</a:t>
                      </a:r>
                      <a:r>
                        <a:rPr sz="1600" dirty="0">
                          <a:latin typeface="Courier New"/>
                          <a:cs typeface="Courier New"/>
                        </a:rPr>
                        <a:t>e</a:t>
                      </a:r>
                      <a:r>
                        <a:rPr sz="1600" spc="10" dirty="0">
                          <a:latin typeface="Courier New"/>
                          <a:cs typeface="Courier New"/>
                        </a:rPr>
                        <a:t>i</a:t>
                      </a:r>
                      <a:r>
                        <a:rPr sz="1600" dirty="0">
                          <a:latin typeface="Courier New"/>
                          <a:cs typeface="Courier New"/>
                        </a:rPr>
                        <a:t>d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e1</a:t>
                      </a:r>
                    </a:p>
                    <a:p>
                      <a:pPr marL="85725" marR="791210">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1</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&gt; 20000</a:t>
                      </a:r>
                    </a:p>
                    <a:p>
                      <a:pPr>
                        <a:lnSpc>
                          <a:spcPct val="100000"/>
                        </a:lnSpc>
                        <a:spcBef>
                          <a:spcPts val="25"/>
                        </a:spcBef>
                      </a:pPr>
                      <a:endParaRPr sz="1650" dirty="0">
                        <a:latin typeface="Times New Roman"/>
                        <a:cs typeface="Times New Roman"/>
                      </a:endParaRPr>
                    </a:p>
                    <a:p>
                      <a:pPr marL="85725">
                        <a:lnSpc>
                          <a:spcPct val="100000"/>
                        </a:lnSpc>
                      </a:pPr>
                      <a:r>
                        <a:rPr sz="1600" dirty="0">
                          <a:latin typeface="Courier New"/>
                          <a:cs typeface="Courier New"/>
                        </a:rPr>
                        <a:t>UNION</a:t>
                      </a:r>
                    </a:p>
                    <a:p>
                      <a:pPr>
                        <a:lnSpc>
                          <a:spcPct val="100000"/>
                        </a:lnSpc>
                        <a:spcBef>
                          <a:spcPts val="22"/>
                        </a:spcBef>
                      </a:pPr>
                      <a:endParaRPr sz="1650" dirty="0">
                        <a:latin typeface="Times New Roman"/>
                        <a:cs typeface="Times New Roman"/>
                      </a:endParaRPr>
                    </a:p>
                    <a:p>
                      <a:pPr marL="85725" marR="1278890">
                        <a:lnSpc>
                          <a:spcPct val="100000"/>
                        </a:lnSpc>
                      </a:pPr>
                      <a:r>
                        <a:rPr sz="1600" spc="-5" dirty="0">
                          <a:latin typeface="Courier New"/>
                          <a:cs typeface="Courier New"/>
                        </a:rPr>
                        <a:t>S</a:t>
                      </a:r>
                      <a:r>
                        <a:rPr sz="1600" dirty="0">
                          <a:latin typeface="Courier New"/>
                          <a:cs typeface="Courier New"/>
                        </a:rPr>
                        <a:t>E</a:t>
                      </a:r>
                      <a:r>
                        <a:rPr sz="1600" spc="-5" dirty="0">
                          <a:latin typeface="Courier New"/>
                          <a:cs typeface="Courier New"/>
                        </a:rPr>
                        <a:t>L</a:t>
                      </a:r>
                      <a:r>
                        <a:rPr sz="1600" dirty="0">
                          <a:latin typeface="Courier New"/>
                          <a:cs typeface="Courier New"/>
                        </a:rPr>
                        <a:t>E</a:t>
                      </a:r>
                      <a:r>
                        <a:rPr sz="1600" spc="-5" dirty="0">
                          <a:latin typeface="Courier New"/>
                          <a:cs typeface="Courier New"/>
                        </a:rPr>
                        <a:t>C</a:t>
                      </a:r>
                      <a:r>
                        <a:rPr sz="1600" dirty="0">
                          <a:latin typeface="Courier New"/>
                          <a:cs typeface="Courier New"/>
                        </a:rPr>
                        <a:t>T</a:t>
                      </a:r>
                      <a:r>
                        <a:rPr sz="1600" spc="10" dirty="0">
                          <a:latin typeface="Courier New"/>
                          <a:cs typeface="Courier New"/>
                        </a:rPr>
                        <a:t> </a:t>
                      </a:r>
                      <a:r>
                        <a:rPr sz="1600" spc="-5" dirty="0">
                          <a:latin typeface="Courier New"/>
                          <a:cs typeface="Courier New"/>
                        </a:rPr>
                        <a:t>e</a:t>
                      </a:r>
                      <a:r>
                        <a:rPr sz="1600" dirty="0">
                          <a:latin typeface="Courier New"/>
                          <a:cs typeface="Courier New"/>
                        </a:rPr>
                        <a:t>2</a:t>
                      </a:r>
                      <a:r>
                        <a:rPr sz="1600" spc="-5" dirty="0">
                          <a:latin typeface="Courier New"/>
                          <a:cs typeface="Courier New"/>
                        </a:rPr>
                        <a:t>.</a:t>
                      </a:r>
                      <a:r>
                        <a:rPr sz="1600" dirty="0">
                          <a:latin typeface="Courier New"/>
                          <a:cs typeface="Courier New"/>
                        </a:rPr>
                        <a:t>e</a:t>
                      </a:r>
                      <a:r>
                        <a:rPr sz="1600" spc="10" dirty="0">
                          <a:latin typeface="Courier New"/>
                          <a:cs typeface="Courier New"/>
                        </a:rPr>
                        <a:t>i</a:t>
                      </a:r>
                      <a:r>
                        <a:rPr sz="1600" dirty="0">
                          <a:latin typeface="Courier New"/>
                          <a:cs typeface="Courier New"/>
                        </a:rPr>
                        <a:t>d FROM </a:t>
                      </a:r>
                      <a:r>
                        <a:rPr sz="1600" spc="-5" dirty="0">
                          <a:latin typeface="Courier New"/>
                          <a:cs typeface="Courier New"/>
                        </a:rPr>
                        <a:t>E</a:t>
                      </a:r>
                      <a:r>
                        <a:rPr sz="1600" spc="15" dirty="0">
                          <a:latin typeface="Courier New"/>
                          <a:cs typeface="Courier New"/>
                        </a:rPr>
                        <a:t>m</a:t>
                      </a:r>
                      <a:r>
                        <a:rPr sz="1600" dirty="0">
                          <a:latin typeface="Courier New"/>
                          <a:cs typeface="Courier New"/>
                        </a:rPr>
                        <a:t>p e2</a:t>
                      </a:r>
                    </a:p>
                    <a:p>
                      <a:pPr marL="85725">
                        <a:lnSpc>
                          <a:spcPct val="100000"/>
                        </a:lnSpc>
                      </a:pPr>
                      <a:r>
                        <a:rPr sz="1600" dirty="0">
                          <a:latin typeface="Courier New"/>
                          <a:cs typeface="Courier New"/>
                        </a:rPr>
                        <a:t>WHERE </a:t>
                      </a:r>
                      <a:r>
                        <a:rPr sz="1600" spc="10" dirty="0">
                          <a:latin typeface="Courier New"/>
                          <a:cs typeface="Courier New"/>
                        </a:rPr>
                        <a:t>e</a:t>
                      </a:r>
                      <a:r>
                        <a:rPr sz="1600" spc="-5" dirty="0">
                          <a:latin typeface="Courier New"/>
                          <a:cs typeface="Courier New"/>
                        </a:rPr>
                        <a:t>2</a:t>
                      </a:r>
                      <a:r>
                        <a:rPr sz="1600" dirty="0">
                          <a:latin typeface="Courier New"/>
                          <a:cs typeface="Courier New"/>
                        </a:rPr>
                        <a:t>.</a:t>
                      </a:r>
                      <a:r>
                        <a:rPr sz="1600" spc="-5" dirty="0">
                          <a:latin typeface="Courier New"/>
                          <a:cs typeface="Courier New"/>
                        </a:rPr>
                        <a:t>S</a:t>
                      </a:r>
                      <a:r>
                        <a:rPr sz="1600" dirty="0">
                          <a:latin typeface="Courier New"/>
                          <a:cs typeface="Courier New"/>
                        </a:rPr>
                        <a:t>a</a:t>
                      </a:r>
                      <a:r>
                        <a:rPr sz="1600" spc="10" dirty="0">
                          <a:latin typeface="Courier New"/>
                          <a:cs typeface="Courier New"/>
                        </a:rPr>
                        <a:t>l</a:t>
                      </a:r>
                      <a:r>
                        <a:rPr sz="1600" spc="-5" dirty="0">
                          <a:latin typeface="Courier New"/>
                          <a:cs typeface="Courier New"/>
                        </a:rPr>
                        <a:t>a</a:t>
                      </a:r>
                      <a:r>
                        <a:rPr sz="1600" dirty="0">
                          <a:latin typeface="Courier New"/>
                          <a:cs typeface="Courier New"/>
                        </a:rPr>
                        <a:t>ry </a:t>
                      </a:r>
                      <a:r>
                        <a:rPr sz="1600" spc="-5" dirty="0">
                          <a:latin typeface="Courier New"/>
                          <a:cs typeface="Courier New"/>
                        </a:rPr>
                        <a:t>&lt;=</a:t>
                      </a:r>
                      <a:endParaRPr sz="1600" dirty="0">
                        <a:latin typeface="Courier New"/>
                        <a:cs typeface="Courier New"/>
                      </a:endParaRPr>
                    </a:p>
                    <a:p>
                      <a:pPr marL="85725">
                        <a:lnSpc>
                          <a:spcPct val="100000"/>
                        </a:lnSpc>
                      </a:pPr>
                      <a:r>
                        <a:rPr sz="1600" dirty="0">
                          <a:latin typeface="Courier New"/>
                          <a:cs typeface="Courier New"/>
                        </a:rPr>
                        <a:t>75000</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0001"/>
                  </a:ext>
                </a:extLst>
              </a:tr>
              <a:tr h="831766">
                <a:tc>
                  <a:txBody>
                    <a:bodyPr/>
                    <a:lstStyle/>
                    <a:p>
                      <a:pPr marL="85090">
                        <a:lnSpc>
                          <a:spcPct val="100000"/>
                        </a:lnSpc>
                      </a:pPr>
                      <a:r>
                        <a:rPr lang="en-US" sz="1800" dirty="0">
                          <a:latin typeface="Arial"/>
                          <a:cs typeface="Arial"/>
                        </a:rPr>
                        <a:t>UNION ALL</a:t>
                      </a:r>
                      <a:endParaRPr sz="1800" dirty="0">
                        <a:latin typeface="Arial"/>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090" marR="138430">
                        <a:lnSpc>
                          <a:spcPct val="100000"/>
                        </a:lnSpc>
                      </a:pPr>
                      <a:r>
                        <a:rPr lang="en-US" sz="1800" dirty="0">
                          <a:latin typeface="Arial"/>
                          <a:cs typeface="Arial"/>
                        </a:rPr>
                        <a:t>Same as UNION, but duplicates are not eliminated.</a:t>
                      </a:r>
                      <a:endParaRPr sz="1800" dirty="0">
                        <a:latin typeface="Arial"/>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ACACA"/>
                    </a:solidFill>
                  </a:tcPr>
                </a:tc>
                <a:tc>
                  <a:txBody>
                    <a:bodyPr/>
                    <a:lstStyle/>
                    <a:p>
                      <a:pPr marL="85725">
                        <a:lnSpc>
                          <a:spcPct val="100000"/>
                        </a:lnSpc>
                      </a:pPr>
                      <a:endParaRPr sz="1600" dirty="0">
                        <a:latin typeface="Courier New"/>
                        <a:cs typeface="Courier New"/>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867458073"/>
                  </a:ext>
                </a:extLst>
              </a:tr>
            </a:tbl>
          </a:graphicData>
        </a:graphic>
      </p:graphicFrame>
    </p:spTree>
    <p:extLst>
      <p:ext uri="{BB962C8B-B14F-4D97-AF65-F5344CB8AC3E}">
        <p14:creationId xmlns:p14="http://schemas.microsoft.com/office/powerpoint/2010/main" val="166107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88C843422D1341B99CDFC1CB36D8F1" ma:contentTypeVersion="16" ma:contentTypeDescription="Create a new document." ma:contentTypeScope="" ma:versionID="00f0fe9e41852ea0cbef183bdbebddb1">
  <xsd:schema xmlns:xsd="http://www.w3.org/2001/XMLSchema" xmlns:xs="http://www.w3.org/2001/XMLSchema" xmlns:p="http://schemas.microsoft.com/office/2006/metadata/properties" xmlns:ns1="http://schemas.microsoft.com/sharepoint/v3" xmlns:ns3="fd324d43-7928-4869-b938-ef7fc449013f" xmlns:ns4="7dae02e5-9b8c-4926-8843-6038b4f7d570" targetNamespace="http://schemas.microsoft.com/office/2006/metadata/properties" ma:root="true" ma:fieldsID="f6127ac11222820d1a092d97307fa1e6" ns1:_="" ns3:_="" ns4:_="">
    <xsd:import namespace="http://schemas.microsoft.com/sharepoint/v3"/>
    <xsd:import namespace="fd324d43-7928-4869-b938-ef7fc449013f"/>
    <xsd:import namespace="7dae02e5-9b8c-4926-8843-6038b4f7d570"/>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LengthInSeconds" minOccurs="0"/>
                <xsd:element ref="ns4:MediaServiceDateTaken" minOccurs="0"/>
                <xsd:element ref="ns4:MediaServiceGenerationTime" minOccurs="0"/>
                <xsd:element ref="ns4:MediaServiceEventHashCode" minOccurs="0"/>
                <xsd:element ref="ns4:MediaServiceLocation" minOccurs="0"/>
                <xsd:element ref="ns4: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324d43-7928-4869-b938-ef7fc44901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ae02e5-9b8c-4926-8843-6038b4f7d57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AC0B08E-AF0F-46EC-9C45-D2C290D17569}">
  <ds:schemaRefs>
    <ds:schemaRef ds:uri="http://schemas.microsoft.com/sharepoint/v3/contenttype/forms"/>
  </ds:schemaRefs>
</ds:datastoreItem>
</file>

<file path=customXml/itemProps2.xml><?xml version="1.0" encoding="utf-8"?>
<ds:datastoreItem xmlns:ds="http://schemas.openxmlformats.org/officeDocument/2006/customXml" ds:itemID="{84801444-160E-4B4D-87BF-1B9833F71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324d43-7928-4869-b938-ef7fc449013f"/>
    <ds:schemaRef ds:uri="7dae02e5-9b8c-4926-8843-6038b4f7d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039210-8606-4BC7-8E6C-8C39C62C814E}">
  <ds:schemaRefs>
    <ds:schemaRef ds:uri="http://purl.org/dc/terms/"/>
    <ds:schemaRef ds:uri="http://purl.org/dc/elements/1.1/"/>
    <ds:schemaRef ds:uri="http://schemas.microsoft.com/office/infopath/2007/PartnerControls"/>
    <ds:schemaRef ds:uri="fd324d43-7928-4869-b938-ef7fc449013f"/>
    <ds:schemaRef ds:uri="http://www.w3.org/XML/1998/namespace"/>
    <ds:schemaRef ds:uri="http://schemas.microsoft.com/office/2006/documentManagement/types"/>
    <ds:schemaRef ds:uri="http://schemas.microsoft.com/sharepoint/v3"/>
    <ds:schemaRef ds:uri="http://purl.org/dc/dcmitype/"/>
    <ds:schemaRef ds:uri="http://schemas.openxmlformats.org/package/2006/metadata/core-properties"/>
    <ds:schemaRef ds:uri="7dae02e5-9b8c-4926-8843-6038b4f7d57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2119</TotalTime>
  <Words>2049</Words>
  <Application>Microsoft Office PowerPoint</Application>
  <PresentationFormat>On-screen Show (4:3)</PresentationFormat>
  <Paragraphs>296</Paragraphs>
  <Slides>27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7" baseType="lpstr">
      <vt:lpstr>MS PGothic</vt:lpstr>
      <vt:lpstr>Arial</vt:lpstr>
      <vt:lpstr>Book Antiqua</vt:lpstr>
      <vt:lpstr>Calibri</vt:lpstr>
      <vt:lpstr>Comic Sans MS</vt:lpstr>
      <vt:lpstr>Courier New</vt:lpstr>
      <vt:lpstr>Times New Roman</vt:lpstr>
      <vt:lpstr>Office Theme</vt:lpstr>
      <vt:lpstr>Document</vt:lpstr>
      <vt:lpstr>Worksheet</vt:lpstr>
      <vt:lpstr>PowerPoint Presentation</vt:lpstr>
      <vt:lpstr>PowerPoint Presentation</vt:lpstr>
      <vt:lpstr>PowerPoint Presentation</vt:lpstr>
      <vt:lpstr>PowerPoint Presentation</vt:lpstr>
      <vt:lpstr>GROUP BY and HAVING CLAUSES</vt:lpstr>
      <vt:lpstr>PowerPoint Presentation</vt:lpstr>
      <vt:lpstr>PowerPoint Presentation</vt:lpstr>
      <vt:lpstr>PowerPoint Presentation</vt:lpstr>
      <vt:lpstr>Syntax &amp; Meanings (Set)</vt:lpstr>
      <vt:lpstr>Syntax &amp; Meanings (Set)</vt:lpstr>
      <vt:lpstr>Syntax &amp; Meanings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represent a graph in RDBMS?</vt:lpstr>
      <vt:lpstr>For other complex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Thomasson</dc:creator>
  <cp:lastModifiedBy>Tavanapong, Wallapak [COM S]</cp:lastModifiedBy>
  <cp:revision>251</cp:revision>
  <cp:lastPrinted>2019-09-26T00:43:34Z</cp:lastPrinted>
  <dcterms:created xsi:type="dcterms:W3CDTF">2018-09-05T12:00:44Z</dcterms:created>
  <dcterms:modified xsi:type="dcterms:W3CDTF">2022-08-31T14:13:01Z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2016-09-06T00:00:00Z</vt:filetime>
  </property>
  <property fmtid="{D5CDD505-2E9C-101B-9397-08002B2CF9AE}" pid="3" name="LastSaved">
    <vt:filetime>2018-09-05T00:00:00Z</vt:filetime>
  </property>
  <property fmtid="{D5CDD505-2E9C-101B-9397-08002B2CF9AE}" pid="4" name="ContentTypeId">
    <vt:lpwstr>0x0101005288C843422D1341B99CDFC1CB36D8F1</vt:lpwstr>
  </property>
</Properties>
</file>