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68" r:id="rId3"/>
    <p:sldId id="268" r:id="rId4"/>
    <p:sldId id="655" r:id="rId5"/>
    <p:sldId id="651" r:id="rId6"/>
    <p:sldId id="656" r:id="rId7"/>
    <p:sldId id="476" r:id="rId8"/>
    <p:sldId id="269" r:id="rId9"/>
    <p:sldId id="373" r:id="rId10"/>
    <p:sldId id="657" r:id="rId11"/>
    <p:sldId id="645" r:id="rId12"/>
    <p:sldId id="270" r:id="rId13"/>
    <p:sldId id="653" r:id="rId14"/>
    <p:sldId id="636" r:id="rId15"/>
    <p:sldId id="654" r:id="rId16"/>
    <p:sldId id="637" r:id="rId17"/>
    <p:sldId id="638" r:id="rId18"/>
    <p:sldId id="639" r:id="rId19"/>
    <p:sldId id="650" r:id="rId20"/>
    <p:sldId id="640" r:id="rId21"/>
    <p:sldId id="641" r:id="rId22"/>
    <p:sldId id="64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671" autoAdjust="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0D2F3-BD74-45F0-96B5-3BE6182A0E5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57320-A42B-4952-B6A6-7DF950190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8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Real-world data are complex. We model these constraints to help us truly represent the real-world. For most of these constraints, we can declares them in a model-specific DBMS such as relational DBMS and have the DBMS enforce the constraints for us. As a result, we have data that are less error-prone and avoiding duplicates.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57320-A42B-4952-B6A6-7DF950190E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77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214DA575-A121-44C2-BC1F-35A7F93989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1ED15176-BCB6-43F4-8DAD-9C32672F1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B9558D0D-4F66-423D-ACDD-0396DEC43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35013" indent="-274638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36650" indent="-2159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159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62163" indent="-2159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9363" indent="-2159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6563" indent="-2159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33763" indent="-2159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90963" indent="-2159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6349D28-428D-4B4E-8F50-E2BC8F246742}" type="slidenum">
              <a:rPr lang="en-US" altLang="en-US" sz="13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A7A3B0B9-9B08-433B-8429-CFDDDAA3B4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BB574F25-5E25-4FD3-A559-7A45FAA35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8105C9E5-622D-4AD5-BAFE-26D0BE27AC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41388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41388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41388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41388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E5C75C89-DA26-4177-A605-86892D791588}" type="slidenum">
              <a:rPr lang="en-US" altLang="en-US" sz="1300" smtClean="0"/>
              <a:pPr/>
              <a:t>14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FF1D85F3-0E64-4EAA-B90E-178EEC9265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C6093DC5-D3D2-4079-81FA-55F3D04556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14B12B09-48A4-422D-9706-13C49F7C2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41388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41388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41388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41388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B4E6A86A-037A-4571-9D53-35D05BFD1F45}" type="slidenum">
              <a:rPr lang="en-US" altLang="en-US" sz="1300" smtClean="0"/>
              <a:pPr/>
              <a:t>15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F53218D3-3629-4199-BD5B-6741258695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F749D139-3422-4FF2-98AC-7DAB58E42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Observe that the diamond are between two or more rectangles; no diamond shapes connecting other diamond shapes; therefore, we need a dashed rectangle to make the relationship set appear like an entity set.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8299DE73-0A8F-4F30-B2BF-8D9CE7DBE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35013" indent="-274638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36650" indent="-2159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159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62163" indent="-2159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9363" indent="-2159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6563" indent="-2159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33763" indent="-2159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90963" indent="-2159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F6D334C-DEF4-4F57-8583-4CA951449BDF}" type="slidenum">
              <a:rPr lang="en-US" altLang="en-US" sz="13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F5D54A8-FDA6-4E00-8C45-1721259CE3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35013" indent="-274638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36650" indent="-2159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159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62163" indent="-2159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9363" indent="-2159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6563" indent="-2159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33763" indent="-2159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90963" indent="-2159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921D2DD-7E01-40FF-A1EA-F87B784C70E0}" type="slidenum">
              <a:rPr lang="en-US" altLang="en-US" sz="13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3D55115E-60AD-4815-9D8E-9D1079C4C1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7E596406-5142-4477-8C65-47EEA7B15B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07685608-EFD3-4DA3-847E-CD20203E17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1C5E3901-C3B4-4D27-82FE-3AF6B91A3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5FBD44A4-10BB-48C9-B779-AF53278AA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14375" indent="-273050" defTabSz="938213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00138" indent="-217488" defTabSz="938213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539875" indent="-217488" defTabSz="938213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1981200" indent="-217488" defTabSz="938213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438400" indent="-2174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895600" indent="-2174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352800" indent="-2174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10000" indent="-2174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5FB1323F-88CF-4B53-AD5B-38E6951F0B3C}" type="slidenum">
              <a:rPr lang="en-US" altLang="en-US" sz="1300" smtClean="0"/>
              <a:pPr/>
              <a:t>19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743546C4-EC7C-4A21-B824-5AD29C341C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9B832B45-F404-4436-8FA5-DA773E4D3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Round cornered rectangle represents a weak entity set</a:t>
            </a: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AB64C77A-1D8B-4646-BD74-5B3D229EA4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08025" indent="-266700" defTabSz="930275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093788" indent="-211138" defTabSz="930275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533525" indent="-211138" defTabSz="930275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1974850" indent="-211138" defTabSz="930275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432050" indent="-211138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889250" indent="-211138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346450" indent="-211138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03650" indent="-211138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08C74B25-FA2B-4A4F-82E3-213C2B9682D0}" type="slidenum">
              <a:rPr lang="en-US" altLang="en-US" sz="1300" smtClean="0"/>
              <a:pPr/>
              <a:t>21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5C6B45C8-3E6E-410C-999D-527496D44F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BEE7EE6A-D83C-4797-A85A-2980C7A76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A relationship is an association between two or more entities. And when we see a diamond shape, think about multiple lines in side it where a line represents an association (relationship). We don’t draw out these lines in the ER diagram. 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17E9B1F7-3CEE-427E-9572-CE92C07A75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31838" indent="-274638" defTabSz="928688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31888" indent="-217488" defTabSz="928688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589088" indent="-217488" defTabSz="928688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46288" indent="-217488" defTabSz="928688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03488" indent="-217488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60688" indent="-217488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17888" indent="-217488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75088" indent="-217488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D4C22106-1681-4AFD-AD1D-4AC2559958EE}" type="slidenum">
              <a:rPr lang="en-US" altLang="en-US" sz="1300" smtClean="0"/>
              <a:pPr/>
              <a:t>3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to use 3-way relationship set? When you need all three entity sets in that relationship.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57320-A42B-4952-B6A6-7DF950190E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5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CA1D85F6-CF24-4A5C-80A2-B52C88206C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2A98E0BC-109B-4AE3-84E3-F1F8C1D1D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BAF92652-A022-4CBB-A4E0-9201B2C7D6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38188" indent="-280988" defTabSz="936625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38238" indent="-223838" defTabSz="936625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595438" indent="-223838" defTabSz="936625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2638" indent="-223838" defTabSz="936625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09838" indent="-2238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67038" indent="-2238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4238" indent="-2238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1438" indent="-2238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EBF5CF50-9A87-46D2-82BC-30D1EB3475D2}" type="slidenum">
              <a:rPr lang="en-US" altLang="en-US" sz="1300" smtClean="0"/>
              <a:pPr/>
              <a:t>5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62D31996-1248-4A1B-9C93-7EAC81AE5A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5E803355-0185-4E9B-875C-76C9E7E7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16328B96-4A2C-49DE-BDA9-0F6C8D6478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31838" indent="-274638" defTabSz="928688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31888" indent="-217488" defTabSz="928688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589088" indent="-217488" defTabSz="928688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46288" indent="-217488" defTabSz="928688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03488" indent="-217488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60688" indent="-217488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17888" indent="-217488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75088" indent="-217488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15007902-01BD-4AB8-B1B0-70761755CE19}" type="slidenum">
              <a:rPr lang="en-US" altLang="en-US" sz="1300" smtClean="0"/>
              <a:pPr/>
              <a:t>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176368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62D31996-1248-4A1B-9C93-7EAC81AE5A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5E803355-0185-4E9B-875C-76C9E7E7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16328B96-4A2C-49DE-BDA9-0F6C8D6478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31838" indent="-274638" defTabSz="928688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31888" indent="-217488" defTabSz="928688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589088" indent="-217488" defTabSz="928688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46288" indent="-217488" defTabSz="928688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03488" indent="-217488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60688" indent="-217488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17888" indent="-217488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75088" indent="-217488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15007902-01BD-4AB8-B1B0-70761755CE19}" type="slidenum">
              <a:rPr lang="en-US" altLang="en-US" sz="1300" smtClean="0"/>
              <a:pPr/>
              <a:t>7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8134D383-3150-4B76-AC59-E27AD070DA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F918A0F0-01D0-4B98-813E-ED5FFE8FF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99490149-EF9B-487B-8812-FC4BEE36F5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31838" indent="-274638" defTabSz="928688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31888" indent="-217488" defTabSz="928688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589088" indent="-217488" defTabSz="928688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46288" indent="-217488" defTabSz="928688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03488" indent="-217488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60688" indent="-217488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17888" indent="-217488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75088" indent="-217488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1B4A21BD-D220-41A5-A57E-EFF0B80E7392}" type="slidenum">
              <a:rPr lang="en-US" altLang="en-US" sz="1300" smtClean="0"/>
              <a:pPr/>
              <a:t>8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discuss in the next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57320-A42B-4952-B6A6-7DF950190E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57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4A7EA360-631F-4C4B-8591-0815E8F233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AC508F12-8DB9-4547-8DEC-BCC0EB47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41D5032E-72BF-4601-B516-B69A571C54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35013" indent="-274638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36650" indent="-2159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159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62163" indent="-2159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9363" indent="-2159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6563" indent="-2159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33763" indent="-2159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90963" indent="-2159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85D67F8-9E53-454D-9BD2-F1AC82369129}" type="slidenum">
              <a:rPr lang="en-US" altLang="en-US" sz="13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9A54-8A49-47EB-BC1B-F8C4E0447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27E73-AA11-4C65-8270-E1A31F563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EDB0C-A88A-4E68-8D4F-510F4EED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53EF-09BA-41B1-9314-B652B1FC939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29048-B134-48FF-8608-B175CE6E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E5F12-7E25-4F2C-8195-1A07BEEC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6CAB-E136-4087-A872-96CA368E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85BE-0569-467C-8586-1EC39D91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13512-5F74-4AB6-BAC0-A404EB72C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1D203-0562-4591-975D-56E348CF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53EF-09BA-41B1-9314-B652B1FC939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4F7E1-D422-49AA-A827-DC7F6E23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02E59-D061-4F92-A151-0435A629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6CAB-E136-4087-A872-96CA368E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3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336FA-192D-40E3-88E2-90FD286BE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74F5D-54F9-4E14-99F9-7E40F9BAF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510EA-B1CE-42F4-BF8F-9EEA2158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53EF-09BA-41B1-9314-B652B1FC939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5716-37D2-4528-8B22-1094BA12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211AE-743F-4B35-AF0C-9CEB91CD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6CAB-E136-4087-A872-96CA368E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328F-9E13-4F1C-BDD3-6F611B1D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BAB25-8C04-4CFB-A198-789C144E2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A1CE0-FA43-4EE6-9831-959E7A9E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53EF-09BA-41B1-9314-B652B1FC939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B09B4-C57E-40BB-934A-15A38F5E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C4615-018A-4B6F-9CEE-60AAB81E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6CAB-E136-4087-A872-96CA368E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5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D5D8-E565-4F2A-A5BB-CE93144A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2B527-FC88-4DD4-BCB3-3C4DC1616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7C782-ECE2-49AD-814E-3A4AB465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53EF-09BA-41B1-9314-B652B1FC939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899E6-88E5-4404-B1EA-34E815F7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26980-D821-411A-AD2E-8059852F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6CAB-E136-4087-A872-96CA368E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5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ABAA-1B04-4E87-82DA-8449E3B5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6A6C0-E82B-479F-9235-B2D32B6B1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389F2-5808-453B-843F-9AFA0645F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CEDF4-3503-4936-9E75-2FC9800F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53EF-09BA-41B1-9314-B652B1FC939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29071-80FF-42B4-B18A-39362C53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9D796-455A-4410-B3B0-5BAD0622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6CAB-E136-4087-A872-96CA368E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3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74BB-B377-448F-8CCB-9330DC373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239C6-AC8B-4124-999C-F71F79EFC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5AAEF-3565-4DC3-9862-047263A21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91EED-8520-440C-BD5B-78A2D20A6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D597B-81E4-4E6E-9E4F-6F3F38EE1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51F572-659A-44CA-BA35-19B9E35D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53EF-09BA-41B1-9314-B652B1FC939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A15AC-31BE-4EB3-83BF-50F77ABA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06858-24CF-405C-8CE7-60934AAC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6CAB-E136-4087-A872-96CA368E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6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D56E-69DD-4874-96DE-A7AF0221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EB582-6B49-46C4-925E-04F9D3F5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53EF-09BA-41B1-9314-B652B1FC939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C0014-881F-417B-BA6D-22137B22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7D550-219B-4DC1-A884-3DE1A1D8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6CAB-E136-4087-A872-96CA368E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6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43B71-66F4-42DA-AD51-22AB05D5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53EF-09BA-41B1-9314-B652B1FC939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3B71B-C30C-48FC-83DF-6ADFAE45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A29F8-AC33-424B-B282-C5F9FA71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6CAB-E136-4087-A872-96CA368E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0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7987-6A3C-42B3-B47C-C607E5FB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09A9-DE6B-49F6-956F-B2EFE367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C2A39-E0C6-4580-BB25-534E5848C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271F4-0AD5-4811-9D93-0400F7D5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53EF-09BA-41B1-9314-B652B1FC939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4AD64-3F5C-4C66-A910-0B82C026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0F113-3E60-4D87-B0EA-515EC26A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6CAB-E136-4087-A872-96CA368E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2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27D6-F9A3-4D6E-985E-9D185765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F3AE2-2506-48B2-99D2-F1A97EED3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87280-E7DB-42C5-814D-91E730833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B0861-01BB-4ADC-9133-B6F5EAB7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53EF-09BA-41B1-9314-B652B1FC939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8CB66-C7F2-47DF-89D5-41D5CD17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E731C-F9EA-44B3-B7EB-F4500E6C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6CAB-E136-4087-A872-96CA368E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4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0564E-5E16-4EC1-80D3-13828EBA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C9D7B-8865-4E41-84C1-34C6E37ED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931A-CC6E-4AF7-9AE7-E14A5A437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B53EF-09BA-41B1-9314-B652B1FC939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96386-4DF5-4904-9DB3-4876EBA3F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7EF35-6267-49ED-9445-91442B2D7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36CAB-E136-4087-A872-96CA368E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1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4013-ADF5-48B8-B15B-AF1F39CF5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Constraints on Relationships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6BA3B-FDFA-463A-98C2-40E2F23E41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Recall that constraints on entity sets are primary keys and candidate keys (if exists)</a:t>
            </a:r>
          </a:p>
        </p:txBody>
      </p:sp>
    </p:spTree>
    <p:extLst>
      <p:ext uri="{BB962C8B-B14F-4D97-AF65-F5344CB8AC3E}">
        <p14:creationId xmlns:p14="http://schemas.microsoft.com/office/powerpoint/2010/main" val="837660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5DAEA5-C45F-4BF5-8421-89155D9337B1}"/>
              </a:ext>
            </a:extLst>
          </p:cNvPr>
          <p:cNvSpPr txBox="1"/>
          <p:nvPr/>
        </p:nvSpPr>
        <p:spPr>
          <a:xfrm>
            <a:off x="1165611" y="2044005"/>
            <a:ext cx="101789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These constraints impact the design of the corresponding relational schemas.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 sure that your ER model capture all the user’s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16261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1">
            <a:extLst>
              <a:ext uri="{FF2B5EF4-FFF2-40B4-BE49-F238E27FC236}">
                <a16:creationId xmlns:a16="http://schemas.microsoft.com/office/drawing/2014/main" id="{84FB43F3-C14E-46DC-9714-79DA77964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209801"/>
            <a:ext cx="75517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>
                <a:latin typeface="Comic Sans MS" panose="030F0702030302020204" pitchFamily="66" charset="0"/>
              </a:rPr>
              <a:t>More complex concepts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>
                <a:latin typeface="Comic Sans MS" panose="030F0702030302020204" pitchFamily="66" charset="0"/>
              </a:rPr>
              <a:t>(Part 2)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1E346C2-7B77-4433-AAF5-F8A7049D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72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CC0066"/>
                </a:solidFill>
                <a:latin typeface="Comic Sans MS" panose="030F0702030302020204" pitchFamily="66" charset="0"/>
              </a:rPr>
              <a:t>Weak Entity Set</a:t>
            </a:r>
          </a:p>
        </p:txBody>
      </p:sp>
      <p:sp>
        <p:nvSpPr>
          <p:cNvPr id="39966" name="Rectangle 30">
            <a:extLst>
              <a:ext uri="{FF2B5EF4-FFF2-40B4-BE49-F238E27FC236}">
                <a16:creationId xmlns:a16="http://schemas.microsoft.com/office/drawing/2014/main" id="{DD046DBC-813B-4FED-949E-44289C9E1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76" y="1643064"/>
            <a:ext cx="7972425" cy="437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342900" indent="-342900"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A weak entity set is a set of weak entities. </a:t>
            </a:r>
          </a:p>
          <a:p>
            <a:pPr marL="342900" indent="-342900"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Each weak entity </a:t>
            </a:r>
            <a:r>
              <a:rPr lang="en-US" altLang="en-US" sz="2400" dirty="0">
                <a:latin typeface="Comic Sans MS" panose="030F0702030302020204" pitchFamily="66" charset="0"/>
              </a:rPr>
              <a:t>must be associated with exactly one owner entity.</a:t>
            </a:r>
          </a:p>
          <a:p>
            <a:pPr marL="342900" indent="-342900">
              <a:defRPr/>
            </a:pPr>
            <a:endParaRPr lang="en-US" altLang="en-US" sz="2000" i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marL="800100" lvl="1" indent="-342900">
              <a:defRPr/>
            </a:pPr>
            <a:r>
              <a:rPr lang="en-US" altLang="en-US" sz="2000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Example: For tax purpose, a child is associated with a person he/she depends on. </a:t>
            </a:r>
          </a:p>
          <a:p>
            <a:pPr lvl="1" eaLnBrk="1" hangingPunct="1">
              <a:buSzPct val="75000"/>
              <a:buFontTx/>
              <a:buNone/>
              <a:defRPr/>
            </a:pPr>
            <a:endParaRPr lang="en-US" altLang="en-US" sz="1600" dirty="0">
              <a:latin typeface="Comic Sans MS" panose="030F0702030302020204" pitchFamily="66" charset="0"/>
            </a:endParaRPr>
          </a:p>
          <a:p>
            <a:pPr marL="342900" indent="-342900">
              <a:buSzPct val="75000"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Weak entity set does not have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its own primary key. </a:t>
            </a:r>
            <a:r>
              <a:rPr lang="en-US" altLang="en-US" sz="2000" dirty="0">
                <a:latin typeface="Comic Sans MS" panose="030F0702030302020204" pitchFamily="66" charset="0"/>
              </a:rPr>
              <a:t>It only has a partial key that uniquely identifies each entity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within the same owner entity. The partial key is not able to identify each entity in the entire weak entity set.</a:t>
            </a:r>
          </a:p>
          <a:p>
            <a:pPr marL="342900" indent="-342900">
              <a:buSzPct val="75000"/>
              <a:defRPr/>
            </a:pPr>
            <a:endParaRPr lang="en-US" altLang="en-US" sz="2000" dirty="0">
              <a:latin typeface="Comic Sans MS" panose="030F0702030302020204" pitchFamily="66" charset="0"/>
            </a:endParaRPr>
          </a:p>
          <a:p>
            <a:pPr marL="342900" indent="-342900">
              <a:buSzPct val="75000"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To uniquely identify a weak entity, we need the primary key of the owner entity together with the weak entity partial key.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reeform 3">
            <a:extLst>
              <a:ext uri="{FF2B5EF4-FFF2-40B4-BE49-F238E27FC236}">
                <a16:creationId xmlns:a16="http://schemas.microsoft.com/office/drawing/2014/main" id="{77F94E9F-8286-432C-8CD5-26C62826BBE4}"/>
              </a:ext>
            </a:extLst>
          </p:cNvPr>
          <p:cNvSpPr>
            <a:spLocks/>
          </p:cNvSpPr>
          <p:nvPr/>
        </p:nvSpPr>
        <p:spPr bwMode="auto">
          <a:xfrm>
            <a:off x="7499350" y="4572001"/>
            <a:ext cx="1079500" cy="530225"/>
          </a:xfrm>
          <a:custGeom>
            <a:avLst/>
            <a:gdLst>
              <a:gd name="T0" fmla="*/ 2147483646 w 790"/>
              <a:gd name="T1" fmla="*/ 2147483646 h 334"/>
              <a:gd name="T2" fmla="*/ 2147483646 w 790"/>
              <a:gd name="T3" fmla="*/ 2147483646 h 334"/>
              <a:gd name="T4" fmla="*/ 2147483646 w 790"/>
              <a:gd name="T5" fmla="*/ 2147483646 h 334"/>
              <a:gd name="T6" fmla="*/ 2147483646 w 790"/>
              <a:gd name="T7" fmla="*/ 2147483646 h 334"/>
              <a:gd name="T8" fmla="*/ 2147483646 w 790"/>
              <a:gd name="T9" fmla="*/ 2147483646 h 334"/>
              <a:gd name="T10" fmla="*/ 2147483646 w 790"/>
              <a:gd name="T11" fmla="*/ 2147483646 h 334"/>
              <a:gd name="T12" fmla="*/ 2147483646 w 790"/>
              <a:gd name="T13" fmla="*/ 2147483646 h 334"/>
              <a:gd name="T14" fmla="*/ 2147483646 w 790"/>
              <a:gd name="T15" fmla="*/ 2147483646 h 334"/>
              <a:gd name="T16" fmla="*/ 2147483646 w 790"/>
              <a:gd name="T17" fmla="*/ 2147483646 h 334"/>
              <a:gd name="T18" fmla="*/ 2147483646 w 790"/>
              <a:gd name="T19" fmla="*/ 2147483646 h 334"/>
              <a:gd name="T20" fmla="*/ 2147483646 w 790"/>
              <a:gd name="T21" fmla="*/ 2147483646 h 334"/>
              <a:gd name="T22" fmla="*/ 2147483646 w 790"/>
              <a:gd name="T23" fmla="*/ 2147483646 h 334"/>
              <a:gd name="T24" fmla="*/ 2147483646 w 790"/>
              <a:gd name="T25" fmla="*/ 2147483646 h 334"/>
              <a:gd name="T26" fmla="*/ 2147483646 w 790"/>
              <a:gd name="T27" fmla="*/ 2147483646 h 334"/>
              <a:gd name="T28" fmla="*/ 2147483646 w 790"/>
              <a:gd name="T29" fmla="*/ 2147483646 h 334"/>
              <a:gd name="T30" fmla="*/ 2147483646 w 790"/>
              <a:gd name="T31" fmla="*/ 2147483646 h 334"/>
              <a:gd name="T32" fmla="*/ 2147483646 w 790"/>
              <a:gd name="T33" fmla="*/ 2147483646 h 334"/>
              <a:gd name="T34" fmla="*/ 2147483646 w 790"/>
              <a:gd name="T35" fmla="*/ 2147483646 h 334"/>
              <a:gd name="T36" fmla="*/ 2147483646 w 790"/>
              <a:gd name="T37" fmla="*/ 2147483646 h 334"/>
              <a:gd name="T38" fmla="*/ 2147483646 w 790"/>
              <a:gd name="T39" fmla="*/ 2147483646 h 334"/>
              <a:gd name="T40" fmla="*/ 2147483646 w 790"/>
              <a:gd name="T41" fmla="*/ 2147483646 h 334"/>
              <a:gd name="T42" fmla="*/ 2147483646 w 790"/>
              <a:gd name="T43" fmla="*/ 2147483646 h 334"/>
              <a:gd name="T44" fmla="*/ 2147483646 w 790"/>
              <a:gd name="T45" fmla="*/ 2147483646 h 334"/>
              <a:gd name="T46" fmla="*/ 2147483646 w 790"/>
              <a:gd name="T47" fmla="*/ 2147483646 h 334"/>
              <a:gd name="T48" fmla="*/ 2147483646 w 790"/>
              <a:gd name="T49" fmla="*/ 2147483646 h 334"/>
              <a:gd name="T50" fmla="*/ 2147483646 w 790"/>
              <a:gd name="T51" fmla="*/ 2147483646 h 334"/>
              <a:gd name="T52" fmla="*/ 2147483646 w 790"/>
              <a:gd name="T53" fmla="*/ 2147483646 h 334"/>
              <a:gd name="T54" fmla="*/ 2147483646 w 790"/>
              <a:gd name="T55" fmla="*/ 2147483646 h 334"/>
              <a:gd name="T56" fmla="*/ 2147483646 w 790"/>
              <a:gd name="T57" fmla="*/ 2147483646 h 334"/>
              <a:gd name="T58" fmla="*/ 2147483646 w 790"/>
              <a:gd name="T59" fmla="*/ 2147483646 h 334"/>
              <a:gd name="T60" fmla="*/ 2147483646 w 790"/>
              <a:gd name="T61" fmla="*/ 2147483646 h 334"/>
              <a:gd name="T62" fmla="*/ 2147483646 w 790"/>
              <a:gd name="T63" fmla="*/ 2147483646 h 334"/>
              <a:gd name="T64" fmla="*/ 2147483646 w 790"/>
              <a:gd name="T65" fmla="*/ 2147483646 h 334"/>
              <a:gd name="T66" fmla="*/ 2147483646 w 790"/>
              <a:gd name="T67" fmla="*/ 2147483646 h 334"/>
              <a:gd name="T68" fmla="*/ 2147483646 w 790"/>
              <a:gd name="T69" fmla="*/ 2147483646 h 334"/>
              <a:gd name="T70" fmla="*/ 2147483646 w 790"/>
              <a:gd name="T71" fmla="*/ 2147483646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789" y="167"/>
                </a:moveTo>
                <a:lnTo>
                  <a:pt x="788" y="153"/>
                </a:lnTo>
                <a:lnTo>
                  <a:pt x="783" y="138"/>
                </a:lnTo>
                <a:lnTo>
                  <a:pt x="775" y="124"/>
                </a:lnTo>
                <a:lnTo>
                  <a:pt x="765" y="110"/>
                </a:lnTo>
                <a:lnTo>
                  <a:pt x="752" y="97"/>
                </a:lnTo>
                <a:lnTo>
                  <a:pt x="736" y="83"/>
                </a:lnTo>
                <a:lnTo>
                  <a:pt x="718" y="71"/>
                </a:lnTo>
                <a:lnTo>
                  <a:pt x="697" y="60"/>
                </a:lnTo>
                <a:lnTo>
                  <a:pt x="674" y="50"/>
                </a:lnTo>
                <a:lnTo>
                  <a:pt x="648" y="40"/>
                </a:lnTo>
                <a:lnTo>
                  <a:pt x="621" y="30"/>
                </a:lnTo>
                <a:lnTo>
                  <a:pt x="592" y="23"/>
                </a:lnTo>
                <a:lnTo>
                  <a:pt x="561" y="17"/>
                </a:lnTo>
                <a:lnTo>
                  <a:pt x="529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7"/>
                </a:lnTo>
                <a:lnTo>
                  <a:pt x="197" y="23"/>
                </a:lnTo>
                <a:lnTo>
                  <a:pt x="169" y="30"/>
                </a:lnTo>
                <a:lnTo>
                  <a:pt x="142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4" y="83"/>
                </a:lnTo>
                <a:lnTo>
                  <a:pt x="38" y="97"/>
                </a:lnTo>
                <a:lnTo>
                  <a:pt x="24" y="110"/>
                </a:lnTo>
                <a:lnTo>
                  <a:pt x="14" y="124"/>
                </a:lnTo>
                <a:lnTo>
                  <a:pt x="7" y="138"/>
                </a:lnTo>
                <a:lnTo>
                  <a:pt x="2" y="153"/>
                </a:lnTo>
                <a:lnTo>
                  <a:pt x="0" y="167"/>
                </a:lnTo>
                <a:lnTo>
                  <a:pt x="2" y="181"/>
                </a:lnTo>
                <a:lnTo>
                  <a:pt x="7" y="196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4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2" y="311"/>
                </a:lnTo>
                <a:lnTo>
                  <a:pt x="621" y="303"/>
                </a:lnTo>
                <a:lnTo>
                  <a:pt x="648" y="294"/>
                </a:lnTo>
                <a:lnTo>
                  <a:pt x="674" y="284"/>
                </a:lnTo>
                <a:lnTo>
                  <a:pt x="697" y="274"/>
                </a:lnTo>
                <a:lnTo>
                  <a:pt x="718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3" y="196"/>
                </a:lnTo>
                <a:lnTo>
                  <a:pt x="788" y="181"/>
                </a:lnTo>
                <a:lnTo>
                  <a:pt x="789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1" name="Freeform 4">
            <a:extLst>
              <a:ext uri="{FF2B5EF4-FFF2-40B4-BE49-F238E27FC236}">
                <a16:creationId xmlns:a16="http://schemas.microsoft.com/office/drawing/2014/main" id="{16A309D8-8521-4F6F-B9F9-9B5FCCE31998}"/>
              </a:ext>
            </a:extLst>
          </p:cNvPr>
          <p:cNvSpPr>
            <a:spLocks/>
          </p:cNvSpPr>
          <p:nvPr/>
        </p:nvSpPr>
        <p:spPr bwMode="auto">
          <a:xfrm>
            <a:off x="9175750" y="4587876"/>
            <a:ext cx="838200" cy="530225"/>
          </a:xfrm>
          <a:custGeom>
            <a:avLst/>
            <a:gdLst>
              <a:gd name="T0" fmla="*/ 2147483646 w 790"/>
              <a:gd name="T1" fmla="*/ 2147483646 h 334"/>
              <a:gd name="T2" fmla="*/ 2147483646 w 790"/>
              <a:gd name="T3" fmla="*/ 2147483646 h 334"/>
              <a:gd name="T4" fmla="*/ 2147483646 w 790"/>
              <a:gd name="T5" fmla="*/ 2147483646 h 334"/>
              <a:gd name="T6" fmla="*/ 2147483646 w 790"/>
              <a:gd name="T7" fmla="*/ 2147483646 h 334"/>
              <a:gd name="T8" fmla="*/ 2147483646 w 790"/>
              <a:gd name="T9" fmla="*/ 2147483646 h 334"/>
              <a:gd name="T10" fmla="*/ 2147483646 w 790"/>
              <a:gd name="T11" fmla="*/ 2147483646 h 334"/>
              <a:gd name="T12" fmla="*/ 2147483646 w 790"/>
              <a:gd name="T13" fmla="*/ 2147483646 h 334"/>
              <a:gd name="T14" fmla="*/ 2147483646 w 790"/>
              <a:gd name="T15" fmla="*/ 2147483646 h 334"/>
              <a:gd name="T16" fmla="*/ 2147483646 w 790"/>
              <a:gd name="T17" fmla="*/ 2147483646 h 334"/>
              <a:gd name="T18" fmla="*/ 2147483646 w 790"/>
              <a:gd name="T19" fmla="*/ 2147483646 h 334"/>
              <a:gd name="T20" fmla="*/ 2147483646 w 790"/>
              <a:gd name="T21" fmla="*/ 2147483646 h 334"/>
              <a:gd name="T22" fmla="*/ 2147483646 w 790"/>
              <a:gd name="T23" fmla="*/ 2147483646 h 334"/>
              <a:gd name="T24" fmla="*/ 2147483646 w 790"/>
              <a:gd name="T25" fmla="*/ 2147483646 h 334"/>
              <a:gd name="T26" fmla="*/ 2147483646 w 790"/>
              <a:gd name="T27" fmla="*/ 2147483646 h 334"/>
              <a:gd name="T28" fmla="*/ 2147483646 w 790"/>
              <a:gd name="T29" fmla="*/ 2147483646 h 334"/>
              <a:gd name="T30" fmla="*/ 2147483646 w 790"/>
              <a:gd name="T31" fmla="*/ 2147483646 h 334"/>
              <a:gd name="T32" fmla="*/ 2147483646 w 790"/>
              <a:gd name="T33" fmla="*/ 2147483646 h 334"/>
              <a:gd name="T34" fmla="*/ 2147483646 w 790"/>
              <a:gd name="T35" fmla="*/ 2147483646 h 334"/>
              <a:gd name="T36" fmla="*/ 2147483646 w 790"/>
              <a:gd name="T37" fmla="*/ 2147483646 h 334"/>
              <a:gd name="T38" fmla="*/ 2147483646 w 790"/>
              <a:gd name="T39" fmla="*/ 2147483646 h 334"/>
              <a:gd name="T40" fmla="*/ 2147483646 w 790"/>
              <a:gd name="T41" fmla="*/ 2147483646 h 334"/>
              <a:gd name="T42" fmla="*/ 2147483646 w 790"/>
              <a:gd name="T43" fmla="*/ 2147483646 h 334"/>
              <a:gd name="T44" fmla="*/ 2147483646 w 790"/>
              <a:gd name="T45" fmla="*/ 2147483646 h 334"/>
              <a:gd name="T46" fmla="*/ 2147483646 w 790"/>
              <a:gd name="T47" fmla="*/ 2147483646 h 334"/>
              <a:gd name="T48" fmla="*/ 2147483646 w 790"/>
              <a:gd name="T49" fmla="*/ 2147483646 h 334"/>
              <a:gd name="T50" fmla="*/ 2147483646 w 790"/>
              <a:gd name="T51" fmla="*/ 2147483646 h 334"/>
              <a:gd name="T52" fmla="*/ 2147483646 w 790"/>
              <a:gd name="T53" fmla="*/ 2147483646 h 334"/>
              <a:gd name="T54" fmla="*/ 2147483646 w 790"/>
              <a:gd name="T55" fmla="*/ 2147483646 h 334"/>
              <a:gd name="T56" fmla="*/ 2147483646 w 790"/>
              <a:gd name="T57" fmla="*/ 2147483646 h 334"/>
              <a:gd name="T58" fmla="*/ 2147483646 w 790"/>
              <a:gd name="T59" fmla="*/ 2147483646 h 334"/>
              <a:gd name="T60" fmla="*/ 2147483646 w 790"/>
              <a:gd name="T61" fmla="*/ 2147483646 h 334"/>
              <a:gd name="T62" fmla="*/ 2147483646 w 790"/>
              <a:gd name="T63" fmla="*/ 2147483646 h 334"/>
              <a:gd name="T64" fmla="*/ 2147483646 w 790"/>
              <a:gd name="T65" fmla="*/ 2147483646 h 334"/>
              <a:gd name="T66" fmla="*/ 2147483646 w 790"/>
              <a:gd name="T67" fmla="*/ 2147483646 h 334"/>
              <a:gd name="T68" fmla="*/ 2147483646 w 790"/>
              <a:gd name="T69" fmla="*/ 2147483646 h 334"/>
              <a:gd name="T70" fmla="*/ 2147483646 w 790"/>
              <a:gd name="T71" fmla="*/ 2147483646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0" y="167"/>
                </a:moveTo>
                <a:lnTo>
                  <a:pt x="2" y="181"/>
                </a:lnTo>
                <a:lnTo>
                  <a:pt x="6" y="196"/>
                </a:lnTo>
                <a:lnTo>
                  <a:pt x="13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1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1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4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2" y="195"/>
                </a:lnTo>
                <a:lnTo>
                  <a:pt x="787" y="181"/>
                </a:lnTo>
                <a:lnTo>
                  <a:pt x="789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5" y="110"/>
                </a:lnTo>
                <a:lnTo>
                  <a:pt x="751" y="97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40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7"/>
                </a:lnTo>
                <a:lnTo>
                  <a:pt x="259" y="10"/>
                </a:lnTo>
                <a:lnTo>
                  <a:pt x="228" y="16"/>
                </a:lnTo>
                <a:lnTo>
                  <a:pt x="197" y="23"/>
                </a:lnTo>
                <a:lnTo>
                  <a:pt x="169" y="30"/>
                </a:lnTo>
                <a:lnTo>
                  <a:pt x="141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8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" name="Freeform 5">
            <a:extLst>
              <a:ext uri="{FF2B5EF4-FFF2-40B4-BE49-F238E27FC236}">
                <a16:creationId xmlns:a16="http://schemas.microsoft.com/office/drawing/2014/main" id="{89663956-94CC-4C62-ADA5-E3BE1AA32750}"/>
              </a:ext>
            </a:extLst>
          </p:cNvPr>
          <p:cNvSpPr>
            <a:spLocks/>
          </p:cNvSpPr>
          <p:nvPr/>
        </p:nvSpPr>
        <p:spPr bwMode="auto">
          <a:xfrm>
            <a:off x="2241550" y="4603751"/>
            <a:ext cx="838200" cy="530225"/>
          </a:xfrm>
          <a:custGeom>
            <a:avLst/>
            <a:gdLst>
              <a:gd name="T0" fmla="*/ 2147483646 w 790"/>
              <a:gd name="T1" fmla="*/ 2147483646 h 334"/>
              <a:gd name="T2" fmla="*/ 2147483646 w 790"/>
              <a:gd name="T3" fmla="*/ 2147483646 h 334"/>
              <a:gd name="T4" fmla="*/ 2147483646 w 790"/>
              <a:gd name="T5" fmla="*/ 2147483646 h 334"/>
              <a:gd name="T6" fmla="*/ 2147483646 w 790"/>
              <a:gd name="T7" fmla="*/ 2147483646 h 334"/>
              <a:gd name="T8" fmla="*/ 2147483646 w 790"/>
              <a:gd name="T9" fmla="*/ 2147483646 h 334"/>
              <a:gd name="T10" fmla="*/ 2147483646 w 790"/>
              <a:gd name="T11" fmla="*/ 2147483646 h 334"/>
              <a:gd name="T12" fmla="*/ 2147483646 w 790"/>
              <a:gd name="T13" fmla="*/ 2147483646 h 334"/>
              <a:gd name="T14" fmla="*/ 2147483646 w 790"/>
              <a:gd name="T15" fmla="*/ 2147483646 h 334"/>
              <a:gd name="T16" fmla="*/ 2147483646 w 790"/>
              <a:gd name="T17" fmla="*/ 2147483646 h 334"/>
              <a:gd name="T18" fmla="*/ 2147483646 w 790"/>
              <a:gd name="T19" fmla="*/ 2147483646 h 334"/>
              <a:gd name="T20" fmla="*/ 2147483646 w 790"/>
              <a:gd name="T21" fmla="*/ 2147483646 h 334"/>
              <a:gd name="T22" fmla="*/ 2147483646 w 790"/>
              <a:gd name="T23" fmla="*/ 2147483646 h 334"/>
              <a:gd name="T24" fmla="*/ 2147483646 w 790"/>
              <a:gd name="T25" fmla="*/ 2147483646 h 334"/>
              <a:gd name="T26" fmla="*/ 2147483646 w 790"/>
              <a:gd name="T27" fmla="*/ 2147483646 h 334"/>
              <a:gd name="T28" fmla="*/ 2147483646 w 790"/>
              <a:gd name="T29" fmla="*/ 2147483646 h 334"/>
              <a:gd name="T30" fmla="*/ 2147483646 w 790"/>
              <a:gd name="T31" fmla="*/ 2147483646 h 334"/>
              <a:gd name="T32" fmla="*/ 2147483646 w 790"/>
              <a:gd name="T33" fmla="*/ 2147483646 h 334"/>
              <a:gd name="T34" fmla="*/ 2147483646 w 790"/>
              <a:gd name="T35" fmla="*/ 2147483646 h 334"/>
              <a:gd name="T36" fmla="*/ 2147483646 w 790"/>
              <a:gd name="T37" fmla="*/ 2147483646 h 334"/>
              <a:gd name="T38" fmla="*/ 2147483646 w 790"/>
              <a:gd name="T39" fmla="*/ 2147483646 h 334"/>
              <a:gd name="T40" fmla="*/ 2147483646 w 790"/>
              <a:gd name="T41" fmla="*/ 2147483646 h 334"/>
              <a:gd name="T42" fmla="*/ 2147483646 w 790"/>
              <a:gd name="T43" fmla="*/ 2147483646 h 334"/>
              <a:gd name="T44" fmla="*/ 2147483646 w 790"/>
              <a:gd name="T45" fmla="*/ 2147483646 h 334"/>
              <a:gd name="T46" fmla="*/ 2147483646 w 790"/>
              <a:gd name="T47" fmla="*/ 2147483646 h 334"/>
              <a:gd name="T48" fmla="*/ 2147483646 w 790"/>
              <a:gd name="T49" fmla="*/ 2147483646 h 334"/>
              <a:gd name="T50" fmla="*/ 2147483646 w 790"/>
              <a:gd name="T51" fmla="*/ 2147483646 h 334"/>
              <a:gd name="T52" fmla="*/ 2147483646 w 790"/>
              <a:gd name="T53" fmla="*/ 2147483646 h 334"/>
              <a:gd name="T54" fmla="*/ 2147483646 w 790"/>
              <a:gd name="T55" fmla="*/ 2147483646 h 334"/>
              <a:gd name="T56" fmla="*/ 2147483646 w 790"/>
              <a:gd name="T57" fmla="*/ 2147483646 h 334"/>
              <a:gd name="T58" fmla="*/ 2147483646 w 790"/>
              <a:gd name="T59" fmla="*/ 2147483646 h 334"/>
              <a:gd name="T60" fmla="*/ 2147483646 w 790"/>
              <a:gd name="T61" fmla="*/ 2147483646 h 334"/>
              <a:gd name="T62" fmla="*/ 2147483646 w 790"/>
              <a:gd name="T63" fmla="*/ 2147483646 h 334"/>
              <a:gd name="T64" fmla="*/ 2147483646 w 790"/>
              <a:gd name="T65" fmla="*/ 2147483646 h 334"/>
              <a:gd name="T66" fmla="*/ 2147483646 w 790"/>
              <a:gd name="T67" fmla="*/ 2147483646 h 334"/>
              <a:gd name="T68" fmla="*/ 2147483646 w 790"/>
              <a:gd name="T69" fmla="*/ 2147483646 h 334"/>
              <a:gd name="T70" fmla="*/ 2147483646 w 790"/>
              <a:gd name="T71" fmla="*/ 2147483646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789" y="167"/>
                </a:moveTo>
                <a:lnTo>
                  <a:pt x="787" y="152"/>
                </a:lnTo>
                <a:lnTo>
                  <a:pt x="783" y="137"/>
                </a:lnTo>
                <a:lnTo>
                  <a:pt x="776" y="124"/>
                </a:lnTo>
                <a:lnTo>
                  <a:pt x="765" y="110"/>
                </a:lnTo>
                <a:lnTo>
                  <a:pt x="752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39"/>
                </a:lnTo>
                <a:lnTo>
                  <a:pt x="620" y="30"/>
                </a:lnTo>
                <a:lnTo>
                  <a:pt x="592" y="23"/>
                </a:lnTo>
                <a:lnTo>
                  <a:pt x="561" y="16"/>
                </a:lnTo>
                <a:lnTo>
                  <a:pt x="530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5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6"/>
                </a:lnTo>
                <a:lnTo>
                  <a:pt x="198" y="23"/>
                </a:lnTo>
                <a:lnTo>
                  <a:pt x="169" y="30"/>
                </a:lnTo>
                <a:lnTo>
                  <a:pt x="142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10"/>
                </a:lnTo>
                <a:lnTo>
                  <a:pt x="14" y="124"/>
                </a:lnTo>
                <a:lnTo>
                  <a:pt x="7" y="137"/>
                </a:lnTo>
                <a:lnTo>
                  <a:pt x="2" y="152"/>
                </a:lnTo>
                <a:lnTo>
                  <a:pt x="0" y="167"/>
                </a:lnTo>
                <a:lnTo>
                  <a:pt x="2" y="181"/>
                </a:lnTo>
                <a:lnTo>
                  <a:pt x="7" y="195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8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5" y="333"/>
                </a:lnTo>
                <a:lnTo>
                  <a:pt x="429" y="332"/>
                </a:lnTo>
                <a:lnTo>
                  <a:pt x="463" y="330"/>
                </a:lnTo>
                <a:lnTo>
                  <a:pt x="497" y="327"/>
                </a:lnTo>
                <a:lnTo>
                  <a:pt x="530" y="323"/>
                </a:lnTo>
                <a:lnTo>
                  <a:pt x="561" y="317"/>
                </a:lnTo>
                <a:lnTo>
                  <a:pt x="592" y="311"/>
                </a:lnTo>
                <a:lnTo>
                  <a:pt x="620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6" y="210"/>
                </a:lnTo>
                <a:lnTo>
                  <a:pt x="783" y="195"/>
                </a:lnTo>
                <a:lnTo>
                  <a:pt x="787" y="181"/>
                </a:lnTo>
                <a:lnTo>
                  <a:pt x="789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Freeform 6">
            <a:extLst>
              <a:ext uri="{FF2B5EF4-FFF2-40B4-BE49-F238E27FC236}">
                <a16:creationId xmlns:a16="http://schemas.microsoft.com/office/drawing/2014/main" id="{5C5877CF-4B15-49E4-A01B-DAA4534255DA}"/>
              </a:ext>
            </a:extLst>
          </p:cNvPr>
          <p:cNvSpPr>
            <a:spLocks/>
          </p:cNvSpPr>
          <p:nvPr/>
        </p:nvSpPr>
        <p:spPr bwMode="auto">
          <a:xfrm>
            <a:off x="4527550" y="4603751"/>
            <a:ext cx="762000" cy="530225"/>
          </a:xfrm>
          <a:custGeom>
            <a:avLst/>
            <a:gdLst>
              <a:gd name="T0" fmla="*/ 2147483646 w 789"/>
              <a:gd name="T1" fmla="*/ 2147483646 h 334"/>
              <a:gd name="T2" fmla="*/ 2147483646 w 789"/>
              <a:gd name="T3" fmla="*/ 2147483646 h 334"/>
              <a:gd name="T4" fmla="*/ 2147483646 w 789"/>
              <a:gd name="T5" fmla="*/ 2147483646 h 334"/>
              <a:gd name="T6" fmla="*/ 2147483646 w 789"/>
              <a:gd name="T7" fmla="*/ 2147483646 h 334"/>
              <a:gd name="T8" fmla="*/ 2147483646 w 789"/>
              <a:gd name="T9" fmla="*/ 2147483646 h 334"/>
              <a:gd name="T10" fmla="*/ 2147483646 w 789"/>
              <a:gd name="T11" fmla="*/ 2147483646 h 334"/>
              <a:gd name="T12" fmla="*/ 2147483646 w 789"/>
              <a:gd name="T13" fmla="*/ 2147483646 h 334"/>
              <a:gd name="T14" fmla="*/ 2147483646 w 789"/>
              <a:gd name="T15" fmla="*/ 2147483646 h 334"/>
              <a:gd name="T16" fmla="*/ 2147483646 w 789"/>
              <a:gd name="T17" fmla="*/ 2147483646 h 334"/>
              <a:gd name="T18" fmla="*/ 2147483646 w 789"/>
              <a:gd name="T19" fmla="*/ 2147483646 h 334"/>
              <a:gd name="T20" fmla="*/ 2147483646 w 789"/>
              <a:gd name="T21" fmla="*/ 2147483646 h 334"/>
              <a:gd name="T22" fmla="*/ 2147483646 w 789"/>
              <a:gd name="T23" fmla="*/ 2147483646 h 334"/>
              <a:gd name="T24" fmla="*/ 2147483646 w 789"/>
              <a:gd name="T25" fmla="*/ 2147483646 h 334"/>
              <a:gd name="T26" fmla="*/ 2147483646 w 789"/>
              <a:gd name="T27" fmla="*/ 2147483646 h 334"/>
              <a:gd name="T28" fmla="*/ 2147483646 w 789"/>
              <a:gd name="T29" fmla="*/ 2147483646 h 334"/>
              <a:gd name="T30" fmla="*/ 2147483646 w 789"/>
              <a:gd name="T31" fmla="*/ 2147483646 h 334"/>
              <a:gd name="T32" fmla="*/ 2147483646 w 789"/>
              <a:gd name="T33" fmla="*/ 2147483646 h 334"/>
              <a:gd name="T34" fmla="*/ 2147483646 w 789"/>
              <a:gd name="T35" fmla="*/ 2147483646 h 334"/>
              <a:gd name="T36" fmla="*/ 2147483646 w 789"/>
              <a:gd name="T37" fmla="*/ 2147483646 h 334"/>
              <a:gd name="T38" fmla="*/ 2147483646 w 789"/>
              <a:gd name="T39" fmla="*/ 2147483646 h 334"/>
              <a:gd name="T40" fmla="*/ 2147483646 w 789"/>
              <a:gd name="T41" fmla="*/ 2147483646 h 334"/>
              <a:gd name="T42" fmla="*/ 2147483646 w 789"/>
              <a:gd name="T43" fmla="*/ 2147483646 h 334"/>
              <a:gd name="T44" fmla="*/ 2147483646 w 789"/>
              <a:gd name="T45" fmla="*/ 2147483646 h 334"/>
              <a:gd name="T46" fmla="*/ 2147483646 w 789"/>
              <a:gd name="T47" fmla="*/ 2147483646 h 334"/>
              <a:gd name="T48" fmla="*/ 2147483646 w 789"/>
              <a:gd name="T49" fmla="*/ 2147483646 h 334"/>
              <a:gd name="T50" fmla="*/ 2147483646 w 789"/>
              <a:gd name="T51" fmla="*/ 2147483646 h 334"/>
              <a:gd name="T52" fmla="*/ 2147483646 w 789"/>
              <a:gd name="T53" fmla="*/ 2147483646 h 334"/>
              <a:gd name="T54" fmla="*/ 2147483646 w 789"/>
              <a:gd name="T55" fmla="*/ 2147483646 h 334"/>
              <a:gd name="T56" fmla="*/ 2147483646 w 789"/>
              <a:gd name="T57" fmla="*/ 2147483646 h 334"/>
              <a:gd name="T58" fmla="*/ 2147483646 w 789"/>
              <a:gd name="T59" fmla="*/ 2147483646 h 334"/>
              <a:gd name="T60" fmla="*/ 2147483646 w 789"/>
              <a:gd name="T61" fmla="*/ 2147483646 h 334"/>
              <a:gd name="T62" fmla="*/ 2147483646 w 789"/>
              <a:gd name="T63" fmla="*/ 2147483646 h 334"/>
              <a:gd name="T64" fmla="*/ 2147483646 w 789"/>
              <a:gd name="T65" fmla="*/ 2147483646 h 334"/>
              <a:gd name="T66" fmla="*/ 2147483646 w 789"/>
              <a:gd name="T67" fmla="*/ 2147483646 h 334"/>
              <a:gd name="T68" fmla="*/ 2147483646 w 789"/>
              <a:gd name="T69" fmla="*/ 2147483646 h 334"/>
              <a:gd name="T70" fmla="*/ 2147483646 w 789"/>
              <a:gd name="T71" fmla="*/ 2147483646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4"/>
              <a:gd name="T110" fmla="*/ 789 w 789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4">
                <a:moveTo>
                  <a:pt x="0" y="167"/>
                </a:moveTo>
                <a:lnTo>
                  <a:pt x="2" y="181"/>
                </a:lnTo>
                <a:lnTo>
                  <a:pt x="6" y="195"/>
                </a:lnTo>
                <a:lnTo>
                  <a:pt x="13" y="210"/>
                </a:lnTo>
                <a:lnTo>
                  <a:pt x="24" y="224"/>
                </a:lnTo>
                <a:lnTo>
                  <a:pt x="37" y="237"/>
                </a:lnTo>
                <a:lnTo>
                  <a:pt x="53" y="250"/>
                </a:lnTo>
                <a:lnTo>
                  <a:pt x="71" y="262"/>
                </a:lnTo>
                <a:lnTo>
                  <a:pt x="92" y="274"/>
                </a:lnTo>
                <a:lnTo>
                  <a:pt x="116" y="284"/>
                </a:lnTo>
                <a:lnTo>
                  <a:pt x="141" y="294"/>
                </a:lnTo>
                <a:lnTo>
                  <a:pt x="168" y="303"/>
                </a:lnTo>
                <a:lnTo>
                  <a:pt x="197" y="311"/>
                </a:lnTo>
                <a:lnTo>
                  <a:pt x="227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4" y="333"/>
                </a:lnTo>
                <a:lnTo>
                  <a:pt x="428" y="332"/>
                </a:lnTo>
                <a:lnTo>
                  <a:pt x="462" y="330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0" y="302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6" y="250"/>
                </a:lnTo>
                <a:lnTo>
                  <a:pt x="751" y="237"/>
                </a:lnTo>
                <a:lnTo>
                  <a:pt x="764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4" y="110"/>
                </a:lnTo>
                <a:lnTo>
                  <a:pt x="751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2" y="3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2" y="6"/>
                </a:lnTo>
                <a:lnTo>
                  <a:pt x="259" y="10"/>
                </a:lnTo>
                <a:lnTo>
                  <a:pt x="227" y="16"/>
                </a:lnTo>
                <a:lnTo>
                  <a:pt x="197" y="23"/>
                </a:lnTo>
                <a:lnTo>
                  <a:pt x="168" y="30"/>
                </a:lnTo>
                <a:lnTo>
                  <a:pt x="140" y="39"/>
                </a:lnTo>
                <a:lnTo>
                  <a:pt x="116" y="49"/>
                </a:lnTo>
                <a:lnTo>
                  <a:pt x="92" y="60"/>
                </a:lnTo>
                <a:lnTo>
                  <a:pt x="71" y="71"/>
                </a:lnTo>
                <a:lnTo>
                  <a:pt x="53" y="83"/>
                </a:lnTo>
                <a:lnTo>
                  <a:pt x="37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7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" name="Freeform 7">
            <a:extLst>
              <a:ext uri="{FF2B5EF4-FFF2-40B4-BE49-F238E27FC236}">
                <a16:creationId xmlns:a16="http://schemas.microsoft.com/office/drawing/2014/main" id="{2887FBEB-2C29-414C-8776-16ACD11FB216}"/>
              </a:ext>
            </a:extLst>
          </p:cNvPr>
          <p:cNvSpPr>
            <a:spLocks/>
          </p:cNvSpPr>
          <p:nvPr/>
        </p:nvSpPr>
        <p:spPr bwMode="auto">
          <a:xfrm>
            <a:off x="6051550" y="4479925"/>
            <a:ext cx="914400" cy="528638"/>
          </a:xfrm>
          <a:custGeom>
            <a:avLst/>
            <a:gdLst>
              <a:gd name="T0" fmla="*/ 2147483646 w 789"/>
              <a:gd name="T1" fmla="*/ 2147483646 h 333"/>
              <a:gd name="T2" fmla="*/ 2147483646 w 789"/>
              <a:gd name="T3" fmla="*/ 2147483646 h 333"/>
              <a:gd name="T4" fmla="*/ 2147483646 w 789"/>
              <a:gd name="T5" fmla="*/ 2147483646 h 333"/>
              <a:gd name="T6" fmla="*/ 2147483646 w 789"/>
              <a:gd name="T7" fmla="*/ 2147483646 h 333"/>
              <a:gd name="T8" fmla="*/ 2147483646 w 789"/>
              <a:gd name="T9" fmla="*/ 2147483646 h 333"/>
              <a:gd name="T10" fmla="*/ 2147483646 w 789"/>
              <a:gd name="T11" fmla="*/ 2147483646 h 333"/>
              <a:gd name="T12" fmla="*/ 2147483646 w 789"/>
              <a:gd name="T13" fmla="*/ 2147483646 h 333"/>
              <a:gd name="T14" fmla="*/ 2147483646 w 789"/>
              <a:gd name="T15" fmla="*/ 2147483646 h 333"/>
              <a:gd name="T16" fmla="*/ 2147483646 w 789"/>
              <a:gd name="T17" fmla="*/ 2147483646 h 333"/>
              <a:gd name="T18" fmla="*/ 2147483646 w 789"/>
              <a:gd name="T19" fmla="*/ 2147483646 h 333"/>
              <a:gd name="T20" fmla="*/ 2147483646 w 789"/>
              <a:gd name="T21" fmla="*/ 2147483646 h 333"/>
              <a:gd name="T22" fmla="*/ 2147483646 w 789"/>
              <a:gd name="T23" fmla="*/ 2147483646 h 333"/>
              <a:gd name="T24" fmla="*/ 2147483646 w 789"/>
              <a:gd name="T25" fmla="*/ 2147483646 h 333"/>
              <a:gd name="T26" fmla="*/ 2147483646 w 789"/>
              <a:gd name="T27" fmla="*/ 2147483646 h 333"/>
              <a:gd name="T28" fmla="*/ 2147483646 w 789"/>
              <a:gd name="T29" fmla="*/ 2147483646 h 333"/>
              <a:gd name="T30" fmla="*/ 2147483646 w 789"/>
              <a:gd name="T31" fmla="*/ 2147483646 h 333"/>
              <a:gd name="T32" fmla="*/ 2147483646 w 789"/>
              <a:gd name="T33" fmla="*/ 2147483646 h 333"/>
              <a:gd name="T34" fmla="*/ 2147483646 w 789"/>
              <a:gd name="T35" fmla="*/ 2147483646 h 333"/>
              <a:gd name="T36" fmla="*/ 2147483646 w 789"/>
              <a:gd name="T37" fmla="*/ 2147483646 h 333"/>
              <a:gd name="T38" fmla="*/ 2147483646 w 789"/>
              <a:gd name="T39" fmla="*/ 2147483646 h 333"/>
              <a:gd name="T40" fmla="*/ 2147483646 w 789"/>
              <a:gd name="T41" fmla="*/ 2147483646 h 333"/>
              <a:gd name="T42" fmla="*/ 2147483646 w 789"/>
              <a:gd name="T43" fmla="*/ 2147483646 h 333"/>
              <a:gd name="T44" fmla="*/ 2147483646 w 789"/>
              <a:gd name="T45" fmla="*/ 2147483646 h 333"/>
              <a:gd name="T46" fmla="*/ 2147483646 w 789"/>
              <a:gd name="T47" fmla="*/ 2147483646 h 333"/>
              <a:gd name="T48" fmla="*/ 2147483646 w 789"/>
              <a:gd name="T49" fmla="*/ 2147483646 h 333"/>
              <a:gd name="T50" fmla="*/ 2147483646 w 789"/>
              <a:gd name="T51" fmla="*/ 2147483646 h 333"/>
              <a:gd name="T52" fmla="*/ 2147483646 w 789"/>
              <a:gd name="T53" fmla="*/ 2147483646 h 333"/>
              <a:gd name="T54" fmla="*/ 2147483646 w 789"/>
              <a:gd name="T55" fmla="*/ 2147483646 h 333"/>
              <a:gd name="T56" fmla="*/ 2147483646 w 789"/>
              <a:gd name="T57" fmla="*/ 2147483646 h 333"/>
              <a:gd name="T58" fmla="*/ 2147483646 w 789"/>
              <a:gd name="T59" fmla="*/ 2147483646 h 333"/>
              <a:gd name="T60" fmla="*/ 2147483646 w 789"/>
              <a:gd name="T61" fmla="*/ 2147483646 h 333"/>
              <a:gd name="T62" fmla="*/ 2147483646 w 789"/>
              <a:gd name="T63" fmla="*/ 2147483646 h 333"/>
              <a:gd name="T64" fmla="*/ 2147483646 w 789"/>
              <a:gd name="T65" fmla="*/ 2147483646 h 333"/>
              <a:gd name="T66" fmla="*/ 2147483646 w 789"/>
              <a:gd name="T67" fmla="*/ 2147483646 h 333"/>
              <a:gd name="T68" fmla="*/ 2147483646 w 789"/>
              <a:gd name="T69" fmla="*/ 2147483646 h 333"/>
              <a:gd name="T70" fmla="*/ 2147483646 w 789"/>
              <a:gd name="T71" fmla="*/ 2147483646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0" y="166"/>
                </a:moveTo>
                <a:lnTo>
                  <a:pt x="2" y="181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8" y="237"/>
                </a:lnTo>
                <a:lnTo>
                  <a:pt x="53" y="249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1" y="294"/>
                </a:lnTo>
                <a:lnTo>
                  <a:pt x="169" y="302"/>
                </a:lnTo>
                <a:lnTo>
                  <a:pt x="197" y="310"/>
                </a:lnTo>
                <a:lnTo>
                  <a:pt x="228" y="317"/>
                </a:lnTo>
                <a:lnTo>
                  <a:pt x="259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2"/>
                </a:lnTo>
                <a:lnTo>
                  <a:pt x="394" y="332"/>
                </a:lnTo>
                <a:lnTo>
                  <a:pt x="429" y="332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0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3"/>
                </a:lnTo>
                <a:lnTo>
                  <a:pt x="673" y="284"/>
                </a:lnTo>
                <a:lnTo>
                  <a:pt x="696" y="273"/>
                </a:lnTo>
                <a:lnTo>
                  <a:pt x="716" y="262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6" y="181"/>
                </a:lnTo>
                <a:lnTo>
                  <a:pt x="788" y="166"/>
                </a:lnTo>
                <a:lnTo>
                  <a:pt x="786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6" y="71"/>
                </a:lnTo>
                <a:lnTo>
                  <a:pt x="695" y="59"/>
                </a:lnTo>
                <a:lnTo>
                  <a:pt x="672" y="48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0" y="15"/>
                </a:lnTo>
                <a:lnTo>
                  <a:pt x="529" y="10"/>
                </a:lnTo>
                <a:lnTo>
                  <a:pt x="496" y="6"/>
                </a:lnTo>
                <a:lnTo>
                  <a:pt x="462" y="2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5" y="3"/>
                </a:lnTo>
                <a:lnTo>
                  <a:pt x="292" y="6"/>
                </a:lnTo>
                <a:lnTo>
                  <a:pt x="259" y="10"/>
                </a:lnTo>
                <a:lnTo>
                  <a:pt x="228" y="16"/>
                </a:lnTo>
                <a:lnTo>
                  <a:pt x="197" y="22"/>
                </a:lnTo>
                <a:lnTo>
                  <a:pt x="169" y="30"/>
                </a:lnTo>
                <a:lnTo>
                  <a:pt x="141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8"/>
                </a:lnTo>
                <a:lnTo>
                  <a:pt x="2" y="152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" name="Freeform 8">
            <a:extLst>
              <a:ext uri="{FF2B5EF4-FFF2-40B4-BE49-F238E27FC236}">
                <a16:creationId xmlns:a16="http://schemas.microsoft.com/office/drawing/2014/main" id="{BBA2A601-BAA3-4199-B8DA-B5C9B3B55217}"/>
              </a:ext>
            </a:extLst>
          </p:cNvPr>
          <p:cNvSpPr>
            <a:spLocks/>
          </p:cNvSpPr>
          <p:nvPr/>
        </p:nvSpPr>
        <p:spPr bwMode="auto">
          <a:xfrm>
            <a:off x="8107364" y="5473701"/>
            <a:ext cx="1449387" cy="544513"/>
          </a:xfrm>
          <a:custGeom>
            <a:avLst/>
            <a:gdLst>
              <a:gd name="T0" fmla="*/ 2147483646 w 913"/>
              <a:gd name="T1" fmla="*/ 2147483646 h 343"/>
              <a:gd name="T2" fmla="*/ 2147483646 w 913"/>
              <a:gd name="T3" fmla="*/ 0 h 343"/>
              <a:gd name="T4" fmla="*/ 0 w 913"/>
              <a:gd name="T5" fmla="*/ 0 h 343"/>
              <a:gd name="T6" fmla="*/ 0 w 913"/>
              <a:gd name="T7" fmla="*/ 2147483646 h 343"/>
              <a:gd name="T8" fmla="*/ 2147483646 w 913"/>
              <a:gd name="T9" fmla="*/ 2147483646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3"/>
              <a:gd name="T16" fmla="*/ 0 h 343"/>
              <a:gd name="T17" fmla="*/ 913 w 913"/>
              <a:gd name="T18" fmla="*/ 343 h 3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3" h="343">
                <a:moveTo>
                  <a:pt x="912" y="342"/>
                </a:moveTo>
                <a:lnTo>
                  <a:pt x="912" y="0"/>
                </a:lnTo>
                <a:lnTo>
                  <a:pt x="0" y="0"/>
                </a:lnTo>
                <a:lnTo>
                  <a:pt x="0" y="342"/>
                </a:lnTo>
                <a:lnTo>
                  <a:pt x="912" y="342"/>
                </a:lnTo>
              </a:path>
            </a:pathLst>
          </a:custGeom>
          <a:noFill/>
          <a:ln w="508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Freeform 9">
            <a:extLst>
              <a:ext uri="{FF2B5EF4-FFF2-40B4-BE49-F238E27FC236}">
                <a16:creationId xmlns:a16="http://schemas.microsoft.com/office/drawing/2014/main" id="{0CC75FA8-18DE-49A4-AFBA-06747B31C3DD}"/>
              </a:ext>
            </a:extLst>
          </p:cNvPr>
          <p:cNvSpPr>
            <a:spLocks/>
          </p:cNvSpPr>
          <p:nvPr/>
        </p:nvSpPr>
        <p:spPr bwMode="auto">
          <a:xfrm>
            <a:off x="3103564" y="5457826"/>
            <a:ext cx="1252537" cy="544513"/>
          </a:xfrm>
          <a:custGeom>
            <a:avLst/>
            <a:gdLst>
              <a:gd name="T0" fmla="*/ 2147483646 w 789"/>
              <a:gd name="T1" fmla="*/ 2147483646 h 343"/>
              <a:gd name="T2" fmla="*/ 2147483646 w 789"/>
              <a:gd name="T3" fmla="*/ 0 h 343"/>
              <a:gd name="T4" fmla="*/ 0 w 789"/>
              <a:gd name="T5" fmla="*/ 0 h 343"/>
              <a:gd name="T6" fmla="*/ 0 w 789"/>
              <a:gd name="T7" fmla="*/ 2147483646 h 343"/>
              <a:gd name="T8" fmla="*/ 2147483646 w 789"/>
              <a:gd name="T9" fmla="*/ 2147483646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9"/>
              <a:gd name="T16" fmla="*/ 0 h 343"/>
              <a:gd name="T17" fmla="*/ 789 w 789"/>
              <a:gd name="T18" fmla="*/ 343 h 3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9" h="343">
                <a:moveTo>
                  <a:pt x="788" y="342"/>
                </a:moveTo>
                <a:lnTo>
                  <a:pt x="788" y="0"/>
                </a:lnTo>
                <a:lnTo>
                  <a:pt x="0" y="0"/>
                </a:lnTo>
                <a:lnTo>
                  <a:pt x="0" y="342"/>
                </a:lnTo>
                <a:lnTo>
                  <a:pt x="788" y="34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Freeform 10">
            <a:extLst>
              <a:ext uri="{FF2B5EF4-FFF2-40B4-BE49-F238E27FC236}">
                <a16:creationId xmlns:a16="http://schemas.microsoft.com/office/drawing/2014/main" id="{4699A24A-2D15-475D-95F6-374A9757A8EF}"/>
              </a:ext>
            </a:extLst>
          </p:cNvPr>
          <p:cNvSpPr>
            <a:spLocks/>
          </p:cNvSpPr>
          <p:nvPr/>
        </p:nvSpPr>
        <p:spPr bwMode="auto">
          <a:xfrm>
            <a:off x="3221038" y="4383089"/>
            <a:ext cx="1047750" cy="530225"/>
          </a:xfrm>
          <a:custGeom>
            <a:avLst/>
            <a:gdLst>
              <a:gd name="T0" fmla="*/ 2147483646 w 789"/>
              <a:gd name="T1" fmla="*/ 2147483646 h 333"/>
              <a:gd name="T2" fmla="*/ 2147483646 w 789"/>
              <a:gd name="T3" fmla="*/ 2147483646 h 333"/>
              <a:gd name="T4" fmla="*/ 2147483646 w 789"/>
              <a:gd name="T5" fmla="*/ 2147483646 h 333"/>
              <a:gd name="T6" fmla="*/ 2147483646 w 789"/>
              <a:gd name="T7" fmla="*/ 2147483646 h 333"/>
              <a:gd name="T8" fmla="*/ 2147483646 w 789"/>
              <a:gd name="T9" fmla="*/ 2147483646 h 333"/>
              <a:gd name="T10" fmla="*/ 2147483646 w 789"/>
              <a:gd name="T11" fmla="*/ 2147483646 h 333"/>
              <a:gd name="T12" fmla="*/ 2147483646 w 789"/>
              <a:gd name="T13" fmla="*/ 2147483646 h 333"/>
              <a:gd name="T14" fmla="*/ 2147483646 w 789"/>
              <a:gd name="T15" fmla="*/ 2147483646 h 333"/>
              <a:gd name="T16" fmla="*/ 2147483646 w 789"/>
              <a:gd name="T17" fmla="*/ 0 h 333"/>
              <a:gd name="T18" fmla="*/ 2147483646 w 789"/>
              <a:gd name="T19" fmla="*/ 0 h 333"/>
              <a:gd name="T20" fmla="*/ 2147483646 w 789"/>
              <a:gd name="T21" fmla="*/ 2147483646 h 333"/>
              <a:gd name="T22" fmla="*/ 2147483646 w 789"/>
              <a:gd name="T23" fmla="*/ 2147483646 h 333"/>
              <a:gd name="T24" fmla="*/ 2147483646 w 789"/>
              <a:gd name="T25" fmla="*/ 2147483646 h 333"/>
              <a:gd name="T26" fmla="*/ 2147483646 w 789"/>
              <a:gd name="T27" fmla="*/ 2147483646 h 333"/>
              <a:gd name="T28" fmla="*/ 2147483646 w 789"/>
              <a:gd name="T29" fmla="*/ 2147483646 h 333"/>
              <a:gd name="T30" fmla="*/ 2147483646 w 789"/>
              <a:gd name="T31" fmla="*/ 2147483646 h 333"/>
              <a:gd name="T32" fmla="*/ 2147483646 w 789"/>
              <a:gd name="T33" fmla="*/ 2147483646 h 333"/>
              <a:gd name="T34" fmla="*/ 2147483646 w 789"/>
              <a:gd name="T35" fmla="*/ 2147483646 h 333"/>
              <a:gd name="T36" fmla="*/ 2147483646 w 789"/>
              <a:gd name="T37" fmla="*/ 2147483646 h 333"/>
              <a:gd name="T38" fmla="*/ 2147483646 w 789"/>
              <a:gd name="T39" fmla="*/ 2147483646 h 333"/>
              <a:gd name="T40" fmla="*/ 2147483646 w 789"/>
              <a:gd name="T41" fmla="*/ 2147483646 h 333"/>
              <a:gd name="T42" fmla="*/ 2147483646 w 789"/>
              <a:gd name="T43" fmla="*/ 2147483646 h 333"/>
              <a:gd name="T44" fmla="*/ 2147483646 w 789"/>
              <a:gd name="T45" fmla="*/ 2147483646 h 333"/>
              <a:gd name="T46" fmla="*/ 2147483646 w 789"/>
              <a:gd name="T47" fmla="*/ 2147483646 h 333"/>
              <a:gd name="T48" fmla="*/ 2147483646 w 789"/>
              <a:gd name="T49" fmla="*/ 2147483646 h 333"/>
              <a:gd name="T50" fmla="*/ 2147483646 w 789"/>
              <a:gd name="T51" fmla="*/ 2147483646 h 333"/>
              <a:gd name="T52" fmla="*/ 2147483646 w 789"/>
              <a:gd name="T53" fmla="*/ 2147483646 h 333"/>
              <a:gd name="T54" fmla="*/ 2147483646 w 789"/>
              <a:gd name="T55" fmla="*/ 2147483646 h 333"/>
              <a:gd name="T56" fmla="*/ 2147483646 w 789"/>
              <a:gd name="T57" fmla="*/ 2147483646 h 333"/>
              <a:gd name="T58" fmla="*/ 2147483646 w 789"/>
              <a:gd name="T59" fmla="*/ 2147483646 h 333"/>
              <a:gd name="T60" fmla="*/ 2147483646 w 789"/>
              <a:gd name="T61" fmla="*/ 2147483646 h 333"/>
              <a:gd name="T62" fmla="*/ 2147483646 w 789"/>
              <a:gd name="T63" fmla="*/ 2147483646 h 333"/>
              <a:gd name="T64" fmla="*/ 2147483646 w 789"/>
              <a:gd name="T65" fmla="*/ 2147483646 h 333"/>
              <a:gd name="T66" fmla="*/ 2147483646 w 789"/>
              <a:gd name="T67" fmla="*/ 2147483646 h 333"/>
              <a:gd name="T68" fmla="*/ 2147483646 w 789"/>
              <a:gd name="T69" fmla="*/ 2147483646 h 333"/>
              <a:gd name="T70" fmla="*/ 2147483646 w 789"/>
              <a:gd name="T71" fmla="*/ 2147483646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788" y="166"/>
                </a:moveTo>
                <a:lnTo>
                  <a:pt x="787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7" y="70"/>
                </a:lnTo>
                <a:lnTo>
                  <a:pt x="696" y="59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0"/>
                </a:lnTo>
                <a:lnTo>
                  <a:pt x="394" y="0"/>
                </a:lnTo>
                <a:lnTo>
                  <a:pt x="360" y="0"/>
                </a:lnTo>
                <a:lnTo>
                  <a:pt x="325" y="3"/>
                </a:lnTo>
                <a:lnTo>
                  <a:pt x="292" y="6"/>
                </a:lnTo>
                <a:lnTo>
                  <a:pt x="260" y="10"/>
                </a:lnTo>
                <a:lnTo>
                  <a:pt x="228" y="16"/>
                </a:lnTo>
                <a:lnTo>
                  <a:pt x="197" y="22"/>
                </a:lnTo>
                <a:lnTo>
                  <a:pt x="168" y="30"/>
                </a:lnTo>
                <a:lnTo>
                  <a:pt x="141" y="39"/>
                </a:lnTo>
                <a:lnTo>
                  <a:pt x="115" y="49"/>
                </a:lnTo>
                <a:lnTo>
                  <a:pt x="92" y="59"/>
                </a:lnTo>
                <a:lnTo>
                  <a:pt x="71" y="70"/>
                </a:lnTo>
                <a:lnTo>
                  <a:pt x="53" y="83"/>
                </a:lnTo>
                <a:lnTo>
                  <a:pt x="37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7"/>
                </a:lnTo>
                <a:lnTo>
                  <a:pt x="1" y="151"/>
                </a:lnTo>
                <a:lnTo>
                  <a:pt x="0" y="166"/>
                </a:lnTo>
                <a:lnTo>
                  <a:pt x="1" y="180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7" y="236"/>
                </a:lnTo>
                <a:lnTo>
                  <a:pt x="53" y="249"/>
                </a:lnTo>
                <a:lnTo>
                  <a:pt x="71" y="261"/>
                </a:lnTo>
                <a:lnTo>
                  <a:pt x="92" y="273"/>
                </a:lnTo>
                <a:lnTo>
                  <a:pt x="115" y="284"/>
                </a:lnTo>
                <a:lnTo>
                  <a:pt x="141" y="294"/>
                </a:lnTo>
                <a:lnTo>
                  <a:pt x="168" y="302"/>
                </a:lnTo>
                <a:lnTo>
                  <a:pt x="197" y="310"/>
                </a:lnTo>
                <a:lnTo>
                  <a:pt x="228" y="317"/>
                </a:lnTo>
                <a:lnTo>
                  <a:pt x="260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1"/>
                </a:lnTo>
                <a:lnTo>
                  <a:pt x="394" y="332"/>
                </a:lnTo>
                <a:lnTo>
                  <a:pt x="429" y="331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1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Rectangle 11">
            <a:extLst>
              <a:ext uri="{FF2B5EF4-FFF2-40B4-BE49-F238E27FC236}">
                <a16:creationId xmlns:a16="http://schemas.microsoft.com/office/drawing/2014/main" id="{D76B97FD-C496-40BA-9939-4E74528B5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289" y="4710114"/>
            <a:ext cx="43441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lot</a:t>
            </a:r>
          </a:p>
        </p:txBody>
      </p:sp>
      <p:sp>
        <p:nvSpPr>
          <p:cNvPr id="43019" name="Freeform 12">
            <a:extLst>
              <a:ext uri="{FF2B5EF4-FFF2-40B4-BE49-F238E27FC236}">
                <a16:creationId xmlns:a16="http://schemas.microsoft.com/office/drawing/2014/main" id="{A4837796-5CC6-460A-9633-429B7D012A5E}"/>
              </a:ext>
            </a:extLst>
          </p:cNvPr>
          <p:cNvSpPr>
            <a:spLocks/>
          </p:cNvSpPr>
          <p:nvPr/>
        </p:nvSpPr>
        <p:spPr bwMode="auto">
          <a:xfrm>
            <a:off x="5840414" y="5395913"/>
            <a:ext cx="1252537" cy="622300"/>
          </a:xfrm>
          <a:custGeom>
            <a:avLst/>
            <a:gdLst>
              <a:gd name="T0" fmla="*/ 0 w 789"/>
              <a:gd name="T1" fmla="*/ 2147483646 h 392"/>
              <a:gd name="T2" fmla="*/ 2147483646 w 789"/>
              <a:gd name="T3" fmla="*/ 0 h 392"/>
              <a:gd name="T4" fmla="*/ 2147483646 w 789"/>
              <a:gd name="T5" fmla="*/ 2147483646 h 392"/>
              <a:gd name="T6" fmla="*/ 2147483646 w 789"/>
              <a:gd name="T7" fmla="*/ 2147483646 h 392"/>
              <a:gd name="T8" fmla="*/ 0 w 789"/>
              <a:gd name="T9" fmla="*/ 2147483646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9"/>
              <a:gd name="T16" fmla="*/ 0 h 392"/>
              <a:gd name="T17" fmla="*/ 789 w 789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9" h="392">
                <a:moveTo>
                  <a:pt x="0" y="196"/>
                </a:moveTo>
                <a:lnTo>
                  <a:pt x="394" y="0"/>
                </a:lnTo>
                <a:lnTo>
                  <a:pt x="788" y="196"/>
                </a:lnTo>
                <a:lnTo>
                  <a:pt x="394" y="391"/>
                </a:lnTo>
                <a:lnTo>
                  <a:pt x="0" y="196"/>
                </a:lnTo>
              </a:path>
            </a:pathLst>
          </a:custGeom>
          <a:noFill/>
          <a:ln w="508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Rectangle 13">
            <a:extLst>
              <a:ext uri="{FF2B5EF4-FFF2-40B4-BE49-F238E27FC236}">
                <a16:creationId xmlns:a16="http://schemas.microsoft.com/office/drawing/2014/main" id="{B26B686F-7A3C-4A9E-893C-A6ACD742A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5663" y="4445001"/>
            <a:ext cx="71814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43021" name="Rectangle 14">
            <a:extLst>
              <a:ext uri="{FF2B5EF4-FFF2-40B4-BE49-F238E27FC236}">
                <a16:creationId xmlns:a16="http://schemas.microsoft.com/office/drawing/2014/main" id="{211A0E06-9B4B-4E58-BB8D-84BD23CFE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7351" y="4664075"/>
            <a:ext cx="638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DOB</a:t>
            </a:r>
          </a:p>
        </p:txBody>
      </p:sp>
      <p:sp>
        <p:nvSpPr>
          <p:cNvPr id="43022" name="Rectangle 15">
            <a:extLst>
              <a:ext uri="{FF2B5EF4-FFF2-40B4-BE49-F238E27FC236}">
                <a16:creationId xmlns:a16="http://schemas.microsoft.com/office/drawing/2014/main" id="{972A56FE-B10D-489D-8F86-FD17B2374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1" y="4648201"/>
            <a:ext cx="84318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pname</a:t>
            </a:r>
          </a:p>
        </p:txBody>
      </p:sp>
      <p:sp>
        <p:nvSpPr>
          <p:cNvPr id="43023" name="Rectangle 16">
            <a:extLst>
              <a:ext uri="{FF2B5EF4-FFF2-40B4-BE49-F238E27FC236}">
                <a16:creationId xmlns:a16="http://schemas.microsoft.com/office/drawing/2014/main" id="{A5365FDF-52CE-4787-921E-E4C19A6C7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314" y="5548314"/>
            <a:ext cx="1354539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Dependents</a:t>
            </a:r>
          </a:p>
        </p:txBody>
      </p:sp>
      <p:sp>
        <p:nvSpPr>
          <p:cNvPr id="43024" name="Rectangle 17">
            <a:extLst>
              <a:ext uri="{FF2B5EF4-FFF2-40B4-BE49-F238E27FC236}">
                <a16:creationId xmlns:a16="http://schemas.microsoft.com/office/drawing/2014/main" id="{345C84F7-BDBC-4282-B7D5-4C8231E43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451" y="5565776"/>
            <a:ext cx="126477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</a:p>
        </p:txBody>
      </p:sp>
      <p:sp>
        <p:nvSpPr>
          <p:cNvPr id="43025" name="Rectangle 18">
            <a:extLst>
              <a:ext uri="{FF2B5EF4-FFF2-40B4-BE49-F238E27FC236}">
                <a16:creationId xmlns:a16="http://schemas.microsoft.com/office/drawing/2014/main" id="{4CAD8A68-5CF6-4866-ABB6-1465F0A02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4695826"/>
            <a:ext cx="53540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ssn</a:t>
            </a:r>
          </a:p>
        </p:txBody>
      </p:sp>
      <p:sp>
        <p:nvSpPr>
          <p:cNvPr id="43026" name="Rectangle 19">
            <a:extLst>
              <a:ext uri="{FF2B5EF4-FFF2-40B4-BE49-F238E27FC236}">
                <a16:creationId xmlns:a16="http://schemas.microsoft.com/office/drawing/2014/main" id="{54EFDF0A-4FE6-4644-A9A5-A150CB3EF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425" y="5548314"/>
            <a:ext cx="78707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Policy</a:t>
            </a:r>
          </a:p>
        </p:txBody>
      </p:sp>
      <p:sp>
        <p:nvSpPr>
          <p:cNvPr id="43027" name="Rectangle 20">
            <a:extLst>
              <a:ext uri="{FF2B5EF4-FFF2-40B4-BE49-F238E27FC236}">
                <a16:creationId xmlns:a16="http://schemas.microsoft.com/office/drawing/2014/main" id="{C30BAB9C-E35E-4359-9866-2292AB15B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25" y="4586289"/>
            <a:ext cx="60433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cost</a:t>
            </a:r>
          </a:p>
        </p:txBody>
      </p:sp>
      <p:sp>
        <p:nvSpPr>
          <p:cNvPr id="43028" name="Line 21">
            <a:extLst>
              <a:ext uri="{FF2B5EF4-FFF2-40B4-BE49-F238E27FC236}">
                <a16:creationId xmlns:a16="http://schemas.microsoft.com/office/drawing/2014/main" id="{EB9A0264-BADB-4D4D-BB60-CAC36638CD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16838" y="4957763"/>
            <a:ext cx="6096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9" name="Line 22">
            <a:extLst>
              <a:ext uri="{FF2B5EF4-FFF2-40B4-BE49-F238E27FC236}">
                <a16:creationId xmlns:a16="http://schemas.microsoft.com/office/drawing/2014/main" id="{F7E8ECFD-FDB3-4387-9F6D-3BF4A195EC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75" y="4933950"/>
            <a:ext cx="46038" cy="5032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0" name="Line 23">
            <a:extLst>
              <a:ext uri="{FF2B5EF4-FFF2-40B4-BE49-F238E27FC236}">
                <a16:creationId xmlns:a16="http://schemas.microsoft.com/office/drawing/2014/main" id="{5081E20D-3394-44F0-8BDA-6FD916D71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7626" y="5148263"/>
            <a:ext cx="809625" cy="309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1" name="Line 24">
            <a:extLst>
              <a:ext uri="{FF2B5EF4-FFF2-40B4-BE49-F238E27FC236}">
                <a16:creationId xmlns:a16="http://schemas.microsoft.com/office/drawing/2014/main" id="{1CEBE470-8B1D-4D1C-8F7F-AB3B1EF2EA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9875" y="5129213"/>
            <a:ext cx="814388" cy="3286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2" name="Line 25">
            <a:extLst>
              <a:ext uri="{FF2B5EF4-FFF2-40B4-BE49-F238E27FC236}">
                <a16:creationId xmlns:a16="http://schemas.microsoft.com/office/drawing/2014/main" id="{947FFC99-A325-4BEB-A1FE-8494003CFF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3188" y="4991100"/>
            <a:ext cx="0" cy="4143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Line 26">
            <a:extLst>
              <a:ext uri="{FF2B5EF4-FFF2-40B4-BE49-F238E27FC236}">
                <a16:creationId xmlns:a16="http://schemas.microsoft.com/office/drawing/2014/main" id="{FA239670-0446-45E2-9C95-CBAE4E471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5129213"/>
            <a:ext cx="369888" cy="3476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4" name="Line 27">
            <a:extLst>
              <a:ext uri="{FF2B5EF4-FFF2-40B4-BE49-F238E27FC236}">
                <a16:creationId xmlns:a16="http://schemas.microsoft.com/office/drawing/2014/main" id="{AF3197CA-5B9E-42AC-AD60-6C2D2588F1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53500" y="5129213"/>
            <a:ext cx="514350" cy="3476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5" name="Line 28">
            <a:extLst>
              <a:ext uri="{FF2B5EF4-FFF2-40B4-BE49-F238E27FC236}">
                <a16:creationId xmlns:a16="http://schemas.microsoft.com/office/drawing/2014/main" id="{CF79B59A-A3A8-48AC-8399-B595304125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0863" y="5703888"/>
            <a:ext cx="14160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6" name="Line 29">
            <a:extLst>
              <a:ext uri="{FF2B5EF4-FFF2-40B4-BE49-F238E27FC236}">
                <a16:creationId xmlns:a16="http://schemas.microsoft.com/office/drawing/2014/main" id="{14C69415-697C-400D-9AFB-585A405494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9938" y="5703888"/>
            <a:ext cx="931862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7" name="Text Box 31">
            <a:extLst>
              <a:ext uri="{FF2B5EF4-FFF2-40B4-BE49-F238E27FC236}">
                <a16:creationId xmlns:a16="http://schemas.microsoft.com/office/drawing/2014/main" id="{D949D2BE-EB99-4C7F-8B05-52AE4E39F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6324600"/>
            <a:ext cx="1597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Owner entity set</a:t>
            </a:r>
          </a:p>
        </p:txBody>
      </p:sp>
      <p:sp>
        <p:nvSpPr>
          <p:cNvPr id="43038" name="Text Box 32">
            <a:extLst>
              <a:ext uri="{FF2B5EF4-FFF2-40B4-BE49-F238E27FC236}">
                <a16:creationId xmlns:a16="http://schemas.microsoft.com/office/drawing/2014/main" id="{E1589DD2-37A1-48B3-B561-247F601AA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62738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Weak entity set</a:t>
            </a:r>
          </a:p>
        </p:txBody>
      </p:sp>
      <p:sp>
        <p:nvSpPr>
          <p:cNvPr id="43039" name="Text Box 34">
            <a:extLst>
              <a:ext uri="{FF2B5EF4-FFF2-40B4-BE49-F238E27FC236}">
                <a16:creationId xmlns:a16="http://schemas.microsoft.com/office/drawing/2014/main" id="{A432969F-2BAB-4AC2-A7FF-BC9403548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1" y="6324600"/>
            <a:ext cx="2479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Identifying relationship set</a:t>
            </a:r>
          </a:p>
        </p:txBody>
      </p:sp>
      <p:sp>
        <p:nvSpPr>
          <p:cNvPr id="43040" name="TextBox 1">
            <a:extLst>
              <a:ext uri="{FF2B5EF4-FFF2-40B4-BE49-F238E27FC236}">
                <a16:creationId xmlns:a16="http://schemas.microsoft.com/office/drawing/2014/main" id="{AD4766A8-04B7-44D3-84B0-7323E9D9F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0214" y="2355851"/>
            <a:ext cx="7362825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The attribute pname is the partial key of the weak entity set “Dependents”. Dependents of different employees can have the same name.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To uniquely identify each dependent, we need both the employee SSN and pname.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***Notice the key constraint and the total participation from “Dependents”</a:t>
            </a:r>
          </a:p>
        </p:txBody>
      </p:sp>
      <p:sp>
        <p:nvSpPr>
          <p:cNvPr id="43041" name="Rectangle 2">
            <a:extLst>
              <a:ext uri="{FF2B5EF4-FFF2-40B4-BE49-F238E27FC236}">
                <a16:creationId xmlns:a16="http://schemas.microsoft.com/office/drawing/2014/main" id="{BDBC922E-D38C-4F48-B9CC-CC70082C6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72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CC0066"/>
                </a:solidFill>
                <a:latin typeface="Comic Sans MS" panose="030F0702030302020204" pitchFamily="66" charset="0"/>
              </a:rPr>
              <a:t>Weak Entity Set</a:t>
            </a:r>
          </a:p>
        </p:txBody>
      </p:sp>
      <p:sp>
        <p:nvSpPr>
          <p:cNvPr id="43042" name="TextBox 1">
            <a:extLst>
              <a:ext uri="{FF2B5EF4-FFF2-40B4-BE49-F238E27FC236}">
                <a16:creationId xmlns:a16="http://schemas.microsoft.com/office/drawing/2014/main" id="{8881C0AD-4D5B-4EC9-A2D3-79C8A320C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1" y="1516063"/>
            <a:ext cx="73628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A partial key has a dashed underline below the attribute name.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FF401E2-46F0-4DCD-8576-0452386DC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04800"/>
            <a:ext cx="48768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0066"/>
                </a:solidFill>
                <a:latin typeface="Comic Sans MS" panose="030F0702030302020204" pitchFamily="66" charset="0"/>
              </a:rPr>
              <a:t>ISA (`is a’) Hierarchies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B2BAB4B-FADC-496B-8AD4-9292B92BF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1" y="4078288"/>
            <a:ext cx="147957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mic Sans MS" panose="030F0702030302020204" pitchFamily="66" charset="0"/>
              </a:rPr>
              <a:t>Contract_Emps</a:t>
            </a:r>
          </a:p>
        </p:txBody>
      </p:sp>
      <p:sp>
        <p:nvSpPr>
          <p:cNvPr id="45060" name="Freeform 4">
            <a:extLst>
              <a:ext uri="{FF2B5EF4-FFF2-40B4-BE49-F238E27FC236}">
                <a16:creationId xmlns:a16="http://schemas.microsoft.com/office/drawing/2014/main" id="{DD908D02-5E91-404E-B1BE-197616448F78}"/>
              </a:ext>
            </a:extLst>
          </p:cNvPr>
          <p:cNvSpPr>
            <a:spLocks/>
          </p:cNvSpPr>
          <p:nvPr/>
        </p:nvSpPr>
        <p:spPr bwMode="auto">
          <a:xfrm>
            <a:off x="4852989" y="1943101"/>
            <a:ext cx="1055687" cy="390525"/>
          </a:xfrm>
          <a:custGeom>
            <a:avLst/>
            <a:gdLst>
              <a:gd name="T0" fmla="*/ 2147483646 w 665"/>
              <a:gd name="T1" fmla="*/ 2147483646 h 246"/>
              <a:gd name="T2" fmla="*/ 2147483646 w 665"/>
              <a:gd name="T3" fmla="*/ 2147483646 h 246"/>
              <a:gd name="T4" fmla="*/ 2147483646 w 665"/>
              <a:gd name="T5" fmla="*/ 2147483646 h 246"/>
              <a:gd name="T6" fmla="*/ 2147483646 w 665"/>
              <a:gd name="T7" fmla="*/ 2147483646 h 246"/>
              <a:gd name="T8" fmla="*/ 2147483646 w 665"/>
              <a:gd name="T9" fmla="*/ 2147483646 h 246"/>
              <a:gd name="T10" fmla="*/ 2147483646 w 665"/>
              <a:gd name="T11" fmla="*/ 2147483646 h 246"/>
              <a:gd name="T12" fmla="*/ 2147483646 w 665"/>
              <a:gd name="T13" fmla="*/ 2147483646 h 246"/>
              <a:gd name="T14" fmla="*/ 2147483646 w 665"/>
              <a:gd name="T15" fmla="*/ 2147483646 h 246"/>
              <a:gd name="T16" fmla="*/ 2147483646 w 665"/>
              <a:gd name="T17" fmla="*/ 2147483646 h 246"/>
              <a:gd name="T18" fmla="*/ 2147483646 w 665"/>
              <a:gd name="T19" fmla="*/ 2147483646 h 246"/>
              <a:gd name="T20" fmla="*/ 2147483646 w 665"/>
              <a:gd name="T21" fmla="*/ 2147483646 h 246"/>
              <a:gd name="T22" fmla="*/ 2147483646 w 665"/>
              <a:gd name="T23" fmla="*/ 2147483646 h 246"/>
              <a:gd name="T24" fmla="*/ 2147483646 w 665"/>
              <a:gd name="T25" fmla="*/ 2147483646 h 246"/>
              <a:gd name="T26" fmla="*/ 2147483646 w 665"/>
              <a:gd name="T27" fmla="*/ 2147483646 h 246"/>
              <a:gd name="T28" fmla="*/ 2147483646 w 665"/>
              <a:gd name="T29" fmla="*/ 2147483646 h 246"/>
              <a:gd name="T30" fmla="*/ 2147483646 w 665"/>
              <a:gd name="T31" fmla="*/ 2147483646 h 246"/>
              <a:gd name="T32" fmla="*/ 2147483646 w 665"/>
              <a:gd name="T33" fmla="*/ 2147483646 h 246"/>
              <a:gd name="T34" fmla="*/ 2147483646 w 665"/>
              <a:gd name="T35" fmla="*/ 2147483646 h 246"/>
              <a:gd name="T36" fmla="*/ 2147483646 w 665"/>
              <a:gd name="T37" fmla="*/ 2147483646 h 246"/>
              <a:gd name="T38" fmla="*/ 2147483646 w 665"/>
              <a:gd name="T39" fmla="*/ 2147483646 h 246"/>
              <a:gd name="T40" fmla="*/ 2147483646 w 665"/>
              <a:gd name="T41" fmla="*/ 2147483646 h 246"/>
              <a:gd name="T42" fmla="*/ 2147483646 w 665"/>
              <a:gd name="T43" fmla="*/ 2147483646 h 246"/>
              <a:gd name="T44" fmla="*/ 2147483646 w 665"/>
              <a:gd name="T45" fmla="*/ 2147483646 h 246"/>
              <a:gd name="T46" fmla="*/ 2147483646 w 665"/>
              <a:gd name="T47" fmla="*/ 2147483646 h 246"/>
              <a:gd name="T48" fmla="*/ 2147483646 w 665"/>
              <a:gd name="T49" fmla="*/ 2147483646 h 246"/>
              <a:gd name="T50" fmla="*/ 2147483646 w 665"/>
              <a:gd name="T51" fmla="*/ 2147483646 h 246"/>
              <a:gd name="T52" fmla="*/ 2147483646 w 665"/>
              <a:gd name="T53" fmla="*/ 2147483646 h 246"/>
              <a:gd name="T54" fmla="*/ 2147483646 w 665"/>
              <a:gd name="T55" fmla="*/ 2147483646 h 246"/>
              <a:gd name="T56" fmla="*/ 2147483646 w 665"/>
              <a:gd name="T57" fmla="*/ 2147483646 h 246"/>
              <a:gd name="T58" fmla="*/ 2147483646 w 665"/>
              <a:gd name="T59" fmla="*/ 2147483646 h 246"/>
              <a:gd name="T60" fmla="*/ 2147483646 w 665"/>
              <a:gd name="T61" fmla="*/ 2147483646 h 246"/>
              <a:gd name="T62" fmla="*/ 2147483646 w 665"/>
              <a:gd name="T63" fmla="*/ 2147483646 h 246"/>
              <a:gd name="T64" fmla="*/ 2147483646 w 665"/>
              <a:gd name="T65" fmla="*/ 2147483646 h 246"/>
              <a:gd name="T66" fmla="*/ 2147483646 w 665"/>
              <a:gd name="T67" fmla="*/ 2147483646 h 246"/>
              <a:gd name="T68" fmla="*/ 2147483646 w 665"/>
              <a:gd name="T69" fmla="*/ 2147483646 h 246"/>
              <a:gd name="T70" fmla="*/ 2147483646 w 665"/>
              <a:gd name="T71" fmla="*/ 2147483646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46"/>
              <a:gd name="T110" fmla="*/ 665 w 665"/>
              <a:gd name="T111" fmla="*/ 246 h 2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46">
                <a:moveTo>
                  <a:pt x="664" y="123"/>
                </a:moveTo>
                <a:lnTo>
                  <a:pt x="662" y="111"/>
                </a:lnTo>
                <a:lnTo>
                  <a:pt x="658" y="101"/>
                </a:lnTo>
                <a:lnTo>
                  <a:pt x="653" y="90"/>
                </a:lnTo>
                <a:lnTo>
                  <a:pt x="644" y="80"/>
                </a:lnTo>
                <a:lnTo>
                  <a:pt x="633" y="70"/>
                </a:lnTo>
                <a:lnTo>
                  <a:pt x="620" y="62"/>
                </a:lnTo>
                <a:lnTo>
                  <a:pt x="604" y="52"/>
                </a:lnTo>
                <a:lnTo>
                  <a:pt x="587" y="43"/>
                </a:lnTo>
                <a:lnTo>
                  <a:pt x="567" y="35"/>
                </a:lnTo>
                <a:lnTo>
                  <a:pt x="546" y="28"/>
                </a:lnTo>
                <a:lnTo>
                  <a:pt x="522" y="23"/>
                </a:lnTo>
                <a:lnTo>
                  <a:pt x="498" y="17"/>
                </a:lnTo>
                <a:lnTo>
                  <a:pt x="473" y="11"/>
                </a:lnTo>
                <a:lnTo>
                  <a:pt x="446" y="8"/>
                </a:lnTo>
                <a:lnTo>
                  <a:pt x="418" y="4"/>
                </a:lnTo>
                <a:lnTo>
                  <a:pt x="389" y="2"/>
                </a:lnTo>
                <a:lnTo>
                  <a:pt x="361" y="1"/>
                </a:lnTo>
                <a:lnTo>
                  <a:pt x="332" y="0"/>
                </a:lnTo>
                <a:lnTo>
                  <a:pt x="303" y="1"/>
                </a:lnTo>
                <a:lnTo>
                  <a:pt x="275" y="2"/>
                </a:lnTo>
                <a:lnTo>
                  <a:pt x="246" y="4"/>
                </a:lnTo>
                <a:lnTo>
                  <a:pt x="218" y="8"/>
                </a:lnTo>
                <a:lnTo>
                  <a:pt x="192" y="11"/>
                </a:lnTo>
                <a:lnTo>
                  <a:pt x="166" y="17"/>
                </a:lnTo>
                <a:lnTo>
                  <a:pt x="141" y="23"/>
                </a:lnTo>
                <a:lnTo>
                  <a:pt x="119" y="28"/>
                </a:lnTo>
                <a:lnTo>
                  <a:pt x="98" y="35"/>
                </a:lnTo>
                <a:lnTo>
                  <a:pt x="78" y="43"/>
                </a:lnTo>
                <a:lnTo>
                  <a:pt x="60" y="52"/>
                </a:lnTo>
                <a:lnTo>
                  <a:pt x="45" y="62"/>
                </a:lnTo>
                <a:lnTo>
                  <a:pt x="31" y="70"/>
                </a:lnTo>
                <a:lnTo>
                  <a:pt x="21" y="80"/>
                </a:lnTo>
                <a:lnTo>
                  <a:pt x="11" y="90"/>
                </a:lnTo>
                <a:lnTo>
                  <a:pt x="5" y="101"/>
                </a:lnTo>
                <a:lnTo>
                  <a:pt x="1" y="111"/>
                </a:lnTo>
                <a:lnTo>
                  <a:pt x="0" y="123"/>
                </a:lnTo>
                <a:lnTo>
                  <a:pt x="1" y="133"/>
                </a:lnTo>
                <a:lnTo>
                  <a:pt x="5" y="143"/>
                </a:lnTo>
                <a:lnTo>
                  <a:pt x="11" y="154"/>
                </a:lnTo>
                <a:lnTo>
                  <a:pt x="21" y="164"/>
                </a:lnTo>
                <a:lnTo>
                  <a:pt x="31" y="174"/>
                </a:lnTo>
                <a:lnTo>
                  <a:pt x="45" y="184"/>
                </a:lnTo>
                <a:lnTo>
                  <a:pt x="60" y="193"/>
                </a:lnTo>
                <a:lnTo>
                  <a:pt x="78" y="201"/>
                </a:lnTo>
                <a:lnTo>
                  <a:pt x="98" y="209"/>
                </a:lnTo>
                <a:lnTo>
                  <a:pt x="119" y="216"/>
                </a:lnTo>
                <a:lnTo>
                  <a:pt x="141" y="223"/>
                </a:lnTo>
                <a:lnTo>
                  <a:pt x="166" y="228"/>
                </a:lnTo>
                <a:lnTo>
                  <a:pt x="192" y="233"/>
                </a:lnTo>
                <a:lnTo>
                  <a:pt x="218" y="238"/>
                </a:lnTo>
                <a:lnTo>
                  <a:pt x="246" y="240"/>
                </a:lnTo>
                <a:lnTo>
                  <a:pt x="275" y="242"/>
                </a:lnTo>
                <a:lnTo>
                  <a:pt x="303" y="245"/>
                </a:lnTo>
                <a:lnTo>
                  <a:pt x="332" y="245"/>
                </a:lnTo>
                <a:lnTo>
                  <a:pt x="361" y="245"/>
                </a:lnTo>
                <a:lnTo>
                  <a:pt x="389" y="242"/>
                </a:lnTo>
                <a:lnTo>
                  <a:pt x="418" y="240"/>
                </a:lnTo>
                <a:lnTo>
                  <a:pt x="446" y="238"/>
                </a:lnTo>
                <a:lnTo>
                  <a:pt x="473" y="233"/>
                </a:lnTo>
                <a:lnTo>
                  <a:pt x="498" y="228"/>
                </a:lnTo>
                <a:lnTo>
                  <a:pt x="522" y="223"/>
                </a:lnTo>
                <a:lnTo>
                  <a:pt x="546" y="216"/>
                </a:lnTo>
                <a:lnTo>
                  <a:pt x="567" y="209"/>
                </a:lnTo>
                <a:lnTo>
                  <a:pt x="587" y="201"/>
                </a:lnTo>
                <a:lnTo>
                  <a:pt x="604" y="193"/>
                </a:lnTo>
                <a:lnTo>
                  <a:pt x="620" y="184"/>
                </a:lnTo>
                <a:lnTo>
                  <a:pt x="633" y="174"/>
                </a:lnTo>
                <a:lnTo>
                  <a:pt x="644" y="164"/>
                </a:lnTo>
                <a:lnTo>
                  <a:pt x="653" y="154"/>
                </a:lnTo>
                <a:lnTo>
                  <a:pt x="658" y="143"/>
                </a:lnTo>
                <a:lnTo>
                  <a:pt x="662" y="133"/>
                </a:lnTo>
                <a:lnTo>
                  <a:pt x="664" y="12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Freeform 5">
            <a:extLst>
              <a:ext uri="{FF2B5EF4-FFF2-40B4-BE49-F238E27FC236}">
                <a16:creationId xmlns:a16="http://schemas.microsoft.com/office/drawing/2014/main" id="{36BADAD5-4B6C-4F24-BF21-9AF9CCF77570}"/>
              </a:ext>
            </a:extLst>
          </p:cNvPr>
          <p:cNvSpPr>
            <a:spLocks/>
          </p:cNvSpPr>
          <p:nvPr/>
        </p:nvSpPr>
        <p:spPr bwMode="auto">
          <a:xfrm>
            <a:off x="6789738" y="1943101"/>
            <a:ext cx="1054100" cy="390525"/>
          </a:xfrm>
          <a:custGeom>
            <a:avLst/>
            <a:gdLst>
              <a:gd name="T0" fmla="*/ 2147483646 w 664"/>
              <a:gd name="T1" fmla="*/ 2147483646 h 246"/>
              <a:gd name="T2" fmla="*/ 2147483646 w 664"/>
              <a:gd name="T3" fmla="*/ 2147483646 h 246"/>
              <a:gd name="T4" fmla="*/ 2147483646 w 664"/>
              <a:gd name="T5" fmla="*/ 2147483646 h 246"/>
              <a:gd name="T6" fmla="*/ 2147483646 w 664"/>
              <a:gd name="T7" fmla="*/ 2147483646 h 246"/>
              <a:gd name="T8" fmla="*/ 2147483646 w 664"/>
              <a:gd name="T9" fmla="*/ 2147483646 h 246"/>
              <a:gd name="T10" fmla="*/ 2147483646 w 664"/>
              <a:gd name="T11" fmla="*/ 2147483646 h 246"/>
              <a:gd name="T12" fmla="*/ 2147483646 w 664"/>
              <a:gd name="T13" fmla="*/ 2147483646 h 246"/>
              <a:gd name="T14" fmla="*/ 2147483646 w 664"/>
              <a:gd name="T15" fmla="*/ 2147483646 h 246"/>
              <a:gd name="T16" fmla="*/ 2147483646 w 664"/>
              <a:gd name="T17" fmla="*/ 2147483646 h 246"/>
              <a:gd name="T18" fmla="*/ 2147483646 w 664"/>
              <a:gd name="T19" fmla="*/ 2147483646 h 246"/>
              <a:gd name="T20" fmla="*/ 2147483646 w 664"/>
              <a:gd name="T21" fmla="*/ 2147483646 h 246"/>
              <a:gd name="T22" fmla="*/ 2147483646 w 664"/>
              <a:gd name="T23" fmla="*/ 2147483646 h 246"/>
              <a:gd name="T24" fmla="*/ 2147483646 w 664"/>
              <a:gd name="T25" fmla="*/ 2147483646 h 246"/>
              <a:gd name="T26" fmla="*/ 2147483646 w 664"/>
              <a:gd name="T27" fmla="*/ 2147483646 h 246"/>
              <a:gd name="T28" fmla="*/ 2147483646 w 664"/>
              <a:gd name="T29" fmla="*/ 2147483646 h 246"/>
              <a:gd name="T30" fmla="*/ 2147483646 w 664"/>
              <a:gd name="T31" fmla="*/ 2147483646 h 246"/>
              <a:gd name="T32" fmla="*/ 2147483646 w 664"/>
              <a:gd name="T33" fmla="*/ 2147483646 h 246"/>
              <a:gd name="T34" fmla="*/ 2147483646 w 664"/>
              <a:gd name="T35" fmla="*/ 2147483646 h 246"/>
              <a:gd name="T36" fmla="*/ 2147483646 w 664"/>
              <a:gd name="T37" fmla="*/ 2147483646 h 246"/>
              <a:gd name="T38" fmla="*/ 2147483646 w 664"/>
              <a:gd name="T39" fmla="*/ 2147483646 h 246"/>
              <a:gd name="T40" fmla="*/ 2147483646 w 664"/>
              <a:gd name="T41" fmla="*/ 2147483646 h 246"/>
              <a:gd name="T42" fmla="*/ 2147483646 w 664"/>
              <a:gd name="T43" fmla="*/ 2147483646 h 246"/>
              <a:gd name="T44" fmla="*/ 2147483646 w 664"/>
              <a:gd name="T45" fmla="*/ 2147483646 h 246"/>
              <a:gd name="T46" fmla="*/ 2147483646 w 664"/>
              <a:gd name="T47" fmla="*/ 2147483646 h 246"/>
              <a:gd name="T48" fmla="*/ 2147483646 w 664"/>
              <a:gd name="T49" fmla="*/ 2147483646 h 246"/>
              <a:gd name="T50" fmla="*/ 2147483646 w 664"/>
              <a:gd name="T51" fmla="*/ 2147483646 h 246"/>
              <a:gd name="T52" fmla="*/ 2147483646 w 664"/>
              <a:gd name="T53" fmla="*/ 2147483646 h 246"/>
              <a:gd name="T54" fmla="*/ 2147483646 w 664"/>
              <a:gd name="T55" fmla="*/ 2147483646 h 246"/>
              <a:gd name="T56" fmla="*/ 2147483646 w 664"/>
              <a:gd name="T57" fmla="*/ 2147483646 h 246"/>
              <a:gd name="T58" fmla="*/ 2147483646 w 664"/>
              <a:gd name="T59" fmla="*/ 2147483646 h 246"/>
              <a:gd name="T60" fmla="*/ 2147483646 w 664"/>
              <a:gd name="T61" fmla="*/ 2147483646 h 246"/>
              <a:gd name="T62" fmla="*/ 2147483646 w 664"/>
              <a:gd name="T63" fmla="*/ 2147483646 h 246"/>
              <a:gd name="T64" fmla="*/ 2147483646 w 664"/>
              <a:gd name="T65" fmla="*/ 2147483646 h 246"/>
              <a:gd name="T66" fmla="*/ 2147483646 w 664"/>
              <a:gd name="T67" fmla="*/ 2147483646 h 246"/>
              <a:gd name="T68" fmla="*/ 2147483646 w 664"/>
              <a:gd name="T69" fmla="*/ 2147483646 h 246"/>
              <a:gd name="T70" fmla="*/ 2147483646 w 664"/>
              <a:gd name="T71" fmla="*/ 2147483646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4"/>
              <a:gd name="T109" fmla="*/ 0 h 246"/>
              <a:gd name="T110" fmla="*/ 664 w 664"/>
              <a:gd name="T111" fmla="*/ 246 h 2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4" h="246">
                <a:moveTo>
                  <a:pt x="0" y="123"/>
                </a:moveTo>
                <a:lnTo>
                  <a:pt x="1" y="133"/>
                </a:lnTo>
                <a:lnTo>
                  <a:pt x="5" y="143"/>
                </a:lnTo>
                <a:lnTo>
                  <a:pt x="10" y="154"/>
                </a:lnTo>
                <a:lnTo>
                  <a:pt x="19" y="164"/>
                </a:lnTo>
                <a:lnTo>
                  <a:pt x="30" y="174"/>
                </a:lnTo>
                <a:lnTo>
                  <a:pt x="43" y="184"/>
                </a:lnTo>
                <a:lnTo>
                  <a:pt x="59" y="193"/>
                </a:lnTo>
                <a:lnTo>
                  <a:pt x="76" y="201"/>
                </a:lnTo>
                <a:lnTo>
                  <a:pt x="96" y="209"/>
                </a:lnTo>
                <a:lnTo>
                  <a:pt x="118" y="216"/>
                </a:lnTo>
                <a:lnTo>
                  <a:pt x="141" y="223"/>
                </a:lnTo>
                <a:lnTo>
                  <a:pt x="165" y="228"/>
                </a:lnTo>
                <a:lnTo>
                  <a:pt x="190" y="233"/>
                </a:lnTo>
                <a:lnTo>
                  <a:pt x="217" y="238"/>
                </a:lnTo>
                <a:lnTo>
                  <a:pt x="245" y="240"/>
                </a:lnTo>
                <a:lnTo>
                  <a:pt x="273" y="242"/>
                </a:lnTo>
                <a:lnTo>
                  <a:pt x="302" y="245"/>
                </a:lnTo>
                <a:lnTo>
                  <a:pt x="331" y="245"/>
                </a:lnTo>
                <a:lnTo>
                  <a:pt x="359" y="245"/>
                </a:lnTo>
                <a:lnTo>
                  <a:pt x="388" y="242"/>
                </a:lnTo>
                <a:lnTo>
                  <a:pt x="417" y="240"/>
                </a:lnTo>
                <a:lnTo>
                  <a:pt x="444" y="238"/>
                </a:lnTo>
                <a:lnTo>
                  <a:pt x="472" y="233"/>
                </a:lnTo>
                <a:lnTo>
                  <a:pt x="497" y="228"/>
                </a:lnTo>
                <a:lnTo>
                  <a:pt x="521" y="221"/>
                </a:lnTo>
                <a:lnTo>
                  <a:pt x="544" y="216"/>
                </a:lnTo>
                <a:lnTo>
                  <a:pt x="566" y="209"/>
                </a:lnTo>
                <a:lnTo>
                  <a:pt x="584" y="201"/>
                </a:lnTo>
                <a:lnTo>
                  <a:pt x="603" y="192"/>
                </a:lnTo>
                <a:lnTo>
                  <a:pt x="617" y="184"/>
                </a:lnTo>
                <a:lnTo>
                  <a:pt x="631" y="174"/>
                </a:lnTo>
                <a:lnTo>
                  <a:pt x="643" y="164"/>
                </a:lnTo>
                <a:lnTo>
                  <a:pt x="652" y="154"/>
                </a:lnTo>
                <a:lnTo>
                  <a:pt x="657" y="143"/>
                </a:lnTo>
                <a:lnTo>
                  <a:pt x="661" y="133"/>
                </a:lnTo>
                <a:lnTo>
                  <a:pt x="663" y="123"/>
                </a:lnTo>
                <a:lnTo>
                  <a:pt x="661" y="111"/>
                </a:lnTo>
                <a:lnTo>
                  <a:pt x="657" y="101"/>
                </a:lnTo>
                <a:lnTo>
                  <a:pt x="652" y="90"/>
                </a:lnTo>
                <a:lnTo>
                  <a:pt x="643" y="80"/>
                </a:lnTo>
                <a:lnTo>
                  <a:pt x="631" y="70"/>
                </a:lnTo>
                <a:lnTo>
                  <a:pt x="617" y="62"/>
                </a:lnTo>
                <a:lnTo>
                  <a:pt x="603" y="52"/>
                </a:lnTo>
                <a:lnTo>
                  <a:pt x="584" y="43"/>
                </a:lnTo>
                <a:lnTo>
                  <a:pt x="566" y="35"/>
                </a:lnTo>
                <a:lnTo>
                  <a:pt x="543" y="28"/>
                </a:lnTo>
                <a:lnTo>
                  <a:pt x="521" y="23"/>
                </a:lnTo>
                <a:lnTo>
                  <a:pt x="497" y="17"/>
                </a:lnTo>
                <a:lnTo>
                  <a:pt x="472" y="11"/>
                </a:lnTo>
                <a:lnTo>
                  <a:pt x="444" y="8"/>
                </a:lnTo>
                <a:lnTo>
                  <a:pt x="416" y="4"/>
                </a:lnTo>
                <a:lnTo>
                  <a:pt x="388" y="2"/>
                </a:lnTo>
                <a:lnTo>
                  <a:pt x="359" y="1"/>
                </a:lnTo>
                <a:lnTo>
                  <a:pt x="331" y="0"/>
                </a:lnTo>
                <a:lnTo>
                  <a:pt x="302" y="1"/>
                </a:lnTo>
                <a:lnTo>
                  <a:pt x="273" y="2"/>
                </a:lnTo>
                <a:lnTo>
                  <a:pt x="245" y="4"/>
                </a:lnTo>
                <a:lnTo>
                  <a:pt x="217" y="8"/>
                </a:lnTo>
                <a:lnTo>
                  <a:pt x="190" y="11"/>
                </a:lnTo>
                <a:lnTo>
                  <a:pt x="165" y="17"/>
                </a:lnTo>
                <a:lnTo>
                  <a:pt x="141" y="23"/>
                </a:lnTo>
                <a:lnTo>
                  <a:pt x="118" y="28"/>
                </a:lnTo>
                <a:lnTo>
                  <a:pt x="96" y="35"/>
                </a:lnTo>
                <a:lnTo>
                  <a:pt x="76" y="43"/>
                </a:lnTo>
                <a:lnTo>
                  <a:pt x="59" y="52"/>
                </a:lnTo>
                <a:lnTo>
                  <a:pt x="43" y="62"/>
                </a:lnTo>
                <a:lnTo>
                  <a:pt x="30" y="71"/>
                </a:lnTo>
                <a:lnTo>
                  <a:pt x="19" y="80"/>
                </a:lnTo>
                <a:lnTo>
                  <a:pt x="10" y="90"/>
                </a:lnTo>
                <a:lnTo>
                  <a:pt x="5" y="101"/>
                </a:lnTo>
                <a:lnTo>
                  <a:pt x="1" y="111"/>
                </a:lnTo>
                <a:lnTo>
                  <a:pt x="0" y="12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2" name="Freeform 6">
            <a:extLst>
              <a:ext uri="{FF2B5EF4-FFF2-40B4-BE49-F238E27FC236}">
                <a16:creationId xmlns:a16="http://schemas.microsoft.com/office/drawing/2014/main" id="{F3EE4FAF-89BB-4A50-B782-B469B3BAA458}"/>
              </a:ext>
            </a:extLst>
          </p:cNvPr>
          <p:cNvSpPr>
            <a:spLocks/>
          </p:cNvSpPr>
          <p:nvPr/>
        </p:nvSpPr>
        <p:spPr bwMode="auto">
          <a:xfrm>
            <a:off x="5803900" y="1658939"/>
            <a:ext cx="1054100" cy="390525"/>
          </a:xfrm>
          <a:custGeom>
            <a:avLst/>
            <a:gdLst>
              <a:gd name="T0" fmla="*/ 2147483646 w 664"/>
              <a:gd name="T1" fmla="*/ 2147483646 h 246"/>
              <a:gd name="T2" fmla="*/ 2147483646 w 664"/>
              <a:gd name="T3" fmla="*/ 2147483646 h 246"/>
              <a:gd name="T4" fmla="*/ 2147483646 w 664"/>
              <a:gd name="T5" fmla="*/ 2147483646 h 246"/>
              <a:gd name="T6" fmla="*/ 2147483646 w 664"/>
              <a:gd name="T7" fmla="*/ 2147483646 h 246"/>
              <a:gd name="T8" fmla="*/ 2147483646 w 664"/>
              <a:gd name="T9" fmla="*/ 2147483646 h 246"/>
              <a:gd name="T10" fmla="*/ 2147483646 w 664"/>
              <a:gd name="T11" fmla="*/ 2147483646 h 246"/>
              <a:gd name="T12" fmla="*/ 2147483646 w 664"/>
              <a:gd name="T13" fmla="*/ 2147483646 h 246"/>
              <a:gd name="T14" fmla="*/ 2147483646 w 664"/>
              <a:gd name="T15" fmla="*/ 2147483646 h 246"/>
              <a:gd name="T16" fmla="*/ 2147483646 w 664"/>
              <a:gd name="T17" fmla="*/ 0 h 246"/>
              <a:gd name="T18" fmla="*/ 2147483646 w 664"/>
              <a:gd name="T19" fmla="*/ 0 h 246"/>
              <a:gd name="T20" fmla="*/ 2147483646 w 664"/>
              <a:gd name="T21" fmla="*/ 2147483646 h 246"/>
              <a:gd name="T22" fmla="*/ 2147483646 w 664"/>
              <a:gd name="T23" fmla="*/ 2147483646 h 246"/>
              <a:gd name="T24" fmla="*/ 2147483646 w 664"/>
              <a:gd name="T25" fmla="*/ 2147483646 h 246"/>
              <a:gd name="T26" fmla="*/ 2147483646 w 664"/>
              <a:gd name="T27" fmla="*/ 2147483646 h 246"/>
              <a:gd name="T28" fmla="*/ 2147483646 w 664"/>
              <a:gd name="T29" fmla="*/ 2147483646 h 246"/>
              <a:gd name="T30" fmla="*/ 2147483646 w 664"/>
              <a:gd name="T31" fmla="*/ 2147483646 h 246"/>
              <a:gd name="T32" fmla="*/ 2147483646 w 664"/>
              <a:gd name="T33" fmla="*/ 2147483646 h 246"/>
              <a:gd name="T34" fmla="*/ 2147483646 w 664"/>
              <a:gd name="T35" fmla="*/ 2147483646 h 246"/>
              <a:gd name="T36" fmla="*/ 2147483646 w 664"/>
              <a:gd name="T37" fmla="*/ 2147483646 h 246"/>
              <a:gd name="T38" fmla="*/ 2147483646 w 664"/>
              <a:gd name="T39" fmla="*/ 2147483646 h 246"/>
              <a:gd name="T40" fmla="*/ 2147483646 w 664"/>
              <a:gd name="T41" fmla="*/ 2147483646 h 246"/>
              <a:gd name="T42" fmla="*/ 2147483646 w 664"/>
              <a:gd name="T43" fmla="*/ 2147483646 h 246"/>
              <a:gd name="T44" fmla="*/ 2147483646 w 664"/>
              <a:gd name="T45" fmla="*/ 2147483646 h 246"/>
              <a:gd name="T46" fmla="*/ 2147483646 w 664"/>
              <a:gd name="T47" fmla="*/ 2147483646 h 246"/>
              <a:gd name="T48" fmla="*/ 2147483646 w 664"/>
              <a:gd name="T49" fmla="*/ 2147483646 h 246"/>
              <a:gd name="T50" fmla="*/ 2147483646 w 664"/>
              <a:gd name="T51" fmla="*/ 2147483646 h 246"/>
              <a:gd name="T52" fmla="*/ 2147483646 w 664"/>
              <a:gd name="T53" fmla="*/ 2147483646 h 246"/>
              <a:gd name="T54" fmla="*/ 2147483646 w 664"/>
              <a:gd name="T55" fmla="*/ 2147483646 h 246"/>
              <a:gd name="T56" fmla="*/ 2147483646 w 664"/>
              <a:gd name="T57" fmla="*/ 2147483646 h 246"/>
              <a:gd name="T58" fmla="*/ 2147483646 w 664"/>
              <a:gd name="T59" fmla="*/ 2147483646 h 246"/>
              <a:gd name="T60" fmla="*/ 2147483646 w 664"/>
              <a:gd name="T61" fmla="*/ 2147483646 h 246"/>
              <a:gd name="T62" fmla="*/ 2147483646 w 664"/>
              <a:gd name="T63" fmla="*/ 2147483646 h 246"/>
              <a:gd name="T64" fmla="*/ 2147483646 w 664"/>
              <a:gd name="T65" fmla="*/ 2147483646 h 246"/>
              <a:gd name="T66" fmla="*/ 2147483646 w 664"/>
              <a:gd name="T67" fmla="*/ 2147483646 h 246"/>
              <a:gd name="T68" fmla="*/ 2147483646 w 664"/>
              <a:gd name="T69" fmla="*/ 2147483646 h 246"/>
              <a:gd name="T70" fmla="*/ 2147483646 w 664"/>
              <a:gd name="T71" fmla="*/ 2147483646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4"/>
              <a:gd name="T109" fmla="*/ 0 h 246"/>
              <a:gd name="T110" fmla="*/ 664 w 664"/>
              <a:gd name="T111" fmla="*/ 246 h 2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4" h="246">
                <a:moveTo>
                  <a:pt x="663" y="121"/>
                </a:moveTo>
                <a:lnTo>
                  <a:pt x="661" y="111"/>
                </a:lnTo>
                <a:lnTo>
                  <a:pt x="657" y="101"/>
                </a:lnTo>
                <a:lnTo>
                  <a:pt x="651" y="90"/>
                </a:lnTo>
                <a:lnTo>
                  <a:pt x="643" y="80"/>
                </a:lnTo>
                <a:lnTo>
                  <a:pt x="632" y="70"/>
                </a:lnTo>
                <a:lnTo>
                  <a:pt x="618" y="60"/>
                </a:lnTo>
                <a:lnTo>
                  <a:pt x="603" y="51"/>
                </a:lnTo>
                <a:lnTo>
                  <a:pt x="586" y="43"/>
                </a:lnTo>
                <a:lnTo>
                  <a:pt x="566" y="35"/>
                </a:lnTo>
                <a:lnTo>
                  <a:pt x="545" y="28"/>
                </a:lnTo>
                <a:lnTo>
                  <a:pt x="521" y="21"/>
                </a:lnTo>
                <a:lnTo>
                  <a:pt x="497" y="16"/>
                </a:lnTo>
                <a:lnTo>
                  <a:pt x="471" y="11"/>
                </a:lnTo>
                <a:lnTo>
                  <a:pt x="444" y="6"/>
                </a:lnTo>
                <a:lnTo>
                  <a:pt x="416" y="4"/>
                </a:lnTo>
                <a:lnTo>
                  <a:pt x="389" y="2"/>
                </a:lnTo>
                <a:lnTo>
                  <a:pt x="361" y="0"/>
                </a:lnTo>
                <a:lnTo>
                  <a:pt x="330" y="0"/>
                </a:lnTo>
                <a:lnTo>
                  <a:pt x="303" y="0"/>
                </a:lnTo>
                <a:lnTo>
                  <a:pt x="273" y="2"/>
                </a:lnTo>
                <a:lnTo>
                  <a:pt x="246" y="4"/>
                </a:lnTo>
                <a:lnTo>
                  <a:pt x="218" y="6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9" y="28"/>
                </a:lnTo>
                <a:lnTo>
                  <a:pt x="96" y="35"/>
                </a:lnTo>
                <a:lnTo>
                  <a:pt x="78" y="43"/>
                </a:lnTo>
                <a:lnTo>
                  <a:pt x="59" y="51"/>
                </a:lnTo>
                <a:lnTo>
                  <a:pt x="44" y="60"/>
                </a:lnTo>
                <a:lnTo>
                  <a:pt x="31" y="70"/>
                </a:lnTo>
                <a:lnTo>
                  <a:pt x="19" y="80"/>
                </a:lnTo>
                <a:lnTo>
                  <a:pt x="11" y="90"/>
                </a:lnTo>
                <a:lnTo>
                  <a:pt x="5" y="101"/>
                </a:lnTo>
                <a:lnTo>
                  <a:pt x="1" y="111"/>
                </a:lnTo>
                <a:lnTo>
                  <a:pt x="0" y="121"/>
                </a:lnTo>
                <a:lnTo>
                  <a:pt x="1" y="133"/>
                </a:lnTo>
                <a:lnTo>
                  <a:pt x="5" y="143"/>
                </a:lnTo>
                <a:lnTo>
                  <a:pt x="11" y="154"/>
                </a:lnTo>
                <a:lnTo>
                  <a:pt x="19" y="164"/>
                </a:lnTo>
                <a:lnTo>
                  <a:pt x="31" y="173"/>
                </a:lnTo>
                <a:lnTo>
                  <a:pt x="44" y="182"/>
                </a:lnTo>
                <a:lnTo>
                  <a:pt x="59" y="192"/>
                </a:lnTo>
                <a:lnTo>
                  <a:pt x="78" y="201"/>
                </a:lnTo>
                <a:lnTo>
                  <a:pt x="96" y="209"/>
                </a:lnTo>
                <a:lnTo>
                  <a:pt x="119" y="216"/>
                </a:lnTo>
                <a:lnTo>
                  <a:pt x="141" y="221"/>
                </a:lnTo>
                <a:lnTo>
                  <a:pt x="165" y="227"/>
                </a:lnTo>
                <a:lnTo>
                  <a:pt x="191" y="233"/>
                </a:lnTo>
                <a:lnTo>
                  <a:pt x="218" y="236"/>
                </a:lnTo>
                <a:lnTo>
                  <a:pt x="246" y="240"/>
                </a:lnTo>
                <a:lnTo>
                  <a:pt x="273" y="242"/>
                </a:lnTo>
                <a:lnTo>
                  <a:pt x="303" y="243"/>
                </a:lnTo>
                <a:lnTo>
                  <a:pt x="330" y="245"/>
                </a:lnTo>
                <a:lnTo>
                  <a:pt x="361" y="243"/>
                </a:lnTo>
                <a:lnTo>
                  <a:pt x="389" y="242"/>
                </a:lnTo>
                <a:lnTo>
                  <a:pt x="416" y="240"/>
                </a:lnTo>
                <a:lnTo>
                  <a:pt x="444" y="236"/>
                </a:lnTo>
                <a:lnTo>
                  <a:pt x="471" y="233"/>
                </a:lnTo>
                <a:lnTo>
                  <a:pt x="497" y="227"/>
                </a:lnTo>
                <a:lnTo>
                  <a:pt x="521" y="221"/>
                </a:lnTo>
                <a:lnTo>
                  <a:pt x="545" y="216"/>
                </a:lnTo>
                <a:lnTo>
                  <a:pt x="566" y="209"/>
                </a:lnTo>
                <a:lnTo>
                  <a:pt x="586" y="201"/>
                </a:lnTo>
                <a:lnTo>
                  <a:pt x="603" y="192"/>
                </a:lnTo>
                <a:lnTo>
                  <a:pt x="618" y="182"/>
                </a:lnTo>
                <a:lnTo>
                  <a:pt x="632" y="173"/>
                </a:lnTo>
                <a:lnTo>
                  <a:pt x="643" y="164"/>
                </a:lnTo>
                <a:lnTo>
                  <a:pt x="651" y="154"/>
                </a:lnTo>
                <a:lnTo>
                  <a:pt x="657" y="143"/>
                </a:lnTo>
                <a:lnTo>
                  <a:pt x="661" y="133"/>
                </a:lnTo>
                <a:lnTo>
                  <a:pt x="663" y="1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Freeform 7">
            <a:extLst>
              <a:ext uri="{FF2B5EF4-FFF2-40B4-BE49-F238E27FC236}">
                <a16:creationId xmlns:a16="http://schemas.microsoft.com/office/drawing/2014/main" id="{E67FA65B-46D8-43F1-8CFB-902A02C7EBA5}"/>
              </a:ext>
            </a:extLst>
          </p:cNvPr>
          <p:cNvSpPr>
            <a:spLocks/>
          </p:cNvSpPr>
          <p:nvPr/>
        </p:nvSpPr>
        <p:spPr bwMode="auto">
          <a:xfrm>
            <a:off x="5803901" y="2570163"/>
            <a:ext cx="1196975" cy="425450"/>
          </a:xfrm>
          <a:custGeom>
            <a:avLst/>
            <a:gdLst>
              <a:gd name="T0" fmla="*/ 2147483646 w 754"/>
              <a:gd name="T1" fmla="*/ 2147483646 h 268"/>
              <a:gd name="T2" fmla="*/ 2147483646 w 754"/>
              <a:gd name="T3" fmla="*/ 0 h 268"/>
              <a:gd name="T4" fmla="*/ 0 w 754"/>
              <a:gd name="T5" fmla="*/ 0 h 268"/>
              <a:gd name="T6" fmla="*/ 0 w 754"/>
              <a:gd name="T7" fmla="*/ 2147483646 h 268"/>
              <a:gd name="T8" fmla="*/ 2147483646 w 754"/>
              <a:gd name="T9" fmla="*/ 2147483646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4"/>
              <a:gd name="T16" fmla="*/ 0 h 268"/>
              <a:gd name="T17" fmla="*/ 754 w 754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4" h="268">
                <a:moveTo>
                  <a:pt x="753" y="267"/>
                </a:moveTo>
                <a:lnTo>
                  <a:pt x="753" y="0"/>
                </a:lnTo>
                <a:lnTo>
                  <a:pt x="0" y="0"/>
                </a:lnTo>
                <a:lnTo>
                  <a:pt x="0" y="267"/>
                </a:lnTo>
                <a:lnTo>
                  <a:pt x="753" y="2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Rectangle 8">
            <a:extLst>
              <a:ext uri="{FF2B5EF4-FFF2-40B4-BE49-F238E27FC236}">
                <a16:creationId xmlns:a16="http://schemas.microsoft.com/office/drawing/2014/main" id="{FD52DC08-2D50-4290-A04A-E067139C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975" y="1719263"/>
            <a:ext cx="61715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mic Sans MS" panose="030F0702030302020204" pitchFamily="66" charset="0"/>
              </a:rPr>
              <a:t>name</a:t>
            </a:r>
          </a:p>
        </p:txBody>
      </p:sp>
      <p:sp>
        <p:nvSpPr>
          <p:cNvPr id="45065" name="Rectangle 9">
            <a:extLst>
              <a:ext uri="{FF2B5EF4-FFF2-40B4-BE49-F238E27FC236}">
                <a16:creationId xmlns:a16="http://schemas.microsoft.com/office/drawing/2014/main" id="{A1B0AA0D-93F2-435D-B043-7096AD49F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226" y="1939925"/>
            <a:ext cx="453651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u="sng">
                <a:solidFill>
                  <a:srgbClr val="000000"/>
                </a:solidFill>
                <a:latin typeface="Comic Sans MS" panose="030F0702030302020204" pitchFamily="66" charset="0"/>
              </a:rPr>
              <a:t>ssn</a:t>
            </a:r>
          </a:p>
        </p:txBody>
      </p:sp>
      <p:sp>
        <p:nvSpPr>
          <p:cNvPr id="45066" name="Rectangle 10">
            <a:extLst>
              <a:ext uri="{FF2B5EF4-FFF2-40B4-BE49-F238E27FC236}">
                <a16:creationId xmlns:a16="http://schemas.microsoft.com/office/drawing/2014/main" id="{01A54AA3-E32B-493C-96B0-0399D3847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1" y="2630488"/>
            <a:ext cx="1064395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mic Sans MS" panose="030F0702030302020204" pitchFamily="66" charset="0"/>
              </a:rPr>
              <a:t>Employees</a:t>
            </a:r>
          </a:p>
        </p:txBody>
      </p:sp>
      <p:sp>
        <p:nvSpPr>
          <p:cNvPr id="45067" name="Rectangle 11">
            <a:extLst>
              <a:ext uri="{FF2B5EF4-FFF2-40B4-BE49-F238E27FC236}">
                <a16:creationId xmlns:a16="http://schemas.microsoft.com/office/drawing/2014/main" id="{4B77CCF1-0648-43A8-A30C-4783B01D8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9" y="1951038"/>
            <a:ext cx="41197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mic Sans MS" panose="030F0702030302020204" pitchFamily="66" charset="0"/>
              </a:rPr>
              <a:t>lot</a:t>
            </a:r>
          </a:p>
        </p:txBody>
      </p:sp>
      <p:sp>
        <p:nvSpPr>
          <p:cNvPr id="45068" name="Line 12">
            <a:extLst>
              <a:ext uri="{FF2B5EF4-FFF2-40B4-BE49-F238E27FC236}">
                <a16:creationId xmlns:a16="http://schemas.microsoft.com/office/drawing/2014/main" id="{038D829E-4A41-4A9C-9823-EE433CB34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1" y="2324101"/>
            <a:ext cx="644525" cy="244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Line 13">
            <a:extLst>
              <a:ext uri="{FF2B5EF4-FFF2-40B4-BE49-F238E27FC236}">
                <a16:creationId xmlns:a16="http://schemas.microsoft.com/office/drawing/2014/main" id="{5702C3EE-A9B8-404B-A0B6-16B224287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8263" y="2066925"/>
            <a:ext cx="0" cy="501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4">
            <a:extLst>
              <a:ext uri="{FF2B5EF4-FFF2-40B4-BE49-F238E27FC236}">
                <a16:creationId xmlns:a16="http://schemas.microsoft.com/office/drawing/2014/main" id="{408CB54F-33D2-44BF-8E4D-625844981B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38926" y="2357439"/>
            <a:ext cx="703263" cy="2111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Freeform 15">
            <a:extLst>
              <a:ext uri="{FF2B5EF4-FFF2-40B4-BE49-F238E27FC236}">
                <a16:creationId xmlns:a16="http://schemas.microsoft.com/office/drawing/2014/main" id="{963486D3-6891-4FD8-9592-0565C21D6016}"/>
              </a:ext>
            </a:extLst>
          </p:cNvPr>
          <p:cNvSpPr>
            <a:spLocks/>
          </p:cNvSpPr>
          <p:nvPr/>
        </p:nvSpPr>
        <p:spPr bwMode="auto">
          <a:xfrm>
            <a:off x="3124200" y="3011488"/>
            <a:ext cx="1417638" cy="468312"/>
          </a:xfrm>
          <a:custGeom>
            <a:avLst/>
            <a:gdLst>
              <a:gd name="T0" fmla="*/ 0 w 893"/>
              <a:gd name="T1" fmla="*/ 2147483646 h 295"/>
              <a:gd name="T2" fmla="*/ 2147483646 w 893"/>
              <a:gd name="T3" fmla="*/ 2147483646 h 295"/>
              <a:gd name="T4" fmla="*/ 2147483646 w 893"/>
              <a:gd name="T5" fmla="*/ 2147483646 h 295"/>
              <a:gd name="T6" fmla="*/ 2147483646 w 893"/>
              <a:gd name="T7" fmla="*/ 2147483646 h 295"/>
              <a:gd name="T8" fmla="*/ 2147483646 w 893"/>
              <a:gd name="T9" fmla="*/ 2147483646 h 295"/>
              <a:gd name="T10" fmla="*/ 2147483646 w 893"/>
              <a:gd name="T11" fmla="*/ 2147483646 h 295"/>
              <a:gd name="T12" fmla="*/ 2147483646 w 893"/>
              <a:gd name="T13" fmla="*/ 2147483646 h 295"/>
              <a:gd name="T14" fmla="*/ 2147483646 w 893"/>
              <a:gd name="T15" fmla="*/ 2147483646 h 295"/>
              <a:gd name="T16" fmla="*/ 2147483646 w 893"/>
              <a:gd name="T17" fmla="*/ 2147483646 h 295"/>
              <a:gd name="T18" fmla="*/ 2147483646 w 893"/>
              <a:gd name="T19" fmla="*/ 2147483646 h 295"/>
              <a:gd name="T20" fmla="*/ 2147483646 w 893"/>
              <a:gd name="T21" fmla="*/ 2147483646 h 295"/>
              <a:gd name="T22" fmla="*/ 2147483646 w 893"/>
              <a:gd name="T23" fmla="*/ 2147483646 h 295"/>
              <a:gd name="T24" fmla="*/ 2147483646 w 893"/>
              <a:gd name="T25" fmla="*/ 2147483646 h 295"/>
              <a:gd name="T26" fmla="*/ 2147483646 w 893"/>
              <a:gd name="T27" fmla="*/ 2147483646 h 295"/>
              <a:gd name="T28" fmla="*/ 2147483646 w 893"/>
              <a:gd name="T29" fmla="*/ 2147483646 h 295"/>
              <a:gd name="T30" fmla="*/ 2147483646 w 893"/>
              <a:gd name="T31" fmla="*/ 2147483646 h 295"/>
              <a:gd name="T32" fmla="*/ 2147483646 w 893"/>
              <a:gd name="T33" fmla="*/ 2147483646 h 295"/>
              <a:gd name="T34" fmla="*/ 2147483646 w 893"/>
              <a:gd name="T35" fmla="*/ 2147483646 h 295"/>
              <a:gd name="T36" fmla="*/ 2147483646 w 893"/>
              <a:gd name="T37" fmla="*/ 2147483646 h 295"/>
              <a:gd name="T38" fmla="*/ 2147483646 w 893"/>
              <a:gd name="T39" fmla="*/ 2147483646 h 295"/>
              <a:gd name="T40" fmla="*/ 2147483646 w 893"/>
              <a:gd name="T41" fmla="*/ 2147483646 h 295"/>
              <a:gd name="T42" fmla="*/ 2147483646 w 893"/>
              <a:gd name="T43" fmla="*/ 2147483646 h 295"/>
              <a:gd name="T44" fmla="*/ 2147483646 w 893"/>
              <a:gd name="T45" fmla="*/ 2147483646 h 295"/>
              <a:gd name="T46" fmla="*/ 2147483646 w 893"/>
              <a:gd name="T47" fmla="*/ 2147483646 h 295"/>
              <a:gd name="T48" fmla="*/ 2147483646 w 893"/>
              <a:gd name="T49" fmla="*/ 2147483646 h 295"/>
              <a:gd name="T50" fmla="*/ 2147483646 w 893"/>
              <a:gd name="T51" fmla="*/ 2147483646 h 295"/>
              <a:gd name="T52" fmla="*/ 2147483646 w 893"/>
              <a:gd name="T53" fmla="*/ 0 h 295"/>
              <a:gd name="T54" fmla="*/ 2147483646 w 893"/>
              <a:gd name="T55" fmla="*/ 0 h 295"/>
              <a:gd name="T56" fmla="*/ 2147483646 w 893"/>
              <a:gd name="T57" fmla="*/ 2147483646 h 295"/>
              <a:gd name="T58" fmla="*/ 2147483646 w 893"/>
              <a:gd name="T59" fmla="*/ 2147483646 h 295"/>
              <a:gd name="T60" fmla="*/ 2147483646 w 893"/>
              <a:gd name="T61" fmla="*/ 2147483646 h 295"/>
              <a:gd name="T62" fmla="*/ 2147483646 w 893"/>
              <a:gd name="T63" fmla="*/ 2147483646 h 295"/>
              <a:gd name="T64" fmla="*/ 2147483646 w 893"/>
              <a:gd name="T65" fmla="*/ 2147483646 h 295"/>
              <a:gd name="T66" fmla="*/ 2147483646 w 893"/>
              <a:gd name="T67" fmla="*/ 2147483646 h 295"/>
              <a:gd name="T68" fmla="*/ 2147483646 w 893"/>
              <a:gd name="T69" fmla="*/ 2147483646 h 295"/>
              <a:gd name="T70" fmla="*/ 0 w 893"/>
              <a:gd name="T71" fmla="*/ 2147483646 h 29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893"/>
              <a:gd name="T109" fmla="*/ 0 h 295"/>
              <a:gd name="T110" fmla="*/ 893 w 893"/>
              <a:gd name="T111" fmla="*/ 295 h 295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893" h="295">
                <a:moveTo>
                  <a:pt x="0" y="146"/>
                </a:moveTo>
                <a:lnTo>
                  <a:pt x="0" y="159"/>
                </a:lnTo>
                <a:lnTo>
                  <a:pt x="4" y="172"/>
                </a:lnTo>
                <a:lnTo>
                  <a:pt x="14" y="184"/>
                </a:lnTo>
                <a:lnTo>
                  <a:pt x="26" y="197"/>
                </a:lnTo>
                <a:lnTo>
                  <a:pt x="41" y="208"/>
                </a:lnTo>
                <a:lnTo>
                  <a:pt x="58" y="219"/>
                </a:lnTo>
                <a:lnTo>
                  <a:pt x="80" y="229"/>
                </a:lnTo>
                <a:lnTo>
                  <a:pt x="102" y="241"/>
                </a:lnTo>
                <a:lnTo>
                  <a:pt x="129" y="251"/>
                </a:lnTo>
                <a:lnTo>
                  <a:pt x="159" y="259"/>
                </a:lnTo>
                <a:lnTo>
                  <a:pt x="189" y="265"/>
                </a:lnTo>
                <a:lnTo>
                  <a:pt x="222" y="272"/>
                </a:lnTo>
                <a:lnTo>
                  <a:pt x="257" y="280"/>
                </a:lnTo>
                <a:lnTo>
                  <a:pt x="292" y="283"/>
                </a:lnTo>
                <a:lnTo>
                  <a:pt x="329" y="288"/>
                </a:lnTo>
                <a:lnTo>
                  <a:pt x="369" y="290"/>
                </a:lnTo>
                <a:lnTo>
                  <a:pt x="407" y="292"/>
                </a:lnTo>
                <a:lnTo>
                  <a:pt x="445" y="294"/>
                </a:lnTo>
                <a:lnTo>
                  <a:pt x="484" y="292"/>
                </a:lnTo>
                <a:lnTo>
                  <a:pt x="522" y="290"/>
                </a:lnTo>
                <a:lnTo>
                  <a:pt x="562" y="288"/>
                </a:lnTo>
                <a:lnTo>
                  <a:pt x="599" y="283"/>
                </a:lnTo>
                <a:lnTo>
                  <a:pt x="634" y="278"/>
                </a:lnTo>
                <a:lnTo>
                  <a:pt x="669" y="272"/>
                </a:lnTo>
                <a:lnTo>
                  <a:pt x="702" y="265"/>
                </a:lnTo>
                <a:lnTo>
                  <a:pt x="732" y="259"/>
                </a:lnTo>
                <a:lnTo>
                  <a:pt x="761" y="250"/>
                </a:lnTo>
                <a:lnTo>
                  <a:pt x="788" y="241"/>
                </a:lnTo>
                <a:lnTo>
                  <a:pt x="811" y="229"/>
                </a:lnTo>
                <a:lnTo>
                  <a:pt x="833" y="219"/>
                </a:lnTo>
                <a:lnTo>
                  <a:pt x="850" y="208"/>
                </a:lnTo>
                <a:lnTo>
                  <a:pt x="866" y="197"/>
                </a:lnTo>
                <a:lnTo>
                  <a:pt x="877" y="184"/>
                </a:lnTo>
                <a:lnTo>
                  <a:pt x="884" y="171"/>
                </a:lnTo>
                <a:lnTo>
                  <a:pt x="890" y="159"/>
                </a:lnTo>
                <a:lnTo>
                  <a:pt x="892" y="146"/>
                </a:lnTo>
                <a:lnTo>
                  <a:pt x="890" y="134"/>
                </a:lnTo>
                <a:lnTo>
                  <a:pt x="884" y="121"/>
                </a:lnTo>
                <a:lnTo>
                  <a:pt x="877" y="109"/>
                </a:lnTo>
                <a:lnTo>
                  <a:pt x="865" y="96"/>
                </a:lnTo>
                <a:lnTo>
                  <a:pt x="850" y="84"/>
                </a:lnTo>
                <a:lnTo>
                  <a:pt x="833" y="73"/>
                </a:lnTo>
                <a:lnTo>
                  <a:pt x="811" y="61"/>
                </a:lnTo>
                <a:lnTo>
                  <a:pt x="788" y="51"/>
                </a:lnTo>
                <a:lnTo>
                  <a:pt x="761" y="42"/>
                </a:lnTo>
                <a:lnTo>
                  <a:pt x="732" y="32"/>
                </a:lnTo>
                <a:lnTo>
                  <a:pt x="701" y="25"/>
                </a:lnTo>
                <a:lnTo>
                  <a:pt x="669" y="19"/>
                </a:lnTo>
                <a:lnTo>
                  <a:pt x="634" y="13"/>
                </a:lnTo>
                <a:lnTo>
                  <a:pt x="599" y="7"/>
                </a:lnTo>
                <a:lnTo>
                  <a:pt x="560" y="4"/>
                </a:lnTo>
                <a:lnTo>
                  <a:pt x="522" y="1"/>
                </a:lnTo>
                <a:lnTo>
                  <a:pt x="484" y="0"/>
                </a:lnTo>
                <a:lnTo>
                  <a:pt x="445" y="0"/>
                </a:lnTo>
                <a:lnTo>
                  <a:pt x="407" y="0"/>
                </a:lnTo>
                <a:lnTo>
                  <a:pt x="369" y="1"/>
                </a:lnTo>
                <a:lnTo>
                  <a:pt x="329" y="4"/>
                </a:lnTo>
                <a:lnTo>
                  <a:pt x="292" y="7"/>
                </a:lnTo>
                <a:lnTo>
                  <a:pt x="257" y="13"/>
                </a:lnTo>
                <a:lnTo>
                  <a:pt x="222" y="19"/>
                </a:lnTo>
                <a:lnTo>
                  <a:pt x="189" y="25"/>
                </a:lnTo>
                <a:lnTo>
                  <a:pt x="159" y="33"/>
                </a:lnTo>
                <a:lnTo>
                  <a:pt x="129" y="42"/>
                </a:lnTo>
                <a:lnTo>
                  <a:pt x="102" y="51"/>
                </a:lnTo>
                <a:lnTo>
                  <a:pt x="80" y="61"/>
                </a:lnTo>
                <a:lnTo>
                  <a:pt x="58" y="73"/>
                </a:lnTo>
                <a:lnTo>
                  <a:pt x="41" y="84"/>
                </a:lnTo>
                <a:lnTo>
                  <a:pt x="26" y="96"/>
                </a:lnTo>
                <a:lnTo>
                  <a:pt x="14" y="109"/>
                </a:lnTo>
                <a:lnTo>
                  <a:pt x="4" y="121"/>
                </a:lnTo>
                <a:lnTo>
                  <a:pt x="0" y="134"/>
                </a:lnTo>
                <a:lnTo>
                  <a:pt x="0" y="14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Rectangle 16">
            <a:extLst>
              <a:ext uri="{FF2B5EF4-FFF2-40B4-BE49-F238E27FC236}">
                <a16:creationId xmlns:a16="http://schemas.microsoft.com/office/drawing/2014/main" id="{69396C46-A956-462B-AA5F-13F237FC7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1" y="3087688"/>
            <a:ext cx="1328891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mic Sans MS" panose="030F0702030302020204" pitchFamily="66" charset="0"/>
              </a:rPr>
              <a:t>hourly_wages</a:t>
            </a:r>
          </a:p>
        </p:txBody>
      </p:sp>
      <p:sp>
        <p:nvSpPr>
          <p:cNvPr id="45073" name="Line 17">
            <a:extLst>
              <a:ext uri="{FF2B5EF4-FFF2-40B4-BE49-F238E27FC236}">
                <a16:creationId xmlns:a16="http://schemas.microsoft.com/office/drawing/2014/main" id="{02A9C7D5-6292-48AD-9C48-F7475E44C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3489326"/>
            <a:ext cx="620712" cy="5127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Freeform 18">
            <a:extLst>
              <a:ext uri="{FF2B5EF4-FFF2-40B4-BE49-F238E27FC236}">
                <a16:creationId xmlns:a16="http://schemas.microsoft.com/office/drawing/2014/main" id="{80901500-F348-4D1B-BDDE-F7EE5F643B75}"/>
              </a:ext>
            </a:extLst>
          </p:cNvPr>
          <p:cNvSpPr>
            <a:spLocks/>
          </p:cNvSpPr>
          <p:nvPr/>
        </p:nvSpPr>
        <p:spPr bwMode="auto">
          <a:xfrm>
            <a:off x="7391400" y="3352800"/>
            <a:ext cx="1085850" cy="431800"/>
          </a:xfrm>
          <a:custGeom>
            <a:avLst/>
            <a:gdLst>
              <a:gd name="T0" fmla="*/ 2147483646 w 684"/>
              <a:gd name="T1" fmla="*/ 2147483646 h 272"/>
              <a:gd name="T2" fmla="*/ 2147483646 w 684"/>
              <a:gd name="T3" fmla="*/ 2147483646 h 272"/>
              <a:gd name="T4" fmla="*/ 2147483646 w 684"/>
              <a:gd name="T5" fmla="*/ 2147483646 h 272"/>
              <a:gd name="T6" fmla="*/ 2147483646 w 684"/>
              <a:gd name="T7" fmla="*/ 2147483646 h 272"/>
              <a:gd name="T8" fmla="*/ 2147483646 w 684"/>
              <a:gd name="T9" fmla="*/ 2147483646 h 272"/>
              <a:gd name="T10" fmla="*/ 2147483646 w 684"/>
              <a:gd name="T11" fmla="*/ 2147483646 h 272"/>
              <a:gd name="T12" fmla="*/ 2147483646 w 684"/>
              <a:gd name="T13" fmla="*/ 2147483646 h 272"/>
              <a:gd name="T14" fmla="*/ 2147483646 w 684"/>
              <a:gd name="T15" fmla="*/ 2147483646 h 272"/>
              <a:gd name="T16" fmla="*/ 2147483646 w 684"/>
              <a:gd name="T17" fmla="*/ 2147483646 h 272"/>
              <a:gd name="T18" fmla="*/ 2147483646 w 684"/>
              <a:gd name="T19" fmla="*/ 2147483646 h 272"/>
              <a:gd name="T20" fmla="*/ 2147483646 w 684"/>
              <a:gd name="T21" fmla="*/ 2147483646 h 272"/>
              <a:gd name="T22" fmla="*/ 2147483646 w 684"/>
              <a:gd name="T23" fmla="*/ 2147483646 h 272"/>
              <a:gd name="T24" fmla="*/ 2147483646 w 684"/>
              <a:gd name="T25" fmla="*/ 2147483646 h 272"/>
              <a:gd name="T26" fmla="*/ 2147483646 w 684"/>
              <a:gd name="T27" fmla="*/ 2147483646 h 272"/>
              <a:gd name="T28" fmla="*/ 2147483646 w 684"/>
              <a:gd name="T29" fmla="*/ 2147483646 h 272"/>
              <a:gd name="T30" fmla="*/ 2147483646 w 684"/>
              <a:gd name="T31" fmla="*/ 2147483646 h 272"/>
              <a:gd name="T32" fmla="*/ 2147483646 w 684"/>
              <a:gd name="T33" fmla="*/ 2147483646 h 272"/>
              <a:gd name="T34" fmla="*/ 2147483646 w 684"/>
              <a:gd name="T35" fmla="*/ 2147483646 h 272"/>
              <a:gd name="T36" fmla="*/ 2147483646 w 684"/>
              <a:gd name="T37" fmla="*/ 2147483646 h 272"/>
              <a:gd name="T38" fmla="*/ 2147483646 w 684"/>
              <a:gd name="T39" fmla="*/ 2147483646 h 272"/>
              <a:gd name="T40" fmla="*/ 2147483646 w 684"/>
              <a:gd name="T41" fmla="*/ 2147483646 h 272"/>
              <a:gd name="T42" fmla="*/ 2147483646 w 684"/>
              <a:gd name="T43" fmla="*/ 2147483646 h 272"/>
              <a:gd name="T44" fmla="*/ 2147483646 w 684"/>
              <a:gd name="T45" fmla="*/ 2147483646 h 272"/>
              <a:gd name="T46" fmla="*/ 2147483646 w 684"/>
              <a:gd name="T47" fmla="*/ 2147483646 h 272"/>
              <a:gd name="T48" fmla="*/ 2147483646 w 684"/>
              <a:gd name="T49" fmla="*/ 2147483646 h 272"/>
              <a:gd name="T50" fmla="*/ 2147483646 w 684"/>
              <a:gd name="T51" fmla="*/ 2147483646 h 272"/>
              <a:gd name="T52" fmla="*/ 2147483646 w 684"/>
              <a:gd name="T53" fmla="*/ 2147483646 h 272"/>
              <a:gd name="T54" fmla="*/ 2147483646 w 684"/>
              <a:gd name="T55" fmla="*/ 2147483646 h 272"/>
              <a:gd name="T56" fmla="*/ 2147483646 w 684"/>
              <a:gd name="T57" fmla="*/ 2147483646 h 272"/>
              <a:gd name="T58" fmla="*/ 2147483646 w 684"/>
              <a:gd name="T59" fmla="*/ 2147483646 h 272"/>
              <a:gd name="T60" fmla="*/ 2147483646 w 684"/>
              <a:gd name="T61" fmla="*/ 2147483646 h 272"/>
              <a:gd name="T62" fmla="*/ 2147483646 w 684"/>
              <a:gd name="T63" fmla="*/ 2147483646 h 272"/>
              <a:gd name="T64" fmla="*/ 2147483646 w 684"/>
              <a:gd name="T65" fmla="*/ 2147483646 h 272"/>
              <a:gd name="T66" fmla="*/ 2147483646 w 684"/>
              <a:gd name="T67" fmla="*/ 2147483646 h 272"/>
              <a:gd name="T68" fmla="*/ 2147483646 w 684"/>
              <a:gd name="T69" fmla="*/ 2147483646 h 272"/>
              <a:gd name="T70" fmla="*/ 2147483646 w 684"/>
              <a:gd name="T71" fmla="*/ 2147483646 h 27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84"/>
              <a:gd name="T109" fmla="*/ 0 h 272"/>
              <a:gd name="T110" fmla="*/ 684 w 684"/>
              <a:gd name="T111" fmla="*/ 272 h 272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84" h="272">
                <a:moveTo>
                  <a:pt x="0" y="136"/>
                </a:moveTo>
                <a:lnTo>
                  <a:pt x="1" y="147"/>
                </a:lnTo>
                <a:lnTo>
                  <a:pt x="3" y="158"/>
                </a:lnTo>
                <a:lnTo>
                  <a:pt x="10" y="170"/>
                </a:lnTo>
                <a:lnTo>
                  <a:pt x="19" y="181"/>
                </a:lnTo>
                <a:lnTo>
                  <a:pt x="31" y="192"/>
                </a:lnTo>
                <a:lnTo>
                  <a:pt x="44" y="204"/>
                </a:lnTo>
                <a:lnTo>
                  <a:pt x="61" y="213"/>
                </a:lnTo>
                <a:lnTo>
                  <a:pt x="77" y="222"/>
                </a:lnTo>
                <a:lnTo>
                  <a:pt x="98" y="231"/>
                </a:lnTo>
                <a:lnTo>
                  <a:pt x="120" y="239"/>
                </a:lnTo>
                <a:lnTo>
                  <a:pt x="144" y="247"/>
                </a:lnTo>
                <a:lnTo>
                  <a:pt x="169" y="252"/>
                </a:lnTo>
                <a:lnTo>
                  <a:pt x="196" y="258"/>
                </a:lnTo>
                <a:lnTo>
                  <a:pt x="224" y="263"/>
                </a:lnTo>
                <a:lnTo>
                  <a:pt x="251" y="267"/>
                </a:lnTo>
                <a:lnTo>
                  <a:pt x="281" y="269"/>
                </a:lnTo>
                <a:lnTo>
                  <a:pt x="310" y="271"/>
                </a:lnTo>
                <a:lnTo>
                  <a:pt x="339" y="271"/>
                </a:lnTo>
                <a:lnTo>
                  <a:pt x="369" y="271"/>
                </a:lnTo>
                <a:lnTo>
                  <a:pt x="399" y="269"/>
                </a:lnTo>
                <a:lnTo>
                  <a:pt x="428" y="265"/>
                </a:lnTo>
                <a:lnTo>
                  <a:pt x="457" y="263"/>
                </a:lnTo>
                <a:lnTo>
                  <a:pt x="485" y="258"/>
                </a:lnTo>
                <a:lnTo>
                  <a:pt x="512" y="252"/>
                </a:lnTo>
                <a:lnTo>
                  <a:pt x="536" y="247"/>
                </a:lnTo>
                <a:lnTo>
                  <a:pt x="559" y="239"/>
                </a:lnTo>
                <a:lnTo>
                  <a:pt x="582" y="231"/>
                </a:lnTo>
                <a:lnTo>
                  <a:pt x="601" y="222"/>
                </a:lnTo>
                <a:lnTo>
                  <a:pt x="621" y="213"/>
                </a:lnTo>
                <a:lnTo>
                  <a:pt x="636" y="204"/>
                </a:lnTo>
                <a:lnTo>
                  <a:pt x="650" y="192"/>
                </a:lnTo>
                <a:lnTo>
                  <a:pt x="662" y="181"/>
                </a:lnTo>
                <a:lnTo>
                  <a:pt x="671" y="170"/>
                </a:lnTo>
                <a:lnTo>
                  <a:pt x="677" y="158"/>
                </a:lnTo>
                <a:lnTo>
                  <a:pt x="681" y="147"/>
                </a:lnTo>
                <a:lnTo>
                  <a:pt x="683" y="136"/>
                </a:lnTo>
                <a:lnTo>
                  <a:pt x="681" y="123"/>
                </a:lnTo>
                <a:lnTo>
                  <a:pt x="677" y="112"/>
                </a:lnTo>
                <a:lnTo>
                  <a:pt x="671" y="100"/>
                </a:lnTo>
                <a:lnTo>
                  <a:pt x="662" y="88"/>
                </a:lnTo>
                <a:lnTo>
                  <a:pt x="650" y="79"/>
                </a:lnTo>
                <a:lnTo>
                  <a:pt x="636" y="69"/>
                </a:lnTo>
                <a:lnTo>
                  <a:pt x="621" y="58"/>
                </a:lnTo>
                <a:lnTo>
                  <a:pt x="601" y="48"/>
                </a:lnTo>
                <a:lnTo>
                  <a:pt x="582" y="39"/>
                </a:lnTo>
                <a:lnTo>
                  <a:pt x="559" y="31"/>
                </a:lnTo>
                <a:lnTo>
                  <a:pt x="536" y="25"/>
                </a:lnTo>
                <a:lnTo>
                  <a:pt x="511" y="19"/>
                </a:lnTo>
                <a:lnTo>
                  <a:pt x="485" y="12"/>
                </a:lnTo>
                <a:lnTo>
                  <a:pt x="457" y="9"/>
                </a:lnTo>
                <a:lnTo>
                  <a:pt x="428" y="4"/>
                </a:lnTo>
                <a:lnTo>
                  <a:pt x="399" y="2"/>
                </a:lnTo>
                <a:lnTo>
                  <a:pt x="369" y="1"/>
                </a:lnTo>
                <a:lnTo>
                  <a:pt x="339" y="0"/>
                </a:lnTo>
                <a:lnTo>
                  <a:pt x="310" y="1"/>
                </a:lnTo>
                <a:lnTo>
                  <a:pt x="281" y="2"/>
                </a:lnTo>
                <a:lnTo>
                  <a:pt x="251" y="4"/>
                </a:lnTo>
                <a:lnTo>
                  <a:pt x="224" y="9"/>
                </a:lnTo>
                <a:lnTo>
                  <a:pt x="196" y="12"/>
                </a:lnTo>
                <a:lnTo>
                  <a:pt x="169" y="19"/>
                </a:lnTo>
                <a:lnTo>
                  <a:pt x="144" y="25"/>
                </a:lnTo>
                <a:lnTo>
                  <a:pt x="120" y="31"/>
                </a:lnTo>
                <a:lnTo>
                  <a:pt x="98" y="40"/>
                </a:lnTo>
                <a:lnTo>
                  <a:pt x="77" y="48"/>
                </a:lnTo>
                <a:lnTo>
                  <a:pt x="60" y="58"/>
                </a:lnTo>
                <a:lnTo>
                  <a:pt x="44" y="69"/>
                </a:lnTo>
                <a:lnTo>
                  <a:pt x="31" y="79"/>
                </a:lnTo>
                <a:lnTo>
                  <a:pt x="19" y="88"/>
                </a:lnTo>
                <a:lnTo>
                  <a:pt x="10" y="100"/>
                </a:lnTo>
                <a:lnTo>
                  <a:pt x="3" y="113"/>
                </a:lnTo>
                <a:lnTo>
                  <a:pt x="1" y="123"/>
                </a:lnTo>
                <a:lnTo>
                  <a:pt x="0" y="13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Freeform 19">
            <a:extLst>
              <a:ext uri="{FF2B5EF4-FFF2-40B4-BE49-F238E27FC236}">
                <a16:creationId xmlns:a16="http://schemas.microsoft.com/office/drawing/2014/main" id="{BA1C3888-0641-410C-8746-3F25197ED92B}"/>
              </a:ext>
            </a:extLst>
          </p:cNvPr>
          <p:cNvSpPr>
            <a:spLocks/>
          </p:cNvSpPr>
          <p:nvPr/>
        </p:nvSpPr>
        <p:spPr bwMode="auto">
          <a:xfrm>
            <a:off x="4651375" y="3014663"/>
            <a:ext cx="1525588" cy="481012"/>
          </a:xfrm>
          <a:custGeom>
            <a:avLst/>
            <a:gdLst>
              <a:gd name="T0" fmla="*/ 2147483646 w 961"/>
              <a:gd name="T1" fmla="*/ 2147483646 h 303"/>
              <a:gd name="T2" fmla="*/ 2147483646 w 961"/>
              <a:gd name="T3" fmla="*/ 2147483646 h 303"/>
              <a:gd name="T4" fmla="*/ 2147483646 w 961"/>
              <a:gd name="T5" fmla="*/ 2147483646 h 303"/>
              <a:gd name="T6" fmla="*/ 2147483646 w 961"/>
              <a:gd name="T7" fmla="*/ 2147483646 h 303"/>
              <a:gd name="T8" fmla="*/ 2147483646 w 961"/>
              <a:gd name="T9" fmla="*/ 2147483646 h 303"/>
              <a:gd name="T10" fmla="*/ 2147483646 w 961"/>
              <a:gd name="T11" fmla="*/ 2147483646 h 303"/>
              <a:gd name="T12" fmla="*/ 2147483646 w 961"/>
              <a:gd name="T13" fmla="*/ 2147483646 h 303"/>
              <a:gd name="T14" fmla="*/ 2147483646 w 961"/>
              <a:gd name="T15" fmla="*/ 2147483646 h 303"/>
              <a:gd name="T16" fmla="*/ 2147483646 w 961"/>
              <a:gd name="T17" fmla="*/ 2147483646 h 303"/>
              <a:gd name="T18" fmla="*/ 2147483646 w 961"/>
              <a:gd name="T19" fmla="*/ 2147483646 h 303"/>
              <a:gd name="T20" fmla="*/ 2147483646 w 961"/>
              <a:gd name="T21" fmla="*/ 2147483646 h 303"/>
              <a:gd name="T22" fmla="*/ 2147483646 w 961"/>
              <a:gd name="T23" fmla="*/ 2147483646 h 303"/>
              <a:gd name="T24" fmla="*/ 2147483646 w 961"/>
              <a:gd name="T25" fmla="*/ 2147483646 h 303"/>
              <a:gd name="T26" fmla="*/ 2147483646 w 961"/>
              <a:gd name="T27" fmla="*/ 2147483646 h 303"/>
              <a:gd name="T28" fmla="*/ 2147483646 w 961"/>
              <a:gd name="T29" fmla="*/ 2147483646 h 303"/>
              <a:gd name="T30" fmla="*/ 2147483646 w 961"/>
              <a:gd name="T31" fmla="*/ 2147483646 h 303"/>
              <a:gd name="T32" fmla="*/ 2147483646 w 961"/>
              <a:gd name="T33" fmla="*/ 2147483646 h 303"/>
              <a:gd name="T34" fmla="*/ 2147483646 w 961"/>
              <a:gd name="T35" fmla="*/ 2147483646 h 303"/>
              <a:gd name="T36" fmla="*/ 2147483646 w 961"/>
              <a:gd name="T37" fmla="*/ 2147483646 h 303"/>
              <a:gd name="T38" fmla="*/ 2147483646 w 961"/>
              <a:gd name="T39" fmla="*/ 2147483646 h 303"/>
              <a:gd name="T40" fmla="*/ 2147483646 w 961"/>
              <a:gd name="T41" fmla="*/ 2147483646 h 303"/>
              <a:gd name="T42" fmla="*/ 2147483646 w 961"/>
              <a:gd name="T43" fmla="*/ 2147483646 h 303"/>
              <a:gd name="T44" fmla="*/ 2147483646 w 961"/>
              <a:gd name="T45" fmla="*/ 2147483646 h 303"/>
              <a:gd name="T46" fmla="*/ 2147483646 w 961"/>
              <a:gd name="T47" fmla="*/ 2147483646 h 303"/>
              <a:gd name="T48" fmla="*/ 2147483646 w 961"/>
              <a:gd name="T49" fmla="*/ 2147483646 h 303"/>
              <a:gd name="T50" fmla="*/ 2147483646 w 961"/>
              <a:gd name="T51" fmla="*/ 2147483646 h 303"/>
              <a:gd name="T52" fmla="*/ 2147483646 w 961"/>
              <a:gd name="T53" fmla="*/ 2147483646 h 303"/>
              <a:gd name="T54" fmla="*/ 2147483646 w 961"/>
              <a:gd name="T55" fmla="*/ 2147483646 h 303"/>
              <a:gd name="T56" fmla="*/ 2147483646 w 961"/>
              <a:gd name="T57" fmla="*/ 2147483646 h 303"/>
              <a:gd name="T58" fmla="*/ 2147483646 w 961"/>
              <a:gd name="T59" fmla="*/ 2147483646 h 303"/>
              <a:gd name="T60" fmla="*/ 2147483646 w 961"/>
              <a:gd name="T61" fmla="*/ 2147483646 h 303"/>
              <a:gd name="T62" fmla="*/ 2147483646 w 961"/>
              <a:gd name="T63" fmla="*/ 2147483646 h 303"/>
              <a:gd name="T64" fmla="*/ 2147483646 w 961"/>
              <a:gd name="T65" fmla="*/ 2147483646 h 303"/>
              <a:gd name="T66" fmla="*/ 2147483646 w 961"/>
              <a:gd name="T67" fmla="*/ 2147483646 h 303"/>
              <a:gd name="T68" fmla="*/ 2147483646 w 961"/>
              <a:gd name="T69" fmla="*/ 2147483646 h 303"/>
              <a:gd name="T70" fmla="*/ 2147483646 w 961"/>
              <a:gd name="T71" fmla="*/ 2147483646 h 30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961"/>
              <a:gd name="T109" fmla="*/ 0 h 303"/>
              <a:gd name="T110" fmla="*/ 961 w 961"/>
              <a:gd name="T111" fmla="*/ 303 h 30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961" h="303">
                <a:moveTo>
                  <a:pt x="0" y="152"/>
                </a:moveTo>
                <a:lnTo>
                  <a:pt x="1" y="164"/>
                </a:lnTo>
                <a:lnTo>
                  <a:pt x="7" y="177"/>
                </a:lnTo>
                <a:lnTo>
                  <a:pt x="17" y="189"/>
                </a:lnTo>
                <a:lnTo>
                  <a:pt x="28" y="203"/>
                </a:lnTo>
                <a:lnTo>
                  <a:pt x="46" y="215"/>
                </a:lnTo>
                <a:lnTo>
                  <a:pt x="63" y="226"/>
                </a:lnTo>
                <a:lnTo>
                  <a:pt x="85" y="237"/>
                </a:lnTo>
                <a:lnTo>
                  <a:pt x="113" y="247"/>
                </a:lnTo>
                <a:lnTo>
                  <a:pt x="139" y="258"/>
                </a:lnTo>
                <a:lnTo>
                  <a:pt x="172" y="266"/>
                </a:lnTo>
                <a:lnTo>
                  <a:pt x="205" y="274"/>
                </a:lnTo>
                <a:lnTo>
                  <a:pt x="241" y="281"/>
                </a:lnTo>
                <a:lnTo>
                  <a:pt x="277" y="287"/>
                </a:lnTo>
                <a:lnTo>
                  <a:pt x="315" y="292"/>
                </a:lnTo>
                <a:lnTo>
                  <a:pt x="355" y="296"/>
                </a:lnTo>
                <a:lnTo>
                  <a:pt x="396" y="299"/>
                </a:lnTo>
                <a:lnTo>
                  <a:pt x="438" y="302"/>
                </a:lnTo>
                <a:lnTo>
                  <a:pt x="481" y="302"/>
                </a:lnTo>
                <a:lnTo>
                  <a:pt x="520" y="302"/>
                </a:lnTo>
                <a:lnTo>
                  <a:pt x="563" y="299"/>
                </a:lnTo>
                <a:lnTo>
                  <a:pt x="604" y="295"/>
                </a:lnTo>
                <a:lnTo>
                  <a:pt x="643" y="292"/>
                </a:lnTo>
                <a:lnTo>
                  <a:pt x="682" y="287"/>
                </a:lnTo>
                <a:lnTo>
                  <a:pt x="720" y="281"/>
                </a:lnTo>
                <a:lnTo>
                  <a:pt x="754" y="274"/>
                </a:lnTo>
                <a:lnTo>
                  <a:pt x="787" y="266"/>
                </a:lnTo>
                <a:lnTo>
                  <a:pt x="820" y="258"/>
                </a:lnTo>
                <a:lnTo>
                  <a:pt x="848" y="247"/>
                </a:lnTo>
                <a:lnTo>
                  <a:pt x="873" y="237"/>
                </a:lnTo>
                <a:lnTo>
                  <a:pt x="894" y="226"/>
                </a:lnTo>
                <a:lnTo>
                  <a:pt x="916" y="215"/>
                </a:lnTo>
                <a:lnTo>
                  <a:pt x="930" y="203"/>
                </a:lnTo>
                <a:lnTo>
                  <a:pt x="942" y="189"/>
                </a:lnTo>
                <a:lnTo>
                  <a:pt x="952" y="177"/>
                </a:lnTo>
                <a:lnTo>
                  <a:pt x="958" y="164"/>
                </a:lnTo>
                <a:lnTo>
                  <a:pt x="960" y="152"/>
                </a:lnTo>
                <a:lnTo>
                  <a:pt x="958" y="137"/>
                </a:lnTo>
                <a:lnTo>
                  <a:pt x="952" y="124"/>
                </a:lnTo>
                <a:lnTo>
                  <a:pt x="942" y="112"/>
                </a:lnTo>
                <a:lnTo>
                  <a:pt x="930" y="98"/>
                </a:lnTo>
                <a:lnTo>
                  <a:pt x="916" y="87"/>
                </a:lnTo>
                <a:lnTo>
                  <a:pt x="894" y="76"/>
                </a:lnTo>
                <a:lnTo>
                  <a:pt x="871" y="65"/>
                </a:lnTo>
                <a:lnTo>
                  <a:pt x="848" y="54"/>
                </a:lnTo>
                <a:lnTo>
                  <a:pt x="820" y="43"/>
                </a:lnTo>
                <a:lnTo>
                  <a:pt x="787" y="34"/>
                </a:lnTo>
                <a:lnTo>
                  <a:pt x="754" y="28"/>
                </a:lnTo>
                <a:lnTo>
                  <a:pt x="717" y="21"/>
                </a:lnTo>
                <a:lnTo>
                  <a:pt x="682" y="14"/>
                </a:lnTo>
                <a:lnTo>
                  <a:pt x="643" y="10"/>
                </a:lnTo>
                <a:lnTo>
                  <a:pt x="604" y="6"/>
                </a:lnTo>
                <a:lnTo>
                  <a:pt x="563" y="3"/>
                </a:lnTo>
                <a:lnTo>
                  <a:pt x="520" y="1"/>
                </a:lnTo>
                <a:lnTo>
                  <a:pt x="478" y="0"/>
                </a:lnTo>
                <a:lnTo>
                  <a:pt x="438" y="1"/>
                </a:lnTo>
                <a:lnTo>
                  <a:pt x="396" y="3"/>
                </a:lnTo>
                <a:lnTo>
                  <a:pt x="355" y="6"/>
                </a:lnTo>
                <a:lnTo>
                  <a:pt x="315" y="10"/>
                </a:lnTo>
                <a:lnTo>
                  <a:pt x="277" y="14"/>
                </a:lnTo>
                <a:lnTo>
                  <a:pt x="239" y="21"/>
                </a:lnTo>
                <a:lnTo>
                  <a:pt x="205" y="28"/>
                </a:lnTo>
                <a:lnTo>
                  <a:pt x="172" y="34"/>
                </a:lnTo>
                <a:lnTo>
                  <a:pt x="139" y="44"/>
                </a:lnTo>
                <a:lnTo>
                  <a:pt x="113" y="54"/>
                </a:lnTo>
                <a:lnTo>
                  <a:pt x="85" y="65"/>
                </a:lnTo>
                <a:lnTo>
                  <a:pt x="63" y="76"/>
                </a:lnTo>
                <a:lnTo>
                  <a:pt x="46" y="87"/>
                </a:lnTo>
                <a:lnTo>
                  <a:pt x="28" y="98"/>
                </a:lnTo>
                <a:lnTo>
                  <a:pt x="17" y="112"/>
                </a:lnTo>
                <a:lnTo>
                  <a:pt x="7" y="125"/>
                </a:lnTo>
                <a:lnTo>
                  <a:pt x="1" y="137"/>
                </a:lnTo>
                <a:lnTo>
                  <a:pt x="0" y="15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Freeform 20">
            <a:extLst>
              <a:ext uri="{FF2B5EF4-FFF2-40B4-BE49-F238E27FC236}">
                <a16:creationId xmlns:a16="http://schemas.microsoft.com/office/drawing/2014/main" id="{394E6917-A9B6-44FA-BFD6-565E7040622E}"/>
              </a:ext>
            </a:extLst>
          </p:cNvPr>
          <p:cNvSpPr>
            <a:spLocks/>
          </p:cNvSpPr>
          <p:nvPr/>
        </p:nvSpPr>
        <p:spPr bwMode="auto">
          <a:xfrm>
            <a:off x="4437064" y="4002088"/>
            <a:ext cx="1284287" cy="431800"/>
          </a:xfrm>
          <a:custGeom>
            <a:avLst/>
            <a:gdLst>
              <a:gd name="T0" fmla="*/ 2147483646 w 809"/>
              <a:gd name="T1" fmla="*/ 2147483646 h 272"/>
              <a:gd name="T2" fmla="*/ 2147483646 w 809"/>
              <a:gd name="T3" fmla="*/ 0 h 272"/>
              <a:gd name="T4" fmla="*/ 0 w 809"/>
              <a:gd name="T5" fmla="*/ 0 h 272"/>
              <a:gd name="T6" fmla="*/ 0 w 809"/>
              <a:gd name="T7" fmla="*/ 2147483646 h 272"/>
              <a:gd name="T8" fmla="*/ 2147483646 w 809"/>
              <a:gd name="T9" fmla="*/ 2147483646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272"/>
              <a:gd name="T17" fmla="*/ 809 w 809"/>
              <a:gd name="T18" fmla="*/ 272 h 2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272">
                <a:moveTo>
                  <a:pt x="808" y="271"/>
                </a:moveTo>
                <a:lnTo>
                  <a:pt x="808" y="0"/>
                </a:lnTo>
                <a:lnTo>
                  <a:pt x="0" y="0"/>
                </a:lnTo>
                <a:lnTo>
                  <a:pt x="0" y="271"/>
                </a:lnTo>
                <a:lnTo>
                  <a:pt x="808" y="27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7" name="Freeform 21">
            <a:extLst>
              <a:ext uri="{FF2B5EF4-FFF2-40B4-BE49-F238E27FC236}">
                <a16:creationId xmlns:a16="http://schemas.microsoft.com/office/drawing/2014/main" id="{4FFD3BC1-916A-490F-9D34-9C3347D412F1}"/>
              </a:ext>
            </a:extLst>
          </p:cNvPr>
          <p:cNvSpPr>
            <a:spLocks/>
          </p:cNvSpPr>
          <p:nvPr/>
        </p:nvSpPr>
        <p:spPr bwMode="auto">
          <a:xfrm>
            <a:off x="6858001" y="4002089"/>
            <a:ext cx="1446213" cy="414337"/>
          </a:xfrm>
          <a:custGeom>
            <a:avLst/>
            <a:gdLst>
              <a:gd name="T0" fmla="*/ 2147483646 w 911"/>
              <a:gd name="T1" fmla="*/ 2147483646 h 261"/>
              <a:gd name="T2" fmla="*/ 2147483646 w 911"/>
              <a:gd name="T3" fmla="*/ 0 h 261"/>
              <a:gd name="T4" fmla="*/ 0 w 911"/>
              <a:gd name="T5" fmla="*/ 0 h 261"/>
              <a:gd name="T6" fmla="*/ 0 w 911"/>
              <a:gd name="T7" fmla="*/ 2147483646 h 261"/>
              <a:gd name="T8" fmla="*/ 2147483646 w 911"/>
              <a:gd name="T9" fmla="*/ 2147483646 h 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1"/>
              <a:gd name="T16" fmla="*/ 0 h 261"/>
              <a:gd name="T17" fmla="*/ 911 w 911"/>
              <a:gd name="T18" fmla="*/ 261 h 2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1" h="261">
                <a:moveTo>
                  <a:pt x="910" y="260"/>
                </a:moveTo>
                <a:lnTo>
                  <a:pt x="910" y="0"/>
                </a:lnTo>
                <a:lnTo>
                  <a:pt x="0" y="0"/>
                </a:lnTo>
                <a:lnTo>
                  <a:pt x="0" y="260"/>
                </a:lnTo>
                <a:lnTo>
                  <a:pt x="910" y="26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8" name="Freeform 22">
            <a:extLst>
              <a:ext uri="{FF2B5EF4-FFF2-40B4-BE49-F238E27FC236}">
                <a16:creationId xmlns:a16="http://schemas.microsoft.com/office/drawing/2014/main" id="{A27A33F6-0594-4A3D-A902-738BE2F0A833}"/>
              </a:ext>
            </a:extLst>
          </p:cNvPr>
          <p:cNvSpPr>
            <a:spLocks/>
          </p:cNvSpPr>
          <p:nvPr/>
        </p:nvSpPr>
        <p:spPr bwMode="auto">
          <a:xfrm>
            <a:off x="6019801" y="3240089"/>
            <a:ext cx="722313" cy="484187"/>
          </a:xfrm>
          <a:custGeom>
            <a:avLst/>
            <a:gdLst>
              <a:gd name="T0" fmla="*/ 2147483646 w 455"/>
              <a:gd name="T1" fmla="*/ 0 h 305"/>
              <a:gd name="T2" fmla="*/ 2147483646 w 455"/>
              <a:gd name="T3" fmla="*/ 2147483646 h 305"/>
              <a:gd name="T4" fmla="*/ 0 w 455"/>
              <a:gd name="T5" fmla="*/ 2147483646 h 305"/>
              <a:gd name="T6" fmla="*/ 2147483646 w 455"/>
              <a:gd name="T7" fmla="*/ 0 h 305"/>
              <a:gd name="T8" fmla="*/ 0 60000 65536"/>
              <a:gd name="T9" fmla="*/ 0 60000 65536"/>
              <a:gd name="T10" fmla="*/ 0 60000 65536"/>
              <a:gd name="T11" fmla="*/ 0 60000 65536"/>
              <a:gd name="T12" fmla="*/ 0 w 455"/>
              <a:gd name="T13" fmla="*/ 0 h 305"/>
              <a:gd name="T14" fmla="*/ 455 w 455"/>
              <a:gd name="T15" fmla="*/ 305 h 3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5" h="305">
                <a:moveTo>
                  <a:pt x="226" y="0"/>
                </a:moveTo>
                <a:lnTo>
                  <a:pt x="454" y="304"/>
                </a:lnTo>
                <a:lnTo>
                  <a:pt x="0" y="304"/>
                </a:lnTo>
                <a:lnTo>
                  <a:pt x="226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9" name="Rectangle 23">
            <a:extLst>
              <a:ext uri="{FF2B5EF4-FFF2-40B4-BE49-F238E27FC236}">
                <a16:creationId xmlns:a16="http://schemas.microsoft.com/office/drawing/2014/main" id="{3A3DA300-457B-4518-947F-31AC2FAFC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1" y="3392488"/>
            <a:ext cx="482505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ISA</a:t>
            </a:r>
          </a:p>
        </p:txBody>
      </p:sp>
      <p:sp>
        <p:nvSpPr>
          <p:cNvPr id="45080" name="Rectangle 24">
            <a:extLst>
              <a:ext uri="{FF2B5EF4-FFF2-40B4-BE49-F238E27FC236}">
                <a16:creationId xmlns:a16="http://schemas.microsoft.com/office/drawing/2014/main" id="{1BD06D4C-A8B2-40D4-82E1-B314FD9F9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1" y="4084638"/>
            <a:ext cx="1292021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mic Sans MS" panose="030F0702030302020204" pitchFamily="66" charset="0"/>
              </a:rPr>
              <a:t>Hourly_Emps</a:t>
            </a:r>
          </a:p>
        </p:txBody>
      </p:sp>
      <p:sp>
        <p:nvSpPr>
          <p:cNvPr id="45081" name="Rectangle 25">
            <a:extLst>
              <a:ext uri="{FF2B5EF4-FFF2-40B4-BE49-F238E27FC236}">
                <a16:creationId xmlns:a16="http://schemas.microsoft.com/office/drawing/2014/main" id="{91253A89-9F3F-483C-B049-CD3AD5D56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588" y="3424238"/>
            <a:ext cx="1069204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mic Sans MS" panose="030F0702030302020204" pitchFamily="66" charset="0"/>
              </a:rPr>
              <a:t>contractid</a:t>
            </a:r>
          </a:p>
        </p:txBody>
      </p:sp>
      <p:sp>
        <p:nvSpPr>
          <p:cNvPr id="45082" name="Rectangle 26">
            <a:extLst>
              <a:ext uri="{FF2B5EF4-FFF2-40B4-BE49-F238E27FC236}">
                <a16:creationId xmlns:a16="http://schemas.microsoft.com/office/drawing/2014/main" id="{C4A9571E-DC08-4F4D-A6CD-757ACE731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087688"/>
            <a:ext cx="136896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mic Sans MS" panose="030F0702030302020204" pitchFamily="66" charset="0"/>
              </a:rPr>
              <a:t>hours_worked</a:t>
            </a:r>
          </a:p>
        </p:txBody>
      </p:sp>
      <p:sp>
        <p:nvSpPr>
          <p:cNvPr id="45083" name="Line 27">
            <a:extLst>
              <a:ext uri="{FF2B5EF4-FFF2-40B4-BE49-F238E27FC236}">
                <a16:creationId xmlns:a16="http://schemas.microsoft.com/office/drawing/2014/main" id="{CEA1C6BD-D10B-443B-A0EC-3F511F950D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697288"/>
            <a:ext cx="7620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4" name="Line 28">
            <a:extLst>
              <a:ext uri="{FF2B5EF4-FFF2-40B4-BE49-F238E27FC236}">
                <a16:creationId xmlns:a16="http://schemas.microsoft.com/office/drawing/2014/main" id="{57FA4B67-0D59-4E6F-9D50-B6AD69370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697288"/>
            <a:ext cx="7620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5" name="Line 29">
            <a:extLst>
              <a:ext uri="{FF2B5EF4-FFF2-40B4-BE49-F238E27FC236}">
                <a16:creationId xmlns:a16="http://schemas.microsoft.com/office/drawing/2014/main" id="{63CC9BBB-874B-4737-95BE-075087FC2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6038" y="3773488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6" name="Line 30">
            <a:extLst>
              <a:ext uri="{FF2B5EF4-FFF2-40B4-BE49-F238E27FC236}">
                <a16:creationId xmlns:a16="http://schemas.microsoft.com/office/drawing/2014/main" id="{C2B50DBB-AC8D-4C7D-9351-0023636DDF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468688"/>
            <a:ext cx="2286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Rectangle 32">
            <a:extLst>
              <a:ext uri="{FF2B5EF4-FFF2-40B4-BE49-F238E27FC236}">
                <a16:creationId xmlns:a16="http://schemas.microsoft.com/office/drawing/2014/main" id="{0C3A30D8-1D06-4118-9A84-DE9021B76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3" y="4683125"/>
            <a:ext cx="88773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600">
                <a:latin typeface="Comic Sans MS" panose="030F0702030302020204" pitchFamily="66" charset="0"/>
              </a:rPr>
              <a:t>Hourly_Emps ISA Employees; Contract_Emps ISA Employees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>
                <a:latin typeface="Comic Sans MS" panose="030F0702030302020204" pitchFamily="66" charset="0"/>
              </a:rPr>
              <a:t>ISA notation is used to model the class sub-class relationships.</a:t>
            </a:r>
          </a:p>
          <a:p>
            <a:pPr eaLnBrk="1" hangingPunct="1">
              <a:lnSpc>
                <a:spcPct val="90000"/>
              </a:lnSpc>
            </a:pPr>
            <a:endParaRPr lang="en-US" altLang="en-US" sz="160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600">
                <a:latin typeface="Comic Sans MS" panose="030F0702030302020204" pitchFamily="66" charset="0"/>
              </a:rPr>
              <a:t>****Both Hourly_Emps and Contract_Emps have all the attributes of the Employees entity set.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>
                <a:latin typeface="Comic Sans MS" panose="030F0702030302020204" pitchFamily="66" charset="0"/>
              </a:rPr>
              <a:t>Houly_Emps entity set has two extra attributes, hourly_wages and hours_worked.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>
                <a:latin typeface="Comic Sans MS" panose="030F0702030302020204" pitchFamily="66" charset="0"/>
              </a:rPr>
              <a:t>Contract_Emps entity set does not have hourly_wages nor hours_worked, but have contractid.</a:t>
            </a:r>
          </a:p>
        </p:txBody>
      </p:sp>
      <p:sp>
        <p:nvSpPr>
          <p:cNvPr id="45088" name="Line 33">
            <a:extLst>
              <a:ext uri="{FF2B5EF4-FFF2-40B4-BE49-F238E27FC236}">
                <a16:creationId xmlns:a16="http://schemas.microsoft.com/office/drawing/2014/main" id="{03653E56-039B-41EB-A96A-CAFCD811AF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3011488"/>
            <a:ext cx="0" cy="317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9" name="TextBox 1">
            <a:extLst>
              <a:ext uri="{FF2B5EF4-FFF2-40B4-BE49-F238E27FC236}">
                <a16:creationId xmlns:a16="http://schemas.microsoft.com/office/drawing/2014/main" id="{60133EED-0158-4B6C-B8A7-2685C71CE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9764" y="576264"/>
            <a:ext cx="345661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With no other constraints written, this ISA relationship set indicates the following.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An employee cannot be both </a:t>
            </a:r>
            <a:r>
              <a:rPr lang="en-US" altLang="en-US" sz="1600" dirty="0" err="1">
                <a:latin typeface="Comic Sans MS" panose="030F0702030302020204" pitchFamily="66" charset="0"/>
              </a:rPr>
              <a:t>hourly_emps</a:t>
            </a:r>
            <a:r>
              <a:rPr lang="en-US" altLang="en-US" sz="1600" dirty="0">
                <a:latin typeface="Comic Sans MS" panose="030F0702030302020204" pitchFamily="66" charset="0"/>
              </a:rPr>
              <a:t> and </a:t>
            </a:r>
            <a:r>
              <a:rPr lang="en-US" altLang="en-US" sz="1600" dirty="0" err="1">
                <a:latin typeface="Comic Sans MS" panose="030F0702030302020204" pitchFamily="66" charset="0"/>
              </a:rPr>
              <a:t>contract_emps</a:t>
            </a:r>
            <a:endParaRPr lang="en-US" altLang="en-US" sz="16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There can be other types of employees.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7727D8C-8516-48F3-99D1-532666DA9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04800"/>
            <a:ext cx="48768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0066"/>
                </a:solidFill>
                <a:latin typeface="Comic Sans MS" panose="030F0702030302020204" pitchFamily="66" charset="0"/>
              </a:rPr>
              <a:t>ISA (`is a’) Hierarchies</a:t>
            </a:r>
          </a:p>
        </p:txBody>
      </p:sp>
      <p:sp>
        <p:nvSpPr>
          <p:cNvPr id="37920" name="Rectangle 32">
            <a:extLst>
              <a:ext uri="{FF2B5EF4-FFF2-40B4-BE49-F238E27FC236}">
                <a16:creationId xmlns:a16="http://schemas.microsoft.com/office/drawing/2014/main" id="{BA3C94EC-DDE0-49C4-B794-EA3C60AF6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1905000"/>
            <a:ext cx="88773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Reasons for using </a:t>
            </a:r>
            <a:r>
              <a:rPr lang="en-US" altLang="en-US" sz="2400" dirty="0">
                <a:latin typeface="Comic Sans MS" panose="030F0702030302020204" pitchFamily="66" charset="0"/>
              </a:rPr>
              <a:t>ISA</a:t>
            </a:r>
            <a:r>
              <a:rPr lang="en-US" altLang="en-US" sz="2800" dirty="0">
                <a:latin typeface="Comic Sans MS" panose="030F0702030302020204" pitchFamily="66" charset="0"/>
              </a:rPr>
              <a:t>: </a:t>
            </a:r>
          </a:p>
          <a:p>
            <a:pPr lvl="1" eaLnBrk="1" hangingPunct="1">
              <a:lnSpc>
                <a:spcPct val="90000"/>
              </a:lnSpc>
              <a:buSzPct val="75000"/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To add attributes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>
                <a:latin typeface="Comic Sans MS" panose="030F0702030302020204" pitchFamily="66" charset="0"/>
              </a:rPr>
              <a:t>specific to a subclass</a:t>
            </a:r>
            <a:r>
              <a:rPr lang="en-US" altLang="en-US" sz="2000" dirty="0">
                <a:latin typeface="Comic Sans MS" panose="030F0702030302020204" pitchFamily="66" charset="0"/>
              </a:rPr>
              <a:t>: </a:t>
            </a:r>
            <a:r>
              <a:rPr lang="en-US" altLang="en-US" sz="2000" dirty="0" err="1">
                <a:latin typeface="Comic Sans MS" panose="030F0702030302020204" pitchFamily="66" charset="0"/>
              </a:rPr>
              <a:t>Eg.</a:t>
            </a:r>
            <a:r>
              <a:rPr lang="en-US" altLang="en-US" sz="2000" dirty="0">
                <a:latin typeface="Comic Sans MS" panose="030F0702030302020204" pitchFamily="66" charset="0"/>
              </a:rPr>
              <a:t>, only </a:t>
            </a:r>
            <a:r>
              <a:rPr lang="en-US" altLang="en-US" sz="2000" dirty="0" err="1">
                <a:latin typeface="Comic Sans MS" panose="030F0702030302020204" pitchFamily="66" charset="0"/>
              </a:rPr>
              <a:t>Contract_Emps</a:t>
            </a:r>
            <a:r>
              <a:rPr lang="en-US" altLang="en-US" sz="2000" dirty="0">
                <a:latin typeface="Comic Sans MS" panose="030F0702030302020204" pitchFamily="66" charset="0"/>
              </a:rPr>
              <a:t> has </a:t>
            </a:r>
            <a:r>
              <a:rPr lang="en-US" altLang="en-US" sz="2000" dirty="0" err="1">
                <a:latin typeface="Comic Sans MS" panose="030F0702030302020204" pitchFamily="66" charset="0"/>
              </a:rPr>
              <a:t>contractid</a:t>
            </a:r>
            <a:endParaRPr lang="en-US" altLang="en-US" sz="2000" dirty="0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90000"/>
              </a:lnSpc>
              <a:buSzPct val="75000"/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A subclass can participate in relationships that its parent class does not</a:t>
            </a:r>
            <a:endParaRPr lang="en-US" altLang="en-US" sz="2000" dirty="0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90000"/>
              </a:lnSpc>
              <a:buSzPct val="75000"/>
              <a:defRPr/>
            </a:pPr>
            <a:endParaRPr lang="en-US" altLang="en-US" sz="20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90000"/>
              </a:lnSpc>
              <a:buSzPct val="75000"/>
              <a:buNone/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**** With ISA notation, a sub-class entity set does not need its own primary key. It inherits the primary key from its parent entity set.</a:t>
            </a:r>
          </a:p>
          <a:p>
            <a:pPr marL="0" indent="0">
              <a:lnSpc>
                <a:spcPct val="90000"/>
              </a:lnSpc>
              <a:buSzPct val="75000"/>
              <a:buNone/>
              <a:defRPr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90000"/>
              </a:lnSpc>
              <a:buSzPct val="75000"/>
              <a:buNone/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In this example, the primary key for </a:t>
            </a:r>
            <a:r>
              <a:rPr lang="en-US" altLang="en-US" sz="2400" dirty="0" err="1">
                <a:latin typeface="Comic Sans MS" panose="030F0702030302020204" pitchFamily="66" charset="0"/>
              </a:rPr>
              <a:t>Hourly_Emp</a:t>
            </a:r>
            <a:r>
              <a:rPr lang="en-US" altLang="en-US" sz="2400" dirty="0">
                <a:latin typeface="Comic Sans MS" panose="030F0702030302020204" pitchFamily="66" charset="0"/>
              </a:rPr>
              <a:t> is SSN.</a:t>
            </a:r>
          </a:p>
          <a:p>
            <a:pPr marL="0" indent="0">
              <a:lnSpc>
                <a:spcPct val="90000"/>
              </a:lnSpc>
              <a:buSzPct val="75000"/>
              <a:buNone/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The primary key for </a:t>
            </a:r>
            <a:r>
              <a:rPr lang="en-US" altLang="en-US" sz="2400" dirty="0" err="1">
                <a:latin typeface="Comic Sans MS" panose="030F0702030302020204" pitchFamily="66" charset="0"/>
              </a:rPr>
              <a:t>Contract_Emp</a:t>
            </a:r>
            <a:r>
              <a:rPr lang="en-US" altLang="en-US" sz="2400" dirty="0">
                <a:latin typeface="Comic Sans MS" panose="030F0702030302020204" pitchFamily="66" charset="0"/>
              </a:rPr>
              <a:t> is SSN.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7EB3607-26A8-497F-9800-4FC0AF7C6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04800"/>
            <a:ext cx="48768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0066"/>
                </a:solidFill>
                <a:latin typeface="Comic Sans MS" panose="030F0702030302020204" pitchFamily="66" charset="0"/>
              </a:rPr>
              <a:t>Constraints 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0066"/>
                </a:solidFill>
                <a:latin typeface="Comic Sans MS" panose="030F0702030302020204" pitchFamily="66" charset="0"/>
              </a:rPr>
              <a:t>ISA (`is a’) Hierarchies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11ECA37D-E91B-48DC-AEDB-D9398E5F3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701" y="3236913"/>
            <a:ext cx="147957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mic Sans MS" panose="030F0702030302020204" pitchFamily="66" charset="0"/>
              </a:rPr>
              <a:t>Contract_Emps</a:t>
            </a:r>
          </a:p>
        </p:txBody>
      </p:sp>
      <p:sp>
        <p:nvSpPr>
          <p:cNvPr id="49156" name="Freeform 4">
            <a:extLst>
              <a:ext uri="{FF2B5EF4-FFF2-40B4-BE49-F238E27FC236}">
                <a16:creationId xmlns:a16="http://schemas.microsoft.com/office/drawing/2014/main" id="{F364A554-1141-40D1-8C3D-FBD478ED88CF}"/>
              </a:ext>
            </a:extLst>
          </p:cNvPr>
          <p:cNvSpPr>
            <a:spLocks/>
          </p:cNvSpPr>
          <p:nvPr/>
        </p:nvSpPr>
        <p:spPr bwMode="auto">
          <a:xfrm>
            <a:off x="6897689" y="1101726"/>
            <a:ext cx="1055687" cy="390525"/>
          </a:xfrm>
          <a:custGeom>
            <a:avLst/>
            <a:gdLst>
              <a:gd name="T0" fmla="*/ 2147483646 w 665"/>
              <a:gd name="T1" fmla="*/ 2147483646 h 246"/>
              <a:gd name="T2" fmla="*/ 2147483646 w 665"/>
              <a:gd name="T3" fmla="*/ 2147483646 h 246"/>
              <a:gd name="T4" fmla="*/ 2147483646 w 665"/>
              <a:gd name="T5" fmla="*/ 2147483646 h 246"/>
              <a:gd name="T6" fmla="*/ 2147483646 w 665"/>
              <a:gd name="T7" fmla="*/ 2147483646 h 246"/>
              <a:gd name="T8" fmla="*/ 2147483646 w 665"/>
              <a:gd name="T9" fmla="*/ 2147483646 h 246"/>
              <a:gd name="T10" fmla="*/ 2147483646 w 665"/>
              <a:gd name="T11" fmla="*/ 2147483646 h 246"/>
              <a:gd name="T12" fmla="*/ 2147483646 w 665"/>
              <a:gd name="T13" fmla="*/ 2147483646 h 246"/>
              <a:gd name="T14" fmla="*/ 2147483646 w 665"/>
              <a:gd name="T15" fmla="*/ 2147483646 h 246"/>
              <a:gd name="T16" fmla="*/ 2147483646 w 665"/>
              <a:gd name="T17" fmla="*/ 2147483646 h 246"/>
              <a:gd name="T18" fmla="*/ 2147483646 w 665"/>
              <a:gd name="T19" fmla="*/ 2147483646 h 246"/>
              <a:gd name="T20" fmla="*/ 2147483646 w 665"/>
              <a:gd name="T21" fmla="*/ 2147483646 h 246"/>
              <a:gd name="T22" fmla="*/ 2147483646 w 665"/>
              <a:gd name="T23" fmla="*/ 2147483646 h 246"/>
              <a:gd name="T24" fmla="*/ 2147483646 w 665"/>
              <a:gd name="T25" fmla="*/ 2147483646 h 246"/>
              <a:gd name="T26" fmla="*/ 2147483646 w 665"/>
              <a:gd name="T27" fmla="*/ 2147483646 h 246"/>
              <a:gd name="T28" fmla="*/ 2147483646 w 665"/>
              <a:gd name="T29" fmla="*/ 2147483646 h 246"/>
              <a:gd name="T30" fmla="*/ 2147483646 w 665"/>
              <a:gd name="T31" fmla="*/ 2147483646 h 246"/>
              <a:gd name="T32" fmla="*/ 2147483646 w 665"/>
              <a:gd name="T33" fmla="*/ 2147483646 h 246"/>
              <a:gd name="T34" fmla="*/ 2147483646 w 665"/>
              <a:gd name="T35" fmla="*/ 2147483646 h 246"/>
              <a:gd name="T36" fmla="*/ 2147483646 w 665"/>
              <a:gd name="T37" fmla="*/ 2147483646 h 246"/>
              <a:gd name="T38" fmla="*/ 2147483646 w 665"/>
              <a:gd name="T39" fmla="*/ 2147483646 h 246"/>
              <a:gd name="T40" fmla="*/ 2147483646 w 665"/>
              <a:gd name="T41" fmla="*/ 2147483646 h 246"/>
              <a:gd name="T42" fmla="*/ 2147483646 w 665"/>
              <a:gd name="T43" fmla="*/ 2147483646 h 246"/>
              <a:gd name="T44" fmla="*/ 2147483646 w 665"/>
              <a:gd name="T45" fmla="*/ 2147483646 h 246"/>
              <a:gd name="T46" fmla="*/ 2147483646 w 665"/>
              <a:gd name="T47" fmla="*/ 2147483646 h 246"/>
              <a:gd name="T48" fmla="*/ 2147483646 w 665"/>
              <a:gd name="T49" fmla="*/ 2147483646 h 246"/>
              <a:gd name="T50" fmla="*/ 2147483646 w 665"/>
              <a:gd name="T51" fmla="*/ 2147483646 h 246"/>
              <a:gd name="T52" fmla="*/ 2147483646 w 665"/>
              <a:gd name="T53" fmla="*/ 2147483646 h 246"/>
              <a:gd name="T54" fmla="*/ 2147483646 w 665"/>
              <a:gd name="T55" fmla="*/ 2147483646 h 246"/>
              <a:gd name="T56" fmla="*/ 2147483646 w 665"/>
              <a:gd name="T57" fmla="*/ 2147483646 h 246"/>
              <a:gd name="T58" fmla="*/ 2147483646 w 665"/>
              <a:gd name="T59" fmla="*/ 2147483646 h 246"/>
              <a:gd name="T60" fmla="*/ 2147483646 w 665"/>
              <a:gd name="T61" fmla="*/ 2147483646 h 246"/>
              <a:gd name="T62" fmla="*/ 2147483646 w 665"/>
              <a:gd name="T63" fmla="*/ 2147483646 h 246"/>
              <a:gd name="T64" fmla="*/ 2147483646 w 665"/>
              <a:gd name="T65" fmla="*/ 2147483646 h 246"/>
              <a:gd name="T66" fmla="*/ 2147483646 w 665"/>
              <a:gd name="T67" fmla="*/ 2147483646 h 246"/>
              <a:gd name="T68" fmla="*/ 2147483646 w 665"/>
              <a:gd name="T69" fmla="*/ 2147483646 h 246"/>
              <a:gd name="T70" fmla="*/ 2147483646 w 665"/>
              <a:gd name="T71" fmla="*/ 2147483646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46"/>
              <a:gd name="T110" fmla="*/ 665 w 665"/>
              <a:gd name="T111" fmla="*/ 246 h 2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46">
                <a:moveTo>
                  <a:pt x="664" y="123"/>
                </a:moveTo>
                <a:lnTo>
                  <a:pt x="662" y="111"/>
                </a:lnTo>
                <a:lnTo>
                  <a:pt x="658" y="101"/>
                </a:lnTo>
                <a:lnTo>
                  <a:pt x="653" y="90"/>
                </a:lnTo>
                <a:lnTo>
                  <a:pt x="644" y="80"/>
                </a:lnTo>
                <a:lnTo>
                  <a:pt x="633" y="70"/>
                </a:lnTo>
                <a:lnTo>
                  <a:pt x="620" y="62"/>
                </a:lnTo>
                <a:lnTo>
                  <a:pt x="604" y="52"/>
                </a:lnTo>
                <a:lnTo>
                  <a:pt x="587" y="43"/>
                </a:lnTo>
                <a:lnTo>
                  <a:pt x="567" y="35"/>
                </a:lnTo>
                <a:lnTo>
                  <a:pt x="546" y="28"/>
                </a:lnTo>
                <a:lnTo>
                  <a:pt x="522" y="23"/>
                </a:lnTo>
                <a:lnTo>
                  <a:pt x="498" y="17"/>
                </a:lnTo>
                <a:lnTo>
                  <a:pt x="473" y="11"/>
                </a:lnTo>
                <a:lnTo>
                  <a:pt x="446" y="8"/>
                </a:lnTo>
                <a:lnTo>
                  <a:pt x="418" y="4"/>
                </a:lnTo>
                <a:lnTo>
                  <a:pt x="389" y="2"/>
                </a:lnTo>
                <a:lnTo>
                  <a:pt x="361" y="1"/>
                </a:lnTo>
                <a:lnTo>
                  <a:pt x="332" y="0"/>
                </a:lnTo>
                <a:lnTo>
                  <a:pt x="303" y="1"/>
                </a:lnTo>
                <a:lnTo>
                  <a:pt x="275" y="2"/>
                </a:lnTo>
                <a:lnTo>
                  <a:pt x="246" y="4"/>
                </a:lnTo>
                <a:lnTo>
                  <a:pt x="218" y="8"/>
                </a:lnTo>
                <a:lnTo>
                  <a:pt x="192" y="11"/>
                </a:lnTo>
                <a:lnTo>
                  <a:pt x="166" y="17"/>
                </a:lnTo>
                <a:lnTo>
                  <a:pt x="141" y="23"/>
                </a:lnTo>
                <a:lnTo>
                  <a:pt x="119" y="28"/>
                </a:lnTo>
                <a:lnTo>
                  <a:pt x="98" y="35"/>
                </a:lnTo>
                <a:lnTo>
                  <a:pt x="78" y="43"/>
                </a:lnTo>
                <a:lnTo>
                  <a:pt x="60" y="52"/>
                </a:lnTo>
                <a:lnTo>
                  <a:pt x="45" y="62"/>
                </a:lnTo>
                <a:lnTo>
                  <a:pt x="31" y="70"/>
                </a:lnTo>
                <a:lnTo>
                  <a:pt x="21" y="80"/>
                </a:lnTo>
                <a:lnTo>
                  <a:pt x="11" y="90"/>
                </a:lnTo>
                <a:lnTo>
                  <a:pt x="5" y="101"/>
                </a:lnTo>
                <a:lnTo>
                  <a:pt x="1" y="111"/>
                </a:lnTo>
                <a:lnTo>
                  <a:pt x="0" y="123"/>
                </a:lnTo>
                <a:lnTo>
                  <a:pt x="1" y="133"/>
                </a:lnTo>
                <a:lnTo>
                  <a:pt x="5" y="143"/>
                </a:lnTo>
                <a:lnTo>
                  <a:pt x="11" y="154"/>
                </a:lnTo>
                <a:lnTo>
                  <a:pt x="21" y="164"/>
                </a:lnTo>
                <a:lnTo>
                  <a:pt x="31" y="174"/>
                </a:lnTo>
                <a:lnTo>
                  <a:pt x="45" y="184"/>
                </a:lnTo>
                <a:lnTo>
                  <a:pt x="60" y="193"/>
                </a:lnTo>
                <a:lnTo>
                  <a:pt x="78" y="201"/>
                </a:lnTo>
                <a:lnTo>
                  <a:pt x="98" y="209"/>
                </a:lnTo>
                <a:lnTo>
                  <a:pt x="119" y="216"/>
                </a:lnTo>
                <a:lnTo>
                  <a:pt x="141" y="223"/>
                </a:lnTo>
                <a:lnTo>
                  <a:pt x="166" y="228"/>
                </a:lnTo>
                <a:lnTo>
                  <a:pt x="192" y="233"/>
                </a:lnTo>
                <a:lnTo>
                  <a:pt x="218" y="238"/>
                </a:lnTo>
                <a:lnTo>
                  <a:pt x="246" y="240"/>
                </a:lnTo>
                <a:lnTo>
                  <a:pt x="275" y="242"/>
                </a:lnTo>
                <a:lnTo>
                  <a:pt x="303" y="245"/>
                </a:lnTo>
                <a:lnTo>
                  <a:pt x="332" y="245"/>
                </a:lnTo>
                <a:lnTo>
                  <a:pt x="361" y="245"/>
                </a:lnTo>
                <a:lnTo>
                  <a:pt x="389" y="242"/>
                </a:lnTo>
                <a:lnTo>
                  <a:pt x="418" y="240"/>
                </a:lnTo>
                <a:lnTo>
                  <a:pt x="446" y="238"/>
                </a:lnTo>
                <a:lnTo>
                  <a:pt x="473" y="233"/>
                </a:lnTo>
                <a:lnTo>
                  <a:pt x="498" y="228"/>
                </a:lnTo>
                <a:lnTo>
                  <a:pt x="522" y="223"/>
                </a:lnTo>
                <a:lnTo>
                  <a:pt x="546" y="216"/>
                </a:lnTo>
                <a:lnTo>
                  <a:pt x="567" y="209"/>
                </a:lnTo>
                <a:lnTo>
                  <a:pt x="587" y="201"/>
                </a:lnTo>
                <a:lnTo>
                  <a:pt x="604" y="193"/>
                </a:lnTo>
                <a:lnTo>
                  <a:pt x="620" y="184"/>
                </a:lnTo>
                <a:lnTo>
                  <a:pt x="633" y="174"/>
                </a:lnTo>
                <a:lnTo>
                  <a:pt x="644" y="164"/>
                </a:lnTo>
                <a:lnTo>
                  <a:pt x="653" y="154"/>
                </a:lnTo>
                <a:lnTo>
                  <a:pt x="658" y="143"/>
                </a:lnTo>
                <a:lnTo>
                  <a:pt x="662" y="133"/>
                </a:lnTo>
                <a:lnTo>
                  <a:pt x="664" y="12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7" name="Freeform 5">
            <a:extLst>
              <a:ext uri="{FF2B5EF4-FFF2-40B4-BE49-F238E27FC236}">
                <a16:creationId xmlns:a16="http://schemas.microsoft.com/office/drawing/2014/main" id="{E259957C-5458-4C18-B3D6-9C819259E228}"/>
              </a:ext>
            </a:extLst>
          </p:cNvPr>
          <p:cNvSpPr>
            <a:spLocks/>
          </p:cNvSpPr>
          <p:nvPr/>
        </p:nvSpPr>
        <p:spPr bwMode="auto">
          <a:xfrm>
            <a:off x="8834438" y="1101726"/>
            <a:ext cx="1054100" cy="390525"/>
          </a:xfrm>
          <a:custGeom>
            <a:avLst/>
            <a:gdLst>
              <a:gd name="T0" fmla="*/ 2147483646 w 664"/>
              <a:gd name="T1" fmla="*/ 2147483646 h 246"/>
              <a:gd name="T2" fmla="*/ 2147483646 w 664"/>
              <a:gd name="T3" fmla="*/ 2147483646 h 246"/>
              <a:gd name="T4" fmla="*/ 2147483646 w 664"/>
              <a:gd name="T5" fmla="*/ 2147483646 h 246"/>
              <a:gd name="T6" fmla="*/ 2147483646 w 664"/>
              <a:gd name="T7" fmla="*/ 2147483646 h 246"/>
              <a:gd name="T8" fmla="*/ 2147483646 w 664"/>
              <a:gd name="T9" fmla="*/ 2147483646 h 246"/>
              <a:gd name="T10" fmla="*/ 2147483646 w 664"/>
              <a:gd name="T11" fmla="*/ 2147483646 h 246"/>
              <a:gd name="T12" fmla="*/ 2147483646 w 664"/>
              <a:gd name="T13" fmla="*/ 2147483646 h 246"/>
              <a:gd name="T14" fmla="*/ 2147483646 w 664"/>
              <a:gd name="T15" fmla="*/ 2147483646 h 246"/>
              <a:gd name="T16" fmla="*/ 2147483646 w 664"/>
              <a:gd name="T17" fmla="*/ 2147483646 h 246"/>
              <a:gd name="T18" fmla="*/ 2147483646 w 664"/>
              <a:gd name="T19" fmla="*/ 2147483646 h 246"/>
              <a:gd name="T20" fmla="*/ 2147483646 w 664"/>
              <a:gd name="T21" fmla="*/ 2147483646 h 246"/>
              <a:gd name="T22" fmla="*/ 2147483646 w 664"/>
              <a:gd name="T23" fmla="*/ 2147483646 h 246"/>
              <a:gd name="T24" fmla="*/ 2147483646 w 664"/>
              <a:gd name="T25" fmla="*/ 2147483646 h 246"/>
              <a:gd name="T26" fmla="*/ 2147483646 w 664"/>
              <a:gd name="T27" fmla="*/ 2147483646 h 246"/>
              <a:gd name="T28" fmla="*/ 2147483646 w 664"/>
              <a:gd name="T29" fmla="*/ 2147483646 h 246"/>
              <a:gd name="T30" fmla="*/ 2147483646 w 664"/>
              <a:gd name="T31" fmla="*/ 2147483646 h 246"/>
              <a:gd name="T32" fmla="*/ 2147483646 w 664"/>
              <a:gd name="T33" fmla="*/ 2147483646 h 246"/>
              <a:gd name="T34" fmla="*/ 2147483646 w 664"/>
              <a:gd name="T35" fmla="*/ 2147483646 h 246"/>
              <a:gd name="T36" fmla="*/ 2147483646 w 664"/>
              <a:gd name="T37" fmla="*/ 2147483646 h 246"/>
              <a:gd name="T38" fmla="*/ 2147483646 w 664"/>
              <a:gd name="T39" fmla="*/ 2147483646 h 246"/>
              <a:gd name="T40" fmla="*/ 2147483646 w 664"/>
              <a:gd name="T41" fmla="*/ 2147483646 h 246"/>
              <a:gd name="T42" fmla="*/ 2147483646 w 664"/>
              <a:gd name="T43" fmla="*/ 2147483646 h 246"/>
              <a:gd name="T44" fmla="*/ 2147483646 w 664"/>
              <a:gd name="T45" fmla="*/ 2147483646 h 246"/>
              <a:gd name="T46" fmla="*/ 2147483646 w 664"/>
              <a:gd name="T47" fmla="*/ 2147483646 h 246"/>
              <a:gd name="T48" fmla="*/ 2147483646 w 664"/>
              <a:gd name="T49" fmla="*/ 2147483646 h 246"/>
              <a:gd name="T50" fmla="*/ 2147483646 w 664"/>
              <a:gd name="T51" fmla="*/ 2147483646 h 246"/>
              <a:gd name="T52" fmla="*/ 2147483646 w 664"/>
              <a:gd name="T53" fmla="*/ 2147483646 h 246"/>
              <a:gd name="T54" fmla="*/ 2147483646 w 664"/>
              <a:gd name="T55" fmla="*/ 2147483646 h 246"/>
              <a:gd name="T56" fmla="*/ 2147483646 w 664"/>
              <a:gd name="T57" fmla="*/ 2147483646 h 246"/>
              <a:gd name="T58" fmla="*/ 2147483646 w 664"/>
              <a:gd name="T59" fmla="*/ 2147483646 h 246"/>
              <a:gd name="T60" fmla="*/ 2147483646 w 664"/>
              <a:gd name="T61" fmla="*/ 2147483646 h 246"/>
              <a:gd name="T62" fmla="*/ 2147483646 w 664"/>
              <a:gd name="T63" fmla="*/ 2147483646 h 246"/>
              <a:gd name="T64" fmla="*/ 2147483646 w 664"/>
              <a:gd name="T65" fmla="*/ 2147483646 h 246"/>
              <a:gd name="T66" fmla="*/ 2147483646 w 664"/>
              <a:gd name="T67" fmla="*/ 2147483646 h 246"/>
              <a:gd name="T68" fmla="*/ 2147483646 w 664"/>
              <a:gd name="T69" fmla="*/ 2147483646 h 246"/>
              <a:gd name="T70" fmla="*/ 2147483646 w 664"/>
              <a:gd name="T71" fmla="*/ 2147483646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4"/>
              <a:gd name="T109" fmla="*/ 0 h 246"/>
              <a:gd name="T110" fmla="*/ 664 w 664"/>
              <a:gd name="T111" fmla="*/ 246 h 2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4" h="246">
                <a:moveTo>
                  <a:pt x="0" y="123"/>
                </a:moveTo>
                <a:lnTo>
                  <a:pt x="1" y="133"/>
                </a:lnTo>
                <a:lnTo>
                  <a:pt x="5" y="143"/>
                </a:lnTo>
                <a:lnTo>
                  <a:pt x="10" y="154"/>
                </a:lnTo>
                <a:lnTo>
                  <a:pt x="19" y="164"/>
                </a:lnTo>
                <a:lnTo>
                  <a:pt x="30" y="174"/>
                </a:lnTo>
                <a:lnTo>
                  <a:pt x="43" y="184"/>
                </a:lnTo>
                <a:lnTo>
                  <a:pt x="59" y="193"/>
                </a:lnTo>
                <a:lnTo>
                  <a:pt x="76" y="201"/>
                </a:lnTo>
                <a:lnTo>
                  <a:pt x="96" y="209"/>
                </a:lnTo>
                <a:lnTo>
                  <a:pt x="118" y="216"/>
                </a:lnTo>
                <a:lnTo>
                  <a:pt x="141" y="223"/>
                </a:lnTo>
                <a:lnTo>
                  <a:pt x="165" y="228"/>
                </a:lnTo>
                <a:lnTo>
                  <a:pt x="190" y="233"/>
                </a:lnTo>
                <a:lnTo>
                  <a:pt x="217" y="238"/>
                </a:lnTo>
                <a:lnTo>
                  <a:pt x="245" y="240"/>
                </a:lnTo>
                <a:lnTo>
                  <a:pt x="273" y="242"/>
                </a:lnTo>
                <a:lnTo>
                  <a:pt x="302" y="245"/>
                </a:lnTo>
                <a:lnTo>
                  <a:pt x="331" y="245"/>
                </a:lnTo>
                <a:lnTo>
                  <a:pt x="359" y="245"/>
                </a:lnTo>
                <a:lnTo>
                  <a:pt x="388" y="242"/>
                </a:lnTo>
                <a:lnTo>
                  <a:pt x="417" y="240"/>
                </a:lnTo>
                <a:lnTo>
                  <a:pt x="444" y="238"/>
                </a:lnTo>
                <a:lnTo>
                  <a:pt x="472" y="233"/>
                </a:lnTo>
                <a:lnTo>
                  <a:pt x="497" y="228"/>
                </a:lnTo>
                <a:lnTo>
                  <a:pt x="521" y="221"/>
                </a:lnTo>
                <a:lnTo>
                  <a:pt x="544" y="216"/>
                </a:lnTo>
                <a:lnTo>
                  <a:pt x="566" y="209"/>
                </a:lnTo>
                <a:lnTo>
                  <a:pt x="584" y="201"/>
                </a:lnTo>
                <a:lnTo>
                  <a:pt x="603" y="192"/>
                </a:lnTo>
                <a:lnTo>
                  <a:pt x="617" y="184"/>
                </a:lnTo>
                <a:lnTo>
                  <a:pt x="631" y="174"/>
                </a:lnTo>
                <a:lnTo>
                  <a:pt x="643" y="164"/>
                </a:lnTo>
                <a:lnTo>
                  <a:pt x="652" y="154"/>
                </a:lnTo>
                <a:lnTo>
                  <a:pt x="657" y="143"/>
                </a:lnTo>
                <a:lnTo>
                  <a:pt x="661" y="133"/>
                </a:lnTo>
                <a:lnTo>
                  <a:pt x="663" y="123"/>
                </a:lnTo>
                <a:lnTo>
                  <a:pt x="661" y="111"/>
                </a:lnTo>
                <a:lnTo>
                  <a:pt x="657" y="101"/>
                </a:lnTo>
                <a:lnTo>
                  <a:pt x="652" y="90"/>
                </a:lnTo>
                <a:lnTo>
                  <a:pt x="643" y="80"/>
                </a:lnTo>
                <a:lnTo>
                  <a:pt x="631" y="70"/>
                </a:lnTo>
                <a:lnTo>
                  <a:pt x="617" y="62"/>
                </a:lnTo>
                <a:lnTo>
                  <a:pt x="603" y="52"/>
                </a:lnTo>
                <a:lnTo>
                  <a:pt x="584" y="43"/>
                </a:lnTo>
                <a:lnTo>
                  <a:pt x="566" y="35"/>
                </a:lnTo>
                <a:lnTo>
                  <a:pt x="543" y="28"/>
                </a:lnTo>
                <a:lnTo>
                  <a:pt x="521" y="23"/>
                </a:lnTo>
                <a:lnTo>
                  <a:pt x="497" y="17"/>
                </a:lnTo>
                <a:lnTo>
                  <a:pt x="472" y="11"/>
                </a:lnTo>
                <a:lnTo>
                  <a:pt x="444" y="8"/>
                </a:lnTo>
                <a:lnTo>
                  <a:pt x="416" y="4"/>
                </a:lnTo>
                <a:lnTo>
                  <a:pt x="388" y="2"/>
                </a:lnTo>
                <a:lnTo>
                  <a:pt x="359" y="1"/>
                </a:lnTo>
                <a:lnTo>
                  <a:pt x="331" y="0"/>
                </a:lnTo>
                <a:lnTo>
                  <a:pt x="302" y="1"/>
                </a:lnTo>
                <a:lnTo>
                  <a:pt x="273" y="2"/>
                </a:lnTo>
                <a:lnTo>
                  <a:pt x="245" y="4"/>
                </a:lnTo>
                <a:lnTo>
                  <a:pt x="217" y="8"/>
                </a:lnTo>
                <a:lnTo>
                  <a:pt x="190" y="11"/>
                </a:lnTo>
                <a:lnTo>
                  <a:pt x="165" y="17"/>
                </a:lnTo>
                <a:lnTo>
                  <a:pt x="141" y="23"/>
                </a:lnTo>
                <a:lnTo>
                  <a:pt x="118" y="28"/>
                </a:lnTo>
                <a:lnTo>
                  <a:pt x="96" y="35"/>
                </a:lnTo>
                <a:lnTo>
                  <a:pt x="76" y="43"/>
                </a:lnTo>
                <a:lnTo>
                  <a:pt x="59" y="52"/>
                </a:lnTo>
                <a:lnTo>
                  <a:pt x="43" y="62"/>
                </a:lnTo>
                <a:lnTo>
                  <a:pt x="30" y="71"/>
                </a:lnTo>
                <a:lnTo>
                  <a:pt x="19" y="80"/>
                </a:lnTo>
                <a:lnTo>
                  <a:pt x="10" y="90"/>
                </a:lnTo>
                <a:lnTo>
                  <a:pt x="5" y="101"/>
                </a:lnTo>
                <a:lnTo>
                  <a:pt x="1" y="111"/>
                </a:lnTo>
                <a:lnTo>
                  <a:pt x="0" y="12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8" name="Freeform 6">
            <a:extLst>
              <a:ext uri="{FF2B5EF4-FFF2-40B4-BE49-F238E27FC236}">
                <a16:creationId xmlns:a16="http://schemas.microsoft.com/office/drawing/2014/main" id="{A3B7D89D-D481-4F88-9F8D-8E50C3A1073A}"/>
              </a:ext>
            </a:extLst>
          </p:cNvPr>
          <p:cNvSpPr>
            <a:spLocks/>
          </p:cNvSpPr>
          <p:nvPr/>
        </p:nvSpPr>
        <p:spPr bwMode="auto">
          <a:xfrm>
            <a:off x="7848600" y="817564"/>
            <a:ext cx="1054100" cy="390525"/>
          </a:xfrm>
          <a:custGeom>
            <a:avLst/>
            <a:gdLst>
              <a:gd name="T0" fmla="*/ 2147483646 w 664"/>
              <a:gd name="T1" fmla="*/ 2147483646 h 246"/>
              <a:gd name="T2" fmla="*/ 2147483646 w 664"/>
              <a:gd name="T3" fmla="*/ 2147483646 h 246"/>
              <a:gd name="T4" fmla="*/ 2147483646 w 664"/>
              <a:gd name="T5" fmla="*/ 2147483646 h 246"/>
              <a:gd name="T6" fmla="*/ 2147483646 w 664"/>
              <a:gd name="T7" fmla="*/ 2147483646 h 246"/>
              <a:gd name="T8" fmla="*/ 2147483646 w 664"/>
              <a:gd name="T9" fmla="*/ 2147483646 h 246"/>
              <a:gd name="T10" fmla="*/ 2147483646 w 664"/>
              <a:gd name="T11" fmla="*/ 2147483646 h 246"/>
              <a:gd name="T12" fmla="*/ 2147483646 w 664"/>
              <a:gd name="T13" fmla="*/ 2147483646 h 246"/>
              <a:gd name="T14" fmla="*/ 2147483646 w 664"/>
              <a:gd name="T15" fmla="*/ 2147483646 h 246"/>
              <a:gd name="T16" fmla="*/ 2147483646 w 664"/>
              <a:gd name="T17" fmla="*/ 0 h 246"/>
              <a:gd name="T18" fmla="*/ 2147483646 w 664"/>
              <a:gd name="T19" fmla="*/ 0 h 246"/>
              <a:gd name="T20" fmla="*/ 2147483646 w 664"/>
              <a:gd name="T21" fmla="*/ 2147483646 h 246"/>
              <a:gd name="T22" fmla="*/ 2147483646 w 664"/>
              <a:gd name="T23" fmla="*/ 2147483646 h 246"/>
              <a:gd name="T24" fmla="*/ 2147483646 w 664"/>
              <a:gd name="T25" fmla="*/ 2147483646 h 246"/>
              <a:gd name="T26" fmla="*/ 2147483646 w 664"/>
              <a:gd name="T27" fmla="*/ 2147483646 h 246"/>
              <a:gd name="T28" fmla="*/ 2147483646 w 664"/>
              <a:gd name="T29" fmla="*/ 2147483646 h 246"/>
              <a:gd name="T30" fmla="*/ 2147483646 w 664"/>
              <a:gd name="T31" fmla="*/ 2147483646 h 246"/>
              <a:gd name="T32" fmla="*/ 2147483646 w 664"/>
              <a:gd name="T33" fmla="*/ 2147483646 h 246"/>
              <a:gd name="T34" fmla="*/ 2147483646 w 664"/>
              <a:gd name="T35" fmla="*/ 2147483646 h 246"/>
              <a:gd name="T36" fmla="*/ 2147483646 w 664"/>
              <a:gd name="T37" fmla="*/ 2147483646 h 246"/>
              <a:gd name="T38" fmla="*/ 2147483646 w 664"/>
              <a:gd name="T39" fmla="*/ 2147483646 h 246"/>
              <a:gd name="T40" fmla="*/ 2147483646 w 664"/>
              <a:gd name="T41" fmla="*/ 2147483646 h 246"/>
              <a:gd name="T42" fmla="*/ 2147483646 w 664"/>
              <a:gd name="T43" fmla="*/ 2147483646 h 246"/>
              <a:gd name="T44" fmla="*/ 2147483646 w 664"/>
              <a:gd name="T45" fmla="*/ 2147483646 h 246"/>
              <a:gd name="T46" fmla="*/ 2147483646 w 664"/>
              <a:gd name="T47" fmla="*/ 2147483646 h 246"/>
              <a:gd name="T48" fmla="*/ 2147483646 w 664"/>
              <a:gd name="T49" fmla="*/ 2147483646 h 246"/>
              <a:gd name="T50" fmla="*/ 2147483646 w 664"/>
              <a:gd name="T51" fmla="*/ 2147483646 h 246"/>
              <a:gd name="T52" fmla="*/ 2147483646 w 664"/>
              <a:gd name="T53" fmla="*/ 2147483646 h 246"/>
              <a:gd name="T54" fmla="*/ 2147483646 w 664"/>
              <a:gd name="T55" fmla="*/ 2147483646 h 246"/>
              <a:gd name="T56" fmla="*/ 2147483646 w 664"/>
              <a:gd name="T57" fmla="*/ 2147483646 h 246"/>
              <a:gd name="T58" fmla="*/ 2147483646 w 664"/>
              <a:gd name="T59" fmla="*/ 2147483646 h 246"/>
              <a:gd name="T60" fmla="*/ 2147483646 w 664"/>
              <a:gd name="T61" fmla="*/ 2147483646 h 246"/>
              <a:gd name="T62" fmla="*/ 2147483646 w 664"/>
              <a:gd name="T63" fmla="*/ 2147483646 h 246"/>
              <a:gd name="T64" fmla="*/ 2147483646 w 664"/>
              <a:gd name="T65" fmla="*/ 2147483646 h 246"/>
              <a:gd name="T66" fmla="*/ 2147483646 w 664"/>
              <a:gd name="T67" fmla="*/ 2147483646 h 246"/>
              <a:gd name="T68" fmla="*/ 2147483646 w 664"/>
              <a:gd name="T69" fmla="*/ 2147483646 h 246"/>
              <a:gd name="T70" fmla="*/ 2147483646 w 664"/>
              <a:gd name="T71" fmla="*/ 2147483646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4"/>
              <a:gd name="T109" fmla="*/ 0 h 246"/>
              <a:gd name="T110" fmla="*/ 664 w 664"/>
              <a:gd name="T111" fmla="*/ 246 h 2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4" h="246">
                <a:moveTo>
                  <a:pt x="663" y="121"/>
                </a:moveTo>
                <a:lnTo>
                  <a:pt x="661" y="111"/>
                </a:lnTo>
                <a:lnTo>
                  <a:pt x="657" y="101"/>
                </a:lnTo>
                <a:lnTo>
                  <a:pt x="651" y="90"/>
                </a:lnTo>
                <a:lnTo>
                  <a:pt x="643" y="80"/>
                </a:lnTo>
                <a:lnTo>
                  <a:pt x="632" y="70"/>
                </a:lnTo>
                <a:lnTo>
                  <a:pt x="618" y="60"/>
                </a:lnTo>
                <a:lnTo>
                  <a:pt x="603" y="51"/>
                </a:lnTo>
                <a:lnTo>
                  <a:pt x="586" y="43"/>
                </a:lnTo>
                <a:lnTo>
                  <a:pt x="566" y="35"/>
                </a:lnTo>
                <a:lnTo>
                  <a:pt x="545" y="28"/>
                </a:lnTo>
                <a:lnTo>
                  <a:pt x="521" y="21"/>
                </a:lnTo>
                <a:lnTo>
                  <a:pt x="497" y="16"/>
                </a:lnTo>
                <a:lnTo>
                  <a:pt x="471" y="11"/>
                </a:lnTo>
                <a:lnTo>
                  <a:pt x="444" y="6"/>
                </a:lnTo>
                <a:lnTo>
                  <a:pt x="416" y="4"/>
                </a:lnTo>
                <a:lnTo>
                  <a:pt x="389" y="2"/>
                </a:lnTo>
                <a:lnTo>
                  <a:pt x="361" y="0"/>
                </a:lnTo>
                <a:lnTo>
                  <a:pt x="330" y="0"/>
                </a:lnTo>
                <a:lnTo>
                  <a:pt x="303" y="0"/>
                </a:lnTo>
                <a:lnTo>
                  <a:pt x="273" y="2"/>
                </a:lnTo>
                <a:lnTo>
                  <a:pt x="246" y="4"/>
                </a:lnTo>
                <a:lnTo>
                  <a:pt x="218" y="6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9" y="28"/>
                </a:lnTo>
                <a:lnTo>
                  <a:pt x="96" y="35"/>
                </a:lnTo>
                <a:lnTo>
                  <a:pt x="78" y="43"/>
                </a:lnTo>
                <a:lnTo>
                  <a:pt x="59" y="51"/>
                </a:lnTo>
                <a:lnTo>
                  <a:pt x="44" y="60"/>
                </a:lnTo>
                <a:lnTo>
                  <a:pt x="31" y="70"/>
                </a:lnTo>
                <a:lnTo>
                  <a:pt x="19" y="80"/>
                </a:lnTo>
                <a:lnTo>
                  <a:pt x="11" y="90"/>
                </a:lnTo>
                <a:lnTo>
                  <a:pt x="5" y="101"/>
                </a:lnTo>
                <a:lnTo>
                  <a:pt x="1" y="111"/>
                </a:lnTo>
                <a:lnTo>
                  <a:pt x="0" y="121"/>
                </a:lnTo>
                <a:lnTo>
                  <a:pt x="1" y="133"/>
                </a:lnTo>
                <a:lnTo>
                  <a:pt x="5" y="143"/>
                </a:lnTo>
                <a:lnTo>
                  <a:pt x="11" y="154"/>
                </a:lnTo>
                <a:lnTo>
                  <a:pt x="19" y="164"/>
                </a:lnTo>
                <a:lnTo>
                  <a:pt x="31" y="173"/>
                </a:lnTo>
                <a:lnTo>
                  <a:pt x="44" y="182"/>
                </a:lnTo>
                <a:lnTo>
                  <a:pt x="59" y="192"/>
                </a:lnTo>
                <a:lnTo>
                  <a:pt x="78" y="201"/>
                </a:lnTo>
                <a:lnTo>
                  <a:pt x="96" y="209"/>
                </a:lnTo>
                <a:lnTo>
                  <a:pt x="119" y="216"/>
                </a:lnTo>
                <a:lnTo>
                  <a:pt x="141" y="221"/>
                </a:lnTo>
                <a:lnTo>
                  <a:pt x="165" y="227"/>
                </a:lnTo>
                <a:lnTo>
                  <a:pt x="191" y="233"/>
                </a:lnTo>
                <a:lnTo>
                  <a:pt x="218" y="236"/>
                </a:lnTo>
                <a:lnTo>
                  <a:pt x="246" y="240"/>
                </a:lnTo>
                <a:lnTo>
                  <a:pt x="273" y="242"/>
                </a:lnTo>
                <a:lnTo>
                  <a:pt x="303" y="243"/>
                </a:lnTo>
                <a:lnTo>
                  <a:pt x="330" y="245"/>
                </a:lnTo>
                <a:lnTo>
                  <a:pt x="361" y="243"/>
                </a:lnTo>
                <a:lnTo>
                  <a:pt x="389" y="242"/>
                </a:lnTo>
                <a:lnTo>
                  <a:pt x="416" y="240"/>
                </a:lnTo>
                <a:lnTo>
                  <a:pt x="444" y="236"/>
                </a:lnTo>
                <a:lnTo>
                  <a:pt x="471" y="233"/>
                </a:lnTo>
                <a:lnTo>
                  <a:pt x="497" y="227"/>
                </a:lnTo>
                <a:lnTo>
                  <a:pt x="521" y="221"/>
                </a:lnTo>
                <a:lnTo>
                  <a:pt x="545" y="216"/>
                </a:lnTo>
                <a:lnTo>
                  <a:pt x="566" y="209"/>
                </a:lnTo>
                <a:lnTo>
                  <a:pt x="586" y="201"/>
                </a:lnTo>
                <a:lnTo>
                  <a:pt x="603" y="192"/>
                </a:lnTo>
                <a:lnTo>
                  <a:pt x="618" y="182"/>
                </a:lnTo>
                <a:lnTo>
                  <a:pt x="632" y="173"/>
                </a:lnTo>
                <a:lnTo>
                  <a:pt x="643" y="164"/>
                </a:lnTo>
                <a:lnTo>
                  <a:pt x="651" y="154"/>
                </a:lnTo>
                <a:lnTo>
                  <a:pt x="657" y="143"/>
                </a:lnTo>
                <a:lnTo>
                  <a:pt x="661" y="133"/>
                </a:lnTo>
                <a:lnTo>
                  <a:pt x="663" y="1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Freeform 7">
            <a:extLst>
              <a:ext uri="{FF2B5EF4-FFF2-40B4-BE49-F238E27FC236}">
                <a16:creationId xmlns:a16="http://schemas.microsoft.com/office/drawing/2014/main" id="{516AE188-F023-4454-93F0-A198CF5EFE88}"/>
              </a:ext>
            </a:extLst>
          </p:cNvPr>
          <p:cNvSpPr>
            <a:spLocks/>
          </p:cNvSpPr>
          <p:nvPr/>
        </p:nvSpPr>
        <p:spPr bwMode="auto">
          <a:xfrm>
            <a:off x="7848601" y="1728788"/>
            <a:ext cx="1196975" cy="425450"/>
          </a:xfrm>
          <a:custGeom>
            <a:avLst/>
            <a:gdLst>
              <a:gd name="T0" fmla="*/ 2147483646 w 754"/>
              <a:gd name="T1" fmla="*/ 2147483646 h 268"/>
              <a:gd name="T2" fmla="*/ 2147483646 w 754"/>
              <a:gd name="T3" fmla="*/ 0 h 268"/>
              <a:gd name="T4" fmla="*/ 0 w 754"/>
              <a:gd name="T5" fmla="*/ 0 h 268"/>
              <a:gd name="T6" fmla="*/ 0 w 754"/>
              <a:gd name="T7" fmla="*/ 2147483646 h 268"/>
              <a:gd name="T8" fmla="*/ 2147483646 w 754"/>
              <a:gd name="T9" fmla="*/ 2147483646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4"/>
              <a:gd name="T16" fmla="*/ 0 h 268"/>
              <a:gd name="T17" fmla="*/ 754 w 754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4" h="268">
                <a:moveTo>
                  <a:pt x="753" y="267"/>
                </a:moveTo>
                <a:lnTo>
                  <a:pt x="753" y="0"/>
                </a:lnTo>
                <a:lnTo>
                  <a:pt x="0" y="0"/>
                </a:lnTo>
                <a:lnTo>
                  <a:pt x="0" y="267"/>
                </a:lnTo>
                <a:lnTo>
                  <a:pt x="753" y="2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0" name="Rectangle 8">
            <a:extLst>
              <a:ext uri="{FF2B5EF4-FFF2-40B4-BE49-F238E27FC236}">
                <a16:creationId xmlns:a16="http://schemas.microsoft.com/office/drawing/2014/main" id="{FD99C95C-7EDD-4893-AECD-CBF80157B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7675" y="877888"/>
            <a:ext cx="61715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mic Sans MS" panose="030F0702030302020204" pitchFamily="66" charset="0"/>
              </a:rPr>
              <a:t>name</a:t>
            </a:r>
          </a:p>
        </p:txBody>
      </p:sp>
      <p:sp>
        <p:nvSpPr>
          <p:cNvPr id="49161" name="Rectangle 9">
            <a:extLst>
              <a:ext uri="{FF2B5EF4-FFF2-40B4-BE49-F238E27FC236}">
                <a16:creationId xmlns:a16="http://schemas.microsoft.com/office/drawing/2014/main" id="{29E5F52D-CC87-49CF-A71E-02C622302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926" y="1098550"/>
            <a:ext cx="453651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u="sng">
                <a:solidFill>
                  <a:srgbClr val="000000"/>
                </a:solidFill>
                <a:latin typeface="Comic Sans MS" panose="030F0702030302020204" pitchFamily="66" charset="0"/>
              </a:rPr>
              <a:t>ssn</a:t>
            </a:r>
          </a:p>
        </p:txBody>
      </p:sp>
      <p:sp>
        <p:nvSpPr>
          <p:cNvPr id="49162" name="Rectangle 10">
            <a:extLst>
              <a:ext uri="{FF2B5EF4-FFF2-40B4-BE49-F238E27FC236}">
                <a16:creationId xmlns:a16="http://schemas.microsoft.com/office/drawing/2014/main" id="{91FB888D-C4B5-428D-A25F-5A9F37A8D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101" y="1789113"/>
            <a:ext cx="1064395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mic Sans MS" panose="030F0702030302020204" pitchFamily="66" charset="0"/>
              </a:rPr>
              <a:t>Employees</a:t>
            </a:r>
          </a:p>
        </p:txBody>
      </p:sp>
      <p:sp>
        <p:nvSpPr>
          <p:cNvPr id="49163" name="Rectangle 11">
            <a:extLst>
              <a:ext uri="{FF2B5EF4-FFF2-40B4-BE49-F238E27FC236}">
                <a16:creationId xmlns:a16="http://schemas.microsoft.com/office/drawing/2014/main" id="{4764F278-C52B-4BA6-9E39-77D1F3BF7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2889" y="1109663"/>
            <a:ext cx="41197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mic Sans MS" panose="030F0702030302020204" pitchFamily="66" charset="0"/>
              </a:rPr>
              <a:t>lot</a:t>
            </a:r>
          </a:p>
        </p:txBody>
      </p:sp>
      <p:sp>
        <p:nvSpPr>
          <p:cNvPr id="49164" name="Line 12">
            <a:extLst>
              <a:ext uri="{FF2B5EF4-FFF2-40B4-BE49-F238E27FC236}">
                <a16:creationId xmlns:a16="http://schemas.microsoft.com/office/drawing/2014/main" id="{3BE2C6E6-F6A5-40FF-B34E-D390ACF1D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6801" y="1482726"/>
            <a:ext cx="644525" cy="244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5" name="Line 13">
            <a:extLst>
              <a:ext uri="{FF2B5EF4-FFF2-40B4-BE49-F238E27FC236}">
                <a16:creationId xmlns:a16="http://schemas.microsoft.com/office/drawing/2014/main" id="{0AE2F444-9122-467E-9BE3-E4ED6C12F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2963" y="1225550"/>
            <a:ext cx="0" cy="501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6" name="Line 14">
            <a:extLst>
              <a:ext uri="{FF2B5EF4-FFF2-40B4-BE49-F238E27FC236}">
                <a16:creationId xmlns:a16="http://schemas.microsoft.com/office/drawing/2014/main" id="{D76EA2C4-69EF-425B-8BF5-B8175BF1F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83626" y="1516064"/>
            <a:ext cx="703263" cy="2111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Freeform 15">
            <a:extLst>
              <a:ext uri="{FF2B5EF4-FFF2-40B4-BE49-F238E27FC236}">
                <a16:creationId xmlns:a16="http://schemas.microsoft.com/office/drawing/2014/main" id="{443CBB20-4391-47DA-A320-7AB676770196}"/>
              </a:ext>
            </a:extLst>
          </p:cNvPr>
          <p:cNvSpPr>
            <a:spLocks/>
          </p:cNvSpPr>
          <p:nvPr/>
        </p:nvSpPr>
        <p:spPr bwMode="auto">
          <a:xfrm>
            <a:off x="5168900" y="2170113"/>
            <a:ext cx="1417638" cy="468312"/>
          </a:xfrm>
          <a:custGeom>
            <a:avLst/>
            <a:gdLst>
              <a:gd name="T0" fmla="*/ 0 w 893"/>
              <a:gd name="T1" fmla="*/ 2147483646 h 295"/>
              <a:gd name="T2" fmla="*/ 2147483646 w 893"/>
              <a:gd name="T3" fmla="*/ 2147483646 h 295"/>
              <a:gd name="T4" fmla="*/ 2147483646 w 893"/>
              <a:gd name="T5" fmla="*/ 2147483646 h 295"/>
              <a:gd name="T6" fmla="*/ 2147483646 w 893"/>
              <a:gd name="T7" fmla="*/ 2147483646 h 295"/>
              <a:gd name="T8" fmla="*/ 2147483646 w 893"/>
              <a:gd name="T9" fmla="*/ 2147483646 h 295"/>
              <a:gd name="T10" fmla="*/ 2147483646 w 893"/>
              <a:gd name="T11" fmla="*/ 2147483646 h 295"/>
              <a:gd name="T12" fmla="*/ 2147483646 w 893"/>
              <a:gd name="T13" fmla="*/ 2147483646 h 295"/>
              <a:gd name="T14" fmla="*/ 2147483646 w 893"/>
              <a:gd name="T15" fmla="*/ 2147483646 h 295"/>
              <a:gd name="T16" fmla="*/ 2147483646 w 893"/>
              <a:gd name="T17" fmla="*/ 2147483646 h 295"/>
              <a:gd name="T18" fmla="*/ 2147483646 w 893"/>
              <a:gd name="T19" fmla="*/ 2147483646 h 295"/>
              <a:gd name="T20" fmla="*/ 2147483646 w 893"/>
              <a:gd name="T21" fmla="*/ 2147483646 h 295"/>
              <a:gd name="T22" fmla="*/ 2147483646 w 893"/>
              <a:gd name="T23" fmla="*/ 2147483646 h 295"/>
              <a:gd name="T24" fmla="*/ 2147483646 w 893"/>
              <a:gd name="T25" fmla="*/ 2147483646 h 295"/>
              <a:gd name="T26" fmla="*/ 2147483646 w 893"/>
              <a:gd name="T27" fmla="*/ 2147483646 h 295"/>
              <a:gd name="T28" fmla="*/ 2147483646 w 893"/>
              <a:gd name="T29" fmla="*/ 2147483646 h 295"/>
              <a:gd name="T30" fmla="*/ 2147483646 w 893"/>
              <a:gd name="T31" fmla="*/ 2147483646 h 295"/>
              <a:gd name="T32" fmla="*/ 2147483646 w 893"/>
              <a:gd name="T33" fmla="*/ 2147483646 h 295"/>
              <a:gd name="T34" fmla="*/ 2147483646 w 893"/>
              <a:gd name="T35" fmla="*/ 2147483646 h 295"/>
              <a:gd name="T36" fmla="*/ 2147483646 w 893"/>
              <a:gd name="T37" fmla="*/ 2147483646 h 295"/>
              <a:gd name="T38" fmla="*/ 2147483646 w 893"/>
              <a:gd name="T39" fmla="*/ 2147483646 h 295"/>
              <a:gd name="T40" fmla="*/ 2147483646 w 893"/>
              <a:gd name="T41" fmla="*/ 2147483646 h 295"/>
              <a:gd name="T42" fmla="*/ 2147483646 w 893"/>
              <a:gd name="T43" fmla="*/ 2147483646 h 295"/>
              <a:gd name="T44" fmla="*/ 2147483646 w 893"/>
              <a:gd name="T45" fmla="*/ 2147483646 h 295"/>
              <a:gd name="T46" fmla="*/ 2147483646 w 893"/>
              <a:gd name="T47" fmla="*/ 2147483646 h 295"/>
              <a:gd name="T48" fmla="*/ 2147483646 w 893"/>
              <a:gd name="T49" fmla="*/ 2147483646 h 295"/>
              <a:gd name="T50" fmla="*/ 2147483646 w 893"/>
              <a:gd name="T51" fmla="*/ 2147483646 h 295"/>
              <a:gd name="T52" fmla="*/ 2147483646 w 893"/>
              <a:gd name="T53" fmla="*/ 0 h 295"/>
              <a:gd name="T54" fmla="*/ 2147483646 w 893"/>
              <a:gd name="T55" fmla="*/ 0 h 295"/>
              <a:gd name="T56" fmla="*/ 2147483646 w 893"/>
              <a:gd name="T57" fmla="*/ 2147483646 h 295"/>
              <a:gd name="T58" fmla="*/ 2147483646 w 893"/>
              <a:gd name="T59" fmla="*/ 2147483646 h 295"/>
              <a:gd name="T60" fmla="*/ 2147483646 w 893"/>
              <a:gd name="T61" fmla="*/ 2147483646 h 295"/>
              <a:gd name="T62" fmla="*/ 2147483646 w 893"/>
              <a:gd name="T63" fmla="*/ 2147483646 h 295"/>
              <a:gd name="T64" fmla="*/ 2147483646 w 893"/>
              <a:gd name="T65" fmla="*/ 2147483646 h 295"/>
              <a:gd name="T66" fmla="*/ 2147483646 w 893"/>
              <a:gd name="T67" fmla="*/ 2147483646 h 295"/>
              <a:gd name="T68" fmla="*/ 2147483646 w 893"/>
              <a:gd name="T69" fmla="*/ 2147483646 h 295"/>
              <a:gd name="T70" fmla="*/ 0 w 893"/>
              <a:gd name="T71" fmla="*/ 2147483646 h 29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893"/>
              <a:gd name="T109" fmla="*/ 0 h 295"/>
              <a:gd name="T110" fmla="*/ 893 w 893"/>
              <a:gd name="T111" fmla="*/ 295 h 295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893" h="295">
                <a:moveTo>
                  <a:pt x="0" y="146"/>
                </a:moveTo>
                <a:lnTo>
                  <a:pt x="0" y="159"/>
                </a:lnTo>
                <a:lnTo>
                  <a:pt x="4" y="172"/>
                </a:lnTo>
                <a:lnTo>
                  <a:pt x="14" y="184"/>
                </a:lnTo>
                <a:lnTo>
                  <a:pt x="26" y="197"/>
                </a:lnTo>
                <a:lnTo>
                  <a:pt x="41" y="208"/>
                </a:lnTo>
                <a:lnTo>
                  <a:pt x="58" y="219"/>
                </a:lnTo>
                <a:lnTo>
                  <a:pt x="80" y="229"/>
                </a:lnTo>
                <a:lnTo>
                  <a:pt x="102" y="241"/>
                </a:lnTo>
                <a:lnTo>
                  <a:pt x="129" y="251"/>
                </a:lnTo>
                <a:lnTo>
                  <a:pt x="159" y="259"/>
                </a:lnTo>
                <a:lnTo>
                  <a:pt x="189" y="265"/>
                </a:lnTo>
                <a:lnTo>
                  <a:pt x="222" y="272"/>
                </a:lnTo>
                <a:lnTo>
                  <a:pt x="257" y="280"/>
                </a:lnTo>
                <a:lnTo>
                  <a:pt x="292" y="283"/>
                </a:lnTo>
                <a:lnTo>
                  <a:pt x="329" y="288"/>
                </a:lnTo>
                <a:lnTo>
                  <a:pt x="369" y="290"/>
                </a:lnTo>
                <a:lnTo>
                  <a:pt x="407" y="292"/>
                </a:lnTo>
                <a:lnTo>
                  <a:pt x="445" y="294"/>
                </a:lnTo>
                <a:lnTo>
                  <a:pt x="484" y="292"/>
                </a:lnTo>
                <a:lnTo>
                  <a:pt x="522" y="290"/>
                </a:lnTo>
                <a:lnTo>
                  <a:pt x="562" y="288"/>
                </a:lnTo>
                <a:lnTo>
                  <a:pt x="599" y="283"/>
                </a:lnTo>
                <a:lnTo>
                  <a:pt x="634" y="278"/>
                </a:lnTo>
                <a:lnTo>
                  <a:pt x="669" y="272"/>
                </a:lnTo>
                <a:lnTo>
                  <a:pt x="702" y="265"/>
                </a:lnTo>
                <a:lnTo>
                  <a:pt x="732" y="259"/>
                </a:lnTo>
                <a:lnTo>
                  <a:pt x="761" y="250"/>
                </a:lnTo>
                <a:lnTo>
                  <a:pt x="788" y="241"/>
                </a:lnTo>
                <a:lnTo>
                  <a:pt x="811" y="229"/>
                </a:lnTo>
                <a:lnTo>
                  <a:pt x="833" y="219"/>
                </a:lnTo>
                <a:lnTo>
                  <a:pt x="850" y="208"/>
                </a:lnTo>
                <a:lnTo>
                  <a:pt x="866" y="197"/>
                </a:lnTo>
                <a:lnTo>
                  <a:pt x="877" y="184"/>
                </a:lnTo>
                <a:lnTo>
                  <a:pt x="884" y="171"/>
                </a:lnTo>
                <a:lnTo>
                  <a:pt x="890" y="159"/>
                </a:lnTo>
                <a:lnTo>
                  <a:pt x="892" y="146"/>
                </a:lnTo>
                <a:lnTo>
                  <a:pt x="890" y="134"/>
                </a:lnTo>
                <a:lnTo>
                  <a:pt x="884" y="121"/>
                </a:lnTo>
                <a:lnTo>
                  <a:pt x="877" y="109"/>
                </a:lnTo>
                <a:lnTo>
                  <a:pt x="865" y="96"/>
                </a:lnTo>
                <a:lnTo>
                  <a:pt x="850" y="84"/>
                </a:lnTo>
                <a:lnTo>
                  <a:pt x="833" y="73"/>
                </a:lnTo>
                <a:lnTo>
                  <a:pt x="811" y="61"/>
                </a:lnTo>
                <a:lnTo>
                  <a:pt x="788" y="51"/>
                </a:lnTo>
                <a:lnTo>
                  <a:pt x="761" y="42"/>
                </a:lnTo>
                <a:lnTo>
                  <a:pt x="732" y="32"/>
                </a:lnTo>
                <a:lnTo>
                  <a:pt x="701" y="25"/>
                </a:lnTo>
                <a:lnTo>
                  <a:pt x="669" y="19"/>
                </a:lnTo>
                <a:lnTo>
                  <a:pt x="634" y="13"/>
                </a:lnTo>
                <a:lnTo>
                  <a:pt x="599" y="7"/>
                </a:lnTo>
                <a:lnTo>
                  <a:pt x="560" y="4"/>
                </a:lnTo>
                <a:lnTo>
                  <a:pt x="522" y="1"/>
                </a:lnTo>
                <a:lnTo>
                  <a:pt x="484" y="0"/>
                </a:lnTo>
                <a:lnTo>
                  <a:pt x="445" y="0"/>
                </a:lnTo>
                <a:lnTo>
                  <a:pt x="407" y="0"/>
                </a:lnTo>
                <a:lnTo>
                  <a:pt x="369" y="1"/>
                </a:lnTo>
                <a:lnTo>
                  <a:pt x="329" y="4"/>
                </a:lnTo>
                <a:lnTo>
                  <a:pt x="292" y="7"/>
                </a:lnTo>
                <a:lnTo>
                  <a:pt x="257" y="13"/>
                </a:lnTo>
                <a:lnTo>
                  <a:pt x="222" y="19"/>
                </a:lnTo>
                <a:lnTo>
                  <a:pt x="189" y="25"/>
                </a:lnTo>
                <a:lnTo>
                  <a:pt x="159" y="33"/>
                </a:lnTo>
                <a:lnTo>
                  <a:pt x="129" y="42"/>
                </a:lnTo>
                <a:lnTo>
                  <a:pt x="102" y="51"/>
                </a:lnTo>
                <a:lnTo>
                  <a:pt x="80" y="61"/>
                </a:lnTo>
                <a:lnTo>
                  <a:pt x="58" y="73"/>
                </a:lnTo>
                <a:lnTo>
                  <a:pt x="41" y="84"/>
                </a:lnTo>
                <a:lnTo>
                  <a:pt x="26" y="96"/>
                </a:lnTo>
                <a:lnTo>
                  <a:pt x="14" y="109"/>
                </a:lnTo>
                <a:lnTo>
                  <a:pt x="4" y="121"/>
                </a:lnTo>
                <a:lnTo>
                  <a:pt x="0" y="134"/>
                </a:lnTo>
                <a:lnTo>
                  <a:pt x="0" y="14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8" name="Rectangle 16">
            <a:extLst>
              <a:ext uri="{FF2B5EF4-FFF2-40B4-BE49-F238E27FC236}">
                <a16:creationId xmlns:a16="http://schemas.microsoft.com/office/drawing/2014/main" id="{A996B946-F5E4-4C63-B068-330465A4F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1" y="2246313"/>
            <a:ext cx="1328891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mic Sans MS" panose="030F0702030302020204" pitchFamily="66" charset="0"/>
              </a:rPr>
              <a:t>hourly_wages</a:t>
            </a:r>
          </a:p>
        </p:txBody>
      </p:sp>
      <p:sp>
        <p:nvSpPr>
          <p:cNvPr id="49169" name="Line 17">
            <a:extLst>
              <a:ext uri="{FF2B5EF4-FFF2-40B4-BE49-F238E27FC236}">
                <a16:creationId xmlns:a16="http://schemas.microsoft.com/office/drawing/2014/main" id="{7E540A70-74EC-4F5E-9057-637EA933B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2647951"/>
            <a:ext cx="620712" cy="5127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0" name="Freeform 18">
            <a:extLst>
              <a:ext uri="{FF2B5EF4-FFF2-40B4-BE49-F238E27FC236}">
                <a16:creationId xmlns:a16="http://schemas.microsoft.com/office/drawing/2014/main" id="{CFF08E33-2818-4A35-AA14-EBC6A6BD2F5F}"/>
              </a:ext>
            </a:extLst>
          </p:cNvPr>
          <p:cNvSpPr>
            <a:spLocks/>
          </p:cNvSpPr>
          <p:nvPr/>
        </p:nvSpPr>
        <p:spPr bwMode="auto">
          <a:xfrm>
            <a:off x="9436100" y="2511425"/>
            <a:ext cx="1085850" cy="431800"/>
          </a:xfrm>
          <a:custGeom>
            <a:avLst/>
            <a:gdLst>
              <a:gd name="T0" fmla="*/ 2147483646 w 684"/>
              <a:gd name="T1" fmla="*/ 2147483646 h 272"/>
              <a:gd name="T2" fmla="*/ 2147483646 w 684"/>
              <a:gd name="T3" fmla="*/ 2147483646 h 272"/>
              <a:gd name="T4" fmla="*/ 2147483646 w 684"/>
              <a:gd name="T5" fmla="*/ 2147483646 h 272"/>
              <a:gd name="T6" fmla="*/ 2147483646 w 684"/>
              <a:gd name="T7" fmla="*/ 2147483646 h 272"/>
              <a:gd name="T8" fmla="*/ 2147483646 w 684"/>
              <a:gd name="T9" fmla="*/ 2147483646 h 272"/>
              <a:gd name="T10" fmla="*/ 2147483646 w 684"/>
              <a:gd name="T11" fmla="*/ 2147483646 h 272"/>
              <a:gd name="T12" fmla="*/ 2147483646 w 684"/>
              <a:gd name="T13" fmla="*/ 2147483646 h 272"/>
              <a:gd name="T14" fmla="*/ 2147483646 w 684"/>
              <a:gd name="T15" fmla="*/ 2147483646 h 272"/>
              <a:gd name="T16" fmla="*/ 2147483646 w 684"/>
              <a:gd name="T17" fmla="*/ 2147483646 h 272"/>
              <a:gd name="T18" fmla="*/ 2147483646 w 684"/>
              <a:gd name="T19" fmla="*/ 2147483646 h 272"/>
              <a:gd name="T20" fmla="*/ 2147483646 w 684"/>
              <a:gd name="T21" fmla="*/ 2147483646 h 272"/>
              <a:gd name="T22" fmla="*/ 2147483646 w 684"/>
              <a:gd name="T23" fmla="*/ 2147483646 h 272"/>
              <a:gd name="T24" fmla="*/ 2147483646 w 684"/>
              <a:gd name="T25" fmla="*/ 2147483646 h 272"/>
              <a:gd name="T26" fmla="*/ 2147483646 w 684"/>
              <a:gd name="T27" fmla="*/ 2147483646 h 272"/>
              <a:gd name="T28" fmla="*/ 2147483646 w 684"/>
              <a:gd name="T29" fmla="*/ 2147483646 h 272"/>
              <a:gd name="T30" fmla="*/ 2147483646 w 684"/>
              <a:gd name="T31" fmla="*/ 2147483646 h 272"/>
              <a:gd name="T32" fmla="*/ 2147483646 w 684"/>
              <a:gd name="T33" fmla="*/ 2147483646 h 272"/>
              <a:gd name="T34" fmla="*/ 2147483646 w 684"/>
              <a:gd name="T35" fmla="*/ 2147483646 h 272"/>
              <a:gd name="T36" fmla="*/ 2147483646 w 684"/>
              <a:gd name="T37" fmla="*/ 2147483646 h 272"/>
              <a:gd name="T38" fmla="*/ 2147483646 w 684"/>
              <a:gd name="T39" fmla="*/ 2147483646 h 272"/>
              <a:gd name="T40" fmla="*/ 2147483646 w 684"/>
              <a:gd name="T41" fmla="*/ 2147483646 h 272"/>
              <a:gd name="T42" fmla="*/ 2147483646 w 684"/>
              <a:gd name="T43" fmla="*/ 2147483646 h 272"/>
              <a:gd name="T44" fmla="*/ 2147483646 w 684"/>
              <a:gd name="T45" fmla="*/ 2147483646 h 272"/>
              <a:gd name="T46" fmla="*/ 2147483646 w 684"/>
              <a:gd name="T47" fmla="*/ 2147483646 h 272"/>
              <a:gd name="T48" fmla="*/ 2147483646 w 684"/>
              <a:gd name="T49" fmla="*/ 2147483646 h 272"/>
              <a:gd name="T50" fmla="*/ 2147483646 w 684"/>
              <a:gd name="T51" fmla="*/ 2147483646 h 272"/>
              <a:gd name="T52" fmla="*/ 2147483646 w 684"/>
              <a:gd name="T53" fmla="*/ 2147483646 h 272"/>
              <a:gd name="T54" fmla="*/ 2147483646 w 684"/>
              <a:gd name="T55" fmla="*/ 2147483646 h 272"/>
              <a:gd name="T56" fmla="*/ 2147483646 w 684"/>
              <a:gd name="T57" fmla="*/ 2147483646 h 272"/>
              <a:gd name="T58" fmla="*/ 2147483646 w 684"/>
              <a:gd name="T59" fmla="*/ 2147483646 h 272"/>
              <a:gd name="T60" fmla="*/ 2147483646 w 684"/>
              <a:gd name="T61" fmla="*/ 2147483646 h 272"/>
              <a:gd name="T62" fmla="*/ 2147483646 w 684"/>
              <a:gd name="T63" fmla="*/ 2147483646 h 272"/>
              <a:gd name="T64" fmla="*/ 2147483646 w 684"/>
              <a:gd name="T65" fmla="*/ 2147483646 h 272"/>
              <a:gd name="T66" fmla="*/ 2147483646 w 684"/>
              <a:gd name="T67" fmla="*/ 2147483646 h 272"/>
              <a:gd name="T68" fmla="*/ 2147483646 w 684"/>
              <a:gd name="T69" fmla="*/ 2147483646 h 272"/>
              <a:gd name="T70" fmla="*/ 2147483646 w 684"/>
              <a:gd name="T71" fmla="*/ 2147483646 h 27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84"/>
              <a:gd name="T109" fmla="*/ 0 h 272"/>
              <a:gd name="T110" fmla="*/ 684 w 684"/>
              <a:gd name="T111" fmla="*/ 272 h 272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84" h="272">
                <a:moveTo>
                  <a:pt x="0" y="136"/>
                </a:moveTo>
                <a:lnTo>
                  <a:pt x="1" y="147"/>
                </a:lnTo>
                <a:lnTo>
                  <a:pt x="3" y="158"/>
                </a:lnTo>
                <a:lnTo>
                  <a:pt x="10" y="170"/>
                </a:lnTo>
                <a:lnTo>
                  <a:pt x="19" y="181"/>
                </a:lnTo>
                <a:lnTo>
                  <a:pt x="31" y="192"/>
                </a:lnTo>
                <a:lnTo>
                  <a:pt x="44" y="204"/>
                </a:lnTo>
                <a:lnTo>
                  <a:pt x="61" y="213"/>
                </a:lnTo>
                <a:lnTo>
                  <a:pt x="77" y="222"/>
                </a:lnTo>
                <a:lnTo>
                  <a:pt x="98" y="231"/>
                </a:lnTo>
                <a:lnTo>
                  <a:pt x="120" y="239"/>
                </a:lnTo>
                <a:lnTo>
                  <a:pt x="144" y="247"/>
                </a:lnTo>
                <a:lnTo>
                  <a:pt x="169" y="252"/>
                </a:lnTo>
                <a:lnTo>
                  <a:pt x="196" y="258"/>
                </a:lnTo>
                <a:lnTo>
                  <a:pt x="224" y="263"/>
                </a:lnTo>
                <a:lnTo>
                  <a:pt x="251" y="267"/>
                </a:lnTo>
                <a:lnTo>
                  <a:pt x="281" y="269"/>
                </a:lnTo>
                <a:lnTo>
                  <a:pt x="310" y="271"/>
                </a:lnTo>
                <a:lnTo>
                  <a:pt x="339" y="271"/>
                </a:lnTo>
                <a:lnTo>
                  <a:pt x="369" y="271"/>
                </a:lnTo>
                <a:lnTo>
                  <a:pt x="399" y="269"/>
                </a:lnTo>
                <a:lnTo>
                  <a:pt x="428" y="265"/>
                </a:lnTo>
                <a:lnTo>
                  <a:pt x="457" y="263"/>
                </a:lnTo>
                <a:lnTo>
                  <a:pt x="485" y="258"/>
                </a:lnTo>
                <a:lnTo>
                  <a:pt x="512" y="252"/>
                </a:lnTo>
                <a:lnTo>
                  <a:pt x="536" y="247"/>
                </a:lnTo>
                <a:lnTo>
                  <a:pt x="559" y="239"/>
                </a:lnTo>
                <a:lnTo>
                  <a:pt x="582" y="231"/>
                </a:lnTo>
                <a:lnTo>
                  <a:pt x="601" y="222"/>
                </a:lnTo>
                <a:lnTo>
                  <a:pt x="621" y="213"/>
                </a:lnTo>
                <a:lnTo>
                  <a:pt x="636" y="204"/>
                </a:lnTo>
                <a:lnTo>
                  <a:pt x="650" y="192"/>
                </a:lnTo>
                <a:lnTo>
                  <a:pt x="662" y="181"/>
                </a:lnTo>
                <a:lnTo>
                  <a:pt x="671" y="170"/>
                </a:lnTo>
                <a:lnTo>
                  <a:pt x="677" y="158"/>
                </a:lnTo>
                <a:lnTo>
                  <a:pt x="681" y="147"/>
                </a:lnTo>
                <a:lnTo>
                  <a:pt x="683" y="136"/>
                </a:lnTo>
                <a:lnTo>
                  <a:pt x="681" y="123"/>
                </a:lnTo>
                <a:lnTo>
                  <a:pt x="677" y="112"/>
                </a:lnTo>
                <a:lnTo>
                  <a:pt x="671" y="100"/>
                </a:lnTo>
                <a:lnTo>
                  <a:pt x="662" y="88"/>
                </a:lnTo>
                <a:lnTo>
                  <a:pt x="650" y="79"/>
                </a:lnTo>
                <a:lnTo>
                  <a:pt x="636" y="69"/>
                </a:lnTo>
                <a:lnTo>
                  <a:pt x="621" y="58"/>
                </a:lnTo>
                <a:lnTo>
                  <a:pt x="601" y="48"/>
                </a:lnTo>
                <a:lnTo>
                  <a:pt x="582" y="39"/>
                </a:lnTo>
                <a:lnTo>
                  <a:pt x="559" y="31"/>
                </a:lnTo>
                <a:lnTo>
                  <a:pt x="536" y="25"/>
                </a:lnTo>
                <a:lnTo>
                  <a:pt x="511" y="19"/>
                </a:lnTo>
                <a:lnTo>
                  <a:pt x="485" y="12"/>
                </a:lnTo>
                <a:lnTo>
                  <a:pt x="457" y="9"/>
                </a:lnTo>
                <a:lnTo>
                  <a:pt x="428" y="4"/>
                </a:lnTo>
                <a:lnTo>
                  <a:pt x="399" y="2"/>
                </a:lnTo>
                <a:lnTo>
                  <a:pt x="369" y="1"/>
                </a:lnTo>
                <a:lnTo>
                  <a:pt x="339" y="0"/>
                </a:lnTo>
                <a:lnTo>
                  <a:pt x="310" y="1"/>
                </a:lnTo>
                <a:lnTo>
                  <a:pt x="281" y="2"/>
                </a:lnTo>
                <a:lnTo>
                  <a:pt x="251" y="4"/>
                </a:lnTo>
                <a:lnTo>
                  <a:pt x="224" y="9"/>
                </a:lnTo>
                <a:lnTo>
                  <a:pt x="196" y="12"/>
                </a:lnTo>
                <a:lnTo>
                  <a:pt x="169" y="19"/>
                </a:lnTo>
                <a:lnTo>
                  <a:pt x="144" y="25"/>
                </a:lnTo>
                <a:lnTo>
                  <a:pt x="120" y="31"/>
                </a:lnTo>
                <a:lnTo>
                  <a:pt x="98" y="40"/>
                </a:lnTo>
                <a:lnTo>
                  <a:pt x="77" y="48"/>
                </a:lnTo>
                <a:lnTo>
                  <a:pt x="60" y="58"/>
                </a:lnTo>
                <a:lnTo>
                  <a:pt x="44" y="69"/>
                </a:lnTo>
                <a:lnTo>
                  <a:pt x="31" y="79"/>
                </a:lnTo>
                <a:lnTo>
                  <a:pt x="19" y="88"/>
                </a:lnTo>
                <a:lnTo>
                  <a:pt x="10" y="100"/>
                </a:lnTo>
                <a:lnTo>
                  <a:pt x="3" y="113"/>
                </a:lnTo>
                <a:lnTo>
                  <a:pt x="1" y="123"/>
                </a:lnTo>
                <a:lnTo>
                  <a:pt x="0" y="13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1" name="Freeform 19">
            <a:extLst>
              <a:ext uri="{FF2B5EF4-FFF2-40B4-BE49-F238E27FC236}">
                <a16:creationId xmlns:a16="http://schemas.microsoft.com/office/drawing/2014/main" id="{DC8053CC-8037-4BC1-AB30-C4F9863F9068}"/>
              </a:ext>
            </a:extLst>
          </p:cNvPr>
          <p:cNvSpPr>
            <a:spLocks/>
          </p:cNvSpPr>
          <p:nvPr/>
        </p:nvSpPr>
        <p:spPr bwMode="auto">
          <a:xfrm>
            <a:off x="6696075" y="2173288"/>
            <a:ext cx="1525588" cy="481012"/>
          </a:xfrm>
          <a:custGeom>
            <a:avLst/>
            <a:gdLst>
              <a:gd name="T0" fmla="*/ 2147483646 w 961"/>
              <a:gd name="T1" fmla="*/ 2147483646 h 303"/>
              <a:gd name="T2" fmla="*/ 2147483646 w 961"/>
              <a:gd name="T3" fmla="*/ 2147483646 h 303"/>
              <a:gd name="T4" fmla="*/ 2147483646 w 961"/>
              <a:gd name="T5" fmla="*/ 2147483646 h 303"/>
              <a:gd name="T6" fmla="*/ 2147483646 w 961"/>
              <a:gd name="T7" fmla="*/ 2147483646 h 303"/>
              <a:gd name="T8" fmla="*/ 2147483646 w 961"/>
              <a:gd name="T9" fmla="*/ 2147483646 h 303"/>
              <a:gd name="T10" fmla="*/ 2147483646 w 961"/>
              <a:gd name="T11" fmla="*/ 2147483646 h 303"/>
              <a:gd name="T12" fmla="*/ 2147483646 w 961"/>
              <a:gd name="T13" fmla="*/ 2147483646 h 303"/>
              <a:gd name="T14" fmla="*/ 2147483646 w 961"/>
              <a:gd name="T15" fmla="*/ 2147483646 h 303"/>
              <a:gd name="T16" fmla="*/ 2147483646 w 961"/>
              <a:gd name="T17" fmla="*/ 2147483646 h 303"/>
              <a:gd name="T18" fmla="*/ 2147483646 w 961"/>
              <a:gd name="T19" fmla="*/ 2147483646 h 303"/>
              <a:gd name="T20" fmla="*/ 2147483646 w 961"/>
              <a:gd name="T21" fmla="*/ 2147483646 h 303"/>
              <a:gd name="T22" fmla="*/ 2147483646 w 961"/>
              <a:gd name="T23" fmla="*/ 2147483646 h 303"/>
              <a:gd name="T24" fmla="*/ 2147483646 w 961"/>
              <a:gd name="T25" fmla="*/ 2147483646 h 303"/>
              <a:gd name="T26" fmla="*/ 2147483646 w 961"/>
              <a:gd name="T27" fmla="*/ 2147483646 h 303"/>
              <a:gd name="T28" fmla="*/ 2147483646 w 961"/>
              <a:gd name="T29" fmla="*/ 2147483646 h 303"/>
              <a:gd name="T30" fmla="*/ 2147483646 w 961"/>
              <a:gd name="T31" fmla="*/ 2147483646 h 303"/>
              <a:gd name="T32" fmla="*/ 2147483646 w 961"/>
              <a:gd name="T33" fmla="*/ 2147483646 h 303"/>
              <a:gd name="T34" fmla="*/ 2147483646 w 961"/>
              <a:gd name="T35" fmla="*/ 2147483646 h 303"/>
              <a:gd name="T36" fmla="*/ 2147483646 w 961"/>
              <a:gd name="T37" fmla="*/ 2147483646 h 303"/>
              <a:gd name="T38" fmla="*/ 2147483646 w 961"/>
              <a:gd name="T39" fmla="*/ 2147483646 h 303"/>
              <a:gd name="T40" fmla="*/ 2147483646 w 961"/>
              <a:gd name="T41" fmla="*/ 2147483646 h 303"/>
              <a:gd name="T42" fmla="*/ 2147483646 w 961"/>
              <a:gd name="T43" fmla="*/ 2147483646 h 303"/>
              <a:gd name="T44" fmla="*/ 2147483646 w 961"/>
              <a:gd name="T45" fmla="*/ 2147483646 h 303"/>
              <a:gd name="T46" fmla="*/ 2147483646 w 961"/>
              <a:gd name="T47" fmla="*/ 2147483646 h 303"/>
              <a:gd name="T48" fmla="*/ 2147483646 w 961"/>
              <a:gd name="T49" fmla="*/ 2147483646 h 303"/>
              <a:gd name="T50" fmla="*/ 2147483646 w 961"/>
              <a:gd name="T51" fmla="*/ 2147483646 h 303"/>
              <a:gd name="T52" fmla="*/ 2147483646 w 961"/>
              <a:gd name="T53" fmla="*/ 2147483646 h 303"/>
              <a:gd name="T54" fmla="*/ 2147483646 w 961"/>
              <a:gd name="T55" fmla="*/ 2147483646 h 303"/>
              <a:gd name="T56" fmla="*/ 2147483646 w 961"/>
              <a:gd name="T57" fmla="*/ 2147483646 h 303"/>
              <a:gd name="T58" fmla="*/ 2147483646 w 961"/>
              <a:gd name="T59" fmla="*/ 2147483646 h 303"/>
              <a:gd name="T60" fmla="*/ 2147483646 w 961"/>
              <a:gd name="T61" fmla="*/ 2147483646 h 303"/>
              <a:gd name="T62" fmla="*/ 2147483646 w 961"/>
              <a:gd name="T63" fmla="*/ 2147483646 h 303"/>
              <a:gd name="T64" fmla="*/ 2147483646 w 961"/>
              <a:gd name="T65" fmla="*/ 2147483646 h 303"/>
              <a:gd name="T66" fmla="*/ 2147483646 w 961"/>
              <a:gd name="T67" fmla="*/ 2147483646 h 303"/>
              <a:gd name="T68" fmla="*/ 2147483646 w 961"/>
              <a:gd name="T69" fmla="*/ 2147483646 h 303"/>
              <a:gd name="T70" fmla="*/ 2147483646 w 961"/>
              <a:gd name="T71" fmla="*/ 2147483646 h 30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961"/>
              <a:gd name="T109" fmla="*/ 0 h 303"/>
              <a:gd name="T110" fmla="*/ 961 w 961"/>
              <a:gd name="T111" fmla="*/ 303 h 30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961" h="303">
                <a:moveTo>
                  <a:pt x="0" y="152"/>
                </a:moveTo>
                <a:lnTo>
                  <a:pt x="1" y="164"/>
                </a:lnTo>
                <a:lnTo>
                  <a:pt x="7" y="177"/>
                </a:lnTo>
                <a:lnTo>
                  <a:pt x="17" y="189"/>
                </a:lnTo>
                <a:lnTo>
                  <a:pt x="28" y="203"/>
                </a:lnTo>
                <a:lnTo>
                  <a:pt x="46" y="215"/>
                </a:lnTo>
                <a:lnTo>
                  <a:pt x="63" y="226"/>
                </a:lnTo>
                <a:lnTo>
                  <a:pt x="85" y="237"/>
                </a:lnTo>
                <a:lnTo>
                  <a:pt x="113" y="247"/>
                </a:lnTo>
                <a:lnTo>
                  <a:pt x="139" y="258"/>
                </a:lnTo>
                <a:lnTo>
                  <a:pt x="172" y="266"/>
                </a:lnTo>
                <a:lnTo>
                  <a:pt x="205" y="274"/>
                </a:lnTo>
                <a:lnTo>
                  <a:pt x="241" y="281"/>
                </a:lnTo>
                <a:lnTo>
                  <a:pt x="277" y="287"/>
                </a:lnTo>
                <a:lnTo>
                  <a:pt x="315" y="292"/>
                </a:lnTo>
                <a:lnTo>
                  <a:pt x="355" y="296"/>
                </a:lnTo>
                <a:lnTo>
                  <a:pt x="396" y="299"/>
                </a:lnTo>
                <a:lnTo>
                  <a:pt x="438" y="302"/>
                </a:lnTo>
                <a:lnTo>
                  <a:pt x="481" y="302"/>
                </a:lnTo>
                <a:lnTo>
                  <a:pt x="520" y="302"/>
                </a:lnTo>
                <a:lnTo>
                  <a:pt x="563" y="299"/>
                </a:lnTo>
                <a:lnTo>
                  <a:pt x="604" y="295"/>
                </a:lnTo>
                <a:lnTo>
                  <a:pt x="643" y="292"/>
                </a:lnTo>
                <a:lnTo>
                  <a:pt x="682" y="287"/>
                </a:lnTo>
                <a:lnTo>
                  <a:pt x="720" y="281"/>
                </a:lnTo>
                <a:lnTo>
                  <a:pt x="754" y="274"/>
                </a:lnTo>
                <a:lnTo>
                  <a:pt x="787" y="266"/>
                </a:lnTo>
                <a:lnTo>
                  <a:pt x="820" y="258"/>
                </a:lnTo>
                <a:lnTo>
                  <a:pt x="848" y="247"/>
                </a:lnTo>
                <a:lnTo>
                  <a:pt x="873" y="237"/>
                </a:lnTo>
                <a:lnTo>
                  <a:pt x="894" y="226"/>
                </a:lnTo>
                <a:lnTo>
                  <a:pt x="916" y="215"/>
                </a:lnTo>
                <a:lnTo>
                  <a:pt x="930" y="203"/>
                </a:lnTo>
                <a:lnTo>
                  <a:pt x="942" y="189"/>
                </a:lnTo>
                <a:lnTo>
                  <a:pt x="952" y="177"/>
                </a:lnTo>
                <a:lnTo>
                  <a:pt x="958" y="164"/>
                </a:lnTo>
                <a:lnTo>
                  <a:pt x="960" y="152"/>
                </a:lnTo>
                <a:lnTo>
                  <a:pt x="958" y="137"/>
                </a:lnTo>
                <a:lnTo>
                  <a:pt x="952" y="124"/>
                </a:lnTo>
                <a:lnTo>
                  <a:pt x="942" y="112"/>
                </a:lnTo>
                <a:lnTo>
                  <a:pt x="930" y="98"/>
                </a:lnTo>
                <a:lnTo>
                  <a:pt x="916" y="87"/>
                </a:lnTo>
                <a:lnTo>
                  <a:pt x="894" y="76"/>
                </a:lnTo>
                <a:lnTo>
                  <a:pt x="871" y="65"/>
                </a:lnTo>
                <a:lnTo>
                  <a:pt x="848" y="54"/>
                </a:lnTo>
                <a:lnTo>
                  <a:pt x="820" y="43"/>
                </a:lnTo>
                <a:lnTo>
                  <a:pt x="787" y="34"/>
                </a:lnTo>
                <a:lnTo>
                  <a:pt x="754" y="28"/>
                </a:lnTo>
                <a:lnTo>
                  <a:pt x="717" y="21"/>
                </a:lnTo>
                <a:lnTo>
                  <a:pt x="682" y="14"/>
                </a:lnTo>
                <a:lnTo>
                  <a:pt x="643" y="10"/>
                </a:lnTo>
                <a:lnTo>
                  <a:pt x="604" y="6"/>
                </a:lnTo>
                <a:lnTo>
                  <a:pt x="563" y="3"/>
                </a:lnTo>
                <a:lnTo>
                  <a:pt x="520" y="1"/>
                </a:lnTo>
                <a:lnTo>
                  <a:pt x="478" y="0"/>
                </a:lnTo>
                <a:lnTo>
                  <a:pt x="438" y="1"/>
                </a:lnTo>
                <a:lnTo>
                  <a:pt x="396" y="3"/>
                </a:lnTo>
                <a:lnTo>
                  <a:pt x="355" y="6"/>
                </a:lnTo>
                <a:lnTo>
                  <a:pt x="315" y="10"/>
                </a:lnTo>
                <a:lnTo>
                  <a:pt x="277" y="14"/>
                </a:lnTo>
                <a:lnTo>
                  <a:pt x="239" y="21"/>
                </a:lnTo>
                <a:lnTo>
                  <a:pt x="205" y="28"/>
                </a:lnTo>
                <a:lnTo>
                  <a:pt x="172" y="34"/>
                </a:lnTo>
                <a:lnTo>
                  <a:pt x="139" y="44"/>
                </a:lnTo>
                <a:lnTo>
                  <a:pt x="113" y="54"/>
                </a:lnTo>
                <a:lnTo>
                  <a:pt x="85" y="65"/>
                </a:lnTo>
                <a:lnTo>
                  <a:pt x="63" y="76"/>
                </a:lnTo>
                <a:lnTo>
                  <a:pt x="46" y="87"/>
                </a:lnTo>
                <a:lnTo>
                  <a:pt x="28" y="98"/>
                </a:lnTo>
                <a:lnTo>
                  <a:pt x="17" y="112"/>
                </a:lnTo>
                <a:lnTo>
                  <a:pt x="7" y="125"/>
                </a:lnTo>
                <a:lnTo>
                  <a:pt x="1" y="137"/>
                </a:lnTo>
                <a:lnTo>
                  <a:pt x="0" y="15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2" name="Freeform 20">
            <a:extLst>
              <a:ext uri="{FF2B5EF4-FFF2-40B4-BE49-F238E27FC236}">
                <a16:creationId xmlns:a16="http://schemas.microsoft.com/office/drawing/2014/main" id="{14892824-0D46-46A0-83C2-7D5EA9E9C185}"/>
              </a:ext>
            </a:extLst>
          </p:cNvPr>
          <p:cNvSpPr>
            <a:spLocks/>
          </p:cNvSpPr>
          <p:nvPr/>
        </p:nvSpPr>
        <p:spPr bwMode="auto">
          <a:xfrm>
            <a:off x="6481764" y="3160713"/>
            <a:ext cx="1284287" cy="431800"/>
          </a:xfrm>
          <a:custGeom>
            <a:avLst/>
            <a:gdLst>
              <a:gd name="T0" fmla="*/ 2147483646 w 809"/>
              <a:gd name="T1" fmla="*/ 2147483646 h 272"/>
              <a:gd name="T2" fmla="*/ 2147483646 w 809"/>
              <a:gd name="T3" fmla="*/ 0 h 272"/>
              <a:gd name="T4" fmla="*/ 0 w 809"/>
              <a:gd name="T5" fmla="*/ 0 h 272"/>
              <a:gd name="T6" fmla="*/ 0 w 809"/>
              <a:gd name="T7" fmla="*/ 2147483646 h 272"/>
              <a:gd name="T8" fmla="*/ 2147483646 w 809"/>
              <a:gd name="T9" fmla="*/ 2147483646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272"/>
              <a:gd name="T17" fmla="*/ 809 w 809"/>
              <a:gd name="T18" fmla="*/ 272 h 2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272">
                <a:moveTo>
                  <a:pt x="808" y="271"/>
                </a:moveTo>
                <a:lnTo>
                  <a:pt x="808" y="0"/>
                </a:lnTo>
                <a:lnTo>
                  <a:pt x="0" y="0"/>
                </a:lnTo>
                <a:lnTo>
                  <a:pt x="0" y="271"/>
                </a:lnTo>
                <a:lnTo>
                  <a:pt x="808" y="27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3" name="Freeform 21">
            <a:extLst>
              <a:ext uri="{FF2B5EF4-FFF2-40B4-BE49-F238E27FC236}">
                <a16:creationId xmlns:a16="http://schemas.microsoft.com/office/drawing/2014/main" id="{2371DA74-59A4-4441-BEF9-65F955BD65BE}"/>
              </a:ext>
            </a:extLst>
          </p:cNvPr>
          <p:cNvSpPr>
            <a:spLocks/>
          </p:cNvSpPr>
          <p:nvPr/>
        </p:nvSpPr>
        <p:spPr bwMode="auto">
          <a:xfrm>
            <a:off x="8902701" y="3160714"/>
            <a:ext cx="1446213" cy="414337"/>
          </a:xfrm>
          <a:custGeom>
            <a:avLst/>
            <a:gdLst>
              <a:gd name="T0" fmla="*/ 2147483646 w 911"/>
              <a:gd name="T1" fmla="*/ 2147483646 h 261"/>
              <a:gd name="T2" fmla="*/ 2147483646 w 911"/>
              <a:gd name="T3" fmla="*/ 0 h 261"/>
              <a:gd name="T4" fmla="*/ 0 w 911"/>
              <a:gd name="T5" fmla="*/ 0 h 261"/>
              <a:gd name="T6" fmla="*/ 0 w 911"/>
              <a:gd name="T7" fmla="*/ 2147483646 h 261"/>
              <a:gd name="T8" fmla="*/ 2147483646 w 911"/>
              <a:gd name="T9" fmla="*/ 2147483646 h 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1"/>
              <a:gd name="T16" fmla="*/ 0 h 261"/>
              <a:gd name="T17" fmla="*/ 911 w 911"/>
              <a:gd name="T18" fmla="*/ 261 h 2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1" h="261">
                <a:moveTo>
                  <a:pt x="910" y="260"/>
                </a:moveTo>
                <a:lnTo>
                  <a:pt x="910" y="0"/>
                </a:lnTo>
                <a:lnTo>
                  <a:pt x="0" y="0"/>
                </a:lnTo>
                <a:lnTo>
                  <a:pt x="0" y="260"/>
                </a:lnTo>
                <a:lnTo>
                  <a:pt x="910" y="26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4" name="Freeform 22">
            <a:extLst>
              <a:ext uri="{FF2B5EF4-FFF2-40B4-BE49-F238E27FC236}">
                <a16:creationId xmlns:a16="http://schemas.microsoft.com/office/drawing/2014/main" id="{295504DE-DE40-43E3-B4AB-CE95EE69B85F}"/>
              </a:ext>
            </a:extLst>
          </p:cNvPr>
          <p:cNvSpPr>
            <a:spLocks/>
          </p:cNvSpPr>
          <p:nvPr/>
        </p:nvSpPr>
        <p:spPr bwMode="auto">
          <a:xfrm>
            <a:off x="8064501" y="2398714"/>
            <a:ext cx="722313" cy="484187"/>
          </a:xfrm>
          <a:custGeom>
            <a:avLst/>
            <a:gdLst>
              <a:gd name="T0" fmla="*/ 2147483646 w 455"/>
              <a:gd name="T1" fmla="*/ 0 h 305"/>
              <a:gd name="T2" fmla="*/ 2147483646 w 455"/>
              <a:gd name="T3" fmla="*/ 2147483646 h 305"/>
              <a:gd name="T4" fmla="*/ 0 w 455"/>
              <a:gd name="T5" fmla="*/ 2147483646 h 305"/>
              <a:gd name="T6" fmla="*/ 2147483646 w 455"/>
              <a:gd name="T7" fmla="*/ 0 h 305"/>
              <a:gd name="T8" fmla="*/ 0 60000 65536"/>
              <a:gd name="T9" fmla="*/ 0 60000 65536"/>
              <a:gd name="T10" fmla="*/ 0 60000 65536"/>
              <a:gd name="T11" fmla="*/ 0 60000 65536"/>
              <a:gd name="T12" fmla="*/ 0 w 455"/>
              <a:gd name="T13" fmla="*/ 0 h 305"/>
              <a:gd name="T14" fmla="*/ 455 w 455"/>
              <a:gd name="T15" fmla="*/ 305 h 3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5" h="305">
                <a:moveTo>
                  <a:pt x="226" y="0"/>
                </a:moveTo>
                <a:lnTo>
                  <a:pt x="454" y="304"/>
                </a:lnTo>
                <a:lnTo>
                  <a:pt x="0" y="304"/>
                </a:lnTo>
                <a:lnTo>
                  <a:pt x="226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5" name="Rectangle 23">
            <a:extLst>
              <a:ext uri="{FF2B5EF4-FFF2-40B4-BE49-F238E27FC236}">
                <a16:creationId xmlns:a16="http://schemas.microsoft.com/office/drawing/2014/main" id="{F019E355-4BCC-49B5-98EB-58271CB88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901" y="2551113"/>
            <a:ext cx="482505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ISA</a:t>
            </a:r>
          </a:p>
        </p:txBody>
      </p:sp>
      <p:sp>
        <p:nvSpPr>
          <p:cNvPr id="49176" name="Rectangle 24">
            <a:extLst>
              <a:ext uri="{FF2B5EF4-FFF2-40B4-BE49-F238E27FC236}">
                <a16:creationId xmlns:a16="http://schemas.microsoft.com/office/drawing/2014/main" id="{A13BC5EA-8D94-42AC-9892-DAA515724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1" y="3243263"/>
            <a:ext cx="1292021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mic Sans MS" panose="030F0702030302020204" pitchFamily="66" charset="0"/>
              </a:rPr>
              <a:t>Hourly_Emps</a:t>
            </a:r>
          </a:p>
        </p:txBody>
      </p:sp>
      <p:sp>
        <p:nvSpPr>
          <p:cNvPr id="49177" name="Rectangle 25">
            <a:extLst>
              <a:ext uri="{FF2B5EF4-FFF2-40B4-BE49-F238E27FC236}">
                <a16:creationId xmlns:a16="http://schemas.microsoft.com/office/drawing/2014/main" id="{66142ACF-2DB0-4B83-A9D3-BD6C47CD8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2288" y="2582863"/>
            <a:ext cx="1069204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mic Sans MS" panose="030F0702030302020204" pitchFamily="66" charset="0"/>
              </a:rPr>
              <a:t>contractid</a:t>
            </a:r>
          </a:p>
        </p:txBody>
      </p:sp>
      <p:sp>
        <p:nvSpPr>
          <p:cNvPr id="49178" name="Rectangle 26">
            <a:extLst>
              <a:ext uri="{FF2B5EF4-FFF2-40B4-BE49-F238E27FC236}">
                <a16:creationId xmlns:a16="http://schemas.microsoft.com/office/drawing/2014/main" id="{89806C71-5B21-4862-B49A-BEFB400B0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2246313"/>
            <a:ext cx="136896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mic Sans MS" panose="030F0702030302020204" pitchFamily="66" charset="0"/>
              </a:rPr>
              <a:t>hours_worked</a:t>
            </a:r>
          </a:p>
        </p:txBody>
      </p:sp>
      <p:sp>
        <p:nvSpPr>
          <p:cNvPr id="49179" name="Line 27">
            <a:extLst>
              <a:ext uri="{FF2B5EF4-FFF2-40B4-BE49-F238E27FC236}">
                <a16:creationId xmlns:a16="http://schemas.microsoft.com/office/drawing/2014/main" id="{14C37766-9BA2-4EF6-8673-CE81FC6AE7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2500" y="2855913"/>
            <a:ext cx="7620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0" name="Line 28">
            <a:extLst>
              <a:ext uri="{FF2B5EF4-FFF2-40B4-BE49-F238E27FC236}">
                <a16:creationId xmlns:a16="http://schemas.microsoft.com/office/drawing/2014/main" id="{F93CA63F-C7C8-4235-BD81-9AF5F07E31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0300" y="2855913"/>
            <a:ext cx="7620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1" name="Line 29">
            <a:extLst>
              <a:ext uri="{FF2B5EF4-FFF2-40B4-BE49-F238E27FC236}">
                <a16:creationId xmlns:a16="http://schemas.microsoft.com/office/drawing/2014/main" id="{702E22F9-B2D7-4C20-8E11-F27C17BF8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0738" y="2932113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2" name="Line 30">
            <a:extLst>
              <a:ext uri="{FF2B5EF4-FFF2-40B4-BE49-F238E27FC236}">
                <a16:creationId xmlns:a16="http://schemas.microsoft.com/office/drawing/2014/main" id="{B027D892-E028-44CA-B235-EFC261A9B8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73900" y="2627313"/>
            <a:ext cx="2286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Rectangle 32">
            <a:extLst>
              <a:ext uri="{FF2B5EF4-FFF2-40B4-BE49-F238E27FC236}">
                <a16:creationId xmlns:a16="http://schemas.microsoft.com/office/drawing/2014/main" id="{8EFFE0DC-A534-424A-9A7F-D121066E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3" y="3535363"/>
            <a:ext cx="88773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</a:rPr>
              <a:t>Overlap constraints:</a:t>
            </a:r>
            <a:r>
              <a:rPr lang="en-US" altLang="en-US" sz="2000">
                <a:latin typeface="Comic Sans MS" panose="030F0702030302020204" pitchFamily="66" charset="0"/>
              </a:rPr>
              <a:t>  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en-US" sz="1800">
                <a:latin typeface="Comic Sans MS" panose="030F0702030302020204" pitchFamily="66" charset="0"/>
              </a:rPr>
              <a:t>Can Joe be an Hourly_Emps as well as a Contract_Emps entity?  </a:t>
            </a:r>
            <a:r>
              <a:rPr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(Allowed/disallowed)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</a:rPr>
              <a:t>Covering constraints:</a:t>
            </a:r>
            <a:r>
              <a:rPr lang="en-US" altLang="en-US" sz="2000">
                <a:latin typeface="Comic Sans MS" panose="030F0702030302020204" pitchFamily="66" charset="0"/>
              </a:rPr>
              <a:t>  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en-US" sz="1800">
                <a:latin typeface="Comic Sans MS" panose="030F0702030302020204" pitchFamily="66" charset="0"/>
              </a:rPr>
              <a:t>Does every Employees entity also have to be an Hourly_Emps or a Contract_Emps entity?</a:t>
            </a:r>
            <a:r>
              <a:rPr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 (Yes/no)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>
                <a:solidFill>
                  <a:schemeClr val="accent2"/>
                </a:solidFill>
                <a:latin typeface="Comic Sans MS" panose="030F0702030302020204" pitchFamily="66" charset="0"/>
              </a:rPr>
              <a:t>Default value: no;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>
                <a:solidFill>
                  <a:schemeClr val="accent2"/>
                </a:solidFill>
                <a:latin typeface="Comic Sans MS" panose="030F0702030302020204" pitchFamily="66" charset="0"/>
              </a:rPr>
              <a:t>Otherwise write Hourly_Emps and Contract_Emps COVER Employees</a:t>
            </a:r>
          </a:p>
        </p:txBody>
      </p:sp>
      <p:sp>
        <p:nvSpPr>
          <p:cNvPr id="49184" name="Line 33">
            <a:extLst>
              <a:ext uri="{FF2B5EF4-FFF2-40B4-BE49-F238E27FC236}">
                <a16:creationId xmlns:a16="http://schemas.microsoft.com/office/drawing/2014/main" id="{BC930CAD-DA1E-4415-9377-AAC074629C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45500" y="2170113"/>
            <a:ext cx="0" cy="317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2" name="Text Box 34">
            <a:extLst>
              <a:ext uri="{FF2B5EF4-FFF2-40B4-BE49-F238E27FC236}">
                <a16:creationId xmlns:a16="http://schemas.microsoft.com/office/drawing/2014/main" id="{DDE57411-E67A-46D7-91AB-43C97FBA6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6" y="4408488"/>
            <a:ext cx="61007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Default value: no overlap; </a:t>
            </a:r>
            <a:r>
              <a:rPr lang="en-US" altLang="en-US" sz="1600">
                <a:latin typeface="Comic Sans MS" panose="030F0702030302020204" pitchFamily="66" charset="0"/>
              </a:rPr>
              <a:t>otherwise,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write Hourly_Emps OVERLAPS Contract_Emps.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20" grpId="0"/>
      <p:bldP spid="379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924085F-D5BE-40B1-BDCA-21850E598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0179" name="Rectangle 4">
            <a:extLst>
              <a:ext uri="{FF2B5EF4-FFF2-40B4-BE49-F238E27FC236}">
                <a16:creationId xmlns:a16="http://schemas.microsoft.com/office/drawing/2014/main" id="{C76BD0A9-0BC8-49B1-BBE3-F0868693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9100"/>
            <a:ext cx="3810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CC0066"/>
                </a:solidFill>
                <a:latin typeface="Comic Sans MS" panose="030F0702030302020204" pitchFamily="66" charset="0"/>
              </a:rPr>
              <a:t>Aggregation</a:t>
            </a:r>
          </a:p>
        </p:txBody>
      </p:sp>
      <p:sp>
        <p:nvSpPr>
          <p:cNvPr id="50180" name="Rectangle 5">
            <a:extLst>
              <a:ext uri="{FF2B5EF4-FFF2-40B4-BE49-F238E27FC236}">
                <a16:creationId xmlns:a16="http://schemas.microsoft.com/office/drawing/2014/main" id="{AF0E0623-A1C9-426E-82D8-6A5DE8A0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47800"/>
            <a:ext cx="2819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75000"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Aggregation</a:t>
            </a:r>
            <a:r>
              <a:rPr lang="en-US" altLang="en-US" sz="1800">
                <a:latin typeface="Comic Sans MS" panose="030F0702030302020204" pitchFamily="66" charset="0"/>
              </a:rPr>
              <a:t> allows us to treat a relationship set as an entity set for the purpose of participating in (other) relationships.</a:t>
            </a:r>
          </a:p>
          <a:p>
            <a:pPr eaLnBrk="1" hangingPunct="1">
              <a:buSzPct val="75000"/>
            </a:pPr>
            <a:endParaRPr lang="en-US" altLang="en-US" sz="1800">
              <a:latin typeface="Comic Sans MS" panose="030F0702030302020204" pitchFamily="66" charset="0"/>
            </a:endParaRPr>
          </a:p>
          <a:p>
            <a:pPr eaLnBrk="1" hangingPunct="1">
              <a:buSzPct val="75000"/>
            </a:pPr>
            <a:r>
              <a:rPr lang="en-US" altLang="en-US" sz="1800">
                <a:latin typeface="Comic Sans MS" panose="030F0702030302020204" pitchFamily="66" charset="0"/>
              </a:rPr>
              <a:t>Aggregation is used when we have to model a relationship involving a </a:t>
            </a:r>
            <a:r>
              <a:rPr lang="en-US" altLang="en-US" sz="1800" i="1">
                <a:latin typeface="Comic Sans MS" panose="030F0702030302020204" pitchFamily="66" charset="0"/>
              </a:rPr>
              <a:t>relationship set</a:t>
            </a:r>
            <a:r>
              <a:rPr lang="en-US" altLang="en-US" sz="1800">
                <a:latin typeface="Comic Sans MS" panose="030F0702030302020204" pitchFamily="66" charset="0"/>
              </a:rPr>
              <a:t>.</a:t>
            </a:r>
          </a:p>
          <a:p>
            <a:pPr eaLnBrk="1" hangingPunct="1">
              <a:buSzPct val="75000"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38917" name="Rectangle 6">
            <a:extLst>
              <a:ext uri="{FF2B5EF4-FFF2-40B4-BE49-F238E27FC236}">
                <a16:creationId xmlns:a16="http://schemas.microsoft.com/office/drawing/2014/main" id="{7D480BD2-77E5-476B-8B1F-BD9335B21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876801"/>
            <a:ext cx="535463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120650" indent="-1206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Char char="*"/>
            </a:pPr>
            <a:r>
              <a:rPr lang="en-US" altLang="en-US" sz="1800">
                <a:latin typeface="Comic Sans MS" panose="030F0702030302020204" pitchFamily="66" charset="0"/>
              </a:rPr>
              <a:t> Monitor is a distinct relationship, with a descriptive attribute.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FEADE4-BBF3-4B68-9736-2195183F6620}"/>
              </a:ext>
            </a:extLst>
          </p:cNvPr>
          <p:cNvGrpSpPr>
            <a:grpSpLocks/>
          </p:cNvGrpSpPr>
          <p:nvPr/>
        </p:nvGrpSpPr>
        <p:grpSpPr bwMode="auto">
          <a:xfrm>
            <a:off x="6324601" y="98425"/>
            <a:ext cx="3008313" cy="2654300"/>
            <a:chOff x="4800600" y="98425"/>
            <a:chExt cx="3008313" cy="2654300"/>
          </a:xfrm>
        </p:grpSpPr>
        <p:grpSp>
          <p:nvGrpSpPr>
            <p:cNvPr id="50214" name="Group 2">
              <a:extLst>
                <a:ext uri="{FF2B5EF4-FFF2-40B4-BE49-F238E27FC236}">
                  <a16:creationId xmlns:a16="http://schemas.microsoft.com/office/drawing/2014/main" id="{95A06D7D-21A3-4A08-9252-8ADB4A64B7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98425"/>
              <a:ext cx="3008313" cy="2282825"/>
              <a:chOff x="4800600" y="98425"/>
              <a:chExt cx="3008313" cy="2282825"/>
            </a:xfrm>
          </p:grpSpPr>
          <p:sp>
            <p:nvSpPr>
              <p:cNvPr id="50216" name="Freeform 13">
                <a:extLst>
                  <a:ext uri="{FF2B5EF4-FFF2-40B4-BE49-F238E27FC236}">
                    <a16:creationId xmlns:a16="http://schemas.microsoft.com/office/drawing/2014/main" id="{5139BECA-524D-4216-9A4F-D08B7FA45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0388" y="1887538"/>
                <a:ext cx="898525" cy="382587"/>
              </a:xfrm>
              <a:custGeom>
                <a:avLst/>
                <a:gdLst>
                  <a:gd name="T0" fmla="*/ 2147483646 w 566"/>
                  <a:gd name="T1" fmla="*/ 2147483646 h 241"/>
                  <a:gd name="T2" fmla="*/ 2147483646 w 566"/>
                  <a:gd name="T3" fmla="*/ 2147483646 h 241"/>
                  <a:gd name="T4" fmla="*/ 2147483646 w 566"/>
                  <a:gd name="T5" fmla="*/ 2147483646 h 241"/>
                  <a:gd name="T6" fmla="*/ 2147483646 w 566"/>
                  <a:gd name="T7" fmla="*/ 2147483646 h 241"/>
                  <a:gd name="T8" fmla="*/ 2147483646 w 566"/>
                  <a:gd name="T9" fmla="*/ 2147483646 h 241"/>
                  <a:gd name="T10" fmla="*/ 2147483646 w 566"/>
                  <a:gd name="T11" fmla="*/ 2147483646 h 241"/>
                  <a:gd name="T12" fmla="*/ 2147483646 w 566"/>
                  <a:gd name="T13" fmla="*/ 2147483646 h 241"/>
                  <a:gd name="T14" fmla="*/ 2147483646 w 566"/>
                  <a:gd name="T15" fmla="*/ 2147483646 h 241"/>
                  <a:gd name="T16" fmla="*/ 2147483646 w 566"/>
                  <a:gd name="T17" fmla="*/ 2147483646 h 241"/>
                  <a:gd name="T18" fmla="*/ 2147483646 w 566"/>
                  <a:gd name="T19" fmla="*/ 2147483646 h 241"/>
                  <a:gd name="T20" fmla="*/ 2147483646 w 566"/>
                  <a:gd name="T21" fmla="*/ 2147483646 h 241"/>
                  <a:gd name="T22" fmla="*/ 2147483646 w 566"/>
                  <a:gd name="T23" fmla="*/ 2147483646 h 241"/>
                  <a:gd name="T24" fmla="*/ 2147483646 w 566"/>
                  <a:gd name="T25" fmla="*/ 2147483646 h 241"/>
                  <a:gd name="T26" fmla="*/ 2147483646 w 566"/>
                  <a:gd name="T27" fmla="*/ 2147483646 h 241"/>
                  <a:gd name="T28" fmla="*/ 2147483646 w 566"/>
                  <a:gd name="T29" fmla="*/ 2147483646 h 241"/>
                  <a:gd name="T30" fmla="*/ 2147483646 w 566"/>
                  <a:gd name="T31" fmla="*/ 2147483646 h 241"/>
                  <a:gd name="T32" fmla="*/ 2147483646 w 566"/>
                  <a:gd name="T33" fmla="*/ 2147483646 h 241"/>
                  <a:gd name="T34" fmla="*/ 2147483646 w 566"/>
                  <a:gd name="T35" fmla="*/ 2147483646 h 241"/>
                  <a:gd name="T36" fmla="*/ 2147483646 w 566"/>
                  <a:gd name="T37" fmla="*/ 2147483646 h 241"/>
                  <a:gd name="T38" fmla="*/ 2147483646 w 566"/>
                  <a:gd name="T39" fmla="*/ 2147483646 h 241"/>
                  <a:gd name="T40" fmla="*/ 2147483646 w 566"/>
                  <a:gd name="T41" fmla="*/ 2147483646 h 241"/>
                  <a:gd name="T42" fmla="*/ 2147483646 w 566"/>
                  <a:gd name="T43" fmla="*/ 2147483646 h 241"/>
                  <a:gd name="T44" fmla="*/ 2147483646 w 566"/>
                  <a:gd name="T45" fmla="*/ 2147483646 h 241"/>
                  <a:gd name="T46" fmla="*/ 2147483646 w 566"/>
                  <a:gd name="T47" fmla="*/ 2147483646 h 241"/>
                  <a:gd name="T48" fmla="*/ 2147483646 w 566"/>
                  <a:gd name="T49" fmla="*/ 2147483646 h 241"/>
                  <a:gd name="T50" fmla="*/ 2147483646 w 566"/>
                  <a:gd name="T51" fmla="*/ 2147483646 h 241"/>
                  <a:gd name="T52" fmla="*/ 2147483646 w 566"/>
                  <a:gd name="T53" fmla="*/ 2147483646 h 241"/>
                  <a:gd name="T54" fmla="*/ 2147483646 w 566"/>
                  <a:gd name="T55" fmla="*/ 2147483646 h 241"/>
                  <a:gd name="T56" fmla="*/ 2147483646 w 566"/>
                  <a:gd name="T57" fmla="*/ 2147483646 h 241"/>
                  <a:gd name="T58" fmla="*/ 2147483646 w 566"/>
                  <a:gd name="T59" fmla="*/ 2147483646 h 241"/>
                  <a:gd name="T60" fmla="*/ 2147483646 w 566"/>
                  <a:gd name="T61" fmla="*/ 2147483646 h 241"/>
                  <a:gd name="T62" fmla="*/ 2147483646 w 566"/>
                  <a:gd name="T63" fmla="*/ 2147483646 h 241"/>
                  <a:gd name="T64" fmla="*/ 2147483646 w 566"/>
                  <a:gd name="T65" fmla="*/ 2147483646 h 241"/>
                  <a:gd name="T66" fmla="*/ 2147483646 w 566"/>
                  <a:gd name="T67" fmla="*/ 2147483646 h 241"/>
                  <a:gd name="T68" fmla="*/ 2147483646 w 566"/>
                  <a:gd name="T69" fmla="*/ 2147483646 h 241"/>
                  <a:gd name="T70" fmla="*/ 2147483646 w 566"/>
                  <a:gd name="T71" fmla="*/ 2147483646 h 24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66"/>
                  <a:gd name="T109" fmla="*/ 0 h 241"/>
                  <a:gd name="T110" fmla="*/ 566 w 566"/>
                  <a:gd name="T111" fmla="*/ 241 h 24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66" h="241">
                    <a:moveTo>
                      <a:pt x="565" y="120"/>
                    </a:moveTo>
                    <a:lnTo>
                      <a:pt x="563" y="109"/>
                    </a:lnTo>
                    <a:lnTo>
                      <a:pt x="560" y="99"/>
                    </a:lnTo>
                    <a:lnTo>
                      <a:pt x="555" y="89"/>
                    </a:lnTo>
                    <a:lnTo>
                      <a:pt x="547" y="79"/>
                    </a:lnTo>
                    <a:lnTo>
                      <a:pt x="538" y="69"/>
                    </a:lnTo>
                    <a:lnTo>
                      <a:pt x="527" y="60"/>
                    </a:lnTo>
                    <a:lnTo>
                      <a:pt x="513" y="51"/>
                    </a:lnTo>
                    <a:lnTo>
                      <a:pt x="498" y="43"/>
                    </a:lnTo>
                    <a:lnTo>
                      <a:pt x="482" y="35"/>
                    </a:lnTo>
                    <a:lnTo>
                      <a:pt x="463" y="28"/>
                    </a:lnTo>
                    <a:lnTo>
                      <a:pt x="444" y="22"/>
                    </a:lnTo>
                    <a:lnTo>
                      <a:pt x="424" y="16"/>
                    </a:lnTo>
                    <a:lnTo>
                      <a:pt x="401" y="12"/>
                    </a:lnTo>
                    <a:lnTo>
                      <a:pt x="379" y="7"/>
                    </a:lnTo>
                    <a:lnTo>
                      <a:pt x="355" y="4"/>
                    </a:lnTo>
                    <a:lnTo>
                      <a:pt x="331" y="2"/>
                    </a:lnTo>
                    <a:lnTo>
                      <a:pt x="307" y="1"/>
                    </a:lnTo>
                    <a:lnTo>
                      <a:pt x="282" y="0"/>
                    </a:lnTo>
                    <a:lnTo>
                      <a:pt x="258" y="1"/>
                    </a:lnTo>
                    <a:lnTo>
                      <a:pt x="233" y="2"/>
                    </a:lnTo>
                    <a:lnTo>
                      <a:pt x="209" y="4"/>
                    </a:lnTo>
                    <a:lnTo>
                      <a:pt x="186" y="7"/>
                    </a:lnTo>
                    <a:lnTo>
                      <a:pt x="163" y="12"/>
                    </a:lnTo>
                    <a:lnTo>
                      <a:pt x="141" y="16"/>
                    </a:lnTo>
                    <a:lnTo>
                      <a:pt x="120" y="22"/>
                    </a:lnTo>
                    <a:lnTo>
                      <a:pt x="101" y="28"/>
                    </a:lnTo>
                    <a:lnTo>
                      <a:pt x="83" y="35"/>
                    </a:lnTo>
                    <a:lnTo>
                      <a:pt x="66" y="43"/>
                    </a:lnTo>
                    <a:lnTo>
                      <a:pt x="51" y="51"/>
                    </a:lnTo>
                    <a:lnTo>
                      <a:pt x="38" y="60"/>
                    </a:lnTo>
                    <a:lnTo>
                      <a:pt x="27" y="69"/>
                    </a:lnTo>
                    <a:lnTo>
                      <a:pt x="17" y="79"/>
                    </a:lnTo>
                    <a:lnTo>
                      <a:pt x="10" y="89"/>
                    </a:lnTo>
                    <a:lnTo>
                      <a:pt x="4" y="99"/>
                    </a:lnTo>
                    <a:lnTo>
                      <a:pt x="2" y="109"/>
                    </a:lnTo>
                    <a:lnTo>
                      <a:pt x="0" y="120"/>
                    </a:lnTo>
                    <a:lnTo>
                      <a:pt x="2" y="130"/>
                    </a:lnTo>
                    <a:lnTo>
                      <a:pt x="4" y="141"/>
                    </a:lnTo>
                    <a:lnTo>
                      <a:pt x="10" y="151"/>
                    </a:lnTo>
                    <a:lnTo>
                      <a:pt x="17" y="161"/>
                    </a:lnTo>
                    <a:lnTo>
                      <a:pt x="27" y="170"/>
                    </a:lnTo>
                    <a:lnTo>
                      <a:pt x="38" y="180"/>
                    </a:lnTo>
                    <a:lnTo>
                      <a:pt x="51" y="188"/>
                    </a:lnTo>
                    <a:lnTo>
                      <a:pt x="66" y="197"/>
                    </a:lnTo>
                    <a:lnTo>
                      <a:pt x="83" y="205"/>
                    </a:lnTo>
                    <a:lnTo>
                      <a:pt x="101" y="212"/>
                    </a:lnTo>
                    <a:lnTo>
                      <a:pt x="120" y="218"/>
                    </a:lnTo>
                    <a:lnTo>
                      <a:pt x="141" y="223"/>
                    </a:lnTo>
                    <a:lnTo>
                      <a:pt x="163" y="228"/>
                    </a:lnTo>
                    <a:lnTo>
                      <a:pt x="186" y="232"/>
                    </a:lnTo>
                    <a:lnTo>
                      <a:pt x="209" y="236"/>
                    </a:lnTo>
                    <a:lnTo>
                      <a:pt x="233" y="238"/>
                    </a:lnTo>
                    <a:lnTo>
                      <a:pt x="258" y="239"/>
                    </a:lnTo>
                    <a:lnTo>
                      <a:pt x="282" y="240"/>
                    </a:lnTo>
                    <a:lnTo>
                      <a:pt x="307" y="239"/>
                    </a:lnTo>
                    <a:lnTo>
                      <a:pt x="331" y="238"/>
                    </a:lnTo>
                    <a:lnTo>
                      <a:pt x="355" y="236"/>
                    </a:lnTo>
                    <a:lnTo>
                      <a:pt x="379" y="232"/>
                    </a:lnTo>
                    <a:lnTo>
                      <a:pt x="401" y="228"/>
                    </a:lnTo>
                    <a:lnTo>
                      <a:pt x="424" y="223"/>
                    </a:lnTo>
                    <a:lnTo>
                      <a:pt x="444" y="218"/>
                    </a:lnTo>
                    <a:lnTo>
                      <a:pt x="463" y="212"/>
                    </a:lnTo>
                    <a:lnTo>
                      <a:pt x="482" y="205"/>
                    </a:lnTo>
                    <a:lnTo>
                      <a:pt x="498" y="197"/>
                    </a:lnTo>
                    <a:lnTo>
                      <a:pt x="513" y="188"/>
                    </a:lnTo>
                    <a:lnTo>
                      <a:pt x="527" y="180"/>
                    </a:lnTo>
                    <a:lnTo>
                      <a:pt x="538" y="170"/>
                    </a:lnTo>
                    <a:lnTo>
                      <a:pt x="547" y="161"/>
                    </a:lnTo>
                    <a:lnTo>
                      <a:pt x="555" y="151"/>
                    </a:lnTo>
                    <a:lnTo>
                      <a:pt x="560" y="141"/>
                    </a:lnTo>
                    <a:lnTo>
                      <a:pt x="563" y="130"/>
                    </a:lnTo>
                    <a:lnTo>
                      <a:pt x="565" y="12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7" name="Freeform 16">
                <a:extLst>
                  <a:ext uri="{FF2B5EF4-FFF2-40B4-BE49-F238E27FC236}">
                    <a16:creationId xmlns:a16="http://schemas.microsoft.com/office/drawing/2014/main" id="{26EE0FD5-497E-4982-9E21-676D8C07D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4013" y="1754188"/>
                <a:ext cx="1276350" cy="627062"/>
              </a:xfrm>
              <a:custGeom>
                <a:avLst/>
                <a:gdLst>
                  <a:gd name="T0" fmla="*/ 0 w 804"/>
                  <a:gd name="T1" fmla="*/ 2147483646 h 395"/>
                  <a:gd name="T2" fmla="*/ 2147483646 w 804"/>
                  <a:gd name="T3" fmla="*/ 0 h 395"/>
                  <a:gd name="T4" fmla="*/ 2147483646 w 804"/>
                  <a:gd name="T5" fmla="*/ 2147483646 h 395"/>
                  <a:gd name="T6" fmla="*/ 2147483646 w 804"/>
                  <a:gd name="T7" fmla="*/ 2147483646 h 395"/>
                  <a:gd name="T8" fmla="*/ 0 w 804"/>
                  <a:gd name="T9" fmla="*/ 2147483646 h 3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4"/>
                  <a:gd name="T16" fmla="*/ 0 h 395"/>
                  <a:gd name="T17" fmla="*/ 804 w 804"/>
                  <a:gd name="T18" fmla="*/ 395 h 3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4" h="395">
                    <a:moveTo>
                      <a:pt x="0" y="197"/>
                    </a:moveTo>
                    <a:lnTo>
                      <a:pt x="396" y="0"/>
                    </a:lnTo>
                    <a:lnTo>
                      <a:pt x="803" y="204"/>
                    </a:lnTo>
                    <a:lnTo>
                      <a:pt x="396" y="394"/>
                    </a:lnTo>
                    <a:lnTo>
                      <a:pt x="0" y="19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8" name="Rectangle 24">
                <a:extLst>
                  <a:ext uri="{FF2B5EF4-FFF2-40B4-BE49-F238E27FC236}">
                    <a16:creationId xmlns:a16="http://schemas.microsoft.com/office/drawing/2014/main" id="{5AD842FD-213F-4D5F-8CE4-4C85B522B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2150" y="1908175"/>
                <a:ext cx="617158" cy="3359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until</a:t>
                </a:r>
              </a:p>
            </p:txBody>
          </p:sp>
          <p:grpSp>
            <p:nvGrpSpPr>
              <p:cNvPr id="50219" name="Group 28">
                <a:extLst>
                  <a:ext uri="{FF2B5EF4-FFF2-40B4-BE49-F238E27FC236}">
                    <a16:creationId xmlns:a16="http://schemas.microsoft.com/office/drawing/2014/main" id="{B173D167-5B1E-407E-A6C6-FCD048FCB1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53063" y="982663"/>
                <a:ext cx="1333500" cy="403225"/>
                <a:chOff x="3435" y="619"/>
                <a:chExt cx="840" cy="254"/>
              </a:xfrm>
            </p:grpSpPr>
            <p:sp>
              <p:nvSpPr>
                <p:cNvPr id="50232" name="Freeform 29">
                  <a:extLst>
                    <a:ext uri="{FF2B5EF4-FFF2-40B4-BE49-F238E27FC236}">
                      <a16:creationId xmlns:a16="http://schemas.microsoft.com/office/drawing/2014/main" id="{C7C4FBB4-9D6C-4D7C-96B0-6285EE50E3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5" y="626"/>
                  <a:ext cx="840" cy="247"/>
                </a:xfrm>
                <a:custGeom>
                  <a:avLst/>
                  <a:gdLst>
                    <a:gd name="T0" fmla="*/ 839 w 840"/>
                    <a:gd name="T1" fmla="*/ 246 h 247"/>
                    <a:gd name="T2" fmla="*/ 839 w 840"/>
                    <a:gd name="T3" fmla="*/ 0 h 247"/>
                    <a:gd name="T4" fmla="*/ 0 w 840"/>
                    <a:gd name="T5" fmla="*/ 0 h 247"/>
                    <a:gd name="T6" fmla="*/ 0 w 840"/>
                    <a:gd name="T7" fmla="*/ 246 h 247"/>
                    <a:gd name="T8" fmla="*/ 839 w 840"/>
                    <a:gd name="T9" fmla="*/ 246 h 2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0"/>
                    <a:gd name="T16" fmla="*/ 0 h 247"/>
                    <a:gd name="T17" fmla="*/ 840 w 840"/>
                    <a:gd name="T18" fmla="*/ 247 h 2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0" h="247">
                      <a:moveTo>
                        <a:pt x="839" y="246"/>
                      </a:moveTo>
                      <a:lnTo>
                        <a:pt x="839" y="0"/>
                      </a:lnTo>
                      <a:lnTo>
                        <a:pt x="0" y="0"/>
                      </a:lnTo>
                      <a:lnTo>
                        <a:pt x="0" y="246"/>
                      </a:lnTo>
                      <a:lnTo>
                        <a:pt x="839" y="246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33" name="Rectangle 30">
                  <a:extLst>
                    <a:ext uri="{FF2B5EF4-FFF2-40B4-BE49-F238E27FC236}">
                      <a16:creationId xmlns:a16="http://schemas.microsoft.com/office/drawing/2014/main" id="{32039862-79D7-406E-8816-FE1A75604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1" y="619"/>
                  <a:ext cx="79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Employees</a:t>
                  </a:r>
                </a:p>
              </p:txBody>
            </p:sp>
          </p:grpSp>
          <p:sp>
            <p:nvSpPr>
              <p:cNvPr id="50220" name="Rectangle 31">
                <a:extLst>
                  <a:ext uri="{FF2B5EF4-FFF2-40B4-BE49-F238E27FC236}">
                    <a16:creationId xmlns:a16="http://schemas.microsoft.com/office/drawing/2014/main" id="{1650D2A2-C2AA-4C64-869B-CBFDE0323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6725" y="1874838"/>
                <a:ext cx="936155" cy="3359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Monitor</a:t>
                </a:r>
              </a:p>
            </p:txBody>
          </p:sp>
          <p:sp>
            <p:nvSpPr>
              <p:cNvPr id="50221" name="Line 40">
                <a:extLst>
                  <a:ext uri="{FF2B5EF4-FFF2-40B4-BE49-F238E27FC236}">
                    <a16:creationId xmlns:a16="http://schemas.microsoft.com/office/drawing/2014/main" id="{28DF3E2A-4CF5-4618-8CF8-B095E30069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1950" y="2073275"/>
                <a:ext cx="20002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2" name="Line 41">
                <a:extLst>
                  <a:ext uri="{FF2B5EF4-FFF2-40B4-BE49-F238E27FC236}">
                    <a16:creationId xmlns:a16="http://schemas.microsoft.com/office/drawing/2014/main" id="{1146D3A1-3D95-4DC9-960A-00952B8B44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62663" y="1381125"/>
                <a:ext cx="0" cy="36195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3" name="Freeform 42">
                <a:extLst>
                  <a:ext uri="{FF2B5EF4-FFF2-40B4-BE49-F238E27FC236}">
                    <a16:creationId xmlns:a16="http://schemas.microsoft.com/office/drawing/2014/main" id="{5FAE3C86-CA15-4C50-B6A4-DF1383CBE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50" y="379413"/>
                <a:ext cx="896938" cy="381000"/>
              </a:xfrm>
              <a:custGeom>
                <a:avLst/>
                <a:gdLst>
                  <a:gd name="T0" fmla="*/ 2147483646 w 565"/>
                  <a:gd name="T1" fmla="*/ 2147483646 h 240"/>
                  <a:gd name="T2" fmla="*/ 2147483646 w 565"/>
                  <a:gd name="T3" fmla="*/ 2147483646 h 240"/>
                  <a:gd name="T4" fmla="*/ 2147483646 w 565"/>
                  <a:gd name="T5" fmla="*/ 2147483646 h 240"/>
                  <a:gd name="T6" fmla="*/ 2147483646 w 565"/>
                  <a:gd name="T7" fmla="*/ 2147483646 h 240"/>
                  <a:gd name="T8" fmla="*/ 2147483646 w 565"/>
                  <a:gd name="T9" fmla="*/ 2147483646 h 240"/>
                  <a:gd name="T10" fmla="*/ 2147483646 w 565"/>
                  <a:gd name="T11" fmla="*/ 2147483646 h 240"/>
                  <a:gd name="T12" fmla="*/ 2147483646 w 565"/>
                  <a:gd name="T13" fmla="*/ 2147483646 h 240"/>
                  <a:gd name="T14" fmla="*/ 2147483646 w 565"/>
                  <a:gd name="T15" fmla="*/ 2147483646 h 240"/>
                  <a:gd name="T16" fmla="*/ 2147483646 w 565"/>
                  <a:gd name="T17" fmla="*/ 2147483646 h 240"/>
                  <a:gd name="T18" fmla="*/ 2147483646 w 565"/>
                  <a:gd name="T19" fmla="*/ 2147483646 h 240"/>
                  <a:gd name="T20" fmla="*/ 2147483646 w 565"/>
                  <a:gd name="T21" fmla="*/ 2147483646 h 240"/>
                  <a:gd name="T22" fmla="*/ 2147483646 w 565"/>
                  <a:gd name="T23" fmla="*/ 2147483646 h 240"/>
                  <a:gd name="T24" fmla="*/ 2147483646 w 565"/>
                  <a:gd name="T25" fmla="*/ 2147483646 h 240"/>
                  <a:gd name="T26" fmla="*/ 2147483646 w 565"/>
                  <a:gd name="T27" fmla="*/ 2147483646 h 240"/>
                  <a:gd name="T28" fmla="*/ 2147483646 w 565"/>
                  <a:gd name="T29" fmla="*/ 2147483646 h 240"/>
                  <a:gd name="T30" fmla="*/ 2147483646 w 565"/>
                  <a:gd name="T31" fmla="*/ 2147483646 h 240"/>
                  <a:gd name="T32" fmla="*/ 2147483646 w 565"/>
                  <a:gd name="T33" fmla="*/ 2147483646 h 240"/>
                  <a:gd name="T34" fmla="*/ 2147483646 w 565"/>
                  <a:gd name="T35" fmla="*/ 2147483646 h 240"/>
                  <a:gd name="T36" fmla="*/ 2147483646 w 565"/>
                  <a:gd name="T37" fmla="*/ 2147483646 h 240"/>
                  <a:gd name="T38" fmla="*/ 2147483646 w 565"/>
                  <a:gd name="T39" fmla="*/ 2147483646 h 240"/>
                  <a:gd name="T40" fmla="*/ 2147483646 w 565"/>
                  <a:gd name="T41" fmla="*/ 2147483646 h 240"/>
                  <a:gd name="T42" fmla="*/ 2147483646 w 565"/>
                  <a:gd name="T43" fmla="*/ 2147483646 h 240"/>
                  <a:gd name="T44" fmla="*/ 2147483646 w 565"/>
                  <a:gd name="T45" fmla="*/ 2147483646 h 240"/>
                  <a:gd name="T46" fmla="*/ 2147483646 w 565"/>
                  <a:gd name="T47" fmla="*/ 2147483646 h 240"/>
                  <a:gd name="T48" fmla="*/ 2147483646 w 565"/>
                  <a:gd name="T49" fmla="*/ 2147483646 h 240"/>
                  <a:gd name="T50" fmla="*/ 2147483646 w 565"/>
                  <a:gd name="T51" fmla="*/ 2147483646 h 240"/>
                  <a:gd name="T52" fmla="*/ 2147483646 w 565"/>
                  <a:gd name="T53" fmla="*/ 0 h 240"/>
                  <a:gd name="T54" fmla="*/ 2147483646 w 565"/>
                  <a:gd name="T55" fmla="*/ 0 h 240"/>
                  <a:gd name="T56" fmla="*/ 2147483646 w 565"/>
                  <a:gd name="T57" fmla="*/ 2147483646 h 240"/>
                  <a:gd name="T58" fmla="*/ 2147483646 w 565"/>
                  <a:gd name="T59" fmla="*/ 2147483646 h 240"/>
                  <a:gd name="T60" fmla="*/ 2147483646 w 565"/>
                  <a:gd name="T61" fmla="*/ 2147483646 h 240"/>
                  <a:gd name="T62" fmla="*/ 2147483646 w 565"/>
                  <a:gd name="T63" fmla="*/ 2147483646 h 240"/>
                  <a:gd name="T64" fmla="*/ 2147483646 w 565"/>
                  <a:gd name="T65" fmla="*/ 2147483646 h 240"/>
                  <a:gd name="T66" fmla="*/ 2147483646 w 565"/>
                  <a:gd name="T67" fmla="*/ 2147483646 h 240"/>
                  <a:gd name="T68" fmla="*/ 2147483646 w 565"/>
                  <a:gd name="T69" fmla="*/ 2147483646 h 240"/>
                  <a:gd name="T70" fmla="*/ 2147483646 w 565"/>
                  <a:gd name="T71" fmla="*/ 2147483646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65"/>
                  <a:gd name="T109" fmla="*/ 0 h 240"/>
                  <a:gd name="T110" fmla="*/ 565 w 565"/>
                  <a:gd name="T111" fmla="*/ 240 h 2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65" h="240">
                    <a:moveTo>
                      <a:pt x="0" y="119"/>
                    </a:moveTo>
                    <a:lnTo>
                      <a:pt x="1" y="130"/>
                    </a:lnTo>
                    <a:lnTo>
                      <a:pt x="4" y="140"/>
                    </a:lnTo>
                    <a:lnTo>
                      <a:pt x="9" y="151"/>
                    </a:lnTo>
                    <a:lnTo>
                      <a:pt x="17" y="160"/>
                    </a:lnTo>
                    <a:lnTo>
                      <a:pt x="27" y="170"/>
                    </a:lnTo>
                    <a:lnTo>
                      <a:pt x="38" y="179"/>
                    </a:lnTo>
                    <a:lnTo>
                      <a:pt x="51" y="188"/>
                    </a:lnTo>
                    <a:lnTo>
                      <a:pt x="66" y="197"/>
                    </a:lnTo>
                    <a:lnTo>
                      <a:pt x="83" y="204"/>
                    </a:lnTo>
                    <a:lnTo>
                      <a:pt x="101" y="211"/>
                    </a:lnTo>
                    <a:lnTo>
                      <a:pt x="120" y="218"/>
                    </a:lnTo>
                    <a:lnTo>
                      <a:pt x="141" y="223"/>
                    </a:lnTo>
                    <a:lnTo>
                      <a:pt x="163" y="228"/>
                    </a:lnTo>
                    <a:lnTo>
                      <a:pt x="185" y="232"/>
                    </a:lnTo>
                    <a:lnTo>
                      <a:pt x="209" y="235"/>
                    </a:lnTo>
                    <a:lnTo>
                      <a:pt x="233" y="237"/>
                    </a:lnTo>
                    <a:lnTo>
                      <a:pt x="257" y="239"/>
                    </a:lnTo>
                    <a:lnTo>
                      <a:pt x="282" y="239"/>
                    </a:lnTo>
                    <a:lnTo>
                      <a:pt x="306" y="239"/>
                    </a:lnTo>
                    <a:lnTo>
                      <a:pt x="331" y="237"/>
                    </a:lnTo>
                    <a:lnTo>
                      <a:pt x="355" y="235"/>
                    </a:lnTo>
                    <a:lnTo>
                      <a:pt x="378" y="231"/>
                    </a:lnTo>
                    <a:lnTo>
                      <a:pt x="401" y="228"/>
                    </a:lnTo>
                    <a:lnTo>
                      <a:pt x="423" y="223"/>
                    </a:lnTo>
                    <a:lnTo>
                      <a:pt x="443" y="217"/>
                    </a:lnTo>
                    <a:lnTo>
                      <a:pt x="463" y="211"/>
                    </a:lnTo>
                    <a:lnTo>
                      <a:pt x="481" y="204"/>
                    </a:lnTo>
                    <a:lnTo>
                      <a:pt x="498" y="196"/>
                    </a:lnTo>
                    <a:lnTo>
                      <a:pt x="513" y="188"/>
                    </a:lnTo>
                    <a:lnTo>
                      <a:pt x="526" y="179"/>
                    </a:lnTo>
                    <a:lnTo>
                      <a:pt x="537" y="170"/>
                    </a:lnTo>
                    <a:lnTo>
                      <a:pt x="547" y="160"/>
                    </a:lnTo>
                    <a:lnTo>
                      <a:pt x="554" y="150"/>
                    </a:lnTo>
                    <a:lnTo>
                      <a:pt x="559" y="140"/>
                    </a:lnTo>
                    <a:lnTo>
                      <a:pt x="563" y="129"/>
                    </a:lnTo>
                    <a:lnTo>
                      <a:pt x="564" y="119"/>
                    </a:lnTo>
                    <a:lnTo>
                      <a:pt x="563" y="109"/>
                    </a:lnTo>
                    <a:lnTo>
                      <a:pt x="559" y="98"/>
                    </a:lnTo>
                    <a:lnTo>
                      <a:pt x="554" y="88"/>
                    </a:lnTo>
                    <a:lnTo>
                      <a:pt x="547" y="78"/>
                    </a:lnTo>
                    <a:lnTo>
                      <a:pt x="537" y="68"/>
                    </a:lnTo>
                    <a:lnTo>
                      <a:pt x="526" y="60"/>
                    </a:lnTo>
                    <a:lnTo>
                      <a:pt x="513" y="51"/>
                    </a:lnTo>
                    <a:lnTo>
                      <a:pt x="498" y="42"/>
                    </a:lnTo>
                    <a:lnTo>
                      <a:pt x="481" y="35"/>
                    </a:lnTo>
                    <a:lnTo>
                      <a:pt x="463" y="27"/>
                    </a:lnTo>
                    <a:lnTo>
                      <a:pt x="443" y="21"/>
                    </a:lnTo>
                    <a:lnTo>
                      <a:pt x="423" y="16"/>
                    </a:lnTo>
                    <a:lnTo>
                      <a:pt x="401" y="11"/>
                    </a:lnTo>
                    <a:lnTo>
                      <a:pt x="378" y="7"/>
                    </a:lnTo>
                    <a:lnTo>
                      <a:pt x="355" y="4"/>
                    </a:lnTo>
                    <a:lnTo>
                      <a:pt x="331" y="1"/>
                    </a:lnTo>
                    <a:lnTo>
                      <a:pt x="306" y="0"/>
                    </a:lnTo>
                    <a:lnTo>
                      <a:pt x="282" y="0"/>
                    </a:lnTo>
                    <a:lnTo>
                      <a:pt x="257" y="0"/>
                    </a:lnTo>
                    <a:lnTo>
                      <a:pt x="233" y="1"/>
                    </a:lnTo>
                    <a:lnTo>
                      <a:pt x="209" y="4"/>
                    </a:lnTo>
                    <a:lnTo>
                      <a:pt x="185" y="7"/>
                    </a:lnTo>
                    <a:lnTo>
                      <a:pt x="163" y="11"/>
                    </a:lnTo>
                    <a:lnTo>
                      <a:pt x="141" y="16"/>
                    </a:lnTo>
                    <a:lnTo>
                      <a:pt x="120" y="21"/>
                    </a:lnTo>
                    <a:lnTo>
                      <a:pt x="100" y="27"/>
                    </a:lnTo>
                    <a:lnTo>
                      <a:pt x="83" y="35"/>
                    </a:lnTo>
                    <a:lnTo>
                      <a:pt x="66" y="42"/>
                    </a:lnTo>
                    <a:lnTo>
                      <a:pt x="51" y="51"/>
                    </a:lnTo>
                    <a:lnTo>
                      <a:pt x="38" y="60"/>
                    </a:lnTo>
                    <a:lnTo>
                      <a:pt x="27" y="69"/>
                    </a:lnTo>
                    <a:lnTo>
                      <a:pt x="17" y="78"/>
                    </a:lnTo>
                    <a:lnTo>
                      <a:pt x="9" y="88"/>
                    </a:lnTo>
                    <a:lnTo>
                      <a:pt x="4" y="98"/>
                    </a:lnTo>
                    <a:lnTo>
                      <a:pt x="1" y="109"/>
                    </a:lnTo>
                    <a:lnTo>
                      <a:pt x="0" y="1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4" name="Freeform 43">
                <a:extLst>
                  <a:ext uri="{FF2B5EF4-FFF2-40B4-BE49-F238E27FC236}">
                    <a16:creationId xmlns:a16="http://schemas.microsoft.com/office/drawing/2014/main" id="{8D2B947E-156A-4A61-9384-306FD5BA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0600" y="379413"/>
                <a:ext cx="896938" cy="381000"/>
              </a:xfrm>
              <a:custGeom>
                <a:avLst/>
                <a:gdLst>
                  <a:gd name="T0" fmla="*/ 2147483646 w 565"/>
                  <a:gd name="T1" fmla="*/ 2147483646 h 240"/>
                  <a:gd name="T2" fmla="*/ 2147483646 w 565"/>
                  <a:gd name="T3" fmla="*/ 2147483646 h 240"/>
                  <a:gd name="T4" fmla="*/ 2147483646 w 565"/>
                  <a:gd name="T5" fmla="*/ 2147483646 h 240"/>
                  <a:gd name="T6" fmla="*/ 2147483646 w 565"/>
                  <a:gd name="T7" fmla="*/ 2147483646 h 240"/>
                  <a:gd name="T8" fmla="*/ 2147483646 w 565"/>
                  <a:gd name="T9" fmla="*/ 2147483646 h 240"/>
                  <a:gd name="T10" fmla="*/ 2147483646 w 565"/>
                  <a:gd name="T11" fmla="*/ 2147483646 h 240"/>
                  <a:gd name="T12" fmla="*/ 2147483646 w 565"/>
                  <a:gd name="T13" fmla="*/ 2147483646 h 240"/>
                  <a:gd name="T14" fmla="*/ 2147483646 w 565"/>
                  <a:gd name="T15" fmla="*/ 2147483646 h 240"/>
                  <a:gd name="T16" fmla="*/ 2147483646 w 565"/>
                  <a:gd name="T17" fmla="*/ 0 h 240"/>
                  <a:gd name="T18" fmla="*/ 2147483646 w 565"/>
                  <a:gd name="T19" fmla="*/ 0 h 240"/>
                  <a:gd name="T20" fmla="*/ 2147483646 w 565"/>
                  <a:gd name="T21" fmla="*/ 2147483646 h 240"/>
                  <a:gd name="T22" fmla="*/ 2147483646 w 565"/>
                  <a:gd name="T23" fmla="*/ 2147483646 h 240"/>
                  <a:gd name="T24" fmla="*/ 2147483646 w 565"/>
                  <a:gd name="T25" fmla="*/ 2147483646 h 240"/>
                  <a:gd name="T26" fmla="*/ 2147483646 w 565"/>
                  <a:gd name="T27" fmla="*/ 2147483646 h 240"/>
                  <a:gd name="T28" fmla="*/ 2147483646 w 565"/>
                  <a:gd name="T29" fmla="*/ 2147483646 h 240"/>
                  <a:gd name="T30" fmla="*/ 2147483646 w 565"/>
                  <a:gd name="T31" fmla="*/ 2147483646 h 240"/>
                  <a:gd name="T32" fmla="*/ 2147483646 w 565"/>
                  <a:gd name="T33" fmla="*/ 2147483646 h 240"/>
                  <a:gd name="T34" fmla="*/ 2147483646 w 565"/>
                  <a:gd name="T35" fmla="*/ 2147483646 h 240"/>
                  <a:gd name="T36" fmla="*/ 2147483646 w 565"/>
                  <a:gd name="T37" fmla="*/ 2147483646 h 240"/>
                  <a:gd name="T38" fmla="*/ 2147483646 w 565"/>
                  <a:gd name="T39" fmla="*/ 2147483646 h 240"/>
                  <a:gd name="T40" fmla="*/ 2147483646 w 565"/>
                  <a:gd name="T41" fmla="*/ 2147483646 h 240"/>
                  <a:gd name="T42" fmla="*/ 2147483646 w 565"/>
                  <a:gd name="T43" fmla="*/ 2147483646 h 240"/>
                  <a:gd name="T44" fmla="*/ 2147483646 w 565"/>
                  <a:gd name="T45" fmla="*/ 2147483646 h 240"/>
                  <a:gd name="T46" fmla="*/ 2147483646 w 565"/>
                  <a:gd name="T47" fmla="*/ 2147483646 h 240"/>
                  <a:gd name="T48" fmla="*/ 2147483646 w 565"/>
                  <a:gd name="T49" fmla="*/ 2147483646 h 240"/>
                  <a:gd name="T50" fmla="*/ 2147483646 w 565"/>
                  <a:gd name="T51" fmla="*/ 2147483646 h 240"/>
                  <a:gd name="T52" fmla="*/ 2147483646 w 565"/>
                  <a:gd name="T53" fmla="*/ 2147483646 h 240"/>
                  <a:gd name="T54" fmla="*/ 2147483646 w 565"/>
                  <a:gd name="T55" fmla="*/ 2147483646 h 240"/>
                  <a:gd name="T56" fmla="*/ 2147483646 w 565"/>
                  <a:gd name="T57" fmla="*/ 2147483646 h 240"/>
                  <a:gd name="T58" fmla="*/ 2147483646 w 565"/>
                  <a:gd name="T59" fmla="*/ 2147483646 h 240"/>
                  <a:gd name="T60" fmla="*/ 2147483646 w 565"/>
                  <a:gd name="T61" fmla="*/ 2147483646 h 240"/>
                  <a:gd name="T62" fmla="*/ 2147483646 w 565"/>
                  <a:gd name="T63" fmla="*/ 2147483646 h 240"/>
                  <a:gd name="T64" fmla="*/ 2147483646 w 565"/>
                  <a:gd name="T65" fmla="*/ 2147483646 h 240"/>
                  <a:gd name="T66" fmla="*/ 2147483646 w 565"/>
                  <a:gd name="T67" fmla="*/ 2147483646 h 240"/>
                  <a:gd name="T68" fmla="*/ 2147483646 w 565"/>
                  <a:gd name="T69" fmla="*/ 2147483646 h 240"/>
                  <a:gd name="T70" fmla="*/ 2147483646 w 565"/>
                  <a:gd name="T71" fmla="*/ 2147483646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65"/>
                  <a:gd name="T109" fmla="*/ 0 h 240"/>
                  <a:gd name="T110" fmla="*/ 565 w 565"/>
                  <a:gd name="T111" fmla="*/ 240 h 2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65" h="240">
                    <a:moveTo>
                      <a:pt x="564" y="119"/>
                    </a:moveTo>
                    <a:lnTo>
                      <a:pt x="563" y="109"/>
                    </a:lnTo>
                    <a:lnTo>
                      <a:pt x="560" y="98"/>
                    </a:lnTo>
                    <a:lnTo>
                      <a:pt x="555" y="88"/>
                    </a:lnTo>
                    <a:lnTo>
                      <a:pt x="547" y="78"/>
                    </a:lnTo>
                    <a:lnTo>
                      <a:pt x="538" y="68"/>
                    </a:lnTo>
                    <a:lnTo>
                      <a:pt x="526" y="60"/>
                    </a:lnTo>
                    <a:lnTo>
                      <a:pt x="513" y="51"/>
                    </a:lnTo>
                    <a:lnTo>
                      <a:pt x="498" y="42"/>
                    </a:lnTo>
                    <a:lnTo>
                      <a:pt x="481" y="35"/>
                    </a:lnTo>
                    <a:lnTo>
                      <a:pt x="464" y="27"/>
                    </a:lnTo>
                    <a:lnTo>
                      <a:pt x="444" y="21"/>
                    </a:lnTo>
                    <a:lnTo>
                      <a:pt x="423" y="16"/>
                    </a:lnTo>
                    <a:lnTo>
                      <a:pt x="401" y="11"/>
                    </a:lnTo>
                    <a:lnTo>
                      <a:pt x="379" y="7"/>
                    </a:lnTo>
                    <a:lnTo>
                      <a:pt x="355" y="4"/>
                    </a:lnTo>
                    <a:lnTo>
                      <a:pt x="331" y="1"/>
                    </a:lnTo>
                    <a:lnTo>
                      <a:pt x="306" y="0"/>
                    </a:lnTo>
                    <a:lnTo>
                      <a:pt x="282" y="0"/>
                    </a:lnTo>
                    <a:lnTo>
                      <a:pt x="258" y="0"/>
                    </a:lnTo>
                    <a:lnTo>
                      <a:pt x="233" y="1"/>
                    </a:lnTo>
                    <a:lnTo>
                      <a:pt x="209" y="4"/>
                    </a:lnTo>
                    <a:lnTo>
                      <a:pt x="185" y="7"/>
                    </a:lnTo>
                    <a:lnTo>
                      <a:pt x="163" y="11"/>
                    </a:lnTo>
                    <a:lnTo>
                      <a:pt x="141" y="16"/>
                    </a:lnTo>
                    <a:lnTo>
                      <a:pt x="120" y="21"/>
                    </a:lnTo>
                    <a:lnTo>
                      <a:pt x="101" y="27"/>
                    </a:lnTo>
                    <a:lnTo>
                      <a:pt x="83" y="35"/>
                    </a:lnTo>
                    <a:lnTo>
                      <a:pt x="66" y="42"/>
                    </a:lnTo>
                    <a:lnTo>
                      <a:pt x="51" y="51"/>
                    </a:lnTo>
                    <a:lnTo>
                      <a:pt x="38" y="60"/>
                    </a:lnTo>
                    <a:lnTo>
                      <a:pt x="27" y="68"/>
                    </a:lnTo>
                    <a:lnTo>
                      <a:pt x="17" y="78"/>
                    </a:lnTo>
                    <a:lnTo>
                      <a:pt x="9" y="88"/>
                    </a:lnTo>
                    <a:lnTo>
                      <a:pt x="4" y="98"/>
                    </a:lnTo>
                    <a:lnTo>
                      <a:pt x="1" y="109"/>
                    </a:lnTo>
                    <a:lnTo>
                      <a:pt x="0" y="119"/>
                    </a:lnTo>
                    <a:lnTo>
                      <a:pt x="1" y="130"/>
                    </a:lnTo>
                    <a:lnTo>
                      <a:pt x="4" y="140"/>
                    </a:lnTo>
                    <a:lnTo>
                      <a:pt x="9" y="151"/>
                    </a:lnTo>
                    <a:lnTo>
                      <a:pt x="17" y="160"/>
                    </a:lnTo>
                    <a:lnTo>
                      <a:pt x="27" y="170"/>
                    </a:lnTo>
                    <a:lnTo>
                      <a:pt x="38" y="179"/>
                    </a:lnTo>
                    <a:lnTo>
                      <a:pt x="51" y="188"/>
                    </a:lnTo>
                    <a:lnTo>
                      <a:pt x="66" y="196"/>
                    </a:lnTo>
                    <a:lnTo>
                      <a:pt x="83" y="204"/>
                    </a:lnTo>
                    <a:lnTo>
                      <a:pt x="101" y="211"/>
                    </a:lnTo>
                    <a:lnTo>
                      <a:pt x="120" y="218"/>
                    </a:lnTo>
                    <a:lnTo>
                      <a:pt x="141" y="223"/>
                    </a:lnTo>
                    <a:lnTo>
                      <a:pt x="163" y="228"/>
                    </a:lnTo>
                    <a:lnTo>
                      <a:pt x="185" y="232"/>
                    </a:lnTo>
                    <a:lnTo>
                      <a:pt x="209" y="235"/>
                    </a:lnTo>
                    <a:lnTo>
                      <a:pt x="233" y="237"/>
                    </a:lnTo>
                    <a:lnTo>
                      <a:pt x="258" y="239"/>
                    </a:lnTo>
                    <a:lnTo>
                      <a:pt x="282" y="239"/>
                    </a:lnTo>
                    <a:lnTo>
                      <a:pt x="306" y="239"/>
                    </a:lnTo>
                    <a:lnTo>
                      <a:pt x="331" y="237"/>
                    </a:lnTo>
                    <a:lnTo>
                      <a:pt x="355" y="235"/>
                    </a:lnTo>
                    <a:lnTo>
                      <a:pt x="379" y="232"/>
                    </a:lnTo>
                    <a:lnTo>
                      <a:pt x="401" y="228"/>
                    </a:lnTo>
                    <a:lnTo>
                      <a:pt x="423" y="223"/>
                    </a:lnTo>
                    <a:lnTo>
                      <a:pt x="444" y="218"/>
                    </a:lnTo>
                    <a:lnTo>
                      <a:pt x="464" y="211"/>
                    </a:lnTo>
                    <a:lnTo>
                      <a:pt x="481" y="204"/>
                    </a:lnTo>
                    <a:lnTo>
                      <a:pt x="498" y="196"/>
                    </a:lnTo>
                    <a:lnTo>
                      <a:pt x="513" y="188"/>
                    </a:lnTo>
                    <a:lnTo>
                      <a:pt x="526" y="179"/>
                    </a:lnTo>
                    <a:lnTo>
                      <a:pt x="538" y="170"/>
                    </a:lnTo>
                    <a:lnTo>
                      <a:pt x="547" y="160"/>
                    </a:lnTo>
                    <a:lnTo>
                      <a:pt x="555" y="151"/>
                    </a:lnTo>
                    <a:lnTo>
                      <a:pt x="560" y="140"/>
                    </a:lnTo>
                    <a:lnTo>
                      <a:pt x="563" y="130"/>
                    </a:lnTo>
                    <a:lnTo>
                      <a:pt x="564" y="1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5" name="Freeform 44">
                <a:extLst>
                  <a:ext uri="{FF2B5EF4-FFF2-40B4-BE49-F238E27FC236}">
                    <a16:creationId xmlns:a16="http://schemas.microsoft.com/office/drawing/2014/main" id="{5A316FD8-AAEF-4984-B6DE-08A1F1405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5463" y="98425"/>
                <a:ext cx="896937" cy="382588"/>
              </a:xfrm>
              <a:custGeom>
                <a:avLst/>
                <a:gdLst>
                  <a:gd name="T0" fmla="*/ 2147483646 w 565"/>
                  <a:gd name="T1" fmla="*/ 2147483646 h 241"/>
                  <a:gd name="T2" fmla="*/ 2147483646 w 565"/>
                  <a:gd name="T3" fmla="*/ 2147483646 h 241"/>
                  <a:gd name="T4" fmla="*/ 2147483646 w 565"/>
                  <a:gd name="T5" fmla="*/ 2147483646 h 241"/>
                  <a:gd name="T6" fmla="*/ 2147483646 w 565"/>
                  <a:gd name="T7" fmla="*/ 2147483646 h 241"/>
                  <a:gd name="T8" fmla="*/ 2147483646 w 565"/>
                  <a:gd name="T9" fmla="*/ 2147483646 h 241"/>
                  <a:gd name="T10" fmla="*/ 2147483646 w 565"/>
                  <a:gd name="T11" fmla="*/ 2147483646 h 241"/>
                  <a:gd name="T12" fmla="*/ 2147483646 w 565"/>
                  <a:gd name="T13" fmla="*/ 2147483646 h 241"/>
                  <a:gd name="T14" fmla="*/ 2147483646 w 565"/>
                  <a:gd name="T15" fmla="*/ 2147483646 h 241"/>
                  <a:gd name="T16" fmla="*/ 2147483646 w 565"/>
                  <a:gd name="T17" fmla="*/ 2147483646 h 241"/>
                  <a:gd name="T18" fmla="*/ 2147483646 w 565"/>
                  <a:gd name="T19" fmla="*/ 2147483646 h 241"/>
                  <a:gd name="T20" fmla="*/ 2147483646 w 565"/>
                  <a:gd name="T21" fmla="*/ 2147483646 h 241"/>
                  <a:gd name="T22" fmla="*/ 2147483646 w 565"/>
                  <a:gd name="T23" fmla="*/ 2147483646 h 241"/>
                  <a:gd name="T24" fmla="*/ 2147483646 w 565"/>
                  <a:gd name="T25" fmla="*/ 2147483646 h 241"/>
                  <a:gd name="T26" fmla="*/ 2147483646 w 565"/>
                  <a:gd name="T27" fmla="*/ 2147483646 h 241"/>
                  <a:gd name="T28" fmla="*/ 2147483646 w 565"/>
                  <a:gd name="T29" fmla="*/ 2147483646 h 241"/>
                  <a:gd name="T30" fmla="*/ 2147483646 w 565"/>
                  <a:gd name="T31" fmla="*/ 2147483646 h 241"/>
                  <a:gd name="T32" fmla="*/ 2147483646 w 565"/>
                  <a:gd name="T33" fmla="*/ 2147483646 h 241"/>
                  <a:gd name="T34" fmla="*/ 2147483646 w 565"/>
                  <a:gd name="T35" fmla="*/ 2147483646 h 241"/>
                  <a:gd name="T36" fmla="*/ 2147483646 w 565"/>
                  <a:gd name="T37" fmla="*/ 2147483646 h 241"/>
                  <a:gd name="T38" fmla="*/ 2147483646 w 565"/>
                  <a:gd name="T39" fmla="*/ 2147483646 h 241"/>
                  <a:gd name="T40" fmla="*/ 2147483646 w 565"/>
                  <a:gd name="T41" fmla="*/ 2147483646 h 241"/>
                  <a:gd name="T42" fmla="*/ 2147483646 w 565"/>
                  <a:gd name="T43" fmla="*/ 2147483646 h 241"/>
                  <a:gd name="T44" fmla="*/ 2147483646 w 565"/>
                  <a:gd name="T45" fmla="*/ 2147483646 h 241"/>
                  <a:gd name="T46" fmla="*/ 2147483646 w 565"/>
                  <a:gd name="T47" fmla="*/ 2147483646 h 241"/>
                  <a:gd name="T48" fmla="*/ 2147483646 w 565"/>
                  <a:gd name="T49" fmla="*/ 2147483646 h 241"/>
                  <a:gd name="T50" fmla="*/ 2147483646 w 565"/>
                  <a:gd name="T51" fmla="*/ 2147483646 h 241"/>
                  <a:gd name="T52" fmla="*/ 2147483646 w 565"/>
                  <a:gd name="T53" fmla="*/ 2147483646 h 241"/>
                  <a:gd name="T54" fmla="*/ 2147483646 w 565"/>
                  <a:gd name="T55" fmla="*/ 2147483646 h 241"/>
                  <a:gd name="T56" fmla="*/ 2147483646 w 565"/>
                  <a:gd name="T57" fmla="*/ 2147483646 h 241"/>
                  <a:gd name="T58" fmla="*/ 2147483646 w 565"/>
                  <a:gd name="T59" fmla="*/ 2147483646 h 241"/>
                  <a:gd name="T60" fmla="*/ 2147483646 w 565"/>
                  <a:gd name="T61" fmla="*/ 2147483646 h 241"/>
                  <a:gd name="T62" fmla="*/ 2147483646 w 565"/>
                  <a:gd name="T63" fmla="*/ 2147483646 h 241"/>
                  <a:gd name="T64" fmla="*/ 2147483646 w 565"/>
                  <a:gd name="T65" fmla="*/ 2147483646 h 241"/>
                  <a:gd name="T66" fmla="*/ 2147483646 w 565"/>
                  <a:gd name="T67" fmla="*/ 2147483646 h 241"/>
                  <a:gd name="T68" fmla="*/ 2147483646 w 565"/>
                  <a:gd name="T69" fmla="*/ 2147483646 h 241"/>
                  <a:gd name="T70" fmla="*/ 2147483646 w 565"/>
                  <a:gd name="T71" fmla="*/ 2147483646 h 24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65"/>
                  <a:gd name="T109" fmla="*/ 0 h 241"/>
                  <a:gd name="T110" fmla="*/ 565 w 565"/>
                  <a:gd name="T111" fmla="*/ 241 h 24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65" h="241">
                    <a:moveTo>
                      <a:pt x="564" y="120"/>
                    </a:moveTo>
                    <a:lnTo>
                      <a:pt x="563" y="110"/>
                    </a:lnTo>
                    <a:lnTo>
                      <a:pt x="560" y="100"/>
                    </a:lnTo>
                    <a:lnTo>
                      <a:pt x="554" y="89"/>
                    </a:lnTo>
                    <a:lnTo>
                      <a:pt x="547" y="79"/>
                    </a:lnTo>
                    <a:lnTo>
                      <a:pt x="538" y="70"/>
                    </a:lnTo>
                    <a:lnTo>
                      <a:pt x="526" y="60"/>
                    </a:lnTo>
                    <a:lnTo>
                      <a:pt x="513" y="51"/>
                    </a:lnTo>
                    <a:lnTo>
                      <a:pt x="498" y="43"/>
                    </a:lnTo>
                    <a:lnTo>
                      <a:pt x="482" y="35"/>
                    </a:lnTo>
                    <a:lnTo>
                      <a:pt x="463" y="29"/>
                    </a:lnTo>
                    <a:lnTo>
                      <a:pt x="444" y="22"/>
                    </a:lnTo>
                    <a:lnTo>
                      <a:pt x="423" y="16"/>
                    </a:lnTo>
                    <a:lnTo>
                      <a:pt x="401" y="12"/>
                    </a:lnTo>
                    <a:lnTo>
                      <a:pt x="378" y="8"/>
                    </a:lnTo>
                    <a:lnTo>
                      <a:pt x="355" y="5"/>
                    </a:lnTo>
                    <a:lnTo>
                      <a:pt x="332" y="3"/>
                    </a:lnTo>
                    <a:lnTo>
                      <a:pt x="307" y="1"/>
                    </a:lnTo>
                    <a:lnTo>
                      <a:pt x="282" y="0"/>
                    </a:lnTo>
                    <a:lnTo>
                      <a:pt x="258" y="1"/>
                    </a:lnTo>
                    <a:lnTo>
                      <a:pt x="234" y="3"/>
                    </a:lnTo>
                    <a:lnTo>
                      <a:pt x="210" y="5"/>
                    </a:lnTo>
                    <a:lnTo>
                      <a:pt x="186" y="8"/>
                    </a:lnTo>
                    <a:lnTo>
                      <a:pt x="164" y="12"/>
                    </a:lnTo>
                    <a:lnTo>
                      <a:pt x="141" y="16"/>
                    </a:lnTo>
                    <a:lnTo>
                      <a:pt x="121" y="22"/>
                    </a:lnTo>
                    <a:lnTo>
                      <a:pt x="101" y="29"/>
                    </a:lnTo>
                    <a:lnTo>
                      <a:pt x="83" y="35"/>
                    </a:lnTo>
                    <a:lnTo>
                      <a:pt x="66" y="43"/>
                    </a:lnTo>
                    <a:lnTo>
                      <a:pt x="51" y="51"/>
                    </a:lnTo>
                    <a:lnTo>
                      <a:pt x="39" y="60"/>
                    </a:lnTo>
                    <a:lnTo>
                      <a:pt x="27" y="70"/>
                    </a:lnTo>
                    <a:lnTo>
                      <a:pt x="18" y="79"/>
                    </a:lnTo>
                    <a:lnTo>
                      <a:pt x="10" y="89"/>
                    </a:lnTo>
                    <a:lnTo>
                      <a:pt x="5" y="100"/>
                    </a:lnTo>
                    <a:lnTo>
                      <a:pt x="1" y="110"/>
                    </a:lnTo>
                    <a:lnTo>
                      <a:pt x="0" y="120"/>
                    </a:lnTo>
                    <a:lnTo>
                      <a:pt x="1" y="131"/>
                    </a:lnTo>
                    <a:lnTo>
                      <a:pt x="5" y="141"/>
                    </a:lnTo>
                    <a:lnTo>
                      <a:pt x="10" y="151"/>
                    </a:lnTo>
                    <a:lnTo>
                      <a:pt x="18" y="161"/>
                    </a:lnTo>
                    <a:lnTo>
                      <a:pt x="27" y="171"/>
                    </a:lnTo>
                    <a:lnTo>
                      <a:pt x="39" y="180"/>
                    </a:lnTo>
                    <a:lnTo>
                      <a:pt x="51" y="189"/>
                    </a:lnTo>
                    <a:lnTo>
                      <a:pt x="66" y="197"/>
                    </a:lnTo>
                    <a:lnTo>
                      <a:pt x="83" y="205"/>
                    </a:lnTo>
                    <a:lnTo>
                      <a:pt x="101" y="212"/>
                    </a:lnTo>
                    <a:lnTo>
                      <a:pt x="121" y="218"/>
                    </a:lnTo>
                    <a:lnTo>
                      <a:pt x="141" y="224"/>
                    </a:lnTo>
                    <a:lnTo>
                      <a:pt x="164" y="229"/>
                    </a:lnTo>
                    <a:lnTo>
                      <a:pt x="186" y="233"/>
                    </a:lnTo>
                    <a:lnTo>
                      <a:pt x="210" y="236"/>
                    </a:lnTo>
                    <a:lnTo>
                      <a:pt x="234" y="238"/>
                    </a:lnTo>
                    <a:lnTo>
                      <a:pt x="258" y="239"/>
                    </a:lnTo>
                    <a:lnTo>
                      <a:pt x="282" y="240"/>
                    </a:lnTo>
                    <a:lnTo>
                      <a:pt x="307" y="239"/>
                    </a:lnTo>
                    <a:lnTo>
                      <a:pt x="332" y="238"/>
                    </a:lnTo>
                    <a:lnTo>
                      <a:pt x="355" y="236"/>
                    </a:lnTo>
                    <a:lnTo>
                      <a:pt x="378" y="233"/>
                    </a:lnTo>
                    <a:lnTo>
                      <a:pt x="401" y="229"/>
                    </a:lnTo>
                    <a:lnTo>
                      <a:pt x="423" y="224"/>
                    </a:lnTo>
                    <a:lnTo>
                      <a:pt x="444" y="218"/>
                    </a:lnTo>
                    <a:lnTo>
                      <a:pt x="463" y="212"/>
                    </a:lnTo>
                    <a:lnTo>
                      <a:pt x="482" y="205"/>
                    </a:lnTo>
                    <a:lnTo>
                      <a:pt x="498" y="197"/>
                    </a:lnTo>
                    <a:lnTo>
                      <a:pt x="513" y="189"/>
                    </a:lnTo>
                    <a:lnTo>
                      <a:pt x="526" y="180"/>
                    </a:lnTo>
                    <a:lnTo>
                      <a:pt x="538" y="171"/>
                    </a:lnTo>
                    <a:lnTo>
                      <a:pt x="547" y="161"/>
                    </a:lnTo>
                    <a:lnTo>
                      <a:pt x="554" y="151"/>
                    </a:lnTo>
                    <a:lnTo>
                      <a:pt x="560" y="141"/>
                    </a:lnTo>
                    <a:lnTo>
                      <a:pt x="563" y="131"/>
                    </a:lnTo>
                    <a:lnTo>
                      <a:pt x="564" y="12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6" name="Rectangle 45">
                <a:extLst>
                  <a:ext uri="{FF2B5EF4-FFF2-40B4-BE49-F238E27FC236}">
                    <a16:creationId xmlns:a16="http://schemas.microsoft.com/office/drawing/2014/main" id="{1CC13E87-D832-4963-BD93-7B714497F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8925" y="377825"/>
                <a:ext cx="434415" cy="3359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lot</a:t>
                </a:r>
              </a:p>
            </p:txBody>
          </p:sp>
          <p:sp>
            <p:nvSpPr>
              <p:cNvPr id="50227" name="Rectangle 46">
                <a:extLst>
                  <a:ext uri="{FF2B5EF4-FFF2-40B4-BE49-F238E27FC236}">
                    <a16:creationId xmlns:a16="http://schemas.microsoft.com/office/drawing/2014/main" id="{0F336D2D-F736-4131-A4C0-628142E5B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2463" y="152400"/>
                <a:ext cx="718146" cy="3359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name</a:t>
                </a:r>
              </a:p>
            </p:txBody>
          </p:sp>
          <p:sp>
            <p:nvSpPr>
              <p:cNvPr id="50228" name="Rectangle 47">
                <a:extLst>
                  <a:ext uri="{FF2B5EF4-FFF2-40B4-BE49-F238E27FC236}">
                    <a16:creationId xmlns:a16="http://schemas.microsoft.com/office/drawing/2014/main" id="{205E06BB-395A-40D6-990E-8E2F9BC5F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9825" y="368300"/>
                <a:ext cx="535404" cy="3359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 b="1" u="sng">
                    <a:solidFill>
                      <a:srgbClr val="000000"/>
                    </a:solidFill>
                    <a:latin typeface="Arial" panose="020B0604020202020204" pitchFamily="34" charset="0"/>
                  </a:rPr>
                  <a:t>ssn</a:t>
                </a:r>
              </a:p>
            </p:txBody>
          </p:sp>
          <p:sp>
            <p:nvSpPr>
              <p:cNvPr id="50229" name="Line 48">
                <a:extLst>
                  <a:ext uri="{FF2B5EF4-FFF2-40B4-BE49-F238E27FC236}">
                    <a16:creationId xmlns:a16="http://schemas.microsoft.com/office/drawing/2014/main" id="{28601E65-1FDF-409C-9F18-E4B8E3C162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8275" y="784225"/>
                <a:ext cx="552450" cy="200025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0" name="Line 49">
                <a:extLst>
                  <a:ext uri="{FF2B5EF4-FFF2-40B4-BE49-F238E27FC236}">
                    <a16:creationId xmlns:a16="http://schemas.microsoft.com/office/drawing/2014/main" id="{95B850B2-F8B6-419E-97EF-DD423BAAB9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5838" y="479425"/>
                <a:ext cx="0" cy="48895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1" name="Line 50">
                <a:extLst>
                  <a:ext uri="{FF2B5EF4-FFF2-40B4-BE49-F238E27FC236}">
                    <a16:creationId xmlns:a16="http://schemas.microsoft.com/office/drawing/2014/main" id="{A5A0BC53-2A8D-446E-9DAC-1A1F12FADF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64288" y="768350"/>
                <a:ext cx="530225" cy="2159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215" name="Line 39">
              <a:extLst>
                <a:ext uri="{FF2B5EF4-FFF2-40B4-BE49-F238E27FC236}">
                  <a16:creationId xmlns:a16="http://schemas.microsoft.com/office/drawing/2014/main" id="{538172FD-1915-4BA5-A941-C342433F1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4250" y="2398713"/>
              <a:ext cx="0" cy="35401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41" name="Rectangle 32">
            <a:extLst>
              <a:ext uri="{FF2B5EF4-FFF2-40B4-BE49-F238E27FC236}">
                <a16:creationId xmlns:a16="http://schemas.microsoft.com/office/drawing/2014/main" id="{ABED15C8-51CA-496C-AFA4-F49995E43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464" y="2771775"/>
            <a:ext cx="5781675" cy="174148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grpSp>
        <p:nvGrpSpPr>
          <p:cNvPr id="50184" name="Group 5">
            <a:extLst>
              <a:ext uri="{FF2B5EF4-FFF2-40B4-BE49-F238E27FC236}">
                <a16:creationId xmlns:a16="http://schemas.microsoft.com/office/drawing/2014/main" id="{A1392EC6-7469-43C5-832E-F677C2F43E05}"/>
              </a:ext>
            </a:extLst>
          </p:cNvPr>
          <p:cNvGrpSpPr>
            <a:grpSpLocks/>
          </p:cNvGrpSpPr>
          <p:nvPr/>
        </p:nvGrpSpPr>
        <p:grpSpPr bwMode="auto">
          <a:xfrm>
            <a:off x="4910138" y="2895601"/>
            <a:ext cx="5675312" cy="1497013"/>
            <a:chOff x="3386138" y="2895600"/>
            <a:chExt cx="5675312" cy="1497013"/>
          </a:xfrm>
        </p:grpSpPr>
        <p:sp>
          <p:nvSpPr>
            <p:cNvPr id="50185" name="Freeform 7">
              <a:extLst>
                <a:ext uri="{FF2B5EF4-FFF2-40B4-BE49-F238E27FC236}">
                  <a16:creationId xmlns:a16="http://schemas.microsoft.com/office/drawing/2014/main" id="{FE9F7C98-E2BE-4032-AA96-3857F50AD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75" y="3297238"/>
              <a:ext cx="896938" cy="381000"/>
            </a:xfrm>
            <a:custGeom>
              <a:avLst/>
              <a:gdLst>
                <a:gd name="T0" fmla="*/ 2147483646 w 565"/>
                <a:gd name="T1" fmla="*/ 2147483646 h 240"/>
                <a:gd name="T2" fmla="*/ 2147483646 w 565"/>
                <a:gd name="T3" fmla="*/ 2147483646 h 240"/>
                <a:gd name="T4" fmla="*/ 2147483646 w 565"/>
                <a:gd name="T5" fmla="*/ 2147483646 h 240"/>
                <a:gd name="T6" fmla="*/ 2147483646 w 565"/>
                <a:gd name="T7" fmla="*/ 2147483646 h 240"/>
                <a:gd name="T8" fmla="*/ 2147483646 w 565"/>
                <a:gd name="T9" fmla="*/ 2147483646 h 240"/>
                <a:gd name="T10" fmla="*/ 2147483646 w 565"/>
                <a:gd name="T11" fmla="*/ 2147483646 h 240"/>
                <a:gd name="T12" fmla="*/ 2147483646 w 565"/>
                <a:gd name="T13" fmla="*/ 2147483646 h 240"/>
                <a:gd name="T14" fmla="*/ 2147483646 w 565"/>
                <a:gd name="T15" fmla="*/ 2147483646 h 240"/>
                <a:gd name="T16" fmla="*/ 2147483646 w 565"/>
                <a:gd name="T17" fmla="*/ 0 h 240"/>
                <a:gd name="T18" fmla="*/ 2147483646 w 565"/>
                <a:gd name="T19" fmla="*/ 0 h 240"/>
                <a:gd name="T20" fmla="*/ 2147483646 w 565"/>
                <a:gd name="T21" fmla="*/ 2147483646 h 240"/>
                <a:gd name="T22" fmla="*/ 2147483646 w 565"/>
                <a:gd name="T23" fmla="*/ 2147483646 h 240"/>
                <a:gd name="T24" fmla="*/ 2147483646 w 565"/>
                <a:gd name="T25" fmla="*/ 2147483646 h 240"/>
                <a:gd name="T26" fmla="*/ 2147483646 w 565"/>
                <a:gd name="T27" fmla="*/ 2147483646 h 240"/>
                <a:gd name="T28" fmla="*/ 2147483646 w 565"/>
                <a:gd name="T29" fmla="*/ 2147483646 h 240"/>
                <a:gd name="T30" fmla="*/ 2147483646 w 565"/>
                <a:gd name="T31" fmla="*/ 2147483646 h 240"/>
                <a:gd name="T32" fmla="*/ 2147483646 w 565"/>
                <a:gd name="T33" fmla="*/ 2147483646 h 240"/>
                <a:gd name="T34" fmla="*/ 2147483646 w 565"/>
                <a:gd name="T35" fmla="*/ 2147483646 h 240"/>
                <a:gd name="T36" fmla="*/ 2147483646 w 565"/>
                <a:gd name="T37" fmla="*/ 2147483646 h 240"/>
                <a:gd name="T38" fmla="*/ 2147483646 w 565"/>
                <a:gd name="T39" fmla="*/ 2147483646 h 240"/>
                <a:gd name="T40" fmla="*/ 2147483646 w 565"/>
                <a:gd name="T41" fmla="*/ 2147483646 h 240"/>
                <a:gd name="T42" fmla="*/ 2147483646 w 565"/>
                <a:gd name="T43" fmla="*/ 2147483646 h 240"/>
                <a:gd name="T44" fmla="*/ 2147483646 w 565"/>
                <a:gd name="T45" fmla="*/ 2147483646 h 240"/>
                <a:gd name="T46" fmla="*/ 2147483646 w 565"/>
                <a:gd name="T47" fmla="*/ 2147483646 h 240"/>
                <a:gd name="T48" fmla="*/ 2147483646 w 565"/>
                <a:gd name="T49" fmla="*/ 2147483646 h 240"/>
                <a:gd name="T50" fmla="*/ 2147483646 w 565"/>
                <a:gd name="T51" fmla="*/ 2147483646 h 240"/>
                <a:gd name="T52" fmla="*/ 2147483646 w 565"/>
                <a:gd name="T53" fmla="*/ 2147483646 h 240"/>
                <a:gd name="T54" fmla="*/ 2147483646 w 565"/>
                <a:gd name="T55" fmla="*/ 2147483646 h 240"/>
                <a:gd name="T56" fmla="*/ 2147483646 w 565"/>
                <a:gd name="T57" fmla="*/ 2147483646 h 240"/>
                <a:gd name="T58" fmla="*/ 2147483646 w 565"/>
                <a:gd name="T59" fmla="*/ 2147483646 h 240"/>
                <a:gd name="T60" fmla="*/ 2147483646 w 565"/>
                <a:gd name="T61" fmla="*/ 2147483646 h 240"/>
                <a:gd name="T62" fmla="*/ 2147483646 w 565"/>
                <a:gd name="T63" fmla="*/ 2147483646 h 240"/>
                <a:gd name="T64" fmla="*/ 2147483646 w 565"/>
                <a:gd name="T65" fmla="*/ 2147483646 h 240"/>
                <a:gd name="T66" fmla="*/ 2147483646 w 565"/>
                <a:gd name="T67" fmla="*/ 2147483646 h 240"/>
                <a:gd name="T68" fmla="*/ 2147483646 w 565"/>
                <a:gd name="T69" fmla="*/ 2147483646 h 240"/>
                <a:gd name="T70" fmla="*/ 2147483646 w 565"/>
                <a:gd name="T71" fmla="*/ 2147483646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0"/>
                <a:gd name="T110" fmla="*/ 565 w 565"/>
                <a:gd name="T111" fmla="*/ 240 h 2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7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2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5"/>
                  </a:lnTo>
                  <a:lnTo>
                    <a:pt x="402" y="11"/>
                  </a:lnTo>
                  <a:lnTo>
                    <a:pt x="379" y="7"/>
                  </a:lnTo>
                  <a:lnTo>
                    <a:pt x="356" y="4"/>
                  </a:lnTo>
                  <a:lnTo>
                    <a:pt x="331" y="1"/>
                  </a:lnTo>
                  <a:lnTo>
                    <a:pt x="307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4" y="1"/>
                  </a:lnTo>
                  <a:lnTo>
                    <a:pt x="210" y="4"/>
                  </a:lnTo>
                  <a:lnTo>
                    <a:pt x="186" y="7"/>
                  </a:lnTo>
                  <a:lnTo>
                    <a:pt x="163" y="11"/>
                  </a:lnTo>
                  <a:lnTo>
                    <a:pt x="141" y="15"/>
                  </a:lnTo>
                  <a:lnTo>
                    <a:pt x="121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7" y="42"/>
                  </a:lnTo>
                  <a:lnTo>
                    <a:pt x="52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8" y="78"/>
                  </a:lnTo>
                  <a:lnTo>
                    <a:pt x="10" y="88"/>
                  </a:lnTo>
                  <a:lnTo>
                    <a:pt x="5" y="98"/>
                  </a:lnTo>
                  <a:lnTo>
                    <a:pt x="2" y="109"/>
                  </a:lnTo>
                  <a:lnTo>
                    <a:pt x="0" y="119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10" y="150"/>
                  </a:lnTo>
                  <a:lnTo>
                    <a:pt x="18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2" y="188"/>
                  </a:lnTo>
                  <a:lnTo>
                    <a:pt x="67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1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6" y="231"/>
                  </a:lnTo>
                  <a:lnTo>
                    <a:pt x="210" y="235"/>
                  </a:lnTo>
                  <a:lnTo>
                    <a:pt x="234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7" y="239"/>
                  </a:lnTo>
                  <a:lnTo>
                    <a:pt x="331" y="237"/>
                  </a:lnTo>
                  <a:lnTo>
                    <a:pt x="356" y="235"/>
                  </a:lnTo>
                  <a:lnTo>
                    <a:pt x="379" y="231"/>
                  </a:lnTo>
                  <a:lnTo>
                    <a:pt x="402" y="227"/>
                  </a:lnTo>
                  <a:lnTo>
                    <a:pt x="423" y="223"/>
                  </a:lnTo>
                  <a:lnTo>
                    <a:pt x="444" y="217"/>
                  </a:lnTo>
                  <a:lnTo>
                    <a:pt x="464" y="211"/>
                  </a:lnTo>
                  <a:lnTo>
                    <a:pt x="482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7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0"/>
                  </a:lnTo>
                  <a:lnTo>
                    <a:pt x="560" y="140"/>
                  </a:lnTo>
                  <a:lnTo>
                    <a:pt x="563" y="129"/>
                  </a:lnTo>
                  <a:lnTo>
                    <a:pt x="564" y="1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6" name="Freeform 8">
              <a:extLst>
                <a:ext uri="{FF2B5EF4-FFF2-40B4-BE49-F238E27FC236}">
                  <a16:creationId xmlns:a16="http://schemas.microsoft.com/office/drawing/2014/main" id="{5AFC1234-4762-4CB8-8A34-724DF1CE9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513" y="3297238"/>
              <a:ext cx="896937" cy="381000"/>
            </a:xfrm>
            <a:custGeom>
              <a:avLst/>
              <a:gdLst>
                <a:gd name="T0" fmla="*/ 2147483646 w 565"/>
                <a:gd name="T1" fmla="*/ 2147483646 h 240"/>
                <a:gd name="T2" fmla="*/ 2147483646 w 565"/>
                <a:gd name="T3" fmla="*/ 2147483646 h 240"/>
                <a:gd name="T4" fmla="*/ 2147483646 w 565"/>
                <a:gd name="T5" fmla="*/ 2147483646 h 240"/>
                <a:gd name="T6" fmla="*/ 2147483646 w 565"/>
                <a:gd name="T7" fmla="*/ 2147483646 h 240"/>
                <a:gd name="T8" fmla="*/ 2147483646 w 565"/>
                <a:gd name="T9" fmla="*/ 2147483646 h 240"/>
                <a:gd name="T10" fmla="*/ 2147483646 w 565"/>
                <a:gd name="T11" fmla="*/ 2147483646 h 240"/>
                <a:gd name="T12" fmla="*/ 2147483646 w 565"/>
                <a:gd name="T13" fmla="*/ 2147483646 h 240"/>
                <a:gd name="T14" fmla="*/ 2147483646 w 565"/>
                <a:gd name="T15" fmla="*/ 2147483646 h 240"/>
                <a:gd name="T16" fmla="*/ 2147483646 w 565"/>
                <a:gd name="T17" fmla="*/ 2147483646 h 240"/>
                <a:gd name="T18" fmla="*/ 2147483646 w 565"/>
                <a:gd name="T19" fmla="*/ 2147483646 h 240"/>
                <a:gd name="T20" fmla="*/ 2147483646 w 565"/>
                <a:gd name="T21" fmla="*/ 2147483646 h 240"/>
                <a:gd name="T22" fmla="*/ 2147483646 w 565"/>
                <a:gd name="T23" fmla="*/ 2147483646 h 240"/>
                <a:gd name="T24" fmla="*/ 2147483646 w 565"/>
                <a:gd name="T25" fmla="*/ 2147483646 h 240"/>
                <a:gd name="T26" fmla="*/ 2147483646 w 565"/>
                <a:gd name="T27" fmla="*/ 2147483646 h 240"/>
                <a:gd name="T28" fmla="*/ 2147483646 w 565"/>
                <a:gd name="T29" fmla="*/ 2147483646 h 240"/>
                <a:gd name="T30" fmla="*/ 2147483646 w 565"/>
                <a:gd name="T31" fmla="*/ 2147483646 h 240"/>
                <a:gd name="T32" fmla="*/ 2147483646 w 565"/>
                <a:gd name="T33" fmla="*/ 2147483646 h 240"/>
                <a:gd name="T34" fmla="*/ 2147483646 w 565"/>
                <a:gd name="T35" fmla="*/ 2147483646 h 240"/>
                <a:gd name="T36" fmla="*/ 2147483646 w 565"/>
                <a:gd name="T37" fmla="*/ 2147483646 h 240"/>
                <a:gd name="T38" fmla="*/ 2147483646 w 565"/>
                <a:gd name="T39" fmla="*/ 2147483646 h 240"/>
                <a:gd name="T40" fmla="*/ 2147483646 w 565"/>
                <a:gd name="T41" fmla="*/ 2147483646 h 240"/>
                <a:gd name="T42" fmla="*/ 2147483646 w 565"/>
                <a:gd name="T43" fmla="*/ 2147483646 h 240"/>
                <a:gd name="T44" fmla="*/ 2147483646 w 565"/>
                <a:gd name="T45" fmla="*/ 2147483646 h 240"/>
                <a:gd name="T46" fmla="*/ 2147483646 w 565"/>
                <a:gd name="T47" fmla="*/ 2147483646 h 240"/>
                <a:gd name="T48" fmla="*/ 2147483646 w 565"/>
                <a:gd name="T49" fmla="*/ 2147483646 h 240"/>
                <a:gd name="T50" fmla="*/ 2147483646 w 565"/>
                <a:gd name="T51" fmla="*/ 2147483646 h 240"/>
                <a:gd name="T52" fmla="*/ 2147483646 w 565"/>
                <a:gd name="T53" fmla="*/ 0 h 240"/>
                <a:gd name="T54" fmla="*/ 2147483646 w 565"/>
                <a:gd name="T55" fmla="*/ 0 h 240"/>
                <a:gd name="T56" fmla="*/ 2147483646 w 565"/>
                <a:gd name="T57" fmla="*/ 2147483646 h 240"/>
                <a:gd name="T58" fmla="*/ 2147483646 w 565"/>
                <a:gd name="T59" fmla="*/ 2147483646 h 240"/>
                <a:gd name="T60" fmla="*/ 2147483646 w 565"/>
                <a:gd name="T61" fmla="*/ 2147483646 h 240"/>
                <a:gd name="T62" fmla="*/ 2147483646 w 565"/>
                <a:gd name="T63" fmla="*/ 2147483646 h 240"/>
                <a:gd name="T64" fmla="*/ 2147483646 w 565"/>
                <a:gd name="T65" fmla="*/ 2147483646 h 240"/>
                <a:gd name="T66" fmla="*/ 2147483646 w 565"/>
                <a:gd name="T67" fmla="*/ 2147483646 h 240"/>
                <a:gd name="T68" fmla="*/ 2147483646 w 565"/>
                <a:gd name="T69" fmla="*/ 2147483646 h 240"/>
                <a:gd name="T70" fmla="*/ 2147483646 w 565"/>
                <a:gd name="T71" fmla="*/ 2147483646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0"/>
                <a:gd name="T110" fmla="*/ 565 w 565"/>
                <a:gd name="T111" fmla="*/ 240 h 2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0">
                  <a:moveTo>
                    <a:pt x="0" y="119"/>
                  </a:moveTo>
                  <a:lnTo>
                    <a:pt x="1" y="129"/>
                  </a:lnTo>
                  <a:lnTo>
                    <a:pt x="4" y="140"/>
                  </a:lnTo>
                  <a:lnTo>
                    <a:pt x="9" y="150"/>
                  </a:lnTo>
                  <a:lnTo>
                    <a:pt x="17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1" y="188"/>
                  </a:lnTo>
                  <a:lnTo>
                    <a:pt x="66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0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5" y="231"/>
                  </a:lnTo>
                  <a:lnTo>
                    <a:pt x="209" y="235"/>
                  </a:lnTo>
                  <a:lnTo>
                    <a:pt x="233" y="237"/>
                  </a:lnTo>
                  <a:lnTo>
                    <a:pt x="257" y="239"/>
                  </a:lnTo>
                  <a:lnTo>
                    <a:pt x="282" y="239"/>
                  </a:lnTo>
                  <a:lnTo>
                    <a:pt x="306" y="239"/>
                  </a:lnTo>
                  <a:lnTo>
                    <a:pt x="331" y="237"/>
                  </a:lnTo>
                  <a:lnTo>
                    <a:pt x="355" y="235"/>
                  </a:lnTo>
                  <a:lnTo>
                    <a:pt x="378" y="231"/>
                  </a:lnTo>
                  <a:lnTo>
                    <a:pt x="401" y="227"/>
                  </a:lnTo>
                  <a:lnTo>
                    <a:pt x="423" y="223"/>
                  </a:lnTo>
                  <a:lnTo>
                    <a:pt x="443" y="217"/>
                  </a:lnTo>
                  <a:lnTo>
                    <a:pt x="463" y="211"/>
                  </a:lnTo>
                  <a:lnTo>
                    <a:pt x="481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6" y="179"/>
                  </a:lnTo>
                  <a:lnTo>
                    <a:pt x="537" y="169"/>
                  </a:lnTo>
                  <a:lnTo>
                    <a:pt x="547" y="160"/>
                  </a:lnTo>
                  <a:lnTo>
                    <a:pt x="554" y="150"/>
                  </a:lnTo>
                  <a:lnTo>
                    <a:pt x="559" y="140"/>
                  </a:lnTo>
                  <a:lnTo>
                    <a:pt x="563" y="129"/>
                  </a:lnTo>
                  <a:lnTo>
                    <a:pt x="564" y="119"/>
                  </a:lnTo>
                  <a:lnTo>
                    <a:pt x="563" y="108"/>
                  </a:lnTo>
                  <a:lnTo>
                    <a:pt x="559" y="98"/>
                  </a:lnTo>
                  <a:lnTo>
                    <a:pt x="554" y="88"/>
                  </a:lnTo>
                  <a:lnTo>
                    <a:pt x="547" y="78"/>
                  </a:lnTo>
                  <a:lnTo>
                    <a:pt x="537" y="68"/>
                  </a:lnTo>
                  <a:lnTo>
                    <a:pt x="526" y="59"/>
                  </a:lnTo>
                  <a:lnTo>
                    <a:pt x="513" y="50"/>
                  </a:lnTo>
                  <a:lnTo>
                    <a:pt x="498" y="42"/>
                  </a:lnTo>
                  <a:lnTo>
                    <a:pt x="481" y="35"/>
                  </a:lnTo>
                  <a:lnTo>
                    <a:pt x="463" y="27"/>
                  </a:lnTo>
                  <a:lnTo>
                    <a:pt x="443" y="21"/>
                  </a:lnTo>
                  <a:lnTo>
                    <a:pt x="423" y="15"/>
                  </a:lnTo>
                  <a:lnTo>
                    <a:pt x="401" y="11"/>
                  </a:lnTo>
                  <a:lnTo>
                    <a:pt x="378" y="6"/>
                  </a:lnTo>
                  <a:lnTo>
                    <a:pt x="355" y="4"/>
                  </a:lnTo>
                  <a:lnTo>
                    <a:pt x="331" y="1"/>
                  </a:lnTo>
                  <a:lnTo>
                    <a:pt x="306" y="0"/>
                  </a:lnTo>
                  <a:lnTo>
                    <a:pt x="282" y="0"/>
                  </a:lnTo>
                  <a:lnTo>
                    <a:pt x="257" y="0"/>
                  </a:lnTo>
                  <a:lnTo>
                    <a:pt x="233" y="1"/>
                  </a:lnTo>
                  <a:lnTo>
                    <a:pt x="209" y="4"/>
                  </a:lnTo>
                  <a:lnTo>
                    <a:pt x="185" y="7"/>
                  </a:lnTo>
                  <a:lnTo>
                    <a:pt x="163" y="11"/>
                  </a:lnTo>
                  <a:lnTo>
                    <a:pt x="141" y="16"/>
                  </a:lnTo>
                  <a:lnTo>
                    <a:pt x="120" y="21"/>
                  </a:lnTo>
                  <a:lnTo>
                    <a:pt x="100" y="27"/>
                  </a:lnTo>
                  <a:lnTo>
                    <a:pt x="83" y="35"/>
                  </a:lnTo>
                  <a:lnTo>
                    <a:pt x="66" y="42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7" y="78"/>
                  </a:lnTo>
                  <a:lnTo>
                    <a:pt x="9" y="88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7" name="Freeform 9">
              <a:extLst>
                <a:ext uri="{FF2B5EF4-FFF2-40B4-BE49-F238E27FC236}">
                  <a16:creationId xmlns:a16="http://schemas.microsoft.com/office/drawing/2014/main" id="{9A8E0183-4937-47A5-9787-7C990FE5C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8938" y="2924175"/>
              <a:ext cx="1169987" cy="366713"/>
            </a:xfrm>
            <a:custGeom>
              <a:avLst/>
              <a:gdLst>
                <a:gd name="T0" fmla="*/ 2147483646 w 737"/>
                <a:gd name="T1" fmla="*/ 2147483646 h 231"/>
                <a:gd name="T2" fmla="*/ 2147483646 w 737"/>
                <a:gd name="T3" fmla="*/ 2147483646 h 231"/>
                <a:gd name="T4" fmla="*/ 2147483646 w 737"/>
                <a:gd name="T5" fmla="*/ 2147483646 h 231"/>
                <a:gd name="T6" fmla="*/ 2147483646 w 737"/>
                <a:gd name="T7" fmla="*/ 2147483646 h 231"/>
                <a:gd name="T8" fmla="*/ 2147483646 w 737"/>
                <a:gd name="T9" fmla="*/ 2147483646 h 231"/>
                <a:gd name="T10" fmla="*/ 2147483646 w 737"/>
                <a:gd name="T11" fmla="*/ 2147483646 h 231"/>
                <a:gd name="T12" fmla="*/ 2147483646 w 737"/>
                <a:gd name="T13" fmla="*/ 2147483646 h 231"/>
                <a:gd name="T14" fmla="*/ 2147483646 w 737"/>
                <a:gd name="T15" fmla="*/ 2147483646 h 231"/>
                <a:gd name="T16" fmla="*/ 2147483646 w 737"/>
                <a:gd name="T17" fmla="*/ 0 h 231"/>
                <a:gd name="T18" fmla="*/ 2147483646 w 737"/>
                <a:gd name="T19" fmla="*/ 0 h 231"/>
                <a:gd name="T20" fmla="*/ 2147483646 w 737"/>
                <a:gd name="T21" fmla="*/ 2147483646 h 231"/>
                <a:gd name="T22" fmla="*/ 2147483646 w 737"/>
                <a:gd name="T23" fmla="*/ 2147483646 h 231"/>
                <a:gd name="T24" fmla="*/ 2147483646 w 737"/>
                <a:gd name="T25" fmla="*/ 2147483646 h 231"/>
                <a:gd name="T26" fmla="*/ 2147483646 w 737"/>
                <a:gd name="T27" fmla="*/ 2147483646 h 231"/>
                <a:gd name="T28" fmla="*/ 2147483646 w 737"/>
                <a:gd name="T29" fmla="*/ 2147483646 h 231"/>
                <a:gd name="T30" fmla="*/ 2147483646 w 737"/>
                <a:gd name="T31" fmla="*/ 2147483646 h 231"/>
                <a:gd name="T32" fmla="*/ 2147483646 w 737"/>
                <a:gd name="T33" fmla="*/ 2147483646 h 231"/>
                <a:gd name="T34" fmla="*/ 2147483646 w 737"/>
                <a:gd name="T35" fmla="*/ 2147483646 h 231"/>
                <a:gd name="T36" fmla="*/ 2147483646 w 737"/>
                <a:gd name="T37" fmla="*/ 2147483646 h 231"/>
                <a:gd name="T38" fmla="*/ 2147483646 w 737"/>
                <a:gd name="T39" fmla="*/ 2147483646 h 231"/>
                <a:gd name="T40" fmla="*/ 2147483646 w 737"/>
                <a:gd name="T41" fmla="*/ 2147483646 h 231"/>
                <a:gd name="T42" fmla="*/ 2147483646 w 737"/>
                <a:gd name="T43" fmla="*/ 2147483646 h 231"/>
                <a:gd name="T44" fmla="*/ 2147483646 w 737"/>
                <a:gd name="T45" fmla="*/ 2147483646 h 231"/>
                <a:gd name="T46" fmla="*/ 2147483646 w 737"/>
                <a:gd name="T47" fmla="*/ 2147483646 h 231"/>
                <a:gd name="T48" fmla="*/ 2147483646 w 737"/>
                <a:gd name="T49" fmla="*/ 2147483646 h 231"/>
                <a:gd name="T50" fmla="*/ 2147483646 w 737"/>
                <a:gd name="T51" fmla="*/ 2147483646 h 231"/>
                <a:gd name="T52" fmla="*/ 2147483646 w 737"/>
                <a:gd name="T53" fmla="*/ 2147483646 h 231"/>
                <a:gd name="T54" fmla="*/ 2147483646 w 737"/>
                <a:gd name="T55" fmla="*/ 2147483646 h 231"/>
                <a:gd name="T56" fmla="*/ 2147483646 w 737"/>
                <a:gd name="T57" fmla="*/ 2147483646 h 231"/>
                <a:gd name="T58" fmla="*/ 2147483646 w 737"/>
                <a:gd name="T59" fmla="*/ 2147483646 h 231"/>
                <a:gd name="T60" fmla="*/ 2147483646 w 737"/>
                <a:gd name="T61" fmla="*/ 2147483646 h 231"/>
                <a:gd name="T62" fmla="*/ 2147483646 w 737"/>
                <a:gd name="T63" fmla="*/ 2147483646 h 231"/>
                <a:gd name="T64" fmla="*/ 2147483646 w 737"/>
                <a:gd name="T65" fmla="*/ 2147483646 h 231"/>
                <a:gd name="T66" fmla="*/ 2147483646 w 737"/>
                <a:gd name="T67" fmla="*/ 2147483646 h 231"/>
                <a:gd name="T68" fmla="*/ 2147483646 w 737"/>
                <a:gd name="T69" fmla="*/ 2147483646 h 231"/>
                <a:gd name="T70" fmla="*/ 2147483646 w 737"/>
                <a:gd name="T71" fmla="*/ 2147483646 h 23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37"/>
                <a:gd name="T109" fmla="*/ 0 h 231"/>
                <a:gd name="T110" fmla="*/ 737 w 737"/>
                <a:gd name="T111" fmla="*/ 231 h 23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37" h="231">
                  <a:moveTo>
                    <a:pt x="736" y="115"/>
                  </a:moveTo>
                  <a:lnTo>
                    <a:pt x="736" y="105"/>
                  </a:lnTo>
                  <a:lnTo>
                    <a:pt x="730" y="94"/>
                  </a:lnTo>
                  <a:lnTo>
                    <a:pt x="724" y="85"/>
                  </a:lnTo>
                  <a:lnTo>
                    <a:pt x="715" y="75"/>
                  </a:lnTo>
                  <a:lnTo>
                    <a:pt x="702" y="67"/>
                  </a:lnTo>
                  <a:lnTo>
                    <a:pt x="687" y="57"/>
                  </a:lnTo>
                  <a:lnTo>
                    <a:pt x="670" y="48"/>
                  </a:lnTo>
                  <a:lnTo>
                    <a:pt x="651" y="41"/>
                  </a:lnTo>
                  <a:lnTo>
                    <a:pt x="628" y="33"/>
                  </a:lnTo>
                  <a:lnTo>
                    <a:pt x="605" y="27"/>
                  </a:lnTo>
                  <a:lnTo>
                    <a:pt x="579" y="21"/>
                  </a:lnTo>
                  <a:lnTo>
                    <a:pt x="552" y="15"/>
                  </a:lnTo>
                  <a:lnTo>
                    <a:pt x="524" y="10"/>
                  </a:lnTo>
                  <a:lnTo>
                    <a:pt x="494" y="7"/>
                  </a:lnTo>
                  <a:lnTo>
                    <a:pt x="464" y="3"/>
                  </a:lnTo>
                  <a:lnTo>
                    <a:pt x="433" y="1"/>
                  </a:lnTo>
                  <a:lnTo>
                    <a:pt x="400" y="0"/>
                  </a:lnTo>
                  <a:lnTo>
                    <a:pt x="368" y="0"/>
                  </a:lnTo>
                  <a:lnTo>
                    <a:pt x="336" y="0"/>
                  </a:lnTo>
                  <a:lnTo>
                    <a:pt x="305" y="1"/>
                  </a:lnTo>
                  <a:lnTo>
                    <a:pt x="274" y="3"/>
                  </a:lnTo>
                  <a:lnTo>
                    <a:pt x="242" y="7"/>
                  </a:lnTo>
                  <a:lnTo>
                    <a:pt x="214" y="10"/>
                  </a:lnTo>
                  <a:lnTo>
                    <a:pt x="184" y="15"/>
                  </a:lnTo>
                  <a:lnTo>
                    <a:pt x="157" y="21"/>
                  </a:lnTo>
                  <a:lnTo>
                    <a:pt x="131" y="27"/>
                  </a:lnTo>
                  <a:lnTo>
                    <a:pt x="108" y="33"/>
                  </a:lnTo>
                  <a:lnTo>
                    <a:pt x="86" y="41"/>
                  </a:lnTo>
                  <a:lnTo>
                    <a:pt x="66" y="48"/>
                  </a:lnTo>
                  <a:lnTo>
                    <a:pt x="50" y="57"/>
                  </a:lnTo>
                  <a:lnTo>
                    <a:pt x="35" y="67"/>
                  </a:lnTo>
                  <a:lnTo>
                    <a:pt x="23" y="75"/>
                  </a:lnTo>
                  <a:lnTo>
                    <a:pt x="13" y="85"/>
                  </a:lnTo>
                  <a:lnTo>
                    <a:pt x="6" y="94"/>
                  </a:lnTo>
                  <a:lnTo>
                    <a:pt x="1" y="105"/>
                  </a:lnTo>
                  <a:lnTo>
                    <a:pt x="0" y="115"/>
                  </a:lnTo>
                  <a:lnTo>
                    <a:pt x="1" y="125"/>
                  </a:lnTo>
                  <a:lnTo>
                    <a:pt x="6" y="135"/>
                  </a:lnTo>
                  <a:lnTo>
                    <a:pt x="13" y="144"/>
                  </a:lnTo>
                  <a:lnTo>
                    <a:pt x="23" y="154"/>
                  </a:lnTo>
                  <a:lnTo>
                    <a:pt x="35" y="163"/>
                  </a:lnTo>
                  <a:lnTo>
                    <a:pt x="50" y="172"/>
                  </a:lnTo>
                  <a:lnTo>
                    <a:pt x="66" y="181"/>
                  </a:lnTo>
                  <a:lnTo>
                    <a:pt x="86" y="188"/>
                  </a:lnTo>
                  <a:lnTo>
                    <a:pt x="108" y="196"/>
                  </a:lnTo>
                  <a:lnTo>
                    <a:pt x="131" y="203"/>
                  </a:lnTo>
                  <a:lnTo>
                    <a:pt x="157" y="208"/>
                  </a:lnTo>
                  <a:lnTo>
                    <a:pt x="184" y="214"/>
                  </a:lnTo>
                  <a:lnTo>
                    <a:pt x="214" y="219"/>
                  </a:lnTo>
                  <a:lnTo>
                    <a:pt x="242" y="223"/>
                  </a:lnTo>
                  <a:lnTo>
                    <a:pt x="274" y="226"/>
                  </a:lnTo>
                  <a:lnTo>
                    <a:pt x="305" y="228"/>
                  </a:lnTo>
                  <a:lnTo>
                    <a:pt x="336" y="229"/>
                  </a:lnTo>
                  <a:lnTo>
                    <a:pt x="368" y="230"/>
                  </a:lnTo>
                  <a:lnTo>
                    <a:pt x="400" y="229"/>
                  </a:lnTo>
                  <a:lnTo>
                    <a:pt x="433" y="228"/>
                  </a:lnTo>
                  <a:lnTo>
                    <a:pt x="464" y="226"/>
                  </a:lnTo>
                  <a:lnTo>
                    <a:pt x="494" y="223"/>
                  </a:lnTo>
                  <a:lnTo>
                    <a:pt x="524" y="219"/>
                  </a:lnTo>
                  <a:lnTo>
                    <a:pt x="552" y="214"/>
                  </a:lnTo>
                  <a:lnTo>
                    <a:pt x="579" y="208"/>
                  </a:lnTo>
                  <a:lnTo>
                    <a:pt x="605" y="203"/>
                  </a:lnTo>
                  <a:lnTo>
                    <a:pt x="628" y="196"/>
                  </a:lnTo>
                  <a:lnTo>
                    <a:pt x="651" y="188"/>
                  </a:lnTo>
                  <a:lnTo>
                    <a:pt x="670" y="181"/>
                  </a:lnTo>
                  <a:lnTo>
                    <a:pt x="687" y="172"/>
                  </a:lnTo>
                  <a:lnTo>
                    <a:pt x="702" y="163"/>
                  </a:lnTo>
                  <a:lnTo>
                    <a:pt x="715" y="154"/>
                  </a:lnTo>
                  <a:lnTo>
                    <a:pt x="724" y="144"/>
                  </a:lnTo>
                  <a:lnTo>
                    <a:pt x="730" y="135"/>
                  </a:lnTo>
                  <a:lnTo>
                    <a:pt x="736" y="125"/>
                  </a:lnTo>
                  <a:lnTo>
                    <a:pt x="736" y="11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8" name="Freeform 10">
              <a:extLst>
                <a:ext uri="{FF2B5EF4-FFF2-40B4-BE49-F238E27FC236}">
                  <a16:creationId xmlns:a16="http://schemas.microsoft.com/office/drawing/2014/main" id="{574E2AC0-424A-423D-AE8A-D4E62114D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138" y="3297238"/>
              <a:ext cx="896937" cy="381000"/>
            </a:xfrm>
            <a:custGeom>
              <a:avLst/>
              <a:gdLst>
                <a:gd name="T0" fmla="*/ 2147483646 w 565"/>
                <a:gd name="T1" fmla="*/ 2147483646 h 240"/>
                <a:gd name="T2" fmla="*/ 2147483646 w 565"/>
                <a:gd name="T3" fmla="*/ 2147483646 h 240"/>
                <a:gd name="T4" fmla="*/ 2147483646 w 565"/>
                <a:gd name="T5" fmla="*/ 2147483646 h 240"/>
                <a:gd name="T6" fmla="*/ 2147483646 w 565"/>
                <a:gd name="T7" fmla="*/ 2147483646 h 240"/>
                <a:gd name="T8" fmla="*/ 2147483646 w 565"/>
                <a:gd name="T9" fmla="*/ 2147483646 h 240"/>
                <a:gd name="T10" fmla="*/ 2147483646 w 565"/>
                <a:gd name="T11" fmla="*/ 2147483646 h 240"/>
                <a:gd name="T12" fmla="*/ 2147483646 w 565"/>
                <a:gd name="T13" fmla="*/ 2147483646 h 240"/>
                <a:gd name="T14" fmla="*/ 2147483646 w 565"/>
                <a:gd name="T15" fmla="*/ 2147483646 h 240"/>
                <a:gd name="T16" fmla="*/ 2147483646 w 565"/>
                <a:gd name="T17" fmla="*/ 0 h 240"/>
                <a:gd name="T18" fmla="*/ 2147483646 w 565"/>
                <a:gd name="T19" fmla="*/ 0 h 240"/>
                <a:gd name="T20" fmla="*/ 2147483646 w 565"/>
                <a:gd name="T21" fmla="*/ 2147483646 h 240"/>
                <a:gd name="T22" fmla="*/ 2147483646 w 565"/>
                <a:gd name="T23" fmla="*/ 2147483646 h 240"/>
                <a:gd name="T24" fmla="*/ 2147483646 w 565"/>
                <a:gd name="T25" fmla="*/ 2147483646 h 240"/>
                <a:gd name="T26" fmla="*/ 2147483646 w 565"/>
                <a:gd name="T27" fmla="*/ 2147483646 h 240"/>
                <a:gd name="T28" fmla="*/ 2147483646 w 565"/>
                <a:gd name="T29" fmla="*/ 2147483646 h 240"/>
                <a:gd name="T30" fmla="*/ 2147483646 w 565"/>
                <a:gd name="T31" fmla="*/ 2147483646 h 240"/>
                <a:gd name="T32" fmla="*/ 2147483646 w 565"/>
                <a:gd name="T33" fmla="*/ 2147483646 h 240"/>
                <a:gd name="T34" fmla="*/ 2147483646 w 565"/>
                <a:gd name="T35" fmla="*/ 2147483646 h 240"/>
                <a:gd name="T36" fmla="*/ 2147483646 w 565"/>
                <a:gd name="T37" fmla="*/ 2147483646 h 240"/>
                <a:gd name="T38" fmla="*/ 2147483646 w 565"/>
                <a:gd name="T39" fmla="*/ 2147483646 h 240"/>
                <a:gd name="T40" fmla="*/ 2147483646 w 565"/>
                <a:gd name="T41" fmla="*/ 2147483646 h 240"/>
                <a:gd name="T42" fmla="*/ 2147483646 w 565"/>
                <a:gd name="T43" fmla="*/ 2147483646 h 240"/>
                <a:gd name="T44" fmla="*/ 2147483646 w 565"/>
                <a:gd name="T45" fmla="*/ 2147483646 h 240"/>
                <a:gd name="T46" fmla="*/ 2147483646 w 565"/>
                <a:gd name="T47" fmla="*/ 2147483646 h 240"/>
                <a:gd name="T48" fmla="*/ 2147483646 w 565"/>
                <a:gd name="T49" fmla="*/ 2147483646 h 240"/>
                <a:gd name="T50" fmla="*/ 2147483646 w 565"/>
                <a:gd name="T51" fmla="*/ 2147483646 h 240"/>
                <a:gd name="T52" fmla="*/ 2147483646 w 565"/>
                <a:gd name="T53" fmla="*/ 2147483646 h 240"/>
                <a:gd name="T54" fmla="*/ 2147483646 w 565"/>
                <a:gd name="T55" fmla="*/ 2147483646 h 240"/>
                <a:gd name="T56" fmla="*/ 2147483646 w 565"/>
                <a:gd name="T57" fmla="*/ 2147483646 h 240"/>
                <a:gd name="T58" fmla="*/ 2147483646 w 565"/>
                <a:gd name="T59" fmla="*/ 2147483646 h 240"/>
                <a:gd name="T60" fmla="*/ 2147483646 w 565"/>
                <a:gd name="T61" fmla="*/ 2147483646 h 240"/>
                <a:gd name="T62" fmla="*/ 2147483646 w 565"/>
                <a:gd name="T63" fmla="*/ 2147483646 h 240"/>
                <a:gd name="T64" fmla="*/ 2147483646 w 565"/>
                <a:gd name="T65" fmla="*/ 2147483646 h 240"/>
                <a:gd name="T66" fmla="*/ 2147483646 w 565"/>
                <a:gd name="T67" fmla="*/ 2147483646 h 240"/>
                <a:gd name="T68" fmla="*/ 2147483646 w 565"/>
                <a:gd name="T69" fmla="*/ 2147483646 h 240"/>
                <a:gd name="T70" fmla="*/ 2147483646 w 565"/>
                <a:gd name="T71" fmla="*/ 2147483646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0"/>
                <a:gd name="T110" fmla="*/ 565 w 565"/>
                <a:gd name="T111" fmla="*/ 240 h 2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1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5"/>
                  </a:lnTo>
                  <a:lnTo>
                    <a:pt x="401" y="11"/>
                  </a:lnTo>
                  <a:lnTo>
                    <a:pt x="379" y="7"/>
                  </a:lnTo>
                  <a:lnTo>
                    <a:pt x="355" y="4"/>
                  </a:lnTo>
                  <a:lnTo>
                    <a:pt x="331" y="1"/>
                  </a:lnTo>
                  <a:lnTo>
                    <a:pt x="306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3" y="1"/>
                  </a:lnTo>
                  <a:lnTo>
                    <a:pt x="209" y="4"/>
                  </a:lnTo>
                  <a:lnTo>
                    <a:pt x="185" y="7"/>
                  </a:lnTo>
                  <a:lnTo>
                    <a:pt x="163" y="11"/>
                  </a:lnTo>
                  <a:lnTo>
                    <a:pt x="141" y="15"/>
                  </a:lnTo>
                  <a:lnTo>
                    <a:pt x="120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6" y="42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7" y="78"/>
                  </a:lnTo>
                  <a:lnTo>
                    <a:pt x="9" y="88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19"/>
                  </a:lnTo>
                  <a:lnTo>
                    <a:pt x="1" y="129"/>
                  </a:lnTo>
                  <a:lnTo>
                    <a:pt x="4" y="140"/>
                  </a:lnTo>
                  <a:lnTo>
                    <a:pt x="9" y="150"/>
                  </a:lnTo>
                  <a:lnTo>
                    <a:pt x="17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1" y="188"/>
                  </a:lnTo>
                  <a:lnTo>
                    <a:pt x="66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0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5" y="231"/>
                  </a:lnTo>
                  <a:lnTo>
                    <a:pt x="209" y="235"/>
                  </a:lnTo>
                  <a:lnTo>
                    <a:pt x="233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6" y="239"/>
                  </a:lnTo>
                  <a:lnTo>
                    <a:pt x="331" y="237"/>
                  </a:lnTo>
                  <a:lnTo>
                    <a:pt x="355" y="235"/>
                  </a:lnTo>
                  <a:lnTo>
                    <a:pt x="379" y="231"/>
                  </a:lnTo>
                  <a:lnTo>
                    <a:pt x="401" y="227"/>
                  </a:lnTo>
                  <a:lnTo>
                    <a:pt x="423" y="223"/>
                  </a:lnTo>
                  <a:lnTo>
                    <a:pt x="444" y="217"/>
                  </a:lnTo>
                  <a:lnTo>
                    <a:pt x="464" y="211"/>
                  </a:lnTo>
                  <a:lnTo>
                    <a:pt x="481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6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0"/>
                  </a:lnTo>
                  <a:lnTo>
                    <a:pt x="560" y="140"/>
                  </a:lnTo>
                  <a:lnTo>
                    <a:pt x="563" y="129"/>
                  </a:lnTo>
                  <a:lnTo>
                    <a:pt x="564" y="1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9" name="Freeform 11">
              <a:extLst>
                <a:ext uri="{FF2B5EF4-FFF2-40B4-BE49-F238E27FC236}">
                  <a16:creationId xmlns:a16="http://schemas.microsoft.com/office/drawing/2014/main" id="{78807694-0DBC-4697-8E08-EA6FFAC2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88" y="3297238"/>
              <a:ext cx="1133475" cy="381000"/>
            </a:xfrm>
            <a:custGeom>
              <a:avLst/>
              <a:gdLst>
                <a:gd name="T0" fmla="*/ 2147483646 w 714"/>
                <a:gd name="T1" fmla="*/ 2147483646 h 240"/>
                <a:gd name="T2" fmla="*/ 2147483646 w 714"/>
                <a:gd name="T3" fmla="*/ 2147483646 h 240"/>
                <a:gd name="T4" fmla="*/ 2147483646 w 714"/>
                <a:gd name="T5" fmla="*/ 2147483646 h 240"/>
                <a:gd name="T6" fmla="*/ 2147483646 w 714"/>
                <a:gd name="T7" fmla="*/ 2147483646 h 240"/>
                <a:gd name="T8" fmla="*/ 2147483646 w 714"/>
                <a:gd name="T9" fmla="*/ 2147483646 h 240"/>
                <a:gd name="T10" fmla="*/ 2147483646 w 714"/>
                <a:gd name="T11" fmla="*/ 2147483646 h 240"/>
                <a:gd name="T12" fmla="*/ 2147483646 w 714"/>
                <a:gd name="T13" fmla="*/ 2147483646 h 240"/>
                <a:gd name="T14" fmla="*/ 2147483646 w 714"/>
                <a:gd name="T15" fmla="*/ 2147483646 h 240"/>
                <a:gd name="T16" fmla="*/ 2147483646 w 714"/>
                <a:gd name="T17" fmla="*/ 2147483646 h 240"/>
                <a:gd name="T18" fmla="*/ 2147483646 w 714"/>
                <a:gd name="T19" fmla="*/ 2147483646 h 240"/>
                <a:gd name="T20" fmla="*/ 2147483646 w 714"/>
                <a:gd name="T21" fmla="*/ 2147483646 h 240"/>
                <a:gd name="T22" fmla="*/ 2147483646 w 714"/>
                <a:gd name="T23" fmla="*/ 2147483646 h 240"/>
                <a:gd name="T24" fmla="*/ 2147483646 w 714"/>
                <a:gd name="T25" fmla="*/ 2147483646 h 240"/>
                <a:gd name="T26" fmla="*/ 2147483646 w 714"/>
                <a:gd name="T27" fmla="*/ 2147483646 h 240"/>
                <a:gd name="T28" fmla="*/ 2147483646 w 714"/>
                <a:gd name="T29" fmla="*/ 2147483646 h 240"/>
                <a:gd name="T30" fmla="*/ 2147483646 w 714"/>
                <a:gd name="T31" fmla="*/ 2147483646 h 240"/>
                <a:gd name="T32" fmla="*/ 2147483646 w 714"/>
                <a:gd name="T33" fmla="*/ 2147483646 h 240"/>
                <a:gd name="T34" fmla="*/ 2147483646 w 714"/>
                <a:gd name="T35" fmla="*/ 2147483646 h 240"/>
                <a:gd name="T36" fmla="*/ 2147483646 w 714"/>
                <a:gd name="T37" fmla="*/ 2147483646 h 240"/>
                <a:gd name="T38" fmla="*/ 2147483646 w 714"/>
                <a:gd name="T39" fmla="*/ 2147483646 h 240"/>
                <a:gd name="T40" fmla="*/ 2147483646 w 714"/>
                <a:gd name="T41" fmla="*/ 2147483646 h 240"/>
                <a:gd name="T42" fmla="*/ 2147483646 w 714"/>
                <a:gd name="T43" fmla="*/ 2147483646 h 240"/>
                <a:gd name="T44" fmla="*/ 2147483646 w 714"/>
                <a:gd name="T45" fmla="*/ 2147483646 h 240"/>
                <a:gd name="T46" fmla="*/ 2147483646 w 714"/>
                <a:gd name="T47" fmla="*/ 2147483646 h 240"/>
                <a:gd name="T48" fmla="*/ 2147483646 w 714"/>
                <a:gd name="T49" fmla="*/ 2147483646 h 240"/>
                <a:gd name="T50" fmla="*/ 2147483646 w 714"/>
                <a:gd name="T51" fmla="*/ 2147483646 h 240"/>
                <a:gd name="T52" fmla="*/ 2147483646 w 714"/>
                <a:gd name="T53" fmla="*/ 0 h 240"/>
                <a:gd name="T54" fmla="*/ 2147483646 w 714"/>
                <a:gd name="T55" fmla="*/ 0 h 240"/>
                <a:gd name="T56" fmla="*/ 2147483646 w 714"/>
                <a:gd name="T57" fmla="*/ 2147483646 h 240"/>
                <a:gd name="T58" fmla="*/ 2147483646 w 714"/>
                <a:gd name="T59" fmla="*/ 2147483646 h 240"/>
                <a:gd name="T60" fmla="*/ 2147483646 w 714"/>
                <a:gd name="T61" fmla="*/ 2147483646 h 240"/>
                <a:gd name="T62" fmla="*/ 2147483646 w 714"/>
                <a:gd name="T63" fmla="*/ 2147483646 h 240"/>
                <a:gd name="T64" fmla="*/ 2147483646 w 714"/>
                <a:gd name="T65" fmla="*/ 2147483646 h 240"/>
                <a:gd name="T66" fmla="*/ 2147483646 w 714"/>
                <a:gd name="T67" fmla="*/ 2147483646 h 240"/>
                <a:gd name="T68" fmla="*/ 2147483646 w 714"/>
                <a:gd name="T69" fmla="*/ 2147483646 h 240"/>
                <a:gd name="T70" fmla="*/ 2147483646 w 714"/>
                <a:gd name="T71" fmla="*/ 2147483646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14"/>
                <a:gd name="T109" fmla="*/ 0 h 240"/>
                <a:gd name="T110" fmla="*/ 714 w 714"/>
                <a:gd name="T111" fmla="*/ 240 h 2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14" h="240">
                  <a:moveTo>
                    <a:pt x="0" y="119"/>
                  </a:moveTo>
                  <a:lnTo>
                    <a:pt x="2" y="129"/>
                  </a:lnTo>
                  <a:lnTo>
                    <a:pt x="6" y="140"/>
                  </a:lnTo>
                  <a:lnTo>
                    <a:pt x="12" y="150"/>
                  </a:lnTo>
                  <a:lnTo>
                    <a:pt x="22" y="160"/>
                  </a:lnTo>
                  <a:lnTo>
                    <a:pt x="34" y="170"/>
                  </a:lnTo>
                  <a:lnTo>
                    <a:pt x="48" y="179"/>
                  </a:lnTo>
                  <a:lnTo>
                    <a:pt x="64" y="188"/>
                  </a:lnTo>
                  <a:lnTo>
                    <a:pt x="83" y="196"/>
                  </a:lnTo>
                  <a:lnTo>
                    <a:pt x="104" y="204"/>
                  </a:lnTo>
                  <a:lnTo>
                    <a:pt x="127" y="211"/>
                  </a:lnTo>
                  <a:lnTo>
                    <a:pt x="152" y="217"/>
                  </a:lnTo>
                  <a:lnTo>
                    <a:pt x="178" y="223"/>
                  </a:lnTo>
                  <a:lnTo>
                    <a:pt x="206" y="227"/>
                  </a:lnTo>
                  <a:lnTo>
                    <a:pt x="235" y="231"/>
                  </a:lnTo>
                  <a:lnTo>
                    <a:pt x="265" y="235"/>
                  </a:lnTo>
                  <a:lnTo>
                    <a:pt x="295" y="237"/>
                  </a:lnTo>
                  <a:lnTo>
                    <a:pt x="326" y="239"/>
                  </a:lnTo>
                  <a:lnTo>
                    <a:pt x="356" y="239"/>
                  </a:lnTo>
                  <a:lnTo>
                    <a:pt x="388" y="239"/>
                  </a:lnTo>
                  <a:lnTo>
                    <a:pt x="418" y="237"/>
                  </a:lnTo>
                  <a:lnTo>
                    <a:pt x="450" y="235"/>
                  </a:lnTo>
                  <a:lnTo>
                    <a:pt x="479" y="231"/>
                  </a:lnTo>
                  <a:lnTo>
                    <a:pt x="508" y="227"/>
                  </a:lnTo>
                  <a:lnTo>
                    <a:pt x="534" y="223"/>
                  </a:lnTo>
                  <a:lnTo>
                    <a:pt x="561" y="217"/>
                  </a:lnTo>
                  <a:lnTo>
                    <a:pt x="586" y="211"/>
                  </a:lnTo>
                  <a:lnTo>
                    <a:pt x="609" y="204"/>
                  </a:lnTo>
                  <a:lnTo>
                    <a:pt x="629" y="196"/>
                  </a:lnTo>
                  <a:lnTo>
                    <a:pt x="648" y="188"/>
                  </a:lnTo>
                  <a:lnTo>
                    <a:pt x="666" y="179"/>
                  </a:lnTo>
                  <a:lnTo>
                    <a:pt x="680" y="169"/>
                  </a:lnTo>
                  <a:lnTo>
                    <a:pt x="691" y="160"/>
                  </a:lnTo>
                  <a:lnTo>
                    <a:pt x="701" y="150"/>
                  </a:lnTo>
                  <a:lnTo>
                    <a:pt x="707" y="140"/>
                  </a:lnTo>
                  <a:lnTo>
                    <a:pt x="711" y="129"/>
                  </a:lnTo>
                  <a:lnTo>
                    <a:pt x="713" y="119"/>
                  </a:lnTo>
                  <a:lnTo>
                    <a:pt x="711" y="108"/>
                  </a:lnTo>
                  <a:lnTo>
                    <a:pt x="707" y="98"/>
                  </a:lnTo>
                  <a:lnTo>
                    <a:pt x="701" y="88"/>
                  </a:lnTo>
                  <a:lnTo>
                    <a:pt x="691" y="78"/>
                  </a:lnTo>
                  <a:lnTo>
                    <a:pt x="680" y="68"/>
                  </a:lnTo>
                  <a:lnTo>
                    <a:pt x="666" y="59"/>
                  </a:lnTo>
                  <a:lnTo>
                    <a:pt x="648" y="50"/>
                  </a:lnTo>
                  <a:lnTo>
                    <a:pt x="629" y="42"/>
                  </a:lnTo>
                  <a:lnTo>
                    <a:pt x="609" y="35"/>
                  </a:lnTo>
                  <a:lnTo>
                    <a:pt x="585" y="27"/>
                  </a:lnTo>
                  <a:lnTo>
                    <a:pt x="561" y="21"/>
                  </a:lnTo>
                  <a:lnTo>
                    <a:pt x="534" y="15"/>
                  </a:lnTo>
                  <a:lnTo>
                    <a:pt x="508" y="11"/>
                  </a:lnTo>
                  <a:lnTo>
                    <a:pt x="479" y="6"/>
                  </a:lnTo>
                  <a:lnTo>
                    <a:pt x="448" y="4"/>
                  </a:lnTo>
                  <a:lnTo>
                    <a:pt x="418" y="1"/>
                  </a:lnTo>
                  <a:lnTo>
                    <a:pt x="388" y="0"/>
                  </a:lnTo>
                  <a:lnTo>
                    <a:pt x="356" y="0"/>
                  </a:lnTo>
                  <a:lnTo>
                    <a:pt x="326" y="0"/>
                  </a:lnTo>
                  <a:lnTo>
                    <a:pt x="295" y="1"/>
                  </a:lnTo>
                  <a:lnTo>
                    <a:pt x="264" y="4"/>
                  </a:lnTo>
                  <a:lnTo>
                    <a:pt x="235" y="7"/>
                  </a:lnTo>
                  <a:lnTo>
                    <a:pt x="206" y="11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7" y="27"/>
                  </a:lnTo>
                  <a:lnTo>
                    <a:pt x="104" y="35"/>
                  </a:lnTo>
                  <a:lnTo>
                    <a:pt x="83" y="42"/>
                  </a:lnTo>
                  <a:lnTo>
                    <a:pt x="64" y="51"/>
                  </a:lnTo>
                  <a:lnTo>
                    <a:pt x="48" y="60"/>
                  </a:lnTo>
                  <a:lnTo>
                    <a:pt x="34" y="68"/>
                  </a:lnTo>
                  <a:lnTo>
                    <a:pt x="22" y="78"/>
                  </a:lnTo>
                  <a:lnTo>
                    <a:pt x="12" y="88"/>
                  </a:lnTo>
                  <a:lnTo>
                    <a:pt x="6" y="98"/>
                  </a:lnTo>
                  <a:lnTo>
                    <a:pt x="2" y="109"/>
                  </a:lnTo>
                  <a:lnTo>
                    <a:pt x="0" y="1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0" name="Freeform 12">
              <a:extLst>
                <a:ext uri="{FF2B5EF4-FFF2-40B4-BE49-F238E27FC236}">
                  <a16:creationId xmlns:a16="http://schemas.microsoft.com/office/drawing/2014/main" id="{5A4F64EC-B3DA-46EA-96AD-10ACA7902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4725" y="3016250"/>
              <a:ext cx="896938" cy="382588"/>
            </a:xfrm>
            <a:custGeom>
              <a:avLst/>
              <a:gdLst>
                <a:gd name="T0" fmla="*/ 2147483646 w 565"/>
                <a:gd name="T1" fmla="*/ 2147483646 h 241"/>
                <a:gd name="T2" fmla="*/ 2147483646 w 565"/>
                <a:gd name="T3" fmla="*/ 2147483646 h 241"/>
                <a:gd name="T4" fmla="*/ 2147483646 w 565"/>
                <a:gd name="T5" fmla="*/ 2147483646 h 241"/>
                <a:gd name="T6" fmla="*/ 2147483646 w 565"/>
                <a:gd name="T7" fmla="*/ 2147483646 h 241"/>
                <a:gd name="T8" fmla="*/ 2147483646 w 565"/>
                <a:gd name="T9" fmla="*/ 2147483646 h 241"/>
                <a:gd name="T10" fmla="*/ 2147483646 w 565"/>
                <a:gd name="T11" fmla="*/ 2147483646 h 241"/>
                <a:gd name="T12" fmla="*/ 2147483646 w 565"/>
                <a:gd name="T13" fmla="*/ 2147483646 h 241"/>
                <a:gd name="T14" fmla="*/ 2147483646 w 565"/>
                <a:gd name="T15" fmla="*/ 2147483646 h 241"/>
                <a:gd name="T16" fmla="*/ 2147483646 w 565"/>
                <a:gd name="T17" fmla="*/ 2147483646 h 241"/>
                <a:gd name="T18" fmla="*/ 2147483646 w 565"/>
                <a:gd name="T19" fmla="*/ 2147483646 h 241"/>
                <a:gd name="T20" fmla="*/ 2147483646 w 565"/>
                <a:gd name="T21" fmla="*/ 2147483646 h 241"/>
                <a:gd name="T22" fmla="*/ 2147483646 w 565"/>
                <a:gd name="T23" fmla="*/ 2147483646 h 241"/>
                <a:gd name="T24" fmla="*/ 2147483646 w 565"/>
                <a:gd name="T25" fmla="*/ 2147483646 h 241"/>
                <a:gd name="T26" fmla="*/ 2147483646 w 565"/>
                <a:gd name="T27" fmla="*/ 2147483646 h 241"/>
                <a:gd name="T28" fmla="*/ 2147483646 w 565"/>
                <a:gd name="T29" fmla="*/ 2147483646 h 241"/>
                <a:gd name="T30" fmla="*/ 2147483646 w 565"/>
                <a:gd name="T31" fmla="*/ 2147483646 h 241"/>
                <a:gd name="T32" fmla="*/ 2147483646 w 565"/>
                <a:gd name="T33" fmla="*/ 2147483646 h 241"/>
                <a:gd name="T34" fmla="*/ 2147483646 w 565"/>
                <a:gd name="T35" fmla="*/ 2147483646 h 241"/>
                <a:gd name="T36" fmla="*/ 2147483646 w 565"/>
                <a:gd name="T37" fmla="*/ 2147483646 h 241"/>
                <a:gd name="T38" fmla="*/ 2147483646 w 565"/>
                <a:gd name="T39" fmla="*/ 2147483646 h 241"/>
                <a:gd name="T40" fmla="*/ 2147483646 w 565"/>
                <a:gd name="T41" fmla="*/ 2147483646 h 241"/>
                <a:gd name="T42" fmla="*/ 2147483646 w 565"/>
                <a:gd name="T43" fmla="*/ 2147483646 h 241"/>
                <a:gd name="T44" fmla="*/ 2147483646 w 565"/>
                <a:gd name="T45" fmla="*/ 2147483646 h 241"/>
                <a:gd name="T46" fmla="*/ 2147483646 w 565"/>
                <a:gd name="T47" fmla="*/ 2147483646 h 241"/>
                <a:gd name="T48" fmla="*/ 2147483646 w 565"/>
                <a:gd name="T49" fmla="*/ 2147483646 h 241"/>
                <a:gd name="T50" fmla="*/ 2147483646 w 565"/>
                <a:gd name="T51" fmla="*/ 2147483646 h 241"/>
                <a:gd name="T52" fmla="*/ 2147483646 w 565"/>
                <a:gd name="T53" fmla="*/ 2147483646 h 241"/>
                <a:gd name="T54" fmla="*/ 2147483646 w 565"/>
                <a:gd name="T55" fmla="*/ 2147483646 h 241"/>
                <a:gd name="T56" fmla="*/ 2147483646 w 565"/>
                <a:gd name="T57" fmla="*/ 2147483646 h 241"/>
                <a:gd name="T58" fmla="*/ 2147483646 w 565"/>
                <a:gd name="T59" fmla="*/ 2147483646 h 241"/>
                <a:gd name="T60" fmla="*/ 2147483646 w 565"/>
                <a:gd name="T61" fmla="*/ 2147483646 h 241"/>
                <a:gd name="T62" fmla="*/ 2147483646 w 565"/>
                <a:gd name="T63" fmla="*/ 2147483646 h 241"/>
                <a:gd name="T64" fmla="*/ 2147483646 w 565"/>
                <a:gd name="T65" fmla="*/ 2147483646 h 241"/>
                <a:gd name="T66" fmla="*/ 2147483646 w 565"/>
                <a:gd name="T67" fmla="*/ 2147483646 h 241"/>
                <a:gd name="T68" fmla="*/ 2147483646 w 565"/>
                <a:gd name="T69" fmla="*/ 2147483646 h 241"/>
                <a:gd name="T70" fmla="*/ 2147483646 w 565"/>
                <a:gd name="T71" fmla="*/ 2147483646 h 24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1"/>
                <a:gd name="T110" fmla="*/ 565 w 565"/>
                <a:gd name="T111" fmla="*/ 241 h 24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1">
                  <a:moveTo>
                    <a:pt x="564" y="120"/>
                  </a:moveTo>
                  <a:lnTo>
                    <a:pt x="563" y="110"/>
                  </a:lnTo>
                  <a:lnTo>
                    <a:pt x="560" y="99"/>
                  </a:lnTo>
                  <a:lnTo>
                    <a:pt x="554" y="89"/>
                  </a:lnTo>
                  <a:lnTo>
                    <a:pt x="547" y="79"/>
                  </a:lnTo>
                  <a:lnTo>
                    <a:pt x="538" y="70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3"/>
                  </a:lnTo>
                  <a:lnTo>
                    <a:pt x="482" y="35"/>
                  </a:lnTo>
                  <a:lnTo>
                    <a:pt x="463" y="29"/>
                  </a:lnTo>
                  <a:lnTo>
                    <a:pt x="444" y="22"/>
                  </a:lnTo>
                  <a:lnTo>
                    <a:pt x="423" y="16"/>
                  </a:lnTo>
                  <a:lnTo>
                    <a:pt x="401" y="11"/>
                  </a:lnTo>
                  <a:lnTo>
                    <a:pt x="378" y="8"/>
                  </a:lnTo>
                  <a:lnTo>
                    <a:pt x="355" y="4"/>
                  </a:lnTo>
                  <a:lnTo>
                    <a:pt x="331" y="2"/>
                  </a:lnTo>
                  <a:lnTo>
                    <a:pt x="307" y="1"/>
                  </a:lnTo>
                  <a:lnTo>
                    <a:pt x="282" y="0"/>
                  </a:lnTo>
                  <a:lnTo>
                    <a:pt x="257" y="1"/>
                  </a:lnTo>
                  <a:lnTo>
                    <a:pt x="233" y="2"/>
                  </a:lnTo>
                  <a:lnTo>
                    <a:pt x="209" y="4"/>
                  </a:lnTo>
                  <a:lnTo>
                    <a:pt x="186" y="8"/>
                  </a:lnTo>
                  <a:lnTo>
                    <a:pt x="163" y="11"/>
                  </a:lnTo>
                  <a:lnTo>
                    <a:pt x="141" y="16"/>
                  </a:lnTo>
                  <a:lnTo>
                    <a:pt x="120" y="22"/>
                  </a:lnTo>
                  <a:lnTo>
                    <a:pt x="101" y="29"/>
                  </a:lnTo>
                  <a:lnTo>
                    <a:pt x="83" y="35"/>
                  </a:lnTo>
                  <a:lnTo>
                    <a:pt x="66" y="43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6" y="70"/>
                  </a:lnTo>
                  <a:lnTo>
                    <a:pt x="17" y="79"/>
                  </a:lnTo>
                  <a:lnTo>
                    <a:pt x="10" y="89"/>
                  </a:lnTo>
                  <a:lnTo>
                    <a:pt x="4" y="99"/>
                  </a:lnTo>
                  <a:lnTo>
                    <a:pt x="1" y="110"/>
                  </a:lnTo>
                  <a:lnTo>
                    <a:pt x="0" y="120"/>
                  </a:lnTo>
                  <a:lnTo>
                    <a:pt x="1" y="131"/>
                  </a:lnTo>
                  <a:lnTo>
                    <a:pt x="4" y="141"/>
                  </a:lnTo>
                  <a:lnTo>
                    <a:pt x="10" y="151"/>
                  </a:lnTo>
                  <a:lnTo>
                    <a:pt x="17" y="161"/>
                  </a:lnTo>
                  <a:lnTo>
                    <a:pt x="26" y="171"/>
                  </a:lnTo>
                  <a:lnTo>
                    <a:pt x="38" y="180"/>
                  </a:lnTo>
                  <a:lnTo>
                    <a:pt x="51" y="189"/>
                  </a:lnTo>
                  <a:lnTo>
                    <a:pt x="66" y="197"/>
                  </a:lnTo>
                  <a:lnTo>
                    <a:pt x="83" y="205"/>
                  </a:lnTo>
                  <a:lnTo>
                    <a:pt x="101" y="212"/>
                  </a:lnTo>
                  <a:lnTo>
                    <a:pt x="120" y="218"/>
                  </a:lnTo>
                  <a:lnTo>
                    <a:pt x="141" y="224"/>
                  </a:lnTo>
                  <a:lnTo>
                    <a:pt x="163" y="229"/>
                  </a:lnTo>
                  <a:lnTo>
                    <a:pt x="186" y="233"/>
                  </a:lnTo>
                  <a:lnTo>
                    <a:pt x="209" y="236"/>
                  </a:lnTo>
                  <a:lnTo>
                    <a:pt x="233" y="238"/>
                  </a:lnTo>
                  <a:lnTo>
                    <a:pt x="257" y="239"/>
                  </a:lnTo>
                  <a:lnTo>
                    <a:pt x="282" y="240"/>
                  </a:lnTo>
                  <a:lnTo>
                    <a:pt x="307" y="239"/>
                  </a:lnTo>
                  <a:lnTo>
                    <a:pt x="331" y="238"/>
                  </a:lnTo>
                  <a:lnTo>
                    <a:pt x="355" y="236"/>
                  </a:lnTo>
                  <a:lnTo>
                    <a:pt x="378" y="233"/>
                  </a:lnTo>
                  <a:lnTo>
                    <a:pt x="401" y="229"/>
                  </a:lnTo>
                  <a:lnTo>
                    <a:pt x="423" y="224"/>
                  </a:lnTo>
                  <a:lnTo>
                    <a:pt x="444" y="218"/>
                  </a:lnTo>
                  <a:lnTo>
                    <a:pt x="463" y="212"/>
                  </a:lnTo>
                  <a:lnTo>
                    <a:pt x="482" y="205"/>
                  </a:lnTo>
                  <a:lnTo>
                    <a:pt x="498" y="197"/>
                  </a:lnTo>
                  <a:lnTo>
                    <a:pt x="513" y="189"/>
                  </a:lnTo>
                  <a:lnTo>
                    <a:pt x="526" y="180"/>
                  </a:lnTo>
                  <a:lnTo>
                    <a:pt x="538" y="171"/>
                  </a:lnTo>
                  <a:lnTo>
                    <a:pt x="547" y="161"/>
                  </a:lnTo>
                  <a:lnTo>
                    <a:pt x="554" y="151"/>
                  </a:lnTo>
                  <a:lnTo>
                    <a:pt x="560" y="141"/>
                  </a:lnTo>
                  <a:lnTo>
                    <a:pt x="563" y="131"/>
                  </a:lnTo>
                  <a:lnTo>
                    <a:pt x="564" y="1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1" name="Freeform 14">
              <a:extLst>
                <a:ext uri="{FF2B5EF4-FFF2-40B4-BE49-F238E27FC236}">
                  <a16:creationId xmlns:a16="http://schemas.microsoft.com/office/drawing/2014/main" id="{F4C4C6A0-8D59-4316-9B10-C61905037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4725" y="3911600"/>
              <a:ext cx="1355725" cy="387350"/>
            </a:xfrm>
            <a:custGeom>
              <a:avLst/>
              <a:gdLst>
                <a:gd name="T0" fmla="*/ 2147483646 w 854"/>
                <a:gd name="T1" fmla="*/ 2147483646 h 244"/>
                <a:gd name="T2" fmla="*/ 2147483646 w 854"/>
                <a:gd name="T3" fmla="*/ 0 h 244"/>
                <a:gd name="T4" fmla="*/ 0 w 854"/>
                <a:gd name="T5" fmla="*/ 0 h 244"/>
                <a:gd name="T6" fmla="*/ 0 w 854"/>
                <a:gd name="T7" fmla="*/ 2147483646 h 244"/>
                <a:gd name="T8" fmla="*/ 2147483646 w 854"/>
                <a:gd name="T9" fmla="*/ 2147483646 h 2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4"/>
                <a:gd name="T16" fmla="*/ 0 h 244"/>
                <a:gd name="T17" fmla="*/ 854 w 854"/>
                <a:gd name="T18" fmla="*/ 244 h 2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4" h="244">
                  <a:moveTo>
                    <a:pt x="853" y="243"/>
                  </a:moveTo>
                  <a:lnTo>
                    <a:pt x="853" y="0"/>
                  </a:lnTo>
                  <a:lnTo>
                    <a:pt x="0" y="0"/>
                  </a:lnTo>
                  <a:lnTo>
                    <a:pt x="0" y="243"/>
                  </a:lnTo>
                  <a:lnTo>
                    <a:pt x="853" y="24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2" name="Freeform 15">
              <a:extLst>
                <a:ext uri="{FF2B5EF4-FFF2-40B4-BE49-F238E27FC236}">
                  <a16:creationId xmlns:a16="http://schemas.microsoft.com/office/drawing/2014/main" id="{139FFE83-CB4D-4B57-9507-0AD103222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0" y="3911600"/>
              <a:ext cx="896938" cy="392113"/>
            </a:xfrm>
            <a:custGeom>
              <a:avLst/>
              <a:gdLst>
                <a:gd name="T0" fmla="*/ 2147483646 w 565"/>
                <a:gd name="T1" fmla="*/ 2147483646 h 247"/>
                <a:gd name="T2" fmla="*/ 2147483646 w 565"/>
                <a:gd name="T3" fmla="*/ 0 h 247"/>
                <a:gd name="T4" fmla="*/ 0 w 565"/>
                <a:gd name="T5" fmla="*/ 0 h 247"/>
                <a:gd name="T6" fmla="*/ 0 w 565"/>
                <a:gd name="T7" fmla="*/ 2147483646 h 247"/>
                <a:gd name="T8" fmla="*/ 2147483646 w 565"/>
                <a:gd name="T9" fmla="*/ 2147483646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5"/>
                <a:gd name="T16" fmla="*/ 0 h 247"/>
                <a:gd name="T17" fmla="*/ 565 w 565"/>
                <a:gd name="T18" fmla="*/ 247 h 2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5" h="247">
                  <a:moveTo>
                    <a:pt x="564" y="246"/>
                  </a:moveTo>
                  <a:lnTo>
                    <a:pt x="564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64" y="24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3" name="Freeform 17">
              <a:extLst>
                <a:ext uri="{FF2B5EF4-FFF2-40B4-BE49-F238E27FC236}">
                  <a16:creationId xmlns:a16="http://schemas.microsoft.com/office/drawing/2014/main" id="{8ED26A4B-826B-47DD-AE8B-24133B3D0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00" y="3765550"/>
              <a:ext cx="1301750" cy="627063"/>
            </a:xfrm>
            <a:custGeom>
              <a:avLst/>
              <a:gdLst>
                <a:gd name="T0" fmla="*/ 0 w 820"/>
                <a:gd name="T1" fmla="*/ 2147483646 h 395"/>
                <a:gd name="T2" fmla="*/ 2147483646 w 820"/>
                <a:gd name="T3" fmla="*/ 0 h 395"/>
                <a:gd name="T4" fmla="*/ 2147483646 w 820"/>
                <a:gd name="T5" fmla="*/ 2147483646 h 395"/>
                <a:gd name="T6" fmla="*/ 2147483646 w 820"/>
                <a:gd name="T7" fmla="*/ 2147483646 h 395"/>
                <a:gd name="T8" fmla="*/ 0 w 820"/>
                <a:gd name="T9" fmla="*/ 2147483646 h 3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0"/>
                <a:gd name="T16" fmla="*/ 0 h 395"/>
                <a:gd name="T17" fmla="*/ 820 w 820"/>
                <a:gd name="T18" fmla="*/ 395 h 3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0" h="395">
                  <a:moveTo>
                    <a:pt x="0" y="198"/>
                  </a:moveTo>
                  <a:lnTo>
                    <a:pt x="404" y="0"/>
                  </a:lnTo>
                  <a:lnTo>
                    <a:pt x="819" y="204"/>
                  </a:lnTo>
                  <a:lnTo>
                    <a:pt x="404" y="394"/>
                  </a:lnTo>
                  <a:lnTo>
                    <a:pt x="0" y="19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4" name="Rectangle 18">
              <a:extLst>
                <a:ext uri="{FF2B5EF4-FFF2-40B4-BE49-F238E27FC236}">
                  <a16:creationId xmlns:a16="http://schemas.microsoft.com/office/drawing/2014/main" id="{6720635C-74A6-4914-8F00-538083369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3563" y="3324225"/>
              <a:ext cx="865623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budget</a:t>
              </a:r>
            </a:p>
          </p:txBody>
        </p:sp>
        <p:sp>
          <p:nvSpPr>
            <p:cNvPr id="50195" name="Rectangle 19">
              <a:extLst>
                <a:ext uri="{FF2B5EF4-FFF2-40B4-BE49-F238E27FC236}">
                  <a16:creationId xmlns:a16="http://schemas.microsoft.com/office/drawing/2014/main" id="{3E20A34B-1704-413F-A284-726F6C9DA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500" y="3306763"/>
              <a:ext cx="490520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did</a:t>
              </a:r>
            </a:p>
          </p:txBody>
        </p:sp>
        <p:sp>
          <p:nvSpPr>
            <p:cNvPr id="50196" name="Rectangle 20">
              <a:extLst>
                <a:ext uri="{FF2B5EF4-FFF2-40B4-BE49-F238E27FC236}">
                  <a16:creationId xmlns:a16="http://schemas.microsoft.com/office/drawing/2014/main" id="{408DB543-DB5D-4233-A8BF-49639C53E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788" y="3286125"/>
              <a:ext cx="490520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pid</a:t>
              </a:r>
            </a:p>
          </p:txBody>
        </p:sp>
        <p:sp>
          <p:nvSpPr>
            <p:cNvPr id="50197" name="Rectangle 21">
              <a:extLst>
                <a:ext uri="{FF2B5EF4-FFF2-40B4-BE49-F238E27FC236}">
                  <a16:creationId xmlns:a16="http://schemas.microsoft.com/office/drawing/2014/main" id="{10AC2606-F05B-4E83-8BA7-FA0E54890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950" y="2922588"/>
              <a:ext cx="123110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started_on</a:t>
              </a:r>
            </a:p>
          </p:txBody>
        </p:sp>
        <p:sp>
          <p:nvSpPr>
            <p:cNvPr id="50198" name="Rectangle 22">
              <a:extLst>
                <a:ext uri="{FF2B5EF4-FFF2-40B4-BE49-F238E27FC236}">
                  <a16:creationId xmlns:a16="http://schemas.microsoft.com/office/drawing/2014/main" id="{F229620B-B935-49FE-A7A3-E29725585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7788" y="3295650"/>
              <a:ext cx="99065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pbudget</a:t>
              </a:r>
            </a:p>
          </p:txBody>
        </p:sp>
        <p:sp>
          <p:nvSpPr>
            <p:cNvPr id="50199" name="Rectangle 23">
              <a:extLst>
                <a:ext uri="{FF2B5EF4-FFF2-40B4-BE49-F238E27FC236}">
                  <a16:creationId xmlns:a16="http://schemas.microsoft.com/office/drawing/2014/main" id="{6DF51D4E-A70C-4B1E-B508-6BF59BAAC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9650" y="3041650"/>
              <a:ext cx="843181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dname</a:t>
              </a:r>
            </a:p>
          </p:txBody>
        </p:sp>
        <p:sp>
          <p:nvSpPr>
            <p:cNvPr id="50200" name="Rectangle 25">
              <a:extLst>
                <a:ext uri="{FF2B5EF4-FFF2-40B4-BE49-F238E27FC236}">
                  <a16:creationId xmlns:a16="http://schemas.microsoft.com/office/drawing/2014/main" id="{1B3A53E0-FC3B-49CA-BC78-C78B8B625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924300"/>
              <a:ext cx="1436292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Departments</a:t>
              </a:r>
            </a:p>
          </p:txBody>
        </p:sp>
        <p:sp>
          <p:nvSpPr>
            <p:cNvPr id="50201" name="Rectangle 26">
              <a:extLst>
                <a:ext uri="{FF2B5EF4-FFF2-40B4-BE49-F238E27FC236}">
                  <a16:creationId xmlns:a16="http://schemas.microsoft.com/office/drawing/2014/main" id="{DB018020-82D2-40A3-839C-96F3269FA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8613" y="3941763"/>
              <a:ext cx="992260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Projects</a:t>
              </a:r>
            </a:p>
          </p:txBody>
        </p:sp>
        <p:sp>
          <p:nvSpPr>
            <p:cNvPr id="50202" name="Rectangle 27">
              <a:extLst>
                <a:ext uri="{FF2B5EF4-FFF2-40B4-BE49-F238E27FC236}">
                  <a16:creationId xmlns:a16="http://schemas.microsoft.com/office/drawing/2014/main" id="{9BAC1C91-9687-4721-9987-1B149582F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250" y="3900488"/>
              <a:ext cx="1013099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Sponsor</a:t>
              </a:r>
            </a:p>
          </p:txBody>
        </p:sp>
        <p:sp>
          <p:nvSpPr>
            <p:cNvPr id="50203" name="Line 33">
              <a:extLst>
                <a:ext uri="{FF2B5EF4-FFF2-40B4-BE49-F238E27FC236}">
                  <a16:creationId xmlns:a16="http://schemas.microsoft.com/office/drawing/2014/main" id="{83712011-1CD6-444B-B8EE-1F9BDC31E4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2225" y="3694113"/>
              <a:ext cx="611188" cy="2159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4" name="Line 34">
              <a:extLst>
                <a:ext uri="{FF2B5EF4-FFF2-40B4-BE49-F238E27FC236}">
                  <a16:creationId xmlns:a16="http://schemas.microsoft.com/office/drawing/2014/main" id="{542CC0E1-642E-46AF-A9E5-34BDBCC87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1225" y="3294063"/>
              <a:ext cx="9525" cy="5937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5" name="Line 35">
              <a:extLst>
                <a:ext uri="{FF2B5EF4-FFF2-40B4-BE49-F238E27FC236}">
                  <a16:creationId xmlns:a16="http://schemas.microsoft.com/office/drawing/2014/main" id="{E0A7BB83-9E8F-4551-BCEC-20F9FDAFC2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6650" y="3694113"/>
              <a:ext cx="606425" cy="2159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6" name="Line 36">
              <a:extLst>
                <a:ext uri="{FF2B5EF4-FFF2-40B4-BE49-F238E27FC236}">
                  <a16:creationId xmlns:a16="http://schemas.microsoft.com/office/drawing/2014/main" id="{D8505268-DD50-405F-ABE7-9643BD0DC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0713" y="3679825"/>
              <a:ext cx="490537" cy="2301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7" name="Line 37">
              <a:extLst>
                <a:ext uri="{FF2B5EF4-FFF2-40B4-BE49-F238E27FC236}">
                  <a16:creationId xmlns:a16="http://schemas.microsoft.com/office/drawing/2014/main" id="{3DBF0559-18AF-475C-9EF3-00DF54111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6525" y="3405188"/>
              <a:ext cx="0" cy="5207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8" name="Line 38">
              <a:extLst>
                <a:ext uri="{FF2B5EF4-FFF2-40B4-BE49-F238E27FC236}">
                  <a16:creationId xmlns:a16="http://schemas.microsoft.com/office/drawing/2014/main" id="{9271EC1C-BEDF-4280-AF29-C2320AAB6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47050" y="3694113"/>
              <a:ext cx="347663" cy="2317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9" name="Line 51">
              <a:extLst>
                <a:ext uri="{FF2B5EF4-FFF2-40B4-BE49-F238E27FC236}">
                  <a16:creationId xmlns:a16="http://schemas.microsoft.com/office/drawing/2014/main" id="{97E5DBAE-300A-4FF2-9EB5-0F91278E7C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70475" y="4083050"/>
              <a:ext cx="65881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0" name="Line 52">
              <a:extLst>
                <a:ext uri="{FF2B5EF4-FFF2-40B4-BE49-F238E27FC236}">
                  <a16:creationId xmlns:a16="http://schemas.microsoft.com/office/drawing/2014/main" id="{BAA3A16E-018C-4762-918D-2D354D678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6750" y="4083050"/>
              <a:ext cx="307975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1" name="Freeform 53">
              <a:extLst>
                <a:ext uri="{FF2B5EF4-FFF2-40B4-BE49-F238E27FC236}">
                  <a16:creationId xmlns:a16="http://schemas.microsoft.com/office/drawing/2014/main" id="{E517CD6B-9A27-49BC-857A-01835F3BD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800" y="2895600"/>
              <a:ext cx="896938" cy="381000"/>
            </a:xfrm>
            <a:custGeom>
              <a:avLst/>
              <a:gdLst>
                <a:gd name="T0" fmla="*/ 2147483646 w 565"/>
                <a:gd name="T1" fmla="*/ 2147483646 h 240"/>
                <a:gd name="T2" fmla="*/ 2147483646 w 565"/>
                <a:gd name="T3" fmla="*/ 2147483646 h 240"/>
                <a:gd name="T4" fmla="*/ 2147483646 w 565"/>
                <a:gd name="T5" fmla="*/ 2147483646 h 240"/>
                <a:gd name="T6" fmla="*/ 2147483646 w 565"/>
                <a:gd name="T7" fmla="*/ 2147483646 h 240"/>
                <a:gd name="T8" fmla="*/ 2147483646 w 565"/>
                <a:gd name="T9" fmla="*/ 2147483646 h 240"/>
                <a:gd name="T10" fmla="*/ 2147483646 w 565"/>
                <a:gd name="T11" fmla="*/ 2147483646 h 240"/>
                <a:gd name="T12" fmla="*/ 2147483646 w 565"/>
                <a:gd name="T13" fmla="*/ 2147483646 h 240"/>
                <a:gd name="T14" fmla="*/ 2147483646 w 565"/>
                <a:gd name="T15" fmla="*/ 2147483646 h 240"/>
                <a:gd name="T16" fmla="*/ 2147483646 w 565"/>
                <a:gd name="T17" fmla="*/ 0 h 240"/>
                <a:gd name="T18" fmla="*/ 2147483646 w 565"/>
                <a:gd name="T19" fmla="*/ 0 h 240"/>
                <a:gd name="T20" fmla="*/ 2147483646 w 565"/>
                <a:gd name="T21" fmla="*/ 2147483646 h 240"/>
                <a:gd name="T22" fmla="*/ 2147483646 w 565"/>
                <a:gd name="T23" fmla="*/ 2147483646 h 240"/>
                <a:gd name="T24" fmla="*/ 2147483646 w 565"/>
                <a:gd name="T25" fmla="*/ 2147483646 h 240"/>
                <a:gd name="T26" fmla="*/ 2147483646 w 565"/>
                <a:gd name="T27" fmla="*/ 2147483646 h 240"/>
                <a:gd name="T28" fmla="*/ 2147483646 w 565"/>
                <a:gd name="T29" fmla="*/ 2147483646 h 240"/>
                <a:gd name="T30" fmla="*/ 2147483646 w 565"/>
                <a:gd name="T31" fmla="*/ 2147483646 h 240"/>
                <a:gd name="T32" fmla="*/ 2147483646 w 565"/>
                <a:gd name="T33" fmla="*/ 2147483646 h 240"/>
                <a:gd name="T34" fmla="*/ 2147483646 w 565"/>
                <a:gd name="T35" fmla="*/ 2147483646 h 240"/>
                <a:gd name="T36" fmla="*/ 2147483646 w 565"/>
                <a:gd name="T37" fmla="*/ 2147483646 h 240"/>
                <a:gd name="T38" fmla="*/ 2147483646 w 565"/>
                <a:gd name="T39" fmla="*/ 2147483646 h 240"/>
                <a:gd name="T40" fmla="*/ 2147483646 w 565"/>
                <a:gd name="T41" fmla="*/ 2147483646 h 240"/>
                <a:gd name="T42" fmla="*/ 2147483646 w 565"/>
                <a:gd name="T43" fmla="*/ 2147483646 h 240"/>
                <a:gd name="T44" fmla="*/ 2147483646 w 565"/>
                <a:gd name="T45" fmla="*/ 2147483646 h 240"/>
                <a:gd name="T46" fmla="*/ 2147483646 w 565"/>
                <a:gd name="T47" fmla="*/ 2147483646 h 240"/>
                <a:gd name="T48" fmla="*/ 2147483646 w 565"/>
                <a:gd name="T49" fmla="*/ 2147483646 h 240"/>
                <a:gd name="T50" fmla="*/ 2147483646 w 565"/>
                <a:gd name="T51" fmla="*/ 2147483646 h 240"/>
                <a:gd name="T52" fmla="*/ 2147483646 w 565"/>
                <a:gd name="T53" fmla="*/ 2147483646 h 240"/>
                <a:gd name="T54" fmla="*/ 2147483646 w 565"/>
                <a:gd name="T55" fmla="*/ 2147483646 h 240"/>
                <a:gd name="T56" fmla="*/ 2147483646 w 565"/>
                <a:gd name="T57" fmla="*/ 2147483646 h 240"/>
                <a:gd name="T58" fmla="*/ 2147483646 w 565"/>
                <a:gd name="T59" fmla="*/ 2147483646 h 240"/>
                <a:gd name="T60" fmla="*/ 2147483646 w 565"/>
                <a:gd name="T61" fmla="*/ 2147483646 h 240"/>
                <a:gd name="T62" fmla="*/ 2147483646 w 565"/>
                <a:gd name="T63" fmla="*/ 2147483646 h 240"/>
                <a:gd name="T64" fmla="*/ 2147483646 w 565"/>
                <a:gd name="T65" fmla="*/ 2147483646 h 240"/>
                <a:gd name="T66" fmla="*/ 2147483646 w 565"/>
                <a:gd name="T67" fmla="*/ 2147483646 h 240"/>
                <a:gd name="T68" fmla="*/ 2147483646 w 565"/>
                <a:gd name="T69" fmla="*/ 2147483646 h 240"/>
                <a:gd name="T70" fmla="*/ 2147483646 w 565"/>
                <a:gd name="T71" fmla="*/ 2147483646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0"/>
                <a:gd name="T110" fmla="*/ 565 w 565"/>
                <a:gd name="T111" fmla="*/ 240 h 2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7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2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5"/>
                  </a:lnTo>
                  <a:lnTo>
                    <a:pt x="402" y="11"/>
                  </a:lnTo>
                  <a:lnTo>
                    <a:pt x="379" y="7"/>
                  </a:lnTo>
                  <a:lnTo>
                    <a:pt x="356" y="4"/>
                  </a:lnTo>
                  <a:lnTo>
                    <a:pt x="331" y="1"/>
                  </a:lnTo>
                  <a:lnTo>
                    <a:pt x="307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4" y="1"/>
                  </a:lnTo>
                  <a:lnTo>
                    <a:pt x="210" y="4"/>
                  </a:lnTo>
                  <a:lnTo>
                    <a:pt x="186" y="7"/>
                  </a:lnTo>
                  <a:lnTo>
                    <a:pt x="163" y="11"/>
                  </a:lnTo>
                  <a:lnTo>
                    <a:pt x="141" y="15"/>
                  </a:lnTo>
                  <a:lnTo>
                    <a:pt x="121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7" y="42"/>
                  </a:lnTo>
                  <a:lnTo>
                    <a:pt x="52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8" y="78"/>
                  </a:lnTo>
                  <a:lnTo>
                    <a:pt x="10" y="88"/>
                  </a:lnTo>
                  <a:lnTo>
                    <a:pt x="5" y="98"/>
                  </a:lnTo>
                  <a:lnTo>
                    <a:pt x="2" y="109"/>
                  </a:lnTo>
                  <a:lnTo>
                    <a:pt x="0" y="119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10" y="150"/>
                  </a:lnTo>
                  <a:lnTo>
                    <a:pt x="18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2" y="188"/>
                  </a:lnTo>
                  <a:lnTo>
                    <a:pt x="67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1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6" y="231"/>
                  </a:lnTo>
                  <a:lnTo>
                    <a:pt x="210" y="235"/>
                  </a:lnTo>
                  <a:lnTo>
                    <a:pt x="234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7" y="239"/>
                  </a:lnTo>
                  <a:lnTo>
                    <a:pt x="331" y="237"/>
                  </a:lnTo>
                  <a:lnTo>
                    <a:pt x="356" y="235"/>
                  </a:lnTo>
                  <a:lnTo>
                    <a:pt x="379" y="231"/>
                  </a:lnTo>
                  <a:lnTo>
                    <a:pt x="402" y="227"/>
                  </a:lnTo>
                  <a:lnTo>
                    <a:pt x="423" y="223"/>
                  </a:lnTo>
                  <a:lnTo>
                    <a:pt x="444" y="217"/>
                  </a:lnTo>
                  <a:lnTo>
                    <a:pt x="464" y="211"/>
                  </a:lnTo>
                  <a:lnTo>
                    <a:pt x="482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7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0"/>
                  </a:lnTo>
                  <a:lnTo>
                    <a:pt x="560" y="140"/>
                  </a:lnTo>
                  <a:lnTo>
                    <a:pt x="563" y="129"/>
                  </a:lnTo>
                  <a:lnTo>
                    <a:pt x="564" y="1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2" name="Rectangle 54">
              <a:extLst>
                <a:ext uri="{FF2B5EF4-FFF2-40B4-BE49-F238E27FC236}">
                  <a16:creationId xmlns:a16="http://schemas.microsoft.com/office/drawing/2014/main" id="{BE51FC94-BD3E-416F-82CA-59DFE23EC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2895600"/>
              <a:ext cx="706926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since</a:t>
              </a:r>
            </a:p>
          </p:txBody>
        </p:sp>
        <p:sp>
          <p:nvSpPr>
            <p:cNvPr id="50213" name="Line 55">
              <a:extLst>
                <a:ext uri="{FF2B5EF4-FFF2-40B4-BE49-F238E27FC236}">
                  <a16:creationId xmlns:a16="http://schemas.microsoft.com/office/drawing/2014/main" id="{077A3DA5-9693-4FE9-9B42-3B2DF5B00A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00800" y="3276600"/>
              <a:ext cx="7620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6D7C7DA-E216-4E28-A6C0-D211800EE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590675"/>
            <a:ext cx="701040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4213" indent="-2270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ER design is </a:t>
            </a:r>
            <a:r>
              <a:rPr lang="en-US" altLang="en-US" sz="2000" i="1" dirty="0">
                <a:solidFill>
                  <a:srgbClr val="FF0000"/>
                </a:solidFill>
                <a:latin typeface="Comic Sans MS" panose="030F0702030302020204" pitchFamily="66" charset="0"/>
              </a:rPr>
              <a:t>subjective</a:t>
            </a:r>
            <a:r>
              <a:rPr lang="en-US" altLang="en-US" sz="2000" dirty="0">
                <a:latin typeface="Comic Sans MS" panose="030F0702030302020204" pitchFamily="66" charset="0"/>
              </a:rPr>
              <a:t>.  There are often several ways to model a given scenario!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Analyzing alternatives can be tricky, especially for a large enterprise.  Common choices include: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Entity vs. attribute, entity vs. relationship, binary or n-</a:t>
            </a:r>
            <a:r>
              <a:rPr lang="en-US" altLang="en-US" sz="2000" dirty="0" err="1">
                <a:latin typeface="Comic Sans MS" panose="030F0702030302020204" pitchFamily="66" charset="0"/>
              </a:rPr>
              <a:t>ary</a:t>
            </a:r>
            <a:r>
              <a:rPr lang="en-US" altLang="en-US" sz="2000" dirty="0">
                <a:latin typeface="Comic Sans MS" panose="030F0702030302020204" pitchFamily="66" charset="0"/>
              </a:rPr>
              <a:t> relationships, whether or not to use ISA hierarchies, and whether or not to use aggregation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None/>
              <a:defRPr/>
            </a:pPr>
            <a:endParaRPr lang="en-US" altLang="en-US" sz="20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Software tools are available, e.g., </a:t>
            </a:r>
            <a:r>
              <a:rPr lang="en-US" altLang="en-US" sz="2000" dirty="0" err="1">
                <a:latin typeface="Comic Sans MS" panose="030F0702030302020204" pitchFamily="66" charset="0"/>
              </a:rPr>
              <a:t>ERWin</a:t>
            </a:r>
            <a:r>
              <a:rPr lang="en-US" altLang="en-US" sz="2000" dirty="0">
                <a:latin typeface="Comic Sans MS" panose="030F0702030302020204" pitchFamily="66" charset="0"/>
              </a:rPr>
              <a:t> (not free), IBM Rational Rose (not free), MySQL Workbench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defRPr/>
            </a:pPr>
            <a:r>
              <a:rPr lang="en-US" altLang="en-US" sz="1800" dirty="0">
                <a:latin typeface="Comic Sans MS" panose="030F0702030302020204" pitchFamily="66" charset="0"/>
              </a:rPr>
              <a:t>Many of these tools assume that your data model is going to be mapped to relational database management systems (RDBMS).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defRPr/>
            </a:pPr>
            <a:endParaRPr lang="en-US" altLang="en-US" sz="1800" dirty="0">
              <a:latin typeface="Comic Sans MS" panose="030F0702030302020204" pitchFamily="66" charset="0"/>
            </a:endParaRPr>
          </a:p>
        </p:txBody>
      </p:sp>
      <p:sp>
        <p:nvSpPr>
          <p:cNvPr id="52227" name="TextBox 1">
            <a:extLst>
              <a:ext uri="{FF2B5EF4-FFF2-40B4-BE49-F238E27FC236}">
                <a16:creationId xmlns:a16="http://schemas.microsoft.com/office/drawing/2014/main" id="{23384694-C672-4384-80C4-D3AA4A65B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050" y="685800"/>
            <a:ext cx="7429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Considerations when using ER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>
            <a:extLst>
              <a:ext uri="{FF2B5EF4-FFF2-40B4-BE49-F238E27FC236}">
                <a16:creationId xmlns:a16="http://schemas.microsoft.com/office/drawing/2014/main" id="{7FC03124-29CD-440F-9C61-10E9C5F72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75" y="1816100"/>
            <a:ext cx="7848600" cy="402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Cannot enforce constraints on individual relationships or entities.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For instance, there are no ER notations for specifying that only a particular employee “A” is allowed to monitor the sponsorship relation of department “COMS” on project “P”?</a:t>
            </a:r>
            <a:endParaRPr lang="en-US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Tx/>
              <a:buNone/>
            </a:pPr>
            <a:endParaRPr lang="en-US" alt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Currently, no DBMS that directly implement ER model. </a:t>
            </a:r>
            <a:r>
              <a:rPr lang="en-US" altLang="en-US" sz="2800" dirty="0">
                <a:latin typeface="Comic Sans MS" panose="030F0702030302020204" pitchFamily="66" charset="0"/>
              </a:rPr>
              <a:t>So, we need to convert an ER diagram to another data model with DBMS support.</a:t>
            </a:r>
            <a:endParaRPr lang="en-US" alt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4275" name="TextBox 2">
            <a:extLst>
              <a:ext uri="{FF2B5EF4-FFF2-40B4-BE49-F238E27FC236}">
                <a16:creationId xmlns:a16="http://schemas.microsoft.com/office/drawing/2014/main" id="{DBC970F0-61EB-4D43-B04C-F6EAD567F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762000"/>
            <a:ext cx="5391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Limitations of ER notations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>
            <a:extLst>
              <a:ext uri="{FF2B5EF4-FFF2-40B4-BE49-F238E27FC236}">
                <a16:creationId xmlns:a16="http://schemas.microsoft.com/office/drawing/2014/main" id="{D3321C13-0EAD-49AA-A853-B6C7B1811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066800"/>
            <a:ext cx="8153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800" dirty="0">
                <a:latin typeface="Comic Sans MS" panose="030F0702030302020204" pitchFamily="66" charset="0"/>
              </a:rPr>
              <a:t>Relationship sets also have constraints. These constraints applies to all the relationships in a relationship set.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>
                <a:latin typeface="Comic Sans MS" panose="030F0702030302020204" pitchFamily="66" charset="0"/>
              </a:rPr>
              <a:t>Two types of constraints</a:t>
            </a:r>
            <a:endParaRPr lang="en-US" altLang="en-US" dirty="0"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dirty="0">
              <a:latin typeface="Comic Sans MS" panose="030F0702030302020204" pitchFamily="66" charset="0"/>
            </a:endParaRPr>
          </a:p>
        </p:txBody>
      </p:sp>
      <p:pic>
        <p:nvPicPr>
          <p:cNvPr id="26627" name="Picture 1">
            <a:extLst>
              <a:ext uri="{FF2B5EF4-FFF2-40B4-BE49-F238E27FC236}">
                <a16:creationId xmlns:a16="http://schemas.microsoft.com/office/drawing/2014/main" id="{3FA687E9-1DFD-49F5-B320-AF9174A95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50" y="2671187"/>
            <a:ext cx="1377950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D261C5-F742-4712-BCDF-8A23C2D22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195" y="3662581"/>
            <a:ext cx="5638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mic Sans MS" panose="030F0702030302020204" pitchFamily="66" charset="0"/>
              </a:rPr>
              <a:t>Structural constraints including key constraint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mic Sans MS" panose="030F0702030302020204" pitchFamily="66" charset="0"/>
              </a:rPr>
              <a:t>Participation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95EA173E-8D4B-4D9D-8DBC-E4D21BF2A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Final Thoughts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1D77D739-AA27-45E2-A662-7EBB0DFB87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omic Sans MS" panose="030F0702030302020204" pitchFamily="66" charset="0"/>
              </a:rPr>
              <a:t>Other books use slightly different notations</a:t>
            </a:r>
          </a:p>
          <a:p>
            <a:r>
              <a:rPr lang="en-US" altLang="en-US" sz="2400">
                <a:latin typeface="Comic Sans MS" panose="030F0702030302020204" pitchFamily="66" charset="0"/>
              </a:rPr>
              <a:t>Commercial software uses slightly different notations for drawing relationship sets</a:t>
            </a:r>
          </a:p>
          <a:p>
            <a:endParaRPr lang="en-US" altLang="en-US" sz="2400">
              <a:latin typeface="Comic Sans MS" panose="030F0702030302020204" pitchFamily="66" charset="0"/>
            </a:endParaRPr>
          </a:p>
          <a:p>
            <a:r>
              <a:rPr lang="en-US" altLang="en-US" sz="2400">
                <a:latin typeface="Comic Sans MS" panose="030F0702030302020204" pitchFamily="66" charset="0"/>
              </a:rPr>
              <a:t>Extended ER diagrams may include data types for each attribute; they are used for converting the diagram to DBMS specific data models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1">
            <a:extLst>
              <a:ext uri="{FF2B5EF4-FFF2-40B4-BE49-F238E27FC236}">
                <a16:creationId xmlns:a16="http://schemas.microsoft.com/office/drawing/2014/main" id="{56CA3E5B-02E9-405F-A5E0-4B46221BE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454026"/>
            <a:ext cx="48926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Example of ERWIN ER notations</a:t>
            </a:r>
          </a:p>
        </p:txBody>
      </p:sp>
      <p:pic>
        <p:nvPicPr>
          <p:cNvPr id="57347" name="Picture 2">
            <a:extLst>
              <a:ext uri="{FF2B5EF4-FFF2-40B4-BE49-F238E27FC236}">
                <a16:creationId xmlns:a16="http://schemas.microsoft.com/office/drawing/2014/main" id="{C0A3212A-A8F7-4358-94A1-0B18DD5DD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981200"/>
            <a:ext cx="64389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TextBox 3">
            <a:extLst>
              <a:ext uri="{FF2B5EF4-FFF2-40B4-BE49-F238E27FC236}">
                <a16:creationId xmlns:a16="http://schemas.microsoft.com/office/drawing/2014/main" id="{52D81BE3-CC5B-4869-A036-931B0CB3A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5814" y="1404938"/>
            <a:ext cx="6721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1:n identifying relationship is represented by </a:t>
            </a:r>
          </a:p>
        </p:txBody>
      </p:sp>
      <p:pic>
        <p:nvPicPr>
          <p:cNvPr id="57349" name="Picture 4">
            <a:extLst>
              <a:ext uri="{FF2B5EF4-FFF2-40B4-BE49-F238E27FC236}">
                <a16:creationId xmlns:a16="http://schemas.microsoft.com/office/drawing/2014/main" id="{184F584B-D43B-46DF-BF05-B69AA4270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657601"/>
            <a:ext cx="782002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TextBox 5">
            <a:extLst>
              <a:ext uri="{FF2B5EF4-FFF2-40B4-BE49-F238E27FC236}">
                <a16:creationId xmlns:a16="http://schemas.microsoft.com/office/drawing/2014/main" id="{AF97CC1A-9E8F-404C-81A5-A65974F4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163" y="3313114"/>
            <a:ext cx="3390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m:n is represented by </a:t>
            </a:r>
          </a:p>
        </p:txBody>
      </p:sp>
      <p:sp>
        <p:nvSpPr>
          <p:cNvPr id="57351" name="TextBox 6">
            <a:extLst>
              <a:ext uri="{FF2B5EF4-FFF2-40B4-BE49-F238E27FC236}">
                <a16:creationId xmlns:a16="http://schemas.microsoft.com/office/drawing/2014/main" id="{33475DE1-3DFD-4CFA-B2B4-EE23BCDC0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838" y="1893889"/>
            <a:ext cx="193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Weak entity set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>
            <a:extLst>
              <a:ext uri="{FF2B5EF4-FFF2-40B4-BE49-F238E27FC236}">
                <a16:creationId xmlns:a16="http://schemas.microsoft.com/office/drawing/2014/main" id="{5C50F7E5-FB7D-424E-BC62-63A86AB1B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2133600"/>
            <a:ext cx="79597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rgbClr val="CC0066"/>
                </a:solidFill>
                <a:latin typeface="Comic Sans MS" panose="030F0702030302020204" pitchFamily="66" charset="0"/>
              </a:rPr>
              <a:t>Use Ramakrishnan’s notations for all exercises, assignments, and exams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Diamond 86">
            <a:extLst>
              <a:ext uri="{FF2B5EF4-FFF2-40B4-BE49-F238E27FC236}">
                <a16:creationId xmlns:a16="http://schemas.microsoft.com/office/drawing/2014/main" id="{47F9C297-AB6A-4FB7-A600-463478BC11A4}"/>
              </a:ext>
            </a:extLst>
          </p:cNvPr>
          <p:cNvSpPr/>
          <p:nvPr/>
        </p:nvSpPr>
        <p:spPr>
          <a:xfrm>
            <a:off x="7152713" y="2657475"/>
            <a:ext cx="1958975" cy="2116137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6" name="Diamond 85">
            <a:extLst>
              <a:ext uri="{FF2B5EF4-FFF2-40B4-BE49-F238E27FC236}">
                <a16:creationId xmlns:a16="http://schemas.microsoft.com/office/drawing/2014/main" id="{0CA715F1-3965-46DD-A690-588B76A85AFF}"/>
              </a:ext>
            </a:extLst>
          </p:cNvPr>
          <p:cNvSpPr/>
          <p:nvPr/>
        </p:nvSpPr>
        <p:spPr>
          <a:xfrm>
            <a:off x="9297426" y="2706792"/>
            <a:ext cx="1958975" cy="2116137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" name="Diamond 80">
            <a:extLst>
              <a:ext uri="{FF2B5EF4-FFF2-40B4-BE49-F238E27FC236}">
                <a16:creationId xmlns:a16="http://schemas.microsoft.com/office/drawing/2014/main" id="{8C3F8E8F-2F3D-48DF-A6FE-FE332EED131A}"/>
              </a:ext>
            </a:extLst>
          </p:cNvPr>
          <p:cNvSpPr/>
          <p:nvPr/>
        </p:nvSpPr>
        <p:spPr>
          <a:xfrm>
            <a:off x="5059029" y="2687638"/>
            <a:ext cx="1958975" cy="2116137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3881C367-23BF-4779-A535-FDB4CE8B1731}"/>
              </a:ext>
            </a:extLst>
          </p:cNvPr>
          <p:cNvSpPr/>
          <p:nvPr/>
        </p:nvSpPr>
        <p:spPr>
          <a:xfrm>
            <a:off x="2827004" y="2574924"/>
            <a:ext cx="1793875" cy="23368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id="{469DA5CE-CD88-4B7F-A9EF-674E20E57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241" y="222249"/>
            <a:ext cx="76962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Structural Constraints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Cardinality Ratio Constraint</a:t>
            </a:r>
            <a:r>
              <a:rPr lang="en-US" altLang="en-US" sz="2400" dirty="0">
                <a:latin typeface="Comic Sans MS" panose="030F0702030302020204" pitchFamily="66" charset="0"/>
              </a:rPr>
              <a:t> specifies the number of relationships that </a:t>
            </a:r>
            <a:r>
              <a:rPr lang="en-US" altLang="en-US" sz="2400" u="sng" dirty="0">
                <a:latin typeface="Comic Sans MS" panose="030F0702030302020204" pitchFamily="66" charset="0"/>
              </a:rPr>
              <a:t>an entity can participate in.</a:t>
            </a:r>
          </a:p>
          <a:p>
            <a:pPr eaLnBrk="1" hangingPunct="1">
              <a:spcBef>
                <a:spcPct val="0"/>
              </a:spcBef>
            </a:pPr>
            <a:endParaRPr lang="en-US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27653" name="Freeform 3">
            <a:extLst>
              <a:ext uri="{FF2B5EF4-FFF2-40B4-BE49-F238E27FC236}">
                <a16:creationId xmlns:a16="http://schemas.microsoft.com/office/drawing/2014/main" id="{A044E90B-334C-4ACD-91B6-0AB915A31884}"/>
              </a:ext>
            </a:extLst>
          </p:cNvPr>
          <p:cNvSpPr>
            <a:spLocks/>
          </p:cNvSpPr>
          <p:nvPr/>
        </p:nvSpPr>
        <p:spPr bwMode="auto">
          <a:xfrm>
            <a:off x="3919203" y="2892424"/>
            <a:ext cx="338138" cy="1931988"/>
          </a:xfrm>
          <a:custGeom>
            <a:avLst/>
            <a:gdLst>
              <a:gd name="T0" fmla="*/ 2147483646 w 213"/>
              <a:gd name="T1" fmla="*/ 2147483646 h 1354"/>
              <a:gd name="T2" fmla="*/ 2147483646 w 213"/>
              <a:gd name="T3" fmla="*/ 2147483646 h 1354"/>
              <a:gd name="T4" fmla="*/ 2147483646 w 213"/>
              <a:gd name="T5" fmla="*/ 2147483646 h 1354"/>
              <a:gd name="T6" fmla="*/ 2147483646 w 213"/>
              <a:gd name="T7" fmla="*/ 2147483646 h 1354"/>
              <a:gd name="T8" fmla="*/ 2147483646 w 213"/>
              <a:gd name="T9" fmla="*/ 2147483646 h 1354"/>
              <a:gd name="T10" fmla="*/ 2147483646 w 213"/>
              <a:gd name="T11" fmla="*/ 2147483646 h 1354"/>
              <a:gd name="T12" fmla="*/ 2147483646 w 213"/>
              <a:gd name="T13" fmla="*/ 2147483646 h 1354"/>
              <a:gd name="T14" fmla="*/ 2147483646 w 213"/>
              <a:gd name="T15" fmla="*/ 2147483646 h 1354"/>
              <a:gd name="T16" fmla="*/ 2147483646 w 213"/>
              <a:gd name="T17" fmla="*/ 2147483646 h 1354"/>
              <a:gd name="T18" fmla="*/ 2147483646 w 213"/>
              <a:gd name="T19" fmla="*/ 2147483646 h 1354"/>
              <a:gd name="T20" fmla="*/ 2147483646 w 213"/>
              <a:gd name="T21" fmla="*/ 2147483646 h 1354"/>
              <a:gd name="T22" fmla="*/ 2147483646 w 213"/>
              <a:gd name="T23" fmla="*/ 2147483646 h 1354"/>
              <a:gd name="T24" fmla="*/ 2147483646 w 213"/>
              <a:gd name="T25" fmla="*/ 2147483646 h 1354"/>
              <a:gd name="T26" fmla="*/ 2147483646 w 213"/>
              <a:gd name="T27" fmla="*/ 2147483646 h 1354"/>
              <a:gd name="T28" fmla="*/ 2147483646 w 213"/>
              <a:gd name="T29" fmla="*/ 2147483646 h 1354"/>
              <a:gd name="T30" fmla="*/ 2147483646 w 213"/>
              <a:gd name="T31" fmla="*/ 2147483646 h 1354"/>
              <a:gd name="T32" fmla="*/ 2147483646 w 213"/>
              <a:gd name="T33" fmla="*/ 2147483646 h 1354"/>
              <a:gd name="T34" fmla="*/ 2147483646 w 213"/>
              <a:gd name="T35" fmla="*/ 2147483646 h 1354"/>
              <a:gd name="T36" fmla="*/ 2147483646 w 213"/>
              <a:gd name="T37" fmla="*/ 2147483646 h 1354"/>
              <a:gd name="T38" fmla="*/ 2147483646 w 213"/>
              <a:gd name="T39" fmla="*/ 2147483646 h 1354"/>
              <a:gd name="T40" fmla="*/ 2147483646 w 213"/>
              <a:gd name="T41" fmla="*/ 2147483646 h 1354"/>
              <a:gd name="T42" fmla="*/ 2147483646 w 213"/>
              <a:gd name="T43" fmla="*/ 2147483646 h 1354"/>
              <a:gd name="T44" fmla="*/ 2147483646 w 213"/>
              <a:gd name="T45" fmla="*/ 2147483646 h 1354"/>
              <a:gd name="T46" fmla="*/ 2147483646 w 213"/>
              <a:gd name="T47" fmla="*/ 2147483646 h 1354"/>
              <a:gd name="T48" fmla="*/ 2147483646 w 213"/>
              <a:gd name="T49" fmla="*/ 2147483646 h 1354"/>
              <a:gd name="T50" fmla="*/ 2147483646 w 213"/>
              <a:gd name="T51" fmla="*/ 2147483646 h 1354"/>
              <a:gd name="T52" fmla="*/ 2147483646 w 213"/>
              <a:gd name="T53" fmla="*/ 2147483646 h 1354"/>
              <a:gd name="T54" fmla="*/ 2147483646 w 213"/>
              <a:gd name="T55" fmla="*/ 2147483646 h 1354"/>
              <a:gd name="T56" fmla="*/ 2147483646 w 213"/>
              <a:gd name="T57" fmla="*/ 2147483646 h 1354"/>
              <a:gd name="T58" fmla="*/ 2147483646 w 213"/>
              <a:gd name="T59" fmla="*/ 2147483646 h 1354"/>
              <a:gd name="T60" fmla="*/ 2147483646 w 213"/>
              <a:gd name="T61" fmla="*/ 2147483646 h 1354"/>
              <a:gd name="T62" fmla="*/ 2147483646 w 213"/>
              <a:gd name="T63" fmla="*/ 2147483646 h 1354"/>
              <a:gd name="T64" fmla="*/ 2147483646 w 213"/>
              <a:gd name="T65" fmla="*/ 2147483646 h 1354"/>
              <a:gd name="T66" fmla="*/ 2147483646 w 213"/>
              <a:gd name="T67" fmla="*/ 2147483646 h 1354"/>
              <a:gd name="T68" fmla="*/ 2147483646 w 213"/>
              <a:gd name="T69" fmla="*/ 2147483646 h 1354"/>
              <a:gd name="T70" fmla="*/ 2147483646 w 213"/>
              <a:gd name="T71" fmla="*/ 2147483646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7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7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Freeform 4">
            <a:extLst>
              <a:ext uri="{FF2B5EF4-FFF2-40B4-BE49-F238E27FC236}">
                <a16:creationId xmlns:a16="http://schemas.microsoft.com/office/drawing/2014/main" id="{B4CCD070-93F7-4D24-A0BC-7995A88357C2}"/>
              </a:ext>
            </a:extLst>
          </p:cNvPr>
          <p:cNvSpPr>
            <a:spLocks/>
          </p:cNvSpPr>
          <p:nvPr/>
        </p:nvSpPr>
        <p:spPr bwMode="auto">
          <a:xfrm>
            <a:off x="5622592" y="2725738"/>
            <a:ext cx="331787" cy="2035175"/>
          </a:xfrm>
          <a:custGeom>
            <a:avLst/>
            <a:gdLst>
              <a:gd name="T0" fmla="*/ 2147483646 w 213"/>
              <a:gd name="T1" fmla="*/ 2147483646 h 1354"/>
              <a:gd name="T2" fmla="*/ 2147483646 w 213"/>
              <a:gd name="T3" fmla="*/ 2147483646 h 1354"/>
              <a:gd name="T4" fmla="*/ 2147483646 w 213"/>
              <a:gd name="T5" fmla="*/ 2147483646 h 1354"/>
              <a:gd name="T6" fmla="*/ 2147483646 w 213"/>
              <a:gd name="T7" fmla="*/ 2147483646 h 1354"/>
              <a:gd name="T8" fmla="*/ 2147483646 w 213"/>
              <a:gd name="T9" fmla="*/ 2147483646 h 1354"/>
              <a:gd name="T10" fmla="*/ 2147483646 w 213"/>
              <a:gd name="T11" fmla="*/ 2147483646 h 1354"/>
              <a:gd name="T12" fmla="*/ 2147483646 w 213"/>
              <a:gd name="T13" fmla="*/ 2147483646 h 1354"/>
              <a:gd name="T14" fmla="*/ 2147483646 w 213"/>
              <a:gd name="T15" fmla="*/ 2147483646 h 1354"/>
              <a:gd name="T16" fmla="*/ 2147483646 w 213"/>
              <a:gd name="T17" fmla="*/ 2147483646 h 1354"/>
              <a:gd name="T18" fmla="*/ 2147483646 w 213"/>
              <a:gd name="T19" fmla="*/ 2147483646 h 1354"/>
              <a:gd name="T20" fmla="*/ 2147483646 w 213"/>
              <a:gd name="T21" fmla="*/ 2147483646 h 1354"/>
              <a:gd name="T22" fmla="*/ 2147483646 w 213"/>
              <a:gd name="T23" fmla="*/ 2147483646 h 1354"/>
              <a:gd name="T24" fmla="*/ 2147483646 w 213"/>
              <a:gd name="T25" fmla="*/ 2147483646 h 1354"/>
              <a:gd name="T26" fmla="*/ 2147483646 w 213"/>
              <a:gd name="T27" fmla="*/ 2147483646 h 1354"/>
              <a:gd name="T28" fmla="*/ 2147483646 w 213"/>
              <a:gd name="T29" fmla="*/ 2147483646 h 1354"/>
              <a:gd name="T30" fmla="*/ 2147483646 w 213"/>
              <a:gd name="T31" fmla="*/ 2147483646 h 1354"/>
              <a:gd name="T32" fmla="*/ 2147483646 w 213"/>
              <a:gd name="T33" fmla="*/ 2147483646 h 1354"/>
              <a:gd name="T34" fmla="*/ 2147483646 w 213"/>
              <a:gd name="T35" fmla="*/ 2147483646 h 1354"/>
              <a:gd name="T36" fmla="*/ 2147483646 w 213"/>
              <a:gd name="T37" fmla="*/ 2147483646 h 1354"/>
              <a:gd name="T38" fmla="*/ 2147483646 w 213"/>
              <a:gd name="T39" fmla="*/ 2147483646 h 1354"/>
              <a:gd name="T40" fmla="*/ 2147483646 w 213"/>
              <a:gd name="T41" fmla="*/ 2147483646 h 1354"/>
              <a:gd name="T42" fmla="*/ 2147483646 w 213"/>
              <a:gd name="T43" fmla="*/ 2147483646 h 1354"/>
              <a:gd name="T44" fmla="*/ 2147483646 w 213"/>
              <a:gd name="T45" fmla="*/ 2147483646 h 1354"/>
              <a:gd name="T46" fmla="*/ 2147483646 w 213"/>
              <a:gd name="T47" fmla="*/ 2147483646 h 1354"/>
              <a:gd name="T48" fmla="*/ 2147483646 w 213"/>
              <a:gd name="T49" fmla="*/ 2147483646 h 1354"/>
              <a:gd name="T50" fmla="*/ 2147483646 w 213"/>
              <a:gd name="T51" fmla="*/ 2147483646 h 1354"/>
              <a:gd name="T52" fmla="*/ 2147483646 w 213"/>
              <a:gd name="T53" fmla="*/ 2147483646 h 1354"/>
              <a:gd name="T54" fmla="*/ 2147483646 w 213"/>
              <a:gd name="T55" fmla="*/ 2147483646 h 1354"/>
              <a:gd name="T56" fmla="*/ 2147483646 w 213"/>
              <a:gd name="T57" fmla="*/ 2147483646 h 1354"/>
              <a:gd name="T58" fmla="*/ 2147483646 w 213"/>
              <a:gd name="T59" fmla="*/ 2147483646 h 1354"/>
              <a:gd name="T60" fmla="*/ 2147483646 w 213"/>
              <a:gd name="T61" fmla="*/ 2147483646 h 1354"/>
              <a:gd name="T62" fmla="*/ 2147483646 w 213"/>
              <a:gd name="T63" fmla="*/ 2147483646 h 1354"/>
              <a:gd name="T64" fmla="*/ 2147483646 w 213"/>
              <a:gd name="T65" fmla="*/ 2147483646 h 1354"/>
              <a:gd name="T66" fmla="*/ 2147483646 w 213"/>
              <a:gd name="T67" fmla="*/ 2147483646 h 1354"/>
              <a:gd name="T68" fmla="*/ 2147483646 w 213"/>
              <a:gd name="T69" fmla="*/ 2147483646 h 1354"/>
              <a:gd name="T70" fmla="*/ 2147483646 w 213"/>
              <a:gd name="T71" fmla="*/ 2147483646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Freeform 5">
            <a:extLst>
              <a:ext uri="{FF2B5EF4-FFF2-40B4-BE49-F238E27FC236}">
                <a16:creationId xmlns:a16="http://schemas.microsoft.com/office/drawing/2014/main" id="{D72A717A-70C2-4260-AC0F-2CFBF490685F}"/>
              </a:ext>
            </a:extLst>
          </p:cNvPr>
          <p:cNvSpPr>
            <a:spLocks/>
          </p:cNvSpPr>
          <p:nvPr/>
        </p:nvSpPr>
        <p:spPr bwMode="auto">
          <a:xfrm>
            <a:off x="6275053" y="2935288"/>
            <a:ext cx="357188" cy="1647825"/>
          </a:xfrm>
          <a:custGeom>
            <a:avLst/>
            <a:gdLst>
              <a:gd name="T0" fmla="*/ 2147483646 w 213"/>
              <a:gd name="T1" fmla="*/ 2147483646 h 1354"/>
              <a:gd name="T2" fmla="*/ 2147483646 w 213"/>
              <a:gd name="T3" fmla="*/ 2147483646 h 1354"/>
              <a:gd name="T4" fmla="*/ 2147483646 w 213"/>
              <a:gd name="T5" fmla="*/ 2147483646 h 1354"/>
              <a:gd name="T6" fmla="*/ 2147483646 w 213"/>
              <a:gd name="T7" fmla="*/ 2147483646 h 1354"/>
              <a:gd name="T8" fmla="*/ 2147483646 w 213"/>
              <a:gd name="T9" fmla="*/ 2147483646 h 1354"/>
              <a:gd name="T10" fmla="*/ 2147483646 w 213"/>
              <a:gd name="T11" fmla="*/ 2147483646 h 1354"/>
              <a:gd name="T12" fmla="*/ 2147483646 w 213"/>
              <a:gd name="T13" fmla="*/ 2147483646 h 1354"/>
              <a:gd name="T14" fmla="*/ 2147483646 w 213"/>
              <a:gd name="T15" fmla="*/ 2147483646 h 1354"/>
              <a:gd name="T16" fmla="*/ 2147483646 w 213"/>
              <a:gd name="T17" fmla="*/ 2147483646 h 1354"/>
              <a:gd name="T18" fmla="*/ 2147483646 w 213"/>
              <a:gd name="T19" fmla="*/ 2147483646 h 1354"/>
              <a:gd name="T20" fmla="*/ 2147483646 w 213"/>
              <a:gd name="T21" fmla="*/ 2147483646 h 1354"/>
              <a:gd name="T22" fmla="*/ 2147483646 w 213"/>
              <a:gd name="T23" fmla="*/ 2147483646 h 1354"/>
              <a:gd name="T24" fmla="*/ 2147483646 w 213"/>
              <a:gd name="T25" fmla="*/ 2147483646 h 1354"/>
              <a:gd name="T26" fmla="*/ 2147483646 w 213"/>
              <a:gd name="T27" fmla="*/ 2147483646 h 1354"/>
              <a:gd name="T28" fmla="*/ 2147483646 w 213"/>
              <a:gd name="T29" fmla="*/ 2147483646 h 1354"/>
              <a:gd name="T30" fmla="*/ 2147483646 w 213"/>
              <a:gd name="T31" fmla="*/ 2147483646 h 1354"/>
              <a:gd name="T32" fmla="*/ 2147483646 w 213"/>
              <a:gd name="T33" fmla="*/ 2147483646 h 1354"/>
              <a:gd name="T34" fmla="*/ 0 w 213"/>
              <a:gd name="T35" fmla="*/ 2147483646 h 1354"/>
              <a:gd name="T36" fmla="*/ 0 w 213"/>
              <a:gd name="T37" fmla="*/ 2147483646 h 1354"/>
              <a:gd name="T38" fmla="*/ 2147483646 w 213"/>
              <a:gd name="T39" fmla="*/ 2147483646 h 1354"/>
              <a:gd name="T40" fmla="*/ 2147483646 w 213"/>
              <a:gd name="T41" fmla="*/ 2147483646 h 1354"/>
              <a:gd name="T42" fmla="*/ 2147483646 w 213"/>
              <a:gd name="T43" fmla="*/ 2147483646 h 1354"/>
              <a:gd name="T44" fmla="*/ 2147483646 w 213"/>
              <a:gd name="T45" fmla="*/ 2147483646 h 1354"/>
              <a:gd name="T46" fmla="*/ 2147483646 w 213"/>
              <a:gd name="T47" fmla="*/ 2147483646 h 1354"/>
              <a:gd name="T48" fmla="*/ 2147483646 w 213"/>
              <a:gd name="T49" fmla="*/ 2147483646 h 1354"/>
              <a:gd name="T50" fmla="*/ 2147483646 w 213"/>
              <a:gd name="T51" fmla="*/ 2147483646 h 1354"/>
              <a:gd name="T52" fmla="*/ 2147483646 w 213"/>
              <a:gd name="T53" fmla="*/ 2147483646 h 1354"/>
              <a:gd name="T54" fmla="*/ 2147483646 w 213"/>
              <a:gd name="T55" fmla="*/ 2147483646 h 1354"/>
              <a:gd name="T56" fmla="*/ 2147483646 w 213"/>
              <a:gd name="T57" fmla="*/ 2147483646 h 1354"/>
              <a:gd name="T58" fmla="*/ 2147483646 w 213"/>
              <a:gd name="T59" fmla="*/ 2147483646 h 1354"/>
              <a:gd name="T60" fmla="*/ 2147483646 w 213"/>
              <a:gd name="T61" fmla="*/ 2147483646 h 1354"/>
              <a:gd name="T62" fmla="*/ 2147483646 w 213"/>
              <a:gd name="T63" fmla="*/ 2147483646 h 1354"/>
              <a:gd name="T64" fmla="*/ 2147483646 w 213"/>
              <a:gd name="T65" fmla="*/ 2147483646 h 1354"/>
              <a:gd name="T66" fmla="*/ 2147483646 w 213"/>
              <a:gd name="T67" fmla="*/ 2147483646 h 1354"/>
              <a:gd name="T68" fmla="*/ 2147483646 w 213"/>
              <a:gd name="T69" fmla="*/ 2147483646 h 1354"/>
              <a:gd name="T70" fmla="*/ 2147483646 w 213"/>
              <a:gd name="T71" fmla="*/ 2147483646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7" y="10"/>
                </a:lnTo>
                <a:lnTo>
                  <a:pt x="78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8" y="1330"/>
                </a:lnTo>
                <a:lnTo>
                  <a:pt x="87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Freeform 6">
            <a:extLst>
              <a:ext uri="{FF2B5EF4-FFF2-40B4-BE49-F238E27FC236}">
                <a16:creationId xmlns:a16="http://schemas.microsoft.com/office/drawing/2014/main" id="{11A8CC3E-F4F2-4E62-AC6D-C270AD28F113}"/>
              </a:ext>
            </a:extLst>
          </p:cNvPr>
          <p:cNvSpPr>
            <a:spLocks/>
          </p:cNvSpPr>
          <p:nvPr/>
        </p:nvSpPr>
        <p:spPr bwMode="auto">
          <a:xfrm>
            <a:off x="7711742" y="2671763"/>
            <a:ext cx="338137" cy="2149475"/>
          </a:xfrm>
          <a:custGeom>
            <a:avLst/>
            <a:gdLst>
              <a:gd name="T0" fmla="*/ 2147483646 w 213"/>
              <a:gd name="T1" fmla="*/ 2147483646 h 1354"/>
              <a:gd name="T2" fmla="*/ 2147483646 w 213"/>
              <a:gd name="T3" fmla="*/ 2147483646 h 1354"/>
              <a:gd name="T4" fmla="*/ 2147483646 w 213"/>
              <a:gd name="T5" fmla="*/ 2147483646 h 1354"/>
              <a:gd name="T6" fmla="*/ 2147483646 w 213"/>
              <a:gd name="T7" fmla="*/ 2147483646 h 1354"/>
              <a:gd name="T8" fmla="*/ 2147483646 w 213"/>
              <a:gd name="T9" fmla="*/ 2147483646 h 1354"/>
              <a:gd name="T10" fmla="*/ 2147483646 w 213"/>
              <a:gd name="T11" fmla="*/ 2147483646 h 1354"/>
              <a:gd name="T12" fmla="*/ 2147483646 w 213"/>
              <a:gd name="T13" fmla="*/ 2147483646 h 1354"/>
              <a:gd name="T14" fmla="*/ 2147483646 w 213"/>
              <a:gd name="T15" fmla="*/ 2147483646 h 1354"/>
              <a:gd name="T16" fmla="*/ 2147483646 w 213"/>
              <a:gd name="T17" fmla="*/ 2147483646 h 1354"/>
              <a:gd name="T18" fmla="*/ 2147483646 w 213"/>
              <a:gd name="T19" fmla="*/ 2147483646 h 1354"/>
              <a:gd name="T20" fmla="*/ 2147483646 w 213"/>
              <a:gd name="T21" fmla="*/ 2147483646 h 1354"/>
              <a:gd name="T22" fmla="*/ 2147483646 w 213"/>
              <a:gd name="T23" fmla="*/ 2147483646 h 1354"/>
              <a:gd name="T24" fmla="*/ 2147483646 w 213"/>
              <a:gd name="T25" fmla="*/ 2147483646 h 1354"/>
              <a:gd name="T26" fmla="*/ 2147483646 w 213"/>
              <a:gd name="T27" fmla="*/ 2147483646 h 1354"/>
              <a:gd name="T28" fmla="*/ 2147483646 w 213"/>
              <a:gd name="T29" fmla="*/ 2147483646 h 1354"/>
              <a:gd name="T30" fmla="*/ 2147483646 w 213"/>
              <a:gd name="T31" fmla="*/ 2147483646 h 1354"/>
              <a:gd name="T32" fmla="*/ 2147483646 w 213"/>
              <a:gd name="T33" fmla="*/ 2147483646 h 1354"/>
              <a:gd name="T34" fmla="*/ 0 w 213"/>
              <a:gd name="T35" fmla="*/ 2147483646 h 1354"/>
              <a:gd name="T36" fmla="*/ 0 w 213"/>
              <a:gd name="T37" fmla="*/ 2147483646 h 1354"/>
              <a:gd name="T38" fmla="*/ 2147483646 w 213"/>
              <a:gd name="T39" fmla="*/ 2147483646 h 1354"/>
              <a:gd name="T40" fmla="*/ 2147483646 w 213"/>
              <a:gd name="T41" fmla="*/ 2147483646 h 1354"/>
              <a:gd name="T42" fmla="*/ 2147483646 w 213"/>
              <a:gd name="T43" fmla="*/ 2147483646 h 1354"/>
              <a:gd name="T44" fmla="*/ 2147483646 w 213"/>
              <a:gd name="T45" fmla="*/ 2147483646 h 1354"/>
              <a:gd name="T46" fmla="*/ 2147483646 w 213"/>
              <a:gd name="T47" fmla="*/ 2147483646 h 1354"/>
              <a:gd name="T48" fmla="*/ 2147483646 w 213"/>
              <a:gd name="T49" fmla="*/ 2147483646 h 1354"/>
              <a:gd name="T50" fmla="*/ 2147483646 w 213"/>
              <a:gd name="T51" fmla="*/ 2147483646 h 1354"/>
              <a:gd name="T52" fmla="*/ 2147483646 w 213"/>
              <a:gd name="T53" fmla="*/ 2147483646 h 1354"/>
              <a:gd name="T54" fmla="*/ 2147483646 w 213"/>
              <a:gd name="T55" fmla="*/ 2147483646 h 1354"/>
              <a:gd name="T56" fmla="*/ 2147483646 w 213"/>
              <a:gd name="T57" fmla="*/ 2147483646 h 1354"/>
              <a:gd name="T58" fmla="*/ 2147483646 w 213"/>
              <a:gd name="T59" fmla="*/ 2147483646 h 1354"/>
              <a:gd name="T60" fmla="*/ 2147483646 w 213"/>
              <a:gd name="T61" fmla="*/ 2147483646 h 1354"/>
              <a:gd name="T62" fmla="*/ 2147483646 w 213"/>
              <a:gd name="T63" fmla="*/ 2147483646 h 1354"/>
              <a:gd name="T64" fmla="*/ 2147483646 w 213"/>
              <a:gd name="T65" fmla="*/ 2147483646 h 1354"/>
              <a:gd name="T66" fmla="*/ 2147483646 w 213"/>
              <a:gd name="T67" fmla="*/ 2147483646 h 1354"/>
              <a:gd name="T68" fmla="*/ 2147483646 w 213"/>
              <a:gd name="T69" fmla="*/ 2147483646 h 1354"/>
              <a:gd name="T70" fmla="*/ 2147483646 w 213"/>
              <a:gd name="T71" fmla="*/ 2147483646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Freeform 7">
            <a:extLst>
              <a:ext uri="{FF2B5EF4-FFF2-40B4-BE49-F238E27FC236}">
                <a16:creationId xmlns:a16="http://schemas.microsoft.com/office/drawing/2014/main" id="{16DEBF1A-0C57-478A-9167-3736818A894E}"/>
              </a:ext>
            </a:extLst>
          </p:cNvPr>
          <p:cNvSpPr>
            <a:spLocks/>
          </p:cNvSpPr>
          <p:nvPr/>
        </p:nvSpPr>
        <p:spPr bwMode="auto">
          <a:xfrm>
            <a:off x="8362617" y="2687638"/>
            <a:ext cx="338137" cy="2149475"/>
          </a:xfrm>
          <a:custGeom>
            <a:avLst/>
            <a:gdLst>
              <a:gd name="T0" fmla="*/ 2147483646 w 213"/>
              <a:gd name="T1" fmla="*/ 2147483646 h 1354"/>
              <a:gd name="T2" fmla="*/ 2147483646 w 213"/>
              <a:gd name="T3" fmla="*/ 2147483646 h 1354"/>
              <a:gd name="T4" fmla="*/ 2147483646 w 213"/>
              <a:gd name="T5" fmla="*/ 2147483646 h 1354"/>
              <a:gd name="T6" fmla="*/ 2147483646 w 213"/>
              <a:gd name="T7" fmla="*/ 2147483646 h 1354"/>
              <a:gd name="T8" fmla="*/ 2147483646 w 213"/>
              <a:gd name="T9" fmla="*/ 2147483646 h 1354"/>
              <a:gd name="T10" fmla="*/ 2147483646 w 213"/>
              <a:gd name="T11" fmla="*/ 2147483646 h 1354"/>
              <a:gd name="T12" fmla="*/ 2147483646 w 213"/>
              <a:gd name="T13" fmla="*/ 2147483646 h 1354"/>
              <a:gd name="T14" fmla="*/ 2147483646 w 213"/>
              <a:gd name="T15" fmla="*/ 2147483646 h 1354"/>
              <a:gd name="T16" fmla="*/ 2147483646 w 213"/>
              <a:gd name="T17" fmla="*/ 2147483646 h 1354"/>
              <a:gd name="T18" fmla="*/ 2147483646 w 213"/>
              <a:gd name="T19" fmla="*/ 2147483646 h 1354"/>
              <a:gd name="T20" fmla="*/ 2147483646 w 213"/>
              <a:gd name="T21" fmla="*/ 2147483646 h 1354"/>
              <a:gd name="T22" fmla="*/ 2147483646 w 213"/>
              <a:gd name="T23" fmla="*/ 2147483646 h 1354"/>
              <a:gd name="T24" fmla="*/ 2147483646 w 213"/>
              <a:gd name="T25" fmla="*/ 2147483646 h 1354"/>
              <a:gd name="T26" fmla="*/ 2147483646 w 213"/>
              <a:gd name="T27" fmla="*/ 2147483646 h 1354"/>
              <a:gd name="T28" fmla="*/ 2147483646 w 213"/>
              <a:gd name="T29" fmla="*/ 2147483646 h 1354"/>
              <a:gd name="T30" fmla="*/ 2147483646 w 213"/>
              <a:gd name="T31" fmla="*/ 2147483646 h 1354"/>
              <a:gd name="T32" fmla="*/ 2147483646 w 213"/>
              <a:gd name="T33" fmla="*/ 2147483646 h 1354"/>
              <a:gd name="T34" fmla="*/ 0 w 213"/>
              <a:gd name="T35" fmla="*/ 2147483646 h 1354"/>
              <a:gd name="T36" fmla="*/ 0 w 213"/>
              <a:gd name="T37" fmla="*/ 2147483646 h 1354"/>
              <a:gd name="T38" fmla="*/ 2147483646 w 213"/>
              <a:gd name="T39" fmla="*/ 2147483646 h 1354"/>
              <a:gd name="T40" fmla="*/ 2147483646 w 213"/>
              <a:gd name="T41" fmla="*/ 2147483646 h 1354"/>
              <a:gd name="T42" fmla="*/ 2147483646 w 213"/>
              <a:gd name="T43" fmla="*/ 2147483646 h 1354"/>
              <a:gd name="T44" fmla="*/ 2147483646 w 213"/>
              <a:gd name="T45" fmla="*/ 2147483646 h 1354"/>
              <a:gd name="T46" fmla="*/ 2147483646 w 213"/>
              <a:gd name="T47" fmla="*/ 2147483646 h 1354"/>
              <a:gd name="T48" fmla="*/ 2147483646 w 213"/>
              <a:gd name="T49" fmla="*/ 2147483646 h 1354"/>
              <a:gd name="T50" fmla="*/ 2147483646 w 213"/>
              <a:gd name="T51" fmla="*/ 2147483646 h 1354"/>
              <a:gd name="T52" fmla="*/ 2147483646 w 213"/>
              <a:gd name="T53" fmla="*/ 2147483646 h 1354"/>
              <a:gd name="T54" fmla="*/ 2147483646 w 213"/>
              <a:gd name="T55" fmla="*/ 2147483646 h 1354"/>
              <a:gd name="T56" fmla="*/ 2147483646 w 213"/>
              <a:gd name="T57" fmla="*/ 2147483646 h 1354"/>
              <a:gd name="T58" fmla="*/ 2147483646 w 213"/>
              <a:gd name="T59" fmla="*/ 2147483646 h 1354"/>
              <a:gd name="T60" fmla="*/ 2147483646 w 213"/>
              <a:gd name="T61" fmla="*/ 2147483646 h 1354"/>
              <a:gd name="T62" fmla="*/ 2147483646 w 213"/>
              <a:gd name="T63" fmla="*/ 2147483646 h 1354"/>
              <a:gd name="T64" fmla="*/ 2147483646 w 213"/>
              <a:gd name="T65" fmla="*/ 2147483646 h 1354"/>
              <a:gd name="T66" fmla="*/ 2147483646 w 213"/>
              <a:gd name="T67" fmla="*/ 2147483646 h 1354"/>
              <a:gd name="T68" fmla="*/ 2147483646 w 213"/>
              <a:gd name="T69" fmla="*/ 2147483646 h 1354"/>
              <a:gd name="T70" fmla="*/ 2147483646 w 213"/>
              <a:gd name="T71" fmla="*/ 2147483646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6" y="2"/>
                </a:lnTo>
                <a:lnTo>
                  <a:pt x="87" y="10"/>
                </a:lnTo>
                <a:lnTo>
                  <a:pt x="78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4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4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8" y="1330"/>
                </a:lnTo>
                <a:lnTo>
                  <a:pt x="87" y="1343"/>
                </a:lnTo>
                <a:lnTo>
                  <a:pt x="96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Freeform 8">
            <a:extLst>
              <a:ext uri="{FF2B5EF4-FFF2-40B4-BE49-F238E27FC236}">
                <a16:creationId xmlns:a16="http://schemas.microsoft.com/office/drawing/2014/main" id="{B1297B84-11D1-4E8B-AD36-27D7B35AEE5C}"/>
              </a:ext>
            </a:extLst>
          </p:cNvPr>
          <p:cNvSpPr>
            <a:spLocks/>
          </p:cNvSpPr>
          <p:nvPr/>
        </p:nvSpPr>
        <p:spPr bwMode="auto">
          <a:xfrm>
            <a:off x="3276267" y="2824163"/>
            <a:ext cx="338137" cy="1984375"/>
          </a:xfrm>
          <a:custGeom>
            <a:avLst/>
            <a:gdLst>
              <a:gd name="T0" fmla="*/ 2147483646 w 213"/>
              <a:gd name="T1" fmla="*/ 2147483646 h 1354"/>
              <a:gd name="T2" fmla="*/ 2147483646 w 213"/>
              <a:gd name="T3" fmla="*/ 2147483646 h 1354"/>
              <a:gd name="T4" fmla="*/ 2147483646 w 213"/>
              <a:gd name="T5" fmla="*/ 2147483646 h 1354"/>
              <a:gd name="T6" fmla="*/ 2147483646 w 213"/>
              <a:gd name="T7" fmla="*/ 2147483646 h 1354"/>
              <a:gd name="T8" fmla="*/ 2147483646 w 213"/>
              <a:gd name="T9" fmla="*/ 2147483646 h 1354"/>
              <a:gd name="T10" fmla="*/ 2147483646 w 213"/>
              <a:gd name="T11" fmla="*/ 2147483646 h 1354"/>
              <a:gd name="T12" fmla="*/ 2147483646 w 213"/>
              <a:gd name="T13" fmla="*/ 2147483646 h 1354"/>
              <a:gd name="T14" fmla="*/ 2147483646 w 213"/>
              <a:gd name="T15" fmla="*/ 2147483646 h 1354"/>
              <a:gd name="T16" fmla="*/ 2147483646 w 213"/>
              <a:gd name="T17" fmla="*/ 2147483646 h 1354"/>
              <a:gd name="T18" fmla="*/ 2147483646 w 213"/>
              <a:gd name="T19" fmla="*/ 2147483646 h 1354"/>
              <a:gd name="T20" fmla="*/ 2147483646 w 213"/>
              <a:gd name="T21" fmla="*/ 2147483646 h 1354"/>
              <a:gd name="T22" fmla="*/ 2147483646 w 213"/>
              <a:gd name="T23" fmla="*/ 2147483646 h 1354"/>
              <a:gd name="T24" fmla="*/ 2147483646 w 213"/>
              <a:gd name="T25" fmla="*/ 2147483646 h 1354"/>
              <a:gd name="T26" fmla="*/ 2147483646 w 213"/>
              <a:gd name="T27" fmla="*/ 2147483646 h 1354"/>
              <a:gd name="T28" fmla="*/ 2147483646 w 213"/>
              <a:gd name="T29" fmla="*/ 2147483646 h 1354"/>
              <a:gd name="T30" fmla="*/ 2147483646 w 213"/>
              <a:gd name="T31" fmla="*/ 2147483646 h 1354"/>
              <a:gd name="T32" fmla="*/ 2147483646 w 213"/>
              <a:gd name="T33" fmla="*/ 2147483646 h 1354"/>
              <a:gd name="T34" fmla="*/ 2147483646 w 213"/>
              <a:gd name="T35" fmla="*/ 2147483646 h 1354"/>
              <a:gd name="T36" fmla="*/ 2147483646 w 213"/>
              <a:gd name="T37" fmla="*/ 2147483646 h 1354"/>
              <a:gd name="T38" fmla="*/ 2147483646 w 213"/>
              <a:gd name="T39" fmla="*/ 2147483646 h 1354"/>
              <a:gd name="T40" fmla="*/ 2147483646 w 213"/>
              <a:gd name="T41" fmla="*/ 2147483646 h 1354"/>
              <a:gd name="T42" fmla="*/ 2147483646 w 213"/>
              <a:gd name="T43" fmla="*/ 2147483646 h 1354"/>
              <a:gd name="T44" fmla="*/ 2147483646 w 213"/>
              <a:gd name="T45" fmla="*/ 2147483646 h 1354"/>
              <a:gd name="T46" fmla="*/ 2147483646 w 213"/>
              <a:gd name="T47" fmla="*/ 2147483646 h 1354"/>
              <a:gd name="T48" fmla="*/ 2147483646 w 213"/>
              <a:gd name="T49" fmla="*/ 2147483646 h 1354"/>
              <a:gd name="T50" fmla="*/ 2147483646 w 213"/>
              <a:gd name="T51" fmla="*/ 2147483646 h 1354"/>
              <a:gd name="T52" fmla="*/ 2147483646 w 213"/>
              <a:gd name="T53" fmla="*/ 2147483646 h 1354"/>
              <a:gd name="T54" fmla="*/ 2147483646 w 213"/>
              <a:gd name="T55" fmla="*/ 2147483646 h 1354"/>
              <a:gd name="T56" fmla="*/ 2147483646 w 213"/>
              <a:gd name="T57" fmla="*/ 2147483646 h 1354"/>
              <a:gd name="T58" fmla="*/ 2147483646 w 213"/>
              <a:gd name="T59" fmla="*/ 2147483646 h 1354"/>
              <a:gd name="T60" fmla="*/ 2147483646 w 213"/>
              <a:gd name="T61" fmla="*/ 2147483646 h 1354"/>
              <a:gd name="T62" fmla="*/ 2147483646 w 213"/>
              <a:gd name="T63" fmla="*/ 2147483646 h 1354"/>
              <a:gd name="T64" fmla="*/ 2147483646 w 213"/>
              <a:gd name="T65" fmla="*/ 2147483646 h 1354"/>
              <a:gd name="T66" fmla="*/ 2147483646 w 213"/>
              <a:gd name="T67" fmla="*/ 2147483646 h 1354"/>
              <a:gd name="T68" fmla="*/ 2147483646 w 213"/>
              <a:gd name="T69" fmla="*/ 2147483646 h 1354"/>
              <a:gd name="T70" fmla="*/ 2147483646 w 213"/>
              <a:gd name="T71" fmla="*/ 2147483646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9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4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2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2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4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9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Rectangle 9">
            <a:extLst>
              <a:ext uri="{FF2B5EF4-FFF2-40B4-BE49-F238E27FC236}">
                <a16:creationId xmlns:a16="http://schemas.microsoft.com/office/drawing/2014/main" id="{B9F129F8-B2C7-4EF1-BAA2-CF73C1BDB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8577" y="4880551"/>
            <a:ext cx="1563687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Arial" panose="020B0604020202020204" pitchFamily="34" charset="0"/>
              </a:rPr>
              <a:t>Many-to-Many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Arial" panose="020B0604020202020204" pitchFamily="34" charset="0"/>
              </a:rPr>
              <a:t>m:n</a:t>
            </a:r>
          </a:p>
        </p:txBody>
      </p:sp>
      <p:sp>
        <p:nvSpPr>
          <p:cNvPr id="24588" name="Freeform 10">
            <a:extLst>
              <a:ext uri="{FF2B5EF4-FFF2-40B4-BE49-F238E27FC236}">
                <a16:creationId xmlns:a16="http://schemas.microsoft.com/office/drawing/2014/main" id="{4DE25FCC-BC4F-4E50-AD73-8ABD5CB8CC8A}"/>
              </a:ext>
            </a:extLst>
          </p:cNvPr>
          <p:cNvSpPr>
            <a:spLocks/>
          </p:cNvSpPr>
          <p:nvPr/>
        </p:nvSpPr>
        <p:spPr bwMode="auto">
          <a:xfrm>
            <a:off x="9824477" y="2672339"/>
            <a:ext cx="338137" cy="2149475"/>
          </a:xfrm>
          <a:custGeom>
            <a:avLst/>
            <a:gdLst>
              <a:gd name="T0" fmla="*/ 2147483646 w 213"/>
              <a:gd name="T1" fmla="*/ 2147483646 h 1354"/>
              <a:gd name="T2" fmla="*/ 2147483646 w 213"/>
              <a:gd name="T3" fmla="*/ 2147483646 h 1354"/>
              <a:gd name="T4" fmla="*/ 2147483646 w 213"/>
              <a:gd name="T5" fmla="*/ 2147483646 h 1354"/>
              <a:gd name="T6" fmla="*/ 2147483646 w 213"/>
              <a:gd name="T7" fmla="*/ 2147483646 h 1354"/>
              <a:gd name="T8" fmla="*/ 2147483646 w 213"/>
              <a:gd name="T9" fmla="*/ 2147483646 h 1354"/>
              <a:gd name="T10" fmla="*/ 2147483646 w 213"/>
              <a:gd name="T11" fmla="*/ 2147483646 h 1354"/>
              <a:gd name="T12" fmla="*/ 2147483646 w 213"/>
              <a:gd name="T13" fmla="*/ 2147483646 h 1354"/>
              <a:gd name="T14" fmla="*/ 2147483646 w 213"/>
              <a:gd name="T15" fmla="*/ 2147483646 h 1354"/>
              <a:gd name="T16" fmla="*/ 2147483646 w 213"/>
              <a:gd name="T17" fmla="*/ 2147483646 h 1354"/>
              <a:gd name="T18" fmla="*/ 2147483646 w 213"/>
              <a:gd name="T19" fmla="*/ 2147483646 h 1354"/>
              <a:gd name="T20" fmla="*/ 2147483646 w 213"/>
              <a:gd name="T21" fmla="*/ 2147483646 h 1354"/>
              <a:gd name="T22" fmla="*/ 2147483646 w 213"/>
              <a:gd name="T23" fmla="*/ 2147483646 h 1354"/>
              <a:gd name="T24" fmla="*/ 2147483646 w 213"/>
              <a:gd name="T25" fmla="*/ 2147483646 h 1354"/>
              <a:gd name="T26" fmla="*/ 2147483646 w 213"/>
              <a:gd name="T27" fmla="*/ 2147483646 h 1354"/>
              <a:gd name="T28" fmla="*/ 2147483646 w 213"/>
              <a:gd name="T29" fmla="*/ 2147483646 h 1354"/>
              <a:gd name="T30" fmla="*/ 2147483646 w 213"/>
              <a:gd name="T31" fmla="*/ 2147483646 h 1354"/>
              <a:gd name="T32" fmla="*/ 2147483646 w 213"/>
              <a:gd name="T33" fmla="*/ 2147483646 h 1354"/>
              <a:gd name="T34" fmla="*/ 0 w 213"/>
              <a:gd name="T35" fmla="*/ 2147483646 h 1354"/>
              <a:gd name="T36" fmla="*/ 0 w 213"/>
              <a:gd name="T37" fmla="*/ 2147483646 h 1354"/>
              <a:gd name="T38" fmla="*/ 2147483646 w 213"/>
              <a:gd name="T39" fmla="*/ 2147483646 h 1354"/>
              <a:gd name="T40" fmla="*/ 2147483646 w 213"/>
              <a:gd name="T41" fmla="*/ 2147483646 h 1354"/>
              <a:gd name="T42" fmla="*/ 2147483646 w 213"/>
              <a:gd name="T43" fmla="*/ 2147483646 h 1354"/>
              <a:gd name="T44" fmla="*/ 2147483646 w 213"/>
              <a:gd name="T45" fmla="*/ 2147483646 h 1354"/>
              <a:gd name="T46" fmla="*/ 2147483646 w 213"/>
              <a:gd name="T47" fmla="*/ 2147483646 h 1354"/>
              <a:gd name="T48" fmla="*/ 2147483646 w 213"/>
              <a:gd name="T49" fmla="*/ 2147483646 h 1354"/>
              <a:gd name="T50" fmla="*/ 2147483646 w 213"/>
              <a:gd name="T51" fmla="*/ 2147483646 h 1354"/>
              <a:gd name="T52" fmla="*/ 2147483646 w 213"/>
              <a:gd name="T53" fmla="*/ 2147483646 h 1354"/>
              <a:gd name="T54" fmla="*/ 2147483646 w 213"/>
              <a:gd name="T55" fmla="*/ 2147483646 h 1354"/>
              <a:gd name="T56" fmla="*/ 2147483646 w 213"/>
              <a:gd name="T57" fmla="*/ 2147483646 h 1354"/>
              <a:gd name="T58" fmla="*/ 2147483646 w 213"/>
              <a:gd name="T59" fmla="*/ 2147483646 h 1354"/>
              <a:gd name="T60" fmla="*/ 2147483646 w 213"/>
              <a:gd name="T61" fmla="*/ 2147483646 h 1354"/>
              <a:gd name="T62" fmla="*/ 2147483646 w 213"/>
              <a:gd name="T63" fmla="*/ 2147483646 h 1354"/>
              <a:gd name="T64" fmla="*/ 2147483646 w 213"/>
              <a:gd name="T65" fmla="*/ 2147483646 h 1354"/>
              <a:gd name="T66" fmla="*/ 2147483646 w 213"/>
              <a:gd name="T67" fmla="*/ 2147483646 h 1354"/>
              <a:gd name="T68" fmla="*/ 2147483646 w 213"/>
              <a:gd name="T69" fmla="*/ 2147483646 h 1354"/>
              <a:gd name="T70" fmla="*/ 2147483646 w 213"/>
              <a:gd name="T71" fmla="*/ 2147483646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Freeform 11">
            <a:extLst>
              <a:ext uri="{FF2B5EF4-FFF2-40B4-BE49-F238E27FC236}">
                <a16:creationId xmlns:a16="http://schemas.microsoft.com/office/drawing/2014/main" id="{2B8522FE-DE70-4ECE-9563-BBE87F350B4A}"/>
              </a:ext>
            </a:extLst>
          </p:cNvPr>
          <p:cNvSpPr>
            <a:spLocks/>
          </p:cNvSpPr>
          <p:nvPr/>
        </p:nvSpPr>
        <p:spPr bwMode="auto">
          <a:xfrm>
            <a:off x="10467413" y="2672339"/>
            <a:ext cx="338138" cy="2149475"/>
          </a:xfrm>
          <a:custGeom>
            <a:avLst/>
            <a:gdLst>
              <a:gd name="T0" fmla="*/ 2147483646 w 213"/>
              <a:gd name="T1" fmla="*/ 2147483646 h 1354"/>
              <a:gd name="T2" fmla="*/ 2147483646 w 213"/>
              <a:gd name="T3" fmla="*/ 2147483646 h 1354"/>
              <a:gd name="T4" fmla="*/ 2147483646 w 213"/>
              <a:gd name="T5" fmla="*/ 2147483646 h 1354"/>
              <a:gd name="T6" fmla="*/ 2147483646 w 213"/>
              <a:gd name="T7" fmla="*/ 2147483646 h 1354"/>
              <a:gd name="T8" fmla="*/ 2147483646 w 213"/>
              <a:gd name="T9" fmla="*/ 2147483646 h 1354"/>
              <a:gd name="T10" fmla="*/ 2147483646 w 213"/>
              <a:gd name="T11" fmla="*/ 2147483646 h 1354"/>
              <a:gd name="T12" fmla="*/ 2147483646 w 213"/>
              <a:gd name="T13" fmla="*/ 2147483646 h 1354"/>
              <a:gd name="T14" fmla="*/ 2147483646 w 213"/>
              <a:gd name="T15" fmla="*/ 2147483646 h 1354"/>
              <a:gd name="T16" fmla="*/ 2147483646 w 213"/>
              <a:gd name="T17" fmla="*/ 2147483646 h 1354"/>
              <a:gd name="T18" fmla="*/ 2147483646 w 213"/>
              <a:gd name="T19" fmla="*/ 2147483646 h 1354"/>
              <a:gd name="T20" fmla="*/ 2147483646 w 213"/>
              <a:gd name="T21" fmla="*/ 2147483646 h 1354"/>
              <a:gd name="T22" fmla="*/ 2147483646 w 213"/>
              <a:gd name="T23" fmla="*/ 2147483646 h 1354"/>
              <a:gd name="T24" fmla="*/ 2147483646 w 213"/>
              <a:gd name="T25" fmla="*/ 2147483646 h 1354"/>
              <a:gd name="T26" fmla="*/ 2147483646 w 213"/>
              <a:gd name="T27" fmla="*/ 2147483646 h 1354"/>
              <a:gd name="T28" fmla="*/ 2147483646 w 213"/>
              <a:gd name="T29" fmla="*/ 2147483646 h 1354"/>
              <a:gd name="T30" fmla="*/ 2147483646 w 213"/>
              <a:gd name="T31" fmla="*/ 2147483646 h 1354"/>
              <a:gd name="T32" fmla="*/ 2147483646 w 213"/>
              <a:gd name="T33" fmla="*/ 2147483646 h 1354"/>
              <a:gd name="T34" fmla="*/ 0 w 213"/>
              <a:gd name="T35" fmla="*/ 2147483646 h 1354"/>
              <a:gd name="T36" fmla="*/ 0 w 213"/>
              <a:gd name="T37" fmla="*/ 2147483646 h 1354"/>
              <a:gd name="T38" fmla="*/ 2147483646 w 213"/>
              <a:gd name="T39" fmla="*/ 2147483646 h 1354"/>
              <a:gd name="T40" fmla="*/ 2147483646 w 213"/>
              <a:gd name="T41" fmla="*/ 2147483646 h 1354"/>
              <a:gd name="T42" fmla="*/ 2147483646 w 213"/>
              <a:gd name="T43" fmla="*/ 2147483646 h 1354"/>
              <a:gd name="T44" fmla="*/ 2147483646 w 213"/>
              <a:gd name="T45" fmla="*/ 2147483646 h 1354"/>
              <a:gd name="T46" fmla="*/ 2147483646 w 213"/>
              <a:gd name="T47" fmla="*/ 2147483646 h 1354"/>
              <a:gd name="T48" fmla="*/ 2147483646 w 213"/>
              <a:gd name="T49" fmla="*/ 2147483646 h 1354"/>
              <a:gd name="T50" fmla="*/ 2147483646 w 213"/>
              <a:gd name="T51" fmla="*/ 2147483646 h 1354"/>
              <a:gd name="T52" fmla="*/ 2147483646 w 213"/>
              <a:gd name="T53" fmla="*/ 2147483646 h 1354"/>
              <a:gd name="T54" fmla="*/ 2147483646 w 213"/>
              <a:gd name="T55" fmla="*/ 2147483646 h 1354"/>
              <a:gd name="T56" fmla="*/ 2147483646 w 213"/>
              <a:gd name="T57" fmla="*/ 2147483646 h 1354"/>
              <a:gd name="T58" fmla="*/ 2147483646 w 213"/>
              <a:gd name="T59" fmla="*/ 2147483646 h 1354"/>
              <a:gd name="T60" fmla="*/ 2147483646 w 213"/>
              <a:gd name="T61" fmla="*/ 2147483646 h 1354"/>
              <a:gd name="T62" fmla="*/ 2147483646 w 213"/>
              <a:gd name="T63" fmla="*/ 2147483646 h 1354"/>
              <a:gd name="T64" fmla="*/ 2147483646 w 213"/>
              <a:gd name="T65" fmla="*/ 2147483646 h 1354"/>
              <a:gd name="T66" fmla="*/ 2147483646 w 213"/>
              <a:gd name="T67" fmla="*/ 2147483646 h 1354"/>
              <a:gd name="T68" fmla="*/ 2147483646 w 213"/>
              <a:gd name="T69" fmla="*/ 2147483646 h 1354"/>
              <a:gd name="T70" fmla="*/ 2147483646 w 213"/>
              <a:gd name="T71" fmla="*/ 2147483646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2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6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6" y="2"/>
                </a:lnTo>
                <a:lnTo>
                  <a:pt x="87" y="10"/>
                </a:lnTo>
                <a:lnTo>
                  <a:pt x="78" y="22"/>
                </a:lnTo>
                <a:lnTo>
                  <a:pt x="69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4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4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69" y="1312"/>
                </a:lnTo>
                <a:lnTo>
                  <a:pt x="78" y="1330"/>
                </a:lnTo>
                <a:lnTo>
                  <a:pt x="87" y="1343"/>
                </a:lnTo>
                <a:lnTo>
                  <a:pt x="96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6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2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Rectangle 12">
            <a:extLst>
              <a:ext uri="{FF2B5EF4-FFF2-40B4-BE49-F238E27FC236}">
                <a16:creationId xmlns:a16="http://schemas.microsoft.com/office/drawing/2014/main" id="{9DC81092-A5D8-4ED7-96FD-A4D8C8ED8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3103" y="4911725"/>
            <a:ext cx="742192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Arial" panose="020B0604020202020204" pitchFamily="34" charset="0"/>
              </a:rPr>
              <a:t>1-to-1</a:t>
            </a:r>
          </a:p>
        </p:txBody>
      </p:sp>
      <p:sp>
        <p:nvSpPr>
          <p:cNvPr id="27663" name="Rectangle 13">
            <a:extLst>
              <a:ext uri="{FF2B5EF4-FFF2-40B4-BE49-F238E27FC236}">
                <a16:creationId xmlns:a16="http://schemas.microsoft.com/office/drawing/2014/main" id="{9178B62A-D0B8-4261-81C3-72E364E89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179" y="4830762"/>
            <a:ext cx="114141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Arial" panose="020B0604020202020204" pitchFamily="34" charset="0"/>
              </a:rPr>
              <a:t>1-to Many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Arial" panose="020B0604020202020204" pitchFamily="34" charset="0"/>
              </a:rPr>
              <a:t>1:n</a:t>
            </a:r>
          </a:p>
        </p:txBody>
      </p:sp>
      <p:sp>
        <p:nvSpPr>
          <p:cNvPr id="24592" name="Rectangle 14">
            <a:extLst>
              <a:ext uri="{FF2B5EF4-FFF2-40B4-BE49-F238E27FC236}">
                <a16:creationId xmlns:a16="http://schemas.microsoft.com/office/drawing/2014/main" id="{B83C8F7D-02D4-4F54-BE00-CC21027CF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767" y="4856162"/>
            <a:ext cx="11525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Arial" panose="020B0604020202020204" pitchFamily="34" charset="0"/>
              </a:rPr>
              <a:t>Many-to-1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Arial" panose="020B0604020202020204" pitchFamily="34" charset="0"/>
              </a:rPr>
              <a:t>n:1</a:t>
            </a:r>
          </a:p>
        </p:txBody>
      </p:sp>
      <p:sp>
        <p:nvSpPr>
          <p:cNvPr id="27665" name="Line 15">
            <a:extLst>
              <a:ext uri="{FF2B5EF4-FFF2-40B4-BE49-F238E27FC236}">
                <a16:creationId xmlns:a16="http://schemas.microsoft.com/office/drawing/2014/main" id="{3E2ED36E-415C-47AF-9F85-85F4D7F12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0416" y="3079750"/>
            <a:ext cx="609600" cy="87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Line 16">
            <a:extLst>
              <a:ext uri="{FF2B5EF4-FFF2-40B4-BE49-F238E27FC236}">
                <a16:creationId xmlns:a16="http://schemas.microsoft.com/office/drawing/2014/main" id="{B3BB8667-6991-4558-91C0-6ACF7E48D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1367" y="3440112"/>
            <a:ext cx="649287" cy="12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Line 17">
            <a:extLst>
              <a:ext uri="{FF2B5EF4-FFF2-40B4-BE49-F238E27FC236}">
                <a16:creationId xmlns:a16="http://schemas.microsoft.com/office/drawing/2014/main" id="{8F72C702-5081-41D8-A448-2143CC8500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15967" y="3948112"/>
            <a:ext cx="649287" cy="63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8" name="Line 18">
            <a:extLst>
              <a:ext uri="{FF2B5EF4-FFF2-40B4-BE49-F238E27FC236}">
                <a16:creationId xmlns:a16="http://schemas.microsoft.com/office/drawing/2014/main" id="{52B4B75E-AC2B-4A4E-97E0-BABCC2104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142" y="2978149"/>
            <a:ext cx="630237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9" name="Line 19">
            <a:extLst>
              <a:ext uri="{FF2B5EF4-FFF2-40B4-BE49-F238E27FC236}">
                <a16:creationId xmlns:a16="http://schemas.microsoft.com/office/drawing/2014/main" id="{1F85FA84-790F-4268-8782-CF3200938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3091" y="3359149"/>
            <a:ext cx="628650" cy="1476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0" name="Line 20">
            <a:extLst>
              <a:ext uri="{FF2B5EF4-FFF2-40B4-BE49-F238E27FC236}">
                <a16:creationId xmlns:a16="http://schemas.microsoft.com/office/drawing/2014/main" id="{DE8647B0-F6BF-4946-BA6A-961291A9F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141" y="3379788"/>
            <a:ext cx="609600" cy="9286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1" name="Line 21">
            <a:extLst>
              <a:ext uri="{FF2B5EF4-FFF2-40B4-BE49-F238E27FC236}">
                <a16:creationId xmlns:a16="http://schemas.microsoft.com/office/drawing/2014/main" id="{12859BDF-B968-4378-AC9D-7FA5AC1C1A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9753" y="3900487"/>
            <a:ext cx="674688" cy="588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Line 22">
            <a:extLst>
              <a:ext uri="{FF2B5EF4-FFF2-40B4-BE49-F238E27FC236}">
                <a16:creationId xmlns:a16="http://schemas.microsoft.com/office/drawing/2014/main" id="{F450157D-FC4D-43F6-B680-676361CF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0329" y="3003549"/>
            <a:ext cx="708025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1" name="Line 23">
            <a:extLst>
              <a:ext uri="{FF2B5EF4-FFF2-40B4-BE49-F238E27FC236}">
                <a16:creationId xmlns:a16="http://schemas.microsoft.com/office/drawing/2014/main" id="{19CF9714-295E-4A01-A914-E3280792F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9066" y="3384549"/>
            <a:ext cx="609600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2" name="Line 24">
            <a:extLst>
              <a:ext uri="{FF2B5EF4-FFF2-40B4-BE49-F238E27FC236}">
                <a16:creationId xmlns:a16="http://schemas.microsoft.com/office/drawing/2014/main" id="{9BF2DF06-09A6-450E-8EF5-7E7A957D2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0017" y="3765550"/>
            <a:ext cx="649287" cy="1682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Line 25">
            <a:extLst>
              <a:ext uri="{FF2B5EF4-FFF2-40B4-BE49-F238E27FC236}">
                <a16:creationId xmlns:a16="http://schemas.microsoft.com/office/drawing/2014/main" id="{8F709B66-8B6D-4288-9170-FD717517BE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54617" y="3873499"/>
            <a:ext cx="649287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26">
            <a:extLst>
              <a:ext uri="{FF2B5EF4-FFF2-40B4-BE49-F238E27FC236}">
                <a16:creationId xmlns:a16="http://schemas.microsoft.com/office/drawing/2014/main" id="{49309117-1859-4B7C-9A97-40B208B75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3702" y="3024763"/>
            <a:ext cx="630237" cy="873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5" name="Line 27">
            <a:extLst>
              <a:ext uri="{FF2B5EF4-FFF2-40B4-BE49-F238E27FC236}">
                <a16:creationId xmlns:a16="http://schemas.microsoft.com/office/drawing/2014/main" id="{86956C2F-C5F3-425C-A748-06912AB5A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4977" y="3405763"/>
            <a:ext cx="649287" cy="873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Line 28">
            <a:extLst>
              <a:ext uri="{FF2B5EF4-FFF2-40B4-BE49-F238E27FC236}">
                <a16:creationId xmlns:a16="http://schemas.microsoft.com/office/drawing/2014/main" id="{A3F3D719-3FC1-4ECE-A712-740259F6EA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94338" y="3072388"/>
            <a:ext cx="609600" cy="1054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7" name="Line 29">
            <a:extLst>
              <a:ext uri="{FF2B5EF4-FFF2-40B4-BE49-F238E27FC236}">
                <a16:creationId xmlns:a16="http://schemas.microsoft.com/office/drawing/2014/main" id="{742DB69A-12BB-462B-AB29-41D1253FC26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3702" y="3385126"/>
            <a:ext cx="669925" cy="9302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0" name="Oval 30">
            <a:extLst>
              <a:ext uri="{FF2B5EF4-FFF2-40B4-BE49-F238E27FC236}">
                <a16:creationId xmlns:a16="http://schemas.microsoft.com/office/drawing/2014/main" id="{13DC763E-931C-460D-BD64-CD3546B30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691" y="3038475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27681" name="Oval 31">
            <a:extLst>
              <a:ext uri="{FF2B5EF4-FFF2-40B4-BE49-F238E27FC236}">
                <a16:creationId xmlns:a16="http://schemas.microsoft.com/office/drawing/2014/main" id="{B7580227-9BA9-4D00-BDB2-8EA360A7A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691" y="3414713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27682" name="Oval 32">
            <a:extLst>
              <a:ext uri="{FF2B5EF4-FFF2-40B4-BE49-F238E27FC236}">
                <a16:creationId xmlns:a16="http://schemas.microsoft.com/office/drawing/2014/main" id="{18DEBDAF-9BEF-4A28-A07E-C56FBDEF6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691" y="3781425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27683" name="Oval 33">
            <a:extLst>
              <a:ext uri="{FF2B5EF4-FFF2-40B4-BE49-F238E27FC236}">
                <a16:creationId xmlns:a16="http://schemas.microsoft.com/office/drawing/2014/main" id="{3979F170-05E8-4E6C-849A-42E4904D3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691" y="4151313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27684" name="Oval 34">
            <a:extLst>
              <a:ext uri="{FF2B5EF4-FFF2-40B4-BE49-F238E27FC236}">
                <a16:creationId xmlns:a16="http://schemas.microsoft.com/office/drawing/2014/main" id="{5A916A6A-CEBB-40BA-A8B5-27C6B8094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691" y="4519613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grpSp>
        <p:nvGrpSpPr>
          <p:cNvPr id="27685" name="Group 35">
            <a:extLst>
              <a:ext uri="{FF2B5EF4-FFF2-40B4-BE49-F238E27FC236}">
                <a16:creationId xmlns:a16="http://schemas.microsoft.com/office/drawing/2014/main" id="{9A4D1487-F5E6-4115-81EA-1F07667A5DEB}"/>
              </a:ext>
            </a:extLst>
          </p:cNvPr>
          <p:cNvGrpSpPr>
            <a:grpSpLocks/>
          </p:cNvGrpSpPr>
          <p:nvPr/>
        </p:nvGrpSpPr>
        <p:grpSpPr bwMode="auto">
          <a:xfrm>
            <a:off x="5765466" y="2935287"/>
            <a:ext cx="87312" cy="1585912"/>
            <a:chOff x="2968" y="2238"/>
            <a:chExt cx="55" cy="999"/>
          </a:xfrm>
        </p:grpSpPr>
        <p:sp>
          <p:nvSpPr>
            <p:cNvPr id="27726" name="Oval 36">
              <a:extLst>
                <a:ext uri="{FF2B5EF4-FFF2-40B4-BE49-F238E27FC236}">
                  <a16:creationId xmlns:a16="http://schemas.microsoft.com/office/drawing/2014/main" id="{12AD826E-410B-47F3-B101-ED70876B9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223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727" name="Oval 37">
              <a:extLst>
                <a:ext uri="{FF2B5EF4-FFF2-40B4-BE49-F238E27FC236}">
                  <a16:creationId xmlns:a16="http://schemas.microsoft.com/office/drawing/2014/main" id="{D778C544-2995-4BBA-B584-48E552030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2475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728" name="Oval 38">
              <a:extLst>
                <a:ext uri="{FF2B5EF4-FFF2-40B4-BE49-F238E27FC236}">
                  <a16:creationId xmlns:a16="http://schemas.microsoft.com/office/drawing/2014/main" id="{D6CAACC2-5CB2-4624-941F-22DFF6602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270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729" name="Oval 39">
              <a:extLst>
                <a:ext uri="{FF2B5EF4-FFF2-40B4-BE49-F238E27FC236}">
                  <a16:creationId xmlns:a16="http://schemas.microsoft.com/office/drawing/2014/main" id="{1BCCCB95-9E04-4336-9D05-9C5506D10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293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730" name="Oval 40">
              <a:extLst>
                <a:ext uri="{FF2B5EF4-FFF2-40B4-BE49-F238E27FC236}">
                  <a16:creationId xmlns:a16="http://schemas.microsoft.com/office/drawing/2014/main" id="{819324C2-9517-4003-8360-76D00768F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3171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4614" name="Group 41">
            <a:extLst>
              <a:ext uri="{FF2B5EF4-FFF2-40B4-BE49-F238E27FC236}">
                <a16:creationId xmlns:a16="http://schemas.microsoft.com/office/drawing/2014/main" id="{3C10E12E-F86A-495D-A5C5-A31C92744EFA}"/>
              </a:ext>
            </a:extLst>
          </p:cNvPr>
          <p:cNvGrpSpPr>
            <a:grpSpLocks/>
          </p:cNvGrpSpPr>
          <p:nvPr/>
        </p:nvGrpSpPr>
        <p:grpSpPr bwMode="auto">
          <a:xfrm>
            <a:off x="7808579" y="2965450"/>
            <a:ext cx="87313" cy="1585913"/>
            <a:chOff x="3888" y="2241"/>
            <a:chExt cx="55" cy="999"/>
          </a:xfrm>
        </p:grpSpPr>
        <p:sp>
          <p:nvSpPr>
            <p:cNvPr id="27721" name="Oval 42">
              <a:extLst>
                <a:ext uri="{FF2B5EF4-FFF2-40B4-BE49-F238E27FC236}">
                  <a16:creationId xmlns:a16="http://schemas.microsoft.com/office/drawing/2014/main" id="{6902CE23-EA2C-4BF0-A7E5-8BB5DB563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41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722" name="Oval 43">
              <a:extLst>
                <a:ext uri="{FF2B5EF4-FFF2-40B4-BE49-F238E27FC236}">
                  <a16:creationId xmlns:a16="http://schemas.microsoft.com/office/drawing/2014/main" id="{0E66F33A-1288-4C94-8D9D-3AFA50A3B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7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723" name="Oval 44">
              <a:extLst>
                <a:ext uri="{FF2B5EF4-FFF2-40B4-BE49-F238E27FC236}">
                  <a16:creationId xmlns:a16="http://schemas.microsoft.com/office/drawing/2014/main" id="{87715DA7-40BE-45A1-9665-5D6AC40FE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70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724" name="Oval 45">
              <a:extLst>
                <a:ext uri="{FF2B5EF4-FFF2-40B4-BE49-F238E27FC236}">
                  <a16:creationId xmlns:a16="http://schemas.microsoft.com/office/drawing/2014/main" id="{C4143FA9-1C9B-4224-B70F-BF2F66F9B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94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725" name="Oval 46">
              <a:extLst>
                <a:ext uri="{FF2B5EF4-FFF2-40B4-BE49-F238E27FC236}">
                  <a16:creationId xmlns:a16="http://schemas.microsoft.com/office/drawing/2014/main" id="{89635B11-4FDE-4E48-B315-98BDEDD93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17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4615" name="Group 47">
            <a:extLst>
              <a:ext uri="{FF2B5EF4-FFF2-40B4-BE49-F238E27FC236}">
                <a16:creationId xmlns:a16="http://schemas.microsoft.com/office/drawing/2014/main" id="{3EC14153-D1C4-4EB2-8C7C-8ED3C7B617D8}"/>
              </a:ext>
            </a:extLst>
          </p:cNvPr>
          <p:cNvGrpSpPr>
            <a:grpSpLocks/>
          </p:cNvGrpSpPr>
          <p:nvPr/>
        </p:nvGrpSpPr>
        <p:grpSpPr bwMode="auto">
          <a:xfrm>
            <a:off x="9932426" y="2969201"/>
            <a:ext cx="87312" cy="1585913"/>
            <a:chOff x="4829" y="2243"/>
            <a:chExt cx="55" cy="999"/>
          </a:xfrm>
        </p:grpSpPr>
        <p:sp>
          <p:nvSpPr>
            <p:cNvPr id="27716" name="Oval 48">
              <a:extLst>
                <a:ext uri="{FF2B5EF4-FFF2-40B4-BE49-F238E27FC236}">
                  <a16:creationId xmlns:a16="http://schemas.microsoft.com/office/drawing/2014/main" id="{F180E407-7C77-4B30-939D-D0BAEFF18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" y="2243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717" name="Oval 49">
              <a:extLst>
                <a:ext uri="{FF2B5EF4-FFF2-40B4-BE49-F238E27FC236}">
                  <a16:creationId xmlns:a16="http://schemas.microsoft.com/office/drawing/2014/main" id="{039D80A2-7630-473C-9D87-65E458179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" y="248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718" name="Oval 50">
              <a:extLst>
                <a:ext uri="{FF2B5EF4-FFF2-40B4-BE49-F238E27FC236}">
                  <a16:creationId xmlns:a16="http://schemas.microsoft.com/office/drawing/2014/main" id="{E25EC702-2F19-44EF-8D62-8EFA97B6C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" y="2711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719" name="Oval 51">
              <a:extLst>
                <a:ext uri="{FF2B5EF4-FFF2-40B4-BE49-F238E27FC236}">
                  <a16:creationId xmlns:a16="http://schemas.microsoft.com/office/drawing/2014/main" id="{9167DBF0-0784-49AC-BBA1-E90A99AFD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" y="294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720" name="Oval 52">
              <a:extLst>
                <a:ext uri="{FF2B5EF4-FFF2-40B4-BE49-F238E27FC236}">
                  <a16:creationId xmlns:a16="http://schemas.microsoft.com/office/drawing/2014/main" id="{063FEB77-A2C8-45B8-A464-4B46B8854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" y="317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7688" name="Group 53">
            <a:extLst>
              <a:ext uri="{FF2B5EF4-FFF2-40B4-BE49-F238E27FC236}">
                <a16:creationId xmlns:a16="http://schemas.microsoft.com/office/drawing/2014/main" id="{3C3843CE-2BE9-47FE-AEF7-F51A15DDF2B6}"/>
              </a:ext>
            </a:extLst>
          </p:cNvPr>
          <p:cNvGrpSpPr>
            <a:grpSpLocks/>
          </p:cNvGrpSpPr>
          <p:nvPr/>
        </p:nvGrpSpPr>
        <p:grpSpPr bwMode="auto">
          <a:xfrm>
            <a:off x="4028741" y="3117849"/>
            <a:ext cx="87312" cy="1295400"/>
            <a:chOff x="2433" y="2302"/>
            <a:chExt cx="55" cy="816"/>
          </a:xfrm>
        </p:grpSpPr>
        <p:sp>
          <p:nvSpPr>
            <p:cNvPr id="27712" name="Oval 54">
              <a:extLst>
                <a:ext uri="{FF2B5EF4-FFF2-40B4-BE49-F238E27FC236}">
                  <a16:creationId xmlns:a16="http://schemas.microsoft.com/office/drawing/2014/main" id="{9A6DF8B4-4540-471B-A941-33735E05B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" y="230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713" name="Oval 55">
              <a:extLst>
                <a:ext uri="{FF2B5EF4-FFF2-40B4-BE49-F238E27FC236}">
                  <a16:creationId xmlns:a16="http://schemas.microsoft.com/office/drawing/2014/main" id="{C06E28CE-A3D8-457B-A708-02B204F88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" y="254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714" name="Oval 56">
              <a:extLst>
                <a:ext uri="{FF2B5EF4-FFF2-40B4-BE49-F238E27FC236}">
                  <a16:creationId xmlns:a16="http://schemas.microsoft.com/office/drawing/2014/main" id="{7A7F2711-3288-4BF5-AAAB-990030B0C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" y="280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715" name="Oval 57">
              <a:extLst>
                <a:ext uri="{FF2B5EF4-FFF2-40B4-BE49-F238E27FC236}">
                  <a16:creationId xmlns:a16="http://schemas.microsoft.com/office/drawing/2014/main" id="{4B80FB2B-E6C9-41D5-9BFF-304C1C9F1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" y="305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7689" name="Group 58">
            <a:extLst>
              <a:ext uri="{FF2B5EF4-FFF2-40B4-BE49-F238E27FC236}">
                <a16:creationId xmlns:a16="http://schemas.microsoft.com/office/drawing/2014/main" id="{41708B5D-919C-4E71-9FE8-9CD1F92E8D51}"/>
              </a:ext>
            </a:extLst>
          </p:cNvPr>
          <p:cNvGrpSpPr>
            <a:grpSpLocks/>
          </p:cNvGrpSpPr>
          <p:nvPr/>
        </p:nvGrpSpPr>
        <p:grpSpPr bwMode="auto">
          <a:xfrm>
            <a:off x="6409991" y="3047999"/>
            <a:ext cx="87312" cy="1295400"/>
            <a:chOff x="3374" y="2309"/>
            <a:chExt cx="55" cy="816"/>
          </a:xfrm>
        </p:grpSpPr>
        <p:sp>
          <p:nvSpPr>
            <p:cNvPr id="27708" name="Oval 59">
              <a:extLst>
                <a:ext uri="{FF2B5EF4-FFF2-40B4-BE49-F238E27FC236}">
                  <a16:creationId xmlns:a16="http://schemas.microsoft.com/office/drawing/2014/main" id="{171EFE0C-7819-4DF8-82F3-6F7E457D5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" y="230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709" name="Oval 60">
              <a:extLst>
                <a:ext uri="{FF2B5EF4-FFF2-40B4-BE49-F238E27FC236}">
                  <a16:creationId xmlns:a16="http://schemas.microsoft.com/office/drawing/2014/main" id="{5D5992CD-7B44-48D2-BE02-2D3600090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" y="255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710" name="Oval 61">
              <a:extLst>
                <a:ext uri="{FF2B5EF4-FFF2-40B4-BE49-F238E27FC236}">
                  <a16:creationId xmlns:a16="http://schemas.microsoft.com/office/drawing/2014/main" id="{1E2684F8-8C7A-4413-986A-349FE9133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" y="280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711" name="Oval 62">
              <a:extLst>
                <a:ext uri="{FF2B5EF4-FFF2-40B4-BE49-F238E27FC236}">
                  <a16:creationId xmlns:a16="http://schemas.microsoft.com/office/drawing/2014/main" id="{87231EC1-76F4-48B6-9C75-6EC0A3E3D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" y="305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4618" name="Group 63">
            <a:extLst>
              <a:ext uri="{FF2B5EF4-FFF2-40B4-BE49-F238E27FC236}">
                <a16:creationId xmlns:a16="http://schemas.microsoft.com/office/drawing/2014/main" id="{988BAC6A-A5EF-4781-9DBF-1EAB513F319D}"/>
              </a:ext>
            </a:extLst>
          </p:cNvPr>
          <p:cNvGrpSpPr>
            <a:grpSpLocks/>
          </p:cNvGrpSpPr>
          <p:nvPr/>
        </p:nvGrpSpPr>
        <p:grpSpPr bwMode="auto">
          <a:xfrm>
            <a:off x="8502316" y="3059112"/>
            <a:ext cx="87312" cy="1295400"/>
            <a:chOff x="4325" y="2300"/>
            <a:chExt cx="55" cy="816"/>
          </a:xfrm>
        </p:grpSpPr>
        <p:sp>
          <p:nvSpPr>
            <p:cNvPr id="27704" name="Oval 64">
              <a:extLst>
                <a:ext uri="{FF2B5EF4-FFF2-40B4-BE49-F238E27FC236}">
                  <a16:creationId xmlns:a16="http://schemas.microsoft.com/office/drawing/2014/main" id="{73EB948E-2A4E-4479-A83C-DB1D929B2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" y="230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705" name="Oval 65">
              <a:extLst>
                <a:ext uri="{FF2B5EF4-FFF2-40B4-BE49-F238E27FC236}">
                  <a16:creationId xmlns:a16="http://schemas.microsoft.com/office/drawing/2014/main" id="{28EE4ABE-E990-4C8E-BDB9-AF77F7BC7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" y="254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706" name="Oval 66">
              <a:extLst>
                <a:ext uri="{FF2B5EF4-FFF2-40B4-BE49-F238E27FC236}">
                  <a16:creationId xmlns:a16="http://schemas.microsoft.com/office/drawing/2014/main" id="{2012E6B4-15E6-4EAC-8D6B-8BB237098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" y="280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707" name="Oval 67">
              <a:extLst>
                <a:ext uri="{FF2B5EF4-FFF2-40B4-BE49-F238E27FC236}">
                  <a16:creationId xmlns:a16="http://schemas.microsoft.com/office/drawing/2014/main" id="{7EC324D6-CC2D-4C49-9673-59C9049D3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" y="305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4619" name="Group 68">
            <a:extLst>
              <a:ext uri="{FF2B5EF4-FFF2-40B4-BE49-F238E27FC236}">
                <a16:creationId xmlns:a16="http://schemas.microsoft.com/office/drawing/2014/main" id="{7DD523E2-B30D-4933-B9BE-F5F6CF055386}"/>
              </a:ext>
            </a:extLst>
          </p:cNvPr>
          <p:cNvGrpSpPr>
            <a:grpSpLocks/>
          </p:cNvGrpSpPr>
          <p:nvPr/>
        </p:nvGrpSpPr>
        <p:grpSpPr bwMode="auto">
          <a:xfrm>
            <a:off x="10602351" y="3053338"/>
            <a:ext cx="87312" cy="1295400"/>
            <a:chOff x="5251" y="2296"/>
            <a:chExt cx="55" cy="816"/>
          </a:xfrm>
        </p:grpSpPr>
        <p:sp>
          <p:nvSpPr>
            <p:cNvPr id="27700" name="Oval 69">
              <a:extLst>
                <a:ext uri="{FF2B5EF4-FFF2-40B4-BE49-F238E27FC236}">
                  <a16:creationId xmlns:a16="http://schemas.microsoft.com/office/drawing/2014/main" id="{999B4232-A42D-41DB-AAB2-C90198DDD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229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701" name="Oval 70">
              <a:extLst>
                <a:ext uri="{FF2B5EF4-FFF2-40B4-BE49-F238E27FC236}">
                  <a16:creationId xmlns:a16="http://schemas.microsoft.com/office/drawing/2014/main" id="{A37176E2-EBB7-46FE-8920-3FF0366C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2543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702" name="Oval 71">
              <a:extLst>
                <a:ext uri="{FF2B5EF4-FFF2-40B4-BE49-F238E27FC236}">
                  <a16:creationId xmlns:a16="http://schemas.microsoft.com/office/drawing/2014/main" id="{18DE5F18-09E5-4EF3-A43A-64158A200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279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703" name="Oval 72">
              <a:extLst>
                <a:ext uri="{FF2B5EF4-FFF2-40B4-BE49-F238E27FC236}">
                  <a16:creationId xmlns:a16="http://schemas.microsoft.com/office/drawing/2014/main" id="{2355696A-CAB6-4FF2-836D-03DD66638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304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</p:grpSp>
      <p:sp>
        <p:nvSpPr>
          <p:cNvPr id="27692" name="TextBox 1">
            <a:extLst>
              <a:ext uri="{FF2B5EF4-FFF2-40B4-BE49-F238E27FC236}">
                <a16:creationId xmlns:a16="http://schemas.microsoft.com/office/drawing/2014/main" id="{8B1F3A9E-9BA9-4CB5-B294-FC0C44EF2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254" y="5362574"/>
            <a:ext cx="1243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marriage</a:t>
            </a:r>
          </a:p>
        </p:txBody>
      </p:sp>
      <p:sp>
        <p:nvSpPr>
          <p:cNvPr id="27693" name="TextBox 2">
            <a:extLst>
              <a:ext uri="{FF2B5EF4-FFF2-40B4-BE49-F238E27FC236}">
                <a16:creationId xmlns:a16="http://schemas.microsoft.com/office/drawing/2014/main" id="{FA1DB15E-0B8C-4DD0-8B56-EB33EC7C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5841" y="5440363"/>
            <a:ext cx="2374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Biological mother-child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816A85-4541-4277-A18B-27782227F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403" y="5521324"/>
            <a:ext cx="11318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Child biological-mother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8B51-1DF2-4A91-B6D1-4688674EA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7789" y="5510789"/>
            <a:ext cx="1465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Students-clubs</a:t>
            </a:r>
          </a:p>
        </p:txBody>
      </p:sp>
      <p:sp>
        <p:nvSpPr>
          <p:cNvPr id="27696" name="TextBox 1">
            <a:extLst>
              <a:ext uri="{FF2B5EF4-FFF2-40B4-BE49-F238E27FC236}">
                <a16:creationId xmlns:a16="http://schemas.microsoft.com/office/drawing/2014/main" id="{0626782C-4B9D-49D2-A1A5-703D7A1F8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241" y="2292349"/>
            <a:ext cx="895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Person</a:t>
            </a:r>
          </a:p>
        </p:txBody>
      </p:sp>
      <p:sp>
        <p:nvSpPr>
          <p:cNvPr id="27697" name="TextBox 79">
            <a:extLst>
              <a:ext uri="{FF2B5EF4-FFF2-40B4-BE49-F238E27FC236}">
                <a16:creationId xmlns:a16="http://schemas.microsoft.com/office/drawing/2014/main" id="{422A4D76-D21D-4083-9141-B6D9BC773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7917" y="2284412"/>
            <a:ext cx="896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Person</a:t>
            </a:r>
          </a:p>
        </p:txBody>
      </p:sp>
      <p:sp>
        <p:nvSpPr>
          <p:cNvPr id="27698" name="TextBox 5">
            <a:extLst>
              <a:ext uri="{FF2B5EF4-FFF2-40B4-BE49-F238E27FC236}">
                <a16:creationId xmlns:a16="http://schemas.microsoft.com/office/drawing/2014/main" id="{36F00F10-D88E-4687-8F92-E7F7B4FCF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153" y="2274887"/>
            <a:ext cx="965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mother</a:t>
            </a:r>
          </a:p>
        </p:txBody>
      </p:sp>
      <p:sp>
        <p:nvSpPr>
          <p:cNvPr id="27699" name="TextBox 81">
            <a:extLst>
              <a:ext uri="{FF2B5EF4-FFF2-40B4-BE49-F238E27FC236}">
                <a16:creationId xmlns:a16="http://schemas.microsoft.com/office/drawing/2014/main" id="{3197AD9B-A3D3-4D03-A4D9-F2421459A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6941" y="2268538"/>
            <a:ext cx="698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child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39D49-ED73-455D-A2B9-BB9AFF18F5BE}"/>
              </a:ext>
            </a:extLst>
          </p:cNvPr>
          <p:cNvSpPr txBox="1"/>
          <p:nvPr/>
        </p:nvSpPr>
        <p:spPr>
          <a:xfrm>
            <a:off x="440180" y="789444"/>
            <a:ext cx="180421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 set is a set of relationships.</a:t>
            </a:r>
          </a:p>
          <a:p>
            <a:endParaRPr lang="en-US" dirty="0"/>
          </a:p>
          <a:p>
            <a:r>
              <a:rPr lang="en-US" dirty="0"/>
              <a:t>When seeing a diamond shape, imagine a set of lines where each line represents a relationship connecting a pair of dots.</a:t>
            </a:r>
          </a:p>
          <a:p>
            <a:endParaRPr lang="en-US" dirty="0"/>
          </a:p>
          <a:p>
            <a:r>
              <a:rPr lang="en-US" dirty="0"/>
              <a:t>Imagine that the dots are the primary key values of the involving entity sets.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7" grpId="0"/>
      <p:bldP spid="2459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D85D951-15A2-46A5-BE99-385ABE727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72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rgbClr val="CC0066"/>
                </a:solidFill>
                <a:latin typeface="Comic Sans MS" panose="030F0702030302020204" pitchFamily="66" charset="0"/>
              </a:rPr>
              <a:t>N-Way Relationship sets</a:t>
            </a:r>
          </a:p>
        </p:txBody>
      </p:sp>
      <p:sp>
        <p:nvSpPr>
          <p:cNvPr id="24579" name="Freeform 9">
            <a:extLst>
              <a:ext uri="{FF2B5EF4-FFF2-40B4-BE49-F238E27FC236}">
                <a16:creationId xmlns:a16="http://schemas.microsoft.com/office/drawing/2014/main" id="{C050C2D3-9272-4649-BB0A-6AB1EDA4A845}"/>
              </a:ext>
            </a:extLst>
          </p:cNvPr>
          <p:cNvSpPr>
            <a:spLocks/>
          </p:cNvSpPr>
          <p:nvPr/>
        </p:nvSpPr>
        <p:spPr bwMode="auto">
          <a:xfrm>
            <a:off x="3048000" y="2209801"/>
            <a:ext cx="1670050" cy="544513"/>
          </a:xfrm>
          <a:custGeom>
            <a:avLst/>
            <a:gdLst>
              <a:gd name="T0" fmla="*/ 2147483646 w 789"/>
              <a:gd name="T1" fmla="*/ 2147483646 h 343"/>
              <a:gd name="T2" fmla="*/ 2147483646 w 789"/>
              <a:gd name="T3" fmla="*/ 0 h 343"/>
              <a:gd name="T4" fmla="*/ 0 w 789"/>
              <a:gd name="T5" fmla="*/ 0 h 343"/>
              <a:gd name="T6" fmla="*/ 0 w 789"/>
              <a:gd name="T7" fmla="*/ 2147483646 h 343"/>
              <a:gd name="T8" fmla="*/ 2147483646 w 789"/>
              <a:gd name="T9" fmla="*/ 2147483646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9"/>
              <a:gd name="T16" fmla="*/ 0 h 343"/>
              <a:gd name="T17" fmla="*/ 789 w 789"/>
              <a:gd name="T18" fmla="*/ 343 h 3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9" h="343">
                <a:moveTo>
                  <a:pt x="788" y="342"/>
                </a:moveTo>
                <a:lnTo>
                  <a:pt x="788" y="0"/>
                </a:lnTo>
                <a:lnTo>
                  <a:pt x="0" y="0"/>
                </a:lnTo>
                <a:lnTo>
                  <a:pt x="0" y="342"/>
                </a:lnTo>
                <a:lnTo>
                  <a:pt x="788" y="34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Suppliers</a:t>
            </a:r>
          </a:p>
        </p:txBody>
      </p:sp>
      <p:sp>
        <p:nvSpPr>
          <p:cNvPr id="24580" name="Freeform 9">
            <a:extLst>
              <a:ext uri="{FF2B5EF4-FFF2-40B4-BE49-F238E27FC236}">
                <a16:creationId xmlns:a16="http://schemas.microsoft.com/office/drawing/2014/main" id="{0FC0B941-20BC-4A3F-A6F5-12450780CBCC}"/>
              </a:ext>
            </a:extLst>
          </p:cNvPr>
          <p:cNvSpPr>
            <a:spLocks/>
          </p:cNvSpPr>
          <p:nvPr/>
        </p:nvSpPr>
        <p:spPr bwMode="auto">
          <a:xfrm>
            <a:off x="8061325" y="2445094"/>
            <a:ext cx="1252537" cy="544513"/>
          </a:xfrm>
          <a:custGeom>
            <a:avLst/>
            <a:gdLst>
              <a:gd name="T0" fmla="*/ 2147483646 w 789"/>
              <a:gd name="T1" fmla="*/ 2147483646 h 343"/>
              <a:gd name="T2" fmla="*/ 2147483646 w 789"/>
              <a:gd name="T3" fmla="*/ 0 h 343"/>
              <a:gd name="T4" fmla="*/ 0 w 789"/>
              <a:gd name="T5" fmla="*/ 0 h 343"/>
              <a:gd name="T6" fmla="*/ 0 w 789"/>
              <a:gd name="T7" fmla="*/ 2147483646 h 343"/>
              <a:gd name="T8" fmla="*/ 2147483646 w 789"/>
              <a:gd name="T9" fmla="*/ 2147483646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9"/>
              <a:gd name="T16" fmla="*/ 0 h 343"/>
              <a:gd name="T17" fmla="*/ 789 w 789"/>
              <a:gd name="T18" fmla="*/ 343 h 3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9" h="343">
                <a:moveTo>
                  <a:pt x="788" y="342"/>
                </a:moveTo>
                <a:lnTo>
                  <a:pt x="788" y="0"/>
                </a:lnTo>
                <a:lnTo>
                  <a:pt x="0" y="0"/>
                </a:lnTo>
                <a:lnTo>
                  <a:pt x="0" y="342"/>
                </a:lnTo>
                <a:lnTo>
                  <a:pt x="788" y="34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Parts</a:t>
            </a:r>
          </a:p>
        </p:txBody>
      </p:sp>
      <p:sp>
        <p:nvSpPr>
          <p:cNvPr id="24581" name="Freeform 9">
            <a:extLst>
              <a:ext uri="{FF2B5EF4-FFF2-40B4-BE49-F238E27FC236}">
                <a16:creationId xmlns:a16="http://schemas.microsoft.com/office/drawing/2014/main" id="{758B8149-EEB4-43A0-9328-5FB1B1280C01}"/>
              </a:ext>
            </a:extLst>
          </p:cNvPr>
          <p:cNvSpPr>
            <a:spLocks/>
          </p:cNvSpPr>
          <p:nvPr/>
        </p:nvSpPr>
        <p:spPr bwMode="auto">
          <a:xfrm>
            <a:off x="5134078" y="4267997"/>
            <a:ext cx="1557337" cy="544512"/>
          </a:xfrm>
          <a:custGeom>
            <a:avLst/>
            <a:gdLst>
              <a:gd name="T0" fmla="*/ 2147483646 w 789"/>
              <a:gd name="T1" fmla="*/ 2147483646 h 343"/>
              <a:gd name="T2" fmla="*/ 2147483646 w 789"/>
              <a:gd name="T3" fmla="*/ 0 h 343"/>
              <a:gd name="T4" fmla="*/ 0 w 789"/>
              <a:gd name="T5" fmla="*/ 0 h 343"/>
              <a:gd name="T6" fmla="*/ 0 w 789"/>
              <a:gd name="T7" fmla="*/ 2147483646 h 343"/>
              <a:gd name="T8" fmla="*/ 2147483646 w 789"/>
              <a:gd name="T9" fmla="*/ 2147483646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9"/>
              <a:gd name="T16" fmla="*/ 0 h 343"/>
              <a:gd name="T17" fmla="*/ 789 w 789"/>
              <a:gd name="T18" fmla="*/ 343 h 3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9" h="343">
                <a:moveTo>
                  <a:pt x="788" y="342"/>
                </a:moveTo>
                <a:lnTo>
                  <a:pt x="788" y="0"/>
                </a:lnTo>
                <a:lnTo>
                  <a:pt x="0" y="0"/>
                </a:lnTo>
                <a:lnTo>
                  <a:pt x="0" y="342"/>
                </a:lnTo>
                <a:lnTo>
                  <a:pt x="788" y="34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Projects</a:t>
            </a:r>
          </a:p>
        </p:txBody>
      </p:sp>
      <p:grpSp>
        <p:nvGrpSpPr>
          <p:cNvPr id="24582" name="Group 92">
            <a:extLst>
              <a:ext uri="{FF2B5EF4-FFF2-40B4-BE49-F238E27FC236}">
                <a16:creationId xmlns:a16="http://schemas.microsoft.com/office/drawing/2014/main" id="{459BFC36-87FD-438A-AEAA-DB525E9EDF7C}"/>
              </a:ext>
            </a:extLst>
          </p:cNvPr>
          <p:cNvGrpSpPr>
            <a:grpSpLocks/>
          </p:cNvGrpSpPr>
          <p:nvPr/>
        </p:nvGrpSpPr>
        <p:grpSpPr bwMode="auto">
          <a:xfrm>
            <a:off x="5205412" y="2152649"/>
            <a:ext cx="1547809" cy="869939"/>
            <a:chOff x="3138" y="-1352"/>
            <a:chExt cx="769" cy="580"/>
          </a:xfrm>
        </p:grpSpPr>
        <p:sp>
          <p:nvSpPr>
            <p:cNvPr id="24601" name="Rectangle 93">
              <a:extLst>
                <a:ext uri="{FF2B5EF4-FFF2-40B4-BE49-F238E27FC236}">
                  <a16:creationId xmlns:a16="http://schemas.microsoft.com/office/drawing/2014/main" id="{A55A4650-E334-42B9-BF40-342B121A8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1" y="-1201"/>
              <a:ext cx="646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supply</a:t>
              </a:r>
            </a:p>
          </p:txBody>
        </p:sp>
        <p:sp>
          <p:nvSpPr>
            <p:cNvPr id="24602" name="Freeform 94">
              <a:extLst>
                <a:ext uri="{FF2B5EF4-FFF2-40B4-BE49-F238E27FC236}">
                  <a16:creationId xmlns:a16="http://schemas.microsoft.com/office/drawing/2014/main" id="{B083CD7B-87EF-4312-A908-5106BE332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8" y="-1352"/>
              <a:ext cx="769" cy="580"/>
            </a:xfrm>
            <a:custGeom>
              <a:avLst/>
              <a:gdLst>
                <a:gd name="T0" fmla="*/ 0 w 769"/>
                <a:gd name="T1" fmla="*/ 290 h 580"/>
                <a:gd name="T2" fmla="*/ 378 w 769"/>
                <a:gd name="T3" fmla="*/ 0 h 580"/>
                <a:gd name="T4" fmla="*/ 768 w 769"/>
                <a:gd name="T5" fmla="*/ 300 h 580"/>
                <a:gd name="T6" fmla="*/ 378 w 769"/>
                <a:gd name="T7" fmla="*/ 579 h 580"/>
                <a:gd name="T8" fmla="*/ 0 w 769"/>
                <a:gd name="T9" fmla="*/ 290 h 5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9"/>
                <a:gd name="T16" fmla="*/ 0 h 580"/>
                <a:gd name="T17" fmla="*/ 769 w 769"/>
                <a:gd name="T18" fmla="*/ 580 h 5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9" h="580">
                  <a:moveTo>
                    <a:pt x="0" y="290"/>
                  </a:moveTo>
                  <a:lnTo>
                    <a:pt x="378" y="0"/>
                  </a:lnTo>
                  <a:lnTo>
                    <a:pt x="768" y="300"/>
                  </a:lnTo>
                  <a:lnTo>
                    <a:pt x="378" y="579"/>
                  </a:lnTo>
                  <a:lnTo>
                    <a:pt x="0" y="29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3" name="Line 111">
            <a:extLst>
              <a:ext uri="{FF2B5EF4-FFF2-40B4-BE49-F238E27FC236}">
                <a16:creationId xmlns:a16="http://schemas.microsoft.com/office/drawing/2014/main" id="{D38ABBE9-F511-41E9-9DFB-833CAB2D6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8051" y="2438400"/>
            <a:ext cx="487361" cy="80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111">
            <a:extLst>
              <a:ext uri="{FF2B5EF4-FFF2-40B4-BE49-F238E27FC236}">
                <a16:creationId xmlns:a16="http://schemas.microsoft.com/office/drawing/2014/main" id="{C64C1ED4-8DC1-43CA-82BA-6A8D309870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3221" y="2619718"/>
            <a:ext cx="1319215" cy="5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111">
            <a:extLst>
              <a:ext uri="{FF2B5EF4-FFF2-40B4-BE49-F238E27FC236}">
                <a16:creationId xmlns:a16="http://schemas.microsoft.com/office/drawing/2014/main" id="{497678A6-04F3-46E6-AE4F-9008F22FAA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5504" y="3045189"/>
            <a:ext cx="0" cy="12052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Freeform 10">
            <a:extLst>
              <a:ext uri="{FF2B5EF4-FFF2-40B4-BE49-F238E27FC236}">
                <a16:creationId xmlns:a16="http://schemas.microsoft.com/office/drawing/2014/main" id="{9951C9E9-D1D5-4C64-86FF-3E6EB37A46A1}"/>
              </a:ext>
            </a:extLst>
          </p:cNvPr>
          <p:cNvSpPr>
            <a:spLocks/>
          </p:cNvSpPr>
          <p:nvPr/>
        </p:nvSpPr>
        <p:spPr bwMode="auto">
          <a:xfrm>
            <a:off x="7677149" y="1741832"/>
            <a:ext cx="1047750" cy="528637"/>
          </a:xfrm>
          <a:custGeom>
            <a:avLst/>
            <a:gdLst>
              <a:gd name="T0" fmla="*/ 2147483646 w 789"/>
              <a:gd name="T1" fmla="*/ 2147483646 h 333"/>
              <a:gd name="T2" fmla="*/ 2147483646 w 789"/>
              <a:gd name="T3" fmla="*/ 2147483646 h 333"/>
              <a:gd name="T4" fmla="*/ 2147483646 w 789"/>
              <a:gd name="T5" fmla="*/ 2147483646 h 333"/>
              <a:gd name="T6" fmla="*/ 2147483646 w 789"/>
              <a:gd name="T7" fmla="*/ 2147483646 h 333"/>
              <a:gd name="T8" fmla="*/ 2147483646 w 789"/>
              <a:gd name="T9" fmla="*/ 2147483646 h 333"/>
              <a:gd name="T10" fmla="*/ 2147483646 w 789"/>
              <a:gd name="T11" fmla="*/ 2147483646 h 333"/>
              <a:gd name="T12" fmla="*/ 2147483646 w 789"/>
              <a:gd name="T13" fmla="*/ 2147483646 h 333"/>
              <a:gd name="T14" fmla="*/ 2147483646 w 789"/>
              <a:gd name="T15" fmla="*/ 2147483646 h 333"/>
              <a:gd name="T16" fmla="*/ 2147483646 w 789"/>
              <a:gd name="T17" fmla="*/ 0 h 333"/>
              <a:gd name="T18" fmla="*/ 2147483646 w 789"/>
              <a:gd name="T19" fmla="*/ 0 h 333"/>
              <a:gd name="T20" fmla="*/ 2147483646 w 789"/>
              <a:gd name="T21" fmla="*/ 2147483646 h 333"/>
              <a:gd name="T22" fmla="*/ 2147483646 w 789"/>
              <a:gd name="T23" fmla="*/ 2147483646 h 333"/>
              <a:gd name="T24" fmla="*/ 2147483646 w 789"/>
              <a:gd name="T25" fmla="*/ 2147483646 h 333"/>
              <a:gd name="T26" fmla="*/ 2147483646 w 789"/>
              <a:gd name="T27" fmla="*/ 2147483646 h 333"/>
              <a:gd name="T28" fmla="*/ 2147483646 w 789"/>
              <a:gd name="T29" fmla="*/ 2147483646 h 333"/>
              <a:gd name="T30" fmla="*/ 2147483646 w 789"/>
              <a:gd name="T31" fmla="*/ 2147483646 h 333"/>
              <a:gd name="T32" fmla="*/ 2147483646 w 789"/>
              <a:gd name="T33" fmla="*/ 2147483646 h 333"/>
              <a:gd name="T34" fmla="*/ 2147483646 w 789"/>
              <a:gd name="T35" fmla="*/ 2147483646 h 333"/>
              <a:gd name="T36" fmla="*/ 2147483646 w 789"/>
              <a:gd name="T37" fmla="*/ 2147483646 h 333"/>
              <a:gd name="T38" fmla="*/ 2147483646 w 789"/>
              <a:gd name="T39" fmla="*/ 2147483646 h 333"/>
              <a:gd name="T40" fmla="*/ 2147483646 w 789"/>
              <a:gd name="T41" fmla="*/ 2147483646 h 333"/>
              <a:gd name="T42" fmla="*/ 2147483646 w 789"/>
              <a:gd name="T43" fmla="*/ 2147483646 h 333"/>
              <a:gd name="T44" fmla="*/ 2147483646 w 789"/>
              <a:gd name="T45" fmla="*/ 2147483646 h 333"/>
              <a:gd name="T46" fmla="*/ 2147483646 w 789"/>
              <a:gd name="T47" fmla="*/ 2147483646 h 333"/>
              <a:gd name="T48" fmla="*/ 2147483646 w 789"/>
              <a:gd name="T49" fmla="*/ 2147483646 h 333"/>
              <a:gd name="T50" fmla="*/ 2147483646 w 789"/>
              <a:gd name="T51" fmla="*/ 2147483646 h 333"/>
              <a:gd name="T52" fmla="*/ 2147483646 w 789"/>
              <a:gd name="T53" fmla="*/ 2147483646 h 333"/>
              <a:gd name="T54" fmla="*/ 2147483646 w 789"/>
              <a:gd name="T55" fmla="*/ 2147483646 h 333"/>
              <a:gd name="T56" fmla="*/ 2147483646 w 789"/>
              <a:gd name="T57" fmla="*/ 2147483646 h 333"/>
              <a:gd name="T58" fmla="*/ 2147483646 w 789"/>
              <a:gd name="T59" fmla="*/ 2147483646 h 333"/>
              <a:gd name="T60" fmla="*/ 2147483646 w 789"/>
              <a:gd name="T61" fmla="*/ 2147483646 h 333"/>
              <a:gd name="T62" fmla="*/ 2147483646 w 789"/>
              <a:gd name="T63" fmla="*/ 2147483646 h 333"/>
              <a:gd name="T64" fmla="*/ 2147483646 w 789"/>
              <a:gd name="T65" fmla="*/ 2147483646 h 333"/>
              <a:gd name="T66" fmla="*/ 2147483646 w 789"/>
              <a:gd name="T67" fmla="*/ 2147483646 h 333"/>
              <a:gd name="T68" fmla="*/ 2147483646 w 789"/>
              <a:gd name="T69" fmla="*/ 2147483646 h 333"/>
              <a:gd name="T70" fmla="*/ 2147483646 w 789"/>
              <a:gd name="T71" fmla="*/ 2147483646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788" y="166"/>
                </a:moveTo>
                <a:lnTo>
                  <a:pt x="787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7" y="70"/>
                </a:lnTo>
                <a:lnTo>
                  <a:pt x="696" y="59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0"/>
                </a:lnTo>
                <a:lnTo>
                  <a:pt x="394" y="0"/>
                </a:lnTo>
                <a:lnTo>
                  <a:pt x="360" y="0"/>
                </a:lnTo>
                <a:lnTo>
                  <a:pt x="325" y="3"/>
                </a:lnTo>
                <a:lnTo>
                  <a:pt x="292" y="6"/>
                </a:lnTo>
                <a:lnTo>
                  <a:pt x="260" y="10"/>
                </a:lnTo>
                <a:lnTo>
                  <a:pt x="228" y="16"/>
                </a:lnTo>
                <a:lnTo>
                  <a:pt x="197" y="22"/>
                </a:lnTo>
                <a:lnTo>
                  <a:pt x="168" y="30"/>
                </a:lnTo>
                <a:lnTo>
                  <a:pt x="141" y="39"/>
                </a:lnTo>
                <a:lnTo>
                  <a:pt x="115" y="49"/>
                </a:lnTo>
                <a:lnTo>
                  <a:pt x="92" y="59"/>
                </a:lnTo>
                <a:lnTo>
                  <a:pt x="71" y="70"/>
                </a:lnTo>
                <a:lnTo>
                  <a:pt x="53" y="83"/>
                </a:lnTo>
                <a:lnTo>
                  <a:pt x="37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7"/>
                </a:lnTo>
                <a:lnTo>
                  <a:pt x="1" y="151"/>
                </a:lnTo>
                <a:lnTo>
                  <a:pt x="0" y="166"/>
                </a:lnTo>
                <a:lnTo>
                  <a:pt x="1" y="180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7" y="236"/>
                </a:lnTo>
                <a:lnTo>
                  <a:pt x="53" y="249"/>
                </a:lnTo>
                <a:lnTo>
                  <a:pt x="71" y="261"/>
                </a:lnTo>
                <a:lnTo>
                  <a:pt x="92" y="273"/>
                </a:lnTo>
                <a:lnTo>
                  <a:pt x="115" y="284"/>
                </a:lnTo>
                <a:lnTo>
                  <a:pt x="141" y="294"/>
                </a:lnTo>
                <a:lnTo>
                  <a:pt x="168" y="302"/>
                </a:lnTo>
                <a:lnTo>
                  <a:pt x="197" y="310"/>
                </a:lnTo>
                <a:lnTo>
                  <a:pt x="228" y="317"/>
                </a:lnTo>
                <a:lnTo>
                  <a:pt x="260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1"/>
                </a:lnTo>
                <a:lnTo>
                  <a:pt x="394" y="332"/>
                </a:lnTo>
                <a:lnTo>
                  <a:pt x="429" y="331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1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Comic Sans MS" panose="030F0702030302020204" pitchFamily="66" charset="0"/>
              </a:rPr>
              <a:t>PID</a:t>
            </a:r>
          </a:p>
        </p:txBody>
      </p:sp>
      <p:sp>
        <p:nvSpPr>
          <p:cNvPr id="24587" name="Freeform 10">
            <a:extLst>
              <a:ext uri="{FF2B5EF4-FFF2-40B4-BE49-F238E27FC236}">
                <a16:creationId xmlns:a16="http://schemas.microsoft.com/office/drawing/2014/main" id="{CDD6FBB7-FD8A-4B87-8F66-7B8E039D23ED}"/>
              </a:ext>
            </a:extLst>
          </p:cNvPr>
          <p:cNvSpPr>
            <a:spLocks/>
          </p:cNvSpPr>
          <p:nvPr/>
        </p:nvSpPr>
        <p:spPr bwMode="auto">
          <a:xfrm>
            <a:off x="3043238" y="1471614"/>
            <a:ext cx="1047750" cy="528637"/>
          </a:xfrm>
          <a:custGeom>
            <a:avLst/>
            <a:gdLst>
              <a:gd name="T0" fmla="*/ 2147483646 w 789"/>
              <a:gd name="T1" fmla="*/ 2147483646 h 333"/>
              <a:gd name="T2" fmla="*/ 2147483646 w 789"/>
              <a:gd name="T3" fmla="*/ 2147483646 h 333"/>
              <a:gd name="T4" fmla="*/ 2147483646 w 789"/>
              <a:gd name="T5" fmla="*/ 2147483646 h 333"/>
              <a:gd name="T6" fmla="*/ 2147483646 w 789"/>
              <a:gd name="T7" fmla="*/ 2147483646 h 333"/>
              <a:gd name="T8" fmla="*/ 2147483646 w 789"/>
              <a:gd name="T9" fmla="*/ 2147483646 h 333"/>
              <a:gd name="T10" fmla="*/ 2147483646 w 789"/>
              <a:gd name="T11" fmla="*/ 2147483646 h 333"/>
              <a:gd name="T12" fmla="*/ 2147483646 w 789"/>
              <a:gd name="T13" fmla="*/ 2147483646 h 333"/>
              <a:gd name="T14" fmla="*/ 2147483646 w 789"/>
              <a:gd name="T15" fmla="*/ 2147483646 h 333"/>
              <a:gd name="T16" fmla="*/ 2147483646 w 789"/>
              <a:gd name="T17" fmla="*/ 0 h 333"/>
              <a:gd name="T18" fmla="*/ 2147483646 w 789"/>
              <a:gd name="T19" fmla="*/ 0 h 333"/>
              <a:gd name="T20" fmla="*/ 2147483646 w 789"/>
              <a:gd name="T21" fmla="*/ 2147483646 h 333"/>
              <a:gd name="T22" fmla="*/ 2147483646 w 789"/>
              <a:gd name="T23" fmla="*/ 2147483646 h 333"/>
              <a:gd name="T24" fmla="*/ 2147483646 w 789"/>
              <a:gd name="T25" fmla="*/ 2147483646 h 333"/>
              <a:gd name="T26" fmla="*/ 2147483646 w 789"/>
              <a:gd name="T27" fmla="*/ 2147483646 h 333"/>
              <a:gd name="T28" fmla="*/ 2147483646 w 789"/>
              <a:gd name="T29" fmla="*/ 2147483646 h 333"/>
              <a:gd name="T30" fmla="*/ 2147483646 w 789"/>
              <a:gd name="T31" fmla="*/ 2147483646 h 333"/>
              <a:gd name="T32" fmla="*/ 2147483646 w 789"/>
              <a:gd name="T33" fmla="*/ 2147483646 h 333"/>
              <a:gd name="T34" fmla="*/ 2147483646 w 789"/>
              <a:gd name="T35" fmla="*/ 2147483646 h 333"/>
              <a:gd name="T36" fmla="*/ 2147483646 w 789"/>
              <a:gd name="T37" fmla="*/ 2147483646 h 333"/>
              <a:gd name="T38" fmla="*/ 2147483646 w 789"/>
              <a:gd name="T39" fmla="*/ 2147483646 h 333"/>
              <a:gd name="T40" fmla="*/ 2147483646 w 789"/>
              <a:gd name="T41" fmla="*/ 2147483646 h 333"/>
              <a:gd name="T42" fmla="*/ 2147483646 w 789"/>
              <a:gd name="T43" fmla="*/ 2147483646 h 333"/>
              <a:gd name="T44" fmla="*/ 2147483646 w 789"/>
              <a:gd name="T45" fmla="*/ 2147483646 h 333"/>
              <a:gd name="T46" fmla="*/ 2147483646 w 789"/>
              <a:gd name="T47" fmla="*/ 2147483646 h 333"/>
              <a:gd name="T48" fmla="*/ 2147483646 w 789"/>
              <a:gd name="T49" fmla="*/ 2147483646 h 333"/>
              <a:gd name="T50" fmla="*/ 2147483646 w 789"/>
              <a:gd name="T51" fmla="*/ 2147483646 h 333"/>
              <a:gd name="T52" fmla="*/ 2147483646 w 789"/>
              <a:gd name="T53" fmla="*/ 2147483646 h 333"/>
              <a:gd name="T54" fmla="*/ 2147483646 w 789"/>
              <a:gd name="T55" fmla="*/ 2147483646 h 333"/>
              <a:gd name="T56" fmla="*/ 2147483646 w 789"/>
              <a:gd name="T57" fmla="*/ 2147483646 h 333"/>
              <a:gd name="T58" fmla="*/ 2147483646 w 789"/>
              <a:gd name="T59" fmla="*/ 2147483646 h 333"/>
              <a:gd name="T60" fmla="*/ 2147483646 w 789"/>
              <a:gd name="T61" fmla="*/ 2147483646 h 333"/>
              <a:gd name="T62" fmla="*/ 2147483646 w 789"/>
              <a:gd name="T63" fmla="*/ 2147483646 h 333"/>
              <a:gd name="T64" fmla="*/ 2147483646 w 789"/>
              <a:gd name="T65" fmla="*/ 2147483646 h 333"/>
              <a:gd name="T66" fmla="*/ 2147483646 w 789"/>
              <a:gd name="T67" fmla="*/ 2147483646 h 333"/>
              <a:gd name="T68" fmla="*/ 2147483646 w 789"/>
              <a:gd name="T69" fmla="*/ 2147483646 h 333"/>
              <a:gd name="T70" fmla="*/ 2147483646 w 789"/>
              <a:gd name="T71" fmla="*/ 2147483646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788" y="166"/>
                </a:moveTo>
                <a:lnTo>
                  <a:pt x="787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7" y="70"/>
                </a:lnTo>
                <a:lnTo>
                  <a:pt x="696" y="59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0"/>
                </a:lnTo>
                <a:lnTo>
                  <a:pt x="394" y="0"/>
                </a:lnTo>
                <a:lnTo>
                  <a:pt x="360" y="0"/>
                </a:lnTo>
                <a:lnTo>
                  <a:pt x="325" y="3"/>
                </a:lnTo>
                <a:lnTo>
                  <a:pt x="292" y="6"/>
                </a:lnTo>
                <a:lnTo>
                  <a:pt x="260" y="10"/>
                </a:lnTo>
                <a:lnTo>
                  <a:pt x="228" y="16"/>
                </a:lnTo>
                <a:lnTo>
                  <a:pt x="197" y="22"/>
                </a:lnTo>
                <a:lnTo>
                  <a:pt x="168" y="30"/>
                </a:lnTo>
                <a:lnTo>
                  <a:pt x="141" y="39"/>
                </a:lnTo>
                <a:lnTo>
                  <a:pt x="115" y="49"/>
                </a:lnTo>
                <a:lnTo>
                  <a:pt x="92" y="59"/>
                </a:lnTo>
                <a:lnTo>
                  <a:pt x="71" y="70"/>
                </a:lnTo>
                <a:lnTo>
                  <a:pt x="53" y="83"/>
                </a:lnTo>
                <a:lnTo>
                  <a:pt x="37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7"/>
                </a:lnTo>
                <a:lnTo>
                  <a:pt x="1" y="151"/>
                </a:lnTo>
                <a:lnTo>
                  <a:pt x="0" y="166"/>
                </a:lnTo>
                <a:lnTo>
                  <a:pt x="1" y="180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7" y="236"/>
                </a:lnTo>
                <a:lnTo>
                  <a:pt x="53" y="249"/>
                </a:lnTo>
                <a:lnTo>
                  <a:pt x="71" y="261"/>
                </a:lnTo>
                <a:lnTo>
                  <a:pt x="92" y="273"/>
                </a:lnTo>
                <a:lnTo>
                  <a:pt x="115" y="284"/>
                </a:lnTo>
                <a:lnTo>
                  <a:pt x="141" y="294"/>
                </a:lnTo>
                <a:lnTo>
                  <a:pt x="168" y="302"/>
                </a:lnTo>
                <a:lnTo>
                  <a:pt x="197" y="310"/>
                </a:lnTo>
                <a:lnTo>
                  <a:pt x="228" y="317"/>
                </a:lnTo>
                <a:lnTo>
                  <a:pt x="260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1"/>
                </a:lnTo>
                <a:lnTo>
                  <a:pt x="394" y="332"/>
                </a:lnTo>
                <a:lnTo>
                  <a:pt x="429" y="331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1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Comic Sans MS" panose="030F0702030302020204" pitchFamily="66" charset="0"/>
              </a:rPr>
              <a:t>SID</a:t>
            </a:r>
          </a:p>
        </p:txBody>
      </p:sp>
      <p:sp>
        <p:nvSpPr>
          <p:cNvPr id="24588" name="Freeform 10">
            <a:extLst>
              <a:ext uri="{FF2B5EF4-FFF2-40B4-BE49-F238E27FC236}">
                <a16:creationId xmlns:a16="http://schemas.microsoft.com/office/drawing/2014/main" id="{A85C139F-F662-43CB-9A42-FD7E7FFE18FD}"/>
              </a:ext>
            </a:extLst>
          </p:cNvPr>
          <p:cNvSpPr>
            <a:spLocks/>
          </p:cNvSpPr>
          <p:nvPr/>
        </p:nvSpPr>
        <p:spPr bwMode="auto">
          <a:xfrm>
            <a:off x="5279230" y="5084765"/>
            <a:ext cx="1047750" cy="528637"/>
          </a:xfrm>
          <a:custGeom>
            <a:avLst/>
            <a:gdLst>
              <a:gd name="T0" fmla="*/ 2147483646 w 789"/>
              <a:gd name="T1" fmla="*/ 2147483646 h 333"/>
              <a:gd name="T2" fmla="*/ 2147483646 w 789"/>
              <a:gd name="T3" fmla="*/ 2147483646 h 333"/>
              <a:gd name="T4" fmla="*/ 2147483646 w 789"/>
              <a:gd name="T5" fmla="*/ 2147483646 h 333"/>
              <a:gd name="T6" fmla="*/ 2147483646 w 789"/>
              <a:gd name="T7" fmla="*/ 2147483646 h 333"/>
              <a:gd name="T8" fmla="*/ 2147483646 w 789"/>
              <a:gd name="T9" fmla="*/ 2147483646 h 333"/>
              <a:gd name="T10" fmla="*/ 2147483646 w 789"/>
              <a:gd name="T11" fmla="*/ 2147483646 h 333"/>
              <a:gd name="T12" fmla="*/ 2147483646 w 789"/>
              <a:gd name="T13" fmla="*/ 2147483646 h 333"/>
              <a:gd name="T14" fmla="*/ 2147483646 w 789"/>
              <a:gd name="T15" fmla="*/ 2147483646 h 333"/>
              <a:gd name="T16" fmla="*/ 2147483646 w 789"/>
              <a:gd name="T17" fmla="*/ 0 h 333"/>
              <a:gd name="T18" fmla="*/ 2147483646 w 789"/>
              <a:gd name="T19" fmla="*/ 0 h 333"/>
              <a:gd name="T20" fmla="*/ 2147483646 w 789"/>
              <a:gd name="T21" fmla="*/ 2147483646 h 333"/>
              <a:gd name="T22" fmla="*/ 2147483646 w 789"/>
              <a:gd name="T23" fmla="*/ 2147483646 h 333"/>
              <a:gd name="T24" fmla="*/ 2147483646 w 789"/>
              <a:gd name="T25" fmla="*/ 2147483646 h 333"/>
              <a:gd name="T26" fmla="*/ 2147483646 w 789"/>
              <a:gd name="T27" fmla="*/ 2147483646 h 333"/>
              <a:gd name="T28" fmla="*/ 2147483646 w 789"/>
              <a:gd name="T29" fmla="*/ 2147483646 h 333"/>
              <a:gd name="T30" fmla="*/ 2147483646 w 789"/>
              <a:gd name="T31" fmla="*/ 2147483646 h 333"/>
              <a:gd name="T32" fmla="*/ 2147483646 w 789"/>
              <a:gd name="T33" fmla="*/ 2147483646 h 333"/>
              <a:gd name="T34" fmla="*/ 2147483646 w 789"/>
              <a:gd name="T35" fmla="*/ 2147483646 h 333"/>
              <a:gd name="T36" fmla="*/ 2147483646 w 789"/>
              <a:gd name="T37" fmla="*/ 2147483646 h 333"/>
              <a:gd name="T38" fmla="*/ 2147483646 w 789"/>
              <a:gd name="T39" fmla="*/ 2147483646 h 333"/>
              <a:gd name="T40" fmla="*/ 2147483646 w 789"/>
              <a:gd name="T41" fmla="*/ 2147483646 h 333"/>
              <a:gd name="T42" fmla="*/ 2147483646 w 789"/>
              <a:gd name="T43" fmla="*/ 2147483646 h 333"/>
              <a:gd name="T44" fmla="*/ 2147483646 w 789"/>
              <a:gd name="T45" fmla="*/ 2147483646 h 333"/>
              <a:gd name="T46" fmla="*/ 2147483646 w 789"/>
              <a:gd name="T47" fmla="*/ 2147483646 h 333"/>
              <a:gd name="T48" fmla="*/ 2147483646 w 789"/>
              <a:gd name="T49" fmla="*/ 2147483646 h 333"/>
              <a:gd name="T50" fmla="*/ 2147483646 w 789"/>
              <a:gd name="T51" fmla="*/ 2147483646 h 333"/>
              <a:gd name="T52" fmla="*/ 2147483646 w 789"/>
              <a:gd name="T53" fmla="*/ 2147483646 h 333"/>
              <a:gd name="T54" fmla="*/ 2147483646 w 789"/>
              <a:gd name="T55" fmla="*/ 2147483646 h 333"/>
              <a:gd name="T56" fmla="*/ 2147483646 w 789"/>
              <a:gd name="T57" fmla="*/ 2147483646 h 333"/>
              <a:gd name="T58" fmla="*/ 2147483646 w 789"/>
              <a:gd name="T59" fmla="*/ 2147483646 h 333"/>
              <a:gd name="T60" fmla="*/ 2147483646 w 789"/>
              <a:gd name="T61" fmla="*/ 2147483646 h 333"/>
              <a:gd name="T62" fmla="*/ 2147483646 w 789"/>
              <a:gd name="T63" fmla="*/ 2147483646 h 333"/>
              <a:gd name="T64" fmla="*/ 2147483646 w 789"/>
              <a:gd name="T65" fmla="*/ 2147483646 h 333"/>
              <a:gd name="T66" fmla="*/ 2147483646 w 789"/>
              <a:gd name="T67" fmla="*/ 2147483646 h 333"/>
              <a:gd name="T68" fmla="*/ 2147483646 w 789"/>
              <a:gd name="T69" fmla="*/ 2147483646 h 333"/>
              <a:gd name="T70" fmla="*/ 2147483646 w 789"/>
              <a:gd name="T71" fmla="*/ 2147483646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788" y="166"/>
                </a:moveTo>
                <a:lnTo>
                  <a:pt x="787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7" y="70"/>
                </a:lnTo>
                <a:lnTo>
                  <a:pt x="696" y="59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0"/>
                </a:lnTo>
                <a:lnTo>
                  <a:pt x="394" y="0"/>
                </a:lnTo>
                <a:lnTo>
                  <a:pt x="360" y="0"/>
                </a:lnTo>
                <a:lnTo>
                  <a:pt x="325" y="3"/>
                </a:lnTo>
                <a:lnTo>
                  <a:pt x="292" y="6"/>
                </a:lnTo>
                <a:lnTo>
                  <a:pt x="260" y="10"/>
                </a:lnTo>
                <a:lnTo>
                  <a:pt x="228" y="16"/>
                </a:lnTo>
                <a:lnTo>
                  <a:pt x="197" y="22"/>
                </a:lnTo>
                <a:lnTo>
                  <a:pt x="168" y="30"/>
                </a:lnTo>
                <a:lnTo>
                  <a:pt x="141" y="39"/>
                </a:lnTo>
                <a:lnTo>
                  <a:pt x="115" y="49"/>
                </a:lnTo>
                <a:lnTo>
                  <a:pt x="92" y="59"/>
                </a:lnTo>
                <a:lnTo>
                  <a:pt x="71" y="70"/>
                </a:lnTo>
                <a:lnTo>
                  <a:pt x="53" y="83"/>
                </a:lnTo>
                <a:lnTo>
                  <a:pt x="37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7"/>
                </a:lnTo>
                <a:lnTo>
                  <a:pt x="1" y="151"/>
                </a:lnTo>
                <a:lnTo>
                  <a:pt x="0" y="166"/>
                </a:lnTo>
                <a:lnTo>
                  <a:pt x="1" y="180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7" y="236"/>
                </a:lnTo>
                <a:lnTo>
                  <a:pt x="53" y="249"/>
                </a:lnTo>
                <a:lnTo>
                  <a:pt x="71" y="261"/>
                </a:lnTo>
                <a:lnTo>
                  <a:pt x="92" y="273"/>
                </a:lnTo>
                <a:lnTo>
                  <a:pt x="115" y="284"/>
                </a:lnTo>
                <a:lnTo>
                  <a:pt x="141" y="294"/>
                </a:lnTo>
                <a:lnTo>
                  <a:pt x="168" y="302"/>
                </a:lnTo>
                <a:lnTo>
                  <a:pt x="197" y="310"/>
                </a:lnTo>
                <a:lnTo>
                  <a:pt x="228" y="317"/>
                </a:lnTo>
                <a:lnTo>
                  <a:pt x="260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1"/>
                </a:lnTo>
                <a:lnTo>
                  <a:pt x="394" y="332"/>
                </a:lnTo>
                <a:lnTo>
                  <a:pt x="429" y="331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1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Comic Sans MS" panose="030F0702030302020204" pitchFamily="66" charset="0"/>
              </a:rPr>
              <a:t>JID</a:t>
            </a:r>
          </a:p>
        </p:txBody>
      </p:sp>
      <p:sp>
        <p:nvSpPr>
          <p:cNvPr id="24589" name="Line 22">
            <a:extLst>
              <a:ext uri="{FF2B5EF4-FFF2-40B4-BE49-F238E27FC236}">
                <a16:creationId xmlns:a16="http://schemas.microsoft.com/office/drawing/2014/main" id="{2C75FA4C-1372-4839-AE46-5B30FFBFA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000250"/>
            <a:ext cx="304800" cy="2095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22">
            <a:extLst>
              <a:ext uri="{FF2B5EF4-FFF2-40B4-BE49-F238E27FC236}">
                <a16:creationId xmlns:a16="http://schemas.microsoft.com/office/drawing/2014/main" id="{50821FA3-18F2-4B18-964E-CA265748D7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2436" y="2253007"/>
            <a:ext cx="755650" cy="1920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22">
            <a:extLst>
              <a:ext uri="{FF2B5EF4-FFF2-40B4-BE49-F238E27FC236}">
                <a16:creationId xmlns:a16="http://schemas.microsoft.com/office/drawing/2014/main" id="{31EDFFE5-7CDD-47EC-B0AD-97B252236E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4067" y="4812509"/>
            <a:ext cx="71437" cy="27225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TextBox 20">
            <a:extLst>
              <a:ext uri="{FF2B5EF4-FFF2-40B4-BE49-F238E27FC236}">
                <a16:creationId xmlns:a16="http://schemas.microsoft.com/office/drawing/2014/main" id="{91BC88DD-00E8-4EB1-B19F-D86837CF3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25" y="5849938"/>
            <a:ext cx="4978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Supply is a 3-way relationship set</a:t>
            </a:r>
          </a:p>
        </p:txBody>
      </p:sp>
      <p:sp>
        <p:nvSpPr>
          <p:cNvPr id="24593" name="TextBox 21">
            <a:extLst>
              <a:ext uri="{FF2B5EF4-FFF2-40B4-BE49-F238E27FC236}">
                <a16:creationId xmlns:a16="http://schemas.microsoft.com/office/drawing/2014/main" id="{7966C660-2EAF-4D7F-8C6A-5EC18C3FB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1" y="3886201"/>
            <a:ext cx="892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N&gt;=2</a:t>
            </a:r>
          </a:p>
        </p:txBody>
      </p:sp>
      <p:sp>
        <p:nvSpPr>
          <p:cNvPr id="24594" name="TextBox 22">
            <a:extLst>
              <a:ext uri="{FF2B5EF4-FFF2-40B4-BE49-F238E27FC236}">
                <a16:creationId xmlns:a16="http://schemas.microsoft.com/office/drawing/2014/main" id="{94584C91-A8A2-4EC9-9D35-76CABE2DA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550" y="4697413"/>
            <a:ext cx="319405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Each supply relationship is uniquely identified by </a:t>
            </a:r>
            <a:r>
              <a:rPr lang="en-US" altLang="en-US" sz="2000" dirty="0" err="1">
                <a:latin typeface="Comic Sans MS" panose="030F0702030302020204" pitchFamily="66" charset="0"/>
              </a:rPr>
              <a:t>sid</a:t>
            </a:r>
            <a:r>
              <a:rPr lang="en-US" altLang="en-US" sz="2000" dirty="0">
                <a:latin typeface="Comic Sans MS" panose="030F0702030302020204" pitchFamily="66" charset="0"/>
              </a:rPr>
              <a:t>, </a:t>
            </a:r>
            <a:r>
              <a:rPr lang="en-US" altLang="en-US" sz="2000" dirty="0" err="1">
                <a:latin typeface="Comic Sans MS" panose="030F0702030302020204" pitchFamily="66" charset="0"/>
              </a:rPr>
              <a:t>pid</a:t>
            </a:r>
            <a:r>
              <a:rPr lang="en-US" altLang="en-US" sz="2000" dirty="0">
                <a:latin typeface="Comic Sans MS" panose="030F0702030302020204" pitchFamily="66" charset="0"/>
              </a:rPr>
              <a:t>, and </a:t>
            </a:r>
            <a:r>
              <a:rPr lang="en-US" altLang="en-US" sz="2000" dirty="0" err="1">
                <a:latin typeface="Comic Sans MS" panose="030F0702030302020204" pitchFamily="66" charset="0"/>
              </a:rPr>
              <a:t>jid</a:t>
            </a:r>
            <a:r>
              <a:rPr lang="en-US" altLang="en-US" sz="20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24595" name="Freeform 10">
            <a:extLst>
              <a:ext uri="{FF2B5EF4-FFF2-40B4-BE49-F238E27FC236}">
                <a16:creationId xmlns:a16="http://schemas.microsoft.com/office/drawing/2014/main" id="{B67B37C9-7388-471E-A7E8-A1FBAF2BCF84}"/>
              </a:ext>
            </a:extLst>
          </p:cNvPr>
          <p:cNvSpPr>
            <a:spLocks/>
          </p:cNvSpPr>
          <p:nvPr/>
        </p:nvSpPr>
        <p:spPr bwMode="auto">
          <a:xfrm>
            <a:off x="9063037" y="1627532"/>
            <a:ext cx="1452563" cy="625475"/>
          </a:xfrm>
          <a:custGeom>
            <a:avLst/>
            <a:gdLst>
              <a:gd name="T0" fmla="*/ 2147483646 w 789"/>
              <a:gd name="T1" fmla="*/ 2147483646 h 333"/>
              <a:gd name="T2" fmla="*/ 2147483646 w 789"/>
              <a:gd name="T3" fmla="*/ 2147483646 h 333"/>
              <a:gd name="T4" fmla="*/ 2147483646 w 789"/>
              <a:gd name="T5" fmla="*/ 2147483646 h 333"/>
              <a:gd name="T6" fmla="*/ 2147483646 w 789"/>
              <a:gd name="T7" fmla="*/ 2147483646 h 333"/>
              <a:gd name="T8" fmla="*/ 2147483646 w 789"/>
              <a:gd name="T9" fmla="*/ 2147483646 h 333"/>
              <a:gd name="T10" fmla="*/ 2147483646 w 789"/>
              <a:gd name="T11" fmla="*/ 2147483646 h 333"/>
              <a:gd name="T12" fmla="*/ 2147483646 w 789"/>
              <a:gd name="T13" fmla="*/ 2147483646 h 333"/>
              <a:gd name="T14" fmla="*/ 2147483646 w 789"/>
              <a:gd name="T15" fmla="*/ 2147483646 h 333"/>
              <a:gd name="T16" fmla="*/ 2147483646 w 789"/>
              <a:gd name="T17" fmla="*/ 0 h 333"/>
              <a:gd name="T18" fmla="*/ 2147483646 w 789"/>
              <a:gd name="T19" fmla="*/ 0 h 333"/>
              <a:gd name="T20" fmla="*/ 2147483646 w 789"/>
              <a:gd name="T21" fmla="*/ 2147483646 h 333"/>
              <a:gd name="T22" fmla="*/ 2147483646 w 789"/>
              <a:gd name="T23" fmla="*/ 2147483646 h 333"/>
              <a:gd name="T24" fmla="*/ 2147483646 w 789"/>
              <a:gd name="T25" fmla="*/ 2147483646 h 333"/>
              <a:gd name="T26" fmla="*/ 2147483646 w 789"/>
              <a:gd name="T27" fmla="*/ 2147483646 h 333"/>
              <a:gd name="T28" fmla="*/ 2147483646 w 789"/>
              <a:gd name="T29" fmla="*/ 2147483646 h 333"/>
              <a:gd name="T30" fmla="*/ 2147483646 w 789"/>
              <a:gd name="T31" fmla="*/ 2147483646 h 333"/>
              <a:gd name="T32" fmla="*/ 2147483646 w 789"/>
              <a:gd name="T33" fmla="*/ 2147483646 h 333"/>
              <a:gd name="T34" fmla="*/ 2147483646 w 789"/>
              <a:gd name="T35" fmla="*/ 2147483646 h 333"/>
              <a:gd name="T36" fmla="*/ 2147483646 w 789"/>
              <a:gd name="T37" fmla="*/ 2147483646 h 333"/>
              <a:gd name="T38" fmla="*/ 2147483646 w 789"/>
              <a:gd name="T39" fmla="*/ 2147483646 h 333"/>
              <a:gd name="T40" fmla="*/ 2147483646 w 789"/>
              <a:gd name="T41" fmla="*/ 2147483646 h 333"/>
              <a:gd name="T42" fmla="*/ 2147483646 w 789"/>
              <a:gd name="T43" fmla="*/ 2147483646 h 333"/>
              <a:gd name="T44" fmla="*/ 2147483646 w 789"/>
              <a:gd name="T45" fmla="*/ 2147483646 h 333"/>
              <a:gd name="T46" fmla="*/ 2147483646 w 789"/>
              <a:gd name="T47" fmla="*/ 2147483646 h 333"/>
              <a:gd name="T48" fmla="*/ 2147483646 w 789"/>
              <a:gd name="T49" fmla="*/ 2147483646 h 333"/>
              <a:gd name="T50" fmla="*/ 2147483646 w 789"/>
              <a:gd name="T51" fmla="*/ 2147483646 h 333"/>
              <a:gd name="T52" fmla="*/ 2147483646 w 789"/>
              <a:gd name="T53" fmla="*/ 2147483646 h 333"/>
              <a:gd name="T54" fmla="*/ 2147483646 w 789"/>
              <a:gd name="T55" fmla="*/ 2147483646 h 333"/>
              <a:gd name="T56" fmla="*/ 2147483646 w 789"/>
              <a:gd name="T57" fmla="*/ 2147483646 h 333"/>
              <a:gd name="T58" fmla="*/ 2147483646 w 789"/>
              <a:gd name="T59" fmla="*/ 2147483646 h 333"/>
              <a:gd name="T60" fmla="*/ 2147483646 w 789"/>
              <a:gd name="T61" fmla="*/ 2147483646 h 333"/>
              <a:gd name="T62" fmla="*/ 2147483646 w 789"/>
              <a:gd name="T63" fmla="*/ 2147483646 h 333"/>
              <a:gd name="T64" fmla="*/ 2147483646 w 789"/>
              <a:gd name="T65" fmla="*/ 2147483646 h 333"/>
              <a:gd name="T66" fmla="*/ 2147483646 w 789"/>
              <a:gd name="T67" fmla="*/ 2147483646 h 333"/>
              <a:gd name="T68" fmla="*/ 2147483646 w 789"/>
              <a:gd name="T69" fmla="*/ 2147483646 h 333"/>
              <a:gd name="T70" fmla="*/ 2147483646 w 789"/>
              <a:gd name="T71" fmla="*/ 2147483646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788" y="166"/>
                </a:moveTo>
                <a:lnTo>
                  <a:pt x="787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7" y="70"/>
                </a:lnTo>
                <a:lnTo>
                  <a:pt x="696" y="59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0"/>
                </a:lnTo>
                <a:lnTo>
                  <a:pt x="394" y="0"/>
                </a:lnTo>
                <a:lnTo>
                  <a:pt x="360" y="0"/>
                </a:lnTo>
                <a:lnTo>
                  <a:pt x="325" y="3"/>
                </a:lnTo>
                <a:lnTo>
                  <a:pt x="292" y="6"/>
                </a:lnTo>
                <a:lnTo>
                  <a:pt x="260" y="10"/>
                </a:lnTo>
                <a:lnTo>
                  <a:pt x="228" y="16"/>
                </a:lnTo>
                <a:lnTo>
                  <a:pt x="197" y="22"/>
                </a:lnTo>
                <a:lnTo>
                  <a:pt x="168" y="30"/>
                </a:lnTo>
                <a:lnTo>
                  <a:pt x="141" y="39"/>
                </a:lnTo>
                <a:lnTo>
                  <a:pt x="115" y="49"/>
                </a:lnTo>
                <a:lnTo>
                  <a:pt x="92" y="59"/>
                </a:lnTo>
                <a:lnTo>
                  <a:pt x="71" y="70"/>
                </a:lnTo>
                <a:lnTo>
                  <a:pt x="53" y="83"/>
                </a:lnTo>
                <a:lnTo>
                  <a:pt x="37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7"/>
                </a:lnTo>
                <a:lnTo>
                  <a:pt x="1" y="151"/>
                </a:lnTo>
                <a:lnTo>
                  <a:pt x="0" y="166"/>
                </a:lnTo>
                <a:lnTo>
                  <a:pt x="1" y="180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7" y="236"/>
                </a:lnTo>
                <a:lnTo>
                  <a:pt x="53" y="249"/>
                </a:lnTo>
                <a:lnTo>
                  <a:pt x="71" y="261"/>
                </a:lnTo>
                <a:lnTo>
                  <a:pt x="92" y="273"/>
                </a:lnTo>
                <a:lnTo>
                  <a:pt x="115" y="284"/>
                </a:lnTo>
                <a:lnTo>
                  <a:pt x="141" y="294"/>
                </a:lnTo>
                <a:lnTo>
                  <a:pt x="168" y="302"/>
                </a:lnTo>
                <a:lnTo>
                  <a:pt x="197" y="310"/>
                </a:lnTo>
                <a:lnTo>
                  <a:pt x="228" y="317"/>
                </a:lnTo>
                <a:lnTo>
                  <a:pt x="260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1"/>
                </a:lnTo>
                <a:lnTo>
                  <a:pt x="394" y="332"/>
                </a:lnTo>
                <a:lnTo>
                  <a:pt x="429" y="331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1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PNAME</a:t>
            </a:r>
          </a:p>
        </p:txBody>
      </p:sp>
      <p:sp>
        <p:nvSpPr>
          <p:cNvPr id="24596" name="Line 22">
            <a:extLst>
              <a:ext uri="{FF2B5EF4-FFF2-40B4-BE49-F238E27FC236}">
                <a16:creationId xmlns:a16="http://schemas.microsoft.com/office/drawing/2014/main" id="{371D5824-7D6E-4B94-AA56-62730AE6AF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80486" y="2253007"/>
            <a:ext cx="755650" cy="1920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Freeform 10">
            <a:extLst>
              <a:ext uri="{FF2B5EF4-FFF2-40B4-BE49-F238E27FC236}">
                <a16:creationId xmlns:a16="http://schemas.microsoft.com/office/drawing/2014/main" id="{CC214491-A4F2-40BD-9A6F-E3D93EC26B94}"/>
              </a:ext>
            </a:extLst>
          </p:cNvPr>
          <p:cNvSpPr>
            <a:spLocks/>
          </p:cNvSpPr>
          <p:nvPr/>
        </p:nvSpPr>
        <p:spPr bwMode="auto">
          <a:xfrm>
            <a:off x="4325938" y="1439864"/>
            <a:ext cx="1452562" cy="625475"/>
          </a:xfrm>
          <a:custGeom>
            <a:avLst/>
            <a:gdLst>
              <a:gd name="T0" fmla="*/ 2147483646 w 789"/>
              <a:gd name="T1" fmla="*/ 2147483646 h 333"/>
              <a:gd name="T2" fmla="*/ 2147483646 w 789"/>
              <a:gd name="T3" fmla="*/ 2147483646 h 333"/>
              <a:gd name="T4" fmla="*/ 2147483646 w 789"/>
              <a:gd name="T5" fmla="*/ 2147483646 h 333"/>
              <a:gd name="T6" fmla="*/ 2147483646 w 789"/>
              <a:gd name="T7" fmla="*/ 2147483646 h 333"/>
              <a:gd name="T8" fmla="*/ 2147483646 w 789"/>
              <a:gd name="T9" fmla="*/ 2147483646 h 333"/>
              <a:gd name="T10" fmla="*/ 2147483646 w 789"/>
              <a:gd name="T11" fmla="*/ 2147483646 h 333"/>
              <a:gd name="T12" fmla="*/ 2147483646 w 789"/>
              <a:gd name="T13" fmla="*/ 2147483646 h 333"/>
              <a:gd name="T14" fmla="*/ 2147483646 w 789"/>
              <a:gd name="T15" fmla="*/ 2147483646 h 333"/>
              <a:gd name="T16" fmla="*/ 2147483646 w 789"/>
              <a:gd name="T17" fmla="*/ 0 h 333"/>
              <a:gd name="T18" fmla="*/ 2147483646 w 789"/>
              <a:gd name="T19" fmla="*/ 0 h 333"/>
              <a:gd name="T20" fmla="*/ 2147483646 w 789"/>
              <a:gd name="T21" fmla="*/ 2147483646 h 333"/>
              <a:gd name="T22" fmla="*/ 2147483646 w 789"/>
              <a:gd name="T23" fmla="*/ 2147483646 h 333"/>
              <a:gd name="T24" fmla="*/ 2147483646 w 789"/>
              <a:gd name="T25" fmla="*/ 2147483646 h 333"/>
              <a:gd name="T26" fmla="*/ 2147483646 w 789"/>
              <a:gd name="T27" fmla="*/ 2147483646 h 333"/>
              <a:gd name="T28" fmla="*/ 2147483646 w 789"/>
              <a:gd name="T29" fmla="*/ 2147483646 h 333"/>
              <a:gd name="T30" fmla="*/ 2147483646 w 789"/>
              <a:gd name="T31" fmla="*/ 2147483646 h 333"/>
              <a:gd name="T32" fmla="*/ 2147483646 w 789"/>
              <a:gd name="T33" fmla="*/ 2147483646 h 333"/>
              <a:gd name="T34" fmla="*/ 2147483646 w 789"/>
              <a:gd name="T35" fmla="*/ 2147483646 h 333"/>
              <a:gd name="T36" fmla="*/ 2147483646 w 789"/>
              <a:gd name="T37" fmla="*/ 2147483646 h 333"/>
              <a:gd name="T38" fmla="*/ 2147483646 w 789"/>
              <a:gd name="T39" fmla="*/ 2147483646 h 333"/>
              <a:gd name="T40" fmla="*/ 2147483646 w 789"/>
              <a:gd name="T41" fmla="*/ 2147483646 h 333"/>
              <a:gd name="T42" fmla="*/ 2147483646 w 789"/>
              <a:gd name="T43" fmla="*/ 2147483646 h 333"/>
              <a:gd name="T44" fmla="*/ 2147483646 w 789"/>
              <a:gd name="T45" fmla="*/ 2147483646 h 333"/>
              <a:gd name="T46" fmla="*/ 2147483646 w 789"/>
              <a:gd name="T47" fmla="*/ 2147483646 h 333"/>
              <a:gd name="T48" fmla="*/ 2147483646 w 789"/>
              <a:gd name="T49" fmla="*/ 2147483646 h 333"/>
              <a:gd name="T50" fmla="*/ 2147483646 w 789"/>
              <a:gd name="T51" fmla="*/ 2147483646 h 333"/>
              <a:gd name="T52" fmla="*/ 2147483646 w 789"/>
              <a:gd name="T53" fmla="*/ 2147483646 h 333"/>
              <a:gd name="T54" fmla="*/ 2147483646 w 789"/>
              <a:gd name="T55" fmla="*/ 2147483646 h 333"/>
              <a:gd name="T56" fmla="*/ 2147483646 w 789"/>
              <a:gd name="T57" fmla="*/ 2147483646 h 333"/>
              <a:gd name="T58" fmla="*/ 2147483646 w 789"/>
              <a:gd name="T59" fmla="*/ 2147483646 h 333"/>
              <a:gd name="T60" fmla="*/ 2147483646 w 789"/>
              <a:gd name="T61" fmla="*/ 2147483646 h 333"/>
              <a:gd name="T62" fmla="*/ 2147483646 w 789"/>
              <a:gd name="T63" fmla="*/ 2147483646 h 333"/>
              <a:gd name="T64" fmla="*/ 2147483646 w 789"/>
              <a:gd name="T65" fmla="*/ 2147483646 h 333"/>
              <a:gd name="T66" fmla="*/ 2147483646 w 789"/>
              <a:gd name="T67" fmla="*/ 2147483646 h 333"/>
              <a:gd name="T68" fmla="*/ 2147483646 w 789"/>
              <a:gd name="T69" fmla="*/ 2147483646 h 333"/>
              <a:gd name="T70" fmla="*/ 2147483646 w 789"/>
              <a:gd name="T71" fmla="*/ 2147483646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788" y="166"/>
                </a:moveTo>
                <a:lnTo>
                  <a:pt x="787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7" y="70"/>
                </a:lnTo>
                <a:lnTo>
                  <a:pt x="696" y="59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0"/>
                </a:lnTo>
                <a:lnTo>
                  <a:pt x="394" y="0"/>
                </a:lnTo>
                <a:lnTo>
                  <a:pt x="360" y="0"/>
                </a:lnTo>
                <a:lnTo>
                  <a:pt x="325" y="3"/>
                </a:lnTo>
                <a:lnTo>
                  <a:pt x="292" y="6"/>
                </a:lnTo>
                <a:lnTo>
                  <a:pt x="260" y="10"/>
                </a:lnTo>
                <a:lnTo>
                  <a:pt x="228" y="16"/>
                </a:lnTo>
                <a:lnTo>
                  <a:pt x="197" y="22"/>
                </a:lnTo>
                <a:lnTo>
                  <a:pt x="168" y="30"/>
                </a:lnTo>
                <a:lnTo>
                  <a:pt x="141" y="39"/>
                </a:lnTo>
                <a:lnTo>
                  <a:pt x="115" y="49"/>
                </a:lnTo>
                <a:lnTo>
                  <a:pt x="92" y="59"/>
                </a:lnTo>
                <a:lnTo>
                  <a:pt x="71" y="70"/>
                </a:lnTo>
                <a:lnTo>
                  <a:pt x="53" y="83"/>
                </a:lnTo>
                <a:lnTo>
                  <a:pt x="37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7"/>
                </a:lnTo>
                <a:lnTo>
                  <a:pt x="1" y="151"/>
                </a:lnTo>
                <a:lnTo>
                  <a:pt x="0" y="166"/>
                </a:lnTo>
                <a:lnTo>
                  <a:pt x="1" y="180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7" y="236"/>
                </a:lnTo>
                <a:lnTo>
                  <a:pt x="53" y="249"/>
                </a:lnTo>
                <a:lnTo>
                  <a:pt x="71" y="261"/>
                </a:lnTo>
                <a:lnTo>
                  <a:pt x="92" y="273"/>
                </a:lnTo>
                <a:lnTo>
                  <a:pt x="115" y="284"/>
                </a:lnTo>
                <a:lnTo>
                  <a:pt x="141" y="294"/>
                </a:lnTo>
                <a:lnTo>
                  <a:pt x="168" y="302"/>
                </a:lnTo>
                <a:lnTo>
                  <a:pt x="197" y="310"/>
                </a:lnTo>
                <a:lnTo>
                  <a:pt x="228" y="317"/>
                </a:lnTo>
                <a:lnTo>
                  <a:pt x="260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1"/>
                </a:lnTo>
                <a:lnTo>
                  <a:pt x="394" y="332"/>
                </a:lnTo>
                <a:lnTo>
                  <a:pt x="429" y="331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1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SNAME</a:t>
            </a:r>
          </a:p>
        </p:txBody>
      </p:sp>
      <p:sp>
        <p:nvSpPr>
          <p:cNvPr id="24598" name="Line 22">
            <a:extLst>
              <a:ext uri="{FF2B5EF4-FFF2-40B4-BE49-F238E27FC236}">
                <a16:creationId xmlns:a16="http://schemas.microsoft.com/office/drawing/2014/main" id="{1D577B4F-DDF6-405B-B036-B295A3C57D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7163" y="2046289"/>
            <a:ext cx="755650" cy="1920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Freeform 10">
            <a:extLst>
              <a:ext uri="{FF2B5EF4-FFF2-40B4-BE49-F238E27FC236}">
                <a16:creationId xmlns:a16="http://schemas.microsoft.com/office/drawing/2014/main" id="{FFFB5302-51BC-409D-9F21-447480951443}"/>
              </a:ext>
            </a:extLst>
          </p:cNvPr>
          <p:cNvSpPr>
            <a:spLocks/>
          </p:cNvSpPr>
          <p:nvPr/>
        </p:nvSpPr>
        <p:spPr bwMode="auto">
          <a:xfrm>
            <a:off x="3429793" y="4846639"/>
            <a:ext cx="1452563" cy="627062"/>
          </a:xfrm>
          <a:custGeom>
            <a:avLst/>
            <a:gdLst>
              <a:gd name="T0" fmla="*/ 2147483646 w 789"/>
              <a:gd name="T1" fmla="*/ 2147483646 h 333"/>
              <a:gd name="T2" fmla="*/ 2147483646 w 789"/>
              <a:gd name="T3" fmla="*/ 2147483646 h 333"/>
              <a:gd name="T4" fmla="*/ 2147483646 w 789"/>
              <a:gd name="T5" fmla="*/ 2147483646 h 333"/>
              <a:gd name="T6" fmla="*/ 2147483646 w 789"/>
              <a:gd name="T7" fmla="*/ 2147483646 h 333"/>
              <a:gd name="T8" fmla="*/ 2147483646 w 789"/>
              <a:gd name="T9" fmla="*/ 2147483646 h 333"/>
              <a:gd name="T10" fmla="*/ 2147483646 w 789"/>
              <a:gd name="T11" fmla="*/ 2147483646 h 333"/>
              <a:gd name="T12" fmla="*/ 2147483646 w 789"/>
              <a:gd name="T13" fmla="*/ 2147483646 h 333"/>
              <a:gd name="T14" fmla="*/ 2147483646 w 789"/>
              <a:gd name="T15" fmla="*/ 2147483646 h 333"/>
              <a:gd name="T16" fmla="*/ 2147483646 w 789"/>
              <a:gd name="T17" fmla="*/ 0 h 333"/>
              <a:gd name="T18" fmla="*/ 2147483646 w 789"/>
              <a:gd name="T19" fmla="*/ 0 h 333"/>
              <a:gd name="T20" fmla="*/ 2147483646 w 789"/>
              <a:gd name="T21" fmla="*/ 2147483646 h 333"/>
              <a:gd name="T22" fmla="*/ 2147483646 w 789"/>
              <a:gd name="T23" fmla="*/ 2147483646 h 333"/>
              <a:gd name="T24" fmla="*/ 2147483646 w 789"/>
              <a:gd name="T25" fmla="*/ 2147483646 h 333"/>
              <a:gd name="T26" fmla="*/ 2147483646 w 789"/>
              <a:gd name="T27" fmla="*/ 2147483646 h 333"/>
              <a:gd name="T28" fmla="*/ 2147483646 w 789"/>
              <a:gd name="T29" fmla="*/ 2147483646 h 333"/>
              <a:gd name="T30" fmla="*/ 2147483646 w 789"/>
              <a:gd name="T31" fmla="*/ 2147483646 h 333"/>
              <a:gd name="T32" fmla="*/ 2147483646 w 789"/>
              <a:gd name="T33" fmla="*/ 2147483646 h 333"/>
              <a:gd name="T34" fmla="*/ 2147483646 w 789"/>
              <a:gd name="T35" fmla="*/ 2147483646 h 333"/>
              <a:gd name="T36" fmla="*/ 2147483646 w 789"/>
              <a:gd name="T37" fmla="*/ 2147483646 h 333"/>
              <a:gd name="T38" fmla="*/ 2147483646 w 789"/>
              <a:gd name="T39" fmla="*/ 2147483646 h 333"/>
              <a:gd name="T40" fmla="*/ 2147483646 w 789"/>
              <a:gd name="T41" fmla="*/ 2147483646 h 333"/>
              <a:gd name="T42" fmla="*/ 2147483646 w 789"/>
              <a:gd name="T43" fmla="*/ 2147483646 h 333"/>
              <a:gd name="T44" fmla="*/ 2147483646 w 789"/>
              <a:gd name="T45" fmla="*/ 2147483646 h 333"/>
              <a:gd name="T46" fmla="*/ 2147483646 w 789"/>
              <a:gd name="T47" fmla="*/ 2147483646 h 333"/>
              <a:gd name="T48" fmla="*/ 2147483646 w 789"/>
              <a:gd name="T49" fmla="*/ 2147483646 h 333"/>
              <a:gd name="T50" fmla="*/ 2147483646 w 789"/>
              <a:gd name="T51" fmla="*/ 2147483646 h 333"/>
              <a:gd name="T52" fmla="*/ 2147483646 w 789"/>
              <a:gd name="T53" fmla="*/ 2147483646 h 333"/>
              <a:gd name="T54" fmla="*/ 2147483646 w 789"/>
              <a:gd name="T55" fmla="*/ 2147483646 h 333"/>
              <a:gd name="T56" fmla="*/ 2147483646 w 789"/>
              <a:gd name="T57" fmla="*/ 2147483646 h 333"/>
              <a:gd name="T58" fmla="*/ 2147483646 w 789"/>
              <a:gd name="T59" fmla="*/ 2147483646 h 333"/>
              <a:gd name="T60" fmla="*/ 2147483646 w 789"/>
              <a:gd name="T61" fmla="*/ 2147483646 h 333"/>
              <a:gd name="T62" fmla="*/ 2147483646 w 789"/>
              <a:gd name="T63" fmla="*/ 2147483646 h 333"/>
              <a:gd name="T64" fmla="*/ 2147483646 w 789"/>
              <a:gd name="T65" fmla="*/ 2147483646 h 333"/>
              <a:gd name="T66" fmla="*/ 2147483646 w 789"/>
              <a:gd name="T67" fmla="*/ 2147483646 h 333"/>
              <a:gd name="T68" fmla="*/ 2147483646 w 789"/>
              <a:gd name="T69" fmla="*/ 2147483646 h 333"/>
              <a:gd name="T70" fmla="*/ 2147483646 w 789"/>
              <a:gd name="T71" fmla="*/ 2147483646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788" y="166"/>
                </a:moveTo>
                <a:lnTo>
                  <a:pt x="787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7" y="70"/>
                </a:lnTo>
                <a:lnTo>
                  <a:pt x="696" y="59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0"/>
                </a:lnTo>
                <a:lnTo>
                  <a:pt x="394" y="0"/>
                </a:lnTo>
                <a:lnTo>
                  <a:pt x="360" y="0"/>
                </a:lnTo>
                <a:lnTo>
                  <a:pt x="325" y="3"/>
                </a:lnTo>
                <a:lnTo>
                  <a:pt x="292" y="6"/>
                </a:lnTo>
                <a:lnTo>
                  <a:pt x="260" y="10"/>
                </a:lnTo>
                <a:lnTo>
                  <a:pt x="228" y="16"/>
                </a:lnTo>
                <a:lnTo>
                  <a:pt x="197" y="22"/>
                </a:lnTo>
                <a:lnTo>
                  <a:pt x="168" y="30"/>
                </a:lnTo>
                <a:lnTo>
                  <a:pt x="141" y="39"/>
                </a:lnTo>
                <a:lnTo>
                  <a:pt x="115" y="49"/>
                </a:lnTo>
                <a:lnTo>
                  <a:pt x="92" y="59"/>
                </a:lnTo>
                <a:lnTo>
                  <a:pt x="71" y="70"/>
                </a:lnTo>
                <a:lnTo>
                  <a:pt x="53" y="83"/>
                </a:lnTo>
                <a:lnTo>
                  <a:pt x="37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7"/>
                </a:lnTo>
                <a:lnTo>
                  <a:pt x="1" y="151"/>
                </a:lnTo>
                <a:lnTo>
                  <a:pt x="0" y="166"/>
                </a:lnTo>
                <a:lnTo>
                  <a:pt x="1" y="180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7" y="236"/>
                </a:lnTo>
                <a:lnTo>
                  <a:pt x="53" y="249"/>
                </a:lnTo>
                <a:lnTo>
                  <a:pt x="71" y="261"/>
                </a:lnTo>
                <a:lnTo>
                  <a:pt x="92" y="273"/>
                </a:lnTo>
                <a:lnTo>
                  <a:pt x="115" y="284"/>
                </a:lnTo>
                <a:lnTo>
                  <a:pt x="141" y="294"/>
                </a:lnTo>
                <a:lnTo>
                  <a:pt x="168" y="302"/>
                </a:lnTo>
                <a:lnTo>
                  <a:pt x="197" y="310"/>
                </a:lnTo>
                <a:lnTo>
                  <a:pt x="228" y="317"/>
                </a:lnTo>
                <a:lnTo>
                  <a:pt x="260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1"/>
                </a:lnTo>
                <a:lnTo>
                  <a:pt x="394" y="332"/>
                </a:lnTo>
                <a:lnTo>
                  <a:pt x="429" y="331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1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JNAME</a:t>
            </a:r>
          </a:p>
        </p:txBody>
      </p:sp>
      <p:sp>
        <p:nvSpPr>
          <p:cNvPr id="24600" name="Line 22">
            <a:extLst>
              <a:ext uri="{FF2B5EF4-FFF2-40B4-BE49-F238E27FC236}">
                <a16:creationId xmlns:a16="http://schemas.microsoft.com/office/drawing/2014/main" id="{85441D84-913F-44F6-B118-EAE1C97125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4030" y="4611688"/>
            <a:ext cx="834126" cy="22384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0B2BA2-A89B-4E6A-8AC6-6BC8D506B08B}"/>
              </a:ext>
            </a:extLst>
          </p:cNvPr>
          <p:cNvSpPr txBox="1"/>
          <p:nvPr/>
        </p:nvSpPr>
        <p:spPr>
          <a:xfrm>
            <a:off x="701187" y="402590"/>
            <a:ext cx="180421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seeing a `supply` diamond shape, imagine a set of lines representing individual relationships.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line connects a triplet of dots representing one primary key value from suppliers, one primary key value from parts, and one primary key value from projects.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">
            <a:extLst>
              <a:ext uri="{FF2B5EF4-FFF2-40B4-BE49-F238E27FC236}">
                <a16:creationId xmlns:a16="http://schemas.microsoft.com/office/drawing/2014/main" id="{AE3EF802-C5C1-4403-B6B4-F9947A208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3530" y="1099754"/>
            <a:ext cx="8938932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For m:n relationships </a:t>
            </a:r>
            <a:r>
              <a:rPr lang="en-US" altLang="en-US" sz="2400" dirty="0">
                <a:latin typeface="Comic Sans MS" panose="030F0702030302020204" pitchFamily="66" charset="0"/>
              </a:rPr>
              <a:t>without any other constraints, use a diamond notation without any arrows going into the diamond or any bold lines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A student belongs to zero or more clubs.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A club has zero or more students</a:t>
            </a:r>
          </a:p>
        </p:txBody>
      </p:sp>
      <p:sp>
        <p:nvSpPr>
          <p:cNvPr id="29699" name="Freeform 7">
            <a:extLst>
              <a:ext uri="{FF2B5EF4-FFF2-40B4-BE49-F238E27FC236}">
                <a16:creationId xmlns:a16="http://schemas.microsoft.com/office/drawing/2014/main" id="{5D2C9BA1-457D-44E7-A80D-97C8FB56DD68}"/>
              </a:ext>
            </a:extLst>
          </p:cNvPr>
          <p:cNvSpPr>
            <a:spLocks/>
          </p:cNvSpPr>
          <p:nvPr/>
        </p:nvSpPr>
        <p:spPr bwMode="auto">
          <a:xfrm>
            <a:off x="7527925" y="5202239"/>
            <a:ext cx="1905000" cy="814387"/>
          </a:xfrm>
          <a:custGeom>
            <a:avLst/>
            <a:gdLst>
              <a:gd name="T0" fmla="*/ 2147483646 w 743"/>
              <a:gd name="T1" fmla="*/ 2147483646 h 345"/>
              <a:gd name="T2" fmla="*/ 2147483646 w 743"/>
              <a:gd name="T3" fmla="*/ 0 h 345"/>
              <a:gd name="T4" fmla="*/ 0 w 743"/>
              <a:gd name="T5" fmla="*/ 0 h 345"/>
              <a:gd name="T6" fmla="*/ 0 w 743"/>
              <a:gd name="T7" fmla="*/ 2147483646 h 345"/>
              <a:gd name="T8" fmla="*/ 2147483646 w 743"/>
              <a:gd name="T9" fmla="*/ 2147483646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3"/>
              <a:gd name="T16" fmla="*/ 0 h 345"/>
              <a:gd name="T17" fmla="*/ 743 w 743"/>
              <a:gd name="T18" fmla="*/ 345 h 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On-campus Clubs</a:t>
            </a:r>
          </a:p>
        </p:txBody>
      </p:sp>
      <p:sp>
        <p:nvSpPr>
          <p:cNvPr id="29700" name="Freeform 7">
            <a:extLst>
              <a:ext uri="{FF2B5EF4-FFF2-40B4-BE49-F238E27FC236}">
                <a16:creationId xmlns:a16="http://schemas.microsoft.com/office/drawing/2014/main" id="{CA93975E-8195-40E9-AAF3-7F82369E3BAE}"/>
              </a:ext>
            </a:extLst>
          </p:cNvPr>
          <p:cNvSpPr>
            <a:spLocks/>
          </p:cNvSpPr>
          <p:nvPr/>
        </p:nvSpPr>
        <p:spPr bwMode="auto">
          <a:xfrm>
            <a:off x="2879725" y="5151439"/>
            <a:ext cx="1754188" cy="547687"/>
          </a:xfrm>
          <a:custGeom>
            <a:avLst/>
            <a:gdLst>
              <a:gd name="T0" fmla="*/ 2147483646 w 743"/>
              <a:gd name="T1" fmla="*/ 2147483646 h 345"/>
              <a:gd name="T2" fmla="*/ 2147483646 w 743"/>
              <a:gd name="T3" fmla="*/ 0 h 345"/>
              <a:gd name="T4" fmla="*/ 0 w 743"/>
              <a:gd name="T5" fmla="*/ 0 h 345"/>
              <a:gd name="T6" fmla="*/ 0 w 743"/>
              <a:gd name="T7" fmla="*/ 2147483646 h 345"/>
              <a:gd name="T8" fmla="*/ 2147483646 w 743"/>
              <a:gd name="T9" fmla="*/ 2147483646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3"/>
              <a:gd name="T16" fmla="*/ 0 h 345"/>
              <a:gd name="T17" fmla="*/ 743 w 743"/>
              <a:gd name="T18" fmla="*/ 345 h 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Students</a:t>
            </a:r>
          </a:p>
        </p:txBody>
      </p:sp>
      <p:sp>
        <p:nvSpPr>
          <p:cNvPr id="29701" name="Freeform 4">
            <a:extLst>
              <a:ext uri="{FF2B5EF4-FFF2-40B4-BE49-F238E27FC236}">
                <a16:creationId xmlns:a16="http://schemas.microsoft.com/office/drawing/2014/main" id="{82F8EE3E-5FEE-48D4-870C-D96969B8C526}"/>
              </a:ext>
            </a:extLst>
          </p:cNvPr>
          <p:cNvSpPr>
            <a:spLocks/>
          </p:cNvSpPr>
          <p:nvPr/>
        </p:nvSpPr>
        <p:spPr bwMode="auto">
          <a:xfrm>
            <a:off x="3565525" y="4376739"/>
            <a:ext cx="1295400" cy="573087"/>
          </a:xfrm>
          <a:custGeom>
            <a:avLst/>
            <a:gdLst>
              <a:gd name="T0" fmla="*/ 2147483646 w 374"/>
              <a:gd name="T1" fmla="*/ 2147483646 h 334"/>
              <a:gd name="T2" fmla="*/ 2147483646 w 374"/>
              <a:gd name="T3" fmla="*/ 2147483646 h 334"/>
              <a:gd name="T4" fmla="*/ 2147483646 w 374"/>
              <a:gd name="T5" fmla="*/ 2147483646 h 334"/>
              <a:gd name="T6" fmla="*/ 2147483646 w 374"/>
              <a:gd name="T7" fmla="*/ 2147483646 h 334"/>
              <a:gd name="T8" fmla="*/ 2147483646 w 374"/>
              <a:gd name="T9" fmla="*/ 2147483646 h 334"/>
              <a:gd name="T10" fmla="*/ 2147483646 w 374"/>
              <a:gd name="T11" fmla="*/ 2147483646 h 334"/>
              <a:gd name="T12" fmla="*/ 2147483646 w 374"/>
              <a:gd name="T13" fmla="*/ 2147483646 h 334"/>
              <a:gd name="T14" fmla="*/ 2147483646 w 374"/>
              <a:gd name="T15" fmla="*/ 2147483646 h 334"/>
              <a:gd name="T16" fmla="*/ 2147483646 w 374"/>
              <a:gd name="T17" fmla="*/ 0 h 334"/>
              <a:gd name="T18" fmla="*/ 2147483646 w 374"/>
              <a:gd name="T19" fmla="*/ 0 h 334"/>
              <a:gd name="T20" fmla="*/ 2147483646 w 374"/>
              <a:gd name="T21" fmla="*/ 2147483646 h 334"/>
              <a:gd name="T22" fmla="*/ 2147483646 w 374"/>
              <a:gd name="T23" fmla="*/ 2147483646 h 334"/>
              <a:gd name="T24" fmla="*/ 2147483646 w 374"/>
              <a:gd name="T25" fmla="*/ 2147483646 h 334"/>
              <a:gd name="T26" fmla="*/ 2147483646 w 374"/>
              <a:gd name="T27" fmla="*/ 2147483646 h 334"/>
              <a:gd name="T28" fmla="*/ 2147483646 w 374"/>
              <a:gd name="T29" fmla="*/ 2147483646 h 334"/>
              <a:gd name="T30" fmla="*/ 2147483646 w 374"/>
              <a:gd name="T31" fmla="*/ 2147483646 h 334"/>
              <a:gd name="T32" fmla="*/ 2147483646 w 374"/>
              <a:gd name="T33" fmla="*/ 2147483646 h 334"/>
              <a:gd name="T34" fmla="*/ 2147483646 w 374"/>
              <a:gd name="T35" fmla="*/ 2147483646 h 334"/>
              <a:gd name="T36" fmla="*/ 2147483646 w 374"/>
              <a:gd name="T37" fmla="*/ 2147483646 h 334"/>
              <a:gd name="T38" fmla="*/ 2147483646 w 374"/>
              <a:gd name="T39" fmla="*/ 2147483646 h 334"/>
              <a:gd name="T40" fmla="*/ 2147483646 w 374"/>
              <a:gd name="T41" fmla="*/ 2147483646 h 334"/>
              <a:gd name="T42" fmla="*/ 2147483646 w 374"/>
              <a:gd name="T43" fmla="*/ 2147483646 h 334"/>
              <a:gd name="T44" fmla="*/ 2147483646 w 374"/>
              <a:gd name="T45" fmla="*/ 2147483646 h 334"/>
              <a:gd name="T46" fmla="*/ 2147483646 w 374"/>
              <a:gd name="T47" fmla="*/ 2147483646 h 334"/>
              <a:gd name="T48" fmla="*/ 2147483646 w 374"/>
              <a:gd name="T49" fmla="*/ 2147483646 h 334"/>
              <a:gd name="T50" fmla="*/ 2147483646 w 374"/>
              <a:gd name="T51" fmla="*/ 2147483646 h 334"/>
              <a:gd name="T52" fmla="*/ 2147483646 w 374"/>
              <a:gd name="T53" fmla="*/ 2147483646 h 334"/>
              <a:gd name="T54" fmla="*/ 2147483646 w 374"/>
              <a:gd name="T55" fmla="*/ 2147483646 h 334"/>
              <a:gd name="T56" fmla="*/ 2147483646 w 374"/>
              <a:gd name="T57" fmla="*/ 2147483646 h 334"/>
              <a:gd name="T58" fmla="*/ 2147483646 w 374"/>
              <a:gd name="T59" fmla="*/ 2147483646 h 334"/>
              <a:gd name="T60" fmla="*/ 2147483646 w 374"/>
              <a:gd name="T61" fmla="*/ 2147483646 h 334"/>
              <a:gd name="T62" fmla="*/ 2147483646 w 374"/>
              <a:gd name="T63" fmla="*/ 2147483646 h 334"/>
              <a:gd name="T64" fmla="*/ 2147483646 w 374"/>
              <a:gd name="T65" fmla="*/ 2147483646 h 334"/>
              <a:gd name="T66" fmla="*/ 2147483646 w 374"/>
              <a:gd name="T67" fmla="*/ 2147483646 h 334"/>
              <a:gd name="T68" fmla="*/ 2147483646 w 374"/>
              <a:gd name="T69" fmla="*/ 2147483646 h 334"/>
              <a:gd name="T70" fmla="*/ 2147483646 w 374"/>
              <a:gd name="T71" fmla="*/ 2147483646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8"/>
                </a:lnTo>
                <a:lnTo>
                  <a:pt x="366" y="122"/>
                </a:lnTo>
                <a:lnTo>
                  <a:pt x="361" y="108"/>
                </a:lnTo>
                <a:lnTo>
                  <a:pt x="355" y="95"/>
                </a:lnTo>
                <a:lnTo>
                  <a:pt x="348" y="83"/>
                </a:lnTo>
                <a:lnTo>
                  <a:pt x="339" y="70"/>
                </a:lnTo>
                <a:lnTo>
                  <a:pt x="329" y="59"/>
                </a:lnTo>
                <a:lnTo>
                  <a:pt x="318" y="49"/>
                </a:lnTo>
                <a:lnTo>
                  <a:pt x="305" y="39"/>
                </a:lnTo>
                <a:lnTo>
                  <a:pt x="293" y="29"/>
                </a:lnTo>
                <a:lnTo>
                  <a:pt x="279" y="21"/>
                </a:lnTo>
                <a:lnTo>
                  <a:pt x="265" y="15"/>
                </a:lnTo>
                <a:lnTo>
                  <a:pt x="250" y="9"/>
                </a:lnTo>
                <a:lnTo>
                  <a:pt x="234" y="5"/>
                </a:lnTo>
                <a:lnTo>
                  <a:pt x="219" y="2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2"/>
                </a:lnTo>
                <a:lnTo>
                  <a:pt x="138" y="5"/>
                </a:lnTo>
                <a:lnTo>
                  <a:pt x="122" y="9"/>
                </a:lnTo>
                <a:lnTo>
                  <a:pt x="108" y="15"/>
                </a:lnTo>
                <a:lnTo>
                  <a:pt x="93" y="21"/>
                </a:lnTo>
                <a:lnTo>
                  <a:pt x="80" y="29"/>
                </a:lnTo>
                <a:lnTo>
                  <a:pt x="67" y="39"/>
                </a:lnTo>
                <a:lnTo>
                  <a:pt x="55" y="49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8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6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2"/>
                </a:lnTo>
                <a:lnTo>
                  <a:pt x="43" y="273"/>
                </a:lnTo>
                <a:lnTo>
                  <a:pt x="55" y="283"/>
                </a:lnTo>
                <a:lnTo>
                  <a:pt x="67" y="294"/>
                </a:lnTo>
                <a:lnTo>
                  <a:pt x="80" y="303"/>
                </a:lnTo>
                <a:lnTo>
                  <a:pt x="93" y="310"/>
                </a:lnTo>
                <a:lnTo>
                  <a:pt x="108" y="317"/>
                </a:lnTo>
                <a:lnTo>
                  <a:pt x="122" y="323"/>
                </a:lnTo>
                <a:lnTo>
                  <a:pt x="138" y="327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4" y="327"/>
                </a:lnTo>
                <a:lnTo>
                  <a:pt x="250" y="323"/>
                </a:lnTo>
                <a:lnTo>
                  <a:pt x="265" y="317"/>
                </a:lnTo>
                <a:lnTo>
                  <a:pt x="279" y="310"/>
                </a:lnTo>
                <a:lnTo>
                  <a:pt x="293" y="303"/>
                </a:lnTo>
                <a:lnTo>
                  <a:pt x="305" y="294"/>
                </a:lnTo>
                <a:lnTo>
                  <a:pt x="318" y="283"/>
                </a:lnTo>
                <a:lnTo>
                  <a:pt x="329" y="273"/>
                </a:lnTo>
                <a:lnTo>
                  <a:pt x="339" y="262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6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NAME</a:t>
            </a:r>
          </a:p>
        </p:txBody>
      </p:sp>
      <p:sp>
        <p:nvSpPr>
          <p:cNvPr id="29702" name="Freeform 5">
            <a:extLst>
              <a:ext uri="{FF2B5EF4-FFF2-40B4-BE49-F238E27FC236}">
                <a16:creationId xmlns:a16="http://schemas.microsoft.com/office/drawing/2014/main" id="{C4EB3F50-695A-4F1F-B78C-E01094D80BEC}"/>
              </a:ext>
            </a:extLst>
          </p:cNvPr>
          <p:cNvSpPr>
            <a:spLocks/>
          </p:cNvSpPr>
          <p:nvPr/>
        </p:nvSpPr>
        <p:spPr bwMode="auto">
          <a:xfrm>
            <a:off x="2803526" y="4397376"/>
            <a:ext cx="593725" cy="530225"/>
          </a:xfrm>
          <a:custGeom>
            <a:avLst/>
            <a:gdLst>
              <a:gd name="T0" fmla="*/ 2147483646 w 374"/>
              <a:gd name="T1" fmla="*/ 2147483646 h 334"/>
              <a:gd name="T2" fmla="*/ 2147483646 w 374"/>
              <a:gd name="T3" fmla="*/ 2147483646 h 334"/>
              <a:gd name="T4" fmla="*/ 2147483646 w 374"/>
              <a:gd name="T5" fmla="*/ 2147483646 h 334"/>
              <a:gd name="T6" fmla="*/ 2147483646 w 374"/>
              <a:gd name="T7" fmla="*/ 2147483646 h 334"/>
              <a:gd name="T8" fmla="*/ 2147483646 w 374"/>
              <a:gd name="T9" fmla="*/ 2147483646 h 334"/>
              <a:gd name="T10" fmla="*/ 2147483646 w 374"/>
              <a:gd name="T11" fmla="*/ 2147483646 h 334"/>
              <a:gd name="T12" fmla="*/ 2147483646 w 374"/>
              <a:gd name="T13" fmla="*/ 2147483646 h 334"/>
              <a:gd name="T14" fmla="*/ 2147483646 w 374"/>
              <a:gd name="T15" fmla="*/ 2147483646 h 334"/>
              <a:gd name="T16" fmla="*/ 2147483646 w 374"/>
              <a:gd name="T17" fmla="*/ 0 h 334"/>
              <a:gd name="T18" fmla="*/ 2147483646 w 374"/>
              <a:gd name="T19" fmla="*/ 0 h 334"/>
              <a:gd name="T20" fmla="*/ 2147483646 w 374"/>
              <a:gd name="T21" fmla="*/ 2147483646 h 334"/>
              <a:gd name="T22" fmla="*/ 2147483646 w 374"/>
              <a:gd name="T23" fmla="*/ 2147483646 h 334"/>
              <a:gd name="T24" fmla="*/ 2147483646 w 374"/>
              <a:gd name="T25" fmla="*/ 2147483646 h 334"/>
              <a:gd name="T26" fmla="*/ 2147483646 w 374"/>
              <a:gd name="T27" fmla="*/ 2147483646 h 334"/>
              <a:gd name="T28" fmla="*/ 2147483646 w 374"/>
              <a:gd name="T29" fmla="*/ 2147483646 h 334"/>
              <a:gd name="T30" fmla="*/ 2147483646 w 374"/>
              <a:gd name="T31" fmla="*/ 2147483646 h 334"/>
              <a:gd name="T32" fmla="*/ 2147483646 w 374"/>
              <a:gd name="T33" fmla="*/ 2147483646 h 334"/>
              <a:gd name="T34" fmla="*/ 2147483646 w 374"/>
              <a:gd name="T35" fmla="*/ 2147483646 h 334"/>
              <a:gd name="T36" fmla="*/ 2147483646 w 374"/>
              <a:gd name="T37" fmla="*/ 2147483646 h 334"/>
              <a:gd name="T38" fmla="*/ 2147483646 w 374"/>
              <a:gd name="T39" fmla="*/ 2147483646 h 334"/>
              <a:gd name="T40" fmla="*/ 2147483646 w 374"/>
              <a:gd name="T41" fmla="*/ 2147483646 h 334"/>
              <a:gd name="T42" fmla="*/ 2147483646 w 374"/>
              <a:gd name="T43" fmla="*/ 2147483646 h 334"/>
              <a:gd name="T44" fmla="*/ 2147483646 w 374"/>
              <a:gd name="T45" fmla="*/ 2147483646 h 334"/>
              <a:gd name="T46" fmla="*/ 2147483646 w 374"/>
              <a:gd name="T47" fmla="*/ 2147483646 h 334"/>
              <a:gd name="T48" fmla="*/ 2147483646 w 374"/>
              <a:gd name="T49" fmla="*/ 2147483646 h 334"/>
              <a:gd name="T50" fmla="*/ 2147483646 w 374"/>
              <a:gd name="T51" fmla="*/ 2147483646 h 334"/>
              <a:gd name="T52" fmla="*/ 2147483646 w 374"/>
              <a:gd name="T53" fmla="*/ 2147483646 h 334"/>
              <a:gd name="T54" fmla="*/ 2147483646 w 374"/>
              <a:gd name="T55" fmla="*/ 2147483646 h 334"/>
              <a:gd name="T56" fmla="*/ 2147483646 w 374"/>
              <a:gd name="T57" fmla="*/ 2147483646 h 334"/>
              <a:gd name="T58" fmla="*/ 2147483646 w 374"/>
              <a:gd name="T59" fmla="*/ 2147483646 h 334"/>
              <a:gd name="T60" fmla="*/ 2147483646 w 374"/>
              <a:gd name="T61" fmla="*/ 2147483646 h 334"/>
              <a:gd name="T62" fmla="*/ 2147483646 w 374"/>
              <a:gd name="T63" fmla="*/ 2147483646 h 334"/>
              <a:gd name="T64" fmla="*/ 2147483646 w 374"/>
              <a:gd name="T65" fmla="*/ 2147483646 h 334"/>
              <a:gd name="T66" fmla="*/ 2147483646 w 374"/>
              <a:gd name="T67" fmla="*/ 2147483646 h 334"/>
              <a:gd name="T68" fmla="*/ 2147483646 w 374"/>
              <a:gd name="T69" fmla="*/ 2147483646 h 334"/>
              <a:gd name="T70" fmla="*/ 2147483646 w 374"/>
              <a:gd name="T71" fmla="*/ 2147483646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5" y="94"/>
                </a:lnTo>
                <a:lnTo>
                  <a:pt x="348" y="83"/>
                </a:lnTo>
                <a:lnTo>
                  <a:pt x="339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9" y="21"/>
                </a:lnTo>
                <a:lnTo>
                  <a:pt x="265" y="14"/>
                </a:lnTo>
                <a:lnTo>
                  <a:pt x="250" y="9"/>
                </a:lnTo>
                <a:lnTo>
                  <a:pt x="235" y="4"/>
                </a:lnTo>
                <a:lnTo>
                  <a:pt x="219" y="1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1"/>
                </a:lnTo>
                <a:lnTo>
                  <a:pt x="138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7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4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2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8" y="325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5" y="325"/>
                </a:lnTo>
                <a:lnTo>
                  <a:pt x="250" y="323"/>
                </a:lnTo>
                <a:lnTo>
                  <a:pt x="265" y="316"/>
                </a:lnTo>
                <a:lnTo>
                  <a:pt x="279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9" y="261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u="sng">
                <a:latin typeface="Comic Sans MS" panose="030F0702030302020204" pitchFamily="66" charset="0"/>
              </a:rPr>
              <a:t>SID</a:t>
            </a:r>
          </a:p>
        </p:txBody>
      </p:sp>
      <p:sp>
        <p:nvSpPr>
          <p:cNvPr id="29703" name="Freeform 6">
            <a:extLst>
              <a:ext uri="{FF2B5EF4-FFF2-40B4-BE49-F238E27FC236}">
                <a16:creationId xmlns:a16="http://schemas.microsoft.com/office/drawing/2014/main" id="{BDD32BD0-77A2-4864-A4BF-A908F5E92038}"/>
              </a:ext>
            </a:extLst>
          </p:cNvPr>
          <p:cNvSpPr>
            <a:spLocks/>
          </p:cNvSpPr>
          <p:nvPr/>
        </p:nvSpPr>
        <p:spPr bwMode="auto">
          <a:xfrm>
            <a:off x="7516814" y="4437064"/>
            <a:ext cx="593725" cy="530225"/>
          </a:xfrm>
          <a:custGeom>
            <a:avLst/>
            <a:gdLst>
              <a:gd name="T0" fmla="*/ 2147483646 w 374"/>
              <a:gd name="T1" fmla="*/ 2147483646 h 334"/>
              <a:gd name="T2" fmla="*/ 2147483646 w 374"/>
              <a:gd name="T3" fmla="*/ 2147483646 h 334"/>
              <a:gd name="T4" fmla="*/ 2147483646 w 374"/>
              <a:gd name="T5" fmla="*/ 2147483646 h 334"/>
              <a:gd name="T6" fmla="*/ 2147483646 w 374"/>
              <a:gd name="T7" fmla="*/ 2147483646 h 334"/>
              <a:gd name="T8" fmla="*/ 2147483646 w 374"/>
              <a:gd name="T9" fmla="*/ 2147483646 h 334"/>
              <a:gd name="T10" fmla="*/ 2147483646 w 374"/>
              <a:gd name="T11" fmla="*/ 2147483646 h 334"/>
              <a:gd name="T12" fmla="*/ 2147483646 w 374"/>
              <a:gd name="T13" fmla="*/ 2147483646 h 334"/>
              <a:gd name="T14" fmla="*/ 2147483646 w 374"/>
              <a:gd name="T15" fmla="*/ 2147483646 h 334"/>
              <a:gd name="T16" fmla="*/ 2147483646 w 374"/>
              <a:gd name="T17" fmla="*/ 0 h 334"/>
              <a:gd name="T18" fmla="*/ 2147483646 w 374"/>
              <a:gd name="T19" fmla="*/ 0 h 334"/>
              <a:gd name="T20" fmla="*/ 2147483646 w 374"/>
              <a:gd name="T21" fmla="*/ 2147483646 h 334"/>
              <a:gd name="T22" fmla="*/ 2147483646 w 374"/>
              <a:gd name="T23" fmla="*/ 2147483646 h 334"/>
              <a:gd name="T24" fmla="*/ 2147483646 w 374"/>
              <a:gd name="T25" fmla="*/ 2147483646 h 334"/>
              <a:gd name="T26" fmla="*/ 2147483646 w 374"/>
              <a:gd name="T27" fmla="*/ 2147483646 h 334"/>
              <a:gd name="T28" fmla="*/ 2147483646 w 374"/>
              <a:gd name="T29" fmla="*/ 2147483646 h 334"/>
              <a:gd name="T30" fmla="*/ 2147483646 w 374"/>
              <a:gd name="T31" fmla="*/ 2147483646 h 334"/>
              <a:gd name="T32" fmla="*/ 2147483646 w 374"/>
              <a:gd name="T33" fmla="*/ 2147483646 h 334"/>
              <a:gd name="T34" fmla="*/ 2147483646 w 374"/>
              <a:gd name="T35" fmla="*/ 2147483646 h 334"/>
              <a:gd name="T36" fmla="*/ 2147483646 w 374"/>
              <a:gd name="T37" fmla="*/ 2147483646 h 334"/>
              <a:gd name="T38" fmla="*/ 2147483646 w 374"/>
              <a:gd name="T39" fmla="*/ 2147483646 h 334"/>
              <a:gd name="T40" fmla="*/ 2147483646 w 374"/>
              <a:gd name="T41" fmla="*/ 2147483646 h 334"/>
              <a:gd name="T42" fmla="*/ 2147483646 w 374"/>
              <a:gd name="T43" fmla="*/ 2147483646 h 334"/>
              <a:gd name="T44" fmla="*/ 2147483646 w 374"/>
              <a:gd name="T45" fmla="*/ 2147483646 h 334"/>
              <a:gd name="T46" fmla="*/ 2147483646 w 374"/>
              <a:gd name="T47" fmla="*/ 2147483646 h 334"/>
              <a:gd name="T48" fmla="*/ 2147483646 w 374"/>
              <a:gd name="T49" fmla="*/ 2147483646 h 334"/>
              <a:gd name="T50" fmla="*/ 2147483646 w 374"/>
              <a:gd name="T51" fmla="*/ 2147483646 h 334"/>
              <a:gd name="T52" fmla="*/ 2147483646 w 374"/>
              <a:gd name="T53" fmla="*/ 2147483646 h 334"/>
              <a:gd name="T54" fmla="*/ 2147483646 w 374"/>
              <a:gd name="T55" fmla="*/ 2147483646 h 334"/>
              <a:gd name="T56" fmla="*/ 2147483646 w 374"/>
              <a:gd name="T57" fmla="*/ 2147483646 h 334"/>
              <a:gd name="T58" fmla="*/ 2147483646 w 374"/>
              <a:gd name="T59" fmla="*/ 2147483646 h 334"/>
              <a:gd name="T60" fmla="*/ 2147483646 w 374"/>
              <a:gd name="T61" fmla="*/ 2147483646 h 334"/>
              <a:gd name="T62" fmla="*/ 2147483646 w 374"/>
              <a:gd name="T63" fmla="*/ 2147483646 h 334"/>
              <a:gd name="T64" fmla="*/ 2147483646 w 374"/>
              <a:gd name="T65" fmla="*/ 2147483646 h 334"/>
              <a:gd name="T66" fmla="*/ 2147483646 w 374"/>
              <a:gd name="T67" fmla="*/ 2147483646 h 334"/>
              <a:gd name="T68" fmla="*/ 2147483646 w 374"/>
              <a:gd name="T69" fmla="*/ 2147483646 h 334"/>
              <a:gd name="T70" fmla="*/ 2147483646 w 374"/>
              <a:gd name="T71" fmla="*/ 2147483646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5" y="94"/>
                </a:lnTo>
                <a:lnTo>
                  <a:pt x="348" y="83"/>
                </a:lnTo>
                <a:lnTo>
                  <a:pt x="339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9" y="21"/>
                </a:lnTo>
                <a:lnTo>
                  <a:pt x="265" y="14"/>
                </a:lnTo>
                <a:lnTo>
                  <a:pt x="250" y="9"/>
                </a:lnTo>
                <a:lnTo>
                  <a:pt x="235" y="4"/>
                </a:lnTo>
                <a:lnTo>
                  <a:pt x="219" y="1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1"/>
                </a:lnTo>
                <a:lnTo>
                  <a:pt x="138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7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4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2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8" y="325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5" y="325"/>
                </a:lnTo>
                <a:lnTo>
                  <a:pt x="250" y="323"/>
                </a:lnTo>
                <a:lnTo>
                  <a:pt x="265" y="316"/>
                </a:lnTo>
                <a:lnTo>
                  <a:pt x="279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9" y="261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u="sng">
                <a:latin typeface="Comic Sans MS" panose="030F0702030302020204" pitchFamily="66" charset="0"/>
              </a:rPr>
              <a:t>CID</a:t>
            </a:r>
          </a:p>
        </p:txBody>
      </p:sp>
      <p:sp>
        <p:nvSpPr>
          <p:cNvPr id="29704" name="Freeform 7">
            <a:extLst>
              <a:ext uri="{FF2B5EF4-FFF2-40B4-BE49-F238E27FC236}">
                <a16:creationId xmlns:a16="http://schemas.microsoft.com/office/drawing/2014/main" id="{3A8478D6-F531-406F-B506-3938757A8A22}"/>
              </a:ext>
            </a:extLst>
          </p:cNvPr>
          <p:cNvSpPr>
            <a:spLocks/>
          </p:cNvSpPr>
          <p:nvPr/>
        </p:nvSpPr>
        <p:spPr bwMode="auto">
          <a:xfrm>
            <a:off x="8686801" y="4419601"/>
            <a:ext cx="974725" cy="530225"/>
          </a:xfrm>
          <a:custGeom>
            <a:avLst/>
            <a:gdLst>
              <a:gd name="T0" fmla="*/ 2147483646 w 374"/>
              <a:gd name="T1" fmla="*/ 2147483646 h 334"/>
              <a:gd name="T2" fmla="*/ 2147483646 w 374"/>
              <a:gd name="T3" fmla="*/ 2147483646 h 334"/>
              <a:gd name="T4" fmla="*/ 2147483646 w 374"/>
              <a:gd name="T5" fmla="*/ 2147483646 h 334"/>
              <a:gd name="T6" fmla="*/ 2147483646 w 374"/>
              <a:gd name="T7" fmla="*/ 2147483646 h 334"/>
              <a:gd name="T8" fmla="*/ 2147483646 w 374"/>
              <a:gd name="T9" fmla="*/ 2147483646 h 334"/>
              <a:gd name="T10" fmla="*/ 2147483646 w 374"/>
              <a:gd name="T11" fmla="*/ 2147483646 h 334"/>
              <a:gd name="T12" fmla="*/ 2147483646 w 374"/>
              <a:gd name="T13" fmla="*/ 2147483646 h 334"/>
              <a:gd name="T14" fmla="*/ 2147483646 w 374"/>
              <a:gd name="T15" fmla="*/ 2147483646 h 334"/>
              <a:gd name="T16" fmla="*/ 2147483646 w 374"/>
              <a:gd name="T17" fmla="*/ 0 h 334"/>
              <a:gd name="T18" fmla="*/ 2147483646 w 374"/>
              <a:gd name="T19" fmla="*/ 0 h 334"/>
              <a:gd name="T20" fmla="*/ 2147483646 w 374"/>
              <a:gd name="T21" fmla="*/ 2147483646 h 334"/>
              <a:gd name="T22" fmla="*/ 2147483646 w 374"/>
              <a:gd name="T23" fmla="*/ 2147483646 h 334"/>
              <a:gd name="T24" fmla="*/ 2147483646 w 374"/>
              <a:gd name="T25" fmla="*/ 2147483646 h 334"/>
              <a:gd name="T26" fmla="*/ 2147483646 w 374"/>
              <a:gd name="T27" fmla="*/ 2147483646 h 334"/>
              <a:gd name="T28" fmla="*/ 2147483646 w 374"/>
              <a:gd name="T29" fmla="*/ 2147483646 h 334"/>
              <a:gd name="T30" fmla="*/ 2147483646 w 374"/>
              <a:gd name="T31" fmla="*/ 2147483646 h 334"/>
              <a:gd name="T32" fmla="*/ 2147483646 w 374"/>
              <a:gd name="T33" fmla="*/ 2147483646 h 334"/>
              <a:gd name="T34" fmla="*/ 2147483646 w 374"/>
              <a:gd name="T35" fmla="*/ 2147483646 h 334"/>
              <a:gd name="T36" fmla="*/ 2147483646 w 374"/>
              <a:gd name="T37" fmla="*/ 2147483646 h 334"/>
              <a:gd name="T38" fmla="*/ 2147483646 w 374"/>
              <a:gd name="T39" fmla="*/ 2147483646 h 334"/>
              <a:gd name="T40" fmla="*/ 2147483646 w 374"/>
              <a:gd name="T41" fmla="*/ 2147483646 h 334"/>
              <a:gd name="T42" fmla="*/ 2147483646 w 374"/>
              <a:gd name="T43" fmla="*/ 2147483646 h 334"/>
              <a:gd name="T44" fmla="*/ 2147483646 w 374"/>
              <a:gd name="T45" fmla="*/ 2147483646 h 334"/>
              <a:gd name="T46" fmla="*/ 2147483646 w 374"/>
              <a:gd name="T47" fmla="*/ 2147483646 h 334"/>
              <a:gd name="T48" fmla="*/ 2147483646 w 374"/>
              <a:gd name="T49" fmla="*/ 2147483646 h 334"/>
              <a:gd name="T50" fmla="*/ 2147483646 w 374"/>
              <a:gd name="T51" fmla="*/ 2147483646 h 334"/>
              <a:gd name="T52" fmla="*/ 2147483646 w 374"/>
              <a:gd name="T53" fmla="*/ 2147483646 h 334"/>
              <a:gd name="T54" fmla="*/ 2147483646 w 374"/>
              <a:gd name="T55" fmla="*/ 2147483646 h 334"/>
              <a:gd name="T56" fmla="*/ 2147483646 w 374"/>
              <a:gd name="T57" fmla="*/ 2147483646 h 334"/>
              <a:gd name="T58" fmla="*/ 2147483646 w 374"/>
              <a:gd name="T59" fmla="*/ 2147483646 h 334"/>
              <a:gd name="T60" fmla="*/ 2147483646 w 374"/>
              <a:gd name="T61" fmla="*/ 2147483646 h 334"/>
              <a:gd name="T62" fmla="*/ 2147483646 w 374"/>
              <a:gd name="T63" fmla="*/ 2147483646 h 334"/>
              <a:gd name="T64" fmla="*/ 2147483646 w 374"/>
              <a:gd name="T65" fmla="*/ 2147483646 h 334"/>
              <a:gd name="T66" fmla="*/ 2147483646 w 374"/>
              <a:gd name="T67" fmla="*/ 2147483646 h 334"/>
              <a:gd name="T68" fmla="*/ 2147483646 w 374"/>
              <a:gd name="T69" fmla="*/ 2147483646 h 334"/>
              <a:gd name="T70" fmla="*/ 2147483646 w 374"/>
              <a:gd name="T71" fmla="*/ 2147483646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5" y="94"/>
                </a:lnTo>
                <a:lnTo>
                  <a:pt x="348" y="83"/>
                </a:lnTo>
                <a:lnTo>
                  <a:pt x="339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9" y="21"/>
                </a:lnTo>
                <a:lnTo>
                  <a:pt x="265" y="14"/>
                </a:lnTo>
                <a:lnTo>
                  <a:pt x="250" y="9"/>
                </a:lnTo>
                <a:lnTo>
                  <a:pt x="235" y="4"/>
                </a:lnTo>
                <a:lnTo>
                  <a:pt x="219" y="1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1"/>
                </a:lnTo>
                <a:lnTo>
                  <a:pt x="138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7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4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2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8" y="325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5" y="325"/>
                </a:lnTo>
                <a:lnTo>
                  <a:pt x="250" y="323"/>
                </a:lnTo>
                <a:lnTo>
                  <a:pt x="265" y="316"/>
                </a:lnTo>
                <a:lnTo>
                  <a:pt x="279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9" y="261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CNAME</a:t>
            </a:r>
          </a:p>
        </p:txBody>
      </p:sp>
      <p:sp>
        <p:nvSpPr>
          <p:cNvPr id="29705" name="Line 17">
            <a:extLst>
              <a:ext uri="{FF2B5EF4-FFF2-40B4-BE49-F238E27FC236}">
                <a16:creationId xmlns:a16="http://schemas.microsoft.com/office/drawing/2014/main" id="{66E16C66-74F8-470C-89B2-82370E53D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1363" y="4822826"/>
            <a:ext cx="400050" cy="32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17">
            <a:extLst>
              <a:ext uri="{FF2B5EF4-FFF2-40B4-BE49-F238E27FC236}">
                <a16:creationId xmlns:a16="http://schemas.microsoft.com/office/drawing/2014/main" id="{0405E185-67BD-49A5-9612-EF24E277A7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9689" y="4949826"/>
            <a:ext cx="407987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Freeform 8">
            <a:extLst>
              <a:ext uri="{FF2B5EF4-FFF2-40B4-BE49-F238E27FC236}">
                <a16:creationId xmlns:a16="http://schemas.microsoft.com/office/drawing/2014/main" id="{9008DB30-3387-48A7-8E9E-99E0C78F465E}"/>
              </a:ext>
            </a:extLst>
          </p:cNvPr>
          <p:cNvSpPr>
            <a:spLocks/>
          </p:cNvSpPr>
          <p:nvPr/>
        </p:nvSpPr>
        <p:spPr bwMode="auto">
          <a:xfrm>
            <a:off x="5435601" y="5075239"/>
            <a:ext cx="1477963" cy="873125"/>
          </a:xfrm>
          <a:custGeom>
            <a:avLst/>
            <a:gdLst>
              <a:gd name="T0" fmla="*/ 0 w 931"/>
              <a:gd name="T1" fmla="*/ 2147483646 h 550"/>
              <a:gd name="T2" fmla="*/ 2147483646 w 931"/>
              <a:gd name="T3" fmla="*/ 0 h 550"/>
              <a:gd name="T4" fmla="*/ 2147483646 w 931"/>
              <a:gd name="T5" fmla="*/ 2147483646 h 550"/>
              <a:gd name="T6" fmla="*/ 2147483646 w 931"/>
              <a:gd name="T7" fmla="*/ 2147483646 h 550"/>
              <a:gd name="T8" fmla="*/ 0 w 931"/>
              <a:gd name="T9" fmla="*/ 2147483646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1"/>
              <a:gd name="T16" fmla="*/ 0 h 550"/>
              <a:gd name="T17" fmla="*/ 931 w 931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1" h="550">
                <a:moveTo>
                  <a:pt x="0" y="273"/>
                </a:moveTo>
                <a:lnTo>
                  <a:pt x="460" y="0"/>
                </a:lnTo>
                <a:lnTo>
                  <a:pt x="930" y="283"/>
                </a:lnTo>
                <a:lnTo>
                  <a:pt x="460" y="549"/>
                </a:lnTo>
                <a:lnTo>
                  <a:pt x="0" y="27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TextBox 9">
            <a:extLst>
              <a:ext uri="{FF2B5EF4-FFF2-40B4-BE49-F238E27FC236}">
                <a16:creationId xmlns:a16="http://schemas.microsoft.com/office/drawing/2014/main" id="{60CC7069-F469-4670-B946-D750272B7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5281614"/>
            <a:ext cx="1258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Belong_to</a:t>
            </a:r>
          </a:p>
        </p:txBody>
      </p:sp>
      <p:sp>
        <p:nvSpPr>
          <p:cNvPr id="29709" name="Line 17">
            <a:extLst>
              <a:ext uri="{FF2B5EF4-FFF2-40B4-BE49-F238E27FC236}">
                <a16:creationId xmlns:a16="http://schemas.microsoft.com/office/drawing/2014/main" id="{DEE4AC67-DFFF-4E86-BE44-860435EB53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33913" y="5449889"/>
            <a:ext cx="817562" cy="920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17">
            <a:extLst>
              <a:ext uri="{FF2B5EF4-FFF2-40B4-BE49-F238E27FC236}">
                <a16:creationId xmlns:a16="http://schemas.microsoft.com/office/drawing/2014/main" id="{E1C7B793-36FC-4D76-B5A4-6B6D33347F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0063" y="5548313"/>
            <a:ext cx="677862" cy="1508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17">
            <a:extLst>
              <a:ext uri="{FF2B5EF4-FFF2-40B4-BE49-F238E27FC236}">
                <a16:creationId xmlns:a16="http://schemas.microsoft.com/office/drawing/2014/main" id="{52824AFA-5573-40B0-B8A2-0B0913DB2B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93051" y="4967289"/>
            <a:ext cx="15875" cy="217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Line 17">
            <a:extLst>
              <a:ext uri="{FF2B5EF4-FFF2-40B4-BE49-F238E27FC236}">
                <a16:creationId xmlns:a16="http://schemas.microsoft.com/office/drawing/2014/main" id="{789875D2-4238-4129-9996-B5AC4E0610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8925" y="4927601"/>
            <a:ext cx="1181100" cy="2905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93E2E2-69B0-4871-A2A2-7CA94E931015}"/>
              </a:ext>
            </a:extLst>
          </p:cNvPr>
          <p:cNvSpPr/>
          <p:nvPr/>
        </p:nvSpPr>
        <p:spPr>
          <a:xfrm>
            <a:off x="9432925" y="101550"/>
            <a:ext cx="2630848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Structural Constraints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74">
            <a:extLst>
              <a:ext uri="{FF2B5EF4-FFF2-40B4-BE49-F238E27FC236}">
                <a16:creationId xmlns:a16="http://schemas.microsoft.com/office/drawing/2014/main" id="{77B9C54A-40B8-4FFB-AE4C-7BFE078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042" y="3068642"/>
            <a:ext cx="953758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" indent="-571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600" dirty="0">
                <a:solidFill>
                  <a:srgbClr val="FF0000"/>
                </a:solidFill>
                <a:latin typeface="Comic Sans MS" panose="030F0702030302020204" pitchFamily="66" charset="0"/>
              </a:rPr>
              <a:t>Key constraint </a:t>
            </a:r>
            <a:r>
              <a:rPr lang="en-US" altLang="en-US" sz="2400" dirty="0">
                <a:latin typeface="Comic Sans MS" panose="030F0702030302020204" pitchFamily="66" charset="0"/>
              </a:rPr>
              <a:t>specifies that each entity of an entity set can participate in </a:t>
            </a:r>
            <a:r>
              <a:rPr lang="en-US" altLang="en-US" sz="2400" u="sng" dirty="0">
                <a:latin typeface="Comic Sans MS" panose="030F0702030302020204" pitchFamily="66" charset="0"/>
              </a:rPr>
              <a:t>at most one </a:t>
            </a:r>
            <a:r>
              <a:rPr lang="en-US" altLang="en-US" sz="2400" dirty="0">
                <a:latin typeface="Comic Sans MS" panose="030F0702030302020204" pitchFamily="66" charset="0"/>
              </a:rPr>
              <a:t>relationship in a relationship set.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96378C-916C-47CA-9E6B-256444FE80A6}"/>
              </a:ext>
            </a:extLst>
          </p:cNvPr>
          <p:cNvSpPr txBox="1"/>
          <p:nvPr/>
        </p:nvSpPr>
        <p:spPr>
          <a:xfrm>
            <a:off x="1127780" y="1226724"/>
            <a:ext cx="9714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1-to-n or 1-1 relationships, use key constraints. Each key constraint is represented by an arrow                originating from an entity set toward the corresponding relationship set.</a:t>
            </a:r>
          </a:p>
        </p:txBody>
      </p:sp>
      <p:sp>
        <p:nvSpPr>
          <p:cNvPr id="58" name="Line 101">
            <a:extLst>
              <a:ext uri="{FF2B5EF4-FFF2-40B4-BE49-F238E27FC236}">
                <a16:creationId xmlns:a16="http://schemas.microsoft.com/office/drawing/2014/main" id="{0F3E0B8A-44AE-4A38-B7C7-008673C0C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8571" y="1838168"/>
            <a:ext cx="4270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B73966A-7E09-4FE5-9155-20EFCC027597}"/>
              </a:ext>
            </a:extLst>
          </p:cNvPr>
          <p:cNvSpPr/>
          <p:nvPr/>
        </p:nvSpPr>
        <p:spPr>
          <a:xfrm>
            <a:off x="9432925" y="101550"/>
            <a:ext cx="2630848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Structural Constraints</a:t>
            </a:r>
          </a:p>
        </p:txBody>
      </p:sp>
    </p:spTree>
    <p:extLst>
      <p:ext uri="{BB962C8B-B14F-4D97-AF65-F5344CB8AC3E}">
        <p14:creationId xmlns:p14="http://schemas.microsoft.com/office/powerpoint/2010/main" val="416150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mond 6">
            <a:extLst>
              <a:ext uri="{FF2B5EF4-FFF2-40B4-BE49-F238E27FC236}">
                <a16:creationId xmlns:a16="http://schemas.microsoft.com/office/drawing/2014/main" id="{15E5A713-69B2-4AC1-8000-AB01A08E26DA}"/>
              </a:ext>
            </a:extLst>
          </p:cNvPr>
          <p:cNvSpPr/>
          <p:nvPr/>
        </p:nvSpPr>
        <p:spPr>
          <a:xfrm>
            <a:off x="2238375" y="4368800"/>
            <a:ext cx="2617788" cy="2211388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3797" name="Group 109">
            <a:extLst>
              <a:ext uri="{FF2B5EF4-FFF2-40B4-BE49-F238E27FC236}">
                <a16:creationId xmlns:a16="http://schemas.microsoft.com/office/drawing/2014/main" id="{91404A31-909F-4206-B8BB-F981D4DE0BCC}"/>
              </a:ext>
            </a:extLst>
          </p:cNvPr>
          <p:cNvGrpSpPr>
            <a:grpSpLocks/>
          </p:cNvGrpSpPr>
          <p:nvPr/>
        </p:nvGrpSpPr>
        <p:grpSpPr bwMode="auto">
          <a:xfrm>
            <a:off x="5532438" y="4259263"/>
            <a:ext cx="4923224" cy="1447800"/>
            <a:chOff x="1822" y="815"/>
            <a:chExt cx="3774" cy="1357"/>
          </a:xfrm>
        </p:grpSpPr>
        <p:sp>
          <p:nvSpPr>
            <p:cNvPr id="31762" name="Freeform 75">
              <a:extLst>
                <a:ext uri="{FF2B5EF4-FFF2-40B4-BE49-F238E27FC236}">
                  <a16:creationId xmlns:a16="http://schemas.microsoft.com/office/drawing/2014/main" id="{DEA54752-5FB0-4B77-B9FC-1686155D0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6" y="1247"/>
              <a:ext cx="454" cy="327"/>
            </a:xfrm>
            <a:custGeom>
              <a:avLst/>
              <a:gdLst>
                <a:gd name="T0" fmla="*/ 451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1 w 454"/>
                <a:gd name="T7" fmla="*/ 68 h 327"/>
                <a:gd name="T8" fmla="*/ 386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0 w 454"/>
                <a:gd name="T23" fmla="*/ 15 h 327"/>
                <a:gd name="T24" fmla="*/ 96 w 454"/>
                <a:gd name="T25" fmla="*/ 29 h 327"/>
                <a:gd name="T26" fmla="*/ 65 w 454"/>
                <a:gd name="T27" fmla="*/ 47 h 327"/>
                <a:gd name="T28" fmla="*/ 40 w 454"/>
                <a:gd name="T29" fmla="*/ 68 h 327"/>
                <a:gd name="T30" fmla="*/ 21 w 454"/>
                <a:gd name="T31" fmla="*/ 94 h 327"/>
                <a:gd name="T32" fmla="*/ 7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7 w 454"/>
                <a:gd name="T39" fmla="*/ 205 h 327"/>
                <a:gd name="T40" fmla="*/ 21 w 454"/>
                <a:gd name="T41" fmla="*/ 231 h 327"/>
                <a:gd name="T42" fmla="*/ 40 w 454"/>
                <a:gd name="T43" fmla="*/ 255 h 327"/>
                <a:gd name="T44" fmla="*/ 65 w 454"/>
                <a:gd name="T45" fmla="*/ 278 h 327"/>
                <a:gd name="T46" fmla="*/ 96 w 454"/>
                <a:gd name="T47" fmla="*/ 296 h 327"/>
                <a:gd name="T48" fmla="*/ 130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6 w 454"/>
                <a:gd name="T63" fmla="*/ 278 h 327"/>
                <a:gd name="T64" fmla="*/ 411 w 454"/>
                <a:gd name="T65" fmla="*/ 255 h 327"/>
                <a:gd name="T66" fmla="*/ 431 w 454"/>
                <a:gd name="T67" fmla="*/ 231 h 327"/>
                <a:gd name="T68" fmla="*/ 445 w 454"/>
                <a:gd name="T69" fmla="*/ 205 h 327"/>
                <a:gd name="T70" fmla="*/ 451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Freeform 76">
              <a:extLst>
                <a:ext uri="{FF2B5EF4-FFF2-40B4-BE49-F238E27FC236}">
                  <a16:creationId xmlns:a16="http://schemas.microsoft.com/office/drawing/2014/main" id="{D9D51A8E-8D7A-492B-9A9E-CB0C6C689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7" y="1261"/>
              <a:ext cx="575" cy="313"/>
            </a:xfrm>
            <a:custGeom>
              <a:avLst/>
              <a:gdLst>
                <a:gd name="T0" fmla="*/ 1 w 575"/>
                <a:gd name="T1" fmla="*/ 169 h 313"/>
                <a:gd name="T2" fmla="*/ 9 w 575"/>
                <a:gd name="T3" fmla="*/ 196 h 313"/>
                <a:gd name="T4" fmla="*/ 28 w 575"/>
                <a:gd name="T5" fmla="*/ 221 h 313"/>
                <a:gd name="T6" fmla="*/ 52 w 575"/>
                <a:gd name="T7" fmla="*/ 244 h 313"/>
                <a:gd name="T8" fmla="*/ 84 w 575"/>
                <a:gd name="T9" fmla="*/ 266 h 313"/>
                <a:gd name="T10" fmla="*/ 123 w 575"/>
                <a:gd name="T11" fmla="*/ 283 h 313"/>
                <a:gd name="T12" fmla="*/ 165 w 575"/>
                <a:gd name="T13" fmla="*/ 297 h 313"/>
                <a:gd name="T14" fmla="*/ 213 w 575"/>
                <a:gd name="T15" fmla="*/ 306 h 313"/>
                <a:gd name="T16" fmla="*/ 262 w 575"/>
                <a:gd name="T17" fmla="*/ 312 h 313"/>
                <a:gd name="T18" fmla="*/ 311 w 575"/>
                <a:gd name="T19" fmla="*/ 312 h 313"/>
                <a:gd name="T20" fmla="*/ 361 w 575"/>
                <a:gd name="T21" fmla="*/ 306 h 313"/>
                <a:gd name="T22" fmla="*/ 408 w 575"/>
                <a:gd name="T23" fmla="*/ 297 h 313"/>
                <a:gd name="T24" fmla="*/ 451 w 575"/>
                <a:gd name="T25" fmla="*/ 283 h 313"/>
                <a:gd name="T26" fmla="*/ 490 w 575"/>
                <a:gd name="T27" fmla="*/ 266 h 313"/>
                <a:gd name="T28" fmla="*/ 522 w 575"/>
                <a:gd name="T29" fmla="*/ 244 h 313"/>
                <a:gd name="T30" fmla="*/ 547 w 575"/>
                <a:gd name="T31" fmla="*/ 221 h 313"/>
                <a:gd name="T32" fmla="*/ 564 w 575"/>
                <a:gd name="T33" fmla="*/ 196 h 313"/>
                <a:gd name="T34" fmla="*/ 572 w 575"/>
                <a:gd name="T35" fmla="*/ 169 h 313"/>
                <a:gd name="T36" fmla="*/ 572 w 575"/>
                <a:gd name="T37" fmla="*/ 141 h 313"/>
                <a:gd name="T38" fmla="*/ 564 w 575"/>
                <a:gd name="T39" fmla="*/ 114 h 313"/>
                <a:gd name="T40" fmla="*/ 547 w 575"/>
                <a:gd name="T41" fmla="*/ 90 h 313"/>
                <a:gd name="T42" fmla="*/ 522 w 575"/>
                <a:gd name="T43" fmla="*/ 65 h 313"/>
                <a:gd name="T44" fmla="*/ 490 w 575"/>
                <a:gd name="T45" fmla="*/ 45 h 313"/>
                <a:gd name="T46" fmla="*/ 451 w 575"/>
                <a:gd name="T47" fmla="*/ 26 h 313"/>
                <a:gd name="T48" fmla="*/ 408 w 575"/>
                <a:gd name="T49" fmla="*/ 14 h 313"/>
                <a:gd name="T50" fmla="*/ 361 w 575"/>
                <a:gd name="T51" fmla="*/ 5 h 313"/>
                <a:gd name="T52" fmla="*/ 311 w 575"/>
                <a:gd name="T53" fmla="*/ 0 h 313"/>
                <a:gd name="T54" fmla="*/ 262 w 575"/>
                <a:gd name="T55" fmla="*/ 0 h 313"/>
                <a:gd name="T56" fmla="*/ 212 w 575"/>
                <a:gd name="T57" fmla="*/ 5 h 313"/>
                <a:gd name="T58" fmla="*/ 165 w 575"/>
                <a:gd name="T59" fmla="*/ 14 h 313"/>
                <a:gd name="T60" fmla="*/ 123 w 575"/>
                <a:gd name="T61" fmla="*/ 28 h 313"/>
                <a:gd name="T62" fmla="*/ 84 w 575"/>
                <a:gd name="T63" fmla="*/ 45 h 313"/>
                <a:gd name="T64" fmla="*/ 52 w 575"/>
                <a:gd name="T65" fmla="*/ 65 h 313"/>
                <a:gd name="T66" fmla="*/ 28 w 575"/>
                <a:gd name="T67" fmla="*/ 90 h 313"/>
                <a:gd name="T68" fmla="*/ 9 w 575"/>
                <a:gd name="T69" fmla="*/ 115 h 313"/>
                <a:gd name="T70" fmla="*/ 1 w 575"/>
                <a:gd name="T71" fmla="*/ 142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75"/>
                <a:gd name="T109" fmla="*/ 0 h 313"/>
                <a:gd name="T110" fmla="*/ 575 w 575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64" name="Group 77">
              <a:extLst>
                <a:ext uri="{FF2B5EF4-FFF2-40B4-BE49-F238E27FC236}">
                  <a16:creationId xmlns:a16="http://schemas.microsoft.com/office/drawing/2014/main" id="{A135E66C-A1CD-481E-8032-C57B5026ED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5" y="1007"/>
              <a:ext cx="670" cy="355"/>
              <a:chOff x="4672" y="468"/>
              <a:chExt cx="670" cy="355"/>
            </a:xfrm>
          </p:grpSpPr>
          <p:sp>
            <p:nvSpPr>
              <p:cNvPr id="31794" name="Freeform 78">
                <a:extLst>
                  <a:ext uri="{FF2B5EF4-FFF2-40B4-BE49-F238E27FC236}">
                    <a16:creationId xmlns:a16="http://schemas.microsoft.com/office/drawing/2014/main" id="{A0E976BD-605A-4086-B6CD-E54D5B72C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2" y="468"/>
                <a:ext cx="592" cy="327"/>
              </a:xfrm>
              <a:custGeom>
                <a:avLst/>
                <a:gdLst>
                  <a:gd name="T0" fmla="*/ 589 w 592"/>
                  <a:gd name="T1" fmla="*/ 148 h 327"/>
                  <a:gd name="T2" fmla="*/ 581 w 592"/>
                  <a:gd name="T3" fmla="*/ 120 h 327"/>
                  <a:gd name="T4" fmla="*/ 563 w 592"/>
                  <a:gd name="T5" fmla="*/ 94 h 327"/>
                  <a:gd name="T6" fmla="*/ 538 w 592"/>
                  <a:gd name="T7" fmla="*/ 68 h 327"/>
                  <a:gd name="T8" fmla="*/ 505 w 592"/>
                  <a:gd name="T9" fmla="*/ 46 h 327"/>
                  <a:gd name="T10" fmla="*/ 465 w 592"/>
                  <a:gd name="T11" fmla="*/ 29 h 327"/>
                  <a:gd name="T12" fmla="*/ 420 w 592"/>
                  <a:gd name="T13" fmla="*/ 14 h 327"/>
                  <a:gd name="T14" fmla="*/ 372 w 592"/>
                  <a:gd name="T15" fmla="*/ 4 h 327"/>
                  <a:gd name="T16" fmla="*/ 321 w 592"/>
                  <a:gd name="T17" fmla="*/ 0 h 327"/>
                  <a:gd name="T18" fmla="*/ 269 w 592"/>
                  <a:gd name="T19" fmla="*/ 0 h 327"/>
                  <a:gd name="T20" fmla="*/ 218 w 592"/>
                  <a:gd name="T21" fmla="*/ 4 h 327"/>
                  <a:gd name="T22" fmla="*/ 170 w 592"/>
                  <a:gd name="T23" fmla="*/ 14 h 327"/>
                  <a:gd name="T24" fmla="*/ 125 w 592"/>
                  <a:gd name="T25" fmla="*/ 29 h 327"/>
                  <a:gd name="T26" fmla="*/ 85 w 592"/>
                  <a:gd name="T27" fmla="*/ 46 h 327"/>
                  <a:gd name="T28" fmla="*/ 53 w 592"/>
                  <a:gd name="T29" fmla="*/ 68 h 327"/>
                  <a:gd name="T30" fmla="*/ 27 w 592"/>
                  <a:gd name="T31" fmla="*/ 94 h 327"/>
                  <a:gd name="T32" fmla="*/ 9 w 592"/>
                  <a:gd name="T33" fmla="*/ 120 h 327"/>
                  <a:gd name="T34" fmla="*/ 1 w 592"/>
                  <a:gd name="T35" fmla="*/ 148 h 327"/>
                  <a:gd name="T36" fmla="*/ 1 w 592"/>
                  <a:gd name="T37" fmla="*/ 177 h 327"/>
                  <a:gd name="T38" fmla="*/ 9 w 592"/>
                  <a:gd name="T39" fmla="*/ 205 h 327"/>
                  <a:gd name="T40" fmla="*/ 27 w 592"/>
                  <a:gd name="T41" fmla="*/ 231 h 327"/>
                  <a:gd name="T42" fmla="*/ 53 w 592"/>
                  <a:gd name="T43" fmla="*/ 257 h 327"/>
                  <a:gd name="T44" fmla="*/ 85 w 592"/>
                  <a:gd name="T45" fmla="*/ 278 h 327"/>
                  <a:gd name="T46" fmla="*/ 125 w 592"/>
                  <a:gd name="T47" fmla="*/ 296 h 327"/>
                  <a:gd name="T48" fmla="*/ 170 w 592"/>
                  <a:gd name="T49" fmla="*/ 310 h 327"/>
                  <a:gd name="T50" fmla="*/ 218 w 592"/>
                  <a:gd name="T51" fmla="*/ 320 h 327"/>
                  <a:gd name="T52" fmla="*/ 269 w 592"/>
                  <a:gd name="T53" fmla="*/ 326 h 327"/>
                  <a:gd name="T54" fmla="*/ 321 w 592"/>
                  <a:gd name="T55" fmla="*/ 326 h 327"/>
                  <a:gd name="T56" fmla="*/ 372 w 592"/>
                  <a:gd name="T57" fmla="*/ 320 h 327"/>
                  <a:gd name="T58" fmla="*/ 420 w 592"/>
                  <a:gd name="T59" fmla="*/ 310 h 327"/>
                  <a:gd name="T60" fmla="*/ 465 w 592"/>
                  <a:gd name="T61" fmla="*/ 296 h 327"/>
                  <a:gd name="T62" fmla="*/ 505 w 592"/>
                  <a:gd name="T63" fmla="*/ 278 h 327"/>
                  <a:gd name="T64" fmla="*/ 538 w 592"/>
                  <a:gd name="T65" fmla="*/ 257 h 327"/>
                  <a:gd name="T66" fmla="*/ 563 w 592"/>
                  <a:gd name="T67" fmla="*/ 231 h 327"/>
                  <a:gd name="T68" fmla="*/ 581 w 592"/>
                  <a:gd name="T69" fmla="*/ 205 h 327"/>
                  <a:gd name="T70" fmla="*/ 589 w 592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92"/>
                  <a:gd name="T109" fmla="*/ 0 h 327"/>
                  <a:gd name="T110" fmla="*/ 592 w 592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5" name="Rectangle 79">
                <a:extLst>
                  <a:ext uri="{FF2B5EF4-FFF2-40B4-BE49-F238E27FC236}">
                    <a16:creationId xmlns:a16="http://schemas.microsoft.com/office/drawing/2014/main" id="{457EB0A6-2943-4B69-9737-583ABAA00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6" y="508"/>
                <a:ext cx="646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dname</a:t>
                </a:r>
              </a:p>
            </p:txBody>
          </p:sp>
        </p:grpSp>
        <p:sp>
          <p:nvSpPr>
            <p:cNvPr id="31765" name="Rectangle 80">
              <a:extLst>
                <a:ext uri="{FF2B5EF4-FFF2-40B4-BE49-F238E27FC236}">
                  <a16:creationId xmlns:a16="http://schemas.microsoft.com/office/drawing/2014/main" id="{6EC218DC-7342-42CA-9295-A0C5819E5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" y="1297"/>
              <a:ext cx="66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budget</a:t>
              </a:r>
            </a:p>
          </p:txBody>
        </p:sp>
        <p:sp>
          <p:nvSpPr>
            <p:cNvPr id="31766" name="Rectangle 81">
              <a:extLst>
                <a:ext uri="{FF2B5EF4-FFF2-40B4-BE49-F238E27FC236}">
                  <a16:creationId xmlns:a16="http://schemas.microsoft.com/office/drawing/2014/main" id="{933E2755-D9B8-444E-AB44-327880B19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97"/>
              <a:ext cx="376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did</a:t>
              </a:r>
            </a:p>
          </p:txBody>
        </p:sp>
        <p:grpSp>
          <p:nvGrpSpPr>
            <p:cNvPr id="31767" name="Group 82">
              <a:extLst>
                <a:ext uri="{FF2B5EF4-FFF2-40B4-BE49-F238E27FC236}">
                  <a16:creationId xmlns:a16="http://schemas.microsoft.com/office/drawing/2014/main" id="{D14A5912-3676-4BE9-AF78-B0EE095B42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3" y="815"/>
              <a:ext cx="542" cy="374"/>
              <a:chOff x="3620" y="276"/>
              <a:chExt cx="542" cy="374"/>
            </a:xfrm>
          </p:grpSpPr>
          <p:sp>
            <p:nvSpPr>
              <p:cNvPr id="31792" name="Freeform 83">
                <a:extLst>
                  <a:ext uri="{FF2B5EF4-FFF2-40B4-BE49-F238E27FC236}">
                    <a16:creationId xmlns:a16="http://schemas.microsoft.com/office/drawing/2014/main" id="{5BFFCB3B-F702-4368-86F1-AA7618FFE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" y="276"/>
                <a:ext cx="454" cy="327"/>
              </a:xfrm>
              <a:custGeom>
                <a:avLst/>
                <a:gdLst>
                  <a:gd name="T0" fmla="*/ 1 w 454"/>
                  <a:gd name="T1" fmla="*/ 177 h 327"/>
                  <a:gd name="T2" fmla="*/ 8 w 454"/>
                  <a:gd name="T3" fmla="*/ 205 h 327"/>
                  <a:gd name="T4" fmla="*/ 21 w 454"/>
                  <a:gd name="T5" fmla="*/ 231 h 327"/>
                  <a:gd name="T6" fmla="*/ 41 w 454"/>
                  <a:gd name="T7" fmla="*/ 257 h 327"/>
                  <a:gd name="T8" fmla="*/ 66 w 454"/>
                  <a:gd name="T9" fmla="*/ 278 h 327"/>
                  <a:gd name="T10" fmla="*/ 96 w 454"/>
                  <a:gd name="T11" fmla="*/ 296 h 327"/>
                  <a:gd name="T12" fmla="*/ 131 w 454"/>
                  <a:gd name="T13" fmla="*/ 311 h 327"/>
                  <a:gd name="T14" fmla="*/ 167 w 454"/>
                  <a:gd name="T15" fmla="*/ 320 h 327"/>
                  <a:gd name="T16" fmla="*/ 206 w 454"/>
                  <a:gd name="T17" fmla="*/ 326 h 327"/>
                  <a:gd name="T18" fmla="*/ 246 w 454"/>
                  <a:gd name="T19" fmla="*/ 326 h 327"/>
                  <a:gd name="T20" fmla="*/ 285 w 454"/>
                  <a:gd name="T21" fmla="*/ 320 h 327"/>
                  <a:gd name="T22" fmla="*/ 322 w 454"/>
                  <a:gd name="T23" fmla="*/ 310 h 327"/>
                  <a:gd name="T24" fmla="*/ 356 w 454"/>
                  <a:gd name="T25" fmla="*/ 296 h 327"/>
                  <a:gd name="T26" fmla="*/ 387 w 454"/>
                  <a:gd name="T27" fmla="*/ 278 h 327"/>
                  <a:gd name="T28" fmla="*/ 412 w 454"/>
                  <a:gd name="T29" fmla="*/ 257 h 327"/>
                  <a:gd name="T30" fmla="*/ 431 w 454"/>
                  <a:gd name="T31" fmla="*/ 231 h 327"/>
                  <a:gd name="T32" fmla="*/ 445 w 454"/>
                  <a:gd name="T33" fmla="*/ 205 h 327"/>
                  <a:gd name="T34" fmla="*/ 453 w 454"/>
                  <a:gd name="T35" fmla="*/ 177 h 327"/>
                  <a:gd name="T36" fmla="*/ 453 w 454"/>
                  <a:gd name="T37" fmla="*/ 148 h 327"/>
                  <a:gd name="T38" fmla="*/ 445 w 454"/>
                  <a:gd name="T39" fmla="*/ 120 h 327"/>
                  <a:gd name="T40" fmla="*/ 431 w 454"/>
                  <a:gd name="T41" fmla="*/ 94 h 327"/>
                  <a:gd name="T42" fmla="*/ 412 w 454"/>
                  <a:gd name="T43" fmla="*/ 68 h 327"/>
                  <a:gd name="T44" fmla="*/ 387 w 454"/>
                  <a:gd name="T45" fmla="*/ 47 h 327"/>
                  <a:gd name="T46" fmla="*/ 356 w 454"/>
                  <a:gd name="T47" fmla="*/ 29 h 327"/>
                  <a:gd name="T48" fmla="*/ 322 w 454"/>
                  <a:gd name="T49" fmla="*/ 15 h 327"/>
                  <a:gd name="T50" fmla="*/ 285 w 454"/>
                  <a:gd name="T51" fmla="*/ 5 h 327"/>
                  <a:gd name="T52" fmla="*/ 246 w 454"/>
                  <a:gd name="T53" fmla="*/ 0 h 327"/>
                  <a:gd name="T54" fmla="*/ 206 w 454"/>
                  <a:gd name="T55" fmla="*/ 0 h 327"/>
                  <a:gd name="T56" fmla="*/ 167 w 454"/>
                  <a:gd name="T57" fmla="*/ 5 h 327"/>
                  <a:gd name="T58" fmla="*/ 131 w 454"/>
                  <a:gd name="T59" fmla="*/ 15 h 327"/>
                  <a:gd name="T60" fmla="*/ 96 w 454"/>
                  <a:gd name="T61" fmla="*/ 29 h 327"/>
                  <a:gd name="T62" fmla="*/ 66 w 454"/>
                  <a:gd name="T63" fmla="*/ 47 h 327"/>
                  <a:gd name="T64" fmla="*/ 41 w 454"/>
                  <a:gd name="T65" fmla="*/ 68 h 327"/>
                  <a:gd name="T66" fmla="*/ 21 w 454"/>
                  <a:gd name="T67" fmla="*/ 94 h 327"/>
                  <a:gd name="T68" fmla="*/ 8 w 454"/>
                  <a:gd name="T69" fmla="*/ 120 h 327"/>
                  <a:gd name="T70" fmla="*/ 1 w 454"/>
                  <a:gd name="T71" fmla="*/ 148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3" name="Rectangle 84">
                <a:extLst>
                  <a:ext uri="{FF2B5EF4-FFF2-40B4-BE49-F238E27FC236}">
                    <a16:creationId xmlns:a16="http://schemas.microsoft.com/office/drawing/2014/main" id="{1013A32A-A1AB-471E-8459-A9EA4AAE1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0" y="335"/>
                <a:ext cx="542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since</a:t>
                </a:r>
              </a:p>
            </p:txBody>
          </p:sp>
        </p:grpSp>
        <p:grpSp>
          <p:nvGrpSpPr>
            <p:cNvPr id="31768" name="Group 85">
              <a:extLst>
                <a:ext uri="{FF2B5EF4-FFF2-40B4-BE49-F238E27FC236}">
                  <a16:creationId xmlns:a16="http://schemas.microsoft.com/office/drawing/2014/main" id="{800BBC9B-B5ED-4920-82CD-C423CFB7E6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2" y="997"/>
              <a:ext cx="1285" cy="615"/>
              <a:chOff x="2069" y="458"/>
              <a:chExt cx="1285" cy="615"/>
            </a:xfrm>
          </p:grpSpPr>
          <p:sp>
            <p:nvSpPr>
              <p:cNvPr id="31786" name="Freeform 86">
                <a:extLst>
                  <a:ext uri="{FF2B5EF4-FFF2-40B4-BE49-F238E27FC236}">
                    <a16:creationId xmlns:a16="http://schemas.microsoft.com/office/drawing/2014/main" id="{631C451E-CE6D-4E0D-B7C0-31C747CFD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" y="458"/>
                <a:ext cx="454" cy="327"/>
              </a:xfrm>
              <a:custGeom>
                <a:avLst/>
                <a:gdLst>
                  <a:gd name="T0" fmla="*/ 453 w 454"/>
                  <a:gd name="T1" fmla="*/ 148 h 327"/>
                  <a:gd name="T2" fmla="*/ 445 w 454"/>
                  <a:gd name="T3" fmla="*/ 120 h 327"/>
                  <a:gd name="T4" fmla="*/ 431 w 454"/>
                  <a:gd name="T5" fmla="*/ 94 h 327"/>
                  <a:gd name="T6" fmla="*/ 412 w 454"/>
                  <a:gd name="T7" fmla="*/ 68 h 327"/>
                  <a:gd name="T8" fmla="*/ 387 w 454"/>
                  <a:gd name="T9" fmla="*/ 47 h 327"/>
                  <a:gd name="T10" fmla="*/ 356 w 454"/>
                  <a:gd name="T11" fmla="*/ 29 h 327"/>
                  <a:gd name="T12" fmla="*/ 322 w 454"/>
                  <a:gd name="T13" fmla="*/ 15 h 327"/>
                  <a:gd name="T14" fmla="*/ 285 w 454"/>
                  <a:gd name="T15" fmla="*/ 5 h 327"/>
                  <a:gd name="T16" fmla="*/ 246 w 454"/>
                  <a:gd name="T17" fmla="*/ 0 h 327"/>
                  <a:gd name="T18" fmla="*/ 206 w 454"/>
                  <a:gd name="T19" fmla="*/ 0 h 327"/>
                  <a:gd name="T20" fmla="*/ 167 w 454"/>
                  <a:gd name="T21" fmla="*/ 5 h 327"/>
                  <a:gd name="T22" fmla="*/ 131 w 454"/>
                  <a:gd name="T23" fmla="*/ 15 h 327"/>
                  <a:gd name="T24" fmla="*/ 96 w 454"/>
                  <a:gd name="T25" fmla="*/ 29 h 327"/>
                  <a:gd name="T26" fmla="*/ 66 w 454"/>
                  <a:gd name="T27" fmla="*/ 47 h 327"/>
                  <a:gd name="T28" fmla="*/ 41 w 454"/>
                  <a:gd name="T29" fmla="*/ 68 h 327"/>
                  <a:gd name="T30" fmla="*/ 21 w 454"/>
                  <a:gd name="T31" fmla="*/ 94 h 327"/>
                  <a:gd name="T32" fmla="*/ 8 w 454"/>
                  <a:gd name="T33" fmla="*/ 120 h 327"/>
                  <a:gd name="T34" fmla="*/ 1 w 454"/>
                  <a:gd name="T35" fmla="*/ 148 h 327"/>
                  <a:gd name="T36" fmla="*/ 1 w 454"/>
                  <a:gd name="T37" fmla="*/ 177 h 327"/>
                  <a:gd name="T38" fmla="*/ 8 w 454"/>
                  <a:gd name="T39" fmla="*/ 205 h 327"/>
                  <a:gd name="T40" fmla="*/ 21 w 454"/>
                  <a:gd name="T41" fmla="*/ 231 h 327"/>
                  <a:gd name="T42" fmla="*/ 41 w 454"/>
                  <a:gd name="T43" fmla="*/ 257 h 327"/>
                  <a:gd name="T44" fmla="*/ 66 w 454"/>
                  <a:gd name="T45" fmla="*/ 278 h 327"/>
                  <a:gd name="T46" fmla="*/ 96 w 454"/>
                  <a:gd name="T47" fmla="*/ 296 h 327"/>
                  <a:gd name="T48" fmla="*/ 131 w 454"/>
                  <a:gd name="T49" fmla="*/ 310 h 327"/>
                  <a:gd name="T50" fmla="*/ 167 w 454"/>
                  <a:gd name="T51" fmla="*/ 320 h 327"/>
                  <a:gd name="T52" fmla="*/ 206 w 454"/>
                  <a:gd name="T53" fmla="*/ 326 h 327"/>
                  <a:gd name="T54" fmla="*/ 246 w 454"/>
                  <a:gd name="T55" fmla="*/ 326 h 327"/>
                  <a:gd name="T56" fmla="*/ 285 w 454"/>
                  <a:gd name="T57" fmla="*/ 320 h 327"/>
                  <a:gd name="T58" fmla="*/ 322 w 454"/>
                  <a:gd name="T59" fmla="*/ 310 h 327"/>
                  <a:gd name="T60" fmla="*/ 356 w 454"/>
                  <a:gd name="T61" fmla="*/ 296 h 327"/>
                  <a:gd name="T62" fmla="*/ 387 w 454"/>
                  <a:gd name="T63" fmla="*/ 278 h 327"/>
                  <a:gd name="T64" fmla="*/ 412 w 454"/>
                  <a:gd name="T65" fmla="*/ 257 h 327"/>
                  <a:gd name="T66" fmla="*/ 431 w 454"/>
                  <a:gd name="T67" fmla="*/ 231 h 327"/>
                  <a:gd name="T68" fmla="*/ 445 w 454"/>
                  <a:gd name="T69" fmla="*/ 205 h 327"/>
                  <a:gd name="T70" fmla="*/ 453 w 454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453" y="163"/>
                    </a:move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2"/>
                    </a:lnTo>
                    <a:lnTo>
                      <a:pt x="246" y="0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187" y="2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1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3" y="191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1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0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7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4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39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8"/>
                    </a:lnTo>
                    <a:lnTo>
                      <a:pt x="412" y="257"/>
                    </a:lnTo>
                    <a:lnTo>
                      <a:pt x="422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7" name="Freeform 87">
                <a:extLst>
                  <a:ext uri="{FF2B5EF4-FFF2-40B4-BE49-F238E27FC236}">
                    <a16:creationId xmlns:a16="http://schemas.microsoft.com/office/drawing/2014/main" id="{1C250932-208E-4039-9D29-BEDD14C65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9" y="699"/>
                <a:ext cx="454" cy="326"/>
              </a:xfrm>
              <a:custGeom>
                <a:avLst/>
                <a:gdLst>
                  <a:gd name="T0" fmla="*/ 451 w 454"/>
                  <a:gd name="T1" fmla="*/ 148 h 326"/>
                  <a:gd name="T2" fmla="*/ 445 w 454"/>
                  <a:gd name="T3" fmla="*/ 120 h 326"/>
                  <a:gd name="T4" fmla="*/ 431 w 454"/>
                  <a:gd name="T5" fmla="*/ 93 h 326"/>
                  <a:gd name="T6" fmla="*/ 411 w 454"/>
                  <a:gd name="T7" fmla="*/ 68 h 326"/>
                  <a:gd name="T8" fmla="*/ 386 w 454"/>
                  <a:gd name="T9" fmla="*/ 47 h 326"/>
                  <a:gd name="T10" fmla="*/ 356 w 454"/>
                  <a:gd name="T11" fmla="*/ 29 h 326"/>
                  <a:gd name="T12" fmla="*/ 322 w 454"/>
                  <a:gd name="T13" fmla="*/ 15 h 326"/>
                  <a:gd name="T14" fmla="*/ 285 w 454"/>
                  <a:gd name="T15" fmla="*/ 5 h 326"/>
                  <a:gd name="T16" fmla="*/ 246 w 454"/>
                  <a:gd name="T17" fmla="*/ 0 h 326"/>
                  <a:gd name="T18" fmla="*/ 206 w 454"/>
                  <a:gd name="T19" fmla="*/ 0 h 326"/>
                  <a:gd name="T20" fmla="*/ 167 w 454"/>
                  <a:gd name="T21" fmla="*/ 5 h 326"/>
                  <a:gd name="T22" fmla="*/ 130 w 454"/>
                  <a:gd name="T23" fmla="*/ 15 h 326"/>
                  <a:gd name="T24" fmla="*/ 96 w 454"/>
                  <a:gd name="T25" fmla="*/ 29 h 326"/>
                  <a:gd name="T26" fmla="*/ 66 w 454"/>
                  <a:gd name="T27" fmla="*/ 47 h 326"/>
                  <a:gd name="T28" fmla="*/ 41 w 454"/>
                  <a:gd name="T29" fmla="*/ 68 h 326"/>
                  <a:gd name="T30" fmla="*/ 21 w 454"/>
                  <a:gd name="T31" fmla="*/ 93 h 326"/>
                  <a:gd name="T32" fmla="*/ 7 w 454"/>
                  <a:gd name="T33" fmla="*/ 120 h 326"/>
                  <a:gd name="T34" fmla="*/ 1 w 454"/>
                  <a:gd name="T35" fmla="*/ 148 h 326"/>
                  <a:gd name="T36" fmla="*/ 1 w 454"/>
                  <a:gd name="T37" fmla="*/ 176 h 326"/>
                  <a:gd name="T38" fmla="*/ 7 w 454"/>
                  <a:gd name="T39" fmla="*/ 204 h 326"/>
                  <a:gd name="T40" fmla="*/ 21 w 454"/>
                  <a:gd name="T41" fmla="*/ 231 h 326"/>
                  <a:gd name="T42" fmla="*/ 41 w 454"/>
                  <a:gd name="T43" fmla="*/ 256 h 326"/>
                  <a:gd name="T44" fmla="*/ 66 w 454"/>
                  <a:gd name="T45" fmla="*/ 277 h 326"/>
                  <a:gd name="T46" fmla="*/ 96 w 454"/>
                  <a:gd name="T47" fmla="*/ 295 h 326"/>
                  <a:gd name="T48" fmla="*/ 130 w 454"/>
                  <a:gd name="T49" fmla="*/ 309 h 326"/>
                  <a:gd name="T50" fmla="*/ 167 w 454"/>
                  <a:gd name="T51" fmla="*/ 319 h 326"/>
                  <a:gd name="T52" fmla="*/ 206 w 454"/>
                  <a:gd name="T53" fmla="*/ 325 h 326"/>
                  <a:gd name="T54" fmla="*/ 246 w 454"/>
                  <a:gd name="T55" fmla="*/ 325 h 326"/>
                  <a:gd name="T56" fmla="*/ 285 w 454"/>
                  <a:gd name="T57" fmla="*/ 319 h 326"/>
                  <a:gd name="T58" fmla="*/ 322 w 454"/>
                  <a:gd name="T59" fmla="*/ 309 h 326"/>
                  <a:gd name="T60" fmla="*/ 356 w 454"/>
                  <a:gd name="T61" fmla="*/ 295 h 326"/>
                  <a:gd name="T62" fmla="*/ 386 w 454"/>
                  <a:gd name="T63" fmla="*/ 277 h 326"/>
                  <a:gd name="T64" fmla="*/ 411 w 454"/>
                  <a:gd name="T65" fmla="*/ 256 h 326"/>
                  <a:gd name="T66" fmla="*/ 431 w 454"/>
                  <a:gd name="T67" fmla="*/ 231 h 326"/>
                  <a:gd name="T68" fmla="*/ 445 w 454"/>
                  <a:gd name="T69" fmla="*/ 204 h 326"/>
                  <a:gd name="T70" fmla="*/ 451 w 454"/>
                  <a:gd name="T71" fmla="*/ 176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6"/>
                  <a:gd name="T110" fmla="*/ 454 w 454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6">
                    <a:moveTo>
                      <a:pt x="453" y="162"/>
                    </a:moveTo>
                    <a:lnTo>
                      <a:pt x="451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3"/>
                    </a:lnTo>
                    <a:lnTo>
                      <a:pt x="422" y="81"/>
                    </a:lnTo>
                    <a:lnTo>
                      <a:pt x="411" y="68"/>
                    </a:lnTo>
                    <a:lnTo>
                      <a:pt x="399" y="57"/>
                    </a:lnTo>
                    <a:lnTo>
                      <a:pt x="386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5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2"/>
                    </a:lnTo>
                    <a:lnTo>
                      <a:pt x="1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30" y="243"/>
                    </a:lnTo>
                    <a:lnTo>
                      <a:pt x="41" y="256"/>
                    </a:lnTo>
                    <a:lnTo>
                      <a:pt x="53" y="266"/>
                    </a:lnTo>
                    <a:lnTo>
                      <a:pt x="66" y="277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3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6" y="325"/>
                    </a:lnTo>
                    <a:lnTo>
                      <a:pt x="265" y="322"/>
                    </a:lnTo>
                    <a:lnTo>
                      <a:pt x="285" y="319"/>
                    </a:lnTo>
                    <a:lnTo>
                      <a:pt x="304" y="315"/>
                    </a:lnTo>
                    <a:lnTo>
                      <a:pt x="322" y="309"/>
                    </a:lnTo>
                    <a:lnTo>
                      <a:pt x="339" y="303"/>
                    </a:lnTo>
                    <a:lnTo>
                      <a:pt x="356" y="295"/>
                    </a:lnTo>
                    <a:lnTo>
                      <a:pt x="372" y="287"/>
                    </a:lnTo>
                    <a:lnTo>
                      <a:pt x="386" y="277"/>
                    </a:lnTo>
                    <a:lnTo>
                      <a:pt x="399" y="266"/>
                    </a:lnTo>
                    <a:lnTo>
                      <a:pt x="411" y="256"/>
                    </a:lnTo>
                    <a:lnTo>
                      <a:pt x="422" y="243"/>
                    </a:lnTo>
                    <a:lnTo>
                      <a:pt x="431" y="231"/>
                    </a:lnTo>
                    <a:lnTo>
                      <a:pt x="439" y="218"/>
                    </a:lnTo>
                    <a:lnTo>
                      <a:pt x="445" y="204"/>
                    </a:lnTo>
                    <a:lnTo>
                      <a:pt x="449" y="190"/>
                    </a:lnTo>
                    <a:lnTo>
                      <a:pt x="451" y="176"/>
                    </a:lnTo>
                    <a:lnTo>
                      <a:pt x="453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8" name="Freeform 88">
                <a:extLst>
                  <a:ext uri="{FF2B5EF4-FFF2-40B4-BE49-F238E27FC236}">
                    <a16:creationId xmlns:a16="http://schemas.microsoft.com/office/drawing/2014/main" id="{AE32D196-12DD-4B28-9585-E7BB90F3D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" y="699"/>
                <a:ext cx="452" cy="326"/>
              </a:xfrm>
              <a:custGeom>
                <a:avLst/>
                <a:gdLst>
                  <a:gd name="T0" fmla="*/ 0 w 452"/>
                  <a:gd name="T1" fmla="*/ 176 h 326"/>
                  <a:gd name="T2" fmla="*/ 7 w 452"/>
                  <a:gd name="T3" fmla="*/ 204 h 326"/>
                  <a:gd name="T4" fmla="*/ 21 w 452"/>
                  <a:gd name="T5" fmla="*/ 231 h 326"/>
                  <a:gd name="T6" fmla="*/ 40 w 452"/>
                  <a:gd name="T7" fmla="*/ 256 h 326"/>
                  <a:gd name="T8" fmla="*/ 65 w 452"/>
                  <a:gd name="T9" fmla="*/ 278 h 326"/>
                  <a:gd name="T10" fmla="*/ 96 w 452"/>
                  <a:gd name="T11" fmla="*/ 295 h 326"/>
                  <a:gd name="T12" fmla="*/ 130 w 452"/>
                  <a:gd name="T13" fmla="*/ 309 h 326"/>
                  <a:gd name="T14" fmla="*/ 167 w 452"/>
                  <a:gd name="T15" fmla="*/ 319 h 326"/>
                  <a:gd name="T16" fmla="*/ 206 w 452"/>
                  <a:gd name="T17" fmla="*/ 325 h 326"/>
                  <a:gd name="T18" fmla="*/ 245 w 452"/>
                  <a:gd name="T19" fmla="*/ 325 h 326"/>
                  <a:gd name="T20" fmla="*/ 283 w 452"/>
                  <a:gd name="T21" fmla="*/ 319 h 326"/>
                  <a:gd name="T22" fmla="*/ 320 w 452"/>
                  <a:gd name="T23" fmla="*/ 309 h 326"/>
                  <a:gd name="T24" fmla="*/ 354 w 452"/>
                  <a:gd name="T25" fmla="*/ 295 h 326"/>
                  <a:gd name="T26" fmla="*/ 385 w 452"/>
                  <a:gd name="T27" fmla="*/ 277 h 326"/>
                  <a:gd name="T28" fmla="*/ 410 w 452"/>
                  <a:gd name="T29" fmla="*/ 254 h 326"/>
                  <a:gd name="T30" fmla="*/ 429 w 452"/>
                  <a:gd name="T31" fmla="*/ 231 h 326"/>
                  <a:gd name="T32" fmla="*/ 443 w 452"/>
                  <a:gd name="T33" fmla="*/ 204 h 326"/>
                  <a:gd name="T34" fmla="*/ 451 w 452"/>
                  <a:gd name="T35" fmla="*/ 176 h 326"/>
                  <a:gd name="T36" fmla="*/ 451 w 452"/>
                  <a:gd name="T37" fmla="*/ 148 h 326"/>
                  <a:gd name="T38" fmla="*/ 443 w 452"/>
                  <a:gd name="T39" fmla="*/ 120 h 326"/>
                  <a:gd name="T40" fmla="*/ 429 w 452"/>
                  <a:gd name="T41" fmla="*/ 93 h 326"/>
                  <a:gd name="T42" fmla="*/ 410 w 452"/>
                  <a:gd name="T43" fmla="*/ 68 h 326"/>
                  <a:gd name="T44" fmla="*/ 385 w 452"/>
                  <a:gd name="T45" fmla="*/ 47 h 326"/>
                  <a:gd name="T46" fmla="*/ 354 w 452"/>
                  <a:gd name="T47" fmla="*/ 29 h 326"/>
                  <a:gd name="T48" fmla="*/ 320 w 452"/>
                  <a:gd name="T49" fmla="*/ 15 h 326"/>
                  <a:gd name="T50" fmla="*/ 283 w 452"/>
                  <a:gd name="T51" fmla="*/ 5 h 326"/>
                  <a:gd name="T52" fmla="*/ 245 w 452"/>
                  <a:gd name="T53" fmla="*/ 0 h 326"/>
                  <a:gd name="T54" fmla="*/ 206 w 452"/>
                  <a:gd name="T55" fmla="*/ 0 h 326"/>
                  <a:gd name="T56" fmla="*/ 167 w 452"/>
                  <a:gd name="T57" fmla="*/ 5 h 326"/>
                  <a:gd name="T58" fmla="*/ 130 w 452"/>
                  <a:gd name="T59" fmla="*/ 15 h 326"/>
                  <a:gd name="T60" fmla="*/ 96 w 452"/>
                  <a:gd name="T61" fmla="*/ 29 h 326"/>
                  <a:gd name="T62" fmla="*/ 65 w 452"/>
                  <a:gd name="T63" fmla="*/ 47 h 326"/>
                  <a:gd name="T64" fmla="*/ 40 w 452"/>
                  <a:gd name="T65" fmla="*/ 68 h 326"/>
                  <a:gd name="T66" fmla="*/ 21 w 452"/>
                  <a:gd name="T67" fmla="*/ 93 h 326"/>
                  <a:gd name="T68" fmla="*/ 7 w 452"/>
                  <a:gd name="T69" fmla="*/ 120 h 326"/>
                  <a:gd name="T70" fmla="*/ 0 w 452"/>
                  <a:gd name="T71" fmla="*/ 148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2"/>
                  <a:gd name="T109" fmla="*/ 0 h 326"/>
                  <a:gd name="T110" fmla="*/ 452 w 452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2" h="326">
                    <a:moveTo>
                      <a:pt x="0" y="162"/>
                    </a:moveTo>
                    <a:lnTo>
                      <a:pt x="0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29" y="243"/>
                    </a:lnTo>
                    <a:lnTo>
                      <a:pt x="40" y="256"/>
                    </a:lnTo>
                    <a:lnTo>
                      <a:pt x="52" y="267"/>
                    </a:lnTo>
                    <a:lnTo>
                      <a:pt x="65" y="278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2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5" y="325"/>
                    </a:lnTo>
                    <a:lnTo>
                      <a:pt x="264" y="322"/>
                    </a:lnTo>
                    <a:lnTo>
                      <a:pt x="283" y="319"/>
                    </a:lnTo>
                    <a:lnTo>
                      <a:pt x="302" y="315"/>
                    </a:lnTo>
                    <a:lnTo>
                      <a:pt x="320" y="309"/>
                    </a:lnTo>
                    <a:lnTo>
                      <a:pt x="338" y="303"/>
                    </a:lnTo>
                    <a:lnTo>
                      <a:pt x="354" y="295"/>
                    </a:lnTo>
                    <a:lnTo>
                      <a:pt x="370" y="287"/>
                    </a:lnTo>
                    <a:lnTo>
                      <a:pt x="385" y="277"/>
                    </a:lnTo>
                    <a:lnTo>
                      <a:pt x="398" y="266"/>
                    </a:lnTo>
                    <a:lnTo>
                      <a:pt x="410" y="254"/>
                    </a:lnTo>
                    <a:lnTo>
                      <a:pt x="421" y="243"/>
                    </a:lnTo>
                    <a:lnTo>
                      <a:pt x="429" y="231"/>
                    </a:lnTo>
                    <a:lnTo>
                      <a:pt x="437" y="217"/>
                    </a:lnTo>
                    <a:lnTo>
                      <a:pt x="443" y="204"/>
                    </a:lnTo>
                    <a:lnTo>
                      <a:pt x="447" y="190"/>
                    </a:lnTo>
                    <a:lnTo>
                      <a:pt x="451" y="176"/>
                    </a:lnTo>
                    <a:lnTo>
                      <a:pt x="451" y="162"/>
                    </a:lnTo>
                    <a:lnTo>
                      <a:pt x="451" y="148"/>
                    </a:lnTo>
                    <a:lnTo>
                      <a:pt x="447" y="134"/>
                    </a:lnTo>
                    <a:lnTo>
                      <a:pt x="443" y="120"/>
                    </a:lnTo>
                    <a:lnTo>
                      <a:pt x="437" y="106"/>
                    </a:lnTo>
                    <a:lnTo>
                      <a:pt x="429" y="93"/>
                    </a:lnTo>
                    <a:lnTo>
                      <a:pt x="421" y="81"/>
                    </a:lnTo>
                    <a:lnTo>
                      <a:pt x="410" y="68"/>
                    </a:lnTo>
                    <a:lnTo>
                      <a:pt x="398" y="57"/>
                    </a:lnTo>
                    <a:lnTo>
                      <a:pt x="385" y="47"/>
                    </a:lnTo>
                    <a:lnTo>
                      <a:pt x="370" y="37"/>
                    </a:lnTo>
                    <a:lnTo>
                      <a:pt x="354" y="29"/>
                    </a:lnTo>
                    <a:lnTo>
                      <a:pt x="338" y="21"/>
                    </a:lnTo>
                    <a:lnTo>
                      <a:pt x="320" y="15"/>
                    </a:lnTo>
                    <a:lnTo>
                      <a:pt x="302" y="9"/>
                    </a:lnTo>
                    <a:lnTo>
                      <a:pt x="283" y="5"/>
                    </a:lnTo>
                    <a:lnTo>
                      <a:pt x="264" y="1"/>
                    </a:lnTo>
                    <a:lnTo>
                      <a:pt x="245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2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5" y="47"/>
                    </a:lnTo>
                    <a:lnTo>
                      <a:pt x="52" y="57"/>
                    </a:lnTo>
                    <a:lnTo>
                      <a:pt x="40" y="68"/>
                    </a:lnTo>
                    <a:lnTo>
                      <a:pt x="29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0" y="148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9" name="Rectangle 89">
                <a:extLst>
                  <a:ext uri="{FF2B5EF4-FFF2-40B4-BE49-F238E27FC236}">
                    <a16:creationId xmlns:a16="http://schemas.microsoft.com/office/drawing/2014/main" id="{31808DCC-EAE2-475D-A301-4816B6A1F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758"/>
                <a:ext cx="333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lot</a:t>
                </a:r>
              </a:p>
            </p:txBody>
          </p:sp>
          <p:sp>
            <p:nvSpPr>
              <p:cNvPr id="31790" name="Rectangle 90">
                <a:extLst>
                  <a:ext uri="{FF2B5EF4-FFF2-40B4-BE49-F238E27FC236}">
                    <a16:creationId xmlns:a16="http://schemas.microsoft.com/office/drawing/2014/main" id="{1D053526-019D-41CC-93A1-530DC3313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497"/>
                <a:ext cx="551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name</a:t>
                </a:r>
              </a:p>
            </p:txBody>
          </p:sp>
          <p:sp>
            <p:nvSpPr>
              <p:cNvPr id="31791" name="Rectangle 91">
                <a:extLst>
                  <a:ext uri="{FF2B5EF4-FFF2-40B4-BE49-F238E27FC236}">
                    <a16:creationId xmlns:a16="http://schemas.microsoft.com/office/drawing/2014/main" id="{4073B0D7-FC2D-4028-9A93-E158131C2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1" y="751"/>
                <a:ext cx="410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 b="1" u="sng">
                    <a:solidFill>
                      <a:srgbClr val="000000"/>
                    </a:solidFill>
                    <a:latin typeface="Arial" panose="020B0604020202020204" pitchFamily="34" charset="0"/>
                  </a:rPr>
                  <a:t>ssn</a:t>
                </a:r>
              </a:p>
            </p:txBody>
          </p:sp>
        </p:grpSp>
        <p:grpSp>
          <p:nvGrpSpPr>
            <p:cNvPr id="31769" name="Group 92">
              <a:extLst>
                <a:ext uri="{FF2B5EF4-FFF2-40B4-BE49-F238E27FC236}">
                  <a16:creationId xmlns:a16="http://schemas.microsoft.com/office/drawing/2014/main" id="{BDFFBDC8-5866-4F8D-B465-03A826524E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9" y="1592"/>
              <a:ext cx="769" cy="580"/>
              <a:chOff x="3456" y="1053"/>
              <a:chExt cx="769" cy="580"/>
            </a:xfrm>
          </p:grpSpPr>
          <p:sp>
            <p:nvSpPr>
              <p:cNvPr id="31784" name="Rectangle 93">
                <a:extLst>
                  <a:ext uri="{FF2B5EF4-FFF2-40B4-BE49-F238E27FC236}">
                    <a16:creationId xmlns:a16="http://schemas.microsoft.com/office/drawing/2014/main" id="{DA0DF728-4443-4C57-866D-B37D2BDBD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7" y="1182"/>
                <a:ext cx="725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Manage</a:t>
                </a:r>
              </a:p>
            </p:txBody>
          </p:sp>
          <p:sp>
            <p:nvSpPr>
              <p:cNvPr id="31785" name="Freeform 94">
                <a:extLst>
                  <a:ext uri="{FF2B5EF4-FFF2-40B4-BE49-F238E27FC236}">
                    <a16:creationId xmlns:a16="http://schemas.microsoft.com/office/drawing/2014/main" id="{EA93005D-B1EE-4EBA-8478-276181740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" y="1053"/>
                <a:ext cx="769" cy="580"/>
              </a:xfrm>
              <a:custGeom>
                <a:avLst/>
                <a:gdLst>
                  <a:gd name="T0" fmla="*/ 0 w 769"/>
                  <a:gd name="T1" fmla="*/ 290 h 580"/>
                  <a:gd name="T2" fmla="*/ 378 w 769"/>
                  <a:gd name="T3" fmla="*/ 0 h 580"/>
                  <a:gd name="T4" fmla="*/ 768 w 769"/>
                  <a:gd name="T5" fmla="*/ 300 h 580"/>
                  <a:gd name="T6" fmla="*/ 378 w 769"/>
                  <a:gd name="T7" fmla="*/ 579 h 580"/>
                  <a:gd name="T8" fmla="*/ 0 w 769"/>
                  <a:gd name="T9" fmla="*/ 29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9"/>
                  <a:gd name="T16" fmla="*/ 0 h 580"/>
                  <a:gd name="T17" fmla="*/ 769 w 769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70" name="Freeform 95">
              <a:extLst>
                <a:ext uri="{FF2B5EF4-FFF2-40B4-BE49-F238E27FC236}">
                  <a16:creationId xmlns:a16="http://schemas.microsoft.com/office/drawing/2014/main" id="{D8464930-3EB5-4B65-9CF2-1A74A76D5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" y="1775"/>
              <a:ext cx="816" cy="302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71" name="Group 96">
              <a:extLst>
                <a:ext uri="{FF2B5EF4-FFF2-40B4-BE49-F238E27FC236}">
                  <a16:creationId xmlns:a16="http://schemas.microsoft.com/office/drawing/2014/main" id="{46005A73-6354-4494-9F16-B211B1467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4" y="1765"/>
              <a:ext cx="1069" cy="353"/>
              <a:chOff x="2251" y="1226"/>
              <a:chExt cx="1069" cy="353"/>
            </a:xfrm>
          </p:grpSpPr>
          <p:sp>
            <p:nvSpPr>
              <p:cNvPr id="31782" name="Freeform 97">
                <a:extLst>
                  <a:ext uri="{FF2B5EF4-FFF2-40B4-BE49-F238E27FC236}">
                    <a16:creationId xmlns:a16="http://schemas.microsoft.com/office/drawing/2014/main" id="{9D4C136E-2292-43D6-BA33-3EBD64B68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3" name="Rectangle 98">
                <a:extLst>
                  <a:ext uri="{FF2B5EF4-FFF2-40B4-BE49-F238E27FC236}">
                    <a16:creationId xmlns:a16="http://schemas.microsoft.com/office/drawing/2014/main" id="{71D2A7D2-D0B6-4171-B405-81EBDFB3E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1" y="1264"/>
                <a:ext cx="1069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Employees</a:t>
                </a:r>
              </a:p>
            </p:txBody>
          </p:sp>
        </p:grpSp>
        <p:sp>
          <p:nvSpPr>
            <p:cNvPr id="31772" name="Rectangle 99">
              <a:extLst>
                <a:ext uri="{FF2B5EF4-FFF2-40B4-BE49-F238E27FC236}">
                  <a16:creationId xmlns:a16="http://schemas.microsoft.com/office/drawing/2014/main" id="{996FAD7D-341A-4499-970A-13ED5EE4B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" y="1815"/>
              <a:ext cx="1101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Departments</a:t>
              </a:r>
            </a:p>
          </p:txBody>
        </p:sp>
        <p:sp>
          <p:nvSpPr>
            <p:cNvPr id="31773" name="Line 100">
              <a:extLst>
                <a:ext uri="{FF2B5EF4-FFF2-40B4-BE49-F238E27FC236}">
                  <a16:creationId xmlns:a16="http://schemas.microsoft.com/office/drawing/2014/main" id="{7C7D0E26-EFCE-40C4-83E3-14A9533AF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69" y="1883"/>
              <a:ext cx="3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4" name="Line 101">
              <a:extLst>
                <a:ext uri="{FF2B5EF4-FFF2-40B4-BE49-F238E27FC236}">
                  <a16:creationId xmlns:a16="http://schemas.microsoft.com/office/drawing/2014/main" id="{A9A5AEB9-36BC-4D46-A322-6FCED3E75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" y="1883"/>
              <a:ext cx="3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Line 102">
              <a:extLst>
                <a:ext uri="{FF2B5EF4-FFF2-40B4-BE49-F238E27FC236}">
                  <a16:creationId xmlns:a16="http://schemas.microsoft.com/office/drawing/2014/main" id="{F61A3E63-6A03-4D23-8E1C-F9DB24CE1E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5" y="1551"/>
              <a:ext cx="152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6" name="Line 103">
              <a:extLst>
                <a:ext uri="{FF2B5EF4-FFF2-40B4-BE49-F238E27FC236}">
                  <a16:creationId xmlns:a16="http://schemas.microsoft.com/office/drawing/2014/main" id="{4831C168-1311-42E3-8C65-5445FB2A5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" y="1311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7" name="Line 104">
              <a:extLst>
                <a:ext uri="{FF2B5EF4-FFF2-40B4-BE49-F238E27FC236}">
                  <a16:creationId xmlns:a16="http://schemas.microsoft.com/office/drawing/2014/main" id="{E16DA57E-B5B1-48F7-BB8B-32E128F0C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1551"/>
              <a:ext cx="88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8" name="Line 105">
              <a:extLst>
                <a:ext uri="{FF2B5EF4-FFF2-40B4-BE49-F238E27FC236}">
                  <a16:creationId xmlns:a16="http://schemas.microsoft.com/office/drawing/2014/main" id="{7C2CC77C-A659-4196-8C7F-00AD29D64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" y="1167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9" name="Line 106">
              <a:extLst>
                <a:ext uri="{FF2B5EF4-FFF2-40B4-BE49-F238E27FC236}">
                  <a16:creationId xmlns:a16="http://schemas.microsoft.com/office/drawing/2014/main" id="{2C852F3F-2D1F-4867-AA6D-8D0F82E34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5" y="1551"/>
              <a:ext cx="136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0" name="Line 107">
              <a:extLst>
                <a:ext uri="{FF2B5EF4-FFF2-40B4-BE49-F238E27FC236}">
                  <a16:creationId xmlns:a16="http://schemas.microsoft.com/office/drawing/2014/main" id="{969CAFB1-DCBA-4674-9363-210712B47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7" y="1359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1" name="Line 108">
              <a:extLst>
                <a:ext uri="{FF2B5EF4-FFF2-40B4-BE49-F238E27FC236}">
                  <a16:creationId xmlns:a16="http://schemas.microsoft.com/office/drawing/2014/main" id="{9F5A8529-EF8B-43AD-B3B5-4DDF5F411B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33" y="1551"/>
              <a:ext cx="104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49" name="Text Box 110">
            <a:extLst>
              <a:ext uri="{FF2B5EF4-FFF2-40B4-BE49-F238E27FC236}">
                <a16:creationId xmlns:a16="http://schemas.microsoft.com/office/drawing/2014/main" id="{CDB5E0A9-C9F8-454B-8E47-AD24AEC02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9658" y="800558"/>
            <a:ext cx="708613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A department can have </a:t>
            </a:r>
            <a:r>
              <a:rPr lang="en-US" altLang="en-US" sz="2400" u="sng" dirty="0">
                <a:latin typeface="Comic Sans MS" panose="030F0702030302020204" pitchFamily="66" charset="0"/>
              </a:rPr>
              <a:t>at most one manager</a:t>
            </a:r>
            <a:r>
              <a:rPr lang="en-US" altLang="en-US" sz="2400" dirty="0">
                <a:latin typeface="Comic Sans MS" panose="030F0702030302020204" pitchFamily="66" charset="0"/>
              </a:rPr>
              <a:t>. In other words, each department can participate at most once in the manage relationship.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An employee can manage several departments.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AC82E8F-0B74-4058-A9C8-C40B8B2CF662}"/>
              </a:ext>
            </a:extLst>
          </p:cNvPr>
          <p:cNvSpPr/>
          <p:nvPr/>
        </p:nvSpPr>
        <p:spPr>
          <a:xfrm>
            <a:off x="3495675" y="5030788"/>
            <a:ext cx="533400" cy="112395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24B721B-ABBF-4391-A2A7-061D7DFBE6A5}"/>
              </a:ext>
            </a:extLst>
          </p:cNvPr>
          <p:cNvSpPr/>
          <p:nvPr/>
        </p:nvSpPr>
        <p:spPr>
          <a:xfrm>
            <a:off x="2763838" y="5013325"/>
            <a:ext cx="520700" cy="11049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52" name="TextBox 2">
            <a:extLst>
              <a:ext uri="{FF2B5EF4-FFF2-40B4-BE49-F238E27FC236}">
                <a16:creationId xmlns:a16="http://schemas.microsoft.com/office/drawing/2014/main" id="{555BD540-72E3-479C-AA94-A5AF63E7C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701" y="5102226"/>
            <a:ext cx="1109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DeptA</a:t>
            </a:r>
          </a:p>
        </p:txBody>
      </p:sp>
      <p:sp>
        <p:nvSpPr>
          <p:cNvPr id="31753" name="TextBox 3">
            <a:extLst>
              <a:ext uri="{FF2B5EF4-FFF2-40B4-BE49-F238E27FC236}">
                <a16:creationId xmlns:a16="http://schemas.microsoft.com/office/drawing/2014/main" id="{5A7C54A3-A75B-49BD-A30D-768317226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5186364"/>
            <a:ext cx="3952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D3CF6-1F48-40FB-AF51-6FD39C3B7E86}"/>
              </a:ext>
            </a:extLst>
          </p:cNvPr>
          <p:cNvCxnSpPr>
            <a:stCxn id="31752" idx="1"/>
            <a:endCxn id="31753" idx="3"/>
          </p:cNvCxnSpPr>
          <p:nvPr/>
        </p:nvCxnSpPr>
        <p:spPr>
          <a:xfrm flipH="1">
            <a:off x="3132138" y="5334000"/>
            <a:ext cx="436562" cy="82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55" name="TextBox 7">
            <a:extLst>
              <a:ext uri="{FF2B5EF4-FFF2-40B4-BE49-F238E27FC236}">
                <a16:creationId xmlns:a16="http://schemas.microsoft.com/office/drawing/2014/main" id="{E07150BC-B72D-4F67-A68D-6F09EA944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2264" y="6162676"/>
            <a:ext cx="1265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Manage</a:t>
            </a:r>
          </a:p>
        </p:txBody>
      </p:sp>
      <p:sp>
        <p:nvSpPr>
          <p:cNvPr id="31756" name="TextBox 8">
            <a:extLst>
              <a:ext uri="{FF2B5EF4-FFF2-40B4-BE49-F238E27FC236}">
                <a16:creationId xmlns:a16="http://schemas.microsoft.com/office/drawing/2014/main" id="{C176CEE1-5EA8-40CE-AF9C-E2EEFA6E1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264" y="3275013"/>
            <a:ext cx="42195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G can manage more than one department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mic Sans MS" panose="030F0702030302020204" pitchFamily="66" charset="0"/>
              </a:rPr>
              <a:t>DeptA</a:t>
            </a:r>
            <a:r>
              <a:rPr lang="en-US" altLang="en-US" sz="1600" dirty="0">
                <a:latin typeface="Comic Sans MS" panose="030F0702030302020204" pitchFamily="66" charset="0"/>
              </a:rPr>
              <a:t> cannot have more than one manager; same for Dept 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1F33F-33E0-4817-842F-866AC292D2F8}"/>
              </a:ext>
            </a:extLst>
          </p:cNvPr>
          <p:cNvCxnSpPr/>
          <p:nvPr/>
        </p:nvCxnSpPr>
        <p:spPr>
          <a:xfrm>
            <a:off x="3197226" y="5416551"/>
            <a:ext cx="460375" cy="327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58" name="TextBox 85">
            <a:extLst>
              <a:ext uri="{FF2B5EF4-FFF2-40B4-BE49-F238E27FC236}">
                <a16:creationId xmlns:a16="http://schemas.microsoft.com/office/drawing/2014/main" id="{1F2256BB-3EE8-4D34-9083-88C3E8F1F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676" y="5475288"/>
            <a:ext cx="1077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DeptB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33FC8-766A-443A-9864-732FE7091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9" y="3494088"/>
            <a:ext cx="1793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ER diagram</a:t>
            </a:r>
          </a:p>
        </p:txBody>
      </p:sp>
      <p:sp>
        <p:nvSpPr>
          <p:cNvPr id="39952" name="TextBox 3">
            <a:extLst>
              <a:ext uri="{FF2B5EF4-FFF2-40B4-BE49-F238E27FC236}">
                <a16:creationId xmlns:a16="http://schemas.microsoft.com/office/drawing/2014/main" id="{5699B7DF-DC3E-4B2D-9C6A-4AA83D577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1" y="6162676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1:n</a:t>
            </a:r>
          </a:p>
        </p:txBody>
      </p:sp>
      <p:sp>
        <p:nvSpPr>
          <p:cNvPr id="39953" name="TextBox 4">
            <a:extLst>
              <a:ext uri="{FF2B5EF4-FFF2-40B4-BE49-F238E27FC236}">
                <a16:creationId xmlns:a16="http://schemas.microsoft.com/office/drawing/2014/main" id="{ABE6C33E-5A61-4607-BC44-A9BE2DD19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25" y="6272214"/>
            <a:ext cx="3778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Notice the arrow is coming from the n side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C117E842-15F9-4AF1-83BD-FC5029C038B9}"/>
              </a:ext>
            </a:extLst>
          </p:cNvPr>
          <p:cNvSpPr/>
          <p:nvPr/>
        </p:nvSpPr>
        <p:spPr>
          <a:xfrm>
            <a:off x="3878063" y="800558"/>
            <a:ext cx="293016" cy="18760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4C85A-AE56-4602-8F4E-9D02E4A198FC}"/>
              </a:ext>
            </a:extLst>
          </p:cNvPr>
          <p:cNvSpPr txBox="1"/>
          <p:nvPr/>
        </p:nvSpPr>
        <p:spPr>
          <a:xfrm>
            <a:off x="1217613" y="893616"/>
            <a:ext cx="3277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Real-world requirement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775122-577E-4639-8119-E1BC08A7A909}"/>
              </a:ext>
            </a:extLst>
          </p:cNvPr>
          <p:cNvSpPr txBox="1"/>
          <p:nvPr/>
        </p:nvSpPr>
        <p:spPr>
          <a:xfrm>
            <a:off x="245199" y="3368578"/>
            <a:ext cx="157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specific example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4B60937-83A4-4591-9493-30C86CD77E83}"/>
              </a:ext>
            </a:extLst>
          </p:cNvPr>
          <p:cNvSpPr/>
          <p:nvPr/>
        </p:nvSpPr>
        <p:spPr>
          <a:xfrm>
            <a:off x="1650294" y="3368578"/>
            <a:ext cx="322970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6E84E-2DC7-4BB4-8080-B01D64B129B1}"/>
              </a:ext>
            </a:extLst>
          </p:cNvPr>
          <p:cNvSpPr txBox="1"/>
          <p:nvPr/>
        </p:nvSpPr>
        <p:spPr>
          <a:xfrm>
            <a:off x="383372" y="4394876"/>
            <a:ext cx="16908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 to help think about these specific examples inside the diamond shape.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FDA21BA-2BBB-41C5-8D6B-6A882ED5FAD9}"/>
              </a:ext>
            </a:extLst>
          </p:cNvPr>
          <p:cNvSpPr/>
          <p:nvPr/>
        </p:nvSpPr>
        <p:spPr>
          <a:xfrm>
            <a:off x="9432925" y="101550"/>
            <a:ext cx="2630848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Structural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952" grpId="0"/>
      <p:bldP spid="399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82" name="Group 12">
            <a:extLst>
              <a:ext uri="{FF2B5EF4-FFF2-40B4-BE49-F238E27FC236}">
                <a16:creationId xmlns:a16="http://schemas.microsoft.com/office/drawing/2014/main" id="{4158BD86-B87D-4340-8A70-7E28544E2A72}"/>
              </a:ext>
            </a:extLst>
          </p:cNvPr>
          <p:cNvGrpSpPr>
            <a:grpSpLocks/>
          </p:cNvGrpSpPr>
          <p:nvPr/>
        </p:nvGrpSpPr>
        <p:grpSpPr bwMode="auto">
          <a:xfrm>
            <a:off x="3900489" y="3170238"/>
            <a:ext cx="4923273" cy="1447800"/>
            <a:chOff x="1344894" y="5159168"/>
            <a:chExt cx="4923273" cy="1447800"/>
          </a:xfrm>
        </p:grpSpPr>
        <p:sp>
          <p:nvSpPr>
            <p:cNvPr id="33799" name="Freeform 75">
              <a:extLst>
                <a:ext uri="{FF2B5EF4-FFF2-40B4-BE49-F238E27FC236}">
                  <a16:creationId xmlns:a16="http://schemas.microsoft.com/office/drawing/2014/main" id="{44C4A146-1CB0-40DE-946D-56C1AD6B9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2244" y="5678202"/>
              <a:ext cx="593725" cy="349250"/>
            </a:xfrm>
            <a:custGeom>
              <a:avLst/>
              <a:gdLst>
                <a:gd name="T0" fmla="*/ 2147483646 w 454"/>
                <a:gd name="T1" fmla="*/ 2147483646 h 327"/>
                <a:gd name="T2" fmla="*/ 2147483646 w 454"/>
                <a:gd name="T3" fmla="*/ 2147483646 h 327"/>
                <a:gd name="T4" fmla="*/ 2147483646 w 454"/>
                <a:gd name="T5" fmla="*/ 2147483646 h 327"/>
                <a:gd name="T6" fmla="*/ 2147483646 w 454"/>
                <a:gd name="T7" fmla="*/ 2147483646 h 327"/>
                <a:gd name="T8" fmla="*/ 2147483646 w 454"/>
                <a:gd name="T9" fmla="*/ 2147483646 h 327"/>
                <a:gd name="T10" fmla="*/ 2147483646 w 454"/>
                <a:gd name="T11" fmla="*/ 2147483646 h 327"/>
                <a:gd name="T12" fmla="*/ 2147483646 w 454"/>
                <a:gd name="T13" fmla="*/ 2147483646 h 327"/>
                <a:gd name="T14" fmla="*/ 2147483646 w 454"/>
                <a:gd name="T15" fmla="*/ 2147483646 h 327"/>
                <a:gd name="T16" fmla="*/ 2147483646 w 454"/>
                <a:gd name="T17" fmla="*/ 0 h 327"/>
                <a:gd name="T18" fmla="*/ 2147483646 w 454"/>
                <a:gd name="T19" fmla="*/ 0 h 327"/>
                <a:gd name="T20" fmla="*/ 2147483646 w 454"/>
                <a:gd name="T21" fmla="*/ 2147483646 h 327"/>
                <a:gd name="T22" fmla="*/ 2147483646 w 454"/>
                <a:gd name="T23" fmla="*/ 2147483646 h 327"/>
                <a:gd name="T24" fmla="*/ 2147483646 w 454"/>
                <a:gd name="T25" fmla="*/ 2147483646 h 327"/>
                <a:gd name="T26" fmla="*/ 2147483646 w 454"/>
                <a:gd name="T27" fmla="*/ 2147483646 h 327"/>
                <a:gd name="T28" fmla="*/ 2147483646 w 454"/>
                <a:gd name="T29" fmla="*/ 2147483646 h 327"/>
                <a:gd name="T30" fmla="*/ 2147483646 w 454"/>
                <a:gd name="T31" fmla="*/ 2147483646 h 327"/>
                <a:gd name="T32" fmla="*/ 2147483646 w 454"/>
                <a:gd name="T33" fmla="*/ 2147483646 h 327"/>
                <a:gd name="T34" fmla="*/ 2147483646 w 454"/>
                <a:gd name="T35" fmla="*/ 2147483646 h 327"/>
                <a:gd name="T36" fmla="*/ 2147483646 w 454"/>
                <a:gd name="T37" fmla="*/ 2147483646 h 327"/>
                <a:gd name="T38" fmla="*/ 2147483646 w 454"/>
                <a:gd name="T39" fmla="*/ 2147483646 h 327"/>
                <a:gd name="T40" fmla="*/ 2147483646 w 454"/>
                <a:gd name="T41" fmla="*/ 2147483646 h 327"/>
                <a:gd name="T42" fmla="*/ 2147483646 w 454"/>
                <a:gd name="T43" fmla="*/ 2147483646 h 327"/>
                <a:gd name="T44" fmla="*/ 2147483646 w 454"/>
                <a:gd name="T45" fmla="*/ 2147483646 h 327"/>
                <a:gd name="T46" fmla="*/ 2147483646 w 454"/>
                <a:gd name="T47" fmla="*/ 2147483646 h 327"/>
                <a:gd name="T48" fmla="*/ 2147483646 w 454"/>
                <a:gd name="T49" fmla="*/ 2147483646 h 327"/>
                <a:gd name="T50" fmla="*/ 2147483646 w 454"/>
                <a:gd name="T51" fmla="*/ 2147483646 h 327"/>
                <a:gd name="T52" fmla="*/ 2147483646 w 454"/>
                <a:gd name="T53" fmla="*/ 2147483646 h 327"/>
                <a:gd name="T54" fmla="*/ 2147483646 w 454"/>
                <a:gd name="T55" fmla="*/ 2147483646 h 327"/>
                <a:gd name="T56" fmla="*/ 2147483646 w 454"/>
                <a:gd name="T57" fmla="*/ 2147483646 h 327"/>
                <a:gd name="T58" fmla="*/ 2147483646 w 454"/>
                <a:gd name="T59" fmla="*/ 2147483646 h 327"/>
                <a:gd name="T60" fmla="*/ 2147483646 w 454"/>
                <a:gd name="T61" fmla="*/ 2147483646 h 327"/>
                <a:gd name="T62" fmla="*/ 2147483646 w 454"/>
                <a:gd name="T63" fmla="*/ 2147483646 h 327"/>
                <a:gd name="T64" fmla="*/ 2147483646 w 454"/>
                <a:gd name="T65" fmla="*/ 2147483646 h 327"/>
                <a:gd name="T66" fmla="*/ 2147483646 w 454"/>
                <a:gd name="T67" fmla="*/ 2147483646 h 327"/>
                <a:gd name="T68" fmla="*/ 2147483646 w 454"/>
                <a:gd name="T69" fmla="*/ 2147483646 h 327"/>
                <a:gd name="T70" fmla="*/ 2147483646 w 454"/>
                <a:gd name="T71" fmla="*/ 2147483646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0" name="Freeform 76">
              <a:extLst>
                <a:ext uri="{FF2B5EF4-FFF2-40B4-BE49-F238E27FC236}">
                  <a16:creationId xmlns:a16="http://schemas.microsoft.com/office/drawing/2014/main" id="{D65D78F5-0BBC-4B9C-9309-4F120EFB1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507" y="5635418"/>
              <a:ext cx="750887" cy="333375"/>
            </a:xfrm>
            <a:custGeom>
              <a:avLst/>
              <a:gdLst>
                <a:gd name="T0" fmla="*/ 2147483646 w 575"/>
                <a:gd name="T1" fmla="*/ 2147483646 h 313"/>
                <a:gd name="T2" fmla="*/ 2147483646 w 575"/>
                <a:gd name="T3" fmla="*/ 2147483646 h 313"/>
                <a:gd name="T4" fmla="*/ 2147483646 w 575"/>
                <a:gd name="T5" fmla="*/ 2147483646 h 313"/>
                <a:gd name="T6" fmla="*/ 2147483646 w 575"/>
                <a:gd name="T7" fmla="*/ 2147483646 h 313"/>
                <a:gd name="T8" fmla="*/ 2147483646 w 575"/>
                <a:gd name="T9" fmla="*/ 2147483646 h 313"/>
                <a:gd name="T10" fmla="*/ 2147483646 w 575"/>
                <a:gd name="T11" fmla="*/ 2147483646 h 313"/>
                <a:gd name="T12" fmla="*/ 2147483646 w 575"/>
                <a:gd name="T13" fmla="*/ 2147483646 h 313"/>
                <a:gd name="T14" fmla="*/ 2147483646 w 575"/>
                <a:gd name="T15" fmla="*/ 2147483646 h 313"/>
                <a:gd name="T16" fmla="*/ 2147483646 w 575"/>
                <a:gd name="T17" fmla="*/ 2147483646 h 313"/>
                <a:gd name="T18" fmla="*/ 2147483646 w 575"/>
                <a:gd name="T19" fmla="*/ 2147483646 h 313"/>
                <a:gd name="T20" fmla="*/ 2147483646 w 575"/>
                <a:gd name="T21" fmla="*/ 2147483646 h 313"/>
                <a:gd name="T22" fmla="*/ 2147483646 w 575"/>
                <a:gd name="T23" fmla="*/ 2147483646 h 313"/>
                <a:gd name="T24" fmla="*/ 2147483646 w 575"/>
                <a:gd name="T25" fmla="*/ 2147483646 h 313"/>
                <a:gd name="T26" fmla="*/ 2147483646 w 575"/>
                <a:gd name="T27" fmla="*/ 2147483646 h 313"/>
                <a:gd name="T28" fmla="*/ 2147483646 w 575"/>
                <a:gd name="T29" fmla="*/ 2147483646 h 313"/>
                <a:gd name="T30" fmla="*/ 2147483646 w 575"/>
                <a:gd name="T31" fmla="*/ 2147483646 h 313"/>
                <a:gd name="T32" fmla="*/ 2147483646 w 575"/>
                <a:gd name="T33" fmla="*/ 2147483646 h 313"/>
                <a:gd name="T34" fmla="*/ 2147483646 w 575"/>
                <a:gd name="T35" fmla="*/ 2147483646 h 313"/>
                <a:gd name="T36" fmla="*/ 2147483646 w 575"/>
                <a:gd name="T37" fmla="*/ 2147483646 h 313"/>
                <a:gd name="T38" fmla="*/ 2147483646 w 575"/>
                <a:gd name="T39" fmla="*/ 2147483646 h 313"/>
                <a:gd name="T40" fmla="*/ 2147483646 w 575"/>
                <a:gd name="T41" fmla="*/ 2147483646 h 313"/>
                <a:gd name="T42" fmla="*/ 2147483646 w 575"/>
                <a:gd name="T43" fmla="*/ 2147483646 h 313"/>
                <a:gd name="T44" fmla="*/ 2147483646 w 575"/>
                <a:gd name="T45" fmla="*/ 2147483646 h 313"/>
                <a:gd name="T46" fmla="*/ 2147483646 w 575"/>
                <a:gd name="T47" fmla="*/ 2147483646 h 313"/>
                <a:gd name="T48" fmla="*/ 2147483646 w 575"/>
                <a:gd name="T49" fmla="*/ 2147483646 h 313"/>
                <a:gd name="T50" fmla="*/ 2147483646 w 575"/>
                <a:gd name="T51" fmla="*/ 2147483646 h 313"/>
                <a:gd name="T52" fmla="*/ 2147483646 w 575"/>
                <a:gd name="T53" fmla="*/ 0 h 313"/>
                <a:gd name="T54" fmla="*/ 2147483646 w 575"/>
                <a:gd name="T55" fmla="*/ 0 h 313"/>
                <a:gd name="T56" fmla="*/ 2147483646 w 575"/>
                <a:gd name="T57" fmla="*/ 2147483646 h 313"/>
                <a:gd name="T58" fmla="*/ 2147483646 w 575"/>
                <a:gd name="T59" fmla="*/ 2147483646 h 313"/>
                <a:gd name="T60" fmla="*/ 2147483646 w 575"/>
                <a:gd name="T61" fmla="*/ 2147483646 h 313"/>
                <a:gd name="T62" fmla="*/ 2147483646 w 575"/>
                <a:gd name="T63" fmla="*/ 2147483646 h 313"/>
                <a:gd name="T64" fmla="*/ 2147483646 w 575"/>
                <a:gd name="T65" fmla="*/ 2147483646 h 313"/>
                <a:gd name="T66" fmla="*/ 2147483646 w 575"/>
                <a:gd name="T67" fmla="*/ 2147483646 h 313"/>
                <a:gd name="T68" fmla="*/ 2147483646 w 575"/>
                <a:gd name="T69" fmla="*/ 2147483646 h 313"/>
                <a:gd name="T70" fmla="*/ 2147483646 w 575"/>
                <a:gd name="T71" fmla="*/ 2147483646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75"/>
                <a:gd name="T109" fmla="*/ 0 h 313"/>
                <a:gd name="T110" fmla="*/ 575 w 575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801" name="Group 77">
              <a:extLst>
                <a:ext uri="{FF2B5EF4-FFF2-40B4-BE49-F238E27FC236}">
                  <a16:creationId xmlns:a16="http://schemas.microsoft.com/office/drawing/2014/main" id="{B2C3B4EC-2CD7-463F-97E7-E33D71FBD5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559" y="5363955"/>
              <a:ext cx="874975" cy="379155"/>
              <a:chOff x="4672" y="468"/>
              <a:chExt cx="670" cy="355"/>
            </a:xfrm>
          </p:grpSpPr>
          <p:sp>
            <p:nvSpPr>
              <p:cNvPr id="33831" name="Freeform 78">
                <a:extLst>
                  <a:ext uri="{FF2B5EF4-FFF2-40B4-BE49-F238E27FC236}">
                    <a16:creationId xmlns:a16="http://schemas.microsoft.com/office/drawing/2014/main" id="{6C409954-A4D2-4132-B5F6-1A34D49C8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2" y="468"/>
                <a:ext cx="592" cy="327"/>
              </a:xfrm>
              <a:custGeom>
                <a:avLst/>
                <a:gdLst>
                  <a:gd name="T0" fmla="*/ 589 w 592"/>
                  <a:gd name="T1" fmla="*/ 148 h 327"/>
                  <a:gd name="T2" fmla="*/ 581 w 592"/>
                  <a:gd name="T3" fmla="*/ 120 h 327"/>
                  <a:gd name="T4" fmla="*/ 563 w 592"/>
                  <a:gd name="T5" fmla="*/ 94 h 327"/>
                  <a:gd name="T6" fmla="*/ 538 w 592"/>
                  <a:gd name="T7" fmla="*/ 68 h 327"/>
                  <a:gd name="T8" fmla="*/ 505 w 592"/>
                  <a:gd name="T9" fmla="*/ 46 h 327"/>
                  <a:gd name="T10" fmla="*/ 465 w 592"/>
                  <a:gd name="T11" fmla="*/ 29 h 327"/>
                  <a:gd name="T12" fmla="*/ 420 w 592"/>
                  <a:gd name="T13" fmla="*/ 14 h 327"/>
                  <a:gd name="T14" fmla="*/ 372 w 592"/>
                  <a:gd name="T15" fmla="*/ 4 h 327"/>
                  <a:gd name="T16" fmla="*/ 321 w 592"/>
                  <a:gd name="T17" fmla="*/ 0 h 327"/>
                  <a:gd name="T18" fmla="*/ 269 w 592"/>
                  <a:gd name="T19" fmla="*/ 0 h 327"/>
                  <a:gd name="T20" fmla="*/ 218 w 592"/>
                  <a:gd name="T21" fmla="*/ 4 h 327"/>
                  <a:gd name="T22" fmla="*/ 170 w 592"/>
                  <a:gd name="T23" fmla="*/ 14 h 327"/>
                  <a:gd name="T24" fmla="*/ 125 w 592"/>
                  <a:gd name="T25" fmla="*/ 29 h 327"/>
                  <a:gd name="T26" fmla="*/ 85 w 592"/>
                  <a:gd name="T27" fmla="*/ 46 h 327"/>
                  <a:gd name="T28" fmla="*/ 53 w 592"/>
                  <a:gd name="T29" fmla="*/ 68 h 327"/>
                  <a:gd name="T30" fmla="*/ 27 w 592"/>
                  <a:gd name="T31" fmla="*/ 94 h 327"/>
                  <a:gd name="T32" fmla="*/ 9 w 592"/>
                  <a:gd name="T33" fmla="*/ 120 h 327"/>
                  <a:gd name="T34" fmla="*/ 1 w 592"/>
                  <a:gd name="T35" fmla="*/ 148 h 327"/>
                  <a:gd name="T36" fmla="*/ 1 w 592"/>
                  <a:gd name="T37" fmla="*/ 177 h 327"/>
                  <a:gd name="T38" fmla="*/ 9 w 592"/>
                  <a:gd name="T39" fmla="*/ 205 h 327"/>
                  <a:gd name="T40" fmla="*/ 27 w 592"/>
                  <a:gd name="T41" fmla="*/ 231 h 327"/>
                  <a:gd name="T42" fmla="*/ 53 w 592"/>
                  <a:gd name="T43" fmla="*/ 257 h 327"/>
                  <a:gd name="T44" fmla="*/ 85 w 592"/>
                  <a:gd name="T45" fmla="*/ 278 h 327"/>
                  <a:gd name="T46" fmla="*/ 125 w 592"/>
                  <a:gd name="T47" fmla="*/ 296 h 327"/>
                  <a:gd name="T48" fmla="*/ 170 w 592"/>
                  <a:gd name="T49" fmla="*/ 310 h 327"/>
                  <a:gd name="T50" fmla="*/ 218 w 592"/>
                  <a:gd name="T51" fmla="*/ 320 h 327"/>
                  <a:gd name="T52" fmla="*/ 269 w 592"/>
                  <a:gd name="T53" fmla="*/ 326 h 327"/>
                  <a:gd name="T54" fmla="*/ 321 w 592"/>
                  <a:gd name="T55" fmla="*/ 326 h 327"/>
                  <a:gd name="T56" fmla="*/ 372 w 592"/>
                  <a:gd name="T57" fmla="*/ 320 h 327"/>
                  <a:gd name="T58" fmla="*/ 420 w 592"/>
                  <a:gd name="T59" fmla="*/ 310 h 327"/>
                  <a:gd name="T60" fmla="*/ 465 w 592"/>
                  <a:gd name="T61" fmla="*/ 296 h 327"/>
                  <a:gd name="T62" fmla="*/ 505 w 592"/>
                  <a:gd name="T63" fmla="*/ 278 h 327"/>
                  <a:gd name="T64" fmla="*/ 538 w 592"/>
                  <a:gd name="T65" fmla="*/ 257 h 327"/>
                  <a:gd name="T66" fmla="*/ 563 w 592"/>
                  <a:gd name="T67" fmla="*/ 231 h 327"/>
                  <a:gd name="T68" fmla="*/ 581 w 592"/>
                  <a:gd name="T69" fmla="*/ 205 h 327"/>
                  <a:gd name="T70" fmla="*/ 589 w 592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92"/>
                  <a:gd name="T109" fmla="*/ 0 h 327"/>
                  <a:gd name="T110" fmla="*/ 592 w 592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2" name="Rectangle 79">
                <a:extLst>
                  <a:ext uri="{FF2B5EF4-FFF2-40B4-BE49-F238E27FC236}">
                    <a16:creationId xmlns:a16="http://schemas.microsoft.com/office/drawing/2014/main" id="{5F032B2E-D79E-4EB6-9804-611A148D6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6" y="508"/>
                <a:ext cx="646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dname</a:t>
                </a:r>
              </a:p>
            </p:txBody>
          </p:sp>
        </p:grpSp>
        <p:sp>
          <p:nvSpPr>
            <p:cNvPr id="33802" name="Rectangle 80">
              <a:extLst>
                <a:ext uri="{FF2B5EF4-FFF2-40B4-BE49-F238E27FC236}">
                  <a16:creationId xmlns:a16="http://schemas.microsoft.com/office/drawing/2014/main" id="{11A2B9CF-B829-4D70-84CF-EE8933F36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544" y="5673518"/>
              <a:ext cx="865623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budget</a:t>
              </a:r>
            </a:p>
          </p:txBody>
        </p:sp>
        <p:sp>
          <p:nvSpPr>
            <p:cNvPr id="33803" name="Rectangle 81">
              <a:extLst>
                <a:ext uri="{FF2B5EF4-FFF2-40B4-BE49-F238E27FC236}">
                  <a16:creationId xmlns:a16="http://schemas.microsoft.com/office/drawing/2014/main" id="{74B639C6-CD31-47D7-A942-86A8D7B4D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3207" y="5673518"/>
              <a:ext cx="490520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did</a:t>
              </a:r>
            </a:p>
          </p:txBody>
        </p:sp>
        <p:grpSp>
          <p:nvGrpSpPr>
            <p:cNvPr id="33804" name="Group 82">
              <a:extLst>
                <a:ext uri="{FF2B5EF4-FFF2-40B4-BE49-F238E27FC236}">
                  <a16:creationId xmlns:a16="http://schemas.microsoft.com/office/drawing/2014/main" id="{83E1DF0B-8CDC-494C-952B-4BCDCDED66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8959" y="5159168"/>
              <a:ext cx="707173" cy="399448"/>
              <a:chOff x="3620" y="276"/>
              <a:chExt cx="542" cy="374"/>
            </a:xfrm>
          </p:grpSpPr>
          <p:sp>
            <p:nvSpPr>
              <p:cNvPr id="33829" name="Freeform 83">
                <a:extLst>
                  <a:ext uri="{FF2B5EF4-FFF2-40B4-BE49-F238E27FC236}">
                    <a16:creationId xmlns:a16="http://schemas.microsoft.com/office/drawing/2014/main" id="{E6A6D78F-E934-43C5-BCD1-6F6C3AC601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" y="276"/>
                <a:ext cx="454" cy="327"/>
              </a:xfrm>
              <a:custGeom>
                <a:avLst/>
                <a:gdLst>
                  <a:gd name="T0" fmla="*/ 1 w 454"/>
                  <a:gd name="T1" fmla="*/ 177 h 327"/>
                  <a:gd name="T2" fmla="*/ 8 w 454"/>
                  <a:gd name="T3" fmla="*/ 205 h 327"/>
                  <a:gd name="T4" fmla="*/ 21 w 454"/>
                  <a:gd name="T5" fmla="*/ 231 h 327"/>
                  <a:gd name="T6" fmla="*/ 41 w 454"/>
                  <a:gd name="T7" fmla="*/ 257 h 327"/>
                  <a:gd name="T8" fmla="*/ 66 w 454"/>
                  <a:gd name="T9" fmla="*/ 278 h 327"/>
                  <a:gd name="T10" fmla="*/ 96 w 454"/>
                  <a:gd name="T11" fmla="*/ 296 h 327"/>
                  <a:gd name="T12" fmla="*/ 131 w 454"/>
                  <a:gd name="T13" fmla="*/ 311 h 327"/>
                  <a:gd name="T14" fmla="*/ 167 w 454"/>
                  <a:gd name="T15" fmla="*/ 320 h 327"/>
                  <a:gd name="T16" fmla="*/ 206 w 454"/>
                  <a:gd name="T17" fmla="*/ 326 h 327"/>
                  <a:gd name="T18" fmla="*/ 246 w 454"/>
                  <a:gd name="T19" fmla="*/ 326 h 327"/>
                  <a:gd name="T20" fmla="*/ 285 w 454"/>
                  <a:gd name="T21" fmla="*/ 320 h 327"/>
                  <a:gd name="T22" fmla="*/ 322 w 454"/>
                  <a:gd name="T23" fmla="*/ 310 h 327"/>
                  <a:gd name="T24" fmla="*/ 356 w 454"/>
                  <a:gd name="T25" fmla="*/ 296 h 327"/>
                  <a:gd name="T26" fmla="*/ 387 w 454"/>
                  <a:gd name="T27" fmla="*/ 278 h 327"/>
                  <a:gd name="T28" fmla="*/ 412 w 454"/>
                  <a:gd name="T29" fmla="*/ 257 h 327"/>
                  <a:gd name="T30" fmla="*/ 431 w 454"/>
                  <a:gd name="T31" fmla="*/ 231 h 327"/>
                  <a:gd name="T32" fmla="*/ 445 w 454"/>
                  <a:gd name="T33" fmla="*/ 205 h 327"/>
                  <a:gd name="T34" fmla="*/ 453 w 454"/>
                  <a:gd name="T35" fmla="*/ 177 h 327"/>
                  <a:gd name="T36" fmla="*/ 453 w 454"/>
                  <a:gd name="T37" fmla="*/ 148 h 327"/>
                  <a:gd name="T38" fmla="*/ 445 w 454"/>
                  <a:gd name="T39" fmla="*/ 120 h 327"/>
                  <a:gd name="T40" fmla="*/ 431 w 454"/>
                  <a:gd name="T41" fmla="*/ 94 h 327"/>
                  <a:gd name="T42" fmla="*/ 412 w 454"/>
                  <a:gd name="T43" fmla="*/ 68 h 327"/>
                  <a:gd name="T44" fmla="*/ 387 w 454"/>
                  <a:gd name="T45" fmla="*/ 47 h 327"/>
                  <a:gd name="T46" fmla="*/ 356 w 454"/>
                  <a:gd name="T47" fmla="*/ 29 h 327"/>
                  <a:gd name="T48" fmla="*/ 322 w 454"/>
                  <a:gd name="T49" fmla="*/ 15 h 327"/>
                  <a:gd name="T50" fmla="*/ 285 w 454"/>
                  <a:gd name="T51" fmla="*/ 5 h 327"/>
                  <a:gd name="T52" fmla="*/ 246 w 454"/>
                  <a:gd name="T53" fmla="*/ 0 h 327"/>
                  <a:gd name="T54" fmla="*/ 206 w 454"/>
                  <a:gd name="T55" fmla="*/ 0 h 327"/>
                  <a:gd name="T56" fmla="*/ 167 w 454"/>
                  <a:gd name="T57" fmla="*/ 5 h 327"/>
                  <a:gd name="T58" fmla="*/ 131 w 454"/>
                  <a:gd name="T59" fmla="*/ 15 h 327"/>
                  <a:gd name="T60" fmla="*/ 96 w 454"/>
                  <a:gd name="T61" fmla="*/ 29 h 327"/>
                  <a:gd name="T62" fmla="*/ 66 w 454"/>
                  <a:gd name="T63" fmla="*/ 47 h 327"/>
                  <a:gd name="T64" fmla="*/ 41 w 454"/>
                  <a:gd name="T65" fmla="*/ 68 h 327"/>
                  <a:gd name="T66" fmla="*/ 21 w 454"/>
                  <a:gd name="T67" fmla="*/ 94 h 327"/>
                  <a:gd name="T68" fmla="*/ 8 w 454"/>
                  <a:gd name="T69" fmla="*/ 120 h 327"/>
                  <a:gd name="T70" fmla="*/ 1 w 454"/>
                  <a:gd name="T71" fmla="*/ 148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0" name="Rectangle 84">
                <a:extLst>
                  <a:ext uri="{FF2B5EF4-FFF2-40B4-BE49-F238E27FC236}">
                    <a16:creationId xmlns:a16="http://schemas.microsoft.com/office/drawing/2014/main" id="{7890897F-1C04-414B-8803-6FDA8C9BB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0" y="335"/>
                <a:ext cx="542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since</a:t>
                </a:r>
              </a:p>
            </p:txBody>
          </p:sp>
        </p:grpSp>
        <p:grpSp>
          <p:nvGrpSpPr>
            <p:cNvPr id="33805" name="Group 85">
              <a:extLst>
                <a:ext uri="{FF2B5EF4-FFF2-40B4-BE49-F238E27FC236}">
                  <a16:creationId xmlns:a16="http://schemas.microsoft.com/office/drawing/2014/main" id="{C9237C17-4044-431D-B118-FBE12D7804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894" y="5352843"/>
              <a:ext cx="1676400" cy="674175"/>
              <a:chOff x="2069" y="458"/>
              <a:chExt cx="1285" cy="632"/>
            </a:xfrm>
          </p:grpSpPr>
          <p:sp>
            <p:nvSpPr>
              <p:cNvPr id="33823" name="Freeform 86">
                <a:extLst>
                  <a:ext uri="{FF2B5EF4-FFF2-40B4-BE49-F238E27FC236}">
                    <a16:creationId xmlns:a16="http://schemas.microsoft.com/office/drawing/2014/main" id="{42DBECEC-5C43-457B-816C-E6A7AA77A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" y="458"/>
                <a:ext cx="454" cy="327"/>
              </a:xfrm>
              <a:custGeom>
                <a:avLst/>
                <a:gdLst>
                  <a:gd name="T0" fmla="*/ 453 w 454"/>
                  <a:gd name="T1" fmla="*/ 148 h 327"/>
                  <a:gd name="T2" fmla="*/ 445 w 454"/>
                  <a:gd name="T3" fmla="*/ 120 h 327"/>
                  <a:gd name="T4" fmla="*/ 431 w 454"/>
                  <a:gd name="T5" fmla="*/ 94 h 327"/>
                  <a:gd name="T6" fmla="*/ 412 w 454"/>
                  <a:gd name="T7" fmla="*/ 68 h 327"/>
                  <a:gd name="T8" fmla="*/ 387 w 454"/>
                  <a:gd name="T9" fmla="*/ 47 h 327"/>
                  <a:gd name="T10" fmla="*/ 356 w 454"/>
                  <a:gd name="T11" fmla="*/ 29 h 327"/>
                  <a:gd name="T12" fmla="*/ 322 w 454"/>
                  <a:gd name="T13" fmla="*/ 15 h 327"/>
                  <a:gd name="T14" fmla="*/ 285 w 454"/>
                  <a:gd name="T15" fmla="*/ 5 h 327"/>
                  <a:gd name="T16" fmla="*/ 246 w 454"/>
                  <a:gd name="T17" fmla="*/ 0 h 327"/>
                  <a:gd name="T18" fmla="*/ 206 w 454"/>
                  <a:gd name="T19" fmla="*/ 0 h 327"/>
                  <a:gd name="T20" fmla="*/ 167 w 454"/>
                  <a:gd name="T21" fmla="*/ 5 h 327"/>
                  <a:gd name="T22" fmla="*/ 131 w 454"/>
                  <a:gd name="T23" fmla="*/ 15 h 327"/>
                  <a:gd name="T24" fmla="*/ 96 w 454"/>
                  <a:gd name="T25" fmla="*/ 29 h 327"/>
                  <a:gd name="T26" fmla="*/ 66 w 454"/>
                  <a:gd name="T27" fmla="*/ 47 h 327"/>
                  <a:gd name="T28" fmla="*/ 41 w 454"/>
                  <a:gd name="T29" fmla="*/ 68 h 327"/>
                  <a:gd name="T30" fmla="*/ 21 w 454"/>
                  <a:gd name="T31" fmla="*/ 94 h 327"/>
                  <a:gd name="T32" fmla="*/ 8 w 454"/>
                  <a:gd name="T33" fmla="*/ 120 h 327"/>
                  <a:gd name="T34" fmla="*/ 1 w 454"/>
                  <a:gd name="T35" fmla="*/ 148 h 327"/>
                  <a:gd name="T36" fmla="*/ 1 w 454"/>
                  <a:gd name="T37" fmla="*/ 177 h 327"/>
                  <a:gd name="T38" fmla="*/ 8 w 454"/>
                  <a:gd name="T39" fmla="*/ 205 h 327"/>
                  <a:gd name="T40" fmla="*/ 21 w 454"/>
                  <a:gd name="T41" fmla="*/ 231 h 327"/>
                  <a:gd name="T42" fmla="*/ 41 w 454"/>
                  <a:gd name="T43" fmla="*/ 257 h 327"/>
                  <a:gd name="T44" fmla="*/ 66 w 454"/>
                  <a:gd name="T45" fmla="*/ 278 h 327"/>
                  <a:gd name="T46" fmla="*/ 96 w 454"/>
                  <a:gd name="T47" fmla="*/ 296 h 327"/>
                  <a:gd name="T48" fmla="*/ 131 w 454"/>
                  <a:gd name="T49" fmla="*/ 310 h 327"/>
                  <a:gd name="T50" fmla="*/ 167 w 454"/>
                  <a:gd name="T51" fmla="*/ 320 h 327"/>
                  <a:gd name="T52" fmla="*/ 206 w 454"/>
                  <a:gd name="T53" fmla="*/ 326 h 327"/>
                  <a:gd name="T54" fmla="*/ 246 w 454"/>
                  <a:gd name="T55" fmla="*/ 326 h 327"/>
                  <a:gd name="T56" fmla="*/ 285 w 454"/>
                  <a:gd name="T57" fmla="*/ 320 h 327"/>
                  <a:gd name="T58" fmla="*/ 322 w 454"/>
                  <a:gd name="T59" fmla="*/ 310 h 327"/>
                  <a:gd name="T60" fmla="*/ 356 w 454"/>
                  <a:gd name="T61" fmla="*/ 296 h 327"/>
                  <a:gd name="T62" fmla="*/ 387 w 454"/>
                  <a:gd name="T63" fmla="*/ 278 h 327"/>
                  <a:gd name="T64" fmla="*/ 412 w 454"/>
                  <a:gd name="T65" fmla="*/ 257 h 327"/>
                  <a:gd name="T66" fmla="*/ 431 w 454"/>
                  <a:gd name="T67" fmla="*/ 231 h 327"/>
                  <a:gd name="T68" fmla="*/ 445 w 454"/>
                  <a:gd name="T69" fmla="*/ 205 h 327"/>
                  <a:gd name="T70" fmla="*/ 453 w 454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453" y="163"/>
                    </a:move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2"/>
                    </a:lnTo>
                    <a:lnTo>
                      <a:pt x="246" y="0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187" y="2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1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3" y="191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1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0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7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4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39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8"/>
                    </a:lnTo>
                    <a:lnTo>
                      <a:pt x="412" y="257"/>
                    </a:lnTo>
                    <a:lnTo>
                      <a:pt x="422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4" name="Freeform 87">
                <a:extLst>
                  <a:ext uri="{FF2B5EF4-FFF2-40B4-BE49-F238E27FC236}">
                    <a16:creationId xmlns:a16="http://schemas.microsoft.com/office/drawing/2014/main" id="{9A716374-1082-4534-B6FB-4A82D777A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9" y="764"/>
                <a:ext cx="454" cy="326"/>
              </a:xfrm>
              <a:custGeom>
                <a:avLst/>
                <a:gdLst>
                  <a:gd name="T0" fmla="*/ 451 w 454"/>
                  <a:gd name="T1" fmla="*/ 148 h 326"/>
                  <a:gd name="T2" fmla="*/ 445 w 454"/>
                  <a:gd name="T3" fmla="*/ 120 h 326"/>
                  <a:gd name="T4" fmla="*/ 431 w 454"/>
                  <a:gd name="T5" fmla="*/ 93 h 326"/>
                  <a:gd name="T6" fmla="*/ 411 w 454"/>
                  <a:gd name="T7" fmla="*/ 68 h 326"/>
                  <a:gd name="T8" fmla="*/ 386 w 454"/>
                  <a:gd name="T9" fmla="*/ 47 h 326"/>
                  <a:gd name="T10" fmla="*/ 356 w 454"/>
                  <a:gd name="T11" fmla="*/ 29 h 326"/>
                  <a:gd name="T12" fmla="*/ 322 w 454"/>
                  <a:gd name="T13" fmla="*/ 15 h 326"/>
                  <a:gd name="T14" fmla="*/ 285 w 454"/>
                  <a:gd name="T15" fmla="*/ 5 h 326"/>
                  <a:gd name="T16" fmla="*/ 246 w 454"/>
                  <a:gd name="T17" fmla="*/ 0 h 326"/>
                  <a:gd name="T18" fmla="*/ 206 w 454"/>
                  <a:gd name="T19" fmla="*/ 0 h 326"/>
                  <a:gd name="T20" fmla="*/ 167 w 454"/>
                  <a:gd name="T21" fmla="*/ 5 h 326"/>
                  <a:gd name="T22" fmla="*/ 130 w 454"/>
                  <a:gd name="T23" fmla="*/ 15 h 326"/>
                  <a:gd name="T24" fmla="*/ 96 w 454"/>
                  <a:gd name="T25" fmla="*/ 29 h 326"/>
                  <a:gd name="T26" fmla="*/ 66 w 454"/>
                  <a:gd name="T27" fmla="*/ 47 h 326"/>
                  <a:gd name="T28" fmla="*/ 41 w 454"/>
                  <a:gd name="T29" fmla="*/ 68 h 326"/>
                  <a:gd name="T30" fmla="*/ 21 w 454"/>
                  <a:gd name="T31" fmla="*/ 93 h 326"/>
                  <a:gd name="T32" fmla="*/ 7 w 454"/>
                  <a:gd name="T33" fmla="*/ 120 h 326"/>
                  <a:gd name="T34" fmla="*/ 1 w 454"/>
                  <a:gd name="T35" fmla="*/ 148 h 326"/>
                  <a:gd name="T36" fmla="*/ 1 w 454"/>
                  <a:gd name="T37" fmla="*/ 176 h 326"/>
                  <a:gd name="T38" fmla="*/ 7 w 454"/>
                  <a:gd name="T39" fmla="*/ 204 h 326"/>
                  <a:gd name="T40" fmla="*/ 21 w 454"/>
                  <a:gd name="T41" fmla="*/ 231 h 326"/>
                  <a:gd name="T42" fmla="*/ 41 w 454"/>
                  <a:gd name="T43" fmla="*/ 256 h 326"/>
                  <a:gd name="T44" fmla="*/ 66 w 454"/>
                  <a:gd name="T45" fmla="*/ 277 h 326"/>
                  <a:gd name="T46" fmla="*/ 96 w 454"/>
                  <a:gd name="T47" fmla="*/ 295 h 326"/>
                  <a:gd name="T48" fmla="*/ 130 w 454"/>
                  <a:gd name="T49" fmla="*/ 309 h 326"/>
                  <a:gd name="T50" fmla="*/ 167 w 454"/>
                  <a:gd name="T51" fmla="*/ 319 h 326"/>
                  <a:gd name="T52" fmla="*/ 206 w 454"/>
                  <a:gd name="T53" fmla="*/ 325 h 326"/>
                  <a:gd name="T54" fmla="*/ 246 w 454"/>
                  <a:gd name="T55" fmla="*/ 325 h 326"/>
                  <a:gd name="T56" fmla="*/ 285 w 454"/>
                  <a:gd name="T57" fmla="*/ 319 h 326"/>
                  <a:gd name="T58" fmla="*/ 322 w 454"/>
                  <a:gd name="T59" fmla="*/ 309 h 326"/>
                  <a:gd name="T60" fmla="*/ 356 w 454"/>
                  <a:gd name="T61" fmla="*/ 295 h 326"/>
                  <a:gd name="T62" fmla="*/ 386 w 454"/>
                  <a:gd name="T63" fmla="*/ 277 h 326"/>
                  <a:gd name="T64" fmla="*/ 411 w 454"/>
                  <a:gd name="T65" fmla="*/ 256 h 326"/>
                  <a:gd name="T66" fmla="*/ 431 w 454"/>
                  <a:gd name="T67" fmla="*/ 231 h 326"/>
                  <a:gd name="T68" fmla="*/ 445 w 454"/>
                  <a:gd name="T69" fmla="*/ 204 h 326"/>
                  <a:gd name="T70" fmla="*/ 451 w 454"/>
                  <a:gd name="T71" fmla="*/ 176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6"/>
                  <a:gd name="T110" fmla="*/ 454 w 454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6">
                    <a:moveTo>
                      <a:pt x="453" y="162"/>
                    </a:moveTo>
                    <a:lnTo>
                      <a:pt x="451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3"/>
                    </a:lnTo>
                    <a:lnTo>
                      <a:pt x="422" y="81"/>
                    </a:lnTo>
                    <a:lnTo>
                      <a:pt x="411" y="68"/>
                    </a:lnTo>
                    <a:lnTo>
                      <a:pt x="399" y="57"/>
                    </a:lnTo>
                    <a:lnTo>
                      <a:pt x="386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5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2"/>
                    </a:lnTo>
                    <a:lnTo>
                      <a:pt x="1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30" y="243"/>
                    </a:lnTo>
                    <a:lnTo>
                      <a:pt x="41" y="256"/>
                    </a:lnTo>
                    <a:lnTo>
                      <a:pt x="53" y="266"/>
                    </a:lnTo>
                    <a:lnTo>
                      <a:pt x="66" y="277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3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6" y="325"/>
                    </a:lnTo>
                    <a:lnTo>
                      <a:pt x="265" y="322"/>
                    </a:lnTo>
                    <a:lnTo>
                      <a:pt x="285" y="319"/>
                    </a:lnTo>
                    <a:lnTo>
                      <a:pt x="304" y="315"/>
                    </a:lnTo>
                    <a:lnTo>
                      <a:pt x="322" y="309"/>
                    </a:lnTo>
                    <a:lnTo>
                      <a:pt x="339" y="303"/>
                    </a:lnTo>
                    <a:lnTo>
                      <a:pt x="356" y="295"/>
                    </a:lnTo>
                    <a:lnTo>
                      <a:pt x="372" y="287"/>
                    </a:lnTo>
                    <a:lnTo>
                      <a:pt x="386" y="277"/>
                    </a:lnTo>
                    <a:lnTo>
                      <a:pt x="399" y="266"/>
                    </a:lnTo>
                    <a:lnTo>
                      <a:pt x="411" y="256"/>
                    </a:lnTo>
                    <a:lnTo>
                      <a:pt x="422" y="243"/>
                    </a:lnTo>
                    <a:lnTo>
                      <a:pt x="431" y="231"/>
                    </a:lnTo>
                    <a:lnTo>
                      <a:pt x="439" y="218"/>
                    </a:lnTo>
                    <a:lnTo>
                      <a:pt x="445" y="204"/>
                    </a:lnTo>
                    <a:lnTo>
                      <a:pt x="449" y="190"/>
                    </a:lnTo>
                    <a:lnTo>
                      <a:pt x="451" y="176"/>
                    </a:lnTo>
                    <a:lnTo>
                      <a:pt x="453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5" name="Freeform 88">
                <a:extLst>
                  <a:ext uri="{FF2B5EF4-FFF2-40B4-BE49-F238E27FC236}">
                    <a16:creationId xmlns:a16="http://schemas.microsoft.com/office/drawing/2014/main" id="{9F5AF4B7-9E5D-4B06-B81A-BD38E15BF3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" y="699"/>
                <a:ext cx="452" cy="326"/>
              </a:xfrm>
              <a:custGeom>
                <a:avLst/>
                <a:gdLst>
                  <a:gd name="T0" fmla="*/ 0 w 452"/>
                  <a:gd name="T1" fmla="*/ 176 h 326"/>
                  <a:gd name="T2" fmla="*/ 7 w 452"/>
                  <a:gd name="T3" fmla="*/ 204 h 326"/>
                  <a:gd name="T4" fmla="*/ 21 w 452"/>
                  <a:gd name="T5" fmla="*/ 231 h 326"/>
                  <a:gd name="T6" fmla="*/ 40 w 452"/>
                  <a:gd name="T7" fmla="*/ 256 h 326"/>
                  <a:gd name="T8" fmla="*/ 65 w 452"/>
                  <a:gd name="T9" fmla="*/ 278 h 326"/>
                  <a:gd name="T10" fmla="*/ 96 w 452"/>
                  <a:gd name="T11" fmla="*/ 295 h 326"/>
                  <a:gd name="T12" fmla="*/ 130 w 452"/>
                  <a:gd name="T13" fmla="*/ 309 h 326"/>
                  <a:gd name="T14" fmla="*/ 167 w 452"/>
                  <a:gd name="T15" fmla="*/ 319 h 326"/>
                  <a:gd name="T16" fmla="*/ 206 w 452"/>
                  <a:gd name="T17" fmla="*/ 325 h 326"/>
                  <a:gd name="T18" fmla="*/ 245 w 452"/>
                  <a:gd name="T19" fmla="*/ 325 h 326"/>
                  <a:gd name="T20" fmla="*/ 283 w 452"/>
                  <a:gd name="T21" fmla="*/ 319 h 326"/>
                  <a:gd name="T22" fmla="*/ 320 w 452"/>
                  <a:gd name="T23" fmla="*/ 309 h 326"/>
                  <a:gd name="T24" fmla="*/ 354 w 452"/>
                  <a:gd name="T25" fmla="*/ 295 h 326"/>
                  <a:gd name="T26" fmla="*/ 385 w 452"/>
                  <a:gd name="T27" fmla="*/ 277 h 326"/>
                  <a:gd name="T28" fmla="*/ 410 w 452"/>
                  <a:gd name="T29" fmla="*/ 254 h 326"/>
                  <a:gd name="T30" fmla="*/ 429 w 452"/>
                  <a:gd name="T31" fmla="*/ 231 h 326"/>
                  <a:gd name="T32" fmla="*/ 443 w 452"/>
                  <a:gd name="T33" fmla="*/ 204 h 326"/>
                  <a:gd name="T34" fmla="*/ 451 w 452"/>
                  <a:gd name="T35" fmla="*/ 176 h 326"/>
                  <a:gd name="T36" fmla="*/ 451 w 452"/>
                  <a:gd name="T37" fmla="*/ 148 h 326"/>
                  <a:gd name="T38" fmla="*/ 443 w 452"/>
                  <a:gd name="T39" fmla="*/ 120 h 326"/>
                  <a:gd name="T40" fmla="*/ 429 w 452"/>
                  <a:gd name="T41" fmla="*/ 93 h 326"/>
                  <a:gd name="T42" fmla="*/ 410 w 452"/>
                  <a:gd name="T43" fmla="*/ 68 h 326"/>
                  <a:gd name="T44" fmla="*/ 385 w 452"/>
                  <a:gd name="T45" fmla="*/ 47 h 326"/>
                  <a:gd name="T46" fmla="*/ 354 w 452"/>
                  <a:gd name="T47" fmla="*/ 29 h 326"/>
                  <a:gd name="T48" fmla="*/ 320 w 452"/>
                  <a:gd name="T49" fmla="*/ 15 h 326"/>
                  <a:gd name="T50" fmla="*/ 283 w 452"/>
                  <a:gd name="T51" fmla="*/ 5 h 326"/>
                  <a:gd name="T52" fmla="*/ 245 w 452"/>
                  <a:gd name="T53" fmla="*/ 0 h 326"/>
                  <a:gd name="T54" fmla="*/ 206 w 452"/>
                  <a:gd name="T55" fmla="*/ 0 h 326"/>
                  <a:gd name="T56" fmla="*/ 167 w 452"/>
                  <a:gd name="T57" fmla="*/ 5 h 326"/>
                  <a:gd name="T58" fmla="*/ 130 w 452"/>
                  <a:gd name="T59" fmla="*/ 15 h 326"/>
                  <a:gd name="T60" fmla="*/ 96 w 452"/>
                  <a:gd name="T61" fmla="*/ 29 h 326"/>
                  <a:gd name="T62" fmla="*/ 65 w 452"/>
                  <a:gd name="T63" fmla="*/ 47 h 326"/>
                  <a:gd name="T64" fmla="*/ 40 w 452"/>
                  <a:gd name="T65" fmla="*/ 68 h 326"/>
                  <a:gd name="T66" fmla="*/ 21 w 452"/>
                  <a:gd name="T67" fmla="*/ 93 h 326"/>
                  <a:gd name="T68" fmla="*/ 7 w 452"/>
                  <a:gd name="T69" fmla="*/ 120 h 326"/>
                  <a:gd name="T70" fmla="*/ 0 w 452"/>
                  <a:gd name="T71" fmla="*/ 148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2"/>
                  <a:gd name="T109" fmla="*/ 0 h 326"/>
                  <a:gd name="T110" fmla="*/ 452 w 452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2" h="326">
                    <a:moveTo>
                      <a:pt x="0" y="162"/>
                    </a:moveTo>
                    <a:lnTo>
                      <a:pt x="0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29" y="243"/>
                    </a:lnTo>
                    <a:lnTo>
                      <a:pt x="40" y="256"/>
                    </a:lnTo>
                    <a:lnTo>
                      <a:pt x="52" y="267"/>
                    </a:lnTo>
                    <a:lnTo>
                      <a:pt x="65" y="278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2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5" y="325"/>
                    </a:lnTo>
                    <a:lnTo>
                      <a:pt x="264" y="322"/>
                    </a:lnTo>
                    <a:lnTo>
                      <a:pt x="283" y="319"/>
                    </a:lnTo>
                    <a:lnTo>
                      <a:pt x="302" y="315"/>
                    </a:lnTo>
                    <a:lnTo>
                      <a:pt x="320" y="309"/>
                    </a:lnTo>
                    <a:lnTo>
                      <a:pt x="338" y="303"/>
                    </a:lnTo>
                    <a:lnTo>
                      <a:pt x="354" y="295"/>
                    </a:lnTo>
                    <a:lnTo>
                      <a:pt x="370" y="287"/>
                    </a:lnTo>
                    <a:lnTo>
                      <a:pt x="385" y="277"/>
                    </a:lnTo>
                    <a:lnTo>
                      <a:pt x="398" y="266"/>
                    </a:lnTo>
                    <a:lnTo>
                      <a:pt x="410" y="254"/>
                    </a:lnTo>
                    <a:lnTo>
                      <a:pt x="421" y="243"/>
                    </a:lnTo>
                    <a:lnTo>
                      <a:pt x="429" y="231"/>
                    </a:lnTo>
                    <a:lnTo>
                      <a:pt x="437" y="217"/>
                    </a:lnTo>
                    <a:lnTo>
                      <a:pt x="443" y="204"/>
                    </a:lnTo>
                    <a:lnTo>
                      <a:pt x="447" y="190"/>
                    </a:lnTo>
                    <a:lnTo>
                      <a:pt x="451" y="176"/>
                    </a:lnTo>
                    <a:lnTo>
                      <a:pt x="451" y="162"/>
                    </a:lnTo>
                    <a:lnTo>
                      <a:pt x="451" y="148"/>
                    </a:lnTo>
                    <a:lnTo>
                      <a:pt x="447" y="134"/>
                    </a:lnTo>
                    <a:lnTo>
                      <a:pt x="443" y="120"/>
                    </a:lnTo>
                    <a:lnTo>
                      <a:pt x="437" y="106"/>
                    </a:lnTo>
                    <a:lnTo>
                      <a:pt x="429" y="93"/>
                    </a:lnTo>
                    <a:lnTo>
                      <a:pt x="421" y="81"/>
                    </a:lnTo>
                    <a:lnTo>
                      <a:pt x="410" y="68"/>
                    </a:lnTo>
                    <a:lnTo>
                      <a:pt x="398" y="57"/>
                    </a:lnTo>
                    <a:lnTo>
                      <a:pt x="385" y="47"/>
                    </a:lnTo>
                    <a:lnTo>
                      <a:pt x="370" y="37"/>
                    </a:lnTo>
                    <a:lnTo>
                      <a:pt x="354" y="29"/>
                    </a:lnTo>
                    <a:lnTo>
                      <a:pt x="338" y="21"/>
                    </a:lnTo>
                    <a:lnTo>
                      <a:pt x="320" y="15"/>
                    </a:lnTo>
                    <a:lnTo>
                      <a:pt x="302" y="9"/>
                    </a:lnTo>
                    <a:lnTo>
                      <a:pt x="283" y="5"/>
                    </a:lnTo>
                    <a:lnTo>
                      <a:pt x="264" y="1"/>
                    </a:lnTo>
                    <a:lnTo>
                      <a:pt x="245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2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5" y="47"/>
                    </a:lnTo>
                    <a:lnTo>
                      <a:pt x="52" y="57"/>
                    </a:lnTo>
                    <a:lnTo>
                      <a:pt x="40" y="68"/>
                    </a:lnTo>
                    <a:lnTo>
                      <a:pt x="29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0" y="148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6" name="Rectangle 89">
                <a:extLst>
                  <a:ext uri="{FF2B5EF4-FFF2-40B4-BE49-F238E27FC236}">
                    <a16:creationId xmlns:a16="http://schemas.microsoft.com/office/drawing/2014/main" id="{690FC510-47CF-4653-B837-503D0A86A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758"/>
                <a:ext cx="333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lot</a:t>
                </a:r>
              </a:p>
            </p:txBody>
          </p:sp>
          <p:sp>
            <p:nvSpPr>
              <p:cNvPr id="33827" name="Rectangle 90">
                <a:extLst>
                  <a:ext uri="{FF2B5EF4-FFF2-40B4-BE49-F238E27FC236}">
                    <a16:creationId xmlns:a16="http://schemas.microsoft.com/office/drawing/2014/main" id="{C9749E98-5EF4-4D89-A2B1-A0D731BC8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497"/>
                <a:ext cx="550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name</a:t>
                </a:r>
              </a:p>
            </p:txBody>
          </p:sp>
          <p:sp>
            <p:nvSpPr>
              <p:cNvPr id="33828" name="Rectangle 91">
                <a:extLst>
                  <a:ext uri="{FF2B5EF4-FFF2-40B4-BE49-F238E27FC236}">
                    <a16:creationId xmlns:a16="http://schemas.microsoft.com/office/drawing/2014/main" id="{CEDC8CD8-F472-4119-AE24-42C8AB42F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1" y="751"/>
                <a:ext cx="410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 b="1" u="sng">
                    <a:solidFill>
                      <a:srgbClr val="000000"/>
                    </a:solidFill>
                    <a:latin typeface="Arial" panose="020B0604020202020204" pitchFamily="34" charset="0"/>
                  </a:rPr>
                  <a:t>ssn</a:t>
                </a:r>
              </a:p>
            </p:txBody>
          </p:sp>
        </p:grpSp>
        <p:grpSp>
          <p:nvGrpSpPr>
            <p:cNvPr id="33806" name="Group 92">
              <a:extLst>
                <a:ext uri="{FF2B5EF4-FFF2-40B4-BE49-F238E27FC236}">
                  <a16:creationId xmlns:a16="http://schemas.microsoft.com/office/drawing/2014/main" id="{A4A393E5-F0DD-489C-9E5B-291B3CCE8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4644" y="5987843"/>
              <a:ext cx="1032003" cy="619125"/>
              <a:chOff x="3456" y="1053"/>
              <a:chExt cx="791" cy="580"/>
            </a:xfrm>
          </p:grpSpPr>
          <p:sp>
            <p:nvSpPr>
              <p:cNvPr id="33821" name="Rectangle 93">
                <a:extLst>
                  <a:ext uri="{FF2B5EF4-FFF2-40B4-BE49-F238E27FC236}">
                    <a16:creationId xmlns:a16="http://schemas.microsoft.com/office/drawing/2014/main" id="{5C67F074-906C-43D9-8485-53D39ABE9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1268"/>
                <a:ext cx="725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Manage</a:t>
                </a:r>
              </a:p>
            </p:txBody>
          </p:sp>
          <p:sp>
            <p:nvSpPr>
              <p:cNvPr id="33822" name="Freeform 94">
                <a:extLst>
                  <a:ext uri="{FF2B5EF4-FFF2-40B4-BE49-F238E27FC236}">
                    <a16:creationId xmlns:a16="http://schemas.microsoft.com/office/drawing/2014/main" id="{C55C12AE-532A-4876-A702-077ABDC2D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" y="1053"/>
                <a:ext cx="769" cy="580"/>
              </a:xfrm>
              <a:custGeom>
                <a:avLst/>
                <a:gdLst>
                  <a:gd name="T0" fmla="*/ 0 w 769"/>
                  <a:gd name="T1" fmla="*/ 290 h 580"/>
                  <a:gd name="T2" fmla="*/ 378 w 769"/>
                  <a:gd name="T3" fmla="*/ 0 h 580"/>
                  <a:gd name="T4" fmla="*/ 768 w 769"/>
                  <a:gd name="T5" fmla="*/ 300 h 580"/>
                  <a:gd name="T6" fmla="*/ 378 w 769"/>
                  <a:gd name="T7" fmla="*/ 579 h 580"/>
                  <a:gd name="T8" fmla="*/ 0 w 769"/>
                  <a:gd name="T9" fmla="*/ 29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9"/>
                  <a:gd name="T16" fmla="*/ 0 h 580"/>
                  <a:gd name="T17" fmla="*/ 769 w 769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07" name="Freeform 95">
              <a:extLst>
                <a:ext uri="{FF2B5EF4-FFF2-40B4-BE49-F238E27FC236}">
                  <a16:creationId xmlns:a16="http://schemas.microsoft.com/office/drawing/2014/main" id="{699D66C6-8A8C-467A-87A7-208ABDFB4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6732" y="6183105"/>
              <a:ext cx="1063625" cy="322263"/>
            </a:xfrm>
            <a:custGeom>
              <a:avLst/>
              <a:gdLst>
                <a:gd name="T0" fmla="*/ 2147483646 w 816"/>
                <a:gd name="T1" fmla="*/ 2147483646 h 302"/>
                <a:gd name="T2" fmla="*/ 2147483646 w 816"/>
                <a:gd name="T3" fmla="*/ 0 h 302"/>
                <a:gd name="T4" fmla="*/ 0 w 816"/>
                <a:gd name="T5" fmla="*/ 0 h 302"/>
                <a:gd name="T6" fmla="*/ 0 w 816"/>
                <a:gd name="T7" fmla="*/ 2147483646 h 302"/>
                <a:gd name="T8" fmla="*/ 2147483646 w 816"/>
                <a:gd name="T9" fmla="*/ 2147483646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808" name="Group 96">
              <a:extLst>
                <a:ext uri="{FF2B5EF4-FFF2-40B4-BE49-F238E27FC236}">
                  <a16:creationId xmlns:a16="http://schemas.microsoft.com/office/drawing/2014/main" id="{8844FC2A-8064-47FD-A792-62F6F5F5C2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3033" y="6171994"/>
              <a:ext cx="1275659" cy="376953"/>
              <a:chOff x="2328" y="1226"/>
              <a:chExt cx="978" cy="352"/>
            </a:xfrm>
          </p:grpSpPr>
          <p:sp>
            <p:nvSpPr>
              <p:cNvPr id="33819" name="Freeform 97">
                <a:extLst>
                  <a:ext uri="{FF2B5EF4-FFF2-40B4-BE49-F238E27FC236}">
                    <a16:creationId xmlns:a16="http://schemas.microsoft.com/office/drawing/2014/main" id="{344D2B7C-CBB8-45C0-9E21-4027A6D0B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0" name="Rectangle 98">
                <a:extLst>
                  <a:ext uri="{FF2B5EF4-FFF2-40B4-BE49-F238E27FC236}">
                    <a16:creationId xmlns:a16="http://schemas.microsoft.com/office/drawing/2014/main" id="{787006A8-1DB5-4751-8528-4C00B6A28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1264"/>
                <a:ext cx="970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Employees</a:t>
                </a:r>
              </a:p>
            </p:txBody>
          </p:sp>
        </p:grpSp>
        <p:sp>
          <p:nvSpPr>
            <p:cNvPr id="33809" name="Rectangle 99">
              <a:extLst>
                <a:ext uri="{FF2B5EF4-FFF2-40B4-BE49-F238E27FC236}">
                  <a16:creationId xmlns:a16="http://schemas.microsoft.com/office/drawing/2014/main" id="{924DC200-665F-4AF1-87BE-F25194EC7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707" y="6225968"/>
              <a:ext cx="1436292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Departments</a:t>
              </a:r>
            </a:p>
          </p:txBody>
        </p:sp>
        <p:sp>
          <p:nvSpPr>
            <p:cNvPr id="33810" name="Line 100">
              <a:extLst>
                <a:ext uri="{FF2B5EF4-FFF2-40B4-BE49-F238E27FC236}">
                  <a16:creationId xmlns:a16="http://schemas.microsoft.com/office/drawing/2014/main" id="{FCD495CC-A30C-45E3-93FC-92132D140D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11732" y="6298993"/>
              <a:ext cx="44926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Line 101">
              <a:extLst>
                <a:ext uri="{FF2B5EF4-FFF2-40B4-BE49-F238E27FC236}">
                  <a16:creationId xmlns:a16="http://schemas.microsoft.com/office/drawing/2014/main" id="{26383798-A5BE-4491-AD23-E171E2301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2707" y="6298993"/>
              <a:ext cx="42703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Line 102">
              <a:extLst>
                <a:ext uri="{FF2B5EF4-FFF2-40B4-BE49-F238E27FC236}">
                  <a16:creationId xmlns:a16="http://schemas.microsoft.com/office/drawing/2014/main" id="{B69ABF84-A837-4B08-9AD9-136947A1D7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2819" y="5944980"/>
              <a:ext cx="198438" cy="19526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Line 103">
              <a:extLst>
                <a:ext uri="{FF2B5EF4-FFF2-40B4-BE49-F238E27FC236}">
                  <a16:creationId xmlns:a16="http://schemas.microsoft.com/office/drawing/2014/main" id="{9D59E31A-B92F-41BD-952F-D0F881CF4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932" y="5687805"/>
              <a:ext cx="0" cy="45243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Line 104">
              <a:extLst>
                <a:ext uri="{FF2B5EF4-FFF2-40B4-BE49-F238E27FC236}">
                  <a16:creationId xmlns:a16="http://schemas.microsoft.com/office/drawing/2014/main" id="{D3583158-145E-48A3-AFF7-E978E4F31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9544" y="5944980"/>
              <a:ext cx="115888" cy="19526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5" name="Line 105">
              <a:extLst>
                <a:ext uri="{FF2B5EF4-FFF2-40B4-BE49-F238E27FC236}">
                  <a16:creationId xmlns:a16="http://schemas.microsoft.com/office/drawing/2014/main" id="{4DAABFFC-A822-4F98-9851-5F8A63D9E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6294" y="5535405"/>
              <a:ext cx="0" cy="45243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6" name="Line 106">
              <a:extLst>
                <a:ext uri="{FF2B5EF4-FFF2-40B4-BE49-F238E27FC236}">
                  <a16:creationId xmlns:a16="http://schemas.microsoft.com/office/drawing/2014/main" id="{6F5A3475-D353-4EB3-A9C1-035549803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2769" y="5944980"/>
              <a:ext cx="177800" cy="2476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7" name="Line 107">
              <a:extLst>
                <a:ext uri="{FF2B5EF4-FFF2-40B4-BE49-F238E27FC236}">
                  <a16:creationId xmlns:a16="http://schemas.microsoft.com/office/drawing/2014/main" id="{A98936FB-E527-41B1-922B-A9C77652C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6157" y="5740193"/>
              <a:ext cx="0" cy="45243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Line 108">
              <a:extLst>
                <a:ext uri="{FF2B5EF4-FFF2-40B4-BE49-F238E27FC236}">
                  <a16:creationId xmlns:a16="http://schemas.microsoft.com/office/drawing/2014/main" id="{AEA1B207-719C-40A0-836D-496A7C51C2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04132" y="5944980"/>
              <a:ext cx="134937" cy="2476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5" name="TextBox 2">
            <a:extLst>
              <a:ext uri="{FF2B5EF4-FFF2-40B4-BE49-F238E27FC236}">
                <a16:creationId xmlns:a16="http://schemas.microsoft.com/office/drawing/2014/main" id="{FFF2D978-FFCB-4C5D-8EDE-053B474B8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938" y="5124451"/>
            <a:ext cx="5508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1:1</a:t>
            </a:r>
          </a:p>
        </p:txBody>
      </p:sp>
      <p:sp>
        <p:nvSpPr>
          <p:cNvPr id="33796" name="TextBox 2">
            <a:extLst>
              <a:ext uri="{FF2B5EF4-FFF2-40B4-BE49-F238E27FC236}">
                <a16:creationId xmlns:a16="http://schemas.microsoft.com/office/drawing/2014/main" id="{199150A8-83A4-4075-AF40-04FEE8926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26" y="5791201"/>
            <a:ext cx="8181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****The arrow always points toward a relationship set.</a:t>
            </a:r>
          </a:p>
        </p:txBody>
      </p:sp>
      <p:sp>
        <p:nvSpPr>
          <p:cNvPr id="41" name="Text Box 110">
            <a:extLst>
              <a:ext uri="{FF2B5EF4-FFF2-40B4-BE49-F238E27FC236}">
                <a16:creationId xmlns:a16="http://schemas.microsoft.com/office/drawing/2014/main" id="{0B77F250-700C-454C-9EC0-7CDFF7C73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515" y="842109"/>
            <a:ext cx="921494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For 1-to-1 relationships without any other constraints, use the key constraints on both sides.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latin typeface="Comic Sans MS" panose="030F0702030302020204" pitchFamily="66" charset="0"/>
            </a:endParaRP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A department can have at most one manager.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An employee can manage at most one department.</a:t>
            </a:r>
          </a:p>
        </p:txBody>
      </p:sp>
      <p:sp>
        <p:nvSpPr>
          <p:cNvPr id="33798" name="TextBox 1">
            <a:extLst>
              <a:ext uri="{FF2B5EF4-FFF2-40B4-BE49-F238E27FC236}">
                <a16:creationId xmlns:a16="http://schemas.microsoft.com/office/drawing/2014/main" id="{0F1CC879-8F37-420A-A414-D2D403611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8" y="3998913"/>
            <a:ext cx="569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05150A-CFA7-4484-95ED-68FF26F3773D}"/>
              </a:ext>
            </a:extLst>
          </p:cNvPr>
          <p:cNvSpPr/>
          <p:nvPr/>
        </p:nvSpPr>
        <p:spPr>
          <a:xfrm>
            <a:off x="9432925" y="101550"/>
            <a:ext cx="2630848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Structural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2">
            <a:extLst>
              <a:ext uri="{FF2B5EF4-FFF2-40B4-BE49-F238E27FC236}">
                <a16:creationId xmlns:a16="http://schemas.microsoft.com/office/drawing/2014/main" id="{F46777DD-6527-44E8-B757-23D3C53A4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95301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9538" indent="-1095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  <a:latin typeface="Comic Sans MS" panose="030F0702030302020204" pitchFamily="66" charset="0"/>
              </a:rPr>
              <a:t>Participation Constraint:</a:t>
            </a:r>
            <a:endParaRPr lang="en-US" altLang="en-US" sz="2800">
              <a:latin typeface="Comic Sans MS" panose="030F0702030302020204" pitchFamily="66" charset="0"/>
            </a:endParaRPr>
          </a:p>
        </p:txBody>
      </p:sp>
      <p:sp>
        <p:nvSpPr>
          <p:cNvPr id="35843" name="Text Box 73">
            <a:extLst>
              <a:ext uri="{FF2B5EF4-FFF2-40B4-BE49-F238E27FC236}">
                <a16:creationId xmlns:a16="http://schemas.microsoft.com/office/drawing/2014/main" id="{F3460B0C-0668-41CB-B961-EF9F6F4BE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352551"/>
            <a:ext cx="6781800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7475" indent="-1174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571500" indent="-1143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Total participation: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000" u="sng" dirty="0">
                <a:latin typeface="Comic Sans MS" panose="030F0702030302020204" pitchFamily="66" charset="0"/>
              </a:rPr>
              <a:t>Every entity </a:t>
            </a:r>
            <a:r>
              <a:rPr lang="en-US" altLang="en-US" sz="2000" dirty="0">
                <a:latin typeface="Comic Sans MS" panose="030F0702030302020204" pitchFamily="66" charset="0"/>
              </a:rPr>
              <a:t>in the entity set must participate in the relationship set.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 dirty="0">
                <a:latin typeface="Comic Sans MS" panose="030F0702030302020204" pitchFamily="66" charset="0"/>
              </a:rPr>
              <a:t>E.g., Every department must have a manager.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 dirty="0">
                <a:latin typeface="Comic Sans MS" panose="030F0702030302020204" pitchFamily="66" charset="0"/>
              </a:rPr>
              <a:t>ER-Notation:               (bold line)</a:t>
            </a:r>
          </a:p>
          <a:p>
            <a:pPr eaLnBrk="1" hangingPunct="1">
              <a:spcBef>
                <a:spcPct val="0"/>
              </a:spcBef>
            </a:pPr>
            <a:endParaRPr lang="en-US" alt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Partial participation          </a:t>
            </a:r>
            <a:r>
              <a:rPr lang="en-US" altLang="en-US" sz="1700" dirty="0">
                <a:latin typeface="Comic Sans MS" panose="030F0702030302020204" pitchFamily="66" charset="0"/>
              </a:rPr>
              <a:t>(thin line); not requiring that all entities in the entity set participate</a:t>
            </a:r>
          </a:p>
        </p:txBody>
      </p:sp>
      <p:sp>
        <p:nvSpPr>
          <p:cNvPr id="35844" name="Line 111">
            <a:extLst>
              <a:ext uri="{FF2B5EF4-FFF2-40B4-BE49-F238E27FC236}">
                <a16:creationId xmlns:a16="http://schemas.microsoft.com/office/drawing/2014/main" id="{9CEF07E5-D396-4951-948F-6F43E9CC9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57175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2E3B3B-68FB-4710-AA95-779A4B741DD7}"/>
              </a:ext>
            </a:extLst>
          </p:cNvPr>
          <p:cNvGrpSpPr>
            <a:grpSpLocks/>
          </p:cNvGrpSpPr>
          <p:nvPr/>
        </p:nvGrpSpPr>
        <p:grpSpPr bwMode="auto">
          <a:xfrm>
            <a:off x="1701801" y="3200400"/>
            <a:ext cx="8423275" cy="3513138"/>
            <a:chOff x="177231" y="3200400"/>
            <a:chExt cx="8423844" cy="3513929"/>
          </a:xfrm>
        </p:grpSpPr>
        <p:sp>
          <p:nvSpPr>
            <p:cNvPr id="35846" name="Line 111">
              <a:extLst>
                <a:ext uri="{FF2B5EF4-FFF2-40B4-BE49-F238E27FC236}">
                  <a16:creationId xmlns:a16="http://schemas.microsoft.com/office/drawing/2014/main" id="{A92531D9-6651-4400-8E9E-A3EEB57A8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320040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7" name="Freeform 75">
              <a:extLst>
                <a:ext uri="{FF2B5EF4-FFF2-40B4-BE49-F238E27FC236}">
                  <a16:creationId xmlns:a16="http://schemas.microsoft.com/office/drawing/2014/main" id="{49696A19-2ACB-4D54-8AA4-5F4BE5721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362" y="4357688"/>
              <a:ext cx="592138" cy="349250"/>
            </a:xfrm>
            <a:custGeom>
              <a:avLst/>
              <a:gdLst>
                <a:gd name="T0" fmla="*/ 2147483646 w 454"/>
                <a:gd name="T1" fmla="*/ 2147483646 h 327"/>
                <a:gd name="T2" fmla="*/ 2147483646 w 454"/>
                <a:gd name="T3" fmla="*/ 2147483646 h 327"/>
                <a:gd name="T4" fmla="*/ 2147483646 w 454"/>
                <a:gd name="T5" fmla="*/ 2147483646 h 327"/>
                <a:gd name="T6" fmla="*/ 2147483646 w 454"/>
                <a:gd name="T7" fmla="*/ 2147483646 h 327"/>
                <a:gd name="T8" fmla="*/ 2147483646 w 454"/>
                <a:gd name="T9" fmla="*/ 2147483646 h 327"/>
                <a:gd name="T10" fmla="*/ 2147483646 w 454"/>
                <a:gd name="T11" fmla="*/ 2147483646 h 327"/>
                <a:gd name="T12" fmla="*/ 2147483646 w 454"/>
                <a:gd name="T13" fmla="*/ 2147483646 h 327"/>
                <a:gd name="T14" fmla="*/ 2147483646 w 454"/>
                <a:gd name="T15" fmla="*/ 2147483646 h 327"/>
                <a:gd name="T16" fmla="*/ 2147483646 w 454"/>
                <a:gd name="T17" fmla="*/ 0 h 327"/>
                <a:gd name="T18" fmla="*/ 2147483646 w 454"/>
                <a:gd name="T19" fmla="*/ 0 h 327"/>
                <a:gd name="T20" fmla="*/ 2147483646 w 454"/>
                <a:gd name="T21" fmla="*/ 2147483646 h 327"/>
                <a:gd name="T22" fmla="*/ 2147483646 w 454"/>
                <a:gd name="T23" fmla="*/ 2147483646 h 327"/>
                <a:gd name="T24" fmla="*/ 2147483646 w 454"/>
                <a:gd name="T25" fmla="*/ 2147483646 h 327"/>
                <a:gd name="T26" fmla="*/ 2147483646 w 454"/>
                <a:gd name="T27" fmla="*/ 2147483646 h 327"/>
                <a:gd name="T28" fmla="*/ 2147483646 w 454"/>
                <a:gd name="T29" fmla="*/ 2147483646 h 327"/>
                <a:gd name="T30" fmla="*/ 2147483646 w 454"/>
                <a:gd name="T31" fmla="*/ 2147483646 h 327"/>
                <a:gd name="T32" fmla="*/ 2147483646 w 454"/>
                <a:gd name="T33" fmla="*/ 2147483646 h 327"/>
                <a:gd name="T34" fmla="*/ 2147483646 w 454"/>
                <a:gd name="T35" fmla="*/ 2147483646 h 327"/>
                <a:gd name="T36" fmla="*/ 2147483646 w 454"/>
                <a:gd name="T37" fmla="*/ 2147483646 h 327"/>
                <a:gd name="T38" fmla="*/ 2147483646 w 454"/>
                <a:gd name="T39" fmla="*/ 2147483646 h 327"/>
                <a:gd name="T40" fmla="*/ 2147483646 w 454"/>
                <a:gd name="T41" fmla="*/ 2147483646 h 327"/>
                <a:gd name="T42" fmla="*/ 2147483646 w 454"/>
                <a:gd name="T43" fmla="*/ 2147483646 h 327"/>
                <a:gd name="T44" fmla="*/ 2147483646 w 454"/>
                <a:gd name="T45" fmla="*/ 2147483646 h 327"/>
                <a:gd name="T46" fmla="*/ 2147483646 w 454"/>
                <a:gd name="T47" fmla="*/ 2147483646 h 327"/>
                <a:gd name="T48" fmla="*/ 2147483646 w 454"/>
                <a:gd name="T49" fmla="*/ 2147483646 h 327"/>
                <a:gd name="T50" fmla="*/ 2147483646 w 454"/>
                <a:gd name="T51" fmla="*/ 2147483646 h 327"/>
                <a:gd name="T52" fmla="*/ 2147483646 w 454"/>
                <a:gd name="T53" fmla="*/ 2147483646 h 327"/>
                <a:gd name="T54" fmla="*/ 2147483646 w 454"/>
                <a:gd name="T55" fmla="*/ 2147483646 h 327"/>
                <a:gd name="T56" fmla="*/ 2147483646 w 454"/>
                <a:gd name="T57" fmla="*/ 2147483646 h 327"/>
                <a:gd name="T58" fmla="*/ 2147483646 w 454"/>
                <a:gd name="T59" fmla="*/ 2147483646 h 327"/>
                <a:gd name="T60" fmla="*/ 2147483646 w 454"/>
                <a:gd name="T61" fmla="*/ 2147483646 h 327"/>
                <a:gd name="T62" fmla="*/ 2147483646 w 454"/>
                <a:gd name="T63" fmla="*/ 2147483646 h 327"/>
                <a:gd name="T64" fmla="*/ 2147483646 w 454"/>
                <a:gd name="T65" fmla="*/ 2147483646 h 327"/>
                <a:gd name="T66" fmla="*/ 2147483646 w 454"/>
                <a:gd name="T67" fmla="*/ 2147483646 h 327"/>
                <a:gd name="T68" fmla="*/ 2147483646 w 454"/>
                <a:gd name="T69" fmla="*/ 2147483646 h 327"/>
                <a:gd name="T70" fmla="*/ 2147483646 w 454"/>
                <a:gd name="T71" fmla="*/ 2147483646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8" name="Freeform 76">
              <a:extLst>
                <a:ext uri="{FF2B5EF4-FFF2-40B4-BE49-F238E27FC236}">
                  <a16:creationId xmlns:a16="http://schemas.microsoft.com/office/drawing/2014/main" id="{643EE9C3-016A-4123-813A-7D2264DD4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5625" y="4341813"/>
              <a:ext cx="749300" cy="334963"/>
            </a:xfrm>
            <a:custGeom>
              <a:avLst/>
              <a:gdLst>
                <a:gd name="T0" fmla="*/ 2147483646 w 575"/>
                <a:gd name="T1" fmla="*/ 2147483646 h 313"/>
                <a:gd name="T2" fmla="*/ 2147483646 w 575"/>
                <a:gd name="T3" fmla="*/ 2147483646 h 313"/>
                <a:gd name="T4" fmla="*/ 2147483646 w 575"/>
                <a:gd name="T5" fmla="*/ 2147483646 h 313"/>
                <a:gd name="T6" fmla="*/ 2147483646 w 575"/>
                <a:gd name="T7" fmla="*/ 2147483646 h 313"/>
                <a:gd name="T8" fmla="*/ 2147483646 w 575"/>
                <a:gd name="T9" fmla="*/ 2147483646 h 313"/>
                <a:gd name="T10" fmla="*/ 2147483646 w 575"/>
                <a:gd name="T11" fmla="*/ 2147483646 h 313"/>
                <a:gd name="T12" fmla="*/ 2147483646 w 575"/>
                <a:gd name="T13" fmla="*/ 2147483646 h 313"/>
                <a:gd name="T14" fmla="*/ 2147483646 w 575"/>
                <a:gd name="T15" fmla="*/ 2147483646 h 313"/>
                <a:gd name="T16" fmla="*/ 2147483646 w 575"/>
                <a:gd name="T17" fmla="*/ 2147483646 h 313"/>
                <a:gd name="T18" fmla="*/ 2147483646 w 575"/>
                <a:gd name="T19" fmla="*/ 2147483646 h 313"/>
                <a:gd name="T20" fmla="*/ 2147483646 w 575"/>
                <a:gd name="T21" fmla="*/ 2147483646 h 313"/>
                <a:gd name="T22" fmla="*/ 2147483646 w 575"/>
                <a:gd name="T23" fmla="*/ 2147483646 h 313"/>
                <a:gd name="T24" fmla="*/ 2147483646 w 575"/>
                <a:gd name="T25" fmla="*/ 2147483646 h 313"/>
                <a:gd name="T26" fmla="*/ 2147483646 w 575"/>
                <a:gd name="T27" fmla="*/ 2147483646 h 313"/>
                <a:gd name="T28" fmla="*/ 2147483646 w 575"/>
                <a:gd name="T29" fmla="*/ 2147483646 h 313"/>
                <a:gd name="T30" fmla="*/ 2147483646 w 575"/>
                <a:gd name="T31" fmla="*/ 2147483646 h 313"/>
                <a:gd name="T32" fmla="*/ 2147483646 w 575"/>
                <a:gd name="T33" fmla="*/ 2147483646 h 313"/>
                <a:gd name="T34" fmla="*/ 2147483646 w 575"/>
                <a:gd name="T35" fmla="*/ 2147483646 h 313"/>
                <a:gd name="T36" fmla="*/ 2147483646 w 575"/>
                <a:gd name="T37" fmla="*/ 2147483646 h 313"/>
                <a:gd name="T38" fmla="*/ 2147483646 w 575"/>
                <a:gd name="T39" fmla="*/ 2147483646 h 313"/>
                <a:gd name="T40" fmla="*/ 2147483646 w 575"/>
                <a:gd name="T41" fmla="*/ 2147483646 h 313"/>
                <a:gd name="T42" fmla="*/ 2147483646 w 575"/>
                <a:gd name="T43" fmla="*/ 2147483646 h 313"/>
                <a:gd name="T44" fmla="*/ 2147483646 w 575"/>
                <a:gd name="T45" fmla="*/ 2147483646 h 313"/>
                <a:gd name="T46" fmla="*/ 2147483646 w 575"/>
                <a:gd name="T47" fmla="*/ 2147483646 h 313"/>
                <a:gd name="T48" fmla="*/ 2147483646 w 575"/>
                <a:gd name="T49" fmla="*/ 2147483646 h 313"/>
                <a:gd name="T50" fmla="*/ 2147483646 w 575"/>
                <a:gd name="T51" fmla="*/ 2147483646 h 313"/>
                <a:gd name="T52" fmla="*/ 2147483646 w 575"/>
                <a:gd name="T53" fmla="*/ 0 h 313"/>
                <a:gd name="T54" fmla="*/ 2147483646 w 575"/>
                <a:gd name="T55" fmla="*/ 0 h 313"/>
                <a:gd name="T56" fmla="*/ 2147483646 w 575"/>
                <a:gd name="T57" fmla="*/ 2147483646 h 313"/>
                <a:gd name="T58" fmla="*/ 2147483646 w 575"/>
                <a:gd name="T59" fmla="*/ 2147483646 h 313"/>
                <a:gd name="T60" fmla="*/ 2147483646 w 575"/>
                <a:gd name="T61" fmla="*/ 2147483646 h 313"/>
                <a:gd name="T62" fmla="*/ 2147483646 w 575"/>
                <a:gd name="T63" fmla="*/ 2147483646 h 313"/>
                <a:gd name="T64" fmla="*/ 2147483646 w 575"/>
                <a:gd name="T65" fmla="*/ 2147483646 h 313"/>
                <a:gd name="T66" fmla="*/ 2147483646 w 575"/>
                <a:gd name="T67" fmla="*/ 2147483646 h 313"/>
                <a:gd name="T68" fmla="*/ 2147483646 w 575"/>
                <a:gd name="T69" fmla="*/ 2147483646 h 313"/>
                <a:gd name="T70" fmla="*/ 2147483646 w 575"/>
                <a:gd name="T71" fmla="*/ 2147483646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75"/>
                <a:gd name="T109" fmla="*/ 0 h 313"/>
                <a:gd name="T110" fmla="*/ 575 w 575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49" name="Group 77">
              <a:extLst>
                <a:ext uri="{FF2B5EF4-FFF2-40B4-BE49-F238E27FC236}">
                  <a16:creationId xmlns:a16="http://schemas.microsoft.com/office/drawing/2014/main" id="{547BD987-64AB-4DFA-8AAF-5850D18012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9676" y="4070351"/>
              <a:ext cx="874482" cy="379155"/>
              <a:chOff x="4672" y="468"/>
              <a:chExt cx="671" cy="355"/>
            </a:xfrm>
          </p:grpSpPr>
          <p:sp>
            <p:nvSpPr>
              <p:cNvPr id="35882" name="Freeform 78">
                <a:extLst>
                  <a:ext uri="{FF2B5EF4-FFF2-40B4-BE49-F238E27FC236}">
                    <a16:creationId xmlns:a16="http://schemas.microsoft.com/office/drawing/2014/main" id="{364AE457-B5BE-4340-8566-4DC6B28DF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2" y="468"/>
                <a:ext cx="592" cy="327"/>
              </a:xfrm>
              <a:custGeom>
                <a:avLst/>
                <a:gdLst>
                  <a:gd name="T0" fmla="*/ 589 w 592"/>
                  <a:gd name="T1" fmla="*/ 148 h 327"/>
                  <a:gd name="T2" fmla="*/ 581 w 592"/>
                  <a:gd name="T3" fmla="*/ 120 h 327"/>
                  <a:gd name="T4" fmla="*/ 563 w 592"/>
                  <a:gd name="T5" fmla="*/ 94 h 327"/>
                  <a:gd name="T6" fmla="*/ 538 w 592"/>
                  <a:gd name="T7" fmla="*/ 68 h 327"/>
                  <a:gd name="T8" fmla="*/ 505 w 592"/>
                  <a:gd name="T9" fmla="*/ 46 h 327"/>
                  <a:gd name="T10" fmla="*/ 465 w 592"/>
                  <a:gd name="T11" fmla="*/ 29 h 327"/>
                  <a:gd name="T12" fmla="*/ 420 w 592"/>
                  <a:gd name="T13" fmla="*/ 14 h 327"/>
                  <a:gd name="T14" fmla="*/ 372 w 592"/>
                  <a:gd name="T15" fmla="*/ 4 h 327"/>
                  <a:gd name="T16" fmla="*/ 321 w 592"/>
                  <a:gd name="T17" fmla="*/ 0 h 327"/>
                  <a:gd name="T18" fmla="*/ 269 w 592"/>
                  <a:gd name="T19" fmla="*/ 0 h 327"/>
                  <a:gd name="T20" fmla="*/ 218 w 592"/>
                  <a:gd name="T21" fmla="*/ 4 h 327"/>
                  <a:gd name="T22" fmla="*/ 170 w 592"/>
                  <a:gd name="T23" fmla="*/ 14 h 327"/>
                  <a:gd name="T24" fmla="*/ 125 w 592"/>
                  <a:gd name="T25" fmla="*/ 29 h 327"/>
                  <a:gd name="T26" fmla="*/ 85 w 592"/>
                  <a:gd name="T27" fmla="*/ 46 h 327"/>
                  <a:gd name="T28" fmla="*/ 53 w 592"/>
                  <a:gd name="T29" fmla="*/ 68 h 327"/>
                  <a:gd name="T30" fmla="*/ 27 w 592"/>
                  <a:gd name="T31" fmla="*/ 94 h 327"/>
                  <a:gd name="T32" fmla="*/ 9 w 592"/>
                  <a:gd name="T33" fmla="*/ 120 h 327"/>
                  <a:gd name="T34" fmla="*/ 1 w 592"/>
                  <a:gd name="T35" fmla="*/ 148 h 327"/>
                  <a:gd name="T36" fmla="*/ 1 w 592"/>
                  <a:gd name="T37" fmla="*/ 177 h 327"/>
                  <a:gd name="T38" fmla="*/ 9 w 592"/>
                  <a:gd name="T39" fmla="*/ 205 h 327"/>
                  <a:gd name="T40" fmla="*/ 27 w 592"/>
                  <a:gd name="T41" fmla="*/ 231 h 327"/>
                  <a:gd name="T42" fmla="*/ 53 w 592"/>
                  <a:gd name="T43" fmla="*/ 257 h 327"/>
                  <a:gd name="T44" fmla="*/ 85 w 592"/>
                  <a:gd name="T45" fmla="*/ 278 h 327"/>
                  <a:gd name="T46" fmla="*/ 125 w 592"/>
                  <a:gd name="T47" fmla="*/ 296 h 327"/>
                  <a:gd name="T48" fmla="*/ 170 w 592"/>
                  <a:gd name="T49" fmla="*/ 310 h 327"/>
                  <a:gd name="T50" fmla="*/ 218 w 592"/>
                  <a:gd name="T51" fmla="*/ 320 h 327"/>
                  <a:gd name="T52" fmla="*/ 269 w 592"/>
                  <a:gd name="T53" fmla="*/ 326 h 327"/>
                  <a:gd name="T54" fmla="*/ 321 w 592"/>
                  <a:gd name="T55" fmla="*/ 326 h 327"/>
                  <a:gd name="T56" fmla="*/ 372 w 592"/>
                  <a:gd name="T57" fmla="*/ 320 h 327"/>
                  <a:gd name="T58" fmla="*/ 420 w 592"/>
                  <a:gd name="T59" fmla="*/ 310 h 327"/>
                  <a:gd name="T60" fmla="*/ 465 w 592"/>
                  <a:gd name="T61" fmla="*/ 296 h 327"/>
                  <a:gd name="T62" fmla="*/ 505 w 592"/>
                  <a:gd name="T63" fmla="*/ 278 h 327"/>
                  <a:gd name="T64" fmla="*/ 538 w 592"/>
                  <a:gd name="T65" fmla="*/ 257 h 327"/>
                  <a:gd name="T66" fmla="*/ 563 w 592"/>
                  <a:gd name="T67" fmla="*/ 231 h 327"/>
                  <a:gd name="T68" fmla="*/ 581 w 592"/>
                  <a:gd name="T69" fmla="*/ 205 h 327"/>
                  <a:gd name="T70" fmla="*/ 589 w 592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92"/>
                  <a:gd name="T109" fmla="*/ 0 h 327"/>
                  <a:gd name="T110" fmla="*/ 592 w 592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3" name="Rectangle 79">
                <a:extLst>
                  <a:ext uri="{FF2B5EF4-FFF2-40B4-BE49-F238E27FC236}">
                    <a16:creationId xmlns:a16="http://schemas.microsoft.com/office/drawing/2014/main" id="{2D879283-1B16-49BF-AB45-4C136EC70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6" y="508"/>
                <a:ext cx="647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dname</a:t>
                </a:r>
              </a:p>
            </p:txBody>
          </p:sp>
        </p:grpSp>
        <p:sp>
          <p:nvSpPr>
            <p:cNvPr id="35850" name="Rectangle 80">
              <a:extLst>
                <a:ext uri="{FF2B5EF4-FFF2-40B4-BE49-F238E27FC236}">
                  <a16:creationId xmlns:a16="http://schemas.microsoft.com/office/drawing/2014/main" id="{8A85D74E-FEF3-4965-9E07-39010B58A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662" y="4379913"/>
              <a:ext cx="865681" cy="336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budget</a:t>
              </a:r>
            </a:p>
          </p:txBody>
        </p:sp>
        <p:sp>
          <p:nvSpPr>
            <p:cNvPr id="35851" name="Rectangle 81">
              <a:extLst>
                <a:ext uri="{FF2B5EF4-FFF2-40B4-BE49-F238E27FC236}">
                  <a16:creationId xmlns:a16="http://schemas.microsoft.com/office/drawing/2014/main" id="{8F64AC23-C267-457E-961F-73F821B3B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325" y="4379913"/>
              <a:ext cx="490553" cy="336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did</a:t>
              </a:r>
            </a:p>
          </p:txBody>
        </p:sp>
        <p:grpSp>
          <p:nvGrpSpPr>
            <p:cNvPr id="35852" name="Group 82">
              <a:extLst>
                <a:ext uri="{FF2B5EF4-FFF2-40B4-BE49-F238E27FC236}">
                  <a16:creationId xmlns:a16="http://schemas.microsoft.com/office/drawing/2014/main" id="{B650BFF4-6416-4BBC-93CC-6453AC9D48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073" y="3865563"/>
              <a:ext cx="706628" cy="399448"/>
              <a:chOff x="3620" y="276"/>
              <a:chExt cx="543" cy="374"/>
            </a:xfrm>
          </p:grpSpPr>
          <p:sp>
            <p:nvSpPr>
              <p:cNvPr id="35880" name="Freeform 83">
                <a:extLst>
                  <a:ext uri="{FF2B5EF4-FFF2-40B4-BE49-F238E27FC236}">
                    <a16:creationId xmlns:a16="http://schemas.microsoft.com/office/drawing/2014/main" id="{735C4644-546A-4972-8650-44900C66B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" y="276"/>
                <a:ext cx="454" cy="327"/>
              </a:xfrm>
              <a:custGeom>
                <a:avLst/>
                <a:gdLst>
                  <a:gd name="T0" fmla="*/ 1 w 454"/>
                  <a:gd name="T1" fmla="*/ 177 h 327"/>
                  <a:gd name="T2" fmla="*/ 8 w 454"/>
                  <a:gd name="T3" fmla="*/ 205 h 327"/>
                  <a:gd name="T4" fmla="*/ 21 w 454"/>
                  <a:gd name="T5" fmla="*/ 231 h 327"/>
                  <a:gd name="T6" fmla="*/ 41 w 454"/>
                  <a:gd name="T7" fmla="*/ 257 h 327"/>
                  <a:gd name="T8" fmla="*/ 66 w 454"/>
                  <a:gd name="T9" fmla="*/ 278 h 327"/>
                  <a:gd name="T10" fmla="*/ 96 w 454"/>
                  <a:gd name="T11" fmla="*/ 296 h 327"/>
                  <a:gd name="T12" fmla="*/ 131 w 454"/>
                  <a:gd name="T13" fmla="*/ 311 h 327"/>
                  <a:gd name="T14" fmla="*/ 167 w 454"/>
                  <a:gd name="T15" fmla="*/ 320 h 327"/>
                  <a:gd name="T16" fmla="*/ 206 w 454"/>
                  <a:gd name="T17" fmla="*/ 326 h 327"/>
                  <a:gd name="T18" fmla="*/ 246 w 454"/>
                  <a:gd name="T19" fmla="*/ 326 h 327"/>
                  <a:gd name="T20" fmla="*/ 285 w 454"/>
                  <a:gd name="T21" fmla="*/ 320 h 327"/>
                  <a:gd name="T22" fmla="*/ 322 w 454"/>
                  <a:gd name="T23" fmla="*/ 310 h 327"/>
                  <a:gd name="T24" fmla="*/ 356 w 454"/>
                  <a:gd name="T25" fmla="*/ 296 h 327"/>
                  <a:gd name="T26" fmla="*/ 387 w 454"/>
                  <a:gd name="T27" fmla="*/ 278 h 327"/>
                  <a:gd name="T28" fmla="*/ 412 w 454"/>
                  <a:gd name="T29" fmla="*/ 257 h 327"/>
                  <a:gd name="T30" fmla="*/ 431 w 454"/>
                  <a:gd name="T31" fmla="*/ 231 h 327"/>
                  <a:gd name="T32" fmla="*/ 445 w 454"/>
                  <a:gd name="T33" fmla="*/ 205 h 327"/>
                  <a:gd name="T34" fmla="*/ 453 w 454"/>
                  <a:gd name="T35" fmla="*/ 177 h 327"/>
                  <a:gd name="T36" fmla="*/ 453 w 454"/>
                  <a:gd name="T37" fmla="*/ 148 h 327"/>
                  <a:gd name="T38" fmla="*/ 445 w 454"/>
                  <a:gd name="T39" fmla="*/ 120 h 327"/>
                  <a:gd name="T40" fmla="*/ 431 w 454"/>
                  <a:gd name="T41" fmla="*/ 94 h 327"/>
                  <a:gd name="T42" fmla="*/ 412 w 454"/>
                  <a:gd name="T43" fmla="*/ 68 h 327"/>
                  <a:gd name="T44" fmla="*/ 387 w 454"/>
                  <a:gd name="T45" fmla="*/ 47 h 327"/>
                  <a:gd name="T46" fmla="*/ 356 w 454"/>
                  <a:gd name="T47" fmla="*/ 29 h 327"/>
                  <a:gd name="T48" fmla="*/ 322 w 454"/>
                  <a:gd name="T49" fmla="*/ 15 h 327"/>
                  <a:gd name="T50" fmla="*/ 285 w 454"/>
                  <a:gd name="T51" fmla="*/ 5 h 327"/>
                  <a:gd name="T52" fmla="*/ 246 w 454"/>
                  <a:gd name="T53" fmla="*/ 0 h 327"/>
                  <a:gd name="T54" fmla="*/ 206 w 454"/>
                  <a:gd name="T55" fmla="*/ 0 h 327"/>
                  <a:gd name="T56" fmla="*/ 167 w 454"/>
                  <a:gd name="T57" fmla="*/ 5 h 327"/>
                  <a:gd name="T58" fmla="*/ 131 w 454"/>
                  <a:gd name="T59" fmla="*/ 15 h 327"/>
                  <a:gd name="T60" fmla="*/ 96 w 454"/>
                  <a:gd name="T61" fmla="*/ 29 h 327"/>
                  <a:gd name="T62" fmla="*/ 66 w 454"/>
                  <a:gd name="T63" fmla="*/ 47 h 327"/>
                  <a:gd name="T64" fmla="*/ 41 w 454"/>
                  <a:gd name="T65" fmla="*/ 68 h 327"/>
                  <a:gd name="T66" fmla="*/ 21 w 454"/>
                  <a:gd name="T67" fmla="*/ 94 h 327"/>
                  <a:gd name="T68" fmla="*/ 8 w 454"/>
                  <a:gd name="T69" fmla="*/ 120 h 327"/>
                  <a:gd name="T70" fmla="*/ 1 w 454"/>
                  <a:gd name="T71" fmla="*/ 148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1" name="Rectangle 84">
                <a:extLst>
                  <a:ext uri="{FF2B5EF4-FFF2-40B4-BE49-F238E27FC236}">
                    <a16:creationId xmlns:a16="http://schemas.microsoft.com/office/drawing/2014/main" id="{01D19003-90F9-4CC5-BC62-AB331DE61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0" y="335"/>
                <a:ext cx="543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since</a:t>
                </a:r>
              </a:p>
            </p:txBody>
          </p:sp>
        </p:grpSp>
        <p:grpSp>
          <p:nvGrpSpPr>
            <p:cNvPr id="35853" name="Group 85">
              <a:extLst>
                <a:ext uri="{FF2B5EF4-FFF2-40B4-BE49-F238E27FC236}">
                  <a16:creationId xmlns:a16="http://schemas.microsoft.com/office/drawing/2014/main" id="{D72048DD-3E47-48ED-9E61-ABC002A197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4012" y="4060826"/>
              <a:ext cx="1676400" cy="655708"/>
              <a:chOff x="2069" y="458"/>
              <a:chExt cx="1285" cy="615"/>
            </a:xfrm>
          </p:grpSpPr>
          <p:sp>
            <p:nvSpPr>
              <p:cNvPr id="35874" name="Freeform 86">
                <a:extLst>
                  <a:ext uri="{FF2B5EF4-FFF2-40B4-BE49-F238E27FC236}">
                    <a16:creationId xmlns:a16="http://schemas.microsoft.com/office/drawing/2014/main" id="{DED8B466-CC72-42F2-A179-4EC9916386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" y="458"/>
                <a:ext cx="454" cy="327"/>
              </a:xfrm>
              <a:custGeom>
                <a:avLst/>
                <a:gdLst>
                  <a:gd name="T0" fmla="*/ 453 w 454"/>
                  <a:gd name="T1" fmla="*/ 148 h 327"/>
                  <a:gd name="T2" fmla="*/ 445 w 454"/>
                  <a:gd name="T3" fmla="*/ 120 h 327"/>
                  <a:gd name="T4" fmla="*/ 431 w 454"/>
                  <a:gd name="T5" fmla="*/ 94 h 327"/>
                  <a:gd name="T6" fmla="*/ 412 w 454"/>
                  <a:gd name="T7" fmla="*/ 68 h 327"/>
                  <a:gd name="T8" fmla="*/ 387 w 454"/>
                  <a:gd name="T9" fmla="*/ 47 h 327"/>
                  <a:gd name="T10" fmla="*/ 356 w 454"/>
                  <a:gd name="T11" fmla="*/ 29 h 327"/>
                  <a:gd name="T12" fmla="*/ 322 w 454"/>
                  <a:gd name="T13" fmla="*/ 15 h 327"/>
                  <a:gd name="T14" fmla="*/ 285 w 454"/>
                  <a:gd name="T15" fmla="*/ 5 h 327"/>
                  <a:gd name="T16" fmla="*/ 246 w 454"/>
                  <a:gd name="T17" fmla="*/ 0 h 327"/>
                  <a:gd name="T18" fmla="*/ 206 w 454"/>
                  <a:gd name="T19" fmla="*/ 0 h 327"/>
                  <a:gd name="T20" fmla="*/ 167 w 454"/>
                  <a:gd name="T21" fmla="*/ 5 h 327"/>
                  <a:gd name="T22" fmla="*/ 131 w 454"/>
                  <a:gd name="T23" fmla="*/ 15 h 327"/>
                  <a:gd name="T24" fmla="*/ 96 w 454"/>
                  <a:gd name="T25" fmla="*/ 29 h 327"/>
                  <a:gd name="T26" fmla="*/ 66 w 454"/>
                  <a:gd name="T27" fmla="*/ 47 h 327"/>
                  <a:gd name="T28" fmla="*/ 41 w 454"/>
                  <a:gd name="T29" fmla="*/ 68 h 327"/>
                  <a:gd name="T30" fmla="*/ 21 w 454"/>
                  <a:gd name="T31" fmla="*/ 94 h 327"/>
                  <a:gd name="T32" fmla="*/ 8 w 454"/>
                  <a:gd name="T33" fmla="*/ 120 h 327"/>
                  <a:gd name="T34" fmla="*/ 1 w 454"/>
                  <a:gd name="T35" fmla="*/ 148 h 327"/>
                  <a:gd name="T36" fmla="*/ 1 w 454"/>
                  <a:gd name="T37" fmla="*/ 177 h 327"/>
                  <a:gd name="T38" fmla="*/ 8 w 454"/>
                  <a:gd name="T39" fmla="*/ 205 h 327"/>
                  <a:gd name="T40" fmla="*/ 21 w 454"/>
                  <a:gd name="T41" fmla="*/ 231 h 327"/>
                  <a:gd name="T42" fmla="*/ 41 w 454"/>
                  <a:gd name="T43" fmla="*/ 257 h 327"/>
                  <a:gd name="T44" fmla="*/ 66 w 454"/>
                  <a:gd name="T45" fmla="*/ 278 h 327"/>
                  <a:gd name="T46" fmla="*/ 96 w 454"/>
                  <a:gd name="T47" fmla="*/ 296 h 327"/>
                  <a:gd name="T48" fmla="*/ 131 w 454"/>
                  <a:gd name="T49" fmla="*/ 310 h 327"/>
                  <a:gd name="T50" fmla="*/ 167 w 454"/>
                  <a:gd name="T51" fmla="*/ 320 h 327"/>
                  <a:gd name="T52" fmla="*/ 206 w 454"/>
                  <a:gd name="T53" fmla="*/ 326 h 327"/>
                  <a:gd name="T54" fmla="*/ 246 w 454"/>
                  <a:gd name="T55" fmla="*/ 326 h 327"/>
                  <a:gd name="T56" fmla="*/ 285 w 454"/>
                  <a:gd name="T57" fmla="*/ 320 h 327"/>
                  <a:gd name="T58" fmla="*/ 322 w 454"/>
                  <a:gd name="T59" fmla="*/ 310 h 327"/>
                  <a:gd name="T60" fmla="*/ 356 w 454"/>
                  <a:gd name="T61" fmla="*/ 296 h 327"/>
                  <a:gd name="T62" fmla="*/ 387 w 454"/>
                  <a:gd name="T63" fmla="*/ 278 h 327"/>
                  <a:gd name="T64" fmla="*/ 412 w 454"/>
                  <a:gd name="T65" fmla="*/ 257 h 327"/>
                  <a:gd name="T66" fmla="*/ 431 w 454"/>
                  <a:gd name="T67" fmla="*/ 231 h 327"/>
                  <a:gd name="T68" fmla="*/ 445 w 454"/>
                  <a:gd name="T69" fmla="*/ 205 h 327"/>
                  <a:gd name="T70" fmla="*/ 453 w 454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453" y="163"/>
                    </a:move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2"/>
                    </a:lnTo>
                    <a:lnTo>
                      <a:pt x="246" y="0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187" y="2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1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3" y="191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1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0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7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4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39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8"/>
                    </a:lnTo>
                    <a:lnTo>
                      <a:pt x="412" y="257"/>
                    </a:lnTo>
                    <a:lnTo>
                      <a:pt x="422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5" name="Freeform 87">
                <a:extLst>
                  <a:ext uri="{FF2B5EF4-FFF2-40B4-BE49-F238E27FC236}">
                    <a16:creationId xmlns:a16="http://schemas.microsoft.com/office/drawing/2014/main" id="{8ABF8D9D-B081-49DA-B9B7-5BB7412145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9" y="738"/>
                <a:ext cx="454" cy="326"/>
              </a:xfrm>
              <a:custGeom>
                <a:avLst/>
                <a:gdLst>
                  <a:gd name="T0" fmla="*/ 451 w 454"/>
                  <a:gd name="T1" fmla="*/ 148 h 326"/>
                  <a:gd name="T2" fmla="*/ 445 w 454"/>
                  <a:gd name="T3" fmla="*/ 120 h 326"/>
                  <a:gd name="T4" fmla="*/ 431 w 454"/>
                  <a:gd name="T5" fmla="*/ 93 h 326"/>
                  <a:gd name="T6" fmla="*/ 411 w 454"/>
                  <a:gd name="T7" fmla="*/ 68 h 326"/>
                  <a:gd name="T8" fmla="*/ 386 w 454"/>
                  <a:gd name="T9" fmla="*/ 47 h 326"/>
                  <a:gd name="T10" fmla="*/ 356 w 454"/>
                  <a:gd name="T11" fmla="*/ 29 h 326"/>
                  <a:gd name="T12" fmla="*/ 322 w 454"/>
                  <a:gd name="T13" fmla="*/ 15 h 326"/>
                  <a:gd name="T14" fmla="*/ 285 w 454"/>
                  <a:gd name="T15" fmla="*/ 5 h 326"/>
                  <a:gd name="T16" fmla="*/ 246 w 454"/>
                  <a:gd name="T17" fmla="*/ 0 h 326"/>
                  <a:gd name="T18" fmla="*/ 206 w 454"/>
                  <a:gd name="T19" fmla="*/ 0 h 326"/>
                  <a:gd name="T20" fmla="*/ 167 w 454"/>
                  <a:gd name="T21" fmla="*/ 5 h 326"/>
                  <a:gd name="T22" fmla="*/ 130 w 454"/>
                  <a:gd name="T23" fmla="*/ 15 h 326"/>
                  <a:gd name="T24" fmla="*/ 96 w 454"/>
                  <a:gd name="T25" fmla="*/ 29 h 326"/>
                  <a:gd name="T26" fmla="*/ 66 w 454"/>
                  <a:gd name="T27" fmla="*/ 47 h 326"/>
                  <a:gd name="T28" fmla="*/ 41 w 454"/>
                  <a:gd name="T29" fmla="*/ 68 h 326"/>
                  <a:gd name="T30" fmla="*/ 21 w 454"/>
                  <a:gd name="T31" fmla="*/ 93 h 326"/>
                  <a:gd name="T32" fmla="*/ 7 w 454"/>
                  <a:gd name="T33" fmla="*/ 120 h 326"/>
                  <a:gd name="T34" fmla="*/ 1 w 454"/>
                  <a:gd name="T35" fmla="*/ 148 h 326"/>
                  <a:gd name="T36" fmla="*/ 1 w 454"/>
                  <a:gd name="T37" fmla="*/ 176 h 326"/>
                  <a:gd name="T38" fmla="*/ 7 w 454"/>
                  <a:gd name="T39" fmla="*/ 204 h 326"/>
                  <a:gd name="T40" fmla="*/ 21 w 454"/>
                  <a:gd name="T41" fmla="*/ 231 h 326"/>
                  <a:gd name="T42" fmla="*/ 41 w 454"/>
                  <a:gd name="T43" fmla="*/ 256 h 326"/>
                  <a:gd name="T44" fmla="*/ 66 w 454"/>
                  <a:gd name="T45" fmla="*/ 277 h 326"/>
                  <a:gd name="T46" fmla="*/ 96 w 454"/>
                  <a:gd name="T47" fmla="*/ 295 h 326"/>
                  <a:gd name="T48" fmla="*/ 130 w 454"/>
                  <a:gd name="T49" fmla="*/ 309 h 326"/>
                  <a:gd name="T50" fmla="*/ 167 w 454"/>
                  <a:gd name="T51" fmla="*/ 319 h 326"/>
                  <a:gd name="T52" fmla="*/ 206 w 454"/>
                  <a:gd name="T53" fmla="*/ 325 h 326"/>
                  <a:gd name="T54" fmla="*/ 246 w 454"/>
                  <a:gd name="T55" fmla="*/ 325 h 326"/>
                  <a:gd name="T56" fmla="*/ 285 w 454"/>
                  <a:gd name="T57" fmla="*/ 319 h 326"/>
                  <a:gd name="T58" fmla="*/ 322 w 454"/>
                  <a:gd name="T59" fmla="*/ 309 h 326"/>
                  <a:gd name="T60" fmla="*/ 356 w 454"/>
                  <a:gd name="T61" fmla="*/ 295 h 326"/>
                  <a:gd name="T62" fmla="*/ 386 w 454"/>
                  <a:gd name="T63" fmla="*/ 277 h 326"/>
                  <a:gd name="T64" fmla="*/ 411 w 454"/>
                  <a:gd name="T65" fmla="*/ 256 h 326"/>
                  <a:gd name="T66" fmla="*/ 431 w 454"/>
                  <a:gd name="T67" fmla="*/ 231 h 326"/>
                  <a:gd name="T68" fmla="*/ 445 w 454"/>
                  <a:gd name="T69" fmla="*/ 204 h 326"/>
                  <a:gd name="T70" fmla="*/ 451 w 454"/>
                  <a:gd name="T71" fmla="*/ 176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6"/>
                  <a:gd name="T110" fmla="*/ 454 w 454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6">
                    <a:moveTo>
                      <a:pt x="453" y="162"/>
                    </a:moveTo>
                    <a:lnTo>
                      <a:pt x="451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3"/>
                    </a:lnTo>
                    <a:lnTo>
                      <a:pt x="422" y="81"/>
                    </a:lnTo>
                    <a:lnTo>
                      <a:pt x="411" y="68"/>
                    </a:lnTo>
                    <a:lnTo>
                      <a:pt x="399" y="57"/>
                    </a:lnTo>
                    <a:lnTo>
                      <a:pt x="386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5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2"/>
                    </a:lnTo>
                    <a:lnTo>
                      <a:pt x="1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30" y="243"/>
                    </a:lnTo>
                    <a:lnTo>
                      <a:pt x="41" y="256"/>
                    </a:lnTo>
                    <a:lnTo>
                      <a:pt x="53" y="266"/>
                    </a:lnTo>
                    <a:lnTo>
                      <a:pt x="66" y="277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3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6" y="325"/>
                    </a:lnTo>
                    <a:lnTo>
                      <a:pt x="265" y="322"/>
                    </a:lnTo>
                    <a:lnTo>
                      <a:pt x="285" y="319"/>
                    </a:lnTo>
                    <a:lnTo>
                      <a:pt x="304" y="315"/>
                    </a:lnTo>
                    <a:lnTo>
                      <a:pt x="322" y="309"/>
                    </a:lnTo>
                    <a:lnTo>
                      <a:pt x="339" y="303"/>
                    </a:lnTo>
                    <a:lnTo>
                      <a:pt x="356" y="295"/>
                    </a:lnTo>
                    <a:lnTo>
                      <a:pt x="372" y="287"/>
                    </a:lnTo>
                    <a:lnTo>
                      <a:pt x="386" y="277"/>
                    </a:lnTo>
                    <a:lnTo>
                      <a:pt x="399" y="266"/>
                    </a:lnTo>
                    <a:lnTo>
                      <a:pt x="411" y="256"/>
                    </a:lnTo>
                    <a:lnTo>
                      <a:pt x="422" y="243"/>
                    </a:lnTo>
                    <a:lnTo>
                      <a:pt x="431" y="231"/>
                    </a:lnTo>
                    <a:lnTo>
                      <a:pt x="439" y="218"/>
                    </a:lnTo>
                    <a:lnTo>
                      <a:pt x="445" y="204"/>
                    </a:lnTo>
                    <a:lnTo>
                      <a:pt x="449" y="190"/>
                    </a:lnTo>
                    <a:lnTo>
                      <a:pt x="451" y="176"/>
                    </a:lnTo>
                    <a:lnTo>
                      <a:pt x="453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6" name="Freeform 88">
                <a:extLst>
                  <a:ext uri="{FF2B5EF4-FFF2-40B4-BE49-F238E27FC236}">
                    <a16:creationId xmlns:a16="http://schemas.microsoft.com/office/drawing/2014/main" id="{FFF7553E-7888-45C5-83BF-159CF20BE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" y="699"/>
                <a:ext cx="452" cy="326"/>
              </a:xfrm>
              <a:custGeom>
                <a:avLst/>
                <a:gdLst>
                  <a:gd name="T0" fmla="*/ 0 w 452"/>
                  <a:gd name="T1" fmla="*/ 176 h 326"/>
                  <a:gd name="T2" fmla="*/ 7 w 452"/>
                  <a:gd name="T3" fmla="*/ 204 h 326"/>
                  <a:gd name="T4" fmla="*/ 21 w 452"/>
                  <a:gd name="T5" fmla="*/ 231 h 326"/>
                  <a:gd name="T6" fmla="*/ 40 w 452"/>
                  <a:gd name="T7" fmla="*/ 256 h 326"/>
                  <a:gd name="T8" fmla="*/ 65 w 452"/>
                  <a:gd name="T9" fmla="*/ 278 h 326"/>
                  <a:gd name="T10" fmla="*/ 96 w 452"/>
                  <a:gd name="T11" fmla="*/ 295 h 326"/>
                  <a:gd name="T12" fmla="*/ 130 w 452"/>
                  <a:gd name="T13" fmla="*/ 309 h 326"/>
                  <a:gd name="T14" fmla="*/ 167 w 452"/>
                  <a:gd name="T15" fmla="*/ 319 h 326"/>
                  <a:gd name="T16" fmla="*/ 206 w 452"/>
                  <a:gd name="T17" fmla="*/ 325 h 326"/>
                  <a:gd name="T18" fmla="*/ 245 w 452"/>
                  <a:gd name="T19" fmla="*/ 325 h 326"/>
                  <a:gd name="T20" fmla="*/ 283 w 452"/>
                  <a:gd name="T21" fmla="*/ 319 h 326"/>
                  <a:gd name="T22" fmla="*/ 320 w 452"/>
                  <a:gd name="T23" fmla="*/ 309 h 326"/>
                  <a:gd name="T24" fmla="*/ 354 w 452"/>
                  <a:gd name="T25" fmla="*/ 295 h 326"/>
                  <a:gd name="T26" fmla="*/ 385 w 452"/>
                  <a:gd name="T27" fmla="*/ 277 h 326"/>
                  <a:gd name="T28" fmla="*/ 410 w 452"/>
                  <a:gd name="T29" fmla="*/ 254 h 326"/>
                  <a:gd name="T30" fmla="*/ 429 w 452"/>
                  <a:gd name="T31" fmla="*/ 231 h 326"/>
                  <a:gd name="T32" fmla="*/ 443 w 452"/>
                  <a:gd name="T33" fmla="*/ 204 h 326"/>
                  <a:gd name="T34" fmla="*/ 451 w 452"/>
                  <a:gd name="T35" fmla="*/ 176 h 326"/>
                  <a:gd name="T36" fmla="*/ 451 w 452"/>
                  <a:gd name="T37" fmla="*/ 148 h 326"/>
                  <a:gd name="T38" fmla="*/ 443 w 452"/>
                  <a:gd name="T39" fmla="*/ 120 h 326"/>
                  <a:gd name="T40" fmla="*/ 429 w 452"/>
                  <a:gd name="T41" fmla="*/ 93 h 326"/>
                  <a:gd name="T42" fmla="*/ 410 w 452"/>
                  <a:gd name="T43" fmla="*/ 68 h 326"/>
                  <a:gd name="T44" fmla="*/ 385 w 452"/>
                  <a:gd name="T45" fmla="*/ 47 h 326"/>
                  <a:gd name="T46" fmla="*/ 354 w 452"/>
                  <a:gd name="T47" fmla="*/ 29 h 326"/>
                  <a:gd name="T48" fmla="*/ 320 w 452"/>
                  <a:gd name="T49" fmla="*/ 15 h 326"/>
                  <a:gd name="T50" fmla="*/ 283 w 452"/>
                  <a:gd name="T51" fmla="*/ 5 h 326"/>
                  <a:gd name="T52" fmla="*/ 245 w 452"/>
                  <a:gd name="T53" fmla="*/ 0 h 326"/>
                  <a:gd name="T54" fmla="*/ 206 w 452"/>
                  <a:gd name="T55" fmla="*/ 0 h 326"/>
                  <a:gd name="T56" fmla="*/ 167 w 452"/>
                  <a:gd name="T57" fmla="*/ 5 h 326"/>
                  <a:gd name="T58" fmla="*/ 130 w 452"/>
                  <a:gd name="T59" fmla="*/ 15 h 326"/>
                  <a:gd name="T60" fmla="*/ 96 w 452"/>
                  <a:gd name="T61" fmla="*/ 29 h 326"/>
                  <a:gd name="T62" fmla="*/ 65 w 452"/>
                  <a:gd name="T63" fmla="*/ 47 h 326"/>
                  <a:gd name="T64" fmla="*/ 40 w 452"/>
                  <a:gd name="T65" fmla="*/ 68 h 326"/>
                  <a:gd name="T66" fmla="*/ 21 w 452"/>
                  <a:gd name="T67" fmla="*/ 93 h 326"/>
                  <a:gd name="T68" fmla="*/ 7 w 452"/>
                  <a:gd name="T69" fmla="*/ 120 h 326"/>
                  <a:gd name="T70" fmla="*/ 0 w 452"/>
                  <a:gd name="T71" fmla="*/ 148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2"/>
                  <a:gd name="T109" fmla="*/ 0 h 326"/>
                  <a:gd name="T110" fmla="*/ 452 w 452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2" h="326">
                    <a:moveTo>
                      <a:pt x="0" y="162"/>
                    </a:moveTo>
                    <a:lnTo>
                      <a:pt x="0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29" y="243"/>
                    </a:lnTo>
                    <a:lnTo>
                      <a:pt x="40" y="256"/>
                    </a:lnTo>
                    <a:lnTo>
                      <a:pt x="52" y="267"/>
                    </a:lnTo>
                    <a:lnTo>
                      <a:pt x="65" y="278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2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5" y="325"/>
                    </a:lnTo>
                    <a:lnTo>
                      <a:pt x="264" y="322"/>
                    </a:lnTo>
                    <a:lnTo>
                      <a:pt x="283" y="319"/>
                    </a:lnTo>
                    <a:lnTo>
                      <a:pt x="302" y="315"/>
                    </a:lnTo>
                    <a:lnTo>
                      <a:pt x="320" y="309"/>
                    </a:lnTo>
                    <a:lnTo>
                      <a:pt x="338" y="303"/>
                    </a:lnTo>
                    <a:lnTo>
                      <a:pt x="354" y="295"/>
                    </a:lnTo>
                    <a:lnTo>
                      <a:pt x="370" y="287"/>
                    </a:lnTo>
                    <a:lnTo>
                      <a:pt x="385" y="277"/>
                    </a:lnTo>
                    <a:lnTo>
                      <a:pt x="398" y="266"/>
                    </a:lnTo>
                    <a:lnTo>
                      <a:pt x="410" y="254"/>
                    </a:lnTo>
                    <a:lnTo>
                      <a:pt x="421" y="243"/>
                    </a:lnTo>
                    <a:lnTo>
                      <a:pt x="429" y="231"/>
                    </a:lnTo>
                    <a:lnTo>
                      <a:pt x="437" y="217"/>
                    </a:lnTo>
                    <a:lnTo>
                      <a:pt x="443" y="204"/>
                    </a:lnTo>
                    <a:lnTo>
                      <a:pt x="447" y="190"/>
                    </a:lnTo>
                    <a:lnTo>
                      <a:pt x="451" y="176"/>
                    </a:lnTo>
                    <a:lnTo>
                      <a:pt x="451" y="162"/>
                    </a:lnTo>
                    <a:lnTo>
                      <a:pt x="451" y="148"/>
                    </a:lnTo>
                    <a:lnTo>
                      <a:pt x="447" y="134"/>
                    </a:lnTo>
                    <a:lnTo>
                      <a:pt x="443" y="120"/>
                    </a:lnTo>
                    <a:lnTo>
                      <a:pt x="437" y="106"/>
                    </a:lnTo>
                    <a:lnTo>
                      <a:pt x="429" y="93"/>
                    </a:lnTo>
                    <a:lnTo>
                      <a:pt x="421" y="81"/>
                    </a:lnTo>
                    <a:lnTo>
                      <a:pt x="410" y="68"/>
                    </a:lnTo>
                    <a:lnTo>
                      <a:pt x="398" y="57"/>
                    </a:lnTo>
                    <a:lnTo>
                      <a:pt x="385" y="47"/>
                    </a:lnTo>
                    <a:lnTo>
                      <a:pt x="370" y="37"/>
                    </a:lnTo>
                    <a:lnTo>
                      <a:pt x="354" y="29"/>
                    </a:lnTo>
                    <a:lnTo>
                      <a:pt x="338" y="21"/>
                    </a:lnTo>
                    <a:lnTo>
                      <a:pt x="320" y="15"/>
                    </a:lnTo>
                    <a:lnTo>
                      <a:pt x="302" y="9"/>
                    </a:lnTo>
                    <a:lnTo>
                      <a:pt x="283" y="5"/>
                    </a:lnTo>
                    <a:lnTo>
                      <a:pt x="264" y="1"/>
                    </a:lnTo>
                    <a:lnTo>
                      <a:pt x="245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2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5" y="47"/>
                    </a:lnTo>
                    <a:lnTo>
                      <a:pt x="52" y="57"/>
                    </a:lnTo>
                    <a:lnTo>
                      <a:pt x="40" y="68"/>
                    </a:lnTo>
                    <a:lnTo>
                      <a:pt x="29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0" y="148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7" name="Rectangle 89">
                <a:extLst>
                  <a:ext uri="{FF2B5EF4-FFF2-40B4-BE49-F238E27FC236}">
                    <a16:creationId xmlns:a16="http://schemas.microsoft.com/office/drawing/2014/main" id="{64096B73-05A4-478A-8A7A-0DB53F669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758"/>
                <a:ext cx="333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lot</a:t>
                </a:r>
              </a:p>
            </p:txBody>
          </p:sp>
          <p:sp>
            <p:nvSpPr>
              <p:cNvPr id="35878" name="Rectangle 90">
                <a:extLst>
                  <a:ext uri="{FF2B5EF4-FFF2-40B4-BE49-F238E27FC236}">
                    <a16:creationId xmlns:a16="http://schemas.microsoft.com/office/drawing/2014/main" id="{27F26D50-1E59-4C61-BCBC-680F7E769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497"/>
                <a:ext cx="551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name</a:t>
                </a:r>
              </a:p>
            </p:txBody>
          </p:sp>
          <p:sp>
            <p:nvSpPr>
              <p:cNvPr id="35879" name="Rectangle 91">
                <a:extLst>
                  <a:ext uri="{FF2B5EF4-FFF2-40B4-BE49-F238E27FC236}">
                    <a16:creationId xmlns:a16="http://schemas.microsoft.com/office/drawing/2014/main" id="{C38666A8-6D9B-4EB6-BD71-D1A819C40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1" y="751"/>
                <a:ext cx="410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 b="1" u="sng">
                    <a:solidFill>
                      <a:srgbClr val="000000"/>
                    </a:solidFill>
                    <a:latin typeface="Arial" panose="020B0604020202020204" pitchFamily="34" charset="0"/>
                  </a:rPr>
                  <a:t>ssn</a:t>
                </a:r>
              </a:p>
            </p:txBody>
          </p:sp>
        </p:grpSp>
        <p:grpSp>
          <p:nvGrpSpPr>
            <p:cNvPr id="35854" name="Group 92">
              <a:extLst>
                <a:ext uri="{FF2B5EF4-FFF2-40B4-BE49-F238E27FC236}">
                  <a16:creationId xmlns:a16="http://schemas.microsoft.com/office/drawing/2014/main" id="{D67AADFE-FB8A-4382-BD28-0C688C3544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3762" y="4695826"/>
              <a:ext cx="1032003" cy="617537"/>
              <a:chOff x="3456" y="1053"/>
              <a:chExt cx="791" cy="580"/>
            </a:xfrm>
          </p:grpSpPr>
          <p:sp>
            <p:nvSpPr>
              <p:cNvPr id="35872" name="Rectangle 93">
                <a:extLst>
                  <a:ext uri="{FF2B5EF4-FFF2-40B4-BE49-F238E27FC236}">
                    <a16:creationId xmlns:a16="http://schemas.microsoft.com/office/drawing/2014/main" id="{B8DEE18C-CD8A-4F95-BE1C-952944B25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1268"/>
                <a:ext cx="725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Manage</a:t>
                </a:r>
              </a:p>
            </p:txBody>
          </p:sp>
          <p:sp>
            <p:nvSpPr>
              <p:cNvPr id="35873" name="Freeform 94">
                <a:extLst>
                  <a:ext uri="{FF2B5EF4-FFF2-40B4-BE49-F238E27FC236}">
                    <a16:creationId xmlns:a16="http://schemas.microsoft.com/office/drawing/2014/main" id="{2AFCC951-2549-463C-950A-14D3BB90FD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" y="1053"/>
                <a:ext cx="769" cy="580"/>
              </a:xfrm>
              <a:custGeom>
                <a:avLst/>
                <a:gdLst>
                  <a:gd name="T0" fmla="*/ 0 w 769"/>
                  <a:gd name="T1" fmla="*/ 290 h 580"/>
                  <a:gd name="T2" fmla="*/ 378 w 769"/>
                  <a:gd name="T3" fmla="*/ 0 h 580"/>
                  <a:gd name="T4" fmla="*/ 768 w 769"/>
                  <a:gd name="T5" fmla="*/ 300 h 580"/>
                  <a:gd name="T6" fmla="*/ 378 w 769"/>
                  <a:gd name="T7" fmla="*/ 579 h 580"/>
                  <a:gd name="T8" fmla="*/ 0 w 769"/>
                  <a:gd name="T9" fmla="*/ 29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9"/>
                  <a:gd name="T16" fmla="*/ 0 h 580"/>
                  <a:gd name="T17" fmla="*/ 769 w 769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55" name="Freeform 95">
              <a:extLst>
                <a:ext uri="{FF2B5EF4-FFF2-40B4-BE49-F238E27FC236}">
                  <a16:creationId xmlns:a16="http://schemas.microsoft.com/office/drawing/2014/main" id="{BE771EBE-2D65-47D2-B126-9F7E05C9D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262" y="4891088"/>
              <a:ext cx="1065213" cy="322263"/>
            </a:xfrm>
            <a:custGeom>
              <a:avLst/>
              <a:gdLst>
                <a:gd name="T0" fmla="*/ 2147483646 w 816"/>
                <a:gd name="T1" fmla="*/ 2147483646 h 302"/>
                <a:gd name="T2" fmla="*/ 2147483646 w 816"/>
                <a:gd name="T3" fmla="*/ 0 h 302"/>
                <a:gd name="T4" fmla="*/ 0 w 816"/>
                <a:gd name="T5" fmla="*/ 0 h 302"/>
                <a:gd name="T6" fmla="*/ 0 w 816"/>
                <a:gd name="T7" fmla="*/ 2147483646 h 302"/>
                <a:gd name="T8" fmla="*/ 2147483646 w 816"/>
                <a:gd name="T9" fmla="*/ 2147483646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56" name="Group 96">
              <a:extLst>
                <a:ext uri="{FF2B5EF4-FFF2-40B4-BE49-F238E27FC236}">
                  <a16:creationId xmlns:a16="http://schemas.microsoft.com/office/drawing/2014/main" id="{E212244C-A0DB-4E67-A91B-83C5C3749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2275" y="4862513"/>
              <a:ext cx="1307590" cy="406400"/>
              <a:chOff x="2328" y="1226"/>
              <a:chExt cx="814" cy="295"/>
            </a:xfrm>
          </p:grpSpPr>
          <p:sp>
            <p:nvSpPr>
              <p:cNvPr id="35870" name="Freeform 97">
                <a:extLst>
                  <a:ext uri="{FF2B5EF4-FFF2-40B4-BE49-F238E27FC236}">
                    <a16:creationId xmlns:a16="http://schemas.microsoft.com/office/drawing/2014/main" id="{072A2571-963B-48E9-BC6E-8FE0B746A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1" name="Rectangle 98">
                <a:extLst>
                  <a:ext uri="{FF2B5EF4-FFF2-40B4-BE49-F238E27FC236}">
                    <a16:creationId xmlns:a16="http://schemas.microsoft.com/office/drawing/2014/main" id="{F5F96DBC-4185-4B99-AA3B-DEC5BA526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1264"/>
                <a:ext cx="787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Employees</a:t>
                </a:r>
              </a:p>
            </p:txBody>
          </p:sp>
        </p:grpSp>
        <p:sp>
          <p:nvSpPr>
            <p:cNvPr id="35857" name="Rectangle 99">
              <a:extLst>
                <a:ext uri="{FF2B5EF4-FFF2-40B4-BE49-F238E27FC236}">
                  <a16:creationId xmlns:a16="http://schemas.microsoft.com/office/drawing/2014/main" id="{F8ECA080-7A2B-48EA-88C0-CE3EC375F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237" y="4933951"/>
              <a:ext cx="1436389" cy="336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Departments</a:t>
              </a:r>
            </a:p>
          </p:txBody>
        </p:sp>
        <p:sp>
          <p:nvSpPr>
            <p:cNvPr id="35858" name="Line 100">
              <a:extLst>
                <a:ext uri="{FF2B5EF4-FFF2-40B4-BE49-F238E27FC236}">
                  <a16:creationId xmlns:a16="http://schemas.microsoft.com/office/drawing/2014/main" id="{31556B23-F06A-48CF-BC75-51229B4DE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9262" y="5005388"/>
              <a:ext cx="44926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Line 101">
              <a:extLst>
                <a:ext uri="{FF2B5EF4-FFF2-40B4-BE49-F238E27FC236}">
                  <a16:creationId xmlns:a16="http://schemas.microsoft.com/office/drawing/2014/main" id="{C6B03817-7B6E-4CC9-B38F-274D2339E2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7062" y="5051426"/>
              <a:ext cx="427038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Line 102">
              <a:extLst>
                <a:ext uri="{FF2B5EF4-FFF2-40B4-BE49-F238E27FC236}">
                  <a16:creationId xmlns:a16="http://schemas.microsoft.com/office/drawing/2014/main" id="{5BB08415-D85C-4093-B1AC-C1838ABB40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1937" y="4651376"/>
              <a:ext cx="198438" cy="1968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Line 103">
              <a:extLst>
                <a:ext uri="{FF2B5EF4-FFF2-40B4-BE49-F238E27FC236}">
                  <a16:creationId xmlns:a16="http://schemas.microsoft.com/office/drawing/2014/main" id="{77D73077-FE84-4FDC-B88F-87C48C55A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050" y="4395788"/>
              <a:ext cx="0" cy="45243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Line 104">
              <a:extLst>
                <a:ext uri="{FF2B5EF4-FFF2-40B4-BE49-F238E27FC236}">
                  <a16:creationId xmlns:a16="http://schemas.microsoft.com/office/drawing/2014/main" id="{10696729-E52F-41CF-98D8-A0DE57CAE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8662" y="4651376"/>
              <a:ext cx="114300" cy="1968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Line 105">
              <a:extLst>
                <a:ext uri="{FF2B5EF4-FFF2-40B4-BE49-F238E27FC236}">
                  <a16:creationId xmlns:a16="http://schemas.microsoft.com/office/drawing/2014/main" id="{D0E4F328-0CF7-4336-BD49-7CE789496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3825" y="4241801"/>
              <a:ext cx="0" cy="45243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Line 106">
              <a:extLst>
                <a:ext uri="{FF2B5EF4-FFF2-40B4-BE49-F238E27FC236}">
                  <a16:creationId xmlns:a16="http://schemas.microsoft.com/office/drawing/2014/main" id="{C8366BC3-D5F7-4CAC-B700-C342A766F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1887" y="4651376"/>
              <a:ext cx="176213" cy="2476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Line 107">
              <a:extLst>
                <a:ext uri="{FF2B5EF4-FFF2-40B4-BE49-F238E27FC236}">
                  <a16:creationId xmlns:a16="http://schemas.microsoft.com/office/drawing/2014/main" id="{C1C2419D-9F28-418B-BC6B-A4AFC6380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275" y="4446588"/>
              <a:ext cx="0" cy="45243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Line 108">
              <a:extLst>
                <a:ext uri="{FF2B5EF4-FFF2-40B4-BE49-F238E27FC236}">
                  <a16:creationId xmlns:a16="http://schemas.microsoft.com/office/drawing/2014/main" id="{612D625B-F6B8-40CC-8599-0B97567CB9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1662" y="4651376"/>
              <a:ext cx="136525" cy="2476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TextBox 1">
              <a:extLst>
                <a:ext uri="{FF2B5EF4-FFF2-40B4-BE49-F238E27FC236}">
                  <a16:creationId xmlns:a16="http://schemas.microsoft.com/office/drawing/2014/main" id="{7E96B9F4-4356-4C31-B116-4373FE556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5402467"/>
              <a:ext cx="4181475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The bold arrow represents the key constraint and the total participation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of the department entity set</a:t>
              </a:r>
            </a:p>
          </p:txBody>
        </p:sp>
        <p:sp>
          <p:nvSpPr>
            <p:cNvPr id="35868" name="Rectangle 1">
              <a:extLst>
                <a:ext uri="{FF2B5EF4-FFF2-40B4-BE49-F238E27FC236}">
                  <a16:creationId xmlns:a16="http://schemas.microsoft.com/office/drawing/2014/main" id="{F833E3CB-55CD-409F-A1AF-403D65651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1518" y="3643867"/>
              <a:ext cx="1732370" cy="160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accent2"/>
                  </a:solidFill>
                  <a:latin typeface="Comic Sans MS" panose="030F0702030302020204" pitchFamily="66" charset="0"/>
                </a:rPr>
                <a:t>Requirement: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Comic Sans MS" panose="030F0702030302020204" pitchFamily="66" charset="0"/>
                </a:rPr>
                <a:t>Every department must have at most one manager.</a:t>
              </a:r>
            </a:p>
          </p:txBody>
        </p:sp>
        <p:sp>
          <p:nvSpPr>
            <p:cNvPr id="35869" name="Rectangle 41">
              <a:extLst>
                <a:ext uri="{FF2B5EF4-FFF2-40B4-BE49-F238E27FC236}">
                  <a16:creationId xmlns:a16="http://schemas.microsoft.com/office/drawing/2014/main" id="{BBBF84EE-4C0F-43B2-B703-2D4148E8A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231" y="5360112"/>
              <a:ext cx="1732370" cy="135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accent2"/>
                  </a:solidFill>
                  <a:latin typeface="Comic Sans MS" panose="030F0702030302020204" pitchFamily="66" charset="0"/>
                </a:rPr>
                <a:t>Requirement:</a:t>
              </a:r>
              <a:endParaRPr lang="en-US" altLang="en-US" sz="1800">
                <a:latin typeface="Comic Sans MS" panose="030F0702030302020204" pitchFamily="66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Comic Sans MS" panose="030F0702030302020204" pitchFamily="66" charset="0"/>
                </a:rPr>
                <a:t>An employee can manage at most one department.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1672</Words>
  <Application>Microsoft Office PowerPoint</Application>
  <PresentationFormat>Widescreen</PresentationFormat>
  <Paragraphs>280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MS PGothic</vt:lpstr>
      <vt:lpstr>Arial</vt:lpstr>
      <vt:lpstr>Calibri</vt:lpstr>
      <vt:lpstr>Calibri Light</vt:lpstr>
      <vt:lpstr>Comic Sans MS</vt:lpstr>
      <vt:lpstr>Monotype Sorts</vt:lpstr>
      <vt:lpstr>Times New Roman</vt:lpstr>
      <vt:lpstr>Office Theme</vt:lpstr>
      <vt:lpstr>Constraints on Relationships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Thoughts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Tavanapong, Wallapak [COM S]</dc:creator>
  <cp:lastModifiedBy>Tavanapong, Wallapak [COM S]</cp:lastModifiedBy>
  <cp:revision>19</cp:revision>
  <dcterms:created xsi:type="dcterms:W3CDTF">2022-01-19T22:25:15Z</dcterms:created>
  <dcterms:modified xsi:type="dcterms:W3CDTF">2022-09-12T12:16:28Z</dcterms:modified>
</cp:coreProperties>
</file>