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handoutMasterIdLst>
    <p:handoutMasterId r:id="rId18"/>
  </p:handoutMasterIdLst>
  <p:sldIdLst>
    <p:sldId id="646" r:id="rId3"/>
    <p:sldId id="651" r:id="rId4"/>
    <p:sldId id="287" r:id="rId5"/>
    <p:sldId id="648" r:id="rId6"/>
    <p:sldId id="647" r:id="rId7"/>
    <p:sldId id="566" r:id="rId8"/>
    <p:sldId id="352" r:id="rId9"/>
    <p:sldId id="405" r:id="rId10"/>
    <p:sldId id="649" r:id="rId11"/>
    <p:sldId id="631" r:id="rId12"/>
    <p:sldId id="414" r:id="rId13"/>
    <p:sldId id="394" r:id="rId14"/>
    <p:sldId id="652" r:id="rId15"/>
    <p:sldId id="650" r:id="rId1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vanapong, Wallapak [COM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61" autoAdjust="0"/>
  </p:normalViewPr>
  <p:slideViewPr>
    <p:cSldViewPr>
      <p:cViewPr varScale="1">
        <p:scale>
          <a:sx n="67" d="100"/>
          <a:sy n="67" d="100"/>
        </p:scale>
        <p:origin x="190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88C1887-E20A-4DCE-9846-539DB682C9A7}"/>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16D1940D-B342-4C15-8572-980952A2108A}"/>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hangingPunct="1">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612E6F88-5C9C-4F84-8C6A-57F92EDB0960}"/>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EAA9B39F-E955-4705-B09D-EB04173F6C45}"/>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hangingPunct="1">
              <a:defRPr sz="1300" b="1"/>
            </a:lvl1pPr>
          </a:lstStyle>
          <a:p>
            <a:pPr>
              <a:defRPr/>
            </a:pPr>
            <a:fld id="{80AD1328-F728-4333-9074-2B09F78243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61FDF44-3CD5-428E-B6DF-8B5E9940AC9C}"/>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FB464B1D-B814-47BD-944D-2113897966DF}"/>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hangingPunct="1">
              <a:defRPr sz="1300" b="1">
                <a:latin typeface="Comic Sans MS"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DB26E1F9-9F9B-4475-916F-EA3962E14283}"/>
              </a:ext>
            </a:extLst>
          </p:cNvPr>
          <p:cNvSpPr>
            <a:spLocks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25ADF69-AB52-490B-ACC1-81331549945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C9DDA646-C11A-489C-9EA8-FD74229AAA4E}"/>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40AFE7-A116-49D9-B260-2D155E711862}"/>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hangingPunct="1">
              <a:defRPr sz="1300" b="1"/>
            </a:lvl1pPr>
          </a:lstStyle>
          <a:p>
            <a:pPr>
              <a:defRPr/>
            </a:pPr>
            <a:fld id="{2DDD8F04-ABD8-4C99-B8AA-1D355997B7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3231973-3961-4798-893B-024B7086406B}"/>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B51E7858-7715-46E4-A9A7-08AB59DE0D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Previously, we see the advantages and disadvantages of DBMS. In many data related applications, using DBMS to manage the data is a better way, but you will need to choose a proper DBMS to use for your users.</a:t>
            </a:r>
          </a:p>
        </p:txBody>
      </p:sp>
      <p:sp>
        <p:nvSpPr>
          <p:cNvPr id="4" name="Slide Number Placeholder 3">
            <a:extLst>
              <a:ext uri="{FF2B5EF4-FFF2-40B4-BE49-F238E27FC236}">
                <a16:creationId xmlns:a16="http://schemas.microsoft.com/office/drawing/2014/main" id="{3391D848-3DFE-4FAF-B83D-14128E7FF434}"/>
              </a:ext>
            </a:extLst>
          </p:cNvPr>
          <p:cNvSpPr>
            <a:spLocks noGrp="1"/>
          </p:cNvSpPr>
          <p:nvPr>
            <p:ph type="sldNum" sz="quarter" idx="5"/>
          </p:nvPr>
        </p:nvSpPr>
        <p:spPr/>
        <p:txBody>
          <a:bodyPr/>
          <a:lstStyle/>
          <a:p>
            <a:pPr defTabSz="914400" fontAlgn="auto">
              <a:spcBef>
                <a:spcPts val="0"/>
              </a:spcBef>
              <a:spcAft>
                <a:spcPts val="0"/>
              </a:spcAft>
              <a:defRPr/>
            </a:pPr>
            <a:fld id="{5A32D8A3-72F6-4820-9761-4AF9E97E8CF7}" type="slidenum">
              <a:rPr lang="en-US" b="0" smtClean="0">
                <a:solidFill>
                  <a:prstClr val="black"/>
                </a:solidFill>
                <a:latin typeface="Calibri"/>
                <a:ea typeface="+mn-ea"/>
              </a:rPr>
              <a:pPr defTabSz="914400" fontAlgn="auto">
                <a:spcBef>
                  <a:spcPts val="0"/>
                </a:spcBef>
                <a:spcAft>
                  <a:spcPts val="0"/>
                </a:spcAft>
                <a:defRPr/>
              </a:pPr>
              <a:t>1</a:t>
            </a:fld>
            <a:endParaRPr lang="en-US" b="0">
              <a:solidFill>
                <a:prstClr val="black"/>
              </a:solidFill>
              <a:latin typeface="Calibri"/>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75EBF497-41D5-4ED1-9711-2CBEE6294ECC}"/>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DB00B35B-0ADD-4401-884C-E81D5CA9CD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database contains books.xml, …</a:t>
            </a:r>
          </a:p>
          <a:p>
            <a:r>
              <a:rPr lang="en-US" altLang="en-US">
                <a:latin typeface="Times New Roman" panose="02020603050405020304" pitchFamily="18" charset="0"/>
              </a:rPr>
              <a:t>Entities: books</a:t>
            </a:r>
          </a:p>
        </p:txBody>
      </p:sp>
      <p:sp>
        <p:nvSpPr>
          <p:cNvPr id="25604" name="Slide Number Placeholder 3">
            <a:extLst>
              <a:ext uri="{FF2B5EF4-FFF2-40B4-BE49-F238E27FC236}">
                <a16:creationId xmlns:a16="http://schemas.microsoft.com/office/drawing/2014/main" id="{7F4477DB-439F-475F-A8F4-DB6A39AF3C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3263" indent="-261938" defTabSz="927100">
              <a:defRPr sz="2400">
                <a:solidFill>
                  <a:schemeClr val="tx1"/>
                </a:solidFill>
                <a:latin typeface="Comic Sans MS" panose="030F0702030302020204" pitchFamily="66" charset="0"/>
                <a:ea typeface="MS PGothic" panose="020B0600070205080204" pitchFamily="34" charset="-128"/>
              </a:defRPr>
            </a:lvl2pPr>
            <a:lvl3pPr marL="1089025" indent="-206375" defTabSz="927100">
              <a:defRPr sz="2400">
                <a:solidFill>
                  <a:schemeClr val="tx1"/>
                </a:solidFill>
                <a:latin typeface="Comic Sans MS" panose="030F0702030302020204" pitchFamily="66" charset="0"/>
                <a:ea typeface="MS PGothic" panose="020B0600070205080204" pitchFamily="34" charset="-128"/>
              </a:defRPr>
            </a:lvl3pPr>
            <a:lvl4pPr marL="1525588" indent="-206375" defTabSz="927100">
              <a:defRPr sz="2400">
                <a:solidFill>
                  <a:schemeClr val="tx1"/>
                </a:solidFill>
                <a:latin typeface="Comic Sans MS" panose="030F0702030302020204" pitchFamily="66" charset="0"/>
                <a:ea typeface="MS PGothic" panose="020B0600070205080204" pitchFamily="34" charset="-128"/>
              </a:defRPr>
            </a:lvl4pPr>
            <a:lvl5pPr marL="1970088" indent="-206375" defTabSz="927100">
              <a:defRPr sz="2400">
                <a:solidFill>
                  <a:schemeClr val="tx1"/>
                </a:solidFill>
                <a:latin typeface="Comic Sans MS" panose="030F0702030302020204" pitchFamily="66" charset="0"/>
                <a:ea typeface="MS PGothic" panose="020B0600070205080204" pitchFamily="34" charset="-128"/>
              </a:defRPr>
            </a:lvl5pPr>
            <a:lvl6pPr marL="24272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44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16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7988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5FA3CFEC-2FEA-4DDD-9C34-462BD37478DD}" type="slidenum">
              <a:rPr lang="en-US" altLang="en-US" sz="1300" smtClean="0"/>
              <a:pPr/>
              <a:t>11</a:t>
            </a:fld>
            <a:endParaRPr lang="en-US" alt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5DE86EA-0D8E-45A0-B1BF-07D0CF4506BC}"/>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B85D67A8-0B23-4B9A-9468-43EB67A7E3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Graph Data Model: Entities: Users, Relationships: Follows</a:t>
            </a:r>
          </a:p>
          <a:p>
            <a:endParaRPr lang="en-US" altLang="en-US">
              <a:latin typeface="Times New Roman" panose="02020603050405020304" pitchFamily="18" charset="0"/>
            </a:endParaRPr>
          </a:p>
          <a:p>
            <a:endParaRPr lang="en-US" altLang="en-US">
              <a:latin typeface="Times New Roman" panose="02020603050405020304" pitchFamily="18" charset="0"/>
            </a:endParaRPr>
          </a:p>
          <a:p>
            <a:r>
              <a:rPr lang="en-US" altLang="en-US">
                <a:latin typeface="Times New Roman" panose="02020603050405020304" pitchFamily="18" charset="0"/>
              </a:rPr>
              <a:t>Key: Austin</a:t>
            </a:r>
          </a:p>
          <a:p>
            <a:r>
              <a:rPr lang="en-US" altLang="en-US">
                <a:latin typeface="Times New Roman" panose="02020603050405020304" pitchFamily="18" charset="0"/>
              </a:rPr>
              <a:t>Value: everything on the right of : after Austin.</a:t>
            </a:r>
          </a:p>
          <a:p>
            <a:r>
              <a:rPr lang="en-US" altLang="en-US">
                <a:latin typeface="Times New Roman" panose="02020603050405020304" pitchFamily="18" charset="0"/>
              </a:rPr>
              <a:t>The value is also nested. It consists of three keys: currently, daily, and flags.</a:t>
            </a:r>
          </a:p>
        </p:txBody>
      </p:sp>
      <p:sp>
        <p:nvSpPr>
          <p:cNvPr id="27652" name="Slide Number Placeholder 3">
            <a:extLst>
              <a:ext uri="{FF2B5EF4-FFF2-40B4-BE49-F238E27FC236}">
                <a16:creationId xmlns:a16="http://schemas.microsoft.com/office/drawing/2014/main" id="{8A6C1950-3699-4F91-9AF5-575D3337BD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3263" indent="-261938" defTabSz="927100">
              <a:defRPr sz="2400">
                <a:solidFill>
                  <a:schemeClr val="tx1"/>
                </a:solidFill>
                <a:latin typeface="Comic Sans MS" panose="030F0702030302020204" pitchFamily="66" charset="0"/>
                <a:ea typeface="MS PGothic" panose="020B0600070205080204" pitchFamily="34" charset="-128"/>
              </a:defRPr>
            </a:lvl2pPr>
            <a:lvl3pPr marL="1089025" indent="-206375" defTabSz="927100">
              <a:defRPr sz="2400">
                <a:solidFill>
                  <a:schemeClr val="tx1"/>
                </a:solidFill>
                <a:latin typeface="Comic Sans MS" panose="030F0702030302020204" pitchFamily="66" charset="0"/>
                <a:ea typeface="MS PGothic" panose="020B0600070205080204" pitchFamily="34" charset="-128"/>
              </a:defRPr>
            </a:lvl3pPr>
            <a:lvl4pPr marL="1525588" indent="-206375" defTabSz="927100">
              <a:defRPr sz="2400">
                <a:solidFill>
                  <a:schemeClr val="tx1"/>
                </a:solidFill>
                <a:latin typeface="Comic Sans MS" panose="030F0702030302020204" pitchFamily="66" charset="0"/>
                <a:ea typeface="MS PGothic" panose="020B0600070205080204" pitchFamily="34" charset="-128"/>
              </a:defRPr>
            </a:lvl4pPr>
            <a:lvl5pPr marL="1970088" indent="-206375" defTabSz="927100">
              <a:defRPr sz="2400">
                <a:solidFill>
                  <a:schemeClr val="tx1"/>
                </a:solidFill>
                <a:latin typeface="Comic Sans MS" panose="030F0702030302020204" pitchFamily="66" charset="0"/>
                <a:ea typeface="MS PGothic" panose="020B0600070205080204" pitchFamily="34" charset="-128"/>
              </a:defRPr>
            </a:lvl5pPr>
            <a:lvl6pPr marL="24272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44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16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7988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E2F04561-11B4-4247-AC8F-761523C85DA4}" type="slidenum">
              <a:rPr lang="en-US" altLang="en-US" sz="1300" smtClean="0"/>
              <a:pPr/>
              <a:t>12</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ED62477-BBD7-447B-9CDE-09A30E3DE310}"/>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44F68D7-43FF-4CA2-B16E-92102E52A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Conceptual design results in the overview of all the related entities that the user cares about.  </a:t>
            </a:r>
          </a:p>
          <a:p>
            <a:endParaRPr lang="en-US" altLang="en-US">
              <a:latin typeface="Times New Roman" panose="02020603050405020304" pitchFamily="18" charset="0"/>
            </a:endParaRPr>
          </a:p>
          <a:p>
            <a:r>
              <a:rPr lang="en-US" altLang="en-US">
                <a:latin typeface="Times New Roman" panose="02020603050405020304" pitchFamily="18" charset="0"/>
              </a:rPr>
              <a:t>You choose the DBMS to implement your conceptual schema.</a:t>
            </a:r>
          </a:p>
          <a:p>
            <a:endParaRPr lang="en-US" altLang="en-US">
              <a:latin typeface="Times New Roman" panose="02020603050405020304" pitchFamily="18" charset="0"/>
            </a:endParaRPr>
          </a:p>
          <a:p>
            <a:r>
              <a:rPr lang="en-US" altLang="en-US">
                <a:latin typeface="Times New Roman" panose="02020603050405020304" pitchFamily="18" charset="0"/>
              </a:rPr>
              <a:t>Physical design determines how to physically store the data to retrieve the data within the desired requirement on efficiency. Response time will impact physical design.</a:t>
            </a:r>
          </a:p>
          <a:p>
            <a:endParaRPr lang="en-US" altLang="en-US">
              <a:latin typeface="Times New Roman" panose="02020603050405020304" pitchFamily="18" charset="0"/>
            </a:endParaRPr>
          </a:p>
          <a:p>
            <a:r>
              <a:rPr lang="en-US" altLang="en-US">
                <a:latin typeface="Times New Roman" panose="02020603050405020304" pitchFamily="18" charset="0"/>
              </a:rPr>
              <a:t>Over time, DBAs will update the conceptual schema to support new requirement and update internal schema if they are issues with performance</a:t>
            </a:r>
          </a:p>
        </p:txBody>
      </p:sp>
      <p:sp>
        <p:nvSpPr>
          <p:cNvPr id="29700" name="Slide Number Placeholder 3">
            <a:extLst>
              <a:ext uri="{FF2B5EF4-FFF2-40B4-BE49-F238E27FC236}">
                <a16:creationId xmlns:a16="http://schemas.microsoft.com/office/drawing/2014/main" id="{075422E5-8EA4-4496-B0FF-960C4D4F0E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344C0E87-D02D-43AA-A8B6-4D5807DE1DEB}" type="slidenum">
              <a:rPr lang="en-US" altLang="en-US" sz="1300" smtClean="0"/>
              <a:pPr/>
              <a:t>13</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D80C42CD-F181-416B-9C2D-2E058461E3FC}"/>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9B32C323-E879-444A-A55F-7CD4ACE4FC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Research conferences publish articles about new innovations and evaluation of new innovations. They may not be in practical use until much later on.</a:t>
            </a:r>
          </a:p>
        </p:txBody>
      </p:sp>
      <p:sp>
        <p:nvSpPr>
          <p:cNvPr id="31748" name="Slide Number Placeholder 3">
            <a:extLst>
              <a:ext uri="{FF2B5EF4-FFF2-40B4-BE49-F238E27FC236}">
                <a16:creationId xmlns:a16="http://schemas.microsoft.com/office/drawing/2014/main" id="{7E09917C-F33A-4E4B-B694-C28D18FA47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sz="2400">
                <a:solidFill>
                  <a:schemeClr val="tx1"/>
                </a:solidFill>
                <a:latin typeface="Comic Sans MS" panose="030F0702030302020204" pitchFamily="66" charset="0"/>
                <a:ea typeface="MS PGothic" panose="020B0600070205080204" pitchFamily="34" charset="-128"/>
              </a:defRPr>
            </a:lvl1pPr>
            <a:lvl2pPr marL="742950" indent="-285750" defTabSz="941388">
              <a:defRPr sz="2400">
                <a:solidFill>
                  <a:schemeClr val="tx1"/>
                </a:solidFill>
                <a:latin typeface="Comic Sans MS" panose="030F0702030302020204" pitchFamily="66" charset="0"/>
                <a:ea typeface="MS PGothic" panose="020B0600070205080204" pitchFamily="34" charset="-128"/>
              </a:defRPr>
            </a:lvl2pPr>
            <a:lvl3pPr marL="1143000" indent="-228600" defTabSz="941388">
              <a:defRPr sz="2400">
                <a:solidFill>
                  <a:schemeClr val="tx1"/>
                </a:solidFill>
                <a:latin typeface="Comic Sans MS" panose="030F0702030302020204" pitchFamily="66" charset="0"/>
                <a:ea typeface="MS PGothic" panose="020B0600070205080204" pitchFamily="34" charset="-128"/>
              </a:defRPr>
            </a:lvl3pPr>
            <a:lvl4pPr marL="1600200" indent="-228600" defTabSz="941388">
              <a:defRPr sz="2400">
                <a:solidFill>
                  <a:schemeClr val="tx1"/>
                </a:solidFill>
                <a:latin typeface="Comic Sans MS" panose="030F0702030302020204" pitchFamily="66" charset="0"/>
                <a:ea typeface="MS PGothic" panose="020B0600070205080204" pitchFamily="34" charset="-128"/>
              </a:defRPr>
            </a:lvl4pPr>
            <a:lvl5pPr marL="2057400" indent="-228600" defTabSz="941388">
              <a:defRPr sz="2400">
                <a:solidFill>
                  <a:schemeClr val="tx1"/>
                </a:solidFill>
                <a:latin typeface="Comic Sans MS" panose="030F0702030302020204" pitchFamily="66" charset="0"/>
                <a:ea typeface="MS PGothic" panose="020B0600070205080204" pitchFamily="34" charset="-128"/>
              </a:defRPr>
            </a:lvl5pPr>
            <a:lvl6pPr marL="25146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7207815F-6D88-4B90-B231-BA2815E9268A}" type="slidenum">
              <a:rPr lang="en-US" altLang="en-US" sz="1300" smtClean="0"/>
              <a:pPr/>
              <a:t>14</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5E1DA7F-6A4A-416B-8578-61FF8E5ED6CD}"/>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52773995-2E77-4FAA-8898-A849409D06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220" name="Slide Number Placeholder 3">
            <a:extLst>
              <a:ext uri="{FF2B5EF4-FFF2-40B4-BE49-F238E27FC236}">
                <a16:creationId xmlns:a16="http://schemas.microsoft.com/office/drawing/2014/main" id="{FBDCC1D5-096D-4EB2-A187-135D6A7684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81D71BD9-98DD-451B-9052-AC4F4DF27FC5}" type="slidenum">
              <a:rPr lang="en-US" altLang="en-US" sz="1300" smtClean="0"/>
              <a:pPr/>
              <a:t>3</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AF29347B-65A6-4D53-B9B4-B7B477AE092C}"/>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71D6817C-1ADB-4286-975A-3BEF6C6D8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11268" name="Slide Number Placeholder 3">
            <a:extLst>
              <a:ext uri="{FF2B5EF4-FFF2-40B4-BE49-F238E27FC236}">
                <a16:creationId xmlns:a16="http://schemas.microsoft.com/office/drawing/2014/main" id="{3CC8907C-2FC3-4C43-837D-7C1FE771A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sz="2400">
                <a:solidFill>
                  <a:schemeClr val="tx1"/>
                </a:solidFill>
                <a:latin typeface="Comic Sans MS" panose="030F0702030302020204" pitchFamily="66" charset="0"/>
                <a:ea typeface="MS PGothic" panose="020B0600070205080204" pitchFamily="34" charset="-128"/>
              </a:defRPr>
            </a:lvl1pPr>
            <a:lvl2pPr marL="742950" indent="-285750" defTabSz="941388">
              <a:defRPr sz="2400">
                <a:solidFill>
                  <a:schemeClr val="tx1"/>
                </a:solidFill>
                <a:latin typeface="Comic Sans MS" panose="030F0702030302020204" pitchFamily="66" charset="0"/>
                <a:ea typeface="MS PGothic" panose="020B0600070205080204" pitchFamily="34" charset="-128"/>
              </a:defRPr>
            </a:lvl2pPr>
            <a:lvl3pPr marL="1143000" indent="-228600" defTabSz="941388">
              <a:defRPr sz="2400">
                <a:solidFill>
                  <a:schemeClr val="tx1"/>
                </a:solidFill>
                <a:latin typeface="Comic Sans MS" panose="030F0702030302020204" pitchFamily="66" charset="0"/>
                <a:ea typeface="MS PGothic" panose="020B0600070205080204" pitchFamily="34" charset="-128"/>
              </a:defRPr>
            </a:lvl3pPr>
            <a:lvl4pPr marL="1600200" indent="-228600" defTabSz="941388">
              <a:defRPr sz="2400">
                <a:solidFill>
                  <a:schemeClr val="tx1"/>
                </a:solidFill>
                <a:latin typeface="Comic Sans MS" panose="030F0702030302020204" pitchFamily="66" charset="0"/>
                <a:ea typeface="MS PGothic" panose="020B0600070205080204" pitchFamily="34" charset="-128"/>
              </a:defRPr>
            </a:lvl4pPr>
            <a:lvl5pPr marL="2057400" indent="-228600" defTabSz="941388">
              <a:defRPr sz="2400">
                <a:solidFill>
                  <a:schemeClr val="tx1"/>
                </a:solidFill>
                <a:latin typeface="Comic Sans MS" panose="030F0702030302020204" pitchFamily="66" charset="0"/>
                <a:ea typeface="MS PGothic" panose="020B0600070205080204" pitchFamily="34" charset="-128"/>
              </a:defRPr>
            </a:lvl5pPr>
            <a:lvl6pPr marL="25146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158BCAC2-E9E7-401B-92D1-24EE269E9605}" type="slidenum">
              <a:rPr lang="en-US" altLang="en-US" sz="1300" smtClean="0"/>
              <a:pPr/>
              <a:t>4</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2AFA0B5-D59D-4B9A-A6AE-FFFEEF82B3A4}"/>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CF2CB09D-DA6B-4133-9754-C14DC0A573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3316" name="Slide Number Placeholder 3">
            <a:extLst>
              <a:ext uri="{FF2B5EF4-FFF2-40B4-BE49-F238E27FC236}">
                <a16:creationId xmlns:a16="http://schemas.microsoft.com/office/drawing/2014/main" id="{BF3381F6-EB2E-4E3D-9CBE-99DFC8D215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5054544C-F215-4DAC-B567-0F7FE4EEDDF0}" type="slidenum">
              <a:rPr lang="en-US" altLang="en-US" sz="1300" smtClean="0"/>
              <a:pPr/>
              <a:t>5</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F4BAD7D-A516-49B5-B809-CE79F09A9BA0}"/>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B53905E3-4FE9-4D08-ADBC-384721AD2939}"/>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err="1">
                <a:latin typeface="Times New Roman" panose="02020603050405020304" pitchFamily="18" charset="0"/>
              </a:rPr>
              <a:t>Miniworld</a:t>
            </a:r>
            <a:r>
              <a:rPr lang="en-US" altLang="en-US" dirty="0">
                <a:latin typeface="Times New Roman" panose="02020603050405020304" pitchFamily="18" charset="0"/>
              </a:rPr>
              <a:t> = the world that your customer cares about developing a database for</a:t>
            </a:r>
          </a:p>
          <a:p>
            <a:pPr>
              <a:defRPr/>
            </a:pPr>
            <a:r>
              <a:rPr lang="en-US" altLang="en-US" dirty="0">
                <a:latin typeface="Times New Roman" panose="02020603050405020304" pitchFamily="18" charset="0"/>
              </a:rPr>
              <a:t>A rectangle denotes a process in this diagram</a:t>
            </a:r>
          </a:p>
          <a:p>
            <a:pPr>
              <a:defRPr/>
            </a:pPr>
            <a:endParaRPr lang="en-US" altLang="en-US" dirty="0">
              <a:latin typeface="Times New Roman" panose="02020603050405020304" pitchFamily="18" charset="0"/>
            </a:endParaRPr>
          </a:p>
          <a:p>
            <a:pPr>
              <a:defRPr/>
            </a:pPr>
            <a:r>
              <a:rPr lang="en-US" altLang="en-US" dirty="0">
                <a:latin typeface="Times New Roman" panose="02020603050405020304" pitchFamily="18" charset="0"/>
              </a:rPr>
              <a:t>Entity Analysis: What things (entities) user care about, what are the properties and constraints on the things.</a:t>
            </a:r>
          </a:p>
          <a:p>
            <a:pPr>
              <a:defRPr/>
            </a:pPr>
            <a:r>
              <a:rPr lang="en-US" altLang="en-US" dirty="0">
                <a:latin typeface="Times New Roman" panose="02020603050405020304" pitchFamily="18" charset="0"/>
              </a:rPr>
              <a:t>Functional Analysis: What users want to perform on these entities.</a:t>
            </a:r>
          </a:p>
          <a:p>
            <a:pPr>
              <a:defRPr/>
            </a:pPr>
            <a:r>
              <a:rPr lang="en-US" altLang="en-US" dirty="0">
                <a:latin typeface="Times New Roman" panose="02020603050405020304" pitchFamily="18" charset="0"/>
              </a:rPr>
              <a:t>Non-functional Analysis: Other requirements not related to what the users want to do; </a:t>
            </a:r>
          </a:p>
          <a:p>
            <a:pPr marL="171450" indent="-171450">
              <a:buFont typeface="Arial" panose="020B0604020202020204" pitchFamily="34" charset="0"/>
              <a:buChar char="•"/>
              <a:defRPr/>
            </a:pPr>
            <a:r>
              <a:rPr lang="en-US" altLang="en-US" dirty="0">
                <a:latin typeface="Times New Roman" panose="02020603050405020304" pitchFamily="18" charset="0"/>
              </a:rPr>
              <a:t>look and feel per a certain guideline;</a:t>
            </a:r>
          </a:p>
          <a:p>
            <a:pPr marL="171450" indent="-171450">
              <a:buFont typeface="Arial" panose="020B0604020202020204" pitchFamily="34" charset="0"/>
              <a:buChar char="•"/>
              <a:defRPr/>
            </a:pPr>
            <a:r>
              <a:rPr lang="en-US" altLang="en-US" dirty="0">
                <a:latin typeface="Times New Roman" panose="02020603050405020304" pitchFamily="18" charset="0"/>
              </a:rPr>
              <a:t>The database must be HIPPA compliant </a:t>
            </a:r>
          </a:p>
          <a:p>
            <a:pPr marL="171450" indent="-171450">
              <a:buFont typeface="Arial" panose="020B0604020202020204" pitchFamily="34" charset="0"/>
              <a:buChar char="•"/>
              <a:defRPr/>
            </a:pPr>
            <a:r>
              <a:rPr lang="en-US" altLang="en-US" dirty="0">
                <a:latin typeface="Times New Roman" panose="02020603050405020304" pitchFamily="18" charset="0"/>
              </a:rPr>
              <a:t>the speed to get the response back must be within 1 second</a:t>
            </a:r>
          </a:p>
          <a:p>
            <a:pPr marL="171450" indent="-171450">
              <a:buFont typeface="Arial" panose="020B0604020202020204" pitchFamily="34" charset="0"/>
              <a:buChar char="•"/>
              <a:defRPr/>
            </a:pPr>
            <a:endParaRPr lang="en-US" altLang="en-US" dirty="0">
              <a:latin typeface="Times New Roman" panose="02020603050405020304" pitchFamily="18" charset="0"/>
            </a:endParaRPr>
          </a:p>
          <a:p>
            <a:pPr>
              <a:buFont typeface="Arial" panose="020B0604020202020204" pitchFamily="34" charset="0"/>
              <a:buNone/>
              <a:defRPr/>
            </a:pPr>
            <a:r>
              <a:rPr lang="en-US" altLang="en-US" dirty="0">
                <a:latin typeface="Times New Roman" panose="02020603050405020304" pitchFamily="18" charset="0"/>
              </a:rPr>
              <a:t>Conceptual design results in the overview of all the related entities that the user cares about.  </a:t>
            </a:r>
          </a:p>
          <a:p>
            <a:pPr>
              <a:buFont typeface="Arial" panose="020B0604020202020204" pitchFamily="34" charset="0"/>
              <a:buNone/>
              <a:defRPr/>
            </a:pPr>
            <a:r>
              <a:rPr lang="en-US" altLang="en-US" dirty="0">
                <a:latin typeface="Times New Roman" panose="02020603050405020304" pitchFamily="18" charset="0"/>
              </a:rPr>
              <a:t>Physical design determines how to physically store the data to retrieve the data within the desired requirement on efficiency. Response time will impact physical design.</a:t>
            </a:r>
          </a:p>
          <a:p>
            <a:pPr>
              <a:buFont typeface="Arial" panose="020B0604020202020204" pitchFamily="34" charset="0"/>
              <a:buNone/>
              <a:defRPr/>
            </a:pPr>
            <a:endParaRPr lang="en-US" altLang="en-US" dirty="0">
              <a:latin typeface="Times New Roman" panose="02020603050405020304" pitchFamily="18" charset="0"/>
            </a:endParaRPr>
          </a:p>
          <a:p>
            <a:pPr>
              <a:buFont typeface="Arial" panose="020B0604020202020204" pitchFamily="34" charset="0"/>
              <a:buNone/>
              <a:defRPr/>
            </a:pPr>
            <a:r>
              <a:rPr lang="en-US" altLang="en-US" dirty="0">
                <a:latin typeface="Times New Roman" panose="02020603050405020304" pitchFamily="18" charset="0"/>
              </a:rPr>
              <a:t>Over time, we will update the conceptual schema to support new requirement and update internal schema if they are issues with performance</a:t>
            </a:r>
          </a:p>
        </p:txBody>
      </p:sp>
      <p:sp>
        <p:nvSpPr>
          <p:cNvPr id="15364" name="Slide Number Placeholder 3">
            <a:extLst>
              <a:ext uri="{FF2B5EF4-FFF2-40B4-BE49-F238E27FC236}">
                <a16:creationId xmlns:a16="http://schemas.microsoft.com/office/drawing/2014/main" id="{74E98E32-7011-418D-B78E-207C4BF910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2D648642-3F6E-43C5-A953-84215D977B39}" type="slidenum">
              <a:rPr lang="en-US" altLang="en-US" sz="1300" smtClean="0"/>
              <a:pPr/>
              <a:t>6</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CDEA51A-E401-41FC-87B2-46D3E7B822C9}"/>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A41CC2E6-0894-4B62-A66D-8F7BFFBC64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Entities: Students, Courses</a:t>
            </a:r>
          </a:p>
          <a:p>
            <a:r>
              <a:rPr lang="en-US" altLang="en-US">
                <a:latin typeface="Times New Roman" panose="02020603050405020304" pitchFamily="18" charset="0"/>
              </a:rPr>
              <a:t>Attributes: Student ID, first name, …</a:t>
            </a:r>
          </a:p>
          <a:p>
            <a:r>
              <a:rPr lang="en-US" altLang="en-US">
                <a:latin typeface="Times New Roman" panose="02020603050405020304" pitchFamily="18" charset="0"/>
              </a:rPr>
              <a:t>Relationships: Students take courses</a:t>
            </a:r>
          </a:p>
          <a:p>
            <a:r>
              <a:rPr lang="en-US" altLang="en-US">
                <a:latin typeface="Times New Roman" panose="02020603050405020304" pitchFamily="18" charset="0"/>
              </a:rPr>
              <a:t>Constraints on entities: Students: Student ID is unique for each student; each course has a unique course number</a:t>
            </a:r>
          </a:p>
          <a:p>
            <a:r>
              <a:rPr lang="en-US" altLang="en-US">
                <a:latin typeface="Times New Roman" panose="02020603050405020304" pitchFamily="18" charset="0"/>
              </a:rPr>
              <a:t>Constraints on the relationship between students and courses:  a student cannot take the same course in the same semester more than one time</a:t>
            </a:r>
          </a:p>
        </p:txBody>
      </p:sp>
      <p:sp>
        <p:nvSpPr>
          <p:cNvPr id="17412" name="Slide Number Placeholder 3">
            <a:extLst>
              <a:ext uri="{FF2B5EF4-FFF2-40B4-BE49-F238E27FC236}">
                <a16:creationId xmlns:a16="http://schemas.microsoft.com/office/drawing/2014/main" id="{BC4EA7F2-F552-43E4-A5EF-E3B1F756EE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26F42B7D-111A-4913-95FA-EC9329FF2FEF}" type="slidenum">
              <a:rPr lang="en-US" altLang="en-US" sz="1300" smtClean="0"/>
              <a:pPr/>
              <a:t>7</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04396BE-29ED-48C5-8A4E-0B6028823866}"/>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91C33ADE-B4B5-43D2-840E-8B815502B3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Show the corresponding ER diagram of the textual requirements</a:t>
            </a:r>
          </a:p>
        </p:txBody>
      </p:sp>
      <p:sp>
        <p:nvSpPr>
          <p:cNvPr id="19460" name="Slide Number Placeholder 3">
            <a:extLst>
              <a:ext uri="{FF2B5EF4-FFF2-40B4-BE49-F238E27FC236}">
                <a16:creationId xmlns:a16="http://schemas.microsoft.com/office/drawing/2014/main" id="{9DEB4E60-0165-40C4-A322-B5CC8C343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7DE7D5C9-D1E0-4219-A3FE-236D0C3CAD4A}" type="slidenum">
              <a:rPr lang="en-US" altLang="en-US" sz="1300" smtClean="0"/>
              <a:pPr/>
              <a:t>8</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E16E216-9A6B-4E01-9B2F-7ACAF6276CD4}"/>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770F957-1505-4448-95DB-7F186F6DA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Students, student id, name, login, GPA</a:t>
            </a:r>
          </a:p>
        </p:txBody>
      </p:sp>
      <p:sp>
        <p:nvSpPr>
          <p:cNvPr id="21508" name="Slide Number Placeholder 3">
            <a:extLst>
              <a:ext uri="{FF2B5EF4-FFF2-40B4-BE49-F238E27FC236}">
                <a16:creationId xmlns:a16="http://schemas.microsoft.com/office/drawing/2014/main" id="{68E8512C-98F1-49AB-871A-8873B9BBEA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sz="2400">
                <a:solidFill>
                  <a:schemeClr val="tx1"/>
                </a:solidFill>
                <a:latin typeface="Comic Sans MS" panose="030F0702030302020204" pitchFamily="66" charset="0"/>
                <a:ea typeface="MS PGothic" panose="020B0600070205080204" pitchFamily="34" charset="-128"/>
              </a:defRPr>
            </a:lvl1pPr>
            <a:lvl2pPr marL="742950" indent="-285750" defTabSz="941388">
              <a:defRPr sz="2400">
                <a:solidFill>
                  <a:schemeClr val="tx1"/>
                </a:solidFill>
                <a:latin typeface="Comic Sans MS" panose="030F0702030302020204" pitchFamily="66" charset="0"/>
                <a:ea typeface="MS PGothic" panose="020B0600070205080204" pitchFamily="34" charset="-128"/>
              </a:defRPr>
            </a:lvl2pPr>
            <a:lvl3pPr marL="1143000" indent="-228600" defTabSz="941388">
              <a:defRPr sz="2400">
                <a:solidFill>
                  <a:schemeClr val="tx1"/>
                </a:solidFill>
                <a:latin typeface="Comic Sans MS" panose="030F0702030302020204" pitchFamily="66" charset="0"/>
                <a:ea typeface="MS PGothic" panose="020B0600070205080204" pitchFamily="34" charset="-128"/>
              </a:defRPr>
            </a:lvl3pPr>
            <a:lvl4pPr marL="1600200" indent="-228600" defTabSz="941388">
              <a:defRPr sz="2400">
                <a:solidFill>
                  <a:schemeClr val="tx1"/>
                </a:solidFill>
                <a:latin typeface="Comic Sans MS" panose="030F0702030302020204" pitchFamily="66" charset="0"/>
                <a:ea typeface="MS PGothic" panose="020B0600070205080204" pitchFamily="34" charset="-128"/>
              </a:defRPr>
            </a:lvl4pPr>
            <a:lvl5pPr marL="2057400" indent="-228600" defTabSz="941388">
              <a:defRPr sz="2400">
                <a:solidFill>
                  <a:schemeClr val="tx1"/>
                </a:solidFill>
                <a:latin typeface="Comic Sans MS" panose="030F0702030302020204" pitchFamily="66" charset="0"/>
                <a:ea typeface="MS PGothic" panose="020B0600070205080204" pitchFamily="34" charset="-128"/>
              </a:defRPr>
            </a:lvl5pPr>
            <a:lvl6pPr marL="25146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8EB38704-94D3-4C1E-B105-CA706C5D2A91}" type="slidenum">
              <a:rPr lang="en-US" altLang="en-US" sz="1300" smtClean="0"/>
              <a:pPr/>
              <a:t>9</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4BBE74D-B76D-4789-B057-DC32A5D004F5}"/>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030774E-D08C-4003-9F2D-67AED79918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Relational data model is most used.</a:t>
            </a:r>
          </a:p>
          <a:p>
            <a:r>
              <a:rPr lang="en-US" altLang="en-US">
                <a:latin typeface="Times New Roman" panose="02020603050405020304" pitchFamily="18" charset="0"/>
              </a:rPr>
              <a:t>Seeing the data as rows in tables (relations); one table looks like an Excel sheet, but it is not. Each table has columns or attributes.</a:t>
            </a:r>
          </a:p>
        </p:txBody>
      </p:sp>
      <p:sp>
        <p:nvSpPr>
          <p:cNvPr id="23556" name="Slide Number Placeholder 3">
            <a:extLst>
              <a:ext uri="{FF2B5EF4-FFF2-40B4-BE49-F238E27FC236}">
                <a16:creationId xmlns:a16="http://schemas.microsoft.com/office/drawing/2014/main" id="{4D67FE98-E7DF-4DF1-A7AE-225BB696DF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3263" indent="-261938" defTabSz="927100">
              <a:defRPr sz="2400">
                <a:solidFill>
                  <a:schemeClr val="tx1"/>
                </a:solidFill>
                <a:latin typeface="Comic Sans MS" panose="030F0702030302020204" pitchFamily="66" charset="0"/>
                <a:ea typeface="MS PGothic" panose="020B0600070205080204" pitchFamily="34" charset="-128"/>
              </a:defRPr>
            </a:lvl2pPr>
            <a:lvl3pPr marL="1089025" indent="-206375" defTabSz="927100">
              <a:defRPr sz="2400">
                <a:solidFill>
                  <a:schemeClr val="tx1"/>
                </a:solidFill>
                <a:latin typeface="Comic Sans MS" panose="030F0702030302020204" pitchFamily="66" charset="0"/>
                <a:ea typeface="MS PGothic" panose="020B0600070205080204" pitchFamily="34" charset="-128"/>
              </a:defRPr>
            </a:lvl3pPr>
            <a:lvl4pPr marL="1525588" indent="-206375" defTabSz="927100">
              <a:defRPr sz="2400">
                <a:solidFill>
                  <a:schemeClr val="tx1"/>
                </a:solidFill>
                <a:latin typeface="Comic Sans MS" panose="030F0702030302020204" pitchFamily="66" charset="0"/>
                <a:ea typeface="MS PGothic" panose="020B0600070205080204" pitchFamily="34" charset="-128"/>
              </a:defRPr>
            </a:lvl4pPr>
            <a:lvl5pPr marL="1970088" indent="-206375" defTabSz="927100">
              <a:defRPr sz="2400">
                <a:solidFill>
                  <a:schemeClr val="tx1"/>
                </a:solidFill>
                <a:latin typeface="Comic Sans MS" panose="030F0702030302020204" pitchFamily="66" charset="0"/>
                <a:ea typeface="MS PGothic" panose="020B0600070205080204" pitchFamily="34" charset="-128"/>
              </a:defRPr>
            </a:lvl5pPr>
            <a:lvl6pPr marL="24272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44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16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798888" indent="-206375"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F7E6D32D-7209-4F7A-B131-867C665ABF4C}" type="slidenum">
              <a:rPr lang="en-US" altLang="en-US" sz="1300" smtClean="0"/>
              <a:pPr/>
              <a:t>10</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234D3FE-EAFB-47B3-98C3-34FF1AECE2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F75FDD-D4AD-42BE-A8F5-F0F9E9968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7A1E70-FF0F-42AB-A90E-231495D62DEA}"/>
              </a:ext>
            </a:extLst>
          </p:cNvPr>
          <p:cNvSpPr>
            <a:spLocks noGrp="1" noChangeArrowheads="1"/>
          </p:cNvSpPr>
          <p:nvPr>
            <p:ph type="sldNum" sz="quarter" idx="12"/>
          </p:nvPr>
        </p:nvSpPr>
        <p:spPr>
          <a:ln/>
        </p:spPr>
        <p:txBody>
          <a:bodyPr/>
          <a:lstStyle>
            <a:lvl1pPr>
              <a:defRPr/>
            </a:lvl1pPr>
          </a:lstStyle>
          <a:p>
            <a:pPr>
              <a:defRPr/>
            </a:pPr>
            <a:fld id="{297C9303-0AD0-4747-A5C1-CC5A422D4BBF}" type="slidenum">
              <a:rPr lang="en-US" altLang="en-US"/>
              <a:pPr>
                <a:defRPr/>
              </a:pPr>
              <a:t>‹#›</a:t>
            </a:fld>
            <a:endParaRPr lang="en-US" altLang="en-US"/>
          </a:p>
        </p:txBody>
      </p:sp>
    </p:spTree>
    <p:extLst>
      <p:ext uri="{BB962C8B-B14F-4D97-AF65-F5344CB8AC3E}">
        <p14:creationId xmlns:p14="http://schemas.microsoft.com/office/powerpoint/2010/main" val="363417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D830954-2ED2-4B0A-B9C8-96D22474E7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4BA0EB-A3BD-4A9C-8D1A-374F134F43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EF2893-4799-4472-870E-58C8AB2B34FF}"/>
              </a:ext>
            </a:extLst>
          </p:cNvPr>
          <p:cNvSpPr>
            <a:spLocks noGrp="1" noChangeArrowheads="1"/>
          </p:cNvSpPr>
          <p:nvPr>
            <p:ph type="sldNum" sz="quarter" idx="12"/>
          </p:nvPr>
        </p:nvSpPr>
        <p:spPr>
          <a:ln/>
        </p:spPr>
        <p:txBody>
          <a:bodyPr/>
          <a:lstStyle>
            <a:lvl1pPr>
              <a:defRPr/>
            </a:lvl1pPr>
          </a:lstStyle>
          <a:p>
            <a:pPr>
              <a:defRPr/>
            </a:pPr>
            <a:fld id="{796318C2-E1D3-42A4-A11C-6F1952D09D75}" type="slidenum">
              <a:rPr lang="en-US" altLang="en-US"/>
              <a:pPr>
                <a:defRPr/>
              </a:pPr>
              <a:t>‹#›</a:t>
            </a:fld>
            <a:endParaRPr lang="en-US" altLang="en-US"/>
          </a:p>
        </p:txBody>
      </p:sp>
    </p:spTree>
    <p:extLst>
      <p:ext uri="{BB962C8B-B14F-4D97-AF65-F5344CB8AC3E}">
        <p14:creationId xmlns:p14="http://schemas.microsoft.com/office/powerpoint/2010/main" val="281520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69E2DC-05D0-412B-8EEC-8B4F850539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5DA1C4-9E15-4BBD-865F-9FFE2064EC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A75574-A43B-4731-AADF-E9D2D4AD78ED}"/>
              </a:ext>
            </a:extLst>
          </p:cNvPr>
          <p:cNvSpPr>
            <a:spLocks noGrp="1" noChangeArrowheads="1"/>
          </p:cNvSpPr>
          <p:nvPr>
            <p:ph type="sldNum" sz="quarter" idx="12"/>
          </p:nvPr>
        </p:nvSpPr>
        <p:spPr>
          <a:ln/>
        </p:spPr>
        <p:txBody>
          <a:bodyPr/>
          <a:lstStyle>
            <a:lvl1pPr>
              <a:defRPr/>
            </a:lvl1pPr>
          </a:lstStyle>
          <a:p>
            <a:pPr>
              <a:defRPr/>
            </a:pPr>
            <a:fld id="{046A58DF-E845-4AAE-9CBE-05757FD31F15}" type="slidenum">
              <a:rPr lang="en-US" altLang="en-US"/>
              <a:pPr>
                <a:defRPr/>
              </a:pPr>
              <a:t>‹#›</a:t>
            </a:fld>
            <a:endParaRPr lang="en-US" altLang="en-US"/>
          </a:p>
        </p:txBody>
      </p:sp>
    </p:spTree>
    <p:extLst>
      <p:ext uri="{BB962C8B-B14F-4D97-AF65-F5344CB8AC3E}">
        <p14:creationId xmlns:p14="http://schemas.microsoft.com/office/powerpoint/2010/main" val="4160338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04DC1AF-6B8C-45F5-BCFA-545353A6EF2E}"/>
              </a:ext>
            </a:extLst>
          </p:cNvPr>
          <p:cNvSpPr>
            <a:spLocks noGrp="1"/>
          </p:cNvSpPr>
          <p:nvPr>
            <p:ph type="dt" sz="half" idx="10"/>
          </p:nvPr>
        </p:nvSpPr>
        <p:spPr/>
        <p:txBody>
          <a:bodyPr/>
          <a:lstStyle>
            <a:lvl1pPr>
              <a:defRPr/>
            </a:lvl1pPr>
          </a:lstStyle>
          <a:p>
            <a:pPr>
              <a:defRPr/>
            </a:pPr>
            <a:fld id="{06997A11-E3BD-4D73-BC29-C52C26BF081E}" type="datetime1">
              <a:rPr lang="en-US"/>
              <a:pPr>
                <a:defRPr/>
              </a:pPr>
              <a:t>9/6/2022</a:t>
            </a:fld>
            <a:endParaRPr lang="en-US"/>
          </a:p>
        </p:txBody>
      </p:sp>
      <p:sp>
        <p:nvSpPr>
          <p:cNvPr id="5" name="Footer Placeholder 4">
            <a:extLst>
              <a:ext uri="{FF2B5EF4-FFF2-40B4-BE49-F238E27FC236}">
                <a16:creationId xmlns:a16="http://schemas.microsoft.com/office/drawing/2014/main" id="{F44EA79A-0087-4413-A1B0-B063196C50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554D155-293E-43A9-8444-1A54BF5FE259}"/>
              </a:ext>
            </a:extLst>
          </p:cNvPr>
          <p:cNvSpPr>
            <a:spLocks noGrp="1"/>
          </p:cNvSpPr>
          <p:nvPr>
            <p:ph type="sldNum" sz="quarter" idx="12"/>
          </p:nvPr>
        </p:nvSpPr>
        <p:spPr/>
        <p:txBody>
          <a:bodyPr/>
          <a:lstStyle>
            <a:lvl1pPr>
              <a:defRPr/>
            </a:lvl1pPr>
          </a:lstStyle>
          <a:p>
            <a:pPr>
              <a:defRPr/>
            </a:pPr>
            <a:fld id="{77CF3D63-1FF9-4AB0-AEE0-5A0331285F67}" type="slidenum">
              <a:rPr lang="en-US"/>
              <a:pPr>
                <a:defRPr/>
              </a:pPr>
              <a:t>‹#›</a:t>
            </a:fld>
            <a:endParaRPr lang="en-US"/>
          </a:p>
        </p:txBody>
      </p:sp>
    </p:spTree>
    <p:extLst>
      <p:ext uri="{BB962C8B-B14F-4D97-AF65-F5344CB8AC3E}">
        <p14:creationId xmlns:p14="http://schemas.microsoft.com/office/powerpoint/2010/main" val="2933731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B3844-9600-4D29-B804-F4FFA294020B}"/>
              </a:ext>
            </a:extLst>
          </p:cNvPr>
          <p:cNvSpPr>
            <a:spLocks noGrp="1"/>
          </p:cNvSpPr>
          <p:nvPr>
            <p:ph type="dt" sz="half" idx="10"/>
          </p:nvPr>
        </p:nvSpPr>
        <p:spPr/>
        <p:txBody>
          <a:bodyPr/>
          <a:lstStyle>
            <a:lvl1pPr>
              <a:defRPr/>
            </a:lvl1pPr>
          </a:lstStyle>
          <a:p>
            <a:pPr>
              <a:defRPr/>
            </a:pPr>
            <a:fld id="{3F666609-73B1-496B-BFC4-24DF958BB0BF}" type="datetime1">
              <a:rPr lang="en-US"/>
              <a:pPr>
                <a:defRPr/>
              </a:pPr>
              <a:t>9/6/2022</a:t>
            </a:fld>
            <a:endParaRPr lang="en-US"/>
          </a:p>
        </p:txBody>
      </p:sp>
      <p:sp>
        <p:nvSpPr>
          <p:cNvPr id="5" name="Footer Placeholder 4">
            <a:extLst>
              <a:ext uri="{FF2B5EF4-FFF2-40B4-BE49-F238E27FC236}">
                <a16:creationId xmlns:a16="http://schemas.microsoft.com/office/drawing/2014/main" id="{C20D1A11-3643-412D-AC61-8785FB7DF43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3B6722-367F-45CF-9EBD-3C7D08CE3BF5}"/>
              </a:ext>
            </a:extLst>
          </p:cNvPr>
          <p:cNvSpPr>
            <a:spLocks noGrp="1"/>
          </p:cNvSpPr>
          <p:nvPr>
            <p:ph type="sldNum" sz="quarter" idx="12"/>
          </p:nvPr>
        </p:nvSpPr>
        <p:spPr/>
        <p:txBody>
          <a:bodyPr/>
          <a:lstStyle>
            <a:lvl1pPr>
              <a:defRPr/>
            </a:lvl1pPr>
          </a:lstStyle>
          <a:p>
            <a:pPr>
              <a:defRPr/>
            </a:pPr>
            <a:fld id="{FF149D72-2391-4845-9466-DEDC3A5D8673}" type="slidenum">
              <a:rPr lang="en-US"/>
              <a:pPr>
                <a:defRPr/>
              </a:pPr>
              <a:t>‹#›</a:t>
            </a:fld>
            <a:endParaRPr lang="en-US"/>
          </a:p>
        </p:txBody>
      </p:sp>
    </p:spTree>
    <p:extLst>
      <p:ext uri="{BB962C8B-B14F-4D97-AF65-F5344CB8AC3E}">
        <p14:creationId xmlns:p14="http://schemas.microsoft.com/office/powerpoint/2010/main" val="289303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34647-2641-48B3-831B-8E3F1882B109}"/>
              </a:ext>
            </a:extLst>
          </p:cNvPr>
          <p:cNvSpPr>
            <a:spLocks noGrp="1"/>
          </p:cNvSpPr>
          <p:nvPr>
            <p:ph type="dt" sz="half" idx="10"/>
          </p:nvPr>
        </p:nvSpPr>
        <p:spPr/>
        <p:txBody>
          <a:bodyPr/>
          <a:lstStyle>
            <a:lvl1pPr>
              <a:defRPr/>
            </a:lvl1pPr>
          </a:lstStyle>
          <a:p>
            <a:pPr>
              <a:defRPr/>
            </a:pPr>
            <a:fld id="{63838E67-22C2-478D-A961-EAC9F910EFBF}" type="datetime1">
              <a:rPr lang="en-US"/>
              <a:pPr>
                <a:defRPr/>
              </a:pPr>
              <a:t>9/6/2022</a:t>
            </a:fld>
            <a:endParaRPr lang="en-US"/>
          </a:p>
        </p:txBody>
      </p:sp>
      <p:sp>
        <p:nvSpPr>
          <p:cNvPr id="5" name="Footer Placeholder 4">
            <a:extLst>
              <a:ext uri="{FF2B5EF4-FFF2-40B4-BE49-F238E27FC236}">
                <a16:creationId xmlns:a16="http://schemas.microsoft.com/office/drawing/2014/main" id="{12C0A190-63EB-416E-A363-2B1E59EE6B7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FB529A-F912-4E36-A9DD-9FB0676D263D}"/>
              </a:ext>
            </a:extLst>
          </p:cNvPr>
          <p:cNvSpPr>
            <a:spLocks noGrp="1"/>
          </p:cNvSpPr>
          <p:nvPr>
            <p:ph type="sldNum" sz="quarter" idx="12"/>
          </p:nvPr>
        </p:nvSpPr>
        <p:spPr/>
        <p:txBody>
          <a:bodyPr/>
          <a:lstStyle>
            <a:lvl1pPr>
              <a:defRPr/>
            </a:lvl1pPr>
          </a:lstStyle>
          <a:p>
            <a:pPr>
              <a:defRPr/>
            </a:pPr>
            <a:fld id="{BB97F4B7-B23D-4F5D-A782-16A1BD7C612E}" type="slidenum">
              <a:rPr lang="en-US"/>
              <a:pPr>
                <a:defRPr/>
              </a:pPr>
              <a:t>‹#›</a:t>
            </a:fld>
            <a:endParaRPr lang="en-US"/>
          </a:p>
        </p:txBody>
      </p:sp>
    </p:spTree>
    <p:extLst>
      <p:ext uri="{BB962C8B-B14F-4D97-AF65-F5344CB8AC3E}">
        <p14:creationId xmlns:p14="http://schemas.microsoft.com/office/powerpoint/2010/main" val="119167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454A6CD-97D0-48A1-8704-4B66751A7735}"/>
              </a:ext>
            </a:extLst>
          </p:cNvPr>
          <p:cNvSpPr>
            <a:spLocks noGrp="1"/>
          </p:cNvSpPr>
          <p:nvPr>
            <p:ph type="dt" sz="half" idx="10"/>
          </p:nvPr>
        </p:nvSpPr>
        <p:spPr/>
        <p:txBody>
          <a:bodyPr/>
          <a:lstStyle>
            <a:lvl1pPr>
              <a:defRPr/>
            </a:lvl1pPr>
          </a:lstStyle>
          <a:p>
            <a:pPr>
              <a:defRPr/>
            </a:pPr>
            <a:fld id="{6DA049F2-FD6B-45F9-9B83-413B442F6CBF}" type="datetime1">
              <a:rPr lang="en-US"/>
              <a:pPr>
                <a:defRPr/>
              </a:pPr>
              <a:t>9/6/2022</a:t>
            </a:fld>
            <a:endParaRPr lang="en-US"/>
          </a:p>
        </p:txBody>
      </p:sp>
      <p:sp>
        <p:nvSpPr>
          <p:cNvPr id="6" name="Footer Placeholder 4">
            <a:extLst>
              <a:ext uri="{FF2B5EF4-FFF2-40B4-BE49-F238E27FC236}">
                <a16:creationId xmlns:a16="http://schemas.microsoft.com/office/drawing/2014/main" id="{651A7CF3-B0AE-44F8-8595-2B7CE1FDD4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E1DFE5F-0629-4F3A-91E8-179CD6981BA6}"/>
              </a:ext>
            </a:extLst>
          </p:cNvPr>
          <p:cNvSpPr>
            <a:spLocks noGrp="1"/>
          </p:cNvSpPr>
          <p:nvPr>
            <p:ph type="sldNum" sz="quarter" idx="12"/>
          </p:nvPr>
        </p:nvSpPr>
        <p:spPr/>
        <p:txBody>
          <a:bodyPr/>
          <a:lstStyle>
            <a:lvl1pPr>
              <a:defRPr/>
            </a:lvl1pPr>
          </a:lstStyle>
          <a:p>
            <a:pPr>
              <a:defRPr/>
            </a:pPr>
            <a:fld id="{20CE2A76-D450-4E44-AB51-4FD1BD159D98}" type="slidenum">
              <a:rPr lang="en-US"/>
              <a:pPr>
                <a:defRPr/>
              </a:pPr>
              <a:t>‹#›</a:t>
            </a:fld>
            <a:endParaRPr lang="en-US"/>
          </a:p>
        </p:txBody>
      </p:sp>
    </p:spTree>
    <p:extLst>
      <p:ext uri="{BB962C8B-B14F-4D97-AF65-F5344CB8AC3E}">
        <p14:creationId xmlns:p14="http://schemas.microsoft.com/office/powerpoint/2010/main" val="3785539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CDD0DC-2D95-4BC0-A2C1-26E5B7B9084B}"/>
              </a:ext>
            </a:extLst>
          </p:cNvPr>
          <p:cNvSpPr>
            <a:spLocks noGrp="1"/>
          </p:cNvSpPr>
          <p:nvPr>
            <p:ph type="dt" sz="half" idx="10"/>
          </p:nvPr>
        </p:nvSpPr>
        <p:spPr/>
        <p:txBody>
          <a:bodyPr/>
          <a:lstStyle>
            <a:lvl1pPr>
              <a:defRPr/>
            </a:lvl1pPr>
          </a:lstStyle>
          <a:p>
            <a:pPr>
              <a:defRPr/>
            </a:pPr>
            <a:fld id="{E6CE06E4-C167-4F1F-A0B6-BA5546D6A8FC}" type="datetime1">
              <a:rPr lang="en-US"/>
              <a:pPr>
                <a:defRPr/>
              </a:pPr>
              <a:t>9/6/2022</a:t>
            </a:fld>
            <a:endParaRPr lang="en-US"/>
          </a:p>
        </p:txBody>
      </p:sp>
      <p:sp>
        <p:nvSpPr>
          <p:cNvPr id="8" name="Footer Placeholder 4">
            <a:extLst>
              <a:ext uri="{FF2B5EF4-FFF2-40B4-BE49-F238E27FC236}">
                <a16:creationId xmlns:a16="http://schemas.microsoft.com/office/drawing/2014/main" id="{7BCA61C0-9CCB-4C56-858B-90F57E9586B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13835BC-F620-4627-8527-A8EB412E534C}"/>
              </a:ext>
            </a:extLst>
          </p:cNvPr>
          <p:cNvSpPr>
            <a:spLocks noGrp="1"/>
          </p:cNvSpPr>
          <p:nvPr>
            <p:ph type="sldNum" sz="quarter" idx="12"/>
          </p:nvPr>
        </p:nvSpPr>
        <p:spPr/>
        <p:txBody>
          <a:bodyPr/>
          <a:lstStyle>
            <a:lvl1pPr>
              <a:defRPr/>
            </a:lvl1pPr>
          </a:lstStyle>
          <a:p>
            <a:pPr>
              <a:defRPr/>
            </a:pPr>
            <a:fld id="{A5057F30-B34B-4F3B-83D3-BDA775B71339}" type="slidenum">
              <a:rPr lang="en-US"/>
              <a:pPr>
                <a:defRPr/>
              </a:pPr>
              <a:t>‹#›</a:t>
            </a:fld>
            <a:endParaRPr lang="en-US"/>
          </a:p>
        </p:txBody>
      </p:sp>
    </p:spTree>
    <p:extLst>
      <p:ext uri="{BB962C8B-B14F-4D97-AF65-F5344CB8AC3E}">
        <p14:creationId xmlns:p14="http://schemas.microsoft.com/office/powerpoint/2010/main" val="39787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478D9B9-C702-4CD6-9E30-16C22D81494F}"/>
              </a:ext>
            </a:extLst>
          </p:cNvPr>
          <p:cNvSpPr>
            <a:spLocks noGrp="1"/>
          </p:cNvSpPr>
          <p:nvPr>
            <p:ph type="dt" sz="half" idx="10"/>
          </p:nvPr>
        </p:nvSpPr>
        <p:spPr/>
        <p:txBody>
          <a:bodyPr/>
          <a:lstStyle>
            <a:lvl1pPr>
              <a:defRPr/>
            </a:lvl1pPr>
          </a:lstStyle>
          <a:p>
            <a:pPr>
              <a:defRPr/>
            </a:pPr>
            <a:fld id="{00039709-E8F9-4D62-815B-2382EBA6B833}" type="datetime1">
              <a:rPr lang="en-US"/>
              <a:pPr>
                <a:defRPr/>
              </a:pPr>
              <a:t>9/6/2022</a:t>
            </a:fld>
            <a:endParaRPr lang="en-US"/>
          </a:p>
        </p:txBody>
      </p:sp>
      <p:sp>
        <p:nvSpPr>
          <p:cNvPr id="4" name="Footer Placeholder 4">
            <a:extLst>
              <a:ext uri="{FF2B5EF4-FFF2-40B4-BE49-F238E27FC236}">
                <a16:creationId xmlns:a16="http://schemas.microsoft.com/office/drawing/2014/main" id="{3681C9A0-919A-43E1-98EB-E6C11ADF5C4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F9A82B6-6D43-46A8-948B-D88D6ECC19CB}"/>
              </a:ext>
            </a:extLst>
          </p:cNvPr>
          <p:cNvSpPr>
            <a:spLocks noGrp="1"/>
          </p:cNvSpPr>
          <p:nvPr>
            <p:ph type="sldNum" sz="quarter" idx="12"/>
          </p:nvPr>
        </p:nvSpPr>
        <p:spPr/>
        <p:txBody>
          <a:bodyPr/>
          <a:lstStyle>
            <a:lvl1pPr>
              <a:defRPr/>
            </a:lvl1pPr>
          </a:lstStyle>
          <a:p>
            <a:pPr>
              <a:defRPr/>
            </a:pPr>
            <a:fld id="{E8050EC6-86C2-457D-8549-51AFBE79CF82}" type="slidenum">
              <a:rPr lang="en-US"/>
              <a:pPr>
                <a:defRPr/>
              </a:pPr>
              <a:t>‹#›</a:t>
            </a:fld>
            <a:endParaRPr lang="en-US"/>
          </a:p>
        </p:txBody>
      </p:sp>
    </p:spTree>
    <p:extLst>
      <p:ext uri="{BB962C8B-B14F-4D97-AF65-F5344CB8AC3E}">
        <p14:creationId xmlns:p14="http://schemas.microsoft.com/office/powerpoint/2010/main" val="3750880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A173996-5F43-488B-8969-D87FEA8F8FE8}"/>
              </a:ext>
            </a:extLst>
          </p:cNvPr>
          <p:cNvSpPr>
            <a:spLocks noGrp="1"/>
          </p:cNvSpPr>
          <p:nvPr>
            <p:ph type="dt" sz="half" idx="10"/>
          </p:nvPr>
        </p:nvSpPr>
        <p:spPr/>
        <p:txBody>
          <a:bodyPr/>
          <a:lstStyle>
            <a:lvl1pPr>
              <a:defRPr/>
            </a:lvl1pPr>
          </a:lstStyle>
          <a:p>
            <a:pPr>
              <a:defRPr/>
            </a:pPr>
            <a:fld id="{329D316D-01F1-435C-BCE4-F6FC3B854A94}" type="datetime1">
              <a:rPr lang="en-US"/>
              <a:pPr>
                <a:defRPr/>
              </a:pPr>
              <a:t>9/6/2022</a:t>
            </a:fld>
            <a:endParaRPr lang="en-US"/>
          </a:p>
        </p:txBody>
      </p:sp>
      <p:sp>
        <p:nvSpPr>
          <p:cNvPr id="3" name="Footer Placeholder 4">
            <a:extLst>
              <a:ext uri="{FF2B5EF4-FFF2-40B4-BE49-F238E27FC236}">
                <a16:creationId xmlns:a16="http://schemas.microsoft.com/office/drawing/2014/main" id="{25FE8920-EE1C-461A-B1A9-4543687960E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7F29FE-D6A7-440E-A646-81836CCE50E5}"/>
              </a:ext>
            </a:extLst>
          </p:cNvPr>
          <p:cNvSpPr>
            <a:spLocks noGrp="1"/>
          </p:cNvSpPr>
          <p:nvPr>
            <p:ph type="sldNum" sz="quarter" idx="12"/>
          </p:nvPr>
        </p:nvSpPr>
        <p:spPr/>
        <p:txBody>
          <a:bodyPr/>
          <a:lstStyle>
            <a:lvl1pPr>
              <a:defRPr/>
            </a:lvl1pPr>
          </a:lstStyle>
          <a:p>
            <a:pPr>
              <a:defRPr/>
            </a:pPr>
            <a:fld id="{214CE813-7F3E-4914-806E-698443A9A753}" type="slidenum">
              <a:rPr lang="en-US"/>
              <a:pPr>
                <a:defRPr/>
              </a:pPr>
              <a:t>‹#›</a:t>
            </a:fld>
            <a:endParaRPr lang="en-US"/>
          </a:p>
        </p:txBody>
      </p:sp>
    </p:spTree>
    <p:extLst>
      <p:ext uri="{BB962C8B-B14F-4D97-AF65-F5344CB8AC3E}">
        <p14:creationId xmlns:p14="http://schemas.microsoft.com/office/powerpoint/2010/main" val="102562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22CB5CF-E0C2-47F6-8347-ADA196CD53A9}"/>
              </a:ext>
            </a:extLst>
          </p:cNvPr>
          <p:cNvSpPr>
            <a:spLocks noGrp="1"/>
          </p:cNvSpPr>
          <p:nvPr>
            <p:ph type="dt" sz="half" idx="10"/>
          </p:nvPr>
        </p:nvSpPr>
        <p:spPr/>
        <p:txBody>
          <a:bodyPr/>
          <a:lstStyle>
            <a:lvl1pPr>
              <a:defRPr/>
            </a:lvl1pPr>
          </a:lstStyle>
          <a:p>
            <a:pPr>
              <a:defRPr/>
            </a:pPr>
            <a:fld id="{C78DF836-1E2E-42A1-9072-FE69583BB354}" type="datetime1">
              <a:rPr lang="en-US"/>
              <a:pPr>
                <a:defRPr/>
              </a:pPr>
              <a:t>9/6/2022</a:t>
            </a:fld>
            <a:endParaRPr lang="en-US"/>
          </a:p>
        </p:txBody>
      </p:sp>
      <p:sp>
        <p:nvSpPr>
          <p:cNvPr id="6" name="Footer Placeholder 4">
            <a:extLst>
              <a:ext uri="{FF2B5EF4-FFF2-40B4-BE49-F238E27FC236}">
                <a16:creationId xmlns:a16="http://schemas.microsoft.com/office/drawing/2014/main" id="{D303DCD9-07BF-4881-929F-E5DF6B017E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F10E54-21FB-41F6-B69C-DC74428C41DD}"/>
              </a:ext>
            </a:extLst>
          </p:cNvPr>
          <p:cNvSpPr>
            <a:spLocks noGrp="1"/>
          </p:cNvSpPr>
          <p:nvPr>
            <p:ph type="sldNum" sz="quarter" idx="12"/>
          </p:nvPr>
        </p:nvSpPr>
        <p:spPr/>
        <p:txBody>
          <a:bodyPr/>
          <a:lstStyle>
            <a:lvl1pPr>
              <a:defRPr/>
            </a:lvl1pPr>
          </a:lstStyle>
          <a:p>
            <a:pPr>
              <a:defRPr/>
            </a:pPr>
            <a:fld id="{771BAB1A-9213-4825-AC75-6A19167323E1}" type="slidenum">
              <a:rPr lang="en-US"/>
              <a:pPr>
                <a:defRPr/>
              </a:pPr>
              <a:t>‹#›</a:t>
            </a:fld>
            <a:endParaRPr lang="en-US"/>
          </a:p>
        </p:txBody>
      </p:sp>
    </p:spTree>
    <p:extLst>
      <p:ext uri="{BB962C8B-B14F-4D97-AF65-F5344CB8AC3E}">
        <p14:creationId xmlns:p14="http://schemas.microsoft.com/office/powerpoint/2010/main" val="115168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AD6B22-B254-4BC7-A67B-6422745A9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D6F151-7BDE-42F4-BD4B-E2C2F3A89D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8629775-8F39-4FF7-95EC-9B2EFE74DE16}"/>
              </a:ext>
            </a:extLst>
          </p:cNvPr>
          <p:cNvSpPr>
            <a:spLocks noGrp="1" noChangeArrowheads="1"/>
          </p:cNvSpPr>
          <p:nvPr>
            <p:ph type="sldNum" sz="quarter" idx="12"/>
          </p:nvPr>
        </p:nvSpPr>
        <p:spPr>
          <a:ln/>
        </p:spPr>
        <p:txBody>
          <a:bodyPr/>
          <a:lstStyle>
            <a:lvl1pPr>
              <a:defRPr/>
            </a:lvl1pPr>
          </a:lstStyle>
          <a:p>
            <a:pPr>
              <a:defRPr/>
            </a:pPr>
            <a:fld id="{C4738A47-62B2-4A60-AD3B-1C5B315143C7}" type="slidenum">
              <a:rPr lang="en-US" altLang="en-US"/>
              <a:pPr>
                <a:defRPr/>
              </a:pPr>
              <a:t>‹#›</a:t>
            </a:fld>
            <a:endParaRPr lang="en-US" altLang="en-US"/>
          </a:p>
        </p:txBody>
      </p:sp>
    </p:spTree>
    <p:extLst>
      <p:ext uri="{BB962C8B-B14F-4D97-AF65-F5344CB8AC3E}">
        <p14:creationId xmlns:p14="http://schemas.microsoft.com/office/powerpoint/2010/main" val="3169004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B7F88BC-3CF7-47C8-9FE4-D81178DFD687}"/>
              </a:ext>
            </a:extLst>
          </p:cNvPr>
          <p:cNvSpPr>
            <a:spLocks noGrp="1"/>
          </p:cNvSpPr>
          <p:nvPr>
            <p:ph type="dt" sz="half" idx="10"/>
          </p:nvPr>
        </p:nvSpPr>
        <p:spPr/>
        <p:txBody>
          <a:bodyPr/>
          <a:lstStyle>
            <a:lvl1pPr>
              <a:defRPr/>
            </a:lvl1pPr>
          </a:lstStyle>
          <a:p>
            <a:pPr>
              <a:defRPr/>
            </a:pPr>
            <a:fld id="{DBDC5FDD-C175-4E67-A04D-1DF186BAABD0}" type="datetime1">
              <a:rPr lang="en-US"/>
              <a:pPr>
                <a:defRPr/>
              </a:pPr>
              <a:t>9/6/2022</a:t>
            </a:fld>
            <a:endParaRPr lang="en-US"/>
          </a:p>
        </p:txBody>
      </p:sp>
      <p:sp>
        <p:nvSpPr>
          <p:cNvPr id="6" name="Footer Placeholder 4">
            <a:extLst>
              <a:ext uri="{FF2B5EF4-FFF2-40B4-BE49-F238E27FC236}">
                <a16:creationId xmlns:a16="http://schemas.microsoft.com/office/drawing/2014/main" id="{ED6E2BDC-E827-4A3F-90C6-62AE6CE9DF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C8E97BB-50AC-42A1-803E-738B517AD960}"/>
              </a:ext>
            </a:extLst>
          </p:cNvPr>
          <p:cNvSpPr>
            <a:spLocks noGrp="1"/>
          </p:cNvSpPr>
          <p:nvPr>
            <p:ph type="sldNum" sz="quarter" idx="12"/>
          </p:nvPr>
        </p:nvSpPr>
        <p:spPr/>
        <p:txBody>
          <a:bodyPr/>
          <a:lstStyle>
            <a:lvl1pPr>
              <a:defRPr/>
            </a:lvl1pPr>
          </a:lstStyle>
          <a:p>
            <a:pPr>
              <a:defRPr/>
            </a:pPr>
            <a:fld id="{67FAEBAB-8659-45B7-A7CD-BCED8489B8C1}" type="slidenum">
              <a:rPr lang="en-US"/>
              <a:pPr>
                <a:defRPr/>
              </a:pPr>
              <a:t>‹#›</a:t>
            </a:fld>
            <a:endParaRPr lang="en-US"/>
          </a:p>
        </p:txBody>
      </p:sp>
    </p:spTree>
    <p:extLst>
      <p:ext uri="{BB962C8B-B14F-4D97-AF65-F5344CB8AC3E}">
        <p14:creationId xmlns:p14="http://schemas.microsoft.com/office/powerpoint/2010/main" val="1773363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8CEB8-E120-4D12-A64C-CF8AA9C9E61F}"/>
              </a:ext>
            </a:extLst>
          </p:cNvPr>
          <p:cNvSpPr>
            <a:spLocks noGrp="1"/>
          </p:cNvSpPr>
          <p:nvPr>
            <p:ph type="dt" sz="half" idx="10"/>
          </p:nvPr>
        </p:nvSpPr>
        <p:spPr/>
        <p:txBody>
          <a:bodyPr/>
          <a:lstStyle>
            <a:lvl1pPr>
              <a:defRPr/>
            </a:lvl1pPr>
          </a:lstStyle>
          <a:p>
            <a:pPr>
              <a:defRPr/>
            </a:pPr>
            <a:fld id="{4D083B04-25A5-4CD4-B18A-A86E714C0E77}" type="datetime1">
              <a:rPr lang="en-US"/>
              <a:pPr>
                <a:defRPr/>
              </a:pPr>
              <a:t>9/6/2022</a:t>
            </a:fld>
            <a:endParaRPr lang="en-US"/>
          </a:p>
        </p:txBody>
      </p:sp>
      <p:sp>
        <p:nvSpPr>
          <p:cNvPr id="5" name="Footer Placeholder 4">
            <a:extLst>
              <a:ext uri="{FF2B5EF4-FFF2-40B4-BE49-F238E27FC236}">
                <a16:creationId xmlns:a16="http://schemas.microsoft.com/office/drawing/2014/main" id="{3505A6C0-52E3-46FF-BC75-1A0BE3D697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E70B75-14E4-4E36-92A5-4572CB185B1F}"/>
              </a:ext>
            </a:extLst>
          </p:cNvPr>
          <p:cNvSpPr>
            <a:spLocks noGrp="1"/>
          </p:cNvSpPr>
          <p:nvPr>
            <p:ph type="sldNum" sz="quarter" idx="12"/>
          </p:nvPr>
        </p:nvSpPr>
        <p:spPr/>
        <p:txBody>
          <a:bodyPr/>
          <a:lstStyle>
            <a:lvl1pPr>
              <a:defRPr/>
            </a:lvl1pPr>
          </a:lstStyle>
          <a:p>
            <a:pPr>
              <a:defRPr/>
            </a:pPr>
            <a:fld id="{F4730090-4832-423C-A1CA-DAC5E4C96B38}" type="slidenum">
              <a:rPr lang="en-US"/>
              <a:pPr>
                <a:defRPr/>
              </a:pPr>
              <a:t>‹#›</a:t>
            </a:fld>
            <a:endParaRPr lang="en-US"/>
          </a:p>
        </p:txBody>
      </p:sp>
    </p:spTree>
    <p:extLst>
      <p:ext uri="{BB962C8B-B14F-4D97-AF65-F5344CB8AC3E}">
        <p14:creationId xmlns:p14="http://schemas.microsoft.com/office/powerpoint/2010/main" val="3988681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346AE-96BB-40CE-8A7E-F794E71B7C42}"/>
              </a:ext>
            </a:extLst>
          </p:cNvPr>
          <p:cNvSpPr>
            <a:spLocks noGrp="1"/>
          </p:cNvSpPr>
          <p:nvPr>
            <p:ph type="dt" sz="half" idx="10"/>
          </p:nvPr>
        </p:nvSpPr>
        <p:spPr/>
        <p:txBody>
          <a:bodyPr/>
          <a:lstStyle>
            <a:lvl1pPr>
              <a:defRPr/>
            </a:lvl1pPr>
          </a:lstStyle>
          <a:p>
            <a:pPr>
              <a:defRPr/>
            </a:pPr>
            <a:fld id="{55F64DAA-999A-43DB-9113-55C045B4E727}" type="datetime1">
              <a:rPr lang="en-US"/>
              <a:pPr>
                <a:defRPr/>
              </a:pPr>
              <a:t>9/6/2022</a:t>
            </a:fld>
            <a:endParaRPr lang="en-US"/>
          </a:p>
        </p:txBody>
      </p:sp>
      <p:sp>
        <p:nvSpPr>
          <p:cNvPr id="5" name="Footer Placeholder 4">
            <a:extLst>
              <a:ext uri="{FF2B5EF4-FFF2-40B4-BE49-F238E27FC236}">
                <a16:creationId xmlns:a16="http://schemas.microsoft.com/office/drawing/2014/main" id="{943F2CA3-5D72-4E31-A1CA-1E5E056DFD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B8D19B-F3A3-447C-B2DD-2BD6D1E9ACEE}"/>
              </a:ext>
            </a:extLst>
          </p:cNvPr>
          <p:cNvSpPr>
            <a:spLocks noGrp="1"/>
          </p:cNvSpPr>
          <p:nvPr>
            <p:ph type="sldNum" sz="quarter" idx="12"/>
          </p:nvPr>
        </p:nvSpPr>
        <p:spPr/>
        <p:txBody>
          <a:bodyPr/>
          <a:lstStyle>
            <a:lvl1pPr>
              <a:defRPr/>
            </a:lvl1pPr>
          </a:lstStyle>
          <a:p>
            <a:pPr>
              <a:defRPr/>
            </a:pPr>
            <a:fld id="{DD6C1275-5003-4429-AAF0-F7FBF56D69B4}" type="slidenum">
              <a:rPr lang="en-US"/>
              <a:pPr>
                <a:defRPr/>
              </a:pPr>
              <a:t>‹#›</a:t>
            </a:fld>
            <a:endParaRPr lang="en-US"/>
          </a:p>
        </p:txBody>
      </p:sp>
    </p:spTree>
    <p:extLst>
      <p:ext uri="{BB962C8B-B14F-4D97-AF65-F5344CB8AC3E}">
        <p14:creationId xmlns:p14="http://schemas.microsoft.com/office/powerpoint/2010/main" val="303392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62AEB68-231C-4974-8E60-CEABDCFF4E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B91ECC3-5650-4D45-971B-8E88D9C4E7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449A30-1C1D-4AC8-B2E0-F0E4BAE44A51}"/>
              </a:ext>
            </a:extLst>
          </p:cNvPr>
          <p:cNvSpPr>
            <a:spLocks noGrp="1" noChangeArrowheads="1"/>
          </p:cNvSpPr>
          <p:nvPr>
            <p:ph type="sldNum" sz="quarter" idx="12"/>
          </p:nvPr>
        </p:nvSpPr>
        <p:spPr>
          <a:ln/>
        </p:spPr>
        <p:txBody>
          <a:bodyPr/>
          <a:lstStyle>
            <a:lvl1pPr>
              <a:defRPr/>
            </a:lvl1pPr>
          </a:lstStyle>
          <a:p>
            <a:pPr>
              <a:defRPr/>
            </a:pPr>
            <a:fld id="{D17764BB-A1F4-4217-85A4-6760785BAE48}" type="slidenum">
              <a:rPr lang="en-US" altLang="en-US"/>
              <a:pPr>
                <a:defRPr/>
              </a:pPr>
              <a:t>‹#›</a:t>
            </a:fld>
            <a:endParaRPr lang="en-US" altLang="en-US"/>
          </a:p>
        </p:txBody>
      </p:sp>
    </p:spTree>
    <p:extLst>
      <p:ext uri="{BB962C8B-B14F-4D97-AF65-F5344CB8AC3E}">
        <p14:creationId xmlns:p14="http://schemas.microsoft.com/office/powerpoint/2010/main" val="228107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C7507D7-5775-45BD-8D80-B3BFA8E5BF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5D65E8-C666-426D-A067-EAA420CF27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39F2B5-378F-49C3-BACE-6052BD3496DD}"/>
              </a:ext>
            </a:extLst>
          </p:cNvPr>
          <p:cNvSpPr>
            <a:spLocks noGrp="1" noChangeArrowheads="1"/>
          </p:cNvSpPr>
          <p:nvPr>
            <p:ph type="sldNum" sz="quarter" idx="12"/>
          </p:nvPr>
        </p:nvSpPr>
        <p:spPr>
          <a:ln/>
        </p:spPr>
        <p:txBody>
          <a:bodyPr/>
          <a:lstStyle>
            <a:lvl1pPr>
              <a:defRPr/>
            </a:lvl1pPr>
          </a:lstStyle>
          <a:p>
            <a:pPr>
              <a:defRPr/>
            </a:pPr>
            <a:fld id="{8EC40207-AD64-4B03-9A9B-BAFF07152A8C}" type="slidenum">
              <a:rPr lang="en-US" altLang="en-US"/>
              <a:pPr>
                <a:defRPr/>
              </a:pPr>
              <a:t>‹#›</a:t>
            </a:fld>
            <a:endParaRPr lang="en-US" altLang="en-US"/>
          </a:p>
        </p:txBody>
      </p:sp>
    </p:spTree>
    <p:extLst>
      <p:ext uri="{BB962C8B-B14F-4D97-AF65-F5344CB8AC3E}">
        <p14:creationId xmlns:p14="http://schemas.microsoft.com/office/powerpoint/2010/main" val="103459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94D0193-7EA2-48BE-885F-292765ACC55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0014E65-711D-48DE-8AAC-AA9EED3B75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617E3D-E34E-4B62-93F4-0D853D152819}"/>
              </a:ext>
            </a:extLst>
          </p:cNvPr>
          <p:cNvSpPr>
            <a:spLocks noGrp="1" noChangeArrowheads="1"/>
          </p:cNvSpPr>
          <p:nvPr>
            <p:ph type="sldNum" sz="quarter" idx="12"/>
          </p:nvPr>
        </p:nvSpPr>
        <p:spPr>
          <a:ln/>
        </p:spPr>
        <p:txBody>
          <a:bodyPr/>
          <a:lstStyle>
            <a:lvl1pPr>
              <a:defRPr/>
            </a:lvl1pPr>
          </a:lstStyle>
          <a:p>
            <a:pPr>
              <a:defRPr/>
            </a:pPr>
            <a:fld id="{30D968AB-383C-4F69-A45D-6F4775B449CE}" type="slidenum">
              <a:rPr lang="en-US" altLang="en-US"/>
              <a:pPr>
                <a:defRPr/>
              </a:pPr>
              <a:t>‹#›</a:t>
            </a:fld>
            <a:endParaRPr lang="en-US" altLang="en-US"/>
          </a:p>
        </p:txBody>
      </p:sp>
    </p:spTree>
    <p:extLst>
      <p:ext uri="{BB962C8B-B14F-4D97-AF65-F5344CB8AC3E}">
        <p14:creationId xmlns:p14="http://schemas.microsoft.com/office/powerpoint/2010/main" val="184622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2E650DD-7DC7-434A-8732-7E074BAA65E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4EF7756-9F85-4747-8DA1-6914882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93801E-3333-4CF5-BF88-4A6570C34997}"/>
              </a:ext>
            </a:extLst>
          </p:cNvPr>
          <p:cNvSpPr>
            <a:spLocks noGrp="1" noChangeArrowheads="1"/>
          </p:cNvSpPr>
          <p:nvPr>
            <p:ph type="sldNum" sz="quarter" idx="12"/>
          </p:nvPr>
        </p:nvSpPr>
        <p:spPr>
          <a:ln/>
        </p:spPr>
        <p:txBody>
          <a:bodyPr/>
          <a:lstStyle>
            <a:lvl1pPr>
              <a:defRPr/>
            </a:lvl1pPr>
          </a:lstStyle>
          <a:p>
            <a:pPr>
              <a:defRPr/>
            </a:pPr>
            <a:fld id="{BC47592A-6DE0-4F12-8A16-E118956A041C}" type="slidenum">
              <a:rPr lang="en-US" altLang="en-US"/>
              <a:pPr>
                <a:defRPr/>
              </a:pPr>
              <a:t>‹#›</a:t>
            </a:fld>
            <a:endParaRPr lang="en-US" altLang="en-US"/>
          </a:p>
        </p:txBody>
      </p:sp>
    </p:spTree>
    <p:extLst>
      <p:ext uri="{BB962C8B-B14F-4D97-AF65-F5344CB8AC3E}">
        <p14:creationId xmlns:p14="http://schemas.microsoft.com/office/powerpoint/2010/main" val="119938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6A5B42-075B-4BD6-AC77-C7B4130E3F5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C2EFAE5-E904-4B9F-8DA3-B1880AFD1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82CAAB6-9B95-4F57-8E4A-2EAD0A571A67}"/>
              </a:ext>
            </a:extLst>
          </p:cNvPr>
          <p:cNvSpPr>
            <a:spLocks noGrp="1" noChangeArrowheads="1"/>
          </p:cNvSpPr>
          <p:nvPr>
            <p:ph type="sldNum" sz="quarter" idx="12"/>
          </p:nvPr>
        </p:nvSpPr>
        <p:spPr>
          <a:ln/>
        </p:spPr>
        <p:txBody>
          <a:bodyPr/>
          <a:lstStyle>
            <a:lvl1pPr>
              <a:defRPr/>
            </a:lvl1pPr>
          </a:lstStyle>
          <a:p>
            <a:pPr>
              <a:defRPr/>
            </a:pPr>
            <a:fld id="{EA333CC9-C24C-4864-8403-4E2B64CFDFF7}" type="slidenum">
              <a:rPr lang="en-US" altLang="en-US"/>
              <a:pPr>
                <a:defRPr/>
              </a:pPr>
              <a:t>‹#›</a:t>
            </a:fld>
            <a:endParaRPr lang="en-US" altLang="en-US"/>
          </a:p>
        </p:txBody>
      </p:sp>
    </p:spTree>
    <p:extLst>
      <p:ext uri="{BB962C8B-B14F-4D97-AF65-F5344CB8AC3E}">
        <p14:creationId xmlns:p14="http://schemas.microsoft.com/office/powerpoint/2010/main" val="396371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6C1B40C-77B2-483C-8D5A-C774C639AC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E3D417-5A66-4B5A-8AC9-1634EC6DCA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DF93469-ACAE-46DD-B8CD-DFA8251A03DB}"/>
              </a:ext>
            </a:extLst>
          </p:cNvPr>
          <p:cNvSpPr>
            <a:spLocks noGrp="1" noChangeArrowheads="1"/>
          </p:cNvSpPr>
          <p:nvPr>
            <p:ph type="sldNum" sz="quarter" idx="12"/>
          </p:nvPr>
        </p:nvSpPr>
        <p:spPr>
          <a:ln/>
        </p:spPr>
        <p:txBody>
          <a:bodyPr/>
          <a:lstStyle>
            <a:lvl1pPr>
              <a:defRPr/>
            </a:lvl1pPr>
          </a:lstStyle>
          <a:p>
            <a:pPr>
              <a:defRPr/>
            </a:pPr>
            <a:fld id="{D6F53B00-ED84-4B24-8209-5712CC88EDF3}" type="slidenum">
              <a:rPr lang="en-US" altLang="en-US"/>
              <a:pPr>
                <a:defRPr/>
              </a:pPr>
              <a:t>‹#›</a:t>
            </a:fld>
            <a:endParaRPr lang="en-US" altLang="en-US"/>
          </a:p>
        </p:txBody>
      </p:sp>
    </p:spTree>
    <p:extLst>
      <p:ext uri="{BB962C8B-B14F-4D97-AF65-F5344CB8AC3E}">
        <p14:creationId xmlns:p14="http://schemas.microsoft.com/office/powerpoint/2010/main" val="320213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C8E1D9-C9A0-43B5-8C56-5BB8F9C212E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945D600-EE83-413E-92CC-089C2F1606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6A8B0B-9AF9-4873-83D1-67411BF4B2DC}"/>
              </a:ext>
            </a:extLst>
          </p:cNvPr>
          <p:cNvSpPr>
            <a:spLocks noGrp="1" noChangeArrowheads="1"/>
          </p:cNvSpPr>
          <p:nvPr>
            <p:ph type="sldNum" sz="quarter" idx="12"/>
          </p:nvPr>
        </p:nvSpPr>
        <p:spPr>
          <a:ln/>
        </p:spPr>
        <p:txBody>
          <a:bodyPr/>
          <a:lstStyle>
            <a:lvl1pPr>
              <a:defRPr/>
            </a:lvl1pPr>
          </a:lstStyle>
          <a:p>
            <a:pPr>
              <a:defRPr/>
            </a:pPr>
            <a:fld id="{FA7772DD-1E72-4AB8-8D37-113EFE2E3914}" type="slidenum">
              <a:rPr lang="en-US" altLang="en-US"/>
              <a:pPr>
                <a:defRPr/>
              </a:pPr>
              <a:t>‹#›</a:t>
            </a:fld>
            <a:endParaRPr lang="en-US" altLang="en-US"/>
          </a:p>
        </p:txBody>
      </p:sp>
    </p:spTree>
    <p:extLst>
      <p:ext uri="{BB962C8B-B14F-4D97-AF65-F5344CB8AC3E}">
        <p14:creationId xmlns:p14="http://schemas.microsoft.com/office/powerpoint/2010/main" val="159571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EFDEBA-F101-46AD-A6A4-14F629BA0AC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08E9AF-8A9B-47CB-BA75-562596EEABF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AF44722-8F38-43F7-B3C4-D406F1CCCCC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1029" name="Rectangle 5">
            <a:extLst>
              <a:ext uri="{FF2B5EF4-FFF2-40B4-BE49-F238E27FC236}">
                <a16:creationId xmlns:a16="http://schemas.microsoft.com/office/drawing/2014/main" id="{0AC9D504-7D4B-40E3-B0E1-06AAD95A636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5014DA8-D802-4D59-8EE9-2A5CD3B0BC7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E5886FA-5339-4F3F-8A62-4743D8A4E4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D6D85"/>
            </a:gs>
            <a:gs pos="50000">
              <a:srgbClr val="485972"/>
            </a:gs>
            <a:gs pos="100000">
              <a:srgbClr val="334258"/>
            </a:gs>
          </a:gsLst>
          <a:lin ang="5400000"/>
        </a:gra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A0F30466-2DBA-4B06-98C2-DA1B56CD7FAB}"/>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EE75A5E-2FA5-4B4B-9A4F-1C99978DC1F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EAC5366-8767-4ED7-BEAA-3A810418DAF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187F69E-F6AD-4CC3-B235-70B362992964}" type="datetime1">
              <a:rPr lang="en-US"/>
              <a:pPr>
                <a:defRPr/>
              </a:pPr>
              <a:t>9/6/2022</a:t>
            </a:fld>
            <a:endParaRPr lang="en-US"/>
          </a:p>
        </p:txBody>
      </p:sp>
      <p:sp>
        <p:nvSpPr>
          <p:cNvPr id="5" name="Footer Placeholder 4">
            <a:extLst>
              <a:ext uri="{FF2B5EF4-FFF2-40B4-BE49-F238E27FC236}">
                <a16:creationId xmlns:a16="http://schemas.microsoft.com/office/drawing/2014/main" id="{24260505-65E7-4565-A8BB-B2D8EEA53BB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4D23C5F-AB7A-4D97-99A9-A53853B23AD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88B1161-A49F-4EAB-AFAF-087829B5DAC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igmod.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research.com/conference-rankings/computer-science/information-systems" TargetMode="External"/><Relationship Id="rId5" Type="http://schemas.openxmlformats.org/officeDocument/2006/relationships/hyperlink" Target="https://dl.acm.org/sig/sigkdd" TargetMode="External"/><Relationship Id="rId4" Type="http://schemas.openxmlformats.org/officeDocument/2006/relationships/hyperlink" Target="https://vldb.org/confer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DAD0A7D-54C5-422B-86F8-33066E2D241A}"/>
              </a:ext>
            </a:extLst>
          </p:cNvPr>
          <p:cNvSpPr>
            <a:spLocks noGrp="1"/>
          </p:cNvSpPr>
          <p:nvPr>
            <p:ph type="title"/>
          </p:nvPr>
        </p:nvSpPr>
        <p:spPr>
          <a:xfrm>
            <a:off x="628650" y="642938"/>
            <a:ext cx="7886700" cy="1922462"/>
          </a:xfrm>
        </p:spPr>
        <p:txBody>
          <a:bodyPr/>
          <a:lstStyle/>
          <a:p>
            <a:pPr eaLnBrk="1" hangingPunct="1"/>
            <a:r>
              <a:rPr lang="en-US" altLang="en-US" sz="3200" b="1">
                <a:solidFill>
                  <a:srgbClr val="FFFF00"/>
                </a:solidFill>
                <a:latin typeface="Comic Sans MS" panose="030F0702030302020204" pitchFamily="66" charset="0"/>
              </a:rPr>
              <a:t>Database: </a:t>
            </a:r>
            <a:r>
              <a:rPr lang="en-US" altLang="en-US" sz="3200">
                <a:latin typeface="Comic Sans MS" panose="030F0702030302020204" pitchFamily="66" charset="0"/>
                <a:ea typeface="MS PGothic" panose="020B0600070205080204" pitchFamily="34" charset="-128"/>
              </a:rPr>
              <a:t>A collection of </a:t>
            </a:r>
            <a:r>
              <a:rPr lang="en-US" altLang="en-US" sz="3200" u="sng">
                <a:solidFill>
                  <a:srgbClr val="92D050"/>
                </a:solidFill>
                <a:latin typeface="Comic Sans MS" panose="030F0702030302020204" pitchFamily="66" charset="0"/>
                <a:ea typeface="MS PGothic" panose="020B0600070205080204" pitchFamily="34" charset="-128"/>
              </a:rPr>
              <a:t>organized</a:t>
            </a:r>
            <a:r>
              <a:rPr lang="en-US" altLang="en-US" sz="3200">
                <a:latin typeface="Comic Sans MS" panose="030F0702030302020204" pitchFamily="66" charset="0"/>
                <a:ea typeface="MS PGothic" panose="020B0600070205080204" pitchFamily="34" charset="-128"/>
              </a:rPr>
              <a:t> </a:t>
            </a:r>
            <a:r>
              <a:rPr lang="en-US" altLang="en-US" sz="3200" u="sng">
                <a:solidFill>
                  <a:srgbClr val="92D050"/>
                </a:solidFill>
                <a:latin typeface="Comic Sans MS" panose="030F0702030302020204" pitchFamily="66" charset="0"/>
                <a:ea typeface="MS PGothic" panose="020B0600070205080204" pitchFamily="34" charset="-128"/>
              </a:rPr>
              <a:t>related data </a:t>
            </a:r>
            <a:r>
              <a:rPr lang="en-US" altLang="en-US" sz="3200">
                <a:latin typeface="Comic Sans MS" panose="030F0702030302020204" pitchFamily="66" charset="0"/>
                <a:ea typeface="MS PGothic" panose="020B0600070205080204" pitchFamily="34" charset="-128"/>
              </a:rPr>
              <a:t>that represent </a:t>
            </a:r>
            <a:r>
              <a:rPr lang="en-US" altLang="en-US" sz="3200" u="sng">
                <a:solidFill>
                  <a:srgbClr val="92D050"/>
                </a:solidFill>
                <a:latin typeface="Comic Sans MS" panose="030F0702030302020204" pitchFamily="66" charset="0"/>
                <a:ea typeface="MS PGothic" panose="020B0600070205080204" pitchFamily="34" charset="-128"/>
              </a:rPr>
              <a:t>some aspects</a:t>
            </a:r>
            <a:r>
              <a:rPr lang="en-US" altLang="en-US" sz="3200">
                <a:latin typeface="Comic Sans MS" panose="030F0702030302020204" pitchFamily="66" charset="0"/>
                <a:ea typeface="MS PGothic" panose="020B0600070205080204" pitchFamily="34" charset="-128"/>
              </a:rPr>
              <a:t> of real-world (“mini-world”)</a:t>
            </a:r>
            <a:endParaRPr lang="en-US" altLang="en-US" sz="3200" b="1"/>
          </a:p>
        </p:txBody>
      </p:sp>
      <p:sp>
        <p:nvSpPr>
          <p:cNvPr id="5123" name="Rectangle 4">
            <a:extLst>
              <a:ext uri="{FF2B5EF4-FFF2-40B4-BE49-F238E27FC236}">
                <a16:creationId xmlns:a16="http://schemas.microsoft.com/office/drawing/2014/main" id="{5FE95715-233E-40AD-B1CD-BE39E78EB58A}"/>
              </a:ext>
            </a:extLst>
          </p:cNvPr>
          <p:cNvSpPr>
            <a:spLocks noChangeArrowheads="1"/>
          </p:cNvSpPr>
          <p:nvPr/>
        </p:nvSpPr>
        <p:spPr bwMode="auto">
          <a:xfrm>
            <a:off x="628650" y="3398838"/>
            <a:ext cx="73437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20000"/>
              </a:lnSpc>
              <a:buClr>
                <a:srgbClr val="FFFFFF"/>
              </a:buClr>
              <a:buSzPct val="75000"/>
            </a:pPr>
            <a:r>
              <a:rPr lang="en-US" altLang="en-US">
                <a:solidFill>
                  <a:srgbClr val="FFFF00"/>
                </a:solidFill>
              </a:rPr>
              <a:t>Database Systems or Database Management System Software (DBMS): </a:t>
            </a:r>
            <a:r>
              <a:rPr lang="en-US" altLang="en-US">
                <a:solidFill>
                  <a:srgbClr val="FFFFFF"/>
                </a:solidFill>
              </a:rPr>
              <a:t>A software package designed </a:t>
            </a:r>
            <a:r>
              <a:rPr lang="en-US" altLang="en-US">
                <a:solidFill>
                  <a:srgbClr val="92D050"/>
                </a:solidFill>
              </a:rPr>
              <a:t>especially for </a:t>
            </a:r>
            <a:r>
              <a:rPr lang="en-US" altLang="en-US">
                <a:solidFill>
                  <a:srgbClr val="FFFFFF"/>
                </a:solidFill>
              </a:rPr>
              <a:t>managing databases </a:t>
            </a:r>
            <a:r>
              <a:rPr lang="en-US" altLang="en-US">
                <a:solidFill>
                  <a:srgbClr val="92D050"/>
                </a:solidFill>
              </a:rPr>
              <a:t>efficiently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C2FCF1F-A457-4170-929E-11E37E75DCA2}"/>
              </a:ext>
            </a:extLst>
          </p:cNvPr>
          <p:cNvSpPr>
            <a:spLocks noGrp="1" noChangeArrowheads="1"/>
          </p:cNvSpPr>
          <p:nvPr>
            <p:ph type="title"/>
          </p:nvPr>
        </p:nvSpPr>
        <p:spPr>
          <a:xfrm>
            <a:off x="660400" y="334963"/>
            <a:ext cx="7772400" cy="1143000"/>
          </a:xfrm>
        </p:spPr>
        <p:txBody>
          <a:bodyPr anchor="t"/>
          <a:lstStyle/>
          <a:p>
            <a:r>
              <a:rPr lang="en-US" altLang="en-US" sz="3600">
                <a:latin typeface="Comic Sans MS" panose="030F0702030302020204" pitchFamily="66" charset="0"/>
              </a:rPr>
              <a:t>Examples of Data Models </a:t>
            </a:r>
            <a:br>
              <a:rPr lang="en-US" altLang="en-US" sz="3600">
                <a:latin typeface="Comic Sans MS" panose="030F0702030302020204" pitchFamily="66" charset="0"/>
              </a:rPr>
            </a:br>
            <a:r>
              <a:rPr lang="en-US" altLang="en-US" sz="2800">
                <a:latin typeface="Comic Sans MS" panose="030F0702030302020204" pitchFamily="66" charset="0"/>
              </a:rPr>
              <a:t>that are DBMS specifics</a:t>
            </a:r>
          </a:p>
        </p:txBody>
      </p:sp>
      <p:sp>
        <p:nvSpPr>
          <p:cNvPr id="22531" name="Content Placeholder 2">
            <a:extLst>
              <a:ext uri="{FF2B5EF4-FFF2-40B4-BE49-F238E27FC236}">
                <a16:creationId xmlns:a16="http://schemas.microsoft.com/office/drawing/2014/main" id="{EB247AA1-F582-4656-992A-9411D9784023}"/>
              </a:ext>
            </a:extLst>
          </p:cNvPr>
          <p:cNvSpPr>
            <a:spLocks noGrp="1" noChangeArrowheads="1"/>
          </p:cNvSpPr>
          <p:nvPr>
            <p:ph idx="1"/>
          </p:nvPr>
        </p:nvSpPr>
        <p:spPr>
          <a:xfrm>
            <a:off x="654050" y="1749425"/>
            <a:ext cx="7772400" cy="4114800"/>
          </a:xfrm>
        </p:spPr>
        <p:txBody>
          <a:bodyPr/>
          <a:lstStyle/>
          <a:p>
            <a:endParaRPr lang="en-US" altLang="en-US">
              <a:latin typeface="Comic Sans MS" panose="030F0702030302020204" pitchFamily="66" charset="0"/>
            </a:endParaRPr>
          </a:p>
          <a:p>
            <a:endParaRPr lang="en-US" altLang="en-US">
              <a:latin typeface="Comic Sans MS" panose="030F0702030302020204" pitchFamily="66" charset="0"/>
            </a:endParaRPr>
          </a:p>
          <a:p>
            <a:endParaRPr lang="en-US" altLang="en-US">
              <a:latin typeface="Comic Sans MS" panose="030F0702030302020204" pitchFamily="66" charset="0"/>
            </a:endParaRPr>
          </a:p>
          <a:p>
            <a:pPr eaLnBrk="1" hangingPunct="1"/>
            <a:endParaRPr lang="en-US" altLang="en-US">
              <a:latin typeface="Comic Sans MS" panose="030F0702030302020204" pitchFamily="66" charset="0"/>
            </a:endParaRPr>
          </a:p>
          <a:p>
            <a:endParaRPr lang="en-US" altLang="en-US">
              <a:latin typeface="Comic Sans MS" panose="030F0702030302020204" pitchFamily="66" charset="0"/>
            </a:endParaRPr>
          </a:p>
        </p:txBody>
      </p:sp>
      <p:graphicFrame>
        <p:nvGraphicFramePr>
          <p:cNvPr id="22532" name="Object 2">
            <a:extLst>
              <a:ext uri="{FF2B5EF4-FFF2-40B4-BE49-F238E27FC236}">
                <a16:creationId xmlns:a16="http://schemas.microsoft.com/office/drawing/2014/main" id="{4DDB021D-37B1-4CA5-81CD-A9DD3345C599}"/>
              </a:ext>
            </a:extLst>
          </p:cNvPr>
          <p:cNvGraphicFramePr>
            <a:graphicFrameLocks/>
          </p:cNvGraphicFramePr>
          <p:nvPr/>
        </p:nvGraphicFramePr>
        <p:xfrm>
          <a:off x="782638" y="2616200"/>
          <a:ext cx="4044950" cy="1587500"/>
        </p:xfrm>
        <a:graphic>
          <a:graphicData uri="http://schemas.openxmlformats.org/presentationml/2006/ole">
            <mc:AlternateContent xmlns:mc="http://schemas.openxmlformats.org/markup-compatibility/2006">
              <mc:Choice xmlns:v="urn:schemas-microsoft-com:vml" Requires="v">
                <p:oleObj spid="_x0000_s22540" name="Document" r:id="rId4" imgW="6456426" imgH="2549652" progId="Word.Document.8">
                  <p:embed/>
                </p:oleObj>
              </mc:Choice>
              <mc:Fallback>
                <p:oleObj name="Document" r:id="rId4" imgW="6456426" imgH="2549652"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38" y="2616200"/>
                        <a:ext cx="40449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TextBox 9">
            <a:extLst>
              <a:ext uri="{FF2B5EF4-FFF2-40B4-BE49-F238E27FC236}">
                <a16:creationId xmlns:a16="http://schemas.microsoft.com/office/drawing/2014/main" id="{21BC718F-BA49-4219-81D2-E1E2AEA8DAAD}"/>
              </a:ext>
            </a:extLst>
          </p:cNvPr>
          <p:cNvSpPr txBox="1">
            <a:spLocks noChangeArrowheads="1"/>
          </p:cNvSpPr>
          <p:nvPr/>
        </p:nvSpPr>
        <p:spPr bwMode="auto">
          <a:xfrm>
            <a:off x="723900" y="1985963"/>
            <a:ext cx="5027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Tahoma" panose="020B0604030504040204" pitchFamily="34" charset="0"/>
              </a:rPr>
              <a:t>Relational data model (1969 by Edgar F. Codd at IBM)</a:t>
            </a:r>
          </a:p>
        </p:txBody>
      </p:sp>
      <p:sp>
        <p:nvSpPr>
          <p:cNvPr id="11278" name="TextBox 13">
            <a:extLst>
              <a:ext uri="{FF2B5EF4-FFF2-40B4-BE49-F238E27FC236}">
                <a16:creationId xmlns:a16="http://schemas.microsoft.com/office/drawing/2014/main" id="{A22A445C-4946-4B7A-8D64-1A68DB77922A}"/>
              </a:ext>
            </a:extLst>
          </p:cNvPr>
          <p:cNvSpPr txBox="1">
            <a:spLocks noChangeArrowheads="1"/>
          </p:cNvSpPr>
          <p:nvPr/>
        </p:nvSpPr>
        <p:spPr bwMode="auto">
          <a:xfrm>
            <a:off x="717550" y="4281488"/>
            <a:ext cx="7775575" cy="1201737"/>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a:latin typeface="Comic Sans MS" panose="030F0702030302020204" pitchFamily="66" charset="0"/>
              </a:rPr>
              <a:t>Structured Query Language (SQL) standard for relational data model: </a:t>
            </a:r>
          </a:p>
          <a:p>
            <a:pPr>
              <a:spcBef>
                <a:spcPct val="0"/>
              </a:spcBef>
              <a:buFontTx/>
              <a:buNone/>
            </a:pPr>
            <a:r>
              <a:rPr lang="en-US" altLang="en-US" sz="1800">
                <a:latin typeface="Comic Sans MS" panose="030F0702030302020204" pitchFamily="66" charset="0"/>
              </a:rPr>
              <a:t>Retrieve the student ids of all the students in the Students relation.</a:t>
            </a:r>
          </a:p>
          <a:p>
            <a:pPr>
              <a:spcBef>
                <a:spcPct val="0"/>
              </a:spcBef>
              <a:buFontTx/>
              <a:buNone/>
            </a:pPr>
            <a:endParaRPr lang="en-US" altLang="en-US" sz="1800">
              <a:latin typeface="Comic Sans MS" panose="030F0702030302020204" pitchFamily="66" charset="0"/>
            </a:endParaRPr>
          </a:p>
          <a:p>
            <a:pPr>
              <a:spcBef>
                <a:spcPct val="0"/>
              </a:spcBef>
              <a:buFontTx/>
              <a:buNone/>
            </a:pPr>
            <a:r>
              <a:rPr lang="en-US" altLang="en-US" sz="1800">
                <a:latin typeface="Comic Sans MS" panose="030F0702030302020204" pitchFamily="66" charset="0"/>
              </a:rPr>
              <a:t>select sid from Students; </a:t>
            </a:r>
          </a:p>
        </p:txBody>
      </p:sp>
      <p:sp>
        <p:nvSpPr>
          <p:cNvPr id="3" name="TextBox 2">
            <a:extLst>
              <a:ext uri="{FF2B5EF4-FFF2-40B4-BE49-F238E27FC236}">
                <a16:creationId xmlns:a16="http://schemas.microsoft.com/office/drawing/2014/main" id="{73C9E763-9DED-4B7B-8210-CF4399341C99}"/>
              </a:ext>
            </a:extLst>
          </p:cNvPr>
          <p:cNvSpPr txBox="1">
            <a:spLocks noChangeArrowheads="1"/>
          </p:cNvSpPr>
          <p:nvPr/>
        </p:nvSpPr>
        <p:spPr bwMode="auto">
          <a:xfrm>
            <a:off x="4956175" y="2576513"/>
            <a:ext cx="3817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Relational DBMS: Oracle, MySQL, Postgres, Microsoft SQL, MariaDB, SQL Lite, …</a:t>
            </a:r>
          </a:p>
        </p:txBody>
      </p:sp>
      <p:sp>
        <p:nvSpPr>
          <p:cNvPr id="22536" name="TextBox 1">
            <a:extLst>
              <a:ext uri="{FF2B5EF4-FFF2-40B4-BE49-F238E27FC236}">
                <a16:creationId xmlns:a16="http://schemas.microsoft.com/office/drawing/2014/main" id="{F9AF4A4C-FE11-477E-869A-284EA06F157B}"/>
              </a:ext>
            </a:extLst>
          </p:cNvPr>
          <p:cNvSpPr txBox="1">
            <a:spLocks noChangeArrowheads="1"/>
          </p:cNvSpPr>
          <p:nvPr/>
        </p:nvSpPr>
        <p:spPr bwMode="auto">
          <a:xfrm>
            <a:off x="758825" y="2316163"/>
            <a:ext cx="1066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Comic Sans MS" panose="030F0702030302020204" pitchFamily="66" charset="0"/>
              </a:rPr>
              <a:t>Students</a:t>
            </a:r>
          </a:p>
        </p:txBody>
      </p:sp>
      <p:sp>
        <p:nvSpPr>
          <p:cNvPr id="9" name="TextBox 13">
            <a:extLst>
              <a:ext uri="{FF2B5EF4-FFF2-40B4-BE49-F238E27FC236}">
                <a16:creationId xmlns:a16="http://schemas.microsoft.com/office/drawing/2014/main" id="{BB53DEC1-FD08-4BDC-AEAD-F1F489C45D11}"/>
              </a:ext>
            </a:extLst>
          </p:cNvPr>
          <p:cNvSpPr txBox="1">
            <a:spLocks noChangeArrowheads="1"/>
          </p:cNvSpPr>
          <p:nvPr/>
        </p:nvSpPr>
        <p:spPr bwMode="auto">
          <a:xfrm>
            <a:off x="784225" y="5876925"/>
            <a:ext cx="8054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Comic Sans MS" panose="030F0702030302020204" pitchFamily="66" charset="0"/>
              </a:rPr>
              <a:t>Observe that you tell the DBMS what you want, but not how to retrieve the data as you would normally do using a programming language like JAVA</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8" grpId="0" animBg="1"/>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091186F-5A6D-46C7-907B-1C09261E4BBE}"/>
              </a:ext>
            </a:extLst>
          </p:cNvPr>
          <p:cNvSpPr>
            <a:spLocks noGrp="1" noChangeArrowheads="1"/>
          </p:cNvSpPr>
          <p:nvPr>
            <p:ph type="title"/>
          </p:nvPr>
        </p:nvSpPr>
        <p:spPr>
          <a:xfrm>
            <a:off x="660400" y="334963"/>
            <a:ext cx="7772400" cy="1143000"/>
          </a:xfrm>
        </p:spPr>
        <p:txBody>
          <a:bodyPr anchor="t"/>
          <a:lstStyle/>
          <a:p>
            <a:r>
              <a:rPr lang="en-US" altLang="en-US" sz="3600">
                <a:latin typeface="Comic Sans MS" panose="030F0702030302020204" pitchFamily="66" charset="0"/>
              </a:rPr>
              <a:t>Examples of Data Models </a:t>
            </a:r>
            <a:br>
              <a:rPr lang="en-US" altLang="en-US" sz="3600">
                <a:latin typeface="Comic Sans MS" panose="030F0702030302020204" pitchFamily="66" charset="0"/>
              </a:rPr>
            </a:br>
            <a:r>
              <a:rPr lang="en-US" altLang="en-US" sz="2800">
                <a:latin typeface="Comic Sans MS" panose="030F0702030302020204" pitchFamily="66" charset="0"/>
              </a:rPr>
              <a:t>that are DBMS specifics</a:t>
            </a:r>
          </a:p>
        </p:txBody>
      </p:sp>
      <p:sp>
        <p:nvSpPr>
          <p:cNvPr id="24579" name="Content Placeholder 2">
            <a:extLst>
              <a:ext uri="{FF2B5EF4-FFF2-40B4-BE49-F238E27FC236}">
                <a16:creationId xmlns:a16="http://schemas.microsoft.com/office/drawing/2014/main" id="{E56EE4CF-28E2-49F2-8FBA-5F3B140F2502}"/>
              </a:ext>
            </a:extLst>
          </p:cNvPr>
          <p:cNvSpPr>
            <a:spLocks noGrp="1" noChangeArrowheads="1"/>
          </p:cNvSpPr>
          <p:nvPr>
            <p:ph idx="1"/>
          </p:nvPr>
        </p:nvSpPr>
        <p:spPr>
          <a:xfrm>
            <a:off x="654050" y="1749425"/>
            <a:ext cx="7772400" cy="4114800"/>
          </a:xfrm>
        </p:spPr>
        <p:txBody>
          <a:bodyPr/>
          <a:lstStyle/>
          <a:p>
            <a:endParaRPr lang="en-US" altLang="en-US">
              <a:latin typeface="Comic Sans MS" panose="030F0702030302020204" pitchFamily="66" charset="0"/>
            </a:endParaRPr>
          </a:p>
          <a:p>
            <a:endParaRPr lang="en-US" altLang="en-US">
              <a:latin typeface="Comic Sans MS" panose="030F0702030302020204" pitchFamily="66" charset="0"/>
            </a:endParaRPr>
          </a:p>
          <a:p>
            <a:endParaRPr lang="en-US" altLang="en-US">
              <a:latin typeface="Comic Sans MS" panose="030F0702030302020204" pitchFamily="66" charset="0"/>
            </a:endParaRPr>
          </a:p>
          <a:p>
            <a:pPr eaLnBrk="1" hangingPunct="1"/>
            <a:endParaRPr lang="en-US" altLang="en-US">
              <a:latin typeface="Comic Sans MS" panose="030F0702030302020204" pitchFamily="66" charset="0"/>
            </a:endParaRPr>
          </a:p>
          <a:p>
            <a:endParaRPr lang="en-US" altLang="en-US">
              <a:latin typeface="Comic Sans MS" panose="030F0702030302020204" pitchFamily="66" charset="0"/>
            </a:endParaRPr>
          </a:p>
        </p:txBody>
      </p:sp>
      <p:sp>
        <p:nvSpPr>
          <p:cNvPr id="2" name="TextBox 1">
            <a:extLst>
              <a:ext uri="{FF2B5EF4-FFF2-40B4-BE49-F238E27FC236}">
                <a16:creationId xmlns:a16="http://schemas.microsoft.com/office/drawing/2014/main" id="{3C6CEE92-36C7-4CF1-8307-F088FF87417E}"/>
              </a:ext>
            </a:extLst>
          </p:cNvPr>
          <p:cNvSpPr txBox="1">
            <a:spLocks noChangeArrowheads="1"/>
          </p:cNvSpPr>
          <p:nvPr/>
        </p:nvSpPr>
        <p:spPr bwMode="auto">
          <a:xfrm>
            <a:off x="1600200" y="3403600"/>
            <a:ext cx="42814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Comic Sans MS" panose="030F0702030302020204" pitchFamily="66" charset="0"/>
              </a:rPr>
              <a:t>&lt;books&gt;</a:t>
            </a:r>
          </a:p>
          <a:p>
            <a:pPr lvl="1">
              <a:spcBef>
                <a:spcPct val="0"/>
              </a:spcBef>
              <a:buFontTx/>
              <a:buNone/>
            </a:pPr>
            <a:r>
              <a:rPr lang="en-US" altLang="en-US" sz="1600">
                <a:latin typeface="Comic Sans MS" panose="030F0702030302020204" pitchFamily="66" charset="0"/>
              </a:rPr>
              <a:t>&lt;book&gt;</a:t>
            </a:r>
          </a:p>
          <a:p>
            <a:pPr lvl="1">
              <a:spcBef>
                <a:spcPct val="0"/>
              </a:spcBef>
              <a:buFontTx/>
              <a:buNone/>
            </a:pPr>
            <a:r>
              <a:rPr lang="en-US" altLang="en-US" sz="1600">
                <a:latin typeface="Comic Sans MS" panose="030F0702030302020204" pitchFamily="66" charset="0"/>
              </a:rPr>
              <a:t>&lt;title&gt;AB&lt;/title&gt;</a:t>
            </a:r>
          </a:p>
          <a:p>
            <a:pPr lvl="1">
              <a:spcBef>
                <a:spcPct val="0"/>
              </a:spcBef>
              <a:buFontTx/>
              <a:buNone/>
            </a:pPr>
            <a:r>
              <a:rPr lang="en-US" altLang="en-US" sz="1600">
                <a:latin typeface="Comic Sans MS" panose="030F0702030302020204" pitchFamily="66" charset="0"/>
              </a:rPr>
              <a:t>&lt;author&gt;Pak&lt;/author&gt;</a:t>
            </a:r>
          </a:p>
          <a:p>
            <a:pPr lvl="1">
              <a:spcBef>
                <a:spcPct val="0"/>
              </a:spcBef>
              <a:buFontTx/>
              <a:buNone/>
            </a:pPr>
            <a:r>
              <a:rPr lang="en-US" altLang="en-US" sz="1600">
                <a:latin typeface="Comic Sans MS" panose="030F0702030302020204" pitchFamily="66" charset="0"/>
              </a:rPr>
              <a:t>&lt;price&gt;35&gt;&lt;/price&gt;</a:t>
            </a:r>
          </a:p>
          <a:p>
            <a:pPr lvl="1">
              <a:spcBef>
                <a:spcPct val="0"/>
              </a:spcBef>
              <a:buFontTx/>
              <a:buNone/>
            </a:pPr>
            <a:r>
              <a:rPr lang="en-US" altLang="en-US" sz="1600">
                <a:latin typeface="Comic Sans MS" panose="030F0702030302020204" pitchFamily="66" charset="0"/>
              </a:rPr>
              <a:t>&lt;/book&gt;</a:t>
            </a:r>
          </a:p>
          <a:p>
            <a:pPr>
              <a:spcBef>
                <a:spcPct val="0"/>
              </a:spcBef>
              <a:buFontTx/>
              <a:buNone/>
            </a:pPr>
            <a:r>
              <a:rPr lang="en-US" altLang="en-US" sz="1600">
                <a:latin typeface="Comic Sans MS" panose="030F0702030302020204" pitchFamily="66" charset="0"/>
              </a:rPr>
              <a:t>&lt;/books&gt;</a:t>
            </a:r>
          </a:p>
        </p:txBody>
      </p:sp>
      <p:sp>
        <p:nvSpPr>
          <p:cNvPr id="24581" name="TextBox 9">
            <a:extLst>
              <a:ext uri="{FF2B5EF4-FFF2-40B4-BE49-F238E27FC236}">
                <a16:creationId xmlns:a16="http://schemas.microsoft.com/office/drawing/2014/main" id="{695606B1-C36E-4E82-972B-F2EDE57C7CB4}"/>
              </a:ext>
            </a:extLst>
          </p:cNvPr>
          <p:cNvSpPr txBox="1">
            <a:spLocks noChangeArrowheads="1"/>
          </p:cNvSpPr>
          <p:nvPr/>
        </p:nvSpPr>
        <p:spPr bwMode="auto">
          <a:xfrm>
            <a:off x="1143000" y="1804988"/>
            <a:ext cx="6962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cs typeface="Tahoma" panose="020B0604030504040204" pitchFamily="34" charset="0"/>
              </a:rPr>
              <a:t>XML data model based on eXtensible Markup Language---XML </a:t>
            </a:r>
            <a:r>
              <a:rPr lang="en-US" altLang="en-US" sz="1800">
                <a:latin typeface="Comic Sans MS" panose="030F0702030302020204" pitchFamily="66" charset="0"/>
                <a:cs typeface="Tahoma" panose="020B0604030504040204" pitchFamily="34" charset="0"/>
              </a:rPr>
              <a:t>(first version: 1998 by Jon Bosak, Tim Bray, C. M. Sperberg-McQueen, James Clark, and several others)</a:t>
            </a:r>
            <a:endParaRPr lang="en-US" altLang="en-US" sz="2000">
              <a:latin typeface="Comic Sans MS" panose="030F0702030302020204" pitchFamily="66" charset="0"/>
              <a:cs typeface="Tahoma" panose="020B0604030504040204" pitchFamily="34" charset="0"/>
            </a:endParaRPr>
          </a:p>
        </p:txBody>
      </p:sp>
      <p:sp>
        <p:nvSpPr>
          <p:cNvPr id="11277" name="TextBox 2">
            <a:extLst>
              <a:ext uri="{FF2B5EF4-FFF2-40B4-BE49-F238E27FC236}">
                <a16:creationId xmlns:a16="http://schemas.microsoft.com/office/drawing/2014/main" id="{1848D2A8-398D-49CB-9987-2E5DE640B648}"/>
              </a:ext>
            </a:extLst>
          </p:cNvPr>
          <p:cNvSpPr txBox="1">
            <a:spLocks noChangeArrowheads="1"/>
          </p:cNvSpPr>
          <p:nvPr/>
        </p:nvSpPr>
        <p:spPr bwMode="auto">
          <a:xfrm>
            <a:off x="4495800" y="3278188"/>
            <a:ext cx="4181475" cy="258603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a:latin typeface="Comic Sans MS" panose="030F0702030302020204" pitchFamily="66" charset="0"/>
              </a:rPr>
              <a:t>Retrieve the titles of all the books that cost more than 30 dollars</a:t>
            </a:r>
          </a:p>
          <a:p>
            <a:pPr>
              <a:spcBef>
                <a:spcPct val="0"/>
              </a:spcBef>
              <a:buFontTx/>
              <a:buNone/>
            </a:pPr>
            <a:endParaRPr lang="en-US" altLang="en-US" sz="1800">
              <a:latin typeface="Comic Sans MS" panose="030F0702030302020204" pitchFamily="66" charset="0"/>
            </a:endParaRPr>
          </a:p>
          <a:p>
            <a:pPr>
              <a:spcBef>
                <a:spcPct val="0"/>
              </a:spcBef>
              <a:buFontTx/>
              <a:buNone/>
            </a:pPr>
            <a:r>
              <a:rPr lang="en-US" altLang="en-US" sz="1800">
                <a:latin typeface="Comic Sans MS" panose="030F0702030302020204" pitchFamily="66" charset="0"/>
              </a:rPr>
              <a:t>Query Language: Xquery</a:t>
            </a:r>
          </a:p>
          <a:p>
            <a:pPr>
              <a:spcBef>
                <a:spcPct val="0"/>
              </a:spcBef>
              <a:buFontTx/>
              <a:buNone/>
            </a:pPr>
            <a:endParaRPr lang="en-US" altLang="en-US" sz="1800">
              <a:latin typeface="Comic Sans MS" panose="030F0702030302020204" pitchFamily="66" charset="0"/>
            </a:endParaRPr>
          </a:p>
          <a:p>
            <a:pPr>
              <a:spcBef>
                <a:spcPct val="0"/>
              </a:spcBef>
              <a:buFontTx/>
              <a:buNone/>
            </a:pPr>
            <a:r>
              <a:rPr lang="en-US" altLang="en-US" sz="1800"/>
              <a:t>for $x in doc("books.xml")/books/book</a:t>
            </a:r>
            <a:br>
              <a:rPr lang="en-US" altLang="en-US" sz="1800"/>
            </a:br>
            <a:r>
              <a:rPr lang="en-US" altLang="en-US" sz="1800"/>
              <a:t>where $x/price&gt;30</a:t>
            </a:r>
            <a:br>
              <a:rPr lang="en-US" altLang="en-US" sz="1800"/>
            </a:br>
            <a:r>
              <a:rPr lang="en-US" altLang="en-US" sz="1800"/>
              <a:t>order by $x/title</a:t>
            </a:r>
            <a:br>
              <a:rPr lang="en-US" altLang="en-US" sz="1800"/>
            </a:br>
            <a:r>
              <a:rPr lang="en-US" altLang="en-US" sz="1800"/>
              <a:t>return $x/title</a:t>
            </a:r>
          </a:p>
        </p:txBody>
      </p:sp>
      <p:sp>
        <p:nvSpPr>
          <p:cNvPr id="4" name="TextBox 3">
            <a:extLst>
              <a:ext uri="{FF2B5EF4-FFF2-40B4-BE49-F238E27FC236}">
                <a16:creationId xmlns:a16="http://schemas.microsoft.com/office/drawing/2014/main" id="{D8413533-E285-4437-84C1-D7572EC5D8FF}"/>
              </a:ext>
            </a:extLst>
          </p:cNvPr>
          <p:cNvSpPr txBox="1">
            <a:spLocks noChangeArrowheads="1"/>
          </p:cNvSpPr>
          <p:nvPr/>
        </p:nvSpPr>
        <p:spPr bwMode="auto">
          <a:xfrm>
            <a:off x="1524000" y="5426075"/>
            <a:ext cx="1352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books.xml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77"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FDEC686-537B-428C-A668-4FB84B1EE917}"/>
              </a:ext>
            </a:extLst>
          </p:cNvPr>
          <p:cNvSpPr>
            <a:spLocks noGrp="1" noChangeArrowheads="1"/>
          </p:cNvSpPr>
          <p:nvPr>
            <p:ph type="title"/>
          </p:nvPr>
        </p:nvSpPr>
        <p:spPr>
          <a:xfrm>
            <a:off x="1325563" y="307975"/>
            <a:ext cx="6805612" cy="1143000"/>
          </a:xfrm>
        </p:spPr>
        <p:txBody>
          <a:bodyPr anchor="t"/>
          <a:lstStyle/>
          <a:p>
            <a:r>
              <a:rPr lang="en-US" altLang="en-US" sz="4000">
                <a:latin typeface="Comic Sans MS" panose="030F0702030302020204" pitchFamily="66" charset="0"/>
              </a:rPr>
              <a:t>Examples of Data Models </a:t>
            </a:r>
            <a:r>
              <a:rPr lang="en-US" altLang="en-US" sz="3200">
                <a:latin typeface="Comic Sans MS" panose="030F0702030302020204" pitchFamily="66" charset="0"/>
              </a:rPr>
              <a:t>(DBMS specifics)</a:t>
            </a:r>
          </a:p>
        </p:txBody>
      </p:sp>
      <p:pic>
        <p:nvPicPr>
          <p:cNvPr id="17413" name="Picture 4">
            <a:extLst>
              <a:ext uri="{FF2B5EF4-FFF2-40B4-BE49-F238E27FC236}">
                <a16:creationId xmlns:a16="http://schemas.microsoft.com/office/drawing/2014/main" id="{43EF65FA-EAAA-4ABC-97CA-14DF99CA22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4375" y="2195513"/>
            <a:ext cx="25146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
            <a:extLst>
              <a:ext uri="{FF2B5EF4-FFF2-40B4-BE49-F238E27FC236}">
                <a16:creationId xmlns:a16="http://schemas.microsoft.com/office/drawing/2014/main" id="{C04309A2-B92B-44BC-B52F-97280C00B76C}"/>
              </a:ext>
            </a:extLst>
          </p:cNvPr>
          <p:cNvSpPr>
            <a:spLocks noChangeArrowheads="1"/>
          </p:cNvSpPr>
          <p:nvPr/>
        </p:nvSpPr>
        <p:spPr bwMode="auto">
          <a:xfrm>
            <a:off x="962025" y="4576763"/>
            <a:ext cx="3389313" cy="1938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lvl="1">
              <a:spcBef>
                <a:spcPct val="0"/>
              </a:spcBef>
              <a:buFontTx/>
              <a:buNone/>
              <a:defRPr/>
            </a:pPr>
            <a:r>
              <a:rPr lang="en-US" altLang="en-US" sz="1200" dirty="0">
                <a:solidFill>
                  <a:srgbClr val="FF0000"/>
                </a:solidFill>
                <a:latin typeface="Comic Sans MS" panose="030F0702030302020204" pitchFamily="66" charset="0"/>
              </a:rPr>
              <a:t>Austin</a:t>
            </a:r>
            <a:r>
              <a:rPr lang="en-US" altLang="en-US" sz="1200" dirty="0">
                <a:latin typeface="Comic Sans MS" panose="030F0702030302020204" pitchFamily="66" charset="0"/>
              </a:rPr>
              <a:t>: </a:t>
            </a:r>
            <a:r>
              <a:rPr lang="en-US" altLang="en-US" sz="1200" dirty="0">
                <a:solidFill>
                  <a:schemeClr val="accent2">
                    <a:lumMod val="75000"/>
                  </a:schemeClr>
                </a:solidFill>
                <a:latin typeface="Comic Sans MS" panose="030F0702030302020204" pitchFamily="66" charset="0"/>
              </a:rPr>
              <a:t>{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currently: {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a:t>
            </a:r>
            <a:r>
              <a:rPr lang="en-US" altLang="en-US" sz="1200" dirty="0" err="1">
                <a:solidFill>
                  <a:schemeClr val="accent2">
                    <a:lumMod val="75000"/>
                  </a:schemeClr>
                </a:solidFill>
                <a:latin typeface="Comic Sans MS" panose="030F0702030302020204" pitchFamily="66" charset="0"/>
              </a:rPr>
              <a:t>apparentTemperature</a:t>
            </a:r>
            <a:r>
              <a:rPr lang="en-US" altLang="en-US" sz="1200" dirty="0">
                <a:solidFill>
                  <a:schemeClr val="accent2">
                    <a:lumMod val="75000"/>
                  </a:schemeClr>
                </a:solidFill>
                <a:latin typeface="Comic Sans MS" panose="030F0702030302020204" pitchFamily="66" charset="0"/>
              </a:rPr>
              <a:t>: 34.82,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a:t>
            </a:r>
            <a:r>
              <a:rPr lang="en-US" altLang="en-US" sz="1200" dirty="0" err="1">
                <a:solidFill>
                  <a:schemeClr val="accent2">
                    <a:lumMod val="75000"/>
                  </a:schemeClr>
                </a:solidFill>
                <a:latin typeface="Comic Sans MS" panose="030F0702030302020204" pitchFamily="66" charset="0"/>
              </a:rPr>
              <a:t>cloudCover</a:t>
            </a:r>
            <a:r>
              <a:rPr lang="en-US" altLang="en-US" sz="1200" dirty="0">
                <a:solidFill>
                  <a:schemeClr val="accent2">
                    <a:lumMod val="75000"/>
                  </a:schemeClr>
                </a:solidFill>
                <a:latin typeface="Comic Sans MS" panose="030F0702030302020204" pitchFamily="66" charset="0"/>
              </a:rPr>
              <a:t>: 0.99</a:t>
            </a:r>
            <a:r>
              <a:rPr lang="en-US" altLang="en-US" sz="300" dirty="0">
                <a:solidFill>
                  <a:schemeClr val="accent2">
                    <a:lumMod val="75000"/>
                  </a:schemeClr>
                </a:solidFill>
                <a:latin typeface="Comic Sans MS" panose="030F0702030302020204" pitchFamily="66" charset="0"/>
              </a:rPr>
              <a:t>,      </a:t>
            </a:r>
            <a:endParaRPr lang="en-US" altLang="en-US" sz="1200" dirty="0">
              <a:solidFill>
                <a:schemeClr val="accent2">
                  <a:lumMod val="75000"/>
                </a:schemeClr>
              </a:solidFill>
              <a:latin typeface="Comic Sans MS" panose="030F0702030302020204" pitchFamily="66" charset="0"/>
            </a:endParaRP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daily: {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data: {...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flags: { ... }  </a:t>
            </a:r>
          </a:p>
          <a:p>
            <a:pPr lvl="1">
              <a:spcBef>
                <a:spcPct val="0"/>
              </a:spcBef>
              <a:buFontTx/>
              <a:buNone/>
              <a:defRPr/>
            </a:pPr>
            <a:r>
              <a:rPr lang="en-US" altLang="en-US" sz="1200" dirty="0">
                <a:solidFill>
                  <a:schemeClr val="accent2">
                    <a:lumMod val="75000"/>
                  </a:schemeClr>
                </a:solidFill>
                <a:latin typeface="Comic Sans MS" panose="030F0702030302020204" pitchFamily="66" charset="0"/>
              </a:rPr>
              <a:t>  }</a:t>
            </a:r>
          </a:p>
        </p:txBody>
      </p:sp>
      <p:sp>
        <p:nvSpPr>
          <p:cNvPr id="17415" name="TextBox 5">
            <a:extLst>
              <a:ext uri="{FF2B5EF4-FFF2-40B4-BE49-F238E27FC236}">
                <a16:creationId xmlns:a16="http://schemas.microsoft.com/office/drawing/2014/main" id="{31D24420-25A4-4FAA-8445-8F1CB66E47F4}"/>
              </a:ext>
            </a:extLst>
          </p:cNvPr>
          <p:cNvSpPr txBox="1">
            <a:spLocks noChangeArrowheads="1"/>
          </p:cNvSpPr>
          <p:nvPr/>
        </p:nvSpPr>
        <p:spPr bwMode="auto">
          <a:xfrm>
            <a:off x="625475" y="3732213"/>
            <a:ext cx="50069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Tahoma" panose="020B0604030504040204" pitchFamily="34" charset="0"/>
              </a:rPr>
              <a:t>Key-value store variants</a:t>
            </a:r>
          </a:p>
          <a:p>
            <a:pPr>
              <a:spcBef>
                <a:spcPct val="0"/>
              </a:spcBef>
              <a:buFontTx/>
              <a:buNone/>
            </a:pPr>
            <a:r>
              <a:rPr lang="en-US" altLang="en-US" sz="1400">
                <a:latin typeface="Tahoma" panose="020B0604030504040204" pitchFamily="34" charset="0"/>
              </a:rPr>
              <a:t>    - simple key and value pair </a:t>
            </a:r>
            <a:r>
              <a:rPr lang="en-US" altLang="en-US" sz="1400">
                <a:latin typeface="Tahoma" panose="020B0604030504040204" pitchFamily="34" charset="0"/>
                <a:sym typeface="Wingdings" panose="05000000000000000000" pitchFamily="2" charset="2"/>
              </a:rPr>
              <a:t> key-value store (e.g., redis)</a:t>
            </a:r>
            <a:endParaRPr lang="en-US" altLang="en-US" sz="1400">
              <a:latin typeface="Tahoma" panose="020B0604030504040204" pitchFamily="34" charset="0"/>
            </a:endParaRPr>
          </a:p>
          <a:p>
            <a:pPr>
              <a:spcBef>
                <a:spcPct val="0"/>
              </a:spcBef>
              <a:buFontTx/>
              <a:buNone/>
            </a:pPr>
            <a:r>
              <a:rPr lang="en-US" altLang="en-US" sz="1400">
                <a:latin typeface="Tahoma" panose="020B0604030504040204" pitchFamily="34" charset="0"/>
              </a:rPr>
              <a:t>    - data stored in JSON/XML </a:t>
            </a:r>
            <a:r>
              <a:rPr lang="en-US" altLang="en-US" sz="1400">
                <a:latin typeface="Tahoma" panose="020B0604030504040204" pitchFamily="34" charset="0"/>
                <a:sym typeface="Wingdings" panose="05000000000000000000" pitchFamily="2" charset="2"/>
              </a:rPr>
              <a:t> Document stores</a:t>
            </a:r>
            <a:endParaRPr lang="en-US" altLang="en-US" sz="1400">
              <a:latin typeface="Tahoma" panose="020B0604030504040204" pitchFamily="34" charset="0"/>
            </a:endParaRPr>
          </a:p>
        </p:txBody>
      </p:sp>
      <p:sp>
        <p:nvSpPr>
          <p:cNvPr id="17416" name="TextBox 8">
            <a:extLst>
              <a:ext uri="{FF2B5EF4-FFF2-40B4-BE49-F238E27FC236}">
                <a16:creationId xmlns:a16="http://schemas.microsoft.com/office/drawing/2014/main" id="{2CDD7F20-3906-49A8-8E99-1AD4B643E6E1}"/>
              </a:ext>
            </a:extLst>
          </p:cNvPr>
          <p:cNvSpPr txBox="1">
            <a:spLocks noChangeArrowheads="1"/>
          </p:cNvSpPr>
          <p:nvPr/>
        </p:nvSpPr>
        <p:spPr bwMode="auto">
          <a:xfrm>
            <a:off x="5632450" y="1852613"/>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Tahoma" panose="020B0604030504040204" pitchFamily="34" charset="0"/>
              </a:rPr>
              <a:t>Property Graph Data Model</a:t>
            </a:r>
          </a:p>
        </p:txBody>
      </p:sp>
      <p:sp>
        <p:nvSpPr>
          <p:cNvPr id="4" name="Rectangle 3">
            <a:extLst>
              <a:ext uri="{FF2B5EF4-FFF2-40B4-BE49-F238E27FC236}">
                <a16:creationId xmlns:a16="http://schemas.microsoft.com/office/drawing/2014/main" id="{946773AC-53BB-4DD7-B4D8-C387606270A1}"/>
              </a:ext>
            </a:extLst>
          </p:cNvPr>
          <p:cNvSpPr>
            <a:spLocks noChangeArrowheads="1"/>
          </p:cNvSpPr>
          <p:nvPr/>
        </p:nvSpPr>
        <p:spPr bwMode="auto">
          <a:xfrm>
            <a:off x="6394450" y="4679950"/>
            <a:ext cx="2216150" cy="138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200">
                <a:latin typeface="Comic Sans MS" panose="030F0702030302020204" pitchFamily="66" charset="0"/>
              </a:rPr>
              <a:t>Query language: Cypher</a:t>
            </a:r>
          </a:p>
          <a:p>
            <a:pPr>
              <a:spcBef>
                <a:spcPct val="0"/>
              </a:spcBef>
              <a:buFontTx/>
              <a:buNone/>
            </a:pPr>
            <a:endParaRPr lang="en-US" altLang="en-US" sz="1200">
              <a:latin typeface="Comic Sans MS" panose="030F0702030302020204" pitchFamily="66" charset="0"/>
            </a:endParaRPr>
          </a:p>
          <a:p>
            <a:pPr>
              <a:spcBef>
                <a:spcPct val="0"/>
              </a:spcBef>
              <a:buFontTx/>
              <a:buNone/>
            </a:pPr>
            <a:r>
              <a:rPr lang="en-US" altLang="en-US" sz="1200">
                <a:latin typeface="Comic Sans MS" panose="030F0702030302020204" pitchFamily="66" charset="0"/>
              </a:rPr>
              <a:t>Show all nodes with ‘Harry’ as the name.</a:t>
            </a:r>
          </a:p>
          <a:p>
            <a:pPr>
              <a:spcBef>
                <a:spcPct val="0"/>
              </a:spcBef>
              <a:buFontTx/>
              <a:buNone/>
            </a:pPr>
            <a:endParaRPr lang="en-US" altLang="en-US" sz="1200">
              <a:latin typeface="Comic Sans MS" panose="030F0702030302020204" pitchFamily="66" charset="0"/>
            </a:endParaRPr>
          </a:p>
          <a:p>
            <a:pPr>
              <a:spcBef>
                <a:spcPct val="0"/>
              </a:spcBef>
              <a:buFontTx/>
              <a:buNone/>
            </a:pPr>
            <a:r>
              <a:rPr lang="en-US" altLang="en-US" sz="1200">
                <a:latin typeface="Comic Sans MS" panose="030F0702030302020204" pitchFamily="66" charset="0"/>
              </a:rPr>
              <a:t>MATCH (n) where n.name=‘Harry' return n</a:t>
            </a:r>
          </a:p>
        </p:txBody>
      </p:sp>
      <p:sp>
        <p:nvSpPr>
          <p:cNvPr id="5" name="TextBox 4">
            <a:extLst>
              <a:ext uri="{FF2B5EF4-FFF2-40B4-BE49-F238E27FC236}">
                <a16:creationId xmlns:a16="http://schemas.microsoft.com/office/drawing/2014/main" id="{79515480-241D-41AE-A95B-17AD459BB212}"/>
              </a:ext>
            </a:extLst>
          </p:cNvPr>
          <p:cNvSpPr txBox="1"/>
          <p:nvPr/>
        </p:nvSpPr>
        <p:spPr>
          <a:xfrm>
            <a:off x="658813" y="1852613"/>
            <a:ext cx="3432175" cy="2244725"/>
          </a:xfrm>
          <a:prstGeom prst="rect">
            <a:avLst/>
          </a:prstGeom>
          <a:noFill/>
        </p:spPr>
        <p:txBody>
          <a:bodyPr wrap="none">
            <a:spAutoFit/>
          </a:bodyPr>
          <a:lstStyle/>
          <a:p>
            <a:pPr>
              <a:defRPr/>
            </a:pPr>
            <a:r>
              <a:rPr lang="en-US" sz="2000" dirty="0"/>
              <a:t>No-SQL: Not only SQL</a:t>
            </a:r>
          </a:p>
          <a:p>
            <a:pPr>
              <a:defRPr/>
            </a:pPr>
            <a:endParaRPr lang="en-US" sz="2000" dirty="0"/>
          </a:p>
          <a:p>
            <a:pPr marL="342900" indent="-342900">
              <a:buFontTx/>
              <a:buChar char="-"/>
              <a:defRPr/>
            </a:pPr>
            <a:r>
              <a:rPr lang="en-US" sz="2000" dirty="0"/>
              <a:t>Graph Data Model</a:t>
            </a:r>
          </a:p>
          <a:p>
            <a:pPr marL="342900" indent="-342900">
              <a:buFontTx/>
              <a:buChar char="-"/>
              <a:defRPr/>
            </a:pPr>
            <a:r>
              <a:rPr lang="en-US" sz="2000" dirty="0"/>
              <a:t>Key-value store variants</a:t>
            </a:r>
          </a:p>
          <a:p>
            <a:pPr marL="342900" indent="-342900">
              <a:buFontTx/>
              <a:buChar char="-"/>
              <a:defRPr/>
            </a:pPr>
            <a:r>
              <a:rPr lang="en-US" sz="2000" dirty="0"/>
              <a:t>Column family stores </a:t>
            </a:r>
          </a:p>
          <a:p>
            <a:pPr marL="342900" indent="-342900">
              <a:buFontTx/>
              <a:buChar char="-"/>
              <a:defRPr/>
            </a:pPr>
            <a:endParaRPr lang="en-US" sz="2000" dirty="0"/>
          </a:p>
          <a:p>
            <a:pPr marL="342900" indent="-342900">
              <a:buFontTx/>
              <a:buChar char="-"/>
              <a:defRPr/>
            </a:pPr>
            <a:endParaRPr lang="en-US" sz="2000" dirty="0"/>
          </a:p>
        </p:txBody>
      </p:sp>
      <p:sp>
        <p:nvSpPr>
          <p:cNvPr id="7" name="TextBox 6">
            <a:extLst>
              <a:ext uri="{FF2B5EF4-FFF2-40B4-BE49-F238E27FC236}">
                <a16:creationId xmlns:a16="http://schemas.microsoft.com/office/drawing/2014/main" id="{6BF8C659-6F96-45CB-AA89-B7F58DD06664}"/>
              </a:ext>
            </a:extLst>
          </p:cNvPr>
          <p:cNvSpPr txBox="1">
            <a:spLocks noChangeArrowheads="1"/>
          </p:cNvSpPr>
          <p:nvPr/>
        </p:nvSpPr>
        <p:spPr bwMode="auto">
          <a:xfrm>
            <a:off x="6242050" y="6281738"/>
            <a:ext cx="1279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latin typeface="Comic Sans MS" panose="030F0702030302020204" pitchFamily="66" charset="0"/>
              </a:rPr>
              <a:t>[Neo4j book]</a:t>
            </a:r>
          </a:p>
        </p:txBody>
      </p:sp>
      <p:sp>
        <p:nvSpPr>
          <p:cNvPr id="3" name="TextBox 2">
            <a:extLst>
              <a:ext uri="{FF2B5EF4-FFF2-40B4-BE49-F238E27FC236}">
                <a16:creationId xmlns:a16="http://schemas.microsoft.com/office/drawing/2014/main" id="{945111CB-DD6B-4F50-B201-2A4ACF802ABB}"/>
              </a:ext>
            </a:extLst>
          </p:cNvPr>
          <p:cNvSpPr txBox="1">
            <a:spLocks noChangeArrowheads="1"/>
          </p:cNvSpPr>
          <p:nvPr/>
        </p:nvSpPr>
        <p:spPr bwMode="auto">
          <a:xfrm>
            <a:off x="5943600" y="4302125"/>
            <a:ext cx="202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Neo4j, Titan,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P spid="17415" grpId="0"/>
      <p:bldP spid="17416" grpId="0"/>
      <p:bldP spid="4" grpId="0" animBg="1"/>
      <p:bldP spid="7"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Rectangle 34">
            <a:extLst>
              <a:ext uri="{FF2B5EF4-FFF2-40B4-BE49-F238E27FC236}">
                <a16:creationId xmlns:a16="http://schemas.microsoft.com/office/drawing/2014/main" id="{686DF9EF-8BC7-4180-9D7A-18CFB0D83728}"/>
              </a:ext>
            </a:extLst>
          </p:cNvPr>
          <p:cNvSpPr>
            <a:spLocks noChangeArrowheads="1"/>
          </p:cNvSpPr>
          <p:nvPr/>
        </p:nvSpPr>
        <p:spPr bwMode="auto">
          <a:xfrm>
            <a:off x="3422650" y="4800600"/>
            <a:ext cx="2057400" cy="381000"/>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9218" name="Oval 4">
            <a:extLst>
              <a:ext uri="{FF2B5EF4-FFF2-40B4-BE49-F238E27FC236}">
                <a16:creationId xmlns:a16="http://schemas.microsoft.com/office/drawing/2014/main" id="{0B10E17D-9AEE-4F78-A740-BAF0C23D4781}"/>
              </a:ext>
            </a:extLst>
          </p:cNvPr>
          <p:cNvSpPr>
            <a:spLocks noChangeArrowheads="1"/>
          </p:cNvSpPr>
          <p:nvPr/>
        </p:nvSpPr>
        <p:spPr bwMode="auto">
          <a:xfrm>
            <a:off x="3346450" y="304800"/>
            <a:ext cx="2057400" cy="685800"/>
          </a:xfrm>
          <a:prstGeom prst="ellipse">
            <a:avLst/>
          </a:prstGeom>
          <a:solidFill>
            <a:schemeClr val="accent2">
              <a:lumMod val="20000"/>
              <a:lumOff val="80000"/>
            </a:schemeClr>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28676" name="Text Box 5">
            <a:extLst>
              <a:ext uri="{FF2B5EF4-FFF2-40B4-BE49-F238E27FC236}">
                <a16:creationId xmlns:a16="http://schemas.microsoft.com/office/drawing/2014/main" id="{663A257B-ABA6-4CA5-AA15-676E45465C78}"/>
              </a:ext>
            </a:extLst>
          </p:cNvPr>
          <p:cNvSpPr txBox="1">
            <a:spLocks noChangeArrowheads="1"/>
          </p:cNvSpPr>
          <p:nvPr/>
        </p:nvSpPr>
        <p:spPr bwMode="auto">
          <a:xfrm>
            <a:off x="3711575" y="474663"/>
            <a:ext cx="130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miniworld</a:t>
            </a:r>
          </a:p>
        </p:txBody>
      </p:sp>
      <p:sp>
        <p:nvSpPr>
          <p:cNvPr id="20484" name="Rectangle 6">
            <a:extLst>
              <a:ext uri="{FF2B5EF4-FFF2-40B4-BE49-F238E27FC236}">
                <a16:creationId xmlns:a16="http://schemas.microsoft.com/office/drawing/2014/main" id="{47860B2B-8A6F-4A97-93FB-9E7FDAC1A392}"/>
              </a:ext>
            </a:extLst>
          </p:cNvPr>
          <p:cNvSpPr>
            <a:spLocks noChangeArrowheads="1"/>
          </p:cNvSpPr>
          <p:nvPr/>
        </p:nvSpPr>
        <p:spPr bwMode="auto">
          <a:xfrm>
            <a:off x="2600325" y="1177925"/>
            <a:ext cx="3886200" cy="422275"/>
          </a:xfrm>
          <a:prstGeom prst="rect">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28678" name="Text Box 7">
            <a:extLst>
              <a:ext uri="{FF2B5EF4-FFF2-40B4-BE49-F238E27FC236}">
                <a16:creationId xmlns:a16="http://schemas.microsoft.com/office/drawing/2014/main" id="{0EF1149A-0395-430C-A6F2-00C9AD145A3D}"/>
              </a:ext>
            </a:extLst>
          </p:cNvPr>
          <p:cNvSpPr txBox="1">
            <a:spLocks noChangeArrowheads="1"/>
          </p:cNvSpPr>
          <p:nvPr/>
        </p:nvSpPr>
        <p:spPr bwMode="auto">
          <a:xfrm>
            <a:off x="2660650" y="1219200"/>
            <a:ext cx="3636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Requirements collection analysis</a:t>
            </a:r>
          </a:p>
        </p:txBody>
      </p:sp>
      <p:sp>
        <p:nvSpPr>
          <p:cNvPr id="28679" name="Text Box 8">
            <a:extLst>
              <a:ext uri="{FF2B5EF4-FFF2-40B4-BE49-F238E27FC236}">
                <a16:creationId xmlns:a16="http://schemas.microsoft.com/office/drawing/2014/main" id="{4372A80A-F973-4996-84F6-C8B36E8CBE94}"/>
              </a:ext>
            </a:extLst>
          </p:cNvPr>
          <p:cNvSpPr txBox="1">
            <a:spLocks noChangeArrowheads="1"/>
          </p:cNvSpPr>
          <p:nvPr/>
        </p:nvSpPr>
        <p:spPr bwMode="auto">
          <a:xfrm>
            <a:off x="3270250" y="2438400"/>
            <a:ext cx="2106613" cy="366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Design</a:t>
            </a:r>
          </a:p>
        </p:txBody>
      </p:sp>
      <p:sp>
        <p:nvSpPr>
          <p:cNvPr id="28680" name="Text Box 9">
            <a:extLst>
              <a:ext uri="{FF2B5EF4-FFF2-40B4-BE49-F238E27FC236}">
                <a16:creationId xmlns:a16="http://schemas.microsoft.com/office/drawing/2014/main" id="{BBC37578-8F70-42C0-836D-DE80995A8195}"/>
              </a:ext>
            </a:extLst>
          </p:cNvPr>
          <p:cNvSpPr txBox="1">
            <a:spLocks noChangeArrowheads="1"/>
          </p:cNvSpPr>
          <p:nvPr/>
        </p:nvSpPr>
        <p:spPr bwMode="auto">
          <a:xfrm>
            <a:off x="3048000" y="3657600"/>
            <a:ext cx="3629025"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Data Model Mapping/Conversion</a:t>
            </a:r>
          </a:p>
        </p:txBody>
      </p:sp>
      <p:sp>
        <p:nvSpPr>
          <p:cNvPr id="28681" name="Text Box 10">
            <a:extLst>
              <a:ext uri="{FF2B5EF4-FFF2-40B4-BE49-F238E27FC236}">
                <a16:creationId xmlns:a16="http://schemas.microsoft.com/office/drawing/2014/main" id="{89E72B1E-6AC0-454A-859A-93AB56CA1CAE}"/>
              </a:ext>
            </a:extLst>
          </p:cNvPr>
          <p:cNvSpPr txBox="1">
            <a:spLocks noChangeArrowheads="1"/>
          </p:cNvSpPr>
          <p:nvPr/>
        </p:nvSpPr>
        <p:spPr bwMode="auto">
          <a:xfrm>
            <a:off x="3498850" y="4800600"/>
            <a:ext cx="179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Physical Design</a:t>
            </a:r>
          </a:p>
        </p:txBody>
      </p:sp>
      <p:sp>
        <p:nvSpPr>
          <p:cNvPr id="28682" name="Text Box 11">
            <a:extLst>
              <a:ext uri="{FF2B5EF4-FFF2-40B4-BE49-F238E27FC236}">
                <a16:creationId xmlns:a16="http://schemas.microsoft.com/office/drawing/2014/main" id="{3DB8E760-37AF-49F2-8C15-90AD585A2EB3}"/>
              </a:ext>
            </a:extLst>
          </p:cNvPr>
          <p:cNvSpPr txBox="1">
            <a:spLocks noChangeArrowheads="1"/>
          </p:cNvSpPr>
          <p:nvPr/>
        </p:nvSpPr>
        <p:spPr bwMode="auto">
          <a:xfrm>
            <a:off x="3117850" y="1828800"/>
            <a:ext cx="3694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Database Requirements (in text)</a:t>
            </a:r>
          </a:p>
        </p:txBody>
      </p:sp>
      <p:sp>
        <p:nvSpPr>
          <p:cNvPr id="28683" name="Line 12">
            <a:extLst>
              <a:ext uri="{FF2B5EF4-FFF2-40B4-BE49-F238E27FC236}">
                <a16:creationId xmlns:a16="http://schemas.microsoft.com/office/drawing/2014/main" id="{83A9955B-D782-40AE-AB3A-0C0D4583947F}"/>
              </a:ext>
            </a:extLst>
          </p:cNvPr>
          <p:cNvSpPr>
            <a:spLocks noChangeShapeType="1"/>
          </p:cNvSpPr>
          <p:nvPr/>
        </p:nvSpPr>
        <p:spPr bwMode="auto">
          <a:xfrm>
            <a:off x="4337050" y="160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3">
            <a:extLst>
              <a:ext uri="{FF2B5EF4-FFF2-40B4-BE49-F238E27FC236}">
                <a16:creationId xmlns:a16="http://schemas.microsoft.com/office/drawing/2014/main" id="{927020B2-A1BA-4EF7-85B6-3D61A3DD01AE}"/>
              </a:ext>
            </a:extLst>
          </p:cNvPr>
          <p:cNvSpPr>
            <a:spLocks noChangeShapeType="1"/>
          </p:cNvSpPr>
          <p:nvPr/>
        </p:nvSpPr>
        <p:spPr bwMode="auto">
          <a:xfrm>
            <a:off x="4337050" y="990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4">
            <a:extLst>
              <a:ext uri="{FF2B5EF4-FFF2-40B4-BE49-F238E27FC236}">
                <a16:creationId xmlns:a16="http://schemas.microsoft.com/office/drawing/2014/main" id="{32D68CF3-F08A-4702-8CF0-AB1976709CED}"/>
              </a:ext>
            </a:extLst>
          </p:cNvPr>
          <p:cNvSpPr>
            <a:spLocks noChangeShapeType="1"/>
          </p:cNvSpPr>
          <p:nvPr/>
        </p:nvSpPr>
        <p:spPr bwMode="auto">
          <a:xfrm>
            <a:off x="4337050" y="213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Rectangle 15">
            <a:extLst>
              <a:ext uri="{FF2B5EF4-FFF2-40B4-BE49-F238E27FC236}">
                <a16:creationId xmlns:a16="http://schemas.microsoft.com/office/drawing/2014/main" id="{0F240EC2-BCB8-4238-B422-5F2E800D0839}"/>
              </a:ext>
            </a:extLst>
          </p:cNvPr>
          <p:cNvSpPr>
            <a:spLocks noChangeArrowheads="1"/>
          </p:cNvSpPr>
          <p:nvPr/>
        </p:nvSpPr>
        <p:spPr bwMode="auto">
          <a:xfrm>
            <a:off x="3270250" y="2438400"/>
            <a:ext cx="2133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8687" name="Line 16">
            <a:extLst>
              <a:ext uri="{FF2B5EF4-FFF2-40B4-BE49-F238E27FC236}">
                <a16:creationId xmlns:a16="http://schemas.microsoft.com/office/drawing/2014/main" id="{5AFFD9CB-682D-4727-B556-00980B6E2006}"/>
              </a:ext>
            </a:extLst>
          </p:cNvPr>
          <p:cNvSpPr>
            <a:spLocks noChangeShapeType="1"/>
          </p:cNvSpPr>
          <p:nvPr/>
        </p:nvSpPr>
        <p:spPr bwMode="auto">
          <a:xfrm>
            <a:off x="4337050" y="2819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7">
            <a:extLst>
              <a:ext uri="{FF2B5EF4-FFF2-40B4-BE49-F238E27FC236}">
                <a16:creationId xmlns:a16="http://schemas.microsoft.com/office/drawing/2014/main" id="{40847F1A-3ED7-49D7-BCCD-170A1126D402}"/>
              </a:ext>
            </a:extLst>
          </p:cNvPr>
          <p:cNvSpPr txBox="1">
            <a:spLocks noChangeArrowheads="1"/>
          </p:cNvSpPr>
          <p:nvPr/>
        </p:nvSpPr>
        <p:spPr bwMode="auto">
          <a:xfrm>
            <a:off x="3194050" y="3048000"/>
            <a:ext cx="563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Schema (in a high-level data model, ER)</a:t>
            </a:r>
          </a:p>
        </p:txBody>
      </p:sp>
      <p:sp>
        <p:nvSpPr>
          <p:cNvPr id="28689" name="Line 18">
            <a:extLst>
              <a:ext uri="{FF2B5EF4-FFF2-40B4-BE49-F238E27FC236}">
                <a16:creationId xmlns:a16="http://schemas.microsoft.com/office/drawing/2014/main" id="{D84E30C8-5504-4956-9285-D0C9C1872023}"/>
              </a:ext>
            </a:extLst>
          </p:cNvPr>
          <p:cNvSpPr>
            <a:spLocks noChangeShapeType="1"/>
          </p:cNvSpPr>
          <p:nvPr/>
        </p:nvSpPr>
        <p:spPr bwMode="auto">
          <a:xfrm>
            <a:off x="4337050"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0" name="Rectangle 19">
            <a:extLst>
              <a:ext uri="{FF2B5EF4-FFF2-40B4-BE49-F238E27FC236}">
                <a16:creationId xmlns:a16="http://schemas.microsoft.com/office/drawing/2014/main" id="{1C151047-A75F-4079-8B8C-C8AC192ABF11}"/>
              </a:ext>
            </a:extLst>
          </p:cNvPr>
          <p:cNvSpPr>
            <a:spLocks noChangeArrowheads="1"/>
          </p:cNvSpPr>
          <p:nvPr/>
        </p:nvSpPr>
        <p:spPr bwMode="auto">
          <a:xfrm>
            <a:off x="3076575" y="3657600"/>
            <a:ext cx="362902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8691" name="Line 22">
            <a:extLst>
              <a:ext uri="{FF2B5EF4-FFF2-40B4-BE49-F238E27FC236}">
                <a16:creationId xmlns:a16="http://schemas.microsoft.com/office/drawing/2014/main" id="{65BB234F-3EDC-4ABC-B0AD-AA08A2E0D121}"/>
              </a:ext>
            </a:extLst>
          </p:cNvPr>
          <p:cNvSpPr>
            <a:spLocks noChangeShapeType="1"/>
          </p:cNvSpPr>
          <p:nvPr/>
        </p:nvSpPr>
        <p:spPr bwMode="auto">
          <a:xfrm>
            <a:off x="5632450" y="26670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3">
            <a:extLst>
              <a:ext uri="{FF2B5EF4-FFF2-40B4-BE49-F238E27FC236}">
                <a16:creationId xmlns:a16="http://schemas.microsoft.com/office/drawing/2014/main" id="{7B1A552E-6831-4BDC-ABB8-C40B514A951F}"/>
              </a:ext>
            </a:extLst>
          </p:cNvPr>
          <p:cNvSpPr>
            <a:spLocks noChangeShapeType="1"/>
          </p:cNvSpPr>
          <p:nvPr/>
        </p:nvSpPr>
        <p:spPr bwMode="auto">
          <a:xfrm flipV="1">
            <a:off x="7385050" y="1371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4">
            <a:extLst>
              <a:ext uri="{FF2B5EF4-FFF2-40B4-BE49-F238E27FC236}">
                <a16:creationId xmlns:a16="http://schemas.microsoft.com/office/drawing/2014/main" id="{5ABD2D19-B5D9-419A-A93C-3E88694B5901}"/>
              </a:ext>
            </a:extLst>
          </p:cNvPr>
          <p:cNvSpPr>
            <a:spLocks noChangeShapeType="1"/>
          </p:cNvSpPr>
          <p:nvPr/>
        </p:nvSpPr>
        <p:spPr bwMode="auto">
          <a:xfrm flipH="1">
            <a:off x="6546850" y="1371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5">
            <a:extLst>
              <a:ext uri="{FF2B5EF4-FFF2-40B4-BE49-F238E27FC236}">
                <a16:creationId xmlns:a16="http://schemas.microsoft.com/office/drawing/2014/main" id="{9EA1E837-F51B-43F8-AB7A-F439525E67DF}"/>
              </a:ext>
            </a:extLst>
          </p:cNvPr>
          <p:cNvSpPr>
            <a:spLocks noChangeShapeType="1"/>
          </p:cNvSpPr>
          <p:nvPr/>
        </p:nvSpPr>
        <p:spPr bwMode="auto">
          <a:xfrm flipH="1" flipV="1">
            <a:off x="527050" y="3810000"/>
            <a:ext cx="2143125" cy="31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Text Box 26">
            <a:extLst>
              <a:ext uri="{FF2B5EF4-FFF2-40B4-BE49-F238E27FC236}">
                <a16:creationId xmlns:a16="http://schemas.microsoft.com/office/drawing/2014/main" id="{502D0BE6-B1B5-4871-B27F-4871BDF25EF9}"/>
              </a:ext>
            </a:extLst>
          </p:cNvPr>
          <p:cNvSpPr txBox="1">
            <a:spLocks noChangeArrowheads="1"/>
          </p:cNvSpPr>
          <p:nvPr/>
        </p:nvSpPr>
        <p:spPr bwMode="auto">
          <a:xfrm>
            <a:off x="679450" y="3505200"/>
            <a:ext cx="199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DBMS independent</a:t>
            </a:r>
          </a:p>
        </p:txBody>
      </p:sp>
      <p:sp>
        <p:nvSpPr>
          <p:cNvPr id="28696" name="Line 27">
            <a:extLst>
              <a:ext uri="{FF2B5EF4-FFF2-40B4-BE49-F238E27FC236}">
                <a16:creationId xmlns:a16="http://schemas.microsoft.com/office/drawing/2014/main" id="{E3467E55-963B-41A0-87A0-81276933502D}"/>
              </a:ext>
            </a:extLst>
          </p:cNvPr>
          <p:cNvSpPr>
            <a:spLocks noChangeShapeType="1"/>
          </p:cNvSpPr>
          <p:nvPr/>
        </p:nvSpPr>
        <p:spPr bwMode="auto">
          <a:xfrm flipV="1">
            <a:off x="603250" y="3352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Text Box 28">
            <a:extLst>
              <a:ext uri="{FF2B5EF4-FFF2-40B4-BE49-F238E27FC236}">
                <a16:creationId xmlns:a16="http://schemas.microsoft.com/office/drawing/2014/main" id="{136F0286-81D8-40C5-BF8A-FF241315C6D1}"/>
              </a:ext>
            </a:extLst>
          </p:cNvPr>
          <p:cNvSpPr txBox="1">
            <a:spLocks noChangeArrowheads="1"/>
          </p:cNvSpPr>
          <p:nvPr/>
        </p:nvSpPr>
        <p:spPr bwMode="auto">
          <a:xfrm>
            <a:off x="755650" y="3886200"/>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DBMS specific</a:t>
            </a:r>
          </a:p>
        </p:txBody>
      </p:sp>
      <p:sp>
        <p:nvSpPr>
          <p:cNvPr id="28698" name="Line 29">
            <a:extLst>
              <a:ext uri="{FF2B5EF4-FFF2-40B4-BE49-F238E27FC236}">
                <a16:creationId xmlns:a16="http://schemas.microsoft.com/office/drawing/2014/main" id="{A017BD6A-FF26-43B1-956C-8897771FFC26}"/>
              </a:ext>
            </a:extLst>
          </p:cNvPr>
          <p:cNvSpPr>
            <a:spLocks noChangeShapeType="1"/>
          </p:cNvSpPr>
          <p:nvPr/>
        </p:nvSpPr>
        <p:spPr bwMode="auto">
          <a:xfrm>
            <a:off x="603250" y="3886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30">
            <a:extLst>
              <a:ext uri="{FF2B5EF4-FFF2-40B4-BE49-F238E27FC236}">
                <a16:creationId xmlns:a16="http://schemas.microsoft.com/office/drawing/2014/main" id="{E2E002AE-6CDD-4D6F-BBE4-68538D0B25F7}"/>
              </a:ext>
            </a:extLst>
          </p:cNvPr>
          <p:cNvSpPr>
            <a:spLocks noChangeShapeType="1"/>
          </p:cNvSpPr>
          <p:nvPr/>
        </p:nvSpPr>
        <p:spPr bwMode="auto">
          <a:xfrm>
            <a:off x="4337050" y="4038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Text Box 32">
            <a:extLst>
              <a:ext uri="{FF2B5EF4-FFF2-40B4-BE49-F238E27FC236}">
                <a16:creationId xmlns:a16="http://schemas.microsoft.com/office/drawing/2014/main" id="{53349B94-D723-453D-BC37-718381407C02}"/>
              </a:ext>
            </a:extLst>
          </p:cNvPr>
          <p:cNvSpPr txBox="1">
            <a:spLocks noChangeArrowheads="1"/>
          </p:cNvSpPr>
          <p:nvPr/>
        </p:nvSpPr>
        <p:spPr bwMode="auto">
          <a:xfrm>
            <a:off x="2965450" y="4267200"/>
            <a:ext cx="5905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Schema (in the model of a specific DBMS)</a:t>
            </a:r>
          </a:p>
        </p:txBody>
      </p:sp>
      <p:sp>
        <p:nvSpPr>
          <p:cNvPr id="28701" name="Line 33">
            <a:extLst>
              <a:ext uri="{FF2B5EF4-FFF2-40B4-BE49-F238E27FC236}">
                <a16:creationId xmlns:a16="http://schemas.microsoft.com/office/drawing/2014/main" id="{707DD02B-665F-4D87-BAEA-827CDAF62ED8}"/>
              </a:ext>
            </a:extLst>
          </p:cNvPr>
          <p:cNvSpPr>
            <a:spLocks noChangeShapeType="1"/>
          </p:cNvSpPr>
          <p:nvPr/>
        </p:nvSpPr>
        <p:spPr bwMode="auto">
          <a:xfrm>
            <a:off x="4337050" y="4572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35">
            <a:extLst>
              <a:ext uri="{FF2B5EF4-FFF2-40B4-BE49-F238E27FC236}">
                <a16:creationId xmlns:a16="http://schemas.microsoft.com/office/drawing/2014/main" id="{56159758-A1DF-44CC-A0B8-70E2464D8B64}"/>
              </a:ext>
            </a:extLst>
          </p:cNvPr>
          <p:cNvSpPr txBox="1">
            <a:spLocks noChangeArrowheads="1"/>
          </p:cNvSpPr>
          <p:nvPr/>
        </p:nvSpPr>
        <p:spPr bwMode="auto">
          <a:xfrm>
            <a:off x="2813050" y="5334000"/>
            <a:ext cx="564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Internal Schema (in the model of a specific DBMS)</a:t>
            </a:r>
          </a:p>
        </p:txBody>
      </p:sp>
      <p:sp>
        <p:nvSpPr>
          <p:cNvPr id="28703" name="Line 36">
            <a:extLst>
              <a:ext uri="{FF2B5EF4-FFF2-40B4-BE49-F238E27FC236}">
                <a16:creationId xmlns:a16="http://schemas.microsoft.com/office/drawing/2014/main" id="{8FAFF099-A368-4425-8691-3F1392DED747}"/>
              </a:ext>
            </a:extLst>
          </p:cNvPr>
          <p:cNvSpPr>
            <a:spLocks noChangeShapeType="1"/>
          </p:cNvSpPr>
          <p:nvPr/>
        </p:nvSpPr>
        <p:spPr bwMode="auto">
          <a:xfrm>
            <a:off x="4337050" y="5181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Text Box 37">
            <a:extLst>
              <a:ext uri="{FF2B5EF4-FFF2-40B4-BE49-F238E27FC236}">
                <a16:creationId xmlns:a16="http://schemas.microsoft.com/office/drawing/2014/main" id="{B198D41E-92DD-494C-A84C-0DD0B6108916}"/>
              </a:ext>
            </a:extLst>
          </p:cNvPr>
          <p:cNvSpPr txBox="1">
            <a:spLocks noChangeArrowheads="1"/>
          </p:cNvSpPr>
          <p:nvPr/>
        </p:nvSpPr>
        <p:spPr bwMode="auto">
          <a:xfrm>
            <a:off x="7385050" y="17526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refinement</a:t>
            </a:r>
          </a:p>
        </p:txBody>
      </p:sp>
      <p:grpSp>
        <p:nvGrpSpPr>
          <p:cNvPr id="28705" name="Group 41">
            <a:extLst>
              <a:ext uri="{FF2B5EF4-FFF2-40B4-BE49-F238E27FC236}">
                <a16:creationId xmlns:a16="http://schemas.microsoft.com/office/drawing/2014/main" id="{A344B640-C2C7-4493-9542-6F3F34B159B1}"/>
              </a:ext>
            </a:extLst>
          </p:cNvPr>
          <p:cNvGrpSpPr>
            <a:grpSpLocks/>
          </p:cNvGrpSpPr>
          <p:nvPr/>
        </p:nvGrpSpPr>
        <p:grpSpPr bwMode="auto">
          <a:xfrm>
            <a:off x="3352800" y="5867400"/>
            <a:ext cx="2057400" cy="381000"/>
            <a:chOff x="2156" y="3648"/>
            <a:chExt cx="1296" cy="240"/>
          </a:xfrm>
        </p:grpSpPr>
        <p:sp>
          <p:nvSpPr>
            <p:cNvPr id="28710" name="Text Box 38">
              <a:extLst>
                <a:ext uri="{FF2B5EF4-FFF2-40B4-BE49-F238E27FC236}">
                  <a16:creationId xmlns:a16="http://schemas.microsoft.com/office/drawing/2014/main" id="{980C2B81-9EAB-429D-A9FE-F73AFC176271}"/>
                </a:ext>
              </a:extLst>
            </p:cNvPr>
            <p:cNvSpPr txBox="1">
              <a:spLocks noChangeArrowheads="1"/>
            </p:cNvSpPr>
            <p:nvPr/>
          </p:nvSpPr>
          <p:spPr bwMode="auto">
            <a:xfrm>
              <a:off x="2204" y="3648"/>
              <a:ext cx="1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Security Design</a:t>
              </a:r>
            </a:p>
          </p:txBody>
        </p:sp>
        <p:sp>
          <p:nvSpPr>
            <p:cNvPr id="28711" name="Rectangle 39">
              <a:extLst>
                <a:ext uri="{FF2B5EF4-FFF2-40B4-BE49-F238E27FC236}">
                  <a16:creationId xmlns:a16="http://schemas.microsoft.com/office/drawing/2014/main" id="{8D48DC12-6965-4FB6-B984-E9E6D89B1C0E}"/>
                </a:ext>
              </a:extLst>
            </p:cNvPr>
            <p:cNvSpPr>
              <a:spLocks noChangeArrowheads="1"/>
            </p:cNvSpPr>
            <p:nvPr/>
          </p:nvSpPr>
          <p:spPr bwMode="auto">
            <a:xfrm>
              <a:off x="2156" y="3648"/>
              <a:ext cx="12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28706" name="Line 40">
            <a:extLst>
              <a:ext uri="{FF2B5EF4-FFF2-40B4-BE49-F238E27FC236}">
                <a16:creationId xmlns:a16="http://schemas.microsoft.com/office/drawing/2014/main" id="{19381AE6-1537-497D-A0F5-C1B78DEFFEA0}"/>
              </a:ext>
            </a:extLst>
          </p:cNvPr>
          <p:cNvSpPr>
            <a:spLocks noChangeShapeType="1"/>
          </p:cNvSpPr>
          <p:nvPr/>
        </p:nvSpPr>
        <p:spPr bwMode="auto">
          <a:xfrm>
            <a:off x="4343400" y="5638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AutoShape 42">
            <a:extLst>
              <a:ext uri="{FF2B5EF4-FFF2-40B4-BE49-F238E27FC236}">
                <a16:creationId xmlns:a16="http://schemas.microsoft.com/office/drawing/2014/main" id="{A8253E21-5503-4408-99FF-7BC43490654B}"/>
              </a:ext>
            </a:extLst>
          </p:cNvPr>
          <p:cNvSpPr>
            <a:spLocks noChangeArrowheads="1"/>
          </p:cNvSpPr>
          <p:nvPr/>
        </p:nvSpPr>
        <p:spPr bwMode="auto">
          <a:xfrm>
            <a:off x="414338" y="228600"/>
            <a:ext cx="2057400" cy="1903413"/>
          </a:xfrm>
          <a:prstGeom prst="wedgeEllipseCallout">
            <a:avLst>
              <a:gd name="adj1" fmla="val 65097"/>
              <a:gd name="adj2" fmla="val -7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28708" name="Text Box 43">
            <a:extLst>
              <a:ext uri="{FF2B5EF4-FFF2-40B4-BE49-F238E27FC236}">
                <a16:creationId xmlns:a16="http://schemas.microsoft.com/office/drawing/2014/main" id="{093DAECA-EE91-4E49-9BEE-6CB17CDF8973}"/>
              </a:ext>
            </a:extLst>
          </p:cNvPr>
          <p:cNvSpPr txBox="1">
            <a:spLocks noChangeArrowheads="1"/>
          </p:cNvSpPr>
          <p:nvPr/>
        </p:nvSpPr>
        <p:spPr bwMode="auto">
          <a:xfrm>
            <a:off x="584200" y="527050"/>
            <a:ext cx="17557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1400">
                <a:latin typeface="Comic Sans MS" panose="030F0702030302020204" pitchFamily="66" charset="0"/>
              </a:rPr>
              <a:t>Entity Analysis</a:t>
            </a:r>
          </a:p>
          <a:p>
            <a:pPr eaLnBrk="1" hangingPunct="1">
              <a:spcBef>
                <a:spcPct val="0"/>
              </a:spcBef>
            </a:pPr>
            <a:r>
              <a:rPr lang="en-US" altLang="en-US" sz="1400">
                <a:latin typeface="Comic Sans MS" panose="030F0702030302020204" pitchFamily="66" charset="0"/>
              </a:rPr>
              <a:t>Functional Analysis</a:t>
            </a:r>
          </a:p>
          <a:p>
            <a:pPr eaLnBrk="1" hangingPunct="1">
              <a:spcBef>
                <a:spcPct val="0"/>
              </a:spcBef>
            </a:pPr>
            <a:r>
              <a:rPr lang="en-US" altLang="en-US" sz="1400">
                <a:latin typeface="Comic Sans MS" panose="030F0702030302020204" pitchFamily="66" charset="0"/>
              </a:rPr>
              <a:t>Non functional requirement Analysis</a:t>
            </a:r>
          </a:p>
        </p:txBody>
      </p:sp>
      <p:sp>
        <p:nvSpPr>
          <p:cNvPr id="28709" name="TextBox 38">
            <a:extLst>
              <a:ext uri="{FF2B5EF4-FFF2-40B4-BE49-F238E27FC236}">
                <a16:creationId xmlns:a16="http://schemas.microsoft.com/office/drawing/2014/main" id="{2E056B1E-5A3A-40E1-BF9C-21CB5F656ECE}"/>
              </a:ext>
            </a:extLst>
          </p:cNvPr>
          <p:cNvSpPr txBox="1">
            <a:spLocks noChangeArrowheads="1"/>
          </p:cNvSpPr>
          <p:nvPr/>
        </p:nvSpPr>
        <p:spPr bwMode="auto">
          <a:xfrm>
            <a:off x="5480050" y="76200"/>
            <a:ext cx="3806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Database design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63EB531-1DC4-41DD-B6DC-EC129AD1BD06}"/>
              </a:ext>
            </a:extLst>
          </p:cNvPr>
          <p:cNvSpPr>
            <a:spLocks noGrp="1" noChangeArrowheads="1"/>
          </p:cNvSpPr>
          <p:nvPr>
            <p:ph type="title"/>
          </p:nvPr>
        </p:nvSpPr>
        <p:spPr>
          <a:ln w="28575">
            <a:solidFill>
              <a:schemeClr val="accent6">
                <a:lumMod val="75000"/>
              </a:schemeClr>
            </a:solidFill>
          </a:ln>
        </p:spPr>
        <p:txBody>
          <a:bodyPr/>
          <a:lstStyle/>
          <a:p>
            <a:pPr>
              <a:defRPr/>
            </a:pPr>
            <a:r>
              <a:rPr lang="en-US" altLang="en-US" dirty="0"/>
              <a:t>Take Away</a:t>
            </a:r>
          </a:p>
        </p:txBody>
      </p:sp>
      <p:sp>
        <p:nvSpPr>
          <p:cNvPr id="27651" name="Content Placeholder 2">
            <a:extLst>
              <a:ext uri="{FF2B5EF4-FFF2-40B4-BE49-F238E27FC236}">
                <a16:creationId xmlns:a16="http://schemas.microsoft.com/office/drawing/2014/main" id="{663C41FB-CC3F-4B3C-B2F2-0C70414A5B14}"/>
              </a:ext>
            </a:extLst>
          </p:cNvPr>
          <p:cNvSpPr>
            <a:spLocks noGrp="1" noChangeArrowheads="1"/>
          </p:cNvSpPr>
          <p:nvPr>
            <p:ph idx="1"/>
          </p:nvPr>
        </p:nvSpPr>
        <p:spPr>
          <a:xfrm>
            <a:off x="685800" y="1752600"/>
            <a:ext cx="7772400" cy="4419600"/>
          </a:xfrm>
        </p:spPr>
        <p:txBody>
          <a:bodyPr/>
          <a:lstStyle/>
          <a:p>
            <a:pPr>
              <a:defRPr/>
            </a:pPr>
            <a:r>
              <a:rPr lang="en-US" altLang="en-US" dirty="0"/>
              <a:t>Know what a data model is</a:t>
            </a:r>
          </a:p>
          <a:p>
            <a:pPr lvl="1">
              <a:defRPr/>
            </a:pPr>
            <a:r>
              <a:rPr lang="en-US" altLang="en-US" dirty="0"/>
              <a:t>How to choose a proper DBMS to use?</a:t>
            </a:r>
          </a:p>
          <a:p>
            <a:pPr>
              <a:defRPr/>
            </a:pPr>
            <a:r>
              <a:rPr lang="en-US" altLang="en-US" dirty="0"/>
              <a:t>Know the design process</a:t>
            </a:r>
          </a:p>
          <a:p>
            <a:pPr>
              <a:defRPr/>
            </a:pPr>
            <a:endParaRPr lang="en-US" altLang="en-US" dirty="0"/>
          </a:p>
          <a:p>
            <a:pPr marL="0" indent="0">
              <a:buFontTx/>
              <a:buNone/>
              <a:defRPr/>
            </a:pPr>
            <a:r>
              <a:rPr lang="en-US" altLang="en-US" dirty="0"/>
              <a:t>Database research conferences:</a:t>
            </a:r>
          </a:p>
          <a:p>
            <a:pPr>
              <a:defRPr/>
            </a:pPr>
            <a:r>
              <a:rPr lang="en-US" altLang="en-US" dirty="0">
                <a:hlinkClick r:id="rId3"/>
              </a:rPr>
              <a:t>ACM SIGMOD</a:t>
            </a:r>
            <a:r>
              <a:rPr lang="en-US" altLang="en-US" dirty="0"/>
              <a:t>, </a:t>
            </a:r>
            <a:r>
              <a:rPr lang="en-US" altLang="en-US" dirty="0">
                <a:hlinkClick r:id="rId4"/>
              </a:rPr>
              <a:t>VLDB</a:t>
            </a:r>
            <a:endParaRPr lang="en-US" altLang="en-US" dirty="0"/>
          </a:p>
          <a:p>
            <a:pPr>
              <a:defRPr/>
            </a:pPr>
            <a:r>
              <a:rPr lang="en-US" altLang="en-US" dirty="0">
                <a:hlinkClick r:id="rId5"/>
              </a:rPr>
              <a:t>ACM SIGKDD</a:t>
            </a:r>
            <a:endParaRPr lang="en-US" altLang="en-US" dirty="0"/>
          </a:p>
          <a:p>
            <a:pPr>
              <a:defRPr/>
            </a:pPr>
            <a:r>
              <a:rPr lang="en-US" altLang="en-US" dirty="0">
                <a:hlinkClick r:id="rId6"/>
              </a:rPr>
              <a:t>Database conferences ranking</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841F556-29D4-4953-8FF8-9950750D04C0}"/>
              </a:ext>
            </a:extLst>
          </p:cNvPr>
          <p:cNvSpPr>
            <a:spLocks noGrp="1"/>
          </p:cNvSpPr>
          <p:nvPr>
            <p:ph type="title"/>
          </p:nvPr>
        </p:nvSpPr>
        <p:spPr/>
        <p:txBody>
          <a:bodyPr/>
          <a:lstStyle/>
          <a:p>
            <a:r>
              <a:rPr lang="en-US" altLang="en-US" sz="3600"/>
              <a:t>Questions to ponder:</a:t>
            </a:r>
          </a:p>
        </p:txBody>
      </p:sp>
      <p:sp>
        <p:nvSpPr>
          <p:cNvPr id="7171" name="Content Placeholder 2">
            <a:extLst>
              <a:ext uri="{FF2B5EF4-FFF2-40B4-BE49-F238E27FC236}">
                <a16:creationId xmlns:a16="http://schemas.microsoft.com/office/drawing/2014/main" id="{5E5A35F6-88DC-4826-9F35-A4662CB9E3D0}"/>
              </a:ext>
            </a:extLst>
          </p:cNvPr>
          <p:cNvSpPr>
            <a:spLocks noGrp="1"/>
          </p:cNvSpPr>
          <p:nvPr>
            <p:ph idx="1"/>
          </p:nvPr>
        </p:nvSpPr>
        <p:spPr/>
        <p:txBody>
          <a:bodyPr/>
          <a:lstStyle/>
          <a:p>
            <a:r>
              <a:rPr lang="en-US" altLang="en-US" sz="3600"/>
              <a:t>How to design a good database and a database application?</a:t>
            </a:r>
          </a:p>
          <a:p>
            <a:endParaRPr lang="en-US" altLang="en-US" sz="3600"/>
          </a:p>
          <a:p>
            <a:r>
              <a:rPr lang="en-US" altLang="en-US" sz="3600"/>
              <a:t>What is a good database?</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68E4110-B5CE-4351-9921-02B237ED0CC5}"/>
              </a:ext>
            </a:extLst>
          </p:cNvPr>
          <p:cNvSpPr>
            <a:spLocks noChangeArrowheads="1"/>
          </p:cNvSpPr>
          <p:nvPr/>
        </p:nvSpPr>
        <p:spPr bwMode="auto">
          <a:xfrm>
            <a:off x="990600" y="914400"/>
            <a:ext cx="754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3600" dirty="0">
                <a:solidFill>
                  <a:srgbClr val="CC0066"/>
                </a:solidFill>
                <a:latin typeface="Comic Sans MS" panose="030F0702030302020204" pitchFamily="66" charset="0"/>
              </a:rPr>
              <a:t>Topics: </a:t>
            </a:r>
          </a:p>
          <a:p>
            <a:pPr eaLnBrk="1" hangingPunct="1">
              <a:spcBef>
                <a:spcPct val="0"/>
              </a:spcBef>
              <a:buFontTx/>
              <a:buNone/>
              <a:defRPr/>
            </a:pPr>
            <a:endParaRPr lang="en-US" altLang="en-US" sz="3600" dirty="0">
              <a:solidFill>
                <a:srgbClr val="CC0066"/>
              </a:solidFill>
              <a:latin typeface="Comic Sans MS" panose="030F0702030302020204" pitchFamily="66" charset="0"/>
            </a:endParaRPr>
          </a:p>
          <a:p>
            <a:pPr marL="571500" indent="-571500" eaLnBrk="1" hangingPunct="1">
              <a:spcBef>
                <a:spcPct val="0"/>
              </a:spcBef>
              <a:defRPr/>
            </a:pPr>
            <a:r>
              <a:rPr lang="en-US" altLang="en-US" dirty="0">
                <a:solidFill>
                  <a:srgbClr val="CC0066"/>
                </a:solidFill>
                <a:latin typeface="Comic Sans MS" panose="030F0702030302020204" pitchFamily="66" charset="0"/>
              </a:rPr>
              <a:t>Database Design Process</a:t>
            </a:r>
          </a:p>
          <a:p>
            <a:pPr marL="571500" indent="-571500" eaLnBrk="1" hangingPunct="1">
              <a:spcBef>
                <a:spcPct val="0"/>
              </a:spcBef>
              <a:defRPr/>
            </a:pPr>
            <a:r>
              <a:rPr lang="en-US" altLang="en-US" dirty="0">
                <a:solidFill>
                  <a:srgbClr val="CC0066"/>
                </a:solidFill>
                <a:latin typeface="Comic Sans MS" panose="030F0702030302020204" pitchFamily="66" charset="0"/>
              </a:rPr>
              <a:t>Data Models</a:t>
            </a:r>
          </a:p>
        </p:txBody>
      </p:sp>
      <p:sp>
        <p:nvSpPr>
          <p:cNvPr id="4099" name="TextBox 1">
            <a:extLst>
              <a:ext uri="{FF2B5EF4-FFF2-40B4-BE49-F238E27FC236}">
                <a16:creationId xmlns:a16="http://schemas.microsoft.com/office/drawing/2014/main" id="{BAAC0B92-8D6A-403C-8520-4DD9FAF28842}"/>
              </a:ext>
            </a:extLst>
          </p:cNvPr>
          <p:cNvSpPr txBox="1">
            <a:spLocks noChangeArrowheads="1"/>
          </p:cNvSpPr>
          <p:nvPr/>
        </p:nvSpPr>
        <p:spPr bwMode="auto">
          <a:xfrm>
            <a:off x="685800" y="3886200"/>
            <a:ext cx="8229600" cy="230822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1600" b="1" dirty="0">
                <a:latin typeface="Comic Sans MS" panose="030F0702030302020204" pitchFamily="66" charset="0"/>
              </a:rPr>
              <a:t>Disclaimer: </a:t>
            </a:r>
            <a:r>
              <a:rPr lang="en-US" altLang="en-US" sz="1600"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FontTx/>
              <a:buNone/>
              <a:defRPr/>
            </a:pPr>
            <a:endParaRPr lang="en-US" altLang="en-US" sz="1600" dirty="0">
              <a:latin typeface="Comic Sans MS" panose="030F0702030302020204" pitchFamily="66" charset="0"/>
            </a:endParaRPr>
          </a:p>
          <a:p>
            <a:pPr>
              <a:spcBef>
                <a:spcPct val="0"/>
              </a:spcBef>
              <a:buFontTx/>
              <a:buNone/>
              <a:defRPr/>
            </a:pPr>
            <a:r>
              <a:rPr lang="en-US" altLang="en-US" sz="1600" dirty="0">
                <a:latin typeface="Comic Sans MS" panose="030F0702030302020204" pitchFamily="66" charset="0"/>
              </a:rPr>
              <a:t>Reference: </a:t>
            </a:r>
          </a:p>
          <a:p>
            <a:pPr marL="285750" indent="-285750">
              <a:spcBef>
                <a:spcPct val="0"/>
              </a:spcBef>
              <a:defRPr/>
            </a:pPr>
            <a:r>
              <a:rPr lang="en-US" altLang="en-US" sz="1600" dirty="0">
                <a:latin typeface="Comic Sans MS" panose="030F0702030302020204" pitchFamily="66" charset="0"/>
              </a:rPr>
              <a:t>Chapter 2 of Database Management Systems, 3</a:t>
            </a:r>
            <a:r>
              <a:rPr lang="en-US" altLang="en-US" sz="1600" baseline="30000" dirty="0">
                <a:latin typeface="Comic Sans MS" panose="030F0702030302020204" pitchFamily="66" charset="0"/>
              </a:rPr>
              <a:t>rd</a:t>
            </a:r>
            <a:r>
              <a:rPr lang="en-US" altLang="en-US" sz="1600" dirty="0">
                <a:latin typeface="Comic Sans MS" panose="030F0702030302020204" pitchFamily="66" charset="0"/>
              </a:rPr>
              <a:t> edition by </a:t>
            </a:r>
            <a:r>
              <a:rPr lang="en-US" altLang="en-US" sz="1600" dirty="0" err="1">
                <a:latin typeface="Comic Sans MS" panose="030F0702030302020204" pitchFamily="66" charset="0"/>
              </a:rPr>
              <a:t>Ramakrishnan</a:t>
            </a:r>
            <a:r>
              <a:rPr lang="en-US" altLang="en-US" sz="1600" dirty="0">
                <a:latin typeface="Comic Sans MS" panose="030F0702030302020204" pitchFamily="66" charset="0"/>
              </a:rPr>
              <a:t> and </a:t>
            </a:r>
            <a:r>
              <a:rPr lang="en-US" altLang="en-US" sz="1600" dirty="0" err="1">
                <a:latin typeface="Comic Sans MS" panose="030F0702030302020204" pitchFamily="66" charset="0"/>
              </a:rPr>
              <a:t>Gherke</a:t>
            </a:r>
            <a:r>
              <a:rPr lang="en-US" altLang="en-US" sz="1600" dirty="0">
                <a:latin typeface="Comic Sans MS" panose="030F0702030302020204" pitchFamily="66" charset="0"/>
              </a:rPr>
              <a:t>, McGraw-Hill </a:t>
            </a:r>
            <a:r>
              <a:rPr lang="en-US" altLang="en-US" sz="1600" dirty="0" err="1">
                <a:latin typeface="Comic Sans MS" panose="030F0702030302020204" pitchFamily="66" charset="0"/>
              </a:rPr>
              <a:t>Higer</a:t>
            </a:r>
            <a:r>
              <a:rPr lang="en-US" altLang="en-US" sz="1600" dirty="0">
                <a:latin typeface="Comic Sans MS" panose="030F0702030302020204" pitchFamily="66" charset="0"/>
              </a:rPr>
              <a:t> Education, 2003</a:t>
            </a:r>
          </a:p>
          <a:p>
            <a:pPr marL="285750" indent="-285750">
              <a:spcBef>
                <a:spcPct val="0"/>
              </a:spcBef>
              <a:defRPr/>
            </a:pPr>
            <a:r>
              <a:rPr lang="en-US" altLang="en-US" sz="1600" dirty="0">
                <a:latin typeface="Comic Sans MS" panose="030F0702030302020204" pitchFamily="66" charset="0"/>
              </a:rPr>
              <a:t>[Neo4j book]: https://neo4j.com/learning-neo4j-book/</a:t>
            </a:r>
          </a:p>
          <a:p>
            <a:pPr marL="285750" indent="-285750">
              <a:spcBef>
                <a:spcPct val="0"/>
              </a:spcBef>
              <a:defRPr/>
            </a:pPr>
            <a:r>
              <a:rPr lang="en-US" altLang="en-US" sz="1600" dirty="0">
                <a:latin typeface="Comic Sans MS" panose="030F0702030302020204" pitchFamily="66" charset="0"/>
              </a:rPr>
              <a:t>Slide on database design process by Prof. </a:t>
            </a:r>
            <a:r>
              <a:rPr lang="en-US" altLang="en-US" sz="1600" dirty="0" err="1">
                <a:latin typeface="Comic Sans MS" panose="030F0702030302020204" pitchFamily="66" charset="0"/>
              </a:rPr>
              <a:t>Kien</a:t>
            </a:r>
            <a:r>
              <a:rPr lang="en-US" altLang="en-US" sz="1600" dirty="0">
                <a:latin typeface="Comic Sans MS" panose="030F0702030302020204" pitchFamily="66" charset="0"/>
              </a:rPr>
              <a:t> A. Hua, UCF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597D1A-FA77-4B53-A07D-DF7B550AC9E2}"/>
              </a:ext>
            </a:extLst>
          </p:cNvPr>
          <p:cNvSpPr/>
          <p:nvPr/>
        </p:nvSpPr>
        <p:spPr>
          <a:xfrm>
            <a:off x="579438" y="3252788"/>
            <a:ext cx="7912100" cy="2738437"/>
          </a:xfrm>
          <a:prstGeom prst="rect">
            <a:avLst/>
          </a:prstGeom>
          <a:solidFill>
            <a:schemeClr val="accent3">
              <a:lumMod val="85000"/>
            </a:schemeClr>
          </a:solidFill>
        </p:spPr>
        <p:txBody>
          <a:bodyPr>
            <a:spAutoFit/>
          </a:bodyPr>
          <a:lstStyle/>
          <a:p>
            <a:pPr>
              <a:defRPr/>
            </a:pPr>
            <a:r>
              <a:rPr lang="en-US" altLang="en-US" dirty="0"/>
              <a:t>Non-Functional Requirement Analysis: Get other requirements that are not related to what the programs will do, e.g.,</a:t>
            </a:r>
          </a:p>
          <a:p>
            <a:pPr marL="800100" lvl="1" indent="-342900" eaLnBrk="1" hangingPunct="1">
              <a:buFont typeface="Arial" panose="020B0604020202020204" pitchFamily="34" charset="0"/>
              <a:buChar char="•"/>
              <a:defRPr/>
            </a:pPr>
            <a:r>
              <a:rPr lang="en-US" altLang="en-US" sz="2000" dirty="0"/>
              <a:t>Response time of a query</a:t>
            </a:r>
          </a:p>
          <a:p>
            <a:pPr marL="800100" lvl="1" indent="-342900" eaLnBrk="1" hangingPunct="1">
              <a:buFont typeface="Arial" panose="020B0604020202020204" pitchFamily="34" charset="0"/>
              <a:buChar char="•"/>
              <a:defRPr/>
            </a:pPr>
            <a:r>
              <a:rPr lang="en-US" altLang="en-US" sz="2000" dirty="0"/>
              <a:t>Look &amp; feel of the program</a:t>
            </a:r>
          </a:p>
          <a:p>
            <a:pPr marL="800100" lvl="1" indent="-342900" eaLnBrk="1" hangingPunct="1">
              <a:buFont typeface="Arial" panose="020B0604020202020204" pitchFamily="34" charset="0"/>
              <a:buChar char="•"/>
              <a:defRPr/>
            </a:pPr>
            <a:r>
              <a:rPr lang="en-US" altLang="en-US" sz="2000" dirty="0"/>
              <a:t>Standard compliant, e.g., data security and privacy standard</a:t>
            </a:r>
          </a:p>
          <a:p>
            <a:pPr marL="800100" lvl="1" indent="-342900" eaLnBrk="1" hangingPunct="1">
              <a:buFont typeface="Arial" panose="020B0604020202020204" pitchFamily="34" charset="0"/>
              <a:buChar char="•"/>
              <a:defRPr/>
            </a:pPr>
            <a:r>
              <a:rPr lang="en-US" altLang="en-US" sz="2000" dirty="0"/>
              <a:t>Different user privileges, who can see/edit what data</a:t>
            </a:r>
          </a:p>
        </p:txBody>
      </p:sp>
      <p:sp>
        <p:nvSpPr>
          <p:cNvPr id="5" name="Rectangle 4">
            <a:extLst>
              <a:ext uri="{FF2B5EF4-FFF2-40B4-BE49-F238E27FC236}">
                <a16:creationId xmlns:a16="http://schemas.microsoft.com/office/drawing/2014/main" id="{BDFA051F-F3A6-41AD-B2E5-44C39E48EA68}"/>
              </a:ext>
            </a:extLst>
          </p:cNvPr>
          <p:cNvSpPr/>
          <p:nvPr/>
        </p:nvSpPr>
        <p:spPr>
          <a:xfrm>
            <a:off x="652463" y="1143000"/>
            <a:ext cx="5397500" cy="461963"/>
          </a:xfrm>
          <a:prstGeom prst="rect">
            <a:avLst/>
          </a:prstGeom>
          <a:solidFill>
            <a:schemeClr val="accent1">
              <a:lumMod val="40000"/>
              <a:lumOff val="60000"/>
            </a:schemeClr>
          </a:solidFill>
        </p:spPr>
        <p:txBody>
          <a:bodyPr>
            <a:spAutoFit/>
          </a:bodyPr>
          <a:lstStyle/>
          <a:p>
            <a:pPr eaLnBrk="1" hangingPunct="1">
              <a:defRPr/>
            </a:pPr>
            <a:r>
              <a:rPr lang="en-US" altLang="en-US" dirty="0"/>
              <a:t>Requirements collection analysis:  </a:t>
            </a:r>
          </a:p>
        </p:txBody>
      </p:sp>
      <p:sp>
        <p:nvSpPr>
          <p:cNvPr id="6" name="Rectangle 5">
            <a:extLst>
              <a:ext uri="{FF2B5EF4-FFF2-40B4-BE49-F238E27FC236}">
                <a16:creationId xmlns:a16="http://schemas.microsoft.com/office/drawing/2014/main" id="{D37B81AD-2B0E-4427-9B55-61DA9C7179A7}"/>
              </a:ext>
            </a:extLst>
          </p:cNvPr>
          <p:cNvSpPr/>
          <p:nvPr/>
        </p:nvSpPr>
        <p:spPr>
          <a:xfrm>
            <a:off x="579438" y="2012950"/>
            <a:ext cx="7912100" cy="1200150"/>
          </a:xfrm>
          <a:prstGeom prst="rect">
            <a:avLst/>
          </a:prstGeom>
          <a:solidFill>
            <a:schemeClr val="accent3">
              <a:lumMod val="85000"/>
            </a:schemeClr>
          </a:solidFill>
        </p:spPr>
        <p:txBody>
          <a:bodyPr>
            <a:spAutoFit/>
          </a:bodyPr>
          <a:lstStyle/>
          <a:p>
            <a:pPr>
              <a:defRPr/>
            </a:pPr>
            <a:r>
              <a:rPr lang="en-US" altLang="en-US" dirty="0"/>
              <a:t>Functional Analysis: What do users want to do on their data?</a:t>
            </a:r>
          </a:p>
          <a:p>
            <a:pPr>
              <a:defRPr/>
            </a:pPr>
            <a:r>
              <a:rPr lang="en-US" altLang="en-US" dirty="0"/>
              <a:t>	Output: Use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E5EFEE2-5957-4740-ADE9-134B21F4E0BB}"/>
              </a:ext>
            </a:extLst>
          </p:cNvPr>
          <p:cNvSpPr>
            <a:spLocks noGrp="1"/>
          </p:cNvSpPr>
          <p:nvPr>
            <p:ph idx="1"/>
          </p:nvPr>
        </p:nvSpPr>
        <p:spPr>
          <a:xfrm>
            <a:off x="685800" y="1295400"/>
            <a:ext cx="8229600" cy="1219200"/>
          </a:xfrm>
        </p:spPr>
        <p:txBody>
          <a:bodyPr/>
          <a:lstStyle/>
          <a:p>
            <a:pPr marL="0" indent="0" algn="ctr">
              <a:buFontTx/>
              <a:buNone/>
              <a:defRPr/>
            </a:pPr>
            <a:r>
              <a:rPr lang="en-US" altLang="en-US" dirty="0">
                <a:solidFill>
                  <a:schemeClr val="accent2">
                    <a:lumMod val="75000"/>
                  </a:schemeClr>
                </a:solidFill>
                <a:latin typeface="Comic Sans MS" panose="030F0702030302020204" pitchFamily="66" charset="0"/>
              </a:rPr>
              <a:t>Based on the interview, we get the description of the data.</a:t>
            </a:r>
          </a:p>
        </p:txBody>
      </p:sp>
      <p:sp>
        <p:nvSpPr>
          <p:cNvPr id="4" name="TextBox 3">
            <a:extLst>
              <a:ext uri="{FF2B5EF4-FFF2-40B4-BE49-F238E27FC236}">
                <a16:creationId xmlns:a16="http://schemas.microsoft.com/office/drawing/2014/main" id="{86BE0175-C530-4DFD-A5EF-E053D9C3E563}"/>
              </a:ext>
            </a:extLst>
          </p:cNvPr>
          <p:cNvSpPr txBox="1">
            <a:spLocks noChangeArrowheads="1"/>
          </p:cNvSpPr>
          <p:nvPr/>
        </p:nvSpPr>
        <p:spPr bwMode="auto">
          <a:xfrm>
            <a:off x="1219200" y="5403850"/>
            <a:ext cx="7315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a:latin typeface="Comic Sans MS" panose="030F0702030302020204" pitchFamily="66" charset="0"/>
              </a:rPr>
              <a:t>Use a </a:t>
            </a:r>
            <a:r>
              <a:rPr lang="en-US" altLang="en-US" sz="2000">
                <a:latin typeface="Comic Sans MS" panose="030F0702030302020204" pitchFamily="66" charset="0"/>
              </a:rPr>
              <a:t>data model </a:t>
            </a:r>
            <a:r>
              <a:rPr lang="en-US" altLang="en-US" sz="1800">
                <a:latin typeface="Comic Sans MS" panose="030F0702030302020204" pitchFamily="66" charset="0"/>
              </a:rPr>
              <a:t>to describe entities, relationships among entities, and constraints among them</a:t>
            </a:r>
          </a:p>
        </p:txBody>
      </p:sp>
      <p:sp>
        <p:nvSpPr>
          <p:cNvPr id="2" name="Rectangle 1">
            <a:extLst>
              <a:ext uri="{FF2B5EF4-FFF2-40B4-BE49-F238E27FC236}">
                <a16:creationId xmlns:a16="http://schemas.microsoft.com/office/drawing/2014/main" id="{982B010F-DE5B-4F08-A9B7-9242BF8C379F}"/>
              </a:ext>
            </a:extLst>
          </p:cNvPr>
          <p:cNvSpPr/>
          <p:nvPr/>
        </p:nvSpPr>
        <p:spPr>
          <a:xfrm>
            <a:off x="1366838" y="3352800"/>
            <a:ext cx="6629400" cy="1384300"/>
          </a:xfrm>
          <a:prstGeom prst="rect">
            <a:avLst/>
          </a:prstGeom>
        </p:spPr>
        <p:txBody>
          <a:bodyPr>
            <a:spAutoFit/>
          </a:bodyPr>
          <a:lstStyle/>
          <a:p>
            <a:pPr algn="ctr">
              <a:defRPr/>
            </a:pPr>
            <a:r>
              <a:rPr lang="en-US" altLang="en-US" sz="2800" dirty="0">
                <a:solidFill>
                  <a:schemeClr val="accent2">
                    <a:lumMod val="75000"/>
                  </a:schemeClr>
                </a:solidFill>
              </a:rPr>
              <a:t>But, how do we represent the data to effectively build a good database to use DBMS to manage it?</a:t>
            </a:r>
          </a:p>
        </p:txBody>
      </p:sp>
      <p:sp>
        <p:nvSpPr>
          <p:cNvPr id="15366" name="Text Box 8">
            <a:extLst>
              <a:ext uri="{FF2B5EF4-FFF2-40B4-BE49-F238E27FC236}">
                <a16:creationId xmlns:a16="http://schemas.microsoft.com/office/drawing/2014/main" id="{FDBDF71C-91FC-4CF4-9C49-78013516EBD1}"/>
              </a:ext>
            </a:extLst>
          </p:cNvPr>
          <p:cNvSpPr txBox="1">
            <a:spLocks noChangeArrowheads="1"/>
          </p:cNvSpPr>
          <p:nvPr/>
        </p:nvSpPr>
        <p:spPr bwMode="auto">
          <a:xfrm>
            <a:off x="685800" y="4999038"/>
            <a:ext cx="2895600"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53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Rectangle 34">
            <a:extLst>
              <a:ext uri="{FF2B5EF4-FFF2-40B4-BE49-F238E27FC236}">
                <a16:creationId xmlns:a16="http://schemas.microsoft.com/office/drawing/2014/main" id="{686DF9EF-8BC7-4180-9D7A-18CFB0D83728}"/>
              </a:ext>
            </a:extLst>
          </p:cNvPr>
          <p:cNvSpPr>
            <a:spLocks noChangeArrowheads="1"/>
          </p:cNvSpPr>
          <p:nvPr/>
        </p:nvSpPr>
        <p:spPr bwMode="auto">
          <a:xfrm>
            <a:off x="3422650" y="4800600"/>
            <a:ext cx="2057400" cy="381000"/>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9218" name="Oval 4">
            <a:extLst>
              <a:ext uri="{FF2B5EF4-FFF2-40B4-BE49-F238E27FC236}">
                <a16:creationId xmlns:a16="http://schemas.microsoft.com/office/drawing/2014/main" id="{0B10E17D-9AEE-4F78-A740-BAF0C23D4781}"/>
              </a:ext>
            </a:extLst>
          </p:cNvPr>
          <p:cNvSpPr>
            <a:spLocks noChangeArrowheads="1"/>
          </p:cNvSpPr>
          <p:nvPr/>
        </p:nvSpPr>
        <p:spPr bwMode="auto">
          <a:xfrm>
            <a:off x="3346450" y="304800"/>
            <a:ext cx="2057400" cy="685800"/>
          </a:xfrm>
          <a:prstGeom prst="ellipse">
            <a:avLst/>
          </a:prstGeom>
          <a:solidFill>
            <a:schemeClr val="accent2">
              <a:lumMod val="20000"/>
              <a:lumOff val="80000"/>
            </a:schemeClr>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14340" name="Text Box 5">
            <a:extLst>
              <a:ext uri="{FF2B5EF4-FFF2-40B4-BE49-F238E27FC236}">
                <a16:creationId xmlns:a16="http://schemas.microsoft.com/office/drawing/2014/main" id="{F9DF9FC6-6543-4EE0-B4F5-23961062EEBA}"/>
              </a:ext>
            </a:extLst>
          </p:cNvPr>
          <p:cNvSpPr txBox="1">
            <a:spLocks noChangeArrowheads="1"/>
          </p:cNvSpPr>
          <p:nvPr/>
        </p:nvSpPr>
        <p:spPr bwMode="auto">
          <a:xfrm>
            <a:off x="3711575" y="474663"/>
            <a:ext cx="130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miniworld</a:t>
            </a:r>
          </a:p>
        </p:txBody>
      </p:sp>
      <p:sp>
        <p:nvSpPr>
          <p:cNvPr id="20484" name="Rectangle 6">
            <a:extLst>
              <a:ext uri="{FF2B5EF4-FFF2-40B4-BE49-F238E27FC236}">
                <a16:creationId xmlns:a16="http://schemas.microsoft.com/office/drawing/2014/main" id="{47860B2B-8A6F-4A97-93FB-9E7FDAC1A392}"/>
              </a:ext>
            </a:extLst>
          </p:cNvPr>
          <p:cNvSpPr>
            <a:spLocks noChangeArrowheads="1"/>
          </p:cNvSpPr>
          <p:nvPr/>
        </p:nvSpPr>
        <p:spPr bwMode="auto">
          <a:xfrm>
            <a:off x="2600325" y="1177925"/>
            <a:ext cx="3886200" cy="422275"/>
          </a:xfrm>
          <a:prstGeom prst="rect">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endParaRPr lang="en-US" altLang="en-US" sz="2400">
              <a:latin typeface="Comic Sans MS" panose="030F0702030302020204" pitchFamily="66" charset="0"/>
            </a:endParaRPr>
          </a:p>
        </p:txBody>
      </p:sp>
      <p:sp>
        <p:nvSpPr>
          <p:cNvPr id="14342" name="Text Box 7">
            <a:extLst>
              <a:ext uri="{FF2B5EF4-FFF2-40B4-BE49-F238E27FC236}">
                <a16:creationId xmlns:a16="http://schemas.microsoft.com/office/drawing/2014/main" id="{14BDA534-9F15-4B6B-8D58-E03F635D1047}"/>
              </a:ext>
            </a:extLst>
          </p:cNvPr>
          <p:cNvSpPr txBox="1">
            <a:spLocks noChangeArrowheads="1"/>
          </p:cNvSpPr>
          <p:nvPr/>
        </p:nvSpPr>
        <p:spPr bwMode="auto">
          <a:xfrm>
            <a:off x="2660650" y="1219200"/>
            <a:ext cx="3636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Requirements collection analysis</a:t>
            </a:r>
          </a:p>
        </p:txBody>
      </p:sp>
      <p:sp>
        <p:nvSpPr>
          <p:cNvPr id="14343" name="Text Box 8">
            <a:extLst>
              <a:ext uri="{FF2B5EF4-FFF2-40B4-BE49-F238E27FC236}">
                <a16:creationId xmlns:a16="http://schemas.microsoft.com/office/drawing/2014/main" id="{D671E3B8-AEE7-41E2-998B-FBAF5694E7B6}"/>
              </a:ext>
            </a:extLst>
          </p:cNvPr>
          <p:cNvSpPr txBox="1">
            <a:spLocks noChangeArrowheads="1"/>
          </p:cNvSpPr>
          <p:nvPr/>
        </p:nvSpPr>
        <p:spPr bwMode="auto">
          <a:xfrm>
            <a:off x="3270250" y="2438400"/>
            <a:ext cx="2106613" cy="366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Design</a:t>
            </a:r>
          </a:p>
        </p:txBody>
      </p:sp>
      <p:sp>
        <p:nvSpPr>
          <p:cNvPr id="8199" name="Text Box 9">
            <a:extLst>
              <a:ext uri="{FF2B5EF4-FFF2-40B4-BE49-F238E27FC236}">
                <a16:creationId xmlns:a16="http://schemas.microsoft.com/office/drawing/2014/main" id="{0204278C-4C47-492C-971F-41180E47760D}"/>
              </a:ext>
            </a:extLst>
          </p:cNvPr>
          <p:cNvSpPr txBox="1">
            <a:spLocks noChangeArrowheads="1"/>
          </p:cNvSpPr>
          <p:nvPr/>
        </p:nvSpPr>
        <p:spPr bwMode="auto">
          <a:xfrm>
            <a:off x="3048000" y="3657600"/>
            <a:ext cx="3629025"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Data Model Mapping/Conversion</a:t>
            </a:r>
          </a:p>
        </p:txBody>
      </p:sp>
      <p:sp>
        <p:nvSpPr>
          <p:cNvPr id="8200" name="Text Box 10">
            <a:extLst>
              <a:ext uri="{FF2B5EF4-FFF2-40B4-BE49-F238E27FC236}">
                <a16:creationId xmlns:a16="http://schemas.microsoft.com/office/drawing/2014/main" id="{170021D1-3402-4657-863B-D5F408A0756C}"/>
              </a:ext>
            </a:extLst>
          </p:cNvPr>
          <p:cNvSpPr txBox="1">
            <a:spLocks noChangeArrowheads="1"/>
          </p:cNvSpPr>
          <p:nvPr/>
        </p:nvSpPr>
        <p:spPr bwMode="auto">
          <a:xfrm>
            <a:off x="3498850" y="4800600"/>
            <a:ext cx="179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Physical Design</a:t>
            </a:r>
          </a:p>
        </p:txBody>
      </p:sp>
      <p:sp>
        <p:nvSpPr>
          <p:cNvPr id="14346" name="Text Box 11">
            <a:extLst>
              <a:ext uri="{FF2B5EF4-FFF2-40B4-BE49-F238E27FC236}">
                <a16:creationId xmlns:a16="http://schemas.microsoft.com/office/drawing/2014/main" id="{207D08CC-9E7D-4BF9-B9BD-51EDCFEE4D00}"/>
              </a:ext>
            </a:extLst>
          </p:cNvPr>
          <p:cNvSpPr txBox="1">
            <a:spLocks noChangeArrowheads="1"/>
          </p:cNvSpPr>
          <p:nvPr/>
        </p:nvSpPr>
        <p:spPr bwMode="auto">
          <a:xfrm>
            <a:off x="3117850" y="1828800"/>
            <a:ext cx="3694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Database Requirements (in text)</a:t>
            </a:r>
          </a:p>
        </p:txBody>
      </p:sp>
      <p:sp>
        <p:nvSpPr>
          <p:cNvPr id="14347" name="Line 12">
            <a:extLst>
              <a:ext uri="{FF2B5EF4-FFF2-40B4-BE49-F238E27FC236}">
                <a16:creationId xmlns:a16="http://schemas.microsoft.com/office/drawing/2014/main" id="{703F1076-74D0-4FF2-A282-177A5EB7E2CB}"/>
              </a:ext>
            </a:extLst>
          </p:cNvPr>
          <p:cNvSpPr>
            <a:spLocks noChangeShapeType="1"/>
          </p:cNvSpPr>
          <p:nvPr/>
        </p:nvSpPr>
        <p:spPr bwMode="auto">
          <a:xfrm>
            <a:off x="4337050" y="160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8" name="Line 13">
            <a:extLst>
              <a:ext uri="{FF2B5EF4-FFF2-40B4-BE49-F238E27FC236}">
                <a16:creationId xmlns:a16="http://schemas.microsoft.com/office/drawing/2014/main" id="{AC4378A6-DA32-4024-9307-E37B1EB3E45C}"/>
              </a:ext>
            </a:extLst>
          </p:cNvPr>
          <p:cNvSpPr>
            <a:spLocks noChangeShapeType="1"/>
          </p:cNvSpPr>
          <p:nvPr/>
        </p:nvSpPr>
        <p:spPr bwMode="auto">
          <a:xfrm>
            <a:off x="4337050" y="990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9" name="Line 14">
            <a:extLst>
              <a:ext uri="{FF2B5EF4-FFF2-40B4-BE49-F238E27FC236}">
                <a16:creationId xmlns:a16="http://schemas.microsoft.com/office/drawing/2014/main" id="{5AE2C2EB-6F00-4D09-A472-F873D90DE276}"/>
              </a:ext>
            </a:extLst>
          </p:cNvPr>
          <p:cNvSpPr>
            <a:spLocks noChangeShapeType="1"/>
          </p:cNvSpPr>
          <p:nvPr/>
        </p:nvSpPr>
        <p:spPr bwMode="auto">
          <a:xfrm>
            <a:off x="4337050" y="213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0" name="Rectangle 15">
            <a:extLst>
              <a:ext uri="{FF2B5EF4-FFF2-40B4-BE49-F238E27FC236}">
                <a16:creationId xmlns:a16="http://schemas.microsoft.com/office/drawing/2014/main" id="{E4DE3A6E-A57F-483A-8E35-EA81C952EB2F}"/>
              </a:ext>
            </a:extLst>
          </p:cNvPr>
          <p:cNvSpPr>
            <a:spLocks noChangeArrowheads="1"/>
          </p:cNvSpPr>
          <p:nvPr/>
        </p:nvSpPr>
        <p:spPr bwMode="auto">
          <a:xfrm>
            <a:off x="3270250" y="2438400"/>
            <a:ext cx="2133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351" name="Line 16">
            <a:extLst>
              <a:ext uri="{FF2B5EF4-FFF2-40B4-BE49-F238E27FC236}">
                <a16:creationId xmlns:a16="http://schemas.microsoft.com/office/drawing/2014/main" id="{DCFC01E5-E0B0-46F9-83D6-10A35258D051}"/>
              </a:ext>
            </a:extLst>
          </p:cNvPr>
          <p:cNvSpPr>
            <a:spLocks noChangeShapeType="1"/>
          </p:cNvSpPr>
          <p:nvPr/>
        </p:nvSpPr>
        <p:spPr bwMode="auto">
          <a:xfrm>
            <a:off x="4337050" y="2819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2" name="Text Box 17">
            <a:extLst>
              <a:ext uri="{FF2B5EF4-FFF2-40B4-BE49-F238E27FC236}">
                <a16:creationId xmlns:a16="http://schemas.microsoft.com/office/drawing/2014/main" id="{BD75C804-A71A-422E-B107-8691E51B8491}"/>
              </a:ext>
            </a:extLst>
          </p:cNvPr>
          <p:cNvSpPr txBox="1">
            <a:spLocks noChangeArrowheads="1"/>
          </p:cNvSpPr>
          <p:nvPr/>
        </p:nvSpPr>
        <p:spPr bwMode="auto">
          <a:xfrm>
            <a:off x="3194050" y="3048000"/>
            <a:ext cx="563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Schema (in a high-level data model, ER)</a:t>
            </a:r>
          </a:p>
        </p:txBody>
      </p:sp>
      <p:sp>
        <p:nvSpPr>
          <p:cNvPr id="14353" name="Line 18">
            <a:extLst>
              <a:ext uri="{FF2B5EF4-FFF2-40B4-BE49-F238E27FC236}">
                <a16:creationId xmlns:a16="http://schemas.microsoft.com/office/drawing/2014/main" id="{45C1E314-95D9-4EFB-A777-1B2EF2FD4CD7}"/>
              </a:ext>
            </a:extLst>
          </p:cNvPr>
          <p:cNvSpPr>
            <a:spLocks noChangeShapeType="1"/>
          </p:cNvSpPr>
          <p:nvPr/>
        </p:nvSpPr>
        <p:spPr bwMode="auto">
          <a:xfrm>
            <a:off x="4337050"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9" name="Rectangle 19">
            <a:extLst>
              <a:ext uri="{FF2B5EF4-FFF2-40B4-BE49-F238E27FC236}">
                <a16:creationId xmlns:a16="http://schemas.microsoft.com/office/drawing/2014/main" id="{2C928559-5A22-4AF2-B049-CDA104E63CF1}"/>
              </a:ext>
            </a:extLst>
          </p:cNvPr>
          <p:cNvSpPr>
            <a:spLocks noChangeArrowheads="1"/>
          </p:cNvSpPr>
          <p:nvPr/>
        </p:nvSpPr>
        <p:spPr bwMode="auto">
          <a:xfrm>
            <a:off x="3076575" y="3657600"/>
            <a:ext cx="362902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355" name="Line 22">
            <a:extLst>
              <a:ext uri="{FF2B5EF4-FFF2-40B4-BE49-F238E27FC236}">
                <a16:creationId xmlns:a16="http://schemas.microsoft.com/office/drawing/2014/main" id="{0920FBAF-1D9E-43A8-948D-A32700DE648C}"/>
              </a:ext>
            </a:extLst>
          </p:cNvPr>
          <p:cNvSpPr>
            <a:spLocks noChangeShapeType="1"/>
          </p:cNvSpPr>
          <p:nvPr/>
        </p:nvSpPr>
        <p:spPr bwMode="auto">
          <a:xfrm>
            <a:off x="5632450" y="26670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3">
            <a:extLst>
              <a:ext uri="{FF2B5EF4-FFF2-40B4-BE49-F238E27FC236}">
                <a16:creationId xmlns:a16="http://schemas.microsoft.com/office/drawing/2014/main" id="{736BC684-CEBF-415A-B97C-0F4C47CC1A21}"/>
              </a:ext>
            </a:extLst>
          </p:cNvPr>
          <p:cNvSpPr>
            <a:spLocks noChangeShapeType="1"/>
          </p:cNvSpPr>
          <p:nvPr/>
        </p:nvSpPr>
        <p:spPr bwMode="auto">
          <a:xfrm flipV="1">
            <a:off x="7385050" y="1371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4">
            <a:extLst>
              <a:ext uri="{FF2B5EF4-FFF2-40B4-BE49-F238E27FC236}">
                <a16:creationId xmlns:a16="http://schemas.microsoft.com/office/drawing/2014/main" id="{764194C3-494A-4EA8-8475-3D237FB68A1D}"/>
              </a:ext>
            </a:extLst>
          </p:cNvPr>
          <p:cNvSpPr>
            <a:spLocks noChangeShapeType="1"/>
          </p:cNvSpPr>
          <p:nvPr/>
        </p:nvSpPr>
        <p:spPr bwMode="auto">
          <a:xfrm flipH="1">
            <a:off x="6546850" y="1371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8" name="Line 25">
            <a:extLst>
              <a:ext uri="{FF2B5EF4-FFF2-40B4-BE49-F238E27FC236}">
                <a16:creationId xmlns:a16="http://schemas.microsoft.com/office/drawing/2014/main" id="{0F759CEA-6384-480D-94C6-0E51BFE96119}"/>
              </a:ext>
            </a:extLst>
          </p:cNvPr>
          <p:cNvSpPr>
            <a:spLocks noChangeShapeType="1"/>
          </p:cNvSpPr>
          <p:nvPr/>
        </p:nvSpPr>
        <p:spPr bwMode="auto">
          <a:xfrm flipH="1" flipV="1">
            <a:off x="527050" y="3810000"/>
            <a:ext cx="2143125" cy="31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Text Box 26">
            <a:extLst>
              <a:ext uri="{FF2B5EF4-FFF2-40B4-BE49-F238E27FC236}">
                <a16:creationId xmlns:a16="http://schemas.microsoft.com/office/drawing/2014/main" id="{E1A47933-6E8C-4F43-A1C6-73A98C66CD8B}"/>
              </a:ext>
            </a:extLst>
          </p:cNvPr>
          <p:cNvSpPr txBox="1">
            <a:spLocks noChangeArrowheads="1"/>
          </p:cNvSpPr>
          <p:nvPr/>
        </p:nvSpPr>
        <p:spPr bwMode="auto">
          <a:xfrm>
            <a:off x="679450" y="3505200"/>
            <a:ext cx="199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DBMS independent</a:t>
            </a:r>
          </a:p>
        </p:txBody>
      </p:sp>
      <p:sp>
        <p:nvSpPr>
          <p:cNvPr id="14360" name="Line 27">
            <a:extLst>
              <a:ext uri="{FF2B5EF4-FFF2-40B4-BE49-F238E27FC236}">
                <a16:creationId xmlns:a16="http://schemas.microsoft.com/office/drawing/2014/main" id="{31E9AA72-2DD0-4C9E-8BA2-C504283BC7E1}"/>
              </a:ext>
            </a:extLst>
          </p:cNvPr>
          <p:cNvSpPr>
            <a:spLocks noChangeShapeType="1"/>
          </p:cNvSpPr>
          <p:nvPr/>
        </p:nvSpPr>
        <p:spPr bwMode="auto">
          <a:xfrm flipV="1">
            <a:off x="603250" y="3352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6" name="Text Box 28">
            <a:extLst>
              <a:ext uri="{FF2B5EF4-FFF2-40B4-BE49-F238E27FC236}">
                <a16:creationId xmlns:a16="http://schemas.microsoft.com/office/drawing/2014/main" id="{6B22254D-C38D-405F-867A-8C5B07CFC5A9}"/>
              </a:ext>
            </a:extLst>
          </p:cNvPr>
          <p:cNvSpPr txBox="1">
            <a:spLocks noChangeArrowheads="1"/>
          </p:cNvSpPr>
          <p:nvPr/>
        </p:nvSpPr>
        <p:spPr bwMode="auto">
          <a:xfrm>
            <a:off x="755650" y="3886200"/>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DBMS specific</a:t>
            </a:r>
          </a:p>
        </p:txBody>
      </p:sp>
      <p:sp>
        <p:nvSpPr>
          <p:cNvPr id="8217" name="Line 29">
            <a:extLst>
              <a:ext uri="{FF2B5EF4-FFF2-40B4-BE49-F238E27FC236}">
                <a16:creationId xmlns:a16="http://schemas.microsoft.com/office/drawing/2014/main" id="{817603E0-D794-41F5-A2F7-21509FDCA6DB}"/>
              </a:ext>
            </a:extLst>
          </p:cNvPr>
          <p:cNvSpPr>
            <a:spLocks noChangeShapeType="1"/>
          </p:cNvSpPr>
          <p:nvPr/>
        </p:nvSpPr>
        <p:spPr bwMode="auto">
          <a:xfrm>
            <a:off x="603250" y="3886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8" name="Line 30">
            <a:extLst>
              <a:ext uri="{FF2B5EF4-FFF2-40B4-BE49-F238E27FC236}">
                <a16:creationId xmlns:a16="http://schemas.microsoft.com/office/drawing/2014/main" id="{B239BC93-466B-4E6C-B84A-6C0B90736304}"/>
              </a:ext>
            </a:extLst>
          </p:cNvPr>
          <p:cNvSpPr>
            <a:spLocks noChangeShapeType="1"/>
          </p:cNvSpPr>
          <p:nvPr/>
        </p:nvSpPr>
        <p:spPr bwMode="auto">
          <a:xfrm>
            <a:off x="4337050" y="4038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Text Box 32">
            <a:extLst>
              <a:ext uri="{FF2B5EF4-FFF2-40B4-BE49-F238E27FC236}">
                <a16:creationId xmlns:a16="http://schemas.microsoft.com/office/drawing/2014/main" id="{A0235D2A-7EF3-4B57-9764-154ACE9E4858}"/>
              </a:ext>
            </a:extLst>
          </p:cNvPr>
          <p:cNvSpPr txBox="1">
            <a:spLocks noChangeArrowheads="1"/>
          </p:cNvSpPr>
          <p:nvPr/>
        </p:nvSpPr>
        <p:spPr bwMode="auto">
          <a:xfrm>
            <a:off x="2965450" y="4267200"/>
            <a:ext cx="5905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Conceptual Schema (in the model of a specific DBMS)</a:t>
            </a:r>
          </a:p>
        </p:txBody>
      </p:sp>
      <p:sp>
        <p:nvSpPr>
          <p:cNvPr id="8220" name="Line 33">
            <a:extLst>
              <a:ext uri="{FF2B5EF4-FFF2-40B4-BE49-F238E27FC236}">
                <a16:creationId xmlns:a16="http://schemas.microsoft.com/office/drawing/2014/main" id="{0694F1E2-46D0-4F23-9E7B-7D9B93983D5B}"/>
              </a:ext>
            </a:extLst>
          </p:cNvPr>
          <p:cNvSpPr>
            <a:spLocks noChangeShapeType="1"/>
          </p:cNvSpPr>
          <p:nvPr/>
        </p:nvSpPr>
        <p:spPr bwMode="auto">
          <a:xfrm>
            <a:off x="4337050" y="4572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2" name="Text Box 35">
            <a:extLst>
              <a:ext uri="{FF2B5EF4-FFF2-40B4-BE49-F238E27FC236}">
                <a16:creationId xmlns:a16="http://schemas.microsoft.com/office/drawing/2014/main" id="{918F79D4-6307-415F-BFB4-DB4D0DCAB8EC}"/>
              </a:ext>
            </a:extLst>
          </p:cNvPr>
          <p:cNvSpPr txBox="1">
            <a:spLocks noChangeArrowheads="1"/>
          </p:cNvSpPr>
          <p:nvPr/>
        </p:nvSpPr>
        <p:spPr bwMode="auto">
          <a:xfrm>
            <a:off x="2813050" y="5334000"/>
            <a:ext cx="564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Internal Schema (in the model of a specific DBMS)</a:t>
            </a:r>
          </a:p>
        </p:txBody>
      </p:sp>
      <p:sp>
        <p:nvSpPr>
          <p:cNvPr id="8223" name="Line 36">
            <a:extLst>
              <a:ext uri="{FF2B5EF4-FFF2-40B4-BE49-F238E27FC236}">
                <a16:creationId xmlns:a16="http://schemas.microsoft.com/office/drawing/2014/main" id="{DDC872DC-AF99-4EFC-8D96-0DBE3FF50FE5}"/>
              </a:ext>
            </a:extLst>
          </p:cNvPr>
          <p:cNvSpPr>
            <a:spLocks noChangeShapeType="1"/>
          </p:cNvSpPr>
          <p:nvPr/>
        </p:nvSpPr>
        <p:spPr bwMode="auto">
          <a:xfrm>
            <a:off x="4337050" y="5181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8" name="Text Box 37">
            <a:extLst>
              <a:ext uri="{FF2B5EF4-FFF2-40B4-BE49-F238E27FC236}">
                <a16:creationId xmlns:a16="http://schemas.microsoft.com/office/drawing/2014/main" id="{86C9112D-0CBB-4380-925F-BAC7F5733315}"/>
              </a:ext>
            </a:extLst>
          </p:cNvPr>
          <p:cNvSpPr txBox="1">
            <a:spLocks noChangeArrowheads="1"/>
          </p:cNvSpPr>
          <p:nvPr/>
        </p:nvSpPr>
        <p:spPr bwMode="auto">
          <a:xfrm>
            <a:off x="7385050" y="17526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refinement</a:t>
            </a:r>
          </a:p>
        </p:txBody>
      </p:sp>
      <p:grpSp>
        <p:nvGrpSpPr>
          <p:cNvPr id="8225" name="Group 41">
            <a:extLst>
              <a:ext uri="{FF2B5EF4-FFF2-40B4-BE49-F238E27FC236}">
                <a16:creationId xmlns:a16="http://schemas.microsoft.com/office/drawing/2014/main" id="{9571F3BC-A611-42E8-8E61-95098B666C79}"/>
              </a:ext>
            </a:extLst>
          </p:cNvPr>
          <p:cNvGrpSpPr>
            <a:grpSpLocks/>
          </p:cNvGrpSpPr>
          <p:nvPr/>
        </p:nvGrpSpPr>
        <p:grpSpPr bwMode="auto">
          <a:xfrm>
            <a:off x="3352800" y="5867400"/>
            <a:ext cx="2057400" cy="381000"/>
            <a:chOff x="2156" y="3648"/>
            <a:chExt cx="1296" cy="240"/>
          </a:xfrm>
        </p:grpSpPr>
        <p:sp>
          <p:nvSpPr>
            <p:cNvPr id="14374" name="Text Box 38">
              <a:extLst>
                <a:ext uri="{FF2B5EF4-FFF2-40B4-BE49-F238E27FC236}">
                  <a16:creationId xmlns:a16="http://schemas.microsoft.com/office/drawing/2014/main" id="{06EF8009-D1F5-4C4B-ACD0-3D5203A0C6E2}"/>
                </a:ext>
              </a:extLst>
            </p:cNvPr>
            <p:cNvSpPr txBox="1">
              <a:spLocks noChangeArrowheads="1"/>
            </p:cNvSpPr>
            <p:nvPr/>
          </p:nvSpPr>
          <p:spPr bwMode="auto">
            <a:xfrm>
              <a:off x="2204" y="3648"/>
              <a:ext cx="1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Security Design</a:t>
              </a:r>
            </a:p>
          </p:txBody>
        </p:sp>
        <p:sp>
          <p:nvSpPr>
            <p:cNvPr id="14375" name="Rectangle 39">
              <a:extLst>
                <a:ext uri="{FF2B5EF4-FFF2-40B4-BE49-F238E27FC236}">
                  <a16:creationId xmlns:a16="http://schemas.microsoft.com/office/drawing/2014/main" id="{E9CA6E8D-8AC2-4B75-B545-9245BA5E43E7}"/>
                </a:ext>
              </a:extLst>
            </p:cNvPr>
            <p:cNvSpPr>
              <a:spLocks noChangeArrowheads="1"/>
            </p:cNvSpPr>
            <p:nvPr/>
          </p:nvSpPr>
          <p:spPr bwMode="auto">
            <a:xfrm>
              <a:off x="2156" y="3648"/>
              <a:ext cx="12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8226" name="Line 40">
            <a:extLst>
              <a:ext uri="{FF2B5EF4-FFF2-40B4-BE49-F238E27FC236}">
                <a16:creationId xmlns:a16="http://schemas.microsoft.com/office/drawing/2014/main" id="{222717B0-C045-4A72-BE32-8DAB819EA7D2}"/>
              </a:ext>
            </a:extLst>
          </p:cNvPr>
          <p:cNvSpPr>
            <a:spLocks noChangeShapeType="1"/>
          </p:cNvSpPr>
          <p:nvPr/>
        </p:nvSpPr>
        <p:spPr bwMode="auto">
          <a:xfrm>
            <a:off x="4343400" y="5638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1" name="AutoShape 42">
            <a:extLst>
              <a:ext uri="{FF2B5EF4-FFF2-40B4-BE49-F238E27FC236}">
                <a16:creationId xmlns:a16="http://schemas.microsoft.com/office/drawing/2014/main" id="{28528847-DFBE-4C00-9B9A-248D922A97CE}"/>
              </a:ext>
            </a:extLst>
          </p:cNvPr>
          <p:cNvSpPr>
            <a:spLocks noChangeArrowheads="1"/>
          </p:cNvSpPr>
          <p:nvPr/>
        </p:nvSpPr>
        <p:spPr bwMode="auto">
          <a:xfrm>
            <a:off x="414338" y="228600"/>
            <a:ext cx="2057400" cy="1903413"/>
          </a:xfrm>
          <a:prstGeom prst="wedgeEllipseCallout">
            <a:avLst>
              <a:gd name="adj1" fmla="val 65097"/>
              <a:gd name="adj2" fmla="val -7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14372" name="Text Box 43">
            <a:extLst>
              <a:ext uri="{FF2B5EF4-FFF2-40B4-BE49-F238E27FC236}">
                <a16:creationId xmlns:a16="http://schemas.microsoft.com/office/drawing/2014/main" id="{A330E6FC-8C2B-41DA-8C06-5EDAB1D9A875}"/>
              </a:ext>
            </a:extLst>
          </p:cNvPr>
          <p:cNvSpPr txBox="1">
            <a:spLocks noChangeArrowheads="1"/>
          </p:cNvSpPr>
          <p:nvPr/>
        </p:nvSpPr>
        <p:spPr bwMode="auto">
          <a:xfrm>
            <a:off x="584200" y="527050"/>
            <a:ext cx="18875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1400">
                <a:latin typeface="Comic Sans MS" panose="030F0702030302020204" pitchFamily="66" charset="0"/>
              </a:rPr>
              <a:t>Entity Analysis</a:t>
            </a:r>
          </a:p>
          <a:p>
            <a:pPr eaLnBrk="1" hangingPunct="1">
              <a:spcBef>
                <a:spcPct val="0"/>
              </a:spcBef>
            </a:pPr>
            <a:r>
              <a:rPr lang="en-US" altLang="en-US" sz="1400">
                <a:latin typeface="Comic Sans MS" panose="030F0702030302020204" pitchFamily="66" charset="0"/>
              </a:rPr>
              <a:t>Functional Analysis</a:t>
            </a:r>
          </a:p>
          <a:p>
            <a:pPr eaLnBrk="1" hangingPunct="1">
              <a:spcBef>
                <a:spcPct val="0"/>
              </a:spcBef>
            </a:pPr>
            <a:r>
              <a:rPr lang="en-US" altLang="en-US" sz="1400">
                <a:latin typeface="Comic Sans MS" panose="030F0702030302020204" pitchFamily="66" charset="0"/>
              </a:rPr>
              <a:t>Non functional requirement Analysis</a:t>
            </a:r>
          </a:p>
        </p:txBody>
      </p:sp>
      <p:sp>
        <p:nvSpPr>
          <p:cNvPr id="14373" name="TextBox 1">
            <a:extLst>
              <a:ext uri="{FF2B5EF4-FFF2-40B4-BE49-F238E27FC236}">
                <a16:creationId xmlns:a16="http://schemas.microsoft.com/office/drawing/2014/main" id="{31D6556D-64DA-435F-97F8-329A8F6E0716}"/>
              </a:ext>
            </a:extLst>
          </p:cNvPr>
          <p:cNvSpPr txBox="1">
            <a:spLocks noChangeArrowheads="1"/>
          </p:cNvSpPr>
          <p:nvPr/>
        </p:nvSpPr>
        <p:spPr bwMode="auto">
          <a:xfrm>
            <a:off x="5480050" y="76200"/>
            <a:ext cx="3806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Database design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1" grpId="0" animBg="1"/>
      <p:bldP spid="8199" grpId="0" animBg="1"/>
      <p:bldP spid="8200" grpId="0"/>
      <p:bldP spid="8209" grpId="0" animBg="1"/>
      <p:bldP spid="8216" grpId="0"/>
      <p:bldP spid="8219" grpId="0"/>
      <p:bldP spid="82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E5EFEE2-5957-4740-ADE9-134B21F4E0BB}"/>
              </a:ext>
            </a:extLst>
          </p:cNvPr>
          <p:cNvSpPr>
            <a:spLocks noGrp="1"/>
          </p:cNvSpPr>
          <p:nvPr>
            <p:ph idx="1"/>
          </p:nvPr>
        </p:nvSpPr>
        <p:spPr>
          <a:xfrm>
            <a:off x="533400" y="650875"/>
            <a:ext cx="8229600" cy="4648200"/>
          </a:xfrm>
        </p:spPr>
        <p:txBody>
          <a:bodyPr/>
          <a:lstStyle/>
          <a:p>
            <a:pPr marL="0" indent="0" algn="ctr">
              <a:buFontTx/>
              <a:buNone/>
              <a:defRPr/>
            </a:pPr>
            <a:r>
              <a:rPr lang="en-US" altLang="en-US" dirty="0">
                <a:solidFill>
                  <a:srgbClr val="00B050"/>
                </a:solidFill>
                <a:latin typeface="Comic Sans MS" panose="030F0702030302020204" pitchFamily="66" charset="0"/>
              </a:rPr>
              <a:t>How do we gather database requirements?</a:t>
            </a:r>
            <a:endParaRPr lang="en-US" altLang="en-US" dirty="0">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p:txBody>
      </p:sp>
      <p:sp>
        <p:nvSpPr>
          <p:cNvPr id="3" name="TextBox 2">
            <a:extLst>
              <a:ext uri="{FF2B5EF4-FFF2-40B4-BE49-F238E27FC236}">
                <a16:creationId xmlns:a16="http://schemas.microsoft.com/office/drawing/2014/main" id="{59D10F70-00C7-49C6-B0A7-598C181E4748}"/>
              </a:ext>
            </a:extLst>
          </p:cNvPr>
          <p:cNvSpPr txBox="1"/>
          <p:nvPr/>
        </p:nvSpPr>
        <p:spPr>
          <a:xfrm>
            <a:off x="427038" y="2671763"/>
            <a:ext cx="8337550" cy="3786187"/>
          </a:xfrm>
          <a:prstGeom prst="rect">
            <a:avLst/>
          </a:prstGeom>
          <a:noFill/>
          <a:ln>
            <a:solidFill>
              <a:srgbClr val="0070C0"/>
            </a:solidFill>
          </a:ln>
        </p:spPr>
        <p:txBody>
          <a:bodyPr>
            <a:spAutoFit/>
          </a:bodyPr>
          <a:lstStyle/>
          <a:p>
            <a:pPr>
              <a:defRPr/>
            </a:pPr>
            <a:r>
              <a:rPr lang="en-US" dirty="0"/>
              <a:t>Interview our customers about what they care to store and document them</a:t>
            </a:r>
          </a:p>
          <a:p>
            <a:pPr>
              <a:defRPr/>
            </a:pPr>
            <a:endParaRPr lang="en-US" dirty="0"/>
          </a:p>
          <a:p>
            <a:pPr>
              <a:defRPr/>
            </a:pPr>
            <a:r>
              <a:rPr lang="en-US" dirty="0"/>
              <a:t>Entity Analysis:</a:t>
            </a:r>
          </a:p>
          <a:p>
            <a:pPr marL="342900" indent="-342900">
              <a:buFont typeface="Arial" panose="020B0604020202020204" pitchFamily="34" charset="0"/>
              <a:buChar char="•"/>
              <a:defRPr/>
            </a:pPr>
            <a:r>
              <a:rPr lang="en-US" dirty="0"/>
              <a:t>What things (entities) and properties (attributes) of things</a:t>
            </a:r>
          </a:p>
          <a:p>
            <a:pPr marL="342900" indent="-342900">
              <a:buFont typeface="Arial" panose="020B0604020202020204" pitchFamily="34" charset="0"/>
              <a:buChar char="•"/>
              <a:defRPr/>
            </a:pPr>
            <a:r>
              <a:rPr lang="en-US" dirty="0"/>
              <a:t>Relationships among these things and properties of relationships</a:t>
            </a:r>
          </a:p>
          <a:p>
            <a:pPr marL="342900" indent="-342900">
              <a:buFont typeface="Arial" panose="020B0604020202020204" pitchFamily="34" charset="0"/>
              <a:buChar char="•"/>
              <a:defRPr/>
            </a:pPr>
            <a:r>
              <a:rPr lang="en-US" dirty="0"/>
              <a:t>Constraints on the properties of things or relationships among things</a:t>
            </a:r>
          </a:p>
        </p:txBody>
      </p:sp>
      <p:sp>
        <p:nvSpPr>
          <p:cNvPr id="2" name="Rectangle 1">
            <a:extLst>
              <a:ext uri="{FF2B5EF4-FFF2-40B4-BE49-F238E27FC236}">
                <a16:creationId xmlns:a16="http://schemas.microsoft.com/office/drawing/2014/main" id="{A42C2D80-58D3-46DF-B06B-0F1E8E476938}"/>
              </a:ext>
            </a:extLst>
          </p:cNvPr>
          <p:cNvSpPr/>
          <p:nvPr/>
        </p:nvSpPr>
        <p:spPr>
          <a:xfrm>
            <a:off x="381000" y="2209800"/>
            <a:ext cx="5399088" cy="461963"/>
          </a:xfrm>
          <a:prstGeom prst="rect">
            <a:avLst/>
          </a:prstGeom>
          <a:solidFill>
            <a:schemeClr val="accent1">
              <a:lumMod val="40000"/>
              <a:lumOff val="60000"/>
            </a:schemeClr>
          </a:solidFill>
        </p:spPr>
        <p:txBody>
          <a:bodyPr>
            <a:spAutoFit/>
          </a:bodyPr>
          <a:lstStyle/>
          <a:p>
            <a:pPr eaLnBrk="1" hangingPunct="1">
              <a:defRPr/>
            </a:pPr>
            <a:r>
              <a:rPr lang="en-US" altLang="en-US" dirty="0"/>
              <a:t>Requirements collection analysis: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032E7C1F-5B4F-42C4-B4A7-324A071C7051}"/>
              </a:ext>
            </a:extLst>
          </p:cNvPr>
          <p:cNvSpPr>
            <a:spLocks noChangeArrowheads="1"/>
          </p:cNvSpPr>
          <p:nvPr/>
        </p:nvSpPr>
        <p:spPr bwMode="auto">
          <a:xfrm>
            <a:off x="3200400" y="609600"/>
            <a:ext cx="292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4000">
                <a:latin typeface="Comic Sans MS" panose="030F0702030302020204" pitchFamily="66" charset="0"/>
              </a:rPr>
              <a:t>Data Model</a:t>
            </a:r>
          </a:p>
        </p:txBody>
      </p:sp>
      <p:sp>
        <p:nvSpPr>
          <p:cNvPr id="18435" name="Rectangle 5">
            <a:extLst>
              <a:ext uri="{FF2B5EF4-FFF2-40B4-BE49-F238E27FC236}">
                <a16:creationId xmlns:a16="http://schemas.microsoft.com/office/drawing/2014/main" id="{33EEA55E-A6B0-4EF5-BB7C-08A95E046389}"/>
              </a:ext>
            </a:extLst>
          </p:cNvPr>
          <p:cNvSpPr>
            <a:spLocks noChangeArrowheads="1"/>
          </p:cNvSpPr>
          <p:nvPr/>
        </p:nvSpPr>
        <p:spPr bwMode="auto">
          <a:xfrm>
            <a:off x="1219200" y="1676400"/>
            <a:ext cx="7010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a:latin typeface="Comic Sans MS" panose="030F0702030302020204" pitchFamily="66" charset="0"/>
              </a:rPr>
              <a:t>A </a:t>
            </a:r>
            <a:r>
              <a:rPr lang="en-US" altLang="en-US" i="1" u="sng">
                <a:solidFill>
                  <a:schemeClr val="accent2"/>
                </a:solidFill>
                <a:latin typeface="Comic Sans MS" panose="030F0702030302020204" pitchFamily="66" charset="0"/>
              </a:rPr>
              <a:t>data model</a:t>
            </a:r>
            <a:r>
              <a:rPr lang="en-US" altLang="en-US" i="1">
                <a:solidFill>
                  <a:schemeClr val="accent2"/>
                </a:solidFill>
                <a:latin typeface="Comic Sans MS" panose="030F0702030302020204" pitchFamily="66" charset="0"/>
              </a:rPr>
              <a:t> </a:t>
            </a:r>
            <a:r>
              <a:rPr lang="en-US" altLang="en-US">
                <a:solidFill>
                  <a:schemeClr val="accent2"/>
                </a:solidFill>
                <a:latin typeface="Comic Sans MS" panose="030F0702030302020204" pitchFamily="66" charset="0"/>
              </a:rPr>
              <a:t> </a:t>
            </a:r>
            <a:r>
              <a:rPr lang="en-US" altLang="en-US">
                <a:latin typeface="Comic Sans MS" panose="030F0702030302020204" pitchFamily="66" charset="0"/>
              </a:rPr>
              <a:t>is a collection of concepts for describing data</a:t>
            </a:r>
          </a:p>
        </p:txBody>
      </p:sp>
      <p:sp>
        <p:nvSpPr>
          <p:cNvPr id="9220" name="TextBox 1">
            <a:extLst>
              <a:ext uri="{FF2B5EF4-FFF2-40B4-BE49-F238E27FC236}">
                <a16:creationId xmlns:a16="http://schemas.microsoft.com/office/drawing/2014/main" id="{53480653-2D6C-46B9-B621-573DD13EF25A}"/>
              </a:ext>
            </a:extLst>
          </p:cNvPr>
          <p:cNvSpPr txBox="1">
            <a:spLocks noChangeArrowheads="1"/>
          </p:cNvSpPr>
          <p:nvPr/>
        </p:nvSpPr>
        <p:spPr bwMode="auto">
          <a:xfrm>
            <a:off x="804863" y="3114675"/>
            <a:ext cx="7837487" cy="292417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2400" dirty="0">
                <a:latin typeface="Comic Sans MS" panose="030F0702030302020204" pitchFamily="66" charset="0"/>
              </a:rPr>
              <a:t>There are different types of data models. They can be grouped into two categories.</a:t>
            </a:r>
          </a:p>
          <a:p>
            <a:pPr>
              <a:spcBef>
                <a:spcPct val="0"/>
              </a:spcBef>
              <a:buFontTx/>
              <a:buNone/>
              <a:defRPr/>
            </a:pPr>
            <a:endParaRPr lang="en-US" altLang="en-US" sz="2400" dirty="0">
              <a:latin typeface="Comic Sans MS" panose="030F0702030302020204" pitchFamily="66" charset="0"/>
            </a:endParaRPr>
          </a:p>
          <a:p>
            <a:pPr marL="342900" indent="-342900">
              <a:spcBef>
                <a:spcPct val="0"/>
              </a:spcBef>
              <a:defRPr/>
            </a:pPr>
            <a:r>
              <a:rPr lang="en-US" altLang="en-US" sz="2400" dirty="0">
                <a:latin typeface="Comic Sans MS" panose="030F0702030302020204" pitchFamily="66" charset="0"/>
              </a:rPr>
              <a:t>DBMS independent: Can be designed without knowing which DBMS to use</a:t>
            </a:r>
          </a:p>
          <a:p>
            <a:pPr marL="1085850" lvl="1" indent="-342900">
              <a:spcBef>
                <a:spcPct val="0"/>
              </a:spcBef>
              <a:defRPr/>
            </a:pPr>
            <a:r>
              <a:rPr lang="en-US" altLang="en-US" sz="2000" dirty="0">
                <a:latin typeface="Comic Sans MS" panose="030F0702030302020204" pitchFamily="66" charset="0"/>
              </a:rPr>
              <a:t>Entity-Relationship (ER) Model; NO DBMS support</a:t>
            </a:r>
          </a:p>
          <a:p>
            <a:pPr lvl="1" indent="0">
              <a:spcBef>
                <a:spcPct val="0"/>
              </a:spcBef>
              <a:buFontTx/>
              <a:buNone/>
              <a:defRPr/>
            </a:pPr>
            <a:endParaRPr lang="en-US" altLang="en-US" sz="2000" dirty="0">
              <a:latin typeface="Comic Sans MS" panose="030F0702030302020204" pitchFamily="66" charset="0"/>
            </a:endParaRPr>
          </a:p>
          <a:p>
            <a:pPr marL="342900" indent="-342900">
              <a:spcBef>
                <a:spcPct val="0"/>
              </a:spcBef>
              <a:defRPr/>
            </a:pPr>
            <a:r>
              <a:rPr lang="en-US" altLang="en-US" sz="2400" dirty="0">
                <a:latin typeface="Comic Sans MS" panose="030F0702030302020204" pitchFamily="66" charset="0"/>
              </a:rPr>
              <a:t>DBMS specifics: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3006-1049-4041-8B56-F5C45AF92EE9}"/>
              </a:ext>
            </a:extLst>
          </p:cNvPr>
          <p:cNvSpPr txBox="1">
            <a:spLocks noChangeArrowheads="1"/>
          </p:cNvSpPr>
          <p:nvPr/>
        </p:nvSpPr>
        <p:spPr>
          <a:xfrm>
            <a:off x="660400" y="334963"/>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defRPr/>
            </a:pPr>
            <a:r>
              <a:rPr lang="en-US" altLang="en-US" sz="3600" kern="0" dirty="0">
                <a:latin typeface="Comic Sans MS" panose="030F0702030302020204" pitchFamily="66" charset="0"/>
              </a:rPr>
              <a:t>Examples of an ER diagram</a:t>
            </a:r>
          </a:p>
        </p:txBody>
      </p:sp>
      <p:sp>
        <p:nvSpPr>
          <p:cNvPr id="3" name="Oval 2">
            <a:extLst>
              <a:ext uri="{FF2B5EF4-FFF2-40B4-BE49-F238E27FC236}">
                <a16:creationId xmlns:a16="http://schemas.microsoft.com/office/drawing/2014/main" id="{053515A8-FAB8-421A-BFE2-24F8A925253B}"/>
              </a:ext>
            </a:extLst>
          </p:cNvPr>
          <p:cNvSpPr/>
          <p:nvPr/>
        </p:nvSpPr>
        <p:spPr>
          <a:xfrm>
            <a:off x="2619375" y="2354263"/>
            <a:ext cx="11430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u="sng" dirty="0">
                <a:solidFill>
                  <a:schemeClr val="tx1"/>
                </a:solidFill>
              </a:rPr>
              <a:t>SID</a:t>
            </a:r>
          </a:p>
        </p:txBody>
      </p:sp>
      <p:sp>
        <p:nvSpPr>
          <p:cNvPr id="4" name="Rectangle 3">
            <a:extLst>
              <a:ext uri="{FF2B5EF4-FFF2-40B4-BE49-F238E27FC236}">
                <a16:creationId xmlns:a16="http://schemas.microsoft.com/office/drawing/2014/main" id="{84DB61E3-B753-4F6B-B206-5E3E36492F8E}"/>
              </a:ext>
            </a:extLst>
          </p:cNvPr>
          <p:cNvSpPr/>
          <p:nvPr/>
        </p:nvSpPr>
        <p:spPr>
          <a:xfrm>
            <a:off x="2774950" y="3114675"/>
            <a:ext cx="1600200"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Students</a:t>
            </a:r>
          </a:p>
        </p:txBody>
      </p:sp>
      <p:cxnSp>
        <p:nvCxnSpPr>
          <p:cNvPr id="5" name="Straight Connector 4">
            <a:extLst>
              <a:ext uri="{FF2B5EF4-FFF2-40B4-BE49-F238E27FC236}">
                <a16:creationId xmlns:a16="http://schemas.microsoft.com/office/drawing/2014/main" id="{61AA0415-BE5F-46ED-81A3-32BFD50BFCD0}"/>
              </a:ext>
            </a:extLst>
          </p:cNvPr>
          <p:cNvCxnSpPr>
            <a:stCxn id="3" idx="4"/>
            <a:endCxn id="4" idx="0"/>
          </p:cNvCxnSpPr>
          <p:nvPr/>
        </p:nvCxnSpPr>
        <p:spPr>
          <a:xfrm>
            <a:off x="3190875" y="2909888"/>
            <a:ext cx="384175" cy="2047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61C91101-5CF2-4AD8-8E7C-9001A9FE2214}"/>
              </a:ext>
            </a:extLst>
          </p:cNvPr>
          <p:cNvSpPr/>
          <p:nvPr/>
        </p:nvSpPr>
        <p:spPr>
          <a:xfrm>
            <a:off x="3505200" y="1828800"/>
            <a:ext cx="12954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Name</a:t>
            </a:r>
          </a:p>
        </p:txBody>
      </p:sp>
      <p:cxnSp>
        <p:nvCxnSpPr>
          <p:cNvPr id="7" name="Straight Connector 6">
            <a:extLst>
              <a:ext uri="{FF2B5EF4-FFF2-40B4-BE49-F238E27FC236}">
                <a16:creationId xmlns:a16="http://schemas.microsoft.com/office/drawing/2014/main" id="{9CDB3B89-0F13-4AF7-B105-F8EB60643C72}"/>
              </a:ext>
            </a:extLst>
          </p:cNvPr>
          <p:cNvCxnSpPr>
            <a:stCxn id="4" idx="0"/>
            <a:endCxn id="6" idx="4"/>
          </p:cNvCxnSpPr>
          <p:nvPr/>
        </p:nvCxnSpPr>
        <p:spPr>
          <a:xfrm flipV="1">
            <a:off x="3575050" y="2384425"/>
            <a:ext cx="577850" cy="730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B021D9CE-2A28-48FB-AF1F-F2376B2A988D}"/>
              </a:ext>
            </a:extLst>
          </p:cNvPr>
          <p:cNvSpPr/>
          <p:nvPr/>
        </p:nvSpPr>
        <p:spPr>
          <a:xfrm>
            <a:off x="5076825" y="1949450"/>
            <a:ext cx="12954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Login</a:t>
            </a:r>
          </a:p>
        </p:txBody>
      </p:sp>
      <p:cxnSp>
        <p:nvCxnSpPr>
          <p:cNvPr id="9" name="Straight Connector 8">
            <a:extLst>
              <a:ext uri="{FF2B5EF4-FFF2-40B4-BE49-F238E27FC236}">
                <a16:creationId xmlns:a16="http://schemas.microsoft.com/office/drawing/2014/main" id="{2AC24CF8-3FA4-4FF5-AEA6-79592EA43F82}"/>
              </a:ext>
            </a:extLst>
          </p:cNvPr>
          <p:cNvCxnSpPr>
            <a:cxnSpLocks/>
            <a:endCxn id="8" idx="4"/>
          </p:cNvCxnSpPr>
          <p:nvPr/>
        </p:nvCxnSpPr>
        <p:spPr>
          <a:xfrm flipV="1">
            <a:off x="4298950" y="2505075"/>
            <a:ext cx="1425575" cy="6635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9EE81C2-ABA8-4230-9DF7-6E701E3D3F46}"/>
              </a:ext>
            </a:extLst>
          </p:cNvPr>
          <p:cNvCxnSpPr>
            <a:cxnSpLocks/>
          </p:cNvCxnSpPr>
          <p:nvPr/>
        </p:nvCxnSpPr>
        <p:spPr>
          <a:xfrm flipV="1">
            <a:off x="4298950" y="2814638"/>
            <a:ext cx="1831975" cy="4524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6871B530-DE77-4845-86D6-7FE7931917E4}"/>
              </a:ext>
            </a:extLst>
          </p:cNvPr>
          <p:cNvSpPr/>
          <p:nvPr/>
        </p:nvSpPr>
        <p:spPr>
          <a:xfrm>
            <a:off x="6124575" y="2613025"/>
            <a:ext cx="12954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GPA</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STEC-Hua" id="{FED703EA-17AA-4974-B84F-3CA7A600D907}" vid="{60D4AC61-89D2-46D7-A9F9-7638EF1DCE2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9741</TotalTime>
  <Words>1444</Words>
  <Application>Microsoft Office PowerPoint</Application>
  <PresentationFormat>On-screen Show (4:3)</PresentationFormat>
  <Paragraphs>205</Paragraphs>
  <Slides>14</Slides>
  <Notes>13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5" baseType="lpstr">
      <vt:lpstr>Comic Sans MS</vt:lpstr>
      <vt:lpstr>MS PGothic</vt:lpstr>
      <vt:lpstr>Arial</vt:lpstr>
      <vt:lpstr>Times New Roman</vt:lpstr>
      <vt:lpstr>Calibri Light</vt:lpstr>
      <vt:lpstr>Calibri</vt:lpstr>
      <vt:lpstr>Tahoma</vt:lpstr>
      <vt:lpstr>Wingdings</vt:lpstr>
      <vt:lpstr>Default Design</vt:lpstr>
      <vt:lpstr>Office Theme</vt:lpstr>
      <vt:lpstr>Microsoft Word 97 - 2003 Document</vt:lpstr>
      <vt:lpstr>Database: A collection of organized related data that represent some aspects of real-world (“mini-world”)</vt:lpstr>
      <vt:lpstr>Questions to ponder: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Data Models  that are DBMS specifics</vt:lpstr>
      <vt:lpstr>Examples of Data Models  that are DBMS specifics</vt:lpstr>
      <vt:lpstr>Examples of Data Models (DBMS specifics)</vt:lpstr>
      <vt:lpstr>PowerPoint Presentation</vt:lpstr>
      <vt:lpstr>Take Away</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Tavanapong, Wallapak [COM S]</cp:lastModifiedBy>
  <cp:revision>1472</cp:revision>
  <cp:lastPrinted>2019-09-16T20:37:42Z</cp:lastPrinted>
  <dcterms:created xsi:type="dcterms:W3CDTF">2010-08-27T01:36:09Z</dcterms:created>
  <dcterms:modified xsi:type="dcterms:W3CDTF">2022-09-06T16:48:19Z</dcterms:modified>
</cp:coreProperties>
</file>