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 id="2147483909" r:id="rId2"/>
  </p:sldMasterIdLst>
  <p:notesMasterIdLst>
    <p:notesMasterId r:id="rId29"/>
  </p:notesMasterIdLst>
  <p:handoutMasterIdLst>
    <p:handoutMasterId r:id="rId30"/>
  </p:handoutMasterIdLst>
  <p:sldIdLst>
    <p:sldId id="635" r:id="rId3"/>
    <p:sldId id="634" r:id="rId4"/>
    <p:sldId id="352" r:id="rId5"/>
    <p:sldId id="648" r:id="rId6"/>
    <p:sldId id="511" r:id="rId7"/>
    <p:sldId id="645" r:id="rId8"/>
    <p:sldId id="512" r:id="rId9"/>
    <p:sldId id="533" r:id="rId10"/>
    <p:sldId id="283" r:id="rId11"/>
    <p:sldId id="598" r:id="rId12"/>
    <p:sldId id="540" r:id="rId13"/>
    <p:sldId id="590" r:id="rId14"/>
    <p:sldId id="646" r:id="rId15"/>
    <p:sldId id="643" r:id="rId16"/>
    <p:sldId id="588" r:id="rId17"/>
    <p:sldId id="647" r:id="rId18"/>
    <p:sldId id="592" r:id="rId19"/>
    <p:sldId id="593" r:id="rId20"/>
    <p:sldId id="639" r:id="rId21"/>
    <p:sldId id="541" r:id="rId22"/>
    <p:sldId id="549" r:id="rId23"/>
    <p:sldId id="642" r:id="rId24"/>
    <p:sldId id="550" r:id="rId25"/>
    <p:sldId id="611" r:id="rId26"/>
    <p:sldId id="612" r:id="rId27"/>
    <p:sldId id="640" r:id="rId28"/>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2pPr>
    <a:lvl3pPr marL="9144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3pPr>
    <a:lvl4pPr marL="13716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4pPr>
    <a:lvl5pPr marL="1828800" algn="l" defTabSz="457200" rtl="0" eaLnBrk="0" fontAlgn="base" hangingPunct="0">
      <a:spcBef>
        <a:spcPct val="0"/>
      </a:spcBef>
      <a:spcAft>
        <a:spcPct val="0"/>
      </a:spcAft>
      <a:defRPr kern="1200">
        <a:solidFill>
          <a:schemeClr val="tx1"/>
        </a:solidFill>
        <a:latin typeface="Rockwell" panose="02060603020205020403" pitchFamily="18" charset="0"/>
        <a:ea typeface="+mn-ea"/>
        <a:cs typeface="+mn-cs"/>
      </a:defRPr>
    </a:lvl5pPr>
    <a:lvl6pPr marL="2286000" algn="l" defTabSz="914400" rtl="0" eaLnBrk="1" latinLnBrk="0" hangingPunct="1">
      <a:defRPr kern="1200">
        <a:solidFill>
          <a:schemeClr val="tx1"/>
        </a:solidFill>
        <a:latin typeface="Rockwell" panose="02060603020205020403" pitchFamily="18" charset="0"/>
        <a:ea typeface="+mn-ea"/>
        <a:cs typeface="+mn-cs"/>
      </a:defRPr>
    </a:lvl6pPr>
    <a:lvl7pPr marL="2743200" algn="l" defTabSz="914400" rtl="0" eaLnBrk="1" latinLnBrk="0" hangingPunct="1">
      <a:defRPr kern="1200">
        <a:solidFill>
          <a:schemeClr val="tx1"/>
        </a:solidFill>
        <a:latin typeface="Rockwell" panose="02060603020205020403" pitchFamily="18" charset="0"/>
        <a:ea typeface="+mn-ea"/>
        <a:cs typeface="+mn-cs"/>
      </a:defRPr>
    </a:lvl7pPr>
    <a:lvl8pPr marL="3200400" algn="l" defTabSz="914400" rtl="0" eaLnBrk="1" latinLnBrk="0" hangingPunct="1">
      <a:defRPr kern="1200">
        <a:solidFill>
          <a:schemeClr val="tx1"/>
        </a:solidFill>
        <a:latin typeface="Rockwell" panose="02060603020205020403" pitchFamily="18" charset="0"/>
        <a:ea typeface="+mn-ea"/>
        <a:cs typeface="+mn-cs"/>
      </a:defRPr>
    </a:lvl8pPr>
    <a:lvl9pPr marL="3657600" algn="l" defTabSz="914400" rtl="0" eaLnBrk="1" latinLnBrk="0" hangingPunct="1">
      <a:defRPr kern="1200">
        <a:solidFill>
          <a:schemeClr val="tx1"/>
        </a:solidFill>
        <a:latin typeface="Rockwell" panose="02060603020205020403"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63" autoAdjust="0"/>
  </p:normalViewPr>
  <p:slideViewPr>
    <p:cSldViewPr>
      <p:cViewPr varScale="1">
        <p:scale>
          <a:sx n="75" d="100"/>
          <a:sy n="75" d="100"/>
        </p:scale>
        <p:origin x="1666"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56BFDC9C-EC61-4CAD-BC5B-AB10C746BF6B}"/>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1443" name="Rectangle 3">
            <a:extLst>
              <a:ext uri="{FF2B5EF4-FFF2-40B4-BE49-F238E27FC236}">
                <a16:creationId xmlns:a16="http://schemas.microsoft.com/office/drawing/2014/main" id="{8E98A1F3-F245-4E27-A16E-CA5D3F972DFD}"/>
              </a:ext>
            </a:extLst>
          </p:cNvPr>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algn="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1444" name="Rectangle 4">
            <a:extLst>
              <a:ext uri="{FF2B5EF4-FFF2-40B4-BE49-F238E27FC236}">
                <a16:creationId xmlns:a16="http://schemas.microsoft.com/office/drawing/2014/main" id="{380BF936-EEDE-4A29-BC4E-241305DC76E6}"/>
              </a:ext>
            </a:extLst>
          </p:cNvPr>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1445" name="Rectangle 5">
            <a:extLst>
              <a:ext uri="{FF2B5EF4-FFF2-40B4-BE49-F238E27FC236}">
                <a16:creationId xmlns:a16="http://schemas.microsoft.com/office/drawing/2014/main" id="{0BF0A64B-9665-46F2-ABB1-5AA6537F16F1}"/>
              </a:ext>
            </a:extLst>
          </p:cNvPr>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algn="r" defTabSz="941515" eaLnBrk="1" fontAlgn="auto" hangingPunct="1">
              <a:spcBef>
                <a:spcPts val="0"/>
              </a:spcBef>
              <a:spcAft>
                <a:spcPts val="0"/>
              </a:spcAft>
              <a:defRPr sz="1300" b="1">
                <a:latin typeface="+mn-lt"/>
              </a:defRPr>
            </a:lvl1pPr>
          </a:lstStyle>
          <a:p>
            <a:pPr>
              <a:defRPr/>
            </a:pPr>
            <a:fld id="{733097AE-CEDD-4A4B-8C6D-25D76FC95856}"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0F76ED4-5F47-41ED-B7AB-FC50AACBF97E}"/>
              </a:ext>
            </a:extLst>
          </p:cNvPr>
          <p:cNvSpPr>
            <a:spLocks noGrp="1" noChangeArrowheads="1"/>
          </p:cNvSpPr>
          <p:nvPr>
            <p:ph type="hdr" sz="quarter"/>
          </p:nvPr>
        </p:nvSpPr>
        <p:spPr bwMode="auto">
          <a:xfrm>
            <a:off x="0" y="0"/>
            <a:ext cx="3049588" cy="465138"/>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9635" name="Rectangle 3">
            <a:extLst>
              <a:ext uri="{FF2B5EF4-FFF2-40B4-BE49-F238E27FC236}">
                <a16:creationId xmlns:a16="http://schemas.microsoft.com/office/drawing/2014/main" id="{89D170E7-02DE-4521-A611-AED246FFFE4B}"/>
              </a:ext>
            </a:extLst>
          </p:cNvPr>
          <p:cNvSpPr>
            <a:spLocks noGrp="1" noChangeArrowheads="1"/>
          </p:cNvSpPr>
          <p:nvPr>
            <p:ph type="dt" idx="1"/>
          </p:nvPr>
        </p:nvSpPr>
        <p:spPr bwMode="auto">
          <a:xfrm>
            <a:off x="3989388" y="0"/>
            <a:ext cx="3048000" cy="465138"/>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lvl1pPr algn="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148" name="Rectangle 4">
            <a:extLst>
              <a:ext uri="{FF2B5EF4-FFF2-40B4-BE49-F238E27FC236}">
                <a16:creationId xmlns:a16="http://schemas.microsoft.com/office/drawing/2014/main" id="{2AF2F0EA-EDF1-4675-8617-2620CC8006F7}"/>
              </a:ext>
            </a:extLst>
          </p:cNvPr>
          <p:cNvSpPr>
            <a:spLocks noGrp="1" noRot="1" noChangeAspect="1" noChangeArrowheads="1" noTextEdit="1"/>
          </p:cNvSpPr>
          <p:nvPr>
            <p:ph type="sldImg" idx="2"/>
          </p:nvPr>
        </p:nvSpPr>
        <p:spPr bwMode="auto">
          <a:xfrm>
            <a:off x="1192213" y="700088"/>
            <a:ext cx="4660900" cy="3495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7" name="Rectangle 5">
            <a:extLst>
              <a:ext uri="{FF2B5EF4-FFF2-40B4-BE49-F238E27FC236}">
                <a16:creationId xmlns:a16="http://schemas.microsoft.com/office/drawing/2014/main" id="{4D65C7BD-6CA2-4306-87BC-7C585F9620FF}"/>
              </a:ext>
            </a:extLst>
          </p:cNvPr>
          <p:cNvSpPr>
            <a:spLocks noGrp="1" noChangeArrowheads="1"/>
          </p:cNvSpPr>
          <p:nvPr>
            <p:ph type="body" sz="quarter" idx="3"/>
          </p:nvPr>
        </p:nvSpPr>
        <p:spPr bwMode="auto">
          <a:xfrm>
            <a:off x="938213" y="4429125"/>
            <a:ext cx="5160962" cy="4195763"/>
          </a:xfrm>
          <a:prstGeom prst="rect">
            <a:avLst/>
          </a:prstGeom>
          <a:noFill/>
          <a:ln w="9525">
            <a:noFill/>
            <a:miter lim="800000"/>
            <a:headEnd/>
            <a:tailEnd/>
          </a:ln>
          <a:effectLst/>
        </p:spPr>
        <p:txBody>
          <a:bodyPr vert="horz" wrap="square" lIns="94226" tIns="47114" rIns="94226" bIns="471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9638" name="Rectangle 6">
            <a:extLst>
              <a:ext uri="{FF2B5EF4-FFF2-40B4-BE49-F238E27FC236}">
                <a16:creationId xmlns:a16="http://schemas.microsoft.com/office/drawing/2014/main" id="{156A8F30-8989-4D9B-B4A7-6F31670E4AF0}"/>
              </a:ext>
            </a:extLst>
          </p:cNvPr>
          <p:cNvSpPr>
            <a:spLocks noGrp="1" noChangeArrowheads="1"/>
          </p:cNvSpPr>
          <p:nvPr>
            <p:ph type="ftr" sz="quarter" idx="4"/>
          </p:nvPr>
        </p:nvSpPr>
        <p:spPr bwMode="auto">
          <a:xfrm>
            <a:off x="0" y="8858250"/>
            <a:ext cx="3049588" cy="465138"/>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defTabSz="942650" eaLnBrk="1" fontAlgn="auto" hangingPunct="1">
              <a:spcBef>
                <a:spcPts val="0"/>
              </a:spcBef>
              <a:spcAft>
                <a:spcPts val="0"/>
              </a:spcAft>
              <a:defRPr sz="1300" b="1">
                <a:latin typeface="Comic Sans MS" charset="0"/>
                <a:ea typeface="+mn-ea"/>
                <a:cs typeface="+mn-cs"/>
              </a:defRPr>
            </a:lvl1pPr>
          </a:lstStyle>
          <a:p>
            <a:pPr>
              <a:defRPr/>
            </a:pPr>
            <a:endParaRPr lang="en-US"/>
          </a:p>
        </p:txBody>
      </p:sp>
      <p:sp>
        <p:nvSpPr>
          <p:cNvPr id="69639" name="Rectangle 7">
            <a:extLst>
              <a:ext uri="{FF2B5EF4-FFF2-40B4-BE49-F238E27FC236}">
                <a16:creationId xmlns:a16="http://schemas.microsoft.com/office/drawing/2014/main" id="{7EB1545F-01D5-47FF-951D-136798923A81}"/>
              </a:ext>
            </a:extLst>
          </p:cNvPr>
          <p:cNvSpPr>
            <a:spLocks noGrp="1" noChangeArrowheads="1"/>
          </p:cNvSpPr>
          <p:nvPr>
            <p:ph type="sldNum" sz="quarter" idx="5"/>
          </p:nvPr>
        </p:nvSpPr>
        <p:spPr bwMode="auto">
          <a:xfrm>
            <a:off x="3989388" y="8858250"/>
            <a:ext cx="3048000" cy="465138"/>
          </a:xfrm>
          <a:prstGeom prst="rect">
            <a:avLst/>
          </a:prstGeom>
          <a:noFill/>
          <a:ln w="9525">
            <a:noFill/>
            <a:miter lim="800000"/>
            <a:headEnd/>
            <a:tailEnd/>
          </a:ln>
          <a:effectLst/>
        </p:spPr>
        <p:txBody>
          <a:bodyPr vert="horz" wrap="square" lIns="94226" tIns="47114" rIns="94226" bIns="47114" numCol="1" anchor="b" anchorCtr="0" compatLnSpc="1">
            <a:prstTxWarp prst="textNoShape">
              <a:avLst/>
            </a:prstTxWarp>
          </a:bodyPr>
          <a:lstStyle>
            <a:lvl1pPr algn="r" defTabSz="941515" eaLnBrk="1" fontAlgn="auto" hangingPunct="1">
              <a:spcBef>
                <a:spcPts val="0"/>
              </a:spcBef>
              <a:spcAft>
                <a:spcPts val="0"/>
              </a:spcAft>
              <a:defRPr sz="1300" b="1">
                <a:latin typeface="+mn-lt"/>
              </a:defRPr>
            </a:lvl1pPr>
          </a:lstStyle>
          <a:p>
            <a:pPr>
              <a:defRPr/>
            </a:pPr>
            <a:fld id="{35BE70E7-6C75-4D02-BBEB-B99A16A2D70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250D36CA-C2DC-4AF4-8FBE-A8290FB07EE9}"/>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C09A81AB-8B6D-4DA1-93EA-E5110872B6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Query performance has several issues: how many tables to be linked together</a:t>
            </a:r>
          </a:p>
        </p:txBody>
      </p:sp>
      <p:sp>
        <p:nvSpPr>
          <p:cNvPr id="10244" name="Slide Number Placeholder 3">
            <a:extLst>
              <a:ext uri="{FF2B5EF4-FFF2-40B4-BE49-F238E27FC236}">
                <a16:creationId xmlns:a16="http://schemas.microsoft.com/office/drawing/2014/main" id="{9EB9E8F5-F7F5-401C-B8A9-27147CF3A5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Rockwell" panose="02060603020205020403" pitchFamily="18" charset="0"/>
              </a:defRPr>
            </a:lvl1pPr>
            <a:lvl2pPr marL="741363" indent="-284163" defTabSz="939800">
              <a:defRPr>
                <a:solidFill>
                  <a:schemeClr val="tx1"/>
                </a:solidFill>
                <a:latin typeface="Rockwell" panose="02060603020205020403" pitchFamily="18" charset="0"/>
              </a:defRPr>
            </a:lvl2pPr>
            <a:lvl3pPr marL="1141413" indent="-227013" defTabSz="939800">
              <a:defRPr>
                <a:solidFill>
                  <a:schemeClr val="tx1"/>
                </a:solidFill>
                <a:latin typeface="Rockwell" panose="02060603020205020403" pitchFamily="18" charset="0"/>
              </a:defRPr>
            </a:lvl3pPr>
            <a:lvl4pPr marL="1598613" indent="-227013" defTabSz="939800">
              <a:defRPr>
                <a:solidFill>
                  <a:schemeClr val="tx1"/>
                </a:solidFill>
                <a:latin typeface="Rockwell" panose="02060603020205020403" pitchFamily="18" charset="0"/>
              </a:defRPr>
            </a:lvl4pPr>
            <a:lvl5pPr marL="2055813" indent="-227013" defTabSz="939800">
              <a:defRPr>
                <a:solidFill>
                  <a:schemeClr val="tx1"/>
                </a:solidFill>
                <a:latin typeface="Rockwell" panose="02060603020205020403" pitchFamily="18" charset="0"/>
              </a:defRPr>
            </a:lvl5pPr>
            <a:lvl6pPr marL="2513013" indent="-227013" defTabSz="939800" eaLnBrk="0" fontAlgn="base" hangingPunct="0">
              <a:spcBef>
                <a:spcPct val="0"/>
              </a:spcBef>
              <a:spcAft>
                <a:spcPct val="0"/>
              </a:spcAft>
              <a:defRPr>
                <a:solidFill>
                  <a:schemeClr val="tx1"/>
                </a:solidFill>
                <a:latin typeface="Rockwell" panose="02060603020205020403" pitchFamily="18" charset="0"/>
              </a:defRPr>
            </a:lvl6pPr>
            <a:lvl7pPr marL="2970213" indent="-227013" defTabSz="939800" eaLnBrk="0" fontAlgn="base" hangingPunct="0">
              <a:spcBef>
                <a:spcPct val="0"/>
              </a:spcBef>
              <a:spcAft>
                <a:spcPct val="0"/>
              </a:spcAft>
              <a:defRPr>
                <a:solidFill>
                  <a:schemeClr val="tx1"/>
                </a:solidFill>
                <a:latin typeface="Rockwell" panose="02060603020205020403" pitchFamily="18" charset="0"/>
              </a:defRPr>
            </a:lvl7pPr>
            <a:lvl8pPr marL="3427413" indent="-227013" defTabSz="939800" eaLnBrk="0" fontAlgn="base" hangingPunct="0">
              <a:spcBef>
                <a:spcPct val="0"/>
              </a:spcBef>
              <a:spcAft>
                <a:spcPct val="0"/>
              </a:spcAft>
              <a:defRPr>
                <a:solidFill>
                  <a:schemeClr val="tx1"/>
                </a:solidFill>
                <a:latin typeface="Rockwell" panose="02060603020205020403" pitchFamily="18" charset="0"/>
              </a:defRPr>
            </a:lvl8pPr>
            <a:lvl9pPr marL="3884613" indent="-227013" defTabSz="939800"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02EF73FA-D262-47AB-9927-7BBC62E8FADE}"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2</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58F4C85-9BE6-4FB1-AD05-B5FC8D7E508E}"/>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D41074DA-681F-4C4A-94C5-4303A75A505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Make sure the domain matches</a:t>
            </a:r>
          </a:p>
          <a:p>
            <a:endParaRPr lang="en-US" altLang="en-US" dirty="0">
              <a:latin typeface="Times New Roman" panose="02020603050405020304" pitchFamily="18" charset="0"/>
            </a:endParaRPr>
          </a:p>
          <a:p>
            <a:r>
              <a:rPr lang="en-US" altLang="en-US" dirty="0">
                <a:latin typeface="Times New Roman" panose="02020603050405020304" pitchFamily="18" charset="0"/>
              </a:rPr>
              <a:t>What about this design Employees(</a:t>
            </a:r>
            <a:r>
              <a:rPr lang="en-US" altLang="en-US" dirty="0" err="1">
                <a:latin typeface="Times New Roman" panose="02020603050405020304" pitchFamily="18" charset="0"/>
              </a:rPr>
              <a:t>ssn</a:t>
            </a:r>
            <a:r>
              <a:rPr lang="en-US" altLang="en-US" dirty="0">
                <a:latin typeface="Times New Roman" panose="02020603050405020304" pitchFamily="18" charset="0"/>
              </a:rPr>
              <a:t>, name, lot, since, </a:t>
            </a:r>
            <a:r>
              <a:rPr lang="en-US" altLang="en-US" dirty="0" err="1">
                <a:latin typeface="Times New Roman" panose="02020603050405020304" pitchFamily="18" charset="0"/>
              </a:rPr>
              <a:t>mgrOfDept</a:t>
            </a:r>
            <a:r>
              <a:rPr lang="en-US" altLang="en-US" dirty="0">
                <a:latin typeface="Times New Roman" panose="02020603050405020304" pitchFamily="18" charset="0"/>
              </a:rPr>
              <a:t> unique, primary key(</a:t>
            </a:r>
            <a:r>
              <a:rPr lang="en-US" altLang="en-US" dirty="0" err="1">
                <a:latin typeface="Times New Roman" panose="02020603050405020304" pitchFamily="18" charset="0"/>
              </a:rPr>
              <a:t>ssn</a:t>
            </a:r>
            <a:r>
              <a:rPr lang="en-US" altLang="en-US" dirty="0">
                <a:latin typeface="Times New Roman" panose="02020603050405020304" pitchFamily="18" charset="0"/>
              </a:rPr>
              <a:t>), foreign key(</a:t>
            </a:r>
            <a:r>
              <a:rPr lang="en-US" altLang="en-US" dirty="0" err="1">
                <a:latin typeface="Times New Roman" panose="02020603050405020304" pitchFamily="18" charset="0"/>
              </a:rPr>
              <a:t>mgrOfDept</a:t>
            </a:r>
            <a:r>
              <a:rPr lang="en-US" altLang="en-US" dirty="0">
                <a:latin typeface="Times New Roman" panose="02020603050405020304" pitchFamily="18" charset="0"/>
              </a:rPr>
              <a:t>) references Departments(did))?</a:t>
            </a:r>
          </a:p>
          <a:p>
            <a:r>
              <a:rPr lang="en-US" altLang="en-US" dirty="0">
                <a:latin typeface="Times New Roman" panose="02020603050405020304" pitchFamily="18" charset="0"/>
              </a:rPr>
              <a:t>But I cannot make sure that when a new department is inserted into Departments, the new employee must be inserted. </a:t>
            </a:r>
          </a:p>
          <a:p>
            <a:endParaRPr lang="en-US" altLang="en-US" dirty="0">
              <a:latin typeface="Times New Roman" panose="02020603050405020304" pitchFamily="18" charset="0"/>
            </a:endParaRPr>
          </a:p>
          <a:p>
            <a:r>
              <a:rPr lang="en-US" altLang="en-US" dirty="0">
                <a:latin typeface="Times New Roman" panose="02020603050405020304" pitchFamily="18" charset="0"/>
              </a:rPr>
              <a:t>What about this design Manages(</a:t>
            </a:r>
            <a:r>
              <a:rPr lang="en-US" altLang="en-US" dirty="0" err="1">
                <a:latin typeface="Times New Roman" panose="02020603050405020304" pitchFamily="18" charset="0"/>
              </a:rPr>
              <a:t>ssn</a:t>
            </a:r>
            <a:r>
              <a:rPr lang="en-US" altLang="en-US" dirty="0">
                <a:latin typeface="Times New Roman" panose="02020603050405020304" pitchFamily="18" charset="0"/>
              </a:rPr>
              <a:t> not null, did, primary key(did), foreign key(did) references departments(did)) but I have an extra relation.</a:t>
            </a:r>
          </a:p>
        </p:txBody>
      </p:sp>
      <p:sp>
        <p:nvSpPr>
          <p:cNvPr id="29700" name="Slide Number Placeholder 3">
            <a:extLst>
              <a:ext uri="{FF2B5EF4-FFF2-40B4-BE49-F238E27FC236}">
                <a16:creationId xmlns:a16="http://schemas.microsoft.com/office/drawing/2014/main" id="{02329240-EAB2-4CEC-96C5-8783ED0D7AA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Rockwell" panose="02060603020205020403" pitchFamily="18" charset="0"/>
              </a:defRPr>
            </a:lvl1pPr>
            <a:lvl2pPr marL="714375" indent="-273050" defTabSz="938213">
              <a:defRPr>
                <a:solidFill>
                  <a:schemeClr val="tx1"/>
                </a:solidFill>
                <a:latin typeface="Rockwell" panose="02060603020205020403" pitchFamily="18" charset="0"/>
              </a:defRPr>
            </a:lvl2pPr>
            <a:lvl3pPr marL="1100138" indent="-217488" defTabSz="938213">
              <a:defRPr>
                <a:solidFill>
                  <a:schemeClr val="tx1"/>
                </a:solidFill>
                <a:latin typeface="Rockwell" panose="02060603020205020403" pitchFamily="18" charset="0"/>
              </a:defRPr>
            </a:lvl3pPr>
            <a:lvl4pPr marL="1539875" indent="-217488" defTabSz="938213">
              <a:defRPr>
                <a:solidFill>
                  <a:schemeClr val="tx1"/>
                </a:solidFill>
                <a:latin typeface="Rockwell" panose="02060603020205020403" pitchFamily="18" charset="0"/>
              </a:defRPr>
            </a:lvl4pPr>
            <a:lvl5pPr marL="1981200" indent="-217488" defTabSz="938213">
              <a:defRPr>
                <a:solidFill>
                  <a:schemeClr val="tx1"/>
                </a:solidFill>
                <a:latin typeface="Rockwell" panose="02060603020205020403" pitchFamily="18" charset="0"/>
              </a:defRPr>
            </a:lvl5pPr>
            <a:lvl6pPr marL="2438400" indent="-217488" defTabSz="938213" eaLnBrk="0" fontAlgn="base" hangingPunct="0">
              <a:spcBef>
                <a:spcPct val="0"/>
              </a:spcBef>
              <a:spcAft>
                <a:spcPct val="0"/>
              </a:spcAft>
              <a:defRPr>
                <a:solidFill>
                  <a:schemeClr val="tx1"/>
                </a:solidFill>
                <a:latin typeface="Rockwell" panose="02060603020205020403" pitchFamily="18" charset="0"/>
              </a:defRPr>
            </a:lvl6pPr>
            <a:lvl7pPr marL="2895600" indent="-217488" defTabSz="938213" eaLnBrk="0" fontAlgn="base" hangingPunct="0">
              <a:spcBef>
                <a:spcPct val="0"/>
              </a:spcBef>
              <a:spcAft>
                <a:spcPct val="0"/>
              </a:spcAft>
              <a:defRPr>
                <a:solidFill>
                  <a:schemeClr val="tx1"/>
                </a:solidFill>
                <a:latin typeface="Rockwell" panose="02060603020205020403" pitchFamily="18" charset="0"/>
              </a:defRPr>
            </a:lvl7pPr>
            <a:lvl8pPr marL="3352800" indent="-217488" defTabSz="938213" eaLnBrk="0" fontAlgn="base" hangingPunct="0">
              <a:spcBef>
                <a:spcPct val="0"/>
              </a:spcBef>
              <a:spcAft>
                <a:spcPct val="0"/>
              </a:spcAft>
              <a:defRPr>
                <a:solidFill>
                  <a:schemeClr val="tx1"/>
                </a:solidFill>
                <a:latin typeface="Rockwell" panose="02060603020205020403" pitchFamily="18" charset="0"/>
              </a:defRPr>
            </a:lvl8pPr>
            <a:lvl9pPr marL="3810000" indent="-217488" defTabSz="938213"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C104737A-F89A-4B08-84EF-C1663369E7E6}"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15</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58F4C85-9BE6-4FB1-AD05-B5FC8D7E508E}"/>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D41074DA-681F-4C4A-94C5-4303A75A505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Make sure the domain matches</a:t>
            </a:r>
          </a:p>
          <a:p>
            <a:endParaRPr lang="en-US" altLang="en-US" dirty="0">
              <a:latin typeface="Times New Roman" panose="02020603050405020304" pitchFamily="18" charset="0"/>
            </a:endParaRPr>
          </a:p>
          <a:p>
            <a:r>
              <a:rPr lang="en-US" altLang="en-US" dirty="0">
                <a:latin typeface="Times New Roman" panose="02020603050405020304" pitchFamily="18" charset="0"/>
              </a:rPr>
              <a:t>Cannot enforce total participation by just the design of the schema.</a:t>
            </a:r>
          </a:p>
          <a:p>
            <a:r>
              <a:rPr lang="en-US" altLang="en-US" dirty="0">
                <a:latin typeface="Times New Roman" panose="02020603050405020304" pitchFamily="18" charset="0"/>
              </a:rPr>
              <a:t>But I cannot make sure that when a new department is inserted into Departments, the new employee must be inserted. </a:t>
            </a:r>
          </a:p>
        </p:txBody>
      </p:sp>
      <p:sp>
        <p:nvSpPr>
          <p:cNvPr id="29700" name="Slide Number Placeholder 3">
            <a:extLst>
              <a:ext uri="{FF2B5EF4-FFF2-40B4-BE49-F238E27FC236}">
                <a16:creationId xmlns:a16="http://schemas.microsoft.com/office/drawing/2014/main" id="{02329240-EAB2-4CEC-96C5-8783ED0D7AA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Rockwell" panose="02060603020205020403" pitchFamily="18" charset="0"/>
              </a:defRPr>
            </a:lvl1pPr>
            <a:lvl2pPr marL="714375" indent="-273050" defTabSz="938213">
              <a:defRPr>
                <a:solidFill>
                  <a:schemeClr val="tx1"/>
                </a:solidFill>
                <a:latin typeface="Rockwell" panose="02060603020205020403" pitchFamily="18" charset="0"/>
              </a:defRPr>
            </a:lvl2pPr>
            <a:lvl3pPr marL="1100138" indent="-217488" defTabSz="938213">
              <a:defRPr>
                <a:solidFill>
                  <a:schemeClr val="tx1"/>
                </a:solidFill>
                <a:latin typeface="Rockwell" panose="02060603020205020403" pitchFamily="18" charset="0"/>
              </a:defRPr>
            </a:lvl3pPr>
            <a:lvl4pPr marL="1539875" indent="-217488" defTabSz="938213">
              <a:defRPr>
                <a:solidFill>
                  <a:schemeClr val="tx1"/>
                </a:solidFill>
                <a:latin typeface="Rockwell" panose="02060603020205020403" pitchFamily="18" charset="0"/>
              </a:defRPr>
            </a:lvl4pPr>
            <a:lvl5pPr marL="1981200" indent="-217488" defTabSz="938213">
              <a:defRPr>
                <a:solidFill>
                  <a:schemeClr val="tx1"/>
                </a:solidFill>
                <a:latin typeface="Rockwell" panose="02060603020205020403" pitchFamily="18" charset="0"/>
              </a:defRPr>
            </a:lvl5pPr>
            <a:lvl6pPr marL="2438400" indent="-217488" defTabSz="938213" eaLnBrk="0" fontAlgn="base" hangingPunct="0">
              <a:spcBef>
                <a:spcPct val="0"/>
              </a:spcBef>
              <a:spcAft>
                <a:spcPct val="0"/>
              </a:spcAft>
              <a:defRPr>
                <a:solidFill>
                  <a:schemeClr val="tx1"/>
                </a:solidFill>
                <a:latin typeface="Rockwell" panose="02060603020205020403" pitchFamily="18" charset="0"/>
              </a:defRPr>
            </a:lvl6pPr>
            <a:lvl7pPr marL="2895600" indent="-217488" defTabSz="938213" eaLnBrk="0" fontAlgn="base" hangingPunct="0">
              <a:spcBef>
                <a:spcPct val="0"/>
              </a:spcBef>
              <a:spcAft>
                <a:spcPct val="0"/>
              </a:spcAft>
              <a:defRPr>
                <a:solidFill>
                  <a:schemeClr val="tx1"/>
                </a:solidFill>
                <a:latin typeface="Rockwell" panose="02060603020205020403" pitchFamily="18" charset="0"/>
              </a:defRPr>
            </a:lvl7pPr>
            <a:lvl8pPr marL="3352800" indent="-217488" defTabSz="938213" eaLnBrk="0" fontAlgn="base" hangingPunct="0">
              <a:spcBef>
                <a:spcPct val="0"/>
              </a:spcBef>
              <a:spcAft>
                <a:spcPct val="0"/>
              </a:spcAft>
              <a:defRPr>
                <a:solidFill>
                  <a:schemeClr val="tx1"/>
                </a:solidFill>
                <a:latin typeface="Rockwell" panose="02060603020205020403" pitchFamily="18" charset="0"/>
              </a:defRPr>
            </a:lvl8pPr>
            <a:lvl9pPr marL="3810000" indent="-217488" defTabSz="938213"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C104737A-F89A-4B08-84EF-C1663369E7E6}"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16</a:t>
            </a:fld>
            <a:endParaRPr lang="en-US" altLang="en-US">
              <a:latin typeface="Comic Sans MS" panose="030F0702030302020204" pitchFamily="66" charset="0"/>
              <a:ea typeface="MS PGothic" panose="020B0600070205080204" pitchFamily="34" charset="-128"/>
            </a:endParaRPr>
          </a:p>
        </p:txBody>
      </p:sp>
    </p:spTree>
    <p:extLst>
      <p:ext uri="{BB962C8B-B14F-4D97-AF65-F5344CB8AC3E}">
        <p14:creationId xmlns:p14="http://schemas.microsoft.com/office/powerpoint/2010/main" val="2792648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FC427FFB-BFD1-40E3-9644-938585719C0D}"/>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6F8F6F6F-EBC5-4BFF-99C5-7D1B4233A9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This is one to one relationship</a:t>
            </a:r>
          </a:p>
        </p:txBody>
      </p:sp>
      <p:sp>
        <p:nvSpPr>
          <p:cNvPr id="31748" name="Slide Number Placeholder 3">
            <a:extLst>
              <a:ext uri="{FF2B5EF4-FFF2-40B4-BE49-F238E27FC236}">
                <a16:creationId xmlns:a16="http://schemas.microsoft.com/office/drawing/2014/main" id="{74DB507F-E96F-4C03-88DF-EA9C72A1C8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Rockwell" panose="02060603020205020403" pitchFamily="18" charset="0"/>
              </a:defRPr>
            </a:lvl1pPr>
            <a:lvl2pPr marL="714375" indent="-273050" defTabSz="938213">
              <a:defRPr>
                <a:solidFill>
                  <a:schemeClr val="tx1"/>
                </a:solidFill>
                <a:latin typeface="Rockwell" panose="02060603020205020403" pitchFamily="18" charset="0"/>
              </a:defRPr>
            </a:lvl2pPr>
            <a:lvl3pPr marL="1100138" indent="-217488" defTabSz="938213">
              <a:defRPr>
                <a:solidFill>
                  <a:schemeClr val="tx1"/>
                </a:solidFill>
                <a:latin typeface="Rockwell" panose="02060603020205020403" pitchFamily="18" charset="0"/>
              </a:defRPr>
            </a:lvl3pPr>
            <a:lvl4pPr marL="1539875" indent="-217488" defTabSz="938213">
              <a:defRPr>
                <a:solidFill>
                  <a:schemeClr val="tx1"/>
                </a:solidFill>
                <a:latin typeface="Rockwell" panose="02060603020205020403" pitchFamily="18" charset="0"/>
              </a:defRPr>
            </a:lvl4pPr>
            <a:lvl5pPr marL="1981200" indent="-217488" defTabSz="938213">
              <a:defRPr>
                <a:solidFill>
                  <a:schemeClr val="tx1"/>
                </a:solidFill>
                <a:latin typeface="Rockwell" panose="02060603020205020403" pitchFamily="18" charset="0"/>
              </a:defRPr>
            </a:lvl5pPr>
            <a:lvl6pPr marL="2438400" indent="-217488" defTabSz="938213" eaLnBrk="0" fontAlgn="base" hangingPunct="0">
              <a:spcBef>
                <a:spcPct val="0"/>
              </a:spcBef>
              <a:spcAft>
                <a:spcPct val="0"/>
              </a:spcAft>
              <a:defRPr>
                <a:solidFill>
                  <a:schemeClr val="tx1"/>
                </a:solidFill>
                <a:latin typeface="Rockwell" panose="02060603020205020403" pitchFamily="18" charset="0"/>
              </a:defRPr>
            </a:lvl6pPr>
            <a:lvl7pPr marL="2895600" indent="-217488" defTabSz="938213" eaLnBrk="0" fontAlgn="base" hangingPunct="0">
              <a:spcBef>
                <a:spcPct val="0"/>
              </a:spcBef>
              <a:spcAft>
                <a:spcPct val="0"/>
              </a:spcAft>
              <a:defRPr>
                <a:solidFill>
                  <a:schemeClr val="tx1"/>
                </a:solidFill>
                <a:latin typeface="Rockwell" panose="02060603020205020403" pitchFamily="18" charset="0"/>
              </a:defRPr>
            </a:lvl7pPr>
            <a:lvl8pPr marL="3352800" indent="-217488" defTabSz="938213" eaLnBrk="0" fontAlgn="base" hangingPunct="0">
              <a:spcBef>
                <a:spcPct val="0"/>
              </a:spcBef>
              <a:spcAft>
                <a:spcPct val="0"/>
              </a:spcAft>
              <a:defRPr>
                <a:solidFill>
                  <a:schemeClr val="tx1"/>
                </a:solidFill>
                <a:latin typeface="Rockwell" panose="02060603020205020403" pitchFamily="18" charset="0"/>
              </a:defRPr>
            </a:lvl8pPr>
            <a:lvl9pPr marL="3810000" indent="-217488" defTabSz="938213"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0ED2F0A6-CE1A-4625-A207-B1560E7A4FEC}"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17</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E1CEB22D-A3B1-4532-A0E1-A8A082429827}"/>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D6FF19E6-A2CC-488F-8764-502014BDC50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Make sure the domain matches</a:t>
            </a:r>
          </a:p>
        </p:txBody>
      </p:sp>
      <p:sp>
        <p:nvSpPr>
          <p:cNvPr id="33796" name="Slide Number Placeholder 3">
            <a:extLst>
              <a:ext uri="{FF2B5EF4-FFF2-40B4-BE49-F238E27FC236}">
                <a16:creationId xmlns:a16="http://schemas.microsoft.com/office/drawing/2014/main" id="{00D9DABB-760D-495C-82ED-8B89E3AD923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Rockwell" panose="02060603020205020403" pitchFamily="18" charset="0"/>
              </a:defRPr>
            </a:lvl1pPr>
            <a:lvl2pPr marL="714375" indent="-273050" defTabSz="938213">
              <a:defRPr>
                <a:solidFill>
                  <a:schemeClr val="tx1"/>
                </a:solidFill>
                <a:latin typeface="Rockwell" panose="02060603020205020403" pitchFamily="18" charset="0"/>
              </a:defRPr>
            </a:lvl2pPr>
            <a:lvl3pPr marL="1100138" indent="-217488" defTabSz="938213">
              <a:defRPr>
                <a:solidFill>
                  <a:schemeClr val="tx1"/>
                </a:solidFill>
                <a:latin typeface="Rockwell" panose="02060603020205020403" pitchFamily="18" charset="0"/>
              </a:defRPr>
            </a:lvl3pPr>
            <a:lvl4pPr marL="1539875" indent="-217488" defTabSz="938213">
              <a:defRPr>
                <a:solidFill>
                  <a:schemeClr val="tx1"/>
                </a:solidFill>
                <a:latin typeface="Rockwell" panose="02060603020205020403" pitchFamily="18" charset="0"/>
              </a:defRPr>
            </a:lvl4pPr>
            <a:lvl5pPr marL="1981200" indent="-217488" defTabSz="938213">
              <a:defRPr>
                <a:solidFill>
                  <a:schemeClr val="tx1"/>
                </a:solidFill>
                <a:latin typeface="Rockwell" panose="02060603020205020403" pitchFamily="18" charset="0"/>
              </a:defRPr>
            </a:lvl5pPr>
            <a:lvl6pPr marL="2438400" indent="-217488" defTabSz="938213" eaLnBrk="0" fontAlgn="base" hangingPunct="0">
              <a:spcBef>
                <a:spcPct val="0"/>
              </a:spcBef>
              <a:spcAft>
                <a:spcPct val="0"/>
              </a:spcAft>
              <a:defRPr>
                <a:solidFill>
                  <a:schemeClr val="tx1"/>
                </a:solidFill>
                <a:latin typeface="Rockwell" panose="02060603020205020403" pitchFamily="18" charset="0"/>
              </a:defRPr>
            </a:lvl6pPr>
            <a:lvl7pPr marL="2895600" indent="-217488" defTabSz="938213" eaLnBrk="0" fontAlgn="base" hangingPunct="0">
              <a:spcBef>
                <a:spcPct val="0"/>
              </a:spcBef>
              <a:spcAft>
                <a:spcPct val="0"/>
              </a:spcAft>
              <a:defRPr>
                <a:solidFill>
                  <a:schemeClr val="tx1"/>
                </a:solidFill>
                <a:latin typeface="Rockwell" panose="02060603020205020403" pitchFamily="18" charset="0"/>
              </a:defRPr>
            </a:lvl7pPr>
            <a:lvl8pPr marL="3352800" indent="-217488" defTabSz="938213" eaLnBrk="0" fontAlgn="base" hangingPunct="0">
              <a:spcBef>
                <a:spcPct val="0"/>
              </a:spcBef>
              <a:spcAft>
                <a:spcPct val="0"/>
              </a:spcAft>
              <a:defRPr>
                <a:solidFill>
                  <a:schemeClr val="tx1"/>
                </a:solidFill>
                <a:latin typeface="Rockwell" panose="02060603020205020403" pitchFamily="18" charset="0"/>
              </a:defRPr>
            </a:lvl8pPr>
            <a:lvl9pPr marL="3810000" indent="-217488" defTabSz="938213"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ED7D1AEC-C2E8-4A65-8832-92EF0FAECFF3}"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18</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E479A4ED-2DE3-4917-97BE-70FEE772FC63}"/>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2F18326E-EC9D-4F63-9C1C-A307FD3CAA8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Make sure the domain matches</a:t>
            </a:r>
          </a:p>
        </p:txBody>
      </p:sp>
      <p:sp>
        <p:nvSpPr>
          <p:cNvPr id="35844" name="Slide Number Placeholder 3">
            <a:extLst>
              <a:ext uri="{FF2B5EF4-FFF2-40B4-BE49-F238E27FC236}">
                <a16:creationId xmlns:a16="http://schemas.microsoft.com/office/drawing/2014/main" id="{69E099BF-A5C7-4E2D-9A63-B53C421D3B7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Rockwell" panose="02060603020205020403" pitchFamily="18" charset="0"/>
              </a:defRPr>
            </a:lvl1pPr>
            <a:lvl2pPr marL="714375" indent="-273050" defTabSz="938213">
              <a:defRPr>
                <a:solidFill>
                  <a:schemeClr val="tx1"/>
                </a:solidFill>
                <a:latin typeface="Rockwell" panose="02060603020205020403" pitchFamily="18" charset="0"/>
              </a:defRPr>
            </a:lvl2pPr>
            <a:lvl3pPr marL="1100138" indent="-217488" defTabSz="938213">
              <a:defRPr>
                <a:solidFill>
                  <a:schemeClr val="tx1"/>
                </a:solidFill>
                <a:latin typeface="Rockwell" panose="02060603020205020403" pitchFamily="18" charset="0"/>
              </a:defRPr>
            </a:lvl3pPr>
            <a:lvl4pPr marL="1539875" indent="-217488" defTabSz="938213">
              <a:defRPr>
                <a:solidFill>
                  <a:schemeClr val="tx1"/>
                </a:solidFill>
                <a:latin typeface="Rockwell" panose="02060603020205020403" pitchFamily="18" charset="0"/>
              </a:defRPr>
            </a:lvl4pPr>
            <a:lvl5pPr marL="1981200" indent="-217488" defTabSz="938213">
              <a:defRPr>
                <a:solidFill>
                  <a:schemeClr val="tx1"/>
                </a:solidFill>
                <a:latin typeface="Rockwell" panose="02060603020205020403" pitchFamily="18" charset="0"/>
              </a:defRPr>
            </a:lvl5pPr>
            <a:lvl6pPr marL="2438400" indent="-217488" defTabSz="938213" eaLnBrk="0" fontAlgn="base" hangingPunct="0">
              <a:spcBef>
                <a:spcPct val="0"/>
              </a:spcBef>
              <a:spcAft>
                <a:spcPct val="0"/>
              </a:spcAft>
              <a:defRPr>
                <a:solidFill>
                  <a:schemeClr val="tx1"/>
                </a:solidFill>
                <a:latin typeface="Rockwell" panose="02060603020205020403" pitchFamily="18" charset="0"/>
              </a:defRPr>
            </a:lvl6pPr>
            <a:lvl7pPr marL="2895600" indent="-217488" defTabSz="938213" eaLnBrk="0" fontAlgn="base" hangingPunct="0">
              <a:spcBef>
                <a:spcPct val="0"/>
              </a:spcBef>
              <a:spcAft>
                <a:spcPct val="0"/>
              </a:spcAft>
              <a:defRPr>
                <a:solidFill>
                  <a:schemeClr val="tx1"/>
                </a:solidFill>
                <a:latin typeface="Rockwell" panose="02060603020205020403" pitchFamily="18" charset="0"/>
              </a:defRPr>
            </a:lvl7pPr>
            <a:lvl8pPr marL="3352800" indent="-217488" defTabSz="938213" eaLnBrk="0" fontAlgn="base" hangingPunct="0">
              <a:spcBef>
                <a:spcPct val="0"/>
              </a:spcBef>
              <a:spcAft>
                <a:spcPct val="0"/>
              </a:spcAft>
              <a:defRPr>
                <a:solidFill>
                  <a:schemeClr val="tx1"/>
                </a:solidFill>
                <a:latin typeface="Rockwell" panose="02060603020205020403" pitchFamily="18" charset="0"/>
              </a:defRPr>
            </a:lvl8pPr>
            <a:lvl9pPr marL="3810000" indent="-217488" defTabSz="938213"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459160B7-A9E3-4BB4-99E1-097E021601C5}"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19</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30B6BA17-1176-42A4-BA27-DFC0D56F43DE}"/>
              </a:ext>
            </a:extLst>
          </p:cNvPr>
          <p:cNvSpPr>
            <a:spLocks noGrp="1" noRot="1" noChangeAspect="1" noChangeArrowheads="1" noTextEdit="1"/>
          </p:cNvSpPr>
          <p:nvPr>
            <p:ph type="sldImg"/>
          </p:nvPr>
        </p:nvSpPr>
        <p:spPr>
          <a:ln/>
        </p:spPr>
      </p:sp>
      <p:sp>
        <p:nvSpPr>
          <p:cNvPr id="37891" name="Notes Placeholder 2">
            <a:extLst>
              <a:ext uri="{FF2B5EF4-FFF2-40B4-BE49-F238E27FC236}">
                <a16:creationId xmlns:a16="http://schemas.microsoft.com/office/drawing/2014/main" id="{F18BEB3E-07C1-40F0-A7B9-CF9E0FEE23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Foreign key is used to represent a key constraint (at most one) </a:t>
            </a:r>
          </a:p>
          <a:p>
            <a:r>
              <a:rPr lang="en-US" altLang="en-US">
                <a:latin typeface="Times New Roman" panose="02020603050405020304" pitchFamily="18" charset="0"/>
              </a:rPr>
              <a:t>Not null is used to represent the total participation in this case, but it is not always the case we can use not null to represent total participation</a:t>
            </a:r>
          </a:p>
        </p:txBody>
      </p:sp>
      <p:sp>
        <p:nvSpPr>
          <p:cNvPr id="37892" name="Slide Number Placeholder 3">
            <a:extLst>
              <a:ext uri="{FF2B5EF4-FFF2-40B4-BE49-F238E27FC236}">
                <a16:creationId xmlns:a16="http://schemas.microsoft.com/office/drawing/2014/main" id="{CB09F421-4D79-4B6A-9A06-ECC8625130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Rockwell" panose="02060603020205020403" pitchFamily="18" charset="0"/>
              </a:defRPr>
            </a:lvl1pPr>
            <a:lvl2pPr marL="741363" indent="-284163" defTabSz="939800">
              <a:defRPr>
                <a:solidFill>
                  <a:schemeClr val="tx1"/>
                </a:solidFill>
                <a:latin typeface="Rockwell" panose="02060603020205020403" pitchFamily="18" charset="0"/>
              </a:defRPr>
            </a:lvl2pPr>
            <a:lvl3pPr marL="1141413" indent="-227013" defTabSz="939800">
              <a:defRPr>
                <a:solidFill>
                  <a:schemeClr val="tx1"/>
                </a:solidFill>
                <a:latin typeface="Rockwell" panose="02060603020205020403" pitchFamily="18" charset="0"/>
              </a:defRPr>
            </a:lvl3pPr>
            <a:lvl4pPr marL="1598613" indent="-227013" defTabSz="939800">
              <a:defRPr>
                <a:solidFill>
                  <a:schemeClr val="tx1"/>
                </a:solidFill>
                <a:latin typeface="Rockwell" panose="02060603020205020403" pitchFamily="18" charset="0"/>
              </a:defRPr>
            </a:lvl4pPr>
            <a:lvl5pPr marL="2055813" indent="-227013" defTabSz="939800">
              <a:defRPr>
                <a:solidFill>
                  <a:schemeClr val="tx1"/>
                </a:solidFill>
                <a:latin typeface="Rockwell" panose="02060603020205020403" pitchFamily="18" charset="0"/>
              </a:defRPr>
            </a:lvl5pPr>
            <a:lvl6pPr marL="2513013" indent="-227013" defTabSz="939800" eaLnBrk="0" fontAlgn="base" hangingPunct="0">
              <a:spcBef>
                <a:spcPct val="0"/>
              </a:spcBef>
              <a:spcAft>
                <a:spcPct val="0"/>
              </a:spcAft>
              <a:defRPr>
                <a:solidFill>
                  <a:schemeClr val="tx1"/>
                </a:solidFill>
                <a:latin typeface="Rockwell" panose="02060603020205020403" pitchFamily="18" charset="0"/>
              </a:defRPr>
            </a:lvl6pPr>
            <a:lvl7pPr marL="2970213" indent="-227013" defTabSz="939800" eaLnBrk="0" fontAlgn="base" hangingPunct="0">
              <a:spcBef>
                <a:spcPct val="0"/>
              </a:spcBef>
              <a:spcAft>
                <a:spcPct val="0"/>
              </a:spcAft>
              <a:defRPr>
                <a:solidFill>
                  <a:schemeClr val="tx1"/>
                </a:solidFill>
                <a:latin typeface="Rockwell" panose="02060603020205020403" pitchFamily="18" charset="0"/>
              </a:defRPr>
            </a:lvl7pPr>
            <a:lvl8pPr marL="3427413" indent="-227013" defTabSz="939800" eaLnBrk="0" fontAlgn="base" hangingPunct="0">
              <a:spcBef>
                <a:spcPct val="0"/>
              </a:spcBef>
              <a:spcAft>
                <a:spcPct val="0"/>
              </a:spcAft>
              <a:defRPr>
                <a:solidFill>
                  <a:schemeClr val="tx1"/>
                </a:solidFill>
                <a:latin typeface="Rockwell" panose="02060603020205020403" pitchFamily="18" charset="0"/>
              </a:defRPr>
            </a:lvl8pPr>
            <a:lvl9pPr marL="3884613" indent="-227013" defTabSz="939800"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140E48DE-31A5-4D7F-8060-6916DBF9795A}"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20</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E2C3F6FC-C340-42F7-A039-31B15F73DB35}"/>
              </a:ext>
            </a:extLst>
          </p:cNvPr>
          <p:cNvSpPr>
            <a:spLocks noGrp="1" noRot="1" noChangeAspect="1" noChangeArrowheads="1" noTextEdit="1"/>
          </p:cNvSpPr>
          <p:nvPr>
            <p:ph type="sldImg"/>
          </p:nvPr>
        </p:nvSpPr>
        <p:spPr>
          <a:ln/>
        </p:spPr>
      </p:sp>
      <p:sp>
        <p:nvSpPr>
          <p:cNvPr id="39939" name="Notes Placeholder 2">
            <a:extLst>
              <a:ext uri="{FF2B5EF4-FFF2-40B4-BE49-F238E27FC236}">
                <a16:creationId xmlns:a16="http://schemas.microsoft.com/office/drawing/2014/main" id="{6093BA39-4CE1-413E-8056-CEE698A0E8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No overlap, no covering</a:t>
            </a:r>
          </a:p>
        </p:txBody>
      </p:sp>
      <p:sp>
        <p:nvSpPr>
          <p:cNvPr id="39940" name="Slide Number Placeholder 3">
            <a:extLst>
              <a:ext uri="{FF2B5EF4-FFF2-40B4-BE49-F238E27FC236}">
                <a16:creationId xmlns:a16="http://schemas.microsoft.com/office/drawing/2014/main" id="{786B9A72-360F-4D8C-9560-C09D8E1689C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Rockwell" panose="02060603020205020403" pitchFamily="18" charset="0"/>
              </a:defRPr>
            </a:lvl1pPr>
            <a:lvl2pPr marL="741363" indent="-284163" defTabSz="939800">
              <a:defRPr>
                <a:solidFill>
                  <a:schemeClr val="tx1"/>
                </a:solidFill>
                <a:latin typeface="Rockwell" panose="02060603020205020403" pitchFamily="18" charset="0"/>
              </a:defRPr>
            </a:lvl2pPr>
            <a:lvl3pPr marL="1141413" indent="-227013" defTabSz="939800">
              <a:defRPr>
                <a:solidFill>
                  <a:schemeClr val="tx1"/>
                </a:solidFill>
                <a:latin typeface="Rockwell" panose="02060603020205020403" pitchFamily="18" charset="0"/>
              </a:defRPr>
            </a:lvl3pPr>
            <a:lvl4pPr marL="1598613" indent="-227013" defTabSz="939800">
              <a:defRPr>
                <a:solidFill>
                  <a:schemeClr val="tx1"/>
                </a:solidFill>
                <a:latin typeface="Rockwell" panose="02060603020205020403" pitchFamily="18" charset="0"/>
              </a:defRPr>
            </a:lvl4pPr>
            <a:lvl5pPr marL="2055813" indent="-227013" defTabSz="939800">
              <a:defRPr>
                <a:solidFill>
                  <a:schemeClr val="tx1"/>
                </a:solidFill>
                <a:latin typeface="Rockwell" panose="02060603020205020403" pitchFamily="18" charset="0"/>
              </a:defRPr>
            </a:lvl5pPr>
            <a:lvl6pPr marL="2513013" indent="-227013" defTabSz="939800" eaLnBrk="0" fontAlgn="base" hangingPunct="0">
              <a:spcBef>
                <a:spcPct val="0"/>
              </a:spcBef>
              <a:spcAft>
                <a:spcPct val="0"/>
              </a:spcAft>
              <a:defRPr>
                <a:solidFill>
                  <a:schemeClr val="tx1"/>
                </a:solidFill>
                <a:latin typeface="Rockwell" panose="02060603020205020403" pitchFamily="18" charset="0"/>
              </a:defRPr>
            </a:lvl6pPr>
            <a:lvl7pPr marL="2970213" indent="-227013" defTabSz="939800" eaLnBrk="0" fontAlgn="base" hangingPunct="0">
              <a:spcBef>
                <a:spcPct val="0"/>
              </a:spcBef>
              <a:spcAft>
                <a:spcPct val="0"/>
              </a:spcAft>
              <a:defRPr>
                <a:solidFill>
                  <a:schemeClr val="tx1"/>
                </a:solidFill>
                <a:latin typeface="Rockwell" panose="02060603020205020403" pitchFamily="18" charset="0"/>
              </a:defRPr>
            </a:lvl7pPr>
            <a:lvl8pPr marL="3427413" indent="-227013" defTabSz="939800" eaLnBrk="0" fontAlgn="base" hangingPunct="0">
              <a:spcBef>
                <a:spcPct val="0"/>
              </a:spcBef>
              <a:spcAft>
                <a:spcPct val="0"/>
              </a:spcAft>
              <a:defRPr>
                <a:solidFill>
                  <a:schemeClr val="tx1"/>
                </a:solidFill>
                <a:latin typeface="Rockwell" panose="02060603020205020403" pitchFamily="18" charset="0"/>
              </a:defRPr>
            </a:lvl8pPr>
            <a:lvl9pPr marL="3884613" indent="-227013" defTabSz="939800"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ADB03702-83D6-4E59-B764-FC093ED09CD4}"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21</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0009E006-F8FE-4337-BE91-DACAB9E35EAF}"/>
              </a:ext>
            </a:extLst>
          </p:cNvPr>
          <p:cNvSpPr>
            <a:spLocks noGrp="1" noRot="1" noChangeAspect="1" noChangeArrowheads="1" noTextEdit="1"/>
          </p:cNvSpPr>
          <p:nvPr>
            <p:ph type="sldImg"/>
          </p:nvPr>
        </p:nvSpPr>
        <p:spPr>
          <a:ln/>
        </p:spPr>
      </p:sp>
      <p:sp>
        <p:nvSpPr>
          <p:cNvPr id="41987" name="Notes Placeholder 2">
            <a:extLst>
              <a:ext uri="{FF2B5EF4-FFF2-40B4-BE49-F238E27FC236}">
                <a16:creationId xmlns:a16="http://schemas.microsoft.com/office/drawing/2014/main" id="{9386DCD3-7550-4FE5-8FD0-12730D6B967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No overlap, no covering</a:t>
            </a:r>
          </a:p>
        </p:txBody>
      </p:sp>
      <p:sp>
        <p:nvSpPr>
          <p:cNvPr id="41988" name="Slide Number Placeholder 3">
            <a:extLst>
              <a:ext uri="{FF2B5EF4-FFF2-40B4-BE49-F238E27FC236}">
                <a16:creationId xmlns:a16="http://schemas.microsoft.com/office/drawing/2014/main" id="{1B4DE619-E818-4452-8702-469024CDFAD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Rockwell" panose="02060603020205020403" pitchFamily="18" charset="0"/>
              </a:defRPr>
            </a:lvl1pPr>
            <a:lvl2pPr marL="741363" indent="-284163" defTabSz="939800">
              <a:defRPr>
                <a:solidFill>
                  <a:schemeClr val="tx1"/>
                </a:solidFill>
                <a:latin typeface="Rockwell" panose="02060603020205020403" pitchFamily="18" charset="0"/>
              </a:defRPr>
            </a:lvl2pPr>
            <a:lvl3pPr marL="1141413" indent="-227013" defTabSz="939800">
              <a:defRPr>
                <a:solidFill>
                  <a:schemeClr val="tx1"/>
                </a:solidFill>
                <a:latin typeface="Rockwell" panose="02060603020205020403" pitchFamily="18" charset="0"/>
              </a:defRPr>
            </a:lvl3pPr>
            <a:lvl4pPr marL="1598613" indent="-227013" defTabSz="939800">
              <a:defRPr>
                <a:solidFill>
                  <a:schemeClr val="tx1"/>
                </a:solidFill>
                <a:latin typeface="Rockwell" panose="02060603020205020403" pitchFamily="18" charset="0"/>
              </a:defRPr>
            </a:lvl4pPr>
            <a:lvl5pPr marL="2055813" indent="-227013" defTabSz="939800">
              <a:defRPr>
                <a:solidFill>
                  <a:schemeClr val="tx1"/>
                </a:solidFill>
                <a:latin typeface="Rockwell" panose="02060603020205020403" pitchFamily="18" charset="0"/>
              </a:defRPr>
            </a:lvl5pPr>
            <a:lvl6pPr marL="2513013" indent="-227013" defTabSz="939800" eaLnBrk="0" fontAlgn="base" hangingPunct="0">
              <a:spcBef>
                <a:spcPct val="0"/>
              </a:spcBef>
              <a:spcAft>
                <a:spcPct val="0"/>
              </a:spcAft>
              <a:defRPr>
                <a:solidFill>
                  <a:schemeClr val="tx1"/>
                </a:solidFill>
                <a:latin typeface="Rockwell" panose="02060603020205020403" pitchFamily="18" charset="0"/>
              </a:defRPr>
            </a:lvl6pPr>
            <a:lvl7pPr marL="2970213" indent="-227013" defTabSz="939800" eaLnBrk="0" fontAlgn="base" hangingPunct="0">
              <a:spcBef>
                <a:spcPct val="0"/>
              </a:spcBef>
              <a:spcAft>
                <a:spcPct val="0"/>
              </a:spcAft>
              <a:defRPr>
                <a:solidFill>
                  <a:schemeClr val="tx1"/>
                </a:solidFill>
                <a:latin typeface="Rockwell" panose="02060603020205020403" pitchFamily="18" charset="0"/>
              </a:defRPr>
            </a:lvl7pPr>
            <a:lvl8pPr marL="3427413" indent="-227013" defTabSz="939800" eaLnBrk="0" fontAlgn="base" hangingPunct="0">
              <a:spcBef>
                <a:spcPct val="0"/>
              </a:spcBef>
              <a:spcAft>
                <a:spcPct val="0"/>
              </a:spcAft>
              <a:defRPr>
                <a:solidFill>
                  <a:schemeClr val="tx1"/>
                </a:solidFill>
                <a:latin typeface="Rockwell" panose="02060603020205020403" pitchFamily="18" charset="0"/>
              </a:defRPr>
            </a:lvl8pPr>
            <a:lvl9pPr marL="3884613" indent="-227013" defTabSz="939800"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09D90279-90E8-4196-B03C-8D327C4D2CBD}"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22</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943B8620-06E0-4576-AD5C-7886B4D39D23}"/>
              </a:ext>
            </a:extLst>
          </p:cNvPr>
          <p:cNvSpPr>
            <a:spLocks noGrp="1" noRot="1" noChangeAspect="1" noChangeArrowheads="1" noTextEdit="1"/>
          </p:cNvSpPr>
          <p:nvPr>
            <p:ph type="sldImg"/>
          </p:nvPr>
        </p:nvSpPr>
        <p:spPr>
          <a:ln/>
        </p:spPr>
      </p:sp>
      <p:sp>
        <p:nvSpPr>
          <p:cNvPr id="45059" name="Notes Placeholder 2">
            <a:extLst>
              <a:ext uri="{FF2B5EF4-FFF2-40B4-BE49-F238E27FC236}">
                <a16:creationId xmlns:a16="http://schemas.microsoft.com/office/drawing/2014/main" id="{8769464B-AD04-4B5E-9354-736E32DB1E6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Because of no total participation from monitors, we need both monitors and sponsors tables.</a:t>
            </a:r>
          </a:p>
          <a:p>
            <a:r>
              <a:rPr lang="en-US" altLang="en-US" dirty="0">
                <a:latin typeface="Times New Roman" panose="02020603050405020304" pitchFamily="18" charset="0"/>
              </a:rPr>
              <a:t>Sponsors(</a:t>
            </a:r>
            <a:r>
              <a:rPr lang="en-US" altLang="en-US" dirty="0" err="1">
                <a:latin typeface="Times New Roman" panose="02020603050405020304" pitchFamily="18" charset="0"/>
              </a:rPr>
              <a:t>pid,did</a:t>
            </a:r>
            <a:r>
              <a:rPr lang="en-US" altLang="en-US" dirty="0">
                <a:latin typeface="Times New Roman" panose="02020603050405020304" pitchFamily="18" charset="0"/>
              </a:rPr>
              <a:t>, since)</a:t>
            </a:r>
          </a:p>
        </p:txBody>
      </p:sp>
      <p:sp>
        <p:nvSpPr>
          <p:cNvPr id="45060" name="Slide Number Placeholder 3">
            <a:extLst>
              <a:ext uri="{FF2B5EF4-FFF2-40B4-BE49-F238E27FC236}">
                <a16:creationId xmlns:a16="http://schemas.microsoft.com/office/drawing/2014/main" id="{B3C648CB-AE81-4C66-BB77-E2D297B82ED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a:defRPr>
                <a:solidFill>
                  <a:schemeClr val="tx1"/>
                </a:solidFill>
                <a:latin typeface="Rockwell" panose="02060603020205020403" pitchFamily="18" charset="0"/>
              </a:defRPr>
            </a:lvl1pPr>
            <a:lvl2pPr marL="742950" indent="-285750" defTabSz="941388">
              <a:defRPr>
                <a:solidFill>
                  <a:schemeClr val="tx1"/>
                </a:solidFill>
                <a:latin typeface="Rockwell" panose="02060603020205020403" pitchFamily="18" charset="0"/>
              </a:defRPr>
            </a:lvl2pPr>
            <a:lvl3pPr marL="1143000" indent="-228600" defTabSz="941388">
              <a:defRPr>
                <a:solidFill>
                  <a:schemeClr val="tx1"/>
                </a:solidFill>
                <a:latin typeface="Rockwell" panose="02060603020205020403" pitchFamily="18" charset="0"/>
              </a:defRPr>
            </a:lvl3pPr>
            <a:lvl4pPr marL="1600200" indent="-228600" defTabSz="941388">
              <a:defRPr>
                <a:solidFill>
                  <a:schemeClr val="tx1"/>
                </a:solidFill>
                <a:latin typeface="Rockwell" panose="02060603020205020403" pitchFamily="18" charset="0"/>
              </a:defRPr>
            </a:lvl4pPr>
            <a:lvl5pPr marL="2057400" indent="-228600" defTabSz="941388">
              <a:defRPr>
                <a:solidFill>
                  <a:schemeClr val="tx1"/>
                </a:solidFill>
                <a:latin typeface="Rockwell" panose="02060603020205020403" pitchFamily="18" charset="0"/>
              </a:defRPr>
            </a:lvl5pPr>
            <a:lvl6pPr marL="2514600" indent="-228600" defTabSz="941388" eaLnBrk="0" fontAlgn="base" hangingPunct="0">
              <a:spcBef>
                <a:spcPct val="0"/>
              </a:spcBef>
              <a:spcAft>
                <a:spcPct val="0"/>
              </a:spcAft>
              <a:defRPr>
                <a:solidFill>
                  <a:schemeClr val="tx1"/>
                </a:solidFill>
                <a:latin typeface="Rockwell" panose="02060603020205020403" pitchFamily="18" charset="0"/>
              </a:defRPr>
            </a:lvl6pPr>
            <a:lvl7pPr marL="2971800" indent="-228600" defTabSz="941388" eaLnBrk="0" fontAlgn="base" hangingPunct="0">
              <a:spcBef>
                <a:spcPct val="0"/>
              </a:spcBef>
              <a:spcAft>
                <a:spcPct val="0"/>
              </a:spcAft>
              <a:defRPr>
                <a:solidFill>
                  <a:schemeClr val="tx1"/>
                </a:solidFill>
                <a:latin typeface="Rockwell" panose="02060603020205020403" pitchFamily="18" charset="0"/>
              </a:defRPr>
            </a:lvl7pPr>
            <a:lvl8pPr marL="3429000" indent="-228600" defTabSz="941388" eaLnBrk="0" fontAlgn="base" hangingPunct="0">
              <a:spcBef>
                <a:spcPct val="0"/>
              </a:spcBef>
              <a:spcAft>
                <a:spcPct val="0"/>
              </a:spcAft>
              <a:defRPr>
                <a:solidFill>
                  <a:schemeClr val="tx1"/>
                </a:solidFill>
                <a:latin typeface="Rockwell" panose="02060603020205020403" pitchFamily="18" charset="0"/>
              </a:defRPr>
            </a:lvl8pPr>
            <a:lvl9pPr marL="3886200" indent="-228600" defTabSz="94138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D1981D4E-90EE-48D7-A94F-EA3685F7E40D}"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24</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400D3541-2809-4E9D-A218-255127C858D4}"/>
              </a:ext>
            </a:extLst>
          </p:cNvPr>
          <p:cNvSpPr>
            <a:spLocks noGrp="1" noRot="1" noChangeAspect="1" noChangeArrowheads="1" noTextEdit="1"/>
          </p:cNvSpPr>
          <p:nvPr>
            <p:ph type="sldImg"/>
          </p:nvPr>
        </p:nvSpPr>
        <p:spPr>
          <a:ln/>
        </p:spPr>
      </p:sp>
      <p:sp>
        <p:nvSpPr>
          <p:cNvPr id="47107" name="Notes Placeholder 2">
            <a:extLst>
              <a:ext uri="{FF2B5EF4-FFF2-40B4-BE49-F238E27FC236}">
                <a16:creationId xmlns:a16="http://schemas.microsoft.com/office/drawing/2014/main" id="{35103789-C0A9-4CF5-8373-097CC48CC1D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Special case: total participation of sponsors, we can drop the sponsors relation since every sponsorship must be monitored and can be obtained from monitors</a:t>
            </a:r>
          </a:p>
        </p:txBody>
      </p:sp>
      <p:sp>
        <p:nvSpPr>
          <p:cNvPr id="47108" name="Slide Number Placeholder 3">
            <a:extLst>
              <a:ext uri="{FF2B5EF4-FFF2-40B4-BE49-F238E27FC236}">
                <a16:creationId xmlns:a16="http://schemas.microsoft.com/office/drawing/2014/main" id="{E72B4EEF-F39F-44B4-9324-D4C6BAA4729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a:defRPr>
                <a:solidFill>
                  <a:schemeClr val="tx1"/>
                </a:solidFill>
                <a:latin typeface="Rockwell" panose="02060603020205020403" pitchFamily="18" charset="0"/>
              </a:defRPr>
            </a:lvl1pPr>
            <a:lvl2pPr marL="742950" indent="-285750" defTabSz="941388">
              <a:defRPr>
                <a:solidFill>
                  <a:schemeClr val="tx1"/>
                </a:solidFill>
                <a:latin typeface="Rockwell" panose="02060603020205020403" pitchFamily="18" charset="0"/>
              </a:defRPr>
            </a:lvl2pPr>
            <a:lvl3pPr marL="1143000" indent="-228600" defTabSz="941388">
              <a:defRPr>
                <a:solidFill>
                  <a:schemeClr val="tx1"/>
                </a:solidFill>
                <a:latin typeface="Rockwell" panose="02060603020205020403" pitchFamily="18" charset="0"/>
              </a:defRPr>
            </a:lvl3pPr>
            <a:lvl4pPr marL="1600200" indent="-228600" defTabSz="941388">
              <a:defRPr>
                <a:solidFill>
                  <a:schemeClr val="tx1"/>
                </a:solidFill>
                <a:latin typeface="Rockwell" panose="02060603020205020403" pitchFamily="18" charset="0"/>
              </a:defRPr>
            </a:lvl4pPr>
            <a:lvl5pPr marL="2057400" indent="-228600" defTabSz="941388">
              <a:defRPr>
                <a:solidFill>
                  <a:schemeClr val="tx1"/>
                </a:solidFill>
                <a:latin typeface="Rockwell" panose="02060603020205020403" pitchFamily="18" charset="0"/>
              </a:defRPr>
            </a:lvl5pPr>
            <a:lvl6pPr marL="2514600" indent="-228600" defTabSz="941388" eaLnBrk="0" fontAlgn="base" hangingPunct="0">
              <a:spcBef>
                <a:spcPct val="0"/>
              </a:spcBef>
              <a:spcAft>
                <a:spcPct val="0"/>
              </a:spcAft>
              <a:defRPr>
                <a:solidFill>
                  <a:schemeClr val="tx1"/>
                </a:solidFill>
                <a:latin typeface="Rockwell" panose="02060603020205020403" pitchFamily="18" charset="0"/>
              </a:defRPr>
            </a:lvl6pPr>
            <a:lvl7pPr marL="2971800" indent="-228600" defTabSz="941388" eaLnBrk="0" fontAlgn="base" hangingPunct="0">
              <a:spcBef>
                <a:spcPct val="0"/>
              </a:spcBef>
              <a:spcAft>
                <a:spcPct val="0"/>
              </a:spcAft>
              <a:defRPr>
                <a:solidFill>
                  <a:schemeClr val="tx1"/>
                </a:solidFill>
                <a:latin typeface="Rockwell" panose="02060603020205020403" pitchFamily="18" charset="0"/>
              </a:defRPr>
            </a:lvl7pPr>
            <a:lvl8pPr marL="3429000" indent="-228600" defTabSz="941388" eaLnBrk="0" fontAlgn="base" hangingPunct="0">
              <a:spcBef>
                <a:spcPct val="0"/>
              </a:spcBef>
              <a:spcAft>
                <a:spcPct val="0"/>
              </a:spcAft>
              <a:defRPr>
                <a:solidFill>
                  <a:schemeClr val="tx1"/>
                </a:solidFill>
                <a:latin typeface="Rockwell" panose="02060603020205020403" pitchFamily="18" charset="0"/>
              </a:defRPr>
            </a:lvl8pPr>
            <a:lvl9pPr marL="3886200" indent="-228600" defTabSz="941388"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01C233CF-A0EB-41EA-A416-FDBDACBB7F1B}"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25</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6CDEA51A-E401-41FC-87B2-46D3E7B822C9}"/>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A41CC2E6-0894-4B62-A66D-8F7BFFBC64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Entities: Students, Courses</a:t>
            </a:r>
          </a:p>
          <a:p>
            <a:r>
              <a:rPr lang="en-US" altLang="en-US" dirty="0">
                <a:latin typeface="Times New Roman" panose="02020603050405020304" pitchFamily="18" charset="0"/>
              </a:rPr>
              <a:t>Attributes: Student ID, first name, …</a:t>
            </a:r>
          </a:p>
          <a:p>
            <a:r>
              <a:rPr lang="en-US" altLang="en-US" dirty="0">
                <a:latin typeface="Times New Roman" panose="02020603050405020304" pitchFamily="18" charset="0"/>
              </a:rPr>
              <a:t>Relationships: Students take courses</a:t>
            </a:r>
          </a:p>
          <a:p>
            <a:r>
              <a:rPr lang="en-US" altLang="en-US" dirty="0">
                <a:latin typeface="Times New Roman" panose="02020603050405020304" pitchFamily="18" charset="0"/>
              </a:rPr>
              <a:t>Constraints on entities: Students: Student ID is unique for each student; each course has a unique course number</a:t>
            </a:r>
          </a:p>
          <a:p>
            <a:r>
              <a:rPr lang="en-US" altLang="en-US" dirty="0">
                <a:latin typeface="Times New Roman" panose="02020603050405020304" pitchFamily="18" charset="0"/>
              </a:rPr>
              <a:t>Constraints on the relationship between students and courses:  a student cannot take the same course in the same semester more than one time</a:t>
            </a:r>
          </a:p>
        </p:txBody>
      </p:sp>
      <p:sp>
        <p:nvSpPr>
          <p:cNvPr id="17412" name="Slide Number Placeholder 3">
            <a:extLst>
              <a:ext uri="{FF2B5EF4-FFF2-40B4-BE49-F238E27FC236}">
                <a16:creationId xmlns:a16="http://schemas.microsoft.com/office/drawing/2014/main" id="{BC4EA7F2-F552-43E4-A5EF-E3B1F756EE6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Comic Sans MS" panose="030F0702030302020204" pitchFamily="66" charset="0"/>
                <a:ea typeface="MS PGothic" panose="020B0600070205080204" pitchFamily="34" charset="-128"/>
              </a:defRPr>
            </a:lvl1pPr>
            <a:lvl2pPr marL="704850" indent="-263525" defTabSz="927100">
              <a:defRPr sz="2400">
                <a:solidFill>
                  <a:schemeClr val="tx1"/>
                </a:solidFill>
                <a:latin typeface="Comic Sans MS" panose="030F0702030302020204" pitchFamily="66" charset="0"/>
                <a:ea typeface="MS PGothic" panose="020B0600070205080204" pitchFamily="34" charset="-128"/>
              </a:defRPr>
            </a:lvl2pPr>
            <a:lvl3pPr marL="1090613" indent="-207963" defTabSz="927100">
              <a:defRPr sz="2400">
                <a:solidFill>
                  <a:schemeClr val="tx1"/>
                </a:solidFill>
                <a:latin typeface="Comic Sans MS" panose="030F0702030302020204" pitchFamily="66" charset="0"/>
                <a:ea typeface="MS PGothic" panose="020B0600070205080204" pitchFamily="34" charset="-128"/>
              </a:defRPr>
            </a:lvl3pPr>
            <a:lvl4pPr marL="1528763" indent="-207963" defTabSz="927100">
              <a:defRPr sz="2400">
                <a:solidFill>
                  <a:schemeClr val="tx1"/>
                </a:solidFill>
                <a:latin typeface="Comic Sans MS" panose="030F0702030302020204" pitchFamily="66" charset="0"/>
                <a:ea typeface="MS PGothic" panose="020B0600070205080204" pitchFamily="34" charset="-128"/>
              </a:defRPr>
            </a:lvl4pPr>
            <a:lvl5pPr marL="1971675" indent="-207963" defTabSz="927100">
              <a:defRPr sz="2400">
                <a:solidFill>
                  <a:schemeClr val="tx1"/>
                </a:solidFill>
                <a:latin typeface="Comic Sans MS" panose="030F0702030302020204" pitchFamily="66" charset="0"/>
                <a:ea typeface="MS PGothic" panose="020B0600070205080204" pitchFamily="34" charset="-128"/>
              </a:defRPr>
            </a:lvl5pPr>
            <a:lvl6pPr marL="24288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8860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3432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00475" indent="-207963" defTabSz="927100"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r" defTabSz="927100" rtl="0" eaLnBrk="1" fontAlgn="base" latinLnBrk="0" hangingPunct="1">
              <a:lnSpc>
                <a:spcPct val="100000"/>
              </a:lnSpc>
              <a:spcBef>
                <a:spcPct val="0"/>
              </a:spcBef>
              <a:spcAft>
                <a:spcPct val="0"/>
              </a:spcAft>
              <a:buClrTx/>
              <a:buSzTx/>
              <a:buFontTx/>
              <a:buNone/>
              <a:tabLst/>
              <a:defRPr/>
            </a:pPr>
            <a:fld id="{26F42B7D-111A-4913-95FA-EC9329FF2FEF}" type="slidenum">
              <a:rPr kumimoji="0" lang="en-US" altLang="en-US" sz="1300" b="1" i="0" u="none" strike="noStrike" kern="1200" cap="none" spc="0" normalizeH="0" baseline="0" noProof="0" smtClean="0">
                <a:ln>
                  <a:noFill/>
                </a:ln>
                <a:solidFill>
                  <a:srgbClr val="000000"/>
                </a:solidFill>
                <a:effectLst/>
                <a:uLnTx/>
                <a:uFillTx/>
                <a:latin typeface="Comic Sans MS" panose="030F0702030302020204" pitchFamily="66" charset="0"/>
                <a:ea typeface="MS PGothic" panose="020B0600070205080204" pitchFamily="34" charset="-128"/>
                <a:cs typeface="+mn-cs"/>
              </a:rPr>
              <a:pPr marL="0" marR="0" lvl="0" indent="0" algn="r" defTabSz="927100" rtl="0" eaLnBrk="1" fontAlgn="base" latinLnBrk="0" hangingPunct="1">
                <a:lnSpc>
                  <a:spcPct val="100000"/>
                </a:lnSpc>
                <a:spcBef>
                  <a:spcPct val="0"/>
                </a:spcBef>
                <a:spcAft>
                  <a:spcPct val="0"/>
                </a:spcAft>
                <a:buClrTx/>
                <a:buSzTx/>
                <a:buFontTx/>
                <a:buNone/>
                <a:tabLst/>
                <a:defRPr/>
              </a:pPr>
              <a:t>3</a:t>
            </a:fld>
            <a:endParaRPr kumimoji="0" lang="en-US" altLang="en-US" sz="1300" b="1"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E14F5675-50F9-499D-9B04-FB2FCB8558DD}"/>
              </a:ext>
            </a:extLst>
          </p:cNvPr>
          <p:cNvSpPr>
            <a:spLocks noGrp="1" noRot="1" noChangeAspect="1" noChangeArrowheads="1" noTextEdit="1"/>
          </p:cNvSpPr>
          <p:nvPr>
            <p:ph type="sldImg"/>
          </p:nvPr>
        </p:nvSpPr>
        <p:spPr>
          <a:ln/>
        </p:spPr>
      </p:sp>
      <p:sp>
        <p:nvSpPr>
          <p:cNvPr id="15363" name="Notes Placeholder 2">
            <a:extLst>
              <a:ext uri="{FF2B5EF4-FFF2-40B4-BE49-F238E27FC236}">
                <a16:creationId xmlns:a16="http://schemas.microsoft.com/office/drawing/2014/main" id="{C0C2A42C-5801-4852-B840-6EEC25E7CDD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Theory of relational database focuses on how to best design the database with minimum redundancy</a:t>
            </a:r>
          </a:p>
        </p:txBody>
      </p:sp>
      <p:sp>
        <p:nvSpPr>
          <p:cNvPr id="15364" name="Slide Number Placeholder 3">
            <a:extLst>
              <a:ext uri="{FF2B5EF4-FFF2-40B4-BE49-F238E27FC236}">
                <a16:creationId xmlns:a16="http://schemas.microsoft.com/office/drawing/2014/main" id="{3C73365F-E86B-405C-81E2-AC9857EC6C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Rockwell" panose="02060603020205020403" pitchFamily="18" charset="0"/>
              </a:defRPr>
            </a:lvl1pPr>
            <a:lvl2pPr marL="714375" indent="-273050" defTabSz="938213">
              <a:defRPr>
                <a:solidFill>
                  <a:schemeClr val="tx1"/>
                </a:solidFill>
                <a:latin typeface="Rockwell" panose="02060603020205020403" pitchFamily="18" charset="0"/>
              </a:defRPr>
            </a:lvl2pPr>
            <a:lvl3pPr marL="1100138" indent="-217488" defTabSz="938213">
              <a:defRPr>
                <a:solidFill>
                  <a:schemeClr val="tx1"/>
                </a:solidFill>
                <a:latin typeface="Rockwell" panose="02060603020205020403" pitchFamily="18" charset="0"/>
              </a:defRPr>
            </a:lvl3pPr>
            <a:lvl4pPr marL="1539875" indent="-217488" defTabSz="938213">
              <a:defRPr>
                <a:solidFill>
                  <a:schemeClr val="tx1"/>
                </a:solidFill>
                <a:latin typeface="Rockwell" panose="02060603020205020403" pitchFamily="18" charset="0"/>
              </a:defRPr>
            </a:lvl4pPr>
            <a:lvl5pPr marL="1981200" indent="-217488" defTabSz="938213">
              <a:defRPr>
                <a:solidFill>
                  <a:schemeClr val="tx1"/>
                </a:solidFill>
                <a:latin typeface="Rockwell" panose="02060603020205020403" pitchFamily="18" charset="0"/>
              </a:defRPr>
            </a:lvl5pPr>
            <a:lvl6pPr marL="2438400" indent="-217488" defTabSz="938213" eaLnBrk="0" fontAlgn="base" hangingPunct="0">
              <a:spcBef>
                <a:spcPct val="0"/>
              </a:spcBef>
              <a:spcAft>
                <a:spcPct val="0"/>
              </a:spcAft>
              <a:defRPr>
                <a:solidFill>
                  <a:schemeClr val="tx1"/>
                </a:solidFill>
                <a:latin typeface="Rockwell" panose="02060603020205020403" pitchFamily="18" charset="0"/>
              </a:defRPr>
            </a:lvl6pPr>
            <a:lvl7pPr marL="2895600" indent="-217488" defTabSz="938213" eaLnBrk="0" fontAlgn="base" hangingPunct="0">
              <a:spcBef>
                <a:spcPct val="0"/>
              </a:spcBef>
              <a:spcAft>
                <a:spcPct val="0"/>
              </a:spcAft>
              <a:defRPr>
                <a:solidFill>
                  <a:schemeClr val="tx1"/>
                </a:solidFill>
                <a:latin typeface="Rockwell" panose="02060603020205020403" pitchFamily="18" charset="0"/>
              </a:defRPr>
            </a:lvl7pPr>
            <a:lvl8pPr marL="3352800" indent="-217488" defTabSz="938213" eaLnBrk="0" fontAlgn="base" hangingPunct="0">
              <a:spcBef>
                <a:spcPct val="0"/>
              </a:spcBef>
              <a:spcAft>
                <a:spcPct val="0"/>
              </a:spcAft>
              <a:defRPr>
                <a:solidFill>
                  <a:schemeClr val="tx1"/>
                </a:solidFill>
                <a:latin typeface="Rockwell" panose="02060603020205020403" pitchFamily="18" charset="0"/>
              </a:defRPr>
            </a:lvl8pPr>
            <a:lvl9pPr marL="3810000" indent="-217488" defTabSz="938213"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3B9E1AD7-B093-4E15-8EA6-10712FCA606A}"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5</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Insertion anomaly: In the example of SUP_INFO, I cannot store a new supplier until there are items bought from that supplier.</a:t>
            </a:r>
          </a:p>
          <a:p>
            <a:r>
              <a:rPr lang="en-US" dirty="0"/>
              <a:t>Deletion anomaly: In the example of SUP_INFO, If I delete all the items sold by supplier B, I lose the information about the SADDR of supplier B.</a:t>
            </a:r>
          </a:p>
        </p:txBody>
      </p:sp>
      <p:sp>
        <p:nvSpPr>
          <p:cNvPr id="4" name="Slide Number Placeholder 3"/>
          <p:cNvSpPr>
            <a:spLocks noGrp="1"/>
          </p:cNvSpPr>
          <p:nvPr>
            <p:ph type="sldNum" sz="quarter" idx="5"/>
          </p:nvPr>
        </p:nvSpPr>
        <p:spPr/>
        <p:txBody>
          <a:bodyPr/>
          <a:lstStyle/>
          <a:p>
            <a:pPr>
              <a:defRPr/>
            </a:pPr>
            <a:fld id="{35BE70E7-6C75-4D02-BBEB-B99A16A2D70B}" type="slidenum">
              <a:rPr lang="en-US" altLang="en-US" smtClean="0"/>
              <a:pPr>
                <a:defRPr/>
              </a:pPr>
              <a:t>7</a:t>
            </a:fld>
            <a:endParaRPr lang="en-US" altLang="en-US"/>
          </a:p>
        </p:txBody>
      </p:sp>
    </p:spTree>
    <p:extLst>
      <p:ext uri="{BB962C8B-B14F-4D97-AF65-F5344CB8AC3E}">
        <p14:creationId xmlns:p14="http://schemas.microsoft.com/office/powerpoint/2010/main" val="2128574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0DA23361-7164-4339-AFCF-8798E89405E4}"/>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9A75BB65-F1F8-4926-B31C-47ADF0F21C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ER diagram was invented in 1976 after Relational Data Model was invented in 1970</a:t>
            </a:r>
          </a:p>
          <a:p>
            <a:r>
              <a:rPr lang="en-US" altLang="en-US" dirty="0">
                <a:latin typeface="Times New Roman" panose="02020603050405020304" pitchFamily="18" charset="0"/>
              </a:rPr>
              <a:t>Normalization is the process to decompose a table into tables each with fewer number of attributes with desirable properties (normal forms)</a:t>
            </a:r>
          </a:p>
          <a:p>
            <a:r>
              <a:rPr lang="en-US" altLang="en-US" dirty="0">
                <a:latin typeface="Times New Roman" panose="02020603050405020304" pitchFamily="18" charset="0"/>
              </a:rPr>
              <a:t>such that lossless join and dependency preserving are achieved</a:t>
            </a:r>
          </a:p>
        </p:txBody>
      </p:sp>
      <p:sp>
        <p:nvSpPr>
          <p:cNvPr id="12292" name="Slide Number Placeholder 3">
            <a:extLst>
              <a:ext uri="{FF2B5EF4-FFF2-40B4-BE49-F238E27FC236}">
                <a16:creationId xmlns:a16="http://schemas.microsoft.com/office/drawing/2014/main" id="{54C82F91-251F-4DCF-9D0D-A36E43DD6DA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Rockwell" panose="02060603020205020403" pitchFamily="18" charset="0"/>
              </a:defRPr>
            </a:lvl1pPr>
            <a:lvl2pPr marL="741363" indent="-284163" defTabSz="939800">
              <a:defRPr>
                <a:solidFill>
                  <a:schemeClr val="tx1"/>
                </a:solidFill>
                <a:latin typeface="Rockwell" panose="02060603020205020403" pitchFamily="18" charset="0"/>
              </a:defRPr>
            </a:lvl2pPr>
            <a:lvl3pPr marL="1141413" indent="-227013" defTabSz="939800">
              <a:defRPr>
                <a:solidFill>
                  <a:schemeClr val="tx1"/>
                </a:solidFill>
                <a:latin typeface="Rockwell" panose="02060603020205020403" pitchFamily="18" charset="0"/>
              </a:defRPr>
            </a:lvl3pPr>
            <a:lvl4pPr marL="1598613" indent="-227013" defTabSz="939800">
              <a:defRPr>
                <a:solidFill>
                  <a:schemeClr val="tx1"/>
                </a:solidFill>
                <a:latin typeface="Rockwell" panose="02060603020205020403" pitchFamily="18" charset="0"/>
              </a:defRPr>
            </a:lvl4pPr>
            <a:lvl5pPr marL="2055813" indent="-227013" defTabSz="939800">
              <a:defRPr>
                <a:solidFill>
                  <a:schemeClr val="tx1"/>
                </a:solidFill>
                <a:latin typeface="Rockwell" panose="02060603020205020403" pitchFamily="18" charset="0"/>
              </a:defRPr>
            </a:lvl5pPr>
            <a:lvl6pPr marL="2513013" indent="-227013" defTabSz="939800" eaLnBrk="0" fontAlgn="base" hangingPunct="0">
              <a:spcBef>
                <a:spcPct val="0"/>
              </a:spcBef>
              <a:spcAft>
                <a:spcPct val="0"/>
              </a:spcAft>
              <a:defRPr>
                <a:solidFill>
                  <a:schemeClr val="tx1"/>
                </a:solidFill>
                <a:latin typeface="Rockwell" panose="02060603020205020403" pitchFamily="18" charset="0"/>
              </a:defRPr>
            </a:lvl6pPr>
            <a:lvl7pPr marL="2970213" indent="-227013" defTabSz="939800" eaLnBrk="0" fontAlgn="base" hangingPunct="0">
              <a:spcBef>
                <a:spcPct val="0"/>
              </a:spcBef>
              <a:spcAft>
                <a:spcPct val="0"/>
              </a:spcAft>
              <a:defRPr>
                <a:solidFill>
                  <a:schemeClr val="tx1"/>
                </a:solidFill>
                <a:latin typeface="Rockwell" panose="02060603020205020403" pitchFamily="18" charset="0"/>
              </a:defRPr>
            </a:lvl7pPr>
            <a:lvl8pPr marL="3427413" indent="-227013" defTabSz="939800" eaLnBrk="0" fontAlgn="base" hangingPunct="0">
              <a:spcBef>
                <a:spcPct val="0"/>
              </a:spcBef>
              <a:spcAft>
                <a:spcPct val="0"/>
              </a:spcAft>
              <a:defRPr>
                <a:solidFill>
                  <a:schemeClr val="tx1"/>
                </a:solidFill>
                <a:latin typeface="Rockwell" panose="02060603020205020403" pitchFamily="18" charset="0"/>
              </a:defRPr>
            </a:lvl8pPr>
            <a:lvl9pPr marL="3884613" indent="-227013" defTabSz="939800"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56B465AC-E148-4893-9E03-628B70EA5CD9}"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8</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EFD8E519-5513-49F0-94A5-1D4503A8C2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a:spcBef>
                <a:spcPct val="30000"/>
              </a:spcBef>
              <a:defRPr sz="1200">
                <a:solidFill>
                  <a:schemeClr val="tx1"/>
                </a:solidFill>
                <a:latin typeface="Times New Roman" panose="02020603050405020304" pitchFamily="18" charset="0"/>
                <a:ea typeface="MS PGothic" panose="020B0600070205080204" pitchFamily="34" charset="-128"/>
              </a:defRPr>
            </a:lvl1pPr>
            <a:lvl2pPr marL="741363" indent="-284163" defTabSz="9683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1413" indent="-227013" defTabSz="968375">
              <a:spcBef>
                <a:spcPct val="30000"/>
              </a:spcBef>
              <a:defRPr sz="1200">
                <a:solidFill>
                  <a:schemeClr val="tx1"/>
                </a:solidFill>
                <a:latin typeface="Times New Roman" panose="02020603050405020304" pitchFamily="18" charset="0"/>
                <a:ea typeface="MS PGothic" panose="020B0600070205080204" pitchFamily="34" charset="-128"/>
              </a:defRPr>
            </a:lvl3pPr>
            <a:lvl4pPr marL="1598613" indent="-227013" defTabSz="9683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5813" indent="-227013" defTabSz="9683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3013" indent="-227013" defTabSz="9683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0213" indent="-227013" defTabSz="9683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7413" indent="-227013" defTabSz="9683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4613" indent="-227013" defTabSz="9683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fontAlgn="base">
              <a:spcBef>
                <a:spcPct val="0"/>
              </a:spcBef>
              <a:spcAft>
                <a:spcPct val="0"/>
              </a:spcAft>
            </a:pPr>
            <a:fld id="{6EFC5833-129A-4F48-B4C6-3190D0064446}" type="slidenum">
              <a:rPr lang="en-US" altLang="en-US" smtClean="0">
                <a:latin typeface="Comic Sans MS" panose="030F0702030302020204" pitchFamily="66" charset="0"/>
              </a:rPr>
              <a:pPr fontAlgn="base">
                <a:spcBef>
                  <a:spcPct val="0"/>
                </a:spcBef>
                <a:spcAft>
                  <a:spcPct val="0"/>
                </a:spcAft>
              </a:pPr>
              <a:t>9</a:t>
            </a:fld>
            <a:endParaRPr lang="en-US" altLang="en-US">
              <a:latin typeface="Comic Sans MS" panose="030F0702030302020204" pitchFamily="66" charset="0"/>
            </a:endParaRPr>
          </a:p>
        </p:txBody>
      </p:sp>
      <p:sp>
        <p:nvSpPr>
          <p:cNvPr id="19459" name="Rectangle 2">
            <a:extLst>
              <a:ext uri="{FF2B5EF4-FFF2-40B4-BE49-F238E27FC236}">
                <a16:creationId xmlns:a16="http://schemas.microsoft.com/office/drawing/2014/main" id="{36F2A50B-24BC-4687-8D04-BD58BA746EE9}"/>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A67DE874-221C-4BCD-8C14-A823B2F25E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rPr>
              <a:t>Codd’s original three normal forms (NFs):</a:t>
            </a:r>
          </a:p>
          <a:p>
            <a:pPr eaLnBrk="1" hangingPunct="1"/>
            <a:r>
              <a:rPr lang="en-US" altLang="en-US" dirty="0">
                <a:latin typeface="Times New Roman" panose="02020603050405020304" pitchFamily="18" charset="0"/>
              </a:rPr>
              <a:t>A relation is in 1NF if and only if all underlying simple domains contain atomic values only.</a:t>
            </a:r>
          </a:p>
          <a:p>
            <a:pPr eaLnBrk="1" hangingPunct="1"/>
            <a:r>
              <a:rPr lang="en-US" altLang="en-US" dirty="0">
                <a:latin typeface="Times New Roman" panose="02020603050405020304" pitchFamily="18" charset="0"/>
              </a:rPr>
              <a:t>A relation is in 2NF if and only if it is in 1NF and every </a:t>
            </a:r>
            <a:r>
              <a:rPr lang="en-US" altLang="en-US" dirty="0" err="1">
                <a:latin typeface="Times New Roman" panose="02020603050405020304" pitchFamily="18" charset="0"/>
              </a:rPr>
              <a:t>nonkey</a:t>
            </a:r>
            <a:r>
              <a:rPr lang="en-US" altLang="en-US" dirty="0">
                <a:latin typeface="Times New Roman" panose="02020603050405020304" pitchFamily="18" charset="0"/>
              </a:rPr>
              <a:t> attributes is fully dependent on the primary key.</a:t>
            </a:r>
          </a:p>
          <a:p>
            <a:pPr eaLnBrk="1" hangingPunct="1"/>
            <a:r>
              <a:rPr lang="en-US" altLang="en-US" dirty="0">
                <a:latin typeface="Times New Roman" panose="02020603050405020304" pitchFamily="18" charset="0"/>
              </a:rPr>
              <a:t>A relation is in 3NF if and only if it is in 2NF and every </a:t>
            </a:r>
            <a:r>
              <a:rPr lang="en-US" altLang="en-US" dirty="0" err="1">
                <a:latin typeface="Times New Roman" panose="02020603050405020304" pitchFamily="18" charset="0"/>
              </a:rPr>
              <a:t>nonkey</a:t>
            </a:r>
            <a:r>
              <a:rPr lang="en-US" altLang="en-US" dirty="0">
                <a:latin typeface="Times New Roman" panose="02020603050405020304" pitchFamily="18" charset="0"/>
              </a:rPr>
              <a:t> attribute is </a:t>
            </a:r>
            <a:r>
              <a:rPr lang="en-US" altLang="en-US" dirty="0" err="1">
                <a:latin typeface="Times New Roman" panose="02020603050405020304" pitchFamily="18" charset="0"/>
              </a:rPr>
              <a:t>nontransitively</a:t>
            </a:r>
            <a:r>
              <a:rPr lang="en-US" altLang="en-US" dirty="0">
                <a:latin typeface="Times New Roman" panose="02020603050405020304" pitchFamily="18" charset="0"/>
              </a:rPr>
              <a:t> dependent on the primary key.</a:t>
            </a:r>
          </a:p>
          <a:p>
            <a:pPr>
              <a:spcBef>
                <a:spcPct val="20000"/>
              </a:spcBef>
              <a:buClr>
                <a:schemeClr val="tx1"/>
              </a:buClr>
              <a:buSzPct val="75000"/>
              <a:buFontTx/>
              <a:buChar char="•"/>
            </a:pPr>
            <a:r>
              <a:rPr lang="en-US" altLang="en-US" dirty="0">
                <a:latin typeface="Times New Roman" panose="02020603050405020304" pitchFamily="18" charset="0"/>
              </a:rPr>
              <a:t>Later on the original definitions of the normal forms are generalized.</a:t>
            </a:r>
          </a:p>
          <a:p>
            <a:pPr eaLnBrk="1" hangingPunct="1"/>
            <a:endParaRPr lang="en-US" altLang="en-US" dirty="0">
              <a:latin typeface="Times New Roman" panose="02020603050405020304" pitchFamily="18" charset="0"/>
            </a:endParaRPr>
          </a:p>
          <a:p>
            <a:pPr eaLnBrk="1" hangingPunct="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527901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7A8E777F-E1AD-4AFB-9721-15BACB295C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MS PGothic" panose="020B0600070205080204" pitchFamily="34" charset="-128"/>
              </a:defRPr>
            </a:lvl1pPr>
            <a:lvl2pPr marL="735013" indent="-274638" defTabSz="927100">
              <a:spcBef>
                <a:spcPct val="30000"/>
              </a:spcBef>
              <a:defRPr sz="1200">
                <a:solidFill>
                  <a:schemeClr val="tx1"/>
                </a:solidFill>
                <a:latin typeface="Times New Roman" panose="02020603050405020304" pitchFamily="18" charset="0"/>
                <a:ea typeface="MS PGothic" panose="020B0600070205080204" pitchFamily="34" charset="-128"/>
              </a:defRPr>
            </a:lvl2pPr>
            <a:lvl3pPr marL="113665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4pPr>
            <a:lvl5pPr marL="2062163"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93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65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337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909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fontAlgn="base">
              <a:spcBef>
                <a:spcPct val="0"/>
              </a:spcBef>
              <a:spcAft>
                <a:spcPct val="0"/>
              </a:spcAft>
            </a:pPr>
            <a:fld id="{791244DC-961A-470D-8F48-A2EAF4D73CD9}" type="slidenum">
              <a:rPr lang="en-US" altLang="en-US" sz="1300" smtClean="0">
                <a:latin typeface="Comic Sans MS" panose="030F0702030302020204" pitchFamily="66" charset="0"/>
              </a:rPr>
              <a:pPr fontAlgn="base">
                <a:spcBef>
                  <a:spcPct val="0"/>
                </a:spcBef>
                <a:spcAft>
                  <a:spcPct val="0"/>
                </a:spcAft>
              </a:pPr>
              <a:t>12</a:t>
            </a:fld>
            <a:endParaRPr lang="en-US" altLang="en-US" sz="1300">
              <a:latin typeface="Comic Sans MS" panose="030F0702030302020204" pitchFamily="66" charset="0"/>
            </a:endParaRPr>
          </a:p>
        </p:txBody>
      </p:sp>
      <p:sp>
        <p:nvSpPr>
          <p:cNvPr id="25603" name="Rectangle 2">
            <a:extLst>
              <a:ext uri="{FF2B5EF4-FFF2-40B4-BE49-F238E27FC236}">
                <a16:creationId xmlns:a16="http://schemas.microsoft.com/office/drawing/2014/main" id="{A3A31654-CD1C-47A5-9544-FE22B2149779}"/>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F8AC17E0-C33D-4422-B062-F7721ABC2E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rPr>
              <a:t>Type date do not exist in Microsoft SQL server; you can use </a:t>
            </a:r>
            <a:r>
              <a:rPr lang="en-US" altLang="en-US" dirty="0" err="1">
                <a:latin typeface="Times New Roman" panose="02020603050405020304" pitchFamily="18" charset="0"/>
              </a:rPr>
              <a:t>smalldate</a:t>
            </a:r>
            <a:r>
              <a:rPr lang="en-US" altLang="en-US" dirty="0">
                <a:latin typeface="Times New Roman" panose="02020603050405020304" pitchFamily="18" charset="0"/>
              </a:rPr>
              <a:t> type.</a:t>
            </a:r>
          </a:p>
          <a:p>
            <a:pPr eaLnBrk="1" hangingPunct="1"/>
            <a:r>
              <a:rPr lang="en-US" altLang="en-US" dirty="0">
                <a:latin typeface="Times New Roman" panose="02020603050405020304" pitchFamily="18" charset="0"/>
              </a:rPr>
              <a:t>What if there is a total participation of Departments to </a:t>
            </a:r>
            <a:r>
              <a:rPr lang="en-US" altLang="en-US" dirty="0" err="1">
                <a:latin typeface="Times New Roman" panose="02020603050405020304" pitchFamily="18" charset="0"/>
              </a:rPr>
              <a:t>Works_in</a:t>
            </a:r>
            <a:r>
              <a:rPr lang="en-US" altLang="en-US" dirty="0">
                <a:latin typeface="Times New Roman" panose="02020603050405020304" pitchFamily="18" charset="0"/>
              </a:rPr>
              <a:t>? Can we enforce such constraint?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7A8E777F-E1AD-4AFB-9721-15BACB295C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Times New Roman" panose="02020603050405020304" pitchFamily="18" charset="0"/>
                <a:ea typeface="MS PGothic" panose="020B0600070205080204" pitchFamily="34" charset="-128"/>
              </a:defRPr>
            </a:lvl1pPr>
            <a:lvl2pPr marL="735013" indent="-274638" defTabSz="927100">
              <a:spcBef>
                <a:spcPct val="30000"/>
              </a:spcBef>
              <a:defRPr sz="1200">
                <a:solidFill>
                  <a:schemeClr val="tx1"/>
                </a:solidFill>
                <a:latin typeface="Times New Roman" panose="02020603050405020304" pitchFamily="18" charset="0"/>
                <a:ea typeface="MS PGothic" panose="020B0600070205080204" pitchFamily="34" charset="-128"/>
              </a:defRPr>
            </a:lvl2pPr>
            <a:lvl3pPr marL="113665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4pPr>
            <a:lvl5pPr marL="2062163" indent="-215900" defTabSz="9271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93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65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337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90963" indent="-215900" defTabSz="9271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fontAlgn="base">
              <a:spcBef>
                <a:spcPct val="0"/>
              </a:spcBef>
              <a:spcAft>
                <a:spcPct val="0"/>
              </a:spcAft>
            </a:pPr>
            <a:fld id="{791244DC-961A-470D-8F48-A2EAF4D73CD9}" type="slidenum">
              <a:rPr lang="en-US" altLang="en-US" sz="1300" smtClean="0">
                <a:latin typeface="Comic Sans MS" panose="030F0702030302020204" pitchFamily="66" charset="0"/>
              </a:rPr>
              <a:pPr fontAlgn="base">
                <a:spcBef>
                  <a:spcPct val="0"/>
                </a:spcBef>
                <a:spcAft>
                  <a:spcPct val="0"/>
                </a:spcAft>
              </a:pPr>
              <a:t>13</a:t>
            </a:fld>
            <a:endParaRPr lang="en-US" altLang="en-US" sz="1300">
              <a:latin typeface="Comic Sans MS" panose="030F0702030302020204" pitchFamily="66" charset="0"/>
            </a:endParaRPr>
          </a:p>
        </p:txBody>
      </p:sp>
      <p:sp>
        <p:nvSpPr>
          <p:cNvPr id="25603" name="Rectangle 2">
            <a:extLst>
              <a:ext uri="{FF2B5EF4-FFF2-40B4-BE49-F238E27FC236}">
                <a16:creationId xmlns:a16="http://schemas.microsoft.com/office/drawing/2014/main" id="{A3A31654-CD1C-47A5-9544-FE22B2149779}"/>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F8AC17E0-C33D-4422-B062-F7721ABC2E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42787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C053CDD7-C0F8-4ED9-A7FE-7F911D430153}"/>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916C1C49-26C9-47D1-BBCF-23DF9921BB0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Make sure the domain matches</a:t>
            </a:r>
          </a:p>
        </p:txBody>
      </p:sp>
      <p:sp>
        <p:nvSpPr>
          <p:cNvPr id="27652" name="Slide Number Placeholder 3">
            <a:extLst>
              <a:ext uri="{FF2B5EF4-FFF2-40B4-BE49-F238E27FC236}">
                <a16:creationId xmlns:a16="http://schemas.microsoft.com/office/drawing/2014/main" id="{24049C18-6F76-404F-A8D1-6D2DCD1E6C2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Rockwell" panose="02060603020205020403" pitchFamily="18" charset="0"/>
              </a:defRPr>
            </a:lvl1pPr>
            <a:lvl2pPr marL="714375" indent="-273050" defTabSz="938213">
              <a:defRPr>
                <a:solidFill>
                  <a:schemeClr val="tx1"/>
                </a:solidFill>
                <a:latin typeface="Rockwell" panose="02060603020205020403" pitchFamily="18" charset="0"/>
              </a:defRPr>
            </a:lvl2pPr>
            <a:lvl3pPr marL="1100138" indent="-217488" defTabSz="938213">
              <a:defRPr>
                <a:solidFill>
                  <a:schemeClr val="tx1"/>
                </a:solidFill>
                <a:latin typeface="Rockwell" panose="02060603020205020403" pitchFamily="18" charset="0"/>
              </a:defRPr>
            </a:lvl3pPr>
            <a:lvl4pPr marL="1539875" indent="-217488" defTabSz="938213">
              <a:defRPr>
                <a:solidFill>
                  <a:schemeClr val="tx1"/>
                </a:solidFill>
                <a:latin typeface="Rockwell" panose="02060603020205020403" pitchFamily="18" charset="0"/>
              </a:defRPr>
            </a:lvl4pPr>
            <a:lvl5pPr marL="1981200" indent="-217488" defTabSz="938213">
              <a:defRPr>
                <a:solidFill>
                  <a:schemeClr val="tx1"/>
                </a:solidFill>
                <a:latin typeface="Rockwell" panose="02060603020205020403" pitchFamily="18" charset="0"/>
              </a:defRPr>
            </a:lvl5pPr>
            <a:lvl6pPr marL="2438400" indent="-217488" defTabSz="938213" eaLnBrk="0" fontAlgn="base" hangingPunct="0">
              <a:spcBef>
                <a:spcPct val="0"/>
              </a:spcBef>
              <a:spcAft>
                <a:spcPct val="0"/>
              </a:spcAft>
              <a:defRPr>
                <a:solidFill>
                  <a:schemeClr val="tx1"/>
                </a:solidFill>
                <a:latin typeface="Rockwell" panose="02060603020205020403" pitchFamily="18" charset="0"/>
              </a:defRPr>
            </a:lvl6pPr>
            <a:lvl7pPr marL="2895600" indent="-217488" defTabSz="938213" eaLnBrk="0" fontAlgn="base" hangingPunct="0">
              <a:spcBef>
                <a:spcPct val="0"/>
              </a:spcBef>
              <a:spcAft>
                <a:spcPct val="0"/>
              </a:spcAft>
              <a:defRPr>
                <a:solidFill>
                  <a:schemeClr val="tx1"/>
                </a:solidFill>
                <a:latin typeface="Rockwell" panose="02060603020205020403" pitchFamily="18" charset="0"/>
              </a:defRPr>
            </a:lvl7pPr>
            <a:lvl8pPr marL="3352800" indent="-217488" defTabSz="938213" eaLnBrk="0" fontAlgn="base" hangingPunct="0">
              <a:spcBef>
                <a:spcPct val="0"/>
              </a:spcBef>
              <a:spcAft>
                <a:spcPct val="0"/>
              </a:spcAft>
              <a:defRPr>
                <a:solidFill>
                  <a:schemeClr val="tx1"/>
                </a:solidFill>
                <a:latin typeface="Rockwell" panose="02060603020205020403" pitchFamily="18" charset="0"/>
              </a:defRPr>
            </a:lvl8pPr>
            <a:lvl9pPr marL="3810000" indent="-217488" defTabSz="938213"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8D303C25-9BFB-4994-8B86-0E5BBA91065D}" type="slidenum">
              <a:rPr lang="en-US" altLang="en-US" smtClean="0">
                <a:latin typeface="Comic Sans MS" panose="030F0702030302020204" pitchFamily="66" charset="0"/>
                <a:ea typeface="MS PGothic" panose="020B0600070205080204" pitchFamily="34" charset="-128"/>
              </a:rPr>
              <a:pPr fontAlgn="base">
                <a:spcBef>
                  <a:spcPct val="0"/>
                </a:spcBef>
                <a:spcAft>
                  <a:spcPct val="0"/>
                </a:spcAft>
              </a:pPr>
              <a:t>14</a:t>
            </a:fld>
            <a:endParaRPr lang="en-US" altLang="en-US">
              <a:latin typeface="Comic Sans MS" panose="030F0702030302020204" pitchFamily="66" charset="0"/>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95FA19-A86F-444F-A9C9-B5D58452FDCF}"/>
              </a:ext>
            </a:extLst>
          </p:cNvPr>
          <p:cNvSpPr/>
          <p:nvPr/>
        </p:nvSpPr>
        <p:spPr>
          <a:xfrm>
            <a:off x="685800" y="1346947"/>
            <a:ext cx="77724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1D88E198-0FF8-4317-8591-698262FC7535}"/>
              </a:ext>
            </a:extLst>
          </p:cNvPr>
          <p:cNvSpPr/>
          <p:nvPr/>
        </p:nvSpPr>
        <p:spPr>
          <a:xfrm>
            <a:off x="685800" y="4282763"/>
            <a:ext cx="77724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C8D9A14D-59C2-4612-892D-C17177E5AF16}"/>
              </a:ext>
            </a:extLst>
          </p:cNvPr>
          <p:cNvSpPr/>
          <p:nvPr/>
        </p:nvSpPr>
        <p:spPr>
          <a:xfrm>
            <a:off x="685800" y="1484779"/>
            <a:ext cx="7772400" cy="274320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13">
            <a:extLst>
              <a:ext uri="{FF2B5EF4-FFF2-40B4-BE49-F238E27FC236}">
                <a16:creationId xmlns:a16="http://schemas.microsoft.com/office/drawing/2014/main" id="{844007AA-B7BE-41D8-89A4-0D4A6E1E4864}"/>
              </a:ext>
            </a:extLst>
          </p:cNvPr>
          <p:cNvGrpSpPr>
            <a:grpSpLocks noChangeAspect="1"/>
          </p:cNvGrpSpPr>
          <p:nvPr/>
        </p:nvGrpSpPr>
        <p:grpSpPr bwMode="auto">
          <a:xfrm>
            <a:off x="7234238" y="4106863"/>
            <a:ext cx="914400" cy="914400"/>
            <a:chOff x="9685338" y="4460675"/>
            <a:chExt cx="1080904" cy="1080902"/>
          </a:xfrm>
        </p:grpSpPr>
        <p:sp>
          <p:nvSpPr>
            <p:cNvPr id="8" name="Oval 7">
              <a:extLst>
                <a:ext uri="{FF2B5EF4-FFF2-40B4-BE49-F238E27FC236}">
                  <a16:creationId xmlns:a16="http://schemas.microsoft.com/office/drawing/2014/main" id="{8C142F21-8207-4E98-A31B-5A186B1FAE43}"/>
                </a:ext>
              </a:extLst>
            </p:cNvPr>
            <p:cNvSpPr/>
            <p:nvPr/>
          </p:nvSpPr>
          <p:spPr>
            <a:xfrm>
              <a:off x="9685338" y="4460675"/>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sp>
        <p:sp>
          <p:nvSpPr>
            <p:cNvPr id="9" name="Oval 15">
              <a:extLst>
                <a:ext uri="{FF2B5EF4-FFF2-40B4-BE49-F238E27FC236}">
                  <a16:creationId xmlns:a16="http://schemas.microsoft.com/office/drawing/2014/main" id="{8E4A88E2-F5AA-476B-A996-8B0F91F8BD1F}"/>
                </a:ext>
              </a:extLst>
            </p:cNvPr>
            <p:cNvSpPr>
              <a:spLocks noChangeArrowheads="1"/>
            </p:cNvSpPr>
            <p:nvPr/>
          </p:nvSpPr>
          <p:spPr bwMode="auto">
            <a:xfrm>
              <a:off x="9794179" y="4569516"/>
              <a:ext cx="863222" cy="863220"/>
            </a:xfrm>
            <a:prstGeom prst="ellipse">
              <a:avLst/>
            </a:prstGeom>
            <a:noFill/>
            <a:ln w="254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defRPr/>
              </a:pPr>
              <a:endParaRPr lang="en-US" altLang="en-US"/>
            </a:p>
          </p:txBody>
        </p:sp>
      </p:grpSp>
      <p:sp>
        <p:nvSpPr>
          <p:cNvPr id="2" name="Title 1"/>
          <p:cNvSpPr>
            <a:spLocks noGrp="1"/>
          </p:cNvSpPr>
          <p:nvPr>
            <p:ph type="ctrTitle"/>
          </p:nvPr>
        </p:nvSpPr>
        <p:spPr>
          <a:xfrm>
            <a:off x="788670" y="1432223"/>
            <a:ext cx="7593330" cy="3035808"/>
          </a:xfrm>
        </p:spPr>
        <p:txBody>
          <a:bodyPr>
            <a:noAutofit/>
          </a:bodyPr>
          <a:lstStyle>
            <a:lvl1pPr algn="l">
              <a:lnSpc>
                <a:spcPct val="80000"/>
              </a:lnSpc>
              <a:defRPr sz="6400" b="0" cap="all" baseline="0">
                <a:blipFill dpi="0" rotWithShape="1">
                  <a:blip r:embed="rId3"/>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0" name="Date Placeholder 3">
            <a:extLst>
              <a:ext uri="{FF2B5EF4-FFF2-40B4-BE49-F238E27FC236}">
                <a16:creationId xmlns:a16="http://schemas.microsoft.com/office/drawing/2014/main" id="{9BB13F41-7520-46CC-927E-1E6B1A9D297F}"/>
              </a:ext>
            </a:extLst>
          </p:cNvPr>
          <p:cNvSpPr>
            <a:spLocks noGrp="1"/>
          </p:cNvSpPr>
          <p:nvPr>
            <p:ph type="dt" sz="half" idx="10"/>
          </p:nvPr>
        </p:nvSpPr>
        <p:spPr/>
        <p:txBody>
          <a:bodyPr/>
          <a:lstStyle>
            <a:lvl1pPr>
              <a:defRPr/>
            </a:lvl1pPr>
          </a:lstStyle>
          <a:p>
            <a:pPr>
              <a:defRPr/>
            </a:pPr>
            <a:endParaRPr lang="en-US"/>
          </a:p>
        </p:txBody>
      </p:sp>
      <p:sp>
        <p:nvSpPr>
          <p:cNvPr id="11" name="Footer Placeholder 4">
            <a:extLst>
              <a:ext uri="{FF2B5EF4-FFF2-40B4-BE49-F238E27FC236}">
                <a16:creationId xmlns:a16="http://schemas.microsoft.com/office/drawing/2014/main" id="{194FFEA8-BF53-46A6-916D-5E6860DB8BE6}"/>
              </a:ext>
            </a:extLst>
          </p:cNvPr>
          <p:cNvSpPr>
            <a:spLocks noGrp="1"/>
          </p:cNvSpPr>
          <p:nvPr>
            <p:ph type="ftr" sz="quarter" idx="11"/>
          </p:nvPr>
        </p:nvSpPr>
        <p:spPr>
          <a:xfrm>
            <a:off x="812800" y="6272213"/>
            <a:ext cx="4745038" cy="365125"/>
          </a:xfrm>
        </p:spPr>
        <p:txBody>
          <a:bodyPr/>
          <a:lstStyle>
            <a:lvl1pPr>
              <a:defRPr/>
            </a:lvl1pPr>
          </a:lstStyle>
          <a:p>
            <a:pPr>
              <a:defRPr/>
            </a:pPr>
            <a:endParaRPr lang="en-US"/>
          </a:p>
        </p:txBody>
      </p:sp>
      <p:sp>
        <p:nvSpPr>
          <p:cNvPr id="12" name="Slide Number Placeholder 5">
            <a:extLst>
              <a:ext uri="{FF2B5EF4-FFF2-40B4-BE49-F238E27FC236}">
                <a16:creationId xmlns:a16="http://schemas.microsoft.com/office/drawing/2014/main" id="{24D8C940-CD7D-416C-BEE7-83933DFA01BC}"/>
              </a:ext>
            </a:extLst>
          </p:cNvPr>
          <p:cNvSpPr>
            <a:spLocks noGrp="1"/>
          </p:cNvSpPr>
          <p:nvPr>
            <p:ph type="sldNum" sz="quarter" idx="12"/>
          </p:nvPr>
        </p:nvSpPr>
        <p:spPr>
          <a:xfrm>
            <a:off x="7243763" y="4227513"/>
            <a:ext cx="895350" cy="639762"/>
          </a:xfrm>
        </p:spPr>
        <p:txBody>
          <a:bodyPr/>
          <a:lstStyle>
            <a:lvl1pPr>
              <a:defRPr sz="2800" b="1"/>
            </a:lvl1pPr>
          </a:lstStyle>
          <a:p>
            <a:pPr>
              <a:defRPr/>
            </a:pPr>
            <a:fld id="{537EAF15-0C39-4752-B659-02FAD9AE2D70}" type="slidenum">
              <a:rPr lang="en-US" altLang="en-US"/>
              <a:pPr>
                <a:defRPr/>
              </a:pPr>
              <a:t>‹#›</a:t>
            </a:fld>
            <a:endParaRPr lang="en-US" altLang="en-US"/>
          </a:p>
        </p:txBody>
      </p:sp>
    </p:spTree>
    <p:extLst>
      <p:ext uri="{BB962C8B-B14F-4D97-AF65-F5344CB8AC3E}">
        <p14:creationId xmlns:p14="http://schemas.microsoft.com/office/powerpoint/2010/main" val="241911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D0BBDD7-5460-4BF2-B342-C87DDF2873F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057546F-7ACD-4716-96F8-6C527E1478A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EEC1404-DBF2-4DD3-B4A2-6FBEC2C2D312}"/>
              </a:ext>
            </a:extLst>
          </p:cNvPr>
          <p:cNvSpPr>
            <a:spLocks noGrp="1"/>
          </p:cNvSpPr>
          <p:nvPr>
            <p:ph type="sldNum" sz="quarter" idx="12"/>
          </p:nvPr>
        </p:nvSpPr>
        <p:spPr/>
        <p:txBody>
          <a:bodyPr/>
          <a:lstStyle>
            <a:lvl1pPr>
              <a:defRPr/>
            </a:lvl1pPr>
          </a:lstStyle>
          <a:p>
            <a:pPr>
              <a:defRPr/>
            </a:pPr>
            <a:fld id="{E983E779-5FBF-4879-9429-AD664F41A688}" type="slidenum">
              <a:rPr lang="en-US" altLang="en-US"/>
              <a:pPr>
                <a:defRPr/>
              </a:pPr>
              <a:t>‹#›</a:t>
            </a:fld>
            <a:endParaRPr lang="en-US" altLang="en-US"/>
          </a:p>
        </p:txBody>
      </p:sp>
    </p:spTree>
    <p:extLst>
      <p:ext uri="{BB962C8B-B14F-4D97-AF65-F5344CB8AC3E}">
        <p14:creationId xmlns:p14="http://schemas.microsoft.com/office/powerpoint/2010/main" val="319170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D17BB8-7DDD-4718-8389-8FAB37CCDED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2F2AB39-0BCC-4CEE-A19F-0A5205252A3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5043A6B-8203-458B-AAC3-01B6D29F5287}"/>
              </a:ext>
            </a:extLst>
          </p:cNvPr>
          <p:cNvSpPr>
            <a:spLocks noGrp="1"/>
          </p:cNvSpPr>
          <p:nvPr>
            <p:ph type="sldNum" sz="quarter" idx="12"/>
          </p:nvPr>
        </p:nvSpPr>
        <p:spPr/>
        <p:txBody>
          <a:bodyPr/>
          <a:lstStyle>
            <a:lvl1pPr>
              <a:defRPr/>
            </a:lvl1pPr>
          </a:lstStyle>
          <a:p>
            <a:pPr>
              <a:defRPr/>
            </a:pPr>
            <a:fld id="{46BFC8F7-CD46-4413-9A1A-ECFE1052C0CA}" type="slidenum">
              <a:rPr lang="en-US" altLang="en-US"/>
              <a:pPr>
                <a:defRPr/>
              </a:pPr>
              <a:t>‹#›</a:t>
            </a:fld>
            <a:endParaRPr lang="en-US" altLang="en-US"/>
          </a:p>
        </p:txBody>
      </p:sp>
    </p:spTree>
    <p:extLst>
      <p:ext uri="{BB962C8B-B14F-4D97-AF65-F5344CB8AC3E}">
        <p14:creationId xmlns:p14="http://schemas.microsoft.com/office/powerpoint/2010/main" val="2888511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4234D3FE-EAFB-47B3-98C3-34FF1AECE2B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CF75FDD-D4AD-42BE-A8F5-F0F9E99680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D7A1E70-FF0F-42AB-A90E-231495D62DEA}"/>
              </a:ext>
            </a:extLst>
          </p:cNvPr>
          <p:cNvSpPr>
            <a:spLocks noGrp="1" noChangeArrowheads="1"/>
          </p:cNvSpPr>
          <p:nvPr>
            <p:ph type="sldNum" sz="quarter" idx="12"/>
          </p:nvPr>
        </p:nvSpPr>
        <p:spPr>
          <a:ln/>
        </p:spPr>
        <p:txBody>
          <a:bodyPr/>
          <a:lstStyle>
            <a:lvl1pPr>
              <a:defRPr/>
            </a:lvl1pPr>
          </a:lstStyle>
          <a:p>
            <a:pPr>
              <a:defRPr/>
            </a:pPr>
            <a:fld id="{297C9303-0AD0-4747-A5C1-CC5A422D4BBF}" type="slidenum">
              <a:rPr lang="en-US" altLang="en-US"/>
              <a:pPr>
                <a:defRPr/>
              </a:pPr>
              <a:t>‹#›</a:t>
            </a:fld>
            <a:endParaRPr lang="en-US" altLang="en-US"/>
          </a:p>
        </p:txBody>
      </p:sp>
    </p:spTree>
    <p:extLst>
      <p:ext uri="{BB962C8B-B14F-4D97-AF65-F5344CB8AC3E}">
        <p14:creationId xmlns:p14="http://schemas.microsoft.com/office/powerpoint/2010/main" val="3262808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6AD6B22-B254-4BC7-A67B-6422745A918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9D6F151-7BDE-42F4-BD4B-E2C2F3A89DE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8629775-8F39-4FF7-95EC-9B2EFE74DE16}"/>
              </a:ext>
            </a:extLst>
          </p:cNvPr>
          <p:cNvSpPr>
            <a:spLocks noGrp="1" noChangeArrowheads="1"/>
          </p:cNvSpPr>
          <p:nvPr>
            <p:ph type="sldNum" sz="quarter" idx="12"/>
          </p:nvPr>
        </p:nvSpPr>
        <p:spPr>
          <a:ln/>
        </p:spPr>
        <p:txBody>
          <a:bodyPr/>
          <a:lstStyle>
            <a:lvl1pPr>
              <a:defRPr/>
            </a:lvl1pPr>
          </a:lstStyle>
          <a:p>
            <a:pPr>
              <a:defRPr/>
            </a:pPr>
            <a:fld id="{C4738A47-62B2-4A60-AD3B-1C5B315143C7}" type="slidenum">
              <a:rPr lang="en-US" altLang="en-US"/>
              <a:pPr>
                <a:defRPr/>
              </a:pPr>
              <a:t>‹#›</a:t>
            </a:fld>
            <a:endParaRPr lang="en-US" altLang="en-US"/>
          </a:p>
        </p:txBody>
      </p:sp>
    </p:spTree>
    <p:extLst>
      <p:ext uri="{BB962C8B-B14F-4D97-AF65-F5344CB8AC3E}">
        <p14:creationId xmlns:p14="http://schemas.microsoft.com/office/powerpoint/2010/main" val="264639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62AEB68-231C-4974-8E60-CEABDCFF4E8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B91ECC3-5650-4D45-971B-8E88D9C4E74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F449A30-1C1D-4AC8-B2E0-F0E4BAE44A51}"/>
              </a:ext>
            </a:extLst>
          </p:cNvPr>
          <p:cNvSpPr>
            <a:spLocks noGrp="1" noChangeArrowheads="1"/>
          </p:cNvSpPr>
          <p:nvPr>
            <p:ph type="sldNum" sz="quarter" idx="12"/>
          </p:nvPr>
        </p:nvSpPr>
        <p:spPr>
          <a:ln/>
        </p:spPr>
        <p:txBody>
          <a:bodyPr/>
          <a:lstStyle>
            <a:lvl1pPr>
              <a:defRPr/>
            </a:lvl1pPr>
          </a:lstStyle>
          <a:p>
            <a:pPr>
              <a:defRPr/>
            </a:pPr>
            <a:fld id="{D17764BB-A1F4-4217-85A4-6760785BAE48}" type="slidenum">
              <a:rPr lang="en-US" altLang="en-US"/>
              <a:pPr>
                <a:defRPr/>
              </a:pPr>
              <a:t>‹#›</a:t>
            </a:fld>
            <a:endParaRPr lang="en-US" altLang="en-US"/>
          </a:p>
        </p:txBody>
      </p:sp>
    </p:spTree>
    <p:extLst>
      <p:ext uri="{BB962C8B-B14F-4D97-AF65-F5344CB8AC3E}">
        <p14:creationId xmlns:p14="http://schemas.microsoft.com/office/powerpoint/2010/main" val="2681176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C7507D7-5775-45BD-8D80-B3BFA8E5BF5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25D65E8-C666-426D-A067-EAA420CF27E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E39F2B5-378F-49C3-BACE-6052BD3496DD}"/>
              </a:ext>
            </a:extLst>
          </p:cNvPr>
          <p:cNvSpPr>
            <a:spLocks noGrp="1" noChangeArrowheads="1"/>
          </p:cNvSpPr>
          <p:nvPr>
            <p:ph type="sldNum" sz="quarter" idx="12"/>
          </p:nvPr>
        </p:nvSpPr>
        <p:spPr>
          <a:ln/>
        </p:spPr>
        <p:txBody>
          <a:bodyPr/>
          <a:lstStyle>
            <a:lvl1pPr>
              <a:defRPr/>
            </a:lvl1pPr>
          </a:lstStyle>
          <a:p>
            <a:pPr>
              <a:defRPr/>
            </a:pPr>
            <a:fld id="{8EC40207-AD64-4B03-9A9B-BAFF07152A8C}" type="slidenum">
              <a:rPr lang="en-US" altLang="en-US"/>
              <a:pPr>
                <a:defRPr/>
              </a:pPr>
              <a:t>‹#›</a:t>
            </a:fld>
            <a:endParaRPr lang="en-US" altLang="en-US"/>
          </a:p>
        </p:txBody>
      </p:sp>
    </p:spTree>
    <p:extLst>
      <p:ext uri="{BB962C8B-B14F-4D97-AF65-F5344CB8AC3E}">
        <p14:creationId xmlns:p14="http://schemas.microsoft.com/office/powerpoint/2010/main" val="2249111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94D0193-7EA2-48BE-885F-292765ACC55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10014E65-711D-48DE-8AAC-AA9EED3B756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3617E3D-E34E-4B62-93F4-0D853D152819}"/>
              </a:ext>
            </a:extLst>
          </p:cNvPr>
          <p:cNvSpPr>
            <a:spLocks noGrp="1" noChangeArrowheads="1"/>
          </p:cNvSpPr>
          <p:nvPr>
            <p:ph type="sldNum" sz="quarter" idx="12"/>
          </p:nvPr>
        </p:nvSpPr>
        <p:spPr>
          <a:ln/>
        </p:spPr>
        <p:txBody>
          <a:bodyPr/>
          <a:lstStyle>
            <a:lvl1pPr>
              <a:defRPr/>
            </a:lvl1pPr>
          </a:lstStyle>
          <a:p>
            <a:pPr>
              <a:defRPr/>
            </a:pPr>
            <a:fld id="{30D968AB-383C-4F69-A45D-6F4775B449CE}" type="slidenum">
              <a:rPr lang="en-US" altLang="en-US"/>
              <a:pPr>
                <a:defRPr/>
              </a:pPr>
              <a:t>‹#›</a:t>
            </a:fld>
            <a:endParaRPr lang="en-US" altLang="en-US"/>
          </a:p>
        </p:txBody>
      </p:sp>
    </p:spTree>
    <p:extLst>
      <p:ext uri="{BB962C8B-B14F-4D97-AF65-F5344CB8AC3E}">
        <p14:creationId xmlns:p14="http://schemas.microsoft.com/office/powerpoint/2010/main" val="907809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22E650DD-7DC7-434A-8732-7E074BAA65E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A4EF7756-9F85-4747-8DA1-69148821783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893801E-3333-4CF5-BF88-4A6570C34997}"/>
              </a:ext>
            </a:extLst>
          </p:cNvPr>
          <p:cNvSpPr>
            <a:spLocks noGrp="1" noChangeArrowheads="1"/>
          </p:cNvSpPr>
          <p:nvPr>
            <p:ph type="sldNum" sz="quarter" idx="12"/>
          </p:nvPr>
        </p:nvSpPr>
        <p:spPr>
          <a:ln/>
        </p:spPr>
        <p:txBody>
          <a:bodyPr/>
          <a:lstStyle>
            <a:lvl1pPr>
              <a:defRPr/>
            </a:lvl1pPr>
          </a:lstStyle>
          <a:p>
            <a:pPr>
              <a:defRPr/>
            </a:pPr>
            <a:fld id="{BC47592A-6DE0-4F12-8A16-E118956A041C}" type="slidenum">
              <a:rPr lang="en-US" altLang="en-US"/>
              <a:pPr>
                <a:defRPr/>
              </a:pPr>
              <a:t>‹#›</a:t>
            </a:fld>
            <a:endParaRPr lang="en-US" altLang="en-US"/>
          </a:p>
        </p:txBody>
      </p:sp>
    </p:spTree>
    <p:extLst>
      <p:ext uri="{BB962C8B-B14F-4D97-AF65-F5344CB8AC3E}">
        <p14:creationId xmlns:p14="http://schemas.microsoft.com/office/powerpoint/2010/main" val="4003330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66A5B42-075B-4BD6-AC77-C7B4130E3F56}"/>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6C2EFAE5-E904-4B9F-8DA3-B1880AFD18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82CAAB6-9B95-4F57-8E4A-2EAD0A571A67}"/>
              </a:ext>
            </a:extLst>
          </p:cNvPr>
          <p:cNvSpPr>
            <a:spLocks noGrp="1" noChangeArrowheads="1"/>
          </p:cNvSpPr>
          <p:nvPr>
            <p:ph type="sldNum" sz="quarter" idx="12"/>
          </p:nvPr>
        </p:nvSpPr>
        <p:spPr>
          <a:ln/>
        </p:spPr>
        <p:txBody>
          <a:bodyPr/>
          <a:lstStyle>
            <a:lvl1pPr>
              <a:defRPr/>
            </a:lvl1pPr>
          </a:lstStyle>
          <a:p>
            <a:pPr>
              <a:defRPr/>
            </a:pPr>
            <a:fld id="{EA333CC9-C24C-4864-8403-4E2B64CFDFF7}" type="slidenum">
              <a:rPr lang="en-US" altLang="en-US"/>
              <a:pPr>
                <a:defRPr/>
              </a:pPr>
              <a:t>‹#›</a:t>
            </a:fld>
            <a:endParaRPr lang="en-US" altLang="en-US"/>
          </a:p>
        </p:txBody>
      </p:sp>
    </p:spTree>
    <p:extLst>
      <p:ext uri="{BB962C8B-B14F-4D97-AF65-F5344CB8AC3E}">
        <p14:creationId xmlns:p14="http://schemas.microsoft.com/office/powerpoint/2010/main" val="3324696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6C1B40C-77B2-483C-8D5A-C774C639AC3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FE3D417-5A66-4B5A-8AC9-1634EC6DCA4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DF93469-ACAE-46DD-B8CD-DFA8251A03DB}"/>
              </a:ext>
            </a:extLst>
          </p:cNvPr>
          <p:cNvSpPr>
            <a:spLocks noGrp="1" noChangeArrowheads="1"/>
          </p:cNvSpPr>
          <p:nvPr>
            <p:ph type="sldNum" sz="quarter" idx="12"/>
          </p:nvPr>
        </p:nvSpPr>
        <p:spPr>
          <a:ln/>
        </p:spPr>
        <p:txBody>
          <a:bodyPr/>
          <a:lstStyle>
            <a:lvl1pPr>
              <a:defRPr/>
            </a:lvl1pPr>
          </a:lstStyle>
          <a:p>
            <a:pPr>
              <a:defRPr/>
            </a:pPr>
            <a:fld id="{D6F53B00-ED84-4B24-8209-5712CC88EDF3}" type="slidenum">
              <a:rPr lang="en-US" altLang="en-US"/>
              <a:pPr>
                <a:defRPr/>
              </a:pPr>
              <a:t>‹#›</a:t>
            </a:fld>
            <a:endParaRPr lang="en-US" altLang="en-US"/>
          </a:p>
        </p:txBody>
      </p:sp>
    </p:spTree>
    <p:extLst>
      <p:ext uri="{BB962C8B-B14F-4D97-AF65-F5344CB8AC3E}">
        <p14:creationId xmlns:p14="http://schemas.microsoft.com/office/powerpoint/2010/main" val="4091797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2899617-75A5-4090-B1CB-8BB8BF34151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FD4D82B-88B8-4F3A-968B-24C3C5B8A29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BB31242-1848-41A1-9114-522CD265D430}"/>
              </a:ext>
            </a:extLst>
          </p:cNvPr>
          <p:cNvSpPr>
            <a:spLocks noGrp="1"/>
          </p:cNvSpPr>
          <p:nvPr>
            <p:ph type="sldNum" sz="quarter" idx="12"/>
          </p:nvPr>
        </p:nvSpPr>
        <p:spPr/>
        <p:txBody>
          <a:bodyPr/>
          <a:lstStyle>
            <a:lvl1pPr>
              <a:defRPr/>
            </a:lvl1pPr>
          </a:lstStyle>
          <a:p>
            <a:pPr>
              <a:defRPr/>
            </a:pPr>
            <a:fld id="{17A6C587-5BFB-4DA8-984D-B68FB021F8B1}" type="slidenum">
              <a:rPr lang="en-US" altLang="en-US"/>
              <a:pPr>
                <a:defRPr/>
              </a:pPr>
              <a:t>‹#›</a:t>
            </a:fld>
            <a:endParaRPr lang="en-US" altLang="en-US"/>
          </a:p>
        </p:txBody>
      </p:sp>
    </p:spTree>
    <p:extLst>
      <p:ext uri="{BB962C8B-B14F-4D97-AF65-F5344CB8AC3E}">
        <p14:creationId xmlns:p14="http://schemas.microsoft.com/office/powerpoint/2010/main" val="2423204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0C8E1D9-C9A0-43B5-8C56-5BB8F9C212E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945D600-EE83-413E-92CC-089C2F16061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F6A8B0B-9AF9-4873-83D1-67411BF4B2DC}"/>
              </a:ext>
            </a:extLst>
          </p:cNvPr>
          <p:cNvSpPr>
            <a:spLocks noGrp="1" noChangeArrowheads="1"/>
          </p:cNvSpPr>
          <p:nvPr>
            <p:ph type="sldNum" sz="quarter" idx="12"/>
          </p:nvPr>
        </p:nvSpPr>
        <p:spPr>
          <a:ln/>
        </p:spPr>
        <p:txBody>
          <a:bodyPr/>
          <a:lstStyle>
            <a:lvl1pPr>
              <a:defRPr/>
            </a:lvl1pPr>
          </a:lstStyle>
          <a:p>
            <a:pPr>
              <a:defRPr/>
            </a:pPr>
            <a:fld id="{FA7772DD-1E72-4AB8-8D37-113EFE2E3914}" type="slidenum">
              <a:rPr lang="en-US" altLang="en-US"/>
              <a:pPr>
                <a:defRPr/>
              </a:pPr>
              <a:t>‹#›</a:t>
            </a:fld>
            <a:endParaRPr lang="en-US" altLang="en-US"/>
          </a:p>
        </p:txBody>
      </p:sp>
    </p:spTree>
    <p:extLst>
      <p:ext uri="{BB962C8B-B14F-4D97-AF65-F5344CB8AC3E}">
        <p14:creationId xmlns:p14="http://schemas.microsoft.com/office/powerpoint/2010/main" val="24348815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D830954-2ED2-4B0A-B9C8-96D22474E79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84BA0EB-A3BD-4A9C-8D1A-374F134F430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0EF2893-4799-4472-870E-58C8AB2B34FF}"/>
              </a:ext>
            </a:extLst>
          </p:cNvPr>
          <p:cNvSpPr>
            <a:spLocks noGrp="1" noChangeArrowheads="1"/>
          </p:cNvSpPr>
          <p:nvPr>
            <p:ph type="sldNum" sz="quarter" idx="12"/>
          </p:nvPr>
        </p:nvSpPr>
        <p:spPr>
          <a:ln/>
        </p:spPr>
        <p:txBody>
          <a:bodyPr/>
          <a:lstStyle>
            <a:lvl1pPr>
              <a:defRPr/>
            </a:lvl1pPr>
          </a:lstStyle>
          <a:p>
            <a:pPr>
              <a:defRPr/>
            </a:pPr>
            <a:fld id="{796318C2-E1D3-42A4-A11C-6F1952D09D75}" type="slidenum">
              <a:rPr lang="en-US" altLang="en-US"/>
              <a:pPr>
                <a:defRPr/>
              </a:pPr>
              <a:t>‹#›</a:t>
            </a:fld>
            <a:endParaRPr lang="en-US" altLang="en-US"/>
          </a:p>
        </p:txBody>
      </p:sp>
    </p:spTree>
    <p:extLst>
      <p:ext uri="{BB962C8B-B14F-4D97-AF65-F5344CB8AC3E}">
        <p14:creationId xmlns:p14="http://schemas.microsoft.com/office/powerpoint/2010/main" val="16969450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269E2DC-05D0-412B-8EEC-8B4F8505397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85DA1C4-9E15-4BBD-865F-9FFE2064EC7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BA75574-A43B-4731-AADF-E9D2D4AD78ED}"/>
              </a:ext>
            </a:extLst>
          </p:cNvPr>
          <p:cNvSpPr>
            <a:spLocks noGrp="1" noChangeArrowheads="1"/>
          </p:cNvSpPr>
          <p:nvPr>
            <p:ph type="sldNum" sz="quarter" idx="12"/>
          </p:nvPr>
        </p:nvSpPr>
        <p:spPr>
          <a:ln/>
        </p:spPr>
        <p:txBody>
          <a:bodyPr/>
          <a:lstStyle>
            <a:lvl1pPr>
              <a:defRPr/>
            </a:lvl1pPr>
          </a:lstStyle>
          <a:p>
            <a:pPr>
              <a:defRPr/>
            </a:pPr>
            <a:fld id="{046A58DF-E845-4AAE-9CBE-05757FD31F15}" type="slidenum">
              <a:rPr lang="en-US" altLang="en-US"/>
              <a:pPr>
                <a:defRPr/>
              </a:pPr>
              <a:t>‹#›</a:t>
            </a:fld>
            <a:endParaRPr lang="en-US" altLang="en-US"/>
          </a:p>
        </p:txBody>
      </p:sp>
    </p:spTree>
    <p:extLst>
      <p:ext uri="{BB962C8B-B14F-4D97-AF65-F5344CB8AC3E}">
        <p14:creationId xmlns:p14="http://schemas.microsoft.com/office/powerpoint/2010/main" val="3965560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9006F4-A573-4EA0-98CB-566A23A23AE3}"/>
              </a:ext>
            </a:extLst>
          </p:cNvPr>
          <p:cNvSpPr/>
          <p:nvPr/>
        </p:nvSpPr>
        <p:spPr>
          <a:xfrm>
            <a:off x="0" y="4917989"/>
            <a:ext cx="9144000" cy="194001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 name="Group 10">
            <a:extLst>
              <a:ext uri="{FF2B5EF4-FFF2-40B4-BE49-F238E27FC236}">
                <a16:creationId xmlns:a16="http://schemas.microsoft.com/office/drawing/2014/main" id="{2823AA8B-0E74-4759-A48F-FB07E14283B4}"/>
              </a:ext>
            </a:extLst>
          </p:cNvPr>
          <p:cNvGrpSpPr>
            <a:grpSpLocks noChangeAspect="1"/>
          </p:cNvGrpSpPr>
          <p:nvPr/>
        </p:nvGrpSpPr>
        <p:grpSpPr bwMode="auto">
          <a:xfrm>
            <a:off x="633413" y="2430463"/>
            <a:ext cx="914400" cy="914400"/>
            <a:chOff x="9685338" y="4460675"/>
            <a:chExt cx="1080904" cy="1080902"/>
          </a:xfrm>
        </p:grpSpPr>
        <p:sp>
          <p:nvSpPr>
            <p:cNvPr id="6" name="Oval 5">
              <a:extLst>
                <a:ext uri="{FF2B5EF4-FFF2-40B4-BE49-F238E27FC236}">
                  <a16:creationId xmlns:a16="http://schemas.microsoft.com/office/drawing/2014/main" id="{2CDF4A16-3221-496D-A45A-4DD69693B1DA}"/>
                </a:ext>
              </a:extLst>
            </p:cNvPr>
            <p:cNvSpPr/>
            <p:nvPr/>
          </p:nvSpPr>
          <p:spPr>
            <a:xfrm>
              <a:off x="9685338" y="4460675"/>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sp>
        <p:sp>
          <p:nvSpPr>
            <p:cNvPr id="7" name="Oval 13">
              <a:extLst>
                <a:ext uri="{FF2B5EF4-FFF2-40B4-BE49-F238E27FC236}">
                  <a16:creationId xmlns:a16="http://schemas.microsoft.com/office/drawing/2014/main" id="{B60DDFA4-40C9-4DEB-84B7-2F19949B2FA5}"/>
                </a:ext>
              </a:extLst>
            </p:cNvPr>
            <p:cNvSpPr>
              <a:spLocks noChangeArrowheads="1"/>
            </p:cNvSpPr>
            <p:nvPr/>
          </p:nvSpPr>
          <p:spPr bwMode="auto">
            <a:xfrm>
              <a:off x="9794179" y="4569516"/>
              <a:ext cx="863222" cy="863220"/>
            </a:xfrm>
            <a:prstGeom prst="ellipse">
              <a:avLst/>
            </a:prstGeom>
            <a:noFill/>
            <a:ln w="254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defRPr/>
              </a:pPr>
              <a:endParaRPr lang="en-US" altLang="en-US"/>
            </a:p>
          </p:txBody>
        </p:sp>
      </p:grpSp>
      <p:sp>
        <p:nvSpPr>
          <p:cNvPr id="2" name="Title 1"/>
          <p:cNvSpPr>
            <a:spLocks noGrp="1"/>
          </p:cNvSpPr>
          <p:nvPr>
            <p:ph type="title"/>
          </p:nvPr>
        </p:nvSpPr>
        <p:spPr>
          <a:xfrm>
            <a:off x="1625346" y="1225296"/>
            <a:ext cx="6960870" cy="3520440"/>
          </a:xfrm>
        </p:spPr>
        <p:txBody>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8" name="Date Placeholder 3">
            <a:extLst>
              <a:ext uri="{FF2B5EF4-FFF2-40B4-BE49-F238E27FC236}">
                <a16:creationId xmlns:a16="http://schemas.microsoft.com/office/drawing/2014/main" id="{4CD31EDB-4875-4BDD-B3B9-44FC67FE4D3A}"/>
              </a:ext>
            </a:extLst>
          </p:cNvPr>
          <p:cNvSpPr>
            <a:spLocks noGrp="1"/>
          </p:cNvSpPr>
          <p:nvPr>
            <p:ph type="dt" sz="half" idx="10"/>
          </p:nvPr>
        </p:nvSpPr>
        <p:spPr>
          <a:xfrm>
            <a:off x="6445250" y="6272213"/>
            <a:ext cx="1982788" cy="365125"/>
          </a:xfrm>
        </p:spPr>
        <p:txBody>
          <a:bodyPr/>
          <a:lstStyle>
            <a:lvl1pPr>
              <a:defRPr>
                <a:solidFill>
                  <a:schemeClr val="accent1">
                    <a:lumMod val="50000"/>
                  </a:schemeClr>
                </a:solidFill>
              </a:defRPr>
            </a:lvl1pPr>
          </a:lstStyle>
          <a:p>
            <a:pPr>
              <a:defRPr/>
            </a:pPr>
            <a:endParaRPr lang="en-US"/>
          </a:p>
        </p:txBody>
      </p:sp>
      <p:sp>
        <p:nvSpPr>
          <p:cNvPr id="9" name="Footer Placeholder 4">
            <a:extLst>
              <a:ext uri="{FF2B5EF4-FFF2-40B4-BE49-F238E27FC236}">
                <a16:creationId xmlns:a16="http://schemas.microsoft.com/office/drawing/2014/main" id="{4651D2B6-6996-4E78-BE4F-B1F2E27D0B3B}"/>
              </a:ext>
            </a:extLst>
          </p:cNvPr>
          <p:cNvSpPr>
            <a:spLocks noGrp="1"/>
          </p:cNvSpPr>
          <p:nvPr>
            <p:ph type="ftr" sz="quarter" idx="11"/>
          </p:nvPr>
        </p:nvSpPr>
        <p:spPr>
          <a:xfrm>
            <a:off x="1636713" y="6272213"/>
            <a:ext cx="4745037" cy="365125"/>
          </a:xfrm>
        </p:spPr>
        <p:txBody>
          <a:bodyPr/>
          <a:lstStyle>
            <a:lvl1pPr>
              <a:defRPr>
                <a:solidFill>
                  <a:schemeClr val="accent1">
                    <a:lumMod val="50000"/>
                  </a:schemeClr>
                </a:solidFill>
              </a:defRPr>
            </a:lvl1pPr>
          </a:lstStyle>
          <a:p>
            <a:pPr>
              <a:defRPr/>
            </a:pPr>
            <a:endParaRPr lang="en-US"/>
          </a:p>
        </p:txBody>
      </p:sp>
      <p:sp>
        <p:nvSpPr>
          <p:cNvPr id="10" name="Slide Number Placeholder 5">
            <a:extLst>
              <a:ext uri="{FF2B5EF4-FFF2-40B4-BE49-F238E27FC236}">
                <a16:creationId xmlns:a16="http://schemas.microsoft.com/office/drawing/2014/main" id="{1FD56BAA-48C1-44AF-9DE9-FA9097F87F40}"/>
              </a:ext>
            </a:extLst>
          </p:cNvPr>
          <p:cNvSpPr>
            <a:spLocks noGrp="1"/>
          </p:cNvSpPr>
          <p:nvPr>
            <p:ph type="sldNum" sz="quarter" idx="12"/>
          </p:nvPr>
        </p:nvSpPr>
        <p:spPr>
          <a:xfrm>
            <a:off x="646113" y="2508250"/>
            <a:ext cx="890587" cy="720725"/>
          </a:xfrm>
        </p:spPr>
        <p:txBody>
          <a:bodyPr/>
          <a:lstStyle>
            <a:lvl1pPr>
              <a:defRPr sz="2800"/>
            </a:lvl1pPr>
          </a:lstStyle>
          <a:p>
            <a:pPr>
              <a:defRPr/>
            </a:pPr>
            <a:fld id="{D5A0A9FD-1E4D-4791-B947-048248D7FF87}" type="slidenum">
              <a:rPr lang="en-US" altLang="en-US"/>
              <a:pPr>
                <a:defRPr/>
              </a:pPr>
              <a:t>‹#›</a:t>
            </a:fld>
            <a:endParaRPr lang="en-US" altLang="en-US"/>
          </a:p>
        </p:txBody>
      </p:sp>
    </p:spTree>
    <p:extLst>
      <p:ext uri="{BB962C8B-B14F-4D97-AF65-F5344CB8AC3E}">
        <p14:creationId xmlns:p14="http://schemas.microsoft.com/office/powerpoint/2010/main" val="1291087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60438F1-C24C-42DE-8584-54B086522F1E}"/>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B3F3759-6FA3-400B-BBBB-9E7EB8DFC93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64ABB6B-80AD-4E0D-9FD9-A0ECA80252A2}"/>
              </a:ext>
            </a:extLst>
          </p:cNvPr>
          <p:cNvSpPr>
            <a:spLocks noGrp="1"/>
          </p:cNvSpPr>
          <p:nvPr>
            <p:ph type="sldNum" sz="quarter" idx="12"/>
          </p:nvPr>
        </p:nvSpPr>
        <p:spPr/>
        <p:txBody>
          <a:bodyPr/>
          <a:lstStyle>
            <a:lvl1pPr>
              <a:defRPr/>
            </a:lvl1pPr>
          </a:lstStyle>
          <a:p>
            <a:pPr>
              <a:defRPr/>
            </a:pPr>
            <a:fld id="{AAA234D4-AC52-4058-82E8-1DC4F867BFD4}" type="slidenum">
              <a:rPr lang="en-US" altLang="en-US"/>
              <a:pPr>
                <a:defRPr/>
              </a:pPr>
              <a:t>‹#›</a:t>
            </a:fld>
            <a:endParaRPr lang="en-US" altLang="en-US"/>
          </a:p>
        </p:txBody>
      </p:sp>
    </p:spTree>
    <p:extLst>
      <p:ext uri="{BB962C8B-B14F-4D97-AF65-F5344CB8AC3E}">
        <p14:creationId xmlns:p14="http://schemas.microsoft.com/office/powerpoint/2010/main" val="2615011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E4D874DF-6A8D-495F-BB7D-E3B9B1D285FC}"/>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EAB02DFB-4895-418E-84B2-01DB0D19815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D3E362B-2ACB-4682-B9ED-EB9C3A57817E}"/>
              </a:ext>
            </a:extLst>
          </p:cNvPr>
          <p:cNvSpPr>
            <a:spLocks noGrp="1"/>
          </p:cNvSpPr>
          <p:nvPr>
            <p:ph type="sldNum" sz="quarter" idx="12"/>
          </p:nvPr>
        </p:nvSpPr>
        <p:spPr/>
        <p:txBody>
          <a:bodyPr/>
          <a:lstStyle>
            <a:lvl1pPr>
              <a:defRPr/>
            </a:lvl1pPr>
          </a:lstStyle>
          <a:p>
            <a:pPr>
              <a:defRPr/>
            </a:pPr>
            <a:fld id="{72D96B76-B3DB-4A14-9194-B137B957AB01}" type="slidenum">
              <a:rPr lang="en-US" altLang="en-US"/>
              <a:pPr>
                <a:defRPr/>
              </a:pPr>
              <a:t>‹#›</a:t>
            </a:fld>
            <a:endParaRPr lang="en-US" altLang="en-US"/>
          </a:p>
        </p:txBody>
      </p:sp>
    </p:spTree>
    <p:extLst>
      <p:ext uri="{BB962C8B-B14F-4D97-AF65-F5344CB8AC3E}">
        <p14:creationId xmlns:p14="http://schemas.microsoft.com/office/powerpoint/2010/main" val="4012334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CB2D285-67EC-4B13-BD80-CDF2FA90C144}"/>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D7B2435D-3D2A-4A57-8A81-0199204A9D4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A5E9A89-E670-4FC0-B96E-D6E3BE01B853}"/>
              </a:ext>
            </a:extLst>
          </p:cNvPr>
          <p:cNvSpPr>
            <a:spLocks noGrp="1"/>
          </p:cNvSpPr>
          <p:nvPr>
            <p:ph type="sldNum" sz="quarter" idx="12"/>
          </p:nvPr>
        </p:nvSpPr>
        <p:spPr/>
        <p:txBody>
          <a:bodyPr/>
          <a:lstStyle>
            <a:lvl1pPr>
              <a:defRPr/>
            </a:lvl1pPr>
          </a:lstStyle>
          <a:p>
            <a:pPr>
              <a:defRPr/>
            </a:pPr>
            <a:fld id="{EFFD6FD5-1024-439D-9705-6B0D3C921483}" type="slidenum">
              <a:rPr lang="en-US" altLang="en-US"/>
              <a:pPr>
                <a:defRPr/>
              </a:pPr>
              <a:t>‹#›</a:t>
            </a:fld>
            <a:endParaRPr lang="en-US" altLang="en-US"/>
          </a:p>
        </p:txBody>
      </p:sp>
    </p:spTree>
    <p:extLst>
      <p:ext uri="{BB962C8B-B14F-4D97-AF65-F5344CB8AC3E}">
        <p14:creationId xmlns:p14="http://schemas.microsoft.com/office/powerpoint/2010/main" val="384104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4371CED-E151-4EC0-ACF7-104ECE87DE75}"/>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C11A7B11-4CE0-4A49-BDF2-5727F2E1298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0025331-387A-4155-A127-063F905836EB}"/>
              </a:ext>
            </a:extLst>
          </p:cNvPr>
          <p:cNvSpPr>
            <a:spLocks noGrp="1"/>
          </p:cNvSpPr>
          <p:nvPr>
            <p:ph type="sldNum" sz="quarter" idx="12"/>
          </p:nvPr>
        </p:nvSpPr>
        <p:spPr/>
        <p:txBody>
          <a:bodyPr/>
          <a:lstStyle>
            <a:lvl1pPr>
              <a:defRPr/>
            </a:lvl1pPr>
          </a:lstStyle>
          <a:p>
            <a:pPr>
              <a:defRPr/>
            </a:pPr>
            <a:fld id="{EE2C512C-C9C1-450B-8FB8-7266DFFEA045}" type="slidenum">
              <a:rPr lang="en-US" altLang="en-US"/>
              <a:pPr>
                <a:defRPr/>
              </a:pPr>
              <a:t>‹#›</a:t>
            </a:fld>
            <a:endParaRPr lang="en-US" altLang="en-US"/>
          </a:p>
        </p:txBody>
      </p:sp>
    </p:spTree>
    <p:extLst>
      <p:ext uri="{BB962C8B-B14F-4D97-AF65-F5344CB8AC3E}">
        <p14:creationId xmlns:p14="http://schemas.microsoft.com/office/powerpoint/2010/main" val="71426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3060C8-3465-42E0-865C-539AFE815C3A}"/>
              </a:ext>
            </a:extLst>
          </p:cNvPr>
          <p:cNvSpPr/>
          <p:nvPr/>
        </p:nvSpPr>
        <p:spPr>
          <a:xfrm>
            <a:off x="6227806" y="1"/>
            <a:ext cx="291619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10">
            <a:extLst>
              <a:ext uri="{FF2B5EF4-FFF2-40B4-BE49-F238E27FC236}">
                <a16:creationId xmlns:a16="http://schemas.microsoft.com/office/drawing/2014/main" id="{C9767949-1DB4-49EA-9CF3-E59E0CF508B5}"/>
              </a:ext>
            </a:extLst>
          </p:cNvPr>
          <p:cNvGrpSpPr>
            <a:grpSpLocks/>
          </p:cNvGrpSpPr>
          <p:nvPr/>
        </p:nvGrpSpPr>
        <p:grpSpPr bwMode="auto">
          <a:xfrm>
            <a:off x="8523288" y="6254750"/>
            <a:ext cx="392112" cy="393700"/>
            <a:chOff x="8532189" y="5068824"/>
            <a:chExt cx="393192" cy="393192"/>
          </a:xfrm>
        </p:grpSpPr>
        <p:sp>
          <p:nvSpPr>
            <p:cNvPr id="7" name="Oval 6">
              <a:extLst>
                <a:ext uri="{FF2B5EF4-FFF2-40B4-BE49-F238E27FC236}">
                  <a16:creationId xmlns:a16="http://schemas.microsoft.com/office/drawing/2014/main" id="{8CD02894-D6F9-4B48-AE29-8386DBC6CFA0}"/>
                </a:ext>
              </a:extLst>
            </p:cNvPr>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sp>
        <p:sp>
          <p:nvSpPr>
            <p:cNvPr id="8" name="Oval 13">
              <a:extLst>
                <a:ext uri="{FF2B5EF4-FFF2-40B4-BE49-F238E27FC236}">
                  <a16:creationId xmlns:a16="http://schemas.microsoft.com/office/drawing/2014/main" id="{A0B2E1EC-8313-480E-8740-830F5DD24C03}"/>
                </a:ext>
              </a:extLst>
            </p:cNvPr>
            <p:cNvSpPr>
              <a:spLocks noChangeAspect="1"/>
            </p:cNvSpPr>
            <p:nvPr/>
          </p:nvSpPr>
          <p:spPr bwMode="auto">
            <a:xfrm>
              <a:off x="8568802" y="5105290"/>
              <a:ext cx="319967" cy="320261"/>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defRPr/>
              </a:pPr>
              <a:endParaRPr lang="en-US" altLang="en-US"/>
            </a:p>
          </p:txBody>
        </p:sp>
      </p:grpSp>
      <p:sp>
        <p:nvSpPr>
          <p:cNvPr id="2" name="Title 1"/>
          <p:cNvSpPr>
            <a:spLocks noGrp="1"/>
          </p:cNvSpPr>
          <p:nvPr>
            <p:ph type="title"/>
          </p:nvPr>
        </p:nvSpPr>
        <p:spPr>
          <a:xfrm>
            <a:off x="6412230" y="685800"/>
            <a:ext cx="2400300" cy="1737360"/>
          </a:xfrm>
        </p:spPr>
        <p:txBody>
          <a:bodyPr anchor="b"/>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Date Placeholder 8">
            <a:extLst>
              <a:ext uri="{FF2B5EF4-FFF2-40B4-BE49-F238E27FC236}">
                <a16:creationId xmlns:a16="http://schemas.microsoft.com/office/drawing/2014/main" id="{DFA9297B-6AA2-4101-A27C-2AC52E0B8491}"/>
              </a:ext>
            </a:extLst>
          </p:cNvPr>
          <p:cNvSpPr>
            <a:spLocks noGrp="1"/>
          </p:cNvSpPr>
          <p:nvPr>
            <p:ph type="dt" sz="half" idx="10"/>
          </p:nvPr>
        </p:nvSpPr>
        <p:spPr/>
        <p:txBody>
          <a:bodyPr/>
          <a:lstStyle>
            <a:lvl1pPr>
              <a:defRPr/>
            </a:lvl1pPr>
          </a:lstStyle>
          <a:p>
            <a:pPr>
              <a:defRPr/>
            </a:pPr>
            <a:endParaRPr lang="en-US"/>
          </a:p>
        </p:txBody>
      </p:sp>
      <p:sp>
        <p:nvSpPr>
          <p:cNvPr id="10" name="Footer Placeholder 9">
            <a:extLst>
              <a:ext uri="{FF2B5EF4-FFF2-40B4-BE49-F238E27FC236}">
                <a16:creationId xmlns:a16="http://schemas.microsoft.com/office/drawing/2014/main" id="{2ACE8874-64B4-44BF-9AC2-DD49FF533253}"/>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10">
            <a:extLst>
              <a:ext uri="{FF2B5EF4-FFF2-40B4-BE49-F238E27FC236}">
                <a16:creationId xmlns:a16="http://schemas.microsoft.com/office/drawing/2014/main" id="{4E79E8B5-3600-4F09-86A2-C394664DEA38}"/>
              </a:ext>
            </a:extLst>
          </p:cNvPr>
          <p:cNvSpPr>
            <a:spLocks noGrp="1"/>
          </p:cNvSpPr>
          <p:nvPr>
            <p:ph type="sldNum" sz="quarter" idx="12"/>
          </p:nvPr>
        </p:nvSpPr>
        <p:spPr/>
        <p:txBody>
          <a:bodyPr/>
          <a:lstStyle>
            <a:lvl1pPr>
              <a:defRPr/>
            </a:lvl1pPr>
          </a:lstStyle>
          <a:p>
            <a:pPr>
              <a:defRPr/>
            </a:pPr>
            <a:fld id="{6A783C99-C7D6-4A0F-83DB-11795D2B9576}" type="slidenum">
              <a:rPr lang="en-US" altLang="en-US"/>
              <a:pPr>
                <a:defRPr/>
              </a:pPr>
              <a:t>‹#›</a:t>
            </a:fld>
            <a:endParaRPr lang="en-US" altLang="en-US"/>
          </a:p>
        </p:txBody>
      </p:sp>
    </p:spTree>
    <p:extLst>
      <p:ext uri="{BB962C8B-B14F-4D97-AF65-F5344CB8AC3E}">
        <p14:creationId xmlns:p14="http://schemas.microsoft.com/office/powerpoint/2010/main" val="161870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B49A6A3-28DE-4266-8345-6E818B81E6DE}"/>
              </a:ext>
            </a:extLst>
          </p:cNvPr>
          <p:cNvSpPr/>
          <p:nvPr/>
        </p:nvSpPr>
        <p:spPr>
          <a:xfrm>
            <a:off x="6227806" y="1"/>
            <a:ext cx="291619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10">
            <a:extLst>
              <a:ext uri="{FF2B5EF4-FFF2-40B4-BE49-F238E27FC236}">
                <a16:creationId xmlns:a16="http://schemas.microsoft.com/office/drawing/2014/main" id="{4A2E983C-2530-4335-8B13-F412D9EF0315}"/>
              </a:ext>
            </a:extLst>
          </p:cNvPr>
          <p:cNvGrpSpPr>
            <a:grpSpLocks/>
          </p:cNvGrpSpPr>
          <p:nvPr/>
        </p:nvGrpSpPr>
        <p:grpSpPr bwMode="auto">
          <a:xfrm>
            <a:off x="8523288" y="6254750"/>
            <a:ext cx="392112" cy="393700"/>
            <a:chOff x="8532189" y="5068824"/>
            <a:chExt cx="393192" cy="393192"/>
          </a:xfrm>
        </p:grpSpPr>
        <p:sp>
          <p:nvSpPr>
            <p:cNvPr id="7" name="Oval 6">
              <a:extLst>
                <a:ext uri="{FF2B5EF4-FFF2-40B4-BE49-F238E27FC236}">
                  <a16:creationId xmlns:a16="http://schemas.microsoft.com/office/drawing/2014/main" id="{88A6B8A5-D9F4-4952-B7B3-8298475BAE4B}"/>
                </a:ext>
              </a:extLst>
            </p:cNvPr>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sp>
        <p:sp>
          <p:nvSpPr>
            <p:cNvPr id="8" name="Oval 13">
              <a:extLst>
                <a:ext uri="{FF2B5EF4-FFF2-40B4-BE49-F238E27FC236}">
                  <a16:creationId xmlns:a16="http://schemas.microsoft.com/office/drawing/2014/main" id="{C13EA66B-8D82-4953-9666-5689BA9CFCEA}"/>
                </a:ext>
              </a:extLst>
            </p:cNvPr>
            <p:cNvSpPr>
              <a:spLocks noChangeAspect="1"/>
            </p:cNvSpPr>
            <p:nvPr/>
          </p:nvSpPr>
          <p:spPr bwMode="auto">
            <a:xfrm>
              <a:off x="8568802" y="5105290"/>
              <a:ext cx="319967" cy="320261"/>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defRPr/>
              </a:pPr>
              <a:endParaRPr lang="en-US" altLang="en-US"/>
            </a:p>
          </p:txBody>
        </p:sp>
      </p:grpSp>
      <p:sp>
        <p:nvSpPr>
          <p:cNvPr id="2" name="Title 1"/>
          <p:cNvSpPr>
            <a:spLocks noGrp="1"/>
          </p:cNvSpPr>
          <p:nvPr>
            <p:ph type="title"/>
          </p:nvPr>
        </p:nvSpPr>
        <p:spPr>
          <a:xfrm>
            <a:off x="6412230" y="685800"/>
            <a:ext cx="2400300" cy="1737360"/>
          </a:xfrm>
        </p:spPr>
        <p:txBody>
          <a:bodyPr anchor="b"/>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Date Placeholder 7">
            <a:extLst>
              <a:ext uri="{FF2B5EF4-FFF2-40B4-BE49-F238E27FC236}">
                <a16:creationId xmlns:a16="http://schemas.microsoft.com/office/drawing/2014/main" id="{86AC2067-CD20-4334-BFBA-7BBAC6F111B5}"/>
              </a:ext>
            </a:extLst>
          </p:cNvPr>
          <p:cNvSpPr>
            <a:spLocks noGrp="1"/>
          </p:cNvSpPr>
          <p:nvPr>
            <p:ph type="dt" sz="half" idx="10"/>
          </p:nvPr>
        </p:nvSpPr>
        <p:spPr/>
        <p:txBody>
          <a:bodyPr/>
          <a:lstStyle>
            <a:lvl1pPr>
              <a:defRPr/>
            </a:lvl1pPr>
          </a:lstStyle>
          <a:p>
            <a:pPr>
              <a:defRPr/>
            </a:pPr>
            <a:endParaRPr lang="en-US"/>
          </a:p>
        </p:txBody>
      </p:sp>
      <p:sp>
        <p:nvSpPr>
          <p:cNvPr id="10" name="Slide Number Placeholder 9">
            <a:extLst>
              <a:ext uri="{FF2B5EF4-FFF2-40B4-BE49-F238E27FC236}">
                <a16:creationId xmlns:a16="http://schemas.microsoft.com/office/drawing/2014/main" id="{F23867DC-5FC7-4FE2-B7DF-36127DCE6624}"/>
              </a:ext>
            </a:extLst>
          </p:cNvPr>
          <p:cNvSpPr>
            <a:spLocks noGrp="1"/>
          </p:cNvSpPr>
          <p:nvPr>
            <p:ph type="sldNum" sz="quarter" idx="11"/>
          </p:nvPr>
        </p:nvSpPr>
        <p:spPr/>
        <p:txBody>
          <a:bodyPr/>
          <a:lstStyle>
            <a:lvl1pPr>
              <a:defRPr/>
            </a:lvl1pPr>
          </a:lstStyle>
          <a:p>
            <a:pPr>
              <a:defRPr/>
            </a:pPr>
            <a:fld id="{DA4FFF76-4BD2-47F4-B725-F90626D0AC5B}" type="slidenum">
              <a:rPr lang="en-US" altLang="en-US"/>
              <a:pPr>
                <a:defRPr/>
              </a:pPr>
              <a:t>‹#›</a:t>
            </a:fld>
            <a:endParaRPr lang="en-US" altLang="en-US"/>
          </a:p>
        </p:txBody>
      </p:sp>
    </p:spTree>
    <p:extLst>
      <p:ext uri="{BB962C8B-B14F-4D97-AF65-F5344CB8AC3E}">
        <p14:creationId xmlns:p14="http://schemas.microsoft.com/office/powerpoint/2010/main" val="417424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1">
            <a:extLst>
              <a:ext uri="{FF2B5EF4-FFF2-40B4-BE49-F238E27FC236}">
                <a16:creationId xmlns:a16="http://schemas.microsoft.com/office/drawing/2014/main" id="{B8960BFF-EE56-47E3-9455-732B65943D4C}"/>
              </a:ext>
            </a:extLst>
          </p:cNvPr>
          <p:cNvGrpSpPr>
            <a:grpSpLocks/>
          </p:cNvGrpSpPr>
          <p:nvPr/>
        </p:nvGrpSpPr>
        <p:grpSpPr bwMode="auto">
          <a:xfrm>
            <a:off x="8523288" y="6254750"/>
            <a:ext cx="392112" cy="393700"/>
            <a:chOff x="8532189" y="5068824"/>
            <a:chExt cx="393192" cy="393192"/>
          </a:xfrm>
        </p:grpSpPr>
        <p:sp>
          <p:nvSpPr>
            <p:cNvPr id="8" name="Oval 7">
              <a:extLst>
                <a:ext uri="{FF2B5EF4-FFF2-40B4-BE49-F238E27FC236}">
                  <a16:creationId xmlns:a16="http://schemas.microsoft.com/office/drawing/2014/main" id="{2B9960A2-A66B-4AD3-961C-85CDFC1678D4}"/>
                </a:ext>
              </a:extLst>
            </p:cNvPr>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blip>
              <a:srcRect/>
              <a:tile tx="50800" ty="0" sx="85000" sy="85000" flip="none" algn="tl"/>
            </a:blipFill>
            <a:ln w="25400" cap="flat" cmpd="sng" algn="ctr">
              <a:noFill/>
              <a:prstDash val="solid"/>
            </a:ln>
            <a:effectLst/>
          </p:spPr>
        </p:sp>
        <p:sp>
          <p:nvSpPr>
            <p:cNvPr id="1035" name="Oval 8">
              <a:extLst>
                <a:ext uri="{FF2B5EF4-FFF2-40B4-BE49-F238E27FC236}">
                  <a16:creationId xmlns:a16="http://schemas.microsoft.com/office/drawing/2014/main" id="{1E6B5D1A-CCC7-4C5C-B2DF-2BA5F44E0F9E}"/>
                </a:ext>
              </a:extLst>
            </p:cNvPr>
            <p:cNvSpPr>
              <a:spLocks noChangeAspect="1"/>
            </p:cNvSpPr>
            <p:nvPr/>
          </p:nvSpPr>
          <p:spPr bwMode="auto">
            <a:xfrm>
              <a:off x="8568802" y="5105290"/>
              <a:ext cx="319967" cy="320261"/>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defRPr/>
              </a:pPr>
              <a:endParaRPr lang="en-US" altLang="en-US"/>
            </a:p>
          </p:txBody>
        </p:sp>
      </p:grpSp>
      <p:sp>
        <p:nvSpPr>
          <p:cNvPr id="2" name="Title Placeholder 1">
            <a:extLst>
              <a:ext uri="{FF2B5EF4-FFF2-40B4-BE49-F238E27FC236}">
                <a16:creationId xmlns:a16="http://schemas.microsoft.com/office/drawing/2014/main" id="{30717CAE-8BC1-4FA6-8AA9-9FE9466C738B}"/>
              </a:ext>
            </a:extLst>
          </p:cNvPr>
          <p:cNvSpPr>
            <a:spLocks noGrp="1"/>
          </p:cNvSpPr>
          <p:nvPr>
            <p:ph type="title"/>
          </p:nvPr>
        </p:nvSpPr>
        <p:spPr>
          <a:xfrm>
            <a:off x="685800" y="484188"/>
            <a:ext cx="7772400" cy="160972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8" name="Text Placeholder 2">
            <a:extLst>
              <a:ext uri="{FF2B5EF4-FFF2-40B4-BE49-F238E27FC236}">
                <a16:creationId xmlns:a16="http://schemas.microsoft.com/office/drawing/2014/main" id="{A8CB43FF-D1A0-4F7E-B338-7AC805276F5D}"/>
              </a:ext>
            </a:extLst>
          </p:cNvPr>
          <p:cNvSpPr>
            <a:spLocks noGrp="1" noChangeArrowheads="1"/>
          </p:cNvSpPr>
          <p:nvPr>
            <p:ph type="body" idx="1"/>
          </p:nvPr>
        </p:nvSpPr>
        <p:spPr bwMode="auto">
          <a:xfrm>
            <a:off x="685800" y="2120900"/>
            <a:ext cx="77724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B5EDA6A-7B14-479E-8CD3-60CA65425F57}"/>
              </a:ext>
            </a:extLst>
          </p:cNvPr>
          <p:cNvSpPr>
            <a:spLocks noGrp="1"/>
          </p:cNvSpPr>
          <p:nvPr>
            <p:ph type="dt" sz="half" idx="2"/>
          </p:nvPr>
        </p:nvSpPr>
        <p:spPr>
          <a:xfrm>
            <a:off x="5992813" y="6272213"/>
            <a:ext cx="2454275" cy="365125"/>
          </a:xfrm>
          <a:prstGeom prst="rect">
            <a:avLst/>
          </a:prstGeom>
        </p:spPr>
        <p:txBody>
          <a:bodyPr vert="horz" lIns="91440" tIns="45720" rIns="91440" bIns="45720" rtlCol="0" anchor="ctr"/>
          <a:lstStyle>
            <a:lvl1pPr algn="r" eaLnBrk="1" fontAlgn="auto" hangingPunct="1">
              <a:spcBef>
                <a:spcPts val="0"/>
              </a:spcBef>
              <a:spcAft>
                <a:spcPts val="0"/>
              </a:spcAft>
              <a:defRPr sz="1000">
                <a:solidFill>
                  <a:schemeClr val="accent1">
                    <a:lumMod val="50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7B8410BB-103E-455B-ABE4-DC1C05DC1CCF}"/>
              </a:ext>
            </a:extLst>
          </p:cNvPr>
          <p:cNvSpPr>
            <a:spLocks noGrp="1"/>
          </p:cNvSpPr>
          <p:nvPr>
            <p:ph type="ftr" sz="quarter" idx="3"/>
          </p:nvPr>
        </p:nvSpPr>
        <p:spPr>
          <a:xfrm>
            <a:off x="685800" y="6272213"/>
            <a:ext cx="4745038" cy="365125"/>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accent1">
                    <a:lumMod val="50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69ECF8A7-5A7C-44AC-85D1-817E472ABE54}"/>
              </a:ext>
            </a:extLst>
          </p:cNvPr>
          <p:cNvSpPr>
            <a:spLocks noGrp="1"/>
          </p:cNvSpPr>
          <p:nvPr>
            <p:ph type="sldNum" sz="quarter" idx="4"/>
          </p:nvPr>
        </p:nvSpPr>
        <p:spPr>
          <a:xfrm>
            <a:off x="8483600" y="6272213"/>
            <a:ext cx="479425" cy="365125"/>
          </a:xfrm>
          <a:prstGeom prst="rect">
            <a:avLst/>
          </a:prstGeom>
        </p:spPr>
        <p:txBody>
          <a:bodyPr vert="horz" lIns="91440" tIns="45720" rIns="91440" bIns="45720" rtlCol="0" anchor="ctr"/>
          <a:lstStyle>
            <a:lvl1pPr algn="ctr" eaLnBrk="1" fontAlgn="auto" hangingPunct="1">
              <a:spcBef>
                <a:spcPts val="0"/>
              </a:spcBef>
              <a:spcAft>
                <a:spcPts val="0"/>
              </a:spcAft>
              <a:defRPr sz="1100" b="1" spc="-70" baseline="0">
                <a:solidFill>
                  <a:srgbClr val="FFFFFF"/>
                </a:solidFill>
                <a:latin typeface="+mn-lt"/>
              </a:defRPr>
            </a:lvl1pPr>
          </a:lstStyle>
          <a:p>
            <a:pPr>
              <a:defRPr/>
            </a:pPr>
            <a:fld id="{4178A51B-D016-49F0-B129-55EF033ABE4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05" r:id="rId1"/>
    <p:sldLayoutId id="2147483898" r:id="rId2"/>
    <p:sldLayoutId id="2147483906" r:id="rId3"/>
    <p:sldLayoutId id="2147483899" r:id="rId4"/>
    <p:sldLayoutId id="2147483900" r:id="rId5"/>
    <p:sldLayoutId id="2147483901" r:id="rId6"/>
    <p:sldLayoutId id="2147483902" r:id="rId7"/>
    <p:sldLayoutId id="2147483907" r:id="rId8"/>
    <p:sldLayoutId id="2147483908" r:id="rId9"/>
    <p:sldLayoutId id="2147483903" r:id="rId10"/>
    <p:sldLayoutId id="2147483904" r:id="rId11"/>
  </p:sldLayoutIdLst>
  <p:txStyles>
    <p:titleStyle>
      <a:lvl1pPr algn="l" rtl="0" eaLnBrk="0" fontAlgn="base" hangingPunct="0">
        <a:lnSpc>
          <a:spcPct val="90000"/>
        </a:lnSpc>
        <a:spcBef>
          <a:spcPct val="0"/>
        </a:spcBef>
        <a:spcAft>
          <a:spcPct val="0"/>
        </a:spcAft>
        <a:defRPr sz="4200" kern="1200" cap="all">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vl2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2pPr>
      <a:lvl3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3pPr>
      <a:lvl4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4pPr>
      <a:lvl5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5pPr>
      <a:lvl6pPr marL="457200" algn="l" rtl="0" fontAlgn="base">
        <a:lnSpc>
          <a:spcPct val="90000"/>
        </a:lnSpc>
        <a:spcBef>
          <a:spcPct val="0"/>
        </a:spcBef>
        <a:spcAft>
          <a:spcPct val="0"/>
        </a:spcAft>
        <a:defRPr sz="4200">
          <a:solidFill>
            <a:schemeClr val="tx1"/>
          </a:solidFill>
          <a:latin typeface="Rockwell Condensed" panose="02060603050405020104" pitchFamily="18" charset="0"/>
        </a:defRPr>
      </a:lvl6pPr>
      <a:lvl7pPr marL="914400" algn="l" rtl="0" fontAlgn="base">
        <a:lnSpc>
          <a:spcPct val="90000"/>
        </a:lnSpc>
        <a:spcBef>
          <a:spcPct val="0"/>
        </a:spcBef>
        <a:spcAft>
          <a:spcPct val="0"/>
        </a:spcAft>
        <a:defRPr sz="4200">
          <a:solidFill>
            <a:schemeClr val="tx1"/>
          </a:solidFill>
          <a:latin typeface="Rockwell Condensed" panose="02060603050405020104" pitchFamily="18" charset="0"/>
        </a:defRPr>
      </a:lvl7pPr>
      <a:lvl8pPr marL="1371600" algn="l" rtl="0" fontAlgn="base">
        <a:lnSpc>
          <a:spcPct val="90000"/>
        </a:lnSpc>
        <a:spcBef>
          <a:spcPct val="0"/>
        </a:spcBef>
        <a:spcAft>
          <a:spcPct val="0"/>
        </a:spcAft>
        <a:defRPr sz="4200">
          <a:solidFill>
            <a:schemeClr val="tx1"/>
          </a:solidFill>
          <a:latin typeface="Rockwell Condensed" panose="02060603050405020104" pitchFamily="18" charset="0"/>
        </a:defRPr>
      </a:lvl8pPr>
      <a:lvl9pPr marL="1828800" algn="l" rtl="0" fontAlgn="base">
        <a:lnSpc>
          <a:spcPct val="90000"/>
        </a:lnSpc>
        <a:spcBef>
          <a:spcPct val="0"/>
        </a:spcBef>
        <a:spcAft>
          <a:spcPct val="0"/>
        </a:spcAft>
        <a:defRPr sz="4200">
          <a:solidFill>
            <a:schemeClr val="tx1"/>
          </a:solidFill>
          <a:latin typeface="Rockwell Condensed" panose="02060603050405020104" pitchFamily="18" charset="0"/>
        </a:defRPr>
      </a:lvl9pPr>
    </p:titleStyle>
    <p:bodyStyle>
      <a:lvl1pPr marL="182563" indent="-182563" algn="l" rtl="0" eaLnBrk="0" fontAlgn="base" hangingPunct="0">
        <a:lnSpc>
          <a:spcPct val="90000"/>
        </a:lnSpc>
        <a:spcBef>
          <a:spcPts val="1200"/>
        </a:spcBef>
        <a:spcAft>
          <a:spcPct val="0"/>
        </a:spcAft>
        <a:buClr>
          <a:srgbClr val="9E3611"/>
        </a:buClr>
        <a:buSzPct val="85000"/>
        <a:buFont typeface="Wingdings" panose="05000000000000000000" pitchFamily="2" charset="2"/>
        <a:buChar char="§"/>
        <a:defRPr sz="2000" kern="1200">
          <a:solidFill>
            <a:schemeClr val="tx1"/>
          </a:solidFill>
          <a:latin typeface="+mn-lt"/>
          <a:ea typeface="+mn-ea"/>
          <a:cs typeface="+mn-cs"/>
        </a:defRPr>
      </a:lvl1pPr>
      <a:lvl2pPr marL="457200"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kern="1200">
          <a:solidFill>
            <a:schemeClr val="tx1"/>
          </a:solidFill>
          <a:latin typeface="+mn-lt"/>
          <a:ea typeface="+mn-ea"/>
          <a:cs typeface="+mn-cs"/>
        </a:defRPr>
      </a:lvl2pPr>
      <a:lvl3pPr marL="730250"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3pPr>
      <a:lvl4pPr marL="1004888"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4EFDEBA-F101-46AD-A6A4-14F629BA0ACF}"/>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A08E9AF-8A9B-47CB-BA75-562596EEABFF}"/>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AF44722-8F38-43F7-B3C4-D406F1CCCCC4}"/>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ea typeface="+mn-ea"/>
                <a:cs typeface="+mn-cs"/>
              </a:defRPr>
            </a:lvl1pPr>
          </a:lstStyle>
          <a:p>
            <a:pPr>
              <a:defRPr/>
            </a:pPr>
            <a:endParaRPr lang="en-US"/>
          </a:p>
        </p:txBody>
      </p:sp>
      <p:sp>
        <p:nvSpPr>
          <p:cNvPr id="1029" name="Rectangle 5">
            <a:extLst>
              <a:ext uri="{FF2B5EF4-FFF2-40B4-BE49-F238E27FC236}">
                <a16:creationId xmlns:a16="http://schemas.microsoft.com/office/drawing/2014/main" id="{0AC9D504-7D4B-40E3-B0E1-06AAD95A636F}"/>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ea typeface="+mn-ea"/>
                <a:cs typeface="+mn-cs"/>
              </a:defRPr>
            </a:lvl1pPr>
          </a:lstStyle>
          <a:p>
            <a:pPr>
              <a:defRPr/>
            </a:pPr>
            <a:endParaRPr lang="en-US"/>
          </a:p>
        </p:txBody>
      </p:sp>
      <p:sp>
        <p:nvSpPr>
          <p:cNvPr id="1030" name="Rectangle 6">
            <a:extLst>
              <a:ext uri="{FF2B5EF4-FFF2-40B4-BE49-F238E27FC236}">
                <a16:creationId xmlns:a16="http://schemas.microsoft.com/office/drawing/2014/main" id="{65014DA8-D802-4D59-8EE9-2A5CD3B0BC78}"/>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Times New Roman" panose="02020603050405020304" pitchFamily="18" charset="0"/>
              </a:defRPr>
            </a:lvl1pPr>
          </a:lstStyle>
          <a:p>
            <a:pPr>
              <a:defRPr/>
            </a:pPr>
            <a:fld id="{9E5886FA-5339-4F3F-8A62-4743D8A4E439}" type="slidenum">
              <a:rPr lang="en-US" altLang="en-US"/>
              <a:pPr>
                <a:defRPr/>
              </a:pPr>
              <a:t>‹#›</a:t>
            </a:fld>
            <a:endParaRPr lang="en-US" altLang="en-US"/>
          </a:p>
        </p:txBody>
      </p:sp>
    </p:spTree>
    <p:extLst>
      <p:ext uri="{BB962C8B-B14F-4D97-AF65-F5344CB8AC3E}">
        <p14:creationId xmlns:p14="http://schemas.microsoft.com/office/powerpoint/2010/main" val="1016536153"/>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txStyles>
    <p:title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www.publicdomainpictures.net/view-image.php?image=201826&amp;picture=new-labe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s://fr.wikipedia.org/wiki/Fichier:RedX.svg"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53D0F-4885-4BA6-B2F1-3BC898C11F24}"/>
              </a:ext>
            </a:extLst>
          </p:cNvPr>
          <p:cNvSpPr>
            <a:spLocks noGrp="1"/>
          </p:cNvSpPr>
          <p:nvPr>
            <p:ph type="ctrTitle"/>
          </p:nvPr>
        </p:nvSpPr>
        <p:spPr/>
        <p:txBody>
          <a:bodyPr/>
          <a:lstStyle/>
          <a:p>
            <a:pPr eaLnBrk="1" fontAlgn="auto" hangingPunct="1">
              <a:spcAft>
                <a:spcPts val="0"/>
              </a:spcAft>
              <a:defRPr/>
            </a:pPr>
            <a:r>
              <a:rPr lang="en-US" dirty="0"/>
              <a:t>Relational Database Design</a:t>
            </a:r>
          </a:p>
        </p:txBody>
      </p:sp>
      <p:sp>
        <p:nvSpPr>
          <p:cNvPr id="3" name="Subtitle 2">
            <a:extLst>
              <a:ext uri="{FF2B5EF4-FFF2-40B4-BE49-F238E27FC236}">
                <a16:creationId xmlns:a16="http://schemas.microsoft.com/office/drawing/2014/main" id="{C6228F93-863E-4F6E-A0B7-4C78125ED9FA}"/>
              </a:ext>
            </a:extLst>
          </p:cNvPr>
          <p:cNvSpPr>
            <a:spLocks noGrp="1"/>
          </p:cNvSpPr>
          <p:nvPr>
            <p:ph type="subTitle" idx="1"/>
          </p:nvPr>
        </p:nvSpPr>
        <p:spPr>
          <a:xfrm>
            <a:off x="801688" y="4389438"/>
            <a:ext cx="6284912" cy="1630362"/>
          </a:xfrm>
        </p:spPr>
        <p:txBody>
          <a:bodyPr rtlCol="0">
            <a:normAutofit fontScale="62500" lnSpcReduction="20000"/>
          </a:bodyPr>
          <a:lstStyle/>
          <a:p>
            <a:pPr eaLnBrk="1" fontAlgn="auto" hangingPunct="1">
              <a:lnSpc>
                <a:spcPct val="120000"/>
              </a:lnSpc>
              <a:spcBef>
                <a:spcPct val="0"/>
              </a:spcBef>
              <a:spcAft>
                <a:spcPts val="0"/>
              </a:spcAft>
              <a:buClr>
                <a:schemeClr val="accent1">
                  <a:lumMod val="75000"/>
                </a:schemeClr>
              </a:buClr>
              <a:defRPr/>
            </a:pPr>
            <a:r>
              <a:rPr lang="en-US" altLang="en-US" b="1" dirty="0">
                <a:latin typeface="Comic Sans MS" panose="030F0702030302020204" pitchFamily="66" charset="0"/>
              </a:rPr>
              <a:t>Disclaimer: </a:t>
            </a:r>
            <a:r>
              <a:rPr lang="en-US" altLang="en-US" dirty="0">
                <a:latin typeface="Comic Sans MS" panose="030F0702030302020204" pitchFamily="66" charset="0"/>
              </a:rPr>
              <a:t>Lecture notes are provided as is. They are intended for personal use by students of COMS 363 Fall 2022. They are not to be posted publicly or shared with anyone outside of this class without the instructor’s written permission.</a:t>
            </a:r>
          </a:p>
          <a:p>
            <a:pPr eaLnBrk="1" fontAlgn="auto" hangingPunct="1">
              <a:lnSpc>
                <a:spcPct val="120000"/>
              </a:lnSpc>
              <a:spcBef>
                <a:spcPct val="0"/>
              </a:spcBef>
              <a:spcAft>
                <a:spcPts val="0"/>
              </a:spcAft>
              <a:buClr>
                <a:schemeClr val="accent1">
                  <a:lumMod val="75000"/>
                </a:schemeClr>
              </a:buClr>
              <a:defRPr/>
            </a:pPr>
            <a:endParaRPr lang="en-US" altLang="en-US" sz="2000" dirty="0">
              <a:latin typeface="Comic Sans MS" panose="030F0702030302020204" pitchFamily="66" charset="0"/>
            </a:endParaRPr>
          </a:p>
          <a:p>
            <a:pPr eaLnBrk="1" fontAlgn="auto" hangingPunct="1">
              <a:lnSpc>
                <a:spcPct val="120000"/>
              </a:lnSpc>
              <a:spcBef>
                <a:spcPct val="0"/>
              </a:spcBef>
              <a:spcAft>
                <a:spcPts val="0"/>
              </a:spcAft>
              <a:buClr>
                <a:schemeClr val="accent1">
                  <a:lumMod val="75000"/>
                </a:schemeClr>
              </a:buClr>
              <a:defRPr/>
            </a:pPr>
            <a:r>
              <a:rPr lang="en-US" altLang="en-US" sz="2000" dirty="0">
                <a:latin typeface="Comic Sans MS" panose="030F0702030302020204" pitchFamily="66" charset="0"/>
              </a:rPr>
              <a:t>Reference: </a:t>
            </a:r>
          </a:p>
          <a:p>
            <a:pPr eaLnBrk="1" fontAlgn="auto" hangingPunct="1">
              <a:lnSpc>
                <a:spcPct val="120000"/>
              </a:lnSpc>
              <a:spcBef>
                <a:spcPct val="0"/>
              </a:spcBef>
              <a:spcAft>
                <a:spcPts val="0"/>
              </a:spcAft>
              <a:buClr>
                <a:schemeClr val="accent1">
                  <a:lumMod val="75000"/>
                </a:schemeClr>
              </a:buClr>
              <a:defRPr/>
            </a:pPr>
            <a:endParaRPr lang="en-US" altLang="en-US" sz="2000" dirty="0">
              <a:latin typeface="Comic Sans MS" panose="030F0702030302020204" pitchFamily="66" charset="0"/>
            </a:endParaRPr>
          </a:p>
          <a:p>
            <a:pPr marL="285750" indent="-285750" eaLnBrk="1" fontAlgn="auto" hangingPunct="1">
              <a:lnSpc>
                <a:spcPct val="120000"/>
              </a:lnSpc>
              <a:spcBef>
                <a:spcPct val="0"/>
              </a:spcBef>
              <a:spcAft>
                <a:spcPts val="0"/>
              </a:spcAft>
              <a:buClr>
                <a:schemeClr val="accent1">
                  <a:lumMod val="75000"/>
                </a:schemeClr>
              </a:buClr>
              <a:defRPr/>
            </a:pPr>
            <a:r>
              <a:rPr lang="en-US" altLang="en-US" sz="2000" dirty="0">
                <a:solidFill>
                  <a:schemeClr val="accent1"/>
                </a:solidFill>
                <a:latin typeface="Comic Sans MS" panose="030F0702030302020204" pitchFamily="66" charset="0"/>
              </a:rPr>
              <a:t>Parts of chapters 2, 3, 19  </a:t>
            </a:r>
            <a:r>
              <a:rPr lang="en-US" altLang="en-US" sz="2000" dirty="0">
                <a:latin typeface="Comic Sans MS" panose="030F0702030302020204" pitchFamily="66" charset="0"/>
              </a:rPr>
              <a:t>of Database Management Systems, 3</a:t>
            </a:r>
            <a:r>
              <a:rPr lang="en-US" altLang="en-US" sz="2000" baseline="30000" dirty="0">
                <a:latin typeface="Comic Sans MS" panose="030F0702030302020204" pitchFamily="66" charset="0"/>
              </a:rPr>
              <a:t>rd</a:t>
            </a:r>
            <a:r>
              <a:rPr lang="en-US" altLang="en-US" sz="2000" dirty="0">
                <a:latin typeface="Comic Sans MS" panose="030F0702030302020204" pitchFamily="66" charset="0"/>
              </a:rPr>
              <a:t> edition by Ramakrishnan and </a:t>
            </a:r>
            <a:r>
              <a:rPr lang="en-US" altLang="en-US" sz="2000" dirty="0" err="1">
                <a:latin typeface="Comic Sans MS" panose="030F0702030302020204" pitchFamily="66" charset="0"/>
              </a:rPr>
              <a:t>Gherke</a:t>
            </a:r>
            <a:r>
              <a:rPr lang="en-US" altLang="en-US" sz="2000" dirty="0">
                <a:latin typeface="Comic Sans MS" panose="030F0702030302020204" pitchFamily="66" charset="0"/>
              </a:rPr>
              <a:t>, McGraw-Hill </a:t>
            </a:r>
            <a:r>
              <a:rPr lang="en-US" altLang="en-US" sz="2000" dirty="0" err="1">
                <a:latin typeface="Comic Sans MS" panose="030F0702030302020204" pitchFamily="66" charset="0"/>
              </a:rPr>
              <a:t>Higer</a:t>
            </a:r>
            <a:r>
              <a:rPr lang="en-US" altLang="en-US" sz="2000" dirty="0">
                <a:latin typeface="Comic Sans MS" panose="030F0702030302020204" pitchFamily="66" charset="0"/>
              </a:rPr>
              <a:t> Education, 2003.</a:t>
            </a:r>
          </a:p>
          <a:p>
            <a:pPr eaLnBrk="1" fontAlgn="auto" hangingPunct="1">
              <a:spcAft>
                <a:spcPts val="0"/>
              </a:spcAft>
              <a:buClr>
                <a:schemeClr val="accent1">
                  <a:lumMod val="75000"/>
                </a:schemeClr>
              </a:buClr>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Box 1">
            <a:extLst>
              <a:ext uri="{FF2B5EF4-FFF2-40B4-BE49-F238E27FC236}">
                <a16:creationId xmlns:a16="http://schemas.microsoft.com/office/drawing/2014/main" id="{B051DCE8-D8CD-424A-B67E-3209709FC1C9}"/>
              </a:ext>
            </a:extLst>
          </p:cNvPr>
          <p:cNvSpPr txBox="1">
            <a:spLocks noChangeArrowheads="1"/>
          </p:cNvSpPr>
          <p:nvPr/>
        </p:nvSpPr>
        <p:spPr bwMode="auto">
          <a:xfrm>
            <a:off x="914400" y="914400"/>
            <a:ext cx="7467600"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fontAlgn="auto" hangingPunct="1">
              <a:spcBef>
                <a:spcPts val="0"/>
              </a:spcBef>
              <a:spcAft>
                <a:spcPts val="0"/>
              </a:spcAft>
              <a:defRPr/>
            </a:pPr>
            <a:r>
              <a:rPr lang="en-US" altLang="en-US" sz="2400" b="1" dirty="0">
                <a:solidFill>
                  <a:schemeClr val="accent1"/>
                </a:solidFill>
                <a:latin typeface="Comic Sans MS" panose="030F0702030302020204" pitchFamily="66" charset="0"/>
                <a:ea typeface="MS PGothic" panose="020B0600070205080204" pitchFamily="34" charset="-128"/>
              </a:rPr>
              <a:t>Approach 1: ER to Relational Data Model</a:t>
            </a:r>
          </a:p>
          <a:p>
            <a:pPr eaLnBrk="1" fontAlgn="auto" hangingPunct="1">
              <a:spcBef>
                <a:spcPts val="0"/>
              </a:spcBef>
              <a:spcAft>
                <a:spcPts val="0"/>
              </a:spcAft>
              <a:defRPr/>
            </a:pPr>
            <a:endParaRPr lang="en-US" altLang="en-US" sz="2000" dirty="0">
              <a:latin typeface="Comic Sans MS" panose="030F0702030302020204" pitchFamily="66" charset="0"/>
              <a:ea typeface="MS PGothic" panose="020B0600070205080204" pitchFamily="34" charset="-128"/>
            </a:endParaRPr>
          </a:p>
          <a:p>
            <a:pPr eaLnBrk="1" fontAlgn="auto" hangingPunct="1">
              <a:spcBef>
                <a:spcPts val="0"/>
              </a:spcBef>
              <a:spcAft>
                <a:spcPts val="0"/>
              </a:spcAft>
              <a:defRPr/>
            </a:pPr>
            <a:r>
              <a:rPr lang="en-US" altLang="en-US" sz="2000" dirty="0">
                <a:latin typeface="Comic Sans MS" panose="030F0702030302020204" pitchFamily="66" charset="0"/>
                <a:ea typeface="MS PGothic" panose="020B0600070205080204" pitchFamily="34" charset="-128"/>
              </a:rPr>
              <a:t>We want to keep entities and relationships in a given ER diagram and</a:t>
            </a:r>
          </a:p>
          <a:p>
            <a:pPr eaLnBrk="1" fontAlgn="auto" hangingPunct="1">
              <a:spcBef>
                <a:spcPts val="0"/>
              </a:spcBef>
              <a:spcAft>
                <a:spcPts val="0"/>
              </a:spcAft>
              <a:defRPr/>
            </a:pPr>
            <a:endParaRPr lang="en-US" altLang="en-US" sz="2000" dirty="0">
              <a:latin typeface="Comic Sans MS" panose="030F0702030302020204" pitchFamily="66" charset="0"/>
              <a:ea typeface="MS PGothic" panose="020B0600070205080204" pitchFamily="34" charset="-128"/>
            </a:endParaRPr>
          </a:p>
          <a:p>
            <a:pPr marL="342900" indent="-342900" eaLnBrk="1" fontAlgn="auto" hangingPunct="1">
              <a:spcBef>
                <a:spcPts val="0"/>
              </a:spcBef>
              <a:spcAft>
                <a:spcPts val="0"/>
              </a:spcAft>
              <a:buFont typeface="Arial" panose="020B0604020202020204" pitchFamily="34" charset="0"/>
              <a:buChar char="•"/>
              <a:defRPr/>
            </a:pPr>
            <a:r>
              <a:rPr lang="en-US" altLang="en-US" sz="2000" dirty="0">
                <a:latin typeface="Comic Sans MS" panose="030F0702030302020204" pitchFamily="66" charset="0"/>
                <a:ea typeface="MS PGothic" panose="020B0600070205080204" pitchFamily="34" charset="-128"/>
              </a:rPr>
              <a:t>all the constraints in the ER diagram</a:t>
            </a:r>
          </a:p>
          <a:p>
            <a:pPr marL="342900" indent="-342900" eaLnBrk="1" fontAlgn="auto" hangingPunct="1">
              <a:spcBef>
                <a:spcPts val="0"/>
              </a:spcBef>
              <a:spcAft>
                <a:spcPts val="0"/>
              </a:spcAft>
              <a:buFont typeface="Arial" panose="020B0604020202020204" pitchFamily="34" charset="0"/>
              <a:buChar char="•"/>
              <a:defRPr/>
            </a:pPr>
            <a:r>
              <a:rPr lang="en-US" altLang="en-US" sz="2000" dirty="0">
                <a:latin typeface="Comic Sans MS" panose="030F0702030302020204" pitchFamily="66" charset="0"/>
                <a:ea typeface="MS PGothic" panose="020B0600070205080204" pitchFamily="34" charset="-128"/>
              </a:rPr>
              <a:t>and the constraints that ER notations cannot enforce</a:t>
            </a:r>
          </a:p>
          <a:p>
            <a:pPr marL="342900" indent="-342900" eaLnBrk="1" fontAlgn="auto" hangingPunct="1">
              <a:spcBef>
                <a:spcPts val="0"/>
              </a:spcBef>
              <a:spcAft>
                <a:spcPts val="0"/>
              </a:spcAft>
              <a:buFont typeface="Arial" panose="020B0604020202020204" pitchFamily="34" charset="0"/>
              <a:buChar char="•"/>
              <a:defRPr/>
            </a:pPr>
            <a:r>
              <a:rPr lang="en-US" altLang="en-US" sz="2000" dirty="0">
                <a:latin typeface="Comic Sans MS" panose="030F0702030302020204" pitchFamily="66" charset="0"/>
                <a:ea typeface="MS PGothic" panose="020B0600070205080204" pitchFamily="34" charset="-128"/>
              </a:rPr>
              <a:t>and creating only necessary relations </a:t>
            </a:r>
          </a:p>
          <a:p>
            <a:pPr marL="342900" indent="-342900" eaLnBrk="1" fontAlgn="auto" hangingPunct="1">
              <a:spcBef>
                <a:spcPts val="0"/>
              </a:spcBef>
              <a:spcAft>
                <a:spcPts val="0"/>
              </a:spcAft>
              <a:buFont typeface="Arial" panose="020B0604020202020204" pitchFamily="34" charset="0"/>
              <a:buChar char="•"/>
              <a:defRPr/>
            </a:pPr>
            <a:r>
              <a:rPr lang="en-US" altLang="en-US" sz="2000" dirty="0">
                <a:latin typeface="Comic Sans MS" panose="030F0702030302020204" pitchFamily="66" charset="0"/>
                <a:ea typeface="MS PGothic" panose="020B0600070205080204" pitchFamily="34" charset="-128"/>
              </a:rPr>
              <a:t>and reducing redundancy</a:t>
            </a:r>
          </a:p>
          <a:p>
            <a:pPr marL="342900" indent="-342900" eaLnBrk="1" fontAlgn="auto" hangingPunct="1">
              <a:spcBef>
                <a:spcPts val="0"/>
              </a:spcBef>
              <a:spcAft>
                <a:spcPts val="0"/>
              </a:spcAft>
              <a:buFont typeface="Arial" panose="020B0604020202020204" pitchFamily="34" charset="0"/>
              <a:buChar char="•"/>
              <a:defRPr/>
            </a:pPr>
            <a:endParaRPr lang="en-US" altLang="en-US" sz="2000" dirty="0">
              <a:latin typeface="Comic Sans MS" panose="030F0702030302020204" pitchFamily="66" charset="0"/>
              <a:ea typeface="MS PGothic" panose="020B0600070205080204" pitchFamily="34" charset="-128"/>
            </a:endParaRPr>
          </a:p>
          <a:p>
            <a:pPr marL="342900" indent="-342900" eaLnBrk="1" fontAlgn="auto" hangingPunct="1">
              <a:spcBef>
                <a:spcPts val="0"/>
              </a:spcBef>
              <a:spcAft>
                <a:spcPts val="0"/>
              </a:spcAft>
              <a:buFont typeface="Arial" panose="020B0604020202020204" pitchFamily="34" charset="0"/>
              <a:buChar char="•"/>
              <a:defRPr/>
            </a:pPr>
            <a:r>
              <a:rPr lang="en-US" altLang="en-US" sz="2000" dirty="0">
                <a:latin typeface="Comic Sans MS" panose="030F0702030302020204" pitchFamily="66" charset="0"/>
                <a:ea typeface="MS PGothic" panose="020B0600070205080204" pitchFamily="34" charset="-128"/>
              </a:rPr>
              <a:t>These constraints are modeled using integrity constraints in the relational data model.</a:t>
            </a:r>
          </a:p>
        </p:txBody>
      </p:sp>
      <p:sp>
        <p:nvSpPr>
          <p:cNvPr id="2" name="TextBox 1">
            <a:extLst>
              <a:ext uri="{FF2B5EF4-FFF2-40B4-BE49-F238E27FC236}">
                <a16:creationId xmlns:a16="http://schemas.microsoft.com/office/drawing/2014/main" id="{BCF40AB3-F69F-44ED-9415-31515409C3E5}"/>
              </a:ext>
            </a:extLst>
          </p:cNvPr>
          <p:cNvSpPr txBox="1"/>
          <p:nvPr/>
        </p:nvSpPr>
        <p:spPr>
          <a:xfrm>
            <a:off x="2362200" y="5029200"/>
            <a:ext cx="3273525" cy="461665"/>
          </a:xfrm>
          <a:prstGeom prst="rect">
            <a:avLst/>
          </a:prstGeom>
          <a:noFill/>
        </p:spPr>
        <p:txBody>
          <a:bodyPr wrap="none" rtlCol="0">
            <a:spAutoFit/>
          </a:bodyPr>
          <a:lstStyle/>
          <a:p>
            <a:r>
              <a:rPr lang="en-US" sz="2400" dirty="0"/>
              <a:t>Let’s look at ER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90990B6-07A9-4B4B-937B-9A2A23C66DA3}"/>
              </a:ext>
            </a:extLst>
          </p:cNvPr>
          <p:cNvSpPr>
            <a:spLocks noChangeArrowheads="1"/>
          </p:cNvSpPr>
          <p:nvPr/>
        </p:nvSpPr>
        <p:spPr bwMode="auto">
          <a:xfrm>
            <a:off x="304800" y="306388"/>
            <a:ext cx="8534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3600">
                <a:solidFill>
                  <a:schemeClr val="tx2"/>
                </a:solidFill>
                <a:latin typeface="Comic Sans MS" panose="030F0702030302020204" pitchFamily="66" charset="0"/>
                <a:ea typeface="MS PGothic" panose="020B0600070205080204" pitchFamily="34" charset="-128"/>
              </a:rPr>
              <a:t>Logical DB Design: ER to Relational</a:t>
            </a:r>
          </a:p>
        </p:txBody>
      </p:sp>
      <p:sp>
        <p:nvSpPr>
          <p:cNvPr id="23555" name="Rectangle 3">
            <a:extLst>
              <a:ext uri="{FF2B5EF4-FFF2-40B4-BE49-F238E27FC236}">
                <a16:creationId xmlns:a16="http://schemas.microsoft.com/office/drawing/2014/main" id="{26070E92-EE7F-4E79-9B58-C0267C10A8F8}"/>
              </a:ext>
            </a:extLst>
          </p:cNvPr>
          <p:cNvSpPr>
            <a:spLocks noChangeArrowheads="1"/>
          </p:cNvSpPr>
          <p:nvPr/>
        </p:nvSpPr>
        <p:spPr bwMode="auto">
          <a:xfrm>
            <a:off x="685800" y="1447800"/>
            <a:ext cx="6934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spcBef>
                <a:spcPct val="20000"/>
              </a:spcBef>
              <a:buFontTx/>
              <a:buChar char="•"/>
            </a:pPr>
            <a:r>
              <a:rPr lang="en-US" altLang="en-US" sz="2400">
                <a:latin typeface="Comic Sans MS" panose="030F0702030302020204" pitchFamily="66" charset="0"/>
                <a:ea typeface="MS PGothic" panose="020B0600070205080204" pitchFamily="34" charset="-128"/>
              </a:rPr>
              <a:t>Translating an entity set to a relation</a:t>
            </a:r>
          </a:p>
          <a:p>
            <a:pPr eaLnBrk="1" hangingPunct="1">
              <a:spcBef>
                <a:spcPct val="20000"/>
              </a:spcBef>
              <a:buFontTx/>
              <a:buChar char="•"/>
            </a:pPr>
            <a:endParaRPr lang="en-US" altLang="en-US" sz="2400">
              <a:latin typeface="Comic Sans MS" panose="030F0702030302020204" pitchFamily="66" charset="0"/>
              <a:ea typeface="MS PGothic" panose="020B0600070205080204" pitchFamily="34" charset="-128"/>
            </a:endParaRPr>
          </a:p>
        </p:txBody>
      </p:sp>
      <p:sp>
        <p:nvSpPr>
          <p:cNvPr id="21508" name="Rectangle 4">
            <a:extLst>
              <a:ext uri="{FF2B5EF4-FFF2-40B4-BE49-F238E27FC236}">
                <a16:creationId xmlns:a16="http://schemas.microsoft.com/office/drawing/2014/main" id="{051035AE-0322-4CFE-BBAE-E2768C0E6A42}"/>
              </a:ext>
            </a:extLst>
          </p:cNvPr>
          <p:cNvSpPr>
            <a:spLocks noChangeArrowheads="1"/>
          </p:cNvSpPr>
          <p:nvPr/>
        </p:nvSpPr>
        <p:spPr bwMode="auto">
          <a:xfrm>
            <a:off x="4979988" y="2128838"/>
            <a:ext cx="3868737"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000">
                <a:latin typeface="Comic Sans MS" panose="030F0702030302020204" pitchFamily="66" charset="0"/>
                <a:ea typeface="MS PGothic" panose="020B0600070205080204" pitchFamily="34" charset="-128"/>
              </a:rPr>
              <a:t>Employees (</a:t>
            </a:r>
            <a:r>
              <a:rPr lang="en-US" altLang="en-US" sz="2000" u="sng">
                <a:latin typeface="Comic Sans MS" panose="030F0702030302020204" pitchFamily="66" charset="0"/>
                <a:ea typeface="MS PGothic" panose="020B0600070205080204" pitchFamily="34" charset="-128"/>
              </a:rPr>
              <a:t>ssn </a:t>
            </a:r>
            <a:r>
              <a:rPr lang="en-US" altLang="en-US">
                <a:latin typeface="Comic Sans MS" panose="030F0702030302020204" pitchFamily="66" charset="0"/>
                <a:ea typeface="MS PGothic" panose="020B0600070205080204" pitchFamily="34" charset="-128"/>
              </a:rPr>
              <a:t>CHAR</a:t>
            </a:r>
            <a:r>
              <a:rPr lang="en-US" altLang="en-US" sz="2000">
                <a:latin typeface="Comic Sans MS" panose="030F0702030302020204" pitchFamily="66" charset="0"/>
                <a:ea typeface="MS PGothic" panose="020B0600070205080204" pitchFamily="34" charset="-128"/>
              </a:rPr>
              <a:t>(11), name </a:t>
            </a:r>
            <a:r>
              <a:rPr lang="en-US" altLang="en-US">
                <a:latin typeface="Comic Sans MS" panose="030F0702030302020204" pitchFamily="66" charset="0"/>
                <a:ea typeface="MS PGothic" panose="020B0600070205080204" pitchFamily="34" charset="-128"/>
              </a:rPr>
              <a:t>CHAR</a:t>
            </a:r>
            <a:r>
              <a:rPr lang="en-US" altLang="en-US" sz="2000">
                <a:latin typeface="Comic Sans MS" panose="030F0702030302020204" pitchFamily="66" charset="0"/>
                <a:ea typeface="MS PGothic" panose="020B0600070205080204" pitchFamily="34" charset="-128"/>
              </a:rPr>
              <a:t>(80), lot </a:t>
            </a:r>
            <a:r>
              <a:rPr lang="en-US" altLang="en-US">
                <a:latin typeface="Comic Sans MS" panose="030F0702030302020204" pitchFamily="66" charset="0"/>
                <a:ea typeface="MS PGothic" panose="020B0600070205080204" pitchFamily="34" charset="-128"/>
              </a:rPr>
              <a:t>INTEGER</a:t>
            </a:r>
            <a:r>
              <a:rPr lang="en-US" altLang="en-US" sz="2000">
                <a:latin typeface="Comic Sans MS" panose="030F0702030302020204" pitchFamily="66" charset="0"/>
                <a:ea typeface="MS PGothic" panose="020B0600070205080204" pitchFamily="34" charset="-128"/>
              </a:rPr>
              <a:t>)</a:t>
            </a:r>
          </a:p>
          <a:p>
            <a:pPr eaLnBrk="1" hangingPunct="1"/>
            <a:r>
              <a:rPr lang="en-US" altLang="en-US" sz="2000">
                <a:solidFill>
                  <a:schemeClr val="accent1"/>
                </a:solidFill>
                <a:latin typeface="Comic Sans MS" panose="030F0702030302020204" pitchFamily="66" charset="0"/>
                <a:ea typeface="MS PGothic" panose="020B0600070205080204" pitchFamily="34" charset="-128"/>
              </a:rPr>
              <a:t>primary key (SSN) </a:t>
            </a:r>
            <a:r>
              <a:rPr lang="en-US" altLang="en-US" sz="2000">
                <a:latin typeface="Comic Sans MS" panose="030F0702030302020204" pitchFamily="66" charset="0"/>
                <a:ea typeface="MS PGothic" panose="020B0600070205080204" pitchFamily="34" charset="-128"/>
              </a:rPr>
              <a:t>)</a:t>
            </a:r>
          </a:p>
        </p:txBody>
      </p:sp>
      <p:grpSp>
        <p:nvGrpSpPr>
          <p:cNvPr id="23557" name="Group 5">
            <a:extLst>
              <a:ext uri="{FF2B5EF4-FFF2-40B4-BE49-F238E27FC236}">
                <a16:creationId xmlns:a16="http://schemas.microsoft.com/office/drawing/2014/main" id="{9ED07309-9CDA-4678-B979-D1EDA70B8A2A}"/>
              </a:ext>
            </a:extLst>
          </p:cNvPr>
          <p:cNvGrpSpPr>
            <a:grpSpLocks/>
          </p:cNvGrpSpPr>
          <p:nvPr/>
        </p:nvGrpSpPr>
        <p:grpSpPr bwMode="auto">
          <a:xfrm>
            <a:off x="1066800" y="2057400"/>
            <a:ext cx="3733800" cy="1371600"/>
            <a:chOff x="240" y="2112"/>
            <a:chExt cx="2776" cy="1048"/>
          </a:xfrm>
        </p:grpSpPr>
        <p:grpSp>
          <p:nvGrpSpPr>
            <p:cNvPr id="23560" name="Group 6">
              <a:extLst>
                <a:ext uri="{FF2B5EF4-FFF2-40B4-BE49-F238E27FC236}">
                  <a16:creationId xmlns:a16="http://schemas.microsoft.com/office/drawing/2014/main" id="{8559E9C5-AA82-4080-B53D-BF4AA2A0A15C}"/>
                </a:ext>
              </a:extLst>
            </p:cNvPr>
            <p:cNvGrpSpPr>
              <a:grpSpLocks/>
            </p:cNvGrpSpPr>
            <p:nvPr/>
          </p:nvGrpSpPr>
          <p:grpSpPr bwMode="auto">
            <a:xfrm>
              <a:off x="1104" y="2832"/>
              <a:ext cx="1144" cy="328"/>
              <a:chOff x="1104" y="2832"/>
              <a:chExt cx="1144" cy="328"/>
            </a:xfrm>
          </p:grpSpPr>
          <p:sp>
            <p:nvSpPr>
              <p:cNvPr id="23570" name="Rectangle 7">
                <a:extLst>
                  <a:ext uri="{FF2B5EF4-FFF2-40B4-BE49-F238E27FC236}">
                    <a16:creationId xmlns:a16="http://schemas.microsoft.com/office/drawing/2014/main" id="{9B632450-BA30-4C49-98A2-97E634E0A80B}"/>
                  </a:ext>
                </a:extLst>
              </p:cNvPr>
              <p:cNvSpPr>
                <a:spLocks noChangeArrowheads="1"/>
              </p:cNvSpPr>
              <p:nvPr/>
            </p:nvSpPr>
            <p:spPr bwMode="auto">
              <a:xfrm>
                <a:off x="1104" y="2832"/>
                <a:ext cx="1144" cy="328"/>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endParaRPr lang="en-US" altLang="en-US" sz="2400">
                  <a:latin typeface="Comic Sans MS" panose="030F0702030302020204" pitchFamily="66" charset="0"/>
                  <a:ea typeface="MS PGothic" panose="020B0600070205080204" pitchFamily="34" charset="-128"/>
                </a:endParaRPr>
              </a:p>
            </p:txBody>
          </p:sp>
          <p:sp>
            <p:nvSpPr>
              <p:cNvPr id="23571" name="Rectangle 8">
                <a:extLst>
                  <a:ext uri="{FF2B5EF4-FFF2-40B4-BE49-F238E27FC236}">
                    <a16:creationId xmlns:a16="http://schemas.microsoft.com/office/drawing/2014/main" id="{0A87FE52-5EDE-4550-BEC2-0D7DD6808A13}"/>
                  </a:ext>
                </a:extLst>
              </p:cNvPr>
              <p:cNvSpPr>
                <a:spLocks noChangeArrowheads="1"/>
              </p:cNvSpPr>
              <p:nvPr/>
            </p:nvSpPr>
            <p:spPr bwMode="auto">
              <a:xfrm>
                <a:off x="1187" y="2849"/>
                <a:ext cx="873"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chemeClr val="tx2"/>
                    </a:solidFill>
                    <a:latin typeface="Comic Sans MS" panose="030F0702030302020204" pitchFamily="66" charset="0"/>
                    <a:ea typeface="MS PGothic" panose="020B0600070205080204" pitchFamily="34" charset="-128"/>
                  </a:rPr>
                  <a:t>Employees</a:t>
                </a:r>
              </a:p>
            </p:txBody>
          </p:sp>
        </p:grpSp>
        <p:sp>
          <p:nvSpPr>
            <p:cNvPr id="23561" name="Oval 9">
              <a:extLst>
                <a:ext uri="{FF2B5EF4-FFF2-40B4-BE49-F238E27FC236}">
                  <a16:creationId xmlns:a16="http://schemas.microsoft.com/office/drawing/2014/main" id="{30A7F4E5-A986-495A-851A-AC239B8561D1}"/>
                </a:ext>
              </a:extLst>
            </p:cNvPr>
            <p:cNvSpPr>
              <a:spLocks noChangeArrowheads="1"/>
            </p:cNvSpPr>
            <p:nvPr/>
          </p:nvSpPr>
          <p:spPr bwMode="auto">
            <a:xfrm>
              <a:off x="240" y="2256"/>
              <a:ext cx="712" cy="328"/>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endParaRPr lang="en-US" altLang="en-US" sz="2400">
                <a:latin typeface="Comic Sans MS" panose="030F0702030302020204" pitchFamily="66" charset="0"/>
                <a:ea typeface="MS PGothic" panose="020B0600070205080204" pitchFamily="34" charset="-128"/>
              </a:endParaRPr>
            </a:p>
          </p:txBody>
        </p:sp>
        <p:sp>
          <p:nvSpPr>
            <p:cNvPr id="23562" name="Rectangle 10">
              <a:extLst>
                <a:ext uri="{FF2B5EF4-FFF2-40B4-BE49-F238E27FC236}">
                  <a16:creationId xmlns:a16="http://schemas.microsoft.com/office/drawing/2014/main" id="{CFD56F8F-E571-4160-91F4-FC155770DA25}"/>
                </a:ext>
              </a:extLst>
            </p:cNvPr>
            <p:cNvSpPr>
              <a:spLocks noChangeArrowheads="1"/>
            </p:cNvSpPr>
            <p:nvPr/>
          </p:nvSpPr>
          <p:spPr bwMode="auto">
            <a:xfrm>
              <a:off x="418" y="2319"/>
              <a:ext cx="36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chemeClr val="tx2"/>
                  </a:solidFill>
                  <a:latin typeface="Comic Sans MS" panose="030F0702030302020204" pitchFamily="66" charset="0"/>
                  <a:ea typeface="MS PGothic" panose="020B0600070205080204" pitchFamily="34" charset="-128"/>
                </a:rPr>
                <a:t>ssn</a:t>
              </a:r>
            </a:p>
          </p:txBody>
        </p:sp>
        <p:sp>
          <p:nvSpPr>
            <p:cNvPr id="23563" name="Oval 11">
              <a:extLst>
                <a:ext uri="{FF2B5EF4-FFF2-40B4-BE49-F238E27FC236}">
                  <a16:creationId xmlns:a16="http://schemas.microsoft.com/office/drawing/2014/main" id="{A4DC49DC-46E3-457E-9945-DCE318934743}"/>
                </a:ext>
              </a:extLst>
            </p:cNvPr>
            <p:cNvSpPr>
              <a:spLocks noChangeArrowheads="1"/>
            </p:cNvSpPr>
            <p:nvPr/>
          </p:nvSpPr>
          <p:spPr bwMode="auto">
            <a:xfrm>
              <a:off x="1296" y="2112"/>
              <a:ext cx="712" cy="328"/>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endParaRPr lang="en-US" altLang="en-US" sz="2400">
                <a:latin typeface="Comic Sans MS" panose="030F0702030302020204" pitchFamily="66" charset="0"/>
                <a:ea typeface="MS PGothic" panose="020B0600070205080204" pitchFamily="34" charset="-128"/>
              </a:endParaRPr>
            </a:p>
          </p:txBody>
        </p:sp>
        <p:sp>
          <p:nvSpPr>
            <p:cNvPr id="23564" name="Oval 12">
              <a:extLst>
                <a:ext uri="{FF2B5EF4-FFF2-40B4-BE49-F238E27FC236}">
                  <a16:creationId xmlns:a16="http://schemas.microsoft.com/office/drawing/2014/main" id="{424365C6-8EDF-4C8B-873B-93A653E20197}"/>
                </a:ext>
              </a:extLst>
            </p:cNvPr>
            <p:cNvSpPr>
              <a:spLocks noChangeArrowheads="1"/>
            </p:cNvSpPr>
            <p:nvPr/>
          </p:nvSpPr>
          <p:spPr bwMode="auto">
            <a:xfrm>
              <a:off x="2304" y="2256"/>
              <a:ext cx="712" cy="328"/>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endParaRPr lang="en-US" altLang="en-US" sz="2400">
                <a:latin typeface="Comic Sans MS" panose="030F0702030302020204" pitchFamily="66" charset="0"/>
                <a:ea typeface="MS PGothic" panose="020B0600070205080204" pitchFamily="34" charset="-128"/>
              </a:endParaRPr>
            </a:p>
          </p:txBody>
        </p:sp>
        <p:sp>
          <p:nvSpPr>
            <p:cNvPr id="23565" name="Rectangle 13">
              <a:extLst>
                <a:ext uri="{FF2B5EF4-FFF2-40B4-BE49-F238E27FC236}">
                  <a16:creationId xmlns:a16="http://schemas.microsoft.com/office/drawing/2014/main" id="{D50912C4-C705-4C8C-8E28-BB4208E8EAC7}"/>
                </a:ext>
              </a:extLst>
            </p:cNvPr>
            <p:cNvSpPr>
              <a:spLocks noChangeArrowheads="1"/>
            </p:cNvSpPr>
            <p:nvPr/>
          </p:nvSpPr>
          <p:spPr bwMode="auto">
            <a:xfrm>
              <a:off x="1331" y="2178"/>
              <a:ext cx="49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chemeClr val="tx2"/>
                  </a:solidFill>
                  <a:latin typeface="Comic Sans MS" panose="030F0702030302020204" pitchFamily="66" charset="0"/>
                  <a:ea typeface="MS PGothic" panose="020B0600070205080204" pitchFamily="34" charset="-128"/>
                </a:rPr>
                <a:t>name</a:t>
              </a:r>
            </a:p>
          </p:txBody>
        </p:sp>
        <p:sp>
          <p:nvSpPr>
            <p:cNvPr id="23566" name="Rectangle 14">
              <a:extLst>
                <a:ext uri="{FF2B5EF4-FFF2-40B4-BE49-F238E27FC236}">
                  <a16:creationId xmlns:a16="http://schemas.microsoft.com/office/drawing/2014/main" id="{C0A7953B-0AC8-47C9-9DC3-79A5853B52C8}"/>
                </a:ext>
              </a:extLst>
            </p:cNvPr>
            <p:cNvSpPr>
              <a:spLocks noChangeArrowheads="1"/>
            </p:cNvSpPr>
            <p:nvPr/>
          </p:nvSpPr>
          <p:spPr bwMode="auto">
            <a:xfrm>
              <a:off x="2483" y="2322"/>
              <a:ext cx="325"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chemeClr val="tx2"/>
                  </a:solidFill>
                  <a:latin typeface="Comic Sans MS" panose="030F0702030302020204" pitchFamily="66" charset="0"/>
                  <a:ea typeface="MS PGothic" panose="020B0600070205080204" pitchFamily="34" charset="-128"/>
                </a:rPr>
                <a:t>lot</a:t>
              </a:r>
            </a:p>
          </p:txBody>
        </p:sp>
        <p:sp>
          <p:nvSpPr>
            <p:cNvPr id="23567" name="Line 15">
              <a:extLst>
                <a:ext uri="{FF2B5EF4-FFF2-40B4-BE49-F238E27FC236}">
                  <a16:creationId xmlns:a16="http://schemas.microsoft.com/office/drawing/2014/main" id="{AFF9DAE8-E18F-40E3-A0E3-52E1B09A5094}"/>
                </a:ext>
              </a:extLst>
            </p:cNvPr>
            <p:cNvSpPr>
              <a:spLocks noChangeShapeType="1"/>
            </p:cNvSpPr>
            <p:nvPr/>
          </p:nvSpPr>
          <p:spPr bwMode="auto">
            <a:xfrm>
              <a:off x="624" y="2592"/>
              <a:ext cx="472"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8" name="Line 16">
              <a:extLst>
                <a:ext uri="{FF2B5EF4-FFF2-40B4-BE49-F238E27FC236}">
                  <a16:creationId xmlns:a16="http://schemas.microsoft.com/office/drawing/2014/main" id="{13A86D6D-0A33-443A-9DE1-BA02DEE9BE41}"/>
                </a:ext>
              </a:extLst>
            </p:cNvPr>
            <p:cNvSpPr>
              <a:spLocks noChangeShapeType="1"/>
            </p:cNvSpPr>
            <p:nvPr/>
          </p:nvSpPr>
          <p:spPr bwMode="auto">
            <a:xfrm>
              <a:off x="1676" y="2448"/>
              <a:ext cx="0" cy="376"/>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9" name="Line 17">
              <a:extLst>
                <a:ext uri="{FF2B5EF4-FFF2-40B4-BE49-F238E27FC236}">
                  <a16:creationId xmlns:a16="http://schemas.microsoft.com/office/drawing/2014/main" id="{D8CD511E-4F24-4C48-AEEE-C1B964D9CE5C}"/>
                </a:ext>
              </a:extLst>
            </p:cNvPr>
            <p:cNvSpPr>
              <a:spLocks noChangeShapeType="1"/>
            </p:cNvSpPr>
            <p:nvPr/>
          </p:nvSpPr>
          <p:spPr bwMode="auto">
            <a:xfrm flipV="1">
              <a:off x="2256" y="2584"/>
              <a:ext cx="376" cy="248"/>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8486" name="Text Box 18">
            <a:extLst>
              <a:ext uri="{FF2B5EF4-FFF2-40B4-BE49-F238E27FC236}">
                <a16:creationId xmlns:a16="http://schemas.microsoft.com/office/drawing/2014/main" id="{B59016D3-5147-4911-A1EC-2EFEC6595598}"/>
              </a:ext>
            </a:extLst>
          </p:cNvPr>
          <p:cNvSpPr txBox="1">
            <a:spLocks noChangeArrowheads="1"/>
          </p:cNvSpPr>
          <p:nvPr/>
        </p:nvSpPr>
        <p:spPr bwMode="auto">
          <a:xfrm>
            <a:off x="754063" y="3706813"/>
            <a:ext cx="7635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fontAlgn="auto" hangingPunct="1">
              <a:spcBef>
                <a:spcPts val="0"/>
              </a:spcBef>
              <a:spcAft>
                <a:spcPts val="0"/>
              </a:spcAft>
              <a:defRPr/>
            </a:pPr>
            <a:r>
              <a:rPr lang="en-US" altLang="en-US" dirty="0">
                <a:latin typeface="Comic Sans MS" panose="030F0702030302020204" pitchFamily="66" charset="0"/>
                <a:ea typeface="MS PGothic" panose="020B0600070205080204" pitchFamily="34" charset="-128"/>
              </a:rPr>
              <a:t>For each regular entity set E in the ER diagram, </a:t>
            </a:r>
          </a:p>
          <a:p>
            <a:pPr marL="342900" indent="-342900" eaLnBrk="1" fontAlgn="auto" hangingPunct="1">
              <a:spcBef>
                <a:spcPts val="0"/>
              </a:spcBef>
              <a:spcAft>
                <a:spcPts val="0"/>
              </a:spcAft>
              <a:buFontTx/>
              <a:buAutoNum type="arabicPeriod"/>
              <a:defRPr/>
            </a:pPr>
            <a:r>
              <a:rPr lang="en-US" altLang="en-US" dirty="0">
                <a:latin typeface="Comic Sans MS" panose="030F0702030302020204" pitchFamily="66" charset="0"/>
                <a:ea typeface="MS PGothic" panose="020B0600070205080204" pitchFamily="34" charset="-128"/>
              </a:rPr>
              <a:t>Create a relation R that includes all the attributes of E. </a:t>
            </a:r>
          </a:p>
          <a:p>
            <a:pPr marL="342900" indent="-342900" eaLnBrk="1" fontAlgn="auto" hangingPunct="1">
              <a:spcBef>
                <a:spcPts val="0"/>
              </a:spcBef>
              <a:spcAft>
                <a:spcPts val="0"/>
              </a:spcAft>
              <a:buFontTx/>
              <a:buAutoNum type="arabicPeriod"/>
              <a:defRPr/>
            </a:pPr>
            <a:r>
              <a:rPr lang="en-US" altLang="en-US" dirty="0">
                <a:latin typeface="Comic Sans MS" panose="030F0702030302020204" pitchFamily="66" charset="0"/>
                <a:ea typeface="MS PGothic" panose="020B0600070205080204" pitchFamily="34" charset="-128"/>
              </a:rPr>
              <a:t>Choose one of the keys of E as the primary key of R by underlining all the attributes of the selected key or use “primary key”</a:t>
            </a:r>
          </a:p>
        </p:txBody>
      </p:sp>
      <p:sp>
        <p:nvSpPr>
          <p:cNvPr id="21511" name="TextBox 1">
            <a:extLst>
              <a:ext uri="{FF2B5EF4-FFF2-40B4-BE49-F238E27FC236}">
                <a16:creationId xmlns:a16="http://schemas.microsoft.com/office/drawing/2014/main" id="{7199B414-2902-438B-940D-D9AB6E6AD2B1}"/>
              </a:ext>
            </a:extLst>
          </p:cNvPr>
          <p:cNvSpPr txBox="1">
            <a:spLocks noChangeArrowheads="1"/>
          </p:cNvSpPr>
          <p:nvPr/>
        </p:nvSpPr>
        <p:spPr bwMode="auto">
          <a:xfrm>
            <a:off x="711200" y="4906963"/>
            <a:ext cx="807561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6075" indent="-346075">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dirty="0">
                <a:latin typeface="Comic Sans MS" panose="030F0702030302020204" pitchFamily="66" charset="0"/>
                <a:ea typeface="MS PGothic" panose="020B0600070205080204" pitchFamily="34" charset="-128"/>
              </a:rPr>
              <a:t>3. For all the candidate key(s):</a:t>
            </a:r>
          </a:p>
          <a:p>
            <a:pPr eaLnBrk="1" hangingPunct="1">
              <a:buFont typeface="Arial" panose="020B0604020202020204" pitchFamily="34" charset="0"/>
              <a:buChar char="•"/>
            </a:pPr>
            <a:r>
              <a:rPr lang="en-US" altLang="en-US" dirty="0">
                <a:latin typeface="Comic Sans MS" panose="030F0702030302020204" pitchFamily="66" charset="0"/>
                <a:ea typeface="MS PGothic" panose="020B0600070205080204" pitchFamily="34" charset="-128"/>
              </a:rPr>
              <a:t>for the candidate key with only one attribute, give the constraint UNIQUE and NOT NULL</a:t>
            </a:r>
          </a:p>
          <a:p>
            <a:pPr eaLnBrk="1" hangingPunct="1">
              <a:buFont typeface="Arial" panose="020B0604020202020204" pitchFamily="34" charset="0"/>
              <a:buChar char="•"/>
            </a:pPr>
            <a:r>
              <a:rPr lang="en-US" altLang="en-US" dirty="0">
                <a:latin typeface="Comic Sans MS" panose="030F0702030302020204" pitchFamily="66" charset="0"/>
                <a:ea typeface="MS PGothic" panose="020B0600070205080204" pitchFamily="34" charset="-128"/>
              </a:rPr>
              <a:t>for the candidate key with more than one attribute, add NOT NULL constraint for each attribute of the candidate key and use</a:t>
            </a:r>
          </a:p>
          <a:p>
            <a:pPr eaLnBrk="1" hangingPunct="1"/>
            <a:r>
              <a:rPr lang="en-US" altLang="en-US" dirty="0">
                <a:latin typeface="Comic Sans MS" panose="030F0702030302020204" pitchFamily="66" charset="0"/>
                <a:ea typeface="MS PGothic" panose="020B0600070205080204" pitchFamily="34" charset="-128"/>
              </a:rPr>
              <a:t>     ALTER TABLE &lt;database name&gt;.&lt;table name&gt; ADD CONSTRAINT &lt;constraint name&gt; UNIQUE (&lt;attrib1&gt;, &lt;attrib2&gt;,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148486" grpId="0"/>
      <p:bldP spid="215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3D88347-94F5-48C8-A4CF-970A3EC27C17}"/>
              </a:ext>
            </a:extLst>
          </p:cNvPr>
          <p:cNvSpPr>
            <a:spLocks noChangeArrowheads="1"/>
          </p:cNvSpPr>
          <p:nvPr/>
        </p:nvSpPr>
        <p:spPr bwMode="auto">
          <a:xfrm>
            <a:off x="685800" y="3810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3200">
                <a:solidFill>
                  <a:schemeClr val="tx2"/>
                </a:solidFill>
                <a:latin typeface="Comic Sans MS" panose="030F0702030302020204" pitchFamily="66" charset="0"/>
                <a:ea typeface="MS PGothic" panose="020B0600070205080204" pitchFamily="34" charset="-128"/>
              </a:rPr>
              <a:t>Translating a relationship set (without key constraint on any side) to a relation</a:t>
            </a:r>
          </a:p>
        </p:txBody>
      </p:sp>
      <p:sp>
        <p:nvSpPr>
          <p:cNvPr id="162819" name="Rectangle 3">
            <a:extLst>
              <a:ext uri="{FF2B5EF4-FFF2-40B4-BE49-F238E27FC236}">
                <a16:creationId xmlns:a16="http://schemas.microsoft.com/office/drawing/2014/main" id="{C5DCDFA6-3B5E-4486-97E7-40D530FADF07}"/>
              </a:ext>
            </a:extLst>
          </p:cNvPr>
          <p:cNvSpPr>
            <a:spLocks noChangeArrowheads="1"/>
          </p:cNvSpPr>
          <p:nvPr/>
        </p:nvSpPr>
        <p:spPr bwMode="auto">
          <a:xfrm>
            <a:off x="381000" y="3581400"/>
            <a:ext cx="4724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spcBef>
                <a:spcPct val="20000"/>
              </a:spcBef>
              <a:buFont typeface="+mj-lt"/>
              <a:buAutoNum type="arabicPeriod"/>
              <a:defRPr/>
            </a:pPr>
            <a:r>
              <a:rPr lang="en-US" altLang="en-US" sz="1600" dirty="0">
                <a:latin typeface="Comic Sans MS" panose="030F0702030302020204" pitchFamily="66" charset="0"/>
                <a:ea typeface="MS PGothic" panose="020B0600070205080204" pitchFamily="34" charset="-128"/>
              </a:rPr>
              <a:t>Create a new relation for </a:t>
            </a:r>
            <a:r>
              <a:rPr lang="en-US" altLang="en-US" sz="1600" dirty="0" err="1">
                <a:latin typeface="Comic Sans MS" panose="030F0702030302020204" pitchFamily="66" charset="0"/>
                <a:ea typeface="MS PGothic" panose="020B0600070205080204" pitchFamily="34" charset="-128"/>
              </a:rPr>
              <a:t>Works_in</a:t>
            </a:r>
            <a:r>
              <a:rPr lang="en-US" altLang="en-US" sz="1600" dirty="0">
                <a:latin typeface="Comic Sans MS" panose="030F0702030302020204" pitchFamily="66" charset="0"/>
                <a:ea typeface="MS PGothic" panose="020B0600070205080204" pitchFamily="34" charset="-128"/>
              </a:rPr>
              <a:t>. We need a new relation due to m:n </a:t>
            </a:r>
            <a:r>
              <a:rPr lang="en-US" altLang="en-US" sz="1600" dirty="0" err="1">
                <a:latin typeface="Comic Sans MS" panose="030F0702030302020204" pitchFamily="66" charset="0"/>
                <a:ea typeface="MS PGothic" panose="020B0600070205080204" pitchFamily="34" charset="-128"/>
              </a:rPr>
              <a:t>Works_in</a:t>
            </a:r>
            <a:r>
              <a:rPr lang="en-US" altLang="en-US" sz="1600" dirty="0">
                <a:latin typeface="Comic Sans MS" panose="030F0702030302020204" pitchFamily="66" charset="0"/>
                <a:ea typeface="MS PGothic" panose="020B0600070205080204" pitchFamily="34" charset="-128"/>
              </a:rPr>
              <a:t> relationships between Employees and Departments</a:t>
            </a:r>
          </a:p>
          <a:p>
            <a:pPr marL="0" indent="0" eaLnBrk="1" hangingPunct="1">
              <a:spcBef>
                <a:spcPct val="20000"/>
              </a:spcBef>
              <a:defRPr/>
            </a:pPr>
            <a:endParaRPr lang="en-US" altLang="en-US" sz="1600" dirty="0">
              <a:latin typeface="Comic Sans MS" panose="030F0702030302020204" pitchFamily="66" charset="0"/>
              <a:ea typeface="MS PGothic" panose="020B0600070205080204" pitchFamily="34" charset="-128"/>
            </a:endParaRPr>
          </a:p>
          <a:p>
            <a:pPr marL="0" indent="0" eaLnBrk="1" hangingPunct="1">
              <a:spcBef>
                <a:spcPct val="20000"/>
              </a:spcBef>
              <a:defRPr/>
            </a:pPr>
            <a:r>
              <a:rPr lang="en-US" altLang="en-US" sz="1600" dirty="0">
                <a:latin typeface="Comic Sans MS" panose="030F0702030302020204" pitchFamily="66" charset="0"/>
                <a:ea typeface="MS PGothic" panose="020B0600070205080204" pitchFamily="34" charset="-128"/>
              </a:rPr>
              <a:t>	Attributes of the relation must include:</a:t>
            </a:r>
          </a:p>
          <a:p>
            <a:pPr lvl="1" eaLnBrk="1" hangingPunct="1">
              <a:spcBef>
                <a:spcPct val="20000"/>
              </a:spcBef>
              <a:buSzPct val="75000"/>
              <a:buFontTx/>
              <a:buChar char="–"/>
              <a:defRPr/>
            </a:pPr>
            <a:r>
              <a:rPr lang="en-US" altLang="en-US" sz="1600" dirty="0">
                <a:latin typeface="Comic Sans MS" panose="030F0702030302020204" pitchFamily="66" charset="0"/>
                <a:ea typeface="MS PGothic" panose="020B0600070205080204" pitchFamily="34" charset="-128"/>
              </a:rPr>
              <a:t>Primary key for each participating entity set that together form a primary </a:t>
            </a:r>
            <a:r>
              <a:rPr lang="en-US" altLang="en-US" sz="1600" i="1" dirty="0">
                <a:latin typeface="Comic Sans MS" panose="030F0702030302020204" pitchFamily="66" charset="0"/>
                <a:ea typeface="MS PGothic" panose="020B0600070205080204" pitchFamily="34" charset="-128"/>
              </a:rPr>
              <a:t>key</a:t>
            </a:r>
            <a:r>
              <a:rPr lang="en-US" altLang="en-US" sz="1600" dirty="0">
                <a:latin typeface="Comic Sans MS" panose="030F0702030302020204" pitchFamily="66" charset="0"/>
                <a:ea typeface="MS PGothic" panose="020B0600070205080204" pitchFamily="34" charset="-128"/>
              </a:rPr>
              <a:t> for the relation</a:t>
            </a:r>
            <a:endParaRPr lang="en-US" altLang="en-US" sz="1400" dirty="0">
              <a:latin typeface="Comic Sans MS" panose="030F0702030302020204" pitchFamily="66" charset="0"/>
              <a:ea typeface="MS PGothic" panose="020B0600070205080204" pitchFamily="34" charset="-128"/>
            </a:endParaRPr>
          </a:p>
          <a:p>
            <a:pPr lvl="1" eaLnBrk="1" hangingPunct="1">
              <a:spcBef>
                <a:spcPct val="20000"/>
              </a:spcBef>
              <a:buSzPct val="75000"/>
              <a:buFontTx/>
              <a:buChar char="–"/>
              <a:defRPr/>
            </a:pPr>
            <a:r>
              <a:rPr lang="en-US" altLang="en-US" sz="1600" dirty="0">
                <a:latin typeface="Comic Sans MS" panose="030F0702030302020204" pitchFamily="66" charset="0"/>
                <a:ea typeface="MS PGothic" panose="020B0600070205080204" pitchFamily="34" charset="-128"/>
              </a:rPr>
              <a:t>Foreign key constraints</a:t>
            </a:r>
          </a:p>
          <a:p>
            <a:pPr lvl="1" eaLnBrk="1" hangingPunct="1">
              <a:spcBef>
                <a:spcPct val="20000"/>
              </a:spcBef>
              <a:buSzPct val="75000"/>
              <a:buFontTx/>
              <a:buChar char="–"/>
              <a:defRPr/>
            </a:pPr>
            <a:r>
              <a:rPr lang="en-US" altLang="en-US" sz="1600" dirty="0">
                <a:latin typeface="Comic Sans MS" panose="030F0702030302020204" pitchFamily="66" charset="0"/>
                <a:ea typeface="MS PGothic" panose="020B0600070205080204" pitchFamily="34" charset="-128"/>
              </a:rPr>
              <a:t>All descriptive attributes of the relationship set</a:t>
            </a:r>
          </a:p>
        </p:txBody>
      </p:sp>
      <p:sp>
        <p:nvSpPr>
          <p:cNvPr id="162820" name="Rectangle 4">
            <a:extLst>
              <a:ext uri="{FF2B5EF4-FFF2-40B4-BE49-F238E27FC236}">
                <a16:creationId xmlns:a16="http://schemas.microsoft.com/office/drawing/2014/main" id="{7EADAD03-55B0-4952-AD12-A1D0769B7C48}"/>
              </a:ext>
            </a:extLst>
          </p:cNvPr>
          <p:cNvSpPr>
            <a:spLocks noChangeArrowheads="1"/>
          </p:cNvSpPr>
          <p:nvPr/>
        </p:nvSpPr>
        <p:spPr bwMode="auto">
          <a:xfrm>
            <a:off x="5181600" y="3657600"/>
            <a:ext cx="3657600" cy="230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dirty="0" err="1">
                <a:latin typeface="Comic Sans MS" panose="030F0702030302020204" pitchFamily="66" charset="0"/>
                <a:ea typeface="MS PGothic" panose="020B0600070205080204" pitchFamily="34" charset="-128"/>
              </a:rPr>
              <a:t>Works_in</a:t>
            </a:r>
            <a:r>
              <a:rPr lang="en-US" altLang="en-US" dirty="0">
                <a:latin typeface="Comic Sans MS" panose="030F0702030302020204" pitchFamily="66" charset="0"/>
                <a:ea typeface="MS PGothic" panose="020B0600070205080204" pitchFamily="34" charset="-128"/>
              </a:rPr>
              <a:t>(</a:t>
            </a:r>
            <a:r>
              <a:rPr lang="en-US" altLang="en-US" u="sng" dirty="0" err="1">
                <a:latin typeface="Comic Sans MS" panose="030F0702030302020204" pitchFamily="66" charset="0"/>
                <a:ea typeface="MS PGothic" panose="020B0600070205080204" pitchFamily="34" charset="-128"/>
              </a:rPr>
              <a:t>ssn</a:t>
            </a:r>
            <a:r>
              <a:rPr lang="en-US" altLang="en-US" dirty="0">
                <a:latin typeface="Comic Sans MS" panose="030F0702030302020204" pitchFamily="66" charset="0"/>
                <a:ea typeface="MS PGothic" panose="020B0600070205080204" pitchFamily="34" charset="-128"/>
              </a:rPr>
              <a:t> CHAR(11), </a:t>
            </a:r>
            <a:r>
              <a:rPr lang="en-US" altLang="en-US" u="sng" dirty="0">
                <a:latin typeface="Comic Sans MS" panose="030F0702030302020204" pitchFamily="66" charset="0"/>
                <a:ea typeface="MS PGothic" panose="020B0600070205080204" pitchFamily="34" charset="-128"/>
              </a:rPr>
              <a:t>did</a:t>
            </a:r>
            <a:r>
              <a:rPr lang="en-US" altLang="en-US" dirty="0">
                <a:latin typeface="Comic Sans MS" panose="030F0702030302020204" pitchFamily="66" charset="0"/>
                <a:ea typeface="MS PGothic" panose="020B0600070205080204" pitchFamily="34" charset="-128"/>
              </a:rPr>
              <a:t> integer, since date,</a:t>
            </a:r>
          </a:p>
          <a:p>
            <a:pPr eaLnBrk="1" hangingPunct="1"/>
            <a:endParaRPr lang="en-US" altLang="en-US" dirty="0">
              <a:latin typeface="Comic Sans MS" panose="030F0702030302020204" pitchFamily="66" charset="0"/>
              <a:ea typeface="MS PGothic" panose="020B0600070205080204" pitchFamily="34" charset="-128"/>
            </a:endParaRPr>
          </a:p>
          <a:p>
            <a:pPr eaLnBrk="1" hangingPunct="1"/>
            <a:r>
              <a:rPr lang="en-US" altLang="en-US" dirty="0">
                <a:latin typeface="Comic Sans MS" panose="030F0702030302020204" pitchFamily="66" charset="0"/>
                <a:ea typeface="MS PGothic" panose="020B0600070205080204" pitchFamily="34" charset="-128"/>
              </a:rPr>
              <a:t>PRIMARY KEY(SSN,DID), </a:t>
            </a:r>
          </a:p>
          <a:p>
            <a:pPr eaLnBrk="1" hangingPunct="1"/>
            <a:r>
              <a:rPr lang="en-US" altLang="en-US" dirty="0">
                <a:latin typeface="Comic Sans MS" panose="030F0702030302020204" pitchFamily="66" charset="0"/>
                <a:ea typeface="MS PGothic" panose="020B0600070205080204" pitchFamily="34" charset="-128"/>
              </a:rPr>
              <a:t>FOREIGN KEY(SSN)  references Employees(SSN),</a:t>
            </a:r>
          </a:p>
          <a:p>
            <a:pPr eaLnBrk="1" hangingPunct="1"/>
            <a:r>
              <a:rPr lang="en-US" altLang="en-US" dirty="0">
                <a:latin typeface="Comic Sans MS" panose="030F0702030302020204" pitchFamily="66" charset="0"/>
                <a:ea typeface="MS PGothic" panose="020B0600070205080204" pitchFamily="34" charset="-128"/>
              </a:rPr>
              <a:t>FOREIGN KEY(DID) references Departments(did) )</a:t>
            </a:r>
          </a:p>
        </p:txBody>
      </p:sp>
      <p:sp>
        <p:nvSpPr>
          <p:cNvPr id="24581" name="Freeform 6">
            <a:extLst>
              <a:ext uri="{FF2B5EF4-FFF2-40B4-BE49-F238E27FC236}">
                <a16:creationId xmlns:a16="http://schemas.microsoft.com/office/drawing/2014/main" id="{99AC754D-F8E4-436B-B29F-9C257C271E76}"/>
              </a:ext>
            </a:extLst>
          </p:cNvPr>
          <p:cNvSpPr>
            <a:spLocks/>
          </p:cNvSpPr>
          <p:nvPr/>
        </p:nvSpPr>
        <p:spPr bwMode="auto">
          <a:xfrm>
            <a:off x="5178425" y="2182813"/>
            <a:ext cx="682625" cy="439737"/>
          </a:xfrm>
          <a:custGeom>
            <a:avLst/>
            <a:gdLst>
              <a:gd name="T0" fmla="*/ 2147483646 w 454"/>
              <a:gd name="T1" fmla="*/ 2147483646 h 327"/>
              <a:gd name="T2" fmla="*/ 2147483646 w 454"/>
              <a:gd name="T3" fmla="*/ 2147483646 h 327"/>
              <a:gd name="T4" fmla="*/ 2147483646 w 454"/>
              <a:gd name="T5" fmla="*/ 2147483646 h 327"/>
              <a:gd name="T6" fmla="*/ 2147483646 w 454"/>
              <a:gd name="T7" fmla="*/ 2147483646 h 327"/>
              <a:gd name="T8" fmla="*/ 2147483646 w 454"/>
              <a:gd name="T9" fmla="*/ 2147483646 h 327"/>
              <a:gd name="T10" fmla="*/ 2147483646 w 454"/>
              <a:gd name="T11" fmla="*/ 2147483646 h 327"/>
              <a:gd name="T12" fmla="*/ 2147483646 w 454"/>
              <a:gd name="T13" fmla="*/ 2147483646 h 327"/>
              <a:gd name="T14" fmla="*/ 2147483646 w 454"/>
              <a:gd name="T15" fmla="*/ 2147483646 h 327"/>
              <a:gd name="T16" fmla="*/ 2147483646 w 454"/>
              <a:gd name="T17" fmla="*/ 0 h 327"/>
              <a:gd name="T18" fmla="*/ 2147483646 w 454"/>
              <a:gd name="T19" fmla="*/ 0 h 327"/>
              <a:gd name="T20" fmla="*/ 2147483646 w 454"/>
              <a:gd name="T21" fmla="*/ 2147483646 h 327"/>
              <a:gd name="T22" fmla="*/ 2147483646 w 454"/>
              <a:gd name="T23" fmla="*/ 2147483646 h 327"/>
              <a:gd name="T24" fmla="*/ 2147483646 w 454"/>
              <a:gd name="T25" fmla="*/ 2147483646 h 327"/>
              <a:gd name="T26" fmla="*/ 2147483646 w 454"/>
              <a:gd name="T27" fmla="*/ 2147483646 h 327"/>
              <a:gd name="T28" fmla="*/ 2147483646 w 454"/>
              <a:gd name="T29" fmla="*/ 2147483646 h 327"/>
              <a:gd name="T30" fmla="*/ 2147483646 w 454"/>
              <a:gd name="T31" fmla="*/ 2147483646 h 327"/>
              <a:gd name="T32" fmla="*/ 2147483646 w 454"/>
              <a:gd name="T33" fmla="*/ 2147483646 h 327"/>
              <a:gd name="T34" fmla="*/ 2147483646 w 454"/>
              <a:gd name="T35" fmla="*/ 2147483646 h 327"/>
              <a:gd name="T36" fmla="*/ 2147483646 w 454"/>
              <a:gd name="T37" fmla="*/ 2147483646 h 327"/>
              <a:gd name="T38" fmla="*/ 2147483646 w 454"/>
              <a:gd name="T39" fmla="*/ 2147483646 h 327"/>
              <a:gd name="T40" fmla="*/ 2147483646 w 454"/>
              <a:gd name="T41" fmla="*/ 2147483646 h 327"/>
              <a:gd name="T42" fmla="*/ 2147483646 w 454"/>
              <a:gd name="T43" fmla="*/ 2147483646 h 327"/>
              <a:gd name="T44" fmla="*/ 2147483646 w 454"/>
              <a:gd name="T45" fmla="*/ 2147483646 h 327"/>
              <a:gd name="T46" fmla="*/ 2147483646 w 454"/>
              <a:gd name="T47" fmla="*/ 2147483646 h 327"/>
              <a:gd name="T48" fmla="*/ 2147483646 w 454"/>
              <a:gd name="T49" fmla="*/ 2147483646 h 327"/>
              <a:gd name="T50" fmla="*/ 2147483646 w 454"/>
              <a:gd name="T51" fmla="*/ 2147483646 h 327"/>
              <a:gd name="T52" fmla="*/ 2147483646 w 454"/>
              <a:gd name="T53" fmla="*/ 2147483646 h 327"/>
              <a:gd name="T54" fmla="*/ 2147483646 w 454"/>
              <a:gd name="T55" fmla="*/ 2147483646 h 327"/>
              <a:gd name="T56" fmla="*/ 2147483646 w 454"/>
              <a:gd name="T57" fmla="*/ 2147483646 h 327"/>
              <a:gd name="T58" fmla="*/ 2147483646 w 454"/>
              <a:gd name="T59" fmla="*/ 2147483646 h 327"/>
              <a:gd name="T60" fmla="*/ 2147483646 w 454"/>
              <a:gd name="T61" fmla="*/ 2147483646 h 327"/>
              <a:gd name="T62" fmla="*/ 2147483646 w 454"/>
              <a:gd name="T63" fmla="*/ 2147483646 h 327"/>
              <a:gd name="T64" fmla="*/ 2147483646 w 454"/>
              <a:gd name="T65" fmla="*/ 2147483646 h 327"/>
              <a:gd name="T66" fmla="*/ 2147483646 w 454"/>
              <a:gd name="T67" fmla="*/ 2147483646 h 327"/>
              <a:gd name="T68" fmla="*/ 2147483646 w 454"/>
              <a:gd name="T69" fmla="*/ 2147483646 h 327"/>
              <a:gd name="T70" fmla="*/ 2147483646 w 454"/>
              <a:gd name="T71" fmla="*/ 2147483646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82" name="Freeform 7">
            <a:extLst>
              <a:ext uri="{FF2B5EF4-FFF2-40B4-BE49-F238E27FC236}">
                <a16:creationId xmlns:a16="http://schemas.microsoft.com/office/drawing/2014/main" id="{7992D5C2-D0A7-42EB-9513-B2953A9D0186}"/>
              </a:ext>
            </a:extLst>
          </p:cNvPr>
          <p:cNvSpPr>
            <a:spLocks/>
          </p:cNvSpPr>
          <p:nvPr/>
        </p:nvSpPr>
        <p:spPr bwMode="auto">
          <a:xfrm>
            <a:off x="6427788" y="2201863"/>
            <a:ext cx="865187" cy="420687"/>
          </a:xfrm>
          <a:custGeom>
            <a:avLst/>
            <a:gdLst>
              <a:gd name="T0" fmla="*/ 2147483646 w 575"/>
              <a:gd name="T1" fmla="*/ 2147483646 h 313"/>
              <a:gd name="T2" fmla="*/ 2147483646 w 575"/>
              <a:gd name="T3" fmla="*/ 2147483646 h 313"/>
              <a:gd name="T4" fmla="*/ 2147483646 w 575"/>
              <a:gd name="T5" fmla="*/ 2147483646 h 313"/>
              <a:gd name="T6" fmla="*/ 2147483646 w 575"/>
              <a:gd name="T7" fmla="*/ 2147483646 h 313"/>
              <a:gd name="T8" fmla="*/ 2147483646 w 575"/>
              <a:gd name="T9" fmla="*/ 2147483646 h 313"/>
              <a:gd name="T10" fmla="*/ 2147483646 w 575"/>
              <a:gd name="T11" fmla="*/ 2147483646 h 313"/>
              <a:gd name="T12" fmla="*/ 2147483646 w 575"/>
              <a:gd name="T13" fmla="*/ 2147483646 h 313"/>
              <a:gd name="T14" fmla="*/ 2147483646 w 575"/>
              <a:gd name="T15" fmla="*/ 2147483646 h 313"/>
              <a:gd name="T16" fmla="*/ 2147483646 w 575"/>
              <a:gd name="T17" fmla="*/ 2147483646 h 313"/>
              <a:gd name="T18" fmla="*/ 2147483646 w 575"/>
              <a:gd name="T19" fmla="*/ 2147483646 h 313"/>
              <a:gd name="T20" fmla="*/ 2147483646 w 575"/>
              <a:gd name="T21" fmla="*/ 2147483646 h 313"/>
              <a:gd name="T22" fmla="*/ 2147483646 w 575"/>
              <a:gd name="T23" fmla="*/ 2147483646 h 313"/>
              <a:gd name="T24" fmla="*/ 2147483646 w 575"/>
              <a:gd name="T25" fmla="*/ 2147483646 h 313"/>
              <a:gd name="T26" fmla="*/ 2147483646 w 575"/>
              <a:gd name="T27" fmla="*/ 2147483646 h 313"/>
              <a:gd name="T28" fmla="*/ 2147483646 w 575"/>
              <a:gd name="T29" fmla="*/ 2147483646 h 313"/>
              <a:gd name="T30" fmla="*/ 2147483646 w 575"/>
              <a:gd name="T31" fmla="*/ 2147483646 h 313"/>
              <a:gd name="T32" fmla="*/ 2147483646 w 575"/>
              <a:gd name="T33" fmla="*/ 2147483646 h 313"/>
              <a:gd name="T34" fmla="*/ 2147483646 w 575"/>
              <a:gd name="T35" fmla="*/ 2147483646 h 313"/>
              <a:gd name="T36" fmla="*/ 2147483646 w 575"/>
              <a:gd name="T37" fmla="*/ 2147483646 h 313"/>
              <a:gd name="T38" fmla="*/ 2147483646 w 575"/>
              <a:gd name="T39" fmla="*/ 2147483646 h 313"/>
              <a:gd name="T40" fmla="*/ 2147483646 w 575"/>
              <a:gd name="T41" fmla="*/ 2147483646 h 313"/>
              <a:gd name="T42" fmla="*/ 2147483646 w 575"/>
              <a:gd name="T43" fmla="*/ 2147483646 h 313"/>
              <a:gd name="T44" fmla="*/ 2147483646 w 575"/>
              <a:gd name="T45" fmla="*/ 2147483646 h 313"/>
              <a:gd name="T46" fmla="*/ 2147483646 w 575"/>
              <a:gd name="T47" fmla="*/ 2147483646 h 313"/>
              <a:gd name="T48" fmla="*/ 2147483646 w 575"/>
              <a:gd name="T49" fmla="*/ 2147483646 h 313"/>
              <a:gd name="T50" fmla="*/ 2147483646 w 575"/>
              <a:gd name="T51" fmla="*/ 2147483646 h 313"/>
              <a:gd name="T52" fmla="*/ 2147483646 w 575"/>
              <a:gd name="T53" fmla="*/ 0 h 313"/>
              <a:gd name="T54" fmla="*/ 2147483646 w 575"/>
              <a:gd name="T55" fmla="*/ 0 h 313"/>
              <a:gd name="T56" fmla="*/ 2147483646 w 575"/>
              <a:gd name="T57" fmla="*/ 2147483646 h 313"/>
              <a:gd name="T58" fmla="*/ 2147483646 w 575"/>
              <a:gd name="T59" fmla="*/ 2147483646 h 313"/>
              <a:gd name="T60" fmla="*/ 2147483646 w 575"/>
              <a:gd name="T61" fmla="*/ 2147483646 h 313"/>
              <a:gd name="T62" fmla="*/ 2147483646 w 575"/>
              <a:gd name="T63" fmla="*/ 2147483646 h 313"/>
              <a:gd name="T64" fmla="*/ 2147483646 w 575"/>
              <a:gd name="T65" fmla="*/ 2147483646 h 313"/>
              <a:gd name="T66" fmla="*/ 2147483646 w 575"/>
              <a:gd name="T67" fmla="*/ 2147483646 h 313"/>
              <a:gd name="T68" fmla="*/ 2147483646 w 575"/>
              <a:gd name="T69" fmla="*/ 2147483646 h 313"/>
              <a:gd name="T70" fmla="*/ 2147483646 w 575"/>
              <a:gd name="T71" fmla="*/ 2147483646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4583" name="Group 8">
            <a:extLst>
              <a:ext uri="{FF2B5EF4-FFF2-40B4-BE49-F238E27FC236}">
                <a16:creationId xmlns:a16="http://schemas.microsoft.com/office/drawing/2014/main" id="{BE864944-2205-443C-88B7-740A39942A83}"/>
              </a:ext>
            </a:extLst>
          </p:cNvPr>
          <p:cNvGrpSpPr>
            <a:grpSpLocks/>
          </p:cNvGrpSpPr>
          <p:nvPr/>
        </p:nvGrpSpPr>
        <p:grpSpPr bwMode="auto">
          <a:xfrm>
            <a:off x="5715000" y="1920875"/>
            <a:ext cx="890588" cy="441325"/>
            <a:chOff x="4672" y="468"/>
            <a:chExt cx="592" cy="327"/>
          </a:xfrm>
        </p:grpSpPr>
        <p:sp>
          <p:nvSpPr>
            <p:cNvPr id="24613" name="Freeform 9">
              <a:extLst>
                <a:ext uri="{FF2B5EF4-FFF2-40B4-BE49-F238E27FC236}">
                  <a16:creationId xmlns:a16="http://schemas.microsoft.com/office/drawing/2014/main" id="{73E959D8-EAC3-48CD-A254-65A9C4C760CE}"/>
                </a:ext>
              </a:extLst>
            </p:cNvPr>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14" name="Rectangle 10">
              <a:extLst>
                <a:ext uri="{FF2B5EF4-FFF2-40B4-BE49-F238E27FC236}">
                  <a16:creationId xmlns:a16="http://schemas.microsoft.com/office/drawing/2014/main" id="{E5510DF0-F9E6-4665-B3FB-8C608F85CFC9}"/>
                </a:ext>
              </a:extLst>
            </p:cNvPr>
            <p:cNvSpPr>
              <a:spLocks noChangeArrowheads="1"/>
            </p:cNvSpPr>
            <p:nvPr/>
          </p:nvSpPr>
          <p:spPr bwMode="auto">
            <a:xfrm>
              <a:off x="4696" y="508"/>
              <a:ext cx="55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dname</a:t>
              </a:r>
            </a:p>
          </p:txBody>
        </p:sp>
      </p:grpSp>
      <p:sp>
        <p:nvSpPr>
          <p:cNvPr id="24584" name="Rectangle 11">
            <a:extLst>
              <a:ext uri="{FF2B5EF4-FFF2-40B4-BE49-F238E27FC236}">
                <a16:creationId xmlns:a16="http://schemas.microsoft.com/office/drawing/2014/main" id="{E2D660AA-51AE-47C5-876B-27476CF06667}"/>
              </a:ext>
            </a:extLst>
          </p:cNvPr>
          <p:cNvSpPr>
            <a:spLocks noChangeArrowheads="1"/>
          </p:cNvSpPr>
          <p:nvPr/>
        </p:nvSpPr>
        <p:spPr bwMode="auto">
          <a:xfrm>
            <a:off x="6480175" y="2249488"/>
            <a:ext cx="8572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budget</a:t>
            </a:r>
          </a:p>
        </p:txBody>
      </p:sp>
      <p:sp>
        <p:nvSpPr>
          <p:cNvPr id="24585" name="Rectangle 12">
            <a:extLst>
              <a:ext uri="{FF2B5EF4-FFF2-40B4-BE49-F238E27FC236}">
                <a16:creationId xmlns:a16="http://schemas.microsoft.com/office/drawing/2014/main" id="{6E2CB64F-7504-46AD-8ABF-DC6C9E0CF2DC}"/>
              </a:ext>
            </a:extLst>
          </p:cNvPr>
          <p:cNvSpPr>
            <a:spLocks noChangeArrowheads="1"/>
          </p:cNvSpPr>
          <p:nvPr/>
        </p:nvSpPr>
        <p:spPr bwMode="auto">
          <a:xfrm>
            <a:off x="5272088" y="2249488"/>
            <a:ext cx="485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did</a:t>
            </a:r>
          </a:p>
        </p:txBody>
      </p:sp>
      <p:grpSp>
        <p:nvGrpSpPr>
          <p:cNvPr id="24586" name="Group 13">
            <a:extLst>
              <a:ext uri="{FF2B5EF4-FFF2-40B4-BE49-F238E27FC236}">
                <a16:creationId xmlns:a16="http://schemas.microsoft.com/office/drawing/2014/main" id="{F9F2313C-35F8-4972-8328-9408D8D1C41A}"/>
              </a:ext>
            </a:extLst>
          </p:cNvPr>
          <p:cNvGrpSpPr>
            <a:grpSpLocks/>
          </p:cNvGrpSpPr>
          <p:nvPr/>
        </p:nvGrpSpPr>
        <p:grpSpPr bwMode="auto">
          <a:xfrm>
            <a:off x="4137025" y="1600200"/>
            <a:ext cx="700088" cy="441325"/>
            <a:chOff x="3620" y="276"/>
            <a:chExt cx="466" cy="327"/>
          </a:xfrm>
        </p:grpSpPr>
        <p:sp>
          <p:nvSpPr>
            <p:cNvPr id="24611" name="Freeform 14">
              <a:extLst>
                <a:ext uri="{FF2B5EF4-FFF2-40B4-BE49-F238E27FC236}">
                  <a16:creationId xmlns:a16="http://schemas.microsoft.com/office/drawing/2014/main" id="{E60CFF64-9AEF-40C9-8F3E-2D286A086593}"/>
                </a:ext>
              </a:extLst>
            </p:cNvPr>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12" name="Rectangle 15">
              <a:extLst>
                <a:ext uri="{FF2B5EF4-FFF2-40B4-BE49-F238E27FC236}">
                  <a16:creationId xmlns:a16="http://schemas.microsoft.com/office/drawing/2014/main" id="{A67A96C2-FC77-4A59-BABD-ED971870D9E6}"/>
                </a:ext>
              </a:extLst>
            </p:cNvPr>
            <p:cNvSpPr>
              <a:spLocks noChangeArrowheads="1"/>
            </p:cNvSpPr>
            <p:nvPr/>
          </p:nvSpPr>
          <p:spPr bwMode="auto">
            <a:xfrm>
              <a:off x="3620" y="335"/>
              <a:ext cx="46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since</a:t>
              </a:r>
            </a:p>
          </p:txBody>
        </p:sp>
      </p:grpSp>
      <p:grpSp>
        <p:nvGrpSpPr>
          <p:cNvPr id="24587" name="Group 16">
            <a:extLst>
              <a:ext uri="{FF2B5EF4-FFF2-40B4-BE49-F238E27FC236}">
                <a16:creationId xmlns:a16="http://schemas.microsoft.com/office/drawing/2014/main" id="{5BC964ED-7A29-4484-8AAB-58D7692B2135}"/>
              </a:ext>
            </a:extLst>
          </p:cNvPr>
          <p:cNvGrpSpPr>
            <a:grpSpLocks/>
          </p:cNvGrpSpPr>
          <p:nvPr/>
        </p:nvGrpSpPr>
        <p:grpSpPr bwMode="auto">
          <a:xfrm>
            <a:off x="1804988" y="1846263"/>
            <a:ext cx="1931987" cy="763587"/>
            <a:chOff x="2069" y="458"/>
            <a:chExt cx="1285" cy="567"/>
          </a:xfrm>
        </p:grpSpPr>
        <p:sp>
          <p:nvSpPr>
            <p:cNvPr id="24605" name="Freeform 17">
              <a:extLst>
                <a:ext uri="{FF2B5EF4-FFF2-40B4-BE49-F238E27FC236}">
                  <a16:creationId xmlns:a16="http://schemas.microsoft.com/office/drawing/2014/main" id="{92A56331-231C-46B8-AAA1-936BD7EB48A5}"/>
                </a:ext>
              </a:extLst>
            </p:cNvPr>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6" name="Freeform 18">
              <a:extLst>
                <a:ext uri="{FF2B5EF4-FFF2-40B4-BE49-F238E27FC236}">
                  <a16:creationId xmlns:a16="http://schemas.microsoft.com/office/drawing/2014/main" id="{35C3E9A6-F6FC-4EDB-A1EE-D6068B97F676}"/>
                </a:ext>
              </a:extLst>
            </p:cNvPr>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7" name="Freeform 19">
              <a:extLst>
                <a:ext uri="{FF2B5EF4-FFF2-40B4-BE49-F238E27FC236}">
                  <a16:creationId xmlns:a16="http://schemas.microsoft.com/office/drawing/2014/main" id="{5D3582E0-9309-496E-A7DB-6D1DB05AA8DD}"/>
                </a:ext>
              </a:extLst>
            </p:cNvPr>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8" name="Rectangle 20">
              <a:extLst>
                <a:ext uri="{FF2B5EF4-FFF2-40B4-BE49-F238E27FC236}">
                  <a16:creationId xmlns:a16="http://schemas.microsoft.com/office/drawing/2014/main" id="{DDEC0840-42F8-4991-9CC7-BF382241827C}"/>
                </a:ext>
              </a:extLst>
            </p:cNvPr>
            <p:cNvSpPr>
              <a:spLocks noChangeArrowheads="1"/>
            </p:cNvSpPr>
            <p:nvPr/>
          </p:nvSpPr>
          <p:spPr bwMode="auto">
            <a:xfrm>
              <a:off x="2976" y="758"/>
              <a:ext cx="28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lot</a:t>
              </a:r>
            </a:p>
          </p:txBody>
        </p:sp>
        <p:sp>
          <p:nvSpPr>
            <p:cNvPr id="24609" name="Rectangle 21">
              <a:extLst>
                <a:ext uri="{FF2B5EF4-FFF2-40B4-BE49-F238E27FC236}">
                  <a16:creationId xmlns:a16="http://schemas.microsoft.com/office/drawing/2014/main" id="{940F2317-3AC9-498B-9BD6-CE9B310CE565}"/>
                </a:ext>
              </a:extLst>
            </p:cNvPr>
            <p:cNvSpPr>
              <a:spLocks noChangeArrowheads="1"/>
            </p:cNvSpPr>
            <p:nvPr/>
          </p:nvSpPr>
          <p:spPr bwMode="auto">
            <a:xfrm>
              <a:off x="2470" y="497"/>
              <a:ext cx="47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name</a:t>
              </a:r>
            </a:p>
          </p:txBody>
        </p:sp>
        <p:sp>
          <p:nvSpPr>
            <p:cNvPr id="24610" name="Rectangle 22">
              <a:extLst>
                <a:ext uri="{FF2B5EF4-FFF2-40B4-BE49-F238E27FC236}">
                  <a16:creationId xmlns:a16="http://schemas.microsoft.com/office/drawing/2014/main" id="{F092387F-BBA9-4B8B-9427-E425C5DDA59D}"/>
                </a:ext>
              </a:extLst>
            </p:cNvPr>
            <p:cNvSpPr>
              <a:spLocks noChangeArrowheads="1"/>
            </p:cNvSpPr>
            <p:nvPr/>
          </p:nvSpPr>
          <p:spPr bwMode="auto">
            <a:xfrm>
              <a:off x="2121" y="751"/>
              <a:ext cx="35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ssn</a:t>
              </a:r>
            </a:p>
          </p:txBody>
        </p:sp>
      </p:grpSp>
      <p:grpSp>
        <p:nvGrpSpPr>
          <p:cNvPr id="24588" name="Group 23">
            <a:extLst>
              <a:ext uri="{FF2B5EF4-FFF2-40B4-BE49-F238E27FC236}">
                <a16:creationId xmlns:a16="http://schemas.microsoft.com/office/drawing/2014/main" id="{2102749B-3EBD-4C08-927E-74EF7B8720D4}"/>
              </a:ext>
            </a:extLst>
          </p:cNvPr>
          <p:cNvGrpSpPr>
            <a:grpSpLocks/>
          </p:cNvGrpSpPr>
          <p:nvPr/>
        </p:nvGrpSpPr>
        <p:grpSpPr bwMode="auto">
          <a:xfrm>
            <a:off x="3975100" y="2647950"/>
            <a:ext cx="1193800" cy="781050"/>
            <a:chOff x="3456" y="1053"/>
            <a:chExt cx="794" cy="580"/>
          </a:xfrm>
        </p:grpSpPr>
        <p:sp>
          <p:nvSpPr>
            <p:cNvPr id="24603" name="Rectangle 24">
              <a:extLst>
                <a:ext uri="{FF2B5EF4-FFF2-40B4-BE49-F238E27FC236}">
                  <a16:creationId xmlns:a16="http://schemas.microsoft.com/office/drawing/2014/main" id="{97877A74-DBB4-40D2-9EE8-0DE6C0BC723E}"/>
                </a:ext>
              </a:extLst>
            </p:cNvPr>
            <p:cNvSpPr>
              <a:spLocks noChangeArrowheads="1"/>
            </p:cNvSpPr>
            <p:nvPr/>
          </p:nvSpPr>
          <p:spPr bwMode="auto">
            <a:xfrm>
              <a:off x="3521" y="1268"/>
              <a:ext cx="729"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Works_in</a:t>
              </a:r>
            </a:p>
          </p:txBody>
        </p:sp>
        <p:sp>
          <p:nvSpPr>
            <p:cNvPr id="24604" name="Freeform 25">
              <a:extLst>
                <a:ext uri="{FF2B5EF4-FFF2-40B4-BE49-F238E27FC236}">
                  <a16:creationId xmlns:a16="http://schemas.microsoft.com/office/drawing/2014/main" id="{BD990B8A-A12A-42FD-B275-B9D0C9105E9D}"/>
                </a:ext>
              </a:extLst>
            </p:cNvPr>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4589" name="Freeform 26">
            <a:extLst>
              <a:ext uri="{FF2B5EF4-FFF2-40B4-BE49-F238E27FC236}">
                <a16:creationId xmlns:a16="http://schemas.microsoft.com/office/drawing/2014/main" id="{03369842-51D2-41DA-894B-6BFCDE68E143}"/>
              </a:ext>
            </a:extLst>
          </p:cNvPr>
          <p:cNvSpPr>
            <a:spLocks/>
          </p:cNvSpPr>
          <p:nvPr/>
        </p:nvSpPr>
        <p:spPr bwMode="auto">
          <a:xfrm>
            <a:off x="5573713" y="2894013"/>
            <a:ext cx="1227137" cy="406400"/>
          </a:xfrm>
          <a:custGeom>
            <a:avLst/>
            <a:gdLst>
              <a:gd name="T0" fmla="*/ 2147483646 w 816"/>
              <a:gd name="T1" fmla="*/ 2147483646 h 302"/>
              <a:gd name="T2" fmla="*/ 2147483646 w 816"/>
              <a:gd name="T3" fmla="*/ 0 h 302"/>
              <a:gd name="T4" fmla="*/ 0 w 816"/>
              <a:gd name="T5" fmla="*/ 0 h 302"/>
              <a:gd name="T6" fmla="*/ 0 w 816"/>
              <a:gd name="T7" fmla="*/ 2147483646 h 302"/>
              <a:gd name="T8" fmla="*/ 2147483646 w 816"/>
              <a:gd name="T9" fmla="*/ 2147483646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4590" name="Group 27">
            <a:extLst>
              <a:ext uri="{FF2B5EF4-FFF2-40B4-BE49-F238E27FC236}">
                <a16:creationId xmlns:a16="http://schemas.microsoft.com/office/drawing/2014/main" id="{8F2BCCFF-C678-43B2-A27A-ACBDC0FC18B8}"/>
              </a:ext>
            </a:extLst>
          </p:cNvPr>
          <p:cNvGrpSpPr>
            <a:grpSpLocks/>
          </p:cNvGrpSpPr>
          <p:nvPr/>
        </p:nvGrpSpPr>
        <p:grpSpPr bwMode="auto">
          <a:xfrm>
            <a:off x="2193925" y="2879725"/>
            <a:ext cx="1265238" cy="398463"/>
            <a:chOff x="2328" y="1226"/>
            <a:chExt cx="841" cy="295"/>
          </a:xfrm>
        </p:grpSpPr>
        <p:sp>
          <p:nvSpPr>
            <p:cNvPr id="24601" name="Freeform 28">
              <a:extLst>
                <a:ext uri="{FF2B5EF4-FFF2-40B4-BE49-F238E27FC236}">
                  <a16:creationId xmlns:a16="http://schemas.microsoft.com/office/drawing/2014/main" id="{81733066-57BD-45A4-B265-E39AF6913F95}"/>
                </a:ext>
              </a:extLst>
            </p:cNvPr>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2" name="Rectangle 29">
              <a:extLst>
                <a:ext uri="{FF2B5EF4-FFF2-40B4-BE49-F238E27FC236}">
                  <a16:creationId xmlns:a16="http://schemas.microsoft.com/office/drawing/2014/main" id="{210A56FC-882A-4769-9E1E-B575AC82F7AE}"/>
                </a:ext>
              </a:extLst>
            </p:cNvPr>
            <p:cNvSpPr>
              <a:spLocks noChangeArrowheads="1"/>
            </p:cNvSpPr>
            <p:nvPr/>
          </p:nvSpPr>
          <p:spPr bwMode="auto">
            <a:xfrm>
              <a:off x="2336" y="1264"/>
              <a:ext cx="83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Employees</a:t>
              </a:r>
            </a:p>
          </p:txBody>
        </p:sp>
      </p:grpSp>
      <p:sp>
        <p:nvSpPr>
          <p:cNvPr id="24591" name="Rectangle 30">
            <a:extLst>
              <a:ext uri="{FF2B5EF4-FFF2-40B4-BE49-F238E27FC236}">
                <a16:creationId xmlns:a16="http://schemas.microsoft.com/office/drawing/2014/main" id="{FBACD58E-B318-43C9-8600-4B0FA4A935AF}"/>
              </a:ext>
            </a:extLst>
          </p:cNvPr>
          <p:cNvSpPr>
            <a:spLocks noChangeArrowheads="1"/>
          </p:cNvSpPr>
          <p:nvPr/>
        </p:nvSpPr>
        <p:spPr bwMode="auto">
          <a:xfrm>
            <a:off x="5489575" y="2947988"/>
            <a:ext cx="1422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Departments</a:t>
            </a:r>
          </a:p>
        </p:txBody>
      </p:sp>
      <p:sp>
        <p:nvSpPr>
          <p:cNvPr id="24592" name="Line 31">
            <a:extLst>
              <a:ext uri="{FF2B5EF4-FFF2-40B4-BE49-F238E27FC236}">
                <a16:creationId xmlns:a16="http://schemas.microsoft.com/office/drawing/2014/main" id="{2A24025E-2BC3-49F0-83DD-83FC7ED1E4BD}"/>
              </a:ext>
            </a:extLst>
          </p:cNvPr>
          <p:cNvSpPr>
            <a:spLocks noChangeShapeType="1"/>
          </p:cNvSpPr>
          <p:nvPr/>
        </p:nvSpPr>
        <p:spPr bwMode="auto">
          <a:xfrm flipH="1">
            <a:off x="3379788" y="3040063"/>
            <a:ext cx="515937"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3" name="Line 32">
            <a:extLst>
              <a:ext uri="{FF2B5EF4-FFF2-40B4-BE49-F238E27FC236}">
                <a16:creationId xmlns:a16="http://schemas.microsoft.com/office/drawing/2014/main" id="{DEAC36AD-0A81-40CB-B6C7-D6E0F8C25500}"/>
              </a:ext>
            </a:extLst>
          </p:cNvPr>
          <p:cNvSpPr>
            <a:spLocks noChangeShapeType="1"/>
          </p:cNvSpPr>
          <p:nvPr/>
        </p:nvSpPr>
        <p:spPr bwMode="auto">
          <a:xfrm flipV="1">
            <a:off x="5105400" y="3040063"/>
            <a:ext cx="438150" cy="793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4" name="Line 33">
            <a:extLst>
              <a:ext uri="{FF2B5EF4-FFF2-40B4-BE49-F238E27FC236}">
                <a16:creationId xmlns:a16="http://schemas.microsoft.com/office/drawing/2014/main" id="{83AEEACF-3267-495F-9C73-A5A3D10EFD7A}"/>
              </a:ext>
            </a:extLst>
          </p:cNvPr>
          <p:cNvSpPr>
            <a:spLocks noChangeShapeType="1"/>
          </p:cNvSpPr>
          <p:nvPr/>
        </p:nvSpPr>
        <p:spPr bwMode="auto">
          <a:xfrm flipH="1">
            <a:off x="3162300" y="2592388"/>
            <a:ext cx="228600" cy="2476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5" name="Line 34">
            <a:extLst>
              <a:ext uri="{FF2B5EF4-FFF2-40B4-BE49-F238E27FC236}">
                <a16:creationId xmlns:a16="http://schemas.microsoft.com/office/drawing/2014/main" id="{53F5C366-D486-4C8A-8063-D2BB013A6AC7}"/>
              </a:ext>
            </a:extLst>
          </p:cNvPr>
          <p:cNvSpPr>
            <a:spLocks noChangeShapeType="1"/>
          </p:cNvSpPr>
          <p:nvPr/>
        </p:nvSpPr>
        <p:spPr bwMode="auto">
          <a:xfrm>
            <a:off x="2735263" y="2268538"/>
            <a:ext cx="0" cy="5715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6" name="Line 35">
            <a:extLst>
              <a:ext uri="{FF2B5EF4-FFF2-40B4-BE49-F238E27FC236}">
                <a16:creationId xmlns:a16="http://schemas.microsoft.com/office/drawing/2014/main" id="{7784BE77-8FC0-41DA-9D87-7768187D4796}"/>
              </a:ext>
            </a:extLst>
          </p:cNvPr>
          <p:cNvSpPr>
            <a:spLocks noChangeShapeType="1"/>
          </p:cNvSpPr>
          <p:nvPr/>
        </p:nvSpPr>
        <p:spPr bwMode="auto">
          <a:xfrm>
            <a:off x="2236788" y="2592388"/>
            <a:ext cx="131762" cy="2476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7" name="Line 36">
            <a:extLst>
              <a:ext uri="{FF2B5EF4-FFF2-40B4-BE49-F238E27FC236}">
                <a16:creationId xmlns:a16="http://schemas.microsoft.com/office/drawing/2014/main" id="{DDD8A3EC-CECF-447F-9D88-4DDA020492A2}"/>
              </a:ext>
            </a:extLst>
          </p:cNvPr>
          <p:cNvSpPr>
            <a:spLocks noChangeShapeType="1"/>
          </p:cNvSpPr>
          <p:nvPr/>
        </p:nvSpPr>
        <p:spPr bwMode="auto">
          <a:xfrm>
            <a:off x="4467225" y="2074863"/>
            <a:ext cx="0" cy="5715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8" name="Line 37">
            <a:extLst>
              <a:ext uri="{FF2B5EF4-FFF2-40B4-BE49-F238E27FC236}">
                <a16:creationId xmlns:a16="http://schemas.microsoft.com/office/drawing/2014/main" id="{A94492A3-1AC8-4942-A25C-B7EF8846A2D9}"/>
              </a:ext>
            </a:extLst>
          </p:cNvPr>
          <p:cNvSpPr>
            <a:spLocks noChangeShapeType="1"/>
          </p:cNvSpPr>
          <p:nvPr/>
        </p:nvSpPr>
        <p:spPr bwMode="auto">
          <a:xfrm>
            <a:off x="5627688" y="2592388"/>
            <a:ext cx="204787" cy="31273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9" name="Line 38">
            <a:extLst>
              <a:ext uri="{FF2B5EF4-FFF2-40B4-BE49-F238E27FC236}">
                <a16:creationId xmlns:a16="http://schemas.microsoft.com/office/drawing/2014/main" id="{CFDF359A-6A74-4A78-B536-3F14CCB8BB8C}"/>
              </a:ext>
            </a:extLst>
          </p:cNvPr>
          <p:cNvSpPr>
            <a:spLocks noChangeShapeType="1"/>
          </p:cNvSpPr>
          <p:nvPr/>
        </p:nvSpPr>
        <p:spPr bwMode="auto">
          <a:xfrm>
            <a:off x="6127750" y="2333625"/>
            <a:ext cx="0" cy="5715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0" name="Line 39">
            <a:extLst>
              <a:ext uri="{FF2B5EF4-FFF2-40B4-BE49-F238E27FC236}">
                <a16:creationId xmlns:a16="http://schemas.microsoft.com/office/drawing/2014/main" id="{6FCF7865-B071-44F3-AD83-0AA0C50A768A}"/>
              </a:ext>
            </a:extLst>
          </p:cNvPr>
          <p:cNvSpPr>
            <a:spLocks noChangeShapeType="1"/>
          </p:cNvSpPr>
          <p:nvPr/>
        </p:nvSpPr>
        <p:spPr bwMode="auto">
          <a:xfrm flipH="1">
            <a:off x="6481763" y="2592388"/>
            <a:ext cx="157162" cy="31273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2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p:bldP spid="1628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3D88347-94F5-48C8-A4CF-970A3EC27C17}"/>
              </a:ext>
            </a:extLst>
          </p:cNvPr>
          <p:cNvSpPr>
            <a:spLocks noChangeArrowheads="1"/>
          </p:cNvSpPr>
          <p:nvPr/>
        </p:nvSpPr>
        <p:spPr bwMode="auto">
          <a:xfrm>
            <a:off x="685800" y="3810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3200">
                <a:solidFill>
                  <a:schemeClr val="tx2"/>
                </a:solidFill>
                <a:latin typeface="Comic Sans MS" panose="030F0702030302020204" pitchFamily="66" charset="0"/>
                <a:ea typeface="MS PGothic" panose="020B0600070205080204" pitchFamily="34" charset="-128"/>
              </a:rPr>
              <a:t>Translating a relationship set (without key constraint on any side) to a relation</a:t>
            </a:r>
          </a:p>
        </p:txBody>
      </p:sp>
      <p:sp>
        <p:nvSpPr>
          <p:cNvPr id="162820" name="Rectangle 4">
            <a:extLst>
              <a:ext uri="{FF2B5EF4-FFF2-40B4-BE49-F238E27FC236}">
                <a16:creationId xmlns:a16="http://schemas.microsoft.com/office/drawing/2014/main" id="{7EADAD03-55B0-4952-AD12-A1D0769B7C48}"/>
              </a:ext>
            </a:extLst>
          </p:cNvPr>
          <p:cNvSpPr>
            <a:spLocks noChangeArrowheads="1"/>
          </p:cNvSpPr>
          <p:nvPr/>
        </p:nvSpPr>
        <p:spPr bwMode="auto">
          <a:xfrm>
            <a:off x="852170" y="3840802"/>
            <a:ext cx="3657600" cy="230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dirty="0" err="1">
                <a:latin typeface="Comic Sans MS" panose="030F0702030302020204" pitchFamily="66" charset="0"/>
                <a:ea typeface="MS PGothic" panose="020B0600070205080204" pitchFamily="34" charset="-128"/>
              </a:rPr>
              <a:t>Works_in</a:t>
            </a:r>
            <a:r>
              <a:rPr lang="en-US" altLang="en-US" dirty="0">
                <a:latin typeface="Comic Sans MS" panose="030F0702030302020204" pitchFamily="66" charset="0"/>
                <a:ea typeface="MS PGothic" panose="020B0600070205080204" pitchFamily="34" charset="-128"/>
              </a:rPr>
              <a:t>(</a:t>
            </a:r>
            <a:r>
              <a:rPr lang="en-US" altLang="en-US" u="sng" dirty="0" err="1">
                <a:latin typeface="Comic Sans MS" panose="030F0702030302020204" pitchFamily="66" charset="0"/>
                <a:ea typeface="MS PGothic" panose="020B0600070205080204" pitchFamily="34" charset="-128"/>
              </a:rPr>
              <a:t>ssn</a:t>
            </a:r>
            <a:r>
              <a:rPr lang="en-US" altLang="en-US" dirty="0">
                <a:latin typeface="Comic Sans MS" panose="030F0702030302020204" pitchFamily="66" charset="0"/>
                <a:ea typeface="MS PGothic" panose="020B0600070205080204" pitchFamily="34" charset="-128"/>
              </a:rPr>
              <a:t> CHAR(11), </a:t>
            </a:r>
            <a:r>
              <a:rPr lang="en-US" altLang="en-US" u="sng" dirty="0">
                <a:latin typeface="Comic Sans MS" panose="030F0702030302020204" pitchFamily="66" charset="0"/>
                <a:ea typeface="MS PGothic" panose="020B0600070205080204" pitchFamily="34" charset="-128"/>
              </a:rPr>
              <a:t>did</a:t>
            </a:r>
            <a:r>
              <a:rPr lang="en-US" altLang="en-US" dirty="0">
                <a:latin typeface="Comic Sans MS" panose="030F0702030302020204" pitchFamily="66" charset="0"/>
                <a:ea typeface="MS PGothic" panose="020B0600070205080204" pitchFamily="34" charset="-128"/>
              </a:rPr>
              <a:t> integer, since date,</a:t>
            </a:r>
          </a:p>
          <a:p>
            <a:pPr eaLnBrk="1" hangingPunct="1"/>
            <a:endParaRPr lang="en-US" altLang="en-US" dirty="0">
              <a:latin typeface="Comic Sans MS" panose="030F0702030302020204" pitchFamily="66" charset="0"/>
              <a:ea typeface="MS PGothic" panose="020B0600070205080204" pitchFamily="34" charset="-128"/>
            </a:endParaRPr>
          </a:p>
          <a:p>
            <a:pPr eaLnBrk="1" hangingPunct="1"/>
            <a:r>
              <a:rPr lang="en-US" altLang="en-US" dirty="0">
                <a:latin typeface="Comic Sans MS" panose="030F0702030302020204" pitchFamily="66" charset="0"/>
                <a:ea typeface="MS PGothic" panose="020B0600070205080204" pitchFamily="34" charset="-128"/>
              </a:rPr>
              <a:t>PRIMARY KEY(SSN,DID), </a:t>
            </a:r>
          </a:p>
          <a:p>
            <a:pPr eaLnBrk="1" hangingPunct="1"/>
            <a:r>
              <a:rPr lang="en-US" altLang="en-US" dirty="0">
                <a:latin typeface="Comic Sans MS" panose="030F0702030302020204" pitchFamily="66" charset="0"/>
                <a:ea typeface="MS PGothic" panose="020B0600070205080204" pitchFamily="34" charset="-128"/>
              </a:rPr>
              <a:t>FOREIGN KEY(SSN)  references Employees(SSN),</a:t>
            </a:r>
          </a:p>
          <a:p>
            <a:pPr eaLnBrk="1" hangingPunct="1"/>
            <a:r>
              <a:rPr lang="en-US" altLang="en-US" dirty="0">
                <a:latin typeface="Comic Sans MS" panose="030F0702030302020204" pitchFamily="66" charset="0"/>
                <a:ea typeface="MS PGothic" panose="020B0600070205080204" pitchFamily="34" charset="-128"/>
              </a:rPr>
              <a:t>FOREIGN KEY(DID) references Departments(did) )</a:t>
            </a:r>
          </a:p>
        </p:txBody>
      </p:sp>
      <p:sp>
        <p:nvSpPr>
          <p:cNvPr id="24581" name="Freeform 6">
            <a:extLst>
              <a:ext uri="{FF2B5EF4-FFF2-40B4-BE49-F238E27FC236}">
                <a16:creationId xmlns:a16="http://schemas.microsoft.com/office/drawing/2014/main" id="{99AC754D-F8E4-436B-B29F-9C257C271E76}"/>
              </a:ext>
            </a:extLst>
          </p:cNvPr>
          <p:cNvSpPr>
            <a:spLocks/>
          </p:cNvSpPr>
          <p:nvPr/>
        </p:nvSpPr>
        <p:spPr bwMode="auto">
          <a:xfrm>
            <a:off x="5178425" y="2182813"/>
            <a:ext cx="682625" cy="439737"/>
          </a:xfrm>
          <a:custGeom>
            <a:avLst/>
            <a:gdLst>
              <a:gd name="T0" fmla="*/ 2147483646 w 454"/>
              <a:gd name="T1" fmla="*/ 2147483646 h 327"/>
              <a:gd name="T2" fmla="*/ 2147483646 w 454"/>
              <a:gd name="T3" fmla="*/ 2147483646 h 327"/>
              <a:gd name="T4" fmla="*/ 2147483646 w 454"/>
              <a:gd name="T5" fmla="*/ 2147483646 h 327"/>
              <a:gd name="T6" fmla="*/ 2147483646 w 454"/>
              <a:gd name="T7" fmla="*/ 2147483646 h 327"/>
              <a:gd name="T8" fmla="*/ 2147483646 w 454"/>
              <a:gd name="T9" fmla="*/ 2147483646 h 327"/>
              <a:gd name="T10" fmla="*/ 2147483646 w 454"/>
              <a:gd name="T11" fmla="*/ 2147483646 h 327"/>
              <a:gd name="T12" fmla="*/ 2147483646 w 454"/>
              <a:gd name="T13" fmla="*/ 2147483646 h 327"/>
              <a:gd name="T14" fmla="*/ 2147483646 w 454"/>
              <a:gd name="T15" fmla="*/ 2147483646 h 327"/>
              <a:gd name="T16" fmla="*/ 2147483646 w 454"/>
              <a:gd name="T17" fmla="*/ 0 h 327"/>
              <a:gd name="T18" fmla="*/ 2147483646 w 454"/>
              <a:gd name="T19" fmla="*/ 0 h 327"/>
              <a:gd name="T20" fmla="*/ 2147483646 w 454"/>
              <a:gd name="T21" fmla="*/ 2147483646 h 327"/>
              <a:gd name="T22" fmla="*/ 2147483646 w 454"/>
              <a:gd name="T23" fmla="*/ 2147483646 h 327"/>
              <a:gd name="T24" fmla="*/ 2147483646 w 454"/>
              <a:gd name="T25" fmla="*/ 2147483646 h 327"/>
              <a:gd name="T26" fmla="*/ 2147483646 w 454"/>
              <a:gd name="T27" fmla="*/ 2147483646 h 327"/>
              <a:gd name="T28" fmla="*/ 2147483646 w 454"/>
              <a:gd name="T29" fmla="*/ 2147483646 h 327"/>
              <a:gd name="T30" fmla="*/ 2147483646 w 454"/>
              <a:gd name="T31" fmla="*/ 2147483646 h 327"/>
              <a:gd name="T32" fmla="*/ 2147483646 w 454"/>
              <a:gd name="T33" fmla="*/ 2147483646 h 327"/>
              <a:gd name="T34" fmla="*/ 2147483646 w 454"/>
              <a:gd name="T35" fmla="*/ 2147483646 h 327"/>
              <a:gd name="T36" fmla="*/ 2147483646 w 454"/>
              <a:gd name="T37" fmla="*/ 2147483646 h 327"/>
              <a:gd name="T38" fmla="*/ 2147483646 w 454"/>
              <a:gd name="T39" fmla="*/ 2147483646 h 327"/>
              <a:gd name="T40" fmla="*/ 2147483646 w 454"/>
              <a:gd name="T41" fmla="*/ 2147483646 h 327"/>
              <a:gd name="T42" fmla="*/ 2147483646 w 454"/>
              <a:gd name="T43" fmla="*/ 2147483646 h 327"/>
              <a:gd name="T44" fmla="*/ 2147483646 w 454"/>
              <a:gd name="T45" fmla="*/ 2147483646 h 327"/>
              <a:gd name="T46" fmla="*/ 2147483646 w 454"/>
              <a:gd name="T47" fmla="*/ 2147483646 h 327"/>
              <a:gd name="T48" fmla="*/ 2147483646 w 454"/>
              <a:gd name="T49" fmla="*/ 2147483646 h 327"/>
              <a:gd name="T50" fmla="*/ 2147483646 w 454"/>
              <a:gd name="T51" fmla="*/ 2147483646 h 327"/>
              <a:gd name="T52" fmla="*/ 2147483646 w 454"/>
              <a:gd name="T53" fmla="*/ 2147483646 h 327"/>
              <a:gd name="T54" fmla="*/ 2147483646 w 454"/>
              <a:gd name="T55" fmla="*/ 2147483646 h 327"/>
              <a:gd name="T56" fmla="*/ 2147483646 w 454"/>
              <a:gd name="T57" fmla="*/ 2147483646 h 327"/>
              <a:gd name="T58" fmla="*/ 2147483646 w 454"/>
              <a:gd name="T59" fmla="*/ 2147483646 h 327"/>
              <a:gd name="T60" fmla="*/ 2147483646 w 454"/>
              <a:gd name="T61" fmla="*/ 2147483646 h 327"/>
              <a:gd name="T62" fmla="*/ 2147483646 w 454"/>
              <a:gd name="T63" fmla="*/ 2147483646 h 327"/>
              <a:gd name="T64" fmla="*/ 2147483646 w 454"/>
              <a:gd name="T65" fmla="*/ 2147483646 h 327"/>
              <a:gd name="T66" fmla="*/ 2147483646 w 454"/>
              <a:gd name="T67" fmla="*/ 2147483646 h 327"/>
              <a:gd name="T68" fmla="*/ 2147483646 w 454"/>
              <a:gd name="T69" fmla="*/ 2147483646 h 327"/>
              <a:gd name="T70" fmla="*/ 2147483646 w 454"/>
              <a:gd name="T71" fmla="*/ 2147483646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82" name="Freeform 7">
            <a:extLst>
              <a:ext uri="{FF2B5EF4-FFF2-40B4-BE49-F238E27FC236}">
                <a16:creationId xmlns:a16="http://schemas.microsoft.com/office/drawing/2014/main" id="{7992D5C2-D0A7-42EB-9513-B2953A9D0186}"/>
              </a:ext>
            </a:extLst>
          </p:cNvPr>
          <p:cNvSpPr>
            <a:spLocks/>
          </p:cNvSpPr>
          <p:nvPr/>
        </p:nvSpPr>
        <p:spPr bwMode="auto">
          <a:xfrm>
            <a:off x="6427788" y="2201863"/>
            <a:ext cx="865187" cy="420687"/>
          </a:xfrm>
          <a:custGeom>
            <a:avLst/>
            <a:gdLst>
              <a:gd name="T0" fmla="*/ 2147483646 w 575"/>
              <a:gd name="T1" fmla="*/ 2147483646 h 313"/>
              <a:gd name="T2" fmla="*/ 2147483646 w 575"/>
              <a:gd name="T3" fmla="*/ 2147483646 h 313"/>
              <a:gd name="T4" fmla="*/ 2147483646 w 575"/>
              <a:gd name="T5" fmla="*/ 2147483646 h 313"/>
              <a:gd name="T6" fmla="*/ 2147483646 w 575"/>
              <a:gd name="T7" fmla="*/ 2147483646 h 313"/>
              <a:gd name="T8" fmla="*/ 2147483646 w 575"/>
              <a:gd name="T9" fmla="*/ 2147483646 h 313"/>
              <a:gd name="T10" fmla="*/ 2147483646 w 575"/>
              <a:gd name="T11" fmla="*/ 2147483646 h 313"/>
              <a:gd name="T12" fmla="*/ 2147483646 w 575"/>
              <a:gd name="T13" fmla="*/ 2147483646 h 313"/>
              <a:gd name="T14" fmla="*/ 2147483646 w 575"/>
              <a:gd name="T15" fmla="*/ 2147483646 h 313"/>
              <a:gd name="T16" fmla="*/ 2147483646 w 575"/>
              <a:gd name="T17" fmla="*/ 2147483646 h 313"/>
              <a:gd name="T18" fmla="*/ 2147483646 w 575"/>
              <a:gd name="T19" fmla="*/ 2147483646 h 313"/>
              <a:gd name="T20" fmla="*/ 2147483646 w 575"/>
              <a:gd name="T21" fmla="*/ 2147483646 h 313"/>
              <a:gd name="T22" fmla="*/ 2147483646 w 575"/>
              <a:gd name="T23" fmla="*/ 2147483646 h 313"/>
              <a:gd name="T24" fmla="*/ 2147483646 w 575"/>
              <a:gd name="T25" fmla="*/ 2147483646 h 313"/>
              <a:gd name="T26" fmla="*/ 2147483646 w 575"/>
              <a:gd name="T27" fmla="*/ 2147483646 h 313"/>
              <a:gd name="T28" fmla="*/ 2147483646 w 575"/>
              <a:gd name="T29" fmla="*/ 2147483646 h 313"/>
              <a:gd name="T30" fmla="*/ 2147483646 w 575"/>
              <a:gd name="T31" fmla="*/ 2147483646 h 313"/>
              <a:gd name="T32" fmla="*/ 2147483646 w 575"/>
              <a:gd name="T33" fmla="*/ 2147483646 h 313"/>
              <a:gd name="T34" fmla="*/ 2147483646 w 575"/>
              <a:gd name="T35" fmla="*/ 2147483646 h 313"/>
              <a:gd name="T36" fmla="*/ 2147483646 w 575"/>
              <a:gd name="T37" fmla="*/ 2147483646 h 313"/>
              <a:gd name="T38" fmla="*/ 2147483646 w 575"/>
              <a:gd name="T39" fmla="*/ 2147483646 h 313"/>
              <a:gd name="T40" fmla="*/ 2147483646 w 575"/>
              <a:gd name="T41" fmla="*/ 2147483646 h 313"/>
              <a:gd name="T42" fmla="*/ 2147483646 w 575"/>
              <a:gd name="T43" fmla="*/ 2147483646 h 313"/>
              <a:gd name="T44" fmla="*/ 2147483646 w 575"/>
              <a:gd name="T45" fmla="*/ 2147483646 h 313"/>
              <a:gd name="T46" fmla="*/ 2147483646 w 575"/>
              <a:gd name="T47" fmla="*/ 2147483646 h 313"/>
              <a:gd name="T48" fmla="*/ 2147483646 w 575"/>
              <a:gd name="T49" fmla="*/ 2147483646 h 313"/>
              <a:gd name="T50" fmla="*/ 2147483646 w 575"/>
              <a:gd name="T51" fmla="*/ 2147483646 h 313"/>
              <a:gd name="T52" fmla="*/ 2147483646 w 575"/>
              <a:gd name="T53" fmla="*/ 0 h 313"/>
              <a:gd name="T54" fmla="*/ 2147483646 w 575"/>
              <a:gd name="T55" fmla="*/ 0 h 313"/>
              <a:gd name="T56" fmla="*/ 2147483646 w 575"/>
              <a:gd name="T57" fmla="*/ 2147483646 h 313"/>
              <a:gd name="T58" fmla="*/ 2147483646 w 575"/>
              <a:gd name="T59" fmla="*/ 2147483646 h 313"/>
              <a:gd name="T60" fmla="*/ 2147483646 w 575"/>
              <a:gd name="T61" fmla="*/ 2147483646 h 313"/>
              <a:gd name="T62" fmla="*/ 2147483646 w 575"/>
              <a:gd name="T63" fmla="*/ 2147483646 h 313"/>
              <a:gd name="T64" fmla="*/ 2147483646 w 575"/>
              <a:gd name="T65" fmla="*/ 2147483646 h 313"/>
              <a:gd name="T66" fmla="*/ 2147483646 w 575"/>
              <a:gd name="T67" fmla="*/ 2147483646 h 313"/>
              <a:gd name="T68" fmla="*/ 2147483646 w 575"/>
              <a:gd name="T69" fmla="*/ 2147483646 h 313"/>
              <a:gd name="T70" fmla="*/ 2147483646 w 575"/>
              <a:gd name="T71" fmla="*/ 2147483646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4583" name="Group 8">
            <a:extLst>
              <a:ext uri="{FF2B5EF4-FFF2-40B4-BE49-F238E27FC236}">
                <a16:creationId xmlns:a16="http://schemas.microsoft.com/office/drawing/2014/main" id="{BE864944-2205-443C-88B7-740A39942A83}"/>
              </a:ext>
            </a:extLst>
          </p:cNvPr>
          <p:cNvGrpSpPr>
            <a:grpSpLocks/>
          </p:cNvGrpSpPr>
          <p:nvPr/>
        </p:nvGrpSpPr>
        <p:grpSpPr bwMode="auto">
          <a:xfrm>
            <a:off x="5715000" y="1920875"/>
            <a:ext cx="890588" cy="441325"/>
            <a:chOff x="4672" y="468"/>
            <a:chExt cx="592" cy="327"/>
          </a:xfrm>
        </p:grpSpPr>
        <p:sp>
          <p:nvSpPr>
            <p:cNvPr id="24613" name="Freeform 9">
              <a:extLst>
                <a:ext uri="{FF2B5EF4-FFF2-40B4-BE49-F238E27FC236}">
                  <a16:creationId xmlns:a16="http://schemas.microsoft.com/office/drawing/2014/main" id="{73E959D8-EAC3-48CD-A254-65A9C4C760CE}"/>
                </a:ext>
              </a:extLst>
            </p:cNvPr>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14" name="Rectangle 10">
              <a:extLst>
                <a:ext uri="{FF2B5EF4-FFF2-40B4-BE49-F238E27FC236}">
                  <a16:creationId xmlns:a16="http://schemas.microsoft.com/office/drawing/2014/main" id="{E5510DF0-F9E6-4665-B3FB-8C608F85CFC9}"/>
                </a:ext>
              </a:extLst>
            </p:cNvPr>
            <p:cNvSpPr>
              <a:spLocks noChangeArrowheads="1"/>
            </p:cNvSpPr>
            <p:nvPr/>
          </p:nvSpPr>
          <p:spPr bwMode="auto">
            <a:xfrm>
              <a:off x="4696" y="508"/>
              <a:ext cx="55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dname</a:t>
              </a:r>
            </a:p>
          </p:txBody>
        </p:sp>
      </p:grpSp>
      <p:sp>
        <p:nvSpPr>
          <p:cNvPr id="24584" name="Rectangle 11">
            <a:extLst>
              <a:ext uri="{FF2B5EF4-FFF2-40B4-BE49-F238E27FC236}">
                <a16:creationId xmlns:a16="http://schemas.microsoft.com/office/drawing/2014/main" id="{E2D660AA-51AE-47C5-876B-27476CF06667}"/>
              </a:ext>
            </a:extLst>
          </p:cNvPr>
          <p:cNvSpPr>
            <a:spLocks noChangeArrowheads="1"/>
          </p:cNvSpPr>
          <p:nvPr/>
        </p:nvSpPr>
        <p:spPr bwMode="auto">
          <a:xfrm>
            <a:off x="6480175" y="2249488"/>
            <a:ext cx="8572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budget</a:t>
            </a:r>
          </a:p>
        </p:txBody>
      </p:sp>
      <p:sp>
        <p:nvSpPr>
          <p:cNvPr id="24585" name="Rectangle 12">
            <a:extLst>
              <a:ext uri="{FF2B5EF4-FFF2-40B4-BE49-F238E27FC236}">
                <a16:creationId xmlns:a16="http://schemas.microsoft.com/office/drawing/2014/main" id="{6E2CB64F-7504-46AD-8ABF-DC6C9E0CF2DC}"/>
              </a:ext>
            </a:extLst>
          </p:cNvPr>
          <p:cNvSpPr>
            <a:spLocks noChangeArrowheads="1"/>
          </p:cNvSpPr>
          <p:nvPr/>
        </p:nvSpPr>
        <p:spPr bwMode="auto">
          <a:xfrm>
            <a:off x="5272088" y="2249488"/>
            <a:ext cx="485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did</a:t>
            </a:r>
          </a:p>
        </p:txBody>
      </p:sp>
      <p:grpSp>
        <p:nvGrpSpPr>
          <p:cNvPr id="24586" name="Group 13">
            <a:extLst>
              <a:ext uri="{FF2B5EF4-FFF2-40B4-BE49-F238E27FC236}">
                <a16:creationId xmlns:a16="http://schemas.microsoft.com/office/drawing/2014/main" id="{F9F2313C-35F8-4972-8328-9408D8D1C41A}"/>
              </a:ext>
            </a:extLst>
          </p:cNvPr>
          <p:cNvGrpSpPr>
            <a:grpSpLocks/>
          </p:cNvGrpSpPr>
          <p:nvPr/>
        </p:nvGrpSpPr>
        <p:grpSpPr bwMode="auto">
          <a:xfrm>
            <a:off x="4137025" y="1600200"/>
            <a:ext cx="700088" cy="441325"/>
            <a:chOff x="3620" y="276"/>
            <a:chExt cx="466" cy="327"/>
          </a:xfrm>
        </p:grpSpPr>
        <p:sp>
          <p:nvSpPr>
            <p:cNvPr id="24611" name="Freeform 14">
              <a:extLst>
                <a:ext uri="{FF2B5EF4-FFF2-40B4-BE49-F238E27FC236}">
                  <a16:creationId xmlns:a16="http://schemas.microsoft.com/office/drawing/2014/main" id="{E60CFF64-9AEF-40C9-8F3E-2D286A086593}"/>
                </a:ext>
              </a:extLst>
            </p:cNvPr>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12" name="Rectangle 15">
              <a:extLst>
                <a:ext uri="{FF2B5EF4-FFF2-40B4-BE49-F238E27FC236}">
                  <a16:creationId xmlns:a16="http://schemas.microsoft.com/office/drawing/2014/main" id="{A67A96C2-FC77-4A59-BABD-ED971870D9E6}"/>
                </a:ext>
              </a:extLst>
            </p:cNvPr>
            <p:cNvSpPr>
              <a:spLocks noChangeArrowheads="1"/>
            </p:cNvSpPr>
            <p:nvPr/>
          </p:nvSpPr>
          <p:spPr bwMode="auto">
            <a:xfrm>
              <a:off x="3620" y="335"/>
              <a:ext cx="46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since</a:t>
              </a:r>
            </a:p>
          </p:txBody>
        </p:sp>
      </p:grpSp>
      <p:grpSp>
        <p:nvGrpSpPr>
          <p:cNvPr id="24587" name="Group 16">
            <a:extLst>
              <a:ext uri="{FF2B5EF4-FFF2-40B4-BE49-F238E27FC236}">
                <a16:creationId xmlns:a16="http://schemas.microsoft.com/office/drawing/2014/main" id="{5BC964ED-7A29-4484-8AAB-58D7692B2135}"/>
              </a:ext>
            </a:extLst>
          </p:cNvPr>
          <p:cNvGrpSpPr>
            <a:grpSpLocks/>
          </p:cNvGrpSpPr>
          <p:nvPr/>
        </p:nvGrpSpPr>
        <p:grpSpPr bwMode="auto">
          <a:xfrm>
            <a:off x="1804988" y="1846263"/>
            <a:ext cx="1931987" cy="763587"/>
            <a:chOff x="2069" y="458"/>
            <a:chExt cx="1285" cy="567"/>
          </a:xfrm>
        </p:grpSpPr>
        <p:sp>
          <p:nvSpPr>
            <p:cNvPr id="24605" name="Freeform 17">
              <a:extLst>
                <a:ext uri="{FF2B5EF4-FFF2-40B4-BE49-F238E27FC236}">
                  <a16:creationId xmlns:a16="http://schemas.microsoft.com/office/drawing/2014/main" id="{92A56331-231C-46B8-AAA1-936BD7EB48A5}"/>
                </a:ext>
              </a:extLst>
            </p:cNvPr>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6" name="Freeform 18">
              <a:extLst>
                <a:ext uri="{FF2B5EF4-FFF2-40B4-BE49-F238E27FC236}">
                  <a16:creationId xmlns:a16="http://schemas.microsoft.com/office/drawing/2014/main" id="{35C3E9A6-F6FC-4EDB-A1EE-D6068B97F676}"/>
                </a:ext>
              </a:extLst>
            </p:cNvPr>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7" name="Freeform 19">
              <a:extLst>
                <a:ext uri="{FF2B5EF4-FFF2-40B4-BE49-F238E27FC236}">
                  <a16:creationId xmlns:a16="http://schemas.microsoft.com/office/drawing/2014/main" id="{5D3582E0-9309-496E-A7DB-6D1DB05AA8DD}"/>
                </a:ext>
              </a:extLst>
            </p:cNvPr>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8" name="Rectangle 20">
              <a:extLst>
                <a:ext uri="{FF2B5EF4-FFF2-40B4-BE49-F238E27FC236}">
                  <a16:creationId xmlns:a16="http://schemas.microsoft.com/office/drawing/2014/main" id="{DDEC0840-42F8-4991-9CC7-BF382241827C}"/>
                </a:ext>
              </a:extLst>
            </p:cNvPr>
            <p:cNvSpPr>
              <a:spLocks noChangeArrowheads="1"/>
            </p:cNvSpPr>
            <p:nvPr/>
          </p:nvSpPr>
          <p:spPr bwMode="auto">
            <a:xfrm>
              <a:off x="2976" y="758"/>
              <a:ext cx="28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lot</a:t>
              </a:r>
            </a:p>
          </p:txBody>
        </p:sp>
        <p:sp>
          <p:nvSpPr>
            <p:cNvPr id="24609" name="Rectangle 21">
              <a:extLst>
                <a:ext uri="{FF2B5EF4-FFF2-40B4-BE49-F238E27FC236}">
                  <a16:creationId xmlns:a16="http://schemas.microsoft.com/office/drawing/2014/main" id="{940F2317-3AC9-498B-9BD6-CE9B310CE565}"/>
                </a:ext>
              </a:extLst>
            </p:cNvPr>
            <p:cNvSpPr>
              <a:spLocks noChangeArrowheads="1"/>
            </p:cNvSpPr>
            <p:nvPr/>
          </p:nvSpPr>
          <p:spPr bwMode="auto">
            <a:xfrm>
              <a:off x="2470" y="497"/>
              <a:ext cx="47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name</a:t>
              </a:r>
            </a:p>
          </p:txBody>
        </p:sp>
        <p:sp>
          <p:nvSpPr>
            <p:cNvPr id="24610" name="Rectangle 22">
              <a:extLst>
                <a:ext uri="{FF2B5EF4-FFF2-40B4-BE49-F238E27FC236}">
                  <a16:creationId xmlns:a16="http://schemas.microsoft.com/office/drawing/2014/main" id="{F092387F-BBA9-4B8B-9427-E425C5DDA59D}"/>
                </a:ext>
              </a:extLst>
            </p:cNvPr>
            <p:cNvSpPr>
              <a:spLocks noChangeArrowheads="1"/>
            </p:cNvSpPr>
            <p:nvPr/>
          </p:nvSpPr>
          <p:spPr bwMode="auto">
            <a:xfrm>
              <a:off x="2121" y="751"/>
              <a:ext cx="35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ssn</a:t>
              </a:r>
            </a:p>
          </p:txBody>
        </p:sp>
      </p:grpSp>
      <p:grpSp>
        <p:nvGrpSpPr>
          <p:cNvPr id="24588" name="Group 23">
            <a:extLst>
              <a:ext uri="{FF2B5EF4-FFF2-40B4-BE49-F238E27FC236}">
                <a16:creationId xmlns:a16="http://schemas.microsoft.com/office/drawing/2014/main" id="{2102749B-3EBD-4C08-927E-74EF7B8720D4}"/>
              </a:ext>
            </a:extLst>
          </p:cNvPr>
          <p:cNvGrpSpPr>
            <a:grpSpLocks/>
          </p:cNvGrpSpPr>
          <p:nvPr/>
        </p:nvGrpSpPr>
        <p:grpSpPr bwMode="auto">
          <a:xfrm>
            <a:off x="3975100" y="2647950"/>
            <a:ext cx="1193800" cy="781050"/>
            <a:chOff x="3456" y="1053"/>
            <a:chExt cx="794" cy="580"/>
          </a:xfrm>
        </p:grpSpPr>
        <p:sp>
          <p:nvSpPr>
            <p:cNvPr id="24603" name="Rectangle 24">
              <a:extLst>
                <a:ext uri="{FF2B5EF4-FFF2-40B4-BE49-F238E27FC236}">
                  <a16:creationId xmlns:a16="http://schemas.microsoft.com/office/drawing/2014/main" id="{97877A74-DBB4-40D2-9EE8-0DE6C0BC723E}"/>
                </a:ext>
              </a:extLst>
            </p:cNvPr>
            <p:cNvSpPr>
              <a:spLocks noChangeArrowheads="1"/>
            </p:cNvSpPr>
            <p:nvPr/>
          </p:nvSpPr>
          <p:spPr bwMode="auto">
            <a:xfrm>
              <a:off x="3521" y="1268"/>
              <a:ext cx="729"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Works_in</a:t>
              </a:r>
            </a:p>
          </p:txBody>
        </p:sp>
        <p:sp>
          <p:nvSpPr>
            <p:cNvPr id="24604" name="Freeform 25">
              <a:extLst>
                <a:ext uri="{FF2B5EF4-FFF2-40B4-BE49-F238E27FC236}">
                  <a16:creationId xmlns:a16="http://schemas.microsoft.com/office/drawing/2014/main" id="{BD990B8A-A12A-42FD-B275-B9D0C9105E9D}"/>
                </a:ext>
              </a:extLst>
            </p:cNvPr>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4589" name="Freeform 26">
            <a:extLst>
              <a:ext uri="{FF2B5EF4-FFF2-40B4-BE49-F238E27FC236}">
                <a16:creationId xmlns:a16="http://schemas.microsoft.com/office/drawing/2014/main" id="{03369842-51D2-41DA-894B-6BFCDE68E143}"/>
              </a:ext>
            </a:extLst>
          </p:cNvPr>
          <p:cNvSpPr>
            <a:spLocks/>
          </p:cNvSpPr>
          <p:nvPr/>
        </p:nvSpPr>
        <p:spPr bwMode="auto">
          <a:xfrm>
            <a:off x="5573713" y="2894013"/>
            <a:ext cx="1227137" cy="406400"/>
          </a:xfrm>
          <a:custGeom>
            <a:avLst/>
            <a:gdLst>
              <a:gd name="T0" fmla="*/ 2147483646 w 816"/>
              <a:gd name="T1" fmla="*/ 2147483646 h 302"/>
              <a:gd name="T2" fmla="*/ 2147483646 w 816"/>
              <a:gd name="T3" fmla="*/ 0 h 302"/>
              <a:gd name="T4" fmla="*/ 0 w 816"/>
              <a:gd name="T5" fmla="*/ 0 h 302"/>
              <a:gd name="T6" fmla="*/ 0 w 816"/>
              <a:gd name="T7" fmla="*/ 2147483646 h 302"/>
              <a:gd name="T8" fmla="*/ 2147483646 w 816"/>
              <a:gd name="T9" fmla="*/ 2147483646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4590" name="Group 27">
            <a:extLst>
              <a:ext uri="{FF2B5EF4-FFF2-40B4-BE49-F238E27FC236}">
                <a16:creationId xmlns:a16="http://schemas.microsoft.com/office/drawing/2014/main" id="{8F2BCCFF-C678-43B2-A27A-ACBDC0FC18B8}"/>
              </a:ext>
            </a:extLst>
          </p:cNvPr>
          <p:cNvGrpSpPr>
            <a:grpSpLocks/>
          </p:cNvGrpSpPr>
          <p:nvPr/>
        </p:nvGrpSpPr>
        <p:grpSpPr bwMode="auto">
          <a:xfrm>
            <a:off x="2193925" y="2879725"/>
            <a:ext cx="1265238" cy="398463"/>
            <a:chOff x="2328" y="1226"/>
            <a:chExt cx="841" cy="295"/>
          </a:xfrm>
        </p:grpSpPr>
        <p:sp>
          <p:nvSpPr>
            <p:cNvPr id="24601" name="Freeform 28">
              <a:extLst>
                <a:ext uri="{FF2B5EF4-FFF2-40B4-BE49-F238E27FC236}">
                  <a16:creationId xmlns:a16="http://schemas.microsoft.com/office/drawing/2014/main" id="{81733066-57BD-45A4-B265-E39AF6913F95}"/>
                </a:ext>
              </a:extLst>
            </p:cNvPr>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2" name="Rectangle 29">
              <a:extLst>
                <a:ext uri="{FF2B5EF4-FFF2-40B4-BE49-F238E27FC236}">
                  <a16:creationId xmlns:a16="http://schemas.microsoft.com/office/drawing/2014/main" id="{210A56FC-882A-4769-9E1E-B575AC82F7AE}"/>
                </a:ext>
              </a:extLst>
            </p:cNvPr>
            <p:cNvSpPr>
              <a:spLocks noChangeArrowheads="1"/>
            </p:cNvSpPr>
            <p:nvPr/>
          </p:nvSpPr>
          <p:spPr bwMode="auto">
            <a:xfrm>
              <a:off x="2336" y="1264"/>
              <a:ext cx="83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Employees</a:t>
              </a:r>
            </a:p>
          </p:txBody>
        </p:sp>
      </p:grpSp>
      <p:sp>
        <p:nvSpPr>
          <p:cNvPr id="24591" name="Rectangle 30">
            <a:extLst>
              <a:ext uri="{FF2B5EF4-FFF2-40B4-BE49-F238E27FC236}">
                <a16:creationId xmlns:a16="http://schemas.microsoft.com/office/drawing/2014/main" id="{FBACD58E-B318-43C9-8600-4B0FA4A935AF}"/>
              </a:ext>
            </a:extLst>
          </p:cNvPr>
          <p:cNvSpPr>
            <a:spLocks noChangeArrowheads="1"/>
          </p:cNvSpPr>
          <p:nvPr/>
        </p:nvSpPr>
        <p:spPr bwMode="auto">
          <a:xfrm>
            <a:off x="5489575" y="2947988"/>
            <a:ext cx="1422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Departments</a:t>
            </a:r>
          </a:p>
        </p:txBody>
      </p:sp>
      <p:sp>
        <p:nvSpPr>
          <p:cNvPr id="24592" name="Line 31">
            <a:extLst>
              <a:ext uri="{FF2B5EF4-FFF2-40B4-BE49-F238E27FC236}">
                <a16:creationId xmlns:a16="http://schemas.microsoft.com/office/drawing/2014/main" id="{2A24025E-2BC3-49F0-83DD-83FC7ED1E4BD}"/>
              </a:ext>
            </a:extLst>
          </p:cNvPr>
          <p:cNvSpPr>
            <a:spLocks noChangeShapeType="1"/>
          </p:cNvSpPr>
          <p:nvPr/>
        </p:nvSpPr>
        <p:spPr bwMode="auto">
          <a:xfrm flipH="1">
            <a:off x="3379788" y="3040063"/>
            <a:ext cx="515937"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3" name="Line 32">
            <a:extLst>
              <a:ext uri="{FF2B5EF4-FFF2-40B4-BE49-F238E27FC236}">
                <a16:creationId xmlns:a16="http://schemas.microsoft.com/office/drawing/2014/main" id="{DEAC36AD-0A81-40CB-B6C7-D6E0F8C25500}"/>
              </a:ext>
            </a:extLst>
          </p:cNvPr>
          <p:cNvSpPr>
            <a:spLocks noChangeShapeType="1"/>
          </p:cNvSpPr>
          <p:nvPr/>
        </p:nvSpPr>
        <p:spPr bwMode="auto">
          <a:xfrm flipV="1">
            <a:off x="5105400" y="3040063"/>
            <a:ext cx="438150" cy="7937"/>
          </a:xfrm>
          <a:prstGeom prst="line">
            <a:avLst/>
          </a:prstGeom>
          <a:noFill/>
          <a:ln w="5715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4" name="Line 33">
            <a:extLst>
              <a:ext uri="{FF2B5EF4-FFF2-40B4-BE49-F238E27FC236}">
                <a16:creationId xmlns:a16="http://schemas.microsoft.com/office/drawing/2014/main" id="{83AEEACF-3267-495F-9C73-A5A3D10EFD7A}"/>
              </a:ext>
            </a:extLst>
          </p:cNvPr>
          <p:cNvSpPr>
            <a:spLocks noChangeShapeType="1"/>
          </p:cNvSpPr>
          <p:nvPr/>
        </p:nvSpPr>
        <p:spPr bwMode="auto">
          <a:xfrm flipH="1">
            <a:off x="3162300" y="2592388"/>
            <a:ext cx="228600" cy="2476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5" name="Line 34">
            <a:extLst>
              <a:ext uri="{FF2B5EF4-FFF2-40B4-BE49-F238E27FC236}">
                <a16:creationId xmlns:a16="http://schemas.microsoft.com/office/drawing/2014/main" id="{53F5C366-D486-4C8A-8063-D2BB013A6AC7}"/>
              </a:ext>
            </a:extLst>
          </p:cNvPr>
          <p:cNvSpPr>
            <a:spLocks noChangeShapeType="1"/>
          </p:cNvSpPr>
          <p:nvPr/>
        </p:nvSpPr>
        <p:spPr bwMode="auto">
          <a:xfrm>
            <a:off x="2735263" y="2268538"/>
            <a:ext cx="0" cy="5715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6" name="Line 35">
            <a:extLst>
              <a:ext uri="{FF2B5EF4-FFF2-40B4-BE49-F238E27FC236}">
                <a16:creationId xmlns:a16="http://schemas.microsoft.com/office/drawing/2014/main" id="{7784BE77-8FC0-41DA-9D87-7768187D4796}"/>
              </a:ext>
            </a:extLst>
          </p:cNvPr>
          <p:cNvSpPr>
            <a:spLocks noChangeShapeType="1"/>
          </p:cNvSpPr>
          <p:nvPr/>
        </p:nvSpPr>
        <p:spPr bwMode="auto">
          <a:xfrm>
            <a:off x="2236788" y="2592388"/>
            <a:ext cx="131762" cy="2476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7" name="Line 36">
            <a:extLst>
              <a:ext uri="{FF2B5EF4-FFF2-40B4-BE49-F238E27FC236}">
                <a16:creationId xmlns:a16="http://schemas.microsoft.com/office/drawing/2014/main" id="{DDD8A3EC-CECF-447F-9D88-4DDA020492A2}"/>
              </a:ext>
            </a:extLst>
          </p:cNvPr>
          <p:cNvSpPr>
            <a:spLocks noChangeShapeType="1"/>
          </p:cNvSpPr>
          <p:nvPr/>
        </p:nvSpPr>
        <p:spPr bwMode="auto">
          <a:xfrm>
            <a:off x="4467225" y="2074863"/>
            <a:ext cx="0" cy="5715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8" name="Line 37">
            <a:extLst>
              <a:ext uri="{FF2B5EF4-FFF2-40B4-BE49-F238E27FC236}">
                <a16:creationId xmlns:a16="http://schemas.microsoft.com/office/drawing/2014/main" id="{A94492A3-1AC8-4942-A25C-B7EF8846A2D9}"/>
              </a:ext>
            </a:extLst>
          </p:cNvPr>
          <p:cNvSpPr>
            <a:spLocks noChangeShapeType="1"/>
          </p:cNvSpPr>
          <p:nvPr/>
        </p:nvSpPr>
        <p:spPr bwMode="auto">
          <a:xfrm>
            <a:off x="5627688" y="2592388"/>
            <a:ext cx="204787" cy="31273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9" name="Line 38">
            <a:extLst>
              <a:ext uri="{FF2B5EF4-FFF2-40B4-BE49-F238E27FC236}">
                <a16:creationId xmlns:a16="http://schemas.microsoft.com/office/drawing/2014/main" id="{CFDF359A-6A74-4A78-B536-3F14CCB8BB8C}"/>
              </a:ext>
            </a:extLst>
          </p:cNvPr>
          <p:cNvSpPr>
            <a:spLocks noChangeShapeType="1"/>
          </p:cNvSpPr>
          <p:nvPr/>
        </p:nvSpPr>
        <p:spPr bwMode="auto">
          <a:xfrm>
            <a:off x="6127750" y="2333625"/>
            <a:ext cx="0" cy="5715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0" name="Line 39">
            <a:extLst>
              <a:ext uri="{FF2B5EF4-FFF2-40B4-BE49-F238E27FC236}">
                <a16:creationId xmlns:a16="http://schemas.microsoft.com/office/drawing/2014/main" id="{6FCF7865-B071-44F3-AD83-0AA0C50A768A}"/>
              </a:ext>
            </a:extLst>
          </p:cNvPr>
          <p:cNvSpPr>
            <a:spLocks noChangeShapeType="1"/>
          </p:cNvSpPr>
          <p:nvPr/>
        </p:nvSpPr>
        <p:spPr bwMode="auto">
          <a:xfrm flipH="1">
            <a:off x="6481763" y="2592388"/>
            <a:ext cx="157162" cy="31273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extBox 1">
            <a:extLst>
              <a:ext uri="{FF2B5EF4-FFF2-40B4-BE49-F238E27FC236}">
                <a16:creationId xmlns:a16="http://schemas.microsoft.com/office/drawing/2014/main" id="{B228EF2E-799C-43EE-81BE-903AEB7BFA4E}"/>
              </a:ext>
            </a:extLst>
          </p:cNvPr>
          <p:cNvSpPr txBox="1"/>
          <p:nvPr/>
        </p:nvSpPr>
        <p:spPr>
          <a:xfrm>
            <a:off x="4634232" y="3625851"/>
            <a:ext cx="4111625" cy="2492990"/>
          </a:xfrm>
          <a:prstGeom prst="rect">
            <a:avLst/>
          </a:prstGeom>
          <a:noFill/>
        </p:spPr>
        <p:txBody>
          <a:bodyPr wrap="square" rtlCol="0">
            <a:spAutoFit/>
          </a:bodyPr>
          <a:lstStyle/>
          <a:p>
            <a:r>
              <a:rPr lang="en-US" sz="2000" dirty="0">
                <a:solidFill>
                  <a:schemeClr val="accent2"/>
                </a:solidFill>
              </a:rPr>
              <a:t>How to enforce the total participation shown above?</a:t>
            </a:r>
          </a:p>
          <a:p>
            <a:endParaRPr lang="en-US" sz="2000" dirty="0">
              <a:solidFill>
                <a:schemeClr val="accent2"/>
              </a:solidFill>
            </a:endParaRPr>
          </a:p>
          <a:p>
            <a:r>
              <a:rPr lang="en-US" sz="1600" dirty="0">
                <a:solidFill>
                  <a:schemeClr val="accent2"/>
                </a:solidFill>
              </a:rPr>
              <a:t>Define a database trigger that every time a new department is inserted into the Departments table, a new row with an SSN associated with that department did, and the did must be inserted into the </a:t>
            </a:r>
            <a:r>
              <a:rPr lang="en-US" sz="1600" dirty="0" err="1">
                <a:solidFill>
                  <a:schemeClr val="accent2"/>
                </a:solidFill>
              </a:rPr>
              <a:t>works_in</a:t>
            </a:r>
            <a:r>
              <a:rPr lang="en-US" sz="1600" dirty="0">
                <a:solidFill>
                  <a:schemeClr val="accent2"/>
                </a:solidFill>
              </a:rPr>
              <a:t> table as well.</a:t>
            </a:r>
          </a:p>
        </p:txBody>
      </p:sp>
    </p:spTree>
    <p:extLst>
      <p:ext uri="{BB962C8B-B14F-4D97-AF65-F5344CB8AC3E}">
        <p14:creationId xmlns:p14="http://schemas.microsoft.com/office/powerpoint/2010/main" val="2604019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51D28FC-540E-4AFC-8910-D1A513399966}"/>
              </a:ext>
            </a:extLst>
          </p:cNvPr>
          <p:cNvSpPr>
            <a:spLocks noChangeArrowheads="1"/>
          </p:cNvSpPr>
          <p:nvPr/>
        </p:nvSpPr>
        <p:spPr bwMode="auto">
          <a:xfrm>
            <a:off x="425450" y="193675"/>
            <a:ext cx="82296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2800">
                <a:solidFill>
                  <a:schemeClr val="tx2"/>
                </a:solidFill>
                <a:latin typeface="Comic Sans MS" panose="030F0702030302020204" pitchFamily="66" charset="0"/>
                <a:ea typeface="MS PGothic" panose="020B0600070205080204" pitchFamily="34" charset="-128"/>
              </a:rPr>
              <a:t>Entity set with a key constraint on one side</a:t>
            </a:r>
          </a:p>
        </p:txBody>
      </p:sp>
      <p:sp>
        <p:nvSpPr>
          <p:cNvPr id="156675" name="Rectangle 3">
            <a:extLst>
              <a:ext uri="{FF2B5EF4-FFF2-40B4-BE49-F238E27FC236}">
                <a16:creationId xmlns:a16="http://schemas.microsoft.com/office/drawing/2014/main" id="{01779957-167A-473E-BDE3-DEFE898F7EB5}"/>
              </a:ext>
            </a:extLst>
          </p:cNvPr>
          <p:cNvSpPr>
            <a:spLocks noChangeArrowheads="1"/>
          </p:cNvSpPr>
          <p:nvPr/>
        </p:nvSpPr>
        <p:spPr bwMode="auto">
          <a:xfrm>
            <a:off x="142875" y="3311525"/>
            <a:ext cx="3224213"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ct val="90000"/>
              </a:lnSpc>
              <a:spcBef>
                <a:spcPct val="20000"/>
              </a:spcBef>
              <a:buFontTx/>
              <a:buChar char="•"/>
            </a:pPr>
            <a:r>
              <a:rPr lang="en-US" altLang="en-US">
                <a:latin typeface="Comic Sans MS" panose="030F0702030302020204" pitchFamily="66" charset="0"/>
                <a:ea typeface="MS PGothic" panose="020B0600070205080204" pitchFamily="34" charset="-128"/>
              </a:rPr>
              <a:t>Each department can be managed by at most one employee. We don’t need to use a new table “manages”.</a:t>
            </a:r>
          </a:p>
          <a:p>
            <a:pPr eaLnBrk="1" hangingPunct="1">
              <a:lnSpc>
                <a:spcPct val="90000"/>
              </a:lnSpc>
              <a:spcBef>
                <a:spcPct val="20000"/>
              </a:spcBef>
              <a:buFontTx/>
              <a:buChar char="•"/>
            </a:pPr>
            <a:endParaRPr lang="en-US" altLang="en-US">
              <a:latin typeface="Comic Sans MS" panose="030F0702030302020204" pitchFamily="66" charset="0"/>
              <a:ea typeface="MS PGothic" panose="020B0600070205080204" pitchFamily="34" charset="-128"/>
            </a:endParaRPr>
          </a:p>
          <a:p>
            <a:pPr eaLnBrk="1" hangingPunct="1">
              <a:lnSpc>
                <a:spcPct val="90000"/>
              </a:lnSpc>
              <a:spcBef>
                <a:spcPct val="20000"/>
              </a:spcBef>
              <a:buFont typeface="Rockwell Condensed" panose="02060603050405020104" pitchFamily="18" charset="0"/>
              <a:buAutoNum type="arabicPeriod"/>
            </a:pPr>
            <a:r>
              <a:rPr lang="en-US" altLang="en-US">
                <a:latin typeface="Comic Sans MS" panose="030F0702030302020204" pitchFamily="66" charset="0"/>
                <a:ea typeface="MS PGothic" panose="020B0600070205080204" pitchFamily="34" charset="-128"/>
              </a:rPr>
              <a:t>Introduce new attribute(s) to be the foreign key, declare the attributes as the foreign key.</a:t>
            </a:r>
          </a:p>
        </p:txBody>
      </p:sp>
      <p:grpSp>
        <p:nvGrpSpPr>
          <p:cNvPr id="26628" name="Group 6">
            <a:extLst>
              <a:ext uri="{FF2B5EF4-FFF2-40B4-BE49-F238E27FC236}">
                <a16:creationId xmlns:a16="http://schemas.microsoft.com/office/drawing/2014/main" id="{EA40794C-B63A-46F0-8A26-73B472D1306A}"/>
              </a:ext>
            </a:extLst>
          </p:cNvPr>
          <p:cNvGrpSpPr>
            <a:grpSpLocks/>
          </p:cNvGrpSpPr>
          <p:nvPr/>
        </p:nvGrpSpPr>
        <p:grpSpPr bwMode="auto">
          <a:xfrm>
            <a:off x="1600200" y="1298575"/>
            <a:ext cx="5532438" cy="1828800"/>
            <a:chOff x="1822" y="815"/>
            <a:chExt cx="3680" cy="1357"/>
          </a:xfrm>
        </p:grpSpPr>
        <p:sp>
          <p:nvSpPr>
            <p:cNvPr id="26633" name="Freeform 7">
              <a:extLst>
                <a:ext uri="{FF2B5EF4-FFF2-40B4-BE49-F238E27FC236}">
                  <a16:creationId xmlns:a16="http://schemas.microsoft.com/office/drawing/2014/main" id="{BE993DE3-2C8D-49D9-AD68-92432A136654}"/>
                </a:ext>
              </a:extLst>
            </p:cNvPr>
            <p:cNvSpPr>
              <a:spLocks/>
            </p:cNvSpPr>
            <p:nvPr/>
          </p:nvSpPr>
          <p:spPr bwMode="auto">
            <a:xfrm>
              <a:off x="4066" y="1247"/>
              <a:ext cx="454" cy="327"/>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34" name="Freeform 8">
              <a:extLst>
                <a:ext uri="{FF2B5EF4-FFF2-40B4-BE49-F238E27FC236}">
                  <a16:creationId xmlns:a16="http://schemas.microsoft.com/office/drawing/2014/main" id="{54271845-4622-477A-BF6D-2BA01F41EFFF}"/>
                </a:ext>
              </a:extLst>
            </p:cNvPr>
            <p:cNvSpPr>
              <a:spLocks/>
            </p:cNvSpPr>
            <p:nvPr/>
          </p:nvSpPr>
          <p:spPr bwMode="auto">
            <a:xfrm>
              <a:off x="4897" y="1261"/>
              <a:ext cx="575" cy="313"/>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6635" name="Group 9">
              <a:extLst>
                <a:ext uri="{FF2B5EF4-FFF2-40B4-BE49-F238E27FC236}">
                  <a16:creationId xmlns:a16="http://schemas.microsoft.com/office/drawing/2014/main" id="{93C3097B-B15F-44DB-8CE8-7951E33A37E7}"/>
                </a:ext>
              </a:extLst>
            </p:cNvPr>
            <p:cNvGrpSpPr>
              <a:grpSpLocks/>
            </p:cNvGrpSpPr>
            <p:nvPr/>
          </p:nvGrpSpPr>
          <p:grpSpPr bwMode="auto">
            <a:xfrm>
              <a:off x="4425" y="1007"/>
              <a:ext cx="592" cy="327"/>
              <a:chOff x="4672" y="468"/>
              <a:chExt cx="592" cy="327"/>
            </a:xfrm>
          </p:grpSpPr>
          <p:sp>
            <p:nvSpPr>
              <p:cNvPr id="26664" name="Freeform 10">
                <a:extLst>
                  <a:ext uri="{FF2B5EF4-FFF2-40B4-BE49-F238E27FC236}">
                    <a16:creationId xmlns:a16="http://schemas.microsoft.com/office/drawing/2014/main" id="{1FF552C9-7EB1-424B-930C-8EE0F239B67A}"/>
                  </a:ext>
                </a:extLst>
              </p:cNvPr>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65" name="Rectangle 11">
                <a:extLst>
                  <a:ext uri="{FF2B5EF4-FFF2-40B4-BE49-F238E27FC236}">
                    <a16:creationId xmlns:a16="http://schemas.microsoft.com/office/drawing/2014/main" id="{1FF8B5DA-9DE9-419B-A85E-731FE8FB5FE0}"/>
                  </a:ext>
                </a:extLst>
              </p:cNvPr>
              <p:cNvSpPr>
                <a:spLocks noChangeArrowheads="1"/>
              </p:cNvSpPr>
              <p:nvPr/>
            </p:nvSpPr>
            <p:spPr bwMode="auto">
              <a:xfrm>
                <a:off x="4696" y="508"/>
                <a:ext cx="55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dname</a:t>
                </a:r>
              </a:p>
            </p:txBody>
          </p:sp>
        </p:grpSp>
        <p:sp>
          <p:nvSpPr>
            <p:cNvPr id="26636" name="Rectangle 12">
              <a:extLst>
                <a:ext uri="{FF2B5EF4-FFF2-40B4-BE49-F238E27FC236}">
                  <a16:creationId xmlns:a16="http://schemas.microsoft.com/office/drawing/2014/main" id="{8ACFEA9A-278D-4B1F-89EA-68AEAAE822CB}"/>
                </a:ext>
              </a:extLst>
            </p:cNvPr>
            <p:cNvSpPr>
              <a:spLocks noChangeArrowheads="1"/>
            </p:cNvSpPr>
            <p:nvPr/>
          </p:nvSpPr>
          <p:spPr bwMode="auto">
            <a:xfrm>
              <a:off x="4932" y="1297"/>
              <a:ext cx="57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budget</a:t>
              </a:r>
            </a:p>
          </p:txBody>
        </p:sp>
        <p:sp>
          <p:nvSpPr>
            <p:cNvPr id="26637" name="Rectangle 13">
              <a:extLst>
                <a:ext uri="{FF2B5EF4-FFF2-40B4-BE49-F238E27FC236}">
                  <a16:creationId xmlns:a16="http://schemas.microsoft.com/office/drawing/2014/main" id="{EA1C3D7F-143A-4785-9FDE-6E491EAF7639}"/>
                </a:ext>
              </a:extLst>
            </p:cNvPr>
            <p:cNvSpPr>
              <a:spLocks noChangeArrowheads="1"/>
            </p:cNvSpPr>
            <p:nvPr/>
          </p:nvSpPr>
          <p:spPr bwMode="auto">
            <a:xfrm>
              <a:off x="4128" y="1297"/>
              <a:ext cx="32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did</a:t>
              </a:r>
            </a:p>
          </p:txBody>
        </p:sp>
        <p:grpSp>
          <p:nvGrpSpPr>
            <p:cNvPr id="26638" name="Group 14">
              <a:extLst>
                <a:ext uri="{FF2B5EF4-FFF2-40B4-BE49-F238E27FC236}">
                  <a16:creationId xmlns:a16="http://schemas.microsoft.com/office/drawing/2014/main" id="{F10EE92A-F57F-4177-BF28-EEB5DB666BC0}"/>
                </a:ext>
              </a:extLst>
            </p:cNvPr>
            <p:cNvGrpSpPr>
              <a:grpSpLocks/>
            </p:cNvGrpSpPr>
            <p:nvPr/>
          </p:nvGrpSpPr>
          <p:grpSpPr bwMode="auto">
            <a:xfrm>
              <a:off x="3373" y="815"/>
              <a:ext cx="466" cy="327"/>
              <a:chOff x="3620" y="276"/>
              <a:chExt cx="466" cy="327"/>
            </a:xfrm>
          </p:grpSpPr>
          <p:sp>
            <p:nvSpPr>
              <p:cNvPr id="26662" name="Freeform 15">
                <a:extLst>
                  <a:ext uri="{FF2B5EF4-FFF2-40B4-BE49-F238E27FC236}">
                    <a16:creationId xmlns:a16="http://schemas.microsoft.com/office/drawing/2014/main" id="{88453603-C707-4855-A311-A51321191CF5}"/>
                  </a:ext>
                </a:extLst>
              </p:cNvPr>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63" name="Rectangle 16">
                <a:extLst>
                  <a:ext uri="{FF2B5EF4-FFF2-40B4-BE49-F238E27FC236}">
                    <a16:creationId xmlns:a16="http://schemas.microsoft.com/office/drawing/2014/main" id="{A9042F78-CE28-4387-9D0A-47E90B460AD8}"/>
                  </a:ext>
                </a:extLst>
              </p:cNvPr>
              <p:cNvSpPr>
                <a:spLocks noChangeArrowheads="1"/>
              </p:cNvSpPr>
              <p:nvPr/>
            </p:nvSpPr>
            <p:spPr bwMode="auto">
              <a:xfrm>
                <a:off x="3620" y="335"/>
                <a:ext cx="46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since</a:t>
                </a:r>
              </a:p>
            </p:txBody>
          </p:sp>
        </p:grpSp>
        <p:grpSp>
          <p:nvGrpSpPr>
            <p:cNvPr id="26639" name="Group 17">
              <a:extLst>
                <a:ext uri="{FF2B5EF4-FFF2-40B4-BE49-F238E27FC236}">
                  <a16:creationId xmlns:a16="http://schemas.microsoft.com/office/drawing/2014/main" id="{8B2867AA-2780-4335-A918-87D072A5DF2F}"/>
                </a:ext>
              </a:extLst>
            </p:cNvPr>
            <p:cNvGrpSpPr>
              <a:grpSpLocks/>
            </p:cNvGrpSpPr>
            <p:nvPr/>
          </p:nvGrpSpPr>
          <p:grpSpPr bwMode="auto">
            <a:xfrm>
              <a:off x="1822" y="997"/>
              <a:ext cx="1285" cy="567"/>
              <a:chOff x="2069" y="458"/>
              <a:chExt cx="1285" cy="567"/>
            </a:xfrm>
          </p:grpSpPr>
          <p:sp>
            <p:nvSpPr>
              <p:cNvPr id="26656" name="Freeform 18">
                <a:extLst>
                  <a:ext uri="{FF2B5EF4-FFF2-40B4-BE49-F238E27FC236}">
                    <a16:creationId xmlns:a16="http://schemas.microsoft.com/office/drawing/2014/main" id="{7136CBB9-205F-4EB5-9343-2019D418F585}"/>
                  </a:ext>
                </a:extLst>
              </p:cNvPr>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57" name="Freeform 19">
                <a:extLst>
                  <a:ext uri="{FF2B5EF4-FFF2-40B4-BE49-F238E27FC236}">
                    <a16:creationId xmlns:a16="http://schemas.microsoft.com/office/drawing/2014/main" id="{B5E712A7-D70E-44FA-9417-B384BD380E10}"/>
                  </a:ext>
                </a:extLst>
              </p:cNvPr>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58" name="Freeform 20">
                <a:extLst>
                  <a:ext uri="{FF2B5EF4-FFF2-40B4-BE49-F238E27FC236}">
                    <a16:creationId xmlns:a16="http://schemas.microsoft.com/office/drawing/2014/main" id="{FA607E4D-0044-4C24-8CA3-5D07DFE1ABA2}"/>
                  </a:ext>
                </a:extLst>
              </p:cNvPr>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59" name="Rectangle 21">
                <a:extLst>
                  <a:ext uri="{FF2B5EF4-FFF2-40B4-BE49-F238E27FC236}">
                    <a16:creationId xmlns:a16="http://schemas.microsoft.com/office/drawing/2014/main" id="{6D2B8791-9F99-4D3F-9389-EBF5CF883FE2}"/>
                  </a:ext>
                </a:extLst>
              </p:cNvPr>
              <p:cNvSpPr>
                <a:spLocks noChangeArrowheads="1"/>
              </p:cNvSpPr>
              <p:nvPr/>
            </p:nvSpPr>
            <p:spPr bwMode="auto">
              <a:xfrm>
                <a:off x="2976" y="758"/>
                <a:ext cx="28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lot</a:t>
                </a:r>
              </a:p>
            </p:txBody>
          </p:sp>
          <p:sp>
            <p:nvSpPr>
              <p:cNvPr id="26660" name="Rectangle 22">
                <a:extLst>
                  <a:ext uri="{FF2B5EF4-FFF2-40B4-BE49-F238E27FC236}">
                    <a16:creationId xmlns:a16="http://schemas.microsoft.com/office/drawing/2014/main" id="{666B92AE-F596-4A9A-BA77-6297279910A8}"/>
                  </a:ext>
                </a:extLst>
              </p:cNvPr>
              <p:cNvSpPr>
                <a:spLocks noChangeArrowheads="1"/>
              </p:cNvSpPr>
              <p:nvPr/>
            </p:nvSpPr>
            <p:spPr bwMode="auto">
              <a:xfrm>
                <a:off x="2470" y="497"/>
                <a:ext cx="47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name</a:t>
                </a:r>
              </a:p>
            </p:txBody>
          </p:sp>
          <p:sp>
            <p:nvSpPr>
              <p:cNvPr id="26661" name="Rectangle 23">
                <a:extLst>
                  <a:ext uri="{FF2B5EF4-FFF2-40B4-BE49-F238E27FC236}">
                    <a16:creationId xmlns:a16="http://schemas.microsoft.com/office/drawing/2014/main" id="{9E7406F4-4311-472E-8D4F-7AA9B02FA91A}"/>
                  </a:ext>
                </a:extLst>
              </p:cNvPr>
              <p:cNvSpPr>
                <a:spLocks noChangeArrowheads="1"/>
              </p:cNvSpPr>
              <p:nvPr/>
            </p:nvSpPr>
            <p:spPr bwMode="auto">
              <a:xfrm>
                <a:off x="2121" y="751"/>
                <a:ext cx="35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ssn</a:t>
                </a:r>
              </a:p>
            </p:txBody>
          </p:sp>
        </p:grpSp>
        <p:grpSp>
          <p:nvGrpSpPr>
            <p:cNvPr id="26640" name="Group 24">
              <a:extLst>
                <a:ext uri="{FF2B5EF4-FFF2-40B4-BE49-F238E27FC236}">
                  <a16:creationId xmlns:a16="http://schemas.microsoft.com/office/drawing/2014/main" id="{3B0E5B1E-8509-4814-99E3-5C66B5149A68}"/>
                </a:ext>
              </a:extLst>
            </p:cNvPr>
            <p:cNvGrpSpPr>
              <a:grpSpLocks/>
            </p:cNvGrpSpPr>
            <p:nvPr/>
          </p:nvGrpSpPr>
          <p:grpSpPr bwMode="auto">
            <a:xfrm>
              <a:off x="3209" y="1592"/>
              <a:ext cx="769" cy="580"/>
              <a:chOff x="3456" y="1053"/>
              <a:chExt cx="769" cy="580"/>
            </a:xfrm>
          </p:grpSpPr>
          <p:sp>
            <p:nvSpPr>
              <p:cNvPr id="26654" name="Rectangle 25">
                <a:extLst>
                  <a:ext uri="{FF2B5EF4-FFF2-40B4-BE49-F238E27FC236}">
                    <a16:creationId xmlns:a16="http://schemas.microsoft.com/office/drawing/2014/main" id="{A13B68B8-C6DE-4377-B5C9-8E25BF57AD28}"/>
                  </a:ext>
                </a:extLst>
              </p:cNvPr>
              <p:cNvSpPr>
                <a:spLocks noChangeArrowheads="1"/>
              </p:cNvSpPr>
              <p:nvPr/>
            </p:nvSpPr>
            <p:spPr bwMode="auto">
              <a:xfrm>
                <a:off x="3522" y="1268"/>
                <a:ext cx="69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Manages</a:t>
                </a:r>
              </a:p>
            </p:txBody>
          </p:sp>
          <p:sp>
            <p:nvSpPr>
              <p:cNvPr id="26655" name="Freeform 26">
                <a:extLst>
                  <a:ext uri="{FF2B5EF4-FFF2-40B4-BE49-F238E27FC236}">
                    <a16:creationId xmlns:a16="http://schemas.microsoft.com/office/drawing/2014/main" id="{AD7CF268-9AEC-4914-8F9E-B1CF262271DB}"/>
                  </a:ext>
                </a:extLst>
              </p:cNvPr>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6641" name="Freeform 27">
              <a:extLst>
                <a:ext uri="{FF2B5EF4-FFF2-40B4-BE49-F238E27FC236}">
                  <a16:creationId xmlns:a16="http://schemas.microsoft.com/office/drawing/2014/main" id="{7D00AE0F-4C96-4ED1-B774-585CD587C732}"/>
                </a:ext>
              </a:extLst>
            </p:cNvPr>
            <p:cNvSpPr>
              <a:spLocks/>
            </p:cNvSpPr>
            <p:nvPr/>
          </p:nvSpPr>
          <p:spPr bwMode="auto">
            <a:xfrm>
              <a:off x="4329" y="1775"/>
              <a:ext cx="816" cy="302"/>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6642" name="Group 28">
              <a:extLst>
                <a:ext uri="{FF2B5EF4-FFF2-40B4-BE49-F238E27FC236}">
                  <a16:creationId xmlns:a16="http://schemas.microsoft.com/office/drawing/2014/main" id="{DB138397-2DF5-44FD-A736-B90A68BFE1A0}"/>
                </a:ext>
              </a:extLst>
            </p:cNvPr>
            <p:cNvGrpSpPr>
              <a:grpSpLocks/>
            </p:cNvGrpSpPr>
            <p:nvPr/>
          </p:nvGrpSpPr>
          <p:grpSpPr bwMode="auto">
            <a:xfrm>
              <a:off x="2081" y="1765"/>
              <a:ext cx="841" cy="295"/>
              <a:chOff x="2328" y="1226"/>
              <a:chExt cx="841" cy="295"/>
            </a:xfrm>
          </p:grpSpPr>
          <p:sp>
            <p:nvSpPr>
              <p:cNvPr id="26652" name="Freeform 29">
                <a:extLst>
                  <a:ext uri="{FF2B5EF4-FFF2-40B4-BE49-F238E27FC236}">
                    <a16:creationId xmlns:a16="http://schemas.microsoft.com/office/drawing/2014/main" id="{502CB064-267B-421F-92FA-5F115B26A9B5}"/>
                  </a:ext>
                </a:extLst>
              </p:cNvPr>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53" name="Rectangle 30">
                <a:extLst>
                  <a:ext uri="{FF2B5EF4-FFF2-40B4-BE49-F238E27FC236}">
                    <a16:creationId xmlns:a16="http://schemas.microsoft.com/office/drawing/2014/main" id="{B7D2A90C-91A6-4ED1-884A-7E0ED16B2C7B}"/>
                  </a:ext>
                </a:extLst>
              </p:cNvPr>
              <p:cNvSpPr>
                <a:spLocks noChangeArrowheads="1"/>
              </p:cNvSpPr>
              <p:nvPr/>
            </p:nvSpPr>
            <p:spPr bwMode="auto">
              <a:xfrm>
                <a:off x="2336" y="1264"/>
                <a:ext cx="83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Employees</a:t>
                </a:r>
              </a:p>
            </p:txBody>
          </p:sp>
        </p:grpSp>
        <p:sp>
          <p:nvSpPr>
            <p:cNvPr id="26643" name="Rectangle 31">
              <a:extLst>
                <a:ext uri="{FF2B5EF4-FFF2-40B4-BE49-F238E27FC236}">
                  <a16:creationId xmlns:a16="http://schemas.microsoft.com/office/drawing/2014/main" id="{418B06E2-CB55-412C-9E0A-256863E0EAB3}"/>
                </a:ext>
              </a:extLst>
            </p:cNvPr>
            <p:cNvSpPr>
              <a:spLocks noChangeArrowheads="1"/>
            </p:cNvSpPr>
            <p:nvPr/>
          </p:nvSpPr>
          <p:spPr bwMode="auto">
            <a:xfrm>
              <a:off x="4273" y="1815"/>
              <a:ext cx="94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Departments</a:t>
              </a:r>
            </a:p>
          </p:txBody>
        </p:sp>
        <p:sp>
          <p:nvSpPr>
            <p:cNvPr id="26644" name="Line 32">
              <a:extLst>
                <a:ext uri="{FF2B5EF4-FFF2-40B4-BE49-F238E27FC236}">
                  <a16:creationId xmlns:a16="http://schemas.microsoft.com/office/drawing/2014/main" id="{15E4E16F-07DE-4104-919A-FDC483B88806}"/>
                </a:ext>
              </a:extLst>
            </p:cNvPr>
            <p:cNvSpPr>
              <a:spLocks noChangeShapeType="1"/>
            </p:cNvSpPr>
            <p:nvPr/>
          </p:nvSpPr>
          <p:spPr bwMode="auto">
            <a:xfrm flipH="1">
              <a:off x="2869" y="1883"/>
              <a:ext cx="344"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5" name="Line 34">
              <a:extLst>
                <a:ext uri="{FF2B5EF4-FFF2-40B4-BE49-F238E27FC236}">
                  <a16:creationId xmlns:a16="http://schemas.microsoft.com/office/drawing/2014/main" id="{4B20FD3F-269C-4D54-A655-43E054F93340}"/>
                </a:ext>
              </a:extLst>
            </p:cNvPr>
            <p:cNvSpPr>
              <a:spLocks noChangeShapeType="1"/>
            </p:cNvSpPr>
            <p:nvPr/>
          </p:nvSpPr>
          <p:spPr bwMode="auto">
            <a:xfrm flipH="1">
              <a:off x="2725" y="1551"/>
              <a:ext cx="152"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6" name="Line 35">
              <a:extLst>
                <a:ext uri="{FF2B5EF4-FFF2-40B4-BE49-F238E27FC236}">
                  <a16:creationId xmlns:a16="http://schemas.microsoft.com/office/drawing/2014/main" id="{7D88CC28-EF77-4B73-B815-9BAE439CB075}"/>
                </a:ext>
              </a:extLst>
            </p:cNvPr>
            <p:cNvSpPr>
              <a:spLocks noChangeShapeType="1"/>
            </p:cNvSpPr>
            <p:nvPr/>
          </p:nvSpPr>
          <p:spPr bwMode="auto">
            <a:xfrm>
              <a:off x="2441" y="1311"/>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7" name="Line 36">
              <a:extLst>
                <a:ext uri="{FF2B5EF4-FFF2-40B4-BE49-F238E27FC236}">
                  <a16:creationId xmlns:a16="http://schemas.microsoft.com/office/drawing/2014/main" id="{9D40C9FB-C879-4104-9E01-BDDBD71F72C2}"/>
                </a:ext>
              </a:extLst>
            </p:cNvPr>
            <p:cNvSpPr>
              <a:spLocks noChangeShapeType="1"/>
            </p:cNvSpPr>
            <p:nvPr/>
          </p:nvSpPr>
          <p:spPr bwMode="auto">
            <a:xfrm>
              <a:off x="2109" y="1551"/>
              <a:ext cx="88"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8" name="Line 37">
              <a:extLst>
                <a:ext uri="{FF2B5EF4-FFF2-40B4-BE49-F238E27FC236}">
                  <a16:creationId xmlns:a16="http://schemas.microsoft.com/office/drawing/2014/main" id="{6C5057D1-C24F-4C79-AE05-DDB94EEB1AAE}"/>
                </a:ext>
              </a:extLst>
            </p:cNvPr>
            <p:cNvSpPr>
              <a:spLocks noChangeShapeType="1"/>
            </p:cNvSpPr>
            <p:nvPr/>
          </p:nvSpPr>
          <p:spPr bwMode="auto">
            <a:xfrm>
              <a:off x="3593" y="1167"/>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9" name="Line 38">
              <a:extLst>
                <a:ext uri="{FF2B5EF4-FFF2-40B4-BE49-F238E27FC236}">
                  <a16:creationId xmlns:a16="http://schemas.microsoft.com/office/drawing/2014/main" id="{912B7A83-A0C5-43CA-9D2C-1596B8FA77D9}"/>
                </a:ext>
              </a:extLst>
            </p:cNvPr>
            <p:cNvSpPr>
              <a:spLocks noChangeShapeType="1"/>
            </p:cNvSpPr>
            <p:nvPr/>
          </p:nvSpPr>
          <p:spPr bwMode="auto">
            <a:xfrm>
              <a:off x="4365" y="1551"/>
              <a:ext cx="136"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0" name="Line 39">
              <a:extLst>
                <a:ext uri="{FF2B5EF4-FFF2-40B4-BE49-F238E27FC236}">
                  <a16:creationId xmlns:a16="http://schemas.microsoft.com/office/drawing/2014/main" id="{74FA5CD3-136C-46F0-BFFB-D9851F600E5F}"/>
                </a:ext>
              </a:extLst>
            </p:cNvPr>
            <p:cNvSpPr>
              <a:spLocks noChangeShapeType="1"/>
            </p:cNvSpPr>
            <p:nvPr/>
          </p:nvSpPr>
          <p:spPr bwMode="auto">
            <a:xfrm>
              <a:off x="4697" y="1359"/>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1" name="Line 40">
              <a:extLst>
                <a:ext uri="{FF2B5EF4-FFF2-40B4-BE49-F238E27FC236}">
                  <a16:creationId xmlns:a16="http://schemas.microsoft.com/office/drawing/2014/main" id="{345BF249-FB59-41AD-AFBA-27563C4E5C38}"/>
                </a:ext>
              </a:extLst>
            </p:cNvPr>
            <p:cNvSpPr>
              <a:spLocks noChangeShapeType="1"/>
            </p:cNvSpPr>
            <p:nvPr/>
          </p:nvSpPr>
          <p:spPr bwMode="auto">
            <a:xfrm flipH="1">
              <a:off x="4933" y="1551"/>
              <a:ext cx="104"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6677" name="Rectangle 41">
            <a:extLst>
              <a:ext uri="{FF2B5EF4-FFF2-40B4-BE49-F238E27FC236}">
                <a16:creationId xmlns:a16="http://schemas.microsoft.com/office/drawing/2014/main" id="{10F4B825-ED10-4911-93C9-081BC839C4F0}"/>
              </a:ext>
            </a:extLst>
          </p:cNvPr>
          <p:cNvSpPr>
            <a:spLocks noChangeArrowheads="1"/>
          </p:cNvSpPr>
          <p:nvPr/>
        </p:nvSpPr>
        <p:spPr bwMode="auto">
          <a:xfrm>
            <a:off x="3648075" y="3282950"/>
            <a:ext cx="42386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dirty="0">
                <a:latin typeface="Comic Sans MS" panose="030F0702030302020204" pitchFamily="66" charset="0"/>
                <a:ea typeface="MS PGothic" panose="020B0600070205080204" pitchFamily="34" charset="-128"/>
              </a:rPr>
              <a:t>Departments(</a:t>
            </a:r>
            <a:r>
              <a:rPr lang="en-US" altLang="en-US" u="sng" dirty="0">
                <a:latin typeface="Comic Sans MS" panose="030F0702030302020204" pitchFamily="66" charset="0"/>
                <a:ea typeface="MS PGothic" panose="020B0600070205080204" pitchFamily="34" charset="-128"/>
              </a:rPr>
              <a:t>did</a:t>
            </a:r>
            <a:r>
              <a:rPr lang="en-US" altLang="en-US" dirty="0">
                <a:latin typeface="Comic Sans MS" panose="030F0702030302020204" pitchFamily="66" charset="0"/>
                <a:ea typeface="MS PGothic" panose="020B0600070205080204" pitchFamily="34" charset="-128"/>
              </a:rPr>
              <a:t> integer, </a:t>
            </a:r>
            <a:r>
              <a:rPr lang="en-US" altLang="en-US" dirty="0" err="1">
                <a:latin typeface="Comic Sans MS" panose="030F0702030302020204" pitchFamily="66" charset="0"/>
                <a:ea typeface="MS PGothic" panose="020B0600070205080204" pitchFamily="34" charset="-128"/>
              </a:rPr>
              <a:t>dname</a:t>
            </a:r>
            <a:r>
              <a:rPr lang="en-US" altLang="en-US" dirty="0">
                <a:latin typeface="Comic Sans MS" panose="030F0702030302020204" pitchFamily="66" charset="0"/>
                <a:ea typeface="MS PGothic" panose="020B0600070205080204" pitchFamily="34" charset="-128"/>
              </a:rPr>
              <a:t> varchar(50), budget float, since date, </a:t>
            </a:r>
            <a:r>
              <a:rPr lang="en-US" altLang="en-US" dirty="0" err="1">
                <a:solidFill>
                  <a:schemeClr val="accent1"/>
                </a:solidFill>
                <a:latin typeface="Comic Sans MS" panose="030F0702030302020204" pitchFamily="66" charset="0"/>
                <a:ea typeface="MS PGothic" panose="020B0600070205080204" pitchFamily="34" charset="-128"/>
              </a:rPr>
              <a:t>mgrssn</a:t>
            </a:r>
            <a:r>
              <a:rPr lang="en-US" altLang="en-US" dirty="0">
                <a:solidFill>
                  <a:schemeClr val="accent1"/>
                </a:solidFill>
                <a:latin typeface="Comic Sans MS" panose="030F0702030302020204" pitchFamily="66" charset="0"/>
                <a:ea typeface="MS PGothic" panose="020B0600070205080204" pitchFamily="34" charset="-128"/>
              </a:rPr>
              <a:t> char(11)</a:t>
            </a:r>
            <a:r>
              <a:rPr lang="en-US" altLang="en-US" dirty="0">
                <a:latin typeface="Comic Sans MS" panose="030F0702030302020204" pitchFamily="66" charset="0"/>
                <a:ea typeface="MS PGothic" panose="020B0600070205080204" pitchFamily="34" charset="-128"/>
              </a:rPr>
              <a:t>,</a:t>
            </a:r>
          </a:p>
          <a:p>
            <a:pPr eaLnBrk="1" hangingPunct="1"/>
            <a:endParaRPr lang="en-US" altLang="en-US" dirty="0">
              <a:latin typeface="Comic Sans MS" panose="030F0702030302020204" pitchFamily="66" charset="0"/>
              <a:ea typeface="MS PGothic" panose="020B0600070205080204" pitchFamily="34" charset="-128"/>
            </a:endParaRPr>
          </a:p>
          <a:p>
            <a:pPr eaLnBrk="1" hangingPunct="1"/>
            <a:r>
              <a:rPr lang="en-US" altLang="en-US" dirty="0">
                <a:latin typeface="Comic Sans MS" panose="030F0702030302020204" pitchFamily="66" charset="0"/>
                <a:ea typeface="MS PGothic" panose="020B0600070205080204" pitchFamily="34" charset="-128"/>
              </a:rPr>
              <a:t>PRIMARY KEY(did),</a:t>
            </a:r>
          </a:p>
          <a:p>
            <a:pPr eaLnBrk="1" hangingPunct="1"/>
            <a:r>
              <a:rPr lang="en-US" altLang="en-US" dirty="0">
                <a:latin typeface="Comic Sans MS" panose="030F0702030302020204" pitchFamily="66" charset="0"/>
                <a:ea typeface="MS PGothic" panose="020B0600070205080204" pitchFamily="34" charset="-128"/>
              </a:rPr>
              <a:t>FOREIGN KEY (</a:t>
            </a:r>
            <a:r>
              <a:rPr lang="en-US" altLang="en-US" dirty="0" err="1">
                <a:latin typeface="Comic Sans MS" panose="030F0702030302020204" pitchFamily="66" charset="0"/>
                <a:ea typeface="MS PGothic" panose="020B0600070205080204" pitchFamily="34" charset="-128"/>
              </a:rPr>
              <a:t>mgrssn</a:t>
            </a:r>
            <a:r>
              <a:rPr lang="en-US" altLang="en-US" dirty="0">
                <a:latin typeface="Comic Sans MS" panose="030F0702030302020204" pitchFamily="66" charset="0"/>
                <a:ea typeface="MS PGothic" panose="020B0600070205080204" pitchFamily="34" charset="-128"/>
              </a:rPr>
              <a:t>) references Employees (SSN))</a:t>
            </a:r>
          </a:p>
        </p:txBody>
      </p:sp>
      <p:sp>
        <p:nvSpPr>
          <p:cNvPr id="23558" name="TextBox 2">
            <a:extLst>
              <a:ext uri="{FF2B5EF4-FFF2-40B4-BE49-F238E27FC236}">
                <a16:creationId xmlns:a16="http://schemas.microsoft.com/office/drawing/2014/main" id="{9E810246-831B-40F7-91F9-C6E148712C42}"/>
              </a:ext>
            </a:extLst>
          </p:cNvPr>
          <p:cNvSpPr txBox="1">
            <a:spLocks noChangeArrowheads="1"/>
          </p:cNvSpPr>
          <p:nvPr/>
        </p:nvSpPr>
        <p:spPr bwMode="auto">
          <a:xfrm>
            <a:off x="3686175" y="5418138"/>
            <a:ext cx="47339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en-US" altLang="en-US" sz="1400"/>
              <a:t>Notice that we introduce an attribute “mgrssn” and declare it a foreign key. We give the same type as SSN in the Employees table to maintain referential integrity constraint.</a:t>
            </a:r>
          </a:p>
        </p:txBody>
      </p:sp>
      <p:sp>
        <p:nvSpPr>
          <p:cNvPr id="4" name="Speech Bubble: Oval 3">
            <a:extLst>
              <a:ext uri="{FF2B5EF4-FFF2-40B4-BE49-F238E27FC236}">
                <a16:creationId xmlns:a16="http://schemas.microsoft.com/office/drawing/2014/main" id="{6DD901F0-2D17-4034-B9A3-6883C6FC75E9}"/>
              </a:ext>
            </a:extLst>
          </p:cNvPr>
          <p:cNvSpPr/>
          <p:nvPr/>
        </p:nvSpPr>
        <p:spPr>
          <a:xfrm>
            <a:off x="7288213" y="2578100"/>
            <a:ext cx="1725612" cy="1079500"/>
          </a:xfrm>
          <a:prstGeom prst="wedgeEllipseCallout">
            <a:avLst>
              <a:gd name="adj1" fmla="val -60380"/>
              <a:gd name="adj2" fmla="val 6043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1"/>
                </a:solidFill>
              </a:rPr>
              <a:t>Since comes from the relationship set “Manages”</a:t>
            </a:r>
          </a:p>
        </p:txBody>
      </p:sp>
      <p:sp>
        <p:nvSpPr>
          <p:cNvPr id="26632" name="Line 33">
            <a:extLst>
              <a:ext uri="{FF2B5EF4-FFF2-40B4-BE49-F238E27FC236}">
                <a16:creationId xmlns:a16="http://schemas.microsoft.com/office/drawing/2014/main" id="{F3932722-0273-4D42-8ADC-5052729FBB64}"/>
              </a:ext>
            </a:extLst>
          </p:cNvPr>
          <p:cNvSpPr>
            <a:spLocks noChangeShapeType="1"/>
          </p:cNvSpPr>
          <p:nvPr/>
        </p:nvSpPr>
        <p:spPr bwMode="auto">
          <a:xfrm>
            <a:off x="4846638" y="2738438"/>
            <a:ext cx="492125" cy="0"/>
          </a:xfrm>
          <a:prstGeom prst="line">
            <a:avLst/>
          </a:prstGeom>
          <a:noFill/>
          <a:ln w="1905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6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66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p:bldP spid="156677" grpId="0"/>
      <p:bldP spid="23558"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53B5632-430B-413E-9868-736700BD3F1F}"/>
              </a:ext>
            </a:extLst>
          </p:cNvPr>
          <p:cNvSpPr>
            <a:spLocks noChangeArrowheads="1"/>
          </p:cNvSpPr>
          <p:nvPr/>
        </p:nvSpPr>
        <p:spPr bwMode="auto">
          <a:xfrm>
            <a:off x="425450" y="193675"/>
            <a:ext cx="82296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2800" dirty="0">
                <a:solidFill>
                  <a:schemeClr val="tx2"/>
                </a:solidFill>
                <a:latin typeface="Comic Sans MS" panose="030F0702030302020204" pitchFamily="66" charset="0"/>
                <a:ea typeface="MS PGothic" panose="020B0600070205080204" pitchFamily="34" charset="-128"/>
              </a:rPr>
              <a:t>Entity set with both total constraint and key constraints from one side</a:t>
            </a:r>
          </a:p>
        </p:txBody>
      </p:sp>
      <p:sp>
        <p:nvSpPr>
          <p:cNvPr id="156675" name="Rectangle 3">
            <a:extLst>
              <a:ext uri="{FF2B5EF4-FFF2-40B4-BE49-F238E27FC236}">
                <a16:creationId xmlns:a16="http://schemas.microsoft.com/office/drawing/2014/main" id="{A6301E79-10B7-4428-93DF-F67E09732CF2}"/>
              </a:ext>
            </a:extLst>
          </p:cNvPr>
          <p:cNvSpPr>
            <a:spLocks noChangeArrowheads="1"/>
          </p:cNvSpPr>
          <p:nvPr/>
        </p:nvSpPr>
        <p:spPr bwMode="auto">
          <a:xfrm>
            <a:off x="142875" y="3311525"/>
            <a:ext cx="3224213"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ct val="90000"/>
              </a:lnSpc>
              <a:spcBef>
                <a:spcPct val="20000"/>
              </a:spcBef>
              <a:buFontTx/>
              <a:buChar char="•"/>
            </a:pPr>
            <a:r>
              <a:rPr lang="en-US" altLang="en-US">
                <a:latin typeface="Comic Sans MS" panose="030F0702030302020204" pitchFamily="66" charset="0"/>
                <a:ea typeface="MS PGothic" panose="020B0600070205080204" pitchFamily="34" charset="-128"/>
              </a:rPr>
              <a:t>Handle the key constraint like what we did in the previous slide.</a:t>
            </a:r>
          </a:p>
          <a:p>
            <a:pPr eaLnBrk="1" hangingPunct="1">
              <a:lnSpc>
                <a:spcPct val="90000"/>
              </a:lnSpc>
              <a:spcBef>
                <a:spcPct val="20000"/>
              </a:spcBef>
              <a:buFontTx/>
              <a:buChar char="•"/>
            </a:pPr>
            <a:endParaRPr lang="en-US" altLang="en-US">
              <a:latin typeface="Comic Sans MS" panose="030F0702030302020204" pitchFamily="66" charset="0"/>
              <a:ea typeface="MS PGothic" panose="020B0600070205080204" pitchFamily="34" charset="-128"/>
            </a:endParaRPr>
          </a:p>
          <a:p>
            <a:pPr eaLnBrk="1" hangingPunct="1">
              <a:lnSpc>
                <a:spcPct val="90000"/>
              </a:lnSpc>
              <a:spcBef>
                <a:spcPct val="20000"/>
              </a:spcBef>
              <a:buFontTx/>
              <a:buChar char="•"/>
            </a:pPr>
            <a:r>
              <a:rPr lang="en-US" altLang="en-US">
                <a:latin typeface="Comic Sans MS" panose="030F0702030302020204" pitchFamily="66" charset="0"/>
                <a:ea typeface="MS PGothic" panose="020B0600070205080204" pitchFamily="34" charset="-128"/>
              </a:rPr>
              <a:t>For total participation, which means that all entities must participate in the relationship set, add </a:t>
            </a:r>
            <a:r>
              <a:rPr lang="en-US" altLang="en-US">
                <a:solidFill>
                  <a:srgbClr val="FF0000"/>
                </a:solidFill>
                <a:latin typeface="Comic Sans MS" panose="030F0702030302020204" pitchFamily="66" charset="0"/>
                <a:ea typeface="MS PGothic" panose="020B0600070205080204" pitchFamily="34" charset="-128"/>
              </a:rPr>
              <a:t>NOT NULL </a:t>
            </a:r>
            <a:r>
              <a:rPr lang="en-US" altLang="en-US">
                <a:latin typeface="Comic Sans MS" panose="030F0702030302020204" pitchFamily="66" charset="0"/>
                <a:ea typeface="MS PGothic" panose="020B0600070205080204" pitchFamily="34" charset="-128"/>
              </a:rPr>
              <a:t>to the attribute(s) of the foreign key</a:t>
            </a:r>
          </a:p>
        </p:txBody>
      </p:sp>
      <p:grpSp>
        <p:nvGrpSpPr>
          <p:cNvPr id="28676" name="Group 6">
            <a:extLst>
              <a:ext uri="{FF2B5EF4-FFF2-40B4-BE49-F238E27FC236}">
                <a16:creationId xmlns:a16="http://schemas.microsoft.com/office/drawing/2014/main" id="{BE9170FE-79A9-4C0B-8EC2-291D9AC27988}"/>
              </a:ext>
            </a:extLst>
          </p:cNvPr>
          <p:cNvGrpSpPr>
            <a:grpSpLocks/>
          </p:cNvGrpSpPr>
          <p:nvPr/>
        </p:nvGrpSpPr>
        <p:grpSpPr bwMode="auto">
          <a:xfrm>
            <a:off x="1600200" y="1298575"/>
            <a:ext cx="5532438" cy="1828800"/>
            <a:chOff x="1822" y="815"/>
            <a:chExt cx="3680" cy="1357"/>
          </a:xfrm>
        </p:grpSpPr>
        <p:sp>
          <p:nvSpPr>
            <p:cNvPr id="28678" name="Freeform 7">
              <a:extLst>
                <a:ext uri="{FF2B5EF4-FFF2-40B4-BE49-F238E27FC236}">
                  <a16:creationId xmlns:a16="http://schemas.microsoft.com/office/drawing/2014/main" id="{73AB20A2-5470-4CBE-89C0-31350E499D5F}"/>
                </a:ext>
              </a:extLst>
            </p:cNvPr>
            <p:cNvSpPr>
              <a:spLocks/>
            </p:cNvSpPr>
            <p:nvPr/>
          </p:nvSpPr>
          <p:spPr bwMode="auto">
            <a:xfrm>
              <a:off x="4066" y="1247"/>
              <a:ext cx="454" cy="327"/>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79" name="Freeform 8">
              <a:extLst>
                <a:ext uri="{FF2B5EF4-FFF2-40B4-BE49-F238E27FC236}">
                  <a16:creationId xmlns:a16="http://schemas.microsoft.com/office/drawing/2014/main" id="{DCEF66BD-6D4D-43EF-B043-762FDAF12EA2}"/>
                </a:ext>
              </a:extLst>
            </p:cNvPr>
            <p:cNvSpPr>
              <a:spLocks/>
            </p:cNvSpPr>
            <p:nvPr/>
          </p:nvSpPr>
          <p:spPr bwMode="auto">
            <a:xfrm>
              <a:off x="4897" y="1261"/>
              <a:ext cx="575" cy="313"/>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8680" name="Group 9">
              <a:extLst>
                <a:ext uri="{FF2B5EF4-FFF2-40B4-BE49-F238E27FC236}">
                  <a16:creationId xmlns:a16="http://schemas.microsoft.com/office/drawing/2014/main" id="{FE6F068D-529F-45DD-BF4B-B6B406634960}"/>
                </a:ext>
              </a:extLst>
            </p:cNvPr>
            <p:cNvGrpSpPr>
              <a:grpSpLocks/>
            </p:cNvGrpSpPr>
            <p:nvPr/>
          </p:nvGrpSpPr>
          <p:grpSpPr bwMode="auto">
            <a:xfrm>
              <a:off x="4425" y="1007"/>
              <a:ext cx="592" cy="327"/>
              <a:chOff x="4672" y="468"/>
              <a:chExt cx="592" cy="327"/>
            </a:xfrm>
          </p:grpSpPr>
          <p:sp>
            <p:nvSpPr>
              <p:cNvPr id="28710" name="Freeform 10">
                <a:extLst>
                  <a:ext uri="{FF2B5EF4-FFF2-40B4-BE49-F238E27FC236}">
                    <a16:creationId xmlns:a16="http://schemas.microsoft.com/office/drawing/2014/main" id="{2AD47BFD-BDE5-4EB2-9252-46E750509403}"/>
                  </a:ext>
                </a:extLst>
              </p:cNvPr>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11" name="Rectangle 11">
                <a:extLst>
                  <a:ext uri="{FF2B5EF4-FFF2-40B4-BE49-F238E27FC236}">
                    <a16:creationId xmlns:a16="http://schemas.microsoft.com/office/drawing/2014/main" id="{E70E7FE6-7340-4FC9-8F73-B4B1FFFB5CBD}"/>
                  </a:ext>
                </a:extLst>
              </p:cNvPr>
              <p:cNvSpPr>
                <a:spLocks noChangeArrowheads="1"/>
              </p:cNvSpPr>
              <p:nvPr/>
            </p:nvSpPr>
            <p:spPr bwMode="auto">
              <a:xfrm>
                <a:off x="4696" y="508"/>
                <a:ext cx="55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dname</a:t>
                </a:r>
              </a:p>
            </p:txBody>
          </p:sp>
        </p:grpSp>
        <p:sp>
          <p:nvSpPr>
            <p:cNvPr id="28681" name="Rectangle 12">
              <a:extLst>
                <a:ext uri="{FF2B5EF4-FFF2-40B4-BE49-F238E27FC236}">
                  <a16:creationId xmlns:a16="http://schemas.microsoft.com/office/drawing/2014/main" id="{BE648714-3595-41ED-BA50-B1E8CA208611}"/>
                </a:ext>
              </a:extLst>
            </p:cNvPr>
            <p:cNvSpPr>
              <a:spLocks noChangeArrowheads="1"/>
            </p:cNvSpPr>
            <p:nvPr/>
          </p:nvSpPr>
          <p:spPr bwMode="auto">
            <a:xfrm>
              <a:off x="4932" y="1297"/>
              <a:ext cx="57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budget</a:t>
              </a:r>
            </a:p>
          </p:txBody>
        </p:sp>
        <p:sp>
          <p:nvSpPr>
            <p:cNvPr id="28682" name="Rectangle 13">
              <a:extLst>
                <a:ext uri="{FF2B5EF4-FFF2-40B4-BE49-F238E27FC236}">
                  <a16:creationId xmlns:a16="http://schemas.microsoft.com/office/drawing/2014/main" id="{738CD7F6-CDA2-4FB7-AB91-E1A6EA59C057}"/>
                </a:ext>
              </a:extLst>
            </p:cNvPr>
            <p:cNvSpPr>
              <a:spLocks noChangeArrowheads="1"/>
            </p:cNvSpPr>
            <p:nvPr/>
          </p:nvSpPr>
          <p:spPr bwMode="auto">
            <a:xfrm>
              <a:off x="4128" y="1297"/>
              <a:ext cx="32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did</a:t>
              </a:r>
            </a:p>
          </p:txBody>
        </p:sp>
        <p:grpSp>
          <p:nvGrpSpPr>
            <p:cNvPr id="28683" name="Group 14">
              <a:extLst>
                <a:ext uri="{FF2B5EF4-FFF2-40B4-BE49-F238E27FC236}">
                  <a16:creationId xmlns:a16="http://schemas.microsoft.com/office/drawing/2014/main" id="{D60EC749-2B2C-4F7D-BC87-DFF7CA5EFB7D}"/>
                </a:ext>
              </a:extLst>
            </p:cNvPr>
            <p:cNvGrpSpPr>
              <a:grpSpLocks/>
            </p:cNvGrpSpPr>
            <p:nvPr/>
          </p:nvGrpSpPr>
          <p:grpSpPr bwMode="auto">
            <a:xfrm>
              <a:off x="3373" y="815"/>
              <a:ext cx="466" cy="327"/>
              <a:chOff x="3620" y="276"/>
              <a:chExt cx="466" cy="327"/>
            </a:xfrm>
          </p:grpSpPr>
          <p:sp>
            <p:nvSpPr>
              <p:cNvPr id="28708" name="Freeform 15">
                <a:extLst>
                  <a:ext uri="{FF2B5EF4-FFF2-40B4-BE49-F238E27FC236}">
                    <a16:creationId xmlns:a16="http://schemas.microsoft.com/office/drawing/2014/main" id="{47848AFC-0F02-4622-8E2D-5C7C136FC240}"/>
                  </a:ext>
                </a:extLst>
              </p:cNvPr>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9" name="Rectangle 16">
                <a:extLst>
                  <a:ext uri="{FF2B5EF4-FFF2-40B4-BE49-F238E27FC236}">
                    <a16:creationId xmlns:a16="http://schemas.microsoft.com/office/drawing/2014/main" id="{7782D133-0CB6-4439-BB98-40FE65837B5A}"/>
                  </a:ext>
                </a:extLst>
              </p:cNvPr>
              <p:cNvSpPr>
                <a:spLocks noChangeArrowheads="1"/>
              </p:cNvSpPr>
              <p:nvPr/>
            </p:nvSpPr>
            <p:spPr bwMode="auto">
              <a:xfrm>
                <a:off x="3620" y="335"/>
                <a:ext cx="46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since</a:t>
                </a:r>
              </a:p>
            </p:txBody>
          </p:sp>
        </p:grpSp>
        <p:grpSp>
          <p:nvGrpSpPr>
            <p:cNvPr id="28684" name="Group 17">
              <a:extLst>
                <a:ext uri="{FF2B5EF4-FFF2-40B4-BE49-F238E27FC236}">
                  <a16:creationId xmlns:a16="http://schemas.microsoft.com/office/drawing/2014/main" id="{9F9C3FDE-B2EB-4F33-8BD7-510A4CE5577B}"/>
                </a:ext>
              </a:extLst>
            </p:cNvPr>
            <p:cNvGrpSpPr>
              <a:grpSpLocks/>
            </p:cNvGrpSpPr>
            <p:nvPr/>
          </p:nvGrpSpPr>
          <p:grpSpPr bwMode="auto">
            <a:xfrm>
              <a:off x="1822" y="997"/>
              <a:ext cx="1285" cy="567"/>
              <a:chOff x="2069" y="458"/>
              <a:chExt cx="1285" cy="567"/>
            </a:xfrm>
          </p:grpSpPr>
          <p:sp>
            <p:nvSpPr>
              <p:cNvPr id="28702" name="Freeform 18">
                <a:extLst>
                  <a:ext uri="{FF2B5EF4-FFF2-40B4-BE49-F238E27FC236}">
                    <a16:creationId xmlns:a16="http://schemas.microsoft.com/office/drawing/2014/main" id="{7B2B5789-6025-4F8F-B438-6A78FC1FC466}"/>
                  </a:ext>
                </a:extLst>
              </p:cNvPr>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3" name="Freeform 19">
                <a:extLst>
                  <a:ext uri="{FF2B5EF4-FFF2-40B4-BE49-F238E27FC236}">
                    <a16:creationId xmlns:a16="http://schemas.microsoft.com/office/drawing/2014/main" id="{2F25E51C-1CD7-4D29-B00E-0022C009023A}"/>
                  </a:ext>
                </a:extLst>
              </p:cNvPr>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4" name="Freeform 20">
                <a:extLst>
                  <a:ext uri="{FF2B5EF4-FFF2-40B4-BE49-F238E27FC236}">
                    <a16:creationId xmlns:a16="http://schemas.microsoft.com/office/drawing/2014/main" id="{936071C4-69DF-4422-9662-5BE7EC8903FF}"/>
                  </a:ext>
                </a:extLst>
              </p:cNvPr>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5" name="Rectangle 21">
                <a:extLst>
                  <a:ext uri="{FF2B5EF4-FFF2-40B4-BE49-F238E27FC236}">
                    <a16:creationId xmlns:a16="http://schemas.microsoft.com/office/drawing/2014/main" id="{4942B1F0-8E21-42F2-A396-41FA4A02B475}"/>
                  </a:ext>
                </a:extLst>
              </p:cNvPr>
              <p:cNvSpPr>
                <a:spLocks noChangeArrowheads="1"/>
              </p:cNvSpPr>
              <p:nvPr/>
            </p:nvSpPr>
            <p:spPr bwMode="auto">
              <a:xfrm>
                <a:off x="2976" y="758"/>
                <a:ext cx="28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lot</a:t>
                </a:r>
              </a:p>
            </p:txBody>
          </p:sp>
          <p:sp>
            <p:nvSpPr>
              <p:cNvPr id="28706" name="Rectangle 22">
                <a:extLst>
                  <a:ext uri="{FF2B5EF4-FFF2-40B4-BE49-F238E27FC236}">
                    <a16:creationId xmlns:a16="http://schemas.microsoft.com/office/drawing/2014/main" id="{DDFE9B0E-EFC1-4AFD-80CE-737A6F8F2784}"/>
                  </a:ext>
                </a:extLst>
              </p:cNvPr>
              <p:cNvSpPr>
                <a:spLocks noChangeArrowheads="1"/>
              </p:cNvSpPr>
              <p:nvPr/>
            </p:nvSpPr>
            <p:spPr bwMode="auto">
              <a:xfrm>
                <a:off x="2470" y="497"/>
                <a:ext cx="47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name</a:t>
                </a:r>
              </a:p>
            </p:txBody>
          </p:sp>
          <p:sp>
            <p:nvSpPr>
              <p:cNvPr id="28707" name="Rectangle 23">
                <a:extLst>
                  <a:ext uri="{FF2B5EF4-FFF2-40B4-BE49-F238E27FC236}">
                    <a16:creationId xmlns:a16="http://schemas.microsoft.com/office/drawing/2014/main" id="{04B508A8-0863-4DFF-8198-7FD701F583A4}"/>
                  </a:ext>
                </a:extLst>
              </p:cNvPr>
              <p:cNvSpPr>
                <a:spLocks noChangeArrowheads="1"/>
              </p:cNvSpPr>
              <p:nvPr/>
            </p:nvSpPr>
            <p:spPr bwMode="auto">
              <a:xfrm>
                <a:off x="2121" y="751"/>
                <a:ext cx="35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ssn</a:t>
                </a:r>
              </a:p>
            </p:txBody>
          </p:sp>
        </p:grpSp>
        <p:grpSp>
          <p:nvGrpSpPr>
            <p:cNvPr id="28685" name="Group 24">
              <a:extLst>
                <a:ext uri="{FF2B5EF4-FFF2-40B4-BE49-F238E27FC236}">
                  <a16:creationId xmlns:a16="http://schemas.microsoft.com/office/drawing/2014/main" id="{23A742ED-9D6B-4CC0-BC25-839F7B4A8606}"/>
                </a:ext>
              </a:extLst>
            </p:cNvPr>
            <p:cNvGrpSpPr>
              <a:grpSpLocks/>
            </p:cNvGrpSpPr>
            <p:nvPr/>
          </p:nvGrpSpPr>
          <p:grpSpPr bwMode="auto">
            <a:xfrm>
              <a:off x="3209" y="1592"/>
              <a:ext cx="769" cy="580"/>
              <a:chOff x="3456" y="1053"/>
              <a:chExt cx="769" cy="580"/>
            </a:xfrm>
          </p:grpSpPr>
          <p:sp>
            <p:nvSpPr>
              <p:cNvPr id="28700" name="Rectangle 25">
                <a:extLst>
                  <a:ext uri="{FF2B5EF4-FFF2-40B4-BE49-F238E27FC236}">
                    <a16:creationId xmlns:a16="http://schemas.microsoft.com/office/drawing/2014/main" id="{F19C340F-45C7-44ED-A9D4-72C6A28D6D56}"/>
                  </a:ext>
                </a:extLst>
              </p:cNvPr>
              <p:cNvSpPr>
                <a:spLocks noChangeArrowheads="1"/>
              </p:cNvSpPr>
              <p:nvPr/>
            </p:nvSpPr>
            <p:spPr bwMode="auto">
              <a:xfrm>
                <a:off x="3522" y="1268"/>
                <a:ext cx="69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Manages</a:t>
                </a:r>
              </a:p>
            </p:txBody>
          </p:sp>
          <p:sp>
            <p:nvSpPr>
              <p:cNvPr id="28701" name="Freeform 26">
                <a:extLst>
                  <a:ext uri="{FF2B5EF4-FFF2-40B4-BE49-F238E27FC236}">
                    <a16:creationId xmlns:a16="http://schemas.microsoft.com/office/drawing/2014/main" id="{BB696485-F0EE-45F0-81E9-7CE782262962}"/>
                  </a:ext>
                </a:extLst>
              </p:cNvPr>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8686" name="Freeform 27">
              <a:extLst>
                <a:ext uri="{FF2B5EF4-FFF2-40B4-BE49-F238E27FC236}">
                  <a16:creationId xmlns:a16="http://schemas.microsoft.com/office/drawing/2014/main" id="{2BA42D4B-8756-4FE6-B236-33F4F795DCBE}"/>
                </a:ext>
              </a:extLst>
            </p:cNvPr>
            <p:cNvSpPr>
              <a:spLocks/>
            </p:cNvSpPr>
            <p:nvPr/>
          </p:nvSpPr>
          <p:spPr bwMode="auto">
            <a:xfrm>
              <a:off x="4329" y="1775"/>
              <a:ext cx="816" cy="302"/>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8687" name="Group 28">
              <a:extLst>
                <a:ext uri="{FF2B5EF4-FFF2-40B4-BE49-F238E27FC236}">
                  <a16:creationId xmlns:a16="http://schemas.microsoft.com/office/drawing/2014/main" id="{25811249-990D-410E-8EFC-E6271B20792B}"/>
                </a:ext>
              </a:extLst>
            </p:cNvPr>
            <p:cNvGrpSpPr>
              <a:grpSpLocks/>
            </p:cNvGrpSpPr>
            <p:nvPr/>
          </p:nvGrpSpPr>
          <p:grpSpPr bwMode="auto">
            <a:xfrm>
              <a:off x="2081" y="1765"/>
              <a:ext cx="841" cy="295"/>
              <a:chOff x="2328" y="1226"/>
              <a:chExt cx="841" cy="295"/>
            </a:xfrm>
          </p:grpSpPr>
          <p:sp>
            <p:nvSpPr>
              <p:cNvPr id="28698" name="Freeform 29">
                <a:extLst>
                  <a:ext uri="{FF2B5EF4-FFF2-40B4-BE49-F238E27FC236}">
                    <a16:creationId xmlns:a16="http://schemas.microsoft.com/office/drawing/2014/main" id="{1F5CD4E1-A895-4305-85C7-9D5F27BE88D9}"/>
                  </a:ext>
                </a:extLst>
              </p:cNvPr>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99" name="Rectangle 30">
                <a:extLst>
                  <a:ext uri="{FF2B5EF4-FFF2-40B4-BE49-F238E27FC236}">
                    <a16:creationId xmlns:a16="http://schemas.microsoft.com/office/drawing/2014/main" id="{D383485A-4EE3-46BA-A444-E4E8B37D3D66}"/>
                  </a:ext>
                </a:extLst>
              </p:cNvPr>
              <p:cNvSpPr>
                <a:spLocks noChangeArrowheads="1"/>
              </p:cNvSpPr>
              <p:nvPr/>
            </p:nvSpPr>
            <p:spPr bwMode="auto">
              <a:xfrm>
                <a:off x="2336" y="1264"/>
                <a:ext cx="83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Employees</a:t>
                </a:r>
              </a:p>
            </p:txBody>
          </p:sp>
        </p:grpSp>
        <p:sp>
          <p:nvSpPr>
            <p:cNvPr id="28688" name="Rectangle 31">
              <a:extLst>
                <a:ext uri="{FF2B5EF4-FFF2-40B4-BE49-F238E27FC236}">
                  <a16:creationId xmlns:a16="http://schemas.microsoft.com/office/drawing/2014/main" id="{58A83ECD-90A7-452C-9C53-17C9DF654785}"/>
                </a:ext>
              </a:extLst>
            </p:cNvPr>
            <p:cNvSpPr>
              <a:spLocks noChangeArrowheads="1"/>
            </p:cNvSpPr>
            <p:nvPr/>
          </p:nvSpPr>
          <p:spPr bwMode="auto">
            <a:xfrm>
              <a:off x="4273" y="1815"/>
              <a:ext cx="94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Departments</a:t>
              </a:r>
            </a:p>
          </p:txBody>
        </p:sp>
        <p:sp>
          <p:nvSpPr>
            <p:cNvPr id="28689" name="Line 32">
              <a:extLst>
                <a:ext uri="{FF2B5EF4-FFF2-40B4-BE49-F238E27FC236}">
                  <a16:creationId xmlns:a16="http://schemas.microsoft.com/office/drawing/2014/main" id="{9F7DF300-2799-4508-A584-1AF8017EC516}"/>
                </a:ext>
              </a:extLst>
            </p:cNvPr>
            <p:cNvSpPr>
              <a:spLocks noChangeShapeType="1"/>
            </p:cNvSpPr>
            <p:nvPr/>
          </p:nvSpPr>
          <p:spPr bwMode="auto">
            <a:xfrm flipH="1">
              <a:off x="2869" y="1883"/>
              <a:ext cx="344"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0" name="Line 33">
              <a:extLst>
                <a:ext uri="{FF2B5EF4-FFF2-40B4-BE49-F238E27FC236}">
                  <a16:creationId xmlns:a16="http://schemas.microsoft.com/office/drawing/2014/main" id="{0FA7DE22-4C5C-40BD-BD24-F9E35182DBF5}"/>
                </a:ext>
              </a:extLst>
            </p:cNvPr>
            <p:cNvSpPr>
              <a:spLocks noChangeShapeType="1"/>
            </p:cNvSpPr>
            <p:nvPr/>
          </p:nvSpPr>
          <p:spPr bwMode="auto">
            <a:xfrm>
              <a:off x="3981" y="1883"/>
              <a:ext cx="328" cy="0"/>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8691" name="Line 34">
              <a:extLst>
                <a:ext uri="{FF2B5EF4-FFF2-40B4-BE49-F238E27FC236}">
                  <a16:creationId xmlns:a16="http://schemas.microsoft.com/office/drawing/2014/main" id="{0ECCFB9F-380B-4419-814D-9A2CCBD36BD5}"/>
                </a:ext>
              </a:extLst>
            </p:cNvPr>
            <p:cNvSpPr>
              <a:spLocks noChangeShapeType="1"/>
            </p:cNvSpPr>
            <p:nvPr/>
          </p:nvSpPr>
          <p:spPr bwMode="auto">
            <a:xfrm flipH="1">
              <a:off x="2725" y="1551"/>
              <a:ext cx="152"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2" name="Line 35">
              <a:extLst>
                <a:ext uri="{FF2B5EF4-FFF2-40B4-BE49-F238E27FC236}">
                  <a16:creationId xmlns:a16="http://schemas.microsoft.com/office/drawing/2014/main" id="{40395079-F052-4E16-A814-2896B80DCD3B}"/>
                </a:ext>
              </a:extLst>
            </p:cNvPr>
            <p:cNvSpPr>
              <a:spLocks noChangeShapeType="1"/>
            </p:cNvSpPr>
            <p:nvPr/>
          </p:nvSpPr>
          <p:spPr bwMode="auto">
            <a:xfrm>
              <a:off x="2441" y="1311"/>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3" name="Line 36">
              <a:extLst>
                <a:ext uri="{FF2B5EF4-FFF2-40B4-BE49-F238E27FC236}">
                  <a16:creationId xmlns:a16="http://schemas.microsoft.com/office/drawing/2014/main" id="{001AC3DF-0259-42E3-9168-D87EA4C5FC15}"/>
                </a:ext>
              </a:extLst>
            </p:cNvPr>
            <p:cNvSpPr>
              <a:spLocks noChangeShapeType="1"/>
            </p:cNvSpPr>
            <p:nvPr/>
          </p:nvSpPr>
          <p:spPr bwMode="auto">
            <a:xfrm>
              <a:off x="2109" y="1551"/>
              <a:ext cx="88"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4" name="Line 37">
              <a:extLst>
                <a:ext uri="{FF2B5EF4-FFF2-40B4-BE49-F238E27FC236}">
                  <a16:creationId xmlns:a16="http://schemas.microsoft.com/office/drawing/2014/main" id="{EBCD42BC-F1CE-464D-9B83-C09961DE2BCB}"/>
                </a:ext>
              </a:extLst>
            </p:cNvPr>
            <p:cNvSpPr>
              <a:spLocks noChangeShapeType="1"/>
            </p:cNvSpPr>
            <p:nvPr/>
          </p:nvSpPr>
          <p:spPr bwMode="auto">
            <a:xfrm>
              <a:off x="3593" y="1167"/>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5" name="Line 38">
              <a:extLst>
                <a:ext uri="{FF2B5EF4-FFF2-40B4-BE49-F238E27FC236}">
                  <a16:creationId xmlns:a16="http://schemas.microsoft.com/office/drawing/2014/main" id="{1D3B0EA2-CEBA-4FF8-91D7-5BB2406F5EF1}"/>
                </a:ext>
              </a:extLst>
            </p:cNvPr>
            <p:cNvSpPr>
              <a:spLocks noChangeShapeType="1"/>
            </p:cNvSpPr>
            <p:nvPr/>
          </p:nvSpPr>
          <p:spPr bwMode="auto">
            <a:xfrm>
              <a:off x="4365" y="1551"/>
              <a:ext cx="136"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6" name="Line 39">
              <a:extLst>
                <a:ext uri="{FF2B5EF4-FFF2-40B4-BE49-F238E27FC236}">
                  <a16:creationId xmlns:a16="http://schemas.microsoft.com/office/drawing/2014/main" id="{9A114C63-FC54-4EF3-96E3-3B2043F02119}"/>
                </a:ext>
              </a:extLst>
            </p:cNvPr>
            <p:cNvSpPr>
              <a:spLocks noChangeShapeType="1"/>
            </p:cNvSpPr>
            <p:nvPr/>
          </p:nvSpPr>
          <p:spPr bwMode="auto">
            <a:xfrm>
              <a:off x="4697" y="1359"/>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7" name="Line 40">
              <a:extLst>
                <a:ext uri="{FF2B5EF4-FFF2-40B4-BE49-F238E27FC236}">
                  <a16:creationId xmlns:a16="http://schemas.microsoft.com/office/drawing/2014/main" id="{DED7C6D1-61A8-4DD6-A6D6-6D009AE74F3F}"/>
                </a:ext>
              </a:extLst>
            </p:cNvPr>
            <p:cNvSpPr>
              <a:spLocks noChangeShapeType="1"/>
            </p:cNvSpPr>
            <p:nvPr/>
          </p:nvSpPr>
          <p:spPr bwMode="auto">
            <a:xfrm flipH="1">
              <a:off x="4933" y="1551"/>
              <a:ext cx="104"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6677" name="Rectangle 41">
            <a:extLst>
              <a:ext uri="{FF2B5EF4-FFF2-40B4-BE49-F238E27FC236}">
                <a16:creationId xmlns:a16="http://schemas.microsoft.com/office/drawing/2014/main" id="{4C8E14CD-4B70-49BF-B0AE-874D36C6EAC6}"/>
              </a:ext>
            </a:extLst>
          </p:cNvPr>
          <p:cNvSpPr>
            <a:spLocks noChangeArrowheads="1"/>
          </p:cNvSpPr>
          <p:nvPr/>
        </p:nvSpPr>
        <p:spPr bwMode="auto">
          <a:xfrm>
            <a:off x="3648075" y="3282950"/>
            <a:ext cx="42386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dirty="0">
                <a:latin typeface="Comic Sans MS" panose="030F0702030302020204" pitchFamily="66" charset="0"/>
                <a:ea typeface="MS PGothic" panose="020B0600070205080204" pitchFamily="34" charset="-128"/>
              </a:rPr>
              <a:t>Departments(</a:t>
            </a:r>
            <a:r>
              <a:rPr lang="en-US" altLang="en-US" u="sng" dirty="0">
                <a:latin typeface="Comic Sans MS" panose="030F0702030302020204" pitchFamily="66" charset="0"/>
                <a:ea typeface="MS PGothic" panose="020B0600070205080204" pitchFamily="34" charset="-128"/>
              </a:rPr>
              <a:t>did</a:t>
            </a:r>
            <a:r>
              <a:rPr lang="en-US" altLang="en-US" dirty="0">
                <a:latin typeface="Comic Sans MS" panose="030F0702030302020204" pitchFamily="66" charset="0"/>
                <a:ea typeface="MS PGothic" panose="020B0600070205080204" pitchFamily="34" charset="-128"/>
              </a:rPr>
              <a:t> integer, </a:t>
            </a:r>
            <a:r>
              <a:rPr lang="en-US" altLang="en-US" dirty="0" err="1">
                <a:latin typeface="Comic Sans MS" panose="030F0702030302020204" pitchFamily="66" charset="0"/>
                <a:ea typeface="MS PGothic" panose="020B0600070205080204" pitchFamily="34" charset="-128"/>
              </a:rPr>
              <a:t>dname</a:t>
            </a:r>
            <a:r>
              <a:rPr lang="en-US" altLang="en-US" dirty="0">
                <a:latin typeface="Comic Sans MS" panose="030F0702030302020204" pitchFamily="66" charset="0"/>
                <a:ea typeface="MS PGothic" panose="020B0600070205080204" pitchFamily="34" charset="-128"/>
              </a:rPr>
              <a:t> varchar(50), budget float, since date, </a:t>
            </a:r>
            <a:r>
              <a:rPr lang="en-US" altLang="en-US" dirty="0" err="1">
                <a:solidFill>
                  <a:schemeClr val="accent1"/>
                </a:solidFill>
                <a:latin typeface="Comic Sans MS" panose="030F0702030302020204" pitchFamily="66" charset="0"/>
                <a:ea typeface="MS PGothic" panose="020B0600070205080204" pitchFamily="34" charset="-128"/>
              </a:rPr>
              <a:t>mgrssn</a:t>
            </a:r>
            <a:r>
              <a:rPr lang="en-US" altLang="en-US" dirty="0">
                <a:solidFill>
                  <a:schemeClr val="accent1"/>
                </a:solidFill>
                <a:latin typeface="Comic Sans MS" panose="030F0702030302020204" pitchFamily="66" charset="0"/>
                <a:ea typeface="MS PGothic" panose="020B0600070205080204" pitchFamily="34" charset="-128"/>
              </a:rPr>
              <a:t> char(11) </a:t>
            </a:r>
            <a:r>
              <a:rPr lang="en-US" altLang="en-US" dirty="0">
                <a:solidFill>
                  <a:srgbClr val="FF0000"/>
                </a:solidFill>
                <a:latin typeface="Comic Sans MS" panose="030F0702030302020204" pitchFamily="66" charset="0"/>
                <a:ea typeface="MS PGothic" panose="020B0600070205080204" pitchFamily="34" charset="-128"/>
              </a:rPr>
              <a:t>NOT NULL</a:t>
            </a:r>
            <a:r>
              <a:rPr lang="en-US" altLang="en-US" dirty="0">
                <a:latin typeface="Comic Sans MS" panose="030F0702030302020204" pitchFamily="66" charset="0"/>
                <a:ea typeface="MS PGothic" panose="020B0600070205080204" pitchFamily="34" charset="-128"/>
              </a:rPr>
              <a:t>,</a:t>
            </a:r>
          </a:p>
          <a:p>
            <a:pPr eaLnBrk="1" hangingPunct="1"/>
            <a:endParaRPr lang="en-US" altLang="en-US" dirty="0">
              <a:latin typeface="Comic Sans MS" panose="030F0702030302020204" pitchFamily="66" charset="0"/>
              <a:ea typeface="MS PGothic" panose="020B0600070205080204" pitchFamily="34" charset="-128"/>
            </a:endParaRPr>
          </a:p>
          <a:p>
            <a:pPr eaLnBrk="1" hangingPunct="1"/>
            <a:r>
              <a:rPr lang="en-US" altLang="en-US" dirty="0">
                <a:latin typeface="Comic Sans MS" panose="030F0702030302020204" pitchFamily="66" charset="0"/>
                <a:ea typeface="MS PGothic" panose="020B0600070205080204" pitchFamily="34" charset="-128"/>
              </a:rPr>
              <a:t>PRIMARY KEY(did),</a:t>
            </a:r>
          </a:p>
          <a:p>
            <a:pPr eaLnBrk="1" hangingPunct="1"/>
            <a:r>
              <a:rPr lang="en-US" altLang="en-US" dirty="0">
                <a:latin typeface="Comic Sans MS" panose="030F0702030302020204" pitchFamily="66" charset="0"/>
                <a:ea typeface="MS PGothic" panose="020B0600070205080204" pitchFamily="34" charset="-128"/>
              </a:rPr>
              <a:t>FOREIGN KEY (</a:t>
            </a:r>
            <a:r>
              <a:rPr lang="en-US" altLang="en-US" dirty="0" err="1">
                <a:latin typeface="Comic Sans MS" panose="030F0702030302020204" pitchFamily="66" charset="0"/>
                <a:ea typeface="MS PGothic" panose="020B0600070205080204" pitchFamily="34" charset="-128"/>
              </a:rPr>
              <a:t>mgrssn</a:t>
            </a:r>
            <a:r>
              <a:rPr lang="en-US" altLang="en-US" dirty="0">
                <a:latin typeface="Comic Sans MS" panose="030F0702030302020204" pitchFamily="66" charset="0"/>
                <a:ea typeface="MS PGothic" panose="020B0600070205080204" pitchFamily="34" charset="-128"/>
              </a:rPr>
              <a:t>) references Employees (SSN))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6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6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p:bldP spid="15667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53B5632-430B-413E-9868-736700BD3F1F}"/>
              </a:ext>
            </a:extLst>
          </p:cNvPr>
          <p:cNvSpPr>
            <a:spLocks noChangeArrowheads="1"/>
          </p:cNvSpPr>
          <p:nvPr/>
        </p:nvSpPr>
        <p:spPr bwMode="auto">
          <a:xfrm>
            <a:off x="425450" y="193675"/>
            <a:ext cx="82296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2800">
                <a:solidFill>
                  <a:schemeClr val="tx2"/>
                </a:solidFill>
                <a:latin typeface="Comic Sans MS" panose="030F0702030302020204" pitchFamily="66" charset="0"/>
                <a:ea typeface="MS PGothic" panose="020B0600070205080204" pitchFamily="34" charset="-128"/>
              </a:rPr>
              <a:t>Entity set with both total constraint and key constraints from one side</a:t>
            </a:r>
          </a:p>
        </p:txBody>
      </p:sp>
      <p:grpSp>
        <p:nvGrpSpPr>
          <p:cNvPr id="28676" name="Group 6">
            <a:extLst>
              <a:ext uri="{FF2B5EF4-FFF2-40B4-BE49-F238E27FC236}">
                <a16:creationId xmlns:a16="http://schemas.microsoft.com/office/drawing/2014/main" id="{BE9170FE-79A9-4C0B-8EC2-291D9AC27988}"/>
              </a:ext>
            </a:extLst>
          </p:cNvPr>
          <p:cNvGrpSpPr>
            <a:grpSpLocks/>
          </p:cNvGrpSpPr>
          <p:nvPr/>
        </p:nvGrpSpPr>
        <p:grpSpPr bwMode="auto">
          <a:xfrm>
            <a:off x="1600200" y="1298575"/>
            <a:ext cx="5532438" cy="1828800"/>
            <a:chOff x="1822" y="815"/>
            <a:chExt cx="3680" cy="1357"/>
          </a:xfrm>
        </p:grpSpPr>
        <p:sp>
          <p:nvSpPr>
            <p:cNvPr id="28678" name="Freeform 7">
              <a:extLst>
                <a:ext uri="{FF2B5EF4-FFF2-40B4-BE49-F238E27FC236}">
                  <a16:creationId xmlns:a16="http://schemas.microsoft.com/office/drawing/2014/main" id="{73AB20A2-5470-4CBE-89C0-31350E499D5F}"/>
                </a:ext>
              </a:extLst>
            </p:cNvPr>
            <p:cNvSpPr>
              <a:spLocks/>
            </p:cNvSpPr>
            <p:nvPr/>
          </p:nvSpPr>
          <p:spPr bwMode="auto">
            <a:xfrm>
              <a:off x="4066" y="1247"/>
              <a:ext cx="454" cy="327"/>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79" name="Freeform 8">
              <a:extLst>
                <a:ext uri="{FF2B5EF4-FFF2-40B4-BE49-F238E27FC236}">
                  <a16:creationId xmlns:a16="http://schemas.microsoft.com/office/drawing/2014/main" id="{DCEF66BD-6D4D-43EF-B043-762FDAF12EA2}"/>
                </a:ext>
              </a:extLst>
            </p:cNvPr>
            <p:cNvSpPr>
              <a:spLocks/>
            </p:cNvSpPr>
            <p:nvPr/>
          </p:nvSpPr>
          <p:spPr bwMode="auto">
            <a:xfrm>
              <a:off x="4897" y="1261"/>
              <a:ext cx="575" cy="313"/>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8680" name="Group 9">
              <a:extLst>
                <a:ext uri="{FF2B5EF4-FFF2-40B4-BE49-F238E27FC236}">
                  <a16:creationId xmlns:a16="http://schemas.microsoft.com/office/drawing/2014/main" id="{FE6F068D-529F-45DD-BF4B-B6B406634960}"/>
                </a:ext>
              </a:extLst>
            </p:cNvPr>
            <p:cNvGrpSpPr>
              <a:grpSpLocks/>
            </p:cNvGrpSpPr>
            <p:nvPr/>
          </p:nvGrpSpPr>
          <p:grpSpPr bwMode="auto">
            <a:xfrm>
              <a:off x="4425" y="1007"/>
              <a:ext cx="592" cy="327"/>
              <a:chOff x="4672" y="468"/>
              <a:chExt cx="592" cy="327"/>
            </a:xfrm>
          </p:grpSpPr>
          <p:sp>
            <p:nvSpPr>
              <p:cNvPr id="28710" name="Freeform 10">
                <a:extLst>
                  <a:ext uri="{FF2B5EF4-FFF2-40B4-BE49-F238E27FC236}">
                    <a16:creationId xmlns:a16="http://schemas.microsoft.com/office/drawing/2014/main" id="{2AD47BFD-BDE5-4EB2-9252-46E750509403}"/>
                  </a:ext>
                </a:extLst>
              </p:cNvPr>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11" name="Rectangle 11">
                <a:extLst>
                  <a:ext uri="{FF2B5EF4-FFF2-40B4-BE49-F238E27FC236}">
                    <a16:creationId xmlns:a16="http://schemas.microsoft.com/office/drawing/2014/main" id="{E70E7FE6-7340-4FC9-8F73-B4B1FFFB5CBD}"/>
                  </a:ext>
                </a:extLst>
              </p:cNvPr>
              <p:cNvSpPr>
                <a:spLocks noChangeArrowheads="1"/>
              </p:cNvSpPr>
              <p:nvPr/>
            </p:nvSpPr>
            <p:spPr bwMode="auto">
              <a:xfrm>
                <a:off x="4696" y="508"/>
                <a:ext cx="55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dname</a:t>
                </a:r>
              </a:p>
            </p:txBody>
          </p:sp>
        </p:grpSp>
        <p:sp>
          <p:nvSpPr>
            <p:cNvPr id="28681" name="Rectangle 12">
              <a:extLst>
                <a:ext uri="{FF2B5EF4-FFF2-40B4-BE49-F238E27FC236}">
                  <a16:creationId xmlns:a16="http://schemas.microsoft.com/office/drawing/2014/main" id="{BE648714-3595-41ED-BA50-B1E8CA208611}"/>
                </a:ext>
              </a:extLst>
            </p:cNvPr>
            <p:cNvSpPr>
              <a:spLocks noChangeArrowheads="1"/>
            </p:cNvSpPr>
            <p:nvPr/>
          </p:nvSpPr>
          <p:spPr bwMode="auto">
            <a:xfrm>
              <a:off x="4932" y="1297"/>
              <a:ext cx="57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budget</a:t>
              </a:r>
            </a:p>
          </p:txBody>
        </p:sp>
        <p:sp>
          <p:nvSpPr>
            <p:cNvPr id="28682" name="Rectangle 13">
              <a:extLst>
                <a:ext uri="{FF2B5EF4-FFF2-40B4-BE49-F238E27FC236}">
                  <a16:creationId xmlns:a16="http://schemas.microsoft.com/office/drawing/2014/main" id="{738CD7F6-CDA2-4FB7-AB91-E1A6EA59C057}"/>
                </a:ext>
              </a:extLst>
            </p:cNvPr>
            <p:cNvSpPr>
              <a:spLocks noChangeArrowheads="1"/>
            </p:cNvSpPr>
            <p:nvPr/>
          </p:nvSpPr>
          <p:spPr bwMode="auto">
            <a:xfrm>
              <a:off x="4128" y="1297"/>
              <a:ext cx="32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did</a:t>
              </a:r>
            </a:p>
          </p:txBody>
        </p:sp>
        <p:grpSp>
          <p:nvGrpSpPr>
            <p:cNvPr id="28683" name="Group 14">
              <a:extLst>
                <a:ext uri="{FF2B5EF4-FFF2-40B4-BE49-F238E27FC236}">
                  <a16:creationId xmlns:a16="http://schemas.microsoft.com/office/drawing/2014/main" id="{D60EC749-2B2C-4F7D-BC87-DFF7CA5EFB7D}"/>
                </a:ext>
              </a:extLst>
            </p:cNvPr>
            <p:cNvGrpSpPr>
              <a:grpSpLocks/>
            </p:cNvGrpSpPr>
            <p:nvPr/>
          </p:nvGrpSpPr>
          <p:grpSpPr bwMode="auto">
            <a:xfrm>
              <a:off x="3373" y="815"/>
              <a:ext cx="466" cy="327"/>
              <a:chOff x="3620" y="276"/>
              <a:chExt cx="466" cy="327"/>
            </a:xfrm>
          </p:grpSpPr>
          <p:sp>
            <p:nvSpPr>
              <p:cNvPr id="28708" name="Freeform 15">
                <a:extLst>
                  <a:ext uri="{FF2B5EF4-FFF2-40B4-BE49-F238E27FC236}">
                    <a16:creationId xmlns:a16="http://schemas.microsoft.com/office/drawing/2014/main" id="{47848AFC-0F02-4622-8E2D-5C7C136FC240}"/>
                  </a:ext>
                </a:extLst>
              </p:cNvPr>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9" name="Rectangle 16">
                <a:extLst>
                  <a:ext uri="{FF2B5EF4-FFF2-40B4-BE49-F238E27FC236}">
                    <a16:creationId xmlns:a16="http://schemas.microsoft.com/office/drawing/2014/main" id="{7782D133-0CB6-4439-BB98-40FE65837B5A}"/>
                  </a:ext>
                </a:extLst>
              </p:cNvPr>
              <p:cNvSpPr>
                <a:spLocks noChangeArrowheads="1"/>
              </p:cNvSpPr>
              <p:nvPr/>
            </p:nvSpPr>
            <p:spPr bwMode="auto">
              <a:xfrm>
                <a:off x="3620" y="335"/>
                <a:ext cx="46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since</a:t>
                </a:r>
              </a:p>
            </p:txBody>
          </p:sp>
        </p:grpSp>
        <p:grpSp>
          <p:nvGrpSpPr>
            <p:cNvPr id="28684" name="Group 17">
              <a:extLst>
                <a:ext uri="{FF2B5EF4-FFF2-40B4-BE49-F238E27FC236}">
                  <a16:creationId xmlns:a16="http://schemas.microsoft.com/office/drawing/2014/main" id="{9F9C3FDE-B2EB-4F33-8BD7-510A4CE5577B}"/>
                </a:ext>
              </a:extLst>
            </p:cNvPr>
            <p:cNvGrpSpPr>
              <a:grpSpLocks/>
            </p:cNvGrpSpPr>
            <p:nvPr/>
          </p:nvGrpSpPr>
          <p:grpSpPr bwMode="auto">
            <a:xfrm>
              <a:off x="1822" y="997"/>
              <a:ext cx="1285" cy="567"/>
              <a:chOff x="2069" y="458"/>
              <a:chExt cx="1285" cy="567"/>
            </a:xfrm>
          </p:grpSpPr>
          <p:sp>
            <p:nvSpPr>
              <p:cNvPr id="28702" name="Freeform 18">
                <a:extLst>
                  <a:ext uri="{FF2B5EF4-FFF2-40B4-BE49-F238E27FC236}">
                    <a16:creationId xmlns:a16="http://schemas.microsoft.com/office/drawing/2014/main" id="{7B2B5789-6025-4F8F-B438-6A78FC1FC466}"/>
                  </a:ext>
                </a:extLst>
              </p:cNvPr>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3" name="Freeform 19">
                <a:extLst>
                  <a:ext uri="{FF2B5EF4-FFF2-40B4-BE49-F238E27FC236}">
                    <a16:creationId xmlns:a16="http://schemas.microsoft.com/office/drawing/2014/main" id="{2F25E51C-1CD7-4D29-B00E-0022C009023A}"/>
                  </a:ext>
                </a:extLst>
              </p:cNvPr>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4" name="Freeform 20">
                <a:extLst>
                  <a:ext uri="{FF2B5EF4-FFF2-40B4-BE49-F238E27FC236}">
                    <a16:creationId xmlns:a16="http://schemas.microsoft.com/office/drawing/2014/main" id="{936071C4-69DF-4422-9662-5BE7EC8903FF}"/>
                  </a:ext>
                </a:extLst>
              </p:cNvPr>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05" name="Rectangle 21">
                <a:extLst>
                  <a:ext uri="{FF2B5EF4-FFF2-40B4-BE49-F238E27FC236}">
                    <a16:creationId xmlns:a16="http://schemas.microsoft.com/office/drawing/2014/main" id="{4942B1F0-8E21-42F2-A396-41FA4A02B475}"/>
                  </a:ext>
                </a:extLst>
              </p:cNvPr>
              <p:cNvSpPr>
                <a:spLocks noChangeArrowheads="1"/>
              </p:cNvSpPr>
              <p:nvPr/>
            </p:nvSpPr>
            <p:spPr bwMode="auto">
              <a:xfrm>
                <a:off x="2976" y="758"/>
                <a:ext cx="28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lot</a:t>
                </a:r>
              </a:p>
            </p:txBody>
          </p:sp>
          <p:sp>
            <p:nvSpPr>
              <p:cNvPr id="28706" name="Rectangle 22">
                <a:extLst>
                  <a:ext uri="{FF2B5EF4-FFF2-40B4-BE49-F238E27FC236}">
                    <a16:creationId xmlns:a16="http://schemas.microsoft.com/office/drawing/2014/main" id="{DDFE9B0E-EFC1-4AFD-80CE-737A6F8F2784}"/>
                  </a:ext>
                </a:extLst>
              </p:cNvPr>
              <p:cNvSpPr>
                <a:spLocks noChangeArrowheads="1"/>
              </p:cNvSpPr>
              <p:nvPr/>
            </p:nvSpPr>
            <p:spPr bwMode="auto">
              <a:xfrm>
                <a:off x="2470" y="497"/>
                <a:ext cx="47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name</a:t>
                </a:r>
              </a:p>
            </p:txBody>
          </p:sp>
          <p:sp>
            <p:nvSpPr>
              <p:cNvPr id="28707" name="Rectangle 23">
                <a:extLst>
                  <a:ext uri="{FF2B5EF4-FFF2-40B4-BE49-F238E27FC236}">
                    <a16:creationId xmlns:a16="http://schemas.microsoft.com/office/drawing/2014/main" id="{04B508A8-0863-4DFF-8198-7FD701F583A4}"/>
                  </a:ext>
                </a:extLst>
              </p:cNvPr>
              <p:cNvSpPr>
                <a:spLocks noChangeArrowheads="1"/>
              </p:cNvSpPr>
              <p:nvPr/>
            </p:nvSpPr>
            <p:spPr bwMode="auto">
              <a:xfrm>
                <a:off x="2121" y="751"/>
                <a:ext cx="35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ssn</a:t>
                </a:r>
              </a:p>
            </p:txBody>
          </p:sp>
        </p:grpSp>
        <p:grpSp>
          <p:nvGrpSpPr>
            <p:cNvPr id="28685" name="Group 24">
              <a:extLst>
                <a:ext uri="{FF2B5EF4-FFF2-40B4-BE49-F238E27FC236}">
                  <a16:creationId xmlns:a16="http://schemas.microsoft.com/office/drawing/2014/main" id="{23A742ED-9D6B-4CC0-BC25-839F7B4A8606}"/>
                </a:ext>
              </a:extLst>
            </p:cNvPr>
            <p:cNvGrpSpPr>
              <a:grpSpLocks/>
            </p:cNvGrpSpPr>
            <p:nvPr/>
          </p:nvGrpSpPr>
          <p:grpSpPr bwMode="auto">
            <a:xfrm>
              <a:off x="3209" y="1592"/>
              <a:ext cx="769" cy="580"/>
              <a:chOff x="3456" y="1053"/>
              <a:chExt cx="769" cy="580"/>
            </a:xfrm>
          </p:grpSpPr>
          <p:sp>
            <p:nvSpPr>
              <p:cNvPr id="28700" name="Rectangle 25">
                <a:extLst>
                  <a:ext uri="{FF2B5EF4-FFF2-40B4-BE49-F238E27FC236}">
                    <a16:creationId xmlns:a16="http://schemas.microsoft.com/office/drawing/2014/main" id="{F19C340F-45C7-44ED-A9D4-72C6A28D6D56}"/>
                  </a:ext>
                </a:extLst>
              </p:cNvPr>
              <p:cNvSpPr>
                <a:spLocks noChangeArrowheads="1"/>
              </p:cNvSpPr>
              <p:nvPr/>
            </p:nvSpPr>
            <p:spPr bwMode="auto">
              <a:xfrm>
                <a:off x="3522" y="1268"/>
                <a:ext cx="69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Manages</a:t>
                </a:r>
              </a:p>
            </p:txBody>
          </p:sp>
          <p:sp>
            <p:nvSpPr>
              <p:cNvPr id="28701" name="Freeform 26">
                <a:extLst>
                  <a:ext uri="{FF2B5EF4-FFF2-40B4-BE49-F238E27FC236}">
                    <a16:creationId xmlns:a16="http://schemas.microsoft.com/office/drawing/2014/main" id="{BB696485-F0EE-45F0-81E9-7CE782262962}"/>
                  </a:ext>
                </a:extLst>
              </p:cNvPr>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8686" name="Freeform 27">
              <a:extLst>
                <a:ext uri="{FF2B5EF4-FFF2-40B4-BE49-F238E27FC236}">
                  <a16:creationId xmlns:a16="http://schemas.microsoft.com/office/drawing/2014/main" id="{2BA42D4B-8756-4FE6-B236-33F4F795DCBE}"/>
                </a:ext>
              </a:extLst>
            </p:cNvPr>
            <p:cNvSpPr>
              <a:spLocks/>
            </p:cNvSpPr>
            <p:nvPr/>
          </p:nvSpPr>
          <p:spPr bwMode="auto">
            <a:xfrm>
              <a:off x="4329" y="1775"/>
              <a:ext cx="816" cy="302"/>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8687" name="Group 28">
              <a:extLst>
                <a:ext uri="{FF2B5EF4-FFF2-40B4-BE49-F238E27FC236}">
                  <a16:creationId xmlns:a16="http://schemas.microsoft.com/office/drawing/2014/main" id="{25811249-990D-410E-8EFC-E6271B20792B}"/>
                </a:ext>
              </a:extLst>
            </p:cNvPr>
            <p:cNvGrpSpPr>
              <a:grpSpLocks/>
            </p:cNvGrpSpPr>
            <p:nvPr/>
          </p:nvGrpSpPr>
          <p:grpSpPr bwMode="auto">
            <a:xfrm>
              <a:off x="2081" y="1765"/>
              <a:ext cx="841" cy="295"/>
              <a:chOff x="2328" y="1226"/>
              <a:chExt cx="841" cy="295"/>
            </a:xfrm>
          </p:grpSpPr>
          <p:sp>
            <p:nvSpPr>
              <p:cNvPr id="28698" name="Freeform 29">
                <a:extLst>
                  <a:ext uri="{FF2B5EF4-FFF2-40B4-BE49-F238E27FC236}">
                    <a16:creationId xmlns:a16="http://schemas.microsoft.com/office/drawing/2014/main" id="{1F5CD4E1-A895-4305-85C7-9D5F27BE88D9}"/>
                  </a:ext>
                </a:extLst>
              </p:cNvPr>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99" name="Rectangle 30">
                <a:extLst>
                  <a:ext uri="{FF2B5EF4-FFF2-40B4-BE49-F238E27FC236}">
                    <a16:creationId xmlns:a16="http://schemas.microsoft.com/office/drawing/2014/main" id="{D383485A-4EE3-46BA-A444-E4E8B37D3D66}"/>
                  </a:ext>
                </a:extLst>
              </p:cNvPr>
              <p:cNvSpPr>
                <a:spLocks noChangeArrowheads="1"/>
              </p:cNvSpPr>
              <p:nvPr/>
            </p:nvSpPr>
            <p:spPr bwMode="auto">
              <a:xfrm>
                <a:off x="2336" y="1264"/>
                <a:ext cx="83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Employees</a:t>
                </a:r>
              </a:p>
            </p:txBody>
          </p:sp>
        </p:grpSp>
        <p:sp>
          <p:nvSpPr>
            <p:cNvPr id="28688" name="Rectangle 31">
              <a:extLst>
                <a:ext uri="{FF2B5EF4-FFF2-40B4-BE49-F238E27FC236}">
                  <a16:creationId xmlns:a16="http://schemas.microsoft.com/office/drawing/2014/main" id="{58A83ECD-90A7-452C-9C53-17C9DF654785}"/>
                </a:ext>
              </a:extLst>
            </p:cNvPr>
            <p:cNvSpPr>
              <a:spLocks noChangeArrowheads="1"/>
            </p:cNvSpPr>
            <p:nvPr/>
          </p:nvSpPr>
          <p:spPr bwMode="auto">
            <a:xfrm>
              <a:off x="4273" y="1815"/>
              <a:ext cx="94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Departments</a:t>
              </a:r>
            </a:p>
          </p:txBody>
        </p:sp>
        <p:sp>
          <p:nvSpPr>
            <p:cNvPr id="28690" name="Line 33">
              <a:extLst>
                <a:ext uri="{FF2B5EF4-FFF2-40B4-BE49-F238E27FC236}">
                  <a16:creationId xmlns:a16="http://schemas.microsoft.com/office/drawing/2014/main" id="{0FA7DE22-4C5C-40BD-BD24-F9E35182DBF5}"/>
                </a:ext>
              </a:extLst>
            </p:cNvPr>
            <p:cNvSpPr>
              <a:spLocks noChangeShapeType="1"/>
            </p:cNvSpPr>
            <p:nvPr/>
          </p:nvSpPr>
          <p:spPr bwMode="auto">
            <a:xfrm>
              <a:off x="3981" y="1883"/>
              <a:ext cx="328" cy="0"/>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8691" name="Line 34">
              <a:extLst>
                <a:ext uri="{FF2B5EF4-FFF2-40B4-BE49-F238E27FC236}">
                  <a16:creationId xmlns:a16="http://schemas.microsoft.com/office/drawing/2014/main" id="{0ECCFB9F-380B-4419-814D-9A2CCBD36BD5}"/>
                </a:ext>
              </a:extLst>
            </p:cNvPr>
            <p:cNvSpPr>
              <a:spLocks noChangeShapeType="1"/>
            </p:cNvSpPr>
            <p:nvPr/>
          </p:nvSpPr>
          <p:spPr bwMode="auto">
            <a:xfrm flipH="1">
              <a:off x="2725" y="1551"/>
              <a:ext cx="152"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2" name="Line 35">
              <a:extLst>
                <a:ext uri="{FF2B5EF4-FFF2-40B4-BE49-F238E27FC236}">
                  <a16:creationId xmlns:a16="http://schemas.microsoft.com/office/drawing/2014/main" id="{40395079-F052-4E16-A814-2896B80DCD3B}"/>
                </a:ext>
              </a:extLst>
            </p:cNvPr>
            <p:cNvSpPr>
              <a:spLocks noChangeShapeType="1"/>
            </p:cNvSpPr>
            <p:nvPr/>
          </p:nvSpPr>
          <p:spPr bwMode="auto">
            <a:xfrm>
              <a:off x="2441" y="1311"/>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3" name="Line 36">
              <a:extLst>
                <a:ext uri="{FF2B5EF4-FFF2-40B4-BE49-F238E27FC236}">
                  <a16:creationId xmlns:a16="http://schemas.microsoft.com/office/drawing/2014/main" id="{001AC3DF-0259-42E3-9168-D87EA4C5FC15}"/>
                </a:ext>
              </a:extLst>
            </p:cNvPr>
            <p:cNvSpPr>
              <a:spLocks noChangeShapeType="1"/>
            </p:cNvSpPr>
            <p:nvPr/>
          </p:nvSpPr>
          <p:spPr bwMode="auto">
            <a:xfrm>
              <a:off x="2109" y="1551"/>
              <a:ext cx="88"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4" name="Line 37">
              <a:extLst>
                <a:ext uri="{FF2B5EF4-FFF2-40B4-BE49-F238E27FC236}">
                  <a16:creationId xmlns:a16="http://schemas.microsoft.com/office/drawing/2014/main" id="{EBCD42BC-F1CE-464D-9B83-C09961DE2BCB}"/>
                </a:ext>
              </a:extLst>
            </p:cNvPr>
            <p:cNvSpPr>
              <a:spLocks noChangeShapeType="1"/>
            </p:cNvSpPr>
            <p:nvPr/>
          </p:nvSpPr>
          <p:spPr bwMode="auto">
            <a:xfrm>
              <a:off x="3593" y="1167"/>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5" name="Line 38">
              <a:extLst>
                <a:ext uri="{FF2B5EF4-FFF2-40B4-BE49-F238E27FC236}">
                  <a16:creationId xmlns:a16="http://schemas.microsoft.com/office/drawing/2014/main" id="{1D3B0EA2-CEBA-4FF8-91D7-5BB2406F5EF1}"/>
                </a:ext>
              </a:extLst>
            </p:cNvPr>
            <p:cNvSpPr>
              <a:spLocks noChangeShapeType="1"/>
            </p:cNvSpPr>
            <p:nvPr/>
          </p:nvSpPr>
          <p:spPr bwMode="auto">
            <a:xfrm>
              <a:off x="4365" y="1551"/>
              <a:ext cx="136"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6" name="Line 39">
              <a:extLst>
                <a:ext uri="{FF2B5EF4-FFF2-40B4-BE49-F238E27FC236}">
                  <a16:creationId xmlns:a16="http://schemas.microsoft.com/office/drawing/2014/main" id="{9A114C63-FC54-4EF3-96E3-3B2043F02119}"/>
                </a:ext>
              </a:extLst>
            </p:cNvPr>
            <p:cNvSpPr>
              <a:spLocks noChangeShapeType="1"/>
            </p:cNvSpPr>
            <p:nvPr/>
          </p:nvSpPr>
          <p:spPr bwMode="auto">
            <a:xfrm>
              <a:off x="4697" y="1359"/>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7" name="Line 40">
              <a:extLst>
                <a:ext uri="{FF2B5EF4-FFF2-40B4-BE49-F238E27FC236}">
                  <a16:creationId xmlns:a16="http://schemas.microsoft.com/office/drawing/2014/main" id="{DED7C6D1-61A8-4DD6-A6D6-6D009AE74F3F}"/>
                </a:ext>
              </a:extLst>
            </p:cNvPr>
            <p:cNvSpPr>
              <a:spLocks noChangeShapeType="1"/>
            </p:cNvSpPr>
            <p:nvPr/>
          </p:nvSpPr>
          <p:spPr bwMode="auto">
            <a:xfrm flipH="1">
              <a:off x="4933" y="1551"/>
              <a:ext cx="104"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Rectangle 1">
            <a:extLst>
              <a:ext uri="{FF2B5EF4-FFF2-40B4-BE49-F238E27FC236}">
                <a16:creationId xmlns:a16="http://schemas.microsoft.com/office/drawing/2014/main" id="{0E882828-2C2E-4338-8660-CDF98AFF9C8C}"/>
              </a:ext>
            </a:extLst>
          </p:cNvPr>
          <p:cNvSpPr/>
          <p:nvPr/>
        </p:nvSpPr>
        <p:spPr>
          <a:xfrm>
            <a:off x="762000" y="3449470"/>
            <a:ext cx="7963685" cy="3046988"/>
          </a:xfrm>
          <a:prstGeom prst="rect">
            <a:avLst/>
          </a:prstGeom>
        </p:spPr>
        <p:txBody>
          <a:bodyPr wrap="square">
            <a:spAutoFit/>
          </a:bodyPr>
          <a:lstStyle/>
          <a:p>
            <a:r>
              <a:rPr lang="en-US" altLang="en-US" sz="2400" dirty="0">
                <a:latin typeface="Times New Roman" panose="02020603050405020304" pitchFamily="18" charset="0"/>
              </a:rPr>
              <a:t>What about this design? Data types omit for ease of discussion</a:t>
            </a:r>
          </a:p>
          <a:p>
            <a:endParaRPr lang="en-US" altLang="en-US" sz="2400" dirty="0">
              <a:latin typeface="Times New Roman" panose="02020603050405020304" pitchFamily="18" charset="0"/>
            </a:endParaRPr>
          </a:p>
          <a:p>
            <a:r>
              <a:rPr lang="en-US" altLang="en-US" sz="2400" dirty="0">
                <a:latin typeface="Times New Roman" panose="02020603050405020304" pitchFamily="18" charset="0"/>
              </a:rPr>
              <a:t>Employees(</a:t>
            </a:r>
            <a:r>
              <a:rPr lang="en-US" altLang="en-US" sz="2400" dirty="0" err="1">
                <a:latin typeface="Times New Roman" panose="02020603050405020304" pitchFamily="18" charset="0"/>
              </a:rPr>
              <a:t>ssn</a:t>
            </a:r>
            <a:r>
              <a:rPr lang="en-US" altLang="en-US" sz="2400" dirty="0">
                <a:latin typeface="Times New Roman" panose="02020603050405020304" pitchFamily="18" charset="0"/>
              </a:rPr>
              <a:t>, name, lot, since, </a:t>
            </a:r>
            <a:r>
              <a:rPr lang="en-US" altLang="en-US" sz="2400" dirty="0" err="1">
                <a:latin typeface="Times New Roman" panose="02020603050405020304" pitchFamily="18" charset="0"/>
              </a:rPr>
              <a:t>mgrOfDept</a:t>
            </a:r>
            <a:r>
              <a:rPr lang="en-US" altLang="en-US" sz="2400" dirty="0">
                <a:latin typeface="Times New Roman" panose="02020603050405020304" pitchFamily="18" charset="0"/>
              </a:rPr>
              <a:t>, primary key(</a:t>
            </a:r>
            <a:r>
              <a:rPr lang="en-US" altLang="en-US" sz="2400" dirty="0" err="1">
                <a:latin typeface="Times New Roman" panose="02020603050405020304" pitchFamily="18" charset="0"/>
              </a:rPr>
              <a:t>ssn</a:t>
            </a:r>
            <a:r>
              <a:rPr lang="en-US" altLang="en-US" sz="2400" dirty="0">
                <a:latin typeface="Times New Roman" panose="02020603050405020304" pitchFamily="18" charset="0"/>
              </a:rPr>
              <a:t>), foreign key(</a:t>
            </a:r>
            <a:r>
              <a:rPr lang="en-US" altLang="en-US" sz="2400" dirty="0" err="1">
                <a:latin typeface="Times New Roman" panose="02020603050405020304" pitchFamily="18" charset="0"/>
              </a:rPr>
              <a:t>mgrOfDept</a:t>
            </a:r>
            <a:r>
              <a:rPr lang="en-US" altLang="en-US" sz="2400" dirty="0">
                <a:latin typeface="Times New Roman" panose="02020603050405020304" pitchFamily="18" charset="0"/>
              </a:rPr>
              <a:t>) references Departments(did))</a:t>
            </a:r>
          </a:p>
          <a:p>
            <a:r>
              <a:rPr lang="en-US" altLang="en-US" sz="2400" dirty="0">
                <a:latin typeface="Times New Roman" panose="02020603050405020304" pitchFamily="18" charset="0"/>
              </a:rPr>
              <a:t>e1ssn, d1</a:t>
            </a:r>
          </a:p>
          <a:p>
            <a:r>
              <a:rPr lang="en-US" altLang="en-US" sz="2400" dirty="0">
                <a:latin typeface="Times New Roman" panose="02020603050405020304" pitchFamily="18" charset="0"/>
              </a:rPr>
              <a:t>e2ssn, d1</a:t>
            </a:r>
          </a:p>
          <a:p>
            <a:endParaRPr lang="en-US" altLang="en-US" sz="2400" dirty="0">
              <a:latin typeface="Times New Roman" panose="02020603050405020304" pitchFamily="18" charset="0"/>
            </a:endParaRPr>
          </a:p>
          <a:p>
            <a:r>
              <a:rPr lang="en-US" altLang="en-US" sz="2400" dirty="0">
                <a:latin typeface="Times New Roman" panose="02020603050405020304" pitchFamily="18" charset="0"/>
              </a:rPr>
              <a:t>Departments(did, </a:t>
            </a:r>
            <a:r>
              <a:rPr lang="en-US" altLang="en-US" sz="2400" dirty="0" err="1">
                <a:latin typeface="Times New Roman" panose="02020603050405020304" pitchFamily="18" charset="0"/>
              </a:rPr>
              <a:t>dname</a:t>
            </a:r>
            <a:r>
              <a:rPr lang="en-US" altLang="en-US" sz="2400" dirty="0">
                <a:latin typeface="Times New Roman" panose="02020603050405020304" pitchFamily="18" charset="0"/>
              </a:rPr>
              <a:t>, budget, primary key(did))</a:t>
            </a:r>
          </a:p>
        </p:txBody>
      </p:sp>
      <p:pic>
        <p:nvPicPr>
          <p:cNvPr id="5" name="Picture 4">
            <a:extLst>
              <a:ext uri="{FF2B5EF4-FFF2-40B4-BE49-F238E27FC236}">
                <a16:creationId xmlns:a16="http://schemas.microsoft.com/office/drawing/2014/main" id="{BDAE0ACC-8CD1-4947-A2C5-8DE664B5BBD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087536" y="1086314"/>
            <a:ext cx="1839473" cy="1231106"/>
          </a:xfrm>
          <a:prstGeom prst="rect">
            <a:avLst/>
          </a:prstGeom>
        </p:spPr>
      </p:pic>
      <p:sp>
        <p:nvSpPr>
          <p:cNvPr id="6" name="TextBox 5">
            <a:extLst>
              <a:ext uri="{FF2B5EF4-FFF2-40B4-BE49-F238E27FC236}">
                <a16:creationId xmlns:a16="http://schemas.microsoft.com/office/drawing/2014/main" id="{EB633B5D-43FB-4870-91D3-6E79E4351EA7}"/>
              </a:ext>
            </a:extLst>
          </p:cNvPr>
          <p:cNvSpPr txBox="1"/>
          <p:nvPr/>
        </p:nvSpPr>
        <p:spPr>
          <a:xfrm>
            <a:off x="811613" y="6392584"/>
            <a:ext cx="6929205" cy="369332"/>
          </a:xfrm>
          <a:prstGeom prst="rect">
            <a:avLst/>
          </a:prstGeom>
          <a:noFill/>
          <a:ln>
            <a:solidFill>
              <a:schemeClr val="accent2"/>
            </a:solidFill>
          </a:ln>
        </p:spPr>
        <p:txBody>
          <a:bodyPr wrap="none" rtlCol="0">
            <a:spAutoFit/>
          </a:bodyPr>
          <a:lstStyle/>
          <a:p>
            <a:r>
              <a:rPr lang="en-US" dirty="0"/>
              <a:t>Cannot enforce total participation of the Departments entity set.</a:t>
            </a:r>
          </a:p>
        </p:txBody>
      </p:sp>
      <p:cxnSp>
        <p:nvCxnSpPr>
          <p:cNvPr id="4" name="Straight Arrow Connector 3">
            <a:extLst>
              <a:ext uri="{FF2B5EF4-FFF2-40B4-BE49-F238E27FC236}">
                <a16:creationId xmlns:a16="http://schemas.microsoft.com/office/drawing/2014/main" id="{52DADA26-2C6E-292B-A331-2B5EB6B1B2BC}"/>
              </a:ext>
            </a:extLst>
          </p:cNvPr>
          <p:cNvCxnSpPr>
            <a:endCxn id="28701" idx="0"/>
          </p:cNvCxnSpPr>
          <p:nvPr/>
        </p:nvCxnSpPr>
        <p:spPr>
          <a:xfrm flipV="1">
            <a:off x="3213326" y="2736548"/>
            <a:ext cx="472062" cy="1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08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4ACE73C-C94C-490E-AADE-F5911EBDFCA5}"/>
              </a:ext>
            </a:extLst>
          </p:cNvPr>
          <p:cNvSpPr>
            <a:spLocks noChangeArrowheads="1"/>
          </p:cNvSpPr>
          <p:nvPr/>
        </p:nvSpPr>
        <p:spPr bwMode="auto">
          <a:xfrm>
            <a:off x="425450" y="193675"/>
            <a:ext cx="82296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2800">
                <a:solidFill>
                  <a:schemeClr val="tx2"/>
                </a:solidFill>
                <a:latin typeface="Comic Sans MS" panose="030F0702030302020204" pitchFamily="66" charset="0"/>
                <a:ea typeface="MS PGothic" panose="020B0600070205080204" pitchFamily="34" charset="-128"/>
              </a:rPr>
              <a:t>Key constraints from both sides, but one side has total participation</a:t>
            </a:r>
          </a:p>
        </p:txBody>
      </p:sp>
      <p:sp>
        <p:nvSpPr>
          <p:cNvPr id="158723" name="Rectangle 3">
            <a:extLst>
              <a:ext uri="{FF2B5EF4-FFF2-40B4-BE49-F238E27FC236}">
                <a16:creationId xmlns:a16="http://schemas.microsoft.com/office/drawing/2014/main" id="{615559E2-F67E-4E7A-B69C-4C559BD8D890}"/>
              </a:ext>
            </a:extLst>
          </p:cNvPr>
          <p:cNvSpPr>
            <a:spLocks noChangeArrowheads="1"/>
          </p:cNvSpPr>
          <p:nvPr/>
        </p:nvSpPr>
        <p:spPr bwMode="auto">
          <a:xfrm>
            <a:off x="142875" y="3311525"/>
            <a:ext cx="3224213"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ct val="90000"/>
              </a:lnSpc>
              <a:spcBef>
                <a:spcPct val="20000"/>
              </a:spcBef>
              <a:buFontTx/>
              <a:buChar char="•"/>
            </a:pPr>
            <a:r>
              <a:rPr lang="en-US" altLang="en-US">
                <a:latin typeface="Comic Sans MS" panose="030F0702030302020204" pitchFamily="66" charset="0"/>
                <a:ea typeface="MS PGothic" panose="020B0600070205080204" pitchFamily="34" charset="-128"/>
              </a:rPr>
              <a:t>Add </a:t>
            </a:r>
            <a:r>
              <a:rPr lang="en-US" altLang="en-US">
                <a:solidFill>
                  <a:srgbClr val="FF0000"/>
                </a:solidFill>
                <a:latin typeface="Comic Sans MS" panose="030F0702030302020204" pitchFamily="66" charset="0"/>
                <a:ea typeface="MS PGothic" panose="020B0600070205080204" pitchFamily="34" charset="-128"/>
              </a:rPr>
              <a:t>NOT NULL </a:t>
            </a:r>
            <a:r>
              <a:rPr lang="en-US" altLang="en-US">
                <a:latin typeface="Comic Sans MS" panose="030F0702030302020204" pitchFamily="66" charset="0"/>
                <a:ea typeface="MS PGothic" panose="020B0600070205080204" pitchFamily="34" charset="-128"/>
              </a:rPr>
              <a:t>to the foreign key of the relation with total participation</a:t>
            </a:r>
          </a:p>
          <a:p>
            <a:pPr eaLnBrk="1" hangingPunct="1">
              <a:lnSpc>
                <a:spcPct val="90000"/>
              </a:lnSpc>
              <a:spcBef>
                <a:spcPct val="20000"/>
              </a:spcBef>
              <a:buFontTx/>
              <a:buChar char="•"/>
            </a:pPr>
            <a:endParaRPr lang="en-US" altLang="en-US">
              <a:latin typeface="Comic Sans MS" panose="030F0702030302020204" pitchFamily="66" charset="0"/>
              <a:ea typeface="MS PGothic" panose="020B0600070205080204" pitchFamily="34" charset="-128"/>
            </a:endParaRPr>
          </a:p>
          <a:p>
            <a:pPr eaLnBrk="1" hangingPunct="1">
              <a:lnSpc>
                <a:spcPct val="90000"/>
              </a:lnSpc>
              <a:spcBef>
                <a:spcPct val="20000"/>
              </a:spcBef>
              <a:buFontTx/>
              <a:buChar char="•"/>
            </a:pPr>
            <a:r>
              <a:rPr lang="en-US" altLang="en-US">
                <a:latin typeface="Comic Sans MS" panose="030F0702030302020204" pitchFamily="66" charset="0"/>
                <a:ea typeface="MS PGothic" panose="020B0600070205080204" pitchFamily="34" charset="-128"/>
              </a:rPr>
              <a:t>Add </a:t>
            </a:r>
            <a:r>
              <a:rPr lang="en-US" altLang="en-US">
                <a:solidFill>
                  <a:srgbClr val="FF0000"/>
                </a:solidFill>
                <a:latin typeface="Comic Sans MS" panose="030F0702030302020204" pitchFamily="66" charset="0"/>
                <a:ea typeface="MS PGothic" panose="020B0600070205080204" pitchFamily="34" charset="-128"/>
              </a:rPr>
              <a:t>UNIQUE</a:t>
            </a:r>
            <a:r>
              <a:rPr lang="en-US" altLang="en-US">
                <a:latin typeface="Comic Sans MS" panose="030F0702030302020204" pitchFamily="66" charset="0"/>
                <a:ea typeface="MS PGothic" panose="020B0600070205080204" pitchFamily="34" charset="-128"/>
              </a:rPr>
              <a:t> to the foreign key of the relation with total participation</a:t>
            </a:r>
          </a:p>
        </p:txBody>
      </p:sp>
      <p:grpSp>
        <p:nvGrpSpPr>
          <p:cNvPr id="30724" name="Group 6">
            <a:extLst>
              <a:ext uri="{FF2B5EF4-FFF2-40B4-BE49-F238E27FC236}">
                <a16:creationId xmlns:a16="http://schemas.microsoft.com/office/drawing/2014/main" id="{9C66595C-8308-4004-A559-E640AF4DDC15}"/>
              </a:ext>
            </a:extLst>
          </p:cNvPr>
          <p:cNvGrpSpPr>
            <a:grpSpLocks/>
          </p:cNvGrpSpPr>
          <p:nvPr/>
        </p:nvGrpSpPr>
        <p:grpSpPr bwMode="auto">
          <a:xfrm>
            <a:off x="1600200" y="1298575"/>
            <a:ext cx="5532438" cy="1828800"/>
            <a:chOff x="1822" y="815"/>
            <a:chExt cx="3680" cy="1357"/>
          </a:xfrm>
        </p:grpSpPr>
        <p:sp>
          <p:nvSpPr>
            <p:cNvPr id="30726" name="Freeform 7">
              <a:extLst>
                <a:ext uri="{FF2B5EF4-FFF2-40B4-BE49-F238E27FC236}">
                  <a16:creationId xmlns:a16="http://schemas.microsoft.com/office/drawing/2014/main" id="{3C09B640-9E63-4A7E-87FA-3EE15C92064C}"/>
                </a:ext>
              </a:extLst>
            </p:cNvPr>
            <p:cNvSpPr>
              <a:spLocks/>
            </p:cNvSpPr>
            <p:nvPr/>
          </p:nvSpPr>
          <p:spPr bwMode="auto">
            <a:xfrm>
              <a:off x="4066" y="1247"/>
              <a:ext cx="454" cy="327"/>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27" name="Freeform 8">
              <a:extLst>
                <a:ext uri="{FF2B5EF4-FFF2-40B4-BE49-F238E27FC236}">
                  <a16:creationId xmlns:a16="http://schemas.microsoft.com/office/drawing/2014/main" id="{92E88D95-15EB-4E23-AAC6-D748CB75F7DE}"/>
                </a:ext>
              </a:extLst>
            </p:cNvPr>
            <p:cNvSpPr>
              <a:spLocks/>
            </p:cNvSpPr>
            <p:nvPr/>
          </p:nvSpPr>
          <p:spPr bwMode="auto">
            <a:xfrm>
              <a:off x="4897" y="1261"/>
              <a:ext cx="575" cy="313"/>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0728" name="Group 9">
              <a:extLst>
                <a:ext uri="{FF2B5EF4-FFF2-40B4-BE49-F238E27FC236}">
                  <a16:creationId xmlns:a16="http://schemas.microsoft.com/office/drawing/2014/main" id="{E5F09493-D132-4DD1-BF83-038E06A105B8}"/>
                </a:ext>
              </a:extLst>
            </p:cNvPr>
            <p:cNvGrpSpPr>
              <a:grpSpLocks/>
            </p:cNvGrpSpPr>
            <p:nvPr/>
          </p:nvGrpSpPr>
          <p:grpSpPr bwMode="auto">
            <a:xfrm>
              <a:off x="4425" y="1007"/>
              <a:ext cx="592" cy="327"/>
              <a:chOff x="4672" y="468"/>
              <a:chExt cx="592" cy="327"/>
            </a:xfrm>
          </p:grpSpPr>
          <p:sp>
            <p:nvSpPr>
              <p:cNvPr id="30758" name="Freeform 10">
                <a:extLst>
                  <a:ext uri="{FF2B5EF4-FFF2-40B4-BE49-F238E27FC236}">
                    <a16:creationId xmlns:a16="http://schemas.microsoft.com/office/drawing/2014/main" id="{EFCA471F-DD0E-403E-99E4-289C2E5DC21D}"/>
                  </a:ext>
                </a:extLst>
              </p:cNvPr>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9" name="Rectangle 11">
                <a:extLst>
                  <a:ext uri="{FF2B5EF4-FFF2-40B4-BE49-F238E27FC236}">
                    <a16:creationId xmlns:a16="http://schemas.microsoft.com/office/drawing/2014/main" id="{3090CA41-5471-4FB8-9808-4296DE10B304}"/>
                  </a:ext>
                </a:extLst>
              </p:cNvPr>
              <p:cNvSpPr>
                <a:spLocks noChangeArrowheads="1"/>
              </p:cNvSpPr>
              <p:nvPr/>
            </p:nvSpPr>
            <p:spPr bwMode="auto">
              <a:xfrm>
                <a:off x="4696" y="508"/>
                <a:ext cx="55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dname</a:t>
                </a:r>
              </a:p>
            </p:txBody>
          </p:sp>
        </p:grpSp>
        <p:sp>
          <p:nvSpPr>
            <p:cNvPr id="30729" name="Rectangle 12">
              <a:extLst>
                <a:ext uri="{FF2B5EF4-FFF2-40B4-BE49-F238E27FC236}">
                  <a16:creationId xmlns:a16="http://schemas.microsoft.com/office/drawing/2014/main" id="{12B5ADCB-8FB1-44A0-A822-6509D862AA2E}"/>
                </a:ext>
              </a:extLst>
            </p:cNvPr>
            <p:cNvSpPr>
              <a:spLocks noChangeArrowheads="1"/>
            </p:cNvSpPr>
            <p:nvPr/>
          </p:nvSpPr>
          <p:spPr bwMode="auto">
            <a:xfrm>
              <a:off x="4932" y="1297"/>
              <a:ext cx="57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budget</a:t>
              </a:r>
            </a:p>
          </p:txBody>
        </p:sp>
        <p:sp>
          <p:nvSpPr>
            <p:cNvPr id="30730" name="Rectangle 13">
              <a:extLst>
                <a:ext uri="{FF2B5EF4-FFF2-40B4-BE49-F238E27FC236}">
                  <a16:creationId xmlns:a16="http://schemas.microsoft.com/office/drawing/2014/main" id="{1463C8AE-1445-43BF-A24D-7DDF11C4F1CA}"/>
                </a:ext>
              </a:extLst>
            </p:cNvPr>
            <p:cNvSpPr>
              <a:spLocks noChangeArrowheads="1"/>
            </p:cNvSpPr>
            <p:nvPr/>
          </p:nvSpPr>
          <p:spPr bwMode="auto">
            <a:xfrm>
              <a:off x="4128" y="1297"/>
              <a:ext cx="32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did</a:t>
              </a:r>
            </a:p>
          </p:txBody>
        </p:sp>
        <p:grpSp>
          <p:nvGrpSpPr>
            <p:cNvPr id="30731" name="Group 14">
              <a:extLst>
                <a:ext uri="{FF2B5EF4-FFF2-40B4-BE49-F238E27FC236}">
                  <a16:creationId xmlns:a16="http://schemas.microsoft.com/office/drawing/2014/main" id="{0F2EB24F-4052-4786-B695-23CC377A643D}"/>
                </a:ext>
              </a:extLst>
            </p:cNvPr>
            <p:cNvGrpSpPr>
              <a:grpSpLocks/>
            </p:cNvGrpSpPr>
            <p:nvPr/>
          </p:nvGrpSpPr>
          <p:grpSpPr bwMode="auto">
            <a:xfrm>
              <a:off x="3373" y="815"/>
              <a:ext cx="466" cy="327"/>
              <a:chOff x="3620" y="276"/>
              <a:chExt cx="466" cy="327"/>
            </a:xfrm>
          </p:grpSpPr>
          <p:sp>
            <p:nvSpPr>
              <p:cNvPr id="30756" name="Freeform 15">
                <a:extLst>
                  <a:ext uri="{FF2B5EF4-FFF2-40B4-BE49-F238E27FC236}">
                    <a16:creationId xmlns:a16="http://schemas.microsoft.com/office/drawing/2014/main" id="{4BD32676-EF68-46C2-939D-791A4CD676C0}"/>
                  </a:ext>
                </a:extLst>
              </p:cNvPr>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7" name="Rectangle 16">
                <a:extLst>
                  <a:ext uri="{FF2B5EF4-FFF2-40B4-BE49-F238E27FC236}">
                    <a16:creationId xmlns:a16="http://schemas.microsoft.com/office/drawing/2014/main" id="{731854B1-2E9F-4435-9AB1-DAFE51341520}"/>
                  </a:ext>
                </a:extLst>
              </p:cNvPr>
              <p:cNvSpPr>
                <a:spLocks noChangeArrowheads="1"/>
              </p:cNvSpPr>
              <p:nvPr/>
            </p:nvSpPr>
            <p:spPr bwMode="auto">
              <a:xfrm>
                <a:off x="3620" y="335"/>
                <a:ext cx="46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since</a:t>
                </a:r>
              </a:p>
            </p:txBody>
          </p:sp>
        </p:grpSp>
        <p:grpSp>
          <p:nvGrpSpPr>
            <p:cNvPr id="30732" name="Group 17">
              <a:extLst>
                <a:ext uri="{FF2B5EF4-FFF2-40B4-BE49-F238E27FC236}">
                  <a16:creationId xmlns:a16="http://schemas.microsoft.com/office/drawing/2014/main" id="{FFFBE835-81C4-4737-94CA-733FD9CD6F41}"/>
                </a:ext>
              </a:extLst>
            </p:cNvPr>
            <p:cNvGrpSpPr>
              <a:grpSpLocks/>
            </p:cNvGrpSpPr>
            <p:nvPr/>
          </p:nvGrpSpPr>
          <p:grpSpPr bwMode="auto">
            <a:xfrm>
              <a:off x="1822" y="997"/>
              <a:ext cx="1285" cy="567"/>
              <a:chOff x="2069" y="458"/>
              <a:chExt cx="1285" cy="567"/>
            </a:xfrm>
          </p:grpSpPr>
          <p:sp>
            <p:nvSpPr>
              <p:cNvPr id="30750" name="Freeform 18">
                <a:extLst>
                  <a:ext uri="{FF2B5EF4-FFF2-40B4-BE49-F238E27FC236}">
                    <a16:creationId xmlns:a16="http://schemas.microsoft.com/office/drawing/2014/main" id="{A0E37F20-F430-40E8-83AD-9F2241B467C4}"/>
                  </a:ext>
                </a:extLst>
              </p:cNvPr>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1" name="Freeform 19">
                <a:extLst>
                  <a:ext uri="{FF2B5EF4-FFF2-40B4-BE49-F238E27FC236}">
                    <a16:creationId xmlns:a16="http://schemas.microsoft.com/office/drawing/2014/main" id="{603645E6-8E16-456F-BE03-12FCC543EC96}"/>
                  </a:ext>
                </a:extLst>
              </p:cNvPr>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2" name="Freeform 20">
                <a:extLst>
                  <a:ext uri="{FF2B5EF4-FFF2-40B4-BE49-F238E27FC236}">
                    <a16:creationId xmlns:a16="http://schemas.microsoft.com/office/drawing/2014/main" id="{4C73982B-9AD6-4930-A0B2-71C69E3C36B9}"/>
                  </a:ext>
                </a:extLst>
              </p:cNvPr>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3" name="Rectangle 21">
                <a:extLst>
                  <a:ext uri="{FF2B5EF4-FFF2-40B4-BE49-F238E27FC236}">
                    <a16:creationId xmlns:a16="http://schemas.microsoft.com/office/drawing/2014/main" id="{CA5CF496-459A-4AB9-A356-872558F21618}"/>
                  </a:ext>
                </a:extLst>
              </p:cNvPr>
              <p:cNvSpPr>
                <a:spLocks noChangeArrowheads="1"/>
              </p:cNvSpPr>
              <p:nvPr/>
            </p:nvSpPr>
            <p:spPr bwMode="auto">
              <a:xfrm>
                <a:off x="2976" y="758"/>
                <a:ext cx="28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lot</a:t>
                </a:r>
              </a:p>
            </p:txBody>
          </p:sp>
          <p:sp>
            <p:nvSpPr>
              <p:cNvPr id="30754" name="Rectangle 22">
                <a:extLst>
                  <a:ext uri="{FF2B5EF4-FFF2-40B4-BE49-F238E27FC236}">
                    <a16:creationId xmlns:a16="http://schemas.microsoft.com/office/drawing/2014/main" id="{B1B2E031-2292-4CD0-AA48-F814AA92E78E}"/>
                  </a:ext>
                </a:extLst>
              </p:cNvPr>
              <p:cNvSpPr>
                <a:spLocks noChangeArrowheads="1"/>
              </p:cNvSpPr>
              <p:nvPr/>
            </p:nvSpPr>
            <p:spPr bwMode="auto">
              <a:xfrm>
                <a:off x="2470" y="497"/>
                <a:ext cx="47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name</a:t>
                </a:r>
              </a:p>
            </p:txBody>
          </p:sp>
          <p:sp>
            <p:nvSpPr>
              <p:cNvPr id="30755" name="Rectangle 23">
                <a:extLst>
                  <a:ext uri="{FF2B5EF4-FFF2-40B4-BE49-F238E27FC236}">
                    <a16:creationId xmlns:a16="http://schemas.microsoft.com/office/drawing/2014/main" id="{57D8EFEE-D47B-4AB4-90DB-59E0A84C7BBD}"/>
                  </a:ext>
                </a:extLst>
              </p:cNvPr>
              <p:cNvSpPr>
                <a:spLocks noChangeArrowheads="1"/>
              </p:cNvSpPr>
              <p:nvPr/>
            </p:nvSpPr>
            <p:spPr bwMode="auto">
              <a:xfrm>
                <a:off x="2121" y="751"/>
                <a:ext cx="35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ssn</a:t>
                </a:r>
              </a:p>
            </p:txBody>
          </p:sp>
        </p:grpSp>
        <p:grpSp>
          <p:nvGrpSpPr>
            <p:cNvPr id="30733" name="Group 24">
              <a:extLst>
                <a:ext uri="{FF2B5EF4-FFF2-40B4-BE49-F238E27FC236}">
                  <a16:creationId xmlns:a16="http://schemas.microsoft.com/office/drawing/2014/main" id="{852579F8-97A0-4E87-B0DB-E899C3F2CBBA}"/>
                </a:ext>
              </a:extLst>
            </p:cNvPr>
            <p:cNvGrpSpPr>
              <a:grpSpLocks/>
            </p:cNvGrpSpPr>
            <p:nvPr/>
          </p:nvGrpSpPr>
          <p:grpSpPr bwMode="auto">
            <a:xfrm>
              <a:off x="3209" y="1592"/>
              <a:ext cx="769" cy="580"/>
              <a:chOff x="3456" y="1053"/>
              <a:chExt cx="769" cy="580"/>
            </a:xfrm>
          </p:grpSpPr>
          <p:sp>
            <p:nvSpPr>
              <p:cNvPr id="30748" name="Rectangle 25">
                <a:extLst>
                  <a:ext uri="{FF2B5EF4-FFF2-40B4-BE49-F238E27FC236}">
                    <a16:creationId xmlns:a16="http://schemas.microsoft.com/office/drawing/2014/main" id="{F82B1B83-13D3-4702-A314-0FE0435BA1B3}"/>
                  </a:ext>
                </a:extLst>
              </p:cNvPr>
              <p:cNvSpPr>
                <a:spLocks noChangeArrowheads="1"/>
              </p:cNvSpPr>
              <p:nvPr/>
            </p:nvSpPr>
            <p:spPr bwMode="auto">
              <a:xfrm>
                <a:off x="3522" y="1268"/>
                <a:ext cx="69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Manages</a:t>
                </a:r>
              </a:p>
            </p:txBody>
          </p:sp>
          <p:sp>
            <p:nvSpPr>
              <p:cNvPr id="30749" name="Freeform 26">
                <a:extLst>
                  <a:ext uri="{FF2B5EF4-FFF2-40B4-BE49-F238E27FC236}">
                    <a16:creationId xmlns:a16="http://schemas.microsoft.com/office/drawing/2014/main" id="{D592F9AF-E686-46F4-A1AD-F5F0D199F9DD}"/>
                  </a:ext>
                </a:extLst>
              </p:cNvPr>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734" name="Freeform 27">
              <a:extLst>
                <a:ext uri="{FF2B5EF4-FFF2-40B4-BE49-F238E27FC236}">
                  <a16:creationId xmlns:a16="http://schemas.microsoft.com/office/drawing/2014/main" id="{E75BAE60-A232-42C2-B184-B419433ED7DB}"/>
                </a:ext>
              </a:extLst>
            </p:cNvPr>
            <p:cNvSpPr>
              <a:spLocks/>
            </p:cNvSpPr>
            <p:nvPr/>
          </p:nvSpPr>
          <p:spPr bwMode="auto">
            <a:xfrm>
              <a:off x="4329" y="1775"/>
              <a:ext cx="816" cy="302"/>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0735" name="Group 28">
              <a:extLst>
                <a:ext uri="{FF2B5EF4-FFF2-40B4-BE49-F238E27FC236}">
                  <a16:creationId xmlns:a16="http://schemas.microsoft.com/office/drawing/2014/main" id="{994406EC-22C2-4972-B125-0EC0834D471C}"/>
                </a:ext>
              </a:extLst>
            </p:cNvPr>
            <p:cNvGrpSpPr>
              <a:grpSpLocks/>
            </p:cNvGrpSpPr>
            <p:nvPr/>
          </p:nvGrpSpPr>
          <p:grpSpPr bwMode="auto">
            <a:xfrm>
              <a:off x="2081" y="1765"/>
              <a:ext cx="841" cy="295"/>
              <a:chOff x="2328" y="1226"/>
              <a:chExt cx="841" cy="295"/>
            </a:xfrm>
          </p:grpSpPr>
          <p:sp>
            <p:nvSpPr>
              <p:cNvPr id="30746" name="Freeform 29">
                <a:extLst>
                  <a:ext uri="{FF2B5EF4-FFF2-40B4-BE49-F238E27FC236}">
                    <a16:creationId xmlns:a16="http://schemas.microsoft.com/office/drawing/2014/main" id="{00A0C94B-4696-457D-9A75-D86E3DEAFC76}"/>
                  </a:ext>
                </a:extLst>
              </p:cNvPr>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7" name="Rectangle 30">
                <a:extLst>
                  <a:ext uri="{FF2B5EF4-FFF2-40B4-BE49-F238E27FC236}">
                    <a16:creationId xmlns:a16="http://schemas.microsoft.com/office/drawing/2014/main" id="{8D4BB5CA-53F0-4FD5-AE9F-4ED2BE9B8388}"/>
                  </a:ext>
                </a:extLst>
              </p:cNvPr>
              <p:cNvSpPr>
                <a:spLocks noChangeArrowheads="1"/>
              </p:cNvSpPr>
              <p:nvPr/>
            </p:nvSpPr>
            <p:spPr bwMode="auto">
              <a:xfrm>
                <a:off x="2336" y="1264"/>
                <a:ext cx="83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Employees</a:t>
                </a:r>
              </a:p>
            </p:txBody>
          </p:sp>
        </p:grpSp>
        <p:sp>
          <p:nvSpPr>
            <p:cNvPr id="30736" name="Rectangle 31">
              <a:extLst>
                <a:ext uri="{FF2B5EF4-FFF2-40B4-BE49-F238E27FC236}">
                  <a16:creationId xmlns:a16="http://schemas.microsoft.com/office/drawing/2014/main" id="{119843D6-2D72-4A19-A235-1005ACC10B12}"/>
                </a:ext>
              </a:extLst>
            </p:cNvPr>
            <p:cNvSpPr>
              <a:spLocks noChangeArrowheads="1"/>
            </p:cNvSpPr>
            <p:nvPr/>
          </p:nvSpPr>
          <p:spPr bwMode="auto">
            <a:xfrm>
              <a:off x="4273" y="1815"/>
              <a:ext cx="94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Departments</a:t>
              </a:r>
            </a:p>
          </p:txBody>
        </p:sp>
        <p:sp>
          <p:nvSpPr>
            <p:cNvPr id="30737" name="Line 32">
              <a:extLst>
                <a:ext uri="{FF2B5EF4-FFF2-40B4-BE49-F238E27FC236}">
                  <a16:creationId xmlns:a16="http://schemas.microsoft.com/office/drawing/2014/main" id="{40090AC7-9CEC-445A-8D37-269E88B9F93D}"/>
                </a:ext>
              </a:extLst>
            </p:cNvPr>
            <p:cNvSpPr>
              <a:spLocks noChangeShapeType="1"/>
            </p:cNvSpPr>
            <p:nvPr/>
          </p:nvSpPr>
          <p:spPr bwMode="auto">
            <a:xfrm flipH="1">
              <a:off x="2869" y="1883"/>
              <a:ext cx="344"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0738" name="Line 33">
              <a:extLst>
                <a:ext uri="{FF2B5EF4-FFF2-40B4-BE49-F238E27FC236}">
                  <a16:creationId xmlns:a16="http://schemas.microsoft.com/office/drawing/2014/main" id="{EE2BBF68-DF2D-4432-BAF5-647A9DE3DC2D}"/>
                </a:ext>
              </a:extLst>
            </p:cNvPr>
            <p:cNvSpPr>
              <a:spLocks noChangeShapeType="1"/>
            </p:cNvSpPr>
            <p:nvPr/>
          </p:nvSpPr>
          <p:spPr bwMode="auto">
            <a:xfrm>
              <a:off x="3981" y="1883"/>
              <a:ext cx="328" cy="0"/>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0739" name="Line 34">
              <a:extLst>
                <a:ext uri="{FF2B5EF4-FFF2-40B4-BE49-F238E27FC236}">
                  <a16:creationId xmlns:a16="http://schemas.microsoft.com/office/drawing/2014/main" id="{A14BE837-40F4-414E-AEC6-84C07C5811B1}"/>
                </a:ext>
              </a:extLst>
            </p:cNvPr>
            <p:cNvSpPr>
              <a:spLocks noChangeShapeType="1"/>
            </p:cNvSpPr>
            <p:nvPr/>
          </p:nvSpPr>
          <p:spPr bwMode="auto">
            <a:xfrm flipH="1">
              <a:off x="2725" y="1551"/>
              <a:ext cx="152"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0" name="Line 35">
              <a:extLst>
                <a:ext uri="{FF2B5EF4-FFF2-40B4-BE49-F238E27FC236}">
                  <a16:creationId xmlns:a16="http://schemas.microsoft.com/office/drawing/2014/main" id="{78EAAD87-EC50-437F-B2DA-03B494BFD28D}"/>
                </a:ext>
              </a:extLst>
            </p:cNvPr>
            <p:cNvSpPr>
              <a:spLocks noChangeShapeType="1"/>
            </p:cNvSpPr>
            <p:nvPr/>
          </p:nvSpPr>
          <p:spPr bwMode="auto">
            <a:xfrm>
              <a:off x="2441" y="1311"/>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1" name="Line 36">
              <a:extLst>
                <a:ext uri="{FF2B5EF4-FFF2-40B4-BE49-F238E27FC236}">
                  <a16:creationId xmlns:a16="http://schemas.microsoft.com/office/drawing/2014/main" id="{7A816875-BDD2-4B89-943E-78B280B69336}"/>
                </a:ext>
              </a:extLst>
            </p:cNvPr>
            <p:cNvSpPr>
              <a:spLocks noChangeShapeType="1"/>
            </p:cNvSpPr>
            <p:nvPr/>
          </p:nvSpPr>
          <p:spPr bwMode="auto">
            <a:xfrm>
              <a:off x="2109" y="1551"/>
              <a:ext cx="88"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2" name="Line 37">
              <a:extLst>
                <a:ext uri="{FF2B5EF4-FFF2-40B4-BE49-F238E27FC236}">
                  <a16:creationId xmlns:a16="http://schemas.microsoft.com/office/drawing/2014/main" id="{CD14FAB6-B103-4948-A681-2B2A2738055F}"/>
                </a:ext>
              </a:extLst>
            </p:cNvPr>
            <p:cNvSpPr>
              <a:spLocks noChangeShapeType="1"/>
            </p:cNvSpPr>
            <p:nvPr/>
          </p:nvSpPr>
          <p:spPr bwMode="auto">
            <a:xfrm>
              <a:off x="3593" y="1167"/>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3" name="Line 38">
              <a:extLst>
                <a:ext uri="{FF2B5EF4-FFF2-40B4-BE49-F238E27FC236}">
                  <a16:creationId xmlns:a16="http://schemas.microsoft.com/office/drawing/2014/main" id="{C61BBD9F-160A-4672-AACC-74B6EA6E8BD9}"/>
                </a:ext>
              </a:extLst>
            </p:cNvPr>
            <p:cNvSpPr>
              <a:spLocks noChangeShapeType="1"/>
            </p:cNvSpPr>
            <p:nvPr/>
          </p:nvSpPr>
          <p:spPr bwMode="auto">
            <a:xfrm>
              <a:off x="4365" y="1551"/>
              <a:ext cx="136"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4" name="Line 39">
              <a:extLst>
                <a:ext uri="{FF2B5EF4-FFF2-40B4-BE49-F238E27FC236}">
                  <a16:creationId xmlns:a16="http://schemas.microsoft.com/office/drawing/2014/main" id="{F5B801EC-A56F-4EBA-BF6E-2BC322488093}"/>
                </a:ext>
              </a:extLst>
            </p:cNvPr>
            <p:cNvSpPr>
              <a:spLocks noChangeShapeType="1"/>
            </p:cNvSpPr>
            <p:nvPr/>
          </p:nvSpPr>
          <p:spPr bwMode="auto">
            <a:xfrm>
              <a:off x="4697" y="1359"/>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5" name="Line 40">
              <a:extLst>
                <a:ext uri="{FF2B5EF4-FFF2-40B4-BE49-F238E27FC236}">
                  <a16:creationId xmlns:a16="http://schemas.microsoft.com/office/drawing/2014/main" id="{61992039-CA74-4FE7-8237-85F3D1820E2A}"/>
                </a:ext>
              </a:extLst>
            </p:cNvPr>
            <p:cNvSpPr>
              <a:spLocks noChangeShapeType="1"/>
            </p:cNvSpPr>
            <p:nvPr/>
          </p:nvSpPr>
          <p:spPr bwMode="auto">
            <a:xfrm flipH="1">
              <a:off x="4933" y="1551"/>
              <a:ext cx="104"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53" name="Rectangle 41">
            <a:extLst>
              <a:ext uri="{FF2B5EF4-FFF2-40B4-BE49-F238E27FC236}">
                <a16:creationId xmlns:a16="http://schemas.microsoft.com/office/drawing/2014/main" id="{11F7D5B8-EDBB-4911-B062-8BB52B0914ED}"/>
              </a:ext>
            </a:extLst>
          </p:cNvPr>
          <p:cNvSpPr>
            <a:spLocks noChangeArrowheads="1"/>
          </p:cNvSpPr>
          <p:nvPr/>
        </p:nvSpPr>
        <p:spPr bwMode="auto">
          <a:xfrm>
            <a:off x="3684911" y="3593673"/>
            <a:ext cx="5181600"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dirty="0">
                <a:latin typeface="Comic Sans MS" panose="030F0702030302020204" pitchFamily="66" charset="0"/>
                <a:ea typeface="MS PGothic" panose="020B0600070205080204" pitchFamily="34" charset="-128"/>
              </a:rPr>
              <a:t>Departments(</a:t>
            </a:r>
            <a:r>
              <a:rPr lang="en-US" altLang="en-US" sz="1600" u="sng" dirty="0">
                <a:latin typeface="Comic Sans MS" panose="030F0702030302020204" pitchFamily="66" charset="0"/>
                <a:ea typeface="MS PGothic" panose="020B0600070205080204" pitchFamily="34" charset="-128"/>
              </a:rPr>
              <a:t>did </a:t>
            </a:r>
            <a:r>
              <a:rPr lang="en-US" altLang="en-US" sz="1600" dirty="0">
                <a:latin typeface="Comic Sans MS" panose="030F0702030302020204" pitchFamily="66" charset="0"/>
                <a:ea typeface="MS PGothic" panose="020B0600070205080204" pitchFamily="34" charset="-128"/>
              </a:rPr>
              <a:t>integer, </a:t>
            </a:r>
            <a:r>
              <a:rPr lang="en-US" altLang="en-US" sz="1600" dirty="0" err="1">
                <a:latin typeface="Comic Sans MS" panose="030F0702030302020204" pitchFamily="66" charset="0"/>
                <a:ea typeface="MS PGothic" panose="020B0600070205080204" pitchFamily="34" charset="-128"/>
              </a:rPr>
              <a:t>dname</a:t>
            </a:r>
            <a:r>
              <a:rPr lang="en-US" altLang="en-US" sz="1600" dirty="0">
                <a:latin typeface="Comic Sans MS" panose="030F0702030302020204" pitchFamily="66" charset="0"/>
                <a:ea typeface="MS PGothic" panose="020B0600070205080204" pitchFamily="34" charset="-128"/>
              </a:rPr>
              <a:t> varchar(50), budget float, </a:t>
            </a:r>
            <a:r>
              <a:rPr lang="en-US" altLang="en-US" sz="1600" dirty="0" err="1">
                <a:latin typeface="Comic Sans MS" panose="030F0702030302020204" pitchFamily="66" charset="0"/>
                <a:ea typeface="MS PGothic" panose="020B0600070205080204" pitchFamily="34" charset="-128"/>
              </a:rPr>
              <a:t>mgrssn</a:t>
            </a:r>
            <a:r>
              <a:rPr lang="en-US" altLang="en-US" sz="1600" dirty="0">
                <a:latin typeface="Comic Sans MS" panose="030F0702030302020204" pitchFamily="66" charset="0"/>
                <a:ea typeface="MS PGothic" panose="020B0600070205080204" pitchFamily="34" charset="-128"/>
              </a:rPr>
              <a:t> char(11) </a:t>
            </a:r>
            <a:r>
              <a:rPr lang="en-US" altLang="en-US" sz="1600" dirty="0">
                <a:solidFill>
                  <a:srgbClr val="FF0000"/>
                </a:solidFill>
                <a:latin typeface="Comic Sans MS" panose="030F0702030302020204" pitchFamily="66" charset="0"/>
                <a:ea typeface="MS PGothic" panose="020B0600070205080204" pitchFamily="34" charset="-128"/>
              </a:rPr>
              <a:t>UNIQUE NOT NULL</a:t>
            </a:r>
            <a:r>
              <a:rPr lang="en-US" altLang="en-US" sz="1600" dirty="0">
                <a:latin typeface="Comic Sans MS" panose="030F0702030302020204" pitchFamily="66" charset="0"/>
                <a:ea typeface="MS PGothic" panose="020B0600070205080204" pitchFamily="34" charset="-128"/>
              </a:rPr>
              <a:t>, since date,</a:t>
            </a:r>
          </a:p>
          <a:p>
            <a:pPr eaLnBrk="1" hangingPunct="1"/>
            <a:endParaRPr lang="en-US" altLang="en-US" sz="1600" dirty="0">
              <a:latin typeface="Comic Sans MS" panose="030F0702030302020204" pitchFamily="66" charset="0"/>
              <a:ea typeface="MS PGothic" panose="020B0600070205080204" pitchFamily="34" charset="-128"/>
            </a:endParaRPr>
          </a:p>
          <a:p>
            <a:pPr eaLnBrk="1" hangingPunct="1"/>
            <a:r>
              <a:rPr lang="en-US" altLang="en-US" sz="1600" dirty="0">
                <a:latin typeface="Comic Sans MS" panose="030F0702030302020204" pitchFamily="66" charset="0"/>
                <a:ea typeface="MS PGothic" panose="020B0600070205080204" pitchFamily="34" charset="-128"/>
              </a:rPr>
              <a:t>PRIMARY KEY(did),</a:t>
            </a:r>
          </a:p>
          <a:p>
            <a:pPr eaLnBrk="1" hangingPunct="1"/>
            <a:r>
              <a:rPr lang="en-US" altLang="en-US" sz="1600" dirty="0">
                <a:latin typeface="Comic Sans MS" panose="030F0702030302020204" pitchFamily="66" charset="0"/>
                <a:ea typeface="MS PGothic" panose="020B0600070205080204" pitchFamily="34" charset="-128"/>
              </a:rPr>
              <a:t>FOREIGN KEY (</a:t>
            </a:r>
            <a:r>
              <a:rPr lang="en-US" altLang="en-US" sz="1600" dirty="0" err="1">
                <a:latin typeface="Comic Sans MS" panose="030F0702030302020204" pitchFamily="66" charset="0"/>
                <a:ea typeface="MS PGothic" panose="020B0600070205080204" pitchFamily="34" charset="-128"/>
              </a:rPr>
              <a:t>mgrssn</a:t>
            </a:r>
            <a:r>
              <a:rPr lang="en-US" altLang="en-US" sz="1600" dirty="0">
                <a:latin typeface="Comic Sans MS" panose="030F0702030302020204" pitchFamily="66" charset="0"/>
                <a:ea typeface="MS PGothic" panose="020B0600070205080204" pitchFamily="34" charset="-128"/>
              </a:rPr>
              <a:t>) references Employees (SSN))</a:t>
            </a:r>
          </a:p>
        </p:txBody>
      </p:sp>
      <p:sp>
        <p:nvSpPr>
          <p:cNvPr id="2" name="TextBox 1">
            <a:extLst>
              <a:ext uri="{FF2B5EF4-FFF2-40B4-BE49-F238E27FC236}">
                <a16:creationId xmlns:a16="http://schemas.microsoft.com/office/drawing/2014/main" id="{E7043F60-936B-425B-AA3B-C2EFA1626933}"/>
              </a:ext>
            </a:extLst>
          </p:cNvPr>
          <p:cNvSpPr txBox="1"/>
          <p:nvPr/>
        </p:nvSpPr>
        <p:spPr>
          <a:xfrm>
            <a:off x="4203954" y="5616043"/>
            <a:ext cx="1150443" cy="646331"/>
          </a:xfrm>
          <a:prstGeom prst="rect">
            <a:avLst/>
          </a:prstGeom>
          <a:noFill/>
        </p:spPr>
        <p:txBody>
          <a:bodyPr wrap="none" rtlCol="0">
            <a:spAutoFit/>
          </a:bodyPr>
          <a:lstStyle/>
          <a:p>
            <a:r>
              <a:rPr lang="en-US" dirty="0"/>
              <a:t>d1, mgr1</a:t>
            </a:r>
          </a:p>
          <a:p>
            <a:r>
              <a:rPr lang="en-US" dirty="0"/>
              <a:t>d2, mgr2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p:bldP spid="276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0229044-2F2E-4550-90FB-64CC6539A443}"/>
              </a:ext>
            </a:extLst>
          </p:cNvPr>
          <p:cNvSpPr>
            <a:spLocks noChangeArrowheads="1"/>
          </p:cNvSpPr>
          <p:nvPr/>
        </p:nvSpPr>
        <p:spPr bwMode="auto">
          <a:xfrm>
            <a:off x="425450" y="193675"/>
            <a:ext cx="82296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2800">
                <a:solidFill>
                  <a:schemeClr val="tx2"/>
                </a:solidFill>
                <a:latin typeface="Comic Sans MS" panose="030F0702030302020204" pitchFamily="66" charset="0"/>
                <a:ea typeface="MS PGothic" panose="020B0600070205080204" pitchFamily="34" charset="-128"/>
              </a:rPr>
              <a:t>Key constraints from both sides, but only partial participation on both</a:t>
            </a:r>
          </a:p>
        </p:txBody>
      </p:sp>
      <p:grpSp>
        <p:nvGrpSpPr>
          <p:cNvPr id="32771" name="Group 6">
            <a:extLst>
              <a:ext uri="{FF2B5EF4-FFF2-40B4-BE49-F238E27FC236}">
                <a16:creationId xmlns:a16="http://schemas.microsoft.com/office/drawing/2014/main" id="{DFFCFC5D-CA28-4AFF-B29C-840381A9A212}"/>
              </a:ext>
            </a:extLst>
          </p:cNvPr>
          <p:cNvGrpSpPr>
            <a:grpSpLocks/>
          </p:cNvGrpSpPr>
          <p:nvPr/>
        </p:nvGrpSpPr>
        <p:grpSpPr bwMode="auto">
          <a:xfrm>
            <a:off x="1600200" y="1298575"/>
            <a:ext cx="5532438" cy="1828800"/>
            <a:chOff x="1822" y="815"/>
            <a:chExt cx="3680" cy="1357"/>
          </a:xfrm>
        </p:grpSpPr>
        <p:sp>
          <p:nvSpPr>
            <p:cNvPr id="32775" name="Freeform 7">
              <a:extLst>
                <a:ext uri="{FF2B5EF4-FFF2-40B4-BE49-F238E27FC236}">
                  <a16:creationId xmlns:a16="http://schemas.microsoft.com/office/drawing/2014/main" id="{AE38DCFA-CB87-4A1F-A688-A6266055CE13}"/>
                </a:ext>
              </a:extLst>
            </p:cNvPr>
            <p:cNvSpPr>
              <a:spLocks/>
            </p:cNvSpPr>
            <p:nvPr/>
          </p:nvSpPr>
          <p:spPr bwMode="auto">
            <a:xfrm>
              <a:off x="4066" y="1247"/>
              <a:ext cx="454" cy="327"/>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76" name="Freeform 8">
              <a:extLst>
                <a:ext uri="{FF2B5EF4-FFF2-40B4-BE49-F238E27FC236}">
                  <a16:creationId xmlns:a16="http://schemas.microsoft.com/office/drawing/2014/main" id="{83BE10AB-28EB-4CCA-97FF-B90D83AF20D8}"/>
                </a:ext>
              </a:extLst>
            </p:cNvPr>
            <p:cNvSpPr>
              <a:spLocks/>
            </p:cNvSpPr>
            <p:nvPr/>
          </p:nvSpPr>
          <p:spPr bwMode="auto">
            <a:xfrm>
              <a:off x="4897" y="1261"/>
              <a:ext cx="575" cy="313"/>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2777" name="Group 9">
              <a:extLst>
                <a:ext uri="{FF2B5EF4-FFF2-40B4-BE49-F238E27FC236}">
                  <a16:creationId xmlns:a16="http://schemas.microsoft.com/office/drawing/2014/main" id="{23B429F2-DEE2-47AF-B1BD-309C72E51031}"/>
                </a:ext>
              </a:extLst>
            </p:cNvPr>
            <p:cNvGrpSpPr>
              <a:grpSpLocks/>
            </p:cNvGrpSpPr>
            <p:nvPr/>
          </p:nvGrpSpPr>
          <p:grpSpPr bwMode="auto">
            <a:xfrm>
              <a:off x="4425" y="1007"/>
              <a:ext cx="592" cy="327"/>
              <a:chOff x="4672" y="468"/>
              <a:chExt cx="592" cy="327"/>
            </a:xfrm>
          </p:grpSpPr>
          <p:sp>
            <p:nvSpPr>
              <p:cNvPr id="32807" name="Freeform 10">
                <a:extLst>
                  <a:ext uri="{FF2B5EF4-FFF2-40B4-BE49-F238E27FC236}">
                    <a16:creationId xmlns:a16="http://schemas.microsoft.com/office/drawing/2014/main" id="{E7002617-F462-40CD-9A80-432A65606BBC}"/>
                  </a:ext>
                </a:extLst>
              </p:cNvPr>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808" name="Rectangle 11">
                <a:extLst>
                  <a:ext uri="{FF2B5EF4-FFF2-40B4-BE49-F238E27FC236}">
                    <a16:creationId xmlns:a16="http://schemas.microsoft.com/office/drawing/2014/main" id="{33045015-5503-44D6-AAE1-DE953ED94DFD}"/>
                  </a:ext>
                </a:extLst>
              </p:cNvPr>
              <p:cNvSpPr>
                <a:spLocks noChangeArrowheads="1"/>
              </p:cNvSpPr>
              <p:nvPr/>
            </p:nvSpPr>
            <p:spPr bwMode="auto">
              <a:xfrm>
                <a:off x="4696" y="508"/>
                <a:ext cx="55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dname</a:t>
                </a:r>
              </a:p>
            </p:txBody>
          </p:sp>
        </p:grpSp>
        <p:sp>
          <p:nvSpPr>
            <p:cNvPr id="32778" name="Rectangle 12">
              <a:extLst>
                <a:ext uri="{FF2B5EF4-FFF2-40B4-BE49-F238E27FC236}">
                  <a16:creationId xmlns:a16="http://schemas.microsoft.com/office/drawing/2014/main" id="{169077F1-6EA2-4086-9E56-055919361712}"/>
                </a:ext>
              </a:extLst>
            </p:cNvPr>
            <p:cNvSpPr>
              <a:spLocks noChangeArrowheads="1"/>
            </p:cNvSpPr>
            <p:nvPr/>
          </p:nvSpPr>
          <p:spPr bwMode="auto">
            <a:xfrm>
              <a:off x="4932" y="1297"/>
              <a:ext cx="57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budget</a:t>
              </a:r>
            </a:p>
          </p:txBody>
        </p:sp>
        <p:sp>
          <p:nvSpPr>
            <p:cNvPr id="32779" name="Rectangle 13">
              <a:extLst>
                <a:ext uri="{FF2B5EF4-FFF2-40B4-BE49-F238E27FC236}">
                  <a16:creationId xmlns:a16="http://schemas.microsoft.com/office/drawing/2014/main" id="{6221E056-F932-41D8-88C8-88F098E47D8B}"/>
                </a:ext>
              </a:extLst>
            </p:cNvPr>
            <p:cNvSpPr>
              <a:spLocks noChangeArrowheads="1"/>
            </p:cNvSpPr>
            <p:nvPr/>
          </p:nvSpPr>
          <p:spPr bwMode="auto">
            <a:xfrm>
              <a:off x="4128" y="1297"/>
              <a:ext cx="32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did</a:t>
              </a:r>
            </a:p>
          </p:txBody>
        </p:sp>
        <p:grpSp>
          <p:nvGrpSpPr>
            <p:cNvPr id="32780" name="Group 14">
              <a:extLst>
                <a:ext uri="{FF2B5EF4-FFF2-40B4-BE49-F238E27FC236}">
                  <a16:creationId xmlns:a16="http://schemas.microsoft.com/office/drawing/2014/main" id="{9ABFBAF1-E7ED-42F4-9111-7DEF408942CE}"/>
                </a:ext>
              </a:extLst>
            </p:cNvPr>
            <p:cNvGrpSpPr>
              <a:grpSpLocks/>
            </p:cNvGrpSpPr>
            <p:nvPr/>
          </p:nvGrpSpPr>
          <p:grpSpPr bwMode="auto">
            <a:xfrm>
              <a:off x="3373" y="815"/>
              <a:ext cx="466" cy="327"/>
              <a:chOff x="3620" y="276"/>
              <a:chExt cx="466" cy="327"/>
            </a:xfrm>
          </p:grpSpPr>
          <p:sp>
            <p:nvSpPr>
              <p:cNvPr id="32805" name="Freeform 15">
                <a:extLst>
                  <a:ext uri="{FF2B5EF4-FFF2-40B4-BE49-F238E27FC236}">
                    <a16:creationId xmlns:a16="http://schemas.microsoft.com/office/drawing/2014/main" id="{35BD29C2-1F1B-459E-8CD5-8E48B45D85BF}"/>
                  </a:ext>
                </a:extLst>
              </p:cNvPr>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806" name="Rectangle 16">
                <a:extLst>
                  <a:ext uri="{FF2B5EF4-FFF2-40B4-BE49-F238E27FC236}">
                    <a16:creationId xmlns:a16="http://schemas.microsoft.com/office/drawing/2014/main" id="{30D7F72A-9B40-42F6-BEA2-36DCBDAEE92F}"/>
                  </a:ext>
                </a:extLst>
              </p:cNvPr>
              <p:cNvSpPr>
                <a:spLocks noChangeArrowheads="1"/>
              </p:cNvSpPr>
              <p:nvPr/>
            </p:nvSpPr>
            <p:spPr bwMode="auto">
              <a:xfrm>
                <a:off x="3620" y="335"/>
                <a:ext cx="46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since</a:t>
                </a:r>
              </a:p>
            </p:txBody>
          </p:sp>
        </p:grpSp>
        <p:grpSp>
          <p:nvGrpSpPr>
            <p:cNvPr id="32781" name="Group 17">
              <a:extLst>
                <a:ext uri="{FF2B5EF4-FFF2-40B4-BE49-F238E27FC236}">
                  <a16:creationId xmlns:a16="http://schemas.microsoft.com/office/drawing/2014/main" id="{57E3D0D8-A272-434D-9EF3-E1CAFC7CF4A8}"/>
                </a:ext>
              </a:extLst>
            </p:cNvPr>
            <p:cNvGrpSpPr>
              <a:grpSpLocks/>
            </p:cNvGrpSpPr>
            <p:nvPr/>
          </p:nvGrpSpPr>
          <p:grpSpPr bwMode="auto">
            <a:xfrm>
              <a:off x="1822" y="997"/>
              <a:ext cx="1285" cy="567"/>
              <a:chOff x="2069" y="458"/>
              <a:chExt cx="1285" cy="567"/>
            </a:xfrm>
          </p:grpSpPr>
          <p:sp>
            <p:nvSpPr>
              <p:cNvPr id="32799" name="Freeform 18">
                <a:extLst>
                  <a:ext uri="{FF2B5EF4-FFF2-40B4-BE49-F238E27FC236}">
                    <a16:creationId xmlns:a16="http://schemas.microsoft.com/office/drawing/2014/main" id="{A9EC3053-BEE2-4585-A4A1-00FC0B20CEF0}"/>
                  </a:ext>
                </a:extLst>
              </p:cNvPr>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800" name="Freeform 19">
                <a:extLst>
                  <a:ext uri="{FF2B5EF4-FFF2-40B4-BE49-F238E27FC236}">
                    <a16:creationId xmlns:a16="http://schemas.microsoft.com/office/drawing/2014/main" id="{94DDB8D0-C4DC-4073-AE10-17998596872A}"/>
                  </a:ext>
                </a:extLst>
              </p:cNvPr>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801" name="Freeform 20">
                <a:extLst>
                  <a:ext uri="{FF2B5EF4-FFF2-40B4-BE49-F238E27FC236}">
                    <a16:creationId xmlns:a16="http://schemas.microsoft.com/office/drawing/2014/main" id="{7D59AA82-2641-4443-B516-CA6746F8A8C1}"/>
                  </a:ext>
                </a:extLst>
              </p:cNvPr>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802" name="Rectangle 21">
                <a:extLst>
                  <a:ext uri="{FF2B5EF4-FFF2-40B4-BE49-F238E27FC236}">
                    <a16:creationId xmlns:a16="http://schemas.microsoft.com/office/drawing/2014/main" id="{F8EAB63D-523D-4C9D-88F4-B7C905F86E1B}"/>
                  </a:ext>
                </a:extLst>
              </p:cNvPr>
              <p:cNvSpPr>
                <a:spLocks noChangeArrowheads="1"/>
              </p:cNvSpPr>
              <p:nvPr/>
            </p:nvSpPr>
            <p:spPr bwMode="auto">
              <a:xfrm>
                <a:off x="2976" y="758"/>
                <a:ext cx="28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lot</a:t>
                </a:r>
              </a:p>
            </p:txBody>
          </p:sp>
          <p:sp>
            <p:nvSpPr>
              <p:cNvPr id="32803" name="Rectangle 22">
                <a:extLst>
                  <a:ext uri="{FF2B5EF4-FFF2-40B4-BE49-F238E27FC236}">
                    <a16:creationId xmlns:a16="http://schemas.microsoft.com/office/drawing/2014/main" id="{6E038D44-ECDE-4B31-8825-86990FFD838B}"/>
                  </a:ext>
                </a:extLst>
              </p:cNvPr>
              <p:cNvSpPr>
                <a:spLocks noChangeArrowheads="1"/>
              </p:cNvSpPr>
              <p:nvPr/>
            </p:nvSpPr>
            <p:spPr bwMode="auto">
              <a:xfrm>
                <a:off x="2470" y="497"/>
                <a:ext cx="47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name</a:t>
                </a:r>
              </a:p>
            </p:txBody>
          </p:sp>
          <p:sp>
            <p:nvSpPr>
              <p:cNvPr id="32804" name="Rectangle 23">
                <a:extLst>
                  <a:ext uri="{FF2B5EF4-FFF2-40B4-BE49-F238E27FC236}">
                    <a16:creationId xmlns:a16="http://schemas.microsoft.com/office/drawing/2014/main" id="{7C68EA58-F540-410C-9B60-DFDD2FADC0E2}"/>
                  </a:ext>
                </a:extLst>
              </p:cNvPr>
              <p:cNvSpPr>
                <a:spLocks noChangeArrowheads="1"/>
              </p:cNvSpPr>
              <p:nvPr/>
            </p:nvSpPr>
            <p:spPr bwMode="auto">
              <a:xfrm>
                <a:off x="2121" y="751"/>
                <a:ext cx="35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ssn</a:t>
                </a:r>
              </a:p>
            </p:txBody>
          </p:sp>
        </p:grpSp>
        <p:grpSp>
          <p:nvGrpSpPr>
            <p:cNvPr id="32782" name="Group 24">
              <a:extLst>
                <a:ext uri="{FF2B5EF4-FFF2-40B4-BE49-F238E27FC236}">
                  <a16:creationId xmlns:a16="http://schemas.microsoft.com/office/drawing/2014/main" id="{066BD019-1EDC-4017-9206-069B3DEFC5B5}"/>
                </a:ext>
              </a:extLst>
            </p:cNvPr>
            <p:cNvGrpSpPr>
              <a:grpSpLocks/>
            </p:cNvGrpSpPr>
            <p:nvPr/>
          </p:nvGrpSpPr>
          <p:grpSpPr bwMode="auto">
            <a:xfrm>
              <a:off x="3209" y="1592"/>
              <a:ext cx="769" cy="580"/>
              <a:chOff x="3456" y="1053"/>
              <a:chExt cx="769" cy="580"/>
            </a:xfrm>
          </p:grpSpPr>
          <p:sp>
            <p:nvSpPr>
              <p:cNvPr id="32797" name="Rectangle 25">
                <a:extLst>
                  <a:ext uri="{FF2B5EF4-FFF2-40B4-BE49-F238E27FC236}">
                    <a16:creationId xmlns:a16="http://schemas.microsoft.com/office/drawing/2014/main" id="{074C73C2-8B25-414A-A8F2-F457B328BEEF}"/>
                  </a:ext>
                </a:extLst>
              </p:cNvPr>
              <p:cNvSpPr>
                <a:spLocks noChangeArrowheads="1"/>
              </p:cNvSpPr>
              <p:nvPr/>
            </p:nvSpPr>
            <p:spPr bwMode="auto">
              <a:xfrm>
                <a:off x="3522" y="1268"/>
                <a:ext cx="69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Manages</a:t>
                </a:r>
              </a:p>
            </p:txBody>
          </p:sp>
          <p:sp>
            <p:nvSpPr>
              <p:cNvPr id="32798" name="Freeform 26">
                <a:extLst>
                  <a:ext uri="{FF2B5EF4-FFF2-40B4-BE49-F238E27FC236}">
                    <a16:creationId xmlns:a16="http://schemas.microsoft.com/office/drawing/2014/main" id="{0ABD14B2-F6F7-4915-B0AD-A2621CCAA3D1}"/>
                  </a:ext>
                </a:extLst>
              </p:cNvPr>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2783" name="Freeform 27">
              <a:extLst>
                <a:ext uri="{FF2B5EF4-FFF2-40B4-BE49-F238E27FC236}">
                  <a16:creationId xmlns:a16="http://schemas.microsoft.com/office/drawing/2014/main" id="{CFA65F9C-016F-4060-A9C9-6D7D8119C264}"/>
                </a:ext>
              </a:extLst>
            </p:cNvPr>
            <p:cNvSpPr>
              <a:spLocks/>
            </p:cNvSpPr>
            <p:nvPr/>
          </p:nvSpPr>
          <p:spPr bwMode="auto">
            <a:xfrm>
              <a:off x="4329" y="1775"/>
              <a:ext cx="816" cy="302"/>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2784" name="Group 28">
              <a:extLst>
                <a:ext uri="{FF2B5EF4-FFF2-40B4-BE49-F238E27FC236}">
                  <a16:creationId xmlns:a16="http://schemas.microsoft.com/office/drawing/2014/main" id="{2ABCE33B-A404-4683-952F-48B3718ED0F2}"/>
                </a:ext>
              </a:extLst>
            </p:cNvPr>
            <p:cNvGrpSpPr>
              <a:grpSpLocks/>
            </p:cNvGrpSpPr>
            <p:nvPr/>
          </p:nvGrpSpPr>
          <p:grpSpPr bwMode="auto">
            <a:xfrm>
              <a:off x="2081" y="1765"/>
              <a:ext cx="841" cy="295"/>
              <a:chOff x="2328" y="1226"/>
              <a:chExt cx="841" cy="295"/>
            </a:xfrm>
          </p:grpSpPr>
          <p:sp>
            <p:nvSpPr>
              <p:cNvPr id="32795" name="Freeform 29">
                <a:extLst>
                  <a:ext uri="{FF2B5EF4-FFF2-40B4-BE49-F238E27FC236}">
                    <a16:creationId xmlns:a16="http://schemas.microsoft.com/office/drawing/2014/main" id="{E52C8E78-0C26-4AE9-B3D4-9BBC4C0F946C}"/>
                  </a:ext>
                </a:extLst>
              </p:cNvPr>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96" name="Rectangle 30">
                <a:extLst>
                  <a:ext uri="{FF2B5EF4-FFF2-40B4-BE49-F238E27FC236}">
                    <a16:creationId xmlns:a16="http://schemas.microsoft.com/office/drawing/2014/main" id="{D2C71A2B-EE1E-4711-98F7-44102F6C7E52}"/>
                  </a:ext>
                </a:extLst>
              </p:cNvPr>
              <p:cNvSpPr>
                <a:spLocks noChangeArrowheads="1"/>
              </p:cNvSpPr>
              <p:nvPr/>
            </p:nvSpPr>
            <p:spPr bwMode="auto">
              <a:xfrm>
                <a:off x="2336" y="1264"/>
                <a:ext cx="83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Employees</a:t>
                </a:r>
              </a:p>
            </p:txBody>
          </p:sp>
        </p:grpSp>
        <p:sp>
          <p:nvSpPr>
            <p:cNvPr id="32785" name="Rectangle 31">
              <a:extLst>
                <a:ext uri="{FF2B5EF4-FFF2-40B4-BE49-F238E27FC236}">
                  <a16:creationId xmlns:a16="http://schemas.microsoft.com/office/drawing/2014/main" id="{F2F5DC22-4821-471E-B5C7-099A97E8FF76}"/>
                </a:ext>
              </a:extLst>
            </p:cNvPr>
            <p:cNvSpPr>
              <a:spLocks noChangeArrowheads="1"/>
            </p:cNvSpPr>
            <p:nvPr/>
          </p:nvSpPr>
          <p:spPr bwMode="auto">
            <a:xfrm>
              <a:off x="4273" y="1815"/>
              <a:ext cx="94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Departments</a:t>
              </a:r>
            </a:p>
          </p:txBody>
        </p:sp>
        <p:sp>
          <p:nvSpPr>
            <p:cNvPr id="32786" name="Line 32">
              <a:extLst>
                <a:ext uri="{FF2B5EF4-FFF2-40B4-BE49-F238E27FC236}">
                  <a16:creationId xmlns:a16="http://schemas.microsoft.com/office/drawing/2014/main" id="{1411AE93-3C47-43B5-B44C-42A370DA420E}"/>
                </a:ext>
              </a:extLst>
            </p:cNvPr>
            <p:cNvSpPr>
              <a:spLocks noChangeShapeType="1"/>
            </p:cNvSpPr>
            <p:nvPr/>
          </p:nvSpPr>
          <p:spPr bwMode="auto">
            <a:xfrm flipH="1">
              <a:off x="2869" y="1883"/>
              <a:ext cx="344" cy="0"/>
            </a:xfrm>
            <a:prstGeom prst="line">
              <a:avLst/>
            </a:prstGeom>
            <a:noFill/>
            <a:ln w="127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2787" name="Line 33">
              <a:extLst>
                <a:ext uri="{FF2B5EF4-FFF2-40B4-BE49-F238E27FC236}">
                  <a16:creationId xmlns:a16="http://schemas.microsoft.com/office/drawing/2014/main" id="{3EA3DB6C-4959-44A0-BDD3-6DAD9EECB000}"/>
                </a:ext>
              </a:extLst>
            </p:cNvPr>
            <p:cNvSpPr>
              <a:spLocks noChangeShapeType="1"/>
            </p:cNvSpPr>
            <p:nvPr/>
          </p:nvSpPr>
          <p:spPr bwMode="auto">
            <a:xfrm>
              <a:off x="3981" y="1883"/>
              <a:ext cx="328" cy="0"/>
            </a:xfrm>
            <a:prstGeom prst="line">
              <a:avLst/>
            </a:prstGeom>
            <a:noFill/>
            <a:ln w="1905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2788" name="Line 34">
              <a:extLst>
                <a:ext uri="{FF2B5EF4-FFF2-40B4-BE49-F238E27FC236}">
                  <a16:creationId xmlns:a16="http://schemas.microsoft.com/office/drawing/2014/main" id="{F249A0B4-E327-425C-A23C-97EFF521D1EF}"/>
                </a:ext>
              </a:extLst>
            </p:cNvPr>
            <p:cNvSpPr>
              <a:spLocks noChangeShapeType="1"/>
            </p:cNvSpPr>
            <p:nvPr/>
          </p:nvSpPr>
          <p:spPr bwMode="auto">
            <a:xfrm flipH="1">
              <a:off x="2725" y="1551"/>
              <a:ext cx="152"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9" name="Line 35">
              <a:extLst>
                <a:ext uri="{FF2B5EF4-FFF2-40B4-BE49-F238E27FC236}">
                  <a16:creationId xmlns:a16="http://schemas.microsoft.com/office/drawing/2014/main" id="{392F32F8-BCE8-4583-9361-B632BD6B705A}"/>
                </a:ext>
              </a:extLst>
            </p:cNvPr>
            <p:cNvSpPr>
              <a:spLocks noChangeShapeType="1"/>
            </p:cNvSpPr>
            <p:nvPr/>
          </p:nvSpPr>
          <p:spPr bwMode="auto">
            <a:xfrm>
              <a:off x="2441" y="1311"/>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0" name="Line 36">
              <a:extLst>
                <a:ext uri="{FF2B5EF4-FFF2-40B4-BE49-F238E27FC236}">
                  <a16:creationId xmlns:a16="http://schemas.microsoft.com/office/drawing/2014/main" id="{BD34C141-125A-4DAD-85B4-1E893AFD9CB5}"/>
                </a:ext>
              </a:extLst>
            </p:cNvPr>
            <p:cNvSpPr>
              <a:spLocks noChangeShapeType="1"/>
            </p:cNvSpPr>
            <p:nvPr/>
          </p:nvSpPr>
          <p:spPr bwMode="auto">
            <a:xfrm>
              <a:off x="2109" y="1551"/>
              <a:ext cx="88"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1" name="Line 37">
              <a:extLst>
                <a:ext uri="{FF2B5EF4-FFF2-40B4-BE49-F238E27FC236}">
                  <a16:creationId xmlns:a16="http://schemas.microsoft.com/office/drawing/2014/main" id="{74A14D1A-80F0-49FE-9E9E-49A2A3FA154B}"/>
                </a:ext>
              </a:extLst>
            </p:cNvPr>
            <p:cNvSpPr>
              <a:spLocks noChangeShapeType="1"/>
            </p:cNvSpPr>
            <p:nvPr/>
          </p:nvSpPr>
          <p:spPr bwMode="auto">
            <a:xfrm>
              <a:off x="3593" y="1167"/>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2" name="Line 38">
              <a:extLst>
                <a:ext uri="{FF2B5EF4-FFF2-40B4-BE49-F238E27FC236}">
                  <a16:creationId xmlns:a16="http://schemas.microsoft.com/office/drawing/2014/main" id="{111B6423-7594-4EBF-920B-5DDD9D65BFB0}"/>
                </a:ext>
              </a:extLst>
            </p:cNvPr>
            <p:cNvSpPr>
              <a:spLocks noChangeShapeType="1"/>
            </p:cNvSpPr>
            <p:nvPr/>
          </p:nvSpPr>
          <p:spPr bwMode="auto">
            <a:xfrm>
              <a:off x="4365" y="1551"/>
              <a:ext cx="136"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3" name="Line 39">
              <a:extLst>
                <a:ext uri="{FF2B5EF4-FFF2-40B4-BE49-F238E27FC236}">
                  <a16:creationId xmlns:a16="http://schemas.microsoft.com/office/drawing/2014/main" id="{4046AA36-5625-4A18-983B-4719397AF716}"/>
                </a:ext>
              </a:extLst>
            </p:cNvPr>
            <p:cNvSpPr>
              <a:spLocks noChangeShapeType="1"/>
            </p:cNvSpPr>
            <p:nvPr/>
          </p:nvSpPr>
          <p:spPr bwMode="auto">
            <a:xfrm>
              <a:off x="4697" y="1359"/>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4" name="Line 40">
              <a:extLst>
                <a:ext uri="{FF2B5EF4-FFF2-40B4-BE49-F238E27FC236}">
                  <a16:creationId xmlns:a16="http://schemas.microsoft.com/office/drawing/2014/main" id="{34A6DA59-5CAE-4D88-B52C-784CC593DE6F}"/>
                </a:ext>
              </a:extLst>
            </p:cNvPr>
            <p:cNvSpPr>
              <a:spLocks noChangeShapeType="1"/>
            </p:cNvSpPr>
            <p:nvPr/>
          </p:nvSpPr>
          <p:spPr bwMode="auto">
            <a:xfrm flipH="1">
              <a:off x="4933" y="1551"/>
              <a:ext cx="104"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772" name="Rectangle 41">
            <a:extLst>
              <a:ext uri="{FF2B5EF4-FFF2-40B4-BE49-F238E27FC236}">
                <a16:creationId xmlns:a16="http://schemas.microsoft.com/office/drawing/2014/main" id="{D4A55509-CE07-46F8-AC86-A1D6D712C86E}"/>
              </a:ext>
            </a:extLst>
          </p:cNvPr>
          <p:cNvSpPr>
            <a:spLocks noChangeArrowheads="1"/>
          </p:cNvSpPr>
          <p:nvPr/>
        </p:nvSpPr>
        <p:spPr bwMode="auto">
          <a:xfrm>
            <a:off x="3629025" y="3416300"/>
            <a:ext cx="4600575" cy="25519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dirty="0">
                <a:latin typeface="Comic Sans MS" panose="030F0702030302020204" pitchFamily="66" charset="0"/>
                <a:ea typeface="MS PGothic" panose="020B0600070205080204" pitchFamily="34" charset="-128"/>
              </a:rPr>
              <a:t>Departments(</a:t>
            </a:r>
            <a:r>
              <a:rPr lang="en-US" altLang="en-US" sz="1600" u="sng" dirty="0">
                <a:latin typeface="Comic Sans MS" panose="030F0702030302020204" pitchFamily="66" charset="0"/>
                <a:ea typeface="MS PGothic" panose="020B0600070205080204" pitchFamily="34" charset="-128"/>
              </a:rPr>
              <a:t>did</a:t>
            </a:r>
            <a:r>
              <a:rPr lang="en-US" altLang="en-US" sz="1600" dirty="0">
                <a:latin typeface="Comic Sans MS" panose="030F0702030302020204" pitchFamily="66" charset="0"/>
                <a:ea typeface="MS PGothic" panose="020B0600070205080204" pitchFamily="34" charset="-128"/>
              </a:rPr>
              <a:t> integer, </a:t>
            </a:r>
            <a:r>
              <a:rPr lang="en-US" altLang="en-US" sz="1600" dirty="0" err="1">
                <a:latin typeface="Comic Sans MS" panose="030F0702030302020204" pitchFamily="66" charset="0"/>
                <a:ea typeface="MS PGothic" panose="020B0600070205080204" pitchFamily="34" charset="-128"/>
              </a:rPr>
              <a:t>dname</a:t>
            </a:r>
            <a:r>
              <a:rPr lang="en-US" altLang="en-US" sz="1600" dirty="0">
                <a:latin typeface="Comic Sans MS" panose="030F0702030302020204" pitchFamily="66" charset="0"/>
                <a:ea typeface="MS PGothic" panose="020B0600070205080204" pitchFamily="34" charset="-128"/>
              </a:rPr>
              <a:t> varchar(50), budget float, </a:t>
            </a:r>
            <a:r>
              <a:rPr lang="en-US" altLang="en-US" sz="1600" dirty="0" err="1">
                <a:latin typeface="Comic Sans MS" panose="030F0702030302020204" pitchFamily="66" charset="0"/>
                <a:ea typeface="MS PGothic" panose="020B0600070205080204" pitchFamily="34" charset="-128"/>
              </a:rPr>
              <a:t>managerid</a:t>
            </a:r>
            <a:r>
              <a:rPr lang="en-US" altLang="en-US" sz="1600" dirty="0">
                <a:latin typeface="Comic Sans MS" panose="030F0702030302020204" pitchFamily="66" charset="0"/>
                <a:ea typeface="MS PGothic" panose="020B0600070205080204" pitchFamily="34" charset="-128"/>
              </a:rPr>
              <a:t> integer</a:t>
            </a:r>
            <a:r>
              <a:rPr lang="en-US" altLang="en-US" sz="1600" dirty="0">
                <a:solidFill>
                  <a:srgbClr val="FF0000"/>
                </a:solidFill>
                <a:latin typeface="Comic Sans MS" panose="030F0702030302020204" pitchFamily="66" charset="0"/>
                <a:ea typeface="MS PGothic" panose="020B0600070205080204" pitchFamily="34" charset="-128"/>
              </a:rPr>
              <a:t>, </a:t>
            </a:r>
            <a:r>
              <a:rPr lang="en-US" altLang="en-US" sz="1600" dirty="0">
                <a:latin typeface="Comic Sans MS" panose="030F0702030302020204" pitchFamily="66" charset="0"/>
                <a:ea typeface="MS PGothic" panose="020B0600070205080204" pitchFamily="34" charset="-128"/>
              </a:rPr>
              <a:t>since date,</a:t>
            </a:r>
          </a:p>
          <a:p>
            <a:pPr eaLnBrk="1" hangingPunct="1"/>
            <a:r>
              <a:rPr lang="en-US" altLang="en-US" sz="1600" dirty="0">
                <a:latin typeface="Comic Sans MS" panose="030F0702030302020204" pitchFamily="66" charset="0"/>
                <a:ea typeface="MS PGothic" panose="020B0600070205080204" pitchFamily="34" charset="-128"/>
              </a:rPr>
              <a:t>PRIMARY KEY(did))</a:t>
            </a:r>
          </a:p>
          <a:p>
            <a:pPr eaLnBrk="1" hangingPunct="1"/>
            <a:endParaRPr lang="en-US" altLang="en-US" sz="1600" dirty="0">
              <a:solidFill>
                <a:srgbClr val="FF0000"/>
              </a:solidFill>
              <a:latin typeface="Comic Sans MS" panose="030F0702030302020204" pitchFamily="66" charset="0"/>
              <a:ea typeface="MS PGothic" panose="020B0600070205080204" pitchFamily="34" charset="-128"/>
            </a:endParaRPr>
          </a:p>
          <a:p>
            <a:pPr eaLnBrk="1" hangingPunct="1"/>
            <a:r>
              <a:rPr lang="en-US" altLang="en-US" sz="1600" dirty="0">
                <a:solidFill>
                  <a:srgbClr val="FF0000"/>
                </a:solidFill>
                <a:latin typeface="Comic Sans MS" panose="030F0702030302020204" pitchFamily="66" charset="0"/>
                <a:ea typeface="MS PGothic" panose="020B0600070205080204" pitchFamily="34" charset="-128"/>
              </a:rPr>
              <a:t>Too restrictive since the UNIQUE constraint allows only one NULL; partial participation says that not all entities need to participate. So, several entities may not participate. Therefore, multiple NULL values for </a:t>
            </a:r>
            <a:r>
              <a:rPr lang="en-US" altLang="en-US" sz="1600" dirty="0" err="1">
                <a:solidFill>
                  <a:srgbClr val="FF0000"/>
                </a:solidFill>
                <a:latin typeface="Comic Sans MS" panose="030F0702030302020204" pitchFamily="66" charset="0"/>
                <a:ea typeface="MS PGothic" panose="020B0600070205080204" pitchFamily="34" charset="-128"/>
              </a:rPr>
              <a:t>managerid</a:t>
            </a:r>
            <a:r>
              <a:rPr lang="en-US" altLang="en-US" sz="1600" dirty="0">
                <a:solidFill>
                  <a:srgbClr val="FF0000"/>
                </a:solidFill>
                <a:latin typeface="Comic Sans MS" panose="030F0702030302020204" pitchFamily="66" charset="0"/>
                <a:ea typeface="MS PGothic" panose="020B0600070205080204" pitchFamily="34" charset="-128"/>
              </a:rPr>
              <a:t> of different rows are allowed.</a:t>
            </a:r>
          </a:p>
        </p:txBody>
      </p:sp>
      <p:pic>
        <p:nvPicPr>
          <p:cNvPr id="32773" name="Picture 5">
            <a:extLst>
              <a:ext uri="{FF2B5EF4-FFF2-40B4-BE49-F238E27FC236}">
                <a16:creationId xmlns:a16="http://schemas.microsoft.com/office/drawing/2014/main" id="{EDF02BD2-2496-45AA-ADA5-66160B6816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725" y="3303588"/>
            <a:ext cx="1530350"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6">
            <a:extLst>
              <a:ext uri="{FF2B5EF4-FFF2-40B4-BE49-F238E27FC236}">
                <a16:creationId xmlns:a16="http://schemas.microsoft.com/office/drawing/2014/main" id="{2BACE27C-C7D3-496B-8320-496A05AD598B}"/>
              </a:ext>
            </a:extLst>
          </p:cNvPr>
          <p:cNvSpPr txBox="1">
            <a:spLocks noChangeArrowheads="1"/>
          </p:cNvSpPr>
          <p:nvPr/>
        </p:nvSpPr>
        <p:spPr bwMode="auto">
          <a:xfrm>
            <a:off x="1863725" y="5153025"/>
            <a:ext cx="1308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900">
                <a:hlinkClick r:id="rId4" tooltip="https://fr.wikipedia.org/wiki/Fichier:RedX.svg"/>
              </a:rPr>
              <a:t>This Photo</a:t>
            </a:r>
            <a:r>
              <a:rPr lang="en-US" altLang="en-US" sz="900"/>
              <a:t> by Unknown Author is licensed under </a:t>
            </a:r>
            <a:r>
              <a:rPr lang="en-US" altLang="en-US" sz="900">
                <a:hlinkClick r:id="rId5" tooltip="https://creativecommons.org/licenses/by-sa/3.0/"/>
              </a:rPr>
              <a:t>CC BY-SA</a:t>
            </a:r>
            <a:endParaRPr lang="en-US" altLang="en-US" sz="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p:bldP spid="3277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2711B21-951F-4191-9246-840CA6D0D9D8}"/>
              </a:ext>
            </a:extLst>
          </p:cNvPr>
          <p:cNvSpPr>
            <a:spLocks noChangeArrowheads="1"/>
          </p:cNvSpPr>
          <p:nvPr/>
        </p:nvSpPr>
        <p:spPr bwMode="auto">
          <a:xfrm>
            <a:off x="425450" y="193675"/>
            <a:ext cx="82296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spcBef>
                <a:spcPct val="20000"/>
              </a:spcBef>
            </a:pPr>
            <a:r>
              <a:rPr lang="en-US" altLang="en-US" sz="2800">
                <a:solidFill>
                  <a:schemeClr val="tx2"/>
                </a:solidFill>
                <a:latin typeface="Comic Sans MS" panose="030F0702030302020204" pitchFamily="66" charset="0"/>
                <a:ea typeface="MS PGothic" panose="020B0600070205080204" pitchFamily="34" charset="-128"/>
              </a:rPr>
              <a:t>Key constraints and partial participation from both sides</a:t>
            </a:r>
          </a:p>
        </p:txBody>
      </p:sp>
      <p:sp>
        <p:nvSpPr>
          <p:cNvPr id="31747" name="Rectangle 3">
            <a:extLst>
              <a:ext uri="{FF2B5EF4-FFF2-40B4-BE49-F238E27FC236}">
                <a16:creationId xmlns:a16="http://schemas.microsoft.com/office/drawing/2014/main" id="{6F60E88F-9650-43C7-9C33-713E229B5E95}"/>
              </a:ext>
            </a:extLst>
          </p:cNvPr>
          <p:cNvSpPr>
            <a:spLocks noChangeArrowheads="1"/>
          </p:cNvSpPr>
          <p:nvPr/>
        </p:nvSpPr>
        <p:spPr bwMode="auto">
          <a:xfrm>
            <a:off x="173646" y="3077200"/>
            <a:ext cx="3493731" cy="378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ct val="90000"/>
              </a:lnSpc>
              <a:spcBef>
                <a:spcPct val="20000"/>
              </a:spcBef>
              <a:buFontTx/>
              <a:buChar char="•"/>
            </a:pPr>
            <a:r>
              <a:rPr lang="en-US" altLang="en-US" sz="1400" dirty="0">
                <a:latin typeface="Comic Sans MS" panose="030F0702030302020204" pitchFamily="66" charset="0"/>
                <a:ea typeface="MS PGothic" panose="020B0600070205080204" pitchFamily="34" charset="-128"/>
              </a:rPr>
              <a:t>Create a new relation with attributes of the primary keys of the two participating entity sets.</a:t>
            </a:r>
          </a:p>
          <a:p>
            <a:pPr eaLnBrk="1" hangingPunct="1">
              <a:lnSpc>
                <a:spcPct val="90000"/>
              </a:lnSpc>
              <a:spcBef>
                <a:spcPct val="20000"/>
              </a:spcBef>
              <a:buFontTx/>
              <a:buChar char="•"/>
            </a:pPr>
            <a:r>
              <a:rPr lang="en-US" altLang="en-US" sz="1400" dirty="0">
                <a:latin typeface="Comic Sans MS" panose="030F0702030302020204" pitchFamily="66" charset="0"/>
                <a:ea typeface="MS PGothic" panose="020B0600070205080204" pitchFamily="34" charset="-128"/>
              </a:rPr>
              <a:t>The attributes of the Manages relationship set can be in Departments or manages relations.</a:t>
            </a:r>
          </a:p>
          <a:p>
            <a:pPr eaLnBrk="1" hangingPunct="1">
              <a:lnSpc>
                <a:spcPct val="90000"/>
              </a:lnSpc>
              <a:spcBef>
                <a:spcPct val="20000"/>
              </a:spcBef>
              <a:buFontTx/>
              <a:buChar char="•"/>
            </a:pPr>
            <a:endParaRPr lang="en-US" altLang="en-US" sz="1400" dirty="0">
              <a:latin typeface="Comic Sans MS" panose="030F0702030302020204" pitchFamily="66" charset="0"/>
              <a:ea typeface="MS PGothic" panose="020B0600070205080204" pitchFamily="34" charset="-128"/>
            </a:endParaRPr>
          </a:p>
          <a:p>
            <a:pPr eaLnBrk="1" hangingPunct="1">
              <a:lnSpc>
                <a:spcPct val="90000"/>
              </a:lnSpc>
              <a:spcBef>
                <a:spcPct val="20000"/>
              </a:spcBef>
              <a:buFontTx/>
              <a:buChar char="•"/>
            </a:pPr>
            <a:r>
              <a:rPr lang="en-US" altLang="en-US" sz="1400" dirty="0">
                <a:latin typeface="Comic Sans MS" panose="030F0702030302020204" pitchFamily="66" charset="0"/>
                <a:ea typeface="MS PGothic" panose="020B0600070205080204" pitchFamily="34" charset="-128"/>
              </a:rPr>
              <a:t>Notice that the SSN attribute is also made UNIQUE to prevent one manager from managing more than one department.</a:t>
            </a:r>
          </a:p>
          <a:p>
            <a:pPr eaLnBrk="1" hangingPunct="1">
              <a:lnSpc>
                <a:spcPct val="90000"/>
              </a:lnSpc>
              <a:spcBef>
                <a:spcPct val="20000"/>
              </a:spcBef>
              <a:buFontTx/>
              <a:buChar char="•"/>
            </a:pPr>
            <a:endParaRPr lang="en-US" altLang="en-US" sz="1400" dirty="0">
              <a:latin typeface="Comic Sans MS" panose="030F0702030302020204" pitchFamily="66" charset="0"/>
              <a:ea typeface="MS PGothic" panose="020B0600070205080204" pitchFamily="34" charset="-128"/>
            </a:endParaRPr>
          </a:p>
          <a:p>
            <a:pPr eaLnBrk="1" hangingPunct="1">
              <a:lnSpc>
                <a:spcPct val="90000"/>
              </a:lnSpc>
              <a:spcBef>
                <a:spcPct val="20000"/>
              </a:spcBef>
              <a:buFontTx/>
              <a:buChar char="•"/>
            </a:pPr>
            <a:r>
              <a:rPr lang="en-US" altLang="en-US" sz="1400" dirty="0">
                <a:latin typeface="Comic Sans MS" panose="030F0702030302020204" pitchFamily="66" charset="0"/>
                <a:ea typeface="MS PGothic" panose="020B0600070205080204" pitchFamily="34" charset="-128"/>
              </a:rPr>
              <a:t>SSN is also made NOT NULL as we use this table for departments that have managers.</a:t>
            </a:r>
          </a:p>
          <a:p>
            <a:pPr eaLnBrk="1" hangingPunct="1">
              <a:lnSpc>
                <a:spcPct val="90000"/>
              </a:lnSpc>
              <a:spcBef>
                <a:spcPct val="20000"/>
              </a:spcBef>
              <a:buFontTx/>
              <a:buChar char="•"/>
            </a:pPr>
            <a:r>
              <a:rPr lang="en-US" altLang="en-US" sz="1400" dirty="0">
                <a:latin typeface="Comic Sans MS" panose="030F0702030302020204" pitchFamily="66" charset="0"/>
                <a:ea typeface="MS PGothic" panose="020B0600070205080204" pitchFamily="34" charset="-128"/>
              </a:rPr>
              <a:t>For the departments without any managers, we do not need to keep that information in this table.</a:t>
            </a:r>
          </a:p>
          <a:p>
            <a:pPr eaLnBrk="1" hangingPunct="1">
              <a:lnSpc>
                <a:spcPct val="90000"/>
              </a:lnSpc>
              <a:spcBef>
                <a:spcPct val="20000"/>
              </a:spcBef>
              <a:buFontTx/>
              <a:buChar char="•"/>
            </a:pPr>
            <a:endParaRPr lang="en-US" altLang="en-US" sz="1400" dirty="0">
              <a:latin typeface="Comic Sans MS" panose="030F0702030302020204" pitchFamily="66" charset="0"/>
              <a:ea typeface="MS PGothic" panose="020B0600070205080204" pitchFamily="34" charset="-128"/>
            </a:endParaRPr>
          </a:p>
        </p:txBody>
      </p:sp>
      <p:grpSp>
        <p:nvGrpSpPr>
          <p:cNvPr id="34820" name="Group 6">
            <a:extLst>
              <a:ext uri="{FF2B5EF4-FFF2-40B4-BE49-F238E27FC236}">
                <a16:creationId xmlns:a16="http://schemas.microsoft.com/office/drawing/2014/main" id="{294F87C1-4EA0-46ED-B9A5-E4626D226E41}"/>
              </a:ext>
            </a:extLst>
          </p:cNvPr>
          <p:cNvGrpSpPr>
            <a:grpSpLocks/>
          </p:cNvGrpSpPr>
          <p:nvPr/>
        </p:nvGrpSpPr>
        <p:grpSpPr bwMode="auto">
          <a:xfrm>
            <a:off x="1600200" y="1298575"/>
            <a:ext cx="5532438" cy="1828800"/>
            <a:chOff x="1822" y="815"/>
            <a:chExt cx="3680" cy="1357"/>
          </a:xfrm>
        </p:grpSpPr>
        <p:sp>
          <p:nvSpPr>
            <p:cNvPr id="34823" name="Freeform 7">
              <a:extLst>
                <a:ext uri="{FF2B5EF4-FFF2-40B4-BE49-F238E27FC236}">
                  <a16:creationId xmlns:a16="http://schemas.microsoft.com/office/drawing/2014/main" id="{0D6A85E9-5936-4CE4-BD06-F4EC32088FF1}"/>
                </a:ext>
              </a:extLst>
            </p:cNvPr>
            <p:cNvSpPr>
              <a:spLocks/>
            </p:cNvSpPr>
            <p:nvPr/>
          </p:nvSpPr>
          <p:spPr bwMode="auto">
            <a:xfrm>
              <a:off x="4066" y="1247"/>
              <a:ext cx="454" cy="327"/>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24" name="Freeform 8">
              <a:extLst>
                <a:ext uri="{FF2B5EF4-FFF2-40B4-BE49-F238E27FC236}">
                  <a16:creationId xmlns:a16="http://schemas.microsoft.com/office/drawing/2014/main" id="{D0D5C31A-9C6D-45F4-8D60-A3F81C2CF249}"/>
                </a:ext>
              </a:extLst>
            </p:cNvPr>
            <p:cNvSpPr>
              <a:spLocks/>
            </p:cNvSpPr>
            <p:nvPr/>
          </p:nvSpPr>
          <p:spPr bwMode="auto">
            <a:xfrm>
              <a:off x="4897" y="1261"/>
              <a:ext cx="575" cy="313"/>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4825" name="Group 9">
              <a:extLst>
                <a:ext uri="{FF2B5EF4-FFF2-40B4-BE49-F238E27FC236}">
                  <a16:creationId xmlns:a16="http://schemas.microsoft.com/office/drawing/2014/main" id="{017A8E34-17B4-431A-B055-CC180DFBCAAD}"/>
                </a:ext>
              </a:extLst>
            </p:cNvPr>
            <p:cNvGrpSpPr>
              <a:grpSpLocks/>
            </p:cNvGrpSpPr>
            <p:nvPr/>
          </p:nvGrpSpPr>
          <p:grpSpPr bwMode="auto">
            <a:xfrm>
              <a:off x="4425" y="1007"/>
              <a:ext cx="592" cy="327"/>
              <a:chOff x="4672" y="468"/>
              <a:chExt cx="592" cy="327"/>
            </a:xfrm>
          </p:grpSpPr>
          <p:sp>
            <p:nvSpPr>
              <p:cNvPr id="34855" name="Freeform 10">
                <a:extLst>
                  <a:ext uri="{FF2B5EF4-FFF2-40B4-BE49-F238E27FC236}">
                    <a16:creationId xmlns:a16="http://schemas.microsoft.com/office/drawing/2014/main" id="{D8269592-76D2-4DFB-BB64-4EFA59A6BBE2}"/>
                  </a:ext>
                </a:extLst>
              </p:cNvPr>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6" name="Rectangle 11">
                <a:extLst>
                  <a:ext uri="{FF2B5EF4-FFF2-40B4-BE49-F238E27FC236}">
                    <a16:creationId xmlns:a16="http://schemas.microsoft.com/office/drawing/2014/main" id="{9866C140-F07E-4000-A3D4-97F688D127EB}"/>
                  </a:ext>
                </a:extLst>
              </p:cNvPr>
              <p:cNvSpPr>
                <a:spLocks noChangeArrowheads="1"/>
              </p:cNvSpPr>
              <p:nvPr/>
            </p:nvSpPr>
            <p:spPr bwMode="auto">
              <a:xfrm>
                <a:off x="4696" y="508"/>
                <a:ext cx="55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dname</a:t>
                </a:r>
              </a:p>
            </p:txBody>
          </p:sp>
        </p:grpSp>
        <p:sp>
          <p:nvSpPr>
            <p:cNvPr id="34826" name="Rectangle 12">
              <a:extLst>
                <a:ext uri="{FF2B5EF4-FFF2-40B4-BE49-F238E27FC236}">
                  <a16:creationId xmlns:a16="http://schemas.microsoft.com/office/drawing/2014/main" id="{9591BCCE-576D-40A5-AA9B-6BA0DC1A7A29}"/>
                </a:ext>
              </a:extLst>
            </p:cNvPr>
            <p:cNvSpPr>
              <a:spLocks noChangeArrowheads="1"/>
            </p:cNvSpPr>
            <p:nvPr/>
          </p:nvSpPr>
          <p:spPr bwMode="auto">
            <a:xfrm>
              <a:off x="4932" y="1297"/>
              <a:ext cx="57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budget</a:t>
              </a:r>
            </a:p>
          </p:txBody>
        </p:sp>
        <p:sp>
          <p:nvSpPr>
            <p:cNvPr id="34827" name="Rectangle 13">
              <a:extLst>
                <a:ext uri="{FF2B5EF4-FFF2-40B4-BE49-F238E27FC236}">
                  <a16:creationId xmlns:a16="http://schemas.microsoft.com/office/drawing/2014/main" id="{3FF07EE0-F6CF-4AA9-9DB0-0EB6696C0C72}"/>
                </a:ext>
              </a:extLst>
            </p:cNvPr>
            <p:cNvSpPr>
              <a:spLocks noChangeArrowheads="1"/>
            </p:cNvSpPr>
            <p:nvPr/>
          </p:nvSpPr>
          <p:spPr bwMode="auto">
            <a:xfrm>
              <a:off x="4128" y="1297"/>
              <a:ext cx="32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did</a:t>
              </a:r>
            </a:p>
          </p:txBody>
        </p:sp>
        <p:grpSp>
          <p:nvGrpSpPr>
            <p:cNvPr id="34828" name="Group 14">
              <a:extLst>
                <a:ext uri="{FF2B5EF4-FFF2-40B4-BE49-F238E27FC236}">
                  <a16:creationId xmlns:a16="http://schemas.microsoft.com/office/drawing/2014/main" id="{660C9B4D-0B62-4880-AA34-F9AD18E7D1FD}"/>
                </a:ext>
              </a:extLst>
            </p:cNvPr>
            <p:cNvGrpSpPr>
              <a:grpSpLocks/>
            </p:cNvGrpSpPr>
            <p:nvPr/>
          </p:nvGrpSpPr>
          <p:grpSpPr bwMode="auto">
            <a:xfrm>
              <a:off x="3373" y="815"/>
              <a:ext cx="466" cy="327"/>
              <a:chOff x="3620" y="276"/>
              <a:chExt cx="466" cy="327"/>
            </a:xfrm>
          </p:grpSpPr>
          <p:sp>
            <p:nvSpPr>
              <p:cNvPr id="34853" name="Freeform 15">
                <a:extLst>
                  <a:ext uri="{FF2B5EF4-FFF2-40B4-BE49-F238E27FC236}">
                    <a16:creationId xmlns:a16="http://schemas.microsoft.com/office/drawing/2014/main" id="{40602137-51CE-4FB5-B0C3-9EBB58C776DA}"/>
                  </a:ext>
                </a:extLst>
              </p:cNvPr>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4" name="Rectangle 16">
                <a:extLst>
                  <a:ext uri="{FF2B5EF4-FFF2-40B4-BE49-F238E27FC236}">
                    <a16:creationId xmlns:a16="http://schemas.microsoft.com/office/drawing/2014/main" id="{3DDD30E1-6F84-4B31-B30A-CEA02048B8E6}"/>
                  </a:ext>
                </a:extLst>
              </p:cNvPr>
              <p:cNvSpPr>
                <a:spLocks noChangeArrowheads="1"/>
              </p:cNvSpPr>
              <p:nvPr/>
            </p:nvSpPr>
            <p:spPr bwMode="auto">
              <a:xfrm>
                <a:off x="3620" y="335"/>
                <a:ext cx="46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since</a:t>
                </a:r>
              </a:p>
            </p:txBody>
          </p:sp>
        </p:grpSp>
        <p:grpSp>
          <p:nvGrpSpPr>
            <p:cNvPr id="34829" name="Group 17">
              <a:extLst>
                <a:ext uri="{FF2B5EF4-FFF2-40B4-BE49-F238E27FC236}">
                  <a16:creationId xmlns:a16="http://schemas.microsoft.com/office/drawing/2014/main" id="{7D34E2E3-82B6-41FF-984D-CCEA5ED1F7BF}"/>
                </a:ext>
              </a:extLst>
            </p:cNvPr>
            <p:cNvGrpSpPr>
              <a:grpSpLocks/>
            </p:cNvGrpSpPr>
            <p:nvPr/>
          </p:nvGrpSpPr>
          <p:grpSpPr bwMode="auto">
            <a:xfrm>
              <a:off x="1822" y="997"/>
              <a:ext cx="1285" cy="567"/>
              <a:chOff x="2069" y="458"/>
              <a:chExt cx="1285" cy="567"/>
            </a:xfrm>
          </p:grpSpPr>
          <p:sp>
            <p:nvSpPr>
              <p:cNvPr id="34847" name="Freeform 18">
                <a:extLst>
                  <a:ext uri="{FF2B5EF4-FFF2-40B4-BE49-F238E27FC236}">
                    <a16:creationId xmlns:a16="http://schemas.microsoft.com/office/drawing/2014/main" id="{D5D922A1-1CC2-47B0-8A25-27D9D2186793}"/>
                  </a:ext>
                </a:extLst>
              </p:cNvPr>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8" name="Freeform 19">
                <a:extLst>
                  <a:ext uri="{FF2B5EF4-FFF2-40B4-BE49-F238E27FC236}">
                    <a16:creationId xmlns:a16="http://schemas.microsoft.com/office/drawing/2014/main" id="{AC935416-A773-4636-A6B7-E0EC9411B651}"/>
                  </a:ext>
                </a:extLst>
              </p:cNvPr>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9" name="Freeform 20">
                <a:extLst>
                  <a:ext uri="{FF2B5EF4-FFF2-40B4-BE49-F238E27FC236}">
                    <a16:creationId xmlns:a16="http://schemas.microsoft.com/office/drawing/2014/main" id="{1E74178E-33EF-439E-AFC0-CEEEC79A6EC2}"/>
                  </a:ext>
                </a:extLst>
              </p:cNvPr>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0" name="Rectangle 21">
                <a:extLst>
                  <a:ext uri="{FF2B5EF4-FFF2-40B4-BE49-F238E27FC236}">
                    <a16:creationId xmlns:a16="http://schemas.microsoft.com/office/drawing/2014/main" id="{CC8B1CE2-E818-427D-B88A-EE3B33A9C131}"/>
                  </a:ext>
                </a:extLst>
              </p:cNvPr>
              <p:cNvSpPr>
                <a:spLocks noChangeArrowheads="1"/>
              </p:cNvSpPr>
              <p:nvPr/>
            </p:nvSpPr>
            <p:spPr bwMode="auto">
              <a:xfrm>
                <a:off x="2976" y="758"/>
                <a:ext cx="28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lot</a:t>
                </a:r>
              </a:p>
            </p:txBody>
          </p:sp>
          <p:sp>
            <p:nvSpPr>
              <p:cNvPr id="34851" name="Rectangle 22">
                <a:extLst>
                  <a:ext uri="{FF2B5EF4-FFF2-40B4-BE49-F238E27FC236}">
                    <a16:creationId xmlns:a16="http://schemas.microsoft.com/office/drawing/2014/main" id="{44E9B284-3BBF-46C6-9EF9-D82F3AE7D67C}"/>
                  </a:ext>
                </a:extLst>
              </p:cNvPr>
              <p:cNvSpPr>
                <a:spLocks noChangeArrowheads="1"/>
              </p:cNvSpPr>
              <p:nvPr/>
            </p:nvSpPr>
            <p:spPr bwMode="auto">
              <a:xfrm>
                <a:off x="2470" y="497"/>
                <a:ext cx="47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name</a:t>
                </a:r>
              </a:p>
            </p:txBody>
          </p:sp>
          <p:sp>
            <p:nvSpPr>
              <p:cNvPr id="34852" name="Rectangle 23">
                <a:extLst>
                  <a:ext uri="{FF2B5EF4-FFF2-40B4-BE49-F238E27FC236}">
                    <a16:creationId xmlns:a16="http://schemas.microsoft.com/office/drawing/2014/main" id="{233ACB94-E698-4D99-B29B-372A224C6A7C}"/>
                  </a:ext>
                </a:extLst>
              </p:cNvPr>
              <p:cNvSpPr>
                <a:spLocks noChangeArrowheads="1"/>
              </p:cNvSpPr>
              <p:nvPr/>
            </p:nvSpPr>
            <p:spPr bwMode="auto">
              <a:xfrm>
                <a:off x="2121" y="751"/>
                <a:ext cx="35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ssn</a:t>
                </a:r>
              </a:p>
            </p:txBody>
          </p:sp>
        </p:grpSp>
        <p:grpSp>
          <p:nvGrpSpPr>
            <p:cNvPr id="34830" name="Group 24">
              <a:extLst>
                <a:ext uri="{FF2B5EF4-FFF2-40B4-BE49-F238E27FC236}">
                  <a16:creationId xmlns:a16="http://schemas.microsoft.com/office/drawing/2014/main" id="{BF211FBD-8371-4A84-9DCF-6CE80790096D}"/>
                </a:ext>
              </a:extLst>
            </p:cNvPr>
            <p:cNvGrpSpPr>
              <a:grpSpLocks/>
            </p:cNvGrpSpPr>
            <p:nvPr/>
          </p:nvGrpSpPr>
          <p:grpSpPr bwMode="auto">
            <a:xfrm>
              <a:off x="3209" y="1592"/>
              <a:ext cx="769" cy="580"/>
              <a:chOff x="3456" y="1053"/>
              <a:chExt cx="769" cy="580"/>
            </a:xfrm>
          </p:grpSpPr>
          <p:sp>
            <p:nvSpPr>
              <p:cNvPr id="34845" name="Rectangle 25">
                <a:extLst>
                  <a:ext uri="{FF2B5EF4-FFF2-40B4-BE49-F238E27FC236}">
                    <a16:creationId xmlns:a16="http://schemas.microsoft.com/office/drawing/2014/main" id="{2FB54D73-1FE0-4B00-8E11-A0AE4F370BF2}"/>
                  </a:ext>
                </a:extLst>
              </p:cNvPr>
              <p:cNvSpPr>
                <a:spLocks noChangeArrowheads="1"/>
              </p:cNvSpPr>
              <p:nvPr/>
            </p:nvSpPr>
            <p:spPr bwMode="auto">
              <a:xfrm>
                <a:off x="3522" y="1268"/>
                <a:ext cx="69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Manages</a:t>
                </a:r>
              </a:p>
            </p:txBody>
          </p:sp>
          <p:sp>
            <p:nvSpPr>
              <p:cNvPr id="34846" name="Freeform 26">
                <a:extLst>
                  <a:ext uri="{FF2B5EF4-FFF2-40B4-BE49-F238E27FC236}">
                    <a16:creationId xmlns:a16="http://schemas.microsoft.com/office/drawing/2014/main" id="{6C505A9A-6B96-4A61-86F9-F7F9844937C4}"/>
                  </a:ext>
                </a:extLst>
              </p:cNvPr>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4831" name="Freeform 27">
              <a:extLst>
                <a:ext uri="{FF2B5EF4-FFF2-40B4-BE49-F238E27FC236}">
                  <a16:creationId xmlns:a16="http://schemas.microsoft.com/office/drawing/2014/main" id="{985238AA-D7C3-412A-9944-C02F47FCDD37}"/>
                </a:ext>
              </a:extLst>
            </p:cNvPr>
            <p:cNvSpPr>
              <a:spLocks/>
            </p:cNvSpPr>
            <p:nvPr/>
          </p:nvSpPr>
          <p:spPr bwMode="auto">
            <a:xfrm>
              <a:off x="4329" y="1775"/>
              <a:ext cx="816" cy="302"/>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4832" name="Group 28">
              <a:extLst>
                <a:ext uri="{FF2B5EF4-FFF2-40B4-BE49-F238E27FC236}">
                  <a16:creationId xmlns:a16="http://schemas.microsoft.com/office/drawing/2014/main" id="{B25ED06E-EFDA-4409-96EF-32844E01A7C1}"/>
                </a:ext>
              </a:extLst>
            </p:cNvPr>
            <p:cNvGrpSpPr>
              <a:grpSpLocks/>
            </p:cNvGrpSpPr>
            <p:nvPr/>
          </p:nvGrpSpPr>
          <p:grpSpPr bwMode="auto">
            <a:xfrm>
              <a:off x="2081" y="1765"/>
              <a:ext cx="841" cy="295"/>
              <a:chOff x="2328" y="1226"/>
              <a:chExt cx="841" cy="295"/>
            </a:xfrm>
          </p:grpSpPr>
          <p:sp>
            <p:nvSpPr>
              <p:cNvPr id="34843" name="Freeform 29">
                <a:extLst>
                  <a:ext uri="{FF2B5EF4-FFF2-40B4-BE49-F238E27FC236}">
                    <a16:creationId xmlns:a16="http://schemas.microsoft.com/office/drawing/2014/main" id="{F6533FF1-3BF3-452D-B65E-5AD4B8C6F3B6}"/>
                  </a:ext>
                </a:extLst>
              </p:cNvPr>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4" name="Rectangle 30">
                <a:extLst>
                  <a:ext uri="{FF2B5EF4-FFF2-40B4-BE49-F238E27FC236}">
                    <a16:creationId xmlns:a16="http://schemas.microsoft.com/office/drawing/2014/main" id="{C0292327-5832-4392-8D31-4A265C3FF130}"/>
                  </a:ext>
                </a:extLst>
              </p:cNvPr>
              <p:cNvSpPr>
                <a:spLocks noChangeArrowheads="1"/>
              </p:cNvSpPr>
              <p:nvPr/>
            </p:nvSpPr>
            <p:spPr bwMode="auto">
              <a:xfrm>
                <a:off x="2336" y="1264"/>
                <a:ext cx="83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Employees</a:t>
                </a:r>
              </a:p>
            </p:txBody>
          </p:sp>
        </p:grpSp>
        <p:sp>
          <p:nvSpPr>
            <p:cNvPr id="34833" name="Rectangle 31">
              <a:extLst>
                <a:ext uri="{FF2B5EF4-FFF2-40B4-BE49-F238E27FC236}">
                  <a16:creationId xmlns:a16="http://schemas.microsoft.com/office/drawing/2014/main" id="{1BEFB8E9-CE40-4029-B842-6A2130799D64}"/>
                </a:ext>
              </a:extLst>
            </p:cNvPr>
            <p:cNvSpPr>
              <a:spLocks noChangeArrowheads="1"/>
            </p:cNvSpPr>
            <p:nvPr/>
          </p:nvSpPr>
          <p:spPr bwMode="auto">
            <a:xfrm>
              <a:off x="4273" y="1815"/>
              <a:ext cx="94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Departments</a:t>
              </a:r>
            </a:p>
          </p:txBody>
        </p:sp>
        <p:sp>
          <p:nvSpPr>
            <p:cNvPr id="34834" name="Line 32">
              <a:extLst>
                <a:ext uri="{FF2B5EF4-FFF2-40B4-BE49-F238E27FC236}">
                  <a16:creationId xmlns:a16="http://schemas.microsoft.com/office/drawing/2014/main" id="{7F51CC03-2267-4EF8-A08B-69AB96D82B8C}"/>
                </a:ext>
              </a:extLst>
            </p:cNvPr>
            <p:cNvSpPr>
              <a:spLocks noChangeShapeType="1"/>
            </p:cNvSpPr>
            <p:nvPr/>
          </p:nvSpPr>
          <p:spPr bwMode="auto">
            <a:xfrm flipH="1">
              <a:off x="2869" y="1883"/>
              <a:ext cx="344"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4835" name="Line 33">
              <a:extLst>
                <a:ext uri="{FF2B5EF4-FFF2-40B4-BE49-F238E27FC236}">
                  <a16:creationId xmlns:a16="http://schemas.microsoft.com/office/drawing/2014/main" id="{0C2D8719-3E32-4D3E-A4C2-6083F3152FBA}"/>
                </a:ext>
              </a:extLst>
            </p:cNvPr>
            <p:cNvSpPr>
              <a:spLocks noChangeShapeType="1"/>
            </p:cNvSpPr>
            <p:nvPr/>
          </p:nvSpPr>
          <p:spPr bwMode="auto">
            <a:xfrm>
              <a:off x="3981" y="1883"/>
              <a:ext cx="328"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4836" name="Line 34">
              <a:extLst>
                <a:ext uri="{FF2B5EF4-FFF2-40B4-BE49-F238E27FC236}">
                  <a16:creationId xmlns:a16="http://schemas.microsoft.com/office/drawing/2014/main" id="{5EB7F206-85C4-4CA0-B1A8-B7AC75957C2C}"/>
                </a:ext>
              </a:extLst>
            </p:cNvPr>
            <p:cNvSpPr>
              <a:spLocks noChangeShapeType="1"/>
            </p:cNvSpPr>
            <p:nvPr/>
          </p:nvSpPr>
          <p:spPr bwMode="auto">
            <a:xfrm flipH="1">
              <a:off x="2725" y="1551"/>
              <a:ext cx="152"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7" name="Line 35">
              <a:extLst>
                <a:ext uri="{FF2B5EF4-FFF2-40B4-BE49-F238E27FC236}">
                  <a16:creationId xmlns:a16="http://schemas.microsoft.com/office/drawing/2014/main" id="{681B3EDD-2F0A-45BF-B554-97DCF6DDA430}"/>
                </a:ext>
              </a:extLst>
            </p:cNvPr>
            <p:cNvSpPr>
              <a:spLocks noChangeShapeType="1"/>
            </p:cNvSpPr>
            <p:nvPr/>
          </p:nvSpPr>
          <p:spPr bwMode="auto">
            <a:xfrm>
              <a:off x="2441" y="1311"/>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8" name="Line 36">
              <a:extLst>
                <a:ext uri="{FF2B5EF4-FFF2-40B4-BE49-F238E27FC236}">
                  <a16:creationId xmlns:a16="http://schemas.microsoft.com/office/drawing/2014/main" id="{24891C55-7E85-4FE6-9A3C-04573C93031F}"/>
                </a:ext>
              </a:extLst>
            </p:cNvPr>
            <p:cNvSpPr>
              <a:spLocks noChangeShapeType="1"/>
            </p:cNvSpPr>
            <p:nvPr/>
          </p:nvSpPr>
          <p:spPr bwMode="auto">
            <a:xfrm>
              <a:off x="2109" y="1551"/>
              <a:ext cx="88" cy="18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9" name="Line 37">
              <a:extLst>
                <a:ext uri="{FF2B5EF4-FFF2-40B4-BE49-F238E27FC236}">
                  <a16:creationId xmlns:a16="http://schemas.microsoft.com/office/drawing/2014/main" id="{260B21FA-22F0-4E68-983C-FD2A1A3B87DE}"/>
                </a:ext>
              </a:extLst>
            </p:cNvPr>
            <p:cNvSpPr>
              <a:spLocks noChangeShapeType="1"/>
            </p:cNvSpPr>
            <p:nvPr/>
          </p:nvSpPr>
          <p:spPr bwMode="auto">
            <a:xfrm>
              <a:off x="3593" y="1167"/>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0" name="Line 38">
              <a:extLst>
                <a:ext uri="{FF2B5EF4-FFF2-40B4-BE49-F238E27FC236}">
                  <a16:creationId xmlns:a16="http://schemas.microsoft.com/office/drawing/2014/main" id="{F07C8CA4-1F86-4E33-B768-792E6339CE0A}"/>
                </a:ext>
              </a:extLst>
            </p:cNvPr>
            <p:cNvSpPr>
              <a:spLocks noChangeShapeType="1"/>
            </p:cNvSpPr>
            <p:nvPr/>
          </p:nvSpPr>
          <p:spPr bwMode="auto">
            <a:xfrm>
              <a:off x="4365" y="1551"/>
              <a:ext cx="136"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1" name="Line 39">
              <a:extLst>
                <a:ext uri="{FF2B5EF4-FFF2-40B4-BE49-F238E27FC236}">
                  <a16:creationId xmlns:a16="http://schemas.microsoft.com/office/drawing/2014/main" id="{E91F1C3B-C9C3-43AD-99E9-655E7A3C58DC}"/>
                </a:ext>
              </a:extLst>
            </p:cNvPr>
            <p:cNvSpPr>
              <a:spLocks noChangeShapeType="1"/>
            </p:cNvSpPr>
            <p:nvPr/>
          </p:nvSpPr>
          <p:spPr bwMode="auto">
            <a:xfrm>
              <a:off x="4697" y="1359"/>
              <a:ext cx="0" cy="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2" name="Line 40">
              <a:extLst>
                <a:ext uri="{FF2B5EF4-FFF2-40B4-BE49-F238E27FC236}">
                  <a16:creationId xmlns:a16="http://schemas.microsoft.com/office/drawing/2014/main" id="{70114A8C-B600-457B-9F19-DE13226289D3}"/>
                </a:ext>
              </a:extLst>
            </p:cNvPr>
            <p:cNvSpPr>
              <a:spLocks noChangeShapeType="1"/>
            </p:cNvSpPr>
            <p:nvPr/>
          </p:nvSpPr>
          <p:spPr bwMode="auto">
            <a:xfrm flipH="1">
              <a:off x="4933" y="1551"/>
              <a:ext cx="104" cy="23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49" name="Rectangle 41">
            <a:extLst>
              <a:ext uri="{FF2B5EF4-FFF2-40B4-BE49-F238E27FC236}">
                <a16:creationId xmlns:a16="http://schemas.microsoft.com/office/drawing/2014/main" id="{F85A6549-B531-474C-8FAC-1F16C85F808F}"/>
              </a:ext>
            </a:extLst>
          </p:cNvPr>
          <p:cNvSpPr>
            <a:spLocks noChangeArrowheads="1"/>
          </p:cNvSpPr>
          <p:nvPr/>
        </p:nvSpPr>
        <p:spPr bwMode="auto">
          <a:xfrm>
            <a:off x="3629025" y="3416300"/>
            <a:ext cx="5181600" cy="2305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dirty="0">
                <a:latin typeface="Comic Sans MS" panose="030F0702030302020204" pitchFamily="66" charset="0"/>
                <a:ea typeface="MS PGothic" panose="020B0600070205080204" pitchFamily="34" charset="-128"/>
              </a:rPr>
              <a:t>Departments(</a:t>
            </a:r>
            <a:r>
              <a:rPr lang="en-US" altLang="en-US" sz="1600" u="sng" dirty="0">
                <a:latin typeface="Comic Sans MS" panose="030F0702030302020204" pitchFamily="66" charset="0"/>
                <a:ea typeface="MS PGothic" panose="020B0600070205080204" pitchFamily="34" charset="-128"/>
              </a:rPr>
              <a:t>did</a:t>
            </a:r>
            <a:r>
              <a:rPr lang="en-US" altLang="en-US" sz="1600" dirty="0">
                <a:latin typeface="Comic Sans MS" panose="030F0702030302020204" pitchFamily="66" charset="0"/>
                <a:ea typeface="MS PGothic" panose="020B0600070205080204" pitchFamily="34" charset="-128"/>
              </a:rPr>
              <a:t> integer, </a:t>
            </a:r>
            <a:r>
              <a:rPr lang="en-US" altLang="en-US" sz="1600" dirty="0" err="1">
                <a:latin typeface="Comic Sans MS" panose="030F0702030302020204" pitchFamily="66" charset="0"/>
                <a:ea typeface="MS PGothic" panose="020B0600070205080204" pitchFamily="34" charset="-128"/>
              </a:rPr>
              <a:t>dname</a:t>
            </a:r>
            <a:r>
              <a:rPr lang="en-US" altLang="en-US" sz="1600" dirty="0">
                <a:latin typeface="Comic Sans MS" panose="030F0702030302020204" pitchFamily="66" charset="0"/>
                <a:ea typeface="MS PGothic" panose="020B0600070205080204" pitchFamily="34" charset="-128"/>
              </a:rPr>
              <a:t> varchar(50), budget float,</a:t>
            </a:r>
          </a:p>
          <a:p>
            <a:pPr eaLnBrk="1" hangingPunct="1"/>
            <a:r>
              <a:rPr lang="en-US" altLang="en-US" sz="1600" dirty="0">
                <a:latin typeface="Comic Sans MS" panose="030F0702030302020204" pitchFamily="66" charset="0"/>
                <a:ea typeface="MS PGothic" panose="020B0600070205080204" pitchFamily="34" charset="-128"/>
              </a:rPr>
              <a:t>PRIMARY KEY(did))</a:t>
            </a:r>
            <a:endParaRPr lang="en-US" altLang="en-US" sz="1600" dirty="0">
              <a:solidFill>
                <a:srgbClr val="FF0000"/>
              </a:solidFill>
              <a:latin typeface="Comic Sans MS" panose="030F0702030302020204" pitchFamily="66" charset="0"/>
              <a:ea typeface="MS PGothic" panose="020B0600070205080204" pitchFamily="34" charset="-128"/>
            </a:endParaRPr>
          </a:p>
          <a:p>
            <a:pPr eaLnBrk="1" hangingPunct="1"/>
            <a:endParaRPr lang="en-US" altLang="en-US" sz="1600" dirty="0">
              <a:solidFill>
                <a:srgbClr val="FF0000"/>
              </a:solidFill>
              <a:latin typeface="Comic Sans MS" panose="030F0702030302020204" pitchFamily="66" charset="0"/>
              <a:ea typeface="MS PGothic" panose="020B0600070205080204" pitchFamily="34" charset="-128"/>
            </a:endParaRPr>
          </a:p>
          <a:p>
            <a:pPr eaLnBrk="1" hangingPunct="1"/>
            <a:r>
              <a:rPr lang="en-US" altLang="en-US" sz="1600" dirty="0">
                <a:solidFill>
                  <a:srgbClr val="FF0000"/>
                </a:solidFill>
                <a:latin typeface="Comic Sans MS" panose="030F0702030302020204" pitchFamily="66" charset="0"/>
                <a:ea typeface="MS PGothic" panose="020B0600070205080204" pitchFamily="34" charset="-128"/>
              </a:rPr>
              <a:t>manages(did integer, </a:t>
            </a:r>
            <a:r>
              <a:rPr lang="en-US" altLang="en-US" sz="1600" dirty="0" err="1">
                <a:solidFill>
                  <a:srgbClr val="FF0000"/>
                </a:solidFill>
                <a:latin typeface="Comic Sans MS" panose="030F0702030302020204" pitchFamily="66" charset="0"/>
                <a:ea typeface="MS PGothic" panose="020B0600070205080204" pitchFamily="34" charset="-128"/>
              </a:rPr>
              <a:t>ssn</a:t>
            </a:r>
            <a:r>
              <a:rPr lang="en-US" altLang="en-US" sz="1600" dirty="0">
                <a:solidFill>
                  <a:srgbClr val="FF0000"/>
                </a:solidFill>
                <a:latin typeface="Comic Sans MS" panose="030F0702030302020204" pitchFamily="66" charset="0"/>
                <a:ea typeface="MS PGothic" panose="020B0600070205080204" pitchFamily="34" charset="-128"/>
              </a:rPr>
              <a:t> varchar(11) UNIQUE NOT NULL, since date,</a:t>
            </a:r>
          </a:p>
          <a:p>
            <a:pPr eaLnBrk="1" hangingPunct="1"/>
            <a:r>
              <a:rPr lang="en-US" altLang="en-US" sz="1600" dirty="0">
                <a:solidFill>
                  <a:srgbClr val="FF0000"/>
                </a:solidFill>
                <a:latin typeface="Comic Sans MS" panose="030F0702030302020204" pitchFamily="66" charset="0"/>
                <a:ea typeface="MS PGothic" panose="020B0600070205080204" pitchFamily="34" charset="-128"/>
              </a:rPr>
              <a:t>PRIMARY KEY (did),</a:t>
            </a:r>
          </a:p>
          <a:p>
            <a:pPr eaLnBrk="1" hangingPunct="1"/>
            <a:r>
              <a:rPr lang="en-US" altLang="en-US" sz="1600" dirty="0">
                <a:solidFill>
                  <a:srgbClr val="FF0000"/>
                </a:solidFill>
                <a:latin typeface="Comic Sans MS" panose="030F0702030302020204" pitchFamily="66" charset="0"/>
                <a:ea typeface="MS PGothic" panose="020B0600070205080204" pitchFamily="34" charset="-128"/>
              </a:rPr>
              <a:t>FOREIGN KEY (did) references Departments(did),</a:t>
            </a:r>
          </a:p>
          <a:p>
            <a:pPr eaLnBrk="1" hangingPunct="1"/>
            <a:r>
              <a:rPr lang="en-US" altLang="en-US" sz="1600" dirty="0">
                <a:solidFill>
                  <a:srgbClr val="FF0000"/>
                </a:solidFill>
                <a:latin typeface="Comic Sans MS" panose="030F0702030302020204" pitchFamily="66" charset="0"/>
                <a:ea typeface="MS PGothic" panose="020B0600070205080204" pitchFamily="34" charset="-128"/>
              </a:rPr>
              <a:t>FOREIGN KEY (</a:t>
            </a:r>
            <a:r>
              <a:rPr lang="en-US" altLang="en-US" sz="1600" dirty="0" err="1">
                <a:solidFill>
                  <a:srgbClr val="FF0000"/>
                </a:solidFill>
                <a:latin typeface="Comic Sans MS" panose="030F0702030302020204" pitchFamily="66" charset="0"/>
                <a:ea typeface="MS PGothic" panose="020B0600070205080204" pitchFamily="34" charset="-128"/>
              </a:rPr>
              <a:t>ssn</a:t>
            </a:r>
            <a:r>
              <a:rPr lang="en-US" altLang="en-US" sz="1600" dirty="0">
                <a:solidFill>
                  <a:srgbClr val="FF0000"/>
                </a:solidFill>
                <a:latin typeface="Comic Sans MS" panose="030F0702030302020204" pitchFamily="66" charset="0"/>
                <a:ea typeface="MS PGothic" panose="020B0600070205080204" pitchFamily="34" charset="-128"/>
              </a:rPr>
              <a:t>) references Employees(</a:t>
            </a:r>
            <a:r>
              <a:rPr lang="en-US" altLang="en-US" sz="1600" dirty="0" err="1">
                <a:solidFill>
                  <a:srgbClr val="FF0000"/>
                </a:solidFill>
                <a:latin typeface="Comic Sans MS" panose="030F0702030302020204" pitchFamily="66" charset="0"/>
                <a:ea typeface="MS PGothic" panose="020B0600070205080204" pitchFamily="34" charset="-128"/>
              </a:rPr>
              <a:t>ssn</a:t>
            </a:r>
            <a:r>
              <a:rPr lang="en-US" altLang="en-US" sz="1600" dirty="0">
                <a:solidFill>
                  <a:srgbClr val="FF0000"/>
                </a:solidFill>
                <a:latin typeface="Comic Sans MS" panose="030F0702030302020204" pitchFamily="66" charset="0"/>
                <a:ea typeface="MS PGothic" panose="020B0600070205080204" pitchFamily="34" charset="-128"/>
              </a:rPr>
              <a:t>))</a:t>
            </a:r>
          </a:p>
        </p:txBody>
      </p:sp>
      <p:sp>
        <p:nvSpPr>
          <p:cNvPr id="31750" name="Rectangle 1">
            <a:extLst>
              <a:ext uri="{FF2B5EF4-FFF2-40B4-BE49-F238E27FC236}">
                <a16:creationId xmlns:a16="http://schemas.microsoft.com/office/drawing/2014/main" id="{2B0C89FB-AC10-4FB2-9257-7039E399CA8C}"/>
              </a:ext>
            </a:extLst>
          </p:cNvPr>
          <p:cNvSpPr>
            <a:spLocks noChangeArrowheads="1"/>
          </p:cNvSpPr>
          <p:nvPr/>
        </p:nvSpPr>
        <p:spPr bwMode="auto">
          <a:xfrm>
            <a:off x="3671888" y="6040438"/>
            <a:ext cx="45720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ct val="90000"/>
              </a:lnSpc>
              <a:spcBef>
                <a:spcPct val="20000"/>
              </a:spcBef>
            </a:pPr>
            <a:r>
              <a:rPr lang="en-US" altLang="en-US" sz="1600">
                <a:latin typeface="Comic Sans MS" panose="030F0702030302020204" pitchFamily="66" charset="0"/>
                <a:ea typeface="MS PGothic" panose="020B0600070205080204" pitchFamily="34" charset="-128"/>
              </a:rPr>
              <a:t>Alternate design: Make SSN the primary key and DID as candidate key.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p:bldP spid="31749" grpId="0" animBg="1"/>
      <p:bldP spid="317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a:extLst>
              <a:ext uri="{FF2B5EF4-FFF2-40B4-BE49-F238E27FC236}">
                <a16:creationId xmlns:a16="http://schemas.microsoft.com/office/drawing/2014/main" id="{F32B96D9-ACD2-468A-846A-3FE76B3185CC}"/>
              </a:ext>
            </a:extLst>
          </p:cNvPr>
          <p:cNvSpPr txBox="1">
            <a:spLocks noChangeArrowheads="1"/>
          </p:cNvSpPr>
          <p:nvPr/>
        </p:nvSpPr>
        <p:spPr bwMode="auto">
          <a:xfrm>
            <a:off x="1143000" y="1828800"/>
            <a:ext cx="7086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3200">
                <a:latin typeface="Comic Sans MS" panose="030F0702030302020204" pitchFamily="66" charset="0"/>
                <a:ea typeface="MS PGothic" panose="020B0600070205080204" pitchFamily="34" charset="-128"/>
              </a:rPr>
              <a:t>What are criteria for a good relational database design?</a:t>
            </a:r>
          </a:p>
          <a:p>
            <a:pPr algn="ctr" eaLnBrk="1" hangingPunct="1"/>
            <a:endParaRPr lang="en-US" altLang="en-US" sz="3200">
              <a:latin typeface="Comic Sans MS" panose="030F0702030302020204" pitchFamily="66" charset="0"/>
              <a:ea typeface="MS PGothic" panose="020B0600070205080204" pitchFamily="34" charset="-128"/>
            </a:endParaRPr>
          </a:p>
        </p:txBody>
      </p:sp>
      <p:sp>
        <p:nvSpPr>
          <p:cNvPr id="9219" name="Rectangle 2">
            <a:extLst>
              <a:ext uri="{FF2B5EF4-FFF2-40B4-BE49-F238E27FC236}">
                <a16:creationId xmlns:a16="http://schemas.microsoft.com/office/drawing/2014/main" id="{D9688687-970E-4DA4-B72A-A8E593299EC0}"/>
              </a:ext>
            </a:extLst>
          </p:cNvPr>
          <p:cNvSpPr>
            <a:spLocks noChangeArrowheads="1"/>
          </p:cNvSpPr>
          <p:nvPr/>
        </p:nvSpPr>
        <p:spPr bwMode="auto">
          <a:xfrm>
            <a:off x="1905000" y="3962400"/>
            <a:ext cx="63246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2950" indent="-742950">
              <a:defRPr>
                <a:solidFill>
                  <a:schemeClr val="tx1"/>
                </a:solidFill>
                <a:latin typeface="Rockwell" panose="02060603020205020403" pitchFamily="18" charset="0"/>
              </a:defRPr>
            </a:lvl1pPr>
            <a:lvl2pPr>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buFont typeface="Times New Roman" panose="02020603050405020304" pitchFamily="18" charset="0"/>
              <a:buAutoNum type="arabicPeriod"/>
            </a:pPr>
            <a:r>
              <a:rPr lang="en-US" altLang="en-US" sz="3600">
                <a:solidFill>
                  <a:srgbClr val="0070C0"/>
                </a:solidFill>
                <a:latin typeface="Comic Sans MS" panose="030F0702030302020204" pitchFamily="66" charset="0"/>
                <a:ea typeface="MS PGothic" panose="020B0600070205080204" pitchFamily="34" charset="-128"/>
              </a:rPr>
              <a:t>Reduce redundancy</a:t>
            </a:r>
          </a:p>
          <a:p>
            <a:pPr eaLnBrk="1" hangingPunct="1">
              <a:buFont typeface="Times New Roman" panose="02020603050405020304" pitchFamily="18" charset="0"/>
              <a:buAutoNum type="arabicPeriod"/>
            </a:pPr>
            <a:r>
              <a:rPr lang="en-US" altLang="en-US" sz="3600">
                <a:solidFill>
                  <a:srgbClr val="0070C0"/>
                </a:solidFill>
                <a:latin typeface="Comic Sans MS" panose="030F0702030302020204" pitchFamily="66" charset="0"/>
                <a:ea typeface="MS PGothic" panose="020B0600070205080204" pitchFamily="34" charset="-128"/>
              </a:rPr>
              <a:t>Query performance</a:t>
            </a:r>
          </a:p>
          <a:p>
            <a:pPr lvl="1" eaLnBrk="1" hangingPunct="1"/>
            <a:endParaRPr lang="en-US" altLang="en-US" sz="2800">
              <a:solidFill>
                <a:srgbClr val="0070C0"/>
              </a:solidFill>
              <a:latin typeface="Comic Sans MS" panose="030F0702030302020204" pitchFamily="66" charset="0"/>
              <a:ea typeface="MS PGothic" panose="020B0600070205080204" pitchFamily="34" charset="-128"/>
            </a:endParaRPr>
          </a:p>
        </p:txBody>
      </p:sp>
      <p:sp>
        <p:nvSpPr>
          <p:cNvPr id="9220" name="TextBox 1">
            <a:extLst>
              <a:ext uri="{FF2B5EF4-FFF2-40B4-BE49-F238E27FC236}">
                <a16:creationId xmlns:a16="http://schemas.microsoft.com/office/drawing/2014/main" id="{58B23B0C-911E-42D1-9EB1-CFA8244BF173}"/>
              </a:ext>
            </a:extLst>
          </p:cNvPr>
          <p:cNvSpPr txBox="1">
            <a:spLocks noChangeArrowheads="1"/>
          </p:cNvSpPr>
          <p:nvPr/>
        </p:nvSpPr>
        <p:spPr bwMode="auto">
          <a:xfrm>
            <a:off x="1174750" y="5788025"/>
            <a:ext cx="6440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en-US" altLang="en-US"/>
              <a:t>This course focuses on the design that reduces redundancy.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AE84AB4-8FF9-4C20-988D-7C09EB0B1E4D}"/>
              </a:ext>
            </a:extLst>
          </p:cNvPr>
          <p:cNvSpPr>
            <a:spLocks noChangeArrowheads="1"/>
          </p:cNvSpPr>
          <p:nvPr/>
        </p:nvSpPr>
        <p:spPr bwMode="auto">
          <a:xfrm>
            <a:off x="838200" y="4191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3200">
                <a:solidFill>
                  <a:schemeClr val="tx2"/>
                </a:solidFill>
                <a:latin typeface="Comic Sans MS" panose="030F0702030302020204" pitchFamily="66" charset="0"/>
                <a:ea typeface="MS PGothic" panose="020B0600070205080204" pitchFamily="34" charset="-128"/>
              </a:rPr>
              <a:t>Translating a weak entity set to a relation</a:t>
            </a:r>
          </a:p>
        </p:txBody>
      </p:sp>
      <p:sp>
        <p:nvSpPr>
          <p:cNvPr id="33795" name="Rectangle 3">
            <a:extLst>
              <a:ext uri="{FF2B5EF4-FFF2-40B4-BE49-F238E27FC236}">
                <a16:creationId xmlns:a16="http://schemas.microsoft.com/office/drawing/2014/main" id="{658EC018-1F69-4206-A387-CD0C5BD73C55}"/>
              </a:ext>
            </a:extLst>
          </p:cNvPr>
          <p:cNvSpPr>
            <a:spLocks noChangeArrowheads="1"/>
          </p:cNvSpPr>
          <p:nvPr/>
        </p:nvSpPr>
        <p:spPr bwMode="auto">
          <a:xfrm>
            <a:off x="428625" y="3263900"/>
            <a:ext cx="3305175"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spcBef>
                <a:spcPct val="20000"/>
              </a:spcBef>
              <a:buFontTx/>
              <a:buChar char="•"/>
            </a:pPr>
            <a:r>
              <a:rPr lang="en-US" altLang="en-US">
                <a:latin typeface="Comic Sans MS" panose="030F0702030302020204" pitchFamily="66" charset="0"/>
                <a:ea typeface="MS PGothic" panose="020B0600070205080204" pitchFamily="34" charset="-128"/>
              </a:rPr>
              <a:t>Weak entity set and identifying relationship set are translated into a single table.</a:t>
            </a:r>
          </a:p>
          <a:p>
            <a:pPr eaLnBrk="1" hangingPunct="1">
              <a:spcBef>
                <a:spcPct val="20000"/>
              </a:spcBef>
              <a:buFontTx/>
              <a:buChar char="•"/>
            </a:pPr>
            <a:r>
              <a:rPr lang="en-US" altLang="en-US">
                <a:latin typeface="Comic Sans MS" panose="030F0702030302020204" pitchFamily="66" charset="0"/>
                <a:ea typeface="MS PGothic" panose="020B0600070205080204" pitchFamily="34" charset="-128"/>
              </a:rPr>
              <a:t>Use on delete cascade to ask DBMS to do the below</a:t>
            </a:r>
          </a:p>
          <a:p>
            <a:pPr lvl="1" eaLnBrk="1" hangingPunct="1">
              <a:spcBef>
                <a:spcPct val="20000"/>
              </a:spcBef>
              <a:buSzPct val="75000"/>
              <a:buFontTx/>
              <a:buChar char="–"/>
            </a:pPr>
            <a:r>
              <a:rPr lang="en-US" altLang="en-US" sz="1600">
                <a:solidFill>
                  <a:schemeClr val="accent2"/>
                </a:solidFill>
                <a:latin typeface="Comic Sans MS" panose="030F0702030302020204" pitchFamily="66" charset="0"/>
                <a:ea typeface="MS PGothic" panose="020B0600070205080204" pitchFamily="34" charset="-128"/>
              </a:rPr>
              <a:t>when the row representing the owner entity is deleted, all the rows representing the associated weak entities must also be deleted.</a:t>
            </a:r>
          </a:p>
        </p:txBody>
      </p:sp>
      <p:grpSp>
        <p:nvGrpSpPr>
          <p:cNvPr id="36868" name="Group 5">
            <a:extLst>
              <a:ext uri="{FF2B5EF4-FFF2-40B4-BE49-F238E27FC236}">
                <a16:creationId xmlns:a16="http://schemas.microsoft.com/office/drawing/2014/main" id="{62ABD92A-6441-4D28-8436-5E7799A7B8AB}"/>
              </a:ext>
            </a:extLst>
          </p:cNvPr>
          <p:cNvGrpSpPr>
            <a:grpSpLocks/>
          </p:cNvGrpSpPr>
          <p:nvPr/>
        </p:nvGrpSpPr>
        <p:grpSpPr bwMode="auto">
          <a:xfrm>
            <a:off x="868363" y="1600200"/>
            <a:ext cx="7666037" cy="1419225"/>
            <a:chOff x="375" y="1936"/>
            <a:chExt cx="5125" cy="1135"/>
          </a:xfrm>
        </p:grpSpPr>
        <p:sp>
          <p:nvSpPr>
            <p:cNvPr id="36870" name="Freeform 6">
              <a:extLst>
                <a:ext uri="{FF2B5EF4-FFF2-40B4-BE49-F238E27FC236}">
                  <a16:creationId xmlns:a16="http://schemas.microsoft.com/office/drawing/2014/main" id="{A8B46E38-337C-43F3-B778-65FC27A47AD2}"/>
                </a:ext>
              </a:extLst>
            </p:cNvPr>
            <p:cNvSpPr>
              <a:spLocks/>
            </p:cNvSpPr>
            <p:nvPr/>
          </p:nvSpPr>
          <p:spPr bwMode="auto">
            <a:xfrm>
              <a:off x="3744" y="2160"/>
              <a:ext cx="790" cy="334"/>
            </a:xfrm>
            <a:custGeom>
              <a:avLst/>
              <a:gdLst>
                <a:gd name="T0" fmla="*/ 788 w 790"/>
                <a:gd name="T1" fmla="*/ 153 h 334"/>
                <a:gd name="T2" fmla="*/ 775 w 790"/>
                <a:gd name="T3" fmla="*/ 124 h 334"/>
                <a:gd name="T4" fmla="*/ 752 w 790"/>
                <a:gd name="T5" fmla="*/ 97 h 334"/>
                <a:gd name="T6" fmla="*/ 718 w 790"/>
                <a:gd name="T7" fmla="*/ 71 h 334"/>
                <a:gd name="T8" fmla="*/ 674 w 790"/>
                <a:gd name="T9" fmla="*/ 50 h 334"/>
                <a:gd name="T10" fmla="*/ 621 w 790"/>
                <a:gd name="T11" fmla="*/ 30 h 334"/>
                <a:gd name="T12" fmla="*/ 561 w 790"/>
                <a:gd name="T13" fmla="*/ 17 h 334"/>
                <a:gd name="T14" fmla="*/ 497 w 790"/>
                <a:gd name="T15" fmla="*/ 6 h 334"/>
                <a:gd name="T16" fmla="*/ 429 w 790"/>
                <a:gd name="T17" fmla="*/ 1 h 334"/>
                <a:gd name="T18" fmla="*/ 360 w 790"/>
                <a:gd name="T19" fmla="*/ 1 h 334"/>
                <a:gd name="T20" fmla="*/ 293 w 790"/>
                <a:gd name="T21" fmla="*/ 6 h 334"/>
                <a:gd name="T22" fmla="*/ 228 w 790"/>
                <a:gd name="T23" fmla="*/ 17 h 334"/>
                <a:gd name="T24" fmla="*/ 169 w 790"/>
                <a:gd name="T25" fmla="*/ 30 h 334"/>
                <a:gd name="T26" fmla="*/ 116 w 790"/>
                <a:gd name="T27" fmla="*/ 50 h 334"/>
                <a:gd name="T28" fmla="*/ 72 w 790"/>
                <a:gd name="T29" fmla="*/ 71 h 334"/>
                <a:gd name="T30" fmla="*/ 38 w 790"/>
                <a:gd name="T31" fmla="*/ 97 h 334"/>
                <a:gd name="T32" fmla="*/ 14 w 790"/>
                <a:gd name="T33" fmla="*/ 124 h 334"/>
                <a:gd name="T34" fmla="*/ 2 w 790"/>
                <a:gd name="T35" fmla="*/ 153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1 w 790"/>
                <a:gd name="T61" fmla="*/ 303 h 334"/>
                <a:gd name="T62" fmla="*/ 674 w 790"/>
                <a:gd name="T63" fmla="*/ 284 h 334"/>
                <a:gd name="T64" fmla="*/ 718 w 790"/>
                <a:gd name="T65" fmla="*/ 262 h 334"/>
                <a:gd name="T66" fmla="*/ 752 w 790"/>
                <a:gd name="T67" fmla="*/ 237 h 334"/>
                <a:gd name="T68" fmla="*/ 775 w 790"/>
                <a:gd name="T69" fmla="*/ 210 h 334"/>
                <a:gd name="T70" fmla="*/ 788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1" name="Freeform 7">
              <a:extLst>
                <a:ext uri="{FF2B5EF4-FFF2-40B4-BE49-F238E27FC236}">
                  <a16:creationId xmlns:a16="http://schemas.microsoft.com/office/drawing/2014/main" id="{0EA9C0E8-738B-46BD-9FE6-F9CF20D48E4D}"/>
                </a:ext>
              </a:extLst>
            </p:cNvPr>
            <p:cNvSpPr>
              <a:spLocks/>
            </p:cNvSpPr>
            <p:nvPr/>
          </p:nvSpPr>
          <p:spPr bwMode="auto">
            <a:xfrm>
              <a:off x="4710" y="2170"/>
              <a:ext cx="790" cy="334"/>
            </a:xfrm>
            <a:custGeom>
              <a:avLst/>
              <a:gdLst>
                <a:gd name="T0" fmla="*/ 2 w 790"/>
                <a:gd name="T1" fmla="*/ 181 h 334"/>
                <a:gd name="T2" fmla="*/ 13 w 790"/>
                <a:gd name="T3" fmla="*/ 210 h 334"/>
                <a:gd name="T4" fmla="*/ 38 w 790"/>
                <a:gd name="T5" fmla="*/ 237 h 334"/>
                <a:gd name="T6" fmla="*/ 72 w 790"/>
                <a:gd name="T7" fmla="*/ 262 h 334"/>
                <a:gd name="T8" fmla="*/ 116 w 790"/>
                <a:gd name="T9" fmla="*/ 284 h 334"/>
                <a:gd name="T10" fmla="*/ 169 w 790"/>
                <a:gd name="T11" fmla="*/ 303 h 334"/>
                <a:gd name="T12" fmla="*/ 228 w 790"/>
                <a:gd name="T13" fmla="*/ 317 h 334"/>
                <a:gd name="T14" fmla="*/ 293 w 790"/>
                <a:gd name="T15" fmla="*/ 327 h 334"/>
                <a:gd name="T16" fmla="*/ 360 w 790"/>
                <a:gd name="T17" fmla="*/ 332 h 334"/>
                <a:gd name="T18" fmla="*/ 429 w 790"/>
                <a:gd name="T19" fmla="*/ 332 h 334"/>
                <a:gd name="T20" fmla="*/ 497 w 790"/>
                <a:gd name="T21" fmla="*/ 327 h 334"/>
                <a:gd name="T22" fmla="*/ 561 w 790"/>
                <a:gd name="T23" fmla="*/ 317 h 334"/>
                <a:gd name="T24" fmla="*/ 621 w 790"/>
                <a:gd name="T25" fmla="*/ 303 h 334"/>
                <a:gd name="T26" fmla="*/ 673 w 790"/>
                <a:gd name="T27" fmla="*/ 284 h 334"/>
                <a:gd name="T28" fmla="*/ 717 w 790"/>
                <a:gd name="T29" fmla="*/ 262 h 334"/>
                <a:gd name="T30" fmla="*/ 752 w 790"/>
                <a:gd name="T31" fmla="*/ 237 h 334"/>
                <a:gd name="T32" fmla="*/ 775 w 790"/>
                <a:gd name="T33" fmla="*/ 210 h 334"/>
                <a:gd name="T34" fmla="*/ 787 w 790"/>
                <a:gd name="T35" fmla="*/ 181 h 334"/>
                <a:gd name="T36" fmla="*/ 787 w 790"/>
                <a:gd name="T37" fmla="*/ 152 h 334"/>
                <a:gd name="T38" fmla="*/ 775 w 790"/>
                <a:gd name="T39" fmla="*/ 124 h 334"/>
                <a:gd name="T40" fmla="*/ 751 w 790"/>
                <a:gd name="T41" fmla="*/ 97 h 334"/>
                <a:gd name="T42" fmla="*/ 717 w 790"/>
                <a:gd name="T43" fmla="*/ 71 h 334"/>
                <a:gd name="T44" fmla="*/ 673 w 790"/>
                <a:gd name="T45" fmla="*/ 49 h 334"/>
                <a:gd name="T46" fmla="*/ 620 w 790"/>
                <a:gd name="T47" fmla="*/ 30 h 334"/>
                <a:gd name="T48" fmla="*/ 561 w 790"/>
                <a:gd name="T49" fmla="*/ 16 h 334"/>
                <a:gd name="T50" fmla="*/ 496 w 790"/>
                <a:gd name="T51" fmla="*/ 6 h 334"/>
                <a:gd name="T52" fmla="*/ 429 w 790"/>
                <a:gd name="T53" fmla="*/ 1 h 334"/>
                <a:gd name="T54" fmla="*/ 360 w 790"/>
                <a:gd name="T55" fmla="*/ 1 h 334"/>
                <a:gd name="T56" fmla="*/ 293 w 790"/>
                <a:gd name="T57" fmla="*/ 7 h 334"/>
                <a:gd name="T58" fmla="*/ 228 w 790"/>
                <a:gd name="T59" fmla="*/ 16 h 334"/>
                <a:gd name="T60" fmla="*/ 169 w 790"/>
                <a:gd name="T61" fmla="*/ 30 h 334"/>
                <a:gd name="T62" fmla="*/ 116 w 790"/>
                <a:gd name="T63" fmla="*/ 50 h 334"/>
                <a:gd name="T64" fmla="*/ 72 w 790"/>
                <a:gd name="T65" fmla="*/ 71 h 334"/>
                <a:gd name="T66" fmla="*/ 38 w 790"/>
                <a:gd name="T67" fmla="*/ 97 h 334"/>
                <a:gd name="T68" fmla="*/ 13 w 790"/>
                <a:gd name="T69" fmla="*/ 124 h 334"/>
                <a:gd name="T70" fmla="*/ 2 w 790"/>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0" y="167"/>
                  </a:moveTo>
                  <a:lnTo>
                    <a:pt x="2" y="181"/>
                  </a:lnTo>
                  <a:lnTo>
                    <a:pt x="6" y="196"/>
                  </a:lnTo>
                  <a:lnTo>
                    <a:pt x="13" y="210"/>
                  </a:lnTo>
                  <a:lnTo>
                    <a:pt x="24" y="224"/>
                  </a:lnTo>
                  <a:lnTo>
                    <a:pt x="38" y="237"/>
                  </a:lnTo>
                  <a:lnTo>
                    <a:pt x="53" y="250"/>
                  </a:lnTo>
                  <a:lnTo>
                    <a:pt x="72" y="262"/>
                  </a:lnTo>
                  <a:lnTo>
                    <a:pt x="93" y="274"/>
                  </a:lnTo>
                  <a:lnTo>
                    <a:pt x="116" y="284"/>
                  </a:lnTo>
                  <a:lnTo>
                    <a:pt x="141" y="294"/>
                  </a:lnTo>
                  <a:lnTo>
                    <a:pt x="169" y="303"/>
                  </a:lnTo>
                  <a:lnTo>
                    <a:pt x="197" y="311"/>
                  </a:lnTo>
                  <a:lnTo>
                    <a:pt x="228" y="317"/>
                  </a:lnTo>
                  <a:lnTo>
                    <a:pt x="259" y="323"/>
                  </a:lnTo>
                  <a:lnTo>
                    <a:pt x="293" y="327"/>
                  </a:lnTo>
                  <a:lnTo>
                    <a:pt x="326" y="331"/>
                  </a:lnTo>
                  <a:lnTo>
                    <a:pt x="360" y="332"/>
                  </a:lnTo>
                  <a:lnTo>
                    <a:pt x="394" y="333"/>
                  </a:lnTo>
                  <a:lnTo>
                    <a:pt x="429" y="332"/>
                  </a:lnTo>
                  <a:lnTo>
                    <a:pt x="463" y="331"/>
                  </a:lnTo>
                  <a:lnTo>
                    <a:pt x="497" y="327"/>
                  </a:lnTo>
                  <a:lnTo>
                    <a:pt x="529" y="323"/>
                  </a:lnTo>
                  <a:lnTo>
                    <a:pt x="561" y="317"/>
                  </a:lnTo>
                  <a:lnTo>
                    <a:pt x="591" y="311"/>
                  </a:lnTo>
                  <a:lnTo>
                    <a:pt x="621" y="303"/>
                  </a:lnTo>
                  <a:lnTo>
                    <a:pt x="648" y="294"/>
                  </a:lnTo>
                  <a:lnTo>
                    <a:pt x="673" y="284"/>
                  </a:lnTo>
                  <a:lnTo>
                    <a:pt x="696" y="274"/>
                  </a:lnTo>
                  <a:lnTo>
                    <a:pt x="717" y="262"/>
                  </a:lnTo>
                  <a:lnTo>
                    <a:pt x="736" y="250"/>
                  </a:lnTo>
                  <a:lnTo>
                    <a:pt x="752" y="237"/>
                  </a:lnTo>
                  <a:lnTo>
                    <a:pt x="765" y="224"/>
                  </a:lnTo>
                  <a:lnTo>
                    <a:pt x="775" y="210"/>
                  </a:lnTo>
                  <a:lnTo>
                    <a:pt x="782" y="195"/>
                  </a:lnTo>
                  <a:lnTo>
                    <a:pt x="787" y="181"/>
                  </a:lnTo>
                  <a:lnTo>
                    <a:pt x="789" y="167"/>
                  </a:lnTo>
                  <a:lnTo>
                    <a:pt x="787" y="152"/>
                  </a:lnTo>
                  <a:lnTo>
                    <a:pt x="782" y="137"/>
                  </a:lnTo>
                  <a:lnTo>
                    <a:pt x="775" y="124"/>
                  </a:lnTo>
                  <a:lnTo>
                    <a:pt x="765" y="110"/>
                  </a:lnTo>
                  <a:lnTo>
                    <a:pt x="751" y="97"/>
                  </a:lnTo>
                  <a:lnTo>
                    <a:pt x="736" y="83"/>
                  </a:lnTo>
                  <a:lnTo>
                    <a:pt x="717" y="71"/>
                  </a:lnTo>
                  <a:lnTo>
                    <a:pt x="696" y="60"/>
                  </a:lnTo>
                  <a:lnTo>
                    <a:pt x="673" y="49"/>
                  </a:lnTo>
                  <a:lnTo>
                    <a:pt x="648" y="40"/>
                  </a:lnTo>
                  <a:lnTo>
                    <a:pt x="620" y="30"/>
                  </a:lnTo>
                  <a:lnTo>
                    <a:pt x="591" y="23"/>
                  </a:lnTo>
                  <a:lnTo>
                    <a:pt x="561" y="16"/>
                  </a:lnTo>
                  <a:lnTo>
                    <a:pt x="529" y="10"/>
                  </a:lnTo>
                  <a:lnTo>
                    <a:pt x="496" y="6"/>
                  </a:lnTo>
                  <a:lnTo>
                    <a:pt x="463" y="3"/>
                  </a:lnTo>
                  <a:lnTo>
                    <a:pt x="429" y="1"/>
                  </a:lnTo>
                  <a:lnTo>
                    <a:pt x="394" y="0"/>
                  </a:lnTo>
                  <a:lnTo>
                    <a:pt x="360" y="1"/>
                  </a:lnTo>
                  <a:lnTo>
                    <a:pt x="326" y="3"/>
                  </a:lnTo>
                  <a:lnTo>
                    <a:pt x="293" y="7"/>
                  </a:lnTo>
                  <a:lnTo>
                    <a:pt x="259" y="10"/>
                  </a:lnTo>
                  <a:lnTo>
                    <a:pt x="228" y="16"/>
                  </a:lnTo>
                  <a:lnTo>
                    <a:pt x="197" y="23"/>
                  </a:lnTo>
                  <a:lnTo>
                    <a:pt x="169" y="30"/>
                  </a:lnTo>
                  <a:lnTo>
                    <a:pt x="141" y="40"/>
                  </a:lnTo>
                  <a:lnTo>
                    <a:pt x="116" y="50"/>
                  </a:lnTo>
                  <a:lnTo>
                    <a:pt x="93" y="60"/>
                  </a:lnTo>
                  <a:lnTo>
                    <a:pt x="72" y="71"/>
                  </a:lnTo>
                  <a:lnTo>
                    <a:pt x="53" y="83"/>
                  </a:lnTo>
                  <a:lnTo>
                    <a:pt x="38" y="97"/>
                  </a:lnTo>
                  <a:lnTo>
                    <a:pt x="24" y="110"/>
                  </a:lnTo>
                  <a:lnTo>
                    <a:pt x="13" y="124"/>
                  </a:lnTo>
                  <a:lnTo>
                    <a:pt x="6" y="138"/>
                  </a:lnTo>
                  <a:lnTo>
                    <a:pt x="2" y="152"/>
                  </a:lnTo>
                  <a:lnTo>
                    <a:pt x="0" y="16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2" name="Freeform 8">
              <a:extLst>
                <a:ext uri="{FF2B5EF4-FFF2-40B4-BE49-F238E27FC236}">
                  <a16:creationId xmlns:a16="http://schemas.microsoft.com/office/drawing/2014/main" id="{A109CBC2-F7F9-4227-B79D-41B7C6736893}"/>
                </a:ext>
              </a:extLst>
            </p:cNvPr>
            <p:cNvSpPr>
              <a:spLocks/>
            </p:cNvSpPr>
            <p:nvPr/>
          </p:nvSpPr>
          <p:spPr bwMode="auto">
            <a:xfrm>
              <a:off x="375" y="2180"/>
              <a:ext cx="790" cy="334"/>
            </a:xfrm>
            <a:custGeom>
              <a:avLst/>
              <a:gdLst>
                <a:gd name="T0" fmla="*/ 787 w 790"/>
                <a:gd name="T1" fmla="*/ 152 h 334"/>
                <a:gd name="T2" fmla="*/ 776 w 790"/>
                <a:gd name="T3" fmla="*/ 124 h 334"/>
                <a:gd name="T4" fmla="*/ 752 w 790"/>
                <a:gd name="T5" fmla="*/ 96 h 334"/>
                <a:gd name="T6" fmla="*/ 717 w 790"/>
                <a:gd name="T7" fmla="*/ 71 h 334"/>
                <a:gd name="T8" fmla="*/ 673 w 790"/>
                <a:gd name="T9" fmla="*/ 49 h 334"/>
                <a:gd name="T10" fmla="*/ 620 w 790"/>
                <a:gd name="T11" fmla="*/ 30 h 334"/>
                <a:gd name="T12" fmla="*/ 561 w 790"/>
                <a:gd name="T13" fmla="*/ 16 h 334"/>
                <a:gd name="T14" fmla="*/ 497 w 790"/>
                <a:gd name="T15" fmla="*/ 6 h 334"/>
                <a:gd name="T16" fmla="*/ 429 w 790"/>
                <a:gd name="T17" fmla="*/ 1 h 334"/>
                <a:gd name="T18" fmla="*/ 360 w 790"/>
                <a:gd name="T19" fmla="*/ 1 h 334"/>
                <a:gd name="T20" fmla="*/ 293 w 790"/>
                <a:gd name="T21" fmla="*/ 6 h 334"/>
                <a:gd name="T22" fmla="*/ 228 w 790"/>
                <a:gd name="T23" fmla="*/ 16 h 334"/>
                <a:gd name="T24" fmla="*/ 169 w 790"/>
                <a:gd name="T25" fmla="*/ 30 h 334"/>
                <a:gd name="T26" fmla="*/ 116 w 790"/>
                <a:gd name="T27" fmla="*/ 49 h 334"/>
                <a:gd name="T28" fmla="*/ 72 w 790"/>
                <a:gd name="T29" fmla="*/ 71 h 334"/>
                <a:gd name="T30" fmla="*/ 38 w 790"/>
                <a:gd name="T31" fmla="*/ 96 h 334"/>
                <a:gd name="T32" fmla="*/ 14 w 790"/>
                <a:gd name="T33" fmla="*/ 124 h 334"/>
                <a:gd name="T34" fmla="*/ 2 w 790"/>
                <a:gd name="T35" fmla="*/ 152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0 w 790"/>
                <a:gd name="T61" fmla="*/ 303 h 334"/>
                <a:gd name="T62" fmla="*/ 673 w 790"/>
                <a:gd name="T63" fmla="*/ 284 h 334"/>
                <a:gd name="T64" fmla="*/ 717 w 790"/>
                <a:gd name="T65" fmla="*/ 262 h 334"/>
                <a:gd name="T66" fmla="*/ 752 w 790"/>
                <a:gd name="T67" fmla="*/ 237 h 334"/>
                <a:gd name="T68" fmla="*/ 776 w 790"/>
                <a:gd name="T69" fmla="*/ 210 h 334"/>
                <a:gd name="T70" fmla="*/ 787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789" y="167"/>
                  </a:moveTo>
                  <a:lnTo>
                    <a:pt x="787" y="152"/>
                  </a:lnTo>
                  <a:lnTo>
                    <a:pt x="783" y="137"/>
                  </a:lnTo>
                  <a:lnTo>
                    <a:pt x="776" y="124"/>
                  </a:lnTo>
                  <a:lnTo>
                    <a:pt x="765" y="110"/>
                  </a:lnTo>
                  <a:lnTo>
                    <a:pt x="752" y="96"/>
                  </a:lnTo>
                  <a:lnTo>
                    <a:pt x="736" y="83"/>
                  </a:lnTo>
                  <a:lnTo>
                    <a:pt x="717" y="71"/>
                  </a:lnTo>
                  <a:lnTo>
                    <a:pt x="696" y="60"/>
                  </a:lnTo>
                  <a:lnTo>
                    <a:pt x="673" y="49"/>
                  </a:lnTo>
                  <a:lnTo>
                    <a:pt x="648" y="39"/>
                  </a:lnTo>
                  <a:lnTo>
                    <a:pt x="620" y="30"/>
                  </a:lnTo>
                  <a:lnTo>
                    <a:pt x="592" y="23"/>
                  </a:lnTo>
                  <a:lnTo>
                    <a:pt x="561" y="16"/>
                  </a:lnTo>
                  <a:lnTo>
                    <a:pt x="530" y="10"/>
                  </a:lnTo>
                  <a:lnTo>
                    <a:pt x="497" y="6"/>
                  </a:lnTo>
                  <a:lnTo>
                    <a:pt x="463" y="3"/>
                  </a:lnTo>
                  <a:lnTo>
                    <a:pt x="429" y="1"/>
                  </a:lnTo>
                  <a:lnTo>
                    <a:pt x="395" y="0"/>
                  </a:lnTo>
                  <a:lnTo>
                    <a:pt x="360" y="1"/>
                  </a:lnTo>
                  <a:lnTo>
                    <a:pt x="326" y="3"/>
                  </a:lnTo>
                  <a:lnTo>
                    <a:pt x="293" y="6"/>
                  </a:lnTo>
                  <a:lnTo>
                    <a:pt x="260" y="10"/>
                  </a:lnTo>
                  <a:lnTo>
                    <a:pt x="228" y="16"/>
                  </a:lnTo>
                  <a:lnTo>
                    <a:pt x="198" y="23"/>
                  </a:lnTo>
                  <a:lnTo>
                    <a:pt x="169" y="30"/>
                  </a:lnTo>
                  <a:lnTo>
                    <a:pt x="142" y="39"/>
                  </a:lnTo>
                  <a:lnTo>
                    <a:pt x="116" y="49"/>
                  </a:lnTo>
                  <a:lnTo>
                    <a:pt x="93" y="60"/>
                  </a:lnTo>
                  <a:lnTo>
                    <a:pt x="72" y="71"/>
                  </a:lnTo>
                  <a:lnTo>
                    <a:pt x="53" y="83"/>
                  </a:lnTo>
                  <a:lnTo>
                    <a:pt x="38" y="96"/>
                  </a:lnTo>
                  <a:lnTo>
                    <a:pt x="24" y="110"/>
                  </a:lnTo>
                  <a:lnTo>
                    <a:pt x="14" y="124"/>
                  </a:lnTo>
                  <a:lnTo>
                    <a:pt x="7" y="137"/>
                  </a:lnTo>
                  <a:lnTo>
                    <a:pt x="2" y="152"/>
                  </a:lnTo>
                  <a:lnTo>
                    <a:pt x="0" y="167"/>
                  </a:lnTo>
                  <a:lnTo>
                    <a:pt x="2" y="181"/>
                  </a:lnTo>
                  <a:lnTo>
                    <a:pt x="7" y="195"/>
                  </a:lnTo>
                  <a:lnTo>
                    <a:pt x="14" y="210"/>
                  </a:lnTo>
                  <a:lnTo>
                    <a:pt x="24" y="224"/>
                  </a:lnTo>
                  <a:lnTo>
                    <a:pt x="38" y="237"/>
                  </a:lnTo>
                  <a:lnTo>
                    <a:pt x="53" y="250"/>
                  </a:lnTo>
                  <a:lnTo>
                    <a:pt x="72" y="262"/>
                  </a:lnTo>
                  <a:lnTo>
                    <a:pt x="93" y="273"/>
                  </a:lnTo>
                  <a:lnTo>
                    <a:pt x="116" y="284"/>
                  </a:lnTo>
                  <a:lnTo>
                    <a:pt x="142" y="294"/>
                  </a:lnTo>
                  <a:lnTo>
                    <a:pt x="169" y="303"/>
                  </a:lnTo>
                  <a:lnTo>
                    <a:pt x="198" y="311"/>
                  </a:lnTo>
                  <a:lnTo>
                    <a:pt x="228" y="317"/>
                  </a:lnTo>
                  <a:lnTo>
                    <a:pt x="260" y="323"/>
                  </a:lnTo>
                  <a:lnTo>
                    <a:pt x="293" y="327"/>
                  </a:lnTo>
                  <a:lnTo>
                    <a:pt x="326" y="330"/>
                  </a:lnTo>
                  <a:lnTo>
                    <a:pt x="360" y="332"/>
                  </a:lnTo>
                  <a:lnTo>
                    <a:pt x="395" y="333"/>
                  </a:lnTo>
                  <a:lnTo>
                    <a:pt x="429" y="332"/>
                  </a:lnTo>
                  <a:lnTo>
                    <a:pt x="463" y="330"/>
                  </a:lnTo>
                  <a:lnTo>
                    <a:pt x="497" y="327"/>
                  </a:lnTo>
                  <a:lnTo>
                    <a:pt x="530" y="323"/>
                  </a:lnTo>
                  <a:lnTo>
                    <a:pt x="561" y="317"/>
                  </a:lnTo>
                  <a:lnTo>
                    <a:pt x="592" y="311"/>
                  </a:lnTo>
                  <a:lnTo>
                    <a:pt x="620" y="303"/>
                  </a:lnTo>
                  <a:lnTo>
                    <a:pt x="648" y="294"/>
                  </a:lnTo>
                  <a:lnTo>
                    <a:pt x="673" y="284"/>
                  </a:lnTo>
                  <a:lnTo>
                    <a:pt x="696" y="273"/>
                  </a:lnTo>
                  <a:lnTo>
                    <a:pt x="717" y="262"/>
                  </a:lnTo>
                  <a:lnTo>
                    <a:pt x="736" y="250"/>
                  </a:lnTo>
                  <a:lnTo>
                    <a:pt x="752" y="237"/>
                  </a:lnTo>
                  <a:lnTo>
                    <a:pt x="765" y="224"/>
                  </a:lnTo>
                  <a:lnTo>
                    <a:pt x="776" y="210"/>
                  </a:lnTo>
                  <a:lnTo>
                    <a:pt x="783" y="195"/>
                  </a:lnTo>
                  <a:lnTo>
                    <a:pt x="787" y="181"/>
                  </a:lnTo>
                  <a:lnTo>
                    <a:pt x="789" y="16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3" name="Freeform 9">
              <a:extLst>
                <a:ext uri="{FF2B5EF4-FFF2-40B4-BE49-F238E27FC236}">
                  <a16:creationId xmlns:a16="http://schemas.microsoft.com/office/drawing/2014/main" id="{0D1A5F11-B524-42AD-BE31-D2CAF7A8BA9E}"/>
                </a:ext>
              </a:extLst>
            </p:cNvPr>
            <p:cNvSpPr>
              <a:spLocks/>
            </p:cNvSpPr>
            <p:nvPr/>
          </p:nvSpPr>
          <p:spPr bwMode="auto">
            <a:xfrm>
              <a:off x="1824" y="2180"/>
              <a:ext cx="789" cy="334"/>
            </a:xfrm>
            <a:custGeom>
              <a:avLst/>
              <a:gdLst>
                <a:gd name="T0" fmla="*/ 2 w 789"/>
                <a:gd name="T1" fmla="*/ 181 h 334"/>
                <a:gd name="T2" fmla="*/ 13 w 789"/>
                <a:gd name="T3" fmla="*/ 210 h 334"/>
                <a:gd name="T4" fmla="*/ 37 w 789"/>
                <a:gd name="T5" fmla="*/ 237 h 334"/>
                <a:gd name="T6" fmla="*/ 71 w 789"/>
                <a:gd name="T7" fmla="*/ 262 h 334"/>
                <a:gd name="T8" fmla="*/ 116 w 789"/>
                <a:gd name="T9" fmla="*/ 284 h 334"/>
                <a:gd name="T10" fmla="*/ 168 w 789"/>
                <a:gd name="T11" fmla="*/ 303 h 334"/>
                <a:gd name="T12" fmla="*/ 227 w 789"/>
                <a:gd name="T13" fmla="*/ 317 h 334"/>
                <a:gd name="T14" fmla="*/ 293 w 789"/>
                <a:gd name="T15" fmla="*/ 327 h 334"/>
                <a:gd name="T16" fmla="*/ 360 w 789"/>
                <a:gd name="T17" fmla="*/ 332 h 334"/>
                <a:gd name="T18" fmla="*/ 428 w 789"/>
                <a:gd name="T19" fmla="*/ 332 h 334"/>
                <a:gd name="T20" fmla="*/ 497 w 789"/>
                <a:gd name="T21" fmla="*/ 327 h 334"/>
                <a:gd name="T22" fmla="*/ 561 w 789"/>
                <a:gd name="T23" fmla="*/ 317 h 334"/>
                <a:gd name="T24" fmla="*/ 620 w 789"/>
                <a:gd name="T25" fmla="*/ 302 h 334"/>
                <a:gd name="T26" fmla="*/ 673 w 789"/>
                <a:gd name="T27" fmla="*/ 284 h 334"/>
                <a:gd name="T28" fmla="*/ 717 w 789"/>
                <a:gd name="T29" fmla="*/ 261 h 334"/>
                <a:gd name="T30" fmla="*/ 751 w 789"/>
                <a:gd name="T31" fmla="*/ 237 h 334"/>
                <a:gd name="T32" fmla="*/ 775 w 789"/>
                <a:gd name="T33" fmla="*/ 209 h 334"/>
                <a:gd name="T34" fmla="*/ 787 w 789"/>
                <a:gd name="T35" fmla="*/ 180 h 334"/>
                <a:gd name="T36" fmla="*/ 787 w 789"/>
                <a:gd name="T37" fmla="*/ 152 h 334"/>
                <a:gd name="T38" fmla="*/ 775 w 789"/>
                <a:gd name="T39" fmla="*/ 124 h 334"/>
                <a:gd name="T40" fmla="*/ 751 w 789"/>
                <a:gd name="T41" fmla="*/ 96 h 334"/>
                <a:gd name="T42" fmla="*/ 717 w 789"/>
                <a:gd name="T43" fmla="*/ 71 h 334"/>
                <a:gd name="T44" fmla="*/ 673 w 789"/>
                <a:gd name="T45" fmla="*/ 49 h 334"/>
                <a:gd name="T46" fmla="*/ 620 w 789"/>
                <a:gd name="T47" fmla="*/ 30 h 334"/>
                <a:gd name="T48" fmla="*/ 561 w 789"/>
                <a:gd name="T49" fmla="*/ 16 h 334"/>
                <a:gd name="T50" fmla="*/ 496 w 789"/>
                <a:gd name="T51" fmla="*/ 6 h 334"/>
                <a:gd name="T52" fmla="*/ 428 w 789"/>
                <a:gd name="T53" fmla="*/ 1 h 334"/>
                <a:gd name="T54" fmla="*/ 360 w 789"/>
                <a:gd name="T55" fmla="*/ 1 h 334"/>
                <a:gd name="T56" fmla="*/ 292 w 789"/>
                <a:gd name="T57" fmla="*/ 6 h 334"/>
                <a:gd name="T58" fmla="*/ 227 w 789"/>
                <a:gd name="T59" fmla="*/ 16 h 334"/>
                <a:gd name="T60" fmla="*/ 168 w 789"/>
                <a:gd name="T61" fmla="*/ 30 h 334"/>
                <a:gd name="T62" fmla="*/ 116 w 789"/>
                <a:gd name="T63" fmla="*/ 49 h 334"/>
                <a:gd name="T64" fmla="*/ 71 w 789"/>
                <a:gd name="T65" fmla="*/ 71 h 334"/>
                <a:gd name="T66" fmla="*/ 37 w 789"/>
                <a:gd name="T67" fmla="*/ 97 h 334"/>
                <a:gd name="T68" fmla="*/ 13 w 789"/>
                <a:gd name="T69" fmla="*/ 124 h 334"/>
                <a:gd name="T70" fmla="*/ 2 w 789"/>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4"/>
                <a:gd name="T110" fmla="*/ 789 w 789"/>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4">
                  <a:moveTo>
                    <a:pt x="0" y="167"/>
                  </a:moveTo>
                  <a:lnTo>
                    <a:pt x="2" y="181"/>
                  </a:lnTo>
                  <a:lnTo>
                    <a:pt x="6" y="195"/>
                  </a:lnTo>
                  <a:lnTo>
                    <a:pt x="13" y="210"/>
                  </a:lnTo>
                  <a:lnTo>
                    <a:pt x="24" y="224"/>
                  </a:lnTo>
                  <a:lnTo>
                    <a:pt x="37" y="237"/>
                  </a:lnTo>
                  <a:lnTo>
                    <a:pt x="53" y="250"/>
                  </a:lnTo>
                  <a:lnTo>
                    <a:pt x="71" y="262"/>
                  </a:lnTo>
                  <a:lnTo>
                    <a:pt x="92" y="274"/>
                  </a:lnTo>
                  <a:lnTo>
                    <a:pt x="116" y="284"/>
                  </a:lnTo>
                  <a:lnTo>
                    <a:pt x="141" y="294"/>
                  </a:lnTo>
                  <a:lnTo>
                    <a:pt x="168" y="303"/>
                  </a:lnTo>
                  <a:lnTo>
                    <a:pt x="197" y="311"/>
                  </a:lnTo>
                  <a:lnTo>
                    <a:pt x="227" y="317"/>
                  </a:lnTo>
                  <a:lnTo>
                    <a:pt x="259" y="323"/>
                  </a:lnTo>
                  <a:lnTo>
                    <a:pt x="293" y="327"/>
                  </a:lnTo>
                  <a:lnTo>
                    <a:pt x="326" y="330"/>
                  </a:lnTo>
                  <a:lnTo>
                    <a:pt x="360" y="332"/>
                  </a:lnTo>
                  <a:lnTo>
                    <a:pt x="394" y="333"/>
                  </a:lnTo>
                  <a:lnTo>
                    <a:pt x="428" y="332"/>
                  </a:lnTo>
                  <a:lnTo>
                    <a:pt x="462" y="330"/>
                  </a:lnTo>
                  <a:lnTo>
                    <a:pt x="497" y="327"/>
                  </a:lnTo>
                  <a:lnTo>
                    <a:pt x="529" y="323"/>
                  </a:lnTo>
                  <a:lnTo>
                    <a:pt x="561" y="317"/>
                  </a:lnTo>
                  <a:lnTo>
                    <a:pt x="591" y="311"/>
                  </a:lnTo>
                  <a:lnTo>
                    <a:pt x="620" y="302"/>
                  </a:lnTo>
                  <a:lnTo>
                    <a:pt x="648" y="294"/>
                  </a:lnTo>
                  <a:lnTo>
                    <a:pt x="673" y="284"/>
                  </a:lnTo>
                  <a:lnTo>
                    <a:pt x="696" y="273"/>
                  </a:lnTo>
                  <a:lnTo>
                    <a:pt x="717" y="261"/>
                  </a:lnTo>
                  <a:lnTo>
                    <a:pt x="736" y="250"/>
                  </a:lnTo>
                  <a:lnTo>
                    <a:pt x="751" y="237"/>
                  </a:lnTo>
                  <a:lnTo>
                    <a:pt x="764" y="223"/>
                  </a:lnTo>
                  <a:lnTo>
                    <a:pt x="775" y="209"/>
                  </a:lnTo>
                  <a:lnTo>
                    <a:pt x="782" y="195"/>
                  </a:lnTo>
                  <a:lnTo>
                    <a:pt x="787" y="180"/>
                  </a:lnTo>
                  <a:lnTo>
                    <a:pt x="788" y="167"/>
                  </a:lnTo>
                  <a:lnTo>
                    <a:pt x="787" y="152"/>
                  </a:lnTo>
                  <a:lnTo>
                    <a:pt x="782" y="137"/>
                  </a:lnTo>
                  <a:lnTo>
                    <a:pt x="775" y="124"/>
                  </a:lnTo>
                  <a:lnTo>
                    <a:pt x="764" y="110"/>
                  </a:lnTo>
                  <a:lnTo>
                    <a:pt x="751" y="96"/>
                  </a:lnTo>
                  <a:lnTo>
                    <a:pt x="736" y="83"/>
                  </a:lnTo>
                  <a:lnTo>
                    <a:pt x="717" y="71"/>
                  </a:lnTo>
                  <a:lnTo>
                    <a:pt x="696" y="60"/>
                  </a:lnTo>
                  <a:lnTo>
                    <a:pt x="673" y="49"/>
                  </a:lnTo>
                  <a:lnTo>
                    <a:pt x="647" y="39"/>
                  </a:lnTo>
                  <a:lnTo>
                    <a:pt x="620" y="30"/>
                  </a:lnTo>
                  <a:lnTo>
                    <a:pt x="591" y="23"/>
                  </a:lnTo>
                  <a:lnTo>
                    <a:pt x="561" y="16"/>
                  </a:lnTo>
                  <a:lnTo>
                    <a:pt x="529" y="10"/>
                  </a:lnTo>
                  <a:lnTo>
                    <a:pt x="496" y="6"/>
                  </a:lnTo>
                  <a:lnTo>
                    <a:pt x="462" y="3"/>
                  </a:lnTo>
                  <a:lnTo>
                    <a:pt x="428" y="1"/>
                  </a:lnTo>
                  <a:lnTo>
                    <a:pt x="394" y="0"/>
                  </a:lnTo>
                  <a:lnTo>
                    <a:pt x="360" y="1"/>
                  </a:lnTo>
                  <a:lnTo>
                    <a:pt x="326" y="3"/>
                  </a:lnTo>
                  <a:lnTo>
                    <a:pt x="292" y="6"/>
                  </a:lnTo>
                  <a:lnTo>
                    <a:pt x="259" y="10"/>
                  </a:lnTo>
                  <a:lnTo>
                    <a:pt x="227" y="16"/>
                  </a:lnTo>
                  <a:lnTo>
                    <a:pt x="197" y="23"/>
                  </a:lnTo>
                  <a:lnTo>
                    <a:pt x="168" y="30"/>
                  </a:lnTo>
                  <a:lnTo>
                    <a:pt x="140" y="39"/>
                  </a:lnTo>
                  <a:lnTo>
                    <a:pt x="116" y="49"/>
                  </a:lnTo>
                  <a:lnTo>
                    <a:pt x="92" y="60"/>
                  </a:lnTo>
                  <a:lnTo>
                    <a:pt x="71" y="71"/>
                  </a:lnTo>
                  <a:lnTo>
                    <a:pt x="53" y="83"/>
                  </a:lnTo>
                  <a:lnTo>
                    <a:pt x="37" y="97"/>
                  </a:lnTo>
                  <a:lnTo>
                    <a:pt x="24" y="110"/>
                  </a:lnTo>
                  <a:lnTo>
                    <a:pt x="13" y="124"/>
                  </a:lnTo>
                  <a:lnTo>
                    <a:pt x="6" y="137"/>
                  </a:lnTo>
                  <a:lnTo>
                    <a:pt x="2" y="152"/>
                  </a:lnTo>
                  <a:lnTo>
                    <a:pt x="0" y="16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4" name="Freeform 10">
              <a:extLst>
                <a:ext uri="{FF2B5EF4-FFF2-40B4-BE49-F238E27FC236}">
                  <a16:creationId xmlns:a16="http://schemas.microsoft.com/office/drawing/2014/main" id="{32015E7F-04A1-4F0A-AE27-4B8C2337E94B}"/>
                </a:ext>
              </a:extLst>
            </p:cNvPr>
            <p:cNvSpPr>
              <a:spLocks/>
            </p:cNvSpPr>
            <p:nvPr/>
          </p:nvSpPr>
          <p:spPr bwMode="auto">
            <a:xfrm>
              <a:off x="2799" y="2102"/>
              <a:ext cx="789" cy="333"/>
            </a:xfrm>
            <a:custGeom>
              <a:avLst/>
              <a:gdLst>
                <a:gd name="T0" fmla="*/ 2 w 789"/>
                <a:gd name="T1" fmla="*/ 181 h 333"/>
                <a:gd name="T2" fmla="*/ 14 w 789"/>
                <a:gd name="T3" fmla="*/ 209 h 333"/>
                <a:gd name="T4" fmla="*/ 38 w 789"/>
                <a:gd name="T5" fmla="*/ 237 h 333"/>
                <a:gd name="T6" fmla="*/ 72 w 789"/>
                <a:gd name="T7" fmla="*/ 262 h 333"/>
                <a:gd name="T8" fmla="*/ 116 w 789"/>
                <a:gd name="T9" fmla="*/ 284 h 333"/>
                <a:gd name="T10" fmla="*/ 169 w 789"/>
                <a:gd name="T11" fmla="*/ 302 h 333"/>
                <a:gd name="T12" fmla="*/ 228 w 789"/>
                <a:gd name="T13" fmla="*/ 317 h 333"/>
                <a:gd name="T14" fmla="*/ 292 w 789"/>
                <a:gd name="T15" fmla="*/ 327 h 333"/>
                <a:gd name="T16" fmla="*/ 360 w 789"/>
                <a:gd name="T17" fmla="*/ 332 h 333"/>
                <a:gd name="T18" fmla="*/ 429 w 789"/>
                <a:gd name="T19" fmla="*/ 332 h 333"/>
                <a:gd name="T20" fmla="*/ 496 w 789"/>
                <a:gd name="T21" fmla="*/ 327 h 333"/>
                <a:gd name="T22" fmla="*/ 560 w 789"/>
                <a:gd name="T23" fmla="*/ 317 h 333"/>
                <a:gd name="T24" fmla="*/ 620 w 789"/>
                <a:gd name="T25" fmla="*/ 302 h 333"/>
                <a:gd name="T26" fmla="*/ 673 w 789"/>
                <a:gd name="T27" fmla="*/ 284 h 333"/>
                <a:gd name="T28" fmla="*/ 716 w 789"/>
                <a:gd name="T29" fmla="*/ 262 h 333"/>
                <a:gd name="T30" fmla="*/ 751 w 789"/>
                <a:gd name="T31" fmla="*/ 236 h 333"/>
                <a:gd name="T32" fmla="*/ 775 w 789"/>
                <a:gd name="T33" fmla="*/ 209 h 333"/>
                <a:gd name="T34" fmla="*/ 786 w 789"/>
                <a:gd name="T35" fmla="*/ 181 h 333"/>
                <a:gd name="T36" fmla="*/ 786 w 789"/>
                <a:gd name="T37" fmla="*/ 151 h 333"/>
                <a:gd name="T38" fmla="*/ 775 w 789"/>
                <a:gd name="T39" fmla="*/ 123 h 333"/>
                <a:gd name="T40" fmla="*/ 751 w 789"/>
                <a:gd name="T41" fmla="*/ 96 h 333"/>
                <a:gd name="T42" fmla="*/ 716 w 789"/>
                <a:gd name="T43" fmla="*/ 71 h 333"/>
                <a:gd name="T44" fmla="*/ 672 w 789"/>
                <a:gd name="T45" fmla="*/ 48 h 333"/>
                <a:gd name="T46" fmla="*/ 620 w 789"/>
                <a:gd name="T47" fmla="*/ 30 h 333"/>
                <a:gd name="T48" fmla="*/ 560 w 789"/>
                <a:gd name="T49" fmla="*/ 15 h 333"/>
                <a:gd name="T50" fmla="*/ 496 w 789"/>
                <a:gd name="T51" fmla="*/ 6 h 333"/>
                <a:gd name="T52" fmla="*/ 428 w 789"/>
                <a:gd name="T53" fmla="*/ 1 h 333"/>
                <a:gd name="T54" fmla="*/ 360 w 789"/>
                <a:gd name="T55" fmla="*/ 1 h 333"/>
                <a:gd name="T56" fmla="*/ 292 w 789"/>
                <a:gd name="T57" fmla="*/ 6 h 333"/>
                <a:gd name="T58" fmla="*/ 228 w 789"/>
                <a:gd name="T59" fmla="*/ 16 h 333"/>
                <a:gd name="T60" fmla="*/ 169 w 789"/>
                <a:gd name="T61" fmla="*/ 30 h 333"/>
                <a:gd name="T62" fmla="*/ 116 w 789"/>
                <a:gd name="T63" fmla="*/ 49 h 333"/>
                <a:gd name="T64" fmla="*/ 72 w 789"/>
                <a:gd name="T65" fmla="*/ 71 h 333"/>
                <a:gd name="T66" fmla="*/ 38 w 789"/>
                <a:gd name="T67" fmla="*/ 96 h 333"/>
                <a:gd name="T68" fmla="*/ 14 w 789"/>
                <a:gd name="T69" fmla="*/ 123 h 333"/>
                <a:gd name="T70" fmla="*/ 2 w 789"/>
                <a:gd name="T71" fmla="*/ 152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0" y="166"/>
                  </a:moveTo>
                  <a:lnTo>
                    <a:pt x="2" y="181"/>
                  </a:lnTo>
                  <a:lnTo>
                    <a:pt x="6" y="195"/>
                  </a:lnTo>
                  <a:lnTo>
                    <a:pt x="14" y="209"/>
                  </a:lnTo>
                  <a:lnTo>
                    <a:pt x="24" y="223"/>
                  </a:lnTo>
                  <a:lnTo>
                    <a:pt x="38" y="237"/>
                  </a:lnTo>
                  <a:lnTo>
                    <a:pt x="53" y="249"/>
                  </a:lnTo>
                  <a:lnTo>
                    <a:pt x="72" y="262"/>
                  </a:lnTo>
                  <a:lnTo>
                    <a:pt x="93" y="273"/>
                  </a:lnTo>
                  <a:lnTo>
                    <a:pt x="116" y="284"/>
                  </a:lnTo>
                  <a:lnTo>
                    <a:pt x="141" y="294"/>
                  </a:lnTo>
                  <a:lnTo>
                    <a:pt x="169" y="302"/>
                  </a:lnTo>
                  <a:lnTo>
                    <a:pt x="197" y="310"/>
                  </a:lnTo>
                  <a:lnTo>
                    <a:pt x="228" y="317"/>
                  </a:lnTo>
                  <a:lnTo>
                    <a:pt x="259" y="322"/>
                  </a:lnTo>
                  <a:lnTo>
                    <a:pt x="292" y="327"/>
                  </a:lnTo>
                  <a:lnTo>
                    <a:pt x="325" y="330"/>
                  </a:lnTo>
                  <a:lnTo>
                    <a:pt x="360" y="332"/>
                  </a:lnTo>
                  <a:lnTo>
                    <a:pt x="394" y="332"/>
                  </a:lnTo>
                  <a:lnTo>
                    <a:pt x="429" y="332"/>
                  </a:lnTo>
                  <a:lnTo>
                    <a:pt x="463" y="330"/>
                  </a:lnTo>
                  <a:lnTo>
                    <a:pt x="496" y="327"/>
                  </a:lnTo>
                  <a:lnTo>
                    <a:pt x="529" y="322"/>
                  </a:lnTo>
                  <a:lnTo>
                    <a:pt x="560" y="317"/>
                  </a:lnTo>
                  <a:lnTo>
                    <a:pt x="591" y="310"/>
                  </a:lnTo>
                  <a:lnTo>
                    <a:pt x="620" y="302"/>
                  </a:lnTo>
                  <a:lnTo>
                    <a:pt x="647" y="293"/>
                  </a:lnTo>
                  <a:lnTo>
                    <a:pt x="673" y="284"/>
                  </a:lnTo>
                  <a:lnTo>
                    <a:pt x="696" y="273"/>
                  </a:lnTo>
                  <a:lnTo>
                    <a:pt x="716" y="262"/>
                  </a:lnTo>
                  <a:lnTo>
                    <a:pt x="735" y="249"/>
                  </a:lnTo>
                  <a:lnTo>
                    <a:pt x="751" y="236"/>
                  </a:lnTo>
                  <a:lnTo>
                    <a:pt x="765" y="223"/>
                  </a:lnTo>
                  <a:lnTo>
                    <a:pt x="775" y="209"/>
                  </a:lnTo>
                  <a:lnTo>
                    <a:pt x="782" y="195"/>
                  </a:lnTo>
                  <a:lnTo>
                    <a:pt x="786" y="181"/>
                  </a:lnTo>
                  <a:lnTo>
                    <a:pt x="788" y="166"/>
                  </a:lnTo>
                  <a:lnTo>
                    <a:pt x="786" y="151"/>
                  </a:lnTo>
                  <a:lnTo>
                    <a:pt x="782" y="137"/>
                  </a:lnTo>
                  <a:lnTo>
                    <a:pt x="775" y="123"/>
                  </a:lnTo>
                  <a:lnTo>
                    <a:pt x="765" y="109"/>
                  </a:lnTo>
                  <a:lnTo>
                    <a:pt x="751" y="96"/>
                  </a:lnTo>
                  <a:lnTo>
                    <a:pt x="735" y="83"/>
                  </a:lnTo>
                  <a:lnTo>
                    <a:pt x="716" y="71"/>
                  </a:lnTo>
                  <a:lnTo>
                    <a:pt x="695" y="59"/>
                  </a:lnTo>
                  <a:lnTo>
                    <a:pt x="672" y="48"/>
                  </a:lnTo>
                  <a:lnTo>
                    <a:pt x="647" y="39"/>
                  </a:lnTo>
                  <a:lnTo>
                    <a:pt x="620" y="30"/>
                  </a:lnTo>
                  <a:lnTo>
                    <a:pt x="591" y="22"/>
                  </a:lnTo>
                  <a:lnTo>
                    <a:pt x="560" y="15"/>
                  </a:lnTo>
                  <a:lnTo>
                    <a:pt x="529" y="10"/>
                  </a:lnTo>
                  <a:lnTo>
                    <a:pt x="496" y="6"/>
                  </a:lnTo>
                  <a:lnTo>
                    <a:pt x="462" y="2"/>
                  </a:lnTo>
                  <a:lnTo>
                    <a:pt x="428" y="1"/>
                  </a:lnTo>
                  <a:lnTo>
                    <a:pt x="394" y="0"/>
                  </a:lnTo>
                  <a:lnTo>
                    <a:pt x="360" y="1"/>
                  </a:lnTo>
                  <a:lnTo>
                    <a:pt x="325" y="3"/>
                  </a:lnTo>
                  <a:lnTo>
                    <a:pt x="292" y="6"/>
                  </a:lnTo>
                  <a:lnTo>
                    <a:pt x="259" y="10"/>
                  </a:lnTo>
                  <a:lnTo>
                    <a:pt x="228" y="16"/>
                  </a:lnTo>
                  <a:lnTo>
                    <a:pt x="197" y="22"/>
                  </a:lnTo>
                  <a:lnTo>
                    <a:pt x="169" y="30"/>
                  </a:lnTo>
                  <a:lnTo>
                    <a:pt x="141" y="39"/>
                  </a:lnTo>
                  <a:lnTo>
                    <a:pt x="116" y="49"/>
                  </a:lnTo>
                  <a:lnTo>
                    <a:pt x="93" y="60"/>
                  </a:lnTo>
                  <a:lnTo>
                    <a:pt x="72" y="71"/>
                  </a:lnTo>
                  <a:lnTo>
                    <a:pt x="53" y="83"/>
                  </a:lnTo>
                  <a:lnTo>
                    <a:pt x="38" y="96"/>
                  </a:lnTo>
                  <a:lnTo>
                    <a:pt x="24" y="109"/>
                  </a:lnTo>
                  <a:lnTo>
                    <a:pt x="14" y="123"/>
                  </a:lnTo>
                  <a:lnTo>
                    <a:pt x="6" y="138"/>
                  </a:lnTo>
                  <a:lnTo>
                    <a:pt x="2" y="152"/>
                  </a:lnTo>
                  <a:lnTo>
                    <a:pt x="0" y="16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5" name="Freeform 11">
              <a:extLst>
                <a:ext uri="{FF2B5EF4-FFF2-40B4-BE49-F238E27FC236}">
                  <a16:creationId xmlns:a16="http://schemas.microsoft.com/office/drawing/2014/main" id="{CECAD8BC-2D6A-48EB-AC84-25827BDAEEE3}"/>
                </a:ext>
              </a:extLst>
            </p:cNvPr>
            <p:cNvSpPr>
              <a:spLocks/>
            </p:cNvSpPr>
            <p:nvPr/>
          </p:nvSpPr>
          <p:spPr bwMode="auto">
            <a:xfrm>
              <a:off x="4237" y="2728"/>
              <a:ext cx="913" cy="343"/>
            </a:xfrm>
            <a:custGeom>
              <a:avLst/>
              <a:gdLst>
                <a:gd name="T0" fmla="*/ 912 w 913"/>
                <a:gd name="T1" fmla="*/ 342 h 343"/>
                <a:gd name="T2" fmla="*/ 912 w 913"/>
                <a:gd name="T3" fmla="*/ 0 h 343"/>
                <a:gd name="T4" fmla="*/ 0 w 913"/>
                <a:gd name="T5" fmla="*/ 0 h 343"/>
                <a:gd name="T6" fmla="*/ 0 w 913"/>
                <a:gd name="T7" fmla="*/ 342 h 343"/>
                <a:gd name="T8" fmla="*/ 912 w 913"/>
                <a:gd name="T9" fmla="*/ 342 h 343"/>
                <a:gd name="T10" fmla="*/ 0 60000 65536"/>
                <a:gd name="T11" fmla="*/ 0 60000 65536"/>
                <a:gd name="T12" fmla="*/ 0 60000 65536"/>
                <a:gd name="T13" fmla="*/ 0 60000 65536"/>
                <a:gd name="T14" fmla="*/ 0 60000 65536"/>
                <a:gd name="T15" fmla="*/ 0 w 913"/>
                <a:gd name="T16" fmla="*/ 0 h 343"/>
                <a:gd name="T17" fmla="*/ 913 w 913"/>
                <a:gd name="T18" fmla="*/ 343 h 343"/>
              </a:gdLst>
              <a:ahLst/>
              <a:cxnLst>
                <a:cxn ang="T10">
                  <a:pos x="T0" y="T1"/>
                </a:cxn>
                <a:cxn ang="T11">
                  <a:pos x="T2" y="T3"/>
                </a:cxn>
                <a:cxn ang="T12">
                  <a:pos x="T4" y="T5"/>
                </a:cxn>
                <a:cxn ang="T13">
                  <a:pos x="T6" y="T7"/>
                </a:cxn>
                <a:cxn ang="T14">
                  <a:pos x="T8" y="T9"/>
                </a:cxn>
              </a:cxnLst>
              <a:rect l="T15" t="T16" r="T17" b="T18"/>
              <a:pathLst>
                <a:path w="913" h="343">
                  <a:moveTo>
                    <a:pt x="912" y="342"/>
                  </a:moveTo>
                  <a:lnTo>
                    <a:pt x="912" y="0"/>
                  </a:lnTo>
                  <a:lnTo>
                    <a:pt x="0" y="0"/>
                  </a:lnTo>
                  <a:lnTo>
                    <a:pt x="0" y="342"/>
                  </a:lnTo>
                  <a:lnTo>
                    <a:pt x="912" y="342"/>
                  </a:lnTo>
                </a:path>
              </a:pathLst>
            </a:custGeom>
            <a:noFill/>
            <a:ln w="508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6" name="Freeform 12">
              <a:extLst>
                <a:ext uri="{FF2B5EF4-FFF2-40B4-BE49-F238E27FC236}">
                  <a16:creationId xmlns:a16="http://schemas.microsoft.com/office/drawing/2014/main" id="{8FBBCCD5-2395-4E3C-B3D3-CFE3DC11F22A}"/>
                </a:ext>
              </a:extLst>
            </p:cNvPr>
            <p:cNvSpPr>
              <a:spLocks/>
            </p:cNvSpPr>
            <p:nvPr/>
          </p:nvSpPr>
          <p:spPr bwMode="auto">
            <a:xfrm>
              <a:off x="1085" y="2718"/>
              <a:ext cx="789" cy="343"/>
            </a:xfrm>
            <a:custGeom>
              <a:avLst/>
              <a:gdLst>
                <a:gd name="T0" fmla="*/ 788 w 789"/>
                <a:gd name="T1" fmla="*/ 342 h 343"/>
                <a:gd name="T2" fmla="*/ 788 w 789"/>
                <a:gd name="T3" fmla="*/ 0 h 343"/>
                <a:gd name="T4" fmla="*/ 0 w 789"/>
                <a:gd name="T5" fmla="*/ 0 h 343"/>
                <a:gd name="T6" fmla="*/ 0 w 789"/>
                <a:gd name="T7" fmla="*/ 342 h 343"/>
                <a:gd name="T8" fmla="*/ 788 w 789"/>
                <a:gd name="T9" fmla="*/ 342 h 343"/>
                <a:gd name="T10" fmla="*/ 0 60000 65536"/>
                <a:gd name="T11" fmla="*/ 0 60000 65536"/>
                <a:gd name="T12" fmla="*/ 0 60000 65536"/>
                <a:gd name="T13" fmla="*/ 0 60000 65536"/>
                <a:gd name="T14" fmla="*/ 0 60000 65536"/>
                <a:gd name="T15" fmla="*/ 0 w 789"/>
                <a:gd name="T16" fmla="*/ 0 h 343"/>
                <a:gd name="T17" fmla="*/ 789 w 789"/>
                <a:gd name="T18" fmla="*/ 343 h 343"/>
              </a:gdLst>
              <a:ahLst/>
              <a:cxnLst>
                <a:cxn ang="T10">
                  <a:pos x="T0" y="T1"/>
                </a:cxn>
                <a:cxn ang="T11">
                  <a:pos x="T2" y="T3"/>
                </a:cxn>
                <a:cxn ang="T12">
                  <a:pos x="T4" y="T5"/>
                </a:cxn>
                <a:cxn ang="T13">
                  <a:pos x="T6" y="T7"/>
                </a:cxn>
                <a:cxn ang="T14">
                  <a:pos x="T8" y="T9"/>
                </a:cxn>
              </a:cxnLst>
              <a:rect l="T15" t="T16" r="T17" b="T18"/>
              <a:pathLst>
                <a:path w="789" h="343">
                  <a:moveTo>
                    <a:pt x="788" y="342"/>
                  </a:moveTo>
                  <a:lnTo>
                    <a:pt x="788" y="0"/>
                  </a:lnTo>
                  <a:lnTo>
                    <a:pt x="0" y="0"/>
                  </a:lnTo>
                  <a:lnTo>
                    <a:pt x="0" y="342"/>
                  </a:lnTo>
                  <a:lnTo>
                    <a:pt x="788" y="34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7" name="Freeform 13">
              <a:extLst>
                <a:ext uri="{FF2B5EF4-FFF2-40B4-BE49-F238E27FC236}">
                  <a16:creationId xmlns:a16="http://schemas.microsoft.com/office/drawing/2014/main" id="{5F8006C3-128C-4D03-A0DD-8CFB56391BAD}"/>
                </a:ext>
              </a:extLst>
            </p:cNvPr>
            <p:cNvSpPr>
              <a:spLocks/>
            </p:cNvSpPr>
            <p:nvPr/>
          </p:nvSpPr>
          <p:spPr bwMode="auto">
            <a:xfrm>
              <a:off x="1085" y="1936"/>
              <a:ext cx="789" cy="333"/>
            </a:xfrm>
            <a:custGeom>
              <a:avLst/>
              <a:gdLst>
                <a:gd name="T0" fmla="*/ 787 w 789"/>
                <a:gd name="T1" fmla="*/ 151 h 333"/>
                <a:gd name="T2" fmla="*/ 775 w 789"/>
                <a:gd name="T3" fmla="*/ 123 h 333"/>
                <a:gd name="T4" fmla="*/ 751 w 789"/>
                <a:gd name="T5" fmla="*/ 96 h 333"/>
                <a:gd name="T6" fmla="*/ 717 w 789"/>
                <a:gd name="T7" fmla="*/ 70 h 333"/>
                <a:gd name="T8" fmla="*/ 673 w 789"/>
                <a:gd name="T9" fmla="*/ 49 h 333"/>
                <a:gd name="T10" fmla="*/ 620 w 789"/>
                <a:gd name="T11" fmla="*/ 30 h 333"/>
                <a:gd name="T12" fmla="*/ 561 w 789"/>
                <a:gd name="T13" fmla="*/ 16 h 333"/>
                <a:gd name="T14" fmla="*/ 496 w 789"/>
                <a:gd name="T15" fmla="*/ 6 h 333"/>
                <a:gd name="T16" fmla="*/ 429 w 789"/>
                <a:gd name="T17" fmla="*/ 0 h 333"/>
                <a:gd name="T18" fmla="*/ 360 w 789"/>
                <a:gd name="T19" fmla="*/ 0 h 333"/>
                <a:gd name="T20" fmla="*/ 292 w 789"/>
                <a:gd name="T21" fmla="*/ 6 h 333"/>
                <a:gd name="T22" fmla="*/ 228 w 789"/>
                <a:gd name="T23" fmla="*/ 16 h 333"/>
                <a:gd name="T24" fmla="*/ 168 w 789"/>
                <a:gd name="T25" fmla="*/ 30 h 333"/>
                <a:gd name="T26" fmla="*/ 115 w 789"/>
                <a:gd name="T27" fmla="*/ 49 h 333"/>
                <a:gd name="T28" fmla="*/ 71 w 789"/>
                <a:gd name="T29" fmla="*/ 70 h 333"/>
                <a:gd name="T30" fmla="*/ 37 w 789"/>
                <a:gd name="T31" fmla="*/ 96 h 333"/>
                <a:gd name="T32" fmla="*/ 14 w 789"/>
                <a:gd name="T33" fmla="*/ 123 h 333"/>
                <a:gd name="T34" fmla="*/ 1 w 789"/>
                <a:gd name="T35" fmla="*/ 151 h 333"/>
                <a:gd name="T36" fmla="*/ 1 w 789"/>
                <a:gd name="T37" fmla="*/ 180 h 333"/>
                <a:gd name="T38" fmla="*/ 14 w 789"/>
                <a:gd name="T39" fmla="*/ 209 h 333"/>
                <a:gd name="T40" fmla="*/ 37 w 789"/>
                <a:gd name="T41" fmla="*/ 236 h 333"/>
                <a:gd name="T42" fmla="*/ 71 w 789"/>
                <a:gd name="T43" fmla="*/ 261 h 333"/>
                <a:gd name="T44" fmla="*/ 115 w 789"/>
                <a:gd name="T45" fmla="*/ 284 h 333"/>
                <a:gd name="T46" fmla="*/ 168 w 789"/>
                <a:gd name="T47" fmla="*/ 302 h 333"/>
                <a:gd name="T48" fmla="*/ 228 w 789"/>
                <a:gd name="T49" fmla="*/ 317 h 333"/>
                <a:gd name="T50" fmla="*/ 292 w 789"/>
                <a:gd name="T51" fmla="*/ 327 h 333"/>
                <a:gd name="T52" fmla="*/ 360 w 789"/>
                <a:gd name="T53" fmla="*/ 331 h 333"/>
                <a:gd name="T54" fmla="*/ 429 w 789"/>
                <a:gd name="T55" fmla="*/ 331 h 333"/>
                <a:gd name="T56" fmla="*/ 496 w 789"/>
                <a:gd name="T57" fmla="*/ 327 h 333"/>
                <a:gd name="T58" fmla="*/ 561 w 789"/>
                <a:gd name="T59" fmla="*/ 317 h 333"/>
                <a:gd name="T60" fmla="*/ 620 w 789"/>
                <a:gd name="T61" fmla="*/ 302 h 333"/>
                <a:gd name="T62" fmla="*/ 673 w 789"/>
                <a:gd name="T63" fmla="*/ 284 h 333"/>
                <a:gd name="T64" fmla="*/ 717 w 789"/>
                <a:gd name="T65" fmla="*/ 261 h 333"/>
                <a:gd name="T66" fmla="*/ 751 w 789"/>
                <a:gd name="T67" fmla="*/ 236 h 333"/>
                <a:gd name="T68" fmla="*/ 775 w 789"/>
                <a:gd name="T69" fmla="*/ 209 h 333"/>
                <a:gd name="T70" fmla="*/ 787 w 789"/>
                <a:gd name="T71" fmla="*/ 180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78" name="Rectangle 14">
              <a:extLst>
                <a:ext uri="{FF2B5EF4-FFF2-40B4-BE49-F238E27FC236}">
                  <a16:creationId xmlns:a16="http://schemas.microsoft.com/office/drawing/2014/main" id="{F42141B6-3B6E-421F-91FF-D5F48D51EEBF}"/>
                </a:ext>
              </a:extLst>
            </p:cNvPr>
            <p:cNvSpPr>
              <a:spLocks noChangeArrowheads="1"/>
            </p:cNvSpPr>
            <p:nvPr/>
          </p:nvSpPr>
          <p:spPr bwMode="auto">
            <a:xfrm>
              <a:off x="2104" y="2251"/>
              <a:ext cx="28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lot</a:t>
              </a:r>
            </a:p>
          </p:txBody>
        </p:sp>
        <p:sp>
          <p:nvSpPr>
            <p:cNvPr id="36879" name="Freeform 15">
              <a:extLst>
                <a:ext uri="{FF2B5EF4-FFF2-40B4-BE49-F238E27FC236}">
                  <a16:creationId xmlns:a16="http://schemas.microsoft.com/office/drawing/2014/main" id="{C0CC5024-260C-4602-B143-609F03C5788A}"/>
                </a:ext>
              </a:extLst>
            </p:cNvPr>
            <p:cNvSpPr>
              <a:spLocks/>
            </p:cNvSpPr>
            <p:nvPr/>
          </p:nvSpPr>
          <p:spPr bwMode="auto">
            <a:xfrm>
              <a:off x="2809" y="2679"/>
              <a:ext cx="789" cy="392"/>
            </a:xfrm>
            <a:custGeom>
              <a:avLst/>
              <a:gdLst>
                <a:gd name="T0" fmla="*/ 0 w 789"/>
                <a:gd name="T1" fmla="*/ 196 h 392"/>
                <a:gd name="T2" fmla="*/ 394 w 789"/>
                <a:gd name="T3" fmla="*/ 0 h 392"/>
                <a:gd name="T4" fmla="*/ 788 w 789"/>
                <a:gd name="T5" fmla="*/ 196 h 392"/>
                <a:gd name="T6" fmla="*/ 394 w 789"/>
                <a:gd name="T7" fmla="*/ 391 h 392"/>
                <a:gd name="T8" fmla="*/ 0 w 789"/>
                <a:gd name="T9" fmla="*/ 196 h 392"/>
                <a:gd name="T10" fmla="*/ 0 60000 65536"/>
                <a:gd name="T11" fmla="*/ 0 60000 65536"/>
                <a:gd name="T12" fmla="*/ 0 60000 65536"/>
                <a:gd name="T13" fmla="*/ 0 60000 65536"/>
                <a:gd name="T14" fmla="*/ 0 60000 65536"/>
                <a:gd name="T15" fmla="*/ 0 w 789"/>
                <a:gd name="T16" fmla="*/ 0 h 392"/>
                <a:gd name="T17" fmla="*/ 789 w 789"/>
                <a:gd name="T18" fmla="*/ 392 h 392"/>
              </a:gdLst>
              <a:ahLst/>
              <a:cxnLst>
                <a:cxn ang="T10">
                  <a:pos x="T0" y="T1"/>
                </a:cxn>
                <a:cxn ang="T11">
                  <a:pos x="T2" y="T3"/>
                </a:cxn>
                <a:cxn ang="T12">
                  <a:pos x="T4" y="T5"/>
                </a:cxn>
                <a:cxn ang="T13">
                  <a:pos x="T6" y="T7"/>
                </a:cxn>
                <a:cxn ang="T14">
                  <a:pos x="T8" y="T9"/>
                </a:cxn>
              </a:cxnLst>
              <a:rect l="T15" t="T16" r="T17" b="T18"/>
              <a:pathLst>
                <a:path w="789" h="392">
                  <a:moveTo>
                    <a:pt x="0" y="196"/>
                  </a:moveTo>
                  <a:lnTo>
                    <a:pt x="394" y="0"/>
                  </a:lnTo>
                  <a:lnTo>
                    <a:pt x="788" y="196"/>
                  </a:lnTo>
                  <a:lnTo>
                    <a:pt x="394" y="391"/>
                  </a:lnTo>
                  <a:lnTo>
                    <a:pt x="0" y="196"/>
                  </a:lnTo>
                </a:path>
              </a:pathLst>
            </a:custGeom>
            <a:noFill/>
            <a:ln w="508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80" name="Rectangle 16">
              <a:extLst>
                <a:ext uri="{FF2B5EF4-FFF2-40B4-BE49-F238E27FC236}">
                  <a16:creationId xmlns:a16="http://schemas.microsoft.com/office/drawing/2014/main" id="{BF132E3F-B4EA-416F-890F-35379E3B66B6}"/>
                </a:ext>
              </a:extLst>
            </p:cNvPr>
            <p:cNvSpPr>
              <a:spLocks noChangeArrowheads="1"/>
            </p:cNvSpPr>
            <p:nvPr/>
          </p:nvSpPr>
          <p:spPr bwMode="auto">
            <a:xfrm>
              <a:off x="1306" y="1987"/>
              <a:ext cx="47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name</a:t>
              </a:r>
            </a:p>
          </p:txBody>
        </p:sp>
        <p:sp>
          <p:nvSpPr>
            <p:cNvPr id="36881" name="Rectangle 17">
              <a:extLst>
                <a:ext uri="{FF2B5EF4-FFF2-40B4-BE49-F238E27FC236}">
                  <a16:creationId xmlns:a16="http://schemas.microsoft.com/office/drawing/2014/main" id="{34EACF30-2071-41DB-841B-CEAF2314C347}"/>
                </a:ext>
              </a:extLst>
            </p:cNvPr>
            <p:cNvSpPr>
              <a:spLocks noChangeArrowheads="1"/>
            </p:cNvSpPr>
            <p:nvPr/>
          </p:nvSpPr>
          <p:spPr bwMode="auto">
            <a:xfrm>
              <a:off x="4978" y="2222"/>
              <a:ext cx="35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age</a:t>
              </a:r>
            </a:p>
          </p:txBody>
        </p:sp>
        <p:sp>
          <p:nvSpPr>
            <p:cNvPr id="36882" name="Rectangle 18">
              <a:extLst>
                <a:ext uri="{FF2B5EF4-FFF2-40B4-BE49-F238E27FC236}">
                  <a16:creationId xmlns:a16="http://schemas.microsoft.com/office/drawing/2014/main" id="{C2A4A9EA-8635-4D6E-B57E-FFDF3ED496B3}"/>
                </a:ext>
              </a:extLst>
            </p:cNvPr>
            <p:cNvSpPr>
              <a:spLocks noChangeArrowheads="1"/>
            </p:cNvSpPr>
            <p:nvPr/>
          </p:nvSpPr>
          <p:spPr bwMode="auto">
            <a:xfrm>
              <a:off x="3934" y="2211"/>
              <a:ext cx="558"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pname</a:t>
              </a:r>
            </a:p>
          </p:txBody>
        </p:sp>
        <p:sp>
          <p:nvSpPr>
            <p:cNvPr id="36883" name="Rectangle 19">
              <a:extLst>
                <a:ext uri="{FF2B5EF4-FFF2-40B4-BE49-F238E27FC236}">
                  <a16:creationId xmlns:a16="http://schemas.microsoft.com/office/drawing/2014/main" id="{5118FB5D-1DE3-43AC-836E-209C945FA173}"/>
                </a:ext>
              </a:extLst>
            </p:cNvPr>
            <p:cNvSpPr>
              <a:spLocks noChangeArrowheads="1"/>
            </p:cNvSpPr>
            <p:nvPr/>
          </p:nvSpPr>
          <p:spPr bwMode="auto">
            <a:xfrm>
              <a:off x="4309" y="2778"/>
              <a:ext cx="89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Dependents</a:t>
              </a:r>
            </a:p>
          </p:txBody>
        </p:sp>
        <p:sp>
          <p:nvSpPr>
            <p:cNvPr id="36884" name="Rectangle 20">
              <a:extLst>
                <a:ext uri="{FF2B5EF4-FFF2-40B4-BE49-F238E27FC236}">
                  <a16:creationId xmlns:a16="http://schemas.microsoft.com/office/drawing/2014/main" id="{E3D45122-A093-4D0A-AA9F-FE1CE2213F56}"/>
                </a:ext>
              </a:extLst>
            </p:cNvPr>
            <p:cNvSpPr>
              <a:spLocks noChangeArrowheads="1"/>
            </p:cNvSpPr>
            <p:nvPr/>
          </p:nvSpPr>
          <p:spPr bwMode="auto">
            <a:xfrm>
              <a:off x="1083" y="2790"/>
              <a:ext cx="83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Employees</a:t>
              </a:r>
            </a:p>
          </p:txBody>
        </p:sp>
        <p:sp>
          <p:nvSpPr>
            <p:cNvPr id="36885" name="Rectangle 21">
              <a:extLst>
                <a:ext uri="{FF2B5EF4-FFF2-40B4-BE49-F238E27FC236}">
                  <a16:creationId xmlns:a16="http://schemas.microsoft.com/office/drawing/2014/main" id="{1B6665EA-ACFC-4006-A3E0-14ED6FE5D87D}"/>
                </a:ext>
              </a:extLst>
            </p:cNvPr>
            <p:cNvSpPr>
              <a:spLocks noChangeArrowheads="1"/>
            </p:cNvSpPr>
            <p:nvPr/>
          </p:nvSpPr>
          <p:spPr bwMode="auto">
            <a:xfrm>
              <a:off x="614" y="2241"/>
              <a:ext cx="35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ssn</a:t>
              </a:r>
            </a:p>
          </p:txBody>
        </p:sp>
        <p:sp>
          <p:nvSpPr>
            <p:cNvPr id="36886" name="Rectangle 22">
              <a:extLst>
                <a:ext uri="{FF2B5EF4-FFF2-40B4-BE49-F238E27FC236}">
                  <a16:creationId xmlns:a16="http://schemas.microsoft.com/office/drawing/2014/main" id="{28BCDEC0-1EBD-4290-A449-147A43FC42B9}"/>
                </a:ext>
              </a:extLst>
            </p:cNvPr>
            <p:cNvSpPr>
              <a:spLocks noChangeArrowheads="1"/>
            </p:cNvSpPr>
            <p:nvPr/>
          </p:nvSpPr>
          <p:spPr bwMode="auto">
            <a:xfrm>
              <a:off x="2956" y="2778"/>
              <a:ext cx="52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Policy</a:t>
              </a:r>
            </a:p>
          </p:txBody>
        </p:sp>
        <p:sp>
          <p:nvSpPr>
            <p:cNvPr id="36887" name="Rectangle 23">
              <a:extLst>
                <a:ext uri="{FF2B5EF4-FFF2-40B4-BE49-F238E27FC236}">
                  <a16:creationId xmlns:a16="http://schemas.microsoft.com/office/drawing/2014/main" id="{DDD1ACA8-28CC-4960-9A67-7302CB94CD4F}"/>
                </a:ext>
              </a:extLst>
            </p:cNvPr>
            <p:cNvSpPr>
              <a:spLocks noChangeArrowheads="1"/>
            </p:cNvSpPr>
            <p:nvPr/>
          </p:nvSpPr>
          <p:spPr bwMode="auto">
            <a:xfrm>
              <a:off x="3028" y="2173"/>
              <a:ext cx="40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cost</a:t>
              </a:r>
            </a:p>
          </p:txBody>
        </p:sp>
        <p:sp>
          <p:nvSpPr>
            <p:cNvPr id="36888" name="Line 24">
              <a:extLst>
                <a:ext uri="{FF2B5EF4-FFF2-40B4-BE49-F238E27FC236}">
                  <a16:creationId xmlns:a16="http://schemas.microsoft.com/office/drawing/2014/main" id="{A1E281D2-34A4-4BF6-9528-4EC32CA53D9B}"/>
                </a:ext>
              </a:extLst>
            </p:cNvPr>
            <p:cNvSpPr>
              <a:spLocks noChangeShapeType="1"/>
            </p:cNvSpPr>
            <p:nvPr/>
          </p:nvSpPr>
          <p:spPr bwMode="auto">
            <a:xfrm flipH="1">
              <a:off x="3995" y="2435"/>
              <a:ext cx="38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6889" name="Line 25">
              <a:extLst>
                <a:ext uri="{FF2B5EF4-FFF2-40B4-BE49-F238E27FC236}">
                  <a16:creationId xmlns:a16="http://schemas.microsoft.com/office/drawing/2014/main" id="{15D09353-2E7E-4124-BD92-F22F7B97CFCB}"/>
                </a:ext>
              </a:extLst>
            </p:cNvPr>
            <p:cNvSpPr>
              <a:spLocks noChangeShapeType="1"/>
            </p:cNvSpPr>
            <p:nvPr/>
          </p:nvSpPr>
          <p:spPr bwMode="auto">
            <a:xfrm>
              <a:off x="1489" y="2284"/>
              <a:ext cx="0" cy="4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0" name="Line 26">
              <a:extLst>
                <a:ext uri="{FF2B5EF4-FFF2-40B4-BE49-F238E27FC236}">
                  <a16:creationId xmlns:a16="http://schemas.microsoft.com/office/drawing/2014/main" id="{D5678B42-ACC6-4B6D-B7D0-A2275E4A8C3D}"/>
                </a:ext>
              </a:extLst>
            </p:cNvPr>
            <p:cNvSpPr>
              <a:spLocks noChangeShapeType="1"/>
            </p:cNvSpPr>
            <p:nvPr/>
          </p:nvSpPr>
          <p:spPr bwMode="auto">
            <a:xfrm>
              <a:off x="760" y="2523"/>
              <a:ext cx="510" cy="1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1" name="Line 27">
              <a:extLst>
                <a:ext uri="{FF2B5EF4-FFF2-40B4-BE49-F238E27FC236}">
                  <a16:creationId xmlns:a16="http://schemas.microsoft.com/office/drawing/2014/main" id="{ADA9148A-9A1F-4C53-8AE7-CBCE8C99CABD}"/>
                </a:ext>
              </a:extLst>
            </p:cNvPr>
            <p:cNvSpPr>
              <a:spLocks noChangeShapeType="1"/>
            </p:cNvSpPr>
            <p:nvPr/>
          </p:nvSpPr>
          <p:spPr bwMode="auto">
            <a:xfrm flipH="1">
              <a:off x="1700" y="2511"/>
              <a:ext cx="513" cy="2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2" name="Line 28">
              <a:extLst>
                <a:ext uri="{FF2B5EF4-FFF2-40B4-BE49-F238E27FC236}">
                  <a16:creationId xmlns:a16="http://schemas.microsoft.com/office/drawing/2014/main" id="{A721DBA6-4908-4BE4-90F0-E537DA9DF073}"/>
                </a:ext>
              </a:extLst>
            </p:cNvPr>
            <p:cNvSpPr>
              <a:spLocks noChangeShapeType="1"/>
            </p:cNvSpPr>
            <p:nvPr/>
          </p:nvSpPr>
          <p:spPr bwMode="auto">
            <a:xfrm flipV="1">
              <a:off x="3195" y="2424"/>
              <a:ext cx="0" cy="2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3" name="Line 29">
              <a:extLst>
                <a:ext uri="{FF2B5EF4-FFF2-40B4-BE49-F238E27FC236}">
                  <a16:creationId xmlns:a16="http://schemas.microsoft.com/office/drawing/2014/main" id="{55E1B99F-B961-4259-8524-553EA661569F}"/>
                </a:ext>
              </a:extLst>
            </p:cNvPr>
            <p:cNvSpPr>
              <a:spLocks noChangeShapeType="1"/>
            </p:cNvSpPr>
            <p:nvPr/>
          </p:nvSpPr>
          <p:spPr bwMode="auto">
            <a:xfrm>
              <a:off x="4146" y="2511"/>
              <a:ext cx="233" cy="2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4" name="Line 30">
              <a:extLst>
                <a:ext uri="{FF2B5EF4-FFF2-40B4-BE49-F238E27FC236}">
                  <a16:creationId xmlns:a16="http://schemas.microsoft.com/office/drawing/2014/main" id="{71B2CE83-8316-423C-BF7A-7E04A233200E}"/>
                </a:ext>
              </a:extLst>
            </p:cNvPr>
            <p:cNvSpPr>
              <a:spLocks noChangeShapeType="1"/>
            </p:cNvSpPr>
            <p:nvPr/>
          </p:nvSpPr>
          <p:spPr bwMode="auto">
            <a:xfrm flipH="1">
              <a:off x="4770" y="2511"/>
              <a:ext cx="324" cy="2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5" name="Line 31">
              <a:extLst>
                <a:ext uri="{FF2B5EF4-FFF2-40B4-BE49-F238E27FC236}">
                  <a16:creationId xmlns:a16="http://schemas.microsoft.com/office/drawing/2014/main" id="{D8CCE501-A1AA-422B-84F2-870A829AC451}"/>
                </a:ext>
              </a:extLst>
            </p:cNvPr>
            <p:cNvSpPr>
              <a:spLocks noChangeShapeType="1"/>
            </p:cNvSpPr>
            <p:nvPr/>
          </p:nvSpPr>
          <p:spPr bwMode="auto">
            <a:xfrm flipH="1">
              <a:off x="1877" y="2873"/>
              <a:ext cx="8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6" name="Line 32">
              <a:extLst>
                <a:ext uri="{FF2B5EF4-FFF2-40B4-BE49-F238E27FC236}">
                  <a16:creationId xmlns:a16="http://schemas.microsoft.com/office/drawing/2014/main" id="{4EE21732-FF75-488F-A646-73C7730D577D}"/>
                </a:ext>
              </a:extLst>
            </p:cNvPr>
            <p:cNvSpPr>
              <a:spLocks noChangeShapeType="1"/>
            </p:cNvSpPr>
            <p:nvPr/>
          </p:nvSpPr>
          <p:spPr bwMode="auto">
            <a:xfrm>
              <a:off x="3615" y="2873"/>
              <a:ext cx="587" cy="0"/>
            </a:xfrm>
            <a:prstGeom prst="line">
              <a:avLst/>
            </a:prstGeom>
            <a:noFill/>
            <a:ln w="508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
        <p:nvSpPr>
          <p:cNvPr id="33797" name="Rectangle 4">
            <a:extLst>
              <a:ext uri="{FF2B5EF4-FFF2-40B4-BE49-F238E27FC236}">
                <a16:creationId xmlns:a16="http://schemas.microsoft.com/office/drawing/2014/main" id="{9A6C000C-22CB-4785-9FBE-53CAE0B94B88}"/>
              </a:ext>
            </a:extLst>
          </p:cNvPr>
          <p:cNvSpPr>
            <a:spLocks noChangeArrowheads="1"/>
          </p:cNvSpPr>
          <p:nvPr/>
        </p:nvSpPr>
        <p:spPr bwMode="auto">
          <a:xfrm>
            <a:off x="3592513" y="3324225"/>
            <a:ext cx="5122862" cy="341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dirty="0">
                <a:latin typeface="Comic Sans MS" panose="030F0702030302020204" pitchFamily="66" charset="0"/>
                <a:ea typeface="MS PGothic" panose="020B0600070205080204" pitchFamily="34" charset="-128"/>
              </a:rPr>
              <a:t>Policy and Dependents are modeled using one relation.</a:t>
            </a:r>
          </a:p>
          <a:p>
            <a:pPr eaLnBrk="1" hangingPunct="1"/>
            <a:endParaRPr lang="en-US" altLang="en-US" dirty="0">
              <a:latin typeface="Comic Sans MS" panose="030F0702030302020204" pitchFamily="66" charset="0"/>
              <a:ea typeface="MS PGothic" panose="020B0600070205080204" pitchFamily="34" charset="-128"/>
            </a:endParaRPr>
          </a:p>
          <a:p>
            <a:pPr eaLnBrk="1" hangingPunct="1"/>
            <a:r>
              <a:rPr lang="en-US" altLang="en-US" dirty="0">
                <a:latin typeface="Comic Sans MS" panose="030F0702030302020204" pitchFamily="66" charset="0"/>
                <a:ea typeface="MS PGothic" panose="020B0600070205080204" pitchFamily="34" charset="-128"/>
              </a:rPr>
              <a:t>dependents (</a:t>
            </a:r>
            <a:r>
              <a:rPr lang="en-US" altLang="en-US" u="sng" dirty="0" err="1">
                <a:latin typeface="Comic Sans MS" panose="030F0702030302020204" pitchFamily="66" charset="0"/>
                <a:ea typeface="MS PGothic" panose="020B0600070205080204" pitchFamily="34" charset="-128"/>
              </a:rPr>
              <a:t>ssn</a:t>
            </a:r>
            <a:r>
              <a:rPr lang="en-US" altLang="en-US" u="sng" dirty="0">
                <a:latin typeface="Comic Sans MS" panose="030F0702030302020204" pitchFamily="66" charset="0"/>
                <a:ea typeface="MS PGothic" panose="020B0600070205080204" pitchFamily="34" charset="-128"/>
              </a:rPr>
              <a:t> </a:t>
            </a:r>
            <a:r>
              <a:rPr lang="en-US" altLang="en-US" sz="1600" dirty="0">
                <a:latin typeface="Comic Sans MS" panose="030F0702030302020204" pitchFamily="66" charset="0"/>
                <a:ea typeface="MS PGothic" panose="020B0600070205080204" pitchFamily="34" charset="-128"/>
              </a:rPr>
              <a:t>CHAR</a:t>
            </a:r>
            <a:r>
              <a:rPr lang="en-US" altLang="en-US" dirty="0">
                <a:latin typeface="Comic Sans MS" panose="030F0702030302020204" pitchFamily="66" charset="0"/>
                <a:ea typeface="MS PGothic" panose="020B0600070205080204" pitchFamily="34" charset="-128"/>
              </a:rPr>
              <a:t>(11), </a:t>
            </a:r>
            <a:r>
              <a:rPr lang="en-US" altLang="en-US" u="sng" dirty="0" err="1">
                <a:latin typeface="Comic Sans MS" panose="030F0702030302020204" pitchFamily="66" charset="0"/>
                <a:ea typeface="MS PGothic" panose="020B0600070205080204" pitchFamily="34" charset="-128"/>
              </a:rPr>
              <a:t>pname</a:t>
            </a:r>
            <a:r>
              <a:rPr lang="en-US" altLang="en-US" u="sng" dirty="0">
                <a:latin typeface="Comic Sans MS" panose="030F0702030302020204" pitchFamily="66" charset="0"/>
                <a:ea typeface="MS PGothic" panose="020B0600070205080204" pitchFamily="34" charset="-128"/>
              </a:rPr>
              <a:t> </a:t>
            </a:r>
            <a:r>
              <a:rPr lang="en-US" altLang="en-US" sz="1600" dirty="0">
                <a:latin typeface="Comic Sans MS" panose="030F0702030302020204" pitchFamily="66" charset="0"/>
                <a:ea typeface="MS PGothic" panose="020B0600070205080204" pitchFamily="34" charset="-128"/>
              </a:rPr>
              <a:t>CHAR</a:t>
            </a:r>
            <a:r>
              <a:rPr lang="en-US" altLang="en-US" dirty="0">
                <a:latin typeface="Comic Sans MS" panose="030F0702030302020204" pitchFamily="66" charset="0"/>
                <a:ea typeface="MS PGothic" panose="020B0600070205080204" pitchFamily="34" charset="-128"/>
              </a:rPr>
              <a:t>(20), </a:t>
            </a:r>
            <a:r>
              <a:rPr lang="en-US" altLang="en-US" dirty="0">
                <a:solidFill>
                  <a:srgbClr val="00B0F0"/>
                </a:solidFill>
                <a:latin typeface="Comic Sans MS" panose="030F0702030302020204" pitchFamily="66" charset="0"/>
                <a:ea typeface="MS PGothic" panose="020B0600070205080204" pitchFamily="34" charset="-128"/>
              </a:rPr>
              <a:t>DOB </a:t>
            </a:r>
            <a:r>
              <a:rPr lang="en-US" altLang="en-US" sz="1600" dirty="0">
                <a:solidFill>
                  <a:srgbClr val="00B0F0"/>
                </a:solidFill>
                <a:latin typeface="Comic Sans MS" panose="030F0702030302020204" pitchFamily="66" charset="0"/>
                <a:ea typeface="MS PGothic" panose="020B0600070205080204" pitchFamily="34" charset="-128"/>
              </a:rPr>
              <a:t>date</a:t>
            </a:r>
            <a:r>
              <a:rPr lang="en-US" altLang="en-US" sz="1600" dirty="0">
                <a:latin typeface="Comic Sans MS" panose="030F0702030302020204" pitchFamily="66" charset="0"/>
                <a:ea typeface="MS PGothic" panose="020B0600070205080204" pitchFamily="34" charset="-128"/>
              </a:rPr>
              <a:t>, cost float</a:t>
            </a:r>
            <a:r>
              <a:rPr lang="en-US" altLang="en-US" dirty="0">
                <a:latin typeface="Comic Sans MS" panose="030F0702030302020204" pitchFamily="66" charset="0"/>
                <a:ea typeface="MS PGothic" panose="020B0600070205080204" pitchFamily="34" charset="-128"/>
              </a:rPr>
              <a:t>,</a:t>
            </a:r>
          </a:p>
          <a:p>
            <a:pPr eaLnBrk="1" hangingPunct="1"/>
            <a:endParaRPr lang="en-US" altLang="en-US" dirty="0">
              <a:latin typeface="Comic Sans MS" panose="030F0702030302020204" pitchFamily="66" charset="0"/>
              <a:ea typeface="MS PGothic" panose="020B0600070205080204" pitchFamily="34" charset="-128"/>
            </a:endParaRPr>
          </a:p>
          <a:p>
            <a:pPr eaLnBrk="1" hangingPunct="1"/>
            <a:r>
              <a:rPr lang="en-US" altLang="en-US" dirty="0">
                <a:solidFill>
                  <a:srgbClr val="FF0000"/>
                </a:solidFill>
                <a:latin typeface="Comic Sans MS" panose="030F0702030302020204" pitchFamily="66" charset="0"/>
                <a:ea typeface="MS PGothic" panose="020B0600070205080204" pitchFamily="34" charset="-128"/>
              </a:rPr>
              <a:t>PRIMARY KEY(SSN, PNAME),</a:t>
            </a:r>
          </a:p>
          <a:p>
            <a:pPr eaLnBrk="1" hangingPunct="1"/>
            <a:r>
              <a:rPr lang="en-US" altLang="en-US" dirty="0">
                <a:solidFill>
                  <a:srgbClr val="FF0000"/>
                </a:solidFill>
                <a:latin typeface="Comic Sans MS" panose="030F0702030302020204" pitchFamily="66" charset="0"/>
                <a:ea typeface="MS PGothic" panose="020B0600070205080204" pitchFamily="34" charset="-128"/>
              </a:rPr>
              <a:t>FOREIGN KEY(SSN) references Employees (</a:t>
            </a:r>
            <a:r>
              <a:rPr lang="en-US" altLang="en-US" dirty="0" err="1">
                <a:solidFill>
                  <a:srgbClr val="FF0000"/>
                </a:solidFill>
                <a:latin typeface="Comic Sans MS" panose="030F0702030302020204" pitchFamily="66" charset="0"/>
                <a:ea typeface="MS PGothic" panose="020B0600070205080204" pitchFamily="34" charset="-128"/>
              </a:rPr>
              <a:t>ssn</a:t>
            </a:r>
            <a:r>
              <a:rPr lang="en-US" altLang="en-US" dirty="0">
                <a:solidFill>
                  <a:srgbClr val="FF0000"/>
                </a:solidFill>
                <a:latin typeface="Comic Sans MS" panose="030F0702030302020204" pitchFamily="66" charset="0"/>
                <a:ea typeface="MS PGothic" panose="020B0600070205080204" pitchFamily="34" charset="-128"/>
              </a:rPr>
              <a:t>) ON DELETE CASCADE)</a:t>
            </a:r>
          </a:p>
          <a:p>
            <a:pPr eaLnBrk="1" hangingPunct="1"/>
            <a:endParaRPr lang="en-US" altLang="en-US" dirty="0">
              <a:solidFill>
                <a:srgbClr val="FF0000"/>
              </a:solidFill>
              <a:latin typeface="Comic Sans MS" panose="030F0702030302020204" pitchFamily="66" charset="0"/>
              <a:ea typeface="MS PGothic" panose="020B0600070205080204" pitchFamily="34" charset="-128"/>
            </a:endParaRPr>
          </a:p>
          <a:p>
            <a:pPr eaLnBrk="1" hangingPunct="1"/>
            <a:r>
              <a:rPr lang="en-US" altLang="en-US" dirty="0">
                <a:latin typeface="Comic Sans MS" panose="030F0702030302020204" pitchFamily="66" charset="0"/>
                <a:ea typeface="MS PGothic" panose="020B0600070205080204" pitchFamily="34" charset="-128"/>
              </a:rPr>
              <a:t>On delete of an employee tuple, delete dependents of that employee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P spid="3379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F88C5B84-7935-4FD1-AD3F-E885B01DBE7B}"/>
              </a:ext>
            </a:extLst>
          </p:cNvPr>
          <p:cNvSpPr>
            <a:spLocks noChangeArrowheads="1"/>
          </p:cNvSpPr>
          <p:nvPr/>
        </p:nvSpPr>
        <p:spPr bwMode="auto">
          <a:xfrm>
            <a:off x="3124200" y="3111500"/>
            <a:ext cx="14652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Contract_Emps</a:t>
            </a:r>
          </a:p>
        </p:txBody>
      </p:sp>
      <p:sp>
        <p:nvSpPr>
          <p:cNvPr id="38915" name="Freeform 4">
            <a:extLst>
              <a:ext uri="{FF2B5EF4-FFF2-40B4-BE49-F238E27FC236}">
                <a16:creationId xmlns:a16="http://schemas.microsoft.com/office/drawing/2014/main" id="{F96896EA-1E40-40EB-B01E-80856144F892}"/>
              </a:ext>
            </a:extLst>
          </p:cNvPr>
          <p:cNvSpPr>
            <a:spLocks/>
          </p:cNvSpPr>
          <p:nvPr/>
        </p:nvSpPr>
        <p:spPr bwMode="auto">
          <a:xfrm>
            <a:off x="1741488" y="976313"/>
            <a:ext cx="1055687" cy="390525"/>
          </a:xfrm>
          <a:custGeom>
            <a:avLst/>
            <a:gdLst>
              <a:gd name="T0" fmla="*/ 2147483646 w 665"/>
              <a:gd name="T1" fmla="*/ 2147483646 h 246"/>
              <a:gd name="T2" fmla="*/ 2147483646 w 665"/>
              <a:gd name="T3" fmla="*/ 2147483646 h 246"/>
              <a:gd name="T4" fmla="*/ 2147483646 w 665"/>
              <a:gd name="T5" fmla="*/ 2147483646 h 246"/>
              <a:gd name="T6" fmla="*/ 2147483646 w 665"/>
              <a:gd name="T7" fmla="*/ 2147483646 h 246"/>
              <a:gd name="T8" fmla="*/ 2147483646 w 665"/>
              <a:gd name="T9" fmla="*/ 2147483646 h 246"/>
              <a:gd name="T10" fmla="*/ 2147483646 w 665"/>
              <a:gd name="T11" fmla="*/ 2147483646 h 246"/>
              <a:gd name="T12" fmla="*/ 2147483646 w 665"/>
              <a:gd name="T13" fmla="*/ 2147483646 h 246"/>
              <a:gd name="T14" fmla="*/ 2147483646 w 665"/>
              <a:gd name="T15" fmla="*/ 2147483646 h 246"/>
              <a:gd name="T16" fmla="*/ 2147483646 w 665"/>
              <a:gd name="T17" fmla="*/ 2147483646 h 246"/>
              <a:gd name="T18" fmla="*/ 2147483646 w 665"/>
              <a:gd name="T19" fmla="*/ 2147483646 h 246"/>
              <a:gd name="T20" fmla="*/ 2147483646 w 665"/>
              <a:gd name="T21" fmla="*/ 2147483646 h 246"/>
              <a:gd name="T22" fmla="*/ 2147483646 w 665"/>
              <a:gd name="T23" fmla="*/ 2147483646 h 246"/>
              <a:gd name="T24" fmla="*/ 2147483646 w 665"/>
              <a:gd name="T25" fmla="*/ 2147483646 h 246"/>
              <a:gd name="T26" fmla="*/ 2147483646 w 665"/>
              <a:gd name="T27" fmla="*/ 2147483646 h 246"/>
              <a:gd name="T28" fmla="*/ 2147483646 w 665"/>
              <a:gd name="T29" fmla="*/ 2147483646 h 246"/>
              <a:gd name="T30" fmla="*/ 2147483646 w 665"/>
              <a:gd name="T31" fmla="*/ 2147483646 h 246"/>
              <a:gd name="T32" fmla="*/ 2147483646 w 665"/>
              <a:gd name="T33" fmla="*/ 2147483646 h 246"/>
              <a:gd name="T34" fmla="*/ 2147483646 w 665"/>
              <a:gd name="T35" fmla="*/ 2147483646 h 246"/>
              <a:gd name="T36" fmla="*/ 2147483646 w 665"/>
              <a:gd name="T37" fmla="*/ 2147483646 h 246"/>
              <a:gd name="T38" fmla="*/ 2147483646 w 665"/>
              <a:gd name="T39" fmla="*/ 2147483646 h 246"/>
              <a:gd name="T40" fmla="*/ 2147483646 w 665"/>
              <a:gd name="T41" fmla="*/ 2147483646 h 246"/>
              <a:gd name="T42" fmla="*/ 2147483646 w 665"/>
              <a:gd name="T43" fmla="*/ 2147483646 h 246"/>
              <a:gd name="T44" fmla="*/ 2147483646 w 665"/>
              <a:gd name="T45" fmla="*/ 2147483646 h 246"/>
              <a:gd name="T46" fmla="*/ 2147483646 w 665"/>
              <a:gd name="T47" fmla="*/ 2147483646 h 246"/>
              <a:gd name="T48" fmla="*/ 2147483646 w 665"/>
              <a:gd name="T49" fmla="*/ 2147483646 h 246"/>
              <a:gd name="T50" fmla="*/ 2147483646 w 665"/>
              <a:gd name="T51" fmla="*/ 2147483646 h 246"/>
              <a:gd name="T52" fmla="*/ 2147483646 w 665"/>
              <a:gd name="T53" fmla="*/ 2147483646 h 246"/>
              <a:gd name="T54" fmla="*/ 2147483646 w 665"/>
              <a:gd name="T55" fmla="*/ 2147483646 h 246"/>
              <a:gd name="T56" fmla="*/ 2147483646 w 665"/>
              <a:gd name="T57" fmla="*/ 2147483646 h 246"/>
              <a:gd name="T58" fmla="*/ 2147483646 w 665"/>
              <a:gd name="T59" fmla="*/ 2147483646 h 246"/>
              <a:gd name="T60" fmla="*/ 2147483646 w 665"/>
              <a:gd name="T61" fmla="*/ 2147483646 h 246"/>
              <a:gd name="T62" fmla="*/ 2147483646 w 665"/>
              <a:gd name="T63" fmla="*/ 2147483646 h 246"/>
              <a:gd name="T64" fmla="*/ 2147483646 w 665"/>
              <a:gd name="T65" fmla="*/ 2147483646 h 246"/>
              <a:gd name="T66" fmla="*/ 2147483646 w 665"/>
              <a:gd name="T67" fmla="*/ 2147483646 h 246"/>
              <a:gd name="T68" fmla="*/ 2147483646 w 665"/>
              <a:gd name="T69" fmla="*/ 2147483646 h 246"/>
              <a:gd name="T70" fmla="*/ 2147483646 w 665"/>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46"/>
              <a:gd name="T110" fmla="*/ 665 w 665"/>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46">
                <a:moveTo>
                  <a:pt x="664" y="123"/>
                </a:moveTo>
                <a:lnTo>
                  <a:pt x="662" y="111"/>
                </a:lnTo>
                <a:lnTo>
                  <a:pt x="658" y="101"/>
                </a:lnTo>
                <a:lnTo>
                  <a:pt x="653" y="90"/>
                </a:lnTo>
                <a:lnTo>
                  <a:pt x="644" y="80"/>
                </a:lnTo>
                <a:lnTo>
                  <a:pt x="633" y="70"/>
                </a:lnTo>
                <a:lnTo>
                  <a:pt x="620" y="62"/>
                </a:lnTo>
                <a:lnTo>
                  <a:pt x="604" y="52"/>
                </a:lnTo>
                <a:lnTo>
                  <a:pt x="587" y="43"/>
                </a:lnTo>
                <a:lnTo>
                  <a:pt x="567" y="35"/>
                </a:lnTo>
                <a:lnTo>
                  <a:pt x="546" y="28"/>
                </a:lnTo>
                <a:lnTo>
                  <a:pt x="522" y="23"/>
                </a:lnTo>
                <a:lnTo>
                  <a:pt x="498" y="17"/>
                </a:lnTo>
                <a:lnTo>
                  <a:pt x="473" y="11"/>
                </a:lnTo>
                <a:lnTo>
                  <a:pt x="446" y="8"/>
                </a:lnTo>
                <a:lnTo>
                  <a:pt x="418" y="4"/>
                </a:lnTo>
                <a:lnTo>
                  <a:pt x="389" y="2"/>
                </a:lnTo>
                <a:lnTo>
                  <a:pt x="361" y="1"/>
                </a:lnTo>
                <a:lnTo>
                  <a:pt x="332" y="0"/>
                </a:lnTo>
                <a:lnTo>
                  <a:pt x="303" y="1"/>
                </a:lnTo>
                <a:lnTo>
                  <a:pt x="275" y="2"/>
                </a:lnTo>
                <a:lnTo>
                  <a:pt x="246" y="4"/>
                </a:lnTo>
                <a:lnTo>
                  <a:pt x="218" y="8"/>
                </a:lnTo>
                <a:lnTo>
                  <a:pt x="192" y="11"/>
                </a:lnTo>
                <a:lnTo>
                  <a:pt x="166" y="17"/>
                </a:lnTo>
                <a:lnTo>
                  <a:pt x="141" y="23"/>
                </a:lnTo>
                <a:lnTo>
                  <a:pt x="119" y="28"/>
                </a:lnTo>
                <a:lnTo>
                  <a:pt x="98" y="35"/>
                </a:lnTo>
                <a:lnTo>
                  <a:pt x="78" y="43"/>
                </a:lnTo>
                <a:lnTo>
                  <a:pt x="60" y="52"/>
                </a:lnTo>
                <a:lnTo>
                  <a:pt x="45" y="62"/>
                </a:lnTo>
                <a:lnTo>
                  <a:pt x="31" y="70"/>
                </a:lnTo>
                <a:lnTo>
                  <a:pt x="21" y="80"/>
                </a:lnTo>
                <a:lnTo>
                  <a:pt x="11" y="90"/>
                </a:lnTo>
                <a:lnTo>
                  <a:pt x="5" y="101"/>
                </a:lnTo>
                <a:lnTo>
                  <a:pt x="1" y="111"/>
                </a:lnTo>
                <a:lnTo>
                  <a:pt x="0" y="123"/>
                </a:lnTo>
                <a:lnTo>
                  <a:pt x="1" y="133"/>
                </a:lnTo>
                <a:lnTo>
                  <a:pt x="5" y="143"/>
                </a:lnTo>
                <a:lnTo>
                  <a:pt x="11" y="154"/>
                </a:lnTo>
                <a:lnTo>
                  <a:pt x="21" y="164"/>
                </a:lnTo>
                <a:lnTo>
                  <a:pt x="31" y="174"/>
                </a:lnTo>
                <a:lnTo>
                  <a:pt x="45" y="184"/>
                </a:lnTo>
                <a:lnTo>
                  <a:pt x="60" y="193"/>
                </a:lnTo>
                <a:lnTo>
                  <a:pt x="78" y="201"/>
                </a:lnTo>
                <a:lnTo>
                  <a:pt x="98" y="209"/>
                </a:lnTo>
                <a:lnTo>
                  <a:pt x="119" y="216"/>
                </a:lnTo>
                <a:lnTo>
                  <a:pt x="141" y="223"/>
                </a:lnTo>
                <a:lnTo>
                  <a:pt x="166" y="228"/>
                </a:lnTo>
                <a:lnTo>
                  <a:pt x="192" y="233"/>
                </a:lnTo>
                <a:lnTo>
                  <a:pt x="218" y="238"/>
                </a:lnTo>
                <a:lnTo>
                  <a:pt x="246" y="240"/>
                </a:lnTo>
                <a:lnTo>
                  <a:pt x="275" y="242"/>
                </a:lnTo>
                <a:lnTo>
                  <a:pt x="303" y="245"/>
                </a:lnTo>
                <a:lnTo>
                  <a:pt x="332" y="245"/>
                </a:lnTo>
                <a:lnTo>
                  <a:pt x="361" y="245"/>
                </a:lnTo>
                <a:lnTo>
                  <a:pt x="389" y="242"/>
                </a:lnTo>
                <a:lnTo>
                  <a:pt x="418" y="240"/>
                </a:lnTo>
                <a:lnTo>
                  <a:pt x="446" y="238"/>
                </a:lnTo>
                <a:lnTo>
                  <a:pt x="473" y="233"/>
                </a:lnTo>
                <a:lnTo>
                  <a:pt x="498" y="228"/>
                </a:lnTo>
                <a:lnTo>
                  <a:pt x="522" y="223"/>
                </a:lnTo>
                <a:lnTo>
                  <a:pt x="546" y="216"/>
                </a:lnTo>
                <a:lnTo>
                  <a:pt x="567" y="209"/>
                </a:lnTo>
                <a:lnTo>
                  <a:pt x="587" y="201"/>
                </a:lnTo>
                <a:lnTo>
                  <a:pt x="604" y="193"/>
                </a:lnTo>
                <a:lnTo>
                  <a:pt x="620" y="184"/>
                </a:lnTo>
                <a:lnTo>
                  <a:pt x="633" y="174"/>
                </a:lnTo>
                <a:lnTo>
                  <a:pt x="644" y="164"/>
                </a:lnTo>
                <a:lnTo>
                  <a:pt x="653" y="154"/>
                </a:lnTo>
                <a:lnTo>
                  <a:pt x="658" y="143"/>
                </a:lnTo>
                <a:lnTo>
                  <a:pt x="662" y="133"/>
                </a:lnTo>
                <a:lnTo>
                  <a:pt x="664" y="12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16" name="Freeform 5">
            <a:extLst>
              <a:ext uri="{FF2B5EF4-FFF2-40B4-BE49-F238E27FC236}">
                <a16:creationId xmlns:a16="http://schemas.microsoft.com/office/drawing/2014/main" id="{929473FE-9AAF-4BD7-9DF5-57B7601AE39A}"/>
              </a:ext>
            </a:extLst>
          </p:cNvPr>
          <p:cNvSpPr>
            <a:spLocks/>
          </p:cNvSpPr>
          <p:nvPr/>
        </p:nvSpPr>
        <p:spPr bwMode="auto">
          <a:xfrm>
            <a:off x="3678238" y="976313"/>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2147483646 h 246"/>
              <a:gd name="T18" fmla="*/ 2147483646 w 664"/>
              <a:gd name="T19" fmla="*/ 2147483646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0" y="123"/>
                </a:moveTo>
                <a:lnTo>
                  <a:pt x="1" y="133"/>
                </a:lnTo>
                <a:lnTo>
                  <a:pt x="5" y="143"/>
                </a:lnTo>
                <a:lnTo>
                  <a:pt x="10" y="154"/>
                </a:lnTo>
                <a:lnTo>
                  <a:pt x="19" y="164"/>
                </a:lnTo>
                <a:lnTo>
                  <a:pt x="30" y="174"/>
                </a:lnTo>
                <a:lnTo>
                  <a:pt x="43" y="184"/>
                </a:lnTo>
                <a:lnTo>
                  <a:pt x="59" y="193"/>
                </a:lnTo>
                <a:lnTo>
                  <a:pt x="76" y="201"/>
                </a:lnTo>
                <a:lnTo>
                  <a:pt x="96" y="209"/>
                </a:lnTo>
                <a:lnTo>
                  <a:pt x="118" y="216"/>
                </a:lnTo>
                <a:lnTo>
                  <a:pt x="141" y="223"/>
                </a:lnTo>
                <a:lnTo>
                  <a:pt x="165" y="228"/>
                </a:lnTo>
                <a:lnTo>
                  <a:pt x="190" y="233"/>
                </a:lnTo>
                <a:lnTo>
                  <a:pt x="217" y="238"/>
                </a:lnTo>
                <a:lnTo>
                  <a:pt x="245" y="240"/>
                </a:lnTo>
                <a:lnTo>
                  <a:pt x="273" y="242"/>
                </a:lnTo>
                <a:lnTo>
                  <a:pt x="302" y="245"/>
                </a:lnTo>
                <a:lnTo>
                  <a:pt x="331" y="245"/>
                </a:lnTo>
                <a:lnTo>
                  <a:pt x="359" y="245"/>
                </a:lnTo>
                <a:lnTo>
                  <a:pt x="388" y="242"/>
                </a:lnTo>
                <a:lnTo>
                  <a:pt x="417" y="240"/>
                </a:lnTo>
                <a:lnTo>
                  <a:pt x="444" y="238"/>
                </a:lnTo>
                <a:lnTo>
                  <a:pt x="472" y="233"/>
                </a:lnTo>
                <a:lnTo>
                  <a:pt x="497" y="228"/>
                </a:lnTo>
                <a:lnTo>
                  <a:pt x="521" y="221"/>
                </a:lnTo>
                <a:lnTo>
                  <a:pt x="544" y="216"/>
                </a:lnTo>
                <a:lnTo>
                  <a:pt x="566" y="209"/>
                </a:lnTo>
                <a:lnTo>
                  <a:pt x="584" y="201"/>
                </a:lnTo>
                <a:lnTo>
                  <a:pt x="603" y="192"/>
                </a:lnTo>
                <a:lnTo>
                  <a:pt x="617" y="184"/>
                </a:lnTo>
                <a:lnTo>
                  <a:pt x="631" y="174"/>
                </a:lnTo>
                <a:lnTo>
                  <a:pt x="643" y="164"/>
                </a:lnTo>
                <a:lnTo>
                  <a:pt x="652" y="154"/>
                </a:lnTo>
                <a:lnTo>
                  <a:pt x="657" y="143"/>
                </a:lnTo>
                <a:lnTo>
                  <a:pt x="661" y="133"/>
                </a:lnTo>
                <a:lnTo>
                  <a:pt x="663" y="123"/>
                </a:lnTo>
                <a:lnTo>
                  <a:pt x="661" y="111"/>
                </a:lnTo>
                <a:lnTo>
                  <a:pt x="657" y="101"/>
                </a:lnTo>
                <a:lnTo>
                  <a:pt x="652" y="90"/>
                </a:lnTo>
                <a:lnTo>
                  <a:pt x="643" y="80"/>
                </a:lnTo>
                <a:lnTo>
                  <a:pt x="631" y="70"/>
                </a:lnTo>
                <a:lnTo>
                  <a:pt x="617" y="62"/>
                </a:lnTo>
                <a:lnTo>
                  <a:pt x="603" y="52"/>
                </a:lnTo>
                <a:lnTo>
                  <a:pt x="584" y="43"/>
                </a:lnTo>
                <a:lnTo>
                  <a:pt x="566" y="35"/>
                </a:lnTo>
                <a:lnTo>
                  <a:pt x="543" y="28"/>
                </a:lnTo>
                <a:lnTo>
                  <a:pt x="521" y="23"/>
                </a:lnTo>
                <a:lnTo>
                  <a:pt x="497" y="17"/>
                </a:lnTo>
                <a:lnTo>
                  <a:pt x="472" y="11"/>
                </a:lnTo>
                <a:lnTo>
                  <a:pt x="444" y="8"/>
                </a:lnTo>
                <a:lnTo>
                  <a:pt x="416" y="4"/>
                </a:lnTo>
                <a:lnTo>
                  <a:pt x="388" y="2"/>
                </a:lnTo>
                <a:lnTo>
                  <a:pt x="359" y="1"/>
                </a:lnTo>
                <a:lnTo>
                  <a:pt x="331" y="0"/>
                </a:lnTo>
                <a:lnTo>
                  <a:pt x="302" y="1"/>
                </a:lnTo>
                <a:lnTo>
                  <a:pt x="273" y="2"/>
                </a:lnTo>
                <a:lnTo>
                  <a:pt x="245" y="4"/>
                </a:lnTo>
                <a:lnTo>
                  <a:pt x="217" y="8"/>
                </a:lnTo>
                <a:lnTo>
                  <a:pt x="190" y="11"/>
                </a:lnTo>
                <a:lnTo>
                  <a:pt x="165" y="17"/>
                </a:lnTo>
                <a:lnTo>
                  <a:pt x="141" y="23"/>
                </a:lnTo>
                <a:lnTo>
                  <a:pt x="118" y="28"/>
                </a:lnTo>
                <a:lnTo>
                  <a:pt x="96" y="35"/>
                </a:lnTo>
                <a:lnTo>
                  <a:pt x="76" y="43"/>
                </a:lnTo>
                <a:lnTo>
                  <a:pt x="59" y="52"/>
                </a:lnTo>
                <a:lnTo>
                  <a:pt x="43" y="62"/>
                </a:lnTo>
                <a:lnTo>
                  <a:pt x="30" y="71"/>
                </a:lnTo>
                <a:lnTo>
                  <a:pt x="19" y="80"/>
                </a:lnTo>
                <a:lnTo>
                  <a:pt x="10" y="90"/>
                </a:lnTo>
                <a:lnTo>
                  <a:pt x="5" y="101"/>
                </a:lnTo>
                <a:lnTo>
                  <a:pt x="1" y="111"/>
                </a:lnTo>
                <a:lnTo>
                  <a:pt x="0" y="12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17" name="Freeform 6">
            <a:extLst>
              <a:ext uri="{FF2B5EF4-FFF2-40B4-BE49-F238E27FC236}">
                <a16:creationId xmlns:a16="http://schemas.microsoft.com/office/drawing/2014/main" id="{1615EBC5-00B5-41A5-8776-DDA65C8BCD9C}"/>
              </a:ext>
            </a:extLst>
          </p:cNvPr>
          <p:cNvSpPr>
            <a:spLocks/>
          </p:cNvSpPr>
          <p:nvPr/>
        </p:nvSpPr>
        <p:spPr bwMode="auto">
          <a:xfrm>
            <a:off x="2692400" y="692150"/>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18" name="Freeform 7">
            <a:extLst>
              <a:ext uri="{FF2B5EF4-FFF2-40B4-BE49-F238E27FC236}">
                <a16:creationId xmlns:a16="http://schemas.microsoft.com/office/drawing/2014/main" id="{9601675B-6648-4AB0-AB37-F9F30594E95C}"/>
              </a:ext>
            </a:extLst>
          </p:cNvPr>
          <p:cNvSpPr>
            <a:spLocks/>
          </p:cNvSpPr>
          <p:nvPr/>
        </p:nvSpPr>
        <p:spPr bwMode="auto">
          <a:xfrm>
            <a:off x="2692400" y="1603375"/>
            <a:ext cx="1196975" cy="425450"/>
          </a:xfrm>
          <a:custGeom>
            <a:avLst/>
            <a:gdLst>
              <a:gd name="T0" fmla="*/ 2147483646 w 754"/>
              <a:gd name="T1" fmla="*/ 2147483646 h 268"/>
              <a:gd name="T2" fmla="*/ 2147483646 w 754"/>
              <a:gd name="T3" fmla="*/ 0 h 268"/>
              <a:gd name="T4" fmla="*/ 0 w 754"/>
              <a:gd name="T5" fmla="*/ 0 h 268"/>
              <a:gd name="T6" fmla="*/ 0 w 754"/>
              <a:gd name="T7" fmla="*/ 2147483646 h 268"/>
              <a:gd name="T8" fmla="*/ 2147483646 w 754"/>
              <a:gd name="T9" fmla="*/ 2147483646 h 268"/>
              <a:gd name="T10" fmla="*/ 0 60000 65536"/>
              <a:gd name="T11" fmla="*/ 0 60000 65536"/>
              <a:gd name="T12" fmla="*/ 0 60000 65536"/>
              <a:gd name="T13" fmla="*/ 0 60000 65536"/>
              <a:gd name="T14" fmla="*/ 0 60000 65536"/>
              <a:gd name="T15" fmla="*/ 0 w 754"/>
              <a:gd name="T16" fmla="*/ 0 h 268"/>
              <a:gd name="T17" fmla="*/ 754 w 754"/>
              <a:gd name="T18" fmla="*/ 268 h 268"/>
            </a:gdLst>
            <a:ahLst/>
            <a:cxnLst>
              <a:cxn ang="T10">
                <a:pos x="T0" y="T1"/>
              </a:cxn>
              <a:cxn ang="T11">
                <a:pos x="T2" y="T3"/>
              </a:cxn>
              <a:cxn ang="T12">
                <a:pos x="T4" y="T5"/>
              </a:cxn>
              <a:cxn ang="T13">
                <a:pos x="T6" y="T7"/>
              </a:cxn>
              <a:cxn ang="T14">
                <a:pos x="T8" y="T9"/>
              </a:cxn>
            </a:cxnLst>
            <a:rect l="T15" t="T16" r="T17" b="T18"/>
            <a:pathLst>
              <a:path w="754" h="268">
                <a:moveTo>
                  <a:pt x="753" y="267"/>
                </a:moveTo>
                <a:lnTo>
                  <a:pt x="753" y="0"/>
                </a:lnTo>
                <a:lnTo>
                  <a:pt x="0" y="0"/>
                </a:lnTo>
                <a:lnTo>
                  <a:pt x="0" y="267"/>
                </a:lnTo>
                <a:lnTo>
                  <a:pt x="753" y="26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19" name="Rectangle 8">
            <a:extLst>
              <a:ext uri="{FF2B5EF4-FFF2-40B4-BE49-F238E27FC236}">
                <a16:creationId xmlns:a16="http://schemas.microsoft.com/office/drawing/2014/main" id="{0B87B790-312D-4980-A0F3-1AA2485D2205}"/>
              </a:ext>
            </a:extLst>
          </p:cNvPr>
          <p:cNvSpPr>
            <a:spLocks noChangeArrowheads="1"/>
          </p:cNvSpPr>
          <p:nvPr/>
        </p:nvSpPr>
        <p:spPr bwMode="auto">
          <a:xfrm>
            <a:off x="2911475" y="752475"/>
            <a:ext cx="6111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name</a:t>
            </a:r>
          </a:p>
        </p:txBody>
      </p:sp>
      <p:sp>
        <p:nvSpPr>
          <p:cNvPr id="38920" name="Rectangle 9">
            <a:extLst>
              <a:ext uri="{FF2B5EF4-FFF2-40B4-BE49-F238E27FC236}">
                <a16:creationId xmlns:a16="http://schemas.microsoft.com/office/drawing/2014/main" id="{A5DD87C0-BE67-42A2-B3AD-164B6102F631}"/>
              </a:ext>
            </a:extLst>
          </p:cNvPr>
          <p:cNvSpPr>
            <a:spLocks noChangeArrowheads="1"/>
          </p:cNvSpPr>
          <p:nvPr/>
        </p:nvSpPr>
        <p:spPr bwMode="auto">
          <a:xfrm>
            <a:off x="1990725" y="973138"/>
            <a:ext cx="4492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u="sng">
                <a:solidFill>
                  <a:srgbClr val="000000"/>
                </a:solidFill>
                <a:latin typeface="Comic Sans MS" panose="030F0702030302020204" pitchFamily="66" charset="0"/>
                <a:ea typeface="MS PGothic" panose="020B0600070205080204" pitchFamily="34" charset="-128"/>
              </a:rPr>
              <a:t>ssn</a:t>
            </a:r>
          </a:p>
        </p:txBody>
      </p:sp>
      <p:sp>
        <p:nvSpPr>
          <p:cNvPr id="38921" name="Rectangle 10">
            <a:extLst>
              <a:ext uri="{FF2B5EF4-FFF2-40B4-BE49-F238E27FC236}">
                <a16:creationId xmlns:a16="http://schemas.microsoft.com/office/drawing/2014/main" id="{4D5C44BD-63C8-432C-947B-C64EF4CCC221}"/>
              </a:ext>
            </a:extLst>
          </p:cNvPr>
          <p:cNvSpPr>
            <a:spLocks noChangeArrowheads="1"/>
          </p:cNvSpPr>
          <p:nvPr/>
        </p:nvSpPr>
        <p:spPr bwMode="auto">
          <a:xfrm>
            <a:off x="2755900" y="1663700"/>
            <a:ext cx="10541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Employees</a:t>
            </a:r>
          </a:p>
        </p:txBody>
      </p:sp>
      <p:sp>
        <p:nvSpPr>
          <p:cNvPr id="38922" name="Rectangle 11">
            <a:extLst>
              <a:ext uri="{FF2B5EF4-FFF2-40B4-BE49-F238E27FC236}">
                <a16:creationId xmlns:a16="http://schemas.microsoft.com/office/drawing/2014/main" id="{43BCB205-7C6D-4230-9156-2DBCDF2DAD4F}"/>
              </a:ext>
            </a:extLst>
          </p:cNvPr>
          <p:cNvSpPr>
            <a:spLocks noChangeArrowheads="1"/>
          </p:cNvSpPr>
          <p:nvPr/>
        </p:nvSpPr>
        <p:spPr bwMode="auto">
          <a:xfrm>
            <a:off x="4049713" y="1020763"/>
            <a:ext cx="406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lot</a:t>
            </a:r>
          </a:p>
        </p:txBody>
      </p:sp>
      <p:sp>
        <p:nvSpPr>
          <p:cNvPr id="38923" name="Line 12">
            <a:extLst>
              <a:ext uri="{FF2B5EF4-FFF2-40B4-BE49-F238E27FC236}">
                <a16:creationId xmlns:a16="http://schemas.microsoft.com/office/drawing/2014/main" id="{34CD4510-8D35-438F-9E73-CE17C4C60B82}"/>
              </a:ext>
            </a:extLst>
          </p:cNvPr>
          <p:cNvSpPr>
            <a:spLocks noChangeShapeType="1"/>
          </p:cNvSpPr>
          <p:nvPr/>
        </p:nvSpPr>
        <p:spPr bwMode="auto">
          <a:xfrm>
            <a:off x="2260600" y="1357313"/>
            <a:ext cx="644525" cy="24447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4" name="Line 13">
            <a:extLst>
              <a:ext uri="{FF2B5EF4-FFF2-40B4-BE49-F238E27FC236}">
                <a16:creationId xmlns:a16="http://schemas.microsoft.com/office/drawing/2014/main" id="{D2C28453-8D8B-4749-9C0D-9F321ABE1703}"/>
              </a:ext>
            </a:extLst>
          </p:cNvPr>
          <p:cNvSpPr>
            <a:spLocks noChangeShapeType="1"/>
          </p:cNvSpPr>
          <p:nvPr/>
        </p:nvSpPr>
        <p:spPr bwMode="auto">
          <a:xfrm>
            <a:off x="3306763" y="1100138"/>
            <a:ext cx="0" cy="5016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5" name="Line 14">
            <a:extLst>
              <a:ext uri="{FF2B5EF4-FFF2-40B4-BE49-F238E27FC236}">
                <a16:creationId xmlns:a16="http://schemas.microsoft.com/office/drawing/2014/main" id="{FE9C3935-0AA8-4427-B888-5C8468AE97CF}"/>
              </a:ext>
            </a:extLst>
          </p:cNvPr>
          <p:cNvSpPr>
            <a:spLocks noChangeShapeType="1"/>
          </p:cNvSpPr>
          <p:nvPr/>
        </p:nvSpPr>
        <p:spPr bwMode="auto">
          <a:xfrm flipH="1">
            <a:off x="3527425" y="1390650"/>
            <a:ext cx="703263" cy="211138"/>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6" name="Freeform 15">
            <a:extLst>
              <a:ext uri="{FF2B5EF4-FFF2-40B4-BE49-F238E27FC236}">
                <a16:creationId xmlns:a16="http://schemas.microsoft.com/office/drawing/2014/main" id="{EB5EAE48-DD9E-439F-BCDD-0B334C3A8EF9}"/>
              </a:ext>
            </a:extLst>
          </p:cNvPr>
          <p:cNvSpPr>
            <a:spLocks/>
          </p:cNvSpPr>
          <p:nvPr/>
        </p:nvSpPr>
        <p:spPr bwMode="auto">
          <a:xfrm>
            <a:off x="12700" y="2044700"/>
            <a:ext cx="1417638" cy="468313"/>
          </a:xfrm>
          <a:custGeom>
            <a:avLst/>
            <a:gdLst>
              <a:gd name="T0" fmla="*/ 0 w 893"/>
              <a:gd name="T1" fmla="*/ 2147483646 h 295"/>
              <a:gd name="T2" fmla="*/ 2147483646 w 893"/>
              <a:gd name="T3" fmla="*/ 2147483646 h 295"/>
              <a:gd name="T4" fmla="*/ 2147483646 w 893"/>
              <a:gd name="T5" fmla="*/ 2147483646 h 295"/>
              <a:gd name="T6" fmla="*/ 2147483646 w 893"/>
              <a:gd name="T7" fmla="*/ 2147483646 h 295"/>
              <a:gd name="T8" fmla="*/ 2147483646 w 893"/>
              <a:gd name="T9" fmla="*/ 2147483646 h 295"/>
              <a:gd name="T10" fmla="*/ 2147483646 w 893"/>
              <a:gd name="T11" fmla="*/ 2147483646 h 295"/>
              <a:gd name="T12" fmla="*/ 2147483646 w 893"/>
              <a:gd name="T13" fmla="*/ 2147483646 h 295"/>
              <a:gd name="T14" fmla="*/ 2147483646 w 893"/>
              <a:gd name="T15" fmla="*/ 2147483646 h 295"/>
              <a:gd name="T16" fmla="*/ 2147483646 w 893"/>
              <a:gd name="T17" fmla="*/ 2147483646 h 295"/>
              <a:gd name="T18" fmla="*/ 2147483646 w 893"/>
              <a:gd name="T19" fmla="*/ 2147483646 h 295"/>
              <a:gd name="T20" fmla="*/ 2147483646 w 893"/>
              <a:gd name="T21" fmla="*/ 2147483646 h 295"/>
              <a:gd name="T22" fmla="*/ 2147483646 w 893"/>
              <a:gd name="T23" fmla="*/ 2147483646 h 295"/>
              <a:gd name="T24" fmla="*/ 2147483646 w 893"/>
              <a:gd name="T25" fmla="*/ 2147483646 h 295"/>
              <a:gd name="T26" fmla="*/ 2147483646 w 893"/>
              <a:gd name="T27" fmla="*/ 2147483646 h 295"/>
              <a:gd name="T28" fmla="*/ 2147483646 w 893"/>
              <a:gd name="T29" fmla="*/ 2147483646 h 295"/>
              <a:gd name="T30" fmla="*/ 2147483646 w 893"/>
              <a:gd name="T31" fmla="*/ 2147483646 h 295"/>
              <a:gd name="T32" fmla="*/ 2147483646 w 893"/>
              <a:gd name="T33" fmla="*/ 2147483646 h 295"/>
              <a:gd name="T34" fmla="*/ 2147483646 w 893"/>
              <a:gd name="T35" fmla="*/ 2147483646 h 295"/>
              <a:gd name="T36" fmla="*/ 2147483646 w 893"/>
              <a:gd name="T37" fmla="*/ 2147483646 h 295"/>
              <a:gd name="T38" fmla="*/ 2147483646 w 893"/>
              <a:gd name="T39" fmla="*/ 2147483646 h 295"/>
              <a:gd name="T40" fmla="*/ 2147483646 w 893"/>
              <a:gd name="T41" fmla="*/ 2147483646 h 295"/>
              <a:gd name="T42" fmla="*/ 2147483646 w 893"/>
              <a:gd name="T43" fmla="*/ 2147483646 h 295"/>
              <a:gd name="T44" fmla="*/ 2147483646 w 893"/>
              <a:gd name="T45" fmla="*/ 2147483646 h 295"/>
              <a:gd name="T46" fmla="*/ 2147483646 w 893"/>
              <a:gd name="T47" fmla="*/ 2147483646 h 295"/>
              <a:gd name="T48" fmla="*/ 2147483646 w 893"/>
              <a:gd name="T49" fmla="*/ 2147483646 h 295"/>
              <a:gd name="T50" fmla="*/ 2147483646 w 893"/>
              <a:gd name="T51" fmla="*/ 2147483646 h 295"/>
              <a:gd name="T52" fmla="*/ 2147483646 w 893"/>
              <a:gd name="T53" fmla="*/ 0 h 295"/>
              <a:gd name="T54" fmla="*/ 2147483646 w 893"/>
              <a:gd name="T55" fmla="*/ 0 h 295"/>
              <a:gd name="T56" fmla="*/ 2147483646 w 893"/>
              <a:gd name="T57" fmla="*/ 2147483646 h 295"/>
              <a:gd name="T58" fmla="*/ 2147483646 w 893"/>
              <a:gd name="T59" fmla="*/ 2147483646 h 295"/>
              <a:gd name="T60" fmla="*/ 2147483646 w 893"/>
              <a:gd name="T61" fmla="*/ 2147483646 h 295"/>
              <a:gd name="T62" fmla="*/ 2147483646 w 893"/>
              <a:gd name="T63" fmla="*/ 2147483646 h 295"/>
              <a:gd name="T64" fmla="*/ 2147483646 w 893"/>
              <a:gd name="T65" fmla="*/ 2147483646 h 295"/>
              <a:gd name="T66" fmla="*/ 2147483646 w 893"/>
              <a:gd name="T67" fmla="*/ 2147483646 h 295"/>
              <a:gd name="T68" fmla="*/ 2147483646 w 893"/>
              <a:gd name="T69" fmla="*/ 2147483646 h 295"/>
              <a:gd name="T70" fmla="*/ 0 w 893"/>
              <a:gd name="T71" fmla="*/ 2147483646 h 2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93"/>
              <a:gd name="T109" fmla="*/ 0 h 295"/>
              <a:gd name="T110" fmla="*/ 893 w 893"/>
              <a:gd name="T111" fmla="*/ 295 h 29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93" h="295">
                <a:moveTo>
                  <a:pt x="0" y="146"/>
                </a:moveTo>
                <a:lnTo>
                  <a:pt x="0" y="159"/>
                </a:lnTo>
                <a:lnTo>
                  <a:pt x="4" y="172"/>
                </a:lnTo>
                <a:lnTo>
                  <a:pt x="14" y="184"/>
                </a:lnTo>
                <a:lnTo>
                  <a:pt x="26" y="197"/>
                </a:lnTo>
                <a:lnTo>
                  <a:pt x="41" y="208"/>
                </a:lnTo>
                <a:lnTo>
                  <a:pt x="58" y="219"/>
                </a:lnTo>
                <a:lnTo>
                  <a:pt x="80" y="229"/>
                </a:lnTo>
                <a:lnTo>
                  <a:pt x="102" y="241"/>
                </a:lnTo>
                <a:lnTo>
                  <a:pt x="129" y="251"/>
                </a:lnTo>
                <a:lnTo>
                  <a:pt x="159" y="259"/>
                </a:lnTo>
                <a:lnTo>
                  <a:pt x="189" y="265"/>
                </a:lnTo>
                <a:lnTo>
                  <a:pt x="222" y="272"/>
                </a:lnTo>
                <a:lnTo>
                  <a:pt x="257" y="280"/>
                </a:lnTo>
                <a:lnTo>
                  <a:pt x="292" y="283"/>
                </a:lnTo>
                <a:lnTo>
                  <a:pt x="329" y="288"/>
                </a:lnTo>
                <a:lnTo>
                  <a:pt x="369" y="290"/>
                </a:lnTo>
                <a:lnTo>
                  <a:pt x="407" y="292"/>
                </a:lnTo>
                <a:lnTo>
                  <a:pt x="445" y="294"/>
                </a:lnTo>
                <a:lnTo>
                  <a:pt x="484" y="292"/>
                </a:lnTo>
                <a:lnTo>
                  <a:pt x="522" y="290"/>
                </a:lnTo>
                <a:lnTo>
                  <a:pt x="562" y="288"/>
                </a:lnTo>
                <a:lnTo>
                  <a:pt x="599" y="283"/>
                </a:lnTo>
                <a:lnTo>
                  <a:pt x="634" y="278"/>
                </a:lnTo>
                <a:lnTo>
                  <a:pt x="669" y="272"/>
                </a:lnTo>
                <a:lnTo>
                  <a:pt x="702" y="265"/>
                </a:lnTo>
                <a:lnTo>
                  <a:pt x="732" y="259"/>
                </a:lnTo>
                <a:lnTo>
                  <a:pt x="761" y="250"/>
                </a:lnTo>
                <a:lnTo>
                  <a:pt x="788" y="241"/>
                </a:lnTo>
                <a:lnTo>
                  <a:pt x="811" y="229"/>
                </a:lnTo>
                <a:lnTo>
                  <a:pt x="833" y="219"/>
                </a:lnTo>
                <a:lnTo>
                  <a:pt x="850" y="208"/>
                </a:lnTo>
                <a:lnTo>
                  <a:pt x="866" y="197"/>
                </a:lnTo>
                <a:lnTo>
                  <a:pt x="877" y="184"/>
                </a:lnTo>
                <a:lnTo>
                  <a:pt x="884" y="171"/>
                </a:lnTo>
                <a:lnTo>
                  <a:pt x="890" y="159"/>
                </a:lnTo>
                <a:lnTo>
                  <a:pt x="892" y="146"/>
                </a:lnTo>
                <a:lnTo>
                  <a:pt x="890" y="134"/>
                </a:lnTo>
                <a:lnTo>
                  <a:pt x="884" y="121"/>
                </a:lnTo>
                <a:lnTo>
                  <a:pt x="877" y="109"/>
                </a:lnTo>
                <a:lnTo>
                  <a:pt x="865" y="96"/>
                </a:lnTo>
                <a:lnTo>
                  <a:pt x="850" y="84"/>
                </a:lnTo>
                <a:lnTo>
                  <a:pt x="833" y="73"/>
                </a:lnTo>
                <a:lnTo>
                  <a:pt x="811" y="61"/>
                </a:lnTo>
                <a:lnTo>
                  <a:pt x="788" y="51"/>
                </a:lnTo>
                <a:lnTo>
                  <a:pt x="761" y="42"/>
                </a:lnTo>
                <a:lnTo>
                  <a:pt x="732" y="32"/>
                </a:lnTo>
                <a:lnTo>
                  <a:pt x="701" y="25"/>
                </a:lnTo>
                <a:lnTo>
                  <a:pt x="669" y="19"/>
                </a:lnTo>
                <a:lnTo>
                  <a:pt x="634" y="13"/>
                </a:lnTo>
                <a:lnTo>
                  <a:pt x="599" y="7"/>
                </a:lnTo>
                <a:lnTo>
                  <a:pt x="560" y="4"/>
                </a:lnTo>
                <a:lnTo>
                  <a:pt x="522" y="1"/>
                </a:lnTo>
                <a:lnTo>
                  <a:pt x="484" y="0"/>
                </a:lnTo>
                <a:lnTo>
                  <a:pt x="445" y="0"/>
                </a:lnTo>
                <a:lnTo>
                  <a:pt x="407" y="0"/>
                </a:lnTo>
                <a:lnTo>
                  <a:pt x="369" y="1"/>
                </a:lnTo>
                <a:lnTo>
                  <a:pt x="329" y="4"/>
                </a:lnTo>
                <a:lnTo>
                  <a:pt x="292" y="7"/>
                </a:lnTo>
                <a:lnTo>
                  <a:pt x="257" y="13"/>
                </a:lnTo>
                <a:lnTo>
                  <a:pt x="222" y="19"/>
                </a:lnTo>
                <a:lnTo>
                  <a:pt x="189" y="25"/>
                </a:lnTo>
                <a:lnTo>
                  <a:pt x="159" y="33"/>
                </a:lnTo>
                <a:lnTo>
                  <a:pt x="129" y="42"/>
                </a:lnTo>
                <a:lnTo>
                  <a:pt x="102" y="51"/>
                </a:lnTo>
                <a:lnTo>
                  <a:pt x="80" y="61"/>
                </a:lnTo>
                <a:lnTo>
                  <a:pt x="58" y="73"/>
                </a:lnTo>
                <a:lnTo>
                  <a:pt x="41" y="84"/>
                </a:lnTo>
                <a:lnTo>
                  <a:pt x="26" y="96"/>
                </a:lnTo>
                <a:lnTo>
                  <a:pt x="14" y="109"/>
                </a:lnTo>
                <a:lnTo>
                  <a:pt x="4" y="121"/>
                </a:lnTo>
                <a:lnTo>
                  <a:pt x="0" y="134"/>
                </a:lnTo>
                <a:lnTo>
                  <a:pt x="0" y="14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27" name="Rectangle 16">
            <a:extLst>
              <a:ext uri="{FF2B5EF4-FFF2-40B4-BE49-F238E27FC236}">
                <a16:creationId xmlns:a16="http://schemas.microsoft.com/office/drawing/2014/main" id="{C509A4B4-6E60-4481-9C92-1BC62FACED91}"/>
              </a:ext>
            </a:extLst>
          </p:cNvPr>
          <p:cNvSpPr>
            <a:spLocks noChangeArrowheads="1"/>
          </p:cNvSpPr>
          <p:nvPr/>
        </p:nvSpPr>
        <p:spPr bwMode="auto">
          <a:xfrm>
            <a:off x="88900" y="2120900"/>
            <a:ext cx="13160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hourly_wages</a:t>
            </a:r>
          </a:p>
        </p:txBody>
      </p:sp>
      <p:sp>
        <p:nvSpPr>
          <p:cNvPr id="38928" name="Line 17">
            <a:extLst>
              <a:ext uri="{FF2B5EF4-FFF2-40B4-BE49-F238E27FC236}">
                <a16:creationId xmlns:a16="http://schemas.microsoft.com/office/drawing/2014/main" id="{64033DBC-2226-45C8-A480-D31AA57EDCD4}"/>
              </a:ext>
            </a:extLst>
          </p:cNvPr>
          <p:cNvSpPr>
            <a:spLocks noChangeShapeType="1"/>
          </p:cNvSpPr>
          <p:nvPr/>
        </p:nvSpPr>
        <p:spPr bwMode="auto">
          <a:xfrm>
            <a:off x="1144588" y="2522538"/>
            <a:ext cx="620712" cy="51276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9" name="Freeform 18">
            <a:extLst>
              <a:ext uri="{FF2B5EF4-FFF2-40B4-BE49-F238E27FC236}">
                <a16:creationId xmlns:a16="http://schemas.microsoft.com/office/drawing/2014/main" id="{75B64F27-A7C2-4DD1-837A-FB3DFA7D10D1}"/>
              </a:ext>
            </a:extLst>
          </p:cNvPr>
          <p:cNvSpPr>
            <a:spLocks/>
          </p:cNvSpPr>
          <p:nvPr/>
        </p:nvSpPr>
        <p:spPr bwMode="auto">
          <a:xfrm>
            <a:off x="3657600" y="2386013"/>
            <a:ext cx="1085850" cy="431800"/>
          </a:xfrm>
          <a:custGeom>
            <a:avLst/>
            <a:gdLst>
              <a:gd name="T0" fmla="*/ 2147483646 w 684"/>
              <a:gd name="T1" fmla="*/ 2147483646 h 272"/>
              <a:gd name="T2" fmla="*/ 2147483646 w 684"/>
              <a:gd name="T3" fmla="*/ 2147483646 h 272"/>
              <a:gd name="T4" fmla="*/ 2147483646 w 684"/>
              <a:gd name="T5" fmla="*/ 2147483646 h 272"/>
              <a:gd name="T6" fmla="*/ 2147483646 w 684"/>
              <a:gd name="T7" fmla="*/ 2147483646 h 272"/>
              <a:gd name="T8" fmla="*/ 2147483646 w 684"/>
              <a:gd name="T9" fmla="*/ 2147483646 h 272"/>
              <a:gd name="T10" fmla="*/ 2147483646 w 684"/>
              <a:gd name="T11" fmla="*/ 2147483646 h 272"/>
              <a:gd name="T12" fmla="*/ 2147483646 w 684"/>
              <a:gd name="T13" fmla="*/ 2147483646 h 272"/>
              <a:gd name="T14" fmla="*/ 2147483646 w 684"/>
              <a:gd name="T15" fmla="*/ 2147483646 h 272"/>
              <a:gd name="T16" fmla="*/ 2147483646 w 684"/>
              <a:gd name="T17" fmla="*/ 2147483646 h 272"/>
              <a:gd name="T18" fmla="*/ 2147483646 w 684"/>
              <a:gd name="T19" fmla="*/ 2147483646 h 272"/>
              <a:gd name="T20" fmla="*/ 2147483646 w 684"/>
              <a:gd name="T21" fmla="*/ 2147483646 h 272"/>
              <a:gd name="T22" fmla="*/ 2147483646 w 684"/>
              <a:gd name="T23" fmla="*/ 2147483646 h 272"/>
              <a:gd name="T24" fmla="*/ 2147483646 w 684"/>
              <a:gd name="T25" fmla="*/ 2147483646 h 272"/>
              <a:gd name="T26" fmla="*/ 2147483646 w 684"/>
              <a:gd name="T27" fmla="*/ 2147483646 h 272"/>
              <a:gd name="T28" fmla="*/ 2147483646 w 684"/>
              <a:gd name="T29" fmla="*/ 2147483646 h 272"/>
              <a:gd name="T30" fmla="*/ 2147483646 w 684"/>
              <a:gd name="T31" fmla="*/ 2147483646 h 272"/>
              <a:gd name="T32" fmla="*/ 2147483646 w 684"/>
              <a:gd name="T33" fmla="*/ 2147483646 h 272"/>
              <a:gd name="T34" fmla="*/ 2147483646 w 684"/>
              <a:gd name="T35" fmla="*/ 2147483646 h 272"/>
              <a:gd name="T36" fmla="*/ 2147483646 w 684"/>
              <a:gd name="T37" fmla="*/ 2147483646 h 272"/>
              <a:gd name="T38" fmla="*/ 2147483646 w 684"/>
              <a:gd name="T39" fmla="*/ 2147483646 h 272"/>
              <a:gd name="T40" fmla="*/ 2147483646 w 684"/>
              <a:gd name="T41" fmla="*/ 2147483646 h 272"/>
              <a:gd name="T42" fmla="*/ 2147483646 w 684"/>
              <a:gd name="T43" fmla="*/ 2147483646 h 272"/>
              <a:gd name="T44" fmla="*/ 2147483646 w 684"/>
              <a:gd name="T45" fmla="*/ 2147483646 h 272"/>
              <a:gd name="T46" fmla="*/ 2147483646 w 684"/>
              <a:gd name="T47" fmla="*/ 2147483646 h 272"/>
              <a:gd name="T48" fmla="*/ 2147483646 w 684"/>
              <a:gd name="T49" fmla="*/ 2147483646 h 272"/>
              <a:gd name="T50" fmla="*/ 2147483646 w 684"/>
              <a:gd name="T51" fmla="*/ 2147483646 h 272"/>
              <a:gd name="T52" fmla="*/ 2147483646 w 684"/>
              <a:gd name="T53" fmla="*/ 2147483646 h 272"/>
              <a:gd name="T54" fmla="*/ 2147483646 w 684"/>
              <a:gd name="T55" fmla="*/ 2147483646 h 272"/>
              <a:gd name="T56" fmla="*/ 2147483646 w 684"/>
              <a:gd name="T57" fmla="*/ 2147483646 h 272"/>
              <a:gd name="T58" fmla="*/ 2147483646 w 684"/>
              <a:gd name="T59" fmla="*/ 2147483646 h 272"/>
              <a:gd name="T60" fmla="*/ 2147483646 w 684"/>
              <a:gd name="T61" fmla="*/ 2147483646 h 272"/>
              <a:gd name="T62" fmla="*/ 2147483646 w 684"/>
              <a:gd name="T63" fmla="*/ 2147483646 h 272"/>
              <a:gd name="T64" fmla="*/ 2147483646 w 684"/>
              <a:gd name="T65" fmla="*/ 2147483646 h 272"/>
              <a:gd name="T66" fmla="*/ 2147483646 w 684"/>
              <a:gd name="T67" fmla="*/ 2147483646 h 272"/>
              <a:gd name="T68" fmla="*/ 2147483646 w 684"/>
              <a:gd name="T69" fmla="*/ 2147483646 h 272"/>
              <a:gd name="T70" fmla="*/ 2147483646 w 684"/>
              <a:gd name="T71" fmla="*/ 2147483646 h 2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4"/>
              <a:gd name="T109" fmla="*/ 0 h 272"/>
              <a:gd name="T110" fmla="*/ 684 w 684"/>
              <a:gd name="T111" fmla="*/ 272 h 2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4" h="272">
                <a:moveTo>
                  <a:pt x="0" y="136"/>
                </a:moveTo>
                <a:lnTo>
                  <a:pt x="1" y="147"/>
                </a:lnTo>
                <a:lnTo>
                  <a:pt x="3" y="158"/>
                </a:lnTo>
                <a:lnTo>
                  <a:pt x="10" y="170"/>
                </a:lnTo>
                <a:lnTo>
                  <a:pt x="19" y="181"/>
                </a:lnTo>
                <a:lnTo>
                  <a:pt x="31" y="192"/>
                </a:lnTo>
                <a:lnTo>
                  <a:pt x="44" y="204"/>
                </a:lnTo>
                <a:lnTo>
                  <a:pt x="61" y="213"/>
                </a:lnTo>
                <a:lnTo>
                  <a:pt x="77" y="222"/>
                </a:lnTo>
                <a:lnTo>
                  <a:pt x="98" y="231"/>
                </a:lnTo>
                <a:lnTo>
                  <a:pt x="120" y="239"/>
                </a:lnTo>
                <a:lnTo>
                  <a:pt x="144" y="247"/>
                </a:lnTo>
                <a:lnTo>
                  <a:pt x="169" y="252"/>
                </a:lnTo>
                <a:lnTo>
                  <a:pt x="196" y="258"/>
                </a:lnTo>
                <a:lnTo>
                  <a:pt x="224" y="263"/>
                </a:lnTo>
                <a:lnTo>
                  <a:pt x="251" y="267"/>
                </a:lnTo>
                <a:lnTo>
                  <a:pt x="281" y="269"/>
                </a:lnTo>
                <a:lnTo>
                  <a:pt x="310" y="271"/>
                </a:lnTo>
                <a:lnTo>
                  <a:pt x="339" y="271"/>
                </a:lnTo>
                <a:lnTo>
                  <a:pt x="369" y="271"/>
                </a:lnTo>
                <a:lnTo>
                  <a:pt x="399" y="269"/>
                </a:lnTo>
                <a:lnTo>
                  <a:pt x="428" y="265"/>
                </a:lnTo>
                <a:lnTo>
                  <a:pt x="457" y="263"/>
                </a:lnTo>
                <a:lnTo>
                  <a:pt x="485" y="258"/>
                </a:lnTo>
                <a:lnTo>
                  <a:pt x="512" y="252"/>
                </a:lnTo>
                <a:lnTo>
                  <a:pt x="536" y="247"/>
                </a:lnTo>
                <a:lnTo>
                  <a:pt x="559" y="239"/>
                </a:lnTo>
                <a:lnTo>
                  <a:pt x="582" y="231"/>
                </a:lnTo>
                <a:lnTo>
                  <a:pt x="601" y="222"/>
                </a:lnTo>
                <a:lnTo>
                  <a:pt x="621" y="213"/>
                </a:lnTo>
                <a:lnTo>
                  <a:pt x="636" y="204"/>
                </a:lnTo>
                <a:lnTo>
                  <a:pt x="650" y="192"/>
                </a:lnTo>
                <a:lnTo>
                  <a:pt x="662" y="181"/>
                </a:lnTo>
                <a:lnTo>
                  <a:pt x="671" y="170"/>
                </a:lnTo>
                <a:lnTo>
                  <a:pt x="677" y="158"/>
                </a:lnTo>
                <a:lnTo>
                  <a:pt x="681" y="147"/>
                </a:lnTo>
                <a:lnTo>
                  <a:pt x="683" y="136"/>
                </a:lnTo>
                <a:lnTo>
                  <a:pt x="681" y="123"/>
                </a:lnTo>
                <a:lnTo>
                  <a:pt x="677" y="112"/>
                </a:lnTo>
                <a:lnTo>
                  <a:pt x="671" y="100"/>
                </a:lnTo>
                <a:lnTo>
                  <a:pt x="662" y="88"/>
                </a:lnTo>
                <a:lnTo>
                  <a:pt x="650" y="79"/>
                </a:lnTo>
                <a:lnTo>
                  <a:pt x="636" y="69"/>
                </a:lnTo>
                <a:lnTo>
                  <a:pt x="621" y="58"/>
                </a:lnTo>
                <a:lnTo>
                  <a:pt x="601" y="48"/>
                </a:lnTo>
                <a:lnTo>
                  <a:pt x="582" y="39"/>
                </a:lnTo>
                <a:lnTo>
                  <a:pt x="559" y="31"/>
                </a:lnTo>
                <a:lnTo>
                  <a:pt x="536" y="25"/>
                </a:lnTo>
                <a:lnTo>
                  <a:pt x="511" y="19"/>
                </a:lnTo>
                <a:lnTo>
                  <a:pt x="485" y="12"/>
                </a:lnTo>
                <a:lnTo>
                  <a:pt x="457" y="9"/>
                </a:lnTo>
                <a:lnTo>
                  <a:pt x="428" y="4"/>
                </a:lnTo>
                <a:lnTo>
                  <a:pt x="399" y="2"/>
                </a:lnTo>
                <a:lnTo>
                  <a:pt x="369" y="1"/>
                </a:lnTo>
                <a:lnTo>
                  <a:pt x="339" y="0"/>
                </a:lnTo>
                <a:lnTo>
                  <a:pt x="310" y="1"/>
                </a:lnTo>
                <a:lnTo>
                  <a:pt x="281" y="2"/>
                </a:lnTo>
                <a:lnTo>
                  <a:pt x="251" y="4"/>
                </a:lnTo>
                <a:lnTo>
                  <a:pt x="224" y="9"/>
                </a:lnTo>
                <a:lnTo>
                  <a:pt x="196" y="12"/>
                </a:lnTo>
                <a:lnTo>
                  <a:pt x="169" y="19"/>
                </a:lnTo>
                <a:lnTo>
                  <a:pt x="144" y="25"/>
                </a:lnTo>
                <a:lnTo>
                  <a:pt x="120" y="31"/>
                </a:lnTo>
                <a:lnTo>
                  <a:pt x="98" y="40"/>
                </a:lnTo>
                <a:lnTo>
                  <a:pt x="77" y="48"/>
                </a:lnTo>
                <a:lnTo>
                  <a:pt x="60" y="58"/>
                </a:lnTo>
                <a:lnTo>
                  <a:pt x="44" y="69"/>
                </a:lnTo>
                <a:lnTo>
                  <a:pt x="31" y="79"/>
                </a:lnTo>
                <a:lnTo>
                  <a:pt x="19" y="88"/>
                </a:lnTo>
                <a:lnTo>
                  <a:pt x="10" y="100"/>
                </a:lnTo>
                <a:lnTo>
                  <a:pt x="3" y="113"/>
                </a:lnTo>
                <a:lnTo>
                  <a:pt x="1" y="123"/>
                </a:lnTo>
                <a:lnTo>
                  <a:pt x="0" y="13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0" name="Freeform 19">
            <a:extLst>
              <a:ext uri="{FF2B5EF4-FFF2-40B4-BE49-F238E27FC236}">
                <a16:creationId xmlns:a16="http://schemas.microsoft.com/office/drawing/2014/main" id="{7D32FB24-D1BF-4A36-A8A2-F4DBBA67C308}"/>
              </a:ext>
            </a:extLst>
          </p:cNvPr>
          <p:cNvSpPr>
            <a:spLocks/>
          </p:cNvSpPr>
          <p:nvPr/>
        </p:nvSpPr>
        <p:spPr bwMode="auto">
          <a:xfrm>
            <a:off x="1539875" y="2047875"/>
            <a:ext cx="1525588" cy="481013"/>
          </a:xfrm>
          <a:custGeom>
            <a:avLst/>
            <a:gdLst>
              <a:gd name="T0" fmla="*/ 2147483646 w 961"/>
              <a:gd name="T1" fmla="*/ 2147483646 h 303"/>
              <a:gd name="T2" fmla="*/ 2147483646 w 961"/>
              <a:gd name="T3" fmla="*/ 2147483646 h 303"/>
              <a:gd name="T4" fmla="*/ 2147483646 w 961"/>
              <a:gd name="T5" fmla="*/ 2147483646 h 303"/>
              <a:gd name="T6" fmla="*/ 2147483646 w 961"/>
              <a:gd name="T7" fmla="*/ 2147483646 h 303"/>
              <a:gd name="T8" fmla="*/ 2147483646 w 961"/>
              <a:gd name="T9" fmla="*/ 2147483646 h 303"/>
              <a:gd name="T10" fmla="*/ 2147483646 w 961"/>
              <a:gd name="T11" fmla="*/ 2147483646 h 303"/>
              <a:gd name="T12" fmla="*/ 2147483646 w 961"/>
              <a:gd name="T13" fmla="*/ 2147483646 h 303"/>
              <a:gd name="T14" fmla="*/ 2147483646 w 961"/>
              <a:gd name="T15" fmla="*/ 2147483646 h 303"/>
              <a:gd name="T16" fmla="*/ 2147483646 w 961"/>
              <a:gd name="T17" fmla="*/ 2147483646 h 303"/>
              <a:gd name="T18" fmla="*/ 2147483646 w 961"/>
              <a:gd name="T19" fmla="*/ 2147483646 h 303"/>
              <a:gd name="T20" fmla="*/ 2147483646 w 961"/>
              <a:gd name="T21" fmla="*/ 2147483646 h 303"/>
              <a:gd name="T22" fmla="*/ 2147483646 w 961"/>
              <a:gd name="T23" fmla="*/ 2147483646 h 303"/>
              <a:gd name="T24" fmla="*/ 2147483646 w 961"/>
              <a:gd name="T25" fmla="*/ 2147483646 h 303"/>
              <a:gd name="T26" fmla="*/ 2147483646 w 961"/>
              <a:gd name="T27" fmla="*/ 2147483646 h 303"/>
              <a:gd name="T28" fmla="*/ 2147483646 w 961"/>
              <a:gd name="T29" fmla="*/ 2147483646 h 303"/>
              <a:gd name="T30" fmla="*/ 2147483646 w 961"/>
              <a:gd name="T31" fmla="*/ 2147483646 h 303"/>
              <a:gd name="T32" fmla="*/ 2147483646 w 961"/>
              <a:gd name="T33" fmla="*/ 2147483646 h 303"/>
              <a:gd name="T34" fmla="*/ 2147483646 w 961"/>
              <a:gd name="T35" fmla="*/ 2147483646 h 303"/>
              <a:gd name="T36" fmla="*/ 2147483646 w 961"/>
              <a:gd name="T37" fmla="*/ 2147483646 h 303"/>
              <a:gd name="T38" fmla="*/ 2147483646 w 961"/>
              <a:gd name="T39" fmla="*/ 2147483646 h 303"/>
              <a:gd name="T40" fmla="*/ 2147483646 w 961"/>
              <a:gd name="T41" fmla="*/ 2147483646 h 303"/>
              <a:gd name="T42" fmla="*/ 2147483646 w 961"/>
              <a:gd name="T43" fmla="*/ 2147483646 h 303"/>
              <a:gd name="T44" fmla="*/ 2147483646 w 961"/>
              <a:gd name="T45" fmla="*/ 2147483646 h 303"/>
              <a:gd name="T46" fmla="*/ 2147483646 w 961"/>
              <a:gd name="T47" fmla="*/ 2147483646 h 303"/>
              <a:gd name="T48" fmla="*/ 2147483646 w 961"/>
              <a:gd name="T49" fmla="*/ 2147483646 h 303"/>
              <a:gd name="T50" fmla="*/ 2147483646 w 961"/>
              <a:gd name="T51" fmla="*/ 2147483646 h 303"/>
              <a:gd name="T52" fmla="*/ 2147483646 w 961"/>
              <a:gd name="T53" fmla="*/ 2147483646 h 303"/>
              <a:gd name="T54" fmla="*/ 2147483646 w 961"/>
              <a:gd name="T55" fmla="*/ 2147483646 h 303"/>
              <a:gd name="T56" fmla="*/ 2147483646 w 961"/>
              <a:gd name="T57" fmla="*/ 2147483646 h 303"/>
              <a:gd name="T58" fmla="*/ 2147483646 w 961"/>
              <a:gd name="T59" fmla="*/ 2147483646 h 303"/>
              <a:gd name="T60" fmla="*/ 2147483646 w 961"/>
              <a:gd name="T61" fmla="*/ 2147483646 h 303"/>
              <a:gd name="T62" fmla="*/ 2147483646 w 961"/>
              <a:gd name="T63" fmla="*/ 2147483646 h 303"/>
              <a:gd name="T64" fmla="*/ 2147483646 w 961"/>
              <a:gd name="T65" fmla="*/ 2147483646 h 303"/>
              <a:gd name="T66" fmla="*/ 2147483646 w 961"/>
              <a:gd name="T67" fmla="*/ 2147483646 h 303"/>
              <a:gd name="T68" fmla="*/ 2147483646 w 961"/>
              <a:gd name="T69" fmla="*/ 2147483646 h 303"/>
              <a:gd name="T70" fmla="*/ 2147483646 w 961"/>
              <a:gd name="T71" fmla="*/ 2147483646 h 3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61"/>
              <a:gd name="T109" fmla="*/ 0 h 303"/>
              <a:gd name="T110" fmla="*/ 961 w 961"/>
              <a:gd name="T111" fmla="*/ 303 h 3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61" h="303">
                <a:moveTo>
                  <a:pt x="0" y="152"/>
                </a:moveTo>
                <a:lnTo>
                  <a:pt x="1" y="164"/>
                </a:lnTo>
                <a:lnTo>
                  <a:pt x="7" y="177"/>
                </a:lnTo>
                <a:lnTo>
                  <a:pt x="17" y="189"/>
                </a:lnTo>
                <a:lnTo>
                  <a:pt x="28" y="203"/>
                </a:lnTo>
                <a:lnTo>
                  <a:pt x="46" y="215"/>
                </a:lnTo>
                <a:lnTo>
                  <a:pt x="63" y="226"/>
                </a:lnTo>
                <a:lnTo>
                  <a:pt x="85" y="237"/>
                </a:lnTo>
                <a:lnTo>
                  <a:pt x="113" y="247"/>
                </a:lnTo>
                <a:lnTo>
                  <a:pt x="139" y="258"/>
                </a:lnTo>
                <a:lnTo>
                  <a:pt x="172" y="266"/>
                </a:lnTo>
                <a:lnTo>
                  <a:pt x="205" y="274"/>
                </a:lnTo>
                <a:lnTo>
                  <a:pt x="241" y="281"/>
                </a:lnTo>
                <a:lnTo>
                  <a:pt x="277" y="287"/>
                </a:lnTo>
                <a:lnTo>
                  <a:pt x="315" y="292"/>
                </a:lnTo>
                <a:lnTo>
                  <a:pt x="355" y="296"/>
                </a:lnTo>
                <a:lnTo>
                  <a:pt x="396" y="299"/>
                </a:lnTo>
                <a:lnTo>
                  <a:pt x="438" y="302"/>
                </a:lnTo>
                <a:lnTo>
                  <a:pt x="481" y="302"/>
                </a:lnTo>
                <a:lnTo>
                  <a:pt x="520" y="302"/>
                </a:lnTo>
                <a:lnTo>
                  <a:pt x="563" y="299"/>
                </a:lnTo>
                <a:lnTo>
                  <a:pt x="604" y="295"/>
                </a:lnTo>
                <a:lnTo>
                  <a:pt x="643" y="292"/>
                </a:lnTo>
                <a:lnTo>
                  <a:pt x="682" y="287"/>
                </a:lnTo>
                <a:lnTo>
                  <a:pt x="720" y="281"/>
                </a:lnTo>
                <a:lnTo>
                  <a:pt x="754" y="274"/>
                </a:lnTo>
                <a:lnTo>
                  <a:pt x="787" y="266"/>
                </a:lnTo>
                <a:lnTo>
                  <a:pt x="820" y="258"/>
                </a:lnTo>
                <a:lnTo>
                  <a:pt x="848" y="247"/>
                </a:lnTo>
                <a:lnTo>
                  <a:pt x="873" y="237"/>
                </a:lnTo>
                <a:lnTo>
                  <a:pt x="894" y="226"/>
                </a:lnTo>
                <a:lnTo>
                  <a:pt x="916" y="215"/>
                </a:lnTo>
                <a:lnTo>
                  <a:pt x="930" y="203"/>
                </a:lnTo>
                <a:lnTo>
                  <a:pt x="942" y="189"/>
                </a:lnTo>
                <a:lnTo>
                  <a:pt x="952" y="177"/>
                </a:lnTo>
                <a:lnTo>
                  <a:pt x="958" y="164"/>
                </a:lnTo>
                <a:lnTo>
                  <a:pt x="960" y="152"/>
                </a:lnTo>
                <a:lnTo>
                  <a:pt x="958" y="137"/>
                </a:lnTo>
                <a:lnTo>
                  <a:pt x="952" y="124"/>
                </a:lnTo>
                <a:lnTo>
                  <a:pt x="942" y="112"/>
                </a:lnTo>
                <a:lnTo>
                  <a:pt x="930" y="98"/>
                </a:lnTo>
                <a:lnTo>
                  <a:pt x="916" y="87"/>
                </a:lnTo>
                <a:lnTo>
                  <a:pt x="894" y="76"/>
                </a:lnTo>
                <a:lnTo>
                  <a:pt x="871" y="65"/>
                </a:lnTo>
                <a:lnTo>
                  <a:pt x="848" y="54"/>
                </a:lnTo>
                <a:lnTo>
                  <a:pt x="820" y="43"/>
                </a:lnTo>
                <a:lnTo>
                  <a:pt x="787" y="34"/>
                </a:lnTo>
                <a:lnTo>
                  <a:pt x="754" y="28"/>
                </a:lnTo>
                <a:lnTo>
                  <a:pt x="717" y="21"/>
                </a:lnTo>
                <a:lnTo>
                  <a:pt x="682" y="14"/>
                </a:lnTo>
                <a:lnTo>
                  <a:pt x="643" y="10"/>
                </a:lnTo>
                <a:lnTo>
                  <a:pt x="604" y="6"/>
                </a:lnTo>
                <a:lnTo>
                  <a:pt x="563" y="3"/>
                </a:lnTo>
                <a:lnTo>
                  <a:pt x="520" y="1"/>
                </a:lnTo>
                <a:lnTo>
                  <a:pt x="478" y="0"/>
                </a:lnTo>
                <a:lnTo>
                  <a:pt x="438" y="1"/>
                </a:lnTo>
                <a:lnTo>
                  <a:pt x="396" y="3"/>
                </a:lnTo>
                <a:lnTo>
                  <a:pt x="355" y="6"/>
                </a:lnTo>
                <a:lnTo>
                  <a:pt x="315" y="10"/>
                </a:lnTo>
                <a:lnTo>
                  <a:pt x="277" y="14"/>
                </a:lnTo>
                <a:lnTo>
                  <a:pt x="239" y="21"/>
                </a:lnTo>
                <a:lnTo>
                  <a:pt x="205" y="28"/>
                </a:lnTo>
                <a:lnTo>
                  <a:pt x="172" y="34"/>
                </a:lnTo>
                <a:lnTo>
                  <a:pt x="139" y="44"/>
                </a:lnTo>
                <a:lnTo>
                  <a:pt x="113" y="54"/>
                </a:lnTo>
                <a:lnTo>
                  <a:pt x="85" y="65"/>
                </a:lnTo>
                <a:lnTo>
                  <a:pt x="63" y="76"/>
                </a:lnTo>
                <a:lnTo>
                  <a:pt x="46" y="87"/>
                </a:lnTo>
                <a:lnTo>
                  <a:pt x="28" y="98"/>
                </a:lnTo>
                <a:lnTo>
                  <a:pt x="17" y="112"/>
                </a:lnTo>
                <a:lnTo>
                  <a:pt x="7" y="125"/>
                </a:lnTo>
                <a:lnTo>
                  <a:pt x="1" y="137"/>
                </a:lnTo>
                <a:lnTo>
                  <a:pt x="0" y="15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1" name="Freeform 20">
            <a:extLst>
              <a:ext uri="{FF2B5EF4-FFF2-40B4-BE49-F238E27FC236}">
                <a16:creationId xmlns:a16="http://schemas.microsoft.com/office/drawing/2014/main" id="{C6DFA201-D52A-4954-8352-2385222E1EF0}"/>
              </a:ext>
            </a:extLst>
          </p:cNvPr>
          <p:cNvSpPr>
            <a:spLocks/>
          </p:cNvSpPr>
          <p:nvPr/>
        </p:nvSpPr>
        <p:spPr bwMode="auto">
          <a:xfrm>
            <a:off x="1325563" y="3035300"/>
            <a:ext cx="1284287" cy="431800"/>
          </a:xfrm>
          <a:custGeom>
            <a:avLst/>
            <a:gdLst>
              <a:gd name="T0" fmla="*/ 2147483646 w 809"/>
              <a:gd name="T1" fmla="*/ 2147483646 h 272"/>
              <a:gd name="T2" fmla="*/ 2147483646 w 809"/>
              <a:gd name="T3" fmla="*/ 0 h 272"/>
              <a:gd name="T4" fmla="*/ 0 w 809"/>
              <a:gd name="T5" fmla="*/ 0 h 272"/>
              <a:gd name="T6" fmla="*/ 0 w 809"/>
              <a:gd name="T7" fmla="*/ 2147483646 h 272"/>
              <a:gd name="T8" fmla="*/ 2147483646 w 809"/>
              <a:gd name="T9" fmla="*/ 2147483646 h 272"/>
              <a:gd name="T10" fmla="*/ 0 60000 65536"/>
              <a:gd name="T11" fmla="*/ 0 60000 65536"/>
              <a:gd name="T12" fmla="*/ 0 60000 65536"/>
              <a:gd name="T13" fmla="*/ 0 60000 65536"/>
              <a:gd name="T14" fmla="*/ 0 60000 65536"/>
              <a:gd name="T15" fmla="*/ 0 w 809"/>
              <a:gd name="T16" fmla="*/ 0 h 272"/>
              <a:gd name="T17" fmla="*/ 809 w 809"/>
              <a:gd name="T18" fmla="*/ 272 h 272"/>
            </a:gdLst>
            <a:ahLst/>
            <a:cxnLst>
              <a:cxn ang="T10">
                <a:pos x="T0" y="T1"/>
              </a:cxn>
              <a:cxn ang="T11">
                <a:pos x="T2" y="T3"/>
              </a:cxn>
              <a:cxn ang="T12">
                <a:pos x="T4" y="T5"/>
              </a:cxn>
              <a:cxn ang="T13">
                <a:pos x="T6" y="T7"/>
              </a:cxn>
              <a:cxn ang="T14">
                <a:pos x="T8" y="T9"/>
              </a:cxn>
            </a:cxnLst>
            <a:rect l="T15" t="T16" r="T17" b="T18"/>
            <a:pathLst>
              <a:path w="809" h="272">
                <a:moveTo>
                  <a:pt x="808" y="271"/>
                </a:moveTo>
                <a:lnTo>
                  <a:pt x="808" y="0"/>
                </a:lnTo>
                <a:lnTo>
                  <a:pt x="0" y="0"/>
                </a:lnTo>
                <a:lnTo>
                  <a:pt x="0" y="271"/>
                </a:lnTo>
                <a:lnTo>
                  <a:pt x="808" y="27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2" name="Freeform 21">
            <a:extLst>
              <a:ext uri="{FF2B5EF4-FFF2-40B4-BE49-F238E27FC236}">
                <a16:creationId xmlns:a16="http://schemas.microsoft.com/office/drawing/2014/main" id="{A34CFBC6-5534-4879-885D-D1A122CB291B}"/>
              </a:ext>
            </a:extLst>
          </p:cNvPr>
          <p:cNvSpPr>
            <a:spLocks/>
          </p:cNvSpPr>
          <p:nvPr/>
        </p:nvSpPr>
        <p:spPr bwMode="auto">
          <a:xfrm>
            <a:off x="3124200" y="3035300"/>
            <a:ext cx="1446213" cy="414338"/>
          </a:xfrm>
          <a:custGeom>
            <a:avLst/>
            <a:gdLst>
              <a:gd name="T0" fmla="*/ 2147483646 w 911"/>
              <a:gd name="T1" fmla="*/ 2147483646 h 261"/>
              <a:gd name="T2" fmla="*/ 2147483646 w 911"/>
              <a:gd name="T3" fmla="*/ 0 h 261"/>
              <a:gd name="T4" fmla="*/ 0 w 911"/>
              <a:gd name="T5" fmla="*/ 0 h 261"/>
              <a:gd name="T6" fmla="*/ 0 w 911"/>
              <a:gd name="T7" fmla="*/ 2147483646 h 261"/>
              <a:gd name="T8" fmla="*/ 2147483646 w 911"/>
              <a:gd name="T9" fmla="*/ 2147483646 h 261"/>
              <a:gd name="T10" fmla="*/ 0 60000 65536"/>
              <a:gd name="T11" fmla="*/ 0 60000 65536"/>
              <a:gd name="T12" fmla="*/ 0 60000 65536"/>
              <a:gd name="T13" fmla="*/ 0 60000 65536"/>
              <a:gd name="T14" fmla="*/ 0 60000 65536"/>
              <a:gd name="T15" fmla="*/ 0 w 911"/>
              <a:gd name="T16" fmla="*/ 0 h 261"/>
              <a:gd name="T17" fmla="*/ 911 w 911"/>
              <a:gd name="T18" fmla="*/ 261 h 261"/>
            </a:gdLst>
            <a:ahLst/>
            <a:cxnLst>
              <a:cxn ang="T10">
                <a:pos x="T0" y="T1"/>
              </a:cxn>
              <a:cxn ang="T11">
                <a:pos x="T2" y="T3"/>
              </a:cxn>
              <a:cxn ang="T12">
                <a:pos x="T4" y="T5"/>
              </a:cxn>
              <a:cxn ang="T13">
                <a:pos x="T6" y="T7"/>
              </a:cxn>
              <a:cxn ang="T14">
                <a:pos x="T8" y="T9"/>
              </a:cxn>
            </a:cxnLst>
            <a:rect l="T15" t="T16" r="T17" b="T18"/>
            <a:pathLst>
              <a:path w="911" h="261">
                <a:moveTo>
                  <a:pt x="910" y="260"/>
                </a:moveTo>
                <a:lnTo>
                  <a:pt x="910" y="0"/>
                </a:lnTo>
                <a:lnTo>
                  <a:pt x="0" y="0"/>
                </a:lnTo>
                <a:lnTo>
                  <a:pt x="0" y="260"/>
                </a:lnTo>
                <a:lnTo>
                  <a:pt x="910" y="26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3" name="Freeform 22">
            <a:extLst>
              <a:ext uri="{FF2B5EF4-FFF2-40B4-BE49-F238E27FC236}">
                <a16:creationId xmlns:a16="http://schemas.microsoft.com/office/drawing/2014/main" id="{A027C2D9-76F3-4AA4-950F-28FC5D6CF547}"/>
              </a:ext>
            </a:extLst>
          </p:cNvPr>
          <p:cNvSpPr>
            <a:spLocks/>
          </p:cNvSpPr>
          <p:nvPr/>
        </p:nvSpPr>
        <p:spPr bwMode="auto">
          <a:xfrm>
            <a:off x="2908300" y="2273300"/>
            <a:ext cx="722313" cy="484188"/>
          </a:xfrm>
          <a:custGeom>
            <a:avLst/>
            <a:gdLst>
              <a:gd name="T0" fmla="*/ 2147483646 w 455"/>
              <a:gd name="T1" fmla="*/ 0 h 305"/>
              <a:gd name="T2" fmla="*/ 2147483646 w 455"/>
              <a:gd name="T3" fmla="*/ 2147483646 h 305"/>
              <a:gd name="T4" fmla="*/ 0 w 455"/>
              <a:gd name="T5" fmla="*/ 2147483646 h 305"/>
              <a:gd name="T6" fmla="*/ 2147483646 w 455"/>
              <a:gd name="T7" fmla="*/ 0 h 305"/>
              <a:gd name="T8" fmla="*/ 0 60000 65536"/>
              <a:gd name="T9" fmla="*/ 0 60000 65536"/>
              <a:gd name="T10" fmla="*/ 0 60000 65536"/>
              <a:gd name="T11" fmla="*/ 0 60000 65536"/>
              <a:gd name="T12" fmla="*/ 0 w 455"/>
              <a:gd name="T13" fmla="*/ 0 h 305"/>
              <a:gd name="T14" fmla="*/ 455 w 455"/>
              <a:gd name="T15" fmla="*/ 305 h 305"/>
            </a:gdLst>
            <a:ahLst/>
            <a:cxnLst>
              <a:cxn ang="T8">
                <a:pos x="T0" y="T1"/>
              </a:cxn>
              <a:cxn ang="T9">
                <a:pos x="T2" y="T3"/>
              </a:cxn>
              <a:cxn ang="T10">
                <a:pos x="T4" y="T5"/>
              </a:cxn>
              <a:cxn ang="T11">
                <a:pos x="T6" y="T7"/>
              </a:cxn>
            </a:cxnLst>
            <a:rect l="T12" t="T13" r="T14" b="T15"/>
            <a:pathLst>
              <a:path w="455" h="305">
                <a:moveTo>
                  <a:pt x="226" y="0"/>
                </a:moveTo>
                <a:lnTo>
                  <a:pt x="454" y="304"/>
                </a:lnTo>
                <a:lnTo>
                  <a:pt x="0" y="304"/>
                </a:lnTo>
                <a:lnTo>
                  <a:pt x="226" y="0"/>
                </a:lnTo>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34" name="Rectangle 23">
            <a:extLst>
              <a:ext uri="{FF2B5EF4-FFF2-40B4-BE49-F238E27FC236}">
                <a16:creationId xmlns:a16="http://schemas.microsoft.com/office/drawing/2014/main" id="{98E3AA1A-C101-4525-A56D-553C59036F55}"/>
              </a:ext>
            </a:extLst>
          </p:cNvPr>
          <p:cNvSpPr>
            <a:spLocks noChangeArrowheads="1"/>
          </p:cNvSpPr>
          <p:nvPr/>
        </p:nvSpPr>
        <p:spPr bwMode="auto">
          <a:xfrm>
            <a:off x="3060700" y="2425700"/>
            <a:ext cx="4778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chemeClr val="accent2"/>
                </a:solidFill>
                <a:latin typeface="Arial" panose="020B0604020202020204" pitchFamily="34" charset="0"/>
                <a:ea typeface="MS PGothic" panose="020B0600070205080204" pitchFamily="34" charset="-128"/>
              </a:rPr>
              <a:t>ISA</a:t>
            </a:r>
          </a:p>
        </p:txBody>
      </p:sp>
      <p:sp>
        <p:nvSpPr>
          <p:cNvPr id="38935" name="Rectangle 24">
            <a:extLst>
              <a:ext uri="{FF2B5EF4-FFF2-40B4-BE49-F238E27FC236}">
                <a16:creationId xmlns:a16="http://schemas.microsoft.com/office/drawing/2014/main" id="{6506D124-71B7-450D-8234-EDD1C5D754E3}"/>
              </a:ext>
            </a:extLst>
          </p:cNvPr>
          <p:cNvSpPr>
            <a:spLocks noChangeArrowheads="1"/>
          </p:cNvSpPr>
          <p:nvPr/>
        </p:nvSpPr>
        <p:spPr bwMode="auto">
          <a:xfrm>
            <a:off x="1308100" y="3117850"/>
            <a:ext cx="12795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Hourly_Emps</a:t>
            </a:r>
          </a:p>
        </p:txBody>
      </p:sp>
      <p:sp>
        <p:nvSpPr>
          <p:cNvPr id="38936" name="Rectangle 25">
            <a:extLst>
              <a:ext uri="{FF2B5EF4-FFF2-40B4-BE49-F238E27FC236}">
                <a16:creationId xmlns:a16="http://schemas.microsoft.com/office/drawing/2014/main" id="{6EF3C8FD-83F9-4BE5-8B61-47B5BDB17761}"/>
              </a:ext>
            </a:extLst>
          </p:cNvPr>
          <p:cNvSpPr>
            <a:spLocks noChangeArrowheads="1"/>
          </p:cNvSpPr>
          <p:nvPr/>
        </p:nvSpPr>
        <p:spPr bwMode="auto">
          <a:xfrm>
            <a:off x="3633788" y="2457450"/>
            <a:ext cx="10588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contractid</a:t>
            </a:r>
          </a:p>
        </p:txBody>
      </p:sp>
      <p:sp>
        <p:nvSpPr>
          <p:cNvPr id="38937" name="Rectangle 26">
            <a:extLst>
              <a:ext uri="{FF2B5EF4-FFF2-40B4-BE49-F238E27FC236}">
                <a16:creationId xmlns:a16="http://schemas.microsoft.com/office/drawing/2014/main" id="{E5470B4C-6758-497D-ACA2-18C949DBA976}"/>
              </a:ext>
            </a:extLst>
          </p:cNvPr>
          <p:cNvSpPr>
            <a:spLocks noChangeArrowheads="1"/>
          </p:cNvSpPr>
          <p:nvPr/>
        </p:nvSpPr>
        <p:spPr bwMode="auto">
          <a:xfrm>
            <a:off x="1612900" y="2120900"/>
            <a:ext cx="13557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hours_worked</a:t>
            </a:r>
          </a:p>
        </p:txBody>
      </p:sp>
      <p:sp>
        <p:nvSpPr>
          <p:cNvPr id="38938" name="Line 27">
            <a:extLst>
              <a:ext uri="{FF2B5EF4-FFF2-40B4-BE49-F238E27FC236}">
                <a16:creationId xmlns:a16="http://schemas.microsoft.com/office/drawing/2014/main" id="{1F2337A5-D6F3-413E-B11B-4D454630B683}"/>
              </a:ext>
            </a:extLst>
          </p:cNvPr>
          <p:cNvSpPr>
            <a:spLocks noChangeShapeType="1"/>
          </p:cNvSpPr>
          <p:nvPr/>
        </p:nvSpPr>
        <p:spPr bwMode="auto">
          <a:xfrm flipH="1">
            <a:off x="2146300" y="2730500"/>
            <a:ext cx="762000" cy="3048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9" name="Line 28">
            <a:extLst>
              <a:ext uri="{FF2B5EF4-FFF2-40B4-BE49-F238E27FC236}">
                <a16:creationId xmlns:a16="http://schemas.microsoft.com/office/drawing/2014/main" id="{8778AAB8-BC6F-48BF-A159-06D46F273C86}"/>
              </a:ext>
            </a:extLst>
          </p:cNvPr>
          <p:cNvSpPr>
            <a:spLocks noChangeShapeType="1"/>
          </p:cNvSpPr>
          <p:nvPr/>
        </p:nvSpPr>
        <p:spPr bwMode="auto">
          <a:xfrm>
            <a:off x="3602038" y="2749550"/>
            <a:ext cx="131762" cy="2857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0" name="Line 29">
            <a:extLst>
              <a:ext uri="{FF2B5EF4-FFF2-40B4-BE49-F238E27FC236}">
                <a16:creationId xmlns:a16="http://schemas.microsoft.com/office/drawing/2014/main" id="{BEB6BC7F-C01B-46A6-9890-B974BE78A766}"/>
              </a:ext>
            </a:extLst>
          </p:cNvPr>
          <p:cNvSpPr>
            <a:spLocks noChangeShapeType="1"/>
          </p:cNvSpPr>
          <p:nvPr/>
        </p:nvSpPr>
        <p:spPr bwMode="auto">
          <a:xfrm>
            <a:off x="3932238" y="2806700"/>
            <a:ext cx="0" cy="2286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1" name="Line 30">
            <a:extLst>
              <a:ext uri="{FF2B5EF4-FFF2-40B4-BE49-F238E27FC236}">
                <a16:creationId xmlns:a16="http://schemas.microsoft.com/office/drawing/2014/main" id="{0026DFFE-92CA-406D-A08B-C663338A6C1A}"/>
              </a:ext>
            </a:extLst>
          </p:cNvPr>
          <p:cNvSpPr>
            <a:spLocks noChangeShapeType="1"/>
          </p:cNvSpPr>
          <p:nvPr/>
        </p:nvSpPr>
        <p:spPr bwMode="auto">
          <a:xfrm flipH="1">
            <a:off x="1917700" y="2501900"/>
            <a:ext cx="228600" cy="5334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2" name="Line 33">
            <a:extLst>
              <a:ext uri="{FF2B5EF4-FFF2-40B4-BE49-F238E27FC236}">
                <a16:creationId xmlns:a16="http://schemas.microsoft.com/office/drawing/2014/main" id="{45DC6910-6415-4DA2-ADDE-46B76AA0D617}"/>
              </a:ext>
            </a:extLst>
          </p:cNvPr>
          <p:cNvSpPr>
            <a:spLocks noChangeShapeType="1"/>
          </p:cNvSpPr>
          <p:nvPr/>
        </p:nvSpPr>
        <p:spPr bwMode="auto">
          <a:xfrm flipV="1">
            <a:off x="3289300" y="2044700"/>
            <a:ext cx="0" cy="3175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19" name="Rectangle 30">
            <a:extLst>
              <a:ext uri="{FF2B5EF4-FFF2-40B4-BE49-F238E27FC236}">
                <a16:creationId xmlns:a16="http://schemas.microsoft.com/office/drawing/2014/main" id="{0B36BFE1-72F2-4BBD-BADF-3BD6E1C3E901}"/>
              </a:ext>
            </a:extLst>
          </p:cNvPr>
          <p:cNvSpPr>
            <a:spLocks noChangeArrowheads="1"/>
          </p:cNvSpPr>
          <p:nvPr/>
        </p:nvSpPr>
        <p:spPr bwMode="auto">
          <a:xfrm>
            <a:off x="223838" y="3752850"/>
            <a:ext cx="4652962"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lvl="2" eaLnBrk="1" hangingPunct="1">
              <a:lnSpc>
                <a:spcPct val="90000"/>
              </a:lnSpc>
            </a:pPr>
            <a:endParaRPr lang="en-US" altLang="en-US">
              <a:latin typeface="Comic Sans MS" panose="030F0702030302020204" pitchFamily="66" charset="0"/>
              <a:ea typeface="MS PGothic" panose="020B0600070205080204" pitchFamily="34" charset="-128"/>
            </a:endParaRPr>
          </a:p>
          <a:p>
            <a:pPr eaLnBrk="1" hangingPunct="1">
              <a:lnSpc>
                <a:spcPct val="90000"/>
              </a:lnSpc>
              <a:buFontTx/>
              <a:buChar char="•"/>
            </a:pPr>
            <a:r>
              <a:rPr lang="en-US" altLang="en-US">
                <a:latin typeface="Comic Sans MS" panose="030F0702030302020204" pitchFamily="66" charset="0"/>
                <a:ea typeface="MS PGothic" panose="020B0600070205080204" pitchFamily="34" charset="-128"/>
              </a:rPr>
              <a:t>No overlap and no covering constraints</a:t>
            </a:r>
          </a:p>
          <a:p>
            <a:pPr eaLnBrk="1" hangingPunct="1">
              <a:lnSpc>
                <a:spcPct val="90000"/>
              </a:lnSpc>
              <a:buFontTx/>
              <a:buChar char="•"/>
            </a:pPr>
            <a:r>
              <a:rPr lang="en-US" altLang="en-US">
                <a:latin typeface="Comic Sans MS" panose="030F0702030302020204" pitchFamily="66" charset="0"/>
                <a:ea typeface="MS PGothic" panose="020B0600070205080204" pitchFamily="34" charset="-128"/>
              </a:rPr>
              <a:t>Must delete Hourly_Emps tuple if a referenced Employees tuple is deleted. </a:t>
            </a:r>
          </a:p>
          <a:p>
            <a:pPr eaLnBrk="1" hangingPunct="1">
              <a:lnSpc>
                <a:spcPct val="90000"/>
              </a:lnSpc>
              <a:buFontTx/>
              <a:buChar char="•"/>
            </a:pPr>
            <a:r>
              <a:rPr lang="en-US" altLang="en-US">
                <a:latin typeface="Comic Sans MS" panose="030F0702030302020204" pitchFamily="66" charset="0"/>
                <a:ea typeface="MS PGothic" panose="020B0600070205080204" pitchFamily="34" charset="-128"/>
              </a:rPr>
              <a:t>Must delete Contract_Emps tuple if a referenced Employees tuple is deleted</a:t>
            </a:r>
          </a:p>
        </p:txBody>
      </p:sp>
      <p:sp>
        <p:nvSpPr>
          <p:cNvPr id="32" name="Rectangle 31">
            <a:extLst>
              <a:ext uri="{FF2B5EF4-FFF2-40B4-BE49-F238E27FC236}">
                <a16:creationId xmlns:a16="http://schemas.microsoft.com/office/drawing/2014/main" id="{EFFDB3C0-3744-4154-81A1-1333ABA3B5C6}"/>
              </a:ext>
            </a:extLst>
          </p:cNvPr>
          <p:cNvSpPr/>
          <p:nvPr/>
        </p:nvSpPr>
        <p:spPr>
          <a:xfrm>
            <a:off x="4865688" y="687388"/>
            <a:ext cx="4054475" cy="3810000"/>
          </a:xfrm>
          <a:prstGeom prst="rect">
            <a:avLst/>
          </a:prstGeom>
        </p:spPr>
        <p:txBody>
          <a:bodyPr>
            <a:spAutoFit/>
          </a:bodyPr>
          <a:lstStyle/>
          <a:p>
            <a:pPr eaLnBrk="1" fontAlgn="auto" hangingPunct="1">
              <a:spcBef>
                <a:spcPts val="0"/>
              </a:spcBef>
              <a:spcAft>
                <a:spcPts val="0"/>
              </a:spcAft>
              <a:defRPr/>
            </a:pPr>
            <a:r>
              <a:rPr lang="en-US" altLang="en-US" sz="2000" dirty="0">
                <a:solidFill>
                  <a:schemeClr val="accent2"/>
                </a:solidFill>
                <a:latin typeface="+mn-lt"/>
              </a:rPr>
              <a:t>3 relation design</a:t>
            </a:r>
          </a:p>
          <a:p>
            <a:pPr eaLnBrk="1" fontAlgn="auto" hangingPunct="1">
              <a:spcBef>
                <a:spcPts val="0"/>
              </a:spcBef>
              <a:spcAft>
                <a:spcPts val="0"/>
              </a:spcAft>
              <a:defRPr/>
            </a:pPr>
            <a:endParaRPr lang="en-US" altLang="en-US" sz="2000" dirty="0">
              <a:solidFill>
                <a:schemeClr val="accent2"/>
              </a:solidFill>
              <a:latin typeface="+mn-lt"/>
            </a:endParaRPr>
          </a:p>
          <a:p>
            <a:pPr marL="285750" indent="-285750" eaLnBrk="1" fontAlgn="auto" hangingPunct="1">
              <a:lnSpc>
                <a:spcPct val="90000"/>
              </a:lnSpc>
              <a:spcBef>
                <a:spcPts val="0"/>
              </a:spcBef>
              <a:spcAft>
                <a:spcPts val="0"/>
              </a:spcAft>
              <a:buSzPct val="75000"/>
              <a:buFont typeface="Arial" panose="020B0604020202020204" pitchFamily="34" charset="0"/>
              <a:buChar char="•"/>
              <a:defRPr/>
            </a:pPr>
            <a:r>
              <a:rPr lang="en-US" altLang="en-US" sz="1600" dirty="0">
                <a:latin typeface="+mn-lt"/>
              </a:rPr>
              <a:t>Employees(</a:t>
            </a:r>
            <a:r>
              <a:rPr lang="en-US" altLang="en-US" sz="1600" u="sng" dirty="0" err="1">
                <a:latin typeface="+mn-lt"/>
              </a:rPr>
              <a:t>ssn</a:t>
            </a:r>
            <a:r>
              <a:rPr lang="en-US" altLang="en-US" sz="1600" dirty="0">
                <a:latin typeface="+mn-lt"/>
              </a:rPr>
              <a:t>, name, lot, PRIMARY KEY(</a:t>
            </a:r>
            <a:r>
              <a:rPr lang="en-US" altLang="en-US" sz="1600" dirty="0" err="1">
                <a:latin typeface="+mn-lt"/>
              </a:rPr>
              <a:t>ssn</a:t>
            </a:r>
            <a:r>
              <a:rPr lang="en-US" altLang="en-US" sz="1600" dirty="0">
                <a:latin typeface="+mn-lt"/>
              </a:rPr>
              <a:t>))</a:t>
            </a:r>
          </a:p>
          <a:p>
            <a:pPr marL="285750" indent="-285750" eaLnBrk="1" fontAlgn="auto" hangingPunct="1">
              <a:lnSpc>
                <a:spcPct val="90000"/>
              </a:lnSpc>
              <a:spcBef>
                <a:spcPts val="0"/>
              </a:spcBef>
              <a:spcAft>
                <a:spcPts val="0"/>
              </a:spcAft>
              <a:buFont typeface="Arial" panose="020B0604020202020204" pitchFamily="34" charset="0"/>
              <a:buChar char="•"/>
              <a:defRPr/>
            </a:pPr>
            <a:r>
              <a:rPr lang="en-US" altLang="en-US" sz="1600" i="1" dirty="0" err="1">
                <a:latin typeface="+mn-lt"/>
              </a:rPr>
              <a:t>Hourly_Emps</a:t>
            </a:r>
            <a:r>
              <a:rPr lang="en-US" altLang="en-US" sz="1600" dirty="0">
                <a:latin typeface="+mn-lt"/>
              </a:rPr>
              <a:t> (</a:t>
            </a:r>
            <a:r>
              <a:rPr lang="en-US" altLang="en-US" sz="1600" dirty="0" err="1">
                <a:latin typeface="+mn-lt"/>
              </a:rPr>
              <a:t>h</a:t>
            </a:r>
            <a:r>
              <a:rPr lang="en-US" altLang="en-US" sz="1600" i="1" u="sng" dirty="0" err="1">
                <a:latin typeface="+mn-lt"/>
              </a:rPr>
              <a:t>ssn</a:t>
            </a:r>
            <a:r>
              <a:rPr lang="en-US" altLang="en-US" sz="1600" i="1" u="sng" dirty="0">
                <a:latin typeface="+mn-lt"/>
              </a:rPr>
              <a:t>,</a:t>
            </a:r>
            <a:r>
              <a:rPr lang="en-US" altLang="en-US" sz="1600" dirty="0">
                <a:latin typeface="+mn-lt"/>
              </a:rPr>
              <a:t> </a:t>
            </a:r>
            <a:r>
              <a:rPr lang="en-US" altLang="en-US" sz="1600" i="1" dirty="0" err="1">
                <a:latin typeface="+mn-lt"/>
              </a:rPr>
              <a:t>hourly_wages</a:t>
            </a:r>
            <a:r>
              <a:rPr lang="en-US" altLang="en-US" sz="1600" dirty="0">
                <a:latin typeface="+mn-lt"/>
              </a:rPr>
              <a:t>, </a:t>
            </a:r>
            <a:r>
              <a:rPr lang="en-US" altLang="en-US" sz="1600" i="1" dirty="0" err="1">
                <a:latin typeface="+mn-lt"/>
              </a:rPr>
              <a:t>hours_worked</a:t>
            </a:r>
            <a:r>
              <a:rPr lang="en-US" altLang="en-US" sz="1600" i="1" dirty="0">
                <a:latin typeface="+mn-lt"/>
              </a:rPr>
              <a:t>,</a:t>
            </a:r>
            <a:r>
              <a:rPr lang="en-US" altLang="en-US" sz="1600" dirty="0">
                <a:latin typeface="+mn-lt"/>
              </a:rPr>
              <a:t> </a:t>
            </a:r>
          </a:p>
          <a:p>
            <a:pPr eaLnBrk="1" fontAlgn="auto" hangingPunct="1">
              <a:lnSpc>
                <a:spcPct val="90000"/>
              </a:lnSpc>
              <a:spcBef>
                <a:spcPts val="0"/>
              </a:spcBef>
              <a:spcAft>
                <a:spcPts val="0"/>
              </a:spcAft>
              <a:defRPr/>
            </a:pPr>
            <a:r>
              <a:rPr lang="en-US" altLang="en-US" sz="1600" dirty="0">
                <a:latin typeface="+mn-lt"/>
              </a:rPr>
              <a:t>      PRIMARY KEY (</a:t>
            </a:r>
            <a:r>
              <a:rPr lang="en-US" altLang="en-US" sz="1600" dirty="0" err="1">
                <a:latin typeface="+mn-lt"/>
              </a:rPr>
              <a:t>hssn</a:t>
            </a:r>
            <a:r>
              <a:rPr lang="en-US" altLang="en-US" sz="1600" dirty="0">
                <a:latin typeface="+mn-lt"/>
              </a:rPr>
              <a:t>), </a:t>
            </a:r>
          </a:p>
          <a:p>
            <a:pPr eaLnBrk="1" fontAlgn="auto" hangingPunct="1">
              <a:lnSpc>
                <a:spcPct val="90000"/>
              </a:lnSpc>
              <a:spcBef>
                <a:spcPts val="0"/>
              </a:spcBef>
              <a:spcAft>
                <a:spcPts val="0"/>
              </a:spcAft>
              <a:defRPr/>
            </a:pPr>
            <a:r>
              <a:rPr lang="en-US" altLang="en-US" sz="1600" dirty="0">
                <a:latin typeface="+mn-lt"/>
              </a:rPr>
              <a:t>      FOREIGN KEY (</a:t>
            </a:r>
            <a:r>
              <a:rPr lang="en-US" altLang="en-US" sz="1600" dirty="0" err="1">
                <a:latin typeface="+mn-lt"/>
              </a:rPr>
              <a:t>hssn</a:t>
            </a:r>
            <a:r>
              <a:rPr lang="en-US" altLang="en-US" sz="1600" dirty="0">
                <a:latin typeface="+mn-lt"/>
              </a:rPr>
              <a:t>) references</a:t>
            </a:r>
          </a:p>
          <a:p>
            <a:pPr eaLnBrk="1" fontAlgn="auto" hangingPunct="1">
              <a:lnSpc>
                <a:spcPct val="90000"/>
              </a:lnSpc>
              <a:spcBef>
                <a:spcPts val="0"/>
              </a:spcBef>
              <a:spcAft>
                <a:spcPts val="0"/>
              </a:spcAft>
              <a:defRPr/>
            </a:pPr>
            <a:r>
              <a:rPr lang="en-US" altLang="en-US" sz="1600" dirty="0">
                <a:latin typeface="+mn-lt"/>
              </a:rPr>
              <a:t>      Employees(</a:t>
            </a:r>
            <a:r>
              <a:rPr lang="en-US" altLang="en-US" sz="1600" dirty="0" err="1">
                <a:latin typeface="+mn-lt"/>
              </a:rPr>
              <a:t>ssn</a:t>
            </a:r>
            <a:r>
              <a:rPr lang="en-US" altLang="en-US" sz="1600" dirty="0">
                <a:latin typeface="+mn-lt"/>
              </a:rPr>
              <a:t>) on delete cascade)</a:t>
            </a:r>
          </a:p>
          <a:p>
            <a:pPr marL="285750" indent="-285750" eaLnBrk="1" fontAlgn="auto" hangingPunct="1">
              <a:lnSpc>
                <a:spcPct val="90000"/>
              </a:lnSpc>
              <a:spcBef>
                <a:spcPts val="0"/>
              </a:spcBef>
              <a:spcAft>
                <a:spcPts val="0"/>
              </a:spcAft>
              <a:buFont typeface="Arial" panose="020B0604020202020204" pitchFamily="34" charset="0"/>
              <a:buChar char="•"/>
              <a:defRPr/>
            </a:pPr>
            <a:endParaRPr lang="en-US" altLang="en-US" sz="1600" dirty="0">
              <a:latin typeface="+mn-lt"/>
            </a:endParaRPr>
          </a:p>
          <a:p>
            <a:pPr marL="285750" indent="-285750" eaLnBrk="1" fontAlgn="auto" hangingPunct="1">
              <a:lnSpc>
                <a:spcPct val="90000"/>
              </a:lnSpc>
              <a:spcBef>
                <a:spcPts val="0"/>
              </a:spcBef>
              <a:spcAft>
                <a:spcPts val="0"/>
              </a:spcAft>
              <a:buFont typeface="Arial" panose="020B0604020202020204" pitchFamily="34" charset="0"/>
              <a:buChar char="•"/>
              <a:defRPr/>
            </a:pPr>
            <a:r>
              <a:rPr lang="en-US" altLang="en-US" sz="1600" dirty="0" err="1">
                <a:latin typeface="+mn-lt"/>
              </a:rPr>
              <a:t>Contract_Emps</a:t>
            </a:r>
            <a:r>
              <a:rPr lang="en-US" altLang="en-US" sz="1600" dirty="0">
                <a:latin typeface="+mn-lt"/>
              </a:rPr>
              <a:t>(</a:t>
            </a:r>
            <a:r>
              <a:rPr lang="en-US" altLang="en-US" sz="1600" dirty="0" err="1">
                <a:latin typeface="+mn-lt"/>
              </a:rPr>
              <a:t>c</a:t>
            </a:r>
            <a:r>
              <a:rPr lang="en-US" altLang="en-US" sz="1600" u="sng" dirty="0" err="1">
                <a:latin typeface="+mn-lt"/>
              </a:rPr>
              <a:t>ssn</a:t>
            </a:r>
            <a:r>
              <a:rPr lang="en-US" altLang="en-US" sz="1600" dirty="0">
                <a:latin typeface="+mn-lt"/>
              </a:rPr>
              <a:t>, </a:t>
            </a:r>
            <a:r>
              <a:rPr lang="en-US" altLang="en-US" sz="1600" dirty="0" err="1">
                <a:latin typeface="+mn-lt"/>
              </a:rPr>
              <a:t>contractid</a:t>
            </a:r>
            <a:r>
              <a:rPr lang="en-US" altLang="en-US" sz="1600" dirty="0">
                <a:latin typeface="+mn-lt"/>
              </a:rPr>
              <a:t>, </a:t>
            </a:r>
          </a:p>
          <a:p>
            <a:pPr eaLnBrk="1" fontAlgn="auto" hangingPunct="1">
              <a:lnSpc>
                <a:spcPct val="90000"/>
              </a:lnSpc>
              <a:spcBef>
                <a:spcPts val="0"/>
              </a:spcBef>
              <a:spcAft>
                <a:spcPts val="0"/>
              </a:spcAft>
              <a:defRPr/>
            </a:pPr>
            <a:r>
              <a:rPr lang="en-US" altLang="en-US" sz="1600" dirty="0">
                <a:latin typeface="+mn-lt"/>
              </a:rPr>
              <a:t>      PRIMARY KEY (</a:t>
            </a:r>
            <a:r>
              <a:rPr lang="en-US" altLang="en-US" sz="1600" dirty="0" err="1">
                <a:latin typeface="+mn-lt"/>
              </a:rPr>
              <a:t>cssn</a:t>
            </a:r>
            <a:r>
              <a:rPr lang="en-US" altLang="en-US" sz="1600" dirty="0">
                <a:latin typeface="+mn-lt"/>
              </a:rPr>
              <a:t>), </a:t>
            </a:r>
          </a:p>
          <a:p>
            <a:pPr eaLnBrk="1" fontAlgn="auto" hangingPunct="1">
              <a:lnSpc>
                <a:spcPct val="90000"/>
              </a:lnSpc>
              <a:spcBef>
                <a:spcPts val="0"/>
              </a:spcBef>
              <a:spcAft>
                <a:spcPts val="0"/>
              </a:spcAft>
              <a:defRPr/>
            </a:pPr>
            <a:r>
              <a:rPr lang="en-US" altLang="en-US" sz="1600" dirty="0">
                <a:latin typeface="+mn-lt"/>
              </a:rPr>
              <a:t>      FOREIGN KEY(</a:t>
            </a:r>
            <a:r>
              <a:rPr lang="en-US" altLang="en-US" sz="1600" dirty="0" err="1">
                <a:latin typeface="+mn-lt"/>
              </a:rPr>
              <a:t>cssn</a:t>
            </a:r>
            <a:r>
              <a:rPr lang="en-US" altLang="en-US" sz="1600" dirty="0">
                <a:latin typeface="+mn-lt"/>
              </a:rPr>
              <a:t>) references </a:t>
            </a:r>
          </a:p>
          <a:p>
            <a:pPr eaLnBrk="1" fontAlgn="auto" hangingPunct="1">
              <a:lnSpc>
                <a:spcPct val="90000"/>
              </a:lnSpc>
              <a:spcBef>
                <a:spcPts val="0"/>
              </a:spcBef>
              <a:spcAft>
                <a:spcPts val="0"/>
              </a:spcAft>
              <a:defRPr/>
            </a:pPr>
            <a:r>
              <a:rPr lang="en-US" altLang="en-US" sz="1600" dirty="0">
                <a:latin typeface="+mn-lt"/>
              </a:rPr>
              <a:t>      Employees (</a:t>
            </a:r>
            <a:r>
              <a:rPr lang="en-US" altLang="en-US" sz="1600" dirty="0" err="1">
                <a:latin typeface="+mn-lt"/>
              </a:rPr>
              <a:t>ssn</a:t>
            </a:r>
            <a:r>
              <a:rPr lang="en-US" altLang="en-US" sz="1600" dirty="0">
                <a:latin typeface="+mn-lt"/>
              </a:rPr>
              <a:t>) on delete cascade</a:t>
            </a:r>
          </a:p>
          <a:p>
            <a:pPr marL="342900" indent="-342900" eaLnBrk="1" fontAlgn="auto" hangingPunct="1">
              <a:lnSpc>
                <a:spcPct val="90000"/>
              </a:lnSpc>
              <a:spcBef>
                <a:spcPts val="0"/>
              </a:spcBef>
              <a:spcAft>
                <a:spcPts val="0"/>
              </a:spcAft>
              <a:buFont typeface="Arial" panose="020B0604020202020204" pitchFamily="34" charset="0"/>
              <a:buChar char="•"/>
              <a:defRPr/>
            </a:pPr>
            <a:endParaRPr lang="en-US" altLang="en-US" dirty="0">
              <a:solidFill>
                <a:schemeClr val="accent2"/>
              </a:solidFill>
              <a:latin typeface="+mn-lt"/>
            </a:endParaRPr>
          </a:p>
          <a:p>
            <a:pPr eaLnBrk="1" fontAlgn="auto" hangingPunct="1">
              <a:lnSpc>
                <a:spcPct val="90000"/>
              </a:lnSpc>
              <a:spcBef>
                <a:spcPts val="0"/>
              </a:spcBef>
              <a:spcAft>
                <a:spcPts val="0"/>
              </a:spcAft>
              <a:defRPr/>
            </a:pPr>
            <a:r>
              <a:rPr lang="en-US" altLang="en-US" sz="1400" dirty="0">
                <a:solidFill>
                  <a:schemeClr val="accent2"/>
                </a:solidFill>
                <a:latin typeface="+mn-lt"/>
              </a:rPr>
              <a:t>Attribute types are omit due to limited space</a:t>
            </a:r>
            <a:endParaRPr lang="en-US" sz="1600" dirty="0">
              <a:latin typeface="+mn-lt"/>
            </a:endParaRPr>
          </a:p>
        </p:txBody>
      </p:sp>
      <p:sp>
        <p:nvSpPr>
          <p:cNvPr id="38945" name="TextBox 1">
            <a:extLst>
              <a:ext uri="{FF2B5EF4-FFF2-40B4-BE49-F238E27FC236}">
                <a16:creationId xmlns:a16="http://schemas.microsoft.com/office/drawing/2014/main" id="{23F937E4-E815-4A56-A40B-8D0234F33604}"/>
              </a:ext>
            </a:extLst>
          </p:cNvPr>
          <p:cNvSpPr txBox="1">
            <a:spLocks noChangeArrowheads="1"/>
          </p:cNvSpPr>
          <p:nvPr/>
        </p:nvSpPr>
        <p:spPr bwMode="auto">
          <a:xfrm>
            <a:off x="93663" y="66675"/>
            <a:ext cx="3127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latin typeface="Comic Sans MS" panose="030F0702030302020204" pitchFamily="66" charset="0"/>
                <a:ea typeface="MS PGothic" panose="020B0600070205080204" pitchFamily="34" charset="-128"/>
              </a:rPr>
              <a:t>ISA relationship set</a:t>
            </a:r>
          </a:p>
        </p:txBody>
      </p:sp>
      <p:sp>
        <p:nvSpPr>
          <p:cNvPr id="35874" name="Rectangle 1">
            <a:extLst>
              <a:ext uri="{FF2B5EF4-FFF2-40B4-BE49-F238E27FC236}">
                <a16:creationId xmlns:a16="http://schemas.microsoft.com/office/drawing/2014/main" id="{2D821E50-089C-426F-B10D-62098E389224}"/>
              </a:ext>
            </a:extLst>
          </p:cNvPr>
          <p:cNvSpPr>
            <a:spLocks noChangeArrowheads="1"/>
          </p:cNvSpPr>
          <p:nvPr/>
        </p:nvSpPr>
        <p:spPr bwMode="auto">
          <a:xfrm>
            <a:off x="4906963" y="4657725"/>
            <a:ext cx="3792537"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ct val="90000"/>
              </a:lnSpc>
              <a:buFont typeface="Arial" panose="020B0604020202020204" pitchFamily="34" charset="0"/>
              <a:buChar char="•"/>
            </a:pPr>
            <a:r>
              <a:rPr lang="en-US" altLang="en-US" sz="1600">
                <a:latin typeface="Comic Sans MS" panose="030F0702030302020204" pitchFamily="66" charset="0"/>
                <a:ea typeface="MS PGothic" panose="020B0600070205080204" pitchFamily="34" charset="-128"/>
              </a:rPr>
              <a:t>The no-covering constraint requires Employees relation since we have to keep information about employees who are not hourly nor contract employees.</a:t>
            </a:r>
          </a:p>
          <a:p>
            <a:pPr eaLnBrk="1" hangingPunct="1">
              <a:lnSpc>
                <a:spcPct val="90000"/>
              </a:lnSpc>
              <a:buFont typeface="Arial" panose="020B0604020202020204" pitchFamily="34" charset="0"/>
              <a:buChar char="•"/>
            </a:pPr>
            <a:r>
              <a:rPr lang="en-US" altLang="en-US" sz="1600">
                <a:solidFill>
                  <a:srgbClr val="FF0000"/>
                </a:solidFill>
                <a:latin typeface="Comic Sans MS" panose="030F0702030302020204" pitchFamily="66" charset="0"/>
                <a:ea typeface="MS PGothic" panose="020B0600070205080204" pitchFamily="34" charset="-128"/>
              </a:rPr>
              <a:t>No overlap constraint has to be enforced using a trigger.</a:t>
            </a:r>
          </a:p>
          <a:p>
            <a:pPr eaLnBrk="1" hangingPunct="1">
              <a:lnSpc>
                <a:spcPct val="90000"/>
              </a:lnSpc>
              <a:buFont typeface="Arial" panose="020B0604020202020204" pitchFamily="34" charset="0"/>
              <a:buChar char="•"/>
            </a:pPr>
            <a:endParaRPr lang="en-US" altLang="en-US" sz="1600">
              <a:latin typeface="Comic Sans MS" panose="030F0702030302020204" pitchFamily="66" charset="0"/>
              <a:ea typeface="MS PGothic"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9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19" grpId="0"/>
      <p:bldP spid="32" grpId="0"/>
      <p:bldP spid="3587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25851D4E-1981-4564-B52E-B97F723D18D6}"/>
              </a:ext>
            </a:extLst>
          </p:cNvPr>
          <p:cNvSpPr>
            <a:spLocks noChangeArrowheads="1"/>
          </p:cNvSpPr>
          <p:nvPr/>
        </p:nvSpPr>
        <p:spPr bwMode="auto">
          <a:xfrm>
            <a:off x="3124200" y="3111500"/>
            <a:ext cx="14652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Contract_Emps</a:t>
            </a:r>
          </a:p>
        </p:txBody>
      </p:sp>
      <p:sp>
        <p:nvSpPr>
          <p:cNvPr id="40963" name="Freeform 4">
            <a:extLst>
              <a:ext uri="{FF2B5EF4-FFF2-40B4-BE49-F238E27FC236}">
                <a16:creationId xmlns:a16="http://schemas.microsoft.com/office/drawing/2014/main" id="{68CB6C00-F9B9-4AAF-8E66-8AF8E10C8721}"/>
              </a:ext>
            </a:extLst>
          </p:cNvPr>
          <p:cNvSpPr>
            <a:spLocks/>
          </p:cNvSpPr>
          <p:nvPr/>
        </p:nvSpPr>
        <p:spPr bwMode="auto">
          <a:xfrm>
            <a:off x="1741488" y="976313"/>
            <a:ext cx="1055687" cy="390525"/>
          </a:xfrm>
          <a:custGeom>
            <a:avLst/>
            <a:gdLst>
              <a:gd name="T0" fmla="*/ 2147483646 w 665"/>
              <a:gd name="T1" fmla="*/ 2147483646 h 246"/>
              <a:gd name="T2" fmla="*/ 2147483646 w 665"/>
              <a:gd name="T3" fmla="*/ 2147483646 h 246"/>
              <a:gd name="T4" fmla="*/ 2147483646 w 665"/>
              <a:gd name="T5" fmla="*/ 2147483646 h 246"/>
              <a:gd name="T6" fmla="*/ 2147483646 w 665"/>
              <a:gd name="T7" fmla="*/ 2147483646 h 246"/>
              <a:gd name="T8" fmla="*/ 2147483646 w 665"/>
              <a:gd name="T9" fmla="*/ 2147483646 h 246"/>
              <a:gd name="T10" fmla="*/ 2147483646 w 665"/>
              <a:gd name="T11" fmla="*/ 2147483646 h 246"/>
              <a:gd name="T12" fmla="*/ 2147483646 w 665"/>
              <a:gd name="T13" fmla="*/ 2147483646 h 246"/>
              <a:gd name="T14" fmla="*/ 2147483646 w 665"/>
              <a:gd name="T15" fmla="*/ 2147483646 h 246"/>
              <a:gd name="T16" fmla="*/ 2147483646 w 665"/>
              <a:gd name="T17" fmla="*/ 2147483646 h 246"/>
              <a:gd name="T18" fmla="*/ 2147483646 w 665"/>
              <a:gd name="T19" fmla="*/ 2147483646 h 246"/>
              <a:gd name="T20" fmla="*/ 2147483646 w 665"/>
              <a:gd name="T21" fmla="*/ 2147483646 h 246"/>
              <a:gd name="T22" fmla="*/ 2147483646 w 665"/>
              <a:gd name="T23" fmla="*/ 2147483646 h 246"/>
              <a:gd name="T24" fmla="*/ 2147483646 w 665"/>
              <a:gd name="T25" fmla="*/ 2147483646 h 246"/>
              <a:gd name="T26" fmla="*/ 2147483646 w 665"/>
              <a:gd name="T27" fmla="*/ 2147483646 h 246"/>
              <a:gd name="T28" fmla="*/ 2147483646 w 665"/>
              <a:gd name="T29" fmla="*/ 2147483646 h 246"/>
              <a:gd name="T30" fmla="*/ 2147483646 w 665"/>
              <a:gd name="T31" fmla="*/ 2147483646 h 246"/>
              <a:gd name="T32" fmla="*/ 2147483646 w 665"/>
              <a:gd name="T33" fmla="*/ 2147483646 h 246"/>
              <a:gd name="T34" fmla="*/ 2147483646 w 665"/>
              <a:gd name="T35" fmla="*/ 2147483646 h 246"/>
              <a:gd name="T36" fmla="*/ 2147483646 w 665"/>
              <a:gd name="T37" fmla="*/ 2147483646 h 246"/>
              <a:gd name="T38" fmla="*/ 2147483646 w 665"/>
              <a:gd name="T39" fmla="*/ 2147483646 h 246"/>
              <a:gd name="T40" fmla="*/ 2147483646 w 665"/>
              <a:gd name="T41" fmla="*/ 2147483646 h 246"/>
              <a:gd name="T42" fmla="*/ 2147483646 w 665"/>
              <a:gd name="T43" fmla="*/ 2147483646 h 246"/>
              <a:gd name="T44" fmla="*/ 2147483646 w 665"/>
              <a:gd name="T45" fmla="*/ 2147483646 h 246"/>
              <a:gd name="T46" fmla="*/ 2147483646 w 665"/>
              <a:gd name="T47" fmla="*/ 2147483646 h 246"/>
              <a:gd name="T48" fmla="*/ 2147483646 w 665"/>
              <a:gd name="T49" fmla="*/ 2147483646 h 246"/>
              <a:gd name="T50" fmla="*/ 2147483646 w 665"/>
              <a:gd name="T51" fmla="*/ 2147483646 h 246"/>
              <a:gd name="T52" fmla="*/ 2147483646 w 665"/>
              <a:gd name="T53" fmla="*/ 2147483646 h 246"/>
              <a:gd name="T54" fmla="*/ 2147483646 w 665"/>
              <a:gd name="T55" fmla="*/ 2147483646 h 246"/>
              <a:gd name="T56" fmla="*/ 2147483646 w 665"/>
              <a:gd name="T57" fmla="*/ 2147483646 h 246"/>
              <a:gd name="T58" fmla="*/ 2147483646 w 665"/>
              <a:gd name="T59" fmla="*/ 2147483646 h 246"/>
              <a:gd name="T60" fmla="*/ 2147483646 w 665"/>
              <a:gd name="T61" fmla="*/ 2147483646 h 246"/>
              <a:gd name="T62" fmla="*/ 2147483646 w 665"/>
              <a:gd name="T63" fmla="*/ 2147483646 h 246"/>
              <a:gd name="T64" fmla="*/ 2147483646 w 665"/>
              <a:gd name="T65" fmla="*/ 2147483646 h 246"/>
              <a:gd name="T66" fmla="*/ 2147483646 w 665"/>
              <a:gd name="T67" fmla="*/ 2147483646 h 246"/>
              <a:gd name="T68" fmla="*/ 2147483646 w 665"/>
              <a:gd name="T69" fmla="*/ 2147483646 h 246"/>
              <a:gd name="T70" fmla="*/ 2147483646 w 665"/>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46"/>
              <a:gd name="T110" fmla="*/ 665 w 665"/>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46">
                <a:moveTo>
                  <a:pt x="664" y="123"/>
                </a:moveTo>
                <a:lnTo>
                  <a:pt x="662" y="111"/>
                </a:lnTo>
                <a:lnTo>
                  <a:pt x="658" y="101"/>
                </a:lnTo>
                <a:lnTo>
                  <a:pt x="653" y="90"/>
                </a:lnTo>
                <a:lnTo>
                  <a:pt x="644" y="80"/>
                </a:lnTo>
                <a:lnTo>
                  <a:pt x="633" y="70"/>
                </a:lnTo>
                <a:lnTo>
                  <a:pt x="620" y="62"/>
                </a:lnTo>
                <a:lnTo>
                  <a:pt x="604" y="52"/>
                </a:lnTo>
                <a:lnTo>
                  <a:pt x="587" y="43"/>
                </a:lnTo>
                <a:lnTo>
                  <a:pt x="567" y="35"/>
                </a:lnTo>
                <a:lnTo>
                  <a:pt x="546" y="28"/>
                </a:lnTo>
                <a:lnTo>
                  <a:pt x="522" y="23"/>
                </a:lnTo>
                <a:lnTo>
                  <a:pt x="498" y="17"/>
                </a:lnTo>
                <a:lnTo>
                  <a:pt x="473" y="11"/>
                </a:lnTo>
                <a:lnTo>
                  <a:pt x="446" y="8"/>
                </a:lnTo>
                <a:lnTo>
                  <a:pt x="418" y="4"/>
                </a:lnTo>
                <a:lnTo>
                  <a:pt x="389" y="2"/>
                </a:lnTo>
                <a:lnTo>
                  <a:pt x="361" y="1"/>
                </a:lnTo>
                <a:lnTo>
                  <a:pt x="332" y="0"/>
                </a:lnTo>
                <a:lnTo>
                  <a:pt x="303" y="1"/>
                </a:lnTo>
                <a:lnTo>
                  <a:pt x="275" y="2"/>
                </a:lnTo>
                <a:lnTo>
                  <a:pt x="246" y="4"/>
                </a:lnTo>
                <a:lnTo>
                  <a:pt x="218" y="8"/>
                </a:lnTo>
                <a:lnTo>
                  <a:pt x="192" y="11"/>
                </a:lnTo>
                <a:lnTo>
                  <a:pt x="166" y="17"/>
                </a:lnTo>
                <a:lnTo>
                  <a:pt x="141" y="23"/>
                </a:lnTo>
                <a:lnTo>
                  <a:pt x="119" y="28"/>
                </a:lnTo>
                <a:lnTo>
                  <a:pt x="98" y="35"/>
                </a:lnTo>
                <a:lnTo>
                  <a:pt x="78" y="43"/>
                </a:lnTo>
                <a:lnTo>
                  <a:pt x="60" y="52"/>
                </a:lnTo>
                <a:lnTo>
                  <a:pt x="45" y="62"/>
                </a:lnTo>
                <a:lnTo>
                  <a:pt x="31" y="70"/>
                </a:lnTo>
                <a:lnTo>
                  <a:pt x="21" y="80"/>
                </a:lnTo>
                <a:lnTo>
                  <a:pt x="11" y="90"/>
                </a:lnTo>
                <a:lnTo>
                  <a:pt x="5" y="101"/>
                </a:lnTo>
                <a:lnTo>
                  <a:pt x="1" y="111"/>
                </a:lnTo>
                <a:lnTo>
                  <a:pt x="0" y="123"/>
                </a:lnTo>
                <a:lnTo>
                  <a:pt x="1" y="133"/>
                </a:lnTo>
                <a:lnTo>
                  <a:pt x="5" y="143"/>
                </a:lnTo>
                <a:lnTo>
                  <a:pt x="11" y="154"/>
                </a:lnTo>
                <a:lnTo>
                  <a:pt x="21" y="164"/>
                </a:lnTo>
                <a:lnTo>
                  <a:pt x="31" y="174"/>
                </a:lnTo>
                <a:lnTo>
                  <a:pt x="45" y="184"/>
                </a:lnTo>
                <a:lnTo>
                  <a:pt x="60" y="193"/>
                </a:lnTo>
                <a:lnTo>
                  <a:pt x="78" y="201"/>
                </a:lnTo>
                <a:lnTo>
                  <a:pt x="98" y="209"/>
                </a:lnTo>
                <a:lnTo>
                  <a:pt x="119" y="216"/>
                </a:lnTo>
                <a:lnTo>
                  <a:pt x="141" y="223"/>
                </a:lnTo>
                <a:lnTo>
                  <a:pt x="166" y="228"/>
                </a:lnTo>
                <a:lnTo>
                  <a:pt x="192" y="233"/>
                </a:lnTo>
                <a:lnTo>
                  <a:pt x="218" y="238"/>
                </a:lnTo>
                <a:lnTo>
                  <a:pt x="246" y="240"/>
                </a:lnTo>
                <a:lnTo>
                  <a:pt x="275" y="242"/>
                </a:lnTo>
                <a:lnTo>
                  <a:pt x="303" y="245"/>
                </a:lnTo>
                <a:lnTo>
                  <a:pt x="332" y="245"/>
                </a:lnTo>
                <a:lnTo>
                  <a:pt x="361" y="245"/>
                </a:lnTo>
                <a:lnTo>
                  <a:pt x="389" y="242"/>
                </a:lnTo>
                <a:lnTo>
                  <a:pt x="418" y="240"/>
                </a:lnTo>
                <a:lnTo>
                  <a:pt x="446" y="238"/>
                </a:lnTo>
                <a:lnTo>
                  <a:pt x="473" y="233"/>
                </a:lnTo>
                <a:lnTo>
                  <a:pt x="498" y="228"/>
                </a:lnTo>
                <a:lnTo>
                  <a:pt x="522" y="223"/>
                </a:lnTo>
                <a:lnTo>
                  <a:pt x="546" y="216"/>
                </a:lnTo>
                <a:lnTo>
                  <a:pt x="567" y="209"/>
                </a:lnTo>
                <a:lnTo>
                  <a:pt x="587" y="201"/>
                </a:lnTo>
                <a:lnTo>
                  <a:pt x="604" y="193"/>
                </a:lnTo>
                <a:lnTo>
                  <a:pt x="620" y="184"/>
                </a:lnTo>
                <a:lnTo>
                  <a:pt x="633" y="174"/>
                </a:lnTo>
                <a:lnTo>
                  <a:pt x="644" y="164"/>
                </a:lnTo>
                <a:lnTo>
                  <a:pt x="653" y="154"/>
                </a:lnTo>
                <a:lnTo>
                  <a:pt x="658" y="143"/>
                </a:lnTo>
                <a:lnTo>
                  <a:pt x="662" y="133"/>
                </a:lnTo>
                <a:lnTo>
                  <a:pt x="664" y="12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64" name="Freeform 5">
            <a:extLst>
              <a:ext uri="{FF2B5EF4-FFF2-40B4-BE49-F238E27FC236}">
                <a16:creationId xmlns:a16="http://schemas.microsoft.com/office/drawing/2014/main" id="{760FF0C0-2707-4B8B-AC7F-DC023304521D}"/>
              </a:ext>
            </a:extLst>
          </p:cNvPr>
          <p:cNvSpPr>
            <a:spLocks/>
          </p:cNvSpPr>
          <p:nvPr/>
        </p:nvSpPr>
        <p:spPr bwMode="auto">
          <a:xfrm>
            <a:off x="3678238" y="976313"/>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2147483646 h 246"/>
              <a:gd name="T18" fmla="*/ 2147483646 w 664"/>
              <a:gd name="T19" fmla="*/ 2147483646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0" y="123"/>
                </a:moveTo>
                <a:lnTo>
                  <a:pt x="1" y="133"/>
                </a:lnTo>
                <a:lnTo>
                  <a:pt x="5" y="143"/>
                </a:lnTo>
                <a:lnTo>
                  <a:pt x="10" y="154"/>
                </a:lnTo>
                <a:lnTo>
                  <a:pt x="19" y="164"/>
                </a:lnTo>
                <a:lnTo>
                  <a:pt x="30" y="174"/>
                </a:lnTo>
                <a:lnTo>
                  <a:pt x="43" y="184"/>
                </a:lnTo>
                <a:lnTo>
                  <a:pt x="59" y="193"/>
                </a:lnTo>
                <a:lnTo>
                  <a:pt x="76" y="201"/>
                </a:lnTo>
                <a:lnTo>
                  <a:pt x="96" y="209"/>
                </a:lnTo>
                <a:lnTo>
                  <a:pt x="118" y="216"/>
                </a:lnTo>
                <a:lnTo>
                  <a:pt x="141" y="223"/>
                </a:lnTo>
                <a:lnTo>
                  <a:pt x="165" y="228"/>
                </a:lnTo>
                <a:lnTo>
                  <a:pt x="190" y="233"/>
                </a:lnTo>
                <a:lnTo>
                  <a:pt x="217" y="238"/>
                </a:lnTo>
                <a:lnTo>
                  <a:pt x="245" y="240"/>
                </a:lnTo>
                <a:lnTo>
                  <a:pt x="273" y="242"/>
                </a:lnTo>
                <a:lnTo>
                  <a:pt x="302" y="245"/>
                </a:lnTo>
                <a:lnTo>
                  <a:pt x="331" y="245"/>
                </a:lnTo>
                <a:lnTo>
                  <a:pt x="359" y="245"/>
                </a:lnTo>
                <a:lnTo>
                  <a:pt x="388" y="242"/>
                </a:lnTo>
                <a:lnTo>
                  <a:pt x="417" y="240"/>
                </a:lnTo>
                <a:lnTo>
                  <a:pt x="444" y="238"/>
                </a:lnTo>
                <a:lnTo>
                  <a:pt x="472" y="233"/>
                </a:lnTo>
                <a:lnTo>
                  <a:pt x="497" y="228"/>
                </a:lnTo>
                <a:lnTo>
                  <a:pt x="521" y="221"/>
                </a:lnTo>
                <a:lnTo>
                  <a:pt x="544" y="216"/>
                </a:lnTo>
                <a:lnTo>
                  <a:pt x="566" y="209"/>
                </a:lnTo>
                <a:lnTo>
                  <a:pt x="584" y="201"/>
                </a:lnTo>
                <a:lnTo>
                  <a:pt x="603" y="192"/>
                </a:lnTo>
                <a:lnTo>
                  <a:pt x="617" y="184"/>
                </a:lnTo>
                <a:lnTo>
                  <a:pt x="631" y="174"/>
                </a:lnTo>
                <a:lnTo>
                  <a:pt x="643" y="164"/>
                </a:lnTo>
                <a:lnTo>
                  <a:pt x="652" y="154"/>
                </a:lnTo>
                <a:lnTo>
                  <a:pt x="657" y="143"/>
                </a:lnTo>
                <a:lnTo>
                  <a:pt x="661" y="133"/>
                </a:lnTo>
                <a:lnTo>
                  <a:pt x="663" y="123"/>
                </a:lnTo>
                <a:lnTo>
                  <a:pt x="661" y="111"/>
                </a:lnTo>
                <a:lnTo>
                  <a:pt x="657" y="101"/>
                </a:lnTo>
                <a:lnTo>
                  <a:pt x="652" y="90"/>
                </a:lnTo>
                <a:lnTo>
                  <a:pt x="643" y="80"/>
                </a:lnTo>
                <a:lnTo>
                  <a:pt x="631" y="70"/>
                </a:lnTo>
                <a:lnTo>
                  <a:pt x="617" y="62"/>
                </a:lnTo>
                <a:lnTo>
                  <a:pt x="603" y="52"/>
                </a:lnTo>
                <a:lnTo>
                  <a:pt x="584" y="43"/>
                </a:lnTo>
                <a:lnTo>
                  <a:pt x="566" y="35"/>
                </a:lnTo>
                <a:lnTo>
                  <a:pt x="543" y="28"/>
                </a:lnTo>
                <a:lnTo>
                  <a:pt x="521" y="23"/>
                </a:lnTo>
                <a:lnTo>
                  <a:pt x="497" y="17"/>
                </a:lnTo>
                <a:lnTo>
                  <a:pt x="472" y="11"/>
                </a:lnTo>
                <a:lnTo>
                  <a:pt x="444" y="8"/>
                </a:lnTo>
                <a:lnTo>
                  <a:pt x="416" y="4"/>
                </a:lnTo>
                <a:lnTo>
                  <a:pt x="388" y="2"/>
                </a:lnTo>
                <a:lnTo>
                  <a:pt x="359" y="1"/>
                </a:lnTo>
                <a:lnTo>
                  <a:pt x="331" y="0"/>
                </a:lnTo>
                <a:lnTo>
                  <a:pt x="302" y="1"/>
                </a:lnTo>
                <a:lnTo>
                  <a:pt x="273" y="2"/>
                </a:lnTo>
                <a:lnTo>
                  <a:pt x="245" y="4"/>
                </a:lnTo>
                <a:lnTo>
                  <a:pt x="217" y="8"/>
                </a:lnTo>
                <a:lnTo>
                  <a:pt x="190" y="11"/>
                </a:lnTo>
                <a:lnTo>
                  <a:pt x="165" y="17"/>
                </a:lnTo>
                <a:lnTo>
                  <a:pt x="141" y="23"/>
                </a:lnTo>
                <a:lnTo>
                  <a:pt x="118" y="28"/>
                </a:lnTo>
                <a:lnTo>
                  <a:pt x="96" y="35"/>
                </a:lnTo>
                <a:lnTo>
                  <a:pt x="76" y="43"/>
                </a:lnTo>
                <a:lnTo>
                  <a:pt x="59" y="52"/>
                </a:lnTo>
                <a:lnTo>
                  <a:pt x="43" y="62"/>
                </a:lnTo>
                <a:lnTo>
                  <a:pt x="30" y="71"/>
                </a:lnTo>
                <a:lnTo>
                  <a:pt x="19" y="80"/>
                </a:lnTo>
                <a:lnTo>
                  <a:pt x="10" y="90"/>
                </a:lnTo>
                <a:lnTo>
                  <a:pt x="5" y="101"/>
                </a:lnTo>
                <a:lnTo>
                  <a:pt x="1" y="111"/>
                </a:lnTo>
                <a:lnTo>
                  <a:pt x="0" y="12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65" name="Freeform 6">
            <a:extLst>
              <a:ext uri="{FF2B5EF4-FFF2-40B4-BE49-F238E27FC236}">
                <a16:creationId xmlns:a16="http://schemas.microsoft.com/office/drawing/2014/main" id="{4D7F542A-ABE9-4AEF-82C4-B3CBAF292EF3}"/>
              </a:ext>
            </a:extLst>
          </p:cNvPr>
          <p:cNvSpPr>
            <a:spLocks/>
          </p:cNvSpPr>
          <p:nvPr/>
        </p:nvSpPr>
        <p:spPr bwMode="auto">
          <a:xfrm>
            <a:off x="2692400" y="692150"/>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66" name="Freeform 7">
            <a:extLst>
              <a:ext uri="{FF2B5EF4-FFF2-40B4-BE49-F238E27FC236}">
                <a16:creationId xmlns:a16="http://schemas.microsoft.com/office/drawing/2014/main" id="{93E5EF2B-47FB-4FE9-93B8-E07C2691664B}"/>
              </a:ext>
            </a:extLst>
          </p:cNvPr>
          <p:cNvSpPr>
            <a:spLocks/>
          </p:cNvSpPr>
          <p:nvPr/>
        </p:nvSpPr>
        <p:spPr bwMode="auto">
          <a:xfrm>
            <a:off x="2692400" y="1603375"/>
            <a:ext cx="1196975" cy="425450"/>
          </a:xfrm>
          <a:custGeom>
            <a:avLst/>
            <a:gdLst>
              <a:gd name="T0" fmla="*/ 2147483646 w 754"/>
              <a:gd name="T1" fmla="*/ 2147483646 h 268"/>
              <a:gd name="T2" fmla="*/ 2147483646 w 754"/>
              <a:gd name="T3" fmla="*/ 0 h 268"/>
              <a:gd name="T4" fmla="*/ 0 w 754"/>
              <a:gd name="T5" fmla="*/ 0 h 268"/>
              <a:gd name="T6" fmla="*/ 0 w 754"/>
              <a:gd name="T7" fmla="*/ 2147483646 h 268"/>
              <a:gd name="T8" fmla="*/ 2147483646 w 754"/>
              <a:gd name="T9" fmla="*/ 2147483646 h 268"/>
              <a:gd name="T10" fmla="*/ 0 60000 65536"/>
              <a:gd name="T11" fmla="*/ 0 60000 65536"/>
              <a:gd name="T12" fmla="*/ 0 60000 65536"/>
              <a:gd name="T13" fmla="*/ 0 60000 65536"/>
              <a:gd name="T14" fmla="*/ 0 60000 65536"/>
              <a:gd name="T15" fmla="*/ 0 w 754"/>
              <a:gd name="T16" fmla="*/ 0 h 268"/>
              <a:gd name="T17" fmla="*/ 754 w 754"/>
              <a:gd name="T18" fmla="*/ 268 h 268"/>
            </a:gdLst>
            <a:ahLst/>
            <a:cxnLst>
              <a:cxn ang="T10">
                <a:pos x="T0" y="T1"/>
              </a:cxn>
              <a:cxn ang="T11">
                <a:pos x="T2" y="T3"/>
              </a:cxn>
              <a:cxn ang="T12">
                <a:pos x="T4" y="T5"/>
              </a:cxn>
              <a:cxn ang="T13">
                <a:pos x="T6" y="T7"/>
              </a:cxn>
              <a:cxn ang="T14">
                <a:pos x="T8" y="T9"/>
              </a:cxn>
            </a:cxnLst>
            <a:rect l="T15" t="T16" r="T17" b="T18"/>
            <a:pathLst>
              <a:path w="754" h="268">
                <a:moveTo>
                  <a:pt x="753" y="267"/>
                </a:moveTo>
                <a:lnTo>
                  <a:pt x="753" y="0"/>
                </a:lnTo>
                <a:lnTo>
                  <a:pt x="0" y="0"/>
                </a:lnTo>
                <a:lnTo>
                  <a:pt x="0" y="267"/>
                </a:lnTo>
                <a:lnTo>
                  <a:pt x="753" y="26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67" name="Rectangle 8">
            <a:extLst>
              <a:ext uri="{FF2B5EF4-FFF2-40B4-BE49-F238E27FC236}">
                <a16:creationId xmlns:a16="http://schemas.microsoft.com/office/drawing/2014/main" id="{C8B0D3DA-A6B2-4D68-BCA3-8A9A2FEACAB0}"/>
              </a:ext>
            </a:extLst>
          </p:cNvPr>
          <p:cNvSpPr>
            <a:spLocks noChangeArrowheads="1"/>
          </p:cNvSpPr>
          <p:nvPr/>
        </p:nvSpPr>
        <p:spPr bwMode="auto">
          <a:xfrm>
            <a:off x="2911475" y="752475"/>
            <a:ext cx="6111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name</a:t>
            </a:r>
          </a:p>
        </p:txBody>
      </p:sp>
      <p:sp>
        <p:nvSpPr>
          <p:cNvPr id="40968" name="Rectangle 9">
            <a:extLst>
              <a:ext uri="{FF2B5EF4-FFF2-40B4-BE49-F238E27FC236}">
                <a16:creationId xmlns:a16="http://schemas.microsoft.com/office/drawing/2014/main" id="{7E1F6429-69E6-4A80-93B6-8B746E84F9AD}"/>
              </a:ext>
            </a:extLst>
          </p:cNvPr>
          <p:cNvSpPr>
            <a:spLocks noChangeArrowheads="1"/>
          </p:cNvSpPr>
          <p:nvPr/>
        </p:nvSpPr>
        <p:spPr bwMode="auto">
          <a:xfrm>
            <a:off x="1990725" y="973138"/>
            <a:ext cx="4492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u="sng">
                <a:solidFill>
                  <a:srgbClr val="000000"/>
                </a:solidFill>
                <a:latin typeface="Comic Sans MS" panose="030F0702030302020204" pitchFamily="66" charset="0"/>
                <a:ea typeface="MS PGothic" panose="020B0600070205080204" pitchFamily="34" charset="-128"/>
              </a:rPr>
              <a:t>ssn</a:t>
            </a:r>
          </a:p>
        </p:txBody>
      </p:sp>
      <p:sp>
        <p:nvSpPr>
          <p:cNvPr id="40969" name="Rectangle 10">
            <a:extLst>
              <a:ext uri="{FF2B5EF4-FFF2-40B4-BE49-F238E27FC236}">
                <a16:creationId xmlns:a16="http://schemas.microsoft.com/office/drawing/2014/main" id="{2E757B9C-D519-4493-819C-8F69F8013D31}"/>
              </a:ext>
            </a:extLst>
          </p:cNvPr>
          <p:cNvSpPr>
            <a:spLocks noChangeArrowheads="1"/>
          </p:cNvSpPr>
          <p:nvPr/>
        </p:nvSpPr>
        <p:spPr bwMode="auto">
          <a:xfrm>
            <a:off x="2755900" y="1663700"/>
            <a:ext cx="10541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Employees</a:t>
            </a:r>
          </a:p>
        </p:txBody>
      </p:sp>
      <p:sp>
        <p:nvSpPr>
          <p:cNvPr id="40970" name="Rectangle 11">
            <a:extLst>
              <a:ext uri="{FF2B5EF4-FFF2-40B4-BE49-F238E27FC236}">
                <a16:creationId xmlns:a16="http://schemas.microsoft.com/office/drawing/2014/main" id="{73F8A79A-7A38-4BDB-AA48-0E96251B0509}"/>
              </a:ext>
            </a:extLst>
          </p:cNvPr>
          <p:cNvSpPr>
            <a:spLocks noChangeArrowheads="1"/>
          </p:cNvSpPr>
          <p:nvPr/>
        </p:nvSpPr>
        <p:spPr bwMode="auto">
          <a:xfrm>
            <a:off x="3976688" y="984250"/>
            <a:ext cx="4079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lot</a:t>
            </a:r>
          </a:p>
        </p:txBody>
      </p:sp>
      <p:sp>
        <p:nvSpPr>
          <p:cNvPr id="40971" name="Line 12">
            <a:extLst>
              <a:ext uri="{FF2B5EF4-FFF2-40B4-BE49-F238E27FC236}">
                <a16:creationId xmlns:a16="http://schemas.microsoft.com/office/drawing/2014/main" id="{B67398C8-9CCA-49BE-BA62-FD4CE0EBE832}"/>
              </a:ext>
            </a:extLst>
          </p:cNvPr>
          <p:cNvSpPr>
            <a:spLocks noChangeShapeType="1"/>
          </p:cNvSpPr>
          <p:nvPr/>
        </p:nvSpPr>
        <p:spPr bwMode="auto">
          <a:xfrm>
            <a:off x="2260600" y="1357313"/>
            <a:ext cx="644525" cy="24447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2" name="Line 13">
            <a:extLst>
              <a:ext uri="{FF2B5EF4-FFF2-40B4-BE49-F238E27FC236}">
                <a16:creationId xmlns:a16="http://schemas.microsoft.com/office/drawing/2014/main" id="{E2505697-3A1C-4C06-B99B-59D56585BE2B}"/>
              </a:ext>
            </a:extLst>
          </p:cNvPr>
          <p:cNvSpPr>
            <a:spLocks noChangeShapeType="1"/>
          </p:cNvSpPr>
          <p:nvPr/>
        </p:nvSpPr>
        <p:spPr bwMode="auto">
          <a:xfrm>
            <a:off x="3306763" y="1100138"/>
            <a:ext cx="0" cy="5016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3" name="Line 14">
            <a:extLst>
              <a:ext uri="{FF2B5EF4-FFF2-40B4-BE49-F238E27FC236}">
                <a16:creationId xmlns:a16="http://schemas.microsoft.com/office/drawing/2014/main" id="{96CE3AFC-B259-4584-94D3-93E950741CEA}"/>
              </a:ext>
            </a:extLst>
          </p:cNvPr>
          <p:cNvSpPr>
            <a:spLocks noChangeShapeType="1"/>
          </p:cNvSpPr>
          <p:nvPr/>
        </p:nvSpPr>
        <p:spPr bwMode="auto">
          <a:xfrm flipH="1">
            <a:off x="3527425" y="1390650"/>
            <a:ext cx="703263" cy="211138"/>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4" name="Freeform 15">
            <a:extLst>
              <a:ext uri="{FF2B5EF4-FFF2-40B4-BE49-F238E27FC236}">
                <a16:creationId xmlns:a16="http://schemas.microsoft.com/office/drawing/2014/main" id="{E1A375B8-85A6-4D21-A345-947108434D76}"/>
              </a:ext>
            </a:extLst>
          </p:cNvPr>
          <p:cNvSpPr>
            <a:spLocks/>
          </p:cNvSpPr>
          <p:nvPr/>
        </p:nvSpPr>
        <p:spPr bwMode="auto">
          <a:xfrm>
            <a:off x="12700" y="2044700"/>
            <a:ext cx="1417638" cy="468313"/>
          </a:xfrm>
          <a:custGeom>
            <a:avLst/>
            <a:gdLst>
              <a:gd name="T0" fmla="*/ 0 w 893"/>
              <a:gd name="T1" fmla="*/ 2147483646 h 295"/>
              <a:gd name="T2" fmla="*/ 2147483646 w 893"/>
              <a:gd name="T3" fmla="*/ 2147483646 h 295"/>
              <a:gd name="T4" fmla="*/ 2147483646 w 893"/>
              <a:gd name="T5" fmla="*/ 2147483646 h 295"/>
              <a:gd name="T6" fmla="*/ 2147483646 w 893"/>
              <a:gd name="T7" fmla="*/ 2147483646 h 295"/>
              <a:gd name="T8" fmla="*/ 2147483646 w 893"/>
              <a:gd name="T9" fmla="*/ 2147483646 h 295"/>
              <a:gd name="T10" fmla="*/ 2147483646 w 893"/>
              <a:gd name="T11" fmla="*/ 2147483646 h 295"/>
              <a:gd name="T12" fmla="*/ 2147483646 w 893"/>
              <a:gd name="T13" fmla="*/ 2147483646 h 295"/>
              <a:gd name="T14" fmla="*/ 2147483646 w 893"/>
              <a:gd name="T15" fmla="*/ 2147483646 h 295"/>
              <a:gd name="T16" fmla="*/ 2147483646 w 893"/>
              <a:gd name="T17" fmla="*/ 2147483646 h 295"/>
              <a:gd name="T18" fmla="*/ 2147483646 w 893"/>
              <a:gd name="T19" fmla="*/ 2147483646 h 295"/>
              <a:gd name="T20" fmla="*/ 2147483646 w 893"/>
              <a:gd name="T21" fmla="*/ 2147483646 h 295"/>
              <a:gd name="T22" fmla="*/ 2147483646 w 893"/>
              <a:gd name="T23" fmla="*/ 2147483646 h 295"/>
              <a:gd name="T24" fmla="*/ 2147483646 w 893"/>
              <a:gd name="T25" fmla="*/ 2147483646 h 295"/>
              <a:gd name="T26" fmla="*/ 2147483646 w 893"/>
              <a:gd name="T27" fmla="*/ 2147483646 h 295"/>
              <a:gd name="T28" fmla="*/ 2147483646 w 893"/>
              <a:gd name="T29" fmla="*/ 2147483646 h 295"/>
              <a:gd name="T30" fmla="*/ 2147483646 w 893"/>
              <a:gd name="T31" fmla="*/ 2147483646 h 295"/>
              <a:gd name="T32" fmla="*/ 2147483646 w 893"/>
              <a:gd name="T33" fmla="*/ 2147483646 h 295"/>
              <a:gd name="T34" fmla="*/ 2147483646 w 893"/>
              <a:gd name="T35" fmla="*/ 2147483646 h 295"/>
              <a:gd name="T36" fmla="*/ 2147483646 w 893"/>
              <a:gd name="T37" fmla="*/ 2147483646 h 295"/>
              <a:gd name="T38" fmla="*/ 2147483646 w 893"/>
              <a:gd name="T39" fmla="*/ 2147483646 h 295"/>
              <a:gd name="T40" fmla="*/ 2147483646 w 893"/>
              <a:gd name="T41" fmla="*/ 2147483646 h 295"/>
              <a:gd name="T42" fmla="*/ 2147483646 w 893"/>
              <a:gd name="T43" fmla="*/ 2147483646 h 295"/>
              <a:gd name="T44" fmla="*/ 2147483646 w 893"/>
              <a:gd name="T45" fmla="*/ 2147483646 h 295"/>
              <a:gd name="T46" fmla="*/ 2147483646 w 893"/>
              <a:gd name="T47" fmla="*/ 2147483646 h 295"/>
              <a:gd name="T48" fmla="*/ 2147483646 w 893"/>
              <a:gd name="T49" fmla="*/ 2147483646 h 295"/>
              <a:gd name="T50" fmla="*/ 2147483646 w 893"/>
              <a:gd name="T51" fmla="*/ 2147483646 h 295"/>
              <a:gd name="T52" fmla="*/ 2147483646 w 893"/>
              <a:gd name="T53" fmla="*/ 0 h 295"/>
              <a:gd name="T54" fmla="*/ 2147483646 w 893"/>
              <a:gd name="T55" fmla="*/ 0 h 295"/>
              <a:gd name="T56" fmla="*/ 2147483646 w 893"/>
              <a:gd name="T57" fmla="*/ 2147483646 h 295"/>
              <a:gd name="T58" fmla="*/ 2147483646 w 893"/>
              <a:gd name="T59" fmla="*/ 2147483646 h 295"/>
              <a:gd name="T60" fmla="*/ 2147483646 w 893"/>
              <a:gd name="T61" fmla="*/ 2147483646 h 295"/>
              <a:gd name="T62" fmla="*/ 2147483646 w 893"/>
              <a:gd name="T63" fmla="*/ 2147483646 h 295"/>
              <a:gd name="T64" fmla="*/ 2147483646 w 893"/>
              <a:gd name="T65" fmla="*/ 2147483646 h 295"/>
              <a:gd name="T66" fmla="*/ 2147483646 w 893"/>
              <a:gd name="T67" fmla="*/ 2147483646 h 295"/>
              <a:gd name="T68" fmla="*/ 2147483646 w 893"/>
              <a:gd name="T69" fmla="*/ 2147483646 h 295"/>
              <a:gd name="T70" fmla="*/ 0 w 893"/>
              <a:gd name="T71" fmla="*/ 2147483646 h 2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93"/>
              <a:gd name="T109" fmla="*/ 0 h 295"/>
              <a:gd name="T110" fmla="*/ 893 w 893"/>
              <a:gd name="T111" fmla="*/ 295 h 29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93" h="295">
                <a:moveTo>
                  <a:pt x="0" y="146"/>
                </a:moveTo>
                <a:lnTo>
                  <a:pt x="0" y="159"/>
                </a:lnTo>
                <a:lnTo>
                  <a:pt x="4" y="172"/>
                </a:lnTo>
                <a:lnTo>
                  <a:pt x="14" y="184"/>
                </a:lnTo>
                <a:lnTo>
                  <a:pt x="26" y="197"/>
                </a:lnTo>
                <a:lnTo>
                  <a:pt x="41" y="208"/>
                </a:lnTo>
                <a:lnTo>
                  <a:pt x="58" y="219"/>
                </a:lnTo>
                <a:lnTo>
                  <a:pt x="80" y="229"/>
                </a:lnTo>
                <a:lnTo>
                  <a:pt x="102" y="241"/>
                </a:lnTo>
                <a:lnTo>
                  <a:pt x="129" y="251"/>
                </a:lnTo>
                <a:lnTo>
                  <a:pt x="159" y="259"/>
                </a:lnTo>
                <a:lnTo>
                  <a:pt x="189" y="265"/>
                </a:lnTo>
                <a:lnTo>
                  <a:pt x="222" y="272"/>
                </a:lnTo>
                <a:lnTo>
                  <a:pt x="257" y="280"/>
                </a:lnTo>
                <a:lnTo>
                  <a:pt x="292" y="283"/>
                </a:lnTo>
                <a:lnTo>
                  <a:pt x="329" y="288"/>
                </a:lnTo>
                <a:lnTo>
                  <a:pt x="369" y="290"/>
                </a:lnTo>
                <a:lnTo>
                  <a:pt x="407" y="292"/>
                </a:lnTo>
                <a:lnTo>
                  <a:pt x="445" y="294"/>
                </a:lnTo>
                <a:lnTo>
                  <a:pt x="484" y="292"/>
                </a:lnTo>
                <a:lnTo>
                  <a:pt x="522" y="290"/>
                </a:lnTo>
                <a:lnTo>
                  <a:pt x="562" y="288"/>
                </a:lnTo>
                <a:lnTo>
                  <a:pt x="599" y="283"/>
                </a:lnTo>
                <a:lnTo>
                  <a:pt x="634" y="278"/>
                </a:lnTo>
                <a:lnTo>
                  <a:pt x="669" y="272"/>
                </a:lnTo>
                <a:lnTo>
                  <a:pt x="702" y="265"/>
                </a:lnTo>
                <a:lnTo>
                  <a:pt x="732" y="259"/>
                </a:lnTo>
                <a:lnTo>
                  <a:pt x="761" y="250"/>
                </a:lnTo>
                <a:lnTo>
                  <a:pt x="788" y="241"/>
                </a:lnTo>
                <a:lnTo>
                  <a:pt x="811" y="229"/>
                </a:lnTo>
                <a:lnTo>
                  <a:pt x="833" y="219"/>
                </a:lnTo>
                <a:lnTo>
                  <a:pt x="850" y="208"/>
                </a:lnTo>
                <a:lnTo>
                  <a:pt x="866" y="197"/>
                </a:lnTo>
                <a:lnTo>
                  <a:pt x="877" y="184"/>
                </a:lnTo>
                <a:lnTo>
                  <a:pt x="884" y="171"/>
                </a:lnTo>
                <a:lnTo>
                  <a:pt x="890" y="159"/>
                </a:lnTo>
                <a:lnTo>
                  <a:pt x="892" y="146"/>
                </a:lnTo>
                <a:lnTo>
                  <a:pt x="890" y="134"/>
                </a:lnTo>
                <a:lnTo>
                  <a:pt x="884" y="121"/>
                </a:lnTo>
                <a:lnTo>
                  <a:pt x="877" y="109"/>
                </a:lnTo>
                <a:lnTo>
                  <a:pt x="865" y="96"/>
                </a:lnTo>
                <a:lnTo>
                  <a:pt x="850" y="84"/>
                </a:lnTo>
                <a:lnTo>
                  <a:pt x="833" y="73"/>
                </a:lnTo>
                <a:lnTo>
                  <a:pt x="811" y="61"/>
                </a:lnTo>
                <a:lnTo>
                  <a:pt x="788" y="51"/>
                </a:lnTo>
                <a:lnTo>
                  <a:pt x="761" y="42"/>
                </a:lnTo>
                <a:lnTo>
                  <a:pt x="732" y="32"/>
                </a:lnTo>
                <a:lnTo>
                  <a:pt x="701" y="25"/>
                </a:lnTo>
                <a:lnTo>
                  <a:pt x="669" y="19"/>
                </a:lnTo>
                <a:lnTo>
                  <a:pt x="634" y="13"/>
                </a:lnTo>
                <a:lnTo>
                  <a:pt x="599" y="7"/>
                </a:lnTo>
                <a:lnTo>
                  <a:pt x="560" y="4"/>
                </a:lnTo>
                <a:lnTo>
                  <a:pt x="522" y="1"/>
                </a:lnTo>
                <a:lnTo>
                  <a:pt x="484" y="0"/>
                </a:lnTo>
                <a:lnTo>
                  <a:pt x="445" y="0"/>
                </a:lnTo>
                <a:lnTo>
                  <a:pt x="407" y="0"/>
                </a:lnTo>
                <a:lnTo>
                  <a:pt x="369" y="1"/>
                </a:lnTo>
                <a:lnTo>
                  <a:pt x="329" y="4"/>
                </a:lnTo>
                <a:lnTo>
                  <a:pt x="292" y="7"/>
                </a:lnTo>
                <a:lnTo>
                  <a:pt x="257" y="13"/>
                </a:lnTo>
                <a:lnTo>
                  <a:pt x="222" y="19"/>
                </a:lnTo>
                <a:lnTo>
                  <a:pt x="189" y="25"/>
                </a:lnTo>
                <a:lnTo>
                  <a:pt x="159" y="33"/>
                </a:lnTo>
                <a:lnTo>
                  <a:pt x="129" y="42"/>
                </a:lnTo>
                <a:lnTo>
                  <a:pt x="102" y="51"/>
                </a:lnTo>
                <a:lnTo>
                  <a:pt x="80" y="61"/>
                </a:lnTo>
                <a:lnTo>
                  <a:pt x="58" y="73"/>
                </a:lnTo>
                <a:lnTo>
                  <a:pt x="41" y="84"/>
                </a:lnTo>
                <a:lnTo>
                  <a:pt x="26" y="96"/>
                </a:lnTo>
                <a:lnTo>
                  <a:pt x="14" y="109"/>
                </a:lnTo>
                <a:lnTo>
                  <a:pt x="4" y="121"/>
                </a:lnTo>
                <a:lnTo>
                  <a:pt x="0" y="134"/>
                </a:lnTo>
                <a:lnTo>
                  <a:pt x="0" y="14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75" name="Rectangle 16">
            <a:extLst>
              <a:ext uri="{FF2B5EF4-FFF2-40B4-BE49-F238E27FC236}">
                <a16:creationId xmlns:a16="http://schemas.microsoft.com/office/drawing/2014/main" id="{29A8F40F-A729-4732-8BBD-F6369655EFBC}"/>
              </a:ext>
            </a:extLst>
          </p:cNvPr>
          <p:cNvSpPr>
            <a:spLocks noChangeArrowheads="1"/>
          </p:cNvSpPr>
          <p:nvPr/>
        </p:nvSpPr>
        <p:spPr bwMode="auto">
          <a:xfrm>
            <a:off x="88900" y="2120900"/>
            <a:ext cx="13160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hourly_wages</a:t>
            </a:r>
          </a:p>
        </p:txBody>
      </p:sp>
      <p:sp>
        <p:nvSpPr>
          <p:cNvPr id="40976" name="Line 17">
            <a:extLst>
              <a:ext uri="{FF2B5EF4-FFF2-40B4-BE49-F238E27FC236}">
                <a16:creationId xmlns:a16="http://schemas.microsoft.com/office/drawing/2014/main" id="{9803AF3D-4C32-4538-B568-275514D20850}"/>
              </a:ext>
            </a:extLst>
          </p:cNvPr>
          <p:cNvSpPr>
            <a:spLocks noChangeShapeType="1"/>
          </p:cNvSpPr>
          <p:nvPr/>
        </p:nvSpPr>
        <p:spPr bwMode="auto">
          <a:xfrm>
            <a:off x="1144588" y="2522538"/>
            <a:ext cx="620712" cy="51276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7" name="Freeform 18">
            <a:extLst>
              <a:ext uri="{FF2B5EF4-FFF2-40B4-BE49-F238E27FC236}">
                <a16:creationId xmlns:a16="http://schemas.microsoft.com/office/drawing/2014/main" id="{D94345FB-A1DB-42DC-BE95-6B32049501AB}"/>
              </a:ext>
            </a:extLst>
          </p:cNvPr>
          <p:cNvSpPr>
            <a:spLocks/>
          </p:cNvSpPr>
          <p:nvPr/>
        </p:nvSpPr>
        <p:spPr bwMode="auto">
          <a:xfrm>
            <a:off x="3657600" y="2386013"/>
            <a:ext cx="1085850" cy="431800"/>
          </a:xfrm>
          <a:custGeom>
            <a:avLst/>
            <a:gdLst>
              <a:gd name="T0" fmla="*/ 2147483646 w 684"/>
              <a:gd name="T1" fmla="*/ 2147483646 h 272"/>
              <a:gd name="T2" fmla="*/ 2147483646 w 684"/>
              <a:gd name="T3" fmla="*/ 2147483646 h 272"/>
              <a:gd name="T4" fmla="*/ 2147483646 w 684"/>
              <a:gd name="T5" fmla="*/ 2147483646 h 272"/>
              <a:gd name="T6" fmla="*/ 2147483646 w 684"/>
              <a:gd name="T7" fmla="*/ 2147483646 h 272"/>
              <a:gd name="T8" fmla="*/ 2147483646 w 684"/>
              <a:gd name="T9" fmla="*/ 2147483646 h 272"/>
              <a:gd name="T10" fmla="*/ 2147483646 w 684"/>
              <a:gd name="T11" fmla="*/ 2147483646 h 272"/>
              <a:gd name="T12" fmla="*/ 2147483646 w 684"/>
              <a:gd name="T13" fmla="*/ 2147483646 h 272"/>
              <a:gd name="T14" fmla="*/ 2147483646 w 684"/>
              <a:gd name="T15" fmla="*/ 2147483646 h 272"/>
              <a:gd name="T16" fmla="*/ 2147483646 w 684"/>
              <a:gd name="T17" fmla="*/ 2147483646 h 272"/>
              <a:gd name="T18" fmla="*/ 2147483646 w 684"/>
              <a:gd name="T19" fmla="*/ 2147483646 h 272"/>
              <a:gd name="T20" fmla="*/ 2147483646 w 684"/>
              <a:gd name="T21" fmla="*/ 2147483646 h 272"/>
              <a:gd name="T22" fmla="*/ 2147483646 w 684"/>
              <a:gd name="T23" fmla="*/ 2147483646 h 272"/>
              <a:gd name="T24" fmla="*/ 2147483646 w 684"/>
              <a:gd name="T25" fmla="*/ 2147483646 h 272"/>
              <a:gd name="T26" fmla="*/ 2147483646 w 684"/>
              <a:gd name="T27" fmla="*/ 2147483646 h 272"/>
              <a:gd name="T28" fmla="*/ 2147483646 w 684"/>
              <a:gd name="T29" fmla="*/ 2147483646 h 272"/>
              <a:gd name="T30" fmla="*/ 2147483646 w 684"/>
              <a:gd name="T31" fmla="*/ 2147483646 h 272"/>
              <a:gd name="T32" fmla="*/ 2147483646 w 684"/>
              <a:gd name="T33" fmla="*/ 2147483646 h 272"/>
              <a:gd name="T34" fmla="*/ 2147483646 w 684"/>
              <a:gd name="T35" fmla="*/ 2147483646 h 272"/>
              <a:gd name="T36" fmla="*/ 2147483646 w 684"/>
              <a:gd name="T37" fmla="*/ 2147483646 h 272"/>
              <a:gd name="T38" fmla="*/ 2147483646 w 684"/>
              <a:gd name="T39" fmla="*/ 2147483646 h 272"/>
              <a:gd name="T40" fmla="*/ 2147483646 w 684"/>
              <a:gd name="T41" fmla="*/ 2147483646 h 272"/>
              <a:gd name="T42" fmla="*/ 2147483646 w 684"/>
              <a:gd name="T43" fmla="*/ 2147483646 h 272"/>
              <a:gd name="T44" fmla="*/ 2147483646 w 684"/>
              <a:gd name="T45" fmla="*/ 2147483646 h 272"/>
              <a:gd name="T46" fmla="*/ 2147483646 w 684"/>
              <a:gd name="T47" fmla="*/ 2147483646 h 272"/>
              <a:gd name="T48" fmla="*/ 2147483646 w 684"/>
              <a:gd name="T49" fmla="*/ 2147483646 h 272"/>
              <a:gd name="T50" fmla="*/ 2147483646 w 684"/>
              <a:gd name="T51" fmla="*/ 2147483646 h 272"/>
              <a:gd name="T52" fmla="*/ 2147483646 w 684"/>
              <a:gd name="T53" fmla="*/ 2147483646 h 272"/>
              <a:gd name="T54" fmla="*/ 2147483646 w 684"/>
              <a:gd name="T55" fmla="*/ 2147483646 h 272"/>
              <a:gd name="T56" fmla="*/ 2147483646 w 684"/>
              <a:gd name="T57" fmla="*/ 2147483646 h 272"/>
              <a:gd name="T58" fmla="*/ 2147483646 w 684"/>
              <a:gd name="T59" fmla="*/ 2147483646 h 272"/>
              <a:gd name="T60" fmla="*/ 2147483646 w 684"/>
              <a:gd name="T61" fmla="*/ 2147483646 h 272"/>
              <a:gd name="T62" fmla="*/ 2147483646 w 684"/>
              <a:gd name="T63" fmla="*/ 2147483646 h 272"/>
              <a:gd name="T64" fmla="*/ 2147483646 w 684"/>
              <a:gd name="T65" fmla="*/ 2147483646 h 272"/>
              <a:gd name="T66" fmla="*/ 2147483646 w 684"/>
              <a:gd name="T67" fmla="*/ 2147483646 h 272"/>
              <a:gd name="T68" fmla="*/ 2147483646 w 684"/>
              <a:gd name="T69" fmla="*/ 2147483646 h 272"/>
              <a:gd name="T70" fmla="*/ 2147483646 w 684"/>
              <a:gd name="T71" fmla="*/ 2147483646 h 2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4"/>
              <a:gd name="T109" fmla="*/ 0 h 272"/>
              <a:gd name="T110" fmla="*/ 684 w 684"/>
              <a:gd name="T111" fmla="*/ 272 h 2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4" h="272">
                <a:moveTo>
                  <a:pt x="0" y="136"/>
                </a:moveTo>
                <a:lnTo>
                  <a:pt x="1" y="147"/>
                </a:lnTo>
                <a:lnTo>
                  <a:pt x="3" y="158"/>
                </a:lnTo>
                <a:lnTo>
                  <a:pt x="10" y="170"/>
                </a:lnTo>
                <a:lnTo>
                  <a:pt x="19" y="181"/>
                </a:lnTo>
                <a:lnTo>
                  <a:pt x="31" y="192"/>
                </a:lnTo>
                <a:lnTo>
                  <a:pt x="44" y="204"/>
                </a:lnTo>
                <a:lnTo>
                  <a:pt x="61" y="213"/>
                </a:lnTo>
                <a:lnTo>
                  <a:pt x="77" y="222"/>
                </a:lnTo>
                <a:lnTo>
                  <a:pt x="98" y="231"/>
                </a:lnTo>
                <a:lnTo>
                  <a:pt x="120" y="239"/>
                </a:lnTo>
                <a:lnTo>
                  <a:pt x="144" y="247"/>
                </a:lnTo>
                <a:lnTo>
                  <a:pt x="169" y="252"/>
                </a:lnTo>
                <a:lnTo>
                  <a:pt x="196" y="258"/>
                </a:lnTo>
                <a:lnTo>
                  <a:pt x="224" y="263"/>
                </a:lnTo>
                <a:lnTo>
                  <a:pt x="251" y="267"/>
                </a:lnTo>
                <a:lnTo>
                  <a:pt x="281" y="269"/>
                </a:lnTo>
                <a:lnTo>
                  <a:pt x="310" y="271"/>
                </a:lnTo>
                <a:lnTo>
                  <a:pt x="339" y="271"/>
                </a:lnTo>
                <a:lnTo>
                  <a:pt x="369" y="271"/>
                </a:lnTo>
                <a:lnTo>
                  <a:pt x="399" y="269"/>
                </a:lnTo>
                <a:lnTo>
                  <a:pt x="428" y="265"/>
                </a:lnTo>
                <a:lnTo>
                  <a:pt x="457" y="263"/>
                </a:lnTo>
                <a:lnTo>
                  <a:pt x="485" y="258"/>
                </a:lnTo>
                <a:lnTo>
                  <a:pt x="512" y="252"/>
                </a:lnTo>
                <a:lnTo>
                  <a:pt x="536" y="247"/>
                </a:lnTo>
                <a:lnTo>
                  <a:pt x="559" y="239"/>
                </a:lnTo>
                <a:lnTo>
                  <a:pt x="582" y="231"/>
                </a:lnTo>
                <a:lnTo>
                  <a:pt x="601" y="222"/>
                </a:lnTo>
                <a:lnTo>
                  <a:pt x="621" y="213"/>
                </a:lnTo>
                <a:lnTo>
                  <a:pt x="636" y="204"/>
                </a:lnTo>
                <a:lnTo>
                  <a:pt x="650" y="192"/>
                </a:lnTo>
                <a:lnTo>
                  <a:pt x="662" y="181"/>
                </a:lnTo>
                <a:lnTo>
                  <a:pt x="671" y="170"/>
                </a:lnTo>
                <a:lnTo>
                  <a:pt x="677" y="158"/>
                </a:lnTo>
                <a:lnTo>
                  <a:pt x="681" y="147"/>
                </a:lnTo>
                <a:lnTo>
                  <a:pt x="683" y="136"/>
                </a:lnTo>
                <a:lnTo>
                  <a:pt x="681" y="123"/>
                </a:lnTo>
                <a:lnTo>
                  <a:pt x="677" y="112"/>
                </a:lnTo>
                <a:lnTo>
                  <a:pt x="671" y="100"/>
                </a:lnTo>
                <a:lnTo>
                  <a:pt x="662" y="88"/>
                </a:lnTo>
                <a:lnTo>
                  <a:pt x="650" y="79"/>
                </a:lnTo>
                <a:lnTo>
                  <a:pt x="636" y="69"/>
                </a:lnTo>
                <a:lnTo>
                  <a:pt x="621" y="58"/>
                </a:lnTo>
                <a:lnTo>
                  <a:pt x="601" y="48"/>
                </a:lnTo>
                <a:lnTo>
                  <a:pt x="582" y="39"/>
                </a:lnTo>
                <a:lnTo>
                  <a:pt x="559" y="31"/>
                </a:lnTo>
                <a:lnTo>
                  <a:pt x="536" y="25"/>
                </a:lnTo>
                <a:lnTo>
                  <a:pt x="511" y="19"/>
                </a:lnTo>
                <a:lnTo>
                  <a:pt x="485" y="12"/>
                </a:lnTo>
                <a:lnTo>
                  <a:pt x="457" y="9"/>
                </a:lnTo>
                <a:lnTo>
                  <a:pt x="428" y="4"/>
                </a:lnTo>
                <a:lnTo>
                  <a:pt x="399" y="2"/>
                </a:lnTo>
                <a:lnTo>
                  <a:pt x="369" y="1"/>
                </a:lnTo>
                <a:lnTo>
                  <a:pt x="339" y="0"/>
                </a:lnTo>
                <a:lnTo>
                  <a:pt x="310" y="1"/>
                </a:lnTo>
                <a:lnTo>
                  <a:pt x="281" y="2"/>
                </a:lnTo>
                <a:lnTo>
                  <a:pt x="251" y="4"/>
                </a:lnTo>
                <a:lnTo>
                  <a:pt x="224" y="9"/>
                </a:lnTo>
                <a:lnTo>
                  <a:pt x="196" y="12"/>
                </a:lnTo>
                <a:lnTo>
                  <a:pt x="169" y="19"/>
                </a:lnTo>
                <a:lnTo>
                  <a:pt x="144" y="25"/>
                </a:lnTo>
                <a:lnTo>
                  <a:pt x="120" y="31"/>
                </a:lnTo>
                <a:lnTo>
                  <a:pt x="98" y="40"/>
                </a:lnTo>
                <a:lnTo>
                  <a:pt x="77" y="48"/>
                </a:lnTo>
                <a:lnTo>
                  <a:pt x="60" y="58"/>
                </a:lnTo>
                <a:lnTo>
                  <a:pt x="44" y="69"/>
                </a:lnTo>
                <a:lnTo>
                  <a:pt x="31" y="79"/>
                </a:lnTo>
                <a:lnTo>
                  <a:pt x="19" y="88"/>
                </a:lnTo>
                <a:lnTo>
                  <a:pt x="10" y="100"/>
                </a:lnTo>
                <a:lnTo>
                  <a:pt x="3" y="113"/>
                </a:lnTo>
                <a:lnTo>
                  <a:pt x="1" y="123"/>
                </a:lnTo>
                <a:lnTo>
                  <a:pt x="0" y="13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78" name="Freeform 19">
            <a:extLst>
              <a:ext uri="{FF2B5EF4-FFF2-40B4-BE49-F238E27FC236}">
                <a16:creationId xmlns:a16="http://schemas.microsoft.com/office/drawing/2014/main" id="{26DC8B35-61D4-4BA0-B94E-F46FEA1F9C16}"/>
              </a:ext>
            </a:extLst>
          </p:cNvPr>
          <p:cNvSpPr>
            <a:spLocks/>
          </p:cNvSpPr>
          <p:nvPr/>
        </p:nvSpPr>
        <p:spPr bwMode="auto">
          <a:xfrm>
            <a:off x="1539875" y="2047875"/>
            <a:ext cx="1525588" cy="481013"/>
          </a:xfrm>
          <a:custGeom>
            <a:avLst/>
            <a:gdLst>
              <a:gd name="T0" fmla="*/ 2147483646 w 961"/>
              <a:gd name="T1" fmla="*/ 2147483646 h 303"/>
              <a:gd name="T2" fmla="*/ 2147483646 w 961"/>
              <a:gd name="T3" fmla="*/ 2147483646 h 303"/>
              <a:gd name="T4" fmla="*/ 2147483646 w 961"/>
              <a:gd name="T5" fmla="*/ 2147483646 h 303"/>
              <a:gd name="T6" fmla="*/ 2147483646 w 961"/>
              <a:gd name="T7" fmla="*/ 2147483646 h 303"/>
              <a:gd name="T8" fmla="*/ 2147483646 w 961"/>
              <a:gd name="T9" fmla="*/ 2147483646 h 303"/>
              <a:gd name="T10" fmla="*/ 2147483646 w 961"/>
              <a:gd name="T11" fmla="*/ 2147483646 h 303"/>
              <a:gd name="T12" fmla="*/ 2147483646 w 961"/>
              <a:gd name="T13" fmla="*/ 2147483646 h 303"/>
              <a:gd name="T14" fmla="*/ 2147483646 w 961"/>
              <a:gd name="T15" fmla="*/ 2147483646 h 303"/>
              <a:gd name="T16" fmla="*/ 2147483646 w 961"/>
              <a:gd name="T17" fmla="*/ 2147483646 h 303"/>
              <a:gd name="T18" fmla="*/ 2147483646 w 961"/>
              <a:gd name="T19" fmla="*/ 2147483646 h 303"/>
              <a:gd name="T20" fmla="*/ 2147483646 w 961"/>
              <a:gd name="T21" fmla="*/ 2147483646 h 303"/>
              <a:gd name="T22" fmla="*/ 2147483646 w 961"/>
              <a:gd name="T23" fmla="*/ 2147483646 h 303"/>
              <a:gd name="T24" fmla="*/ 2147483646 w 961"/>
              <a:gd name="T25" fmla="*/ 2147483646 h 303"/>
              <a:gd name="T26" fmla="*/ 2147483646 w 961"/>
              <a:gd name="T27" fmla="*/ 2147483646 h 303"/>
              <a:gd name="T28" fmla="*/ 2147483646 w 961"/>
              <a:gd name="T29" fmla="*/ 2147483646 h 303"/>
              <a:gd name="T30" fmla="*/ 2147483646 w 961"/>
              <a:gd name="T31" fmla="*/ 2147483646 h 303"/>
              <a:gd name="T32" fmla="*/ 2147483646 w 961"/>
              <a:gd name="T33" fmla="*/ 2147483646 h 303"/>
              <a:gd name="T34" fmla="*/ 2147483646 w 961"/>
              <a:gd name="T35" fmla="*/ 2147483646 h 303"/>
              <a:gd name="T36" fmla="*/ 2147483646 w 961"/>
              <a:gd name="T37" fmla="*/ 2147483646 h 303"/>
              <a:gd name="T38" fmla="*/ 2147483646 w 961"/>
              <a:gd name="T39" fmla="*/ 2147483646 h 303"/>
              <a:gd name="T40" fmla="*/ 2147483646 w 961"/>
              <a:gd name="T41" fmla="*/ 2147483646 h 303"/>
              <a:gd name="T42" fmla="*/ 2147483646 w 961"/>
              <a:gd name="T43" fmla="*/ 2147483646 h 303"/>
              <a:gd name="T44" fmla="*/ 2147483646 w 961"/>
              <a:gd name="T45" fmla="*/ 2147483646 h 303"/>
              <a:gd name="T46" fmla="*/ 2147483646 w 961"/>
              <a:gd name="T47" fmla="*/ 2147483646 h 303"/>
              <a:gd name="T48" fmla="*/ 2147483646 w 961"/>
              <a:gd name="T49" fmla="*/ 2147483646 h 303"/>
              <a:gd name="T50" fmla="*/ 2147483646 w 961"/>
              <a:gd name="T51" fmla="*/ 2147483646 h 303"/>
              <a:gd name="T52" fmla="*/ 2147483646 w 961"/>
              <a:gd name="T53" fmla="*/ 2147483646 h 303"/>
              <a:gd name="T54" fmla="*/ 2147483646 w 961"/>
              <a:gd name="T55" fmla="*/ 2147483646 h 303"/>
              <a:gd name="T56" fmla="*/ 2147483646 w 961"/>
              <a:gd name="T57" fmla="*/ 2147483646 h 303"/>
              <a:gd name="T58" fmla="*/ 2147483646 w 961"/>
              <a:gd name="T59" fmla="*/ 2147483646 h 303"/>
              <a:gd name="T60" fmla="*/ 2147483646 w 961"/>
              <a:gd name="T61" fmla="*/ 2147483646 h 303"/>
              <a:gd name="T62" fmla="*/ 2147483646 w 961"/>
              <a:gd name="T63" fmla="*/ 2147483646 h 303"/>
              <a:gd name="T64" fmla="*/ 2147483646 w 961"/>
              <a:gd name="T65" fmla="*/ 2147483646 h 303"/>
              <a:gd name="T66" fmla="*/ 2147483646 w 961"/>
              <a:gd name="T67" fmla="*/ 2147483646 h 303"/>
              <a:gd name="T68" fmla="*/ 2147483646 w 961"/>
              <a:gd name="T69" fmla="*/ 2147483646 h 303"/>
              <a:gd name="T70" fmla="*/ 2147483646 w 961"/>
              <a:gd name="T71" fmla="*/ 2147483646 h 3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61"/>
              <a:gd name="T109" fmla="*/ 0 h 303"/>
              <a:gd name="T110" fmla="*/ 961 w 961"/>
              <a:gd name="T111" fmla="*/ 303 h 3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61" h="303">
                <a:moveTo>
                  <a:pt x="0" y="152"/>
                </a:moveTo>
                <a:lnTo>
                  <a:pt x="1" y="164"/>
                </a:lnTo>
                <a:lnTo>
                  <a:pt x="7" y="177"/>
                </a:lnTo>
                <a:lnTo>
                  <a:pt x="17" y="189"/>
                </a:lnTo>
                <a:lnTo>
                  <a:pt x="28" y="203"/>
                </a:lnTo>
                <a:lnTo>
                  <a:pt x="46" y="215"/>
                </a:lnTo>
                <a:lnTo>
                  <a:pt x="63" y="226"/>
                </a:lnTo>
                <a:lnTo>
                  <a:pt x="85" y="237"/>
                </a:lnTo>
                <a:lnTo>
                  <a:pt x="113" y="247"/>
                </a:lnTo>
                <a:lnTo>
                  <a:pt x="139" y="258"/>
                </a:lnTo>
                <a:lnTo>
                  <a:pt x="172" y="266"/>
                </a:lnTo>
                <a:lnTo>
                  <a:pt x="205" y="274"/>
                </a:lnTo>
                <a:lnTo>
                  <a:pt x="241" y="281"/>
                </a:lnTo>
                <a:lnTo>
                  <a:pt x="277" y="287"/>
                </a:lnTo>
                <a:lnTo>
                  <a:pt x="315" y="292"/>
                </a:lnTo>
                <a:lnTo>
                  <a:pt x="355" y="296"/>
                </a:lnTo>
                <a:lnTo>
                  <a:pt x="396" y="299"/>
                </a:lnTo>
                <a:lnTo>
                  <a:pt x="438" y="302"/>
                </a:lnTo>
                <a:lnTo>
                  <a:pt x="481" y="302"/>
                </a:lnTo>
                <a:lnTo>
                  <a:pt x="520" y="302"/>
                </a:lnTo>
                <a:lnTo>
                  <a:pt x="563" y="299"/>
                </a:lnTo>
                <a:lnTo>
                  <a:pt x="604" y="295"/>
                </a:lnTo>
                <a:lnTo>
                  <a:pt x="643" y="292"/>
                </a:lnTo>
                <a:lnTo>
                  <a:pt x="682" y="287"/>
                </a:lnTo>
                <a:lnTo>
                  <a:pt x="720" y="281"/>
                </a:lnTo>
                <a:lnTo>
                  <a:pt x="754" y="274"/>
                </a:lnTo>
                <a:lnTo>
                  <a:pt x="787" y="266"/>
                </a:lnTo>
                <a:lnTo>
                  <a:pt x="820" y="258"/>
                </a:lnTo>
                <a:lnTo>
                  <a:pt x="848" y="247"/>
                </a:lnTo>
                <a:lnTo>
                  <a:pt x="873" y="237"/>
                </a:lnTo>
                <a:lnTo>
                  <a:pt x="894" y="226"/>
                </a:lnTo>
                <a:lnTo>
                  <a:pt x="916" y="215"/>
                </a:lnTo>
                <a:lnTo>
                  <a:pt x="930" y="203"/>
                </a:lnTo>
                <a:lnTo>
                  <a:pt x="942" y="189"/>
                </a:lnTo>
                <a:lnTo>
                  <a:pt x="952" y="177"/>
                </a:lnTo>
                <a:lnTo>
                  <a:pt x="958" y="164"/>
                </a:lnTo>
                <a:lnTo>
                  <a:pt x="960" y="152"/>
                </a:lnTo>
                <a:lnTo>
                  <a:pt x="958" y="137"/>
                </a:lnTo>
                <a:lnTo>
                  <a:pt x="952" y="124"/>
                </a:lnTo>
                <a:lnTo>
                  <a:pt x="942" y="112"/>
                </a:lnTo>
                <a:lnTo>
                  <a:pt x="930" y="98"/>
                </a:lnTo>
                <a:lnTo>
                  <a:pt x="916" y="87"/>
                </a:lnTo>
                <a:lnTo>
                  <a:pt x="894" y="76"/>
                </a:lnTo>
                <a:lnTo>
                  <a:pt x="871" y="65"/>
                </a:lnTo>
                <a:lnTo>
                  <a:pt x="848" y="54"/>
                </a:lnTo>
                <a:lnTo>
                  <a:pt x="820" y="43"/>
                </a:lnTo>
                <a:lnTo>
                  <a:pt x="787" y="34"/>
                </a:lnTo>
                <a:lnTo>
                  <a:pt x="754" y="28"/>
                </a:lnTo>
                <a:lnTo>
                  <a:pt x="717" y="21"/>
                </a:lnTo>
                <a:lnTo>
                  <a:pt x="682" y="14"/>
                </a:lnTo>
                <a:lnTo>
                  <a:pt x="643" y="10"/>
                </a:lnTo>
                <a:lnTo>
                  <a:pt x="604" y="6"/>
                </a:lnTo>
                <a:lnTo>
                  <a:pt x="563" y="3"/>
                </a:lnTo>
                <a:lnTo>
                  <a:pt x="520" y="1"/>
                </a:lnTo>
                <a:lnTo>
                  <a:pt x="478" y="0"/>
                </a:lnTo>
                <a:lnTo>
                  <a:pt x="438" y="1"/>
                </a:lnTo>
                <a:lnTo>
                  <a:pt x="396" y="3"/>
                </a:lnTo>
                <a:lnTo>
                  <a:pt x="355" y="6"/>
                </a:lnTo>
                <a:lnTo>
                  <a:pt x="315" y="10"/>
                </a:lnTo>
                <a:lnTo>
                  <a:pt x="277" y="14"/>
                </a:lnTo>
                <a:lnTo>
                  <a:pt x="239" y="21"/>
                </a:lnTo>
                <a:lnTo>
                  <a:pt x="205" y="28"/>
                </a:lnTo>
                <a:lnTo>
                  <a:pt x="172" y="34"/>
                </a:lnTo>
                <a:lnTo>
                  <a:pt x="139" y="44"/>
                </a:lnTo>
                <a:lnTo>
                  <a:pt x="113" y="54"/>
                </a:lnTo>
                <a:lnTo>
                  <a:pt x="85" y="65"/>
                </a:lnTo>
                <a:lnTo>
                  <a:pt x="63" y="76"/>
                </a:lnTo>
                <a:lnTo>
                  <a:pt x="46" y="87"/>
                </a:lnTo>
                <a:lnTo>
                  <a:pt x="28" y="98"/>
                </a:lnTo>
                <a:lnTo>
                  <a:pt x="17" y="112"/>
                </a:lnTo>
                <a:lnTo>
                  <a:pt x="7" y="125"/>
                </a:lnTo>
                <a:lnTo>
                  <a:pt x="1" y="137"/>
                </a:lnTo>
                <a:lnTo>
                  <a:pt x="0" y="15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79" name="Freeform 20">
            <a:extLst>
              <a:ext uri="{FF2B5EF4-FFF2-40B4-BE49-F238E27FC236}">
                <a16:creationId xmlns:a16="http://schemas.microsoft.com/office/drawing/2014/main" id="{EF195033-F6C7-4C73-9B3A-5645F16DF382}"/>
              </a:ext>
            </a:extLst>
          </p:cNvPr>
          <p:cNvSpPr>
            <a:spLocks/>
          </p:cNvSpPr>
          <p:nvPr/>
        </p:nvSpPr>
        <p:spPr bwMode="auto">
          <a:xfrm>
            <a:off x="1325563" y="3035300"/>
            <a:ext cx="1284287" cy="431800"/>
          </a:xfrm>
          <a:custGeom>
            <a:avLst/>
            <a:gdLst>
              <a:gd name="T0" fmla="*/ 2147483646 w 809"/>
              <a:gd name="T1" fmla="*/ 2147483646 h 272"/>
              <a:gd name="T2" fmla="*/ 2147483646 w 809"/>
              <a:gd name="T3" fmla="*/ 0 h 272"/>
              <a:gd name="T4" fmla="*/ 0 w 809"/>
              <a:gd name="T5" fmla="*/ 0 h 272"/>
              <a:gd name="T6" fmla="*/ 0 w 809"/>
              <a:gd name="T7" fmla="*/ 2147483646 h 272"/>
              <a:gd name="T8" fmla="*/ 2147483646 w 809"/>
              <a:gd name="T9" fmla="*/ 2147483646 h 272"/>
              <a:gd name="T10" fmla="*/ 0 60000 65536"/>
              <a:gd name="T11" fmla="*/ 0 60000 65536"/>
              <a:gd name="T12" fmla="*/ 0 60000 65536"/>
              <a:gd name="T13" fmla="*/ 0 60000 65536"/>
              <a:gd name="T14" fmla="*/ 0 60000 65536"/>
              <a:gd name="T15" fmla="*/ 0 w 809"/>
              <a:gd name="T16" fmla="*/ 0 h 272"/>
              <a:gd name="T17" fmla="*/ 809 w 809"/>
              <a:gd name="T18" fmla="*/ 272 h 272"/>
            </a:gdLst>
            <a:ahLst/>
            <a:cxnLst>
              <a:cxn ang="T10">
                <a:pos x="T0" y="T1"/>
              </a:cxn>
              <a:cxn ang="T11">
                <a:pos x="T2" y="T3"/>
              </a:cxn>
              <a:cxn ang="T12">
                <a:pos x="T4" y="T5"/>
              </a:cxn>
              <a:cxn ang="T13">
                <a:pos x="T6" y="T7"/>
              </a:cxn>
              <a:cxn ang="T14">
                <a:pos x="T8" y="T9"/>
              </a:cxn>
            </a:cxnLst>
            <a:rect l="T15" t="T16" r="T17" b="T18"/>
            <a:pathLst>
              <a:path w="809" h="272">
                <a:moveTo>
                  <a:pt x="808" y="271"/>
                </a:moveTo>
                <a:lnTo>
                  <a:pt x="808" y="0"/>
                </a:lnTo>
                <a:lnTo>
                  <a:pt x="0" y="0"/>
                </a:lnTo>
                <a:lnTo>
                  <a:pt x="0" y="271"/>
                </a:lnTo>
                <a:lnTo>
                  <a:pt x="808" y="27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0" name="Freeform 21">
            <a:extLst>
              <a:ext uri="{FF2B5EF4-FFF2-40B4-BE49-F238E27FC236}">
                <a16:creationId xmlns:a16="http://schemas.microsoft.com/office/drawing/2014/main" id="{BB670F64-1FDC-4EC1-8F94-2449B68A632C}"/>
              </a:ext>
            </a:extLst>
          </p:cNvPr>
          <p:cNvSpPr>
            <a:spLocks/>
          </p:cNvSpPr>
          <p:nvPr/>
        </p:nvSpPr>
        <p:spPr bwMode="auto">
          <a:xfrm>
            <a:off x="3124200" y="3035300"/>
            <a:ext cx="1446213" cy="414338"/>
          </a:xfrm>
          <a:custGeom>
            <a:avLst/>
            <a:gdLst>
              <a:gd name="T0" fmla="*/ 2147483646 w 911"/>
              <a:gd name="T1" fmla="*/ 2147483646 h 261"/>
              <a:gd name="T2" fmla="*/ 2147483646 w 911"/>
              <a:gd name="T3" fmla="*/ 0 h 261"/>
              <a:gd name="T4" fmla="*/ 0 w 911"/>
              <a:gd name="T5" fmla="*/ 0 h 261"/>
              <a:gd name="T6" fmla="*/ 0 w 911"/>
              <a:gd name="T7" fmla="*/ 2147483646 h 261"/>
              <a:gd name="T8" fmla="*/ 2147483646 w 911"/>
              <a:gd name="T9" fmla="*/ 2147483646 h 261"/>
              <a:gd name="T10" fmla="*/ 0 60000 65536"/>
              <a:gd name="T11" fmla="*/ 0 60000 65536"/>
              <a:gd name="T12" fmla="*/ 0 60000 65536"/>
              <a:gd name="T13" fmla="*/ 0 60000 65536"/>
              <a:gd name="T14" fmla="*/ 0 60000 65536"/>
              <a:gd name="T15" fmla="*/ 0 w 911"/>
              <a:gd name="T16" fmla="*/ 0 h 261"/>
              <a:gd name="T17" fmla="*/ 911 w 911"/>
              <a:gd name="T18" fmla="*/ 261 h 261"/>
            </a:gdLst>
            <a:ahLst/>
            <a:cxnLst>
              <a:cxn ang="T10">
                <a:pos x="T0" y="T1"/>
              </a:cxn>
              <a:cxn ang="T11">
                <a:pos x="T2" y="T3"/>
              </a:cxn>
              <a:cxn ang="T12">
                <a:pos x="T4" y="T5"/>
              </a:cxn>
              <a:cxn ang="T13">
                <a:pos x="T6" y="T7"/>
              </a:cxn>
              <a:cxn ang="T14">
                <a:pos x="T8" y="T9"/>
              </a:cxn>
            </a:cxnLst>
            <a:rect l="T15" t="T16" r="T17" b="T18"/>
            <a:pathLst>
              <a:path w="911" h="261">
                <a:moveTo>
                  <a:pt x="910" y="260"/>
                </a:moveTo>
                <a:lnTo>
                  <a:pt x="910" y="0"/>
                </a:lnTo>
                <a:lnTo>
                  <a:pt x="0" y="0"/>
                </a:lnTo>
                <a:lnTo>
                  <a:pt x="0" y="260"/>
                </a:lnTo>
                <a:lnTo>
                  <a:pt x="910" y="26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1" name="Freeform 22">
            <a:extLst>
              <a:ext uri="{FF2B5EF4-FFF2-40B4-BE49-F238E27FC236}">
                <a16:creationId xmlns:a16="http://schemas.microsoft.com/office/drawing/2014/main" id="{49A0623B-2BA5-4884-8F99-E0547F34EDC8}"/>
              </a:ext>
            </a:extLst>
          </p:cNvPr>
          <p:cNvSpPr>
            <a:spLocks/>
          </p:cNvSpPr>
          <p:nvPr/>
        </p:nvSpPr>
        <p:spPr bwMode="auto">
          <a:xfrm>
            <a:off x="2908300" y="2273300"/>
            <a:ext cx="722313" cy="484188"/>
          </a:xfrm>
          <a:custGeom>
            <a:avLst/>
            <a:gdLst>
              <a:gd name="T0" fmla="*/ 2147483646 w 455"/>
              <a:gd name="T1" fmla="*/ 0 h 305"/>
              <a:gd name="T2" fmla="*/ 2147483646 w 455"/>
              <a:gd name="T3" fmla="*/ 2147483646 h 305"/>
              <a:gd name="T4" fmla="*/ 0 w 455"/>
              <a:gd name="T5" fmla="*/ 2147483646 h 305"/>
              <a:gd name="T6" fmla="*/ 2147483646 w 455"/>
              <a:gd name="T7" fmla="*/ 0 h 305"/>
              <a:gd name="T8" fmla="*/ 0 60000 65536"/>
              <a:gd name="T9" fmla="*/ 0 60000 65536"/>
              <a:gd name="T10" fmla="*/ 0 60000 65536"/>
              <a:gd name="T11" fmla="*/ 0 60000 65536"/>
              <a:gd name="T12" fmla="*/ 0 w 455"/>
              <a:gd name="T13" fmla="*/ 0 h 305"/>
              <a:gd name="T14" fmla="*/ 455 w 455"/>
              <a:gd name="T15" fmla="*/ 305 h 305"/>
            </a:gdLst>
            <a:ahLst/>
            <a:cxnLst>
              <a:cxn ang="T8">
                <a:pos x="T0" y="T1"/>
              </a:cxn>
              <a:cxn ang="T9">
                <a:pos x="T2" y="T3"/>
              </a:cxn>
              <a:cxn ang="T10">
                <a:pos x="T4" y="T5"/>
              </a:cxn>
              <a:cxn ang="T11">
                <a:pos x="T6" y="T7"/>
              </a:cxn>
            </a:cxnLst>
            <a:rect l="T12" t="T13" r="T14" b="T15"/>
            <a:pathLst>
              <a:path w="455" h="305">
                <a:moveTo>
                  <a:pt x="226" y="0"/>
                </a:moveTo>
                <a:lnTo>
                  <a:pt x="454" y="304"/>
                </a:lnTo>
                <a:lnTo>
                  <a:pt x="0" y="304"/>
                </a:lnTo>
                <a:lnTo>
                  <a:pt x="226" y="0"/>
                </a:lnTo>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82" name="Rectangle 23">
            <a:extLst>
              <a:ext uri="{FF2B5EF4-FFF2-40B4-BE49-F238E27FC236}">
                <a16:creationId xmlns:a16="http://schemas.microsoft.com/office/drawing/2014/main" id="{4E0567F7-B741-4817-8D49-1005D9FAC5BC}"/>
              </a:ext>
            </a:extLst>
          </p:cNvPr>
          <p:cNvSpPr>
            <a:spLocks noChangeArrowheads="1"/>
          </p:cNvSpPr>
          <p:nvPr/>
        </p:nvSpPr>
        <p:spPr bwMode="auto">
          <a:xfrm>
            <a:off x="3060700" y="2425700"/>
            <a:ext cx="4778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chemeClr val="accent2"/>
                </a:solidFill>
                <a:latin typeface="Arial" panose="020B0604020202020204" pitchFamily="34" charset="0"/>
                <a:ea typeface="MS PGothic" panose="020B0600070205080204" pitchFamily="34" charset="-128"/>
              </a:rPr>
              <a:t>ISA</a:t>
            </a:r>
          </a:p>
        </p:txBody>
      </p:sp>
      <p:sp>
        <p:nvSpPr>
          <p:cNvPr id="40983" name="Rectangle 24">
            <a:extLst>
              <a:ext uri="{FF2B5EF4-FFF2-40B4-BE49-F238E27FC236}">
                <a16:creationId xmlns:a16="http://schemas.microsoft.com/office/drawing/2014/main" id="{97962852-FE27-4E3A-BFC5-C544EE668E6E}"/>
              </a:ext>
            </a:extLst>
          </p:cNvPr>
          <p:cNvSpPr>
            <a:spLocks noChangeArrowheads="1"/>
          </p:cNvSpPr>
          <p:nvPr/>
        </p:nvSpPr>
        <p:spPr bwMode="auto">
          <a:xfrm>
            <a:off x="1308100" y="3117850"/>
            <a:ext cx="12795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Hourly_Emps</a:t>
            </a:r>
          </a:p>
        </p:txBody>
      </p:sp>
      <p:sp>
        <p:nvSpPr>
          <p:cNvPr id="40984" name="Rectangle 25">
            <a:extLst>
              <a:ext uri="{FF2B5EF4-FFF2-40B4-BE49-F238E27FC236}">
                <a16:creationId xmlns:a16="http://schemas.microsoft.com/office/drawing/2014/main" id="{63A0F4FE-B40F-4DD9-97E9-6B025A9B843B}"/>
              </a:ext>
            </a:extLst>
          </p:cNvPr>
          <p:cNvSpPr>
            <a:spLocks noChangeArrowheads="1"/>
          </p:cNvSpPr>
          <p:nvPr/>
        </p:nvSpPr>
        <p:spPr bwMode="auto">
          <a:xfrm>
            <a:off x="3633788" y="2457450"/>
            <a:ext cx="10588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contractid</a:t>
            </a:r>
          </a:p>
        </p:txBody>
      </p:sp>
      <p:sp>
        <p:nvSpPr>
          <p:cNvPr id="40985" name="Rectangle 26">
            <a:extLst>
              <a:ext uri="{FF2B5EF4-FFF2-40B4-BE49-F238E27FC236}">
                <a16:creationId xmlns:a16="http://schemas.microsoft.com/office/drawing/2014/main" id="{1F3EEBAE-FBA8-4C4A-968B-C05E1DB6941D}"/>
              </a:ext>
            </a:extLst>
          </p:cNvPr>
          <p:cNvSpPr>
            <a:spLocks noChangeArrowheads="1"/>
          </p:cNvSpPr>
          <p:nvPr/>
        </p:nvSpPr>
        <p:spPr bwMode="auto">
          <a:xfrm>
            <a:off x="1612900" y="2120900"/>
            <a:ext cx="13557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hours_worked</a:t>
            </a:r>
          </a:p>
        </p:txBody>
      </p:sp>
      <p:sp>
        <p:nvSpPr>
          <p:cNvPr id="40986" name="Line 27">
            <a:extLst>
              <a:ext uri="{FF2B5EF4-FFF2-40B4-BE49-F238E27FC236}">
                <a16:creationId xmlns:a16="http://schemas.microsoft.com/office/drawing/2014/main" id="{456F5944-6307-40B4-A535-13084BBD2FBB}"/>
              </a:ext>
            </a:extLst>
          </p:cNvPr>
          <p:cNvSpPr>
            <a:spLocks noChangeShapeType="1"/>
          </p:cNvSpPr>
          <p:nvPr/>
        </p:nvSpPr>
        <p:spPr bwMode="auto">
          <a:xfrm flipH="1">
            <a:off x="2146300" y="2730500"/>
            <a:ext cx="762000" cy="3048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7" name="Line 28">
            <a:extLst>
              <a:ext uri="{FF2B5EF4-FFF2-40B4-BE49-F238E27FC236}">
                <a16:creationId xmlns:a16="http://schemas.microsoft.com/office/drawing/2014/main" id="{0BA390E4-425C-4661-B0B9-F349A339DEFE}"/>
              </a:ext>
            </a:extLst>
          </p:cNvPr>
          <p:cNvSpPr>
            <a:spLocks noChangeShapeType="1"/>
          </p:cNvSpPr>
          <p:nvPr/>
        </p:nvSpPr>
        <p:spPr bwMode="auto">
          <a:xfrm>
            <a:off x="3602038" y="2749550"/>
            <a:ext cx="131762" cy="2857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8" name="Line 29">
            <a:extLst>
              <a:ext uri="{FF2B5EF4-FFF2-40B4-BE49-F238E27FC236}">
                <a16:creationId xmlns:a16="http://schemas.microsoft.com/office/drawing/2014/main" id="{2454446D-947A-4B29-B5EB-CB2551C5460A}"/>
              </a:ext>
            </a:extLst>
          </p:cNvPr>
          <p:cNvSpPr>
            <a:spLocks noChangeShapeType="1"/>
          </p:cNvSpPr>
          <p:nvPr/>
        </p:nvSpPr>
        <p:spPr bwMode="auto">
          <a:xfrm>
            <a:off x="3932238" y="2806700"/>
            <a:ext cx="0" cy="2286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9" name="Line 30">
            <a:extLst>
              <a:ext uri="{FF2B5EF4-FFF2-40B4-BE49-F238E27FC236}">
                <a16:creationId xmlns:a16="http://schemas.microsoft.com/office/drawing/2014/main" id="{E8C59E11-B265-4C91-87DA-1714FD96A1F7}"/>
              </a:ext>
            </a:extLst>
          </p:cNvPr>
          <p:cNvSpPr>
            <a:spLocks noChangeShapeType="1"/>
          </p:cNvSpPr>
          <p:nvPr/>
        </p:nvSpPr>
        <p:spPr bwMode="auto">
          <a:xfrm flipH="1">
            <a:off x="1917700" y="2501900"/>
            <a:ext cx="228600" cy="5334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0" name="Line 33">
            <a:extLst>
              <a:ext uri="{FF2B5EF4-FFF2-40B4-BE49-F238E27FC236}">
                <a16:creationId xmlns:a16="http://schemas.microsoft.com/office/drawing/2014/main" id="{C0798186-8B34-4503-8C4D-110AD82FE68D}"/>
              </a:ext>
            </a:extLst>
          </p:cNvPr>
          <p:cNvSpPr>
            <a:spLocks noChangeShapeType="1"/>
          </p:cNvSpPr>
          <p:nvPr/>
        </p:nvSpPr>
        <p:spPr bwMode="auto">
          <a:xfrm flipV="1">
            <a:off x="3289300" y="2044700"/>
            <a:ext cx="0" cy="3175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919" name="Rectangle 30">
            <a:extLst>
              <a:ext uri="{FF2B5EF4-FFF2-40B4-BE49-F238E27FC236}">
                <a16:creationId xmlns:a16="http://schemas.microsoft.com/office/drawing/2014/main" id="{A5B6D5BF-1C73-47F7-8C1F-B4C393FDFABE}"/>
              </a:ext>
            </a:extLst>
          </p:cNvPr>
          <p:cNvSpPr>
            <a:spLocks noChangeArrowheads="1"/>
          </p:cNvSpPr>
          <p:nvPr/>
        </p:nvSpPr>
        <p:spPr bwMode="auto">
          <a:xfrm>
            <a:off x="4891088" y="2203450"/>
            <a:ext cx="3973512" cy="416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marL="346075" lvl="2" indent="-285750" eaLnBrk="1" hangingPunct="1">
              <a:lnSpc>
                <a:spcPct val="90000"/>
              </a:lnSpc>
              <a:buFont typeface="Arial" panose="020B0604020202020204" pitchFamily="34" charset="0"/>
              <a:buChar char="•"/>
              <a:defRPr/>
            </a:pPr>
            <a:r>
              <a:rPr lang="en-US" altLang="en-US" sz="1400" dirty="0" err="1">
                <a:latin typeface="Comic Sans MS" panose="030F0702030302020204" pitchFamily="66" charset="0"/>
                <a:ea typeface="MS PGothic" panose="020B0600070205080204" pitchFamily="34" charset="-128"/>
              </a:rPr>
              <a:t>emp_type</a:t>
            </a:r>
            <a:r>
              <a:rPr lang="en-US" altLang="en-US" sz="1400" dirty="0">
                <a:latin typeface="Comic Sans MS" panose="030F0702030302020204" pitchFamily="66" charset="0"/>
                <a:ea typeface="MS PGothic" panose="020B0600070205080204" pitchFamily="34" charset="-128"/>
              </a:rPr>
              <a:t> is introduced; its value distinguishes among different types of employees; </a:t>
            </a:r>
            <a:r>
              <a:rPr lang="en-US" altLang="en-US" sz="1400" dirty="0">
                <a:solidFill>
                  <a:srgbClr val="FF0000"/>
                </a:solidFill>
                <a:latin typeface="Comic Sans MS" panose="030F0702030302020204" pitchFamily="66" charset="0"/>
                <a:ea typeface="MS PGothic" panose="020B0600070205080204" pitchFamily="34" charset="-128"/>
              </a:rPr>
              <a:t>don’t combine different types of employees together</a:t>
            </a:r>
          </a:p>
          <a:p>
            <a:pPr marL="346075" lvl="2" indent="-285750" eaLnBrk="1" hangingPunct="1">
              <a:lnSpc>
                <a:spcPct val="90000"/>
              </a:lnSpc>
              <a:buFont typeface="Arial" panose="020B0604020202020204" pitchFamily="34" charset="0"/>
              <a:buChar char="•"/>
              <a:defRPr/>
            </a:pPr>
            <a:r>
              <a:rPr lang="en-US" altLang="en-US" sz="1400" dirty="0">
                <a:latin typeface="Comic Sans MS" panose="030F0702030302020204" pitchFamily="66" charset="0"/>
                <a:ea typeface="MS PGothic" panose="020B0600070205080204" pitchFamily="34" charset="-128"/>
              </a:rPr>
              <a:t>Hourly employee rows have null for </a:t>
            </a:r>
            <a:r>
              <a:rPr lang="en-US" altLang="en-US" sz="1400" dirty="0" err="1">
                <a:latin typeface="Comic Sans MS" panose="030F0702030302020204" pitchFamily="66" charset="0"/>
                <a:ea typeface="MS PGothic" panose="020B0600070205080204" pitchFamily="34" charset="-128"/>
              </a:rPr>
              <a:t>contractid</a:t>
            </a:r>
            <a:endParaRPr lang="en-US" altLang="en-US" sz="1400" dirty="0">
              <a:latin typeface="Comic Sans MS" panose="030F0702030302020204" pitchFamily="66" charset="0"/>
              <a:ea typeface="MS PGothic" panose="020B0600070205080204" pitchFamily="34" charset="-128"/>
            </a:endParaRPr>
          </a:p>
          <a:p>
            <a:pPr marL="346075" lvl="2" indent="-285750" eaLnBrk="1" hangingPunct="1">
              <a:lnSpc>
                <a:spcPct val="90000"/>
              </a:lnSpc>
              <a:buFont typeface="Arial" panose="020B0604020202020204" pitchFamily="34" charset="0"/>
              <a:buChar char="•"/>
              <a:defRPr/>
            </a:pPr>
            <a:r>
              <a:rPr lang="en-US" altLang="en-US" sz="1400" dirty="0">
                <a:latin typeface="Comic Sans MS" panose="030F0702030302020204" pitchFamily="66" charset="0"/>
                <a:ea typeface="MS PGothic" panose="020B0600070205080204" pitchFamily="34" charset="-128"/>
              </a:rPr>
              <a:t>Contract employee rows have null for </a:t>
            </a:r>
            <a:r>
              <a:rPr lang="en-US" altLang="en-US" sz="1400" dirty="0" err="1">
                <a:latin typeface="Comic Sans MS" panose="030F0702030302020204" pitchFamily="66" charset="0"/>
                <a:ea typeface="MS PGothic" panose="020B0600070205080204" pitchFamily="34" charset="-128"/>
              </a:rPr>
              <a:t>hourly_wages</a:t>
            </a:r>
            <a:r>
              <a:rPr lang="en-US" altLang="en-US" sz="1400" dirty="0">
                <a:latin typeface="Comic Sans MS" panose="030F0702030302020204" pitchFamily="66" charset="0"/>
                <a:ea typeface="MS PGothic" panose="020B0600070205080204" pitchFamily="34" charset="-128"/>
              </a:rPr>
              <a:t> and </a:t>
            </a:r>
            <a:r>
              <a:rPr lang="en-US" altLang="en-US" sz="1400" dirty="0" err="1">
                <a:latin typeface="Comic Sans MS" panose="030F0702030302020204" pitchFamily="66" charset="0"/>
                <a:ea typeface="MS PGothic" panose="020B0600070205080204" pitchFamily="34" charset="-128"/>
              </a:rPr>
              <a:t>hours_worked</a:t>
            </a:r>
            <a:endParaRPr lang="en-US" altLang="en-US" sz="1400" dirty="0">
              <a:latin typeface="Comic Sans MS" panose="030F0702030302020204" pitchFamily="66" charset="0"/>
              <a:ea typeface="MS PGothic" panose="020B0600070205080204" pitchFamily="34" charset="-128"/>
            </a:endParaRPr>
          </a:p>
          <a:p>
            <a:pPr marL="346075" lvl="2" indent="-285750" eaLnBrk="1" hangingPunct="1">
              <a:lnSpc>
                <a:spcPct val="90000"/>
              </a:lnSpc>
              <a:buFont typeface="Arial" panose="020B0604020202020204" pitchFamily="34" charset="0"/>
              <a:buChar char="•"/>
              <a:defRPr/>
            </a:pPr>
            <a:r>
              <a:rPr lang="en-US" altLang="en-US" sz="1400" dirty="0">
                <a:latin typeface="Comic Sans MS" panose="030F0702030302020204" pitchFamily="66" charset="0"/>
                <a:ea typeface="MS PGothic" panose="020B0600070205080204" pitchFamily="34" charset="-128"/>
              </a:rPr>
              <a:t>Other types of employees have null for </a:t>
            </a:r>
            <a:r>
              <a:rPr lang="en-US" altLang="en-US" sz="1400" dirty="0" err="1">
                <a:latin typeface="Comic Sans MS" panose="030F0702030302020204" pitchFamily="66" charset="0"/>
                <a:ea typeface="MS PGothic" panose="020B0600070205080204" pitchFamily="34" charset="-128"/>
              </a:rPr>
              <a:t>hourly_wages</a:t>
            </a:r>
            <a:r>
              <a:rPr lang="en-US" altLang="en-US" sz="1400" dirty="0">
                <a:latin typeface="Comic Sans MS" panose="030F0702030302020204" pitchFamily="66" charset="0"/>
                <a:ea typeface="MS PGothic" panose="020B0600070205080204" pitchFamily="34" charset="-128"/>
              </a:rPr>
              <a:t>, </a:t>
            </a:r>
            <a:r>
              <a:rPr lang="en-US" altLang="en-US" sz="1400" dirty="0" err="1">
                <a:latin typeface="Comic Sans MS" panose="030F0702030302020204" pitchFamily="66" charset="0"/>
                <a:ea typeface="MS PGothic" panose="020B0600070205080204" pitchFamily="34" charset="-128"/>
              </a:rPr>
              <a:t>hours_worked</a:t>
            </a:r>
            <a:r>
              <a:rPr lang="en-US" altLang="en-US" sz="1400" dirty="0">
                <a:latin typeface="Comic Sans MS" panose="030F0702030302020204" pitchFamily="66" charset="0"/>
                <a:ea typeface="MS PGothic" panose="020B0600070205080204" pitchFamily="34" charset="-128"/>
              </a:rPr>
              <a:t>, </a:t>
            </a:r>
            <a:r>
              <a:rPr lang="en-US" altLang="en-US" sz="1400" dirty="0" err="1">
                <a:latin typeface="Comic Sans MS" panose="030F0702030302020204" pitchFamily="66" charset="0"/>
                <a:ea typeface="MS PGothic" panose="020B0600070205080204" pitchFamily="34" charset="-128"/>
              </a:rPr>
              <a:t>contract_id</a:t>
            </a:r>
            <a:endParaRPr lang="en-US" altLang="en-US" sz="1400" dirty="0">
              <a:latin typeface="Comic Sans MS" panose="030F0702030302020204" pitchFamily="66" charset="0"/>
              <a:ea typeface="MS PGothic" panose="020B0600070205080204" pitchFamily="34" charset="-128"/>
            </a:endParaRPr>
          </a:p>
          <a:p>
            <a:pPr marL="346075" lvl="2" indent="-285750" eaLnBrk="1" hangingPunct="1">
              <a:lnSpc>
                <a:spcPct val="90000"/>
              </a:lnSpc>
              <a:buFont typeface="Arial" panose="020B0604020202020204" pitchFamily="34" charset="0"/>
              <a:buChar char="•"/>
              <a:defRPr/>
            </a:pPr>
            <a:r>
              <a:rPr lang="en-US" altLang="en-US" sz="1400" dirty="0">
                <a:latin typeface="Comic Sans MS" panose="030F0702030302020204" pitchFamily="66" charset="0"/>
                <a:ea typeface="MS PGothic" panose="020B0600070205080204" pitchFamily="34" charset="-128"/>
              </a:rPr>
              <a:t>This design can prevent an employee from being in more than one type since there can only be one row per employee.</a:t>
            </a:r>
          </a:p>
          <a:p>
            <a:pPr marL="346075" lvl="2" indent="-285750" eaLnBrk="1" hangingPunct="1">
              <a:lnSpc>
                <a:spcPct val="90000"/>
              </a:lnSpc>
              <a:buFont typeface="Arial" panose="020B0604020202020204" pitchFamily="34" charset="0"/>
              <a:buChar char="•"/>
              <a:defRPr/>
            </a:pPr>
            <a:endParaRPr lang="en-US" altLang="en-US" sz="1400" dirty="0">
              <a:latin typeface="Comic Sans MS" panose="030F0702030302020204" pitchFamily="66" charset="0"/>
              <a:ea typeface="MS PGothic" panose="020B0600070205080204" pitchFamily="34" charset="-128"/>
            </a:endParaRPr>
          </a:p>
          <a:p>
            <a:pPr marL="346075" lvl="2" indent="-285750" eaLnBrk="1" hangingPunct="1">
              <a:lnSpc>
                <a:spcPct val="90000"/>
              </a:lnSpc>
              <a:buFont typeface="Arial" panose="020B0604020202020204" pitchFamily="34" charset="0"/>
              <a:buChar char="•"/>
              <a:defRPr/>
            </a:pPr>
            <a:r>
              <a:rPr lang="en-US" altLang="en-US" sz="1400" dirty="0">
                <a:latin typeface="Comic Sans MS" panose="030F0702030302020204" pitchFamily="66" charset="0"/>
                <a:ea typeface="MS PGothic" panose="020B0600070205080204" pitchFamily="34" charset="-128"/>
              </a:rPr>
              <a:t>This design does not work if </a:t>
            </a:r>
            <a:r>
              <a:rPr lang="en-US" altLang="en-US" sz="1400" dirty="0" err="1">
                <a:latin typeface="Comic Sans MS" panose="030F0702030302020204" pitchFamily="66" charset="0"/>
                <a:ea typeface="MS PGothic" panose="020B0600070205080204" pitchFamily="34" charset="-128"/>
              </a:rPr>
              <a:t>Hourly_Emps</a:t>
            </a:r>
            <a:r>
              <a:rPr lang="en-US" altLang="en-US" sz="1400" dirty="0">
                <a:latin typeface="Comic Sans MS" panose="030F0702030302020204" pitchFamily="66" charset="0"/>
                <a:ea typeface="MS PGothic" panose="020B0600070205080204" pitchFamily="34" charset="-128"/>
              </a:rPr>
              <a:t> OVERLAPS </a:t>
            </a:r>
            <a:r>
              <a:rPr lang="en-US" altLang="en-US" sz="1400" dirty="0" err="1">
                <a:latin typeface="Comic Sans MS" panose="030F0702030302020204" pitchFamily="66" charset="0"/>
                <a:ea typeface="MS PGothic" panose="020B0600070205080204" pitchFamily="34" charset="-128"/>
              </a:rPr>
              <a:t>Contract_Emps</a:t>
            </a:r>
            <a:r>
              <a:rPr lang="en-US" altLang="en-US" sz="1400" dirty="0">
                <a:latin typeface="Comic Sans MS" panose="030F0702030302020204" pitchFamily="66" charset="0"/>
                <a:ea typeface="MS PGothic" panose="020B0600070205080204" pitchFamily="34" charset="-128"/>
              </a:rPr>
              <a:t> (i.e., one person can be both hourly and contract employees); the primary key </a:t>
            </a:r>
            <a:r>
              <a:rPr lang="en-US" altLang="en-US" sz="1400" dirty="0" err="1">
                <a:latin typeface="Comic Sans MS" panose="030F0702030302020204" pitchFamily="66" charset="0"/>
                <a:ea typeface="MS PGothic" panose="020B0600070205080204" pitchFamily="34" charset="-128"/>
              </a:rPr>
              <a:t>ssn</a:t>
            </a:r>
            <a:r>
              <a:rPr lang="en-US" altLang="en-US" sz="1400" dirty="0">
                <a:latin typeface="Comic Sans MS" panose="030F0702030302020204" pitchFamily="66" charset="0"/>
                <a:ea typeface="MS PGothic" panose="020B0600070205080204" pitchFamily="34" charset="-128"/>
              </a:rPr>
              <a:t> prevents this.</a:t>
            </a:r>
          </a:p>
          <a:p>
            <a:pPr lvl="2" eaLnBrk="1" hangingPunct="1">
              <a:lnSpc>
                <a:spcPct val="90000"/>
              </a:lnSpc>
              <a:defRPr/>
            </a:pPr>
            <a:endParaRPr lang="en-US" altLang="en-US" sz="1400" dirty="0">
              <a:latin typeface="Comic Sans MS" panose="030F0702030302020204" pitchFamily="66" charset="0"/>
              <a:ea typeface="MS PGothic" panose="020B0600070205080204" pitchFamily="34" charset="-128"/>
            </a:endParaRPr>
          </a:p>
        </p:txBody>
      </p:sp>
      <p:sp>
        <p:nvSpPr>
          <p:cNvPr id="32" name="Rectangle 31">
            <a:extLst>
              <a:ext uri="{FF2B5EF4-FFF2-40B4-BE49-F238E27FC236}">
                <a16:creationId xmlns:a16="http://schemas.microsoft.com/office/drawing/2014/main" id="{EFFDB3C0-3744-4154-81A1-1333ABA3B5C6}"/>
              </a:ext>
            </a:extLst>
          </p:cNvPr>
          <p:cNvSpPr/>
          <p:nvPr/>
        </p:nvSpPr>
        <p:spPr>
          <a:xfrm>
            <a:off x="4743450" y="219075"/>
            <a:ext cx="4432300" cy="1816100"/>
          </a:xfrm>
          <a:prstGeom prst="rect">
            <a:avLst/>
          </a:prstGeom>
        </p:spPr>
        <p:txBody>
          <a:bodyPr>
            <a:spAutoFit/>
          </a:bodyPr>
          <a:lstStyle/>
          <a:p>
            <a:pPr eaLnBrk="1" fontAlgn="auto" hangingPunct="1">
              <a:spcBef>
                <a:spcPts val="0"/>
              </a:spcBef>
              <a:spcAft>
                <a:spcPts val="0"/>
              </a:spcAft>
              <a:defRPr/>
            </a:pPr>
            <a:r>
              <a:rPr lang="en-US" altLang="en-US" sz="2000" dirty="0">
                <a:solidFill>
                  <a:schemeClr val="accent2"/>
                </a:solidFill>
                <a:latin typeface="+mn-lt"/>
              </a:rPr>
              <a:t>One relation design</a:t>
            </a:r>
          </a:p>
          <a:p>
            <a:pPr eaLnBrk="1" fontAlgn="auto" hangingPunct="1">
              <a:spcBef>
                <a:spcPts val="0"/>
              </a:spcBef>
              <a:spcAft>
                <a:spcPts val="0"/>
              </a:spcAft>
              <a:defRPr/>
            </a:pPr>
            <a:endParaRPr lang="en-US" altLang="en-US" sz="2000" dirty="0">
              <a:solidFill>
                <a:schemeClr val="accent2"/>
              </a:solidFill>
              <a:latin typeface="+mn-lt"/>
            </a:endParaRPr>
          </a:p>
          <a:p>
            <a:pPr marL="285750" indent="-285750" eaLnBrk="1" fontAlgn="auto" hangingPunct="1">
              <a:lnSpc>
                <a:spcPct val="90000"/>
              </a:lnSpc>
              <a:spcBef>
                <a:spcPts val="0"/>
              </a:spcBef>
              <a:spcAft>
                <a:spcPts val="0"/>
              </a:spcAft>
              <a:buSzPct val="75000"/>
              <a:buFont typeface="Arial" panose="020B0604020202020204" pitchFamily="34" charset="0"/>
              <a:buChar char="•"/>
              <a:defRPr/>
            </a:pPr>
            <a:r>
              <a:rPr lang="en-US" altLang="en-US" sz="1600" dirty="0">
                <a:latin typeface="+mn-lt"/>
              </a:rPr>
              <a:t>Employees(</a:t>
            </a:r>
            <a:r>
              <a:rPr lang="en-US" altLang="en-US" sz="1600" u="sng" dirty="0" err="1">
                <a:latin typeface="+mn-lt"/>
              </a:rPr>
              <a:t>ssn</a:t>
            </a:r>
            <a:r>
              <a:rPr lang="en-US" altLang="en-US" sz="1600" dirty="0">
                <a:latin typeface="+mn-lt"/>
              </a:rPr>
              <a:t>, name, lot, </a:t>
            </a:r>
            <a:r>
              <a:rPr lang="en-US" altLang="en-US" sz="1600" dirty="0" err="1">
                <a:latin typeface="+mn-lt"/>
              </a:rPr>
              <a:t>hourly_wages</a:t>
            </a:r>
            <a:r>
              <a:rPr lang="en-US" altLang="en-US" sz="1600" dirty="0">
                <a:latin typeface="+mn-lt"/>
              </a:rPr>
              <a:t>, </a:t>
            </a:r>
            <a:r>
              <a:rPr lang="en-US" altLang="en-US" sz="1600" dirty="0" err="1">
                <a:latin typeface="+mn-lt"/>
              </a:rPr>
              <a:t>hours_worked</a:t>
            </a:r>
            <a:r>
              <a:rPr lang="en-US" altLang="en-US" sz="1600" dirty="0">
                <a:latin typeface="+mn-lt"/>
              </a:rPr>
              <a:t>, </a:t>
            </a:r>
            <a:r>
              <a:rPr lang="en-US" altLang="en-US" sz="1600" dirty="0" err="1">
                <a:latin typeface="+mn-lt"/>
              </a:rPr>
              <a:t>contract_id</a:t>
            </a:r>
            <a:r>
              <a:rPr lang="en-US" altLang="en-US" sz="1600" dirty="0">
                <a:latin typeface="+mn-lt"/>
              </a:rPr>
              <a:t>, </a:t>
            </a:r>
            <a:r>
              <a:rPr lang="en-US" altLang="en-US" sz="1600" dirty="0" err="1">
                <a:solidFill>
                  <a:srgbClr val="FF0000"/>
                </a:solidFill>
                <a:latin typeface="+mn-lt"/>
              </a:rPr>
              <a:t>emp_type</a:t>
            </a:r>
            <a:r>
              <a:rPr lang="en-US" altLang="en-US" sz="1600" dirty="0">
                <a:latin typeface="+mn-lt"/>
              </a:rPr>
              <a:t>, PRIMARY KEY(SSN))</a:t>
            </a:r>
          </a:p>
          <a:p>
            <a:pPr eaLnBrk="1" fontAlgn="auto" hangingPunct="1">
              <a:lnSpc>
                <a:spcPct val="90000"/>
              </a:lnSpc>
              <a:spcBef>
                <a:spcPts val="0"/>
              </a:spcBef>
              <a:spcAft>
                <a:spcPts val="0"/>
              </a:spcAft>
              <a:defRPr/>
            </a:pPr>
            <a:endParaRPr lang="en-US" altLang="en-US" dirty="0">
              <a:solidFill>
                <a:schemeClr val="accent2"/>
              </a:solidFill>
              <a:latin typeface="+mn-lt"/>
            </a:endParaRPr>
          </a:p>
          <a:p>
            <a:pPr eaLnBrk="1" fontAlgn="auto" hangingPunct="1">
              <a:lnSpc>
                <a:spcPct val="90000"/>
              </a:lnSpc>
              <a:spcBef>
                <a:spcPts val="0"/>
              </a:spcBef>
              <a:spcAft>
                <a:spcPts val="0"/>
              </a:spcAft>
              <a:defRPr/>
            </a:pPr>
            <a:r>
              <a:rPr lang="en-US" altLang="en-US" sz="1400" dirty="0">
                <a:solidFill>
                  <a:schemeClr val="accent2"/>
                </a:solidFill>
              </a:rPr>
              <a:t>Attribute types are omit due to limited space</a:t>
            </a:r>
            <a:endParaRPr lang="en-US" sz="1600" dirty="0"/>
          </a:p>
        </p:txBody>
      </p:sp>
      <p:sp>
        <p:nvSpPr>
          <p:cNvPr id="40993" name="TextBox 1">
            <a:extLst>
              <a:ext uri="{FF2B5EF4-FFF2-40B4-BE49-F238E27FC236}">
                <a16:creationId xmlns:a16="http://schemas.microsoft.com/office/drawing/2014/main" id="{3EB39DD4-CA71-4B0B-9CB7-43255CD3E98A}"/>
              </a:ext>
            </a:extLst>
          </p:cNvPr>
          <p:cNvSpPr txBox="1">
            <a:spLocks noChangeArrowheads="1"/>
          </p:cNvSpPr>
          <p:nvPr/>
        </p:nvSpPr>
        <p:spPr bwMode="auto">
          <a:xfrm>
            <a:off x="93663" y="66675"/>
            <a:ext cx="3127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latin typeface="Comic Sans MS" panose="030F0702030302020204" pitchFamily="66" charset="0"/>
                <a:ea typeface="MS PGothic" panose="020B0600070205080204" pitchFamily="34" charset="-128"/>
              </a:rPr>
              <a:t>ISA relationship set</a:t>
            </a:r>
          </a:p>
        </p:txBody>
      </p:sp>
      <p:sp>
        <p:nvSpPr>
          <p:cNvPr id="40994" name="Rectangle 2">
            <a:extLst>
              <a:ext uri="{FF2B5EF4-FFF2-40B4-BE49-F238E27FC236}">
                <a16:creationId xmlns:a16="http://schemas.microsoft.com/office/drawing/2014/main" id="{CD701C7B-AF05-4AAA-85DB-AB19EC0EBABD}"/>
              </a:ext>
            </a:extLst>
          </p:cNvPr>
          <p:cNvSpPr>
            <a:spLocks noChangeArrowheads="1"/>
          </p:cNvSpPr>
          <p:nvPr/>
        </p:nvSpPr>
        <p:spPr bwMode="auto">
          <a:xfrm>
            <a:off x="476250" y="3851275"/>
            <a:ext cx="4432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ct val="90000"/>
              </a:lnSpc>
            </a:pPr>
            <a:r>
              <a:rPr lang="en-US" altLang="en-US">
                <a:latin typeface="Comic Sans MS" panose="030F0702030302020204" pitchFamily="66" charset="0"/>
                <a:ea typeface="MS PGothic" panose="020B0600070205080204" pitchFamily="34" charset="-128"/>
              </a:rPr>
              <a:t>No overlap and no covering constraints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19" grpId="0"/>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75C9EF64-6F29-4250-B74F-637203DF345B}"/>
              </a:ext>
            </a:extLst>
          </p:cNvPr>
          <p:cNvSpPr>
            <a:spLocks noChangeArrowheads="1"/>
          </p:cNvSpPr>
          <p:nvPr/>
        </p:nvSpPr>
        <p:spPr bwMode="auto">
          <a:xfrm>
            <a:off x="4111625" y="2816225"/>
            <a:ext cx="14652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Contract_Emps</a:t>
            </a:r>
          </a:p>
        </p:txBody>
      </p:sp>
      <p:sp>
        <p:nvSpPr>
          <p:cNvPr id="43011" name="Freeform 4">
            <a:extLst>
              <a:ext uri="{FF2B5EF4-FFF2-40B4-BE49-F238E27FC236}">
                <a16:creationId xmlns:a16="http://schemas.microsoft.com/office/drawing/2014/main" id="{F07C1A3A-9843-4C7A-A5EC-B995E096DD7C}"/>
              </a:ext>
            </a:extLst>
          </p:cNvPr>
          <p:cNvSpPr>
            <a:spLocks/>
          </p:cNvSpPr>
          <p:nvPr/>
        </p:nvSpPr>
        <p:spPr bwMode="auto">
          <a:xfrm>
            <a:off x="2106613" y="681038"/>
            <a:ext cx="1055687" cy="390525"/>
          </a:xfrm>
          <a:custGeom>
            <a:avLst/>
            <a:gdLst>
              <a:gd name="T0" fmla="*/ 2147483646 w 665"/>
              <a:gd name="T1" fmla="*/ 2147483646 h 246"/>
              <a:gd name="T2" fmla="*/ 2147483646 w 665"/>
              <a:gd name="T3" fmla="*/ 2147483646 h 246"/>
              <a:gd name="T4" fmla="*/ 2147483646 w 665"/>
              <a:gd name="T5" fmla="*/ 2147483646 h 246"/>
              <a:gd name="T6" fmla="*/ 2147483646 w 665"/>
              <a:gd name="T7" fmla="*/ 2147483646 h 246"/>
              <a:gd name="T8" fmla="*/ 2147483646 w 665"/>
              <a:gd name="T9" fmla="*/ 2147483646 h 246"/>
              <a:gd name="T10" fmla="*/ 2147483646 w 665"/>
              <a:gd name="T11" fmla="*/ 2147483646 h 246"/>
              <a:gd name="T12" fmla="*/ 2147483646 w 665"/>
              <a:gd name="T13" fmla="*/ 2147483646 h 246"/>
              <a:gd name="T14" fmla="*/ 2147483646 w 665"/>
              <a:gd name="T15" fmla="*/ 2147483646 h 246"/>
              <a:gd name="T16" fmla="*/ 2147483646 w 665"/>
              <a:gd name="T17" fmla="*/ 2147483646 h 246"/>
              <a:gd name="T18" fmla="*/ 2147483646 w 665"/>
              <a:gd name="T19" fmla="*/ 2147483646 h 246"/>
              <a:gd name="T20" fmla="*/ 2147483646 w 665"/>
              <a:gd name="T21" fmla="*/ 2147483646 h 246"/>
              <a:gd name="T22" fmla="*/ 2147483646 w 665"/>
              <a:gd name="T23" fmla="*/ 2147483646 h 246"/>
              <a:gd name="T24" fmla="*/ 2147483646 w 665"/>
              <a:gd name="T25" fmla="*/ 2147483646 h 246"/>
              <a:gd name="T26" fmla="*/ 2147483646 w 665"/>
              <a:gd name="T27" fmla="*/ 2147483646 h 246"/>
              <a:gd name="T28" fmla="*/ 2147483646 w 665"/>
              <a:gd name="T29" fmla="*/ 2147483646 h 246"/>
              <a:gd name="T30" fmla="*/ 2147483646 w 665"/>
              <a:gd name="T31" fmla="*/ 2147483646 h 246"/>
              <a:gd name="T32" fmla="*/ 2147483646 w 665"/>
              <a:gd name="T33" fmla="*/ 2147483646 h 246"/>
              <a:gd name="T34" fmla="*/ 2147483646 w 665"/>
              <a:gd name="T35" fmla="*/ 2147483646 h 246"/>
              <a:gd name="T36" fmla="*/ 2147483646 w 665"/>
              <a:gd name="T37" fmla="*/ 2147483646 h 246"/>
              <a:gd name="T38" fmla="*/ 2147483646 w 665"/>
              <a:gd name="T39" fmla="*/ 2147483646 h 246"/>
              <a:gd name="T40" fmla="*/ 2147483646 w 665"/>
              <a:gd name="T41" fmla="*/ 2147483646 h 246"/>
              <a:gd name="T42" fmla="*/ 2147483646 w 665"/>
              <a:gd name="T43" fmla="*/ 2147483646 h 246"/>
              <a:gd name="T44" fmla="*/ 2147483646 w 665"/>
              <a:gd name="T45" fmla="*/ 2147483646 h 246"/>
              <a:gd name="T46" fmla="*/ 2147483646 w 665"/>
              <a:gd name="T47" fmla="*/ 2147483646 h 246"/>
              <a:gd name="T48" fmla="*/ 2147483646 w 665"/>
              <a:gd name="T49" fmla="*/ 2147483646 h 246"/>
              <a:gd name="T50" fmla="*/ 2147483646 w 665"/>
              <a:gd name="T51" fmla="*/ 2147483646 h 246"/>
              <a:gd name="T52" fmla="*/ 2147483646 w 665"/>
              <a:gd name="T53" fmla="*/ 2147483646 h 246"/>
              <a:gd name="T54" fmla="*/ 2147483646 w 665"/>
              <a:gd name="T55" fmla="*/ 2147483646 h 246"/>
              <a:gd name="T56" fmla="*/ 2147483646 w 665"/>
              <a:gd name="T57" fmla="*/ 2147483646 h 246"/>
              <a:gd name="T58" fmla="*/ 2147483646 w 665"/>
              <a:gd name="T59" fmla="*/ 2147483646 h 246"/>
              <a:gd name="T60" fmla="*/ 2147483646 w 665"/>
              <a:gd name="T61" fmla="*/ 2147483646 h 246"/>
              <a:gd name="T62" fmla="*/ 2147483646 w 665"/>
              <a:gd name="T63" fmla="*/ 2147483646 h 246"/>
              <a:gd name="T64" fmla="*/ 2147483646 w 665"/>
              <a:gd name="T65" fmla="*/ 2147483646 h 246"/>
              <a:gd name="T66" fmla="*/ 2147483646 w 665"/>
              <a:gd name="T67" fmla="*/ 2147483646 h 246"/>
              <a:gd name="T68" fmla="*/ 2147483646 w 665"/>
              <a:gd name="T69" fmla="*/ 2147483646 h 246"/>
              <a:gd name="T70" fmla="*/ 2147483646 w 665"/>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46"/>
              <a:gd name="T110" fmla="*/ 665 w 665"/>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46">
                <a:moveTo>
                  <a:pt x="664" y="123"/>
                </a:moveTo>
                <a:lnTo>
                  <a:pt x="662" y="111"/>
                </a:lnTo>
                <a:lnTo>
                  <a:pt x="658" y="101"/>
                </a:lnTo>
                <a:lnTo>
                  <a:pt x="653" y="90"/>
                </a:lnTo>
                <a:lnTo>
                  <a:pt x="644" y="80"/>
                </a:lnTo>
                <a:lnTo>
                  <a:pt x="633" y="70"/>
                </a:lnTo>
                <a:lnTo>
                  <a:pt x="620" y="62"/>
                </a:lnTo>
                <a:lnTo>
                  <a:pt x="604" y="52"/>
                </a:lnTo>
                <a:lnTo>
                  <a:pt x="587" y="43"/>
                </a:lnTo>
                <a:lnTo>
                  <a:pt x="567" y="35"/>
                </a:lnTo>
                <a:lnTo>
                  <a:pt x="546" y="28"/>
                </a:lnTo>
                <a:lnTo>
                  <a:pt x="522" y="23"/>
                </a:lnTo>
                <a:lnTo>
                  <a:pt x="498" y="17"/>
                </a:lnTo>
                <a:lnTo>
                  <a:pt x="473" y="11"/>
                </a:lnTo>
                <a:lnTo>
                  <a:pt x="446" y="8"/>
                </a:lnTo>
                <a:lnTo>
                  <a:pt x="418" y="4"/>
                </a:lnTo>
                <a:lnTo>
                  <a:pt x="389" y="2"/>
                </a:lnTo>
                <a:lnTo>
                  <a:pt x="361" y="1"/>
                </a:lnTo>
                <a:lnTo>
                  <a:pt x="332" y="0"/>
                </a:lnTo>
                <a:lnTo>
                  <a:pt x="303" y="1"/>
                </a:lnTo>
                <a:lnTo>
                  <a:pt x="275" y="2"/>
                </a:lnTo>
                <a:lnTo>
                  <a:pt x="246" y="4"/>
                </a:lnTo>
                <a:lnTo>
                  <a:pt x="218" y="8"/>
                </a:lnTo>
                <a:lnTo>
                  <a:pt x="192" y="11"/>
                </a:lnTo>
                <a:lnTo>
                  <a:pt x="166" y="17"/>
                </a:lnTo>
                <a:lnTo>
                  <a:pt x="141" y="23"/>
                </a:lnTo>
                <a:lnTo>
                  <a:pt x="119" y="28"/>
                </a:lnTo>
                <a:lnTo>
                  <a:pt x="98" y="35"/>
                </a:lnTo>
                <a:lnTo>
                  <a:pt x="78" y="43"/>
                </a:lnTo>
                <a:lnTo>
                  <a:pt x="60" y="52"/>
                </a:lnTo>
                <a:lnTo>
                  <a:pt x="45" y="62"/>
                </a:lnTo>
                <a:lnTo>
                  <a:pt x="31" y="70"/>
                </a:lnTo>
                <a:lnTo>
                  <a:pt x="21" y="80"/>
                </a:lnTo>
                <a:lnTo>
                  <a:pt x="11" y="90"/>
                </a:lnTo>
                <a:lnTo>
                  <a:pt x="5" y="101"/>
                </a:lnTo>
                <a:lnTo>
                  <a:pt x="1" y="111"/>
                </a:lnTo>
                <a:lnTo>
                  <a:pt x="0" y="123"/>
                </a:lnTo>
                <a:lnTo>
                  <a:pt x="1" y="133"/>
                </a:lnTo>
                <a:lnTo>
                  <a:pt x="5" y="143"/>
                </a:lnTo>
                <a:lnTo>
                  <a:pt x="11" y="154"/>
                </a:lnTo>
                <a:lnTo>
                  <a:pt x="21" y="164"/>
                </a:lnTo>
                <a:lnTo>
                  <a:pt x="31" y="174"/>
                </a:lnTo>
                <a:lnTo>
                  <a:pt x="45" y="184"/>
                </a:lnTo>
                <a:lnTo>
                  <a:pt x="60" y="193"/>
                </a:lnTo>
                <a:lnTo>
                  <a:pt x="78" y="201"/>
                </a:lnTo>
                <a:lnTo>
                  <a:pt x="98" y="209"/>
                </a:lnTo>
                <a:lnTo>
                  <a:pt x="119" y="216"/>
                </a:lnTo>
                <a:lnTo>
                  <a:pt x="141" y="223"/>
                </a:lnTo>
                <a:lnTo>
                  <a:pt x="166" y="228"/>
                </a:lnTo>
                <a:lnTo>
                  <a:pt x="192" y="233"/>
                </a:lnTo>
                <a:lnTo>
                  <a:pt x="218" y="238"/>
                </a:lnTo>
                <a:lnTo>
                  <a:pt x="246" y="240"/>
                </a:lnTo>
                <a:lnTo>
                  <a:pt x="275" y="242"/>
                </a:lnTo>
                <a:lnTo>
                  <a:pt x="303" y="245"/>
                </a:lnTo>
                <a:lnTo>
                  <a:pt x="332" y="245"/>
                </a:lnTo>
                <a:lnTo>
                  <a:pt x="361" y="245"/>
                </a:lnTo>
                <a:lnTo>
                  <a:pt x="389" y="242"/>
                </a:lnTo>
                <a:lnTo>
                  <a:pt x="418" y="240"/>
                </a:lnTo>
                <a:lnTo>
                  <a:pt x="446" y="238"/>
                </a:lnTo>
                <a:lnTo>
                  <a:pt x="473" y="233"/>
                </a:lnTo>
                <a:lnTo>
                  <a:pt x="498" y="228"/>
                </a:lnTo>
                <a:lnTo>
                  <a:pt x="522" y="223"/>
                </a:lnTo>
                <a:lnTo>
                  <a:pt x="546" y="216"/>
                </a:lnTo>
                <a:lnTo>
                  <a:pt x="567" y="209"/>
                </a:lnTo>
                <a:lnTo>
                  <a:pt x="587" y="201"/>
                </a:lnTo>
                <a:lnTo>
                  <a:pt x="604" y="193"/>
                </a:lnTo>
                <a:lnTo>
                  <a:pt x="620" y="184"/>
                </a:lnTo>
                <a:lnTo>
                  <a:pt x="633" y="174"/>
                </a:lnTo>
                <a:lnTo>
                  <a:pt x="644" y="164"/>
                </a:lnTo>
                <a:lnTo>
                  <a:pt x="653" y="154"/>
                </a:lnTo>
                <a:lnTo>
                  <a:pt x="658" y="143"/>
                </a:lnTo>
                <a:lnTo>
                  <a:pt x="662" y="133"/>
                </a:lnTo>
                <a:lnTo>
                  <a:pt x="664" y="12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12" name="Freeform 5">
            <a:extLst>
              <a:ext uri="{FF2B5EF4-FFF2-40B4-BE49-F238E27FC236}">
                <a16:creationId xmlns:a16="http://schemas.microsoft.com/office/drawing/2014/main" id="{3B6C7C1C-1B2E-4702-AF2E-B1D4FF958121}"/>
              </a:ext>
            </a:extLst>
          </p:cNvPr>
          <p:cNvSpPr>
            <a:spLocks/>
          </p:cNvSpPr>
          <p:nvPr/>
        </p:nvSpPr>
        <p:spPr bwMode="auto">
          <a:xfrm>
            <a:off x="4043363" y="681038"/>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2147483646 h 246"/>
              <a:gd name="T18" fmla="*/ 2147483646 w 664"/>
              <a:gd name="T19" fmla="*/ 2147483646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0" y="123"/>
                </a:moveTo>
                <a:lnTo>
                  <a:pt x="1" y="133"/>
                </a:lnTo>
                <a:lnTo>
                  <a:pt x="5" y="143"/>
                </a:lnTo>
                <a:lnTo>
                  <a:pt x="10" y="154"/>
                </a:lnTo>
                <a:lnTo>
                  <a:pt x="19" y="164"/>
                </a:lnTo>
                <a:lnTo>
                  <a:pt x="30" y="174"/>
                </a:lnTo>
                <a:lnTo>
                  <a:pt x="43" y="184"/>
                </a:lnTo>
                <a:lnTo>
                  <a:pt x="59" y="193"/>
                </a:lnTo>
                <a:lnTo>
                  <a:pt x="76" y="201"/>
                </a:lnTo>
                <a:lnTo>
                  <a:pt x="96" y="209"/>
                </a:lnTo>
                <a:lnTo>
                  <a:pt x="118" y="216"/>
                </a:lnTo>
                <a:lnTo>
                  <a:pt x="141" y="223"/>
                </a:lnTo>
                <a:lnTo>
                  <a:pt x="165" y="228"/>
                </a:lnTo>
                <a:lnTo>
                  <a:pt x="190" y="233"/>
                </a:lnTo>
                <a:lnTo>
                  <a:pt x="217" y="238"/>
                </a:lnTo>
                <a:lnTo>
                  <a:pt x="245" y="240"/>
                </a:lnTo>
                <a:lnTo>
                  <a:pt x="273" y="242"/>
                </a:lnTo>
                <a:lnTo>
                  <a:pt x="302" y="245"/>
                </a:lnTo>
                <a:lnTo>
                  <a:pt x="331" y="245"/>
                </a:lnTo>
                <a:lnTo>
                  <a:pt x="359" y="245"/>
                </a:lnTo>
                <a:lnTo>
                  <a:pt x="388" y="242"/>
                </a:lnTo>
                <a:lnTo>
                  <a:pt x="417" y="240"/>
                </a:lnTo>
                <a:lnTo>
                  <a:pt x="444" y="238"/>
                </a:lnTo>
                <a:lnTo>
                  <a:pt x="472" y="233"/>
                </a:lnTo>
                <a:lnTo>
                  <a:pt x="497" y="228"/>
                </a:lnTo>
                <a:lnTo>
                  <a:pt x="521" y="221"/>
                </a:lnTo>
                <a:lnTo>
                  <a:pt x="544" y="216"/>
                </a:lnTo>
                <a:lnTo>
                  <a:pt x="566" y="209"/>
                </a:lnTo>
                <a:lnTo>
                  <a:pt x="584" y="201"/>
                </a:lnTo>
                <a:lnTo>
                  <a:pt x="603" y="192"/>
                </a:lnTo>
                <a:lnTo>
                  <a:pt x="617" y="184"/>
                </a:lnTo>
                <a:lnTo>
                  <a:pt x="631" y="174"/>
                </a:lnTo>
                <a:lnTo>
                  <a:pt x="643" y="164"/>
                </a:lnTo>
                <a:lnTo>
                  <a:pt x="652" y="154"/>
                </a:lnTo>
                <a:lnTo>
                  <a:pt x="657" y="143"/>
                </a:lnTo>
                <a:lnTo>
                  <a:pt x="661" y="133"/>
                </a:lnTo>
                <a:lnTo>
                  <a:pt x="663" y="123"/>
                </a:lnTo>
                <a:lnTo>
                  <a:pt x="661" y="111"/>
                </a:lnTo>
                <a:lnTo>
                  <a:pt x="657" y="101"/>
                </a:lnTo>
                <a:lnTo>
                  <a:pt x="652" y="90"/>
                </a:lnTo>
                <a:lnTo>
                  <a:pt x="643" y="80"/>
                </a:lnTo>
                <a:lnTo>
                  <a:pt x="631" y="70"/>
                </a:lnTo>
                <a:lnTo>
                  <a:pt x="617" y="62"/>
                </a:lnTo>
                <a:lnTo>
                  <a:pt x="603" y="52"/>
                </a:lnTo>
                <a:lnTo>
                  <a:pt x="584" y="43"/>
                </a:lnTo>
                <a:lnTo>
                  <a:pt x="566" y="35"/>
                </a:lnTo>
                <a:lnTo>
                  <a:pt x="543" y="28"/>
                </a:lnTo>
                <a:lnTo>
                  <a:pt x="521" y="23"/>
                </a:lnTo>
                <a:lnTo>
                  <a:pt x="497" y="17"/>
                </a:lnTo>
                <a:lnTo>
                  <a:pt x="472" y="11"/>
                </a:lnTo>
                <a:lnTo>
                  <a:pt x="444" y="8"/>
                </a:lnTo>
                <a:lnTo>
                  <a:pt x="416" y="4"/>
                </a:lnTo>
                <a:lnTo>
                  <a:pt x="388" y="2"/>
                </a:lnTo>
                <a:lnTo>
                  <a:pt x="359" y="1"/>
                </a:lnTo>
                <a:lnTo>
                  <a:pt x="331" y="0"/>
                </a:lnTo>
                <a:lnTo>
                  <a:pt x="302" y="1"/>
                </a:lnTo>
                <a:lnTo>
                  <a:pt x="273" y="2"/>
                </a:lnTo>
                <a:lnTo>
                  <a:pt x="245" y="4"/>
                </a:lnTo>
                <a:lnTo>
                  <a:pt x="217" y="8"/>
                </a:lnTo>
                <a:lnTo>
                  <a:pt x="190" y="11"/>
                </a:lnTo>
                <a:lnTo>
                  <a:pt x="165" y="17"/>
                </a:lnTo>
                <a:lnTo>
                  <a:pt x="141" y="23"/>
                </a:lnTo>
                <a:lnTo>
                  <a:pt x="118" y="28"/>
                </a:lnTo>
                <a:lnTo>
                  <a:pt x="96" y="35"/>
                </a:lnTo>
                <a:lnTo>
                  <a:pt x="76" y="43"/>
                </a:lnTo>
                <a:lnTo>
                  <a:pt x="59" y="52"/>
                </a:lnTo>
                <a:lnTo>
                  <a:pt x="43" y="62"/>
                </a:lnTo>
                <a:lnTo>
                  <a:pt x="30" y="71"/>
                </a:lnTo>
                <a:lnTo>
                  <a:pt x="19" y="80"/>
                </a:lnTo>
                <a:lnTo>
                  <a:pt x="10" y="90"/>
                </a:lnTo>
                <a:lnTo>
                  <a:pt x="5" y="101"/>
                </a:lnTo>
                <a:lnTo>
                  <a:pt x="1" y="111"/>
                </a:lnTo>
                <a:lnTo>
                  <a:pt x="0" y="12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13" name="Freeform 6">
            <a:extLst>
              <a:ext uri="{FF2B5EF4-FFF2-40B4-BE49-F238E27FC236}">
                <a16:creationId xmlns:a16="http://schemas.microsoft.com/office/drawing/2014/main" id="{2EAC446B-1DD2-4FD9-9447-2B546F2A635D}"/>
              </a:ext>
            </a:extLst>
          </p:cNvPr>
          <p:cNvSpPr>
            <a:spLocks/>
          </p:cNvSpPr>
          <p:nvPr/>
        </p:nvSpPr>
        <p:spPr bwMode="auto">
          <a:xfrm>
            <a:off x="3057525" y="396875"/>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14" name="Freeform 7">
            <a:extLst>
              <a:ext uri="{FF2B5EF4-FFF2-40B4-BE49-F238E27FC236}">
                <a16:creationId xmlns:a16="http://schemas.microsoft.com/office/drawing/2014/main" id="{4CBB0987-1E6C-4DF2-AFA0-DC660260D65E}"/>
              </a:ext>
            </a:extLst>
          </p:cNvPr>
          <p:cNvSpPr>
            <a:spLocks/>
          </p:cNvSpPr>
          <p:nvPr/>
        </p:nvSpPr>
        <p:spPr bwMode="auto">
          <a:xfrm>
            <a:off x="3057525" y="1308100"/>
            <a:ext cx="1196975" cy="425450"/>
          </a:xfrm>
          <a:custGeom>
            <a:avLst/>
            <a:gdLst>
              <a:gd name="T0" fmla="*/ 2147483646 w 754"/>
              <a:gd name="T1" fmla="*/ 2147483646 h 268"/>
              <a:gd name="T2" fmla="*/ 2147483646 w 754"/>
              <a:gd name="T3" fmla="*/ 0 h 268"/>
              <a:gd name="T4" fmla="*/ 0 w 754"/>
              <a:gd name="T5" fmla="*/ 0 h 268"/>
              <a:gd name="T6" fmla="*/ 0 w 754"/>
              <a:gd name="T7" fmla="*/ 2147483646 h 268"/>
              <a:gd name="T8" fmla="*/ 2147483646 w 754"/>
              <a:gd name="T9" fmla="*/ 2147483646 h 268"/>
              <a:gd name="T10" fmla="*/ 0 60000 65536"/>
              <a:gd name="T11" fmla="*/ 0 60000 65536"/>
              <a:gd name="T12" fmla="*/ 0 60000 65536"/>
              <a:gd name="T13" fmla="*/ 0 60000 65536"/>
              <a:gd name="T14" fmla="*/ 0 60000 65536"/>
              <a:gd name="T15" fmla="*/ 0 w 754"/>
              <a:gd name="T16" fmla="*/ 0 h 268"/>
              <a:gd name="T17" fmla="*/ 754 w 754"/>
              <a:gd name="T18" fmla="*/ 268 h 268"/>
            </a:gdLst>
            <a:ahLst/>
            <a:cxnLst>
              <a:cxn ang="T10">
                <a:pos x="T0" y="T1"/>
              </a:cxn>
              <a:cxn ang="T11">
                <a:pos x="T2" y="T3"/>
              </a:cxn>
              <a:cxn ang="T12">
                <a:pos x="T4" y="T5"/>
              </a:cxn>
              <a:cxn ang="T13">
                <a:pos x="T6" y="T7"/>
              </a:cxn>
              <a:cxn ang="T14">
                <a:pos x="T8" y="T9"/>
              </a:cxn>
            </a:cxnLst>
            <a:rect l="T15" t="T16" r="T17" b="T18"/>
            <a:pathLst>
              <a:path w="754" h="268">
                <a:moveTo>
                  <a:pt x="753" y="267"/>
                </a:moveTo>
                <a:lnTo>
                  <a:pt x="753" y="0"/>
                </a:lnTo>
                <a:lnTo>
                  <a:pt x="0" y="0"/>
                </a:lnTo>
                <a:lnTo>
                  <a:pt x="0" y="267"/>
                </a:lnTo>
                <a:lnTo>
                  <a:pt x="753" y="26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15" name="Rectangle 8">
            <a:extLst>
              <a:ext uri="{FF2B5EF4-FFF2-40B4-BE49-F238E27FC236}">
                <a16:creationId xmlns:a16="http://schemas.microsoft.com/office/drawing/2014/main" id="{C2EC34F0-F5B0-44B9-A981-F016F52DEE1E}"/>
              </a:ext>
            </a:extLst>
          </p:cNvPr>
          <p:cNvSpPr>
            <a:spLocks noChangeArrowheads="1"/>
          </p:cNvSpPr>
          <p:nvPr/>
        </p:nvSpPr>
        <p:spPr bwMode="auto">
          <a:xfrm>
            <a:off x="3276600" y="457200"/>
            <a:ext cx="6111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name</a:t>
            </a:r>
          </a:p>
        </p:txBody>
      </p:sp>
      <p:sp>
        <p:nvSpPr>
          <p:cNvPr id="43016" name="Rectangle 9">
            <a:extLst>
              <a:ext uri="{FF2B5EF4-FFF2-40B4-BE49-F238E27FC236}">
                <a16:creationId xmlns:a16="http://schemas.microsoft.com/office/drawing/2014/main" id="{80589114-F59F-4E65-898D-F255BB624D4A}"/>
              </a:ext>
            </a:extLst>
          </p:cNvPr>
          <p:cNvSpPr>
            <a:spLocks noChangeArrowheads="1"/>
          </p:cNvSpPr>
          <p:nvPr/>
        </p:nvSpPr>
        <p:spPr bwMode="auto">
          <a:xfrm>
            <a:off x="2355850" y="677863"/>
            <a:ext cx="4492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u="sng">
                <a:solidFill>
                  <a:srgbClr val="000000"/>
                </a:solidFill>
                <a:latin typeface="Comic Sans MS" panose="030F0702030302020204" pitchFamily="66" charset="0"/>
                <a:ea typeface="MS PGothic" panose="020B0600070205080204" pitchFamily="34" charset="-128"/>
              </a:rPr>
              <a:t>ssn</a:t>
            </a:r>
          </a:p>
        </p:txBody>
      </p:sp>
      <p:sp>
        <p:nvSpPr>
          <p:cNvPr id="43017" name="Rectangle 10">
            <a:extLst>
              <a:ext uri="{FF2B5EF4-FFF2-40B4-BE49-F238E27FC236}">
                <a16:creationId xmlns:a16="http://schemas.microsoft.com/office/drawing/2014/main" id="{49B3C985-2E36-4C7C-86B5-4136BE209816}"/>
              </a:ext>
            </a:extLst>
          </p:cNvPr>
          <p:cNvSpPr>
            <a:spLocks noChangeArrowheads="1"/>
          </p:cNvSpPr>
          <p:nvPr/>
        </p:nvSpPr>
        <p:spPr bwMode="auto">
          <a:xfrm>
            <a:off x="3121025" y="1368425"/>
            <a:ext cx="10541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Employees</a:t>
            </a:r>
          </a:p>
        </p:txBody>
      </p:sp>
      <p:sp>
        <p:nvSpPr>
          <p:cNvPr id="43018" name="Rectangle 11">
            <a:extLst>
              <a:ext uri="{FF2B5EF4-FFF2-40B4-BE49-F238E27FC236}">
                <a16:creationId xmlns:a16="http://schemas.microsoft.com/office/drawing/2014/main" id="{A330C204-B315-4994-81C9-0104475DF6A3}"/>
              </a:ext>
            </a:extLst>
          </p:cNvPr>
          <p:cNvSpPr>
            <a:spLocks noChangeArrowheads="1"/>
          </p:cNvSpPr>
          <p:nvPr/>
        </p:nvSpPr>
        <p:spPr bwMode="auto">
          <a:xfrm>
            <a:off x="4341813" y="688975"/>
            <a:ext cx="4079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lot</a:t>
            </a:r>
          </a:p>
        </p:txBody>
      </p:sp>
      <p:sp>
        <p:nvSpPr>
          <p:cNvPr id="43019" name="Line 12">
            <a:extLst>
              <a:ext uri="{FF2B5EF4-FFF2-40B4-BE49-F238E27FC236}">
                <a16:creationId xmlns:a16="http://schemas.microsoft.com/office/drawing/2014/main" id="{837E495E-3D25-49EC-9930-37CA5413E970}"/>
              </a:ext>
            </a:extLst>
          </p:cNvPr>
          <p:cNvSpPr>
            <a:spLocks noChangeShapeType="1"/>
          </p:cNvSpPr>
          <p:nvPr/>
        </p:nvSpPr>
        <p:spPr bwMode="auto">
          <a:xfrm>
            <a:off x="2625725" y="1062038"/>
            <a:ext cx="644525" cy="24447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0" name="Line 13">
            <a:extLst>
              <a:ext uri="{FF2B5EF4-FFF2-40B4-BE49-F238E27FC236}">
                <a16:creationId xmlns:a16="http://schemas.microsoft.com/office/drawing/2014/main" id="{39CCF446-F2BA-424F-B686-E761318B145A}"/>
              </a:ext>
            </a:extLst>
          </p:cNvPr>
          <p:cNvSpPr>
            <a:spLocks noChangeShapeType="1"/>
          </p:cNvSpPr>
          <p:nvPr/>
        </p:nvSpPr>
        <p:spPr bwMode="auto">
          <a:xfrm>
            <a:off x="3671888" y="804863"/>
            <a:ext cx="0" cy="5016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1" name="Line 14">
            <a:extLst>
              <a:ext uri="{FF2B5EF4-FFF2-40B4-BE49-F238E27FC236}">
                <a16:creationId xmlns:a16="http://schemas.microsoft.com/office/drawing/2014/main" id="{DFD1066E-561E-42CB-B891-0FBE5D08FFA9}"/>
              </a:ext>
            </a:extLst>
          </p:cNvPr>
          <p:cNvSpPr>
            <a:spLocks noChangeShapeType="1"/>
          </p:cNvSpPr>
          <p:nvPr/>
        </p:nvSpPr>
        <p:spPr bwMode="auto">
          <a:xfrm flipH="1">
            <a:off x="3892550" y="1095375"/>
            <a:ext cx="703263" cy="211138"/>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2" name="Freeform 15">
            <a:extLst>
              <a:ext uri="{FF2B5EF4-FFF2-40B4-BE49-F238E27FC236}">
                <a16:creationId xmlns:a16="http://schemas.microsoft.com/office/drawing/2014/main" id="{349152C2-642A-4C3B-A1EA-E7941EFAD3B2}"/>
              </a:ext>
            </a:extLst>
          </p:cNvPr>
          <p:cNvSpPr>
            <a:spLocks/>
          </p:cNvSpPr>
          <p:nvPr/>
        </p:nvSpPr>
        <p:spPr bwMode="auto">
          <a:xfrm>
            <a:off x="377825" y="1749425"/>
            <a:ext cx="1417638" cy="468313"/>
          </a:xfrm>
          <a:custGeom>
            <a:avLst/>
            <a:gdLst>
              <a:gd name="T0" fmla="*/ 0 w 893"/>
              <a:gd name="T1" fmla="*/ 2147483646 h 295"/>
              <a:gd name="T2" fmla="*/ 2147483646 w 893"/>
              <a:gd name="T3" fmla="*/ 2147483646 h 295"/>
              <a:gd name="T4" fmla="*/ 2147483646 w 893"/>
              <a:gd name="T5" fmla="*/ 2147483646 h 295"/>
              <a:gd name="T6" fmla="*/ 2147483646 w 893"/>
              <a:gd name="T7" fmla="*/ 2147483646 h 295"/>
              <a:gd name="T8" fmla="*/ 2147483646 w 893"/>
              <a:gd name="T9" fmla="*/ 2147483646 h 295"/>
              <a:gd name="T10" fmla="*/ 2147483646 w 893"/>
              <a:gd name="T11" fmla="*/ 2147483646 h 295"/>
              <a:gd name="T12" fmla="*/ 2147483646 w 893"/>
              <a:gd name="T13" fmla="*/ 2147483646 h 295"/>
              <a:gd name="T14" fmla="*/ 2147483646 w 893"/>
              <a:gd name="T15" fmla="*/ 2147483646 h 295"/>
              <a:gd name="T16" fmla="*/ 2147483646 w 893"/>
              <a:gd name="T17" fmla="*/ 2147483646 h 295"/>
              <a:gd name="T18" fmla="*/ 2147483646 w 893"/>
              <a:gd name="T19" fmla="*/ 2147483646 h 295"/>
              <a:gd name="T20" fmla="*/ 2147483646 w 893"/>
              <a:gd name="T21" fmla="*/ 2147483646 h 295"/>
              <a:gd name="T22" fmla="*/ 2147483646 w 893"/>
              <a:gd name="T23" fmla="*/ 2147483646 h 295"/>
              <a:gd name="T24" fmla="*/ 2147483646 w 893"/>
              <a:gd name="T25" fmla="*/ 2147483646 h 295"/>
              <a:gd name="T26" fmla="*/ 2147483646 w 893"/>
              <a:gd name="T27" fmla="*/ 2147483646 h 295"/>
              <a:gd name="T28" fmla="*/ 2147483646 w 893"/>
              <a:gd name="T29" fmla="*/ 2147483646 h 295"/>
              <a:gd name="T30" fmla="*/ 2147483646 w 893"/>
              <a:gd name="T31" fmla="*/ 2147483646 h 295"/>
              <a:gd name="T32" fmla="*/ 2147483646 w 893"/>
              <a:gd name="T33" fmla="*/ 2147483646 h 295"/>
              <a:gd name="T34" fmla="*/ 2147483646 w 893"/>
              <a:gd name="T35" fmla="*/ 2147483646 h 295"/>
              <a:gd name="T36" fmla="*/ 2147483646 w 893"/>
              <a:gd name="T37" fmla="*/ 2147483646 h 295"/>
              <a:gd name="T38" fmla="*/ 2147483646 w 893"/>
              <a:gd name="T39" fmla="*/ 2147483646 h 295"/>
              <a:gd name="T40" fmla="*/ 2147483646 w 893"/>
              <a:gd name="T41" fmla="*/ 2147483646 h 295"/>
              <a:gd name="T42" fmla="*/ 2147483646 w 893"/>
              <a:gd name="T43" fmla="*/ 2147483646 h 295"/>
              <a:gd name="T44" fmla="*/ 2147483646 w 893"/>
              <a:gd name="T45" fmla="*/ 2147483646 h 295"/>
              <a:gd name="T46" fmla="*/ 2147483646 w 893"/>
              <a:gd name="T47" fmla="*/ 2147483646 h 295"/>
              <a:gd name="T48" fmla="*/ 2147483646 w 893"/>
              <a:gd name="T49" fmla="*/ 2147483646 h 295"/>
              <a:gd name="T50" fmla="*/ 2147483646 w 893"/>
              <a:gd name="T51" fmla="*/ 2147483646 h 295"/>
              <a:gd name="T52" fmla="*/ 2147483646 w 893"/>
              <a:gd name="T53" fmla="*/ 0 h 295"/>
              <a:gd name="T54" fmla="*/ 2147483646 w 893"/>
              <a:gd name="T55" fmla="*/ 0 h 295"/>
              <a:gd name="T56" fmla="*/ 2147483646 w 893"/>
              <a:gd name="T57" fmla="*/ 2147483646 h 295"/>
              <a:gd name="T58" fmla="*/ 2147483646 w 893"/>
              <a:gd name="T59" fmla="*/ 2147483646 h 295"/>
              <a:gd name="T60" fmla="*/ 2147483646 w 893"/>
              <a:gd name="T61" fmla="*/ 2147483646 h 295"/>
              <a:gd name="T62" fmla="*/ 2147483646 w 893"/>
              <a:gd name="T63" fmla="*/ 2147483646 h 295"/>
              <a:gd name="T64" fmla="*/ 2147483646 w 893"/>
              <a:gd name="T65" fmla="*/ 2147483646 h 295"/>
              <a:gd name="T66" fmla="*/ 2147483646 w 893"/>
              <a:gd name="T67" fmla="*/ 2147483646 h 295"/>
              <a:gd name="T68" fmla="*/ 2147483646 w 893"/>
              <a:gd name="T69" fmla="*/ 2147483646 h 295"/>
              <a:gd name="T70" fmla="*/ 0 w 893"/>
              <a:gd name="T71" fmla="*/ 2147483646 h 2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93"/>
              <a:gd name="T109" fmla="*/ 0 h 295"/>
              <a:gd name="T110" fmla="*/ 893 w 893"/>
              <a:gd name="T111" fmla="*/ 295 h 29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93" h="295">
                <a:moveTo>
                  <a:pt x="0" y="146"/>
                </a:moveTo>
                <a:lnTo>
                  <a:pt x="0" y="159"/>
                </a:lnTo>
                <a:lnTo>
                  <a:pt x="4" y="172"/>
                </a:lnTo>
                <a:lnTo>
                  <a:pt x="14" y="184"/>
                </a:lnTo>
                <a:lnTo>
                  <a:pt x="26" y="197"/>
                </a:lnTo>
                <a:lnTo>
                  <a:pt x="41" y="208"/>
                </a:lnTo>
                <a:lnTo>
                  <a:pt x="58" y="219"/>
                </a:lnTo>
                <a:lnTo>
                  <a:pt x="80" y="229"/>
                </a:lnTo>
                <a:lnTo>
                  <a:pt x="102" y="241"/>
                </a:lnTo>
                <a:lnTo>
                  <a:pt x="129" y="251"/>
                </a:lnTo>
                <a:lnTo>
                  <a:pt x="159" y="259"/>
                </a:lnTo>
                <a:lnTo>
                  <a:pt x="189" y="265"/>
                </a:lnTo>
                <a:lnTo>
                  <a:pt x="222" y="272"/>
                </a:lnTo>
                <a:lnTo>
                  <a:pt x="257" y="280"/>
                </a:lnTo>
                <a:lnTo>
                  <a:pt x="292" y="283"/>
                </a:lnTo>
                <a:lnTo>
                  <a:pt x="329" y="288"/>
                </a:lnTo>
                <a:lnTo>
                  <a:pt x="369" y="290"/>
                </a:lnTo>
                <a:lnTo>
                  <a:pt x="407" y="292"/>
                </a:lnTo>
                <a:lnTo>
                  <a:pt x="445" y="294"/>
                </a:lnTo>
                <a:lnTo>
                  <a:pt x="484" y="292"/>
                </a:lnTo>
                <a:lnTo>
                  <a:pt x="522" y="290"/>
                </a:lnTo>
                <a:lnTo>
                  <a:pt x="562" y="288"/>
                </a:lnTo>
                <a:lnTo>
                  <a:pt x="599" y="283"/>
                </a:lnTo>
                <a:lnTo>
                  <a:pt x="634" y="278"/>
                </a:lnTo>
                <a:lnTo>
                  <a:pt x="669" y="272"/>
                </a:lnTo>
                <a:lnTo>
                  <a:pt x="702" y="265"/>
                </a:lnTo>
                <a:lnTo>
                  <a:pt x="732" y="259"/>
                </a:lnTo>
                <a:lnTo>
                  <a:pt x="761" y="250"/>
                </a:lnTo>
                <a:lnTo>
                  <a:pt x="788" y="241"/>
                </a:lnTo>
                <a:lnTo>
                  <a:pt x="811" y="229"/>
                </a:lnTo>
                <a:lnTo>
                  <a:pt x="833" y="219"/>
                </a:lnTo>
                <a:lnTo>
                  <a:pt x="850" y="208"/>
                </a:lnTo>
                <a:lnTo>
                  <a:pt x="866" y="197"/>
                </a:lnTo>
                <a:lnTo>
                  <a:pt x="877" y="184"/>
                </a:lnTo>
                <a:lnTo>
                  <a:pt x="884" y="171"/>
                </a:lnTo>
                <a:lnTo>
                  <a:pt x="890" y="159"/>
                </a:lnTo>
                <a:lnTo>
                  <a:pt x="892" y="146"/>
                </a:lnTo>
                <a:lnTo>
                  <a:pt x="890" y="134"/>
                </a:lnTo>
                <a:lnTo>
                  <a:pt x="884" y="121"/>
                </a:lnTo>
                <a:lnTo>
                  <a:pt x="877" y="109"/>
                </a:lnTo>
                <a:lnTo>
                  <a:pt x="865" y="96"/>
                </a:lnTo>
                <a:lnTo>
                  <a:pt x="850" y="84"/>
                </a:lnTo>
                <a:lnTo>
                  <a:pt x="833" y="73"/>
                </a:lnTo>
                <a:lnTo>
                  <a:pt x="811" y="61"/>
                </a:lnTo>
                <a:lnTo>
                  <a:pt x="788" y="51"/>
                </a:lnTo>
                <a:lnTo>
                  <a:pt x="761" y="42"/>
                </a:lnTo>
                <a:lnTo>
                  <a:pt x="732" y="32"/>
                </a:lnTo>
                <a:lnTo>
                  <a:pt x="701" y="25"/>
                </a:lnTo>
                <a:lnTo>
                  <a:pt x="669" y="19"/>
                </a:lnTo>
                <a:lnTo>
                  <a:pt x="634" y="13"/>
                </a:lnTo>
                <a:lnTo>
                  <a:pt x="599" y="7"/>
                </a:lnTo>
                <a:lnTo>
                  <a:pt x="560" y="4"/>
                </a:lnTo>
                <a:lnTo>
                  <a:pt x="522" y="1"/>
                </a:lnTo>
                <a:lnTo>
                  <a:pt x="484" y="0"/>
                </a:lnTo>
                <a:lnTo>
                  <a:pt x="445" y="0"/>
                </a:lnTo>
                <a:lnTo>
                  <a:pt x="407" y="0"/>
                </a:lnTo>
                <a:lnTo>
                  <a:pt x="369" y="1"/>
                </a:lnTo>
                <a:lnTo>
                  <a:pt x="329" y="4"/>
                </a:lnTo>
                <a:lnTo>
                  <a:pt x="292" y="7"/>
                </a:lnTo>
                <a:lnTo>
                  <a:pt x="257" y="13"/>
                </a:lnTo>
                <a:lnTo>
                  <a:pt x="222" y="19"/>
                </a:lnTo>
                <a:lnTo>
                  <a:pt x="189" y="25"/>
                </a:lnTo>
                <a:lnTo>
                  <a:pt x="159" y="33"/>
                </a:lnTo>
                <a:lnTo>
                  <a:pt x="129" y="42"/>
                </a:lnTo>
                <a:lnTo>
                  <a:pt x="102" y="51"/>
                </a:lnTo>
                <a:lnTo>
                  <a:pt x="80" y="61"/>
                </a:lnTo>
                <a:lnTo>
                  <a:pt x="58" y="73"/>
                </a:lnTo>
                <a:lnTo>
                  <a:pt x="41" y="84"/>
                </a:lnTo>
                <a:lnTo>
                  <a:pt x="26" y="96"/>
                </a:lnTo>
                <a:lnTo>
                  <a:pt x="14" y="109"/>
                </a:lnTo>
                <a:lnTo>
                  <a:pt x="4" y="121"/>
                </a:lnTo>
                <a:lnTo>
                  <a:pt x="0" y="134"/>
                </a:lnTo>
                <a:lnTo>
                  <a:pt x="0" y="14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3" name="Rectangle 16">
            <a:extLst>
              <a:ext uri="{FF2B5EF4-FFF2-40B4-BE49-F238E27FC236}">
                <a16:creationId xmlns:a16="http://schemas.microsoft.com/office/drawing/2014/main" id="{75951727-F614-4473-840D-9B5BE3C124DE}"/>
              </a:ext>
            </a:extLst>
          </p:cNvPr>
          <p:cNvSpPr>
            <a:spLocks noChangeArrowheads="1"/>
          </p:cNvSpPr>
          <p:nvPr/>
        </p:nvSpPr>
        <p:spPr bwMode="auto">
          <a:xfrm>
            <a:off x="454025" y="1825625"/>
            <a:ext cx="13160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hourly_wages</a:t>
            </a:r>
          </a:p>
        </p:txBody>
      </p:sp>
      <p:sp>
        <p:nvSpPr>
          <p:cNvPr id="43024" name="Line 17">
            <a:extLst>
              <a:ext uri="{FF2B5EF4-FFF2-40B4-BE49-F238E27FC236}">
                <a16:creationId xmlns:a16="http://schemas.microsoft.com/office/drawing/2014/main" id="{864D769E-38B0-4A1D-8282-64AA3E1439A2}"/>
              </a:ext>
            </a:extLst>
          </p:cNvPr>
          <p:cNvSpPr>
            <a:spLocks noChangeShapeType="1"/>
          </p:cNvSpPr>
          <p:nvPr/>
        </p:nvSpPr>
        <p:spPr bwMode="auto">
          <a:xfrm>
            <a:off x="1509713" y="2227263"/>
            <a:ext cx="620712" cy="51276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5" name="Freeform 18">
            <a:extLst>
              <a:ext uri="{FF2B5EF4-FFF2-40B4-BE49-F238E27FC236}">
                <a16:creationId xmlns:a16="http://schemas.microsoft.com/office/drawing/2014/main" id="{A41A42BF-54B4-41F4-81BC-38CCA92928F7}"/>
              </a:ext>
            </a:extLst>
          </p:cNvPr>
          <p:cNvSpPr>
            <a:spLocks/>
          </p:cNvSpPr>
          <p:nvPr/>
        </p:nvSpPr>
        <p:spPr bwMode="auto">
          <a:xfrm>
            <a:off x="4645025" y="2090738"/>
            <a:ext cx="1085850" cy="431800"/>
          </a:xfrm>
          <a:custGeom>
            <a:avLst/>
            <a:gdLst>
              <a:gd name="T0" fmla="*/ 2147483646 w 684"/>
              <a:gd name="T1" fmla="*/ 2147483646 h 272"/>
              <a:gd name="T2" fmla="*/ 2147483646 w 684"/>
              <a:gd name="T3" fmla="*/ 2147483646 h 272"/>
              <a:gd name="T4" fmla="*/ 2147483646 w 684"/>
              <a:gd name="T5" fmla="*/ 2147483646 h 272"/>
              <a:gd name="T6" fmla="*/ 2147483646 w 684"/>
              <a:gd name="T7" fmla="*/ 2147483646 h 272"/>
              <a:gd name="T8" fmla="*/ 2147483646 w 684"/>
              <a:gd name="T9" fmla="*/ 2147483646 h 272"/>
              <a:gd name="T10" fmla="*/ 2147483646 w 684"/>
              <a:gd name="T11" fmla="*/ 2147483646 h 272"/>
              <a:gd name="T12" fmla="*/ 2147483646 w 684"/>
              <a:gd name="T13" fmla="*/ 2147483646 h 272"/>
              <a:gd name="T14" fmla="*/ 2147483646 w 684"/>
              <a:gd name="T15" fmla="*/ 2147483646 h 272"/>
              <a:gd name="T16" fmla="*/ 2147483646 w 684"/>
              <a:gd name="T17" fmla="*/ 2147483646 h 272"/>
              <a:gd name="T18" fmla="*/ 2147483646 w 684"/>
              <a:gd name="T19" fmla="*/ 2147483646 h 272"/>
              <a:gd name="T20" fmla="*/ 2147483646 w 684"/>
              <a:gd name="T21" fmla="*/ 2147483646 h 272"/>
              <a:gd name="T22" fmla="*/ 2147483646 w 684"/>
              <a:gd name="T23" fmla="*/ 2147483646 h 272"/>
              <a:gd name="T24" fmla="*/ 2147483646 w 684"/>
              <a:gd name="T25" fmla="*/ 2147483646 h 272"/>
              <a:gd name="T26" fmla="*/ 2147483646 w 684"/>
              <a:gd name="T27" fmla="*/ 2147483646 h 272"/>
              <a:gd name="T28" fmla="*/ 2147483646 w 684"/>
              <a:gd name="T29" fmla="*/ 2147483646 h 272"/>
              <a:gd name="T30" fmla="*/ 2147483646 w 684"/>
              <a:gd name="T31" fmla="*/ 2147483646 h 272"/>
              <a:gd name="T32" fmla="*/ 2147483646 w 684"/>
              <a:gd name="T33" fmla="*/ 2147483646 h 272"/>
              <a:gd name="T34" fmla="*/ 2147483646 w 684"/>
              <a:gd name="T35" fmla="*/ 2147483646 h 272"/>
              <a:gd name="T36" fmla="*/ 2147483646 w 684"/>
              <a:gd name="T37" fmla="*/ 2147483646 h 272"/>
              <a:gd name="T38" fmla="*/ 2147483646 w 684"/>
              <a:gd name="T39" fmla="*/ 2147483646 h 272"/>
              <a:gd name="T40" fmla="*/ 2147483646 w 684"/>
              <a:gd name="T41" fmla="*/ 2147483646 h 272"/>
              <a:gd name="T42" fmla="*/ 2147483646 w 684"/>
              <a:gd name="T43" fmla="*/ 2147483646 h 272"/>
              <a:gd name="T44" fmla="*/ 2147483646 w 684"/>
              <a:gd name="T45" fmla="*/ 2147483646 h 272"/>
              <a:gd name="T46" fmla="*/ 2147483646 w 684"/>
              <a:gd name="T47" fmla="*/ 2147483646 h 272"/>
              <a:gd name="T48" fmla="*/ 2147483646 w 684"/>
              <a:gd name="T49" fmla="*/ 2147483646 h 272"/>
              <a:gd name="T50" fmla="*/ 2147483646 w 684"/>
              <a:gd name="T51" fmla="*/ 2147483646 h 272"/>
              <a:gd name="T52" fmla="*/ 2147483646 w 684"/>
              <a:gd name="T53" fmla="*/ 2147483646 h 272"/>
              <a:gd name="T54" fmla="*/ 2147483646 w 684"/>
              <a:gd name="T55" fmla="*/ 2147483646 h 272"/>
              <a:gd name="T56" fmla="*/ 2147483646 w 684"/>
              <a:gd name="T57" fmla="*/ 2147483646 h 272"/>
              <a:gd name="T58" fmla="*/ 2147483646 w 684"/>
              <a:gd name="T59" fmla="*/ 2147483646 h 272"/>
              <a:gd name="T60" fmla="*/ 2147483646 w 684"/>
              <a:gd name="T61" fmla="*/ 2147483646 h 272"/>
              <a:gd name="T62" fmla="*/ 2147483646 w 684"/>
              <a:gd name="T63" fmla="*/ 2147483646 h 272"/>
              <a:gd name="T64" fmla="*/ 2147483646 w 684"/>
              <a:gd name="T65" fmla="*/ 2147483646 h 272"/>
              <a:gd name="T66" fmla="*/ 2147483646 w 684"/>
              <a:gd name="T67" fmla="*/ 2147483646 h 272"/>
              <a:gd name="T68" fmla="*/ 2147483646 w 684"/>
              <a:gd name="T69" fmla="*/ 2147483646 h 272"/>
              <a:gd name="T70" fmla="*/ 2147483646 w 684"/>
              <a:gd name="T71" fmla="*/ 2147483646 h 2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4"/>
              <a:gd name="T109" fmla="*/ 0 h 272"/>
              <a:gd name="T110" fmla="*/ 684 w 684"/>
              <a:gd name="T111" fmla="*/ 272 h 2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4" h="272">
                <a:moveTo>
                  <a:pt x="0" y="136"/>
                </a:moveTo>
                <a:lnTo>
                  <a:pt x="1" y="147"/>
                </a:lnTo>
                <a:lnTo>
                  <a:pt x="3" y="158"/>
                </a:lnTo>
                <a:lnTo>
                  <a:pt x="10" y="170"/>
                </a:lnTo>
                <a:lnTo>
                  <a:pt x="19" y="181"/>
                </a:lnTo>
                <a:lnTo>
                  <a:pt x="31" y="192"/>
                </a:lnTo>
                <a:lnTo>
                  <a:pt x="44" y="204"/>
                </a:lnTo>
                <a:lnTo>
                  <a:pt x="61" y="213"/>
                </a:lnTo>
                <a:lnTo>
                  <a:pt x="77" y="222"/>
                </a:lnTo>
                <a:lnTo>
                  <a:pt x="98" y="231"/>
                </a:lnTo>
                <a:lnTo>
                  <a:pt x="120" y="239"/>
                </a:lnTo>
                <a:lnTo>
                  <a:pt x="144" y="247"/>
                </a:lnTo>
                <a:lnTo>
                  <a:pt x="169" y="252"/>
                </a:lnTo>
                <a:lnTo>
                  <a:pt x="196" y="258"/>
                </a:lnTo>
                <a:lnTo>
                  <a:pt x="224" y="263"/>
                </a:lnTo>
                <a:lnTo>
                  <a:pt x="251" y="267"/>
                </a:lnTo>
                <a:lnTo>
                  <a:pt x="281" y="269"/>
                </a:lnTo>
                <a:lnTo>
                  <a:pt x="310" y="271"/>
                </a:lnTo>
                <a:lnTo>
                  <a:pt x="339" y="271"/>
                </a:lnTo>
                <a:lnTo>
                  <a:pt x="369" y="271"/>
                </a:lnTo>
                <a:lnTo>
                  <a:pt x="399" y="269"/>
                </a:lnTo>
                <a:lnTo>
                  <a:pt x="428" y="265"/>
                </a:lnTo>
                <a:lnTo>
                  <a:pt x="457" y="263"/>
                </a:lnTo>
                <a:lnTo>
                  <a:pt x="485" y="258"/>
                </a:lnTo>
                <a:lnTo>
                  <a:pt x="512" y="252"/>
                </a:lnTo>
                <a:lnTo>
                  <a:pt x="536" y="247"/>
                </a:lnTo>
                <a:lnTo>
                  <a:pt x="559" y="239"/>
                </a:lnTo>
                <a:lnTo>
                  <a:pt x="582" y="231"/>
                </a:lnTo>
                <a:lnTo>
                  <a:pt x="601" y="222"/>
                </a:lnTo>
                <a:lnTo>
                  <a:pt x="621" y="213"/>
                </a:lnTo>
                <a:lnTo>
                  <a:pt x="636" y="204"/>
                </a:lnTo>
                <a:lnTo>
                  <a:pt x="650" y="192"/>
                </a:lnTo>
                <a:lnTo>
                  <a:pt x="662" y="181"/>
                </a:lnTo>
                <a:lnTo>
                  <a:pt x="671" y="170"/>
                </a:lnTo>
                <a:lnTo>
                  <a:pt x="677" y="158"/>
                </a:lnTo>
                <a:lnTo>
                  <a:pt x="681" y="147"/>
                </a:lnTo>
                <a:lnTo>
                  <a:pt x="683" y="136"/>
                </a:lnTo>
                <a:lnTo>
                  <a:pt x="681" y="123"/>
                </a:lnTo>
                <a:lnTo>
                  <a:pt x="677" y="112"/>
                </a:lnTo>
                <a:lnTo>
                  <a:pt x="671" y="100"/>
                </a:lnTo>
                <a:lnTo>
                  <a:pt x="662" y="88"/>
                </a:lnTo>
                <a:lnTo>
                  <a:pt x="650" y="79"/>
                </a:lnTo>
                <a:lnTo>
                  <a:pt x="636" y="69"/>
                </a:lnTo>
                <a:lnTo>
                  <a:pt x="621" y="58"/>
                </a:lnTo>
                <a:lnTo>
                  <a:pt x="601" y="48"/>
                </a:lnTo>
                <a:lnTo>
                  <a:pt x="582" y="39"/>
                </a:lnTo>
                <a:lnTo>
                  <a:pt x="559" y="31"/>
                </a:lnTo>
                <a:lnTo>
                  <a:pt x="536" y="25"/>
                </a:lnTo>
                <a:lnTo>
                  <a:pt x="511" y="19"/>
                </a:lnTo>
                <a:lnTo>
                  <a:pt x="485" y="12"/>
                </a:lnTo>
                <a:lnTo>
                  <a:pt x="457" y="9"/>
                </a:lnTo>
                <a:lnTo>
                  <a:pt x="428" y="4"/>
                </a:lnTo>
                <a:lnTo>
                  <a:pt x="399" y="2"/>
                </a:lnTo>
                <a:lnTo>
                  <a:pt x="369" y="1"/>
                </a:lnTo>
                <a:lnTo>
                  <a:pt x="339" y="0"/>
                </a:lnTo>
                <a:lnTo>
                  <a:pt x="310" y="1"/>
                </a:lnTo>
                <a:lnTo>
                  <a:pt x="281" y="2"/>
                </a:lnTo>
                <a:lnTo>
                  <a:pt x="251" y="4"/>
                </a:lnTo>
                <a:lnTo>
                  <a:pt x="224" y="9"/>
                </a:lnTo>
                <a:lnTo>
                  <a:pt x="196" y="12"/>
                </a:lnTo>
                <a:lnTo>
                  <a:pt x="169" y="19"/>
                </a:lnTo>
                <a:lnTo>
                  <a:pt x="144" y="25"/>
                </a:lnTo>
                <a:lnTo>
                  <a:pt x="120" y="31"/>
                </a:lnTo>
                <a:lnTo>
                  <a:pt x="98" y="40"/>
                </a:lnTo>
                <a:lnTo>
                  <a:pt x="77" y="48"/>
                </a:lnTo>
                <a:lnTo>
                  <a:pt x="60" y="58"/>
                </a:lnTo>
                <a:lnTo>
                  <a:pt x="44" y="69"/>
                </a:lnTo>
                <a:lnTo>
                  <a:pt x="31" y="79"/>
                </a:lnTo>
                <a:lnTo>
                  <a:pt x="19" y="88"/>
                </a:lnTo>
                <a:lnTo>
                  <a:pt x="10" y="100"/>
                </a:lnTo>
                <a:lnTo>
                  <a:pt x="3" y="113"/>
                </a:lnTo>
                <a:lnTo>
                  <a:pt x="1" y="123"/>
                </a:lnTo>
                <a:lnTo>
                  <a:pt x="0" y="13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6" name="Freeform 19">
            <a:extLst>
              <a:ext uri="{FF2B5EF4-FFF2-40B4-BE49-F238E27FC236}">
                <a16:creationId xmlns:a16="http://schemas.microsoft.com/office/drawing/2014/main" id="{72B99B7F-3AED-49BE-B53E-A97353FC7449}"/>
              </a:ext>
            </a:extLst>
          </p:cNvPr>
          <p:cNvSpPr>
            <a:spLocks/>
          </p:cNvSpPr>
          <p:nvPr/>
        </p:nvSpPr>
        <p:spPr bwMode="auto">
          <a:xfrm>
            <a:off x="1905000" y="1752600"/>
            <a:ext cx="1525588" cy="481013"/>
          </a:xfrm>
          <a:custGeom>
            <a:avLst/>
            <a:gdLst>
              <a:gd name="T0" fmla="*/ 2147483646 w 961"/>
              <a:gd name="T1" fmla="*/ 2147483646 h 303"/>
              <a:gd name="T2" fmla="*/ 2147483646 w 961"/>
              <a:gd name="T3" fmla="*/ 2147483646 h 303"/>
              <a:gd name="T4" fmla="*/ 2147483646 w 961"/>
              <a:gd name="T5" fmla="*/ 2147483646 h 303"/>
              <a:gd name="T6" fmla="*/ 2147483646 w 961"/>
              <a:gd name="T7" fmla="*/ 2147483646 h 303"/>
              <a:gd name="T8" fmla="*/ 2147483646 w 961"/>
              <a:gd name="T9" fmla="*/ 2147483646 h 303"/>
              <a:gd name="T10" fmla="*/ 2147483646 w 961"/>
              <a:gd name="T11" fmla="*/ 2147483646 h 303"/>
              <a:gd name="T12" fmla="*/ 2147483646 w 961"/>
              <a:gd name="T13" fmla="*/ 2147483646 h 303"/>
              <a:gd name="T14" fmla="*/ 2147483646 w 961"/>
              <a:gd name="T15" fmla="*/ 2147483646 h 303"/>
              <a:gd name="T16" fmla="*/ 2147483646 w 961"/>
              <a:gd name="T17" fmla="*/ 2147483646 h 303"/>
              <a:gd name="T18" fmla="*/ 2147483646 w 961"/>
              <a:gd name="T19" fmla="*/ 2147483646 h 303"/>
              <a:gd name="T20" fmla="*/ 2147483646 w 961"/>
              <a:gd name="T21" fmla="*/ 2147483646 h 303"/>
              <a:gd name="T22" fmla="*/ 2147483646 w 961"/>
              <a:gd name="T23" fmla="*/ 2147483646 h 303"/>
              <a:gd name="T24" fmla="*/ 2147483646 w 961"/>
              <a:gd name="T25" fmla="*/ 2147483646 h 303"/>
              <a:gd name="T26" fmla="*/ 2147483646 w 961"/>
              <a:gd name="T27" fmla="*/ 2147483646 h 303"/>
              <a:gd name="T28" fmla="*/ 2147483646 w 961"/>
              <a:gd name="T29" fmla="*/ 2147483646 h 303"/>
              <a:gd name="T30" fmla="*/ 2147483646 w 961"/>
              <a:gd name="T31" fmla="*/ 2147483646 h 303"/>
              <a:gd name="T32" fmla="*/ 2147483646 w 961"/>
              <a:gd name="T33" fmla="*/ 2147483646 h 303"/>
              <a:gd name="T34" fmla="*/ 2147483646 w 961"/>
              <a:gd name="T35" fmla="*/ 2147483646 h 303"/>
              <a:gd name="T36" fmla="*/ 2147483646 w 961"/>
              <a:gd name="T37" fmla="*/ 2147483646 h 303"/>
              <a:gd name="T38" fmla="*/ 2147483646 w 961"/>
              <a:gd name="T39" fmla="*/ 2147483646 h 303"/>
              <a:gd name="T40" fmla="*/ 2147483646 w 961"/>
              <a:gd name="T41" fmla="*/ 2147483646 h 303"/>
              <a:gd name="T42" fmla="*/ 2147483646 w 961"/>
              <a:gd name="T43" fmla="*/ 2147483646 h 303"/>
              <a:gd name="T44" fmla="*/ 2147483646 w 961"/>
              <a:gd name="T45" fmla="*/ 2147483646 h 303"/>
              <a:gd name="T46" fmla="*/ 2147483646 w 961"/>
              <a:gd name="T47" fmla="*/ 2147483646 h 303"/>
              <a:gd name="T48" fmla="*/ 2147483646 w 961"/>
              <a:gd name="T49" fmla="*/ 2147483646 h 303"/>
              <a:gd name="T50" fmla="*/ 2147483646 w 961"/>
              <a:gd name="T51" fmla="*/ 2147483646 h 303"/>
              <a:gd name="T52" fmla="*/ 2147483646 w 961"/>
              <a:gd name="T53" fmla="*/ 2147483646 h 303"/>
              <a:gd name="T54" fmla="*/ 2147483646 w 961"/>
              <a:gd name="T55" fmla="*/ 2147483646 h 303"/>
              <a:gd name="T56" fmla="*/ 2147483646 w 961"/>
              <a:gd name="T57" fmla="*/ 2147483646 h 303"/>
              <a:gd name="T58" fmla="*/ 2147483646 w 961"/>
              <a:gd name="T59" fmla="*/ 2147483646 h 303"/>
              <a:gd name="T60" fmla="*/ 2147483646 w 961"/>
              <a:gd name="T61" fmla="*/ 2147483646 h 303"/>
              <a:gd name="T62" fmla="*/ 2147483646 w 961"/>
              <a:gd name="T63" fmla="*/ 2147483646 h 303"/>
              <a:gd name="T64" fmla="*/ 2147483646 w 961"/>
              <a:gd name="T65" fmla="*/ 2147483646 h 303"/>
              <a:gd name="T66" fmla="*/ 2147483646 w 961"/>
              <a:gd name="T67" fmla="*/ 2147483646 h 303"/>
              <a:gd name="T68" fmla="*/ 2147483646 w 961"/>
              <a:gd name="T69" fmla="*/ 2147483646 h 303"/>
              <a:gd name="T70" fmla="*/ 2147483646 w 961"/>
              <a:gd name="T71" fmla="*/ 2147483646 h 3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61"/>
              <a:gd name="T109" fmla="*/ 0 h 303"/>
              <a:gd name="T110" fmla="*/ 961 w 961"/>
              <a:gd name="T111" fmla="*/ 303 h 3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61" h="303">
                <a:moveTo>
                  <a:pt x="0" y="152"/>
                </a:moveTo>
                <a:lnTo>
                  <a:pt x="1" y="164"/>
                </a:lnTo>
                <a:lnTo>
                  <a:pt x="7" y="177"/>
                </a:lnTo>
                <a:lnTo>
                  <a:pt x="17" y="189"/>
                </a:lnTo>
                <a:lnTo>
                  <a:pt x="28" y="203"/>
                </a:lnTo>
                <a:lnTo>
                  <a:pt x="46" y="215"/>
                </a:lnTo>
                <a:lnTo>
                  <a:pt x="63" y="226"/>
                </a:lnTo>
                <a:lnTo>
                  <a:pt x="85" y="237"/>
                </a:lnTo>
                <a:lnTo>
                  <a:pt x="113" y="247"/>
                </a:lnTo>
                <a:lnTo>
                  <a:pt x="139" y="258"/>
                </a:lnTo>
                <a:lnTo>
                  <a:pt x="172" y="266"/>
                </a:lnTo>
                <a:lnTo>
                  <a:pt x="205" y="274"/>
                </a:lnTo>
                <a:lnTo>
                  <a:pt x="241" y="281"/>
                </a:lnTo>
                <a:lnTo>
                  <a:pt x="277" y="287"/>
                </a:lnTo>
                <a:lnTo>
                  <a:pt x="315" y="292"/>
                </a:lnTo>
                <a:lnTo>
                  <a:pt x="355" y="296"/>
                </a:lnTo>
                <a:lnTo>
                  <a:pt x="396" y="299"/>
                </a:lnTo>
                <a:lnTo>
                  <a:pt x="438" y="302"/>
                </a:lnTo>
                <a:lnTo>
                  <a:pt x="481" y="302"/>
                </a:lnTo>
                <a:lnTo>
                  <a:pt x="520" y="302"/>
                </a:lnTo>
                <a:lnTo>
                  <a:pt x="563" y="299"/>
                </a:lnTo>
                <a:lnTo>
                  <a:pt x="604" y="295"/>
                </a:lnTo>
                <a:lnTo>
                  <a:pt x="643" y="292"/>
                </a:lnTo>
                <a:lnTo>
                  <a:pt x="682" y="287"/>
                </a:lnTo>
                <a:lnTo>
                  <a:pt x="720" y="281"/>
                </a:lnTo>
                <a:lnTo>
                  <a:pt x="754" y="274"/>
                </a:lnTo>
                <a:lnTo>
                  <a:pt x="787" y="266"/>
                </a:lnTo>
                <a:lnTo>
                  <a:pt x="820" y="258"/>
                </a:lnTo>
                <a:lnTo>
                  <a:pt x="848" y="247"/>
                </a:lnTo>
                <a:lnTo>
                  <a:pt x="873" y="237"/>
                </a:lnTo>
                <a:lnTo>
                  <a:pt x="894" y="226"/>
                </a:lnTo>
                <a:lnTo>
                  <a:pt x="916" y="215"/>
                </a:lnTo>
                <a:lnTo>
                  <a:pt x="930" y="203"/>
                </a:lnTo>
                <a:lnTo>
                  <a:pt x="942" y="189"/>
                </a:lnTo>
                <a:lnTo>
                  <a:pt x="952" y="177"/>
                </a:lnTo>
                <a:lnTo>
                  <a:pt x="958" y="164"/>
                </a:lnTo>
                <a:lnTo>
                  <a:pt x="960" y="152"/>
                </a:lnTo>
                <a:lnTo>
                  <a:pt x="958" y="137"/>
                </a:lnTo>
                <a:lnTo>
                  <a:pt x="952" y="124"/>
                </a:lnTo>
                <a:lnTo>
                  <a:pt x="942" y="112"/>
                </a:lnTo>
                <a:lnTo>
                  <a:pt x="930" y="98"/>
                </a:lnTo>
                <a:lnTo>
                  <a:pt x="916" y="87"/>
                </a:lnTo>
                <a:lnTo>
                  <a:pt x="894" y="76"/>
                </a:lnTo>
                <a:lnTo>
                  <a:pt x="871" y="65"/>
                </a:lnTo>
                <a:lnTo>
                  <a:pt x="848" y="54"/>
                </a:lnTo>
                <a:lnTo>
                  <a:pt x="820" y="43"/>
                </a:lnTo>
                <a:lnTo>
                  <a:pt x="787" y="34"/>
                </a:lnTo>
                <a:lnTo>
                  <a:pt x="754" y="28"/>
                </a:lnTo>
                <a:lnTo>
                  <a:pt x="717" y="21"/>
                </a:lnTo>
                <a:lnTo>
                  <a:pt x="682" y="14"/>
                </a:lnTo>
                <a:lnTo>
                  <a:pt x="643" y="10"/>
                </a:lnTo>
                <a:lnTo>
                  <a:pt x="604" y="6"/>
                </a:lnTo>
                <a:lnTo>
                  <a:pt x="563" y="3"/>
                </a:lnTo>
                <a:lnTo>
                  <a:pt x="520" y="1"/>
                </a:lnTo>
                <a:lnTo>
                  <a:pt x="478" y="0"/>
                </a:lnTo>
                <a:lnTo>
                  <a:pt x="438" y="1"/>
                </a:lnTo>
                <a:lnTo>
                  <a:pt x="396" y="3"/>
                </a:lnTo>
                <a:lnTo>
                  <a:pt x="355" y="6"/>
                </a:lnTo>
                <a:lnTo>
                  <a:pt x="315" y="10"/>
                </a:lnTo>
                <a:lnTo>
                  <a:pt x="277" y="14"/>
                </a:lnTo>
                <a:lnTo>
                  <a:pt x="239" y="21"/>
                </a:lnTo>
                <a:lnTo>
                  <a:pt x="205" y="28"/>
                </a:lnTo>
                <a:lnTo>
                  <a:pt x="172" y="34"/>
                </a:lnTo>
                <a:lnTo>
                  <a:pt x="139" y="44"/>
                </a:lnTo>
                <a:lnTo>
                  <a:pt x="113" y="54"/>
                </a:lnTo>
                <a:lnTo>
                  <a:pt x="85" y="65"/>
                </a:lnTo>
                <a:lnTo>
                  <a:pt x="63" y="76"/>
                </a:lnTo>
                <a:lnTo>
                  <a:pt x="46" y="87"/>
                </a:lnTo>
                <a:lnTo>
                  <a:pt x="28" y="98"/>
                </a:lnTo>
                <a:lnTo>
                  <a:pt x="17" y="112"/>
                </a:lnTo>
                <a:lnTo>
                  <a:pt x="7" y="125"/>
                </a:lnTo>
                <a:lnTo>
                  <a:pt x="1" y="137"/>
                </a:lnTo>
                <a:lnTo>
                  <a:pt x="0" y="15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7" name="Freeform 20">
            <a:extLst>
              <a:ext uri="{FF2B5EF4-FFF2-40B4-BE49-F238E27FC236}">
                <a16:creationId xmlns:a16="http://schemas.microsoft.com/office/drawing/2014/main" id="{D57124F7-ED32-4051-B946-1C33D72D6467}"/>
              </a:ext>
            </a:extLst>
          </p:cNvPr>
          <p:cNvSpPr>
            <a:spLocks/>
          </p:cNvSpPr>
          <p:nvPr/>
        </p:nvSpPr>
        <p:spPr bwMode="auto">
          <a:xfrm>
            <a:off x="1690688" y="2740025"/>
            <a:ext cx="1284287" cy="431800"/>
          </a:xfrm>
          <a:custGeom>
            <a:avLst/>
            <a:gdLst>
              <a:gd name="T0" fmla="*/ 2147483646 w 809"/>
              <a:gd name="T1" fmla="*/ 2147483646 h 272"/>
              <a:gd name="T2" fmla="*/ 2147483646 w 809"/>
              <a:gd name="T3" fmla="*/ 0 h 272"/>
              <a:gd name="T4" fmla="*/ 0 w 809"/>
              <a:gd name="T5" fmla="*/ 0 h 272"/>
              <a:gd name="T6" fmla="*/ 0 w 809"/>
              <a:gd name="T7" fmla="*/ 2147483646 h 272"/>
              <a:gd name="T8" fmla="*/ 2147483646 w 809"/>
              <a:gd name="T9" fmla="*/ 2147483646 h 272"/>
              <a:gd name="T10" fmla="*/ 0 60000 65536"/>
              <a:gd name="T11" fmla="*/ 0 60000 65536"/>
              <a:gd name="T12" fmla="*/ 0 60000 65536"/>
              <a:gd name="T13" fmla="*/ 0 60000 65536"/>
              <a:gd name="T14" fmla="*/ 0 60000 65536"/>
              <a:gd name="T15" fmla="*/ 0 w 809"/>
              <a:gd name="T16" fmla="*/ 0 h 272"/>
              <a:gd name="T17" fmla="*/ 809 w 809"/>
              <a:gd name="T18" fmla="*/ 272 h 272"/>
            </a:gdLst>
            <a:ahLst/>
            <a:cxnLst>
              <a:cxn ang="T10">
                <a:pos x="T0" y="T1"/>
              </a:cxn>
              <a:cxn ang="T11">
                <a:pos x="T2" y="T3"/>
              </a:cxn>
              <a:cxn ang="T12">
                <a:pos x="T4" y="T5"/>
              </a:cxn>
              <a:cxn ang="T13">
                <a:pos x="T6" y="T7"/>
              </a:cxn>
              <a:cxn ang="T14">
                <a:pos x="T8" y="T9"/>
              </a:cxn>
            </a:cxnLst>
            <a:rect l="T15" t="T16" r="T17" b="T18"/>
            <a:pathLst>
              <a:path w="809" h="272">
                <a:moveTo>
                  <a:pt x="808" y="271"/>
                </a:moveTo>
                <a:lnTo>
                  <a:pt x="808" y="0"/>
                </a:lnTo>
                <a:lnTo>
                  <a:pt x="0" y="0"/>
                </a:lnTo>
                <a:lnTo>
                  <a:pt x="0" y="271"/>
                </a:lnTo>
                <a:lnTo>
                  <a:pt x="808" y="27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8" name="Freeform 21">
            <a:extLst>
              <a:ext uri="{FF2B5EF4-FFF2-40B4-BE49-F238E27FC236}">
                <a16:creationId xmlns:a16="http://schemas.microsoft.com/office/drawing/2014/main" id="{EA91CFD6-FBC1-4745-83CF-854EC78F8B60}"/>
              </a:ext>
            </a:extLst>
          </p:cNvPr>
          <p:cNvSpPr>
            <a:spLocks/>
          </p:cNvSpPr>
          <p:nvPr/>
        </p:nvSpPr>
        <p:spPr bwMode="auto">
          <a:xfrm>
            <a:off x="4111625" y="2740025"/>
            <a:ext cx="1446213" cy="414338"/>
          </a:xfrm>
          <a:custGeom>
            <a:avLst/>
            <a:gdLst>
              <a:gd name="T0" fmla="*/ 2147483646 w 911"/>
              <a:gd name="T1" fmla="*/ 2147483646 h 261"/>
              <a:gd name="T2" fmla="*/ 2147483646 w 911"/>
              <a:gd name="T3" fmla="*/ 0 h 261"/>
              <a:gd name="T4" fmla="*/ 0 w 911"/>
              <a:gd name="T5" fmla="*/ 0 h 261"/>
              <a:gd name="T6" fmla="*/ 0 w 911"/>
              <a:gd name="T7" fmla="*/ 2147483646 h 261"/>
              <a:gd name="T8" fmla="*/ 2147483646 w 911"/>
              <a:gd name="T9" fmla="*/ 2147483646 h 261"/>
              <a:gd name="T10" fmla="*/ 0 60000 65536"/>
              <a:gd name="T11" fmla="*/ 0 60000 65536"/>
              <a:gd name="T12" fmla="*/ 0 60000 65536"/>
              <a:gd name="T13" fmla="*/ 0 60000 65536"/>
              <a:gd name="T14" fmla="*/ 0 60000 65536"/>
              <a:gd name="T15" fmla="*/ 0 w 911"/>
              <a:gd name="T16" fmla="*/ 0 h 261"/>
              <a:gd name="T17" fmla="*/ 911 w 911"/>
              <a:gd name="T18" fmla="*/ 261 h 261"/>
            </a:gdLst>
            <a:ahLst/>
            <a:cxnLst>
              <a:cxn ang="T10">
                <a:pos x="T0" y="T1"/>
              </a:cxn>
              <a:cxn ang="T11">
                <a:pos x="T2" y="T3"/>
              </a:cxn>
              <a:cxn ang="T12">
                <a:pos x="T4" y="T5"/>
              </a:cxn>
              <a:cxn ang="T13">
                <a:pos x="T6" y="T7"/>
              </a:cxn>
              <a:cxn ang="T14">
                <a:pos x="T8" y="T9"/>
              </a:cxn>
            </a:cxnLst>
            <a:rect l="T15" t="T16" r="T17" b="T18"/>
            <a:pathLst>
              <a:path w="911" h="261">
                <a:moveTo>
                  <a:pt x="910" y="260"/>
                </a:moveTo>
                <a:lnTo>
                  <a:pt x="910" y="0"/>
                </a:lnTo>
                <a:lnTo>
                  <a:pt x="0" y="0"/>
                </a:lnTo>
                <a:lnTo>
                  <a:pt x="0" y="260"/>
                </a:lnTo>
                <a:lnTo>
                  <a:pt x="910" y="26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9" name="Freeform 22">
            <a:extLst>
              <a:ext uri="{FF2B5EF4-FFF2-40B4-BE49-F238E27FC236}">
                <a16:creationId xmlns:a16="http://schemas.microsoft.com/office/drawing/2014/main" id="{4D33B303-ADBD-4231-8856-AC94776BA44D}"/>
              </a:ext>
            </a:extLst>
          </p:cNvPr>
          <p:cNvSpPr>
            <a:spLocks/>
          </p:cNvSpPr>
          <p:nvPr/>
        </p:nvSpPr>
        <p:spPr bwMode="auto">
          <a:xfrm>
            <a:off x="3273425" y="1978025"/>
            <a:ext cx="722313" cy="484188"/>
          </a:xfrm>
          <a:custGeom>
            <a:avLst/>
            <a:gdLst>
              <a:gd name="T0" fmla="*/ 2147483646 w 455"/>
              <a:gd name="T1" fmla="*/ 0 h 305"/>
              <a:gd name="T2" fmla="*/ 2147483646 w 455"/>
              <a:gd name="T3" fmla="*/ 2147483646 h 305"/>
              <a:gd name="T4" fmla="*/ 0 w 455"/>
              <a:gd name="T5" fmla="*/ 2147483646 h 305"/>
              <a:gd name="T6" fmla="*/ 2147483646 w 455"/>
              <a:gd name="T7" fmla="*/ 0 h 305"/>
              <a:gd name="T8" fmla="*/ 0 60000 65536"/>
              <a:gd name="T9" fmla="*/ 0 60000 65536"/>
              <a:gd name="T10" fmla="*/ 0 60000 65536"/>
              <a:gd name="T11" fmla="*/ 0 60000 65536"/>
              <a:gd name="T12" fmla="*/ 0 w 455"/>
              <a:gd name="T13" fmla="*/ 0 h 305"/>
              <a:gd name="T14" fmla="*/ 455 w 455"/>
              <a:gd name="T15" fmla="*/ 305 h 305"/>
            </a:gdLst>
            <a:ahLst/>
            <a:cxnLst>
              <a:cxn ang="T8">
                <a:pos x="T0" y="T1"/>
              </a:cxn>
              <a:cxn ang="T9">
                <a:pos x="T2" y="T3"/>
              </a:cxn>
              <a:cxn ang="T10">
                <a:pos x="T4" y="T5"/>
              </a:cxn>
              <a:cxn ang="T11">
                <a:pos x="T6" y="T7"/>
              </a:cxn>
            </a:cxnLst>
            <a:rect l="T12" t="T13" r="T14" b="T15"/>
            <a:pathLst>
              <a:path w="455" h="305">
                <a:moveTo>
                  <a:pt x="226" y="0"/>
                </a:moveTo>
                <a:lnTo>
                  <a:pt x="454" y="304"/>
                </a:lnTo>
                <a:lnTo>
                  <a:pt x="0" y="304"/>
                </a:lnTo>
                <a:lnTo>
                  <a:pt x="226" y="0"/>
                </a:lnTo>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30" name="Rectangle 23">
            <a:extLst>
              <a:ext uri="{FF2B5EF4-FFF2-40B4-BE49-F238E27FC236}">
                <a16:creationId xmlns:a16="http://schemas.microsoft.com/office/drawing/2014/main" id="{7CF52C11-76EF-4CFB-AEBE-B445C2109FAC}"/>
              </a:ext>
            </a:extLst>
          </p:cNvPr>
          <p:cNvSpPr>
            <a:spLocks noChangeArrowheads="1"/>
          </p:cNvSpPr>
          <p:nvPr/>
        </p:nvSpPr>
        <p:spPr bwMode="auto">
          <a:xfrm>
            <a:off x="3425825" y="2130425"/>
            <a:ext cx="4778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chemeClr val="accent2"/>
                </a:solidFill>
                <a:latin typeface="Arial" panose="020B0604020202020204" pitchFamily="34" charset="0"/>
                <a:ea typeface="MS PGothic" panose="020B0600070205080204" pitchFamily="34" charset="-128"/>
              </a:rPr>
              <a:t>ISA</a:t>
            </a:r>
          </a:p>
        </p:txBody>
      </p:sp>
      <p:sp>
        <p:nvSpPr>
          <p:cNvPr id="43031" name="Rectangle 24">
            <a:extLst>
              <a:ext uri="{FF2B5EF4-FFF2-40B4-BE49-F238E27FC236}">
                <a16:creationId xmlns:a16="http://schemas.microsoft.com/office/drawing/2014/main" id="{38C095F0-3004-4909-9BCC-66643B5ECA0B}"/>
              </a:ext>
            </a:extLst>
          </p:cNvPr>
          <p:cNvSpPr>
            <a:spLocks noChangeArrowheads="1"/>
          </p:cNvSpPr>
          <p:nvPr/>
        </p:nvSpPr>
        <p:spPr bwMode="auto">
          <a:xfrm>
            <a:off x="1673225" y="2822575"/>
            <a:ext cx="12795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Hourly_Emps</a:t>
            </a:r>
          </a:p>
        </p:txBody>
      </p:sp>
      <p:sp>
        <p:nvSpPr>
          <p:cNvPr id="43032" name="Rectangle 25">
            <a:extLst>
              <a:ext uri="{FF2B5EF4-FFF2-40B4-BE49-F238E27FC236}">
                <a16:creationId xmlns:a16="http://schemas.microsoft.com/office/drawing/2014/main" id="{382E8AAE-CCB2-48AB-97DA-EE35AAA60337}"/>
              </a:ext>
            </a:extLst>
          </p:cNvPr>
          <p:cNvSpPr>
            <a:spLocks noChangeArrowheads="1"/>
          </p:cNvSpPr>
          <p:nvPr/>
        </p:nvSpPr>
        <p:spPr bwMode="auto">
          <a:xfrm>
            <a:off x="4621213" y="2162175"/>
            <a:ext cx="10588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contractid</a:t>
            </a:r>
          </a:p>
        </p:txBody>
      </p:sp>
      <p:sp>
        <p:nvSpPr>
          <p:cNvPr id="43033" name="Rectangle 26">
            <a:extLst>
              <a:ext uri="{FF2B5EF4-FFF2-40B4-BE49-F238E27FC236}">
                <a16:creationId xmlns:a16="http://schemas.microsoft.com/office/drawing/2014/main" id="{F51DBEC6-6E33-47DF-8D4B-E8A7CFB1AFFB}"/>
              </a:ext>
            </a:extLst>
          </p:cNvPr>
          <p:cNvSpPr>
            <a:spLocks noChangeArrowheads="1"/>
          </p:cNvSpPr>
          <p:nvPr/>
        </p:nvSpPr>
        <p:spPr bwMode="auto">
          <a:xfrm>
            <a:off x="1978025" y="1825625"/>
            <a:ext cx="13557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b="1">
                <a:solidFill>
                  <a:srgbClr val="000000"/>
                </a:solidFill>
                <a:latin typeface="Comic Sans MS" panose="030F0702030302020204" pitchFamily="66" charset="0"/>
                <a:ea typeface="MS PGothic" panose="020B0600070205080204" pitchFamily="34" charset="-128"/>
              </a:rPr>
              <a:t>hours_worked</a:t>
            </a:r>
          </a:p>
        </p:txBody>
      </p:sp>
      <p:sp>
        <p:nvSpPr>
          <p:cNvPr id="43034" name="Line 27">
            <a:extLst>
              <a:ext uri="{FF2B5EF4-FFF2-40B4-BE49-F238E27FC236}">
                <a16:creationId xmlns:a16="http://schemas.microsoft.com/office/drawing/2014/main" id="{39F90693-9B39-4F35-AF0D-7FF04E1748A9}"/>
              </a:ext>
            </a:extLst>
          </p:cNvPr>
          <p:cNvSpPr>
            <a:spLocks noChangeShapeType="1"/>
          </p:cNvSpPr>
          <p:nvPr/>
        </p:nvSpPr>
        <p:spPr bwMode="auto">
          <a:xfrm flipH="1">
            <a:off x="2511425" y="2435225"/>
            <a:ext cx="762000" cy="3048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5" name="Line 28">
            <a:extLst>
              <a:ext uri="{FF2B5EF4-FFF2-40B4-BE49-F238E27FC236}">
                <a16:creationId xmlns:a16="http://schemas.microsoft.com/office/drawing/2014/main" id="{FD576F5D-EFB2-401A-8472-DDA5B6E95C17}"/>
              </a:ext>
            </a:extLst>
          </p:cNvPr>
          <p:cNvSpPr>
            <a:spLocks noChangeShapeType="1"/>
          </p:cNvSpPr>
          <p:nvPr/>
        </p:nvSpPr>
        <p:spPr bwMode="auto">
          <a:xfrm>
            <a:off x="3959225" y="2435225"/>
            <a:ext cx="762000" cy="3048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6" name="Line 29">
            <a:extLst>
              <a:ext uri="{FF2B5EF4-FFF2-40B4-BE49-F238E27FC236}">
                <a16:creationId xmlns:a16="http://schemas.microsoft.com/office/drawing/2014/main" id="{639C5F59-DA8E-4113-867D-647CF02E46CB}"/>
              </a:ext>
            </a:extLst>
          </p:cNvPr>
          <p:cNvSpPr>
            <a:spLocks noChangeShapeType="1"/>
          </p:cNvSpPr>
          <p:nvPr/>
        </p:nvSpPr>
        <p:spPr bwMode="auto">
          <a:xfrm>
            <a:off x="4919663" y="2511425"/>
            <a:ext cx="0" cy="2286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7" name="Line 30">
            <a:extLst>
              <a:ext uri="{FF2B5EF4-FFF2-40B4-BE49-F238E27FC236}">
                <a16:creationId xmlns:a16="http://schemas.microsoft.com/office/drawing/2014/main" id="{A107110D-532A-4C26-90AE-A43E309D624B}"/>
              </a:ext>
            </a:extLst>
          </p:cNvPr>
          <p:cNvSpPr>
            <a:spLocks noChangeShapeType="1"/>
          </p:cNvSpPr>
          <p:nvPr/>
        </p:nvSpPr>
        <p:spPr bwMode="auto">
          <a:xfrm flipH="1">
            <a:off x="2282825" y="2206625"/>
            <a:ext cx="228600" cy="5334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8" name="Line 33">
            <a:extLst>
              <a:ext uri="{FF2B5EF4-FFF2-40B4-BE49-F238E27FC236}">
                <a16:creationId xmlns:a16="http://schemas.microsoft.com/office/drawing/2014/main" id="{21BFBD7E-2DC6-4595-BDC5-E9BA0F81802A}"/>
              </a:ext>
            </a:extLst>
          </p:cNvPr>
          <p:cNvSpPr>
            <a:spLocks noChangeShapeType="1"/>
          </p:cNvSpPr>
          <p:nvPr/>
        </p:nvSpPr>
        <p:spPr bwMode="auto">
          <a:xfrm flipV="1">
            <a:off x="3654425" y="1749425"/>
            <a:ext cx="0" cy="3175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43" name="Rectangle 30">
            <a:extLst>
              <a:ext uri="{FF2B5EF4-FFF2-40B4-BE49-F238E27FC236}">
                <a16:creationId xmlns:a16="http://schemas.microsoft.com/office/drawing/2014/main" id="{20B0BA3D-06FA-4143-BCC0-BCF96D1B197A}"/>
              </a:ext>
            </a:extLst>
          </p:cNvPr>
          <p:cNvSpPr>
            <a:spLocks noChangeArrowheads="1"/>
          </p:cNvSpPr>
          <p:nvPr/>
        </p:nvSpPr>
        <p:spPr bwMode="auto">
          <a:xfrm>
            <a:off x="93663" y="3886200"/>
            <a:ext cx="832167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marL="1200150" lvl="2" indent="-285750" eaLnBrk="1" hangingPunct="1">
              <a:lnSpc>
                <a:spcPct val="90000"/>
              </a:lnSpc>
              <a:buSzPct val="75000"/>
              <a:buFont typeface="Arial" panose="020B0604020202020204" pitchFamily="34" charset="0"/>
              <a:buChar char="•"/>
              <a:defRPr/>
            </a:pPr>
            <a:r>
              <a:rPr lang="en-US" altLang="en-US" dirty="0" err="1">
                <a:latin typeface="Comic Sans MS" panose="030F0702030302020204" pitchFamily="66" charset="0"/>
                <a:ea typeface="MS PGothic" panose="020B0600070205080204" pitchFamily="34" charset="-128"/>
              </a:rPr>
              <a:t>Hourly_Emps</a:t>
            </a:r>
            <a:r>
              <a:rPr lang="en-US" altLang="en-US" dirty="0">
                <a:latin typeface="Comic Sans MS" panose="030F0702030302020204" pitchFamily="66" charset="0"/>
                <a:ea typeface="MS PGothic" panose="020B0600070205080204" pitchFamily="34" charset="-128"/>
              </a:rPr>
              <a:t>(</a:t>
            </a:r>
            <a:r>
              <a:rPr lang="en-US" altLang="en-US" u="sng" dirty="0" err="1">
                <a:latin typeface="Comic Sans MS" panose="030F0702030302020204" pitchFamily="66" charset="0"/>
                <a:ea typeface="MS PGothic" panose="020B0600070205080204" pitchFamily="34" charset="-128"/>
              </a:rPr>
              <a:t>ssn</a:t>
            </a:r>
            <a:r>
              <a:rPr lang="en-US" altLang="en-US" dirty="0">
                <a:latin typeface="Comic Sans MS" panose="030F0702030302020204" pitchFamily="66" charset="0"/>
                <a:ea typeface="MS PGothic" panose="020B0600070205080204" pitchFamily="34" charset="-128"/>
              </a:rPr>
              <a:t>, name, lot,</a:t>
            </a:r>
            <a:r>
              <a:rPr lang="en-US" altLang="en-US" i="1" dirty="0">
                <a:latin typeface="Comic Sans MS" panose="030F0702030302020204" pitchFamily="66" charset="0"/>
                <a:ea typeface="MS PGothic" panose="020B0600070205080204" pitchFamily="34" charset="-128"/>
              </a:rPr>
              <a:t> </a:t>
            </a:r>
            <a:r>
              <a:rPr lang="en-US" altLang="en-US" i="1" dirty="0" err="1">
                <a:latin typeface="Comic Sans MS" panose="030F0702030302020204" pitchFamily="66" charset="0"/>
                <a:ea typeface="MS PGothic" panose="020B0600070205080204" pitchFamily="34" charset="-128"/>
              </a:rPr>
              <a:t>hourly_wages</a:t>
            </a:r>
            <a:r>
              <a:rPr lang="en-US" altLang="en-US" dirty="0">
                <a:latin typeface="Comic Sans MS" panose="030F0702030302020204" pitchFamily="66" charset="0"/>
                <a:ea typeface="MS PGothic" panose="020B0600070205080204" pitchFamily="34" charset="-128"/>
              </a:rPr>
              <a:t>, </a:t>
            </a:r>
            <a:r>
              <a:rPr lang="en-US" altLang="en-US" i="1" dirty="0" err="1">
                <a:latin typeface="Comic Sans MS" panose="030F0702030302020204" pitchFamily="66" charset="0"/>
                <a:ea typeface="MS PGothic" panose="020B0600070205080204" pitchFamily="34" charset="-128"/>
              </a:rPr>
              <a:t>hours_worked</a:t>
            </a:r>
            <a:r>
              <a:rPr lang="en-US" altLang="en-US" dirty="0">
                <a:latin typeface="Comic Sans MS" panose="030F0702030302020204" pitchFamily="66" charset="0"/>
                <a:ea typeface="MS PGothic" panose="020B0600070205080204" pitchFamily="34" charset="-128"/>
              </a:rPr>
              <a:t>, PRIMARY KEY(</a:t>
            </a:r>
            <a:r>
              <a:rPr lang="en-US" altLang="en-US" dirty="0" err="1">
                <a:latin typeface="Comic Sans MS" panose="030F0702030302020204" pitchFamily="66" charset="0"/>
                <a:ea typeface="MS PGothic" panose="020B0600070205080204" pitchFamily="34" charset="-128"/>
              </a:rPr>
              <a:t>ssn</a:t>
            </a:r>
            <a:r>
              <a:rPr lang="en-US" altLang="en-US" dirty="0">
                <a:latin typeface="Comic Sans MS" panose="030F0702030302020204" pitchFamily="66" charset="0"/>
                <a:ea typeface="MS PGothic" panose="020B0600070205080204" pitchFamily="34" charset="-128"/>
              </a:rPr>
              <a:t>) </a:t>
            </a:r>
          </a:p>
          <a:p>
            <a:pPr marL="1200150" lvl="2" indent="-285750" eaLnBrk="1" hangingPunct="1">
              <a:lnSpc>
                <a:spcPct val="90000"/>
              </a:lnSpc>
              <a:buSzPct val="75000"/>
              <a:buFont typeface="Arial" panose="020B0604020202020204" pitchFamily="34" charset="0"/>
              <a:buChar char="•"/>
              <a:defRPr/>
            </a:pPr>
            <a:r>
              <a:rPr lang="en-US" altLang="en-US" dirty="0" err="1">
                <a:latin typeface="Comic Sans MS" panose="030F0702030302020204" pitchFamily="66" charset="0"/>
                <a:ea typeface="MS PGothic" panose="020B0600070205080204" pitchFamily="34" charset="-128"/>
              </a:rPr>
              <a:t>Contract_Emps</a:t>
            </a:r>
            <a:r>
              <a:rPr lang="en-US" altLang="en-US" dirty="0">
                <a:latin typeface="Comic Sans MS" panose="030F0702030302020204" pitchFamily="66" charset="0"/>
                <a:ea typeface="MS PGothic" panose="020B0600070205080204" pitchFamily="34" charset="-128"/>
              </a:rPr>
              <a:t>(</a:t>
            </a:r>
            <a:r>
              <a:rPr lang="en-US" altLang="en-US" u="sng" dirty="0" err="1">
                <a:latin typeface="Comic Sans MS" panose="030F0702030302020204" pitchFamily="66" charset="0"/>
                <a:ea typeface="MS PGothic" panose="020B0600070205080204" pitchFamily="34" charset="-128"/>
              </a:rPr>
              <a:t>ssn</a:t>
            </a:r>
            <a:r>
              <a:rPr lang="en-US" altLang="en-US" dirty="0">
                <a:latin typeface="Comic Sans MS" panose="030F0702030302020204" pitchFamily="66" charset="0"/>
                <a:ea typeface="MS PGothic" panose="020B0600070205080204" pitchFamily="34" charset="-128"/>
              </a:rPr>
              <a:t>, name, lot,</a:t>
            </a:r>
            <a:r>
              <a:rPr lang="en-US" altLang="en-US" i="1" dirty="0">
                <a:latin typeface="Comic Sans MS" panose="030F0702030302020204" pitchFamily="66" charset="0"/>
                <a:ea typeface="MS PGothic" panose="020B0600070205080204" pitchFamily="34" charset="-128"/>
              </a:rPr>
              <a:t> </a:t>
            </a:r>
            <a:r>
              <a:rPr lang="en-US" altLang="en-US" dirty="0" err="1">
                <a:latin typeface="Comic Sans MS" panose="030F0702030302020204" pitchFamily="66" charset="0"/>
                <a:ea typeface="MS PGothic" panose="020B0600070205080204" pitchFamily="34" charset="-128"/>
              </a:rPr>
              <a:t>contractid</a:t>
            </a:r>
            <a:r>
              <a:rPr lang="en-US" altLang="en-US" dirty="0">
                <a:latin typeface="Comic Sans MS" panose="030F0702030302020204" pitchFamily="66" charset="0"/>
                <a:ea typeface="MS PGothic" panose="020B0600070205080204" pitchFamily="34" charset="-128"/>
              </a:rPr>
              <a:t>, PRIMARY KEY(</a:t>
            </a:r>
            <a:r>
              <a:rPr lang="en-US" altLang="en-US" dirty="0" err="1">
                <a:latin typeface="Comic Sans MS" panose="030F0702030302020204" pitchFamily="66" charset="0"/>
                <a:ea typeface="MS PGothic" panose="020B0600070205080204" pitchFamily="34" charset="-128"/>
              </a:rPr>
              <a:t>ssn</a:t>
            </a:r>
            <a:r>
              <a:rPr lang="en-US" altLang="en-US" dirty="0">
                <a:latin typeface="Comic Sans MS" panose="030F0702030302020204" pitchFamily="66" charset="0"/>
                <a:ea typeface="MS PGothic" panose="020B0600070205080204" pitchFamily="34" charset="-128"/>
              </a:rPr>
              <a:t>))</a:t>
            </a:r>
          </a:p>
          <a:p>
            <a:pPr lvl="2" eaLnBrk="1" hangingPunct="1">
              <a:lnSpc>
                <a:spcPct val="90000"/>
              </a:lnSpc>
              <a:buSzPct val="75000"/>
              <a:defRPr/>
            </a:pPr>
            <a:r>
              <a:rPr lang="en-US" altLang="en-US" dirty="0">
                <a:latin typeface="Comic Sans MS" panose="030F0702030302020204" pitchFamily="66" charset="0"/>
                <a:ea typeface="MS PGothic" panose="020B0600070205080204" pitchFamily="34" charset="-128"/>
              </a:rPr>
              <a:t>No overlapping constraint must be enforced using a database trigger.</a:t>
            </a:r>
          </a:p>
          <a:p>
            <a:pPr lvl="2" eaLnBrk="1" hangingPunct="1">
              <a:lnSpc>
                <a:spcPct val="90000"/>
              </a:lnSpc>
              <a:buSzPct val="75000"/>
              <a:defRPr/>
            </a:pPr>
            <a:endParaRPr lang="en-US" altLang="en-US" dirty="0">
              <a:latin typeface="Comic Sans MS" panose="030F0702030302020204" pitchFamily="66" charset="0"/>
              <a:ea typeface="MS PGothic" panose="020B0600070205080204" pitchFamily="34" charset="-128"/>
            </a:endParaRPr>
          </a:p>
          <a:p>
            <a:pPr lvl="2" eaLnBrk="1" hangingPunct="1">
              <a:lnSpc>
                <a:spcPct val="90000"/>
              </a:lnSpc>
              <a:defRPr/>
            </a:pPr>
            <a:r>
              <a:rPr lang="en-US" altLang="en-US" sz="2000" b="1" dirty="0">
                <a:solidFill>
                  <a:srgbClr val="FF0000"/>
                </a:solidFill>
                <a:latin typeface="Comic Sans MS" panose="030F0702030302020204" pitchFamily="66" charset="0"/>
                <a:ea typeface="MS PGothic" panose="020B0600070205080204" pitchFamily="34" charset="-128"/>
              </a:rPr>
              <a:t>Limitation: </a:t>
            </a:r>
            <a:r>
              <a:rPr lang="en-US" altLang="en-US" dirty="0">
                <a:latin typeface="Comic Sans MS" panose="030F0702030302020204" pitchFamily="66" charset="0"/>
                <a:ea typeface="MS PGothic" panose="020B0600070205080204" pitchFamily="34" charset="-128"/>
              </a:rPr>
              <a:t>No other types of employees allowed; enforcing covering constraints by design</a:t>
            </a:r>
            <a:endParaRPr lang="en-US" altLang="en-US" u="sng" dirty="0">
              <a:latin typeface="Comic Sans MS" panose="030F0702030302020204" pitchFamily="66" charset="0"/>
              <a:ea typeface="MS PGothic" panose="020B0600070205080204" pitchFamily="34" charset="-128"/>
            </a:endParaRPr>
          </a:p>
          <a:p>
            <a:pPr lvl="2" eaLnBrk="1" hangingPunct="1">
              <a:lnSpc>
                <a:spcPct val="90000"/>
              </a:lnSpc>
              <a:defRPr/>
            </a:pPr>
            <a:endParaRPr lang="en-US" altLang="en-US" dirty="0">
              <a:latin typeface="Comic Sans MS" panose="030F0702030302020204" pitchFamily="66" charset="0"/>
              <a:ea typeface="MS PGothic" panose="020B0600070205080204" pitchFamily="34" charset="-128"/>
            </a:endParaRPr>
          </a:p>
          <a:p>
            <a:pPr lvl="2" eaLnBrk="1" hangingPunct="1">
              <a:lnSpc>
                <a:spcPct val="90000"/>
              </a:lnSpc>
              <a:defRPr/>
            </a:pPr>
            <a:r>
              <a:rPr lang="en-US" altLang="en-US" dirty="0">
                <a:latin typeface="Comic Sans MS" panose="030F0702030302020204" pitchFamily="66" charset="0"/>
                <a:ea typeface="MS PGothic" panose="020B0600070205080204" pitchFamily="34" charset="-128"/>
              </a:rPr>
              <a:t>If an employee is both hourly and </a:t>
            </a:r>
            <a:r>
              <a:rPr lang="en-US" altLang="en-US" dirty="0" err="1">
                <a:latin typeface="Comic Sans MS" panose="030F0702030302020204" pitchFamily="66" charset="0"/>
                <a:ea typeface="MS PGothic" panose="020B0600070205080204" pitchFamily="34" charset="-128"/>
              </a:rPr>
              <a:t>contract_emps</a:t>
            </a:r>
            <a:r>
              <a:rPr lang="en-US" altLang="en-US" dirty="0">
                <a:latin typeface="Comic Sans MS" panose="030F0702030302020204" pitchFamily="66" charset="0"/>
                <a:ea typeface="MS PGothic" panose="020B0600070205080204" pitchFamily="34" charset="-128"/>
              </a:rPr>
              <a:t>, name and lot are stored twice </a:t>
            </a:r>
            <a:r>
              <a:rPr lang="en-US" altLang="en-US" dirty="0">
                <a:latin typeface="Comic Sans MS" panose="030F0702030302020204" pitchFamily="66" charset="0"/>
                <a:ea typeface="MS PGothic" panose="020B0600070205080204" pitchFamily="34" charset="-128"/>
                <a:sym typeface="Wingdings" panose="05000000000000000000" pitchFamily="2" charset="2"/>
              </a:rPr>
              <a:t> </a:t>
            </a:r>
            <a:r>
              <a:rPr lang="en-US" altLang="en-US" b="1" dirty="0">
                <a:solidFill>
                  <a:srgbClr val="FF0000"/>
                </a:solidFill>
                <a:latin typeface="Comic Sans MS" panose="030F0702030302020204" pitchFamily="66" charset="0"/>
                <a:ea typeface="MS PGothic" panose="020B0600070205080204" pitchFamily="34" charset="-128"/>
                <a:sym typeface="Wingdings" panose="05000000000000000000" pitchFamily="2" charset="2"/>
              </a:rPr>
              <a:t>redundancy</a:t>
            </a:r>
            <a:endParaRPr lang="en-US" altLang="en-US" b="1" dirty="0">
              <a:solidFill>
                <a:srgbClr val="FF0000"/>
              </a:solidFill>
              <a:latin typeface="Comic Sans MS" panose="030F0702030302020204" pitchFamily="66" charset="0"/>
              <a:ea typeface="MS PGothic" panose="020B0600070205080204" pitchFamily="34" charset="-128"/>
            </a:endParaRPr>
          </a:p>
        </p:txBody>
      </p:sp>
      <p:sp>
        <p:nvSpPr>
          <p:cNvPr id="43040" name="Rectangle 31">
            <a:extLst>
              <a:ext uri="{FF2B5EF4-FFF2-40B4-BE49-F238E27FC236}">
                <a16:creationId xmlns:a16="http://schemas.microsoft.com/office/drawing/2014/main" id="{83A6FF7C-71BE-4FB5-8281-53520C90BF1E}"/>
              </a:ext>
            </a:extLst>
          </p:cNvPr>
          <p:cNvSpPr>
            <a:spLocks noChangeArrowheads="1"/>
          </p:cNvSpPr>
          <p:nvPr/>
        </p:nvSpPr>
        <p:spPr bwMode="auto">
          <a:xfrm>
            <a:off x="374650" y="3440113"/>
            <a:ext cx="34401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solidFill>
                  <a:schemeClr val="accent2"/>
                </a:solidFill>
                <a:latin typeface="Comic Sans MS" panose="030F0702030302020204" pitchFamily="66" charset="0"/>
                <a:ea typeface="MS PGothic" panose="020B0600070205080204" pitchFamily="34" charset="-128"/>
              </a:rPr>
              <a:t>Use only two relations </a:t>
            </a:r>
            <a:endParaRPr lang="en-US" altLang="en-US" sz="2400">
              <a:latin typeface="Comic Sans MS" panose="030F0702030302020204" pitchFamily="66" charset="0"/>
              <a:ea typeface="MS PGothic" panose="020B0600070205080204" pitchFamily="34" charset="-128"/>
            </a:endParaRPr>
          </a:p>
        </p:txBody>
      </p:sp>
      <p:sp>
        <p:nvSpPr>
          <p:cNvPr id="43041" name="TextBox 2">
            <a:extLst>
              <a:ext uri="{FF2B5EF4-FFF2-40B4-BE49-F238E27FC236}">
                <a16:creationId xmlns:a16="http://schemas.microsoft.com/office/drawing/2014/main" id="{B0B39440-C2B0-45E6-A5B4-6D31404BB86F}"/>
              </a:ext>
            </a:extLst>
          </p:cNvPr>
          <p:cNvSpPr txBox="1">
            <a:spLocks noChangeArrowheads="1"/>
          </p:cNvSpPr>
          <p:nvPr/>
        </p:nvSpPr>
        <p:spPr bwMode="auto">
          <a:xfrm>
            <a:off x="4398963" y="1466850"/>
            <a:ext cx="36655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a:latin typeface="Comic Sans MS" panose="030F0702030302020204" pitchFamily="66" charset="0"/>
                <a:ea typeface="MS PGothic" panose="020B0600070205080204" pitchFamily="34" charset="-128"/>
              </a:rPr>
              <a:t>Hourly_Emps and Contract_Emps cover Employees</a:t>
            </a:r>
          </a:p>
        </p:txBody>
      </p:sp>
      <p:sp>
        <p:nvSpPr>
          <p:cNvPr id="34" name="Rectangle 33">
            <a:extLst>
              <a:ext uri="{FF2B5EF4-FFF2-40B4-BE49-F238E27FC236}">
                <a16:creationId xmlns:a16="http://schemas.microsoft.com/office/drawing/2014/main" id="{69DD4429-245F-46FD-9169-6695AE165F18}"/>
              </a:ext>
            </a:extLst>
          </p:cNvPr>
          <p:cNvSpPr/>
          <p:nvPr/>
        </p:nvSpPr>
        <p:spPr>
          <a:xfrm>
            <a:off x="6496050" y="3475038"/>
            <a:ext cx="2287588" cy="285750"/>
          </a:xfrm>
          <a:prstGeom prst="rect">
            <a:avLst/>
          </a:prstGeom>
        </p:spPr>
        <p:txBody>
          <a:bodyPr>
            <a:spAutoFit/>
          </a:bodyPr>
          <a:lstStyle/>
          <a:p>
            <a:pPr eaLnBrk="1" fontAlgn="auto" hangingPunct="1">
              <a:lnSpc>
                <a:spcPct val="90000"/>
              </a:lnSpc>
              <a:spcBef>
                <a:spcPts val="0"/>
              </a:spcBef>
              <a:spcAft>
                <a:spcPts val="0"/>
              </a:spcAft>
              <a:defRPr/>
            </a:pPr>
            <a:r>
              <a:rPr lang="en-US" altLang="en-US" sz="1400" dirty="0">
                <a:solidFill>
                  <a:schemeClr val="accent2"/>
                </a:solidFill>
                <a:latin typeface="+mn-lt"/>
              </a:rPr>
              <a:t>Attribute types are omit!</a:t>
            </a:r>
            <a:endParaRPr lang="en-US" sz="16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7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7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a:extLst>
              <a:ext uri="{FF2B5EF4-FFF2-40B4-BE49-F238E27FC236}">
                <a16:creationId xmlns:a16="http://schemas.microsoft.com/office/drawing/2014/main" id="{C091FED7-2CEE-4C44-8590-8FFF8B3E0F5E}"/>
              </a:ext>
            </a:extLst>
          </p:cNvPr>
          <p:cNvGrpSpPr>
            <a:grpSpLocks/>
          </p:cNvGrpSpPr>
          <p:nvPr/>
        </p:nvGrpSpPr>
        <p:grpSpPr bwMode="auto">
          <a:xfrm>
            <a:off x="1960563" y="1495425"/>
            <a:ext cx="3009900" cy="2654300"/>
            <a:chOff x="4800600" y="98425"/>
            <a:chExt cx="3008313" cy="2654300"/>
          </a:xfrm>
        </p:grpSpPr>
        <p:grpSp>
          <p:nvGrpSpPr>
            <p:cNvPr id="44075" name="Group 2">
              <a:extLst>
                <a:ext uri="{FF2B5EF4-FFF2-40B4-BE49-F238E27FC236}">
                  <a16:creationId xmlns:a16="http://schemas.microsoft.com/office/drawing/2014/main" id="{2B00EEB8-02AD-41A9-B7D3-677211241C02}"/>
                </a:ext>
              </a:extLst>
            </p:cNvPr>
            <p:cNvGrpSpPr>
              <a:grpSpLocks/>
            </p:cNvGrpSpPr>
            <p:nvPr/>
          </p:nvGrpSpPr>
          <p:grpSpPr bwMode="auto">
            <a:xfrm>
              <a:off x="4800600" y="98425"/>
              <a:ext cx="3008313" cy="2282825"/>
              <a:chOff x="4800600" y="98425"/>
              <a:chExt cx="3008313" cy="2282825"/>
            </a:xfrm>
          </p:grpSpPr>
          <p:sp>
            <p:nvSpPr>
              <p:cNvPr id="44077" name="Freeform 13">
                <a:extLst>
                  <a:ext uri="{FF2B5EF4-FFF2-40B4-BE49-F238E27FC236}">
                    <a16:creationId xmlns:a16="http://schemas.microsoft.com/office/drawing/2014/main" id="{69FEC269-FABB-4F60-98FE-47B018322A90}"/>
                  </a:ext>
                </a:extLst>
              </p:cNvPr>
              <p:cNvSpPr>
                <a:spLocks/>
              </p:cNvSpPr>
              <p:nvPr/>
            </p:nvSpPr>
            <p:spPr bwMode="auto">
              <a:xfrm>
                <a:off x="6910388" y="1887538"/>
                <a:ext cx="898525" cy="382587"/>
              </a:xfrm>
              <a:custGeom>
                <a:avLst/>
                <a:gdLst>
                  <a:gd name="T0" fmla="*/ 2147483646 w 566"/>
                  <a:gd name="T1" fmla="*/ 2147483646 h 241"/>
                  <a:gd name="T2" fmla="*/ 2147483646 w 566"/>
                  <a:gd name="T3" fmla="*/ 2147483646 h 241"/>
                  <a:gd name="T4" fmla="*/ 2147483646 w 566"/>
                  <a:gd name="T5" fmla="*/ 2147483646 h 241"/>
                  <a:gd name="T6" fmla="*/ 2147483646 w 566"/>
                  <a:gd name="T7" fmla="*/ 2147483646 h 241"/>
                  <a:gd name="T8" fmla="*/ 2147483646 w 566"/>
                  <a:gd name="T9" fmla="*/ 2147483646 h 241"/>
                  <a:gd name="T10" fmla="*/ 2147483646 w 566"/>
                  <a:gd name="T11" fmla="*/ 2147483646 h 241"/>
                  <a:gd name="T12" fmla="*/ 2147483646 w 566"/>
                  <a:gd name="T13" fmla="*/ 2147483646 h 241"/>
                  <a:gd name="T14" fmla="*/ 2147483646 w 566"/>
                  <a:gd name="T15" fmla="*/ 2147483646 h 241"/>
                  <a:gd name="T16" fmla="*/ 2147483646 w 566"/>
                  <a:gd name="T17" fmla="*/ 2147483646 h 241"/>
                  <a:gd name="T18" fmla="*/ 2147483646 w 566"/>
                  <a:gd name="T19" fmla="*/ 2147483646 h 241"/>
                  <a:gd name="T20" fmla="*/ 2147483646 w 566"/>
                  <a:gd name="T21" fmla="*/ 2147483646 h 241"/>
                  <a:gd name="T22" fmla="*/ 2147483646 w 566"/>
                  <a:gd name="T23" fmla="*/ 2147483646 h 241"/>
                  <a:gd name="T24" fmla="*/ 2147483646 w 566"/>
                  <a:gd name="T25" fmla="*/ 2147483646 h 241"/>
                  <a:gd name="T26" fmla="*/ 2147483646 w 566"/>
                  <a:gd name="T27" fmla="*/ 2147483646 h 241"/>
                  <a:gd name="T28" fmla="*/ 2147483646 w 566"/>
                  <a:gd name="T29" fmla="*/ 2147483646 h 241"/>
                  <a:gd name="T30" fmla="*/ 2147483646 w 566"/>
                  <a:gd name="T31" fmla="*/ 2147483646 h 241"/>
                  <a:gd name="T32" fmla="*/ 2147483646 w 566"/>
                  <a:gd name="T33" fmla="*/ 2147483646 h 241"/>
                  <a:gd name="T34" fmla="*/ 2147483646 w 566"/>
                  <a:gd name="T35" fmla="*/ 2147483646 h 241"/>
                  <a:gd name="T36" fmla="*/ 2147483646 w 566"/>
                  <a:gd name="T37" fmla="*/ 2147483646 h 241"/>
                  <a:gd name="T38" fmla="*/ 2147483646 w 566"/>
                  <a:gd name="T39" fmla="*/ 2147483646 h 241"/>
                  <a:gd name="T40" fmla="*/ 2147483646 w 566"/>
                  <a:gd name="T41" fmla="*/ 2147483646 h 241"/>
                  <a:gd name="T42" fmla="*/ 2147483646 w 566"/>
                  <a:gd name="T43" fmla="*/ 2147483646 h 241"/>
                  <a:gd name="T44" fmla="*/ 2147483646 w 566"/>
                  <a:gd name="T45" fmla="*/ 2147483646 h 241"/>
                  <a:gd name="T46" fmla="*/ 2147483646 w 566"/>
                  <a:gd name="T47" fmla="*/ 2147483646 h 241"/>
                  <a:gd name="T48" fmla="*/ 2147483646 w 566"/>
                  <a:gd name="T49" fmla="*/ 2147483646 h 241"/>
                  <a:gd name="T50" fmla="*/ 2147483646 w 566"/>
                  <a:gd name="T51" fmla="*/ 2147483646 h 241"/>
                  <a:gd name="T52" fmla="*/ 2147483646 w 566"/>
                  <a:gd name="T53" fmla="*/ 2147483646 h 241"/>
                  <a:gd name="T54" fmla="*/ 2147483646 w 566"/>
                  <a:gd name="T55" fmla="*/ 2147483646 h 241"/>
                  <a:gd name="T56" fmla="*/ 2147483646 w 566"/>
                  <a:gd name="T57" fmla="*/ 2147483646 h 241"/>
                  <a:gd name="T58" fmla="*/ 2147483646 w 566"/>
                  <a:gd name="T59" fmla="*/ 2147483646 h 241"/>
                  <a:gd name="T60" fmla="*/ 2147483646 w 566"/>
                  <a:gd name="T61" fmla="*/ 2147483646 h 241"/>
                  <a:gd name="T62" fmla="*/ 2147483646 w 566"/>
                  <a:gd name="T63" fmla="*/ 2147483646 h 241"/>
                  <a:gd name="T64" fmla="*/ 2147483646 w 566"/>
                  <a:gd name="T65" fmla="*/ 2147483646 h 241"/>
                  <a:gd name="T66" fmla="*/ 2147483646 w 566"/>
                  <a:gd name="T67" fmla="*/ 2147483646 h 241"/>
                  <a:gd name="T68" fmla="*/ 2147483646 w 566"/>
                  <a:gd name="T69" fmla="*/ 2147483646 h 241"/>
                  <a:gd name="T70" fmla="*/ 2147483646 w 566"/>
                  <a:gd name="T71" fmla="*/ 2147483646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6"/>
                  <a:gd name="T109" fmla="*/ 0 h 241"/>
                  <a:gd name="T110" fmla="*/ 566 w 566"/>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6" h="241">
                    <a:moveTo>
                      <a:pt x="565" y="120"/>
                    </a:moveTo>
                    <a:lnTo>
                      <a:pt x="563" y="109"/>
                    </a:lnTo>
                    <a:lnTo>
                      <a:pt x="560" y="99"/>
                    </a:lnTo>
                    <a:lnTo>
                      <a:pt x="555" y="89"/>
                    </a:lnTo>
                    <a:lnTo>
                      <a:pt x="547" y="79"/>
                    </a:lnTo>
                    <a:lnTo>
                      <a:pt x="538" y="69"/>
                    </a:lnTo>
                    <a:lnTo>
                      <a:pt x="527" y="60"/>
                    </a:lnTo>
                    <a:lnTo>
                      <a:pt x="513" y="51"/>
                    </a:lnTo>
                    <a:lnTo>
                      <a:pt x="498" y="43"/>
                    </a:lnTo>
                    <a:lnTo>
                      <a:pt x="482" y="35"/>
                    </a:lnTo>
                    <a:lnTo>
                      <a:pt x="463" y="28"/>
                    </a:lnTo>
                    <a:lnTo>
                      <a:pt x="444" y="22"/>
                    </a:lnTo>
                    <a:lnTo>
                      <a:pt x="424" y="16"/>
                    </a:lnTo>
                    <a:lnTo>
                      <a:pt x="401" y="12"/>
                    </a:lnTo>
                    <a:lnTo>
                      <a:pt x="379" y="7"/>
                    </a:lnTo>
                    <a:lnTo>
                      <a:pt x="355" y="4"/>
                    </a:lnTo>
                    <a:lnTo>
                      <a:pt x="331" y="2"/>
                    </a:lnTo>
                    <a:lnTo>
                      <a:pt x="307" y="1"/>
                    </a:lnTo>
                    <a:lnTo>
                      <a:pt x="282" y="0"/>
                    </a:lnTo>
                    <a:lnTo>
                      <a:pt x="258" y="1"/>
                    </a:lnTo>
                    <a:lnTo>
                      <a:pt x="233" y="2"/>
                    </a:lnTo>
                    <a:lnTo>
                      <a:pt x="209" y="4"/>
                    </a:lnTo>
                    <a:lnTo>
                      <a:pt x="186" y="7"/>
                    </a:lnTo>
                    <a:lnTo>
                      <a:pt x="163" y="12"/>
                    </a:lnTo>
                    <a:lnTo>
                      <a:pt x="141" y="16"/>
                    </a:lnTo>
                    <a:lnTo>
                      <a:pt x="120" y="22"/>
                    </a:lnTo>
                    <a:lnTo>
                      <a:pt x="101" y="28"/>
                    </a:lnTo>
                    <a:lnTo>
                      <a:pt x="83" y="35"/>
                    </a:lnTo>
                    <a:lnTo>
                      <a:pt x="66" y="43"/>
                    </a:lnTo>
                    <a:lnTo>
                      <a:pt x="51" y="51"/>
                    </a:lnTo>
                    <a:lnTo>
                      <a:pt x="38" y="60"/>
                    </a:lnTo>
                    <a:lnTo>
                      <a:pt x="27" y="69"/>
                    </a:lnTo>
                    <a:lnTo>
                      <a:pt x="17" y="79"/>
                    </a:lnTo>
                    <a:lnTo>
                      <a:pt x="10" y="89"/>
                    </a:lnTo>
                    <a:lnTo>
                      <a:pt x="4" y="99"/>
                    </a:lnTo>
                    <a:lnTo>
                      <a:pt x="2" y="109"/>
                    </a:lnTo>
                    <a:lnTo>
                      <a:pt x="0" y="120"/>
                    </a:lnTo>
                    <a:lnTo>
                      <a:pt x="2" y="130"/>
                    </a:lnTo>
                    <a:lnTo>
                      <a:pt x="4" y="141"/>
                    </a:lnTo>
                    <a:lnTo>
                      <a:pt x="10" y="151"/>
                    </a:lnTo>
                    <a:lnTo>
                      <a:pt x="17" y="161"/>
                    </a:lnTo>
                    <a:lnTo>
                      <a:pt x="27" y="170"/>
                    </a:lnTo>
                    <a:lnTo>
                      <a:pt x="38" y="180"/>
                    </a:lnTo>
                    <a:lnTo>
                      <a:pt x="51" y="188"/>
                    </a:lnTo>
                    <a:lnTo>
                      <a:pt x="66" y="197"/>
                    </a:lnTo>
                    <a:lnTo>
                      <a:pt x="83" y="205"/>
                    </a:lnTo>
                    <a:lnTo>
                      <a:pt x="101" y="212"/>
                    </a:lnTo>
                    <a:lnTo>
                      <a:pt x="120" y="218"/>
                    </a:lnTo>
                    <a:lnTo>
                      <a:pt x="141" y="223"/>
                    </a:lnTo>
                    <a:lnTo>
                      <a:pt x="163" y="228"/>
                    </a:lnTo>
                    <a:lnTo>
                      <a:pt x="186" y="232"/>
                    </a:lnTo>
                    <a:lnTo>
                      <a:pt x="209" y="236"/>
                    </a:lnTo>
                    <a:lnTo>
                      <a:pt x="233" y="238"/>
                    </a:lnTo>
                    <a:lnTo>
                      <a:pt x="258" y="239"/>
                    </a:lnTo>
                    <a:lnTo>
                      <a:pt x="282" y="240"/>
                    </a:lnTo>
                    <a:lnTo>
                      <a:pt x="307" y="239"/>
                    </a:lnTo>
                    <a:lnTo>
                      <a:pt x="331" y="238"/>
                    </a:lnTo>
                    <a:lnTo>
                      <a:pt x="355" y="236"/>
                    </a:lnTo>
                    <a:lnTo>
                      <a:pt x="379" y="232"/>
                    </a:lnTo>
                    <a:lnTo>
                      <a:pt x="401" y="228"/>
                    </a:lnTo>
                    <a:lnTo>
                      <a:pt x="424" y="223"/>
                    </a:lnTo>
                    <a:lnTo>
                      <a:pt x="444" y="218"/>
                    </a:lnTo>
                    <a:lnTo>
                      <a:pt x="463" y="212"/>
                    </a:lnTo>
                    <a:lnTo>
                      <a:pt x="482" y="205"/>
                    </a:lnTo>
                    <a:lnTo>
                      <a:pt x="498" y="197"/>
                    </a:lnTo>
                    <a:lnTo>
                      <a:pt x="513" y="188"/>
                    </a:lnTo>
                    <a:lnTo>
                      <a:pt x="527" y="180"/>
                    </a:lnTo>
                    <a:lnTo>
                      <a:pt x="538" y="170"/>
                    </a:lnTo>
                    <a:lnTo>
                      <a:pt x="547" y="161"/>
                    </a:lnTo>
                    <a:lnTo>
                      <a:pt x="555" y="151"/>
                    </a:lnTo>
                    <a:lnTo>
                      <a:pt x="560" y="141"/>
                    </a:lnTo>
                    <a:lnTo>
                      <a:pt x="563" y="130"/>
                    </a:lnTo>
                    <a:lnTo>
                      <a:pt x="565" y="1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78" name="Freeform 16">
                <a:extLst>
                  <a:ext uri="{FF2B5EF4-FFF2-40B4-BE49-F238E27FC236}">
                    <a16:creationId xmlns:a16="http://schemas.microsoft.com/office/drawing/2014/main" id="{F3B9E427-F8D3-40C3-B873-8EC013A76E7C}"/>
                  </a:ext>
                </a:extLst>
              </p:cNvPr>
              <p:cNvSpPr>
                <a:spLocks/>
              </p:cNvSpPr>
              <p:nvPr/>
            </p:nvSpPr>
            <p:spPr bwMode="auto">
              <a:xfrm>
                <a:off x="5434013" y="1754188"/>
                <a:ext cx="1276350" cy="627062"/>
              </a:xfrm>
              <a:custGeom>
                <a:avLst/>
                <a:gdLst>
                  <a:gd name="T0" fmla="*/ 0 w 804"/>
                  <a:gd name="T1" fmla="*/ 2147483646 h 395"/>
                  <a:gd name="T2" fmla="*/ 2147483646 w 804"/>
                  <a:gd name="T3" fmla="*/ 0 h 395"/>
                  <a:gd name="T4" fmla="*/ 2147483646 w 804"/>
                  <a:gd name="T5" fmla="*/ 2147483646 h 395"/>
                  <a:gd name="T6" fmla="*/ 2147483646 w 804"/>
                  <a:gd name="T7" fmla="*/ 2147483646 h 395"/>
                  <a:gd name="T8" fmla="*/ 0 w 804"/>
                  <a:gd name="T9" fmla="*/ 2147483646 h 395"/>
                  <a:gd name="T10" fmla="*/ 0 60000 65536"/>
                  <a:gd name="T11" fmla="*/ 0 60000 65536"/>
                  <a:gd name="T12" fmla="*/ 0 60000 65536"/>
                  <a:gd name="T13" fmla="*/ 0 60000 65536"/>
                  <a:gd name="T14" fmla="*/ 0 60000 65536"/>
                  <a:gd name="T15" fmla="*/ 0 w 804"/>
                  <a:gd name="T16" fmla="*/ 0 h 395"/>
                  <a:gd name="T17" fmla="*/ 804 w 804"/>
                  <a:gd name="T18" fmla="*/ 395 h 395"/>
                </a:gdLst>
                <a:ahLst/>
                <a:cxnLst>
                  <a:cxn ang="T10">
                    <a:pos x="T0" y="T1"/>
                  </a:cxn>
                  <a:cxn ang="T11">
                    <a:pos x="T2" y="T3"/>
                  </a:cxn>
                  <a:cxn ang="T12">
                    <a:pos x="T4" y="T5"/>
                  </a:cxn>
                  <a:cxn ang="T13">
                    <a:pos x="T6" y="T7"/>
                  </a:cxn>
                  <a:cxn ang="T14">
                    <a:pos x="T8" y="T9"/>
                  </a:cxn>
                </a:cxnLst>
                <a:rect l="T15" t="T16" r="T17" b="T18"/>
                <a:pathLst>
                  <a:path w="804" h="395">
                    <a:moveTo>
                      <a:pt x="0" y="197"/>
                    </a:moveTo>
                    <a:lnTo>
                      <a:pt x="396" y="0"/>
                    </a:lnTo>
                    <a:lnTo>
                      <a:pt x="803" y="204"/>
                    </a:lnTo>
                    <a:lnTo>
                      <a:pt x="396" y="394"/>
                    </a:lnTo>
                    <a:lnTo>
                      <a:pt x="0" y="19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79" name="Rectangle 24">
                <a:extLst>
                  <a:ext uri="{FF2B5EF4-FFF2-40B4-BE49-F238E27FC236}">
                    <a16:creationId xmlns:a16="http://schemas.microsoft.com/office/drawing/2014/main" id="{810B7A53-7124-429F-A53B-67C725A016EC}"/>
                  </a:ext>
                </a:extLst>
              </p:cNvPr>
              <p:cNvSpPr>
                <a:spLocks noChangeArrowheads="1"/>
              </p:cNvSpPr>
              <p:nvPr/>
            </p:nvSpPr>
            <p:spPr bwMode="auto">
              <a:xfrm>
                <a:off x="7042150" y="1908175"/>
                <a:ext cx="6111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until</a:t>
                </a:r>
              </a:p>
            </p:txBody>
          </p:sp>
          <p:grpSp>
            <p:nvGrpSpPr>
              <p:cNvPr id="44080" name="Group 28">
                <a:extLst>
                  <a:ext uri="{FF2B5EF4-FFF2-40B4-BE49-F238E27FC236}">
                    <a16:creationId xmlns:a16="http://schemas.microsoft.com/office/drawing/2014/main" id="{67DDA86D-0692-4955-9D6E-25502819511C}"/>
                  </a:ext>
                </a:extLst>
              </p:cNvPr>
              <p:cNvGrpSpPr>
                <a:grpSpLocks/>
              </p:cNvGrpSpPr>
              <p:nvPr/>
            </p:nvGrpSpPr>
            <p:grpSpPr bwMode="auto">
              <a:xfrm>
                <a:off x="5453063" y="982663"/>
                <a:ext cx="1333500" cy="403225"/>
                <a:chOff x="3435" y="619"/>
                <a:chExt cx="840" cy="254"/>
              </a:xfrm>
            </p:grpSpPr>
            <p:sp>
              <p:nvSpPr>
                <p:cNvPr id="44093" name="Freeform 29">
                  <a:extLst>
                    <a:ext uri="{FF2B5EF4-FFF2-40B4-BE49-F238E27FC236}">
                      <a16:creationId xmlns:a16="http://schemas.microsoft.com/office/drawing/2014/main" id="{9B3A54A6-E377-4F99-A500-1D62EFBCC2CC}"/>
                    </a:ext>
                  </a:extLst>
                </p:cNvPr>
                <p:cNvSpPr>
                  <a:spLocks/>
                </p:cNvSpPr>
                <p:nvPr/>
              </p:nvSpPr>
              <p:spPr bwMode="auto">
                <a:xfrm>
                  <a:off x="3435" y="626"/>
                  <a:ext cx="840" cy="247"/>
                </a:xfrm>
                <a:custGeom>
                  <a:avLst/>
                  <a:gdLst>
                    <a:gd name="T0" fmla="*/ 839 w 840"/>
                    <a:gd name="T1" fmla="*/ 246 h 247"/>
                    <a:gd name="T2" fmla="*/ 839 w 840"/>
                    <a:gd name="T3" fmla="*/ 0 h 247"/>
                    <a:gd name="T4" fmla="*/ 0 w 840"/>
                    <a:gd name="T5" fmla="*/ 0 h 247"/>
                    <a:gd name="T6" fmla="*/ 0 w 840"/>
                    <a:gd name="T7" fmla="*/ 246 h 247"/>
                    <a:gd name="T8" fmla="*/ 839 w 840"/>
                    <a:gd name="T9" fmla="*/ 246 h 247"/>
                    <a:gd name="T10" fmla="*/ 0 60000 65536"/>
                    <a:gd name="T11" fmla="*/ 0 60000 65536"/>
                    <a:gd name="T12" fmla="*/ 0 60000 65536"/>
                    <a:gd name="T13" fmla="*/ 0 60000 65536"/>
                    <a:gd name="T14" fmla="*/ 0 60000 65536"/>
                    <a:gd name="T15" fmla="*/ 0 w 840"/>
                    <a:gd name="T16" fmla="*/ 0 h 247"/>
                    <a:gd name="T17" fmla="*/ 840 w 840"/>
                    <a:gd name="T18" fmla="*/ 247 h 247"/>
                  </a:gdLst>
                  <a:ahLst/>
                  <a:cxnLst>
                    <a:cxn ang="T10">
                      <a:pos x="T0" y="T1"/>
                    </a:cxn>
                    <a:cxn ang="T11">
                      <a:pos x="T2" y="T3"/>
                    </a:cxn>
                    <a:cxn ang="T12">
                      <a:pos x="T4" y="T5"/>
                    </a:cxn>
                    <a:cxn ang="T13">
                      <a:pos x="T6" y="T7"/>
                    </a:cxn>
                    <a:cxn ang="T14">
                      <a:pos x="T8" y="T9"/>
                    </a:cxn>
                  </a:cxnLst>
                  <a:rect l="T15" t="T16" r="T17" b="T18"/>
                  <a:pathLst>
                    <a:path w="840" h="247">
                      <a:moveTo>
                        <a:pt x="839" y="246"/>
                      </a:moveTo>
                      <a:lnTo>
                        <a:pt x="839" y="0"/>
                      </a:lnTo>
                      <a:lnTo>
                        <a:pt x="0" y="0"/>
                      </a:lnTo>
                      <a:lnTo>
                        <a:pt x="0" y="246"/>
                      </a:lnTo>
                      <a:lnTo>
                        <a:pt x="839" y="24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94" name="Rectangle 30">
                  <a:extLst>
                    <a:ext uri="{FF2B5EF4-FFF2-40B4-BE49-F238E27FC236}">
                      <a16:creationId xmlns:a16="http://schemas.microsoft.com/office/drawing/2014/main" id="{111155E2-793A-42C7-B6BB-B0ED11A64F8E}"/>
                    </a:ext>
                  </a:extLst>
                </p:cNvPr>
                <p:cNvSpPr>
                  <a:spLocks noChangeArrowheads="1"/>
                </p:cNvSpPr>
                <p:nvPr/>
              </p:nvSpPr>
              <p:spPr bwMode="auto">
                <a:xfrm>
                  <a:off x="3471" y="619"/>
                  <a:ext cx="78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Employees</a:t>
                  </a:r>
                </a:p>
              </p:txBody>
            </p:sp>
          </p:grpSp>
          <p:sp>
            <p:nvSpPr>
              <p:cNvPr id="44081" name="Rectangle 31">
                <a:extLst>
                  <a:ext uri="{FF2B5EF4-FFF2-40B4-BE49-F238E27FC236}">
                    <a16:creationId xmlns:a16="http://schemas.microsoft.com/office/drawing/2014/main" id="{3F1D9FA6-5F4C-4B90-9A5D-0DC281CC988B}"/>
                  </a:ext>
                </a:extLst>
              </p:cNvPr>
              <p:cNvSpPr>
                <a:spLocks noChangeArrowheads="1"/>
              </p:cNvSpPr>
              <p:nvPr/>
            </p:nvSpPr>
            <p:spPr bwMode="auto">
              <a:xfrm>
                <a:off x="5546725" y="1874838"/>
                <a:ext cx="104941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Monitors</a:t>
                </a:r>
              </a:p>
            </p:txBody>
          </p:sp>
          <p:sp>
            <p:nvSpPr>
              <p:cNvPr id="44082" name="Line 40">
                <a:extLst>
                  <a:ext uri="{FF2B5EF4-FFF2-40B4-BE49-F238E27FC236}">
                    <a16:creationId xmlns:a16="http://schemas.microsoft.com/office/drawing/2014/main" id="{5234245C-F9E9-4D09-A693-BCC39FAC3F51}"/>
                  </a:ext>
                </a:extLst>
              </p:cNvPr>
              <p:cNvSpPr>
                <a:spLocks noChangeShapeType="1"/>
              </p:cNvSpPr>
              <p:nvPr/>
            </p:nvSpPr>
            <p:spPr bwMode="auto">
              <a:xfrm>
                <a:off x="6711950" y="2073275"/>
                <a:ext cx="200025"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3" name="Line 41">
                <a:extLst>
                  <a:ext uri="{FF2B5EF4-FFF2-40B4-BE49-F238E27FC236}">
                    <a16:creationId xmlns:a16="http://schemas.microsoft.com/office/drawing/2014/main" id="{F6AC3497-AB3E-4964-816C-C47A5FD373A5}"/>
                  </a:ext>
                </a:extLst>
              </p:cNvPr>
              <p:cNvSpPr>
                <a:spLocks noChangeShapeType="1"/>
              </p:cNvSpPr>
              <p:nvPr/>
            </p:nvSpPr>
            <p:spPr bwMode="auto">
              <a:xfrm flipV="1">
                <a:off x="6062663" y="1381125"/>
                <a:ext cx="0" cy="3619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4" name="Freeform 42">
                <a:extLst>
                  <a:ext uri="{FF2B5EF4-FFF2-40B4-BE49-F238E27FC236}">
                    <a16:creationId xmlns:a16="http://schemas.microsoft.com/office/drawing/2014/main" id="{6EB814F7-21C8-4A8E-B67F-B49F79B408B8}"/>
                  </a:ext>
                </a:extLst>
              </p:cNvPr>
              <p:cNvSpPr>
                <a:spLocks/>
              </p:cNvSpPr>
              <p:nvPr/>
            </p:nvSpPr>
            <p:spPr bwMode="auto">
              <a:xfrm>
                <a:off x="6445250" y="379413"/>
                <a:ext cx="896938"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2147483646 h 240"/>
                  <a:gd name="T18" fmla="*/ 2147483646 w 565"/>
                  <a:gd name="T19" fmla="*/ 2147483646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0 h 240"/>
                  <a:gd name="T54" fmla="*/ 2147483646 w 565"/>
                  <a:gd name="T55" fmla="*/ 0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30"/>
                    </a:lnTo>
                    <a:lnTo>
                      <a:pt x="4" y="140"/>
                    </a:lnTo>
                    <a:lnTo>
                      <a:pt x="9" y="151"/>
                    </a:lnTo>
                    <a:lnTo>
                      <a:pt x="17" y="160"/>
                    </a:lnTo>
                    <a:lnTo>
                      <a:pt x="27" y="170"/>
                    </a:lnTo>
                    <a:lnTo>
                      <a:pt x="38" y="179"/>
                    </a:lnTo>
                    <a:lnTo>
                      <a:pt x="51" y="188"/>
                    </a:lnTo>
                    <a:lnTo>
                      <a:pt x="66" y="197"/>
                    </a:lnTo>
                    <a:lnTo>
                      <a:pt x="83" y="204"/>
                    </a:lnTo>
                    <a:lnTo>
                      <a:pt x="101" y="211"/>
                    </a:lnTo>
                    <a:lnTo>
                      <a:pt x="120" y="218"/>
                    </a:lnTo>
                    <a:lnTo>
                      <a:pt x="141" y="223"/>
                    </a:lnTo>
                    <a:lnTo>
                      <a:pt x="163" y="228"/>
                    </a:lnTo>
                    <a:lnTo>
                      <a:pt x="185" y="232"/>
                    </a:lnTo>
                    <a:lnTo>
                      <a:pt x="209" y="235"/>
                    </a:lnTo>
                    <a:lnTo>
                      <a:pt x="233" y="237"/>
                    </a:lnTo>
                    <a:lnTo>
                      <a:pt x="257" y="239"/>
                    </a:lnTo>
                    <a:lnTo>
                      <a:pt x="282" y="239"/>
                    </a:lnTo>
                    <a:lnTo>
                      <a:pt x="306" y="239"/>
                    </a:lnTo>
                    <a:lnTo>
                      <a:pt x="331" y="237"/>
                    </a:lnTo>
                    <a:lnTo>
                      <a:pt x="355" y="235"/>
                    </a:lnTo>
                    <a:lnTo>
                      <a:pt x="378" y="231"/>
                    </a:lnTo>
                    <a:lnTo>
                      <a:pt x="401" y="228"/>
                    </a:lnTo>
                    <a:lnTo>
                      <a:pt x="423" y="223"/>
                    </a:lnTo>
                    <a:lnTo>
                      <a:pt x="443" y="217"/>
                    </a:lnTo>
                    <a:lnTo>
                      <a:pt x="463" y="211"/>
                    </a:lnTo>
                    <a:lnTo>
                      <a:pt x="481" y="204"/>
                    </a:lnTo>
                    <a:lnTo>
                      <a:pt x="498" y="196"/>
                    </a:lnTo>
                    <a:lnTo>
                      <a:pt x="513" y="188"/>
                    </a:lnTo>
                    <a:lnTo>
                      <a:pt x="526" y="179"/>
                    </a:lnTo>
                    <a:lnTo>
                      <a:pt x="537" y="170"/>
                    </a:lnTo>
                    <a:lnTo>
                      <a:pt x="547" y="160"/>
                    </a:lnTo>
                    <a:lnTo>
                      <a:pt x="554" y="150"/>
                    </a:lnTo>
                    <a:lnTo>
                      <a:pt x="559" y="140"/>
                    </a:lnTo>
                    <a:lnTo>
                      <a:pt x="563" y="129"/>
                    </a:lnTo>
                    <a:lnTo>
                      <a:pt x="564" y="119"/>
                    </a:lnTo>
                    <a:lnTo>
                      <a:pt x="563" y="109"/>
                    </a:lnTo>
                    <a:lnTo>
                      <a:pt x="559" y="98"/>
                    </a:lnTo>
                    <a:lnTo>
                      <a:pt x="554" y="88"/>
                    </a:lnTo>
                    <a:lnTo>
                      <a:pt x="547" y="78"/>
                    </a:lnTo>
                    <a:lnTo>
                      <a:pt x="537" y="68"/>
                    </a:lnTo>
                    <a:lnTo>
                      <a:pt x="526" y="60"/>
                    </a:lnTo>
                    <a:lnTo>
                      <a:pt x="513" y="51"/>
                    </a:lnTo>
                    <a:lnTo>
                      <a:pt x="498" y="42"/>
                    </a:lnTo>
                    <a:lnTo>
                      <a:pt x="481" y="35"/>
                    </a:lnTo>
                    <a:lnTo>
                      <a:pt x="463" y="27"/>
                    </a:lnTo>
                    <a:lnTo>
                      <a:pt x="443" y="21"/>
                    </a:lnTo>
                    <a:lnTo>
                      <a:pt x="423" y="16"/>
                    </a:lnTo>
                    <a:lnTo>
                      <a:pt x="401" y="11"/>
                    </a:lnTo>
                    <a:lnTo>
                      <a:pt x="378" y="7"/>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9"/>
                    </a:lnTo>
                    <a:lnTo>
                      <a:pt x="17" y="78"/>
                    </a:lnTo>
                    <a:lnTo>
                      <a:pt x="9" y="88"/>
                    </a:lnTo>
                    <a:lnTo>
                      <a:pt x="4" y="98"/>
                    </a:lnTo>
                    <a:lnTo>
                      <a:pt x="1" y="109"/>
                    </a:lnTo>
                    <a:lnTo>
                      <a:pt x="0"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85" name="Freeform 43">
                <a:extLst>
                  <a:ext uri="{FF2B5EF4-FFF2-40B4-BE49-F238E27FC236}">
                    <a16:creationId xmlns:a16="http://schemas.microsoft.com/office/drawing/2014/main" id="{8964B3D8-EFAF-4A84-960D-0414487EC24B}"/>
                  </a:ext>
                </a:extLst>
              </p:cNvPr>
              <p:cNvSpPr>
                <a:spLocks/>
              </p:cNvSpPr>
              <p:nvPr/>
            </p:nvSpPr>
            <p:spPr bwMode="auto">
              <a:xfrm>
                <a:off x="4800600" y="379413"/>
                <a:ext cx="896938"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0 h 240"/>
                  <a:gd name="T18" fmla="*/ 2147483646 w 565"/>
                  <a:gd name="T19" fmla="*/ 0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2147483646 h 240"/>
                  <a:gd name="T54" fmla="*/ 2147483646 w 565"/>
                  <a:gd name="T55" fmla="*/ 2147483646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6"/>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6"/>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30"/>
                    </a:lnTo>
                    <a:lnTo>
                      <a:pt x="4" y="140"/>
                    </a:lnTo>
                    <a:lnTo>
                      <a:pt x="9" y="151"/>
                    </a:lnTo>
                    <a:lnTo>
                      <a:pt x="17" y="160"/>
                    </a:lnTo>
                    <a:lnTo>
                      <a:pt x="27" y="170"/>
                    </a:lnTo>
                    <a:lnTo>
                      <a:pt x="38" y="179"/>
                    </a:lnTo>
                    <a:lnTo>
                      <a:pt x="51" y="188"/>
                    </a:lnTo>
                    <a:lnTo>
                      <a:pt x="66" y="196"/>
                    </a:lnTo>
                    <a:lnTo>
                      <a:pt x="83" y="204"/>
                    </a:lnTo>
                    <a:lnTo>
                      <a:pt x="101" y="211"/>
                    </a:lnTo>
                    <a:lnTo>
                      <a:pt x="120" y="218"/>
                    </a:lnTo>
                    <a:lnTo>
                      <a:pt x="141" y="223"/>
                    </a:lnTo>
                    <a:lnTo>
                      <a:pt x="163" y="228"/>
                    </a:lnTo>
                    <a:lnTo>
                      <a:pt x="185" y="232"/>
                    </a:lnTo>
                    <a:lnTo>
                      <a:pt x="209" y="235"/>
                    </a:lnTo>
                    <a:lnTo>
                      <a:pt x="233" y="237"/>
                    </a:lnTo>
                    <a:lnTo>
                      <a:pt x="258" y="239"/>
                    </a:lnTo>
                    <a:lnTo>
                      <a:pt x="282" y="239"/>
                    </a:lnTo>
                    <a:lnTo>
                      <a:pt x="306" y="239"/>
                    </a:lnTo>
                    <a:lnTo>
                      <a:pt x="331" y="237"/>
                    </a:lnTo>
                    <a:lnTo>
                      <a:pt x="355" y="235"/>
                    </a:lnTo>
                    <a:lnTo>
                      <a:pt x="379" y="232"/>
                    </a:lnTo>
                    <a:lnTo>
                      <a:pt x="401" y="228"/>
                    </a:lnTo>
                    <a:lnTo>
                      <a:pt x="423" y="223"/>
                    </a:lnTo>
                    <a:lnTo>
                      <a:pt x="444" y="218"/>
                    </a:lnTo>
                    <a:lnTo>
                      <a:pt x="464" y="211"/>
                    </a:lnTo>
                    <a:lnTo>
                      <a:pt x="481" y="204"/>
                    </a:lnTo>
                    <a:lnTo>
                      <a:pt x="498" y="196"/>
                    </a:lnTo>
                    <a:lnTo>
                      <a:pt x="513" y="188"/>
                    </a:lnTo>
                    <a:lnTo>
                      <a:pt x="526" y="179"/>
                    </a:lnTo>
                    <a:lnTo>
                      <a:pt x="538" y="170"/>
                    </a:lnTo>
                    <a:lnTo>
                      <a:pt x="547" y="160"/>
                    </a:lnTo>
                    <a:lnTo>
                      <a:pt x="555" y="151"/>
                    </a:lnTo>
                    <a:lnTo>
                      <a:pt x="560" y="140"/>
                    </a:lnTo>
                    <a:lnTo>
                      <a:pt x="563" y="130"/>
                    </a:lnTo>
                    <a:lnTo>
                      <a:pt x="564"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86" name="Freeform 44">
                <a:extLst>
                  <a:ext uri="{FF2B5EF4-FFF2-40B4-BE49-F238E27FC236}">
                    <a16:creationId xmlns:a16="http://schemas.microsoft.com/office/drawing/2014/main" id="{C5013E63-6142-496F-9F2F-7006542E878F}"/>
                  </a:ext>
                </a:extLst>
              </p:cNvPr>
              <p:cNvSpPr>
                <a:spLocks/>
              </p:cNvSpPr>
              <p:nvPr/>
            </p:nvSpPr>
            <p:spPr bwMode="auto">
              <a:xfrm>
                <a:off x="5605463" y="98425"/>
                <a:ext cx="896937" cy="382588"/>
              </a:xfrm>
              <a:custGeom>
                <a:avLst/>
                <a:gdLst>
                  <a:gd name="T0" fmla="*/ 2147483646 w 565"/>
                  <a:gd name="T1" fmla="*/ 2147483646 h 241"/>
                  <a:gd name="T2" fmla="*/ 2147483646 w 565"/>
                  <a:gd name="T3" fmla="*/ 2147483646 h 241"/>
                  <a:gd name="T4" fmla="*/ 2147483646 w 565"/>
                  <a:gd name="T5" fmla="*/ 2147483646 h 241"/>
                  <a:gd name="T6" fmla="*/ 2147483646 w 565"/>
                  <a:gd name="T7" fmla="*/ 2147483646 h 241"/>
                  <a:gd name="T8" fmla="*/ 2147483646 w 565"/>
                  <a:gd name="T9" fmla="*/ 2147483646 h 241"/>
                  <a:gd name="T10" fmla="*/ 2147483646 w 565"/>
                  <a:gd name="T11" fmla="*/ 2147483646 h 241"/>
                  <a:gd name="T12" fmla="*/ 2147483646 w 565"/>
                  <a:gd name="T13" fmla="*/ 2147483646 h 241"/>
                  <a:gd name="T14" fmla="*/ 2147483646 w 565"/>
                  <a:gd name="T15" fmla="*/ 2147483646 h 241"/>
                  <a:gd name="T16" fmla="*/ 2147483646 w 565"/>
                  <a:gd name="T17" fmla="*/ 2147483646 h 241"/>
                  <a:gd name="T18" fmla="*/ 2147483646 w 565"/>
                  <a:gd name="T19" fmla="*/ 2147483646 h 241"/>
                  <a:gd name="T20" fmla="*/ 2147483646 w 565"/>
                  <a:gd name="T21" fmla="*/ 2147483646 h 241"/>
                  <a:gd name="T22" fmla="*/ 2147483646 w 565"/>
                  <a:gd name="T23" fmla="*/ 2147483646 h 241"/>
                  <a:gd name="T24" fmla="*/ 2147483646 w 565"/>
                  <a:gd name="T25" fmla="*/ 2147483646 h 241"/>
                  <a:gd name="T26" fmla="*/ 2147483646 w 565"/>
                  <a:gd name="T27" fmla="*/ 2147483646 h 241"/>
                  <a:gd name="T28" fmla="*/ 2147483646 w 565"/>
                  <a:gd name="T29" fmla="*/ 2147483646 h 241"/>
                  <a:gd name="T30" fmla="*/ 2147483646 w 565"/>
                  <a:gd name="T31" fmla="*/ 2147483646 h 241"/>
                  <a:gd name="T32" fmla="*/ 2147483646 w 565"/>
                  <a:gd name="T33" fmla="*/ 2147483646 h 241"/>
                  <a:gd name="T34" fmla="*/ 2147483646 w 565"/>
                  <a:gd name="T35" fmla="*/ 2147483646 h 241"/>
                  <a:gd name="T36" fmla="*/ 2147483646 w 565"/>
                  <a:gd name="T37" fmla="*/ 2147483646 h 241"/>
                  <a:gd name="T38" fmla="*/ 2147483646 w 565"/>
                  <a:gd name="T39" fmla="*/ 2147483646 h 241"/>
                  <a:gd name="T40" fmla="*/ 2147483646 w 565"/>
                  <a:gd name="T41" fmla="*/ 2147483646 h 241"/>
                  <a:gd name="T42" fmla="*/ 2147483646 w 565"/>
                  <a:gd name="T43" fmla="*/ 2147483646 h 241"/>
                  <a:gd name="T44" fmla="*/ 2147483646 w 565"/>
                  <a:gd name="T45" fmla="*/ 2147483646 h 241"/>
                  <a:gd name="T46" fmla="*/ 2147483646 w 565"/>
                  <a:gd name="T47" fmla="*/ 2147483646 h 241"/>
                  <a:gd name="T48" fmla="*/ 2147483646 w 565"/>
                  <a:gd name="T49" fmla="*/ 2147483646 h 241"/>
                  <a:gd name="T50" fmla="*/ 2147483646 w 565"/>
                  <a:gd name="T51" fmla="*/ 2147483646 h 241"/>
                  <a:gd name="T52" fmla="*/ 2147483646 w 565"/>
                  <a:gd name="T53" fmla="*/ 2147483646 h 241"/>
                  <a:gd name="T54" fmla="*/ 2147483646 w 565"/>
                  <a:gd name="T55" fmla="*/ 2147483646 h 241"/>
                  <a:gd name="T56" fmla="*/ 2147483646 w 565"/>
                  <a:gd name="T57" fmla="*/ 2147483646 h 241"/>
                  <a:gd name="T58" fmla="*/ 2147483646 w 565"/>
                  <a:gd name="T59" fmla="*/ 2147483646 h 241"/>
                  <a:gd name="T60" fmla="*/ 2147483646 w 565"/>
                  <a:gd name="T61" fmla="*/ 2147483646 h 241"/>
                  <a:gd name="T62" fmla="*/ 2147483646 w 565"/>
                  <a:gd name="T63" fmla="*/ 2147483646 h 241"/>
                  <a:gd name="T64" fmla="*/ 2147483646 w 565"/>
                  <a:gd name="T65" fmla="*/ 2147483646 h 241"/>
                  <a:gd name="T66" fmla="*/ 2147483646 w 565"/>
                  <a:gd name="T67" fmla="*/ 2147483646 h 241"/>
                  <a:gd name="T68" fmla="*/ 2147483646 w 565"/>
                  <a:gd name="T69" fmla="*/ 2147483646 h 241"/>
                  <a:gd name="T70" fmla="*/ 2147483646 w 565"/>
                  <a:gd name="T71" fmla="*/ 2147483646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100"/>
                    </a:lnTo>
                    <a:lnTo>
                      <a:pt x="554" y="89"/>
                    </a:lnTo>
                    <a:lnTo>
                      <a:pt x="547" y="79"/>
                    </a:lnTo>
                    <a:lnTo>
                      <a:pt x="538" y="70"/>
                    </a:lnTo>
                    <a:lnTo>
                      <a:pt x="526" y="60"/>
                    </a:lnTo>
                    <a:lnTo>
                      <a:pt x="513" y="51"/>
                    </a:lnTo>
                    <a:lnTo>
                      <a:pt x="498" y="43"/>
                    </a:lnTo>
                    <a:lnTo>
                      <a:pt x="482" y="35"/>
                    </a:lnTo>
                    <a:lnTo>
                      <a:pt x="463" y="29"/>
                    </a:lnTo>
                    <a:lnTo>
                      <a:pt x="444" y="22"/>
                    </a:lnTo>
                    <a:lnTo>
                      <a:pt x="423" y="16"/>
                    </a:lnTo>
                    <a:lnTo>
                      <a:pt x="401" y="12"/>
                    </a:lnTo>
                    <a:lnTo>
                      <a:pt x="378" y="8"/>
                    </a:lnTo>
                    <a:lnTo>
                      <a:pt x="355" y="5"/>
                    </a:lnTo>
                    <a:lnTo>
                      <a:pt x="332" y="3"/>
                    </a:lnTo>
                    <a:lnTo>
                      <a:pt x="307" y="1"/>
                    </a:lnTo>
                    <a:lnTo>
                      <a:pt x="282" y="0"/>
                    </a:lnTo>
                    <a:lnTo>
                      <a:pt x="258" y="1"/>
                    </a:lnTo>
                    <a:lnTo>
                      <a:pt x="234" y="3"/>
                    </a:lnTo>
                    <a:lnTo>
                      <a:pt x="210" y="5"/>
                    </a:lnTo>
                    <a:lnTo>
                      <a:pt x="186" y="8"/>
                    </a:lnTo>
                    <a:lnTo>
                      <a:pt x="164" y="12"/>
                    </a:lnTo>
                    <a:lnTo>
                      <a:pt x="141" y="16"/>
                    </a:lnTo>
                    <a:lnTo>
                      <a:pt x="121" y="22"/>
                    </a:lnTo>
                    <a:lnTo>
                      <a:pt x="101" y="29"/>
                    </a:lnTo>
                    <a:lnTo>
                      <a:pt x="83" y="35"/>
                    </a:lnTo>
                    <a:lnTo>
                      <a:pt x="66" y="43"/>
                    </a:lnTo>
                    <a:lnTo>
                      <a:pt x="51" y="51"/>
                    </a:lnTo>
                    <a:lnTo>
                      <a:pt x="39" y="60"/>
                    </a:lnTo>
                    <a:lnTo>
                      <a:pt x="27" y="70"/>
                    </a:lnTo>
                    <a:lnTo>
                      <a:pt x="18" y="79"/>
                    </a:lnTo>
                    <a:lnTo>
                      <a:pt x="10" y="89"/>
                    </a:lnTo>
                    <a:lnTo>
                      <a:pt x="5" y="100"/>
                    </a:lnTo>
                    <a:lnTo>
                      <a:pt x="1" y="110"/>
                    </a:lnTo>
                    <a:lnTo>
                      <a:pt x="0" y="120"/>
                    </a:lnTo>
                    <a:lnTo>
                      <a:pt x="1" y="131"/>
                    </a:lnTo>
                    <a:lnTo>
                      <a:pt x="5" y="141"/>
                    </a:lnTo>
                    <a:lnTo>
                      <a:pt x="10" y="151"/>
                    </a:lnTo>
                    <a:lnTo>
                      <a:pt x="18" y="161"/>
                    </a:lnTo>
                    <a:lnTo>
                      <a:pt x="27" y="171"/>
                    </a:lnTo>
                    <a:lnTo>
                      <a:pt x="39" y="180"/>
                    </a:lnTo>
                    <a:lnTo>
                      <a:pt x="51" y="189"/>
                    </a:lnTo>
                    <a:lnTo>
                      <a:pt x="66" y="197"/>
                    </a:lnTo>
                    <a:lnTo>
                      <a:pt x="83" y="205"/>
                    </a:lnTo>
                    <a:lnTo>
                      <a:pt x="101" y="212"/>
                    </a:lnTo>
                    <a:lnTo>
                      <a:pt x="121" y="218"/>
                    </a:lnTo>
                    <a:lnTo>
                      <a:pt x="141" y="224"/>
                    </a:lnTo>
                    <a:lnTo>
                      <a:pt x="164" y="229"/>
                    </a:lnTo>
                    <a:lnTo>
                      <a:pt x="186" y="233"/>
                    </a:lnTo>
                    <a:lnTo>
                      <a:pt x="210" y="236"/>
                    </a:lnTo>
                    <a:lnTo>
                      <a:pt x="234" y="238"/>
                    </a:lnTo>
                    <a:lnTo>
                      <a:pt x="258" y="239"/>
                    </a:lnTo>
                    <a:lnTo>
                      <a:pt x="282" y="240"/>
                    </a:lnTo>
                    <a:lnTo>
                      <a:pt x="307" y="239"/>
                    </a:lnTo>
                    <a:lnTo>
                      <a:pt x="332"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87" name="Rectangle 45">
                <a:extLst>
                  <a:ext uri="{FF2B5EF4-FFF2-40B4-BE49-F238E27FC236}">
                    <a16:creationId xmlns:a16="http://schemas.microsoft.com/office/drawing/2014/main" id="{6EF7663A-DBE3-4811-88B4-CA84A931B0A8}"/>
                  </a:ext>
                </a:extLst>
              </p:cNvPr>
              <p:cNvSpPr>
                <a:spLocks noChangeArrowheads="1"/>
              </p:cNvSpPr>
              <p:nvPr/>
            </p:nvSpPr>
            <p:spPr bwMode="auto">
              <a:xfrm>
                <a:off x="6638925" y="377825"/>
                <a:ext cx="4302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lot</a:t>
                </a:r>
              </a:p>
            </p:txBody>
          </p:sp>
          <p:sp>
            <p:nvSpPr>
              <p:cNvPr id="44088" name="Rectangle 46">
                <a:extLst>
                  <a:ext uri="{FF2B5EF4-FFF2-40B4-BE49-F238E27FC236}">
                    <a16:creationId xmlns:a16="http://schemas.microsoft.com/office/drawing/2014/main" id="{A1F0852F-A351-4C82-A6A5-76C18AEE5E74}"/>
                  </a:ext>
                </a:extLst>
              </p:cNvPr>
              <p:cNvSpPr>
                <a:spLocks noChangeArrowheads="1"/>
              </p:cNvSpPr>
              <p:nvPr/>
            </p:nvSpPr>
            <p:spPr bwMode="auto">
              <a:xfrm>
                <a:off x="5732463" y="152400"/>
                <a:ext cx="711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name</a:t>
                </a:r>
              </a:p>
            </p:txBody>
          </p:sp>
          <p:sp>
            <p:nvSpPr>
              <p:cNvPr id="44089" name="Rectangle 47">
                <a:extLst>
                  <a:ext uri="{FF2B5EF4-FFF2-40B4-BE49-F238E27FC236}">
                    <a16:creationId xmlns:a16="http://schemas.microsoft.com/office/drawing/2014/main" id="{C18CED47-BA2C-4B1B-8B1E-EBD0B5B10EC3}"/>
                  </a:ext>
                </a:extLst>
              </p:cNvPr>
              <p:cNvSpPr>
                <a:spLocks noChangeArrowheads="1"/>
              </p:cNvSpPr>
              <p:nvPr/>
            </p:nvSpPr>
            <p:spPr bwMode="auto">
              <a:xfrm>
                <a:off x="4949825" y="368300"/>
                <a:ext cx="530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ssn</a:t>
                </a:r>
              </a:p>
            </p:txBody>
          </p:sp>
          <p:sp>
            <p:nvSpPr>
              <p:cNvPr id="44090" name="Line 48">
                <a:extLst>
                  <a:ext uri="{FF2B5EF4-FFF2-40B4-BE49-F238E27FC236}">
                    <a16:creationId xmlns:a16="http://schemas.microsoft.com/office/drawing/2014/main" id="{4146136E-7079-45C0-AE3C-CA51E6EE031A}"/>
                  </a:ext>
                </a:extLst>
              </p:cNvPr>
              <p:cNvSpPr>
                <a:spLocks noChangeShapeType="1"/>
              </p:cNvSpPr>
              <p:nvPr/>
            </p:nvSpPr>
            <p:spPr bwMode="auto">
              <a:xfrm>
                <a:off x="5248275" y="784225"/>
                <a:ext cx="552450" cy="20002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1" name="Line 49">
                <a:extLst>
                  <a:ext uri="{FF2B5EF4-FFF2-40B4-BE49-F238E27FC236}">
                    <a16:creationId xmlns:a16="http://schemas.microsoft.com/office/drawing/2014/main" id="{B43C4BE5-FC2F-461E-9C12-FB0F983A21BC}"/>
                  </a:ext>
                </a:extLst>
              </p:cNvPr>
              <p:cNvSpPr>
                <a:spLocks noChangeShapeType="1"/>
              </p:cNvSpPr>
              <p:nvPr/>
            </p:nvSpPr>
            <p:spPr bwMode="auto">
              <a:xfrm>
                <a:off x="6065838" y="479425"/>
                <a:ext cx="0" cy="4889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2" name="Line 50">
                <a:extLst>
                  <a:ext uri="{FF2B5EF4-FFF2-40B4-BE49-F238E27FC236}">
                    <a16:creationId xmlns:a16="http://schemas.microsoft.com/office/drawing/2014/main" id="{6C663A45-6B05-4251-B11C-2900D2133B0E}"/>
                  </a:ext>
                </a:extLst>
              </p:cNvPr>
              <p:cNvSpPr>
                <a:spLocks noChangeShapeType="1"/>
              </p:cNvSpPr>
              <p:nvPr/>
            </p:nvSpPr>
            <p:spPr bwMode="auto">
              <a:xfrm flipH="1">
                <a:off x="6364288" y="768350"/>
                <a:ext cx="530225" cy="2159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76" name="Line 39">
              <a:extLst>
                <a:ext uri="{FF2B5EF4-FFF2-40B4-BE49-F238E27FC236}">
                  <a16:creationId xmlns:a16="http://schemas.microsoft.com/office/drawing/2014/main" id="{2B00C328-FCE8-4192-9525-B9FC24FF212C}"/>
                </a:ext>
              </a:extLst>
            </p:cNvPr>
            <p:cNvSpPr>
              <a:spLocks noChangeShapeType="1"/>
            </p:cNvSpPr>
            <p:nvPr/>
          </p:nvSpPr>
          <p:spPr bwMode="auto">
            <a:xfrm>
              <a:off x="6064250" y="2398713"/>
              <a:ext cx="0" cy="354012"/>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35" name="Rectangle 32">
            <a:extLst>
              <a:ext uri="{FF2B5EF4-FFF2-40B4-BE49-F238E27FC236}">
                <a16:creationId xmlns:a16="http://schemas.microsoft.com/office/drawing/2014/main" id="{8F234684-33EE-4F39-B72B-B1D3FE7F609D}"/>
              </a:ext>
            </a:extLst>
          </p:cNvPr>
          <p:cNvSpPr>
            <a:spLocks noChangeArrowheads="1"/>
          </p:cNvSpPr>
          <p:nvPr/>
        </p:nvSpPr>
        <p:spPr bwMode="auto">
          <a:xfrm>
            <a:off x="481013" y="4168775"/>
            <a:ext cx="5781675" cy="1741488"/>
          </a:xfrm>
          <a:prstGeom prst="rect">
            <a:avLst/>
          </a:prstGeom>
          <a:noFill/>
          <a:ln w="25400">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endParaRPr lang="en-US" altLang="en-US" sz="2400">
              <a:latin typeface="Comic Sans MS" panose="030F0702030302020204" pitchFamily="66" charset="0"/>
              <a:ea typeface="MS PGothic" panose="020B0600070205080204" pitchFamily="34" charset="-128"/>
            </a:endParaRPr>
          </a:p>
        </p:txBody>
      </p:sp>
      <p:grpSp>
        <p:nvGrpSpPr>
          <p:cNvPr id="44036" name="Group 5">
            <a:extLst>
              <a:ext uri="{FF2B5EF4-FFF2-40B4-BE49-F238E27FC236}">
                <a16:creationId xmlns:a16="http://schemas.microsoft.com/office/drawing/2014/main" id="{5AC87EC6-37B6-4D62-A1E7-18FCC40D71E2}"/>
              </a:ext>
            </a:extLst>
          </p:cNvPr>
          <p:cNvGrpSpPr>
            <a:grpSpLocks/>
          </p:cNvGrpSpPr>
          <p:nvPr/>
        </p:nvGrpSpPr>
        <p:grpSpPr bwMode="auto">
          <a:xfrm>
            <a:off x="547688" y="4292600"/>
            <a:ext cx="5673725" cy="1497013"/>
            <a:chOff x="3386138" y="2895600"/>
            <a:chExt cx="5675312" cy="1497013"/>
          </a:xfrm>
        </p:grpSpPr>
        <p:sp>
          <p:nvSpPr>
            <p:cNvPr id="44046" name="Freeform 7">
              <a:extLst>
                <a:ext uri="{FF2B5EF4-FFF2-40B4-BE49-F238E27FC236}">
                  <a16:creationId xmlns:a16="http://schemas.microsoft.com/office/drawing/2014/main" id="{B8EEB085-F9D2-422F-BE98-4E4A38698507}"/>
                </a:ext>
              </a:extLst>
            </p:cNvPr>
            <p:cNvSpPr>
              <a:spLocks/>
            </p:cNvSpPr>
            <p:nvPr/>
          </p:nvSpPr>
          <p:spPr bwMode="auto">
            <a:xfrm>
              <a:off x="6518275" y="3297238"/>
              <a:ext cx="896938"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0 h 240"/>
                <a:gd name="T18" fmla="*/ 2147483646 w 565"/>
                <a:gd name="T19" fmla="*/ 0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2147483646 h 240"/>
                <a:gd name="T54" fmla="*/ 2147483646 w 565"/>
                <a:gd name="T55" fmla="*/ 2147483646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47" name="Freeform 8">
              <a:extLst>
                <a:ext uri="{FF2B5EF4-FFF2-40B4-BE49-F238E27FC236}">
                  <a16:creationId xmlns:a16="http://schemas.microsoft.com/office/drawing/2014/main" id="{1C1E4745-FC8D-41C7-9355-AD7872FC1BE4}"/>
                </a:ext>
              </a:extLst>
            </p:cNvPr>
            <p:cNvSpPr>
              <a:spLocks/>
            </p:cNvSpPr>
            <p:nvPr/>
          </p:nvSpPr>
          <p:spPr bwMode="auto">
            <a:xfrm>
              <a:off x="8164513" y="3297238"/>
              <a:ext cx="896937"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2147483646 h 240"/>
                <a:gd name="T18" fmla="*/ 2147483646 w 565"/>
                <a:gd name="T19" fmla="*/ 2147483646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0 h 240"/>
                <a:gd name="T54" fmla="*/ 2147483646 w 565"/>
                <a:gd name="T55" fmla="*/ 0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7" y="239"/>
                  </a:lnTo>
                  <a:lnTo>
                    <a:pt x="282" y="239"/>
                  </a:lnTo>
                  <a:lnTo>
                    <a:pt x="306" y="239"/>
                  </a:lnTo>
                  <a:lnTo>
                    <a:pt x="331" y="237"/>
                  </a:lnTo>
                  <a:lnTo>
                    <a:pt x="355" y="235"/>
                  </a:lnTo>
                  <a:lnTo>
                    <a:pt x="378" y="231"/>
                  </a:lnTo>
                  <a:lnTo>
                    <a:pt x="401" y="227"/>
                  </a:lnTo>
                  <a:lnTo>
                    <a:pt x="423" y="223"/>
                  </a:lnTo>
                  <a:lnTo>
                    <a:pt x="443" y="217"/>
                  </a:lnTo>
                  <a:lnTo>
                    <a:pt x="463" y="211"/>
                  </a:lnTo>
                  <a:lnTo>
                    <a:pt x="481" y="204"/>
                  </a:lnTo>
                  <a:lnTo>
                    <a:pt x="498" y="196"/>
                  </a:lnTo>
                  <a:lnTo>
                    <a:pt x="513" y="188"/>
                  </a:lnTo>
                  <a:lnTo>
                    <a:pt x="526" y="179"/>
                  </a:lnTo>
                  <a:lnTo>
                    <a:pt x="537" y="169"/>
                  </a:lnTo>
                  <a:lnTo>
                    <a:pt x="547" y="160"/>
                  </a:lnTo>
                  <a:lnTo>
                    <a:pt x="554" y="150"/>
                  </a:lnTo>
                  <a:lnTo>
                    <a:pt x="559" y="140"/>
                  </a:lnTo>
                  <a:lnTo>
                    <a:pt x="563" y="129"/>
                  </a:lnTo>
                  <a:lnTo>
                    <a:pt x="564" y="119"/>
                  </a:lnTo>
                  <a:lnTo>
                    <a:pt x="563" y="108"/>
                  </a:lnTo>
                  <a:lnTo>
                    <a:pt x="559" y="98"/>
                  </a:lnTo>
                  <a:lnTo>
                    <a:pt x="554" y="88"/>
                  </a:lnTo>
                  <a:lnTo>
                    <a:pt x="547" y="78"/>
                  </a:lnTo>
                  <a:lnTo>
                    <a:pt x="537" y="68"/>
                  </a:lnTo>
                  <a:lnTo>
                    <a:pt x="526" y="59"/>
                  </a:lnTo>
                  <a:lnTo>
                    <a:pt x="513" y="50"/>
                  </a:lnTo>
                  <a:lnTo>
                    <a:pt x="498" y="42"/>
                  </a:lnTo>
                  <a:lnTo>
                    <a:pt x="481" y="35"/>
                  </a:lnTo>
                  <a:lnTo>
                    <a:pt x="463" y="27"/>
                  </a:lnTo>
                  <a:lnTo>
                    <a:pt x="443" y="21"/>
                  </a:lnTo>
                  <a:lnTo>
                    <a:pt x="423" y="15"/>
                  </a:lnTo>
                  <a:lnTo>
                    <a:pt x="401" y="11"/>
                  </a:lnTo>
                  <a:lnTo>
                    <a:pt x="378" y="6"/>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8"/>
                  </a:lnTo>
                  <a:lnTo>
                    <a:pt x="17" y="78"/>
                  </a:lnTo>
                  <a:lnTo>
                    <a:pt x="9" y="88"/>
                  </a:lnTo>
                  <a:lnTo>
                    <a:pt x="4" y="98"/>
                  </a:lnTo>
                  <a:lnTo>
                    <a:pt x="1" y="109"/>
                  </a:lnTo>
                  <a:lnTo>
                    <a:pt x="0"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48" name="Freeform 9">
              <a:extLst>
                <a:ext uri="{FF2B5EF4-FFF2-40B4-BE49-F238E27FC236}">
                  <a16:creationId xmlns:a16="http://schemas.microsoft.com/office/drawing/2014/main" id="{D45E5D21-4D71-4B90-ABB7-CD40C0D0CFBB}"/>
                </a:ext>
              </a:extLst>
            </p:cNvPr>
            <p:cNvSpPr>
              <a:spLocks/>
            </p:cNvSpPr>
            <p:nvPr/>
          </p:nvSpPr>
          <p:spPr bwMode="auto">
            <a:xfrm>
              <a:off x="4198938" y="2924175"/>
              <a:ext cx="1169987" cy="366713"/>
            </a:xfrm>
            <a:custGeom>
              <a:avLst/>
              <a:gdLst>
                <a:gd name="T0" fmla="*/ 2147483646 w 737"/>
                <a:gd name="T1" fmla="*/ 2147483646 h 231"/>
                <a:gd name="T2" fmla="*/ 2147483646 w 737"/>
                <a:gd name="T3" fmla="*/ 2147483646 h 231"/>
                <a:gd name="T4" fmla="*/ 2147483646 w 737"/>
                <a:gd name="T5" fmla="*/ 2147483646 h 231"/>
                <a:gd name="T6" fmla="*/ 2147483646 w 737"/>
                <a:gd name="T7" fmla="*/ 2147483646 h 231"/>
                <a:gd name="T8" fmla="*/ 2147483646 w 737"/>
                <a:gd name="T9" fmla="*/ 2147483646 h 231"/>
                <a:gd name="T10" fmla="*/ 2147483646 w 737"/>
                <a:gd name="T11" fmla="*/ 2147483646 h 231"/>
                <a:gd name="T12" fmla="*/ 2147483646 w 737"/>
                <a:gd name="T13" fmla="*/ 2147483646 h 231"/>
                <a:gd name="T14" fmla="*/ 2147483646 w 737"/>
                <a:gd name="T15" fmla="*/ 2147483646 h 231"/>
                <a:gd name="T16" fmla="*/ 2147483646 w 737"/>
                <a:gd name="T17" fmla="*/ 0 h 231"/>
                <a:gd name="T18" fmla="*/ 2147483646 w 737"/>
                <a:gd name="T19" fmla="*/ 0 h 231"/>
                <a:gd name="T20" fmla="*/ 2147483646 w 737"/>
                <a:gd name="T21" fmla="*/ 2147483646 h 231"/>
                <a:gd name="T22" fmla="*/ 2147483646 w 737"/>
                <a:gd name="T23" fmla="*/ 2147483646 h 231"/>
                <a:gd name="T24" fmla="*/ 2147483646 w 737"/>
                <a:gd name="T25" fmla="*/ 2147483646 h 231"/>
                <a:gd name="T26" fmla="*/ 2147483646 w 737"/>
                <a:gd name="T27" fmla="*/ 2147483646 h 231"/>
                <a:gd name="T28" fmla="*/ 2147483646 w 737"/>
                <a:gd name="T29" fmla="*/ 2147483646 h 231"/>
                <a:gd name="T30" fmla="*/ 2147483646 w 737"/>
                <a:gd name="T31" fmla="*/ 2147483646 h 231"/>
                <a:gd name="T32" fmla="*/ 2147483646 w 737"/>
                <a:gd name="T33" fmla="*/ 2147483646 h 231"/>
                <a:gd name="T34" fmla="*/ 2147483646 w 737"/>
                <a:gd name="T35" fmla="*/ 2147483646 h 231"/>
                <a:gd name="T36" fmla="*/ 2147483646 w 737"/>
                <a:gd name="T37" fmla="*/ 2147483646 h 231"/>
                <a:gd name="T38" fmla="*/ 2147483646 w 737"/>
                <a:gd name="T39" fmla="*/ 2147483646 h 231"/>
                <a:gd name="T40" fmla="*/ 2147483646 w 737"/>
                <a:gd name="T41" fmla="*/ 2147483646 h 231"/>
                <a:gd name="T42" fmla="*/ 2147483646 w 737"/>
                <a:gd name="T43" fmla="*/ 2147483646 h 231"/>
                <a:gd name="T44" fmla="*/ 2147483646 w 737"/>
                <a:gd name="T45" fmla="*/ 2147483646 h 231"/>
                <a:gd name="T46" fmla="*/ 2147483646 w 737"/>
                <a:gd name="T47" fmla="*/ 2147483646 h 231"/>
                <a:gd name="T48" fmla="*/ 2147483646 w 737"/>
                <a:gd name="T49" fmla="*/ 2147483646 h 231"/>
                <a:gd name="T50" fmla="*/ 2147483646 w 737"/>
                <a:gd name="T51" fmla="*/ 2147483646 h 231"/>
                <a:gd name="T52" fmla="*/ 2147483646 w 737"/>
                <a:gd name="T53" fmla="*/ 2147483646 h 231"/>
                <a:gd name="T54" fmla="*/ 2147483646 w 737"/>
                <a:gd name="T55" fmla="*/ 2147483646 h 231"/>
                <a:gd name="T56" fmla="*/ 2147483646 w 737"/>
                <a:gd name="T57" fmla="*/ 2147483646 h 231"/>
                <a:gd name="T58" fmla="*/ 2147483646 w 737"/>
                <a:gd name="T59" fmla="*/ 2147483646 h 231"/>
                <a:gd name="T60" fmla="*/ 2147483646 w 737"/>
                <a:gd name="T61" fmla="*/ 2147483646 h 231"/>
                <a:gd name="T62" fmla="*/ 2147483646 w 737"/>
                <a:gd name="T63" fmla="*/ 2147483646 h 231"/>
                <a:gd name="T64" fmla="*/ 2147483646 w 737"/>
                <a:gd name="T65" fmla="*/ 2147483646 h 231"/>
                <a:gd name="T66" fmla="*/ 2147483646 w 737"/>
                <a:gd name="T67" fmla="*/ 2147483646 h 231"/>
                <a:gd name="T68" fmla="*/ 2147483646 w 737"/>
                <a:gd name="T69" fmla="*/ 2147483646 h 231"/>
                <a:gd name="T70" fmla="*/ 2147483646 w 737"/>
                <a:gd name="T71" fmla="*/ 2147483646 h 23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7"/>
                <a:gd name="T109" fmla="*/ 0 h 231"/>
                <a:gd name="T110" fmla="*/ 737 w 737"/>
                <a:gd name="T111" fmla="*/ 231 h 23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7" h="231">
                  <a:moveTo>
                    <a:pt x="736" y="115"/>
                  </a:moveTo>
                  <a:lnTo>
                    <a:pt x="736" y="105"/>
                  </a:lnTo>
                  <a:lnTo>
                    <a:pt x="730" y="94"/>
                  </a:lnTo>
                  <a:lnTo>
                    <a:pt x="724" y="85"/>
                  </a:lnTo>
                  <a:lnTo>
                    <a:pt x="715" y="75"/>
                  </a:lnTo>
                  <a:lnTo>
                    <a:pt x="702" y="67"/>
                  </a:lnTo>
                  <a:lnTo>
                    <a:pt x="687" y="57"/>
                  </a:lnTo>
                  <a:lnTo>
                    <a:pt x="670" y="48"/>
                  </a:lnTo>
                  <a:lnTo>
                    <a:pt x="651" y="41"/>
                  </a:lnTo>
                  <a:lnTo>
                    <a:pt x="628" y="33"/>
                  </a:lnTo>
                  <a:lnTo>
                    <a:pt x="605" y="27"/>
                  </a:lnTo>
                  <a:lnTo>
                    <a:pt x="579" y="21"/>
                  </a:lnTo>
                  <a:lnTo>
                    <a:pt x="552" y="15"/>
                  </a:lnTo>
                  <a:lnTo>
                    <a:pt x="524" y="10"/>
                  </a:lnTo>
                  <a:lnTo>
                    <a:pt x="494" y="7"/>
                  </a:lnTo>
                  <a:lnTo>
                    <a:pt x="464" y="3"/>
                  </a:lnTo>
                  <a:lnTo>
                    <a:pt x="433" y="1"/>
                  </a:lnTo>
                  <a:lnTo>
                    <a:pt x="400" y="0"/>
                  </a:lnTo>
                  <a:lnTo>
                    <a:pt x="368" y="0"/>
                  </a:lnTo>
                  <a:lnTo>
                    <a:pt x="336" y="0"/>
                  </a:lnTo>
                  <a:lnTo>
                    <a:pt x="305" y="1"/>
                  </a:lnTo>
                  <a:lnTo>
                    <a:pt x="274" y="3"/>
                  </a:lnTo>
                  <a:lnTo>
                    <a:pt x="242" y="7"/>
                  </a:lnTo>
                  <a:lnTo>
                    <a:pt x="214" y="10"/>
                  </a:lnTo>
                  <a:lnTo>
                    <a:pt x="184" y="15"/>
                  </a:lnTo>
                  <a:lnTo>
                    <a:pt x="157" y="21"/>
                  </a:lnTo>
                  <a:lnTo>
                    <a:pt x="131" y="27"/>
                  </a:lnTo>
                  <a:lnTo>
                    <a:pt x="108" y="33"/>
                  </a:lnTo>
                  <a:lnTo>
                    <a:pt x="86" y="41"/>
                  </a:lnTo>
                  <a:lnTo>
                    <a:pt x="66" y="48"/>
                  </a:lnTo>
                  <a:lnTo>
                    <a:pt x="50" y="57"/>
                  </a:lnTo>
                  <a:lnTo>
                    <a:pt x="35" y="67"/>
                  </a:lnTo>
                  <a:lnTo>
                    <a:pt x="23" y="75"/>
                  </a:lnTo>
                  <a:lnTo>
                    <a:pt x="13" y="85"/>
                  </a:lnTo>
                  <a:lnTo>
                    <a:pt x="6" y="94"/>
                  </a:lnTo>
                  <a:lnTo>
                    <a:pt x="1" y="105"/>
                  </a:lnTo>
                  <a:lnTo>
                    <a:pt x="0" y="115"/>
                  </a:lnTo>
                  <a:lnTo>
                    <a:pt x="1" y="125"/>
                  </a:lnTo>
                  <a:lnTo>
                    <a:pt x="6" y="135"/>
                  </a:lnTo>
                  <a:lnTo>
                    <a:pt x="13" y="144"/>
                  </a:lnTo>
                  <a:lnTo>
                    <a:pt x="23" y="154"/>
                  </a:lnTo>
                  <a:lnTo>
                    <a:pt x="35" y="163"/>
                  </a:lnTo>
                  <a:lnTo>
                    <a:pt x="50" y="172"/>
                  </a:lnTo>
                  <a:lnTo>
                    <a:pt x="66" y="181"/>
                  </a:lnTo>
                  <a:lnTo>
                    <a:pt x="86" y="188"/>
                  </a:lnTo>
                  <a:lnTo>
                    <a:pt x="108" y="196"/>
                  </a:lnTo>
                  <a:lnTo>
                    <a:pt x="131" y="203"/>
                  </a:lnTo>
                  <a:lnTo>
                    <a:pt x="157" y="208"/>
                  </a:lnTo>
                  <a:lnTo>
                    <a:pt x="184" y="214"/>
                  </a:lnTo>
                  <a:lnTo>
                    <a:pt x="214" y="219"/>
                  </a:lnTo>
                  <a:lnTo>
                    <a:pt x="242" y="223"/>
                  </a:lnTo>
                  <a:lnTo>
                    <a:pt x="274" y="226"/>
                  </a:lnTo>
                  <a:lnTo>
                    <a:pt x="305" y="228"/>
                  </a:lnTo>
                  <a:lnTo>
                    <a:pt x="336" y="229"/>
                  </a:lnTo>
                  <a:lnTo>
                    <a:pt x="368" y="230"/>
                  </a:lnTo>
                  <a:lnTo>
                    <a:pt x="400" y="229"/>
                  </a:lnTo>
                  <a:lnTo>
                    <a:pt x="433" y="228"/>
                  </a:lnTo>
                  <a:lnTo>
                    <a:pt x="464" y="226"/>
                  </a:lnTo>
                  <a:lnTo>
                    <a:pt x="494" y="223"/>
                  </a:lnTo>
                  <a:lnTo>
                    <a:pt x="524" y="219"/>
                  </a:lnTo>
                  <a:lnTo>
                    <a:pt x="552" y="214"/>
                  </a:lnTo>
                  <a:lnTo>
                    <a:pt x="579" y="208"/>
                  </a:lnTo>
                  <a:lnTo>
                    <a:pt x="605" y="203"/>
                  </a:lnTo>
                  <a:lnTo>
                    <a:pt x="628" y="196"/>
                  </a:lnTo>
                  <a:lnTo>
                    <a:pt x="651" y="188"/>
                  </a:lnTo>
                  <a:lnTo>
                    <a:pt x="670" y="181"/>
                  </a:lnTo>
                  <a:lnTo>
                    <a:pt x="687" y="172"/>
                  </a:lnTo>
                  <a:lnTo>
                    <a:pt x="702" y="163"/>
                  </a:lnTo>
                  <a:lnTo>
                    <a:pt x="715" y="154"/>
                  </a:lnTo>
                  <a:lnTo>
                    <a:pt x="724" y="144"/>
                  </a:lnTo>
                  <a:lnTo>
                    <a:pt x="730" y="135"/>
                  </a:lnTo>
                  <a:lnTo>
                    <a:pt x="736" y="125"/>
                  </a:lnTo>
                  <a:lnTo>
                    <a:pt x="736" y="115"/>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49" name="Freeform 10">
              <a:extLst>
                <a:ext uri="{FF2B5EF4-FFF2-40B4-BE49-F238E27FC236}">
                  <a16:creationId xmlns:a16="http://schemas.microsoft.com/office/drawing/2014/main" id="{75DDF290-2A0D-4AB6-B058-1646F96D54F0}"/>
                </a:ext>
              </a:extLst>
            </p:cNvPr>
            <p:cNvSpPr>
              <a:spLocks/>
            </p:cNvSpPr>
            <p:nvPr/>
          </p:nvSpPr>
          <p:spPr bwMode="auto">
            <a:xfrm>
              <a:off x="3386138" y="3297238"/>
              <a:ext cx="896937"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0 h 240"/>
                <a:gd name="T18" fmla="*/ 2147483646 w 565"/>
                <a:gd name="T19" fmla="*/ 0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2147483646 h 240"/>
                <a:gd name="T54" fmla="*/ 2147483646 w 565"/>
                <a:gd name="T55" fmla="*/ 2147483646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5"/>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5"/>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8" y="239"/>
                  </a:lnTo>
                  <a:lnTo>
                    <a:pt x="282" y="239"/>
                  </a:lnTo>
                  <a:lnTo>
                    <a:pt x="306" y="239"/>
                  </a:lnTo>
                  <a:lnTo>
                    <a:pt x="331" y="237"/>
                  </a:lnTo>
                  <a:lnTo>
                    <a:pt x="355" y="235"/>
                  </a:lnTo>
                  <a:lnTo>
                    <a:pt x="379" y="231"/>
                  </a:lnTo>
                  <a:lnTo>
                    <a:pt x="401" y="227"/>
                  </a:lnTo>
                  <a:lnTo>
                    <a:pt x="423" y="223"/>
                  </a:lnTo>
                  <a:lnTo>
                    <a:pt x="444" y="217"/>
                  </a:lnTo>
                  <a:lnTo>
                    <a:pt x="464" y="211"/>
                  </a:lnTo>
                  <a:lnTo>
                    <a:pt x="481" y="204"/>
                  </a:lnTo>
                  <a:lnTo>
                    <a:pt x="498" y="196"/>
                  </a:lnTo>
                  <a:lnTo>
                    <a:pt x="513" y="188"/>
                  </a:lnTo>
                  <a:lnTo>
                    <a:pt x="526" y="179"/>
                  </a:lnTo>
                  <a:lnTo>
                    <a:pt x="538" y="170"/>
                  </a:lnTo>
                  <a:lnTo>
                    <a:pt x="547" y="160"/>
                  </a:lnTo>
                  <a:lnTo>
                    <a:pt x="555" y="150"/>
                  </a:lnTo>
                  <a:lnTo>
                    <a:pt x="560" y="140"/>
                  </a:lnTo>
                  <a:lnTo>
                    <a:pt x="563" y="129"/>
                  </a:lnTo>
                  <a:lnTo>
                    <a:pt x="564"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50" name="Freeform 11">
              <a:extLst>
                <a:ext uri="{FF2B5EF4-FFF2-40B4-BE49-F238E27FC236}">
                  <a16:creationId xmlns:a16="http://schemas.microsoft.com/office/drawing/2014/main" id="{38463130-CF6F-42D4-BF76-84F306CB992B}"/>
                </a:ext>
              </a:extLst>
            </p:cNvPr>
            <p:cNvSpPr>
              <a:spLocks/>
            </p:cNvSpPr>
            <p:nvPr/>
          </p:nvSpPr>
          <p:spPr bwMode="auto">
            <a:xfrm>
              <a:off x="5030788" y="3297238"/>
              <a:ext cx="1133475" cy="381000"/>
            </a:xfrm>
            <a:custGeom>
              <a:avLst/>
              <a:gdLst>
                <a:gd name="T0" fmla="*/ 2147483646 w 714"/>
                <a:gd name="T1" fmla="*/ 2147483646 h 240"/>
                <a:gd name="T2" fmla="*/ 2147483646 w 714"/>
                <a:gd name="T3" fmla="*/ 2147483646 h 240"/>
                <a:gd name="T4" fmla="*/ 2147483646 w 714"/>
                <a:gd name="T5" fmla="*/ 2147483646 h 240"/>
                <a:gd name="T6" fmla="*/ 2147483646 w 714"/>
                <a:gd name="T7" fmla="*/ 2147483646 h 240"/>
                <a:gd name="T8" fmla="*/ 2147483646 w 714"/>
                <a:gd name="T9" fmla="*/ 2147483646 h 240"/>
                <a:gd name="T10" fmla="*/ 2147483646 w 714"/>
                <a:gd name="T11" fmla="*/ 2147483646 h 240"/>
                <a:gd name="T12" fmla="*/ 2147483646 w 714"/>
                <a:gd name="T13" fmla="*/ 2147483646 h 240"/>
                <a:gd name="T14" fmla="*/ 2147483646 w 714"/>
                <a:gd name="T15" fmla="*/ 2147483646 h 240"/>
                <a:gd name="T16" fmla="*/ 2147483646 w 714"/>
                <a:gd name="T17" fmla="*/ 2147483646 h 240"/>
                <a:gd name="T18" fmla="*/ 2147483646 w 714"/>
                <a:gd name="T19" fmla="*/ 2147483646 h 240"/>
                <a:gd name="T20" fmla="*/ 2147483646 w 714"/>
                <a:gd name="T21" fmla="*/ 2147483646 h 240"/>
                <a:gd name="T22" fmla="*/ 2147483646 w 714"/>
                <a:gd name="T23" fmla="*/ 2147483646 h 240"/>
                <a:gd name="T24" fmla="*/ 2147483646 w 714"/>
                <a:gd name="T25" fmla="*/ 2147483646 h 240"/>
                <a:gd name="T26" fmla="*/ 2147483646 w 714"/>
                <a:gd name="T27" fmla="*/ 2147483646 h 240"/>
                <a:gd name="T28" fmla="*/ 2147483646 w 714"/>
                <a:gd name="T29" fmla="*/ 2147483646 h 240"/>
                <a:gd name="T30" fmla="*/ 2147483646 w 714"/>
                <a:gd name="T31" fmla="*/ 2147483646 h 240"/>
                <a:gd name="T32" fmla="*/ 2147483646 w 714"/>
                <a:gd name="T33" fmla="*/ 2147483646 h 240"/>
                <a:gd name="T34" fmla="*/ 2147483646 w 714"/>
                <a:gd name="T35" fmla="*/ 2147483646 h 240"/>
                <a:gd name="T36" fmla="*/ 2147483646 w 714"/>
                <a:gd name="T37" fmla="*/ 2147483646 h 240"/>
                <a:gd name="T38" fmla="*/ 2147483646 w 714"/>
                <a:gd name="T39" fmla="*/ 2147483646 h 240"/>
                <a:gd name="T40" fmla="*/ 2147483646 w 714"/>
                <a:gd name="T41" fmla="*/ 2147483646 h 240"/>
                <a:gd name="T42" fmla="*/ 2147483646 w 714"/>
                <a:gd name="T43" fmla="*/ 2147483646 h 240"/>
                <a:gd name="T44" fmla="*/ 2147483646 w 714"/>
                <a:gd name="T45" fmla="*/ 2147483646 h 240"/>
                <a:gd name="T46" fmla="*/ 2147483646 w 714"/>
                <a:gd name="T47" fmla="*/ 2147483646 h 240"/>
                <a:gd name="T48" fmla="*/ 2147483646 w 714"/>
                <a:gd name="T49" fmla="*/ 2147483646 h 240"/>
                <a:gd name="T50" fmla="*/ 2147483646 w 714"/>
                <a:gd name="T51" fmla="*/ 2147483646 h 240"/>
                <a:gd name="T52" fmla="*/ 2147483646 w 714"/>
                <a:gd name="T53" fmla="*/ 0 h 240"/>
                <a:gd name="T54" fmla="*/ 2147483646 w 714"/>
                <a:gd name="T55" fmla="*/ 0 h 240"/>
                <a:gd name="T56" fmla="*/ 2147483646 w 714"/>
                <a:gd name="T57" fmla="*/ 2147483646 h 240"/>
                <a:gd name="T58" fmla="*/ 2147483646 w 714"/>
                <a:gd name="T59" fmla="*/ 2147483646 h 240"/>
                <a:gd name="T60" fmla="*/ 2147483646 w 714"/>
                <a:gd name="T61" fmla="*/ 2147483646 h 240"/>
                <a:gd name="T62" fmla="*/ 2147483646 w 714"/>
                <a:gd name="T63" fmla="*/ 2147483646 h 240"/>
                <a:gd name="T64" fmla="*/ 2147483646 w 714"/>
                <a:gd name="T65" fmla="*/ 2147483646 h 240"/>
                <a:gd name="T66" fmla="*/ 2147483646 w 714"/>
                <a:gd name="T67" fmla="*/ 2147483646 h 240"/>
                <a:gd name="T68" fmla="*/ 2147483646 w 714"/>
                <a:gd name="T69" fmla="*/ 2147483646 h 240"/>
                <a:gd name="T70" fmla="*/ 2147483646 w 714"/>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4"/>
                <a:gd name="T109" fmla="*/ 0 h 240"/>
                <a:gd name="T110" fmla="*/ 714 w 714"/>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4" h="240">
                  <a:moveTo>
                    <a:pt x="0" y="119"/>
                  </a:moveTo>
                  <a:lnTo>
                    <a:pt x="2" y="129"/>
                  </a:lnTo>
                  <a:lnTo>
                    <a:pt x="6" y="140"/>
                  </a:lnTo>
                  <a:lnTo>
                    <a:pt x="12" y="150"/>
                  </a:lnTo>
                  <a:lnTo>
                    <a:pt x="22" y="160"/>
                  </a:lnTo>
                  <a:lnTo>
                    <a:pt x="34" y="170"/>
                  </a:lnTo>
                  <a:lnTo>
                    <a:pt x="48" y="179"/>
                  </a:lnTo>
                  <a:lnTo>
                    <a:pt x="64" y="188"/>
                  </a:lnTo>
                  <a:lnTo>
                    <a:pt x="83" y="196"/>
                  </a:lnTo>
                  <a:lnTo>
                    <a:pt x="104" y="204"/>
                  </a:lnTo>
                  <a:lnTo>
                    <a:pt x="127" y="211"/>
                  </a:lnTo>
                  <a:lnTo>
                    <a:pt x="152" y="217"/>
                  </a:lnTo>
                  <a:lnTo>
                    <a:pt x="178" y="223"/>
                  </a:lnTo>
                  <a:lnTo>
                    <a:pt x="206" y="227"/>
                  </a:lnTo>
                  <a:lnTo>
                    <a:pt x="235" y="231"/>
                  </a:lnTo>
                  <a:lnTo>
                    <a:pt x="265" y="235"/>
                  </a:lnTo>
                  <a:lnTo>
                    <a:pt x="295" y="237"/>
                  </a:lnTo>
                  <a:lnTo>
                    <a:pt x="326" y="239"/>
                  </a:lnTo>
                  <a:lnTo>
                    <a:pt x="356" y="239"/>
                  </a:lnTo>
                  <a:lnTo>
                    <a:pt x="388" y="239"/>
                  </a:lnTo>
                  <a:lnTo>
                    <a:pt x="418" y="237"/>
                  </a:lnTo>
                  <a:lnTo>
                    <a:pt x="450" y="235"/>
                  </a:lnTo>
                  <a:lnTo>
                    <a:pt x="479" y="231"/>
                  </a:lnTo>
                  <a:lnTo>
                    <a:pt x="508" y="227"/>
                  </a:lnTo>
                  <a:lnTo>
                    <a:pt x="534" y="223"/>
                  </a:lnTo>
                  <a:lnTo>
                    <a:pt x="561" y="217"/>
                  </a:lnTo>
                  <a:lnTo>
                    <a:pt x="586" y="211"/>
                  </a:lnTo>
                  <a:lnTo>
                    <a:pt x="609" y="204"/>
                  </a:lnTo>
                  <a:lnTo>
                    <a:pt x="629" y="196"/>
                  </a:lnTo>
                  <a:lnTo>
                    <a:pt x="648" y="188"/>
                  </a:lnTo>
                  <a:lnTo>
                    <a:pt x="666" y="179"/>
                  </a:lnTo>
                  <a:lnTo>
                    <a:pt x="680" y="169"/>
                  </a:lnTo>
                  <a:lnTo>
                    <a:pt x="691" y="160"/>
                  </a:lnTo>
                  <a:lnTo>
                    <a:pt x="701" y="150"/>
                  </a:lnTo>
                  <a:lnTo>
                    <a:pt x="707" y="140"/>
                  </a:lnTo>
                  <a:lnTo>
                    <a:pt x="711" y="129"/>
                  </a:lnTo>
                  <a:lnTo>
                    <a:pt x="713" y="119"/>
                  </a:lnTo>
                  <a:lnTo>
                    <a:pt x="711" y="108"/>
                  </a:lnTo>
                  <a:lnTo>
                    <a:pt x="707" y="98"/>
                  </a:lnTo>
                  <a:lnTo>
                    <a:pt x="701" y="88"/>
                  </a:lnTo>
                  <a:lnTo>
                    <a:pt x="691" y="78"/>
                  </a:lnTo>
                  <a:lnTo>
                    <a:pt x="680" y="68"/>
                  </a:lnTo>
                  <a:lnTo>
                    <a:pt x="666" y="59"/>
                  </a:lnTo>
                  <a:lnTo>
                    <a:pt x="648" y="50"/>
                  </a:lnTo>
                  <a:lnTo>
                    <a:pt x="629" y="42"/>
                  </a:lnTo>
                  <a:lnTo>
                    <a:pt x="609" y="35"/>
                  </a:lnTo>
                  <a:lnTo>
                    <a:pt x="585" y="27"/>
                  </a:lnTo>
                  <a:lnTo>
                    <a:pt x="561" y="21"/>
                  </a:lnTo>
                  <a:lnTo>
                    <a:pt x="534" y="15"/>
                  </a:lnTo>
                  <a:lnTo>
                    <a:pt x="508" y="11"/>
                  </a:lnTo>
                  <a:lnTo>
                    <a:pt x="479" y="6"/>
                  </a:lnTo>
                  <a:lnTo>
                    <a:pt x="448" y="4"/>
                  </a:lnTo>
                  <a:lnTo>
                    <a:pt x="418" y="1"/>
                  </a:lnTo>
                  <a:lnTo>
                    <a:pt x="388" y="0"/>
                  </a:lnTo>
                  <a:lnTo>
                    <a:pt x="356" y="0"/>
                  </a:lnTo>
                  <a:lnTo>
                    <a:pt x="326" y="0"/>
                  </a:lnTo>
                  <a:lnTo>
                    <a:pt x="295" y="1"/>
                  </a:lnTo>
                  <a:lnTo>
                    <a:pt x="264" y="4"/>
                  </a:lnTo>
                  <a:lnTo>
                    <a:pt x="235" y="7"/>
                  </a:lnTo>
                  <a:lnTo>
                    <a:pt x="206" y="11"/>
                  </a:lnTo>
                  <a:lnTo>
                    <a:pt x="178" y="16"/>
                  </a:lnTo>
                  <a:lnTo>
                    <a:pt x="152" y="21"/>
                  </a:lnTo>
                  <a:lnTo>
                    <a:pt x="127" y="27"/>
                  </a:lnTo>
                  <a:lnTo>
                    <a:pt x="104" y="35"/>
                  </a:lnTo>
                  <a:lnTo>
                    <a:pt x="83" y="42"/>
                  </a:lnTo>
                  <a:lnTo>
                    <a:pt x="64" y="51"/>
                  </a:lnTo>
                  <a:lnTo>
                    <a:pt x="48" y="60"/>
                  </a:lnTo>
                  <a:lnTo>
                    <a:pt x="34" y="68"/>
                  </a:lnTo>
                  <a:lnTo>
                    <a:pt x="22" y="78"/>
                  </a:lnTo>
                  <a:lnTo>
                    <a:pt x="12" y="88"/>
                  </a:lnTo>
                  <a:lnTo>
                    <a:pt x="6" y="98"/>
                  </a:lnTo>
                  <a:lnTo>
                    <a:pt x="2" y="109"/>
                  </a:lnTo>
                  <a:lnTo>
                    <a:pt x="0"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51" name="Freeform 12">
              <a:extLst>
                <a:ext uri="{FF2B5EF4-FFF2-40B4-BE49-F238E27FC236}">
                  <a16:creationId xmlns:a16="http://schemas.microsoft.com/office/drawing/2014/main" id="{B29E5762-9367-41AA-84D8-F4FF5A4BAF0C}"/>
                </a:ext>
              </a:extLst>
            </p:cNvPr>
            <p:cNvSpPr>
              <a:spLocks/>
            </p:cNvSpPr>
            <p:nvPr/>
          </p:nvSpPr>
          <p:spPr bwMode="auto">
            <a:xfrm>
              <a:off x="7324725" y="3016250"/>
              <a:ext cx="896938" cy="382588"/>
            </a:xfrm>
            <a:custGeom>
              <a:avLst/>
              <a:gdLst>
                <a:gd name="T0" fmla="*/ 2147483646 w 565"/>
                <a:gd name="T1" fmla="*/ 2147483646 h 241"/>
                <a:gd name="T2" fmla="*/ 2147483646 w 565"/>
                <a:gd name="T3" fmla="*/ 2147483646 h 241"/>
                <a:gd name="T4" fmla="*/ 2147483646 w 565"/>
                <a:gd name="T5" fmla="*/ 2147483646 h 241"/>
                <a:gd name="T6" fmla="*/ 2147483646 w 565"/>
                <a:gd name="T7" fmla="*/ 2147483646 h 241"/>
                <a:gd name="T8" fmla="*/ 2147483646 w 565"/>
                <a:gd name="T9" fmla="*/ 2147483646 h 241"/>
                <a:gd name="T10" fmla="*/ 2147483646 w 565"/>
                <a:gd name="T11" fmla="*/ 2147483646 h 241"/>
                <a:gd name="T12" fmla="*/ 2147483646 w 565"/>
                <a:gd name="T13" fmla="*/ 2147483646 h 241"/>
                <a:gd name="T14" fmla="*/ 2147483646 w 565"/>
                <a:gd name="T15" fmla="*/ 2147483646 h 241"/>
                <a:gd name="T16" fmla="*/ 2147483646 w 565"/>
                <a:gd name="T17" fmla="*/ 2147483646 h 241"/>
                <a:gd name="T18" fmla="*/ 2147483646 w 565"/>
                <a:gd name="T19" fmla="*/ 2147483646 h 241"/>
                <a:gd name="T20" fmla="*/ 2147483646 w 565"/>
                <a:gd name="T21" fmla="*/ 2147483646 h 241"/>
                <a:gd name="T22" fmla="*/ 2147483646 w 565"/>
                <a:gd name="T23" fmla="*/ 2147483646 h 241"/>
                <a:gd name="T24" fmla="*/ 2147483646 w 565"/>
                <a:gd name="T25" fmla="*/ 2147483646 h 241"/>
                <a:gd name="T26" fmla="*/ 2147483646 w 565"/>
                <a:gd name="T27" fmla="*/ 2147483646 h 241"/>
                <a:gd name="T28" fmla="*/ 2147483646 w 565"/>
                <a:gd name="T29" fmla="*/ 2147483646 h 241"/>
                <a:gd name="T30" fmla="*/ 2147483646 w 565"/>
                <a:gd name="T31" fmla="*/ 2147483646 h 241"/>
                <a:gd name="T32" fmla="*/ 2147483646 w 565"/>
                <a:gd name="T33" fmla="*/ 2147483646 h 241"/>
                <a:gd name="T34" fmla="*/ 2147483646 w 565"/>
                <a:gd name="T35" fmla="*/ 2147483646 h 241"/>
                <a:gd name="T36" fmla="*/ 2147483646 w 565"/>
                <a:gd name="T37" fmla="*/ 2147483646 h 241"/>
                <a:gd name="T38" fmla="*/ 2147483646 w 565"/>
                <a:gd name="T39" fmla="*/ 2147483646 h 241"/>
                <a:gd name="T40" fmla="*/ 2147483646 w 565"/>
                <a:gd name="T41" fmla="*/ 2147483646 h 241"/>
                <a:gd name="T42" fmla="*/ 2147483646 w 565"/>
                <a:gd name="T43" fmla="*/ 2147483646 h 241"/>
                <a:gd name="T44" fmla="*/ 2147483646 w 565"/>
                <a:gd name="T45" fmla="*/ 2147483646 h 241"/>
                <a:gd name="T46" fmla="*/ 2147483646 w 565"/>
                <a:gd name="T47" fmla="*/ 2147483646 h 241"/>
                <a:gd name="T48" fmla="*/ 2147483646 w 565"/>
                <a:gd name="T49" fmla="*/ 2147483646 h 241"/>
                <a:gd name="T50" fmla="*/ 2147483646 w 565"/>
                <a:gd name="T51" fmla="*/ 2147483646 h 241"/>
                <a:gd name="T52" fmla="*/ 2147483646 w 565"/>
                <a:gd name="T53" fmla="*/ 2147483646 h 241"/>
                <a:gd name="T54" fmla="*/ 2147483646 w 565"/>
                <a:gd name="T55" fmla="*/ 2147483646 h 241"/>
                <a:gd name="T56" fmla="*/ 2147483646 w 565"/>
                <a:gd name="T57" fmla="*/ 2147483646 h 241"/>
                <a:gd name="T58" fmla="*/ 2147483646 w 565"/>
                <a:gd name="T59" fmla="*/ 2147483646 h 241"/>
                <a:gd name="T60" fmla="*/ 2147483646 w 565"/>
                <a:gd name="T61" fmla="*/ 2147483646 h 241"/>
                <a:gd name="T62" fmla="*/ 2147483646 w 565"/>
                <a:gd name="T63" fmla="*/ 2147483646 h 241"/>
                <a:gd name="T64" fmla="*/ 2147483646 w 565"/>
                <a:gd name="T65" fmla="*/ 2147483646 h 241"/>
                <a:gd name="T66" fmla="*/ 2147483646 w 565"/>
                <a:gd name="T67" fmla="*/ 2147483646 h 241"/>
                <a:gd name="T68" fmla="*/ 2147483646 w 565"/>
                <a:gd name="T69" fmla="*/ 2147483646 h 241"/>
                <a:gd name="T70" fmla="*/ 2147483646 w 565"/>
                <a:gd name="T71" fmla="*/ 2147483646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99"/>
                  </a:lnTo>
                  <a:lnTo>
                    <a:pt x="554" y="89"/>
                  </a:lnTo>
                  <a:lnTo>
                    <a:pt x="547" y="79"/>
                  </a:lnTo>
                  <a:lnTo>
                    <a:pt x="538" y="70"/>
                  </a:lnTo>
                  <a:lnTo>
                    <a:pt x="526" y="60"/>
                  </a:lnTo>
                  <a:lnTo>
                    <a:pt x="513" y="51"/>
                  </a:lnTo>
                  <a:lnTo>
                    <a:pt x="498" y="43"/>
                  </a:lnTo>
                  <a:lnTo>
                    <a:pt x="482" y="35"/>
                  </a:lnTo>
                  <a:lnTo>
                    <a:pt x="463" y="29"/>
                  </a:lnTo>
                  <a:lnTo>
                    <a:pt x="444" y="22"/>
                  </a:lnTo>
                  <a:lnTo>
                    <a:pt x="423" y="16"/>
                  </a:lnTo>
                  <a:lnTo>
                    <a:pt x="401" y="11"/>
                  </a:lnTo>
                  <a:lnTo>
                    <a:pt x="378" y="8"/>
                  </a:lnTo>
                  <a:lnTo>
                    <a:pt x="355" y="4"/>
                  </a:lnTo>
                  <a:lnTo>
                    <a:pt x="331" y="2"/>
                  </a:lnTo>
                  <a:lnTo>
                    <a:pt x="307" y="1"/>
                  </a:lnTo>
                  <a:lnTo>
                    <a:pt x="282" y="0"/>
                  </a:lnTo>
                  <a:lnTo>
                    <a:pt x="257" y="1"/>
                  </a:lnTo>
                  <a:lnTo>
                    <a:pt x="233" y="2"/>
                  </a:lnTo>
                  <a:lnTo>
                    <a:pt x="209" y="4"/>
                  </a:lnTo>
                  <a:lnTo>
                    <a:pt x="186" y="8"/>
                  </a:lnTo>
                  <a:lnTo>
                    <a:pt x="163" y="11"/>
                  </a:lnTo>
                  <a:lnTo>
                    <a:pt x="141" y="16"/>
                  </a:lnTo>
                  <a:lnTo>
                    <a:pt x="120" y="22"/>
                  </a:lnTo>
                  <a:lnTo>
                    <a:pt x="101" y="29"/>
                  </a:lnTo>
                  <a:lnTo>
                    <a:pt x="83" y="35"/>
                  </a:lnTo>
                  <a:lnTo>
                    <a:pt x="66" y="43"/>
                  </a:lnTo>
                  <a:lnTo>
                    <a:pt x="51" y="51"/>
                  </a:lnTo>
                  <a:lnTo>
                    <a:pt x="38" y="60"/>
                  </a:lnTo>
                  <a:lnTo>
                    <a:pt x="26" y="70"/>
                  </a:lnTo>
                  <a:lnTo>
                    <a:pt x="17" y="79"/>
                  </a:lnTo>
                  <a:lnTo>
                    <a:pt x="10" y="89"/>
                  </a:lnTo>
                  <a:lnTo>
                    <a:pt x="4" y="99"/>
                  </a:lnTo>
                  <a:lnTo>
                    <a:pt x="1" y="110"/>
                  </a:lnTo>
                  <a:lnTo>
                    <a:pt x="0" y="120"/>
                  </a:lnTo>
                  <a:lnTo>
                    <a:pt x="1" y="131"/>
                  </a:lnTo>
                  <a:lnTo>
                    <a:pt x="4" y="141"/>
                  </a:lnTo>
                  <a:lnTo>
                    <a:pt x="10" y="151"/>
                  </a:lnTo>
                  <a:lnTo>
                    <a:pt x="17" y="161"/>
                  </a:lnTo>
                  <a:lnTo>
                    <a:pt x="26" y="171"/>
                  </a:lnTo>
                  <a:lnTo>
                    <a:pt x="38" y="180"/>
                  </a:lnTo>
                  <a:lnTo>
                    <a:pt x="51" y="189"/>
                  </a:lnTo>
                  <a:lnTo>
                    <a:pt x="66" y="197"/>
                  </a:lnTo>
                  <a:lnTo>
                    <a:pt x="83" y="205"/>
                  </a:lnTo>
                  <a:lnTo>
                    <a:pt x="101" y="212"/>
                  </a:lnTo>
                  <a:lnTo>
                    <a:pt x="120" y="218"/>
                  </a:lnTo>
                  <a:lnTo>
                    <a:pt x="141" y="224"/>
                  </a:lnTo>
                  <a:lnTo>
                    <a:pt x="163" y="229"/>
                  </a:lnTo>
                  <a:lnTo>
                    <a:pt x="186" y="233"/>
                  </a:lnTo>
                  <a:lnTo>
                    <a:pt x="209" y="236"/>
                  </a:lnTo>
                  <a:lnTo>
                    <a:pt x="233" y="238"/>
                  </a:lnTo>
                  <a:lnTo>
                    <a:pt x="257" y="239"/>
                  </a:lnTo>
                  <a:lnTo>
                    <a:pt x="282" y="240"/>
                  </a:lnTo>
                  <a:lnTo>
                    <a:pt x="307" y="239"/>
                  </a:lnTo>
                  <a:lnTo>
                    <a:pt x="331"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52" name="Freeform 14">
              <a:extLst>
                <a:ext uri="{FF2B5EF4-FFF2-40B4-BE49-F238E27FC236}">
                  <a16:creationId xmlns:a16="http://schemas.microsoft.com/office/drawing/2014/main" id="{7125A849-0F98-40A0-9254-6925D12DD53C}"/>
                </a:ext>
              </a:extLst>
            </p:cNvPr>
            <p:cNvSpPr>
              <a:spLocks/>
            </p:cNvSpPr>
            <p:nvPr/>
          </p:nvSpPr>
          <p:spPr bwMode="auto">
            <a:xfrm>
              <a:off x="7324725" y="3911600"/>
              <a:ext cx="1355725" cy="387350"/>
            </a:xfrm>
            <a:custGeom>
              <a:avLst/>
              <a:gdLst>
                <a:gd name="T0" fmla="*/ 2147483646 w 854"/>
                <a:gd name="T1" fmla="*/ 2147483646 h 244"/>
                <a:gd name="T2" fmla="*/ 2147483646 w 854"/>
                <a:gd name="T3" fmla="*/ 0 h 244"/>
                <a:gd name="T4" fmla="*/ 0 w 854"/>
                <a:gd name="T5" fmla="*/ 0 h 244"/>
                <a:gd name="T6" fmla="*/ 0 w 854"/>
                <a:gd name="T7" fmla="*/ 2147483646 h 244"/>
                <a:gd name="T8" fmla="*/ 2147483646 w 854"/>
                <a:gd name="T9" fmla="*/ 2147483646 h 244"/>
                <a:gd name="T10" fmla="*/ 0 60000 65536"/>
                <a:gd name="T11" fmla="*/ 0 60000 65536"/>
                <a:gd name="T12" fmla="*/ 0 60000 65536"/>
                <a:gd name="T13" fmla="*/ 0 60000 65536"/>
                <a:gd name="T14" fmla="*/ 0 60000 65536"/>
                <a:gd name="T15" fmla="*/ 0 w 854"/>
                <a:gd name="T16" fmla="*/ 0 h 244"/>
                <a:gd name="T17" fmla="*/ 854 w 854"/>
                <a:gd name="T18" fmla="*/ 244 h 244"/>
              </a:gdLst>
              <a:ahLst/>
              <a:cxnLst>
                <a:cxn ang="T10">
                  <a:pos x="T0" y="T1"/>
                </a:cxn>
                <a:cxn ang="T11">
                  <a:pos x="T2" y="T3"/>
                </a:cxn>
                <a:cxn ang="T12">
                  <a:pos x="T4" y="T5"/>
                </a:cxn>
                <a:cxn ang="T13">
                  <a:pos x="T6" y="T7"/>
                </a:cxn>
                <a:cxn ang="T14">
                  <a:pos x="T8" y="T9"/>
                </a:cxn>
              </a:cxnLst>
              <a:rect l="T15" t="T16" r="T17" b="T18"/>
              <a:pathLst>
                <a:path w="854" h="244">
                  <a:moveTo>
                    <a:pt x="853" y="243"/>
                  </a:moveTo>
                  <a:lnTo>
                    <a:pt x="853" y="0"/>
                  </a:lnTo>
                  <a:lnTo>
                    <a:pt x="0" y="0"/>
                  </a:lnTo>
                  <a:lnTo>
                    <a:pt x="0" y="243"/>
                  </a:lnTo>
                  <a:lnTo>
                    <a:pt x="853" y="24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53" name="Freeform 15">
              <a:extLst>
                <a:ext uri="{FF2B5EF4-FFF2-40B4-BE49-F238E27FC236}">
                  <a16:creationId xmlns:a16="http://schemas.microsoft.com/office/drawing/2014/main" id="{B2306119-8101-46E3-895C-8E72BA5EC0F3}"/>
                </a:ext>
              </a:extLst>
            </p:cNvPr>
            <p:cNvSpPr>
              <a:spLocks/>
            </p:cNvSpPr>
            <p:nvPr/>
          </p:nvSpPr>
          <p:spPr bwMode="auto">
            <a:xfrm>
              <a:off x="4191000" y="3911600"/>
              <a:ext cx="896938" cy="392113"/>
            </a:xfrm>
            <a:custGeom>
              <a:avLst/>
              <a:gdLst>
                <a:gd name="T0" fmla="*/ 2147483646 w 565"/>
                <a:gd name="T1" fmla="*/ 2147483646 h 247"/>
                <a:gd name="T2" fmla="*/ 2147483646 w 565"/>
                <a:gd name="T3" fmla="*/ 0 h 247"/>
                <a:gd name="T4" fmla="*/ 0 w 565"/>
                <a:gd name="T5" fmla="*/ 0 h 247"/>
                <a:gd name="T6" fmla="*/ 0 w 565"/>
                <a:gd name="T7" fmla="*/ 2147483646 h 247"/>
                <a:gd name="T8" fmla="*/ 2147483646 w 565"/>
                <a:gd name="T9" fmla="*/ 2147483646 h 247"/>
                <a:gd name="T10" fmla="*/ 0 60000 65536"/>
                <a:gd name="T11" fmla="*/ 0 60000 65536"/>
                <a:gd name="T12" fmla="*/ 0 60000 65536"/>
                <a:gd name="T13" fmla="*/ 0 60000 65536"/>
                <a:gd name="T14" fmla="*/ 0 60000 65536"/>
                <a:gd name="T15" fmla="*/ 0 w 565"/>
                <a:gd name="T16" fmla="*/ 0 h 247"/>
                <a:gd name="T17" fmla="*/ 565 w 565"/>
                <a:gd name="T18" fmla="*/ 247 h 247"/>
              </a:gdLst>
              <a:ahLst/>
              <a:cxnLst>
                <a:cxn ang="T10">
                  <a:pos x="T0" y="T1"/>
                </a:cxn>
                <a:cxn ang="T11">
                  <a:pos x="T2" y="T3"/>
                </a:cxn>
                <a:cxn ang="T12">
                  <a:pos x="T4" y="T5"/>
                </a:cxn>
                <a:cxn ang="T13">
                  <a:pos x="T6" y="T7"/>
                </a:cxn>
                <a:cxn ang="T14">
                  <a:pos x="T8" y="T9"/>
                </a:cxn>
              </a:cxnLst>
              <a:rect l="T15" t="T16" r="T17" b="T18"/>
              <a:pathLst>
                <a:path w="565" h="247">
                  <a:moveTo>
                    <a:pt x="564" y="246"/>
                  </a:moveTo>
                  <a:lnTo>
                    <a:pt x="564" y="0"/>
                  </a:lnTo>
                  <a:lnTo>
                    <a:pt x="0" y="0"/>
                  </a:lnTo>
                  <a:lnTo>
                    <a:pt x="0" y="246"/>
                  </a:lnTo>
                  <a:lnTo>
                    <a:pt x="564" y="24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54" name="Freeform 17">
              <a:extLst>
                <a:ext uri="{FF2B5EF4-FFF2-40B4-BE49-F238E27FC236}">
                  <a16:creationId xmlns:a16="http://schemas.microsoft.com/office/drawing/2014/main" id="{2E2F1AD0-2BD3-4896-AFA3-AAED834AB64D}"/>
                </a:ext>
              </a:extLst>
            </p:cNvPr>
            <p:cNvSpPr>
              <a:spLocks/>
            </p:cNvSpPr>
            <p:nvPr/>
          </p:nvSpPr>
          <p:spPr bwMode="auto">
            <a:xfrm>
              <a:off x="5715000" y="3765550"/>
              <a:ext cx="1301750" cy="627063"/>
            </a:xfrm>
            <a:custGeom>
              <a:avLst/>
              <a:gdLst>
                <a:gd name="T0" fmla="*/ 0 w 820"/>
                <a:gd name="T1" fmla="*/ 2147483646 h 395"/>
                <a:gd name="T2" fmla="*/ 2147483646 w 820"/>
                <a:gd name="T3" fmla="*/ 0 h 395"/>
                <a:gd name="T4" fmla="*/ 2147483646 w 820"/>
                <a:gd name="T5" fmla="*/ 2147483646 h 395"/>
                <a:gd name="T6" fmla="*/ 2147483646 w 820"/>
                <a:gd name="T7" fmla="*/ 2147483646 h 395"/>
                <a:gd name="T8" fmla="*/ 0 w 820"/>
                <a:gd name="T9" fmla="*/ 2147483646 h 395"/>
                <a:gd name="T10" fmla="*/ 0 60000 65536"/>
                <a:gd name="T11" fmla="*/ 0 60000 65536"/>
                <a:gd name="T12" fmla="*/ 0 60000 65536"/>
                <a:gd name="T13" fmla="*/ 0 60000 65536"/>
                <a:gd name="T14" fmla="*/ 0 60000 65536"/>
                <a:gd name="T15" fmla="*/ 0 w 820"/>
                <a:gd name="T16" fmla="*/ 0 h 395"/>
                <a:gd name="T17" fmla="*/ 820 w 820"/>
                <a:gd name="T18" fmla="*/ 395 h 395"/>
              </a:gdLst>
              <a:ahLst/>
              <a:cxnLst>
                <a:cxn ang="T10">
                  <a:pos x="T0" y="T1"/>
                </a:cxn>
                <a:cxn ang="T11">
                  <a:pos x="T2" y="T3"/>
                </a:cxn>
                <a:cxn ang="T12">
                  <a:pos x="T4" y="T5"/>
                </a:cxn>
                <a:cxn ang="T13">
                  <a:pos x="T6" y="T7"/>
                </a:cxn>
                <a:cxn ang="T14">
                  <a:pos x="T8" y="T9"/>
                </a:cxn>
              </a:cxnLst>
              <a:rect l="T15" t="T16" r="T17" b="T18"/>
              <a:pathLst>
                <a:path w="820" h="395">
                  <a:moveTo>
                    <a:pt x="0" y="198"/>
                  </a:moveTo>
                  <a:lnTo>
                    <a:pt x="404" y="0"/>
                  </a:lnTo>
                  <a:lnTo>
                    <a:pt x="819" y="204"/>
                  </a:lnTo>
                  <a:lnTo>
                    <a:pt x="404" y="394"/>
                  </a:lnTo>
                  <a:lnTo>
                    <a:pt x="0" y="198"/>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55" name="Rectangle 18">
              <a:extLst>
                <a:ext uri="{FF2B5EF4-FFF2-40B4-BE49-F238E27FC236}">
                  <a16:creationId xmlns:a16="http://schemas.microsoft.com/office/drawing/2014/main" id="{2C6A0FB9-33A5-4B10-85CC-B442A47F680A}"/>
                </a:ext>
              </a:extLst>
            </p:cNvPr>
            <p:cNvSpPr>
              <a:spLocks noChangeArrowheads="1"/>
            </p:cNvSpPr>
            <p:nvPr/>
          </p:nvSpPr>
          <p:spPr bwMode="auto">
            <a:xfrm>
              <a:off x="8183563" y="3324225"/>
              <a:ext cx="8572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budget</a:t>
              </a:r>
            </a:p>
          </p:txBody>
        </p:sp>
        <p:sp>
          <p:nvSpPr>
            <p:cNvPr id="44056" name="Rectangle 19">
              <a:extLst>
                <a:ext uri="{FF2B5EF4-FFF2-40B4-BE49-F238E27FC236}">
                  <a16:creationId xmlns:a16="http://schemas.microsoft.com/office/drawing/2014/main" id="{C2EDADAC-FE20-4AA2-AC20-D28A3558227D}"/>
                </a:ext>
              </a:extLst>
            </p:cNvPr>
            <p:cNvSpPr>
              <a:spLocks noChangeArrowheads="1"/>
            </p:cNvSpPr>
            <p:nvPr/>
          </p:nvSpPr>
          <p:spPr bwMode="auto">
            <a:xfrm>
              <a:off x="6667500" y="3306763"/>
              <a:ext cx="485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did</a:t>
              </a:r>
            </a:p>
          </p:txBody>
        </p:sp>
        <p:sp>
          <p:nvSpPr>
            <p:cNvPr id="44057" name="Rectangle 20">
              <a:extLst>
                <a:ext uri="{FF2B5EF4-FFF2-40B4-BE49-F238E27FC236}">
                  <a16:creationId xmlns:a16="http://schemas.microsoft.com/office/drawing/2014/main" id="{BEB31B8B-B19C-4D07-91BF-715136815122}"/>
                </a:ext>
              </a:extLst>
            </p:cNvPr>
            <p:cNvSpPr>
              <a:spLocks noChangeArrowheads="1"/>
            </p:cNvSpPr>
            <p:nvPr/>
          </p:nvSpPr>
          <p:spPr bwMode="auto">
            <a:xfrm>
              <a:off x="3633788" y="3286125"/>
              <a:ext cx="485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pid</a:t>
              </a:r>
            </a:p>
          </p:txBody>
        </p:sp>
        <p:sp>
          <p:nvSpPr>
            <p:cNvPr id="44058" name="Rectangle 21">
              <a:extLst>
                <a:ext uri="{FF2B5EF4-FFF2-40B4-BE49-F238E27FC236}">
                  <a16:creationId xmlns:a16="http://schemas.microsoft.com/office/drawing/2014/main" id="{8B823395-69E5-4380-8B8A-1BB9D05D8CB8}"/>
                </a:ext>
              </a:extLst>
            </p:cNvPr>
            <p:cNvSpPr>
              <a:spLocks noChangeArrowheads="1"/>
            </p:cNvSpPr>
            <p:nvPr/>
          </p:nvSpPr>
          <p:spPr bwMode="auto">
            <a:xfrm>
              <a:off x="4171950" y="2922588"/>
              <a:ext cx="1219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started_on</a:t>
              </a:r>
            </a:p>
          </p:txBody>
        </p:sp>
        <p:sp>
          <p:nvSpPr>
            <p:cNvPr id="44059" name="Rectangle 22">
              <a:extLst>
                <a:ext uri="{FF2B5EF4-FFF2-40B4-BE49-F238E27FC236}">
                  <a16:creationId xmlns:a16="http://schemas.microsoft.com/office/drawing/2014/main" id="{D6E7D501-7CAB-4654-B9E8-15BAFC22E72D}"/>
                </a:ext>
              </a:extLst>
            </p:cNvPr>
            <p:cNvSpPr>
              <a:spLocks noChangeArrowheads="1"/>
            </p:cNvSpPr>
            <p:nvPr/>
          </p:nvSpPr>
          <p:spPr bwMode="auto">
            <a:xfrm>
              <a:off x="5157788" y="3295650"/>
              <a:ext cx="9810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pbudget</a:t>
              </a:r>
            </a:p>
          </p:txBody>
        </p:sp>
        <p:sp>
          <p:nvSpPr>
            <p:cNvPr id="44060" name="Rectangle 23">
              <a:extLst>
                <a:ext uri="{FF2B5EF4-FFF2-40B4-BE49-F238E27FC236}">
                  <a16:creationId xmlns:a16="http://schemas.microsoft.com/office/drawing/2014/main" id="{0B300126-31E9-4F89-AE0C-7DB33A78AEEB}"/>
                </a:ext>
              </a:extLst>
            </p:cNvPr>
            <p:cNvSpPr>
              <a:spLocks noChangeArrowheads="1"/>
            </p:cNvSpPr>
            <p:nvPr/>
          </p:nvSpPr>
          <p:spPr bwMode="auto">
            <a:xfrm>
              <a:off x="7359650" y="3041650"/>
              <a:ext cx="835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dname</a:t>
              </a:r>
            </a:p>
          </p:txBody>
        </p:sp>
        <p:sp>
          <p:nvSpPr>
            <p:cNvPr id="44061" name="Rectangle 25">
              <a:extLst>
                <a:ext uri="{FF2B5EF4-FFF2-40B4-BE49-F238E27FC236}">
                  <a16:creationId xmlns:a16="http://schemas.microsoft.com/office/drawing/2014/main" id="{E2E43BAF-F260-4ECF-BC3F-B1195BAFEE4D}"/>
                </a:ext>
              </a:extLst>
            </p:cNvPr>
            <p:cNvSpPr>
              <a:spLocks noChangeArrowheads="1"/>
            </p:cNvSpPr>
            <p:nvPr/>
          </p:nvSpPr>
          <p:spPr bwMode="auto">
            <a:xfrm>
              <a:off x="7239000" y="3924300"/>
              <a:ext cx="1422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Departments</a:t>
              </a:r>
            </a:p>
          </p:txBody>
        </p:sp>
        <p:sp>
          <p:nvSpPr>
            <p:cNvPr id="44062" name="Rectangle 26">
              <a:extLst>
                <a:ext uri="{FF2B5EF4-FFF2-40B4-BE49-F238E27FC236}">
                  <a16:creationId xmlns:a16="http://schemas.microsoft.com/office/drawing/2014/main" id="{E58AE399-40A9-4091-A33B-117977DDC15B}"/>
                </a:ext>
              </a:extLst>
            </p:cNvPr>
            <p:cNvSpPr>
              <a:spLocks noChangeArrowheads="1"/>
            </p:cNvSpPr>
            <p:nvPr/>
          </p:nvSpPr>
          <p:spPr bwMode="auto">
            <a:xfrm>
              <a:off x="4138613" y="3941763"/>
              <a:ext cx="98266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Projects</a:t>
              </a:r>
            </a:p>
          </p:txBody>
        </p:sp>
        <p:sp>
          <p:nvSpPr>
            <p:cNvPr id="44063" name="Rectangle 27">
              <a:extLst>
                <a:ext uri="{FF2B5EF4-FFF2-40B4-BE49-F238E27FC236}">
                  <a16:creationId xmlns:a16="http://schemas.microsoft.com/office/drawing/2014/main" id="{42FFC48F-9AD1-42EC-B117-D2F600F56911}"/>
                </a:ext>
              </a:extLst>
            </p:cNvPr>
            <p:cNvSpPr>
              <a:spLocks noChangeArrowheads="1"/>
            </p:cNvSpPr>
            <p:nvPr/>
          </p:nvSpPr>
          <p:spPr bwMode="auto">
            <a:xfrm>
              <a:off x="5810250" y="3900488"/>
              <a:ext cx="112722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Sponsors</a:t>
              </a:r>
            </a:p>
          </p:txBody>
        </p:sp>
        <p:sp>
          <p:nvSpPr>
            <p:cNvPr id="44064" name="Line 33">
              <a:extLst>
                <a:ext uri="{FF2B5EF4-FFF2-40B4-BE49-F238E27FC236}">
                  <a16:creationId xmlns:a16="http://schemas.microsoft.com/office/drawing/2014/main" id="{ABE93143-7AAA-4B76-A1C6-DD4CC4326ADF}"/>
                </a:ext>
              </a:extLst>
            </p:cNvPr>
            <p:cNvSpPr>
              <a:spLocks noChangeShapeType="1"/>
            </p:cNvSpPr>
            <p:nvPr/>
          </p:nvSpPr>
          <p:spPr bwMode="auto">
            <a:xfrm>
              <a:off x="3832225" y="3694113"/>
              <a:ext cx="611188" cy="2159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5" name="Line 34">
              <a:extLst>
                <a:ext uri="{FF2B5EF4-FFF2-40B4-BE49-F238E27FC236}">
                  <a16:creationId xmlns:a16="http://schemas.microsoft.com/office/drawing/2014/main" id="{C560A708-D5FA-4A1B-809D-FC262C4D61CC}"/>
                </a:ext>
              </a:extLst>
            </p:cNvPr>
            <p:cNvSpPr>
              <a:spLocks noChangeShapeType="1"/>
            </p:cNvSpPr>
            <p:nvPr/>
          </p:nvSpPr>
          <p:spPr bwMode="auto">
            <a:xfrm>
              <a:off x="4721225" y="3294063"/>
              <a:ext cx="9525" cy="59372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6" name="Line 35">
              <a:extLst>
                <a:ext uri="{FF2B5EF4-FFF2-40B4-BE49-F238E27FC236}">
                  <a16:creationId xmlns:a16="http://schemas.microsoft.com/office/drawing/2014/main" id="{384C76A3-BDA1-412D-9966-44FFEFD522FE}"/>
                </a:ext>
              </a:extLst>
            </p:cNvPr>
            <p:cNvSpPr>
              <a:spLocks noChangeShapeType="1"/>
            </p:cNvSpPr>
            <p:nvPr/>
          </p:nvSpPr>
          <p:spPr bwMode="auto">
            <a:xfrm flipH="1">
              <a:off x="4946650" y="3694113"/>
              <a:ext cx="606425" cy="2159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7" name="Line 36">
              <a:extLst>
                <a:ext uri="{FF2B5EF4-FFF2-40B4-BE49-F238E27FC236}">
                  <a16:creationId xmlns:a16="http://schemas.microsoft.com/office/drawing/2014/main" id="{4C60DA1C-5007-4F68-B654-0B19FE520ED2}"/>
                </a:ext>
              </a:extLst>
            </p:cNvPr>
            <p:cNvSpPr>
              <a:spLocks noChangeShapeType="1"/>
            </p:cNvSpPr>
            <p:nvPr/>
          </p:nvSpPr>
          <p:spPr bwMode="auto">
            <a:xfrm>
              <a:off x="6970713" y="3679825"/>
              <a:ext cx="490537" cy="230188"/>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8" name="Line 37">
              <a:extLst>
                <a:ext uri="{FF2B5EF4-FFF2-40B4-BE49-F238E27FC236}">
                  <a16:creationId xmlns:a16="http://schemas.microsoft.com/office/drawing/2014/main" id="{CEF23576-A2E6-44B9-BE20-A51D998D35E8}"/>
                </a:ext>
              </a:extLst>
            </p:cNvPr>
            <p:cNvSpPr>
              <a:spLocks noChangeShapeType="1"/>
            </p:cNvSpPr>
            <p:nvPr/>
          </p:nvSpPr>
          <p:spPr bwMode="auto">
            <a:xfrm>
              <a:off x="7756525" y="3405188"/>
              <a:ext cx="0" cy="5207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9" name="Line 38">
              <a:extLst>
                <a:ext uri="{FF2B5EF4-FFF2-40B4-BE49-F238E27FC236}">
                  <a16:creationId xmlns:a16="http://schemas.microsoft.com/office/drawing/2014/main" id="{CF24BAEE-A0FC-40CE-A5AE-51B491FF7B03}"/>
                </a:ext>
              </a:extLst>
            </p:cNvPr>
            <p:cNvSpPr>
              <a:spLocks noChangeShapeType="1"/>
            </p:cNvSpPr>
            <p:nvPr/>
          </p:nvSpPr>
          <p:spPr bwMode="auto">
            <a:xfrm flipH="1">
              <a:off x="8147050" y="3694113"/>
              <a:ext cx="347663" cy="23177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0" name="Line 51">
              <a:extLst>
                <a:ext uri="{FF2B5EF4-FFF2-40B4-BE49-F238E27FC236}">
                  <a16:creationId xmlns:a16="http://schemas.microsoft.com/office/drawing/2014/main" id="{47D102FA-994E-4E7C-B508-E93E0F6B5D3E}"/>
                </a:ext>
              </a:extLst>
            </p:cNvPr>
            <p:cNvSpPr>
              <a:spLocks noChangeShapeType="1"/>
            </p:cNvSpPr>
            <p:nvPr/>
          </p:nvSpPr>
          <p:spPr bwMode="auto">
            <a:xfrm flipH="1">
              <a:off x="5070475" y="4083050"/>
              <a:ext cx="658813"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1" name="Line 52">
              <a:extLst>
                <a:ext uri="{FF2B5EF4-FFF2-40B4-BE49-F238E27FC236}">
                  <a16:creationId xmlns:a16="http://schemas.microsoft.com/office/drawing/2014/main" id="{C86BC14A-BC4A-41E5-91A7-85696787F097}"/>
                </a:ext>
              </a:extLst>
            </p:cNvPr>
            <p:cNvSpPr>
              <a:spLocks noChangeShapeType="1"/>
            </p:cNvSpPr>
            <p:nvPr/>
          </p:nvSpPr>
          <p:spPr bwMode="auto">
            <a:xfrm>
              <a:off x="7016750" y="4083050"/>
              <a:ext cx="307975"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2" name="Freeform 53">
              <a:extLst>
                <a:ext uri="{FF2B5EF4-FFF2-40B4-BE49-F238E27FC236}">
                  <a16:creationId xmlns:a16="http://schemas.microsoft.com/office/drawing/2014/main" id="{9BB8FC9B-CE83-466E-AB6C-8C6242301B8E}"/>
                </a:ext>
              </a:extLst>
            </p:cNvPr>
            <p:cNvSpPr>
              <a:spLocks/>
            </p:cNvSpPr>
            <p:nvPr/>
          </p:nvSpPr>
          <p:spPr bwMode="auto">
            <a:xfrm>
              <a:off x="6019800" y="2895600"/>
              <a:ext cx="896938"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0 h 240"/>
                <a:gd name="T18" fmla="*/ 2147483646 w 565"/>
                <a:gd name="T19" fmla="*/ 0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2147483646 h 240"/>
                <a:gd name="T54" fmla="*/ 2147483646 w 565"/>
                <a:gd name="T55" fmla="*/ 2147483646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73" name="Rectangle 54">
              <a:extLst>
                <a:ext uri="{FF2B5EF4-FFF2-40B4-BE49-F238E27FC236}">
                  <a16:creationId xmlns:a16="http://schemas.microsoft.com/office/drawing/2014/main" id="{E9533555-A830-4AFA-9E82-D6969CD3D094}"/>
                </a:ext>
              </a:extLst>
            </p:cNvPr>
            <p:cNvSpPr>
              <a:spLocks noChangeArrowheads="1"/>
            </p:cNvSpPr>
            <p:nvPr/>
          </p:nvSpPr>
          <p:spPr bwMode="auto">
            <a:xfrm>
              <a:off x="6172200" y="2895600"/>
              <a:ext cx="7000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since</a:t>
              </a:r>
            </a:p>
          </p:txBody>
        </p:sp>
        <p:sp>
          <p:nvSpPr>
            <p:cNvPr id="44074" name="Line 55">
              <a:extLst>
                <a:ext uri="{FF2B5EF4-FFF2-40B4-BE49-F238E27FC236}">
                  <a16:creationId xmlns:a16="http://schemas.microsoft.com/office/drawing/2014/main" id="{71163788-9F69-4387-85BC-B1892D7F198C}"/>
                </a:ext>
              </a:extLst>
            </p:cNvPr>
            <p:cNvSpPr>
              <a:spLocks noChangeShapeType="1"/>
            </p:cNvSpPr>
            <p:nvPr/>
          </p:nvSpPr>
          <p:spPr bwMode="auto">
            <a:xfrm flipV="1">
              <a:off x="6400800" y="3276600"/>
              <a:ext cx="76200" cy="5334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37" name="TextBox 1">
            <a:extLst>
              <a:ext uri="{FF2B5EF4-FFF2-40B4-BE49-F238E27FC236}">
                <a16:creationId xmlns:a16="http://schemas.microsoft.com/office/drawing/2014/main" id="{8EB9070F-2A2D-4AAA-A979-A45F826B2D87}"/>
              </a:ext>
            </a:extLst>
          </p:cNvPr>
          <p:cNvSpPr txBox="1">
            <a:spLocks noChangeArrowheads="1"/>
          </p:cNvSpPr>
          <p:nvPr/>
        </p:nvSpPr>
        <p:spPr bwMode="auto">
          <a:xfrm>
            <a:off x="693738" y="366713"/>
            <a:ext cx="7883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latin typeface="Comic Sans MS" panose="030F0702030302020204" pitchFamily="66" charset="0"/>
                <a:ea typeface="MS PGothic" panose="020B0600070205080204" pitchFamily="34" charset="-128"/>
              </a:rPr>
              <a:t>Aggregation with no total participation from Sponsors</a:t>
            </a:r>
          </a:p>
        </p:txBody>
      </p:sp>
      <p:sp>
        <p:nvSpPr>
          <p:cNvPr id="44038" name="TextBox 3">
            <a:extLst>
              <a:ext uri="{FF2B5EF4-FFF2-40B4-BE49-F238E27FC236}">
                <a16:creationId xmlns:a16="http://schemas.microsoft.com/office/drawing/2014/main" id="{F1B8AF7B-7C1C-461E-B13A-8D9F96B7929A}"/>
              </a:ext>
            </a:extLst>
          </p:cNvPr>
          <p:cNvSpPr txBox="1">
            <a:spLocks noChangeArrowheads="1"/>
          </p:cNvSpPr>
          <p:nvPr/>
        </p:nvSpPr>
        <p:spPr bwMode="auto">
          <a:xfrm>
            <a:off x="506413" y="6137275"/>
            <a:ext cx="7208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latin typeface="Comic Sans MS" panose="030F0702030302020204" pitchFamily="66" charset="0"/>
                <a:ea typeface="MS PGothic" panose="020B0600070205080204" pitchFamily="34" charset="-128"/>
              </a:rPr>
              <a:t>We need </a:t>
            </a:r>
            <a:r>
              <a:rPr lang="en-US" altLang="en-US" sz="2400">
                <a:solidFill>
                  <a:srgbClr val="FF0000"/>
                </a:solidFill>
                <a:latin typeface="Comic Sans MS" panose="030F0702030302020204" pitchFamily="66" charset="0"/>
                <a:ea typeface="MS PGothic" panose="020B0600070205080204" pitchFamily="34" charset="-128"/>
              </a:rPr>
              <a:t>both monitors table and sponsors </a:t>
            </a:r>
            <a:r>
              <a:rPr lang="en-US" altLang="en-US" sz="2400">
                <a:latin typeface="Comic Sans MS" panose="030F0702030302020204" pitchFamily="66" charset="0"/>
                <a:ea typeface="MS PGothic" panose="020B0600070205080204" pitchFamily="34" charset="-128"/>
              </a:rPr>
              <a:t>table.</a:t>
            </a:r>
          </a:p>
        </p:txBody>
      </p:sp>
      <p:sp>
        <p:nvSpPr>
          <p:cNvPr id="44039" name="TextBox 4">
            <a:extLst>
              <a:ext uri="{FF2B5EF4-FFF2-40B4-BE49-F238E27FC236}">
                <a16:creationId xmlns:a16="http://schemas.microsoft.com/office/drawing/2014/main" id="{A645363B-A956-4BB0-B06A-414BF6B3A142}"/>
              </a:ext>
            </a:extLst>
          </p:cNvPr>
          <p:cNvSpPr txBox="1">
            <a:spLocks noChangeArrowheads="1"/>
          </p:cNvSpPr>
          <p:nvPr/>
        </p:nvSpPr>
        <p:spPr bwMode="auto">
          <a:xfrm>
            <a:off x="4814888" y="1033463"/>
            <a:ext cx="4329112"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dirty="0">
                <a:latin typeface="Times New Roman" panose="02020603050405020304" pitchFamily="18" charset="0"/>
                <a:ea typeface="MS PGothic" panose="020B0600070205080204" pitchFamily="34" charset="-128"/>
              </a:rPr>
              <a:t>monitors(</a:t>
            </a:r>
            <a:r>
              <a:rPr lang="en-US" altLang="en-US" sz="1600" dirty="0" err="1">
                <a:latin typeface="Times New Roman" panose="02020603050405020304" pitchFamily="18" charset="0"/>
                <a:ea typeface="MS PGothic" panose="020B0600070205080204" pitchFamily="34" charset="-128"/>
              </a:rPr>
              <a:t>essn</a:t>
            </a:r>
            <a:r>
              <a:rPr lang="en-US" altLang="en-US" sz="1600" dirty="0">
                <a:latin typeface="Times New Roman" panose="02020603050405020304" pitchFamily="18" charset="0"/>
                <a:ea typeface="MS PGothic" panose="020B0600070205080204" pitchFamily="34" charset="-128"/>
              </a:rPr>
              <a:t>, </a:t>
            </a:r>
            <a:r>
              <a:rPr lang="en-US" altLang="en-US" sz="1600" dirty="0" err="1">
                <a:latin typeface="Times New Roman" panose="02020603050405020304" pitchFamily="18" charset="0"/>
                <a:ea typeface="MS PGothic" panose="020B0600070205080204" pitchFamily="34" charset="-128"/>
              </a:rPr>
              <a:t>pid</a:t>
            </a:r>
            <a:r>
              <a:rPr lang="en-US" altLang="en-US" sz="1600" dirty="0">
                <a:latin typeface="Times New Roman" panose="02020603050405020304" pitchFamily="18" charset="0"/>
                <a:ea typeface="MS PGothic" panose="020B0600070205080204" pitchFamily="34" charset="-128"/>
              </a:rPr>
              <a:t>, did, until, </a:t>
            </a:r>
          </a:p>
          <a:p>
            <a:pPr eaLnBrk="1" hangingPunct="1"/>
            <a:r>
              <a:rPr lang="en-US" altLang="en-US" sz="1600" dirty="0">
                <a:latin typeface="Times New Roman" panose="02020603050405020304" pitchFamily="18" charset="0"/>
                <a:ea typeface="MS PGothic" panose="020B0600070205080204" pitchFamily="34" charset="-128"/>
              </a:rPr>
              <a:t>primary key(</a:t>
            </a:r>
            <a:r>
              <a:rPr lang="en-US" altLang="en-US" sz="1600" dirty="0" err="1">
                <a:latin typeface="Times New Roman" panose="02020603050405020304" pitchFamily="18" charset="0"/>
                <a:ea typeface="MS PGothic" panose="020B0600070205080204" pitchFamily="34" charset="-128"/>
              </a:rPr>
              <a:t>essn,pid,did</a:t>
            </a:r>
            <a:r>
              <a:rPr lang="en-US" altLang="en-US" sz="1600" dirty="0">
                <a:latin typeface="Times New Roman" panose="02020603050405020304" pitchFamily="18" charset="0"/>
                <a:ea typeface="MS PGothic" panose="020B0600070205080204" pitchFamily="34" charset="-128"/>
              </a:rPr>
              <a:t>)</a:t>
            </a:r>
          </a:p>
          <a:p>
            <a:pPr eaLnBrk="1" hangingPunct="1"/>
            <a:r>
              <a:rPr lang="en-US" altLang="en-US" sz="1600" dirty="0">
                <a:latin typeface="Times New Roman" panose="02020603050405020304" pitchFamily="18" charset="0"/>
                <a:ea typeface="MS PGothic" panose="020B0600070205080204" pitchFamily="34" charset="-128"/>
              </a:rPr>
              <a:t>foreign key(</a:t>
            </a:r>
            <a:r>
              <a:rPr lang="en-US" altLang="en-US" sz="1600" dirty="0" err="1">
                <a:latin typeface="Times New Roman" panose="02020603050405020304" pitchFamily="18" charset="0"/>
                <a:ea typeface="MS PGothic" panose="020B0600070205080204" pitchFamily="34" charset="-128"/>
              </a:rPr>
              <a:t>essn</a:t>
            </a:r>
            <a:r>
              <a:rPr lang="en-US" altLang="en-US" sz="1600" dirty="0">
                <a:latin typeface="Times New Roman" panose="02020603050405020304" pitchFamily="18" charset="0"/>
                <a:ea typeface="MS PGothic" panose="020B0600070205080204" pitchFamily="34" charset="-128"/>
              </a:rPr>
              <a:t>) references employees(</a:t>
            </a:r>
            <a:r>
              <a:rPr lang="en-US" altLang="en-US" sz="1600" dirty="0" err="1">
                <a:latin typeface="Times New Roman" panose="02020603050405020304" pitchFamily="18" charset="0"/>
                <a:ea typeface="MS PGothic" panose="020B0600070205080204" pitchFamily="34" charset="-128"/>
              </a:rPr>
              <a:t>ssn</a:t>
            </a:r>
            <a:r>
              <a:rPr lang="en-US" altLang="en-US" sz="1600" dirty="0">
                <a:latin typeface="Times New Roman" panose="02020603050405020304" pitchFamily="18" charset="0"/>
                <a:ea typeface="MS PGothic" panose="020B0600070205080204" pitchFamily="34" charset="-128"/>
              </a:rPr>
              <a:t>)</a:t>
            </a:r>
          </a:p>
          <a:p>
            <a:pPr eaLnBrk="1" hangingPunct="1"/>
            <a:r>
              <a:rPr lang="en-US" altLang="en-US" sz="1600" dirty="0">
                <a:solidFill>
                  <a:srgbClr val="C00000"/>
                </a:solidFill>
                <a:latin typeface="Times New Roman" panose="02020603050405020304" pitchFamily="18" charset="0"/>
                <a:ea typeface="MS PGothic" panose="020B0600070205080204" pitchFamily="34" charset="-128"/>
              </a:rPr>
              <a:t>foreign key(</a:t>
            </a:r>
            <a:r>
              <a:rPr lang="en-US" altLang="en-US" sz="1600" dirty="0" err="1">
                <a:solidFill>
                  <a:srgbClr val="C00000"/>
                </a:solidFill>
                <a:latin typeface="Times New Roman" panose="02020603050405020304" pitchFamily="18" charset="0"/>
                <a:ea typeface="MS PGothic" panose="020B0600070205080204" pitchFamily="34" charset="-128"/>
              </a:rPr>
              <a:t>pid,did</a:t>
            </a:r>
            <a:r>
              <a:rPr lang="en-US" altLang="en-US" sz="1600" dirty="0">
                <a:solidFill>
                  <a:srgbClr val="C00000"/>
                </a:solidFill>
                <a:latin typeface="Times New Roman" panose="02020603050405020304" pitchFamily="18" charset="0"/>
                <a:ea typeface="MS PGothic" panose="020B0600070205080204" pitchFamily="34" charset="-128"/>
              </a:rPr>
              <a:t>) references sponsors(</a:t>
            </a:r>
            <a:r>
              <a:rPr lang="en-US" altLang="en-US" sz="1600" dirty="0" err="1">
                <a:solidFill>
                  <a:srgbClr val="C00000"/>
                </a:solidFill>
                <a:latin typeface="Times New Roman" panose="02020603050405020304" pitchFamily="18" charset="0"/>
                <a:ea typeface="MS PGothic" panose="020B0600070205080204" pitchFamily="34" charset="-128"/>
              </a:rPr>
              <a:t>pid,did</a:t>
            </a:r>
            <a:r>
              <a:rPr lang="en-US" altLang="en-US" sz="1600" dirty="0">
                <a:solidFill>
                  <a:srgbClr val="C00000"/>
                </a:solidFill>
                <a:latin typeface="Times New Roman" panose="02020603050405020304" pitchFamily="18" charset="0"/>
                <a:ea typeface="MS PGothic" panose="020B0600070205080204" pitchFamily="34" charset="-128"/>
              </a:rPr>
              <a:t>)</a:t>
            </a:r>
          </a:p>
        </p:txBody>
      </p:sp>
      <p:sp>
        <p:nvSpPr>
          <p:cNvPr id="44040" name="Rectangle 5">
            <a:extLst>
              <a:ext uri="{FF2B5EF4-FFF2-40B4-BE49-F238E27FC236}">
                <a16:creationId xmlns:a16="http://schemas.microsoft.com/office/drawing/2014/main" id="{80F4CEBA-880A-4E9C-91BD-B5386A121510}"/>
              </a:ext>
            </a:extLst>
          </p:cNvPr>
          <p:cNvSpPr>
            <a:spLocks noChangeArrowheads="1"/>
          </p:cNvSpPr>
          <p:nvPr/>
        </p:nvSpPr>
        <p:spPr bwMode="auto">
          <a:xfrm>
            <a:off x="6091238" y="2489200"/>
            <a:ext cx="2743200" cy="13843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a:latin typeface="Times New Roman" panose="02020603050405020304" pitchFamily="18" charset="0"/>
                <a:ea typeface="MS PGothic" panose="020B0600070205080204" pitchFamily="34" charset="-128"/>
              </a:rPr>
              <a:t>sponsors(pid, did, since, </a:t>
            </a:r>
          </a:p>
          <a:p>
            <a:pPr eaLnBrk="1" hangingPunct="1"/>
            <a:r>
              <a:rPr lang="en-US" altLang="en-US" sz="1400">
                <a:latin typeface="Times New Roman" panose="02020603050405020304" pitchFamily="18" charset="0"/>
                <a:ea typeface="MS PGothic" panose="020B0600070205080204" pitchFamily="34" charset="-128"/>
              </a:rPr>
              <a:t>primary key(pid,did),</a:t>
            </a:r>
          </a:p>
          <a:p>
            <a:pPr eaLnBrk="1" hangingPunct="1"/>
            <a:r>
              <a:rPr lang="en-US" altLang="en-US" sz="1400">
                <a:latin typeface="Times New Roman" panose="02020603050405020304" pitchFamily="18" charset="0"/>
                <a:ea typeface="MS PGothic" panose="020B0600070205080204" pitchFamily="34" charset="-128"/>
              </a:rPr>
              <a:t>foreign key(pid) references projects(pid),</a:t>
            </a:r>
          </a:p>
          <a:p>
            <a:pPr eaLnBrk="1" hangingPunct="1"/>
            <a:r>
              <a:rPr lang="en-US" altLang="en-US" sz="1400">
                <a:latin typeface="Times New Roman" panose="02020603050405020304" pitchFamily="18" charset="0"/>
                <a:ea typeface="MS PGothic" panose="020B0600070205080204" pitchFamily="34" charset="-128"/>
              </a:rPr>
              <a:t>foreign key(did) references departments(did),</a:t>
            </a:r>
          </a:p>
        </p:txBody>
      </p:sp>
      <p:sp>
        <p:nvSpPr>
          <p:cNvPr id="44041" name="Rectangle 1">
            <a:extLst>
              <a:ext uri="{FF2B5EF4-FFF2-40B4-BE49-F238E27FC236}">
                <a16:creationId xmlns:a16="http://schemas.microsoft.com/office/drawing/2014/main" id="{C4B0D90F-44DC-4349-A3B0-C2AA460908B0}"/>
              </a:ext>
            </a:extLst>
          </p:cNvPr>
          <p:cNvSpPr>
            <a:spLocks noChangeArrowheads="1"/>
          </p:cNvSpPr>
          <p:nvPr/>
        </p:nvSpPr>
        <p:spPr bwMode="auto">
          <a:xfrm>
            <a:off x="6537325" y="4278313"/>
            <a:ext cx="22923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dirty="0">
                <a:latin typeface="Times New Roman" panose="02020603050405020304" pitchFamily="18" charset="0"/>
                <a:ea typeface="MS PGothic" panose="020B0600070205080204" pitchFamily="34" charset="-128"/>
              </a:rPr>
              <a:t>Need database triggers to enforce the total participation of departments in Sponsors relationship set.</a:t>
            </a:r>
          </a:p>
        </p:txBody>
      </p:sp>
      <p:sp>
        <p:nvSpPr>
          <p:cNvPr id="59" name="Rectangle 58">
            <a:extLst>
              <a:ext uri="{FF2B5EF4-FFF2-40B4-BE49-F238E27FC236}">
                <a16:creationId xmlns:a16="http://schemas.microsoft.com/office/drawing/2014/main" id="{B424CA2E-E576-48C9-8860-113DE31D1804}"/>
              </a:ext>
            </a:extLst>
          </p:cNvPr>
          <p:cNvSpPr/>
          <p:nvPr/>
        </p:nvSpPr>
        <p:spPr>
          <a:xfrm>
            <a:off x="4697413" y="795338"/>
            <a:ext cx="2286000" cy="285750"/>
          </a:xfrm>
          <a:prstGeom prst="rect">
            <a:avLst/>
          </a:prstGeom>
        </p:spPr>
        <p:txBody>
          <a:bodyPr>
            <a:spAutoFit/>
          </a:bodyPr>
          <a:lstStyle/>
          <a:p>
            <a:pPr eaLnBrk="1" fontAlgn="auto" hangingPunct="1">
              <a:lnSpc>
                <a:spcPct val="90000"/>
              </a:lnSpc>
              <a:spcBef>
                <a:spcPts val="0"/>
              </a:spcBef>
              <a:spcAft>
                <a:spcPts val="0"/>
              </a:spcAft>
              <a:defRPr/>
            </a:pPr>
            <a:r>
              <a:rPr lang="en-US" altLang="en-US" sz="1400" dirty="0">
                <a:solidFill>
                  <a:schemeClr val="accent2"/>
                </a:solidFill>
                <a:latin typeface="+mn-lt"/>
              </a:rPr>
              <a:t>Attribute types are omit!</a:t>
            </a:r>
            <a:endParaRPr lang="en-US" sz="1600" dirty="0">
              <a:latin typeface="+mn-lt"/>
            </a:endParaRPr>
          </a:p>
        </p:txBody>
      </p:sp>
      <p:sp>
        <p:nvSpPr>
          <p:cNvPr id="44043" name="Rectangle 5">
            <a:extLst>
              <a:ext uri="{FF2B5EF4-FFF2-40B4-BE49-F238E27FC236}">
                <a16:creationId xmlns:a16="http://schemas.microsoft.com/office/drawing/2014/main" id="{C6BB66B4-9F70-479A-B32B-621B9BA99FD2}"/>
              </a:ext>
            </a:extLst>
          </p:cNvPr>
          <p:cNvSpPr>
            <a:spLocks noChangeArrowheads="1"/>
          </p:cNvSpPr>
          <p:nvPr/>
        </p:nvSpPr>
        <p:spPr bwMode="auto">
          <a:xfrm>
            <a:off x="433388" y="1055688"/>
            <a:ext cx="1458912" cy="73818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a:latin typeface="Times New Roman" panose="02020603050405020304" pitchFamily="18" charset="0"/>
                <a:ea typeface="MS PGothic" panose="020B0600070205080204" pitchFamily="34" charset="-128"/>
              </a:rPr>
              <a:t>employees (ssn, </a:t>
            </a:r>
          </a:p>
          <a:p>
            <a:pPr eaLnBrk="1" hangingPunct="1"/>
            <a:r>
              <a:rPr lang="en-US" altLang="en-US" sz="1400">
                <a:latin typeface="Times New Roman" panose="02020603050405020304" pitchFamily="18" charset="0"/>
                <a:ea typeface="MS PGothic" panose="020B0600070205080204" pitchFamily="34" charset="-128"/>
              </a:rPr>
              <a:t>name, lot, </a:t>
            </a:r>
          </a:p>
          <a:p>
            <a:pPr eaLnBrk="1" hangingPunct="1"/>
            <a:r>
              <a:rPr lang="en-US" altLang="en-US" sz="1400">
                <a:latin typeface="Times New Roman" panose="02020603050405020304" pitchFamily="18" charset="0"/>
                <a:ea typeface="MS PGothic" panose="020B0600070205080204" pitchFamily="34" charset="-128"/>
              </a:rPr>
              <a:t>primary key(ssn))</a:t>
            </a:r>
          </a:p>
        </p:txBody>
      </p:sp>
      <p:sp>
        <p:nvSpPr>
          <p:cNvPr id="44044" name="Rectangle 5">
            <a:extLst>
              <a:ext uri="{FF2B5EF4-FFF2-40B4-BE49-F238E27FC236}">
                <a16:creationId xmlns:a16="http://schemas.microsoft.com/office/drawing/2014/main" id="{F19D5DD6-936B-4F87-B00C-EE372AE5EF1D}"/>
              </a:ext>
            </a:extLst>
          </p:cNvPr>
          <p:cNvSpPr>
            <a:spLocks noChangeArrowheads="1"/>
          </p:cNvSpPr>
          <p:nvPr/>
        </p:nvSpPr>
        <p:spPr bwMode="auto">
          <a:xfrm>
            <a:off x="433388" y="1978025"/>
            <a:ext cx="1458912" cy="7397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a:latin typeface="Times New Roman" panose="02020603050405020304" pitchFamily="18" charset="0"/>
                <a:ea typeface="MS PGothic" panose="020B0600070205080204" pitchFamily="34" charset="-128"/>
              </a:rPr>
              <a:t>departments(did, dname, budget,</a:t>
            </a:r>
          </a:p>
          <a:p>
            <a:pPr eaLnBrk="1" hangingPunct="1"/>
            <a:r>
              <a:rPr lang="en-US" altLang="en-US" sz="1400">
                <a:latin typeface="Times New Roman" panose="02020603050405020304" pitchFamily="18" charset="0"/>
                <a:ea typeface="MS PGothic" panose="020B0600070205080204" pitchFamily="34" charset="-128"/>
              </a:rPr>
              <a:t>primary key(did))</a:t>
            </a:r>
          </a:p>
        </p:txBody>
      </p:sp>
      <p:sp>
        <p:nvSpPr>
          <p:cNvPr id="44045" name="Rectangle 5">
            <a:extLst>
              <a:ext uri="{FF2B5EF4-FFF2-40B4-BE49-F238E27FC236}">
                <a16:creationId xmlns:a16="http://schemas.microsoft.com/office/drawing/2014/main" id="{A2697366-6F16-46DC-A969-71C648D9F410}"/>
              </a:ext>
            </a:extLst>
          </p:cNvPr>
          <p:cNvSpPr>
            <a:spLocks noChangeArrowheads="1"/>
          </p:cNvSpPr>
          <p:nvPr/>
        </p:nvSpPr>
        <p:spPr bwMode="auto">
          <a:xfrm>
            <a:off x="433388" y="2854325"/>
            <a:ext cx="1458912" cy="95408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a:latin typeface="Times New Roman" panose="02020603050405020304" pitchFamily="18" charset="0"/>
                <a:ea typeface="MS PGothic" panose="020B0600070205080204" pitchFamily="34" charset="-128"/>
              </a:rPr>
              <a:t>projects(pid, pbudget, started_on</a:t>
            </a:r>
          </a:p>
          <a:p>
            <a:pPr eaLnBrk="1" hangingPunct="1"/>
            <a:r>
              <a:rPr lang="en-US" altLang="en-US" sz="1400">
                <a:latin typeface="Times New Roman" panose="02020603050405020304" pitchFamily="18" charset="0"/>
                <a:ea typeface="MS PGothic" panose="020B0600070205080204" pitchFamily="34" charset="-128"/>
              </a:rPr>
              <a:t>primary key(pid))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a:extLst>
              <a:ext uri="{FF2B5EF4-FFF2-40B4-BE49-F238E27FC236}">
                <a16:creationId xmlns:a16="http://schemas.microsoft.com/office/drawing/2014/main" id="{60CA0C6D-AF7C-48AC-9EB9-487807AE3C67}"/>
              </a:ext>
            </a:extLst>
          </p:cNvPr>
          <p:cNvGrpSpPr>
            <a:grpSpLocks/>
          </p:cNvGrpSpPr>
          <p:nvPr/>
        </p:nvGrpSpPr>
        <p:grpSpPr bwMode="auto">
          <a:xfrm>
            <a:off x="1981200" y="1027113"/>
            <a:ext cx="3008313" cy="2654300"/>
            <a:chOff x="4800600" y="98425"/>
            <a:chExt cx="3008313" cy="2654300"/>
          </a:xfrm>
        </p:grpSpPr>
        <p:grpSp>
          <p:nvGrpSpPr>
            <p:cNvPr id="46117" name="Group 2">
              <a:extLst>
                <a:ext uri="{FF2B5EF4-FFF2-40B4-BE49-F238E27FC236}">
                  <a16:creationId xmlns:a16="http://schemas.microsoft.com/office/drawing/2014/main" id="{EA94F0B1-A6DB-4C8E-9DA4-DD2533C58736}"/>
                </a:ext>
              </a:extLst>
            </p:cNvPr>
            <p:cNvGrpSpPr>
              <a:grpSpLocks/>
            </p:cNvGrpSpPr>
            <p:nvPr/>
          </p:nvGrpSpPr>
          <p:grpSpPr bwMode="auto">
            <a:xfrm>
              <a:off x="4800600" y="98425"/>
              <a:ext cx="3008313" cy="2282825"/>
              <a:chOff x="4800600" y="98425"/>
              <a:chExt cx="3008313" cy="2282825"/>
            </a:xfrm>
          </p:grpSpPr>
          <p:sp>
            <p:nvSpPr>
              <p:cNvPr id="46119" name="Freeform 13">
                <a:extLst>
                  <a:ext uri="{FF2B5EF4-FFF2-40B4-BE49-F238E27FC236}">
                    <a16:creationId xmlns:a16="http://schemas.microsoft.com/office/drawing/2014/main" id="{1B7039E8-DDDC-42F6-BA91-F13CC9462D75}"/>
                  </a:ext>
                </a:extLst>
              </p:cNvPr>
              <p:cNvSpPr>
                <a:spLocks/>
              </p:cNvSpPr>
              <p:nvPr/>
            </p:nvSpPr>
            <p:spPr bwMode="auto">
              <a:xfrm>
                <a:off x="6910388" y="1887538"/>
                <a:ext cx="898525" cy="382587"/>
              </a:xfrm>
              <a:custGeom>
                <a:avLst/>
                <a:gdLst>
                  <a:gd name="T0" fmla="*/ 2147483646 w 566"/>
                  <a:gd name="T1" fmla="*/ 2147483646 h 241"/>
                  <a:gd name="T2" fmla="*/ 2147483646 w 566"/>
                  <a:gd name="T3" fmla="*/ 2147483646 h 241"/>
                  <a:gd name="T4" fmla="*/ 2147483646 w 566"/>
                  <a:gd name="T5" fmla="*/ 2147483646 h 241"/>
                  <a:gd name="T6" fmla="*/ 2147483646 w 566"/>
                  <a:gd name="T7" fmla="*/ 2147483646 h 241"/>
                  <a:gd name="T8" fmla="*/ 2147483646 w 566"/>
                  <a:gd name="T9" fmla="*/ 2147483646 h 241"/>
                  <a:gd name="T10" fmla="*/ 2147483646 w 566"/>
                  <a:gd name="T11" fmla="*/ 2147483646 h 241"/>
                  <a:gd name="T12" fmla="*/ 2147483646 w 566"/>
                  <a:gd name="T13" fmla="*/ 2147483646 h 241"/>
                  <a:gd name="T14" fmla="*/ 2147483646 w 566"/>
                  <a:gd name="T15" fmla="*/ 2147483646 h 241"/>
                  <a:gd name="T16" fmla="*/ 2147483646 w 566"/>
                  <a:gd name="T17" fmla="*/ 2147483646 h 241"/>
                  <a:gd name="T18" fmla="*/ 2147483646 w 566"/>
                  <a:gd name="T19" fmla="*/ 2147483646 h 241"/>
                  <a:gd name="T20" fmla="*/ 2147483646 w 566"/>
                  <a:gd name="T21" fmla="*/ 2147483646 h 241"/>
                  <a:gd name="T22" fmla="*/ 2147483646 w 566"/>
                  <a:gd name="T23" fmla="*/ 2147483646 h 241"/>
                  <a:gd name="T24" fmla="*/ 2147483646 w 566"/>
                  <a:gd name="T25" fmla="*/ 2147483646 h 241"/>
                  <a:gd name="T26" fmla="*/ 2147483646 w 566"/>
                  <a:gd name="T27" fmla="*/ 2147483646 h 241"/>
                  <a:gd name="T28" fmla="*/ 2147483646 w 566"/>
                  <a:gd name="T29" fmla="*/ 2147483646 h 241"/>
                  <a:gd name="T30" fmla="*/ 2147483646 w 566"/>
                  <a:gd name="T31" fmla="*/ 2147483646 h 241"/>
                  <a:gd name="T32" fmla="*/ 2147483646 w 566"/>
                  <a:gd name="T33" fmla="*/ 2147483646 h 241"/>
                  <a:gd name="T34" fmla="*/ 2147483646 w 566"/>
                  <a:gd name="T35" fmla="*/ 2147483646 h 241"/>
                  <a:gd name="T36" fmla="*/ 2147483646 w 566"/>
                  <a:gd name="T37" fmla="*/ 2147483646 h 241"/>
                  <a:gd name="T38" fmla="*/ 2147483646 w 566"/>
                  <a:gd name="T39" fmla="*/ 2147483646 h 241"/>
                  <a:gd name="T40" fmla="*/ 2147483646 w 566"/>
                  <a:gd name="T41" fmla="*/ 2147483646 h 241"/>
                  <a:gd name="T42" fmla="*/ 2147483646 w 566"/>
                  <a:gd name="T43" fmla="*/ 2147483646 h 241"/>
                  <a:gd name="T44" fmla="*/ 2147483646 w 566"/>
                  <a:gd name="T45" fmla="*/ 2147483646 h 241"/>
                  <a:gd name="T46" fmla="*/ 2147483646 w 566"/>
                  <a:gd name="T47" fmla="*/ 2147483646 h 241"/>
                  <a:gd name="T48" fmla="*/ 2147483646 w 566"/>
                  <a:gd name="T49" fmla="*/ 2147483646 h 241"/>
                  <a:gd name="T50" fmla="*/ 2147483646 w 566"/>
                  <a:gd name="T51" fmla="*/ 2147483646 h 241"/>
                  <a:gd name="T52" fmla="*/ 2147483646 w 566"/>
                  <a:gd name="T53" fmla="*/ 2147483646 h 241"/>
                  <a:gd name="T54" fmla="*/ 2147483646 w 566"/>
                  <a:gd name="T55" fmla="*/ 2147483646 h 241"/>
                  <a:gd name="T56" fmla="*/ 2147483646 w 566"/>
                  <a:gd name="T57" fmla="*/ 2147483646 h 241"/>
                  <a:gd name="T58" fmla="*/ 2147483646 w 566"/>
                  <a:gd name="T59" fmla="*/ 2147483646 h 241"/>
                  <a:gd name="T60" fmla="*/ 2147483646 w 566"/>
                  <a:gd name="T61" fmla="*/ 2147483646 h 241"/>
                  <a:gd name="T62" fmla="*/ 2147483646 w 566"/>
                  <a:gd name="T63" fmla="*/ 2147483646 h 241"/>
                  <a:gd name="T64" fmla="*/ 2147483646 w 566"/>
                  <a:gd name="T65" fmla="*/ 2147483646 h 241"/>
                  <a:gd name="T66" fmla="*/ 2147483646 w 566"/>
                  <a:gd name="T67" fmla="*/ 2147483646 h 241"/>
                  <a:gd name="T68" fmla="*/ 2147483646 w 566"/>
                  <a:gd name="T69" fmla="*/ 2147483646 h 241"/>
                  <a:gd name="T70" fmla="*/ 2147483646 w 566"/>
                  <a:gd name="T71" fmla="*/ 2147483646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6"/>
                  <a:gd name="T109" fmla="*/ 0 h 241"/>
                  <a:gd name="T110" fmla="*/ 566 w 566"/>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6" h="241">
                    <a:moveTo>
                      <a:pt x="565" y="120"/>
                    </a:moveTo>
                    <a:lnTo>
                      <a:pt x="563" y="109"/>
                    </a:lnTo>
                    <a:lnTo>
                      <a:pt x="560" y="99"/>
                    </a:lnTo>
                    <a:lnTo>
                      <a:pt x="555" y="89"/>
                    </a:lnTo>
                    <a:lnTo>
                      <a:pt x="547" y="79"/>
                    </a:lnTo>
                    <a:lnTo>
                      <a:pt x="538" y="69"/>
                    </a:lnTo>
                    <a:lnTo>
                      <a:pt x="527" y="60"/>
                    </a:lnTo>
                    <a:lnTo>
                      <a:pt x="513" y="51"/>
                    </a:lnTo>
                    <a:lnTo>
                      <a:pt x="498" y="43"/>
                    </a:lnTo>
                    <a:lnTo>
                      <a:pt x="482" y="35"/>
                    </a:lnTo>
                    <a:lnTo>
                      <a:pt x="463" y="28"/>
                    </a:lnTo>
                    <a:lnTo>
                      <a:pt x="444" y="22"/>
                    </a:lnTo>
                    <a:lnTo>
                      <a:pt x="424" y="16"/>
                    </a:lnTo>
                    <a:lnTo>
                      <a:pt x="401" y="12"/>
                    </a:lnTo>
                    <a:lnTo>
                      <a:pt x="379" y="7"/>
                    </a:lnTo>
                    <a:lnTo>
                      <a:pt x="355" y="4"/>
                    </a:lnTo>
                    <a:lnTo>
                      <a:pt x="331" y="2"/>
                    </a:lnTo>
                    <a:lnTo>
                      <a:pt x="307" y="1"/>
                    </a:lnTo>
                    <a:lnTo>
                      <a:pt x="282" y="0"/>
                    </a:lnTo>
                    <a:lnTo>
                      <a:pt x="258" y="1"/>
                    </a:lnTo>
                    <a:lnTo>
                      <a:pt x="233" y="2"/>
                    </a:lnTo>
                    <a:lnTo>
                      <a:pt x="209" y="4"/>
                    </a:lnTo>
                    <a:lnTo>
                      <a:pt x="186" y="7"/>
                    </a:lnTo>
                    <a:lnTo>
                      <a:pt x="163" y="12"/>
                    </a:lnTo>
                    <a:lnTo>
                      <a:pt x="141" y="16"/>
                    </a:lnTo>
                    <a:lnTo>
                      <a:pt x="120" y="22"/>
                    </a:lnTo>
                    <a:lnTo>
                      <a:pt x="101" y="28"/>
                    </a:lnTo>
                    <a:lnTo>
                      <a:pt x="83" y="35"/>
                    </a:lnTo>
                    <a:lnTo>
                      <a:pt x="66" y="43"/>
                    </a:lnTo>
                    <a:lnTo>
                      <a:pt x="51" y="51"/>
                    </a:lnTo>
                    <a:lnTo>
                      <a:pt x="38" y="60"/>
                    </a:lnTo>
                    <a:lnTo>
                      <a:pt x="27" y="69"/>
                    </a:lnTo>
                    <a:lnTo>
                      <a:pt x="17" y="79"/>
                    </a:lnTo>
                    <a:lnTo>
                      <a:pt x="10" y="89"/>
                    </a:lnTo>
                    <a:lnTo>
                      <a:pt x="4" y="99"/>
                    </a:lnTo>
                    <a:lnTo>
                      <a:pt x="2" y="109"/>
                    </a:lnTo>
                    <a:lnTo>
                      <a:pt x="0" y="120"/>
                    </a:lnTo>
                    <a:lnTo>
                      <a:pt x="2" y="130"/>
                    </a:lnTo>
                    <a:lnTo>
                      <a:pt x="4" y="141"/>
                    </a:lnTo>
                    <a:lnTo>
                      <a:pt x="10" y="151"/>
                    </a:lnTo>
                    <a:lnTo>
                      <a:pt x="17" y="161"/>
                    </a:lnTo>
                    <a:lnTo>
                      <a:pt x="27" y="170"/>
                    </a:lnTo>
                    <a:lnTo>
                      <a:pt x="38" y="180"/>
                    </a:lnTo>
                    <a:lnTo>
                      <a:pt x="51" y="188"/>
                    </a:lnTo>
                    <a:lnTo>
                      <a:pt x="66" y="197"/>
                    </a:lnTo>
                    <a:lnTo>
                      <a:pt x="83" y="205"/>
                    </a:lnTo>
                    <a:lnTo>
                      <a:pt x="101" y="212"/>
                    </a:lnTo>
                    <a:lnTo>
                      <a:pt x="120" y="218"/>
                    </a:lnTo>
                    <a:lnTo>
                      <a:pt x="141" y="223"/>
                    </a:lnTo>
                    <a:lnTo>
                      <a:pt x="163" y="228"/>
                    </a:lnTo>
                    <a:lnTo>
                      <a:pt x="186" y="232"/>
                    </a:lnTo>
                    <a:lnTo>
                      <a:pt x="209" y="236"/>
                    </a:lnTo>
                    <a:lnTo>
                      <a:pt x="233" y="238"/>
                    </a:lnTo>
                    <a:lnTo>
                      <a:pt x="258" y="239"/>
                    </a:lnTo>
                    <a:lnTo>
                      <a:pt x="282" y="240"/>
                    </a:lnTo>
                    <a:lnTo>
                      <a:pt x="307" y="239"/>
                    </a:lnTo>
                    <a:lnTo>
                      <a:pt x="331" y="238"/>
                    </a:lnTo>
                    <a:lnTo>
                      <a:pt x="355" y="236"/>
                    </a:lnTo>
                    <a:lnTo>
                      <a:pt x="379" y="232"/>
                    </a:lnTo>
                    <a:lnTo>
                      <a:pt x="401" y="228"/>
                    </a:lnTo>
                    <a:lnTo>
                      <a:pt x="424" y="223"/>
                    </a:lnTo>
                    <a:lnTo>
                      <a:pt x="444" y="218"/>
                    </a:lnTo>
                    <a:lnTo>
                      <a:pt x="463" y="212"/>
                    </a:lnTo>
                    <a:lnTo>
                      <a:pt x="482" y="205"/>
                    </a:lnTo>
                    <a:lnTo>
                      <a:pt x="498" y="197"/>
                    </a:lnTo>
                    <a:lnTo>
                      <a:pt x="513" y="188"/>
                    </a:lnTo>
                    <a:lnTo>
                      <a:pt x="527" y="180"/>
                    </a:lnTo>
                    <a:lnTo>
                      <a:pt x="538" y="170"/>
                    </a:lnTo>
                    <a:lnTo>
                      <a:pt x="547" y="161"/>
                    </a:lnTo>
                    <a:lnTo>
                      <a:pt x="555" y="151"/>
                    </a:lnTo>
                    <a:lnTo>
                      <a:pt x="560" y="141"/>
                    </a:lnTo>
                    <a:lnTo>
                      <a:pt x="563" y="130"/>
                    </a:lnTo>
                    <a:lnTo>
                      <a:pt x="565" y="1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20" name="Freeform 16">
                <a:extLst>
                  <a:ext uri="{FF2B5EF4-FFF2-40B4-BE49-F238E27FC236}">
                    <a16:creationId xmlns:a16="http://schemas.microsoft.com/office/drawing/2014/main" id="{39302E15-31E3-4A69-B312-1A352EB0D58C}"/>
                  </a:ext>
                </a:extLst>
              </p:cNvPr>
              <p:cNvSpPr>
                <a:spLocks/>
              </p:cNvSpPr>
              <p:nvPr/>
            </p:nvSpPr>
            <p:spPr bwMode="auto">
              <a:xfrm>
                <a:off x="5434013" y="1754188"/>
                <a:ext cx="1276350" cy="627062"/>
              </a:xfrm>
              <a:custGeom>
                <a:avLst/>
                <a:gdLst>
                  <a:gd name="T0" fmla="*/ 0 w 804"/>
                  <a:gd name="T1" fmla="*/ 2147483646 h 395"/>
                  <a:gd name="T2" fmla="*/ 2147483646 w 804"/>
                  <a:gd name="T3" fmla="*/ 0 h 395"/>
                  <a:gd name="T4" fmla="*/ 2147483646 w 804"/>
                  <a:gd name="T5" fmla="*/ 2147483646 h 395"/>
                  <a:gd name="T6" fmla="*/ 2147483646 w 804"/>
                  <a:gd name="T7" fmla="*/ 2147483646 h 395"/>
                  <a:gd name="T8" fmla="*/ 0 w 804"/>
                  <a:gd name="T9" fmla="*/ 2147483646 h 395"/>
                  <a:gd name="T10" fmla="*/ 0 60000 65536"/>
                  <a:gd name="T11" fmla="*/ 0 60000 65536"/>
                  <a:gd name="T12" fmla="*/ 0 60000 65536"/>
                  <a:gd name="T13" fmla="*/ 0 60000 65536"/>
                  <a:gd name="T14" fmla="*/ 0 60000 65536"/>
                  <a:gd name="T15" fmla="*/ 0 w 804"/>
                  <a:gd name="T16" fmla="*/ 0 h 395"/>
                  <a:gd name="T17" fmla="*/ 804 w 804"/>
                  <a:gd name="T18" fmla="*/ 395 h 395"/>
                </a:gdLst>
                <a:ahLst/>
                <a:cxnLst>
                  <a:cxn ang="T10">
                    <a:pos x="T0" y="T1"/>
                  </a:cxn>
                  <a:cxn ang="T11">
                    <a:pos x="T2" y="T3"/>
                  </a:cxn>
                  <a:cxn ang="T12">
                    <a:pos x="T4" y="T5"/>
                  </a:cxn>
                  <a:cxn ang="T13">
                    <a:pos x="T6" y="T7"/>
                  </a:cxn>
                  <a:cxn ang="T14">
                    <a:pos x="T8" y="T9"/>
                  </a:cxn>
                </a:cxnLst>
                <a:rect l="T15" t="T16" r="T17" b="T18"/>
                <a:pathLst>
                  <a:path w="804" h="395">
                    <a:moveTo>
                      <a:pt x="0" y="197"/>
                    </a:moveTo>
                    <a:lnTo>
                      <a:pt x="396" y="0"/>
                    </a:lnTo>
                    <a:lnTo>
                      <a:pt x="803" y="204"/>
                    </a:lnTo>
                    <a:lnTo>
                      <a:pt x="396" y="394"/>
                    </a:lnTo>
                    <a:lnTo>
                      <a:pt x="0" y="19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21" name="Rectangle 24">
                <a:extLst>
                  <a:ext uri="{FF2B5EF4-FFF2-40B4-BE49-F238E27FC236}">
                    <a16:creationId xmlns:a16="http://schemas.microsoft.com/office/drawing/2014/main" id="{1B4F54DF-618B-44CC-AE93-30DF7D7D9A3E}"/>
                  </a:ext>
                </a:extLst>
              </p:cNvPr>
              <p:cNvSpPr>
                <a:spLocks noChangeArrowheads="1"/>
              </p:cNvSpPr>
              <p:nvPr/>
            </p:nvSpPr>
            <p:spPr bwMode="auto">
              <a:xfrm>
                <a:off x="7042150" y="1908175"/>
                <a:ext cx="6111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until</a:t>
                </a:r>
              </a:p>
            </p:txBody>
          </p:sp>
          <p:grpSp>
            <p:nvGrpSpPr>
              <p:cNvPr id="46122" name="Group 28">
                <a:extLst>
                  <a:ext uri="{FF2B5EF4-FFF2-40B4-BE49-F238E27FC236}">
                    <a16:creationId xmlns:a16="http://schemas.microsoft.com/office/drawing/2014/main" id="{E3F2D6CA-4441-4E1D-A9D9-4780DDB1C1D1}"/>
                  </a:ext>
                </a:extLst>
              </p:cNvPr>
              <p:cNvGrpSpPr>
                <a:grpSpLocks/>
              </p:cNvGrpSpPr>
              <p:nvPr/>
            </p:nvGrpSpPr>
            <p:grpSpPr bwMode="auto">
              <a:xfrm>
                <a:off x="5453063" y="982663"/>
                <a:ext cx="1333500" cy="403225"/>
                <a:chOff x="3435" y="619"/>
                <a:chExt cx="840" cy="254"/>
              </a:xfrm>
            </p:grpSpPr>
            <p:sp>
              <p:nvSpPr>
                <p:cNvPr id="46135" name="Freeform 29">
                  <a:extLst>
                    <a:ext uri="{FF2B5EF4-FFF2-40B4-BE49-F238E27FC236}">
                      <a16:creationId xmlns:a16="http://schemas.microsoft.com/office/drawing/2014/main" id="{329FC6ED-915A-4139-94D4-EB6B539635E6}"/>
                    </a:ext>
                  </a:extLst>
                </p:cNvPr>
                <p:cNvSpPr>
                  <a:spLocks/>
                </p:cNvSpPr>
                <p:nvPr/>
              </p:nvSpPr>
              <p:spPr bwMode="auto">
                <a:xfrm>
                  <a:off x="3435" y="626"/>
                  <a:ext cx="840" cy="247"/>
                </a:xfrm>
                <a:custGeom>
                  <a:avLst/>
                  <a:gdLst>
                    <a:gd name="T0" fmla="*/ 839 w 840"/>
                    <a:gd name="T1" fmla="*/ 246 h 247"/>
                    <a:gd name="T2" fmla="*/ 839 w 840"/>
                    <a:gd name="T3" fmla="*/ 0 h 247"/>
                    <a:gd name="T4" fmla="*/ 0 w 840"/>
                    <a:gd name="T5" fmla="*/ 0 h 247"/>
                    <a:gd name="T6" fmla="*/ 0 w 840"/>
                    <a:gd name="T7" fmla="*/ 246 h 247"/>
                    <a:gd name="T8" fmla="*/ 839 w 840"/>
                    <a:gd name="T9" fmla="*/ 246 h 247"/>
                    <a:gd name="T10" fmla="*/ 0 60000 65536"/>
                    <a:gd name="T11" fmla="*/ 0 60000 65536"/>
                    <a:gd name="T12" fmla="*/ 0 60000 65536"/>
                    <a:gd name="T13" fmla="*/ 0 60000 65536"/>
                    <a:gd name="T14" fmla="*/ 0 60000 65536"/>
                    <a:gd name="T15" fmla="*/ 0 w 840"/>
                    <a:gd name="T16" fmla="*/ 0 h 247"/>
                    <a:gd name="T17" fmla="*/ 840 w 840"/>
                    <a:gd name="T18" fmla="*/ 247 h 247"/>
                  </a:gdLst>
                  <a:ahLst/>
                  <a:cxnLst>
                    <a:cxn ang="T10">
                      <a:pos x="T0" y="T1"/>
                    </a:cxn>
                    <a:cxn ang="T11">
                      <a:pos x="T2" y="T3"/>
                    </a:cxn>
                    <a:cxn ang="T12">
                      <a:pos x="T4" y="T5"/>
                    </a:cxn>
                    <a:cxn ang="T13">
                      <a:pos x="T6" y="T7"/>
                    </a:cxn>
                    <a:cxn ang="T14">
                      <a:pos x="T8" y="T9"/>
                    </a:cxn>
                  </a:cxnLst>
                  <a:rect l="T15" t="T16" r="T17" b="T18"/>
                  <a:pathLst>
                    <a:path w="840" h="247">
                      <a:moveTo>
                        <a:pt x="839" y="246"/>
                      </a:moveTo>
                      <a:lnTo>
                        <a:pt x="839" y="0"/>
                      </a:lnTo>
                      <a:lnTo>
                        <a:pt x="0" y="0"/>
                      </a:lnTo>
                      <a:lnTo>
                        <a:pt x="0" y="246"/>
                      </a:lnTo>
                      <a:lnTo>
                        <a:pt x="839" y="24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6" name="Rectangle 30">
                  <a:extLst>
                    <a:ext uri="{FF2B5EF4-FFF2-40B4-BE49-F238E27FC236}">
                      <a16:creationId xmlns:a16="http://schemas.microsoft.com/office/drawing/2014/main" id="{47111D3D-2C78-4FFA-93E7-97D4287EC88C}"/>
                    </a:ext>
                  </a:extLst>
                </p:cNvPr>
                <p:cNvSpPr>
                  <a:spLocks noChangeArrowheads="1"/>
                </p:cNvSpPr>
                <p:nvPr/>
              </p:nvSpPr>
              <p:spPr bwMode="auto">
                <a:xfrm>
                  <a:off x="3471" y="619"/>
                  <a:ext cx="78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Employees</a:t>
                  </a:r>
                </a:p>
              </p:txBody>
            </p:sp>
          </p:grpSp>
          <p:sp>
            <p:nvSpPr>
              <p:cNvPr id="46123" name="Rectangle 31">
                <a:extLst>
                  <a:ext uri="{FF2B5EF4-FFF2-40B4-BE49-F238E27FC236}">
                    <a16:creationId xmlns:a16="http://schemas.microsoft.com/office/drawing/2014/main" id="{948E8A84-A3DC-4596-9915-15F6DEADFF12}"/>
                  </a:ext>
                </a:extLst>
              </p:cNvPr>
              <p:cNvSpPr>
                <a:spLocks noChangeArrowheads="1"/>
              </p:cNvSpPr>
              <p:nvPr/>
            </p:nvSpPr>
            <p:spPr bwMode="auto">
              <a:xfrm>
                <a:off x="5546725" y="1874838"/>
                <a:ext cx="104996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Monitors</a:t>
                </a:r>
              </a:p>
            </p:txBody>
          </p:sp>
          <p:sp>
            <p:nvSpPr>
              <p:cNvPr id="46124" name="Line 40">
                <a:extLst>
                  <a:ext uri="{FF2B5EF4-FFF2-40B4-BE49-F238E27FC236}">
                    <a16:creationId xmlns:a16="http://schemas.microsoft.com/office/drawing/2014/main" id="{D128B81A-58CC-4254-AD9B-C95298A2A098}"/>
                  </a:ext>
                </a:extLst>
              </p:cNvPr>
              <p:cNvSpPr>
                <a:spLocks noChangeShapeType="1"/>
              </p:cNvSpPr>
              <p:nvPr/>
            </p:nvSpPr>
            <p:spPr bwMode="auto">
              <a:xfrm>
                <a:off x="6711950" y="2073275"/>
                <a:ext cx="200025"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5" name="Line 41">
                <a:extLst>
                  <a:ext uri="{FF2B5EF4-FFF2-40B4-BE49-F238E27FC236}">
                    <a16:creationId xmlns:a16="http://schemas.microsoft.com/office/drawing/2014/main" id="{E5BB1FAD-4461-401F-91E9-3EFFC5938A5A}"/>
                  </a:ext>
                </a:extLst>
              </p:cNvPr>
              <p:cNvSpPr>
                <a:spLocks noChangeShapeType="1"/>
              </p:cNvSpPr>
              <p:nvPr/>
            </p:nvSpPr>
            <p:spPr bwMode="auto">
              <a:xfrm flipV="1">
                <a:off x="6062663" y="1381125"/>
                <a:ext cx="0" cy="3619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6" name="Freeform 42">
                <a:extLst>
                  <a:ext uri="{FF2B5EF4-FFF2-40B4-BE49-F238E27FC236}">
                    <a16:creationId xmlns:a16="http://schemas.microsoft.com/office/drawing/2014/main" id="{20A81178-790F-4176-9B14-149F9A877064}"/>
                  </a:ext>
                </a:extLst>
              </p:cNvPr>
              <p:cNvSpPr>
                <a:spLocks/>
              </p:cNvSpPr>
              <p:nvPr/>
            </p:nvSpPr>
            <p:spPr bwMode="auto">
              <a:xfrm>
                <a:off x="6445250" y="379413"/>
                <a:ext cx="896938"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2147483646 h 240"/>
                  <a:gd name="T18" fmla="*/ 2147483646 w 565"/>
                  <a:gd name="T19" fmla="*/ 2147483646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0 h 240"/>
                  <a:gd name="T54" fmla="*/ 2147483646 w 565"/>
                  <a:gd name="T55" fmla="*/ 0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30"/>
                    </a:lnTo>
                    <a:lnTo>
                      <a:pt x="4" y="140"/>
                    </a:lnTo>
                    <a:lnTo>
                      <a:pt x="9" y="151"/>
                    </a:lnTo>
                    <a:lnTo>
                      <a:pt x="17" y="160"/>
                    </a:lnTo>
                    <a:lnTo>
                      <a:pt x="27" y="170"/>
                    </a:lnTo>
                    <a:lnTo>
                      <a:pt x="38" y="179"/>
                    </a:lnTo>
                    <a:lnTo>
                      <a:pt x="51" y="188"/>
                    </a:lnTo>
                    <a:lnTo>
                      <a:pt x="66" y="197"/>
                    </a:lnTo>
                    <a:lnTo>
                      <a:pt x="83" y="204"/>
                    </a:lnTo>
                    <a:lnTo>
                      <a:pt x="101" y="211"/>
                    </a:lnTo>
                    <a:lnTo>
                      <a:pt x="120" y="218"/>
                    </a:lnTo>
                    <a:lnTo>
                      <a:pt x="141" y="223"/>
                    </a:lnTo>
                    <a:lnTo>
                      <a:pt x="163" y="228"/>
                    </a:lnTo>
                    <a:lnTo>
                      <a:pt x="185" y="232"/>
                    </a:lnTo>
                    <a:lnTo>
                      <a:pt x="209" y="235"/>
                    </a:lnTo>
                    <a:lnTo>
                      <a:pt x="233" y="237"/>
                    </a:lnTo>
                    <a:lnTo>
                      <a:pt x="257" y="239"/>
                    </a:lnTo>
                    <a:lnTo>
                      <a:pt x="282" y="239"/>
                    </a:lnTo>
                    <a:lnTo>
                      <a:pt x="306" y="239"/>
                    </a:lnTo>
                    <a:lnTo>
                      <a:pt x="331" y="237"/>
                    </a:lnTo>
                    <a:lnTo>
                      <a:pt x="355" y="235"/>
                    </a:lnTo>
                    <a:lnTo>
                      <a:pt x="378" y="231"/>
                    </a:lnTo>
                    <a:lnTo>
                      <a:pt x="401" y="228"/>
                    </a:lnTo>
                    <a:lnTo>
                      <a:pt x="423" y="223"/>
                    </a:lnTo>
                    <a:lnTo>
                      <a:pt x="443" y="217"/>
                    </a:lnTo>
                    <a:lnTo>
                      <a:pt x="463" y="211"/>
                    </a:lnTo>
                    <a:lnTo>
                      <a:pt x="481" y="204"/>
                    </a:lnTo>
                    <a:lnTo>
                      <a:pt x="498" y="196"/>
                    </a:lnTo>
                    <a:lnTo>
                      <a:pt x="513" y="188"/>
                    </a:lnTo>
                    <a:lnTo>
                      <a:pt x="526" y="179"/>
                    </a:lnTo>
                    <a:lnTo>
                      <a:pt x="537" y="170"/>
                    </a:lnTo>
                    <a:lnTo>
                      <a:pt x="547" y="160"/>
                    </a:lnTo>
                    <a:lnTo>
                      <a:pt x="554" y="150"/>
                    </a:lnTo>
                    <a:lnTo>
                      <a:pt x="559" y="140"/>
                    </a:lnTo>
                    <a:lnTo>
                      <a:pt x="563" y="129"/>
                    </a:lnTo>
                    <a:lnTo>
                      <a:pt x="564" y="119"/>
                    </a:lnTo>
                    <a:lnTo>
                      <a:pt x="563" y="109"/>
                    </a:lnTo>
                    <a:lnTo>
                      <a:pt x="559" y="98"/>
                    </a:lnTo>
                    <a:lnTo>
                      <a:pt x="554" y="88"/>
                    </a:lnTo>
                    <a:lnTo>
                      <a:pt x="547" y="78"/>
                    </a:lnTo>
                    <a:lnTo>
                      <a:pt x="537" y="68"/>
                    </a:lnTo>
                    <a:lnTo>
                      <a:pt x="526" y="60"/>
                    </a:lnTo>
                    <a:lnTo>
                      <a:pt x="513" y="51"/>
                    </a:lnTo>
                    <a:lnTo>
                      <a:pt x="498" y="42"/>
                    </a:lnTo>
                    <a:lnTo>
                      <a:pt x="481" y="35"/>
                    </a:lnTo>
                    <a:lnTo>
                      <a:pt x="463" y="27"/>
                    </a:lnTo>
                    <a:lnTo>
                      <a:pt x="443" y="21"/>
                    </a:lnTo>
                    <a:lnTo>
                      <a:pt x="423" y="16"/>
                    </a:lnTo>
                    <a:lnTo>
                      <a:pt x="401" y="11"/>
                    </a:lnTo>
                    <a:lnTo>
                      <a:pt x="378" y="7"/>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9"/>
                    </a:lnTo>
                    <a:lnTo>
                      <a:pt x="17" y="78"/>
                    </a:lnTo>
                    <a:lnTo>
                      <a:pt x="9" y="88"/>
                    </a:lnTo>
                    <a:lnTo>
                      <a:pt x="4" y="98"/>
                    </a:lnTo>
                    <a:lnTo>
                      <a:pt x="1" y="109"/>
                    </a:lnTo>
                    <a:lnTo>
                      <a:pt x="0"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27" name="Freeform 43">
                <a:extLst>
                  <a:ext uri="{FF2B5EF4-FFF2-40B4-BE49-F238E27FC236}">
                    <a16:creationId xmlns:a16="http://schemas.microsoft.com/office/drawing/2014/main" id="{02281EFA-8796-451E-8C1D-4BAE5A572866}"/>
                  </a:ext>
                </a:extLst>
              </p:cNvPr>
              <p:cNvSpPr>
                <a:spLocks/>
              </p:cNvSpPr>
              <p:nvPr/>
            </p:nvSpPr>
            <p:spPr bwMode="auto">
              <a:xfrm>
                <a:off x="4800600" y="379413"/>
                <a:ext cx="896938"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0 h 240"/>
                  <a:gd name="T18" fmla="*/ 2147483646 w 565"/>
                  <a:gd name="T19" fmla="*/ 0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2147483646 h 240"/>
                  <a:gd name="T54" fmla="*/ 2147483646 w 565"/>
                  <a:gd name="T55" fmla="*/ 2147483646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6"/>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6"/>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30"/>
                    </a:lnTo>
                    <a:lnTo>
                      <a:pt x="4" y="140"/>
                    </a:lnTo>
                    <a:lnTo>
                      <a:pt x="9" y="151"/>
                    </a:lnTo>
                    <a:lnTo>
                      <a:pt x="17" y="160"/>
                    </a:lnTo>
                    <a:lnTo>
                      <a:pt x="27" y="170"/>
                    </a:lnTo>
                    <a:lnTo>
                      <a:pt x="38" y="179"/>
                    </a:lnTo>
                    <a:lnTo>
                      <a:pt x="51" y="188"/>
                    </a:lnTo>
                    <a:lnTo>
                      <a:pt x="66" y="196"/>
                    </a:lnTo>
                    <a:lnTo>
                      <a:pt x="83" y="204"/>
                    </a:lnTo>
                    <a:lnTo>
                      <a:pt x="101" y="211"/>
                    </a:lnTo>
                    <a:lnTo>
                      <a:pt x="120" y="218"/>
                    </a:lnTo>
                    <a:lnTo>
                      <a:pt x="141" y="223"/>
                    </a:lnTo>
                    <a:lnTo>
                      <a:pt x="163" y="228"/>
                    </a:lnTo>
                    <a:lnTo>
                      <a:pt x="185" y="232"/>
                    </a:lnTo>
                    <a:lnTo>
                      <a:pt x="209" y="235"/>
                    </a:lnTo>
                    <a:lnTo>
                      <a:pt x="233" y="237"/>
                    </a:lnTo>
                    <a:lnTo>
                      <a:pt x="258" y="239"/>
                    </a:lnTo>
                    <a:lnTo>
                      <a:pt x="282" y="239"/>
                    </a:lnTo>
                    <a:lnTo>
                      <a:pt x="306" y="239"/>
                    </a:lnTo>
                    <a:lnTo>
                      <a:pt x="331" y="237"/>
                    </a:lnTo>
                    <a:lnTo>
                      <a:pt x="355" y="235"/>
                    </a:lnTo>
                    <a:lnTo>
                      <a:pt x="379" y="232"/>
                    </a:lnTo>
                    <a:lnTo>
                      <a:pt x="401" y="228"/>
                    </a:lnTo>
                    <a:lnTo>
                      <a:pt x="423" y="223"/>
                    </a:lnTo>
                    <a:lnTo>
                      <a:pt x="444" y="218"/>
                    </a:lnTo>
                    <a:lnTo>
                      <a:pt x="464" y="211"/>
                    </a:lnTo>
                    <a:lnTo>
                      <a:pt x="481" y="204"/>
                    </a:lnTo>
                    <a:lnTo>
                      <a:pt x="498" y="196"/>
                    </a:lnTo>
                    <a:lnTo>
                      <a:pt x="513" y="188"/>
                    </a:lnTo>
                    <a:lnTo>
                      <a:pt x="526" y="179"/>
                    </a:lnTo>
                    <a:lnTo>
                      <a:pt x="538" y="170"/>
                    </a:lnTo>
                    <a:lnTo>
                      <a:pt x="547" y="160"/>
                    </a:lnTo>
                    <a:lnTo>
                      <a:pt x="555" y="151"/>
                    </a:lnTo>
                    <a:lnTo>
                      <a:pt x="560" y="140"/>
                    </a:lnTo>
                    <a:lnTo>
                      <a:pt x="563" y="130"/>
                    </a:lnTo>
                    <a:lnTo>
                      <a:pt x="564"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28" name="Freeform 44">
                <a:extLst>
                  <a:ext uri="{FF2B5EF4-FFF2-40B4-BE49-F238E27FC236}">
                    <a16:creationId xmlns:a16="http://schemas.microsoft.com/office/drawing/2014/main" id="{B3BF4308-9F52-48BF-9E13-D4AF0AA8FB32}"/>
                  </a:ext>
                </a:extLst>
              </p:cNvPr>
              <p:cNvSpPr>
                <a:spLocks/>
              </p:cNvSpPr>
              <p:nvPr/>
            </p:nvSpPr>
            <p:spPr bwMode="auto">
              <a:xfrm>
                <a:off x="5605463" y="98425"/>
                <a:ext cx="896937" cy="382588"/>
              </a:xfrm>
              <a:custGeom>
                <a:avLst/>
                <a:gdLst>
                  <a:gd name="T0" fmla="*/ 2147483646 w 565"/>
                  <a:gd name="T1" fmla="*/ 2147483646 h 241"/>
                  <a:gd name="T2" fmla="*/ 2147483646 w 565"/>
                  <a:gd name="T3" fmla="*/ 2147483646 h 241"/>
                  <a:gd name="T4" fmla="*/ 2147483646 w 565"/>
                  <a:gd name="T5" fmla="*/ 2147483646 h 241"/>
                  <a:gd name="T6" fmla="*/ 2147483646 w 565"/>
                  <a:gd name="T7" fmla="*/ 2147483646 h 241"/>
                  <a:gd name="T8" fmla="*/ 2147483646 w 565"/>
                  <a:gd name="T9" fmla="*/ 2147483646 h 241"/>
                  <a:gd name="T10" fmla="*/ 2147483646 w 565"/>
                  <a:gd name="T11" fmla="*/ 2147483646 h 241"/>
                  <a:gd name="T12" fmla="*/ 2147483646 w 565"/>
                  <a:gd name="T13" fmla="*/ 2147483646 h 241"/>
                  <a:gd name="T14" fmla="*/ 2147483646 w 565"/>
                  <a:gd name="T15" fmla="*/ 2147483646 h 241"/>
                  <a:gd name="T16" fmla="*/ 2147483646 w 565"/>
                  <a:gd name="T17" fmla="*/ 2147483646 h 241"/>
                  <a:gd name="T18" fmla="*/ 2147483646 w 565"/>
                  <a:gd name="T19" fmla="*/ 2147483646 h 241"/>
                  <a:gd name="T20" fmla="*/ 2147483646 w 565"/>
                  <a:gd name="T21" fmla="*/ 2147483646 h 241"/>
                  <a:gd name="T22" fmla="*/ 2147483646 w 565"/>
                  <a:gd name="T23" fmla="*/ 2147483646 h 241"/>
                  <a:gd name="T24" fmla="*/ 2147483646 w 565"/>
                  <a:gd name="T25" fmla="*/ 2147483646 h 241"/>
                  <a:gd name="T26" fmla="*/ 2147483646 w 565"/>
                  <a:gd name="T27" fmla="*/ 2147483646 h 241"/>
                  <a:gd name="T28" fmla="*/ 2147483646 w 565"/>
                  <a:gd name="T29" fmla="*/ 2147483646 h 241"/>
                  <a:gd name="T30" fmla="*/ 2147483646 w 565"/>
                  <a:gd name="T31" fmla="*/ 2147483646 h 241"/>
                  <a:gd name="T32" fmla="*/ 2147483646 w 565"/>
                  <a:gd name="T33" fmla="*/ 2147483646 h 241"/>
                  <a:gd name="T34" fmla="*/ 2147483646 w 565"/>
                  <a:gd name="T35" fmla="*/ 2147483646 h 241"/>
                  <a:gd name="T36" fmla="*/ 2147483646 w 565"/>
                  <a:gd name="T37" fmla="*/ 2147483646 h 241"/>
                  <a:gd name="T38" fmla="*/ 2147483646 w 565"/>
                  <a:gd name="T39" fmla="*/ 2147483646 h 241"/>
                  <a:gd name="T40" fmla="*/ 2147483646 w 565"/>
                  <a:gd name="T41" fmla="*/ 2147483646 h 241"/>
                  <a:gd name="T42" fmla="*/ 2147483646 w 565"/>
                  <a:gd name="T43" fmla="*/ 2147483646 h 241"/>
                  <a:gd name="T44" fmla="*/ 2147483646 w 565"/>
                  <a:gd name="T45" fmla="*/ 2147483646 h 241"/>
                  <a:gd name="T46" fmla="*/ 2147483646 w 565"/>
                  <a:gd name="T47" fmla="*/ 2147483646 h 241"/>
                  <a:gd name="T48" fmla="*/ 2147483646 w 565"/>
                  <a:gd name="T49" fmla="*/ 2147483646 h 241"/>
                  <a:gd name="T50" fmla="*/ 2147483646 w 565"/>
                  <a:gd name="T51" fmla="*/ 2147483646 h 241"/>
                  <a:gd name="T52" fmla="*/ 2147483646 w 565"/>
                  <a:gd name="T53" fmla="*/ 2147483646 h 241"/>
                  <a:gd name="T54" fmla="*/ 2147483646 w 565"/>
                  <a:gd name="T55" fmla="*/ 2147483646 h 241"/>
                  <a:gd name="T56" fmla="*/ 2147483646 w 565"/>
                  <a:gd name="T57" fmla="*/ 2147483646 h 241"/>
                  <a:gd name="T58" fmla="*/ 2147483646 w 565"/>
                  <a:gd name="T59" fmla="*/ 2147483646 h 241"/>
                  <a:gd name="T60" fmla="*/ 2147483646 w 565"/>
                  <a:gd name="T61" fmla="*/ 2147483646 h 241"/>
                  <a:gd name="T62" fmla="*/ 2147483646 w 565"/>
                  <a:gd name="T63" fmla="*/ 2147483646 h 241"/>
                  <a:gd name="T64" fmla="*/ 2147483646 w 565"/>
                  <a:gd name="T65" fmla="*/ 2147483646 h 241"/>
                  <a:gd name="T66" fmla="*/ 2147483646 w 565"/>
                  <a:gd name="T67" fmla="*/ 2147483646 h 241"/>
                  <a:gd name="T68" fmla="*/ 2147483646 w 565"/>
                  <a:gd name="T69" fmla="*/ 2147483646 h 241"/>
                  <a:gd name="T70" fmla="*/ 2147483646 w 565"/>
                  <a:gd name="T71" fmla="*/ 2147483646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100"/>
                    </a:lnTo>
                    <a:lnTo>
                      <a:pt x="554" y="89"/>
                    </a:lnTo>
                    <a:lnTo>
                      <a:pt x="547" y="79"/>
                    </a:lnTo>
                    <a:lnTo>
                      <a:pt x="538" y="70"/>
                    </a:lnTo>
                    <a:lnTo>
                      <a:pt x="526" y="60"/>
                    </a:lnTo>
                    <a:lnTo>
                      <a:pt x="513" y="51"/>
                    </a:lnTo>
                    <a:lnTo>
                      <a:pt x="498" y="43"/>
                    </a:lnTo>
                    <a:lnTo>
                      <a:pt x="482" y="35"/>
                    </a:lnTo>
                    <a:lnTo>
                      <a:pt x="463" y="29"/>
                    </a:lnTo>
                    <a:lnTo>
                      <a:pt x="444" y="22"/>
                    </a:lnTo>
                    <a:lnTo>
                      <a:pt x="423" y="16"/>
                    </a:lnTo>
                    <a:lnTo>
                      <a:pt x="401" y="12"/>
                    </a:lnTo>
                    <a:lnTo>
                      <a:pt x="378" y="8"/>
                    </a:lnTo>
                    <a:lnTo>
                      <a:pt x="355" y="5"/>
                    </a:lnTo>
                    <a:lnTo>
                      <a:pt x="332" y="3"/>
                    </a:lnTo>
                    <a:lnTo>
                      <a:pt x="307" y="1"/>
                    </a:lnTo>
                    <a:lnTo>
                      <a:pt x="282" y="0"/>
                    </a:lnTo>
                    <a:lnTo>
                      <a:pt x="258" y="1"/>
                    </a:lnTo>
                    <a:lnTo>
                      <a:pt x="234" y="3"/>
                    </a:lnTo>
                    <a:lnTo>
                      <a:pt x="210" y="5"/>
                    </a:lnTo>
                    <a:lnTo>
                      <a:pt x="186" y="8"/>
                    </a:lnTo>
                    <a:lnTo>
                      <a:pt x="164" y="12"/>
                    </a:lnTo>
                    <a:lnTo>
                      <a:pt x="141" y="16"/>
                    </a:lnTo>
                    <a:lnTo>
                      <a:pt x="121" y="22"/>
                    </a:lnTo>
                    <a:lnTo>
                      <a:pt x="101" y="29"/>
                    </a:lnTo>
                    <a:lnTo>
                      <a:pt x="83" y="35"/>
                    </a:lnTo>
                    <a:lnTo>
                      <a:pt x="66" y="43"/>
                    </a:lnTo>
                    <a:lnTo>
                      <a:pt x="51" y="51"/>
                    </a:lnTo>
                    <a:lnTo>
                      <a:pt x="39" y="60"/>
                    </a:lnTo>
                    <a:lnTo>
                      <a:pt x="27" y="70"/>
                    </a:lnTo>
                    <a:lnTo>
                      <a:pt x="18" y="79"/>
                    </a:lnTo>
                    <a:lnTo>
                      <a:pt x="10" y="89"/>
                    </a:lnTo>
                    <a:lnTo>
                      <a:pt x="5" y="100"/>
                    </a:lnTo>
                    <a:lnTo>
                      <a:pt x="1" y="110"/>
                    </a:lnTo>
                    <a:lnTo>
                      <a:pt x="0" y="120"/>
                    </a:lnTo>
                    <a:lnTo>
                      <a:pt x="1" y="131"/>
                    </a:lnTo>
                    <a:lnTo>
                      <a:pt x="5" y="141"/>
                    </a:lnTo>
                    <a:lnTo>
                      <a:pt x="10" y="151"/>
                    </a:lnTo>
                    <a:lnTo>
                      <a:pt x="18" y="161"/>
                    </a:lnTo>
                    <a:lnTo>
                      <a:pt x="27" y="171"/>
                    </a:lnTo>
                    <a:lnTo>
                      <a:pt x="39" y="180"/>
                    </a:lnTo>
                    <a:lnTo>
                      <a:pt x="51" y="189"/>
                    </a:lnTo>
                    <a:lnTo>
                      <a:pt x="66" y="197"/>
                    </a:lnTo>
                    <a:lnTo>
                      <a:pt x="83" y="205"/>
                    </a:lnTo>
                    <a:lnTo>
                      <a:pt x="101" y="212"/>
                    </a:lnTo>
                    <a:lnTo>
                      <a:pt x="121" y="218"/>
                    </a:lnTo>
                    <a:lnTo>
                      <a:pt x="141" y="224"/>
                    </a:lnTo>
                    <a:lnTo>
                      <a:pt x="164" y="229"/>
                    </a:lnTo>
                    <a:lnTo>
                      <a:pt x="186" y="233"/>
                    </a:lnTo>
                    <a:lnTo>
                      <a:pt x="210" y="236"/>
                    </a:lnTo>
                    <a:lnTo>
                      <a:pt x="234" y="238"/>
                    </a:lnTo>
                    <a:lnTo>
                      <a:pt x="258" y="239"/>
                    </a:lnTo>
                    <a:lnTo>
                      <a:pt x="282" y="240"/>
                    </a:lnTo>
                    <a:lnTo>
                      <a:pt x="307" y="239"/>
                    </a:lnTo>
                    <a:lnTo>
                      <a:pt x="332"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29" name="Rectangle 45">
                <a:extLst>
                  <a:ext uri="{FF2B5EF4-FFF2-40B4-BE49-F238E27FC236}">
                    <a16:creationId xmlns:a16="http://schemas.microsoft.com/office/drawing/2014/main" id="{88C2AA92-2202-4E72-8697-8DCA06A4C2F1}"/>
                  </a:ext>
                </a:extLst>
              </p:cNvPr>
              <p:cNvSpPr>
                <a:spLocks noChangeArrowheads="1"/>
              </p:cNvSpPr>
              <p:nvPr/>
            </p:nvSpPr>
            <p:spPr bwMode="auto">
              <a:xfrm>
                <a:off x="6638925" y="377825"/>
                <a:ext cx="4302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lot</a:t>
                </a:r>
              </a:p>
            </p:txBody>
          </p:sp>
          <p:sp>
            <p:nvSpPr>
              <p:cNvPr id="46130" name="Rectangle 46">
                <a:extLst>
                  <a:ext uri="{FF2B5EF4-FFF2-40B4-BE49-F238E27FC236}">
                    <a16:creationId xmlns:a16="http://schemas.microsoft.com/office/drawing/2014/main" id="{2BF9168C-AF1B-4385-8FDC-7E9FDF72C4D4}"/>
                  </a:ext>
                </a:extLst>
              </p:cNvPr>
              <p:cNvSpPr>
                <a:spLocks noChangeArrowheads="1"/>
              </p:cNvSpPr>
              <p:nvPr/>
            </p:nvSpPr>
            <p:spPr bwMode="auto">
              <a:xfrm>
                <a:off x="5732463" y="152400"/>
                <a:ext cx="711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name</a:t>
                </a:r>
              </a:p>
            </p:txBody>
          </p:sp>
          <p:sp>
            <p:nvSpPr>
              <p:cNvPr id="46131" name="Rectangle 47">
                <a:extLst>
                  <a:ext uri="{FF2B5EF4-FFF2-40B4-BE49-F238E27FC236}">
                    <a16:creationId xmlns:a16="http://schemas.microsoft.com/office/drawing/2014/main" id="{092DC2A6-250B-44F2-A74C-0B7EAC52D562}"/>
                  </a:ext>
                </a:extLst>
              </p:cNvPr>
              <p:cNvSpPr>
                <a:spLocks noChangeArrowheads="1"/>
              </p:cNvSpPr>
              <p:nvPr/>
            </p:nvSpPr>
            <p:spPr bwMode="auto">
              <a:xfrm>
                <a:off x="4949825" y="368300"/>
                <a:ext cx="530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ssn</a:t>
                </a:r>
              </a:p>
            </p:txBody>
          </p:sp>
          <p:sp>
            <p:nvSpPr>
              <p:cNvPr id="46132" name="Line 48">
                <a:extLst>
                  <a:ext uri="{FF2B5EF4-FFF2-40B4-BE49-F238E27FC236}">
                    <a16:creationId xmlns:a16="http://schemas.microsoft.com/office/drawing/2014/main" id="{104478AE-3879-4008-88B6-02B27591766A}"/>
                  </a:ext>
                </a:extLst>
              </p:cNvPr>
              <p:cNvSpPr>
                <a:spLocks noChangeShapeType="1"/>
              </p:cNvSpPr>
              <p:nvPr/>
            </p:nvSpPr>
            <p:spPr bwMode="auto">
              <a:xfrm>
                <a:off x="5248275" y="784225"/>
                <a:ext cx="552450" cy="20002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3" name="Line 49">
                <a:extLst>
                  <a:ext uri="{FF2B5EF4-FFF2-40B4-BE49-F238E27FC236}">
                    <a16:creationId xmlns:a16="http://schemas.microsoft.com/office/drawing/2014/main" id="{30BB4237-2132-4DF5-8CDC-86720B04FD69}"/>
                  </a:ext>
                </a:extLst>
              </p:cNvPr>
              <p:cNvSpPr>
                <a:spLocks noChangeShapeType="1"/>
              </p:cNvSpPr>
              <p:nvPr/>
            </p:nvSpPr>
            <p:spPr bwMode="auto">
              <a:xfrm>
                <a:off x="6065838" y="479425"/>
                <a:ext cx="0" cy="48895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4" name="Line 50">
                <a:extLst>
                  <a:ext uri="{FF2B5EF4-FFF2-40B4-BE49-F238E27FC236}">
                    <a16:creationId xmlns:a16="http://schemas.microsoft.com/office/drawing/2014/main" id="{2E8BCF64-A373-4991-A33C-0859DB92C347}"/>
                  </a:ext>
                </a:extLst>
              </p:cNvPr>
              <p:cNvSpPr>
                <a:spLocks noChangeShapeType="1"/>
              </p:cNvSpPr>
              <p:nvPr/>
            </p:nvSpPr>
            <p:spPr bwMode="auto">
              <a:xfrm flipH="1">
                <a:off x="6364288" y="768350"/>
                <a:ext cx="530225" cy="2159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118" name="Line 39">
              <a:extLst>
                <a:ext uri="{FF2B5EF4-FFF2-40B4-BE49-F238E27FC236}">
                  <a16:creationId xmlns:a16="http://schemas.microsoft.com/office/drawing/2014/main" id="{29771BA4-6E86-4143-AA4D-D8225502865C}"/>
                </a:ext>
              </a:extLst>
            </p:cNvPr>
            <p:cNvSpPr>
              <a:spLocks noChangeShapeType="1"/>
            </p:cNvSpPr>
            <p:nvPr/>
          </p:nvSpPr>
          <p:spPr bwMode="auto">
            <a:xfrm>
              <a:off x="6064250" y="2398713"/>
              <a:ext cx="0" cy="35401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 name="Rectangle 32">
            <a:extLst>
              <a:ext uri="{FF2B5EF4-FFF2-40B4-BE49-F238E27FC236}">
                <a16:creationId xmlns:a16="http://schemas.microsoft.com/office/drawing/2014/main" id="{CC9FB82A-7981-4AE0-A74E-2D526871ED65}"/>
              </a:ext>
            </a:extLst>
          </p:cNvPr>
          <p:cNvSpPr>
            <a:spLocks noChangeArrowheads="1"/>
          </p:cNvSpPr>
          <p:nvPr/>
        </p:nvSpPr>
        <p:spPr bwMode="auto">
          <a:xfrm>
            <a:off x="500063" y="3700463"/>
            <a:ext cx="5781675" cy="1741487"/>
          </a:xfrm>
          <a:prstGeom prst="rect">
            <a:avLst/>
          </a:prstGeom>
          <a:noFill/>
          <a:ln w="25400">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endParaRPr lang="en-US" altLang="en-US" sz="2400">
              <a:latin typeface="Comic Sans MS" panose="030F0702030302020204" pitchFamily="66" charset="0"/>
              <a:ea typeface="MS PGothic" panose="020B0600070205080204" pitchFamily="34" charset="-128"/>
            </a:endParaRPr>
          </a:p>
        </p:txBody>
      </p:sp>
      <p:grpSp>
        <p:nvGrpSpPr>
          <p:cNvPr id="46084" name="Group 5">
            <a:extLst>
              <a:ext uri="{FF2B5EF4-FFF2-40B4-BE49-F238E27FC236}">
                <a16:creationId xmlns:a16="http://schemas.microsoft.com/office/drawing/2014/main" id="{D3A168A9-EF3A-4C8A-8AA7-47187F008E82}"/>
              </a:ext>
            </a:extLst>
          </p:cNvPr>
          <p:cNvGrpSpPr>
            <a:grpSpLocks/>
          </p:cNvGrpSpPr>
          <p:nvPr/>
        </p:nvGrpSpPr>
        <p:grpSpPr bwMode="auto">
          <a:xfrm>
            <a:off x="566738" y="3851275"/>
            <a:ext cx="5675312" cy="1470025"/>
            <a:chOff x="3386138" y="2922588"/>
            <a:chExt cx="5675312" cy="1470025"/>
          </a:xfrm>
        </p:grpSpPr>
        <p:sp>
          <p:nvSpPr>
            <p:cNvPr id="46091" name="Freeform 7">
              <a:extLst>
                <a:ext uri="{FF2B5EF4-FFF2-40B4-BE49-F238E27FC236}">
                  <a16:creationId xmlns:a16="http://schemas.microsoft.com/office/drawing/2014/main" id="{F042E5E6-8B4E-477F-BD19-66631FBB3077}"/>
                </a:ext>
              </a:extLst>
            </p:cNvPr>
            <p:cNvSpPr>
              <a:spLocks/>
            </p:cNvSpPr>
            <p:nvPr/>
          </p:nvSpPr>
          <p:spPr bwMode="auto">
            <a:xfrm>
              <a:off x="6518275" y="3297238"/>
              <a:ext cx="896938"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0 h 240"/>
                <a:gd name="T18" fmla="*/ 2147483646 w 565"/>
                <a:gd name="T19" fmla="*/ 0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2147483646 h 240"/>
                <a:gd name="T54" fmla="*/ 2147483646 w 565"/>
                <a:gd name="T55" fmla="*/ 2147483646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2" name="Freeform 8">
              <a:extLst>
                <a:ext uri="{FF2B5EF4-FFF2-40B4-BE49-F238E27FC236}">
                  <a16:creationId xmlns:a16="http://schemas.microsoft.com/office/drawing/2014/main" id="{337DFBA5-EABF-44BC-8D61-98F881A8BF2A}"/>
                </a:ext>
              </a:extLst>
            </p:cNvPr>
            <p:cNvSpPr>
              <a:spLocks/>
            </p:cNvSpPr>
            <p:nvPr/>
          </p:nvSpPr>
          <p:spPr bwMode="auto">
            <a:xfrm>
              <a:off x="8164513" y="3297238"/>
              <a:ext cx="896937"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2147483646 h 240"/>
                <a:gd name="T18" fmla="*/ 2147483646 w 565"/>
                <a:gd name="T19" fmla="*/ 2147483646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0 h 240"/>
                <a:gd name="T54" fmla="*/ 2147483646 w 565"/>
                <a:gd name="T55" fmla="*/ 0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7" y="239"/>
                  </a:lnTo>
                  <a:lnTo>
                    <a:pt x="282" y="239"/>
                  </a:lnTo>
                  <a:lnTo>
                    <a:pt x="306" y="239"/>
                  </a:lnTo>
                  <a:lnTo>
                    <a:pt x="331" y="237"/>
                  </a:lnTo>
                  <a:lnTo>
                    <a:pt x="355" y="235"/>
                  </a:lnTo>
                  <a:lnTo>
                    <a:pt x="378" y="231"/>
                  </a:lnTo>
                  <a:lnTo>
                    <a:pt x="401" y="227"/>
                  </a:lnTo>
                  <a:lnTo>
                    <a:pt x="423" y="223"/>
                  </a:lnTo>
                  <a:lnTo>
                    <a:pt x="443" y="217"/>
                  </a:lnTo>
                  <a:lnTo>
                    <a:pt x="463" y="211"/>
                  </a:lnTo>
                  <a:lnTo>
                    <a:pt x="481" y="204"/>
                  </a:lnTo>
                  <a:lnTo>
                    <a:pt x="498" y="196"/>
                  </a:lnTo>
                  <a:lnTo>
                    <a:pt x="513" y="188"/>
                  </a:lnTo>
                  <a:lnTo>
                    <a:pt x="526" y="179"/>
                  </a:lnTo>
                  <a:lnTo>
                    <a:pt x="537" y="169"/>
                  </a:lnTo>
                  <a:lnTo>
                    <a:pt x="547" y="160"/>
                  </a:lnTo>
                  <a:lnTo>
                    <a:pt x="554" y="150"/>
                  </a:lnTo>
                  <a:lnTo>
                    <a:pt x="559" y="140"/>
                  </a:lnTo>
                  <a:lnTo>
                    <a:pt x="563" y="129"/>
                  </a:lnTo>
                  <a:lnTo>
                    <a:pt x="564" y="119"/>
                  </a:lnTo>
                  <a:lnTo>
                    <a:pt x="563" y="108"/>
                  </a:lnTo>
                  <a:lnTo>
                    <a:pt x="559" y="98"/>
                  </a:lnTo>
                  <a:lnTo>
                    <a:pt x="554" y="88"/>
                  </a:lnTo>
                  <a:lnTo>
                    <a:pt x="547" y="78"/>
                  </a:lnTo>
                  <a:lnTo>
                    <a:pt x="537" y="68"/>
                  </a:lnTo>
                  <a:lnTo>
                    <a:pt x="526" y="59"/>
                  </a:lnTo>
                  <a:lnTo>
                    <a:pt x="513" y="50"/>
                  </a:lnTo>
                  <a:lnTo>
                    <a:pt x="498" y="42"/>
                  </a:lnTo>
                  <a:lnTo>
                    <a:pt x="481" y="35"/>
                  </a:lnTo>
                  <a:lnTo>
                    <a:pt x="463" y="27"/>
                  </a:lnTo>
                  <a:lnTo>
                    <a:pt x="443" y="21"/>
                  </a:lnTo>
                  <a:lnTo>
                    <a:pt x="423" y="15"/>
                  </a:lnTo>
                  <a:lnTo>
                    <a:pt x="401" y="11"/>
                  </a:lnTo>
                  <a:lnTo>
                    <a:pt x="378" y="6"/>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8"/>
                  </a:lnTo>
                  <a:lnTo>
                    <a:pt x="17" y="78"/>
                  </a:lnTo>
                  <a:lnTo>
                    <a:pt x="9" y="88"/>
                  </a:lnTo>
                  <a:lnTo>
                    <a:pt x="4" y="98"/>
                  </a:lnTo>
                  <a:lnTo>
                    <a:pt x="1" y="109"/>
                  </a:lnTo>
                  <a:lnTo>
                    <a:pt x="0"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3" name="Freeform 9">
              <a:extLst>
                <a:ext uri="{FF2B5EF4-FFF2-40B4-BE49-F238E27FC236}">
                  <a16:creationId xmlns:a16="http://schemas.microsoft.com/office/drawing/2014/main" id="{258E29F6-20EB-4180-9F61-62A16627DCF5}"/>
                </a:ext>
              </a:extLst>
            </p:cNvPr>
            <p:cNvSpPr>
              <a:spLocks/>
            </p:cNvSpPr>
            <p:nvPr/>
          </p:nvSpPr>
          <p:spPr bwMode="auto">
            <a:xfrm>
              <a:off x="4198938" y="2924175"/>
              <a:ext cx="1169987" cy="366713"/>
            </a:xfrm>
            <a:custGeom>
              <a:avLst/>
              <a:gdLst>
                <a:gd name="T0" fmla="*/ 2147483646 w 737"/>
                <a:gd name="T1" fmla="*/ 2147483646 h 231"/>
                <a:gd name="T2" fmla="*/ 2147483646 w 737"/>
                <a:gd name="T3" fmla="*/ 2147483646 h 231"/>
                <a:gd name="T4" fmla="*/ 2147483646 w 737"/>
                <a:gd name="T5" fmla="*/ 2147483646 h 231"/>
                <a:gd name="T6" fmla="*/ 2147483646 w 737"/>
                <a:gd name="T7" fmla="*/ 2147483646 h 231"/>
                <a:gd name="T8" fmla="*/ 2147483646 w 737"/>
                <a:gd name="T9" fmla="*/ 2147483646 h 231"/>
                <a:gd name="T10" fmla="*/ 2147483646 w 737"/>
                <a:gd name="T11" fmla="*/ 2147483646 h 231"/>
                <a:gd name="T12" fmla="*/ 2147483646 w 737"/>
                <a:gd name="T13" fmla="*/ 2147483646 h 231"/>
                <a:gd name="T14" fmla="*/ 2147483646 w 737"/>
                <a:gd name="T15" fmla="*/ 2147483646 h 231"/>
                <a:gd name="T16" fmla="*/ 2147483646 w 737"/>
                <a:gd name="T17" fmla="*/ 0 h 231"/>
                <a:gd name="T18" fmla="*/ 2147483646 w 737"/>
                <a:gd name="T19" fmla="*/ 0 h 231"/>
                <a:gd name="T20" fmla="*/ 2147483646 w 737"/>
                <a:gd name="T21" fmla="*/ 2147483646 h 231"/>
                <a:gd name="T22" fmla="*/ 2147483646 w 737"/>
                <a:gd name="T23" fmla="*/ 2147483646 h 231"/>
                <a:gd name="T24" fmla="*/ 2147483646 w 737"/>
                <a:gd name="T25" fmla="*/ 2147483646 h 231"/>
                <a:gd name="T26" fmla="*/ 2147483646 w 737"/>
                <a:gd name="T27" fmla="*/ 2147483646 h 231"/>
                <a:gd name="T28" fmla="*/ 2147483646 w 737"/>
                <a:gd name="T29" fmla="*/ 2147483646 h 231"/>
                <a:gd name="T30" fmla="*/ 2147483646 w 737"/>
                <a:gd name="T31" fmla="*/ 2147483646 h 231"/>
                <a:gd name="T32" fmla="*/ 2147483646 w 737"/>
                <a:gd name="T33" fmla="*/ 2147483646 h 231"/>
                <a:gd name="T34" fmla="*/ 2147483646 w 737"/>
                <a:gd name="T35" fmla="*/ 2147483646 h 231"/>
                <a:gd name="T36" fmla="*/ 2147483646 w 737"/>
                <a:gd name="T37" fmla="*/ 2147483646 h 231"/>
                <a:gd name="T38" fmla="*/ 2147483646 w 737"/>
                <a:gd name="T39" fmla="*/ 2147483646 h 231"/>
                <a:gd name="T40" fmla="*/ 2147483646 w 737"/>
                <a:gd name="T41" fmla="*/ 2147483646 h 231"/>
                <a:gd name="T42" fmla="*/ 2147483646 w 737"/>
                <a:gd name="T43" fmla="*/ 2147483646 h 231"/>
                <a:gd name="T44" fmla="*/ 2147483646 w 737"/>
                <a:gd name="T45" fmla="*/ 2147483646 h 231"/>
                <a:gd name="T46" fmla="*/ 2147483646 w 737"/>
                <a:gd name="T47" fmla="*/ 2147483646 h 231"/>
                <a:gd name="T48" fmla="*/ 2147483646 w 737"/>
                <a:gd name="T49" fmla="*/ 2147483646 h 231"/>
                <a:gd name="T50" fmla="*/ 2147483646 w 737"/>
                <a:gd name="T51" fmla="*/ 2147483646 h 231"/>
                <a:gd name="T52" fmla="*/ 2147483646 w 737"/>
                <a:gd name="T53" fmla="*/ 2147483646 h 231"/>
                <a:gd name="T54" fmla="*/ 2147483646 w 737"/>
                <a:gd name="T55" fmla="*/ 2147483646 h 231"/>
                <a:gd name="T56" fmla="*/ 2147483646 w 737"/>
                <a:gd name="T57" fmla="*/ 2147483646 h 231"/>
                <a:gd name="T58" fmla="*/ 2147483646 w 737"/>
                <a:gd name="T59" fmla="*/ 2147483646 h 231"/>
                <a:gd name="T60" fmla="*/ 2147483646 w 737"/>
                <a:gd name="T61" fmla="*/ 2147483646 h 231"/>
                <a:gd name="T62" fmla="*/ 2147483646 w 737"/>
                <a:gd name="T63" fmla="*/ 2147483646 h 231"/>
                <a:gd name="T64" fmla="*/ 2147483646 w 737"/>
                <a:gd name="T65" fmla="*/ 2147483646 h 231"/>
                <a:gd name="T66" fmla="*/ 2147483646 w 737"/>
                <a:gd name="T67" fmla="*/ 2147483646 h 231"/>
                <a:gd name="T68" fmla="*/ 2147483646 w 737"/>
                <a:gd name="T69" fmla="*/ 2147483646 h 231"/>
                <a:gd name="T70" fmla="*/ 2147483646 w 737"/>
                <a:gd name="T71" fmla="*/ 2147483646 h 23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7"/>
                <a:gd name="T109" fmla="*/ 0 h 231"/>
                <a:gd name="T110" fmla="*/ 737 w 737"/>
                <a:gd name="T111" fmla="*/ 231 h 23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7" h="231">
                  <a:moveTo>
                    <a:pt x="736" y="115"/>
                  </a:moveTo>
                  <a:lnTo>
                    <a:pt x="736" y="105"/>
                  </a:lnTo>
                  <a:lnTo>
                    <a:pt x="730" y="94"/>
                  </a:lnTo>
                  <a:lnTo>
                    <a:pt x="724" y="85"/>
                  </a:lnTo>
                  <a:lnTo>
                    <a:pt x="715" y="75"/>
                  </a:lnTo>
                  <a:lnTo>
                    <a:pt x="702" y="67"/>
                  </a:lnTo>
                  <a:lnTo>
                    <a:pt x="687" y="57"/>
                  </a:lnTo>
                  <a:lnTo>
                    <a:pt x="670" y="48"/>
                  </a:lnTo>
                  <a:lnTo>
                    <a:pt x="651" y="41"/>
                  </a:lnTo>
                  <a:lnTo>
                    <a:pt x="628" y="33"/>
                  </a:lnTo>
                  <a:lnTo>
                    <a:pt x="605" y="27"/>
                  </a:lnTo>
                  <a:lnTo>
                    <a:pt x="579" y="21"/>
                  </a:lnTo>
                  <a:lnTo>
                    <a:pt x="552" y="15"/>
                  </a:lnTo>
                  <a:lnTo>
                    <a:pt x="524" y="10"/>
                  </a:lnTo>
                  <a:lnTo>
                    <a:pt x="494" y="7"/>
                  </a:lnTo>
                  <a:lnTo>
                    <a:pt x="464" y="3"/>
                  </a:lnTo>
                  <a:lnTo>
                    <a:pt x="433" y="1"/>
                  </a:lnTo>
                  <a:lnTo>
                    <a:pt x="400" y="0"/>
                  </a:lnTo>
                  <a:lnTo>
                    <a:pt x="368" y="0"/>
                  </a:lnTo>
                  <a:lnTo>
                    <a:pt x="336" y="0"/>
                  </a:lnTo>
                  <a:lnTo>
                    <a:pt x="305" y="1"/>
                  </a:lnTo>
                  <a:lnTo>
                    <a:pt x="274" y="3"/>
                  </a:lnTo>
                  <a:lnTo>
                    <a:pt x="242" y="7"/>
                  </a:lnTo>
                  <a:lnTo>
                    <a:pt x="214" y="10"/>
                  </a:lnTo>
                  <a:lnTo>
                    <a:pt x="184" y="15"/>
                  </a:lnTo>
                  <a:lnTo>
                    <a:pt x="157" y="21"/>
                  </a:lnTo>
                  <a:lnTo>
                    <a:pt x="131" y="27"/>
                  </a:lnTo>
                  <a:lnTo>
                    <a:pt x="108" y="33"/>
                  </a:lnTo>
                  <a:lnTo>
                    <a:pt x="86" y="41"/>
                  </a:lnTo>
                  <a:lnTo>
                    <a:pt x="66" y="48"/>
                  </a:lnTo>
                  <a:lnTo>
                    <a:pt x="50" y="57"/>
                  </a:lnTo>
                  <a:lnTo>
                    <a:pt x="35" y="67"/>
                  </a:lnTo>
                  <a:lnTo>
                    <a:pt x="23" y="75"/>
                  </a:lnTo>
                  <a:lnTo>
                    <a:pt x="13" y="85"/>
                  </a:lnTo>
                  <a:lnTo>
                    <a:pt x="6" y="94"/>
                  </a:lnTo>
                  <a:lnTo>
                    <a:pt x="1" y="105"/>
                  </a:lnTo>
                  <a:lnTo>
                    <a:pt x="0" y="115"/>
                  </a:lnTo>
                  <a:lnTo>
                    <a:pt x="1" y="125"/>
                  </a:lnTo>
                  <a:lnTo>
                    <a:pt x="6" y="135"/>
                  </a:lnTo>
                  <a:lnTo>
                    <a:pt x="13" y="144"/>
                  </a:lnTo>
                  <a:lnTo>
                    <a:pt x="23" y="154"/>
                  </a:lnTo>
                  <a:lnTo>
                    <a:pt x="35" y="163"/>
                  </a:lnTo>
                  <a:lnTo>
                    <a:pt x="50" y="172"/>
                  </a:lnTo>
                  <a:lnTo>
                    <a:pt x="66" y="181"/>
                  </a:lnTo>
                  <a:lnTo>
                    <a:pt x="86" y="188"/>
                  </a:lnTo>
                  <a:lnTo>
                    <a:pt x="108" y="196"/>
                  </a:lnTo>
                  <a:lnTo>
                    <a:pt x="131" y="203"/>
                  </a:lnTo>
                  <a:lnTo>
                    <a:pt x="157" y="208"/>
                  </a:lnTo>
                  <a:lnTo>
                    <a:pt x="184" y="214"/>
                  </a:lnTo>
                  <a:lnTo>
                    <a:pt x="214" y="219"/>
                  </a:lnTo>
                  <a:lnTo>
                    <a:pt x="242" y="223"/>
                  </a:lnTo>
                  <a:lnTo>
                    <a:pt x="274" y="226"/>
                  </a:lnTo>
                  <a:lnTo>
                    <a:pt x="305" y="228"/>
                  </a:lnTo>
                  <a:lnTo>
                    <a:pt x="336" y="229"/>
                  </a:lnTo>
                  <a:lnTo>
                    <a:pt x="368" y="230"/>
                  </a:lnTo>
                  <a:lnTo>
                    <a:pt x="400" y="229"/>
                  </a:lnTo>
                  <a:lnTo>
                    <a:pt x="433" y="228"/>
                  </a:lnTo>
                  <a:lnTo>
                    <a:pt x="464" y="226"/>
                  </a:lnTo>
                  <a:lnTo>
                    <a:pt x="494" y="223"/>
                  </a:lnTo>
                  <a:lnTo>
                    <a:pt x="524" y="219"/>
                  </a:lnTo>
                  <a:lnTo>
                    <a:pt x="552" y="214"/>
                  </a:lnTo>
                  <a:lnTo>
                    <a:pt x="579" y="208"/>
                  </a:lnTo>
                  <a:lnTo>
                    <a:pt x="605" y="203"/>
                  </a:lnTo>
                  <a:lnTo>
                    <a:pt x="628" y="196"/>
                  </a:lnTo>
                  <a:lnTo>
                    <a:pt x="651" y="188"/>
                  </a:lnTo>
                  <a:lnTo>
                    <a:pt x="670" y="181"/>
                  </a:lnTo>
                  <a:lnTo>
                    <a:pt x="687" y="172"/>
                  </a:lnTo>
                  <a:lnTo>
                    <a:pt x="702" y="163"/>
                  </a:lnTo>
                  <a:lnTo>
                    <a:pt x="715" y="154"/>
                  </a:lnTo>
                  <a:lnTo>
                    <a:pt x="724" y="144"/>
                  </a:lnTo>
                  <a:lnTo>
                    <a:pt x="730" y="135"/>
                  </a:lnTo>
                  <a:lnTo>
                    <a:pt x="736" y="125"/>
                  </a:lnTo>
                  <a:lnTo>
                    <a:pt x="736" y="115"/>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4" name="Freeform 10">
              <a:extLst>
                <a:ext uri="{FF2B5EF4-FFF2-40B4-BE49-F238E27FC236}">
                  <a16:creationId xmlns:a16="http://schemas.microsoft.com/office/drawing/2014/main" id="{9DE95A14-5AE6-453D-B242-5CF4BC2B02D7}"/>
                </a:ext>
              </a:extLst>
            </p:cNvPr>
            <p:cNvSpPr>
              <a:spLocks/>
            </p:cNvSpPr>
            <p:nvPr/>
          </p:nvSpPr>
          <p:spPr bwMode="auto">
            <a:xfrm>
              <a:off x="3386138" y="3297238"/>
              <a:ext cx="896937" cy="381000"/>
            </a:xfrm>
            <a:custGeom>
              <a:avLst/>
              <a:gdLst>
                <a:gd name="T0" fmla="*/ 2147483646 w 565"/>
                <a:gd name="T1" fmla="*/ 2147483646 h 240"/>
                <a:gd name="T2" fmla="*/ 2147483646 w 565"/>
                <a:gd name="T3" fmla="*/ 2147483646 h 240"/>
                <a:gd name="T4" fmla="*/ 2147483646 w 565"/>
                <a:gd name="T5" fmla="*/ 2147483646 h 240"/>
                <a:gd name="T6" fmla="*/ 2147483646 w 565"/>
                <a:gd name="T7" fmla="*/ 2147483646 h 240"/>
                <a:gd name="T8" fmla="*/ 2147483646 w 565"/>
                <a:gd name="T9" fmla="*/ 2147483646 h 240"/>
                <a:gd name="T10" fmla="*/ 2147483646 w 565"/>
                <a:gd name="T11" fmla="*/ 2147483646 h 240"/>
                <a:gd name="T12" fmla="*/ 2147483646 w 565"/>
                <a:gd name="T13" fmla="*/ 2147483646 h 240"/>
                <a:gd name="T14" fmla="*/ 2147483646 w 565"/>
                <a:gd name="T15" fmla="*/ 2147483646 h 240"/>
                <a:gd name="T16" fmla="*/ 2147483646 w 565"/>
                <a:gd name="T17" fmla="*/ 0 h 240"/>
                <a:gd name="T18" fmla="*/ 2147483646 w 565"/>
                <a:gd name="T19" fmla="*/ 0 h 240"/>
                <a:gd name="T20" fmla="*/ 2147483646 w 565"/>
                <a:gd name="T21" fmla="*/ 2147483646 h 240"/>
                <a:gd name="T22" fmla="*/ 2147483646 w 565"/>
                <a:gd name="T23" fmla="*/ 2147483646 h 240"/>
                <a:gd name="T24" fmla="*/ 2147483646 w 565"/>
                <a:gd name="T25" fmla="*/ 2147483646 h 240"/>
                <a:gd name="T26" fmla="*/ 2147483646 w 565"/>
                <a:gd name="T27" fmla="*/ 2147483646 h 240"/>
                <a:gd name="T28" fmla="*/ 2147483646 w 565"/>
                <a:gd name="T29" fmla="*/ 2147483646 h 240"/>
                <a:gd name="T30" fmla="*/ 2147483646 w 565"/>
                <a:gd name="T31" fmla="*/ 2147483646 h 240"/>
                <a:gd name="T32" fmla="*/ 2147483646 w 565"/>
                <a:gd name="T33" fmla="*/ 2147483646 h 240"/>
                <a:gd name="T34" fmla="*/ 2147483646 w 565"/>
                <a:gd name="T35" fmla="*/ 2147483646 h 240"/>
                <a:gd name="T36" fmla="*/ 2147483646 w 565"/>
                <a:gd name="T37" fmla="*/ 2147483646 h 240"/>
                <a:gd name="T38" fmla="*/ 2147483646 w 565"/>
                <a:gd name="T39" fmla="*/ 2147483646 h 240"/>
                <a:gd name="T40" fmla="*/ 2147483646 w 565"/>
                <a:gd name="T41" fmla="*/ 2147483646 h 240"/>
                <a:gd name="T42" fmla="*/ 2147483646 w 565"/>
                <a:gd name="T43" fmla="*/ 2147483646 h 240"/>
                <a:gd name="T44" fmla="*/ 2147483646 w 565"/>
                <a:gd name="T45" fmla="*/ 2147483646 h 240"/>
                <a:gd name="T46" fmla="*/ 2147483646 w 565"/>
                <a:gd name="T47" fmla="*/ 2147483646 h 240"/>
                <a:gd name="T48" fmla="*/ 2147483646 w 565"/>
                <a:gd name="T49" fmla="*/ 2147483646 h 240"/>
                <a:gd name="T50" fmla="*/ 2147483646 w 565"/>
                <a:gd name="T51" fmla="*/ 2147483646 h 240"/>
                <a:gd name="T52" fmla="*/ 2147483646 w 565"/>
                <a:gd name="T53" fmla="*/ 2147483646 h 240"/>
                <a:gd name="T54" fmla="*/ 2147483646 w 565"/>
                <a:gd name="T55" fmla="*/ 2147483646 h 240"/>
                <a:gd name="T56" fmla="*/ 2147483646 w 565"/>
                <a:gd name="T57" fmla="*/ 2147483646 h 240"/>
                <a:gd name="T58" fmla="*/ 2147483646 w 565"/>
                <a:gd name="T59" fmla="*/ 2147483646 h 240"/>
                <a:gd name="T60" fmla="*/ 2147483646 w 565"/>
                <a:gd name="T61" fmla="*/ 2147483646 h 240"/>
                <a:gd name="T62" fmla="*/ 2147483646 w 565"/>
                <a:gd name="T63" fmla="*/ 2147483646 h 240"/>
                <a:gd name="T64" fmla="*/ 2147483646 w 565"/>
                <a:gd name="T65" fmla="*/ 2147483646 h 240"/>
                <a:gd name="T66" fmla="*/ 2147483646 w 565"/>
                <a:gd name="T67" fmla="*/ 2147483646 h 240"/>
                <a:gd name="T68" fmla="*/ 2147483646 w 565"/>
                <a:gd name="T69" fmla="*/ 2147483646 h 240"/>
                <a:gd name="T70" fmla="*/ 2147483646 w 565"/>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5"/>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5"/>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8" y="239"/>
                  </a:lnTo>
                  <a:lnTo>
                    <a:pt x="282" y="239"/>
                  </a:lnTo>
                  <a:lnTo>
                    <a:pt x="306" y="239"/>
                  </a:lnTo>
                  <a:lnTo>
                    <a:pt x="331" y="237"/>
                  </a:lnTo>
                  <a:lnTo>
                    <a:pt x="355" y="235"/>
                  </a:lnTo>
                  <a:lnTo>
                    <a:pt x="379" y="231"/>
                  </a:lnTo>
                  <a:lnTo>
                    <a:pt x="401" y="227"/>
                  </a:lnTo>
                  <a:lnTo>
                    <a:pt x="423" y="223"/>
                  </a:lnTo>
                  <a:lnTo>
                    <a:pt x="444" y="217"/>
                  </a:lnTo>
                  <a:lnTo>
                    <a:pt x="464" y="211"/>
                  </a:lnTo>
                  <a:lnTo>
                    <a:pt x="481" y="204"/>
                  </a:lnTo>
                  <a:lnTo>
                    <a:pt x="498" y="196"/>
                  </a:lnTo>
                  <a:lnTo>
                    <a:pt x="513" y="188"/>
                  </a:lnTo>
                  <a:lnTo>
                    <a:pt x="526" y="179"/>
                  </a:lnTo>
                  <a:lnTo>
                    <a:pt x="538" y="170"/>
                  </a:lnTo>
                  <a:lnTo>
                    <a:pt x="547" y="160"/>
                  </a:lnTo>
                  <a:lnTo>
                    <a:pt x="555" y="150"/>
                  </a:lnTo>
                  <a:lnTo>
                    <a:pt x="560" y="140"/>
                  </a:lnTo>
                  <a:lnTo>
                    <a:pt x="563" y="129"/>
                  </a:lnTo>
                  <a:lnTo>
                    <a:pt x="564"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5" name="Freeform 11">
              <a:extLst>
                <a:ext uri="{FF2B5EF4-FFF2-40B4-BE49-F238E27FC236}">
                  <a16:creationId xmlns:a16="http://schemas.microsoft.com/office/drawing/2014/main" id="{69B40304-33BB-4A54-A4C9-1A85D84DE303}"/>
                </a:ext>
              </a:extLst>
            </p:cNvPr>
            <p:cNvSpPr>
              <a:spLocks/>
            </p:cNvSpPr>
            <p:nvPr/>
          </p:nvSpPr>
          <p:spPr bwMode="auto">
            <a:xfrm>
              <a:off x="5030788" y="3297238"/>
              <a:ext cx="1133475" cy="381000"/>
            </a:xfrm>
            <a:custGeom>
              <a:avLst/>
              <a:gdLst>
                <a:gd name="T0" fmla="*/ 2147483646 w 714"/>
                <a:gd name="T1" fmla="*/ 2147483646 h 240"/>
                <a:gd name="T2" fmla="*/ 2147483646 w 714"/>
                <a:gd name="T3" fmla="*/ 2147483646 h 240"/>
                <a:gd name="T4" fmla="*/ 2147483646 w 714"/>
                <a:gd name="T5" fmla="*/ 2147483646 h 240"/>
                <a:gd name="T6" fmla="*/ 2147483646 w 714"/>
                <a:gd name="T7" fmla="*/ 2147483646 h 240"/>
                <a:gd name="T8" fmla="*/ 2147483646 w 714"/>
                <a:gd name="T9" fmla="*/ 2147483646 h 240"/>
                <a:gd name="T10" fmla="*/ 2147483646 w 714"/>
                <a:gd name="T11" fmla="*/ 2147483646 h 240"/>
                <a:gd name="T12" fmla="*/ 2147483646 w 714"/>
                <a:gd name="T13" fmla="*/ 2147483646 h 240"/>
                <a:gd name="T14" fmla="*/ 2147483646 w 714"/>
                <a:gd name="T15" fmla="*/ 2147483646 h 240"/>
                <a:gd name="T16" fmla="*/ 2147483646 w 714"/>
                <a:gd name="T17" fmla="*/ 2147483646 h 240"/>
                <a:gd name="T18" fmla="*/ 2147483646 w 714"/>
                <a:gd name="T19" fmla="*/ 2147483646 h 240"/>
                <a:gd name="T20" fmla="*/ 2147483646 w 714"/>
                <a:gd name="T21" fmla="*/ 2147483646 h 240"/>
                <a:gd name="T22" fmla="*/ 2147483646 w 714"/>
                <a:gd name="T23" fmla="*/ 2147483646 h 240"/>
                <a:gd name="T24" fmla="*/ 2147483646 w 714"/>
                <a:gd name="T25" fmla="*/ 2147483646 h 240"/>
                <a:gd name="T26" fmla="*/ 2147483646 w 714"/>
                <a:gd name="T27" fmla="*/ 2147483646 h 240"/>
                <a:gd name="T28" fmla="*/ 2147483646 w 714"/>
                <a:gd name="T29" fmla="*/ 2147483646 h 240"/>
                <a:gd name="T30" fmla="*/ 2147483646 w 714"/>
                <a:gd name="T31" fmla="*/ 2147483646 h 240"/>
                <a:gd name="T32" fmla="*/ 2147483646 w 714"/>
                <a:gd name="T33" fmla="*/ 2147483646 h 240"/>
                <a:gd name="T34" fmla="*/ 2147483646 w 714"/>
                <a:gd name="T35" fmla="*/ 2147483646 h 240"/>
                <a:gd name="T36" fmla="*/ 2147483646 w 714"/>
                <a:gd name="T37" fmla="*/ 2147483646 h 240"/>
                <a:gd name="T38" fmla="*/ 2147483646 w 714"/>
                <a:gd name="T39" fmla="*/ 2147483646 h 240"/>
                <a:gd name="T40" fmla="*/ 2147483646 w 714"/>
                <a:gd name="T41" fmla="*/ 2147483646 h 240"/>
                <a:gd name="T42" fmla="*/ 2147483646 w 714"/>
                <a:gd name="T43" fmla="*/ 2147483646 h 240"/>
                <a:gd name="T44" fmla="*/ 2147483646 w 714"/>
                <a:gd name="T45" fmla="*/ 2147483646 h 240"/>
                <a:gd name="T46" fmla="*/ 2147483646 w 714"/>
                <a:gd name="T47" fmla="*/ 2147483646 h 240"/>
                <a:gd name="T48" fmla="*/ 2147483646 w 714"/>
                <a:gd name="T49" fmla="*/ 2147483646 h 240"/>
                <a:gd name="T50" fmla="*/ 2147483646 w 714"/>
                <a:gd name="T51" fmla="*/ 2147483646 h 240"/>
                <a:gd name="T52" fmla="*/ 2147483646 w 714"/>
                <a:gd name="T53" fmla="*/ 0 h 240"/>
                <a:gd name="T54" fmla="*/ 2147483646 w 714"/>
                <a:gd name="T55" fmla="*/ 0 h 240"/>
                <a:gd name="T56" fmla="*/ 2147483646 w 714"/>
                <a:gd name="T57" fmla="*/ 2147483646 h 240"/>
                <a:gd name="T58" fmla="*/ 2147483646 w 714"/>
                <a:gd name="T59" fmla="*/ 2147483646 h 240"/>
                <a:gd name="T60" fmla="*/ 2147483646 w 714"/>
                <a:gd name="T61" fmla="*/ 2147483646 h 240"/>
                <a:gd name="T62" fmla="*/ 2147483646 w 714"/>
                <a:gd name="T63" fmla="*/ 2147483646 h 240"/>
                <a:gd name="T64" fmla="*/ 2147483646 w 714"/>
                <a:gd name="T65" fmla="*/ 2147483646 h 240"/>
                <a:gd name="T66" fmla="*/ 2147483646 w 714"/>
                <a:gd name="T67" fmla="*/ 2147483646 h 240"/>
                <a:gd name="T68" fmla="*/ 2147483646 w 714"/>
                <a:gd name="T69" fmla="*/ 2147483646 h 240"/>
                <a:gd name="T70" fmla="*/ 2147483646 w 714"/>
                <a:gd name="T71" fmla="*/ 214748364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4"/>
                <a:gd name="T109" fmla="*/ 0 h 240"/>
                <a:gd name="T110" fmla="*/ 714 w 714"/>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4" h="240">
                  <a:moveTo>
                    <a:pt x="0" y="119"/>
                  </a:moveTo>
                  <a:lnTo>
                    <a:pt x="2" y="129"/>
                  </a:lnTo>
                  <a:lnTo>
                    <a:pt x="6" y="140"/>
                  </a:lnTo>
                  <a:lnTo>
                    <a:pt x="12" y="150"/>
                  </a:lnTo>
                  <a:lnTo>
                    <a:pt x="22" y="160"/>
                  </a:lnTo>
                  <a:lnTo>
                    <a:pt x="34" y="170"/>
                  </a:lnTo>
                  <a:lnTo>
                    <a:pt x="48" y="179"/>
                  </a:lnTo>
                  <a:lnTo>
                    <a:pt x="64" y="188"/>
                  </a:lnTo>
                  <a:lnTo>
                    <a:pt x="83" y="196"/>
                  </a:lnTo>
                  <a:lnTo>
                    <a:pt x="104" y="204"/>
                  </a:lnTo>
                  <a:lnTo>
                    <a:pt x="127" y="211"/>
                  </a:lnTo>
                  <a:lnTo>
                    <a:pt x="152" y="217"/>
                  </a:lnTo>
                  <a:lnTo>
                    <a:pt x="178" y="223"/>
                  </a:lnTo>
                  <a:lnTo>
                    <a:pt x="206" y="227"/>
                  </a:lnTo>
                  <a:lnTo>
                    <a:pt x="235" y="231"/>
                  </a:lnTo>
                  <a:lnTo>
                    <a:pt x="265" y="235"/>
                  </a:lnTo>
                  <a:lnTo>
                    <a:pt x="295" y="237"/>
                  </a:lnTo>
                  <a:lnTo>
                    <a:pt x="326" y="239"/>
                  </a:lnTo>
                  <a:lnTo>
                    <a:pt x="356" y="239"/>
                  </a:lnTo>
                  <a:lnTo>
                    <a:pt x="388" y="239"/>
                  </a:lnTo>
                  <a:lnTo>
                    <a:pt x="418" y="237"/>
                  </a:lnTo>
                  <a:lnTo>
                    <a:pt x="450" y="235"/>
                  </a:lnTo>
                  <a:lnTo>
                    <a:pt x="479" y="231"/>
                  </a:lnTo>
                  <a:lnTo>
                    <a:pt x="508" y="227"/>
                  </a:lnTo>
                  <a:lnTo>
                    <a:pt x="534" y="223"/>
                  </a:lnTo>
                  <a:lnTo>
                    <a:pt x="561" y="217"/>
                  </a:lnTo>
                  <a:lnTo>
                    <a:pt x="586" y="211"/>
                  </a:lnTo>
                  <a:lnTo>
                    <a:pt x="609" y="204"/>
                  </a:lnTo>
                  <a:lnTo>
                    <a:pt x="629" y="196"/>
                  </a:lnTo>
                  <a:lnTo>
                    <a:pt x="648" y="188"/>
                  </a:lnTo>
                  <a:lnTo>
                    <a:pt x="666" y="179"/>
                  </a:lnTo>
                  <a:lnTo>
                    <a:pt x="680" y="169"/>
                  </a:lnTo>
                  <a:lnTo>
                    <a:pt x="691" y="160"/>
                  </a:lnTo>
                  <a:lnTo>
                    <a:pt x="701" y="150"/>
                  </a:lnTo>
                  <a:lnTo>
                    <a:pt x="707" y="140"/>
                  </a:lnTo>
                  <a:lnTo>
                    <a:pt x="711" y="129"/>
                  </a:lnTo>
                  <a:lnTo>
                    <a:pt x="713" y="119"/>
                  </a:lnTo>
                  <a:lnTo>
                    <a:pt x="711" y="108"/>
                  </a:lnTo>
                  <a:lnTo>
                    <a:pt x="707" y="98"/>
                  </a:lnTo>
                  <a:lnTo>
                    <a:pt x="701" y="88"/>
                  </a:lnTo>
                  <a:lnTo>
                    <a:pt x="691" y="78"/>
                  </a:lnTo>
                  <a:lnTo>
                    <a:pt x="680" y="68"/>
                  </a:lnTo>
                  <a:lnTo>
                    <a:pt x="666" y="59"/>
                  </a:lnTo>
                  <a:lnTo>
                    <a:pt x="648" y="50"/>
                  </a:lnTo>
                  <a:lnTo>
                    <a:pt x="629" y="42"/>
                  </a:lnTo>
                  <a:lnTo>
                    <a:pt x="609" y="35"/>
                  </a:lnTo>
                  <a:lnTo>
                    <a:pt x="585" y="27"/>
                  </a:lnTo>
                  <a:lnTo>
                    <a:pt x="561" y="21"/>
                  </a:lnTo>
                  <a:lnTo>
                    <a:pt x="534" y="15"/>
                  </a:lnTo>
                  <a:lnTo>
                    <a:pt x="508" y="11"/>
                  </a:lnTo>
                  <a:lnTo>
                    <a:pt x="479" y="6"/>
                  </a:lnTo>
                  <a:lnTo>
                    <a:pt x="448" y="4"/>
                  </a:lnTo>
                  <a:lnTo>
                    <a:pt x="418" y="1"/>
                  </a:lnTo>
                  <a:lnTo>
                    <a:pt x="388" y="0"/>
                  </a:lnTo>
                  <a:lnTo>
                    <a:pt x="356" y="0"/>
                  </a:lnTo>
                  <a:lnTo>
                    <a:pt x="326" y="0"/>
                  </a:lnTo>
                  <a:lnTo>
                    <a:pt x="295" y="1"/>
                  </a:lnTo>
                  <a:lnTo>
                    <a:pt x="264" y="4"/>
                  </a:lnTo>
                  <a:lnTo>
                    <a:pt x="235" y="7"/>
                  </a:lnTo>
                  <a:lnTo>
                    <a:pt x="206" y="11"/>
                  </a:lnTo>
                  <a:lnTo>
                    <a:pt x="178" y="16"/>
                  </a:lnTo>
                  <a:lnTo>
                    <a:pt x="152" y="21"/>
                  </a:lnTo>
                  <a:lnTo>
                    <a:pt x="127" y="27"/>
                  </a:lnTo>
                  <a:lnTo>
                    <a:pt x="104" y="35"/>
                  </a:lnTo>
                  <a:lnTo>
                    <a:pt x="83" y="42"/>
                  </a:lnTo>
                  <a:lnTo>
                    <a:pt x="64" y="51"/>
                  </a:lnTo>
                  <a:lnTo>
                    <a:pt x="48" y="60"/>
                  </a:lnTo>
                  <a:lnTo>
                    <a:pt x="34" y="68"/>
                  </a:lnTo>
                  <a:lnTo>
                    <a:pt x="22" y="78"/>
                  </a:lnTo>
                  <a:lnTo>
                    <a:pt x="12" y="88"/>
                  </a:lnTo>
                  <a:lnTo>
                    <a:pt x="6" y="98"/>
                  </a:lnTo>
                  <a:lnTo>
                    <a:pt x="2" y="109"/>
                  </a:lnTo>
                  <a:lnTo>
                    <a:pt x="0" y="1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6" name="Freeform 12">
              <a:extLst>
                <a:ext uri="{FF2B5EF4-FFF2-40B4-BE49-F238E27FC236}">
                  <a16:creationId xmlns:a16="http://schemas.microsoft.com/office/drawing/2014/main" id="{389BE15C-9C5C-4784-976D-EC41A41F403C}"/>
                </a:ext>
              </a:extLst>
            </p:cNvPr>
            <p:cNvSpPr>
              <a:spLocks/>
            </p:cNvSpPr>
            <p:nvPr/>
          </p:nvSpPr>
          <p:spPr bwMode="auto">
            <a:xfrm>
              <a:off x="7324725" y="3016250"/>
              <a:ext cx="896938" cy="382588"/>
            </a:xfrm>
            <a:custGeom>
              <a:avLst/>
              <a:gdLst>
                <a:gd name="T0" fmla="*/ 2147483646 w 565"/>
                <a:gd name="T1" fmla="*/ 2147483646 h 241"/>
                <a:gd name="T2" fmla="*/ 2147483646 w 565"/>
                <a:gd name="T3" fmla="*/ 2147483646 h 241"/>
                <a:gd name="T4" fmla="*/ 2147483646 w 565"/>
                <a:gd name="T5" fmla="*/ 2147483646 h 241"/>
                <a:gd name="T6" fmla="*/ 2147483646 w 565"/>
                <a:gd name="T7" fmla="*/ 2147483646 h 241"/>
                <a:gd name="T8" fmla="*/ 2147483646 w 565"/>
                <a:gd name="T9" fmla="*/ 2147483646 h 241"/>
                <a:gd name="T10" fmla="*/ 2147483646 w 565"/>
                <a:gd name="T11" fmla="*/ 2147483646 h 241"/>
                <a:gd name="T12" fmla="*/ 2147483646 w 565"/>
                <a:gd name="T13" fmla="*/ 2147483646 h 241"/>
                <a:gd name="T14" fmla="*/ 2147483646 w 565"/>
                <a:gd name="T15" fmla="*/ 2147483646 h 241"/>
                <a:gd name="T16" fmla="*/ 2147483646 w 565"/>
                <a:gd name="T17" fmla="*/ 2147483646 h 241"/>
                <a:gd name="T18" fmla="*/ 2147483646 w 565"/>
                <a:gd name="T19" fmla="*/ 2147483646 h 241"/>
                <a:gd name="T20" fmla="*/ 2147483646 w 565"/>
                <a:gd name="T21" fmla="*/ 2147483646 h 241"/>
                <a:gd name="T22" fmla="*/ 2147483646 w 565"/>
                <a:gd name="T23" fmla="*/ 2147483646 h 241"/>
                <a:gd name="T24" fmla="*/ 2147483646 w 565"/>
                <a:gd name="T25" fmla="*/ 2147483646 h 241"/>
                <a:gd name="T26" fmla="*/ 2147483646 w 565"/>
                <a:gd name="T27" fmla="*/ 2147483646 h 241"/>
                <a:gd name="T28" fmla="*/ 2147483646 w 565"/>
                <a:gd name="T29" fmla="*/ 2147483646 h 241"/>
                <a:gd name="T30" fmla="*/ 2147483646 w 565"/>
                <a:gd name="T31" fmla="*/ 2147483646 h 241"/>
                <a:gd name="T32" fmla="*/ 2147483646 w 565"/>
                <a:gd name="T33" fmla="*/ 2147483646 h 241"/>
                <a:gd name="T34" fmla="*/ 2147483646 w 565"/>
                <a:gd name="T35" fmla="*/ 2147483646 h 241"/>
                <a:gd name="T36" fmla="*/ 2147483646 w 565"/>
                <a:gd name="T37" fmla="*/ 2147483646 h 241"/>
                <a:gd name="T38" fmla="*/ 2147483646 w 565"/>
                <a:gd name="T39" fmla="*/ 2147483646 h 241"/>
                <a:gd name="T40" fmla="*/ 2147483646 w 565"/>
                <a:gd name="T41" fmla="*/ 2147483646 h 241"/>
                <a:gd name="T42" fmla="*/ 2147483646 w 565"/>
                <a:gd name="T43" fmla="*/ 2147483646 h 241"/>
                <a:gd name="T44" fmla="*/ 2147483646 w 565"/>
                <a:gd name="T45" fmla="*/ 2147483646 h 241"/>
                <a:gd name="T46" fmla="*/ 2147483646 w 565"/>
                <a:gd name="T47" fmla="*/ 2147483646 h 241"/>
                <a:gd name="T48" fmla="*/ 2147483646 w 565"/>
                <a:gd name="T49" fmla="*/ 2147483646 h 241"/>
                <a:gd name="T50" fmla="*/ 2147483646 w 565"/>
                <a:gd name="T51" fmla="*/ 2147483646 h 241"/>
                <a:gd name="T52" fmla="*/ 2147483646 w 565"/>
                <a:gd name="T53" fmla="*/ 2147483646 h 241"/>
                <a:gd name="T54" fmla="*/ 2147483646 w 565"/>
                <a:gd name="T55" fmla="*/ 2147483646 h 241"/>
                <a:gd name="T56" fmla="*/ 2147483646 w 565"/>
                <a:gd name="T57" fmla="*/ 2147483646 h 241"/>
                <a:gd name="T58" fmla="*/ 2147483646 w 565"/>
                <a:gd name="T59" fmla="*/ 2147483646 h 241"/>
                <a:gd name="T60" fmla="*/ 2147483646 w 565"/>
                <a:gd name="T61" fmla="*/ 2147483646 h 241"/>
                <a:gd name="T62" fmla="*/ 2147483646 w 565"/>
                <a:gd name="T63" fmla="*/ 2147483646 h 241"/>
                <a:gd name="T64" fmla="*/ 2147483646 w 565"/>
                <a:gd name="T65" fmla="*/ 2147483646 h 241"/>
                <a:gd name="T66" fmla="*/ 2147483646 w 565"/>
                <a:gd name="T67" fmla="*/ 2147483646 h 241"/>
                <a:gd name="T68" fmla="*/ 2147483646 w 565"/>
                <a:gd name="T69" fmla="*/ 2147483646 h 241"/>
                <a:gd name="T70" fmla="*/ 2147483646 w 565"/>
                <a:gd name="T71" fmla="*/ 2147483646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99"/>
                  </a:lnTo>
                  <a:lnTo>
                    <a:pt x="554" y="89"/>
                  </a:lnTo>
                  <a:lnTo>
                    <a:pt x="547" y="79"/>
                  </a:lnTo>
                  <a:lnTo>
                    <a:pt x="538" y="70"/>
                  </a:lnTo>
                  <a:lnTo>
                    <a:pt x="526" y="60"/>
                  </a:lnTo>
                  <a:lnTo>
                    <a:pt x="513" y="51"/>
                  </a:lnTo>
                  <a:lnTo>
                    <a:pt x="498" y="43"/>
                  </a:lnTo>
                  <a:lnTo>
                    <a:pt x="482" y="35"/>
                  </a:lnTo>
                  <a:lnTo>
                    <a:pt x="463" y="29"/>
                  </a:lnTo>
                  <a:lnTo>
                    <a:pt x="444" y="22"/>
                  </a:lnTo>
                  <a:lnTo>
                    <a:pt x="423" y="16"/>
                  </a:lnTo>
                  <a:lnTo>
                    <a:pt x="401" y="11"/>
                  </a:lnTo>
                  <a:lnTo>
                    <a:pt x="378" y="8"/>
                  </a:lnTo>
                  <a:lnTo>
                    <a:pt x="355" y="4"/>
                  </a:lnTo>
                  <a:lnTo>
                    <a:pt x="331" y="2"/>
                  </a:lnTo>
                  <a:lnTo>
                    <a:pt x="307" y="1"/>
                  </a:lnTo>
                  <a:lnTo>
                    <a:pt x="282" y="0"/>
                  </a:lnTo>
                  <a:lnTo>
                    <a:pt x="257" y="1"/>
                  </a:lnTo>
                  <a:lnTo>
                    <a:pt x="233" y="2"/>
                  </a:lnTo>
                  <a:lnTo>
                    <a:pt x="209" y="4"/>
                  </a:lnTo>
                  <a:lnTo>
                    <a:pt x="186" y="8"/>
                  </a:lnTo>
                  <a:lnTo>
                    <a:pt x="163" y="11"/>
                  </a:lnTo>
                  <a:lnTo>
                    <a:pt x="141" y="16"/>
                  </a:lnTo>
                  <a:lnTo>
                    <a:pt x="120" y="22"/>
                  </a:lnTo>
                  <a:lnTo>
                    <a:pt x="101" y="29"/>
                  </a:lnTo>
                  <a:lnTo>
                    <a:pt x="83" y="35"/>
                  </a:lnTo>
                  <a:lnTo>
                    <a:pt x="66" y="43"/>
                  </a:lnTo>
                  <a:lnTo>
                    <a:pt x="51" y="51"/>
                  </a:lnTo>
                  <a:lnTo>
                    <a:pt x="38" y="60"/>
                  </a:lnTo>
                  <a:lnTo>
                    <a:pt x="26" y="70"/>
                  </a:lnTo>
                  <a:lnTo>
                    <a:pt x="17" y="79"/>
                  </a:lnTo>
                  <a:lnTo>
                    <a:pt x="10" y="89"/>
                  </a:lnTo>
                  <a:lnTo>
                    <a:pt x="4" y="99"/>
                  </a:lnTo>
                  <a:lnTo>
                    <a:pt x="1" y="110"/>
                  </a:lnTo>
                  <a:lnTo>
                    <a:pt x="0" y="120"/>
                  </a:lnTo>
                  <a:lnTo>
                    <a:pt x="1" y="131"/>
                  </a:lnTo>
                  <a:lnTo>
                    <a:pt x="4" y="141"/>
                  </a:lnTo>
                  <a:lnTo>
                    <a:pt x="10" y="151"/>
                  </a:lnTo>
                  <a:lnTo>
                    <a:pt x="17" y="161"/>
                  </a:lnTo>
                  <a:lnTo>
                    <a:pt x="26" y="171"/>
                  </a:lnTo>
                  <a:lnTo>
                    <a:pt x="38" y="180"/>
                  </a:lnTo>
                  <a:lnTo>
                    <a:pt x="51" y="189"/>
                  </a:lnTo>
                  <a:lnTo>
                    <a:pt x="66" y="197"/>
                  </a:lnTo>
                  <a:lnTo>
                    <a:pt x="83" y="205"/>
                  </a:lnTo>
                  <a:lnTo>
                    <a:pt x="101" y="212"/>
                  </a:lnTo>
                  <a:lnTo>
                    <a:pt x="120" y="218"/>
                  </a:lnTo>
                  <a:lnTo>
                    <a:pt x="141" y="224"/>
                  </a:lnTo>
                  <a:lnTo>
                    <a:pt x="163" y="229"/>
                  </a:lnTo>
                  <a:lnTo>
                    <a:pt x="186" y="233"/>
                  </a:lnTo>
                  <a:lnTo>
                    <a:pt x="209" y="236"/>
                  </a:lnTo>
                  <a:lnTo>
                    <a:pt x="233" y="238"/>
                  </a:lnTo>
                  <a:lnTo>
                    <a:pt x="257" y="239"/>
                  </a:lnTo>
                  <a:lnTo>
                    <a:pt x="282" y="240"/>
                  </a:lnTo>
                  <a:lnTo>
                    <a:pt x="307" y="239"/>
                  </a:lnTo>
                  <a:lnTo>
                    <a:pt x="331"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7" name="Freeform 14">
              <a:extLst>
                <a:ext uri="{FF2B5EF4-FFF2-40B4-BE49-F238E27FC236}">
                  <a16:creationId xmlns:a16="http://schemas.microsoft.com/office/drawing/2014/main" id="{8F691D30-EE95-4695-9EAB-E60858386C6E}"/>
                </a:ext>
              </a:extLst>
            </p:cNvPr>
            <p:cNvSpPr>
              <a:spLocks/>
            </p:cNvSpPr>
            <p:nvPr/>
          </p:nvSpPr>
          <p:spPr bwMode="auto">
            <a:xfrm>
              <a:off x="7324725" y="3911600"/>
              <a:ext cx="1355725" cy="387350"/>
            </a:xfrm>
            <a:custGeom>
              <a:avLst/>
              <a:gdLst>
                <a:gd name="T0" fmla="*/ 2147483646 w 854"/>
                <a:gd name="T1" fmla="*/ 2147483646 h 244"/>
                <a:gd name="T2" fmla="*/ 2147483646 w 854"/>
                <a:gd name="T3" fmla="*/ 0 h 244"/>
                <a:gd name="T4" fmla="*/ 0 w 854"/>
                <a:gd name="T5" fmla="*/ 0 h 244"/>
                <a:gd name="T6" fmla="*/ 0 w 854"/>
                <a:gd name="T7" fmla="*/ 2147483646 h 244"/>
                <a:gd name="T8" fmla="*/ 2147483646 w 854"/>
                <a:gd name="T9" fmla="*/ 2147483646 h 244"/>
                <a:gd name="T10" fmla="*/ 0 60000 65536"/>
                <a:gd name="T11" fmla="*/ 0 60000 65536"/>
                <a:gd name="T12" fmla="*/ 0 60000 65536"/>
                <a:gd name="T13" fmla="*/ 0 60000 65536"/>
                <a:gd name="T14" fmla="*/ 0 60000 65536"/>
                <a:gd name="T15" fmla="*/ 0 w 854"/>
                <a:gd name="T16" fmla="*/ 0 h 244"/>
                <a:gd name="T17" fmla="*/ 854 w 854"/>
                <a:gd name="T18" fmla="*/ 244 h 244"/>
              </a:gdLst>
              <a:ahLst/>
              <a:cxnLst>
                <a:cxn ang="T10">
                  <a:pos x="T0" y="T1"/>
                </a:cxn>
                <a:cxn ang="T11">
                  <a:pos x="T2" y="T3"/>
                </a:cxn>
                <a:cxn ang="T12">
                  <a:pos x="T4" y="T5"/>
                </a:cxn>
                <a:cxn ang="T13">
                  <a:pos x="T6" y="T7"/>
                </a:cxn>
                <a:cxn ang="T14">
                  <a:pos x="T8" y="T9"/>
                </a:cxn>
              </a:cxnLst>
              <a:rect l="T15" t="T16" r="T17" b="T18"/>
              <a:pathLst>
                <a:path w="854" h="244">
                  <a:moveTo>
                    <a:pt x="853" y="243"/>
                  </a:moveTo>
                  <a:lnTo>
                    <a:pt x="853" y="0"/>
                  </a:lnTo>
                  <a:lnTo>
                    <a:pt x="0" y="0"/>
                  </a:lnTo>
                  <a:lnTo>
                    <a:pt x="0" y="243"/>
                  </a:lnTo>
                  <a:lnTo>
                    <a:pt x="853" y="24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8" name="Freeform 15">
              <a:extLst>
                <a:ext uri="{FF2B5EF4-FFF2-40B4-BE49-F238E27FC236}">
                  <a16:creationId xmlns:a16="http://schemas.microsoft.com/office/drawing/2014/main" id="{124BE45E-D11D-4669-B7AC-53FFA806BF76}"/>
                </a:ext>
              </a:extLst>
            </p:cNvPr>
            <p:cNvSpPr>
              <a:spLocks/>
            </p:cNvSpPr>
            <p:nvPr/>
          </p:nvSpPr>
          <p:spPr bwMode="auto">
            <a:xfrm>
              <a:off x="4191000" y="3911600"/>
              <a:ext cx="896938" cy="392113"/>
            </a:xfrm>
            <a:custGeom>
              <a:avLst/>
              <a:gdLst>
                <a:gd name="T0" fmla="*/ 2147483646 w 565"/>
                <a:gd name="T1" fmla="*/ 2147483646 h 247"/>
                <a:gd name="T2" fmla="*/ 2147483646 w 565"/>
                <a:gd name="T3" fmla="*/ 0 h 247"/>
                <a:gd name="T4" fmla="*/ 0 w 565"/>
                <a:gd name="T5" fmla="*/ 0 h 247"/>
                <a:gd name="T6" fmla="*/ 0 w 565"/>
                <a:gd name="T7" fmla="*/ 2147483646 h 247"/>
                <a:gd name="T8" fmla="*/ 2147483646 w 565"/>
                <a:gd name="T9" fmla="*/ 2147483646 h 247"/>
                <a:gd name="T10" fmla="*/ 0 60000 65536"/>
                <a:gd name="T11" fmla="*/ 0 60000 65536"/>
                <a:gd name="T12" fmla="*/ 0 60000 65536"/>
                <a:gd name="T13" fmla="*/ 0 60000 65536"/>
                <a:gd name="T14" fmla="*/ 0 60000 65536"/>
                <a:gd name="T15" fmla="*/ 0 w 565"/>
                <a:gd name="T16" fmla="*/ 0 h 247"/>
                <a:gd name="T17" fmla="*/ 565 w 565"/>
                <a:gd name="T18" fmla="*/ 247 h 247"/>
              </a:gdLst>
              <a:ahLst/>
              <a:cxnLst>
                <a:cxn ang="T10">
                  <a:pos x="T0" y="T1"/>
                </a:cxn>
                <a:cxn ang="T11">
                  <a:pos x="T2" y="T3"/>
                </a:cxn>
                <a:cxn ang="T12">
                  <a:pos x="T4" y="T5"/>
                </a:cxn>
                <a:cxn ang="T13">
                  <a:pos x="T6" y="T7"/>
                </a:cxn>
                <a:cxn ang="T14">
                  <a:pos x="T8" y="T9"/>
                </a:cxn>
              </a:cxnLst>
              <a:rect l="T15" t="T16" r="T17" b="T18"/>
              <a:pathLst>
                <a:path w="565" h="247">
                  <a:moveTo>
                    <a:pt x="564" y="246"/>
                  </a:moveTo>
                  <a:lnTo>
                    <a:pt x="564" y="0"/>
                  </a:lnTo>
                  <a:lnTo>
                    <a:pt x="0" y="0"/>
                  </a:lnTo>
                  <a:lnTo>
                    <a:pt x="0" y="246"/>
                  </a:lnTo>
                  <a:lnTo>
                    <a:pt x="564" y="24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9" name="Freeform 17">
              <a:extLst>
                <a:ext uri="{FF2B5EF4-FFF2-40B4-BE49-F238E27FC236}">
                  <a16:creationId xmlns:a16="http://schemas.microsoft.com/office/drawing/2014/main" id="{27BACE91-1239-45C4-86CA-B6146DBB160F}"/>
                </a:ext>
              </a:extLst>
            </p:cNvPr>
            <p:cNvSpPr>
              <a:spLocks/>
            </p:cNvSpPr>
            <p:nvPr/>
          </p:nvSpPr>
          <p:spPr bwMode="auto">
            <a:xfrm>
              <a:off x="5715000" y="3765550"/>
              <a:ext cx="1301750" cy="627063"/>
            </a:xfrm>
            <a:custGeom>
              <a:avLst/>
              <a:gdLst>
                <a:gd name="T0" fmla="*/ 0 w 820"/>
                <a:gd name="T1" fmla="*/ 2147483646 h 395"/>
                <a:gd name="T2" fmla="*/ 2147483646 w 820"/>
                <a:gd name="T3" fmla="*/ 0 h 395"/>
                <a:gd name="T4" fmla="*/ 2147483646 w 820"/>
                <a:gd name="T5" fmla="*/ 2147483646 h 395"/>
                <a:gd name="T6" fmla="*/ 2147483646 w 820"/>
                <a:gd name="T7" fmla="*/ 2147483646 h 395"/>
                <a:gd name="T8" fmla="*/ 0 w 820"/>
                <a:gd name="T9" fmla="*/ 2147483646 h 395"/>
                <a:gd name="T10" fmla="*/ 0 60000 65536"/>
                <a:gd name="T11" fmla="*/ 0 60000 65536"/>
                <a:gd name="T12" fmla="*/ 0 60000 65536"/>
                <a:gd name="T13" fmla="*/ 0 60000 65536"/>
                <a:gd name="T14" fmla="*/ 0 60000 65536"/>
                <a:gd name="T15" fmla="*/ 0 w 820"/>
                <a:gd name="T16" fmla="*/ 0 h 395"/>
                <a:gd name="T17" fmla="*/ 820 w 820"/>
                <a:gd name="T18" fmla="*/ 395 h 395"/>
              </a:gdLst>
              <a:ahLst/>
              <a:cxnLst>
                <a:cxn ang="T10">
                  <a:pos x="T0" y="T1"/>
                </a:cxn>
                <a:cxn ang="T11">
                  <a:pos x="T2" y="T3"/>
                </a:cxn>
                <a:cxn ang="T12">
                  <a:pos x="T4" y="T5"/>
                </a:cxn>
                <a:cxn ang="T13">
                  <a:pos x="T6" y="T7"/>
                </a:cxn>
                <a:cxn ang="T14">
                  <a:pos x="T8" y="T9"/>
                </a:cxn>
              </a:cxnLst>
              <a:rect l="T15" t="T16" r="T17" b="T18"/>
              <a:pathLst>
                <a:path w="820" h="395">
                  <a:moveTo>
                    <a:pt x="0" y="198"/>
                  </a:moveTo>
                  <a:lnTo>
                    <a:pt x="404" y="0"/>
                  </a:lnTo>
                  <a:lnTo>
                    <a:pt x="819" y="204"/>
                  </a:lnTo>
                  <a:lnTo>
                    <a:pt x="404" y="394"/>
                  </a:lnTo>
                  <a:lnTo>
                    <a:pt x="0" y="198"/>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00" name="Rectangle 18">
              <a:extLst>
                <a:ext uri="{FF2B5EF4-FFF2-40B4-BE49-F238E27FC236}">
                  <a16:creationId xmlns:a16="http://schemas.microsoft.com/office/drawing/2014/main" id="{74D2B4E7-E58B-495E-9463-0100D6A58F82}"/>
                </a:ext>
              </a:extLst>
            </p:cNvPr>
            <p:cNvSpPr>
              <a:spLocks noChangeArrowheads="1"/>
            </p:cNvSpPr>
            <p:nvPr/>
          </p:nvSpPr>
          <p:spPr bwMode="auto">
            <a:xfrm>
              <a:off x="8183563" y="3324225"/>
              <a:ext cx="8572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budget</a:t>
              </a:r>
            </a:p>
          </p:txBody>
        </p:sp>
        <p:sp>
          <p:nvSpPr>
            <p:cNvPr id="46101" name="Rectangle 19">
              <a:extLst>
                <a:ext uri="{FF2B5EF4-FFF2-40B4-BE49-F238E27FC236}">
                  <a16:creationId xmlns:a16="http://schemas.microsoft.com/office/drawing/2014/main" id="{6920FA53-FDCE-49BA-A39F-E478D328903F}"/>
                </a:ext>
              </a:extLst>
            </p:cNvPr>
            <p:cNvSpPr>
              <a:spLocks noChangeArrowheads="1"/>
            </p:cNvSpPr>
            <p:nvPr/>
          </p:nvSpPr>
          <p:spPr bwMode="auto">
            <a:xfrm>
              <a:off x="6667500" y="3306763"/>
              <a:ext cx="485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did</a:t>
              </a:r>
            </a:p>
          </p:txBody>
        </p:sp>
        <p:sp>
          <p:nvSpPr>
            <p:cNvPr id="46102" name="Rectangle 20">
              <a:extLst>
                <a:ext uri="{FF2B5EF4-FFF2-40B4-BE49-F238E27FC236}">
                  <a16:creationId xmlns:a16="http://schemas.microsoft.com/office/drawing/2014/main" id="{426E475F-D54D-4C9A-B029-BE9141FD1BEF}"/>
                </a:ext>
              </a:extLst>
            </p:cNvPr>
            <p:cNvSpPr>
              <a:spLocks noChangeArrowheads="1"/>
            </p:cNvSpPr>
            <p:nvPr/>
          </p:nvSpPr>
          <p:spPr bwMode="auto">
            <a:xfrm>
              <a:off x="3633788" y="3286125"/>
              <a:ext cx="485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u="sng">
                  <a:solidFill>
                    <a:srgbClr val="000000"/>
                  </a:solidFill>
                  <a:latin typeface="Arial" panose="020B0604020202020204" pitchFamily="34" charset="0"/>
                  <a:ea typeface="MS PGothic" panose="020B0600070205080204" pitchFamily="34" charset="-128"/>
                </a:rPr>
                <a:t>pid</a:t>
              </a:r>
            </a:p>
          </p:txBody>
        </p:sp>
        <p:sp>
          <p:nvSpPr>
            <p:cNvPr id="46103" name="Rectangle 21">
              <a:extLst>
                <a:ext uri="{FF2B5EF4-FFF2-40B4-BE49-F238E27FC236}">
                  <a16:creationId xmlns:a16="http://schemas.microsoft.com/office/drawing/2014/main" id="{22C60AAD-1023-4A6A-AECF-4D88D8F8AB0F}"/>
                </a:ext>
              </a:extLst>
            </p:cNvPr>
            <p:cNvSpPr>
              <a:spLocks noChangeArrowheads="1"/>
            </p:cNvSpPr>
            <p:nvPr/>
          </p:nvSpPr>
          <p:spPr bwMode="auto">
            <a:xfrm>
              <a:off x="4171950" y="2922588"/>
              <a:ext cx="1219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started_on</a:t>
              </a:r>
            </a:p>
          </p:txBody>
        </p:sp>
        <p:sp>
          <p:nvSpPr>
            <p:cNvPr id="46104" name="Rectangle 22">
              <a:extLst>
                <a:ext uri="{FF2B5EF4-FFF2-40B4-BE49-F238E27FC236}">
                  <a16:creationId xmlns:a16="http://schemas.microsoft.com/office/drawing/2014/main" id="{3C3846A9-52FE-4A8B-AF76-1F884E40B947}"/>
                </a:ext>
              </a:extLst>
            </p:cNvPr>
            <p:cNvSpPr>
              <a:spLocks noChangeArrowheads="1"/>
            </p:cNvSpPr>
            <p:nvPr/>
          </p:nvSpPr>
          <p:spPr bwMode="auto">
            <a:xfrm>
              <a:off x="5157788" y="3295650"/>
              <a:ext cx="9810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pbudget</a:t>
              </a:r>
            </a:p>
          </p:txBody>
        </p:sp>
        <p:sp>
          <p:nvSpPr>
            <p:cNvPr id="46105" name="Rectangle 23">
              <a:extLst>
                <a:ext uri="{FF2B5EF4-FFF2-40B4-BE49-F238E27FC236}">
                  <a16:creationId xmlns:a16="http://schemas.microsoft.com/office/drawing/2014/main" id="{0E7F0DDE-1204-4CDF-B274-C5271625FC6F}"/>
                </a:ext>
              </a:extLst>
            </p:cNvPr>
            <p:cNvSpPr>
              <a:spLocks noChangeArrowheads="1"/>
            </p:cNvSpPr>
            <p:nvPr/>
          </p:nvSpPr>
          <p:spPr bwMode="auto">
            <a:xfrm>
              <a:off x="7359650" y="3041650"/>
              <a:ext cx="835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dname</a:t>
              </a:r>
            </a:p>
          </p:txBody>
        </p:sp>
        <p:sp>
          <p:nvSpPr>
            <p:cNvPr id="46106" name="Rectangle 25">
              <a:extLst>
                <a:ext uri="{FF2B5EF4-FFF2-40B4-BE49-F238E27FC236}">
                  <a16:creationId xmlns:a16="http://schemas.microsoft.com/office/drawing/2014/main" id="{D8809F41-23B1-4EED-B351-C74D1F47CBC6}"/>
                </a:ext>
              </a:extLst>
            </p:cNvPr>
            <p:cNvSpPr>
              <a:spLocks noChangeArrowheads="1"/>
            </p:cNvSpPr>
            <p:nvPr/>
          </p:nvSpPr>
          <p:spPr bwMode="auto">
            <a:xfrm>
              <a:off x="7239000" y="3924300"/>
              <a:ext cx="1422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Departments</a:t>
              </a:r>
            </a:p>
          </p:txBody>
        </p:sp>
        <p:sp>
          <p:nvSpPr>
            <p:cNvPr id="46107" name="Rectangle 26">
              <a:extLst>
                <a:ext uri="{FF2B5EF4-FFF2-40B4-BE49-F238E27FC236}">
                  <a16:creationId xmlns:a16="http://schemas.microsoft.com/office/drawing/2014/main" id="{57CD77CA-0D85-411C-8A69-E3F268BDABA5}"/>
                </a:ext>
              </a:extLst>
            </p:cNvPr>
            <p:cNvSpPr>
              <a:spLocks noChangeArrowheads="1"/>
            </p:cNvSpPr>
            <p:nvPr/>
          </p:nvSpPr>
          <p:spPr bwMode="auto">
            <a:xfrm>
              <a:off x="4138613" y="3941763"/>
              <a:ext cx="98266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Projects</a:t>
              </a:r>
            </a:p>
          </p:txBody>
        </p:sp>
        <p:sp>
          <p:nvSpPr>
            <p:cNvPr id="46108" name="Rectangle 27">
              <a:extLst>
                <a:ext uri="{FF2B5EF4-FFF2-40B4-BE49-F238E27FC236}">
                  <a16:creationId xmlns:a16="http://schemas.microsoft.com/office/drawing/2014/main" id="{721AD62E-A311-40C2-9FF4-442D98455BF8}"/>
                </a:ext>
              </a:extLst>
            </p:cNvPr>
            <p:cNvSpPr>
              <a:spLocks noChangeArrowheads="1"/>
            </p:cNvSpPr>
            <p:nvPr/>
          </p:nvSpPr>
          <p:spPr bwMode="auto">
            <a:xfrm>
              <a:off x="5810250" y="3900488"/>
              <a:ext cx="1126913"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b="1">
                  <a:solidFill>
                    <a:srgbClr val="000000"/>
                  </a:solidFill>
                  <a:latin typeface="Arial" panose="020B0604020202020204" pitchFamily="34" charset="0"/>
                  <a:ea typeface="MS PGothic" panose="020B0600070205080204" pitchFamily="34" charset="-128"/>
                </a:rPr>
                <a:t>Sponsors</a:t>
              </a:r>
            </a:p>
          </p:txBody>
        </p:sp>
        <p:sp>
          <p:nvSpPr>
            <p:cNvPr id="46109" name="Line 33">
              <a:extLst>
                <a:ext uri="{FF2B5EF4-FFF2-40B4-BE49-F238E27FC236}">
                  <a16:creationId xmlns:a16="http://schemas.microsoft.com/office/drawing/2014/main" id="{938D71E1-B04A-4D49-ADCC-84144781DFC3}"/>
                </a:ext>
              </a:extLst>
            </p:cNvPr>
            <p:cNvSpPr>
              <a:spLocks noChangeShapeType="1"/>
            </p:cNvSpPr>
            <p:nvPr/>
          </p:nvSpPr>
          <p:spPr bwMode="auto">
            <a:xfrm>
              <a:off x="3832225" y="3694113"/>
              <a:ext cx="611188" cy="2159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0" name="Line 34">
              <a:extLst>
                <a:ext uri="{FF2B5EF4-FFF2-40B4-BE49-F238E27FC236}">
                  <a16:creationId xmlns:a16="http://schemas.microsoft.com/office/drawing/2014/main" id="{DD492411-4E46-469B-8CCE-DAE467E8D29D}"/>
                </a:ext>
              </a:extLst>
            </p:cNvPr>
            <p:cNvSpPr>
              <a:spLocks noChangeShapeType="1"/>
            </p:cNvSpPr>
            <p:nvPr/>
          </p:nvSpPr>
          <p:spPr bwMode="auto">
            <a:xfrm>
              <a:off x="4721225" y="3294063"/>
              <a:ext cx="9525" cy="59372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1" name="Line 35">
              <a:extLst>
                <a:ext uri="{FF2B5EF4-FFF2-40B4-BE49-F238E27FC236}">
                  <a16:creationId xmlns:a16="http://schemas.microsoft.com/office/drawing/2014/main" id="{F8A07CB6-BBB0-4CE0-AF1D-B8A3BB98B5CF}"/>
                </a:ext>
              </a:extLst>
            </p:cNvPr>
            <p:cNvSpPr>
              <a:spLocks noChangeShapeType="1"/>
            </p:cNvSpPr>
            <p:nvPr/>
          </p:nvSpPr>
          <p:spPr bwMode="auto">
            <a:xfrm flipH="1">
              <a:off x="4946650" y="3694113"/>
              <a:ext cx="606425" cy="2159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2" name="Line 36">
              <a:extLst>
                <a:ext uri="{FF2B5EF4-FFF2-40B4-BE49-F238E27FC236}">
                  <a16:creationId xmlns:a16="http://schemas.microsoft.com/office/drawing/2014/main" id="{6B60EE89-6716-49C6-A38E-67DF805C77AE}"/>
                </a:ext>
              </a:extLst>
            </p:cNvPr>
            <p:cNvSpPr>
              <a:spLocks noChangeShapeType="1"/>
            </p:cNvSpPr>
            <p:nvPr/>
          </p:nvSpPr>
          <p:spPr bwMode="auto">
            <a:xfrm>
              <a:off x="6970713" y="3679825"/>
              <a:ext cx="490537" cy="230188"/>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3" name="Line 37">
              <a:extLst>
                <a:ext uri="{FF2B5EF4-FFF2-40B4-BE49-F238E27FC236}">
                  <a16:creationId xmlns:a16="http://schemas.microsoft.com/office/drawing/2014/main" id="{B6779F8D-CB20-40AF-973E-C3B36220C2EA}"/>
                </a:ext>
              </a:extLst>
            </p:cNvPr>
            <p:cNvSpPr>
              <a:spLocks noChangeShapeType="1"/>
            </p:cNvSpPr>
            <p:nvPr/>
          </p:nvSpPr>
          <p:spPr bwMode="auto">
            <a:xfrm>
              <a:off x="7756525" y="3405188"/>
              <a:ext cx="0" cy="52070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4" name="Line 38">
              <a:extLst>
                <a:ext uri="{FF2B5EF4-FFF2-40B4-BE49-F238E27FC236}">
                  <a16:creationId xmlns:a16="http://schemas.microsoft.com/office/drawing/2014/main" id="{1115237A-B4CD-49D2-8708-2AFC8E7DF585}"/>
                </a:ext>
              </a:extLst>
            </p:cNvPr>
            <p:cNvSpPr>
              <a:spLocks noChangeShapeType="1"/>
            </p:cNvSpPr>
            <p:nvPr/>
          </p:nvSpPr>
          <p:spPr bwMode="auto">
            <a:xfrm flipH="1">
              <a:off x="8147050" y="3694113"/>
              <a:ext cx="347663" cy="23177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5" name="Line 51">
              <a:extLst>
                <a:ext uri="{FF2B5EF4-FFF2-40B4-BE49-F238E27FC236}">
                  <a16:creationId xmlns:a16="http://schemas.microsoft.com/office/drawing/2014/main" id="{AB77BF4B-0ABE-4487-98D6-9827782B1A8D}"/>
                </a:ext>
              </a:extLst>
            </p:cNvPr>
            <p:cNvSpPr>
              <a:spLocks noChangeShapeType="1"/>
            </p:cNvSpPr>
            <p:nvPr/>
          </p:nvSpPr>
          <p:spPr bwMode="auto">
            <a:xfrm flipH="1">
              <a:off x="5070475" y="4083050"/>
              <a:ext cx="658813"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6" name="Line 52">
              <a:extLst>
                <a:ext uri="{FF2B5EF4-FFF2-40B4-BE49-F238E27FC236}">
                  <a16:creationId xmlns:a16="http://schemas.microsoft.com/office/drawing/2014/main" id="{8FDEC6E2-A8EA-4066-8AE3-04DD50768099}"/>
                </a:ext>
              </a:extLst>
            </p:cNvPr>
            <p:cNvSpPr>
              <a:spLocks noChangeShapeType="1"/>
            </p:cNvSpPr>
            <p:nvPr/>
          </p:nvSpPr>
          <p:spPr bwMode="auto">
            <a:xfrm>
              <a:off x="7016750" y="4083050"/>
              <a:ext cx="307975"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085" name="TextBox 50">
            <a:extLst>
              <a:ext uri="{FF2B5EF4-FFF2-40B4-BE49-F238E27FC236}">
                <a16:creationId xmlns:a16="http://schemas.microsoft.com/office/drawing/2014/main" id="{F0CE84EE-AA08-4EEE-86D7-F4EFC83720A7}"/>
              </a:ext>
            </a:extLst>
          </p:cNvPr>
          <p:cNvSpPr txBox="1">
            <a:spLocks noChangeArrowheads="1"/>
          </p:cNvSpPr>
          <p:nvPr/>
        </p:nvSpPr>
        <p:spPr bwMode="auto">
          <a:xfrm>
            <a:off x="700088" y="320675"/>
            <a:ext cx="7532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latin typeface="Comic Sans MS" panose="030F0702030302020204" pitchFamily="66" charset="0"/>
                <a:ea typeface="MS PGothic" panose="020B0600070205080204" pitchFamily="34" charset="-128"/>
              </a:rPr>
              <a:t>Aggregation with total participation from Sponsors</a:t>
            </a:r>
          </a:p>
        </p:txBody>
      </p:sp>
      <p:sp>
        <p:nvSpPr>
          <p:cNvPr id="46086" name="TextBox 1">
            <a:extLst>
              <a:ext uri="{FF2B5EF4-FFF2-40B4-BE49-F238E27FC236}">
                <a16:creationId xmlns:a16="http://schemas.microsoft.com/office/drawing/2014/main" id="{F5CC3B43-B1B7-4EE4-8ECA-AAF3496BA9F4}"/>
              </a:ext>
            </a:extLst>
          </p:cNvPr>
          <p:cNvSpPr txBox="1">
            <a:spLocks noChangeArrowheads="1"/>
          </p:cNvSpPr>
          <p:nvPr/>
        </p:nvSpPr>
        <p:spPr bwMode="auto">
          <a:xfrm>
            <a:off x="5119688" y="2390775"/>
            <a:ext cx="38798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dirty="0">
                <a:latin typeface="Comic Sans MS" panose="030F0702030302020204" pitchFamily="66" charset="0"/>
                <a:ea typeface="MS PGothic" panose="020B0600070205080204" pitchFamily="34" charset="-128"/>
              </a:rPr>
              <a:t>Due to the total participation of the sponsors relationship set, we do not need sponsors table since every sponsorship is in the monitors table.</a:t>
            </a:r>
          </a:p>
        </p:txBody>
      </p:sp>
      <p:sp>
        <p:nvSpPr>
          <p:cNvPr id="46087" name="TextBox 4">
            <a:extLst>
              <a:ext uri="{FF2B5EF4-FFF2-40B4-BE49-F238E27FC236}">
                <a16:creationId xmlns:a16="http://schemas.microsoft.com/office/drawing/2014/main" id="{B29EDA07-60DC-4BF0-BCB2-1B8A92B32E4F}"/>
              </a:ext>
            </a:extLst>
          </p:cNvPr>
          <p:cNvSpPr txBox="1">
            <a:spLocks noChangeArrowheads="1"/>
          </p:cNvSpPr>
          <p:nvPr/>
        </p:nvSpPr>
        <p:spPr bwMode="auto">
          <a:xfrm>
            <a:off x="4814888" y="1033463"/>
            <a:ext cx="4329112" cy="13239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a:latin typeface="Times New Roman" panose="02020603050405020304" pitchFamily="18" charset="0"/>
                <a:ea typeface="MS PGothic" panose="020B0600070205080204" pitchFamily="34" charset="-128"/>
              </a:rPr>
              <a:t>monitors(essn, pid, did, until, </a:t>
            </a:r>
          </a:p>
          <a:p>
            <a:pPr eaLnBrk="1" hangingPunct="1"/>
            <a:r>
              <a:rPr lang="en-US" altLang="en-US" sz="1600">
                <a:latin typeface="Times New Roman" panose="02020603050405020304" pitchFamily="18" charset="0"/>
                <a:ea typeface="MS PGothic" panose="020B0600070205080204" pitchFamily="34" charset="-128"/>
              </a:rPr>
              <a:t>primary key(essn,pid,did)</a:t>
            </a:r>
          </a:p>
          <a:p>
            <a:pPr eaLnBrk="1" hangingPunct="1"/>
            <a:r>
              <a:rPr lang="en-US" altLang="en-US" sz="1600">
                <a:latin typeface="Times New Roman" panose="02020603050405020304" pitchFamily="18" charset="0"/>
                <a:ea typeface="MS PGothic" panose="020B0600070205080204" pitchFamily="34" charset="-128"/>
              </a:rPr>
              <a:t>foreign key(essn) references employees(ssn),</a:t>
            </a:r>
          </a:p>
          <a:p>
            <a:pPr eaLnBrk="1" hangingPunct="1"/>
            <a:r>
              <a:rPr lang="en-US" altLang="en-US" sz="1600">
                <a:latin typeface="Times New Roman" panose="02020603050405020304" pitchFamily="18" charset="0"/>
                <a:ea typeface="MS PGothic" panose="020B0600070205080204" pitchFamily="34" charset="-128"/>
              </a:rPr>
              <a:t>foreign key(pid) references projects(pid),</a:t>
            </a:r>
          </a:p>
          <a:p>
            <a:pPr eaLnBrk="1" hangingPunct="1"/>
            <a:r>
              <a:rPr lang="en-US" altLang="en-US" sz="1600">
                <a:latin typeface="Times New Roman" panose="02020603050405020304" pitchFamily="18" charset="0"/>
                <a:ea typeface="MS PGothic" panose="020B0600070205080204" pitchFamily="34" charset="-128"/>
              </a:rPr>
              <a:t>foreign key(did) references departments(did))</a:t>
            </a:r>
          </a:p>
        </p:txBody>
      </p:sp>
      <p:sp>
        <p:nvSpPr>
          <p:cNvPr id="46088" name="Rectangle 5">
            <a:extLst>
              <a:ext uri="{FF2B5EF4-FFF2-40B4-BE49-F238E27FC236}">
                <a16:creationId xmlns:a16="http://schemas.microsoft.com/office/drawing/2014/main" id="{DE74F365-D5E1-434E-A281-61209F730401}"/>
              </a:ext>
            </a:extLst>
          </p:cNvPr>
          <p:cNvSpPr>
            <a:spLocks noChangeArrowheads="1"/>
          </p:cNvSpPr>
          <p:nvPr/>
        </p:nvSpPr>
        <p:spPr bwMode="auto">
          <a:xfrm>
            <a:off x="315913" y="947738"/>
            <a:ext cx="1460500" cy="73818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a:latin typeface="Times New Roman" panose="02020603050405020304" pitchFamily="18" charset="0"/>
                <a:ea typeface="MS PGothic" panose="020B0600070205080204" pitchFamily="34" charset="-128"/>
              </a:rPr>
              <a:t>departments(did, dname, budget,</a:t>
            </a:r>
          </a:p>
          <a:p>
            <a:pPr eaLnBrk="1" hangingPunct="1"/>
            <a:r>
              <a:rPr lang="en-US" altLang="en-US" sz="1400">
                <a:latin typeface="Times New Roman" panose="02020603050405020304" pitchFamily="18" charset="0"/>
                <a:ea typeface="MS PGothic" panose="020B0600070205080204" pitchFamily="34" charset="-128"/>
              </a:rPr>
              <a:t>primary key(did))</a:t>
            </a:r>
          </a:p>
        </p:txBody>
      </p:sp>
      <p:sp>
        <p:nvSpPr>
          <p:cNvPr id="46089" name="Rectangle 5">
            <a:extLst>
              <a:ext uri="{FF2B5EF4-FFF2-40B4-BE49-F238E27FC236}">
                <a16:creationId xmlns:a16="http://schemas.microsoft.com/office/drawing/2014/main" id="{3951A394-F2B4-4CF9-A2FD-CBAF3C48AF2D}"/>
              </a:ext>
            </a:extLst>
          </p:cNvPr>
          <p:cNvSpPr>
            <a:spLocks noChangeArrowheads="1"/>
          </p:cNvSpPr>
          <p:nvPr/>
        </p:nvSpPr>
        <p:spPr bwMode="auto">
          <a:xfrm>
            <a:off x="315913" y="1824038"/>
            <a:ext cx="1460500" cy="95408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a:latin typeface="Times New Roman" panose="02020603050405020304" pitchFamily="18" charset="0"/>
                <a:ea typeface="MS PGothic" panose="020B0600070205080204" pitchFamily="34" charset="-128"/>
              </a:rPr>
              <a:t>projects(pid, pbudget, started_on</a:t>
            </a:r>
          </a:p>
          <a:p>
            <a:pPr eaLnBrk="1" hangingPunct="1"/>
            <a:r>
              <a:rPr lang="en-US" altLang="en-US" sz="1400">
                <a:latin typeface="Times New Roman" panose="02020603050405020304" pitchFamily="18" charset="0"/>
                <a:ea typeface="MS PGothic" panose="020B0600070205080204" pitchFamily="34" charset="-128"/>
              </a:rPr>
              <a:t>primary key(pid))</a:t>
            </a:r>
          </a:p>
        </p:txBody>
      </p:sp>
      <p:sp>
        <p:nvSpPr>
          <p:cNvPr id="46090" name="Rectangle 5">
            <a:extLst>
              <a:ext uri="{FF2B5EF4-FFF2-40B4-BE49-F238E27FC236}">
                <a16:creationId xmlns:a16="http://schemas.microsoft.com/office/drawing/2014/main" id="{FAAF4EA5-FD61-4E82-AF55-492933D4A91C}"/>
              </a:ext>
            </a:extLst>
          </p:cNvPr>
          <p:cNvSpPr>
            <a:spLocks noChangeArrowheads="1"/>
          </p:cNvSpPr>
          <p:nvPr/>
        </p:nvSpPr>
        <p:spPr bwMode="auto">
          <a:xfrm>
            <a:off x="325438" y="2820988"/>
            <a:ext cx="1458912" cy="73818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400">
                <a:latin typeface="Times New Roman" panose="02020603050405020304" pitchFamily="18" charset="0"/>
                <a:ea typeface="MS PGothic" panose="020B0600070205080204" pitchFamily="34" charset="-128"/>
              </a:rPr>
              <a:t>employees (ssn, </a:t>
            </a:r>
          </a:p>
          <a:p>
            <a:pPr eaLnBrk="1" hangingPunct="1"/>
            <a:r>
              <a:rPr lang="en-US" altLang="en-US" sz="1400">
                <a:latin typeface="Times New Roman" panose="02020603050405020304" pitchFamily="18" charset="0"/>
                <a:ea typeface="MS PGothic" panose="020B0600070205080204" pitchFamily="34" charset="-128"/>
              </a:rPr>
              <a:t>name, lot, </a:t>
            </a:r>
          </a:p>
          <a:p>
            <a:pPr eaLnBrk="1" hangingPunct="1"/>
            <a:r>
              <a:rPr lang="en-US" altLang="en-US" sz="1400">
                <a:latin typeface="Times New Roman" panose="02020603050405020304" pitchFamily="18" charset="0"/>
                <a:ea typeface="MS PGothic" panose="020B0600070205080204" pitchFamily="34" charset="-128"/>
              </a:rPr>
              <a:t>primary key(ssn))</a:t>
            </a:r>
          </a:p>
        </p:txBody>
      </p:sp>
      <p:sp>
        <p:nvSpPr>
          <p:cNvPr id="57" name="Rectangle 1">
            <a:extLst>
              <a:ext uri="{FF2B5EF4-FFF2-40B4-BE49-F238E27FC236}">
                <a16:creationId xmlns:a16="http://schemas.microsoft.com/office/drawing/2014/main" id="{9E86409B-A880-4D8C-ACCD-050F15CBB07D}"/>
              </a:ext>
            </a:extLst>
          </p:cNvPr>
          <p:cNvSpPr>
            <a:spLocks noChangeArrowheads="1"/>
          </p:cNvSpPr>
          <p:nvPr/>
        </p:nvSpPr>
        <p:spPr bwMode="auto">
          <a:xfrm>
            <a:off x="6565900" y="3826901"/>
            <a:ext cx="22923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dirty="0">
                <a:latin typeface="Times New Roman" panose="02020603050405020304" pitchFamily="18" charset="0"/>
                <a:ea typeface="MS PGothic" panose="020B0600070205080204" pitchFamily="34" charset="-128"/>
              </a:rPr>
              <a:t>Need database triggers to enforce the total participation of departments in Sponsors relationship set.</a:t>
            </a:r>
          </a:p>
        </p:txBody>
      </p:sp>
      <p:sp>
        <p:nvSpPr>
          <p:cNvPr id="2" name="TextBox 1">
            <a:extLst>
              <a:ext uri="{FF2B5EF4-FFF2-40B4-BE49-F238E27FC236}">
                <a16:creationId xmlns:a16="http://schemas.microsoft.com/office/drawing/2014/main" id="{B3EB2599-8E51-4439-ADBD-0CFBB844AA08}"/>
              </a:ext>
            </a:extLst>
          </p:cNvPr>
          <p:cNvSpPr txBox="1"/>
          <p:nvPr/>
        </p:nvSpPr>
        <p:spPr>
          <a:xfrm>
            <a:off x="701749" y="5903397"/>
            <a:ext cx="7146851" cy="923330"/>
          </a:xfrm>
          <a:prstGeom prst="rect">
            <a:avLst/>
          </a:prstGeom>
          <a:noFill/>
        </p:spPr>
        <p:txBody>
          <a:bodyPr wrap="square" rtlCol="0">
            <a:spAutoFit/>
          </a:bodyPr>
          <a:lstStyle/>
          <a:p>
            <a:r>
              <a:rPr lang="en-US" dirty="0"/>
              <a:t>With this design, DBMS cannot check monitoring some invalid sponsorships since there are no actual sponsors tables like in the previous design.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Box 1">
            <a:extLst>
              <a:ext uri="{FF2B5EF4-FFF2-40B4-BE49-F238E27FC236}">
                <a16:creationId xmlns:a16="http://schemas.microsoft.com/office/drawing/2014/main" id="{6E3B7AB9-B5ED-4AAD-9830-9EB6B69FA18C}"/>
              </a:ext>
            </a:extLst>
          </p:cNvPr>
          <p:cNvSpPr txBox="1">
            <a:spLocks noChangeArrowheads="1"/>
          </p:cNvSpPr>
          <p:nvPr/>
        </p:nvSpPr>
        <p:spPr bwMode="auto">
          <a:xfrm>
            <a:off x="609600" y="2667000"/>
            <a:ext cx="76819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en-US" altLang="en-US" sz="2400"/>
              <a:t>Practice mapping ER diagrams to relational schemas.</a:t>
            </a:r>
          </a:p>
          <a:p>
            <a:r>
              <a:rPr lang="en-US" altLang="en-US" sz="2400"/>
              <a:t>We will learn about database triggers later.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a:extLst>
              <a:ext uri="{FF2B5EF4-FFF2-40B4-BE49-F238E27FC236}">
                <a16:creationId xmlns:a16="http://schemas.microsoft.com/office/drawing/2014/main" id="{AE5EFEE2-5957-4740-ADE9-134B21F4E0BB}"/>
              </a:ext>
            </a:extLst>
          </p:cNvPr>
          <p:cNvSpPr>
            <a:spLocks noGrp="1"/>
          </p:cNvSpPr>
          <p:nvPr>
            <p:ph idx="1"/>
          </p:nvPr>
        </p:nvSpPr>
        <p:spPr>
          <a:xfrm>
            <a:off x="533400" y="650875"/>
            <a:ext cx="8229600" cy="4648200"/>
          </a:xfrm>
        </p:spPr>
        <p:txBody>
          <a:bodyPr/>
          <a:lstStyle/>
          <a:p>
            <a:pPr marL="0" indent="0" algn="ctr">
              <a:buFontTx/>
              <a:buNone/>
              <a:defRPr/>
            </a:pPr>
            <a:r>
              <a:rPr lang="en-US" altLang="en-US" dirty="0">
                <a:solidFill>
                  <a:schemeClr val="accent2">
                    <a:lumMod val="60000"/>
                    <a:lumOff val="40000"/>
                  </a:schemeClr>
                </a:solidFill>
                <a:latin typeface="Comic Sans MS" panose="030F0702030302020204" pitchFamily="66" charset="0"/>
              </a:rPr>
              <a:t>How do we gather database requirements?</a:t>
            </a:r>
          </a:p>
          <a:p>
            <a:pPr marL="0" indent="0" algn="ctr">
              <a:buFontTx/>
              <a:buNone/>
              <a:defRPr/>
            </a:pPr>
            <a:endParaRPr lang="en-US" altLang="en-US" dirty="0">
              <a:solidFill>
                <a:schemeClr val="accent2">
                  <a:lumMod val="75000"/>
                </a:schemeClr>
              </a:solidFill>
              <a:latin typeface="Comic Sans MS" panose="030F0702030302020204" pitchFamily="66" charset="0"/>
            </a:endParaRPr>
          </a:p>
          <a:p>
            <a:pPr marL="0" indent="0" algn="ctr">
              <a:buFontTx/>
              <a:buNone/>
              <a:defRPr/>
            </a:pPr>
            <a:endParaRPr lang="en-US" altLang="en-US" dirty="0">
              <a:solidFill>
                <a:schemeClr val="accent2">
                  <a:lumMod val="75000"/>
                </a:schemeClr>
              </a:solidFill>
              <a:latin typeface="Comic Sans MS" panose="030F0702030302020204" pitchFamily="66" charset="0"/>
            </a:endParaRPr>
          </a:p>
          <a:p>
            <a:pPr marL="0" indent="0" algn="ctr">
              <a:buFontTx/>
              <a:buNone/>
              <a:defRPr/>
            </a:pPr>
            <a:endParaRPr lang="en-US" altLang="en-US" dirty="0">
              <a:solidFill>
                <a:schemeClr val="accent2">
                  <a:lumMod val="75000"/>
                </a:schemeClr>
              </a:solidFill>
              <a:latin typeface="Comic Sans MS" panose="030F0702030302020204" pitchFamily="66" charset="0"/>
            </a:endParaRPr>
          </a:p>
          <a:p>
            <a:pPr marL="0" indent="0" algn="ctr">
              <a:buFontTx/>
              <a:buNone/>
              <a:defRPr/>
            </a:pPr>
            <a:endParaRPr lang="en-US" altLang="en-US" dirty="0">
              <a:solidFill>
                <a:schemeClr val="accent2">
                  <a:lumMod val="75000"/>
                </a:schemeClr>
              </a:solidFill>
              <a:latin typeface="Comic Sans MS" panose="030F0702030302020204" pitchFamily="66" charset="0"/>
            </a:endParaRPr>
          </a:p>
        </p:txBody>
      </p:sp>
      <p:sp>
        <p:nvSpPr>
          <p:cNvPr id="3" name="TextBox 2">
            <a:extLst>
              <a:ext uri="{FF2B5EF4-FFF2-40B4-BE49-F238E27FC236}">
                <a16:creationId xmlns:a16="http://schemas.microsoft.com/office/drawing/2014/main" id="{59D10F70-00C7-49C6-B0A7-598C181E4748}"/>
              </a:ext>
            </a:extLst>
          </p:cNvPr>
          <p:cNvSpPr txBox="1"/>
          <p:nvPr/>
        </p:nvSpPr>
        <p:spPr>
          <a:xfrm>
            <a:off x="427038" y="2671763"/>
            <a:ext cx="8337550" cy="3786187"/>
          </a:xfrm>
          <a:prstGeom prst="rect">
            <a:avLst/>
          </a:prstGeom>
          <a:noFill/>
          <a:ln>
            <a:solidFill>
              <a:srgbClr val="0070C0"/>
            </a:solid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Interview our customers about what they care to store and document them</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Entity Analysis: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What things (entities) and properties (attributes) of things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Relationships among these things and properties of relationships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Constraints on the properties of things or relationships among things</a:t>
            </a:r>
          </a:p>
        </p:txBody>
      </p:sp>
      <p:sp>
        <p:nvSpPr>
          <p:cNvPr id="2" name="Rectangle 1">
            <a:extLst>
              <a:ext uri="{FF2B5EF4-FFF2-40B4-BE49-F238E27FC236}">
                <a16:creationId xmlns:a16="http://schemas.microsoft.com/office/drawing/2014/main" id="{A42C2D80-58D3-46DF-B06B-0F1E8E476938}"/>
              </a:ext>
            </a:extLst>
          </p:cNvPr>
          <p:cNvSpPr/>
          <p:nvPr/>
        </p:nvSpPr>
        <p:spPr>
          <a:xfrm>
            <a:off x="381000" y="2209800"/>
            <a:ext cx="5399088" cy="461963"/>
          </a:xfrm>
          <a:prstGeom prst="rect">
            <a:avLst/>
          </a:prstGeom>
          <a:solidFill>
            <a:schemeClr val="accent1">
              <a:lumMod val="40000"/>
              <a:lumOff val="60000"/>
            </a:schemeClr>
          </a:solid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rPr>
              <a:t>Requirements collection analysis: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906241-F82C-4924-A6B6-15C4704DADA2}"/>
              </a:ext>
            </a:extLst>
          </p:cNvPr>
          <p:cNvSpPr txBox="1"/>
          <p:nvPr/>
        </p:nvSpPr>
        <p:spPr>
          <a:xfrm>
            <a:off x="952500" y="1836804"/>
            <a:ext cx="4686301" cy="1569660"/>
          </a:xfrm>
          <a:prstGeom prst="rect">
            <a:avLst/>
          </a:prstGeom>
          <a:noFill/>
          <a:ln>
            <a:solidFill>
              <a:srgbClr val="0070C0"/>
            </a:solidFill>
          </a:ln>
        </p:spPr>
        <p:txBody>
          <a:bodyPr wrap="square" rtlCol="0">
            <a:spAutoFit/>
          </a:bodyPr>
          <a:lstStyle/>
          <a:p>
            <a:r>
              <a:rPr lang="en-US" sz="1600" b="1" dirty="0"/>
              <a:t>Functional dependency definition:</a:t>
            </a:r>
            <a:r>
              <a:rPr lang="en-US" sz="1600" dirty="0"/>
              <a:t> In a relation schema R, a set of attributes X of R functionally determines a set of attributes Y of R (X</a:t>
            </a:r>
            <a:r>
              <a:rPr lang="en-US" sz="1600" dirty="0">
                <a:sym typeface="Wingdings" panose="05000000000000000000" pitchFamily="2" charset="2"/>
              </a:rPr>
              <a:t></a:t>
            </a:r>
            <a:r>
              <a:rPr lang="en-US" sz="1600" dirty="0"/>
              <a:t>Y) if whenever any two tuples of R have the same value(s) for X, then they must have the same value(s) for Y.</a:t>
            </a:r>
          </a:p>
        </p:txBody>
      </p:sp>
      <p:sp>
        <p:nvSpPr>
          <p:cNvPr id="3" name="TextBox 2">
            <a:extLst>
              <a:ext uri="{FF2B5EF4-FFF2-40B4-BE49-F238E27FC236}">
                <a16:creationId xmlns:a16="http://schemas.microsoft.com/office/drawing/2014/main" id="{7ABDED61-9BE6-411F-9957-FD0E6DA98BA3}"/>
              </a:ext>
            </a:extLst>
          </p:cNvPr>
          <p:cNvSpPr txBox="1"/>
          <p:nvPr/>
        </p:nvSpPr>
        <p:spPr>
          <a:xfrm>
            <a:off x="952500" y="1066800"/>
            <a:ext cx="7239000" cy="646331"/>
          </a:xfrm>
          <a:prstGeom prst="rect">
            <a:avLst/>
          </a:prstGeom>
          <a:noFill/>
        </p:spPr>
        <p:txBody>
          <a:bodyPr wrap="square" rtlCol="0">
            <a:spAutoFit/>
          </a:bodyPr>
          <a:lstStyle/>
          <a:p>
            <a:r>
              <a:rPr lang="en-US" dirty="0"/>
              <a:t>Users’ constraints </a:t>
            </a:r>
            <a:r>
              <a:rPr lang="en-US" dirty="0">
                <a:sym typeface="Wingdings" panose="05000000000000000000" pitchFamily="2" charset="2"/>
              </a:rPr>
              <a:t> integrity constraints which includes functional dependencies among attributes of relations</a:t>
            </a:r>
          </a:p>
        </p:txBody>
      </p:sp>
      <p:sp>
        <p:nvSpPr>
          <p:cNvPr id="4" name="TextBox 3">
            <a:extLst>
              <a:ext uri="{FF2B5EF4-FFF2-40B4-BE49-F238E27FC236}">
                <a16:creationId xmlns:a16="http://schemas.microsoft.com/office/drawing/2014/main" id="{D704250F-ECFF-460B-A95C-1990DB812E90}"/>
              </a:ext>
            </a:extLst>
          </p:cNvPr>
          <p:cNvSpPr txBox="1"/>
          <p:nvPr/>
        </p:nvSpPr>
        <p:spPr>
          <a:xfrm>
            <a:off x="647699" y="3591130"/>
            <a:ext cx="8204200" cy="2400657"/>
          </a:xfrm>
          <a:prstGeom prst="rect">
            <a:avLst/>
          </a:prstGeom>
          <a:noFill/>
        </p:spPr>
        <p:txBody>
          <a:bodyPr wrap="square" rtlCol="0">
            <a:spAutoFit/>
          </a:bodyPr>
          <a:lstStyle/>
          <a:p>
            <a:r>
              <a:rPr lang="en-US" sz="1600" dirty="0"/>
              <a:t>Examples: </a:t>
            </a:r>
            <a:r>
              <a:rPr lang="en-US" sz="1200" dirty="0" err="1"/>
              <a:t>emp_work_dept</a:t>
            </a:r>
            <a:r>
              <a:rPr lang="en-US" sz="1200" dirty="0"/>
              <a:t>(</a:t>
            </a:r>
            <a:r>
              <a:rPr lang="en-US" sz="1200" u="sng" dirty="0" err="1"/>
              <a:t>eid</a:t>
            </a:r>
            <a:r>
              <a:rPr lang="en-US" sz="1200" dirty="0"/>
              <a:t>, </a:t>
            </a:r>
            <a:r>
              <a:rPr lang="en-US" sz="1200" dirty="0" err="1"/>
              <a:t>ename</a:t>
            </a:r>
            <a:r>
              <a:rPr lang="en-US" sz="1200" dirty="0"/>
              <a:t>, salary, </a:t>
            </a:r>
            <a:r>
              <a:rPr lang="en-US" sz="1200" u="sng" dirty="0"/>
              <a:t>did</a:t>
            </a:r>
            <a:r>
              <a:rPr lang="en-US" sz="1200" dirty="0"/>
              <a:t>, </a:t>
            </a:r>
            <a:r>
              <a:rPr lang="en-US" sz="1200" dirty="0" err="1"/>
              <a:t>dname</a:t>
            </a:r>
            <a:r>
              <a:rPr lang="en-US" sz="1200" dirty="0"/>
              <a:t>, budget, </a:t>
            </a:r>
            <a:r>
              <a:rPr lang="en-US" sz="1200" dirty="0" err="1"/>
              <a:t>managerid</a:t>
            </a:r>
            <a:r>
              <a:rPr lang="en-US" sz="1200" dirty="0"/>
              <a:t>, </a:t>
            </a:r>
            <a:r>
              <a:rPr lang="en-US" sz="1200" dirty="0" err="1"/>
              <a:t>pct_time</a:t>
            </a:r>
            <a:r>
              <a:rPr lang="en-US" sz="1200" dirty="0"/>
              <a:t>)</a:t>
            </a:r>
            <a:endParaRPr lang="en-US" sz="1200" dirty="0">
              <a:sym typeface="Wingdings" panose="05000000000000000000" pitchFamily="2" charset="2"/>
            </a:endParaRPr>
          </a:p>
          <a:p>
            <a:r>
              <a:rPr lang="en-US" sz="1400" dirty="0">
                <a:sym typeface="Wingdings" panose="05000000000000000000" pitchFamily="2" charset="2"/>
              </a:rPr>
              <a:t>From our client, we know</a:t>
            </a:r>
          </a:p>
          <a:p>
            <a:pPr lvl="1"/>
            <a:r>
              <a:rPr lang="en-US" sz="1400" dirty="0">
                <a:sym typeface="Wingdings" panose="05000000000000000000" pitchFamily="2" charset="2"/>
              </a:rPr>
              <a:t>{</a:t>
            </a:r>
            <a:r>
              <a:rPr lang="en-US" sz="1400" dirty="0" err="1">
                <a:sym typeface="Wingdings" panose="05000000000000000000" pitchFamily="2" charset="2"/>
              </a:rPr>
              <a:t>eid</a:t>
            </a:r>
            <a:r>
              <a:rPr lang="en-US" sz="1400" dirty="0">
                <a:sym typeface="Wingdings" panose="05000000000000000000" pitchFamily="2" charset="2"/>
              </a:rPr>
              <a:t>}{</a:t>
            </a:r>
            <a:r>
              <a:rPr lang="en-US" sz="1400" dirty="0" err="1">
                <a:sym typeface="Wingdings" panose="05000000000000000000" pitchFamily="2" charset="2"/>
              </a:rPr>
              <a:t>ename</a:t>
            </a:r>
            <a:r>
              <a:rPr lang="en-US" sz="1400" dirty="0">
                <a:sym typeface="Wingdings" panose="05000000000000000000" pitchFamily="2" charset="2"/>
              </a:rPr>
              <a:t>} </a:t>
            </a:r>
            <a:r>
              <a:rPr lang="en-US" sz="1100" dirty="0">
                <a:sym typeface="Wingdings" panose="05000000000000000000" pitchFamily="2" charset="2"/>
              </a:rPr>
              <a:t>// for any two rows with the same </a:t>
            </a:r>
            <a:r>
              <a:rPr lang="en-US" sz="1100" dirty="0" err="1">
                <a:sym typeface="Wingdings" panose="05000000000000000000" pitchFamily="2" charset="2"/>
              </a:rPr>
              <a:t>eid</a:t>
            </a:r>
            <a:r>
              <a:rPr lang="en-US" sz="1100" dirty="0">
                <a:sym typeface="Wingdings" panose="05000000000000000000" pitchFamily="2" charset="2"/>
              </a:rPr>
              <a:t> value, the </a:t>
            </a:r>
            <a:r>
              <a:rPr lang="en-US" sz="1100" dirty="0" err="1">
                <a:sym typeface="Wingdings" panose="05000000000000000000" pitchFamily="2" charset="2"/>
              </a:rPr>
              <a:t>ename</a:t>
            </a:r>
            <a:r>
              <a:rPr lang="en-US" sz="1100" dirty="0">
                <a:sym typeface="Wingdings" panose="05000000000000000000" pitchFamily="2" charset="2"/>
              </a:rPr>
              <a:t> values of these rows must be same</a:t>
            </a:r>
            <a:endParaRPr lang="en-US" sz="1400" dirty="0">
              <a:sym typeface="Wingdings" panose="05000000000000000000" pitchFamily="2" charset="2"/>
            </a:endParaRPr>
          </a:p>
          <a:p>
            <a:pPr lvl="1"/>
            <a:r>
              <a:rPr lang="en-US" sz="1400" dirty="0">
                <a:sym typeface="Wingdings" panose="05000000000000000000" pitchFamily="2" charset="2"/>
              </a:rPr>
              <a:t>{</a:t>
            </a:r>
            <a:r>
              <a:rPr lang="en-US" sz="1400" dirty="0" err="1">
                <a:sym typeface="Wingdings" panose="05000000000000000000" pitchFamily="2" charset="2"/>
              </a:rPr>
              <a:t>eid</a:t>
            </a:r>
            <a:r>
              <a:rPr lang="en-US" sz="1400" dirty="0">
                <a:sym typeface="Wingdings" panose="05000000000000000000" pitchFamily="2" charset="2"/>
              </a:rPr>
              <a:t>}{salary}</a:t>
            </a:r>
          </a:p>
          <a:p>
            <a:pPr lvl="1"/>
            <a:r>
              <a:rPr lang="en-US" sz="1400" dirty="0">
                <a:sym typeface="Wingdings" panose="05000000000000000000" pitchFamily="2" charset="2"/>
              </a:rPr>
              <a:t>{did}{</a:t>
            </a:r>
            <a:r>
              <a:rPr lang="en-US" sz="1400" dirty="0" err="1">
                <a:sym typeface="Wingdings" panose="05000000000000000000" pitchFamily="2" charset="2"/>
              </a:rPr>
              <a:t>dname</a:t>
            </a:r>
            <a:r>
              <a:rPr lang="en-US" sz="1400" dirty="0">
                <a:sym typeface="Wingdings" panose="05000000000000000000" pitchFamily="2" charset="2"/>
              </a:rPr>
              <a:t>}</a:t>
            </a:r>
          </a:p>
          <a:p>
            <a:pPr lvl="1"/>
            <a:r>
              <a:rPr lang="en-US" sz="1400" dirty="0">
                <a:sym typeface="Wingdings" panose="05000000000000000000" pitchFamily="2" charset="2"/>
              </a:rPr>
              <a:t>{did}{budget}</a:t>
            </a:r>
          </a:p>
          <a:p>
            <a:pPr lvl="1"/>
            <a:r>
              <a:rPr lang="en-US" sz="1400" dirty="0">
                <a:sym typeface="Wingdings" panose="05000000000000000000" pitchFamily="2" charset="2"/>
              </a:rPr>
              <a:t>{did}{</a:t>
            </a:r>
            <a:r>
              <a:rPr lang="en-US" sz="1400" dirty="0" err="1">
                <a:sym typeface="Wingdings" panose="05000000000000000000" pitchFamily="2" charset="2"/>
              </a:rPr>
              <a:t>managerid</a:t>
            </a:r>
            <a:r>
              <a:rPr lang="en-US" sz="1400" dirty="0">
                <a:sym typeface="Wingdings" panose="05000000000000000000" pitchFamily="2" charset="2"/>
              </a:rPr>
              <a:t>}</a:t>
            </a:r>
          </a:p>
          <a:p>
            <a:pPr lvl="1"/>
            <a:r>
              <a:rPr lang="en-US" sz="1400" dirty="0">
                <a:sym typeface="Wingdings" panose="05000000000000000000" pitchFamily="2" charset="2"/>
              </a:rPr>
              <a:t>{</a:t>
            </a:r>
            <a:r>
              <a:rPr lang="en-US" sz="1400" dirty="0" err="1">
                <a:sym typeface="Wingdings" panose="05000000000000000000" pitchFamily="2" charset="2"/>
              </a:rPr>
              <a:t>eid,did</a:t>
            </a:r>
            <a:r>
              <a:rPr lang="en-US" sz="1400" dirty="0">
                <a:sym typeface="Wingdings" panose="05000000000000000000" pitchFamily="2" charset="2"/>
              </a:rPr>
              <a:t>}{</a:t>
            </a:r>
            <a:r>
              <a:rPr lang="en-US" sz="1400" dirty="0" err="1">
                <a:sym typeface="Wingdings" panose="05000000000000000000" pitchFamily="2" charset="2"/>
              </a:rPr>
              <a:t>pct_time</a:t>
            </a:r>
            <a:r>
              <a:rPr lang="en-US" sz="1400" dirty="0">
                <a:sym typeface="Wingdings" panose="05000000000000000000" pitchFamily="2" charset="2"/>
              </a:rPr>
              <a:t>} </a:t>
            </a:r>
            <a:r>
              <a:rPr lang="en-US" sz="1000" dirty="0">
                <a:sym typeface="Wingdings" panose="05000000000000000000" pitchFamily="2" charset="2"/>
              </a:rPr>
              <a:t>// for any two rows with the same combination of </a:t>
            </a:r>
            <a:r>
              <a:rPr lang="en-US" sz="1000" dirty="0" err="1">
                <a:sym typeface="Wingdings" panose="05000000000000000000" pitchFamily="2" charset="2"/>
              </a:rPr>
              <a:t>eid,did</a:t>
            </a:r>
            <a:r>
              <a:rPr lang="en-US" sz="1000" dirty="0">
                <a:sym typeface="Wingdings" panose="05000000000000000000" pitchFamily="2" charset="2"/>
              </a:rPr>
              <a:t> values, these two rows must have the same value for </a:t>
            </a:r>
            <a:r>
              <a:rPr lang="en-US" sz="1000" dirty="0" err="1">
                <a:sym typeface="Wingdings" panose="05000000000000000000" pitchFamily="2" charset="2"/>
              </a:rPr>
              <a:t>pct_time</a:t>
            </a:r>
            <a:endParaRPr lang="en-US" sz="1000" dirty="0">
              <a:sym typeface="Wingdings" panose="05000000000000000000" pitchFamily="2" charset="2"/>
            </a:endParaRPr>
          </a:p>
          <a:p>
            <a:pPr lvl="1"/>
            <a:endParaRPr lang="en-US" sz="1000" dirty="0">
              <a:sym typeface="Wingdings" panose="05000000000000000000" pitchFamily="2" charset="2"/>
            </a:endParaRPr>
          </a:p>
          <a:p>
            <a:pPr lvl="1"/>
            <a:r>
              <a:rPr lang="en-US" sz="1600" dirty="0">
                <a:sym typeface="Wingdings" panose="05000000000000000000" pitchFamily="2" charset="2"/>
              </a:rPr>
              <a:t>Observe the redundancy in the instance of </a:t>
            </a:r>
            <a:r>
              <a:rPr lang="en-US" sz="1600" dirty="0" err="1">
                <a:sym typeface="Wingdings" panose="05000000000000000000" pitchFamily="2" charset="2"/>
              </a:rPr>
              <a:t>emp_work_did</a:t>
            </a:r>
            <a:r>
              <a:rPr lang="en-US" sz="1600" dirty="0">
                <a:sym typeface="Wingdings" panose="05000000000000000000" pitchFamily="2" charset="2"/>
              </a:rPr>
              <a:t> given to you.</a:t>
            </a:r>
          </a:p>
        </p:txBody>
      </p:sp>
      <p:sp>
        <p:nvSpPr>
          <p:cNvPr id="6" name="Text Box 15">
            <a:extLst>
              <a:ext uri="{FF2B5EF4-FFF2-40B4-BE49-F238E27FC236}">
                <a16:creationId xmlns:a16="http://schemas.microsoft.com/office/drawing/2014/main" id="{A2422C92-8B64-4BCD-A495-22CCC4A8C3F9}"/>
              </a:ext>
            </a:extLst>
          </p:cNvPr>
          <p:cNvSpPr txBox="1">
            <a:spLocks noChangeArrowheads="1"/>
          </p:cNvSpPr>
          <p:nvPr/>
        </p:nvSpPr>
        <p:spPr bwMode="auto">
          <a:xfrm>
            <a:off x="5791200" y="1836804"/>
            <a:ext cx="3200400" cy="156966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Rockwell" panose="02060603020205020403" pitchFamily="18" charset="0"/>
              </a:defRPr>
            </a:lvl1pPr>
            <a:lvl2pPr>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a:latin typeface="Comic Sans MS" panose="030F0702030302020204" pitchFamily="66" charset="0"/>
              </a:rPr>
              <a:t>X</a:t>
            </a:r>
            <a:r>
              <a:rPr lang="en-US" altLang="en-US" sz="1600">
                <a:latin typeface="Comic Sans MS" panose="030F0702030302020204" pitchFamily="66" charset="0"/>
                <a:sym typeface="Wingdings" panose="05000000000000000000" pitchFamily="2" charset="2"/>
              </a:rPr>
              <a:t>Y is read as</a:t>
            </a:r>
          </a:p>
          <a:p>
            <a:pPr lvl="1" eaLnBrk="1" hangingPunct="1"/>
            <a:r>
              <a:rPr lang="en-US" altLang="en-US" sz="1600">
                <a:latin typeface="Comic Sans MS" panose="030F0702030302020204" pitchFamily="66" charset="0"/>
                <a:sym typeface="Wingdings" panose="05000000000000000000" pitchFamily="2" charset="2"/>
              </a:rPr>
              <a:t>X uniquely determines Y or</a:t>
            </a:r>
          </a:p>
          <a:p>
            <a:pPr lvl="1" eaLnBrk="1" hangingPunct="1"/>
            <a:r>
              <a:rPr lang="en-US" altLang="en-US" sz="1600">
                <a:latin typeface="Comic Sans MS" panose="030F0702030302020204" pitchFamily="66" charset="0"/>
                <a:sym typeface="Wingdings" panose="05000000000000000000" pitchFamily="2" charset="2"/>
              </a:rPr>
              <a:t>X functionally determines Y or</a:t>
            </a:r>
          </a:p>
          <a:p>
            <a:pPr lvl="1" eaLnBrk="1" hangingPunct="1"/>
            <a:r>
              <a:rPr lang="en-US" altLang="en-US" sz="1600">
                <a:latin typeface="Comic Sans MS" panose="030F0702030302020204" pitchFamily="66" charset="0"/>
                <a:sym typeface="Wingdings" panose="05000000000000000000" pitchFamily="2" charset="2"/>
              </a:rPr>
              <a:t>Y is functionally dependent on X</a:t>
            </a:r>
            <a:endParaRPr lang="en-US" altLang="en-US" sz="1600">
              <a:latin typeface="Comic Sans MS" panose="030F0702030302020204" pitchFamily="66" charset="0"/>
            </a:endParaRPr>
          </a:p>
        </p:txBody>
      </p:sp>
    </p:spTree>
    <p:extLst>
      <p:ext uri="{BB962C8B-B14F-4D97-AF65-F5344CB8AC3E}">
        <p14:creationId xmlns:p14="http://schemas.microsoft.com/office/powerpoint/2010/main" val="53379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9F26207-4C7B-4A02-B276-F915BADF275B}"/>
              </a:ext>
            </a:extLst>
          </p:cNvPr>
          <p:cNvSpPr>
            <a:spLocks noChangeArrowheads="1"/>
          </p:cNvSpPr>
          <p:nvPr/>
        </p:nvSpPr>
        <p:spPr bwMode="auto">
          <a:xfrm>
            <a:off x="457200" y="381000"/>
            <a:ext cx="77724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4400">
                <a:solidFill>
                  <a:schemeClr val="tx2"/>
                </a:solidFill>
                <a:latin typeface="Comic Sans MS" panose="030F0702030302020204" pitchFamily="66" charset="0"/>
                <a:ea typeface="MS PGothic" panose="020B0600070205080204" pitchFamily="34" charset="-128"/>
              </a:rPr>
              <a:t>Reduce Redundancy</a:t>
            </a:r>
          </a:p>
        </p:txBody>
      </p:sp>
      <p:sp>
        <p:nvSpPr>
          <p:cNvPr id="119811" name="Rectangle 3">
            <a:extLst>
              <a:ext uri="{FF2B5EF4-FFF2-40B4-BE49-F238E27FC236}">
                <a16:creationId xmlns:a16="http://schemas.microsoft.com/office/drawing/2014/main" id="{4AF3B7EA-E805-482F-80E2-8286EFAFAABF}"/>
              </a:ext>
            </a:extLst>
          </p:cNvPr>
          <p:cNvSpPr>
            <a:spLocks noChangeArrowheads="1"/>
          </p:cNvSpPr>
          <p:nvPr/>
        </p:nvSpPr>
        <p:spPr bwMode="auto">
          <a:xfrm>
            <a:off x="762000" y="1828800"/>
            <a:ext cx="7848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fontAlgn="auto" hangingPunct="1">
              <a:spcAft>
                <a:spcPts val="0"/>
              </a:spcAft>
              <a:defRPr/>
            </a:pPr>
            <a:r>
              <a:rPr lang="en-US" altLang="en-US" i="1" dirty="0">
                <a:solidFill>
                  <a:schemeClr val="accent2"/>
                </a:solidFill>
                <a:latin typeface="Comic Sans MS" panose="030F0702030302020204" pitchFamily="66" charset="0"/>
              </a:rPr>
              <a:t>Redundancy</a:t>
            </a:r>
            <a:r>
              <a:rPr lang="en-US" altLang="en-US" dirty="0">
                <a:solidFill>
                  <a:schemeClr val="accent2"/>
                </a:solidFill>
                <a:latin typeface="Comic Sans MS" panose="030F0702030302020204" pitchFamily="66" charset="0"/>
              </a:rPr>
              <a:t> </a:t>
            </a:r>
            <a:r>
              <a:rPr lang="en-US" altLang="en-US" dirty="0">
                <a:latin typeface="Comic Sans MS" panose="030F0702030302020204" pitchFamily="66" charset="0"/>
              </a:rPr>
              <a:t>is at the root of several problems associated with relational schemas:</a:t>
            </a:r>
          </a:p>
          <a:p>
            <a:pPr eaLnBrk="1" fontAlgn="auto" hangingPunct="1">
              <a:spcAft>
                <a:spcPts val="0"/>
              </a:spcAft>
              <a:defRPr/>
            </a:pPr>
            <a:endParaRPr lang="en-US" altLang="en-US" dirty="0">
              <a:latin typeface="Comic Sans MS" panose="030F0702030302020204" pitchFamily="66" charset="0"/>
            </a:endParaRPr>
          </a:p>
          <a:p>
            <a:pPr lvl="1" eaLnBrk="1" fontAlgn="auto" hangingPunct="1">
              <a:spcAft>
                <a:spcPts val="0"/>
              </a:spcAft>
              <a:buSzPct val="75000"/>
              <a:defRPr/>
            </a:pPr>
            <a:r>
              <a:rPr lang="en-US" altLang="en-US" b="1" dirty="0">
                <a:solidFill>
                  <a:schemeClr val="accent2"/>
                </a:solidFill>
                <a:latin typeface="Comic Sans MS" panose="030F0702030302020204" pitchFamily="66" charset="0"/>
              </a:rPr>
              <a:t>Redundant storage </a:t>
            </a:r>
          </a:p>
          <a:p>
            <a:pPr lvl="1" eaLnBrk="1" fontAlgn="auto" hangingPunct="1">
              <a:spcAft>
                <a:spcPts val="0"/>
              </a:spcAft>
              <a:buSzPct val="75000"/>
              <a:defRPr/>
            </a:pPr>
            <a:r>
              <a:rPr lang="en-US" altLang="en-US" b="1" dirty="0">
                <a:solidFill>
                  <a:schemeClr val="accent2"/>
                </a:solidFill>
                <a:latin typeface="Comic Sans MS" panose="030F0702030302020204" pitchFamily="66" charset="0"/>
              </a:rPr>
              <a:t>Insertion/update/deletion anomalies</a:t>
            </a:r>
          </a:p>
          <a:p>
            <a:pPr marL="457200" lvl="1" indent="0" eaLnBrk="1" fontAlgn="auto" hangingPunct="1">
              <a:spcAft>
                <a:spcPts val="0"/>
              </a:spcAft>
              <a:buSzPct val="75000"/>
              <a:buFontTx/>
              <a:buNone/>
              <a:defRPr/>
            </a:pPr>
            <a:endParaRPr lang="en-US" altLang="en-US" b="1" dirty="0">
              <a:solidFill>
                <a:schemeClr val="accent2"/>
              </a:solidFill>
              <a:latin typeface="Comic Sans MS" panose="030F0702030302020204" pitchFamily="66" charset="0"/>
            </a:endParaRPr>
          </a:p>
          <a:p>
            <a:pPr lvl="1" eaLnBrk="1" fontAlgn="auto" hangingPunct="1">
              <a:spcAft>
                <a:spcPts val="0"/>
              </a:spcAft>
              <a:buSzPct val="75000"/>
              <a:buFontTx/>
              <a:buNone/>
              <a:defRPr/>
            </a:pPr>
            <a:endParaRPr lang="en-US" altLang="en-US" dirty="0">
              <a:latin typeface="Comic Sans MS" panose="030F0702030302020204"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a:extLst>
              <a:ext uri="{FF2B5EF4-FFF2-40B4-BE49-F238E27FC236}">
                <a16:creationId xmlns:a16="http://schemas.microsoft.com/office/drawing/2014/main" id="{07A8D50F-6F4C-4BE7-AA2E-6BC5B3E56FAC}"/>
              </a:ext>
            </a:extLst>
          </p:cNvPr>
          <p:cNvSpPr txBox="1">
            <a:spLocks noChangeArrowheads="1"/>
          </p:cNvSpPr>
          <p:nvPr/>
        </p:nvSpPr>
        <p:spPr bwMode="auto">
          <a:xfrm>
            <a:off x="647700" y="3892788"/>
            <a:ext cx="3008313"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dirty="0">
                <a:latin typeface="Comic Sans MS" panose="030F0702030302020204" pitchFamily="66" charset="0"/>
              </a:rPr>
              <a:t>SUPPLIERS(</a:t>
            </a:r>
            <a:r>
              <a:rPr lang="en-US" altLang="en-US" sz="1600" u="sng" dirty="0">
                <a:latin typeface="Comic Sans MS" panose="030F0702030302020204" pitchFamily="66" charset="0"/>
              </a:rPr>
              <a:t>SNAME</a:t>
            </a:r>
            <a:r>
              <a:rPr lang="en-US" altLang="en-US" sz="1600" dirty="0">
                <a:latin typeface="Comic Sans MS" panose="030F0702030302020204" pitchFamily="66" charset="0"/>
              </a:rPr>
              <a:t>,SADDR)</a:t>
            </a:r>
          </a:p>
          <a:p>
            <a:pPr eaLnBrk="1" hangingPunct="1"/>
            <a:r>
              <a:rPr lang="en-US" altLang="en-US" sz="1600" dirty="0">
                <a:latin typeface="Comic Sans MS" panose="030F0702030302020204" pitchFamily="66" charset="0"/>
              </a:rPr>
              <a:t>                      </a:t>
            </a:r>
            <a:r>
              <a:rPr lang="en-US" altLang="en-US" sz="1600" dirty="0">
                <a:solidFill>
                  <a:srgbClr val="0070C0"/>
                </a:solidFill>
                <a:latin typeface="Comic Sans MS" panose="030F0702030302020204" pitchFamily="66" charset="0"/>
              </a:rPr>
              <a:t> A</a:t>
            </a:r>
            <a:r>
              <a:rPr lang="en-US" altLang="en-US" sz="1600" dirty="0">
                <a:latin typeface="Comic Sans MS" panose="030F0702030302020204" pitchFamily="66" charset="0"/>
              </a:rPr>
              <a:t>,      Ames</a:t>
            </a:r>
          </a:p>
          <a:p>
            <a:pPr eaLnBrk="1" hangingPunct="1"/>
            <a:r>
              <a:rPr lang="en-US" altLang="en-US" sz="1600" dirty="0">
                <a:latin typeface="Comic Sans MS" panose="030F0702030302020204" pitchFamily="66" charset="0"/>
              </a:rPr>
              <a:t>	                </a:t>
            </a:r>
            <a:r>
              <a:rPr lang="en-US" altLang="en-US" sz="1600" dirty="0">
                <a:solidFill>
                  <a:srgbClr val="00B050"/>
                </a:solidFill>
                <a:latin typeface="Comic Sans MS" panose="030F0702030302020204" pitchFamily="66" charset="0"/>
              </a:rPr>
              <a:t>B</a:t>
            </a:r>
            <a:r>
              <a:rPr lang="en-US" altLang="en-US" sz="1600" dirty="0">
                <a:latin typeface="Comic Sans MS" panose="030F0702030302020204" pitchFamily="66" charset="0"/>
              </a:rPr>
              <a:t>,      Nevada</a:t>
            </a:r>
          </a:p>
        </p:txBody>
      </p:sp>
      <p:sp>
        <p:nvSpPr>
          <p:cNvPr id="3" name="Text Box 8">
            <a:extLst>
              <a:ext uri="{FF2B5EF4-FFF2-40B4-BE49-F238E27FC236}">
                <a16:creationId xmlns:a16="http://schemas.microsoft.com/office/drawing/2014/main" id="{077E2E8D-8135-48EE-A9BC-A44FE67EC822}"/>
              </a:ext>
            </a:extLst>
          </p:cNvPr>
          <p:cNvSpPr txBox="1">
            <a:spLocks noChangeArrowheads="1"/>
          </p:cNvSpPr>
          <p:nvPr/>
        </p:nvSpPr>
        <p:spPr bwMode="auto">
          <a:xfrm>
            <a:off x="4457700" y="3892788"/>
            <a:ext cx="40354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1600" dirty="0">
                <a:latin typeface="Comic Sans MS" panose="030F0702030302020204" pitchFamily="66" charset="0"/>
              </a:rPr>
              <a:t>SUP_INFO2(</a:t>
            </a:r>
            <a:r>
              <a:rPr lang="en-US" altLang="en-US" sz="1600" u="sng" dirty="0">
                <a:latin typeface="Comic Sans MS" panose="030F0702030302020204" pitchFamily="66" charset="0"/>
              </a:rPr>
              <a:t>SNAME</a:t>
            </a:r>
            <a:r>
              <a:rPr lang="en-US" altLang="en-US" sz="1600" dirty="0">
                <a:latin typeface="Comic Sans MS" panose="030F0702030302020204" pitchFamily="66" charset="0"/>
              </a:rPr>
              <a:t>, </a:t>
            </a:r>
            <a:r>
              <a:rPr lang="en-US" altLang="en-US" sz="1600" u="sng" dirty="0">
                <a:latin typeface="Comic Sans MS" panose="030F0702030302020204" pitchFamily="66" charset="0"/>
              </a:rPr>
              <a:t>ITEM</a:t>
            </a:r>
            <a:r>
              <a:rPr lang="en-US" altLang="en-US" sz="1600" dirty="0">
                <a:latin typeface="Comic Sans MS" panose="030F0702030302020204" pitchFamily="66" charset="0"/>
              </a:rPr>
              <a:t>, PRICE)</a:t>
            </a:r>
          </a:p>
          <a:p>
            <a:pPr eaLnBrk="1" hangingPunct="1"/>
            <a:r>
              <a:rPr lang="en-US" altLang="en-US" sz="1600" dirty="0">
                <a:latin typeface="Comic Sans MS" panose="030F0702030302020204" pitchFamily="66" charset="0"/>
              </a:rPr>
              <a:t>                      </a:t>
            </a:r>
            <a:r>
              <a:rPr lang="en-US" altLang="en-US" sz="1600" dirty="0">
                <a:solidFill>
                  <a:srgbClr val="0070C0"/>
                </a:solidFill>
                <a:latin typeface="Comic Sans MS" panose="030F0702030302020204" pitchFamily="66" charset="0"/>
              </a:rPr>
              <a:t> A</a:t>
            </a:r>
            <a:r>
              <a:rPr lang="en-US" altLang="en-US" sz="1600" dirty="0">
                <a:latin typeface="Comic Sans MS" panose="030F0702030302020204" pitchFamily="66" charset="0"/>
              </a:rPr>
              <a:t>,        Basil, 3.99</a:t>
            </a:r>
          </a:p>
          <a:p>
            <a:pPr eaLnBrk="1" hangingPunct="1"/>
            <a:r>
              <a:rPr lang="en-US" altLang="en-US" sz="1600" dirty="0">
                <a:latin typeface="Comic Sans MS" panose="030F0702030302020204" pitchFamily="66" charset="0"/>
              </a:rPr>
              <a:t>	               </a:t>
            </a:r>
            <a:r>
              <a:rPr lang="en-US" altLang="en-US" sz="1600" dirty="0">
                <a:solidFill>
                  <a:schemeClr val="accent2"/>
                </a:solidFill>
                <a:latin typeface="Comic Sans MS" panose="030F0702030302020204" pitchFamily="66" charset="0"/>
              </a:rPr>
              <a:t> </a:t>
            </a:r>
            <a:r>
              <a:rPr lang="en-US" altLang="en-US" sz="1600" dirty="0">
                <a:solidFill>
                  <a:srgbClr val="00B050"/>
                </a:solidFill>
                <a:latin typeface="Comic Sans MS" panose="030F0702030302020204" pitchFamily="66" charset="0"/>
              </a:rPr>
              <a:t>B</a:t>
            </a:r>
            <a:r>
              <a:rPr lang="en-US" altLang="en-US" sz="1600" dirty="0">
                <a:latin typeface="Comic Sans MS" panose="030F0702030302020204" pitchFamily="66" charset="0"/>
              </a:rPr>
              <a:t>,        Basil, 4.00</a:t>
            </a:r>
          </a:p>
          <a:p>
            <a:pPr eaLnBrk="1" hangingPunct="1"/>
            <a:r>
              <a:rPr lang="en-US" altLang="en-US" sz="1600" dirty="0">
                <a:latin typeface="Comic Sans MS" panose="030F0702030302020204" pitchFamily="66" charset="0"/>
              </a:rPr>
              <a:t>			</a:t>
            </a:r>
            <a:r>
              <a:rPr lang="en-US" altLang="en-US" sz="1600" dirty="0">
                <a:solidFill>
                  <a:srgbClr val="0070C0"/>
                </a:solidFill>
                <a:latin typeface="Comic Sans MS" panose="030F0702030302020204" pitchFamily="66" charset="0"/>
              </a:rPr>
              <a:t> A</a:t>
            </a:r>
            <a:r>
              <a:rPr lang="en-US" altLang="en-US" sz="1600" dirty="0">
                <a:latin typeface="Comic Sans MS" panose="030F0702030302020204" pitchFamily="66" charset="0"/>
              </a:rPr>
              <a:t>,        Ground Pork, 2.99</a:t>
            </a:r>
          </a:p>
          <a:p>
            <a:pPr eaLnBrk="1" hangingPunct="1"/>
            <a:r>
              <a:rPr lang="en-US" altLang="en-US" sz="1600" dirty="0">
                <a:latin typeface="Comic Sans MS" panose="030F0702030302020204" pitchFamily="66" charset="0"/>
              </a:rPr>
              <a:t>			 </a:t>
            </a:r>
            <a:r>
              <a:rPr lang="en-US" altLang="en-US" sz="1600" dirty="0">
                <a:solidFill>
                  <a:srgbClr val="00B050"/>
                </a:solidFill>
                <a:latin typeface="Comic Sans MS" panose="030F0702030302020204" pitchFamily="66" charset="0"/>
              </a:rPr>
              <a:t>B</a:t>
            </a:r>
            <a:r>
              <a:rPr lang="en-US" altLang="en-US" sz="1600" dirty="0">
                <a:latin typeface="Comic Sans MS" panose="030F0702030302020204" pitchFamily="66" charset="0"/>
              </a:rPr>
              <a:t>,         Banana, 0.59</a:t>
            </a:r>
          </a:p>
        </p:txBody>
      </p:sp>
      <p:sp>
        <p:nvSpPr>
          <p:cNvPr id="4" name="TextBox 3">
            <a:extLst>
              <a:ext uri="{FF2B5EF4-FFF2-40B4-BE49-F238E27FC236}">
                <a16:creationId xmlns:a16="http://schemas.microsoft.com/office/drawing/2014/main" id="{D28F6676-06A4-4F12-8FB3-399D8809FB38}"/>
              </a:ext>
            </a:extLst>
          </p:cNvPr>
          <p:cNvSpPr txBox="1"/>
          <p:nvPr/>
        </p:nvSpPr>
        <p:spPr>
          <a:xfrm>
            <a:off x="792861" y="2847588"/>
            <a:ext cx="7848600" cy="646331"/>
          </a:xfrm>
          <a:prstGeom prst="rect">
            <a:avLst/>
          </a:prstGeom>
          <a:noFill/>
        </p:spPr>
        <p:txBody>
          <a:bodyPr wrap="square" rtlCol="0">
            <a:spAutoFit/>
          </a:bodyPr>
          <a:lstStyle/>
          <a:p>
            <a:r>
              <a:rPr lang="en-US" dirty="0"/>
              <a:t>Removing redundancy by making SNAME in SUP_INFO2 a foreign key to SNAME in SUPPLIERS. </a:t>
            </a:r>
          </a:p>
        </p:txBody>
      </p:sp>
      <p:sp>
        <p:nvSpPr>
          <p:cNvPr id="5" name="Text Box 8">
            <a:extLst>
              <a:ext uri="{FF2B5EF4-FFF2-40B4-BE49-F238E27FC236}">
                <a16:creationId xmlns:a16="http://schemas.microsoft.com/office/drawing/2014/main" id="{738D0AD2-B0A1-459F-9FDB-E2B5EE8C5EB4}"/>
              </a:ext>
            </a:extLst>
          </p:cNvPr>
          <p:cNvSpPr txBox="1">
            <a:spLocks noChangeArrowheads="1"/>
          </p:cNvSpPr>
          <p:nvPr/>
        </p:nvSpPr>
        <p:spPr bwMode="auto">
          <a:xfrm>
            <a:off x="792861" y="851436"/>
            <a:ext cx="4240213"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fontAlgn="auto" hangingPunct="1">
              <a:spcBef>
                <a:spcPct val="0"/>
              </a:spcBef>
              <a:spcAft>
                <a:spcPts val="0"/>
              </a:spcAft>
              <a:buFontTx/>
              <a:buNone/>
              <a:defRPr/>
            </a:pPr>
            <a:r>
              <a:rPr lang="en-US" altLang="en-US" sz="1600" dirty="0">
                <a:solidFill>
                  <a:schemeClr val="accent2">
                    <a:lumMod val="75000"/>
                  </a:schemeClr>
                </a:solidFill>
                <a:latin typeface="Comic Sans MS" panose="030F0702030302020204" pitchFamily="66" charset="0"/>
              </a:rPr>
              <a:t>SUP_INFO(</a:t>
            </a:r>
            <a:r>
              <a:rPr lang="en-US" altLang="en-US" sz="1600" u="sng" dirty="0">
                <a:solidFill>
                  <a:schemeClr val="accent2">
                    <a:lumMod val="75000"/>
                  </a:schemeClr>
                </a:solidFill>
                <a:latin typeface="Comic Sans MS" panose="030F0702030302020204" pitchFamily="66" charset="0"/>
              </a:rPr>
              <a:t>SNAME</a:t>
            </a:r>
            <a:r>
              <a:rPr lang="en-US" altLang="en-US" sz="1600" dirty="0">
                <a:solidFill>
                  <a:schemeClr val="accent2">
                    <a:lumMod val="75000"/>
                  </a:schemeClr>
                </a:solidFill>
                <a:latin typeface="Comic Sans MS" panose="030F0702030302020204" pitchFamily="66" charset="0"/>
              </a:rPr>
              <a:t>,SADDR,</a:t>
            </a:r>
            <a:r>
              <a:rPr lang="en-US" altLang="en-US" sz="1600" u="sng" dirty="0">
                <a:solidFill>
                  <a:schemeClr val="accent2">
                    <a:lumMod val="75000"/>
                  </a:schemeClr>
                </a:solidFill>
                <a:latin typeface="Comic Sans MS" panose="030F0702030302020204" pitchFamily="66" charset="0"/>
              </a:rPr>
              <a:t>ITEM</a:t>
            </a:r>
            <a:r>
              <a:rPr lang="en-US" altLang="en-US" sz="1600" dirty="0">
                <a:solidFill>
                  <a:schemeClr val="accent2">
                    <a:lumMod val="75000"/>
                  </a:schemeClr>
                </a:solidFill>
                <a:latin typeface="Comic Sans MS" panose="030F0702030302020204" pitchFamily="66" charset="0"/>
              </a:rPr>
              <a:t>,PRICE)</a:t>
            </a:r>
          </a:p>
          <a:p>
            <a:pPr eaLnBrk="1" fontAlgn="auto" hangingPunct="1">
              <a:spcBef>
                <a:spcPct val="0"/>
              </a:spcBef>
              <a:spcAft>
                <a:spcPts val="0"/>
              </a:spcAft>
              <a:buFontTx/>
              <a:buNone/>
              <a:defRPr/>
            </a:pPr>
            <a:r>
              <a:rPr lang="en-US" altLang="en-US" sz="1600" dirty="0">
                <a:solidFill>
                  <a:schemeClr val="accent2">
                    <a:lumMod val="75000"/>
                  </a:schemeClr>
                </a:solidFill>
                <a:latin typeface="Comic Sans MS" panose="030F0702030302020204" pitchFamily="66" charset="0"/>
              </a:rPr>
              <a:t>                </a:t>
            </a:r>
            <a:r>
              <a:rPr lang="en-US" altLang="en-US" sz="1600" dirty="0">
                <a:solidFill>
                  <a:srgbClr val="0070C0"/>
                </a:solidFill>
                <a:latin typeface="Comic Sans MS" panose="030F0702030302020204" pitchFamily="66" charset="0"/>
              </a:rPr>
              <a:t>A,       Ames</a:t>
            </a:r>
            <a:r>
              <a:rPr lang="en-US" altLang="en-US" sz="1600" dirty="0">
                <a:solidFill>
                  <a:schemeClr val="accent2">
                    <a:lumMod val="75000"/>
                  </a:schemeClr>
                </a:solidFill>
                <a:latin typeface="Comic Sans MS" panose="030F0702030302020204" pitchFamily="66" charset="0"/>
              </a:rPr>
              <a:t>,   Basil,   3.99</a:t>
            </a:r>
          </a:p>
          <a:p>
            <a:pPr eaLnBrk="1" fontAlgn="auto" hangingPunct="1">
              <a:spcBef>
                <a:spcPct val="0"/>
              </a:spcBef>
              <a:spcAft>
                <a:spcPts val="0"/>
              </a:spcAft>
              <a:buFontTx/>
              <a:buNone/>
              <a:defRPr/>
            </a:pPr>
            <a:r>
              <a:rPr lang="en-US" altLang="en-US" sz="1600" dirty="0">
                <a:solidFill>
                  <a:schemeClr val="accent2">
                    <a:lumMod val="75000"/>
                  </a:schemeClr>
                </a:solidFill>
                <a:latin typeface="Comic Sans MS" panose="030F0702030302020204" pitchFamily="66" charset="0"/>
              </a:rPr>
              <a:t>	         </a:t>
            </a:r>
            <a:r>
              <a:rPr lang="en-US" altLang="en-US" sz="1600" dirty="0">
                <a:solidFill>
                  <a:srgbClr val="00B050"/>
                </a:solidFill>
                <a:latin typeface="Comic Sans MS" panose="030F0702030302020204" pitchFamily="66" charset="0"/>
              </a:rPr>
              <a:t>B,       Nevada</a:t>
            </a:r>
            <a:r>
              <a:rPr lang="en-US" altLang="en-US" sz="1600" dirty="0">
                <a:solidFill>
                  <a:schemeClr val="accent2">
                    <a:lumMod val="75000"/>
                  </a:schemeClr>
                </a:solidFill>
                <a:latin typeface="Comic Sans MS" panose="030F0702030302020204" pitchFamily="66" charset="0"/>
              </a:rPr>
              <a:t>, Basil,  4.00</a:t>
            </a:r>
          </a:p>
          <a:p>
            <a:pPr eaLnBrk="1" fontAlgn="auto" hangingPunct="1">
              <a:spcBef>
                <a:spcPct val="0"/>
              </a:spcBef>
              <a:spcAft>
                <a:spcPts val="0"/>
              </a:spcAft>
              <a:buFontTx/>
              <a:buNone/>
              <a:defRPr/>
            </a:pPr>
            <a:r>
              <a:rPr lang="en-US" altLang="en-US" sz="1600" dirty="0">
                <a:solidFill>
                  <a:schemeClr val="accent2">
                    <a:lumMod val="75000"/>
                  </a:schemeClr>
                </a:solidFill>
                <a:latin typeface="Comic Sans MS" panose="030F0702030302020204" pitchFamily="66" charset="0"/>
              </a:rPr>
              <a:t>		</a:t>
            </a:r>
            <a:r>
              <a:rPr lang="en-US" altLang="en-US" sz="1600" dirty="0">
                <a:solidFill>
                  <a:srgbClr val="00B050"/>
                </a:solidFill>
                <a:latin typeface="Comic Sans MS" panose="030F0702030302020204" pitchFamily="66" charset="0"/>
              </a:rPr>
              <a:t> B,       Nevada</a:t>
            </a:r>
            <a:r>
              <a:rPr lang="en-US" altLang="en-US" sz="1600" dirty="0">
                <a:solidFill>
                  <a:schemeClr val="accent2">
                    <a:lumMod val="75000"/>
                  </a:schemeClr>
                </a:solidFill>
                <a:latin typeface="Comic Sans MS" panose="030F0702030302020204" pitchFamily="66" charset="0"/>
              </a:rPr>
              <a:t>, Banana, 0.59</a:t>
            </a:r>
          </a:p>
          <a:p>
            <a:pPr eaLnBrk="1" fontAlgn="auto" hangingPunct="1">
              <a:spcBef>
                <a:spcPct val="0"/>
              </a:spcBef>
              <a:spcAft>
                <a:spcPts val="0"/>
              </a:spcAft>
              <a:buFontTx/>
              <a:buNone/>
              <a:defRPr/>
            </a:pPr>
            <a:r>
              <a:rPr lang="en-US" altLang="en-US" sz="1600" dirty="0">
                <a:solidFill>
                  <a:schemeClr val="accent2">
                    <a:lumMod val="75000"/>
                  </a:schemeClr>
                </a:solidFill>
                <a:latin typeface="Comic Sans MS" panose="030F0702030302020204" pitchFamily="66" charset="0"/>
              </a:rPr>
              <a:t>	         </a:t>
            </a:r>
            <a:r>
              <a:rPr lang="en-US" altLang="en-US" sz="1600" dirty="0">
                <a:solidFill>
                  <a:srgbClr val="0070C0"/>
                </a:solidFill>
                <a:latin typeface="Comic Sans MS" panose="030F0702030302020204" pitchFamily="66" charset="0"/>
              </a:rPr>
              <a:t>A,      Ames</a:t>
            </a:r>
            <a:r>
              <a:rPr lang="en-US" altLang="en-US" sz="1600" dirty="0">
                <a:solidFill>
                  <a:schemeClr val="accent2">
                    <a:lumMod val="75000"/>
                  </a:schemeClr>
                </a:solidFill>
                <a:latin typeface="Comic Sans MS" panose="030F0702030302020204" pitchFamily="66" charset="0"/>
              </a:rPr>
              <a:t>, Ground Pork, 2.99</a:t>
            </a:r>
          </a:p>
        </p:txBody>
      </p:sp>
      <p:sp>
        <p:nvSpPr>
          <p:cNvPr id="6" name="TextBox 5">
            <a:extLst>
              <a:ext uri="{FF2B5EF4-FFF2-40B4-BE49-F238E27FC236}">
                <a16:creationId xmlns:a16="http://schemas.microsoft.com/office/drawing/2014/main" id="{5092F1D2-4B5A-4FDE-A280-16E747A31778}"/>
              </a:ext>
            </a:extLst>
          </p:cNvPr>
          <p:cNvSpPr txBox="1"/>
          <p:nvPr/>
        </p:nvSpPr>
        <p:spPr>
          <a:xfrm>
            <a:off x="5257800" y="956211"/>
            <a:ext cx="3002661" cy="1631216"/>
          </a:xfrm>
          <a:prstGeom prst="rect">
            <a:avLst/>
          </a:prstGeom>
          <a:noFill/>
        </p:spPr>
        <p:txBody>
          <a:bodyPr wrap="square" rtlCol="0">
            <a:spAutoFit/>
          </a:bodyPr>
          <a:lstStyle/>
          <a:p>
            <a:r>
              <a:rPr lang="en-US" dirty="0"/>
              <a:t>From our client, we know the following functional dependencies:</a:t>
            </a:r>
          </a:p>
          <a:p>
            <a:endParaRPr lang="en-US" dirty="0"/>
          </a:p>
          <a:p>
            <a:r>
              <a:rPr lang="en-US" sz="1400" dirty="0"/>
              <a:t>{SNAME}</a:t>
            </a:r>
            <a:r>
              <a:rPr lang="en-US" sz="1400" dirty="0">
                <a:sym typeface="Wingdings" panose="05000000000000000000" pitchFamily="2" charset="2"/>
              </a:rPr>
              <a:t>{SADDR}</a:t>
            </a:r>
          </a:p>
          <a:p>
            <a:r>
              <a:rPr lang="en-US" sz="1400" dirty="0">
                <a:sym typeface="Wingdings" panose="05000000000000000000" pitchFamily="2" charset="2"/>
              </a:rPr>
              <a:t>{SNAME, ITEM} {PRICE}</a:t>
            </a:r>
            <a:endParaRPr lang="en-US" sz="1400" dirty="0"/>
          </a:p>
        </p:txBody>
      </p:sp>
      <p:sp>
        <p:nvSpPr>
          <p:cNvPr id="7" name="TextBox 6">
            <a:extLst>
              <a:ext uri="{FF2B5EF4-FFF2-40B4-BE49-F238E27FC236}">
                <a16:creationId xmlns:a16="http://schemas.microsoft.com/office/drawing/2014/main" id="{03F00A69-B125-46C4-BE88-3B5A36DB106E}"/>
              </a:ext>
            </a:extLst>
          </p:cNvPr>
          <p:cNvSpPr txBox="1"/>
          <p:nvPr/>
        </p:nvSpPr>
        <p:spPr>
          <a:xfrm>
            <a:off x="792861" y="6096000"/>
            <a:ext cx="7243650" cy="369332"/>
          </a:xfrm>
          <a:prstGeom prst="rect">
            <a:avLst/>
          </a:prstGeom>
          <a:noFill/>
        </p:spPr>
        <p:txBody>
          <a:bodyPr wrap="none" rtlCol="0">
            <a:spAutoFit/>
          </a:bodyPr>
          <a:lstStyle/>
          <a:p>
            <a:r>
              <a:rPr lang="en-US" dirty="0"/>
              <a:t>The underlined attribute(s) denotes the primary key of the relation.</a:t>
            </a:r>
          </a:p>
        </p:txBody>
      </p:sp>
    </p:spTree>
    <p:extLst>
      <p:ext uri="{BB962C8B-B14F-4D97-AF65-F5344CB8AC3E}">
        <p14:creationId xmlns:p14="http://schemas.microsoft.com/office/powerpoint/2010/main" val="385786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2D748E3-20B1-4C3F-8075-F300E36B4263}"/>
              </a:ext>
            </a:extLst>
          </p:cNvPr>
          <p:cNvSpPr>
            <a:spLocks noChangeArrowheads="1"/>
          </p:cNvSpPr>
          <p:nvPr/>
        </p:nvSpPr>
        <p:spPr bwMode="auto">
          <a:xfrm>
            <a:off x="533400" y="914400"/>
            <a:ext cx="8077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spcBef>
                <a:spcPct val="20000"/>
              </a:spcBef>
              <a:buFontTx/>
              <a:buChar char="•"/>
            </a:pPr>
            <a:r>
              <a:rPr lang="en-US" altLang="en-US" sz="2400" dirty="0">
                <a:latin typeface="Comic Sans MS" panose="030F0702030302020204" pitchFamily="66" charset="0"/>
                <a:ea typeface="MS PGothic" panose="020B0600070205080204" pitchFamily="34" charset="-128"/>
              </a:rPr>
              <a:t>Problems due to redundancy</a:t>
            </a:r>
          </a:p>
          <a:p>
            <a:pPr eaLnBrk="1" hangingPunct="1">
              <a:spcBef>
                <a:spcPct val="20000"/>
              </a:spcBef>
              <a:buFontTx/>
              <a:buChar char="•"/>
            </a:pPr>
            <a:endParaRPr lang="en-US" altLang="en-US" sz="2400" dirty="0">
              <a:latin typeface="Comic Sans MS" panose="030F0702030302020204" pitchFamily="66" charset="0"/>
              <a:ea typeface="MS PGothic" panose="020B0600070205080204" pitchFamily="34" charset="-128"/>
            </a:endParaRPr>
          </a:p>
          <a:p>
            <a:pPr lvl="1" eaLnBrk="1" hangingPunct="1">
              <a:spcBef>
                <a:spcPct val="20000"/>
              </a:spcBef>
              <a:buSzPct val="75000"/>
              <a:buFontTx/>
              <a:buChar char="–"/>
            </a:pPr>
            <a:r>
              <a:rPr lang="en-US" altLang="en-US" sz="2400" i="1" u="sng" dirty="0">
                <a:solidFill>
                  <a:schemeClr val="accent2"/>
                </a:solidFill>
                <a:latin typeface="Comic Sans MS" panose="030F0702030302020204" pitchFamily="66" charset="0"/>
                <a:ea typeface="MS PGothic" panose="020B0600070205080204" pitchFamily="34" charset="-128"/>
              </a:rPr>
              <a:t>Update anomaly</a:t>
            </a:r>
            <a:r>
              <a:rPr lang="en-US" altLang="en-US" sz="2400" dirty="0">
                <a:solidFill>
                  <a:schemeClr val="accent2"/>
                </a:solidFill>
                <a:latin typeface="Comic Sans MS" panose="030F0702030302020204" pitchFamily="66" charset="0"/>
                <a:ea typeface="MS PGothic" panose="020B0600070205080204" pitchFamily="34" charset="-128"/>
              </a:rPr>
              <a:t>:  </a:t>
            </a:r>
            <a:r>
              <a:rPr lang="en-US" altLang="en-US" sz="2000" dirty="0">
                <a:latin typeface="Comic Sans MS" panose="030F0702030302020204" pitchFamily="66" charset="0"/>
                <a:ea typeface="MS PGothic" panose="020B0600070205080204" pitchFamily="34" charset="-128"/>
              </a:rPr>
              <a:t>If one copy of such repeated data is updated, an inconsistency is created unless all copies are similarly updated.</a:t>
            </a:r>
          </a:p>
          <a:p>
            <a:pPr lvl="1" eaLnBrk="1" hangingPunct="1">
              <a:spcBef>
                <a:spcPct val="20000"/>
              </a:spcBef>
              <a:buSzPct val="75000"/>
              <a:buFontTx/>
              <a:buChar char="–"/>
            </a:pPr>
            <a:endParaRPr lang="en-US" altLang="en-US" sz="2000" dirty="0">
              <a:latin typeface="Comic Sans MS" panose="030F0702030302020204" pitchFamily="66" charset="0"/>
              <a:ea typeface="MS PGothic" panose="020B0600070205080204" pitchFamily="34" charset="-128"/>
            </a:endParaRPr>
          </a:p>
          <a:p>
            <a:pPr lvl="1" eaLnBrk="1" hangingPunct="1">
              <a:spcBef>
                <a:spcPct val="20000"/>
              </a:spcBef>
              <a:buSzPct val="75000"/>
              <a:buFontTx/>
              <a:buChar char="–"/>
            </a:pPr>
            <a:r>
              <a:rPr lang="en-US" altLang="en-US" sz="2400" i="1" u="sng" dirty="0">
                <a:solidFill>
                  <a:schemeClr val="accent2"/>
                </a:solidFill>
                <a:latin typeface="Comic Sans MS" panose="030F0702030302020204" pitchFamily="66" charset="0"/>
                <a:ea typeface="MS PGothic" panose="020B0600070205080204" pitchFamily="34" charset="-128"/>
              </a:rPr>
              <a:t>Insertion anomaly</a:t>
            </a:r>
            <a:r>
              <a:rPr lang="en-US" altLang="en-US" sz="2400" dirty="0">
                <a:solidFill>
                  <a:schemeClr val="accent2"/>
                </a:solidFill>
                <a:latin typeface="Comic Sans MS" panose="030F0702030302020204" pitchFamily="66" charset="0"/>
                <a:ea typeface="MS PGothic" panose="020B0600070205080204" pitchFamily="34" charset="-128"/>
              </a:rPr>
              <a:t>:  </a:t>
            </a:r>
            <a:r>
              <a:rPr lang="en-US" altLang="en-US" sz="2000" dirty="0">
                <a:latin typeface="Comic Sans MS" panose="030F0702030302020204" pitchFamily="66" charset="0"/>
                <a:ea typeface="MS PGothic" panose="020B0600070205080204" pitchFamily="34" charset="-128"/>
              </a:rPr>
              <a:t>It may not be possible to store some information unless some other information is stored as well. </a:t>
            </a:r>
          </a:p>
          <a:p>
            <a:pPr lvl="1" eaLnBrk="1" hangingPunct="1">
              <a:spcBef>
                <a:spcPct val="20000"/>
              </a:spcBef>
              <a:buSzPct val="75000"/>
              <a:buFontTx/>
              <a:buChar char="–"/>
            </a:pPr>
            <a:r>
              <a:rPr lang="en-US" altLang="en-US" sz="2400" i="1" u="sng" dirty="0">
                <a:solidFill>
                  <a:schemeClr val="accent2"/>
                </a:solidFill>
                <a:latin typeface="Comic Sans MS" panose="030F0702030302020204" pitchFamily="66" charset="0"/>
                <a:ea typeface="MS PGothic" panose="020B0600070205080204" pitchFamily="34" charset="-128"/>
              </a:rPr>
              <a:t>Deletion anomaly</a:t>
            </a:r>
            <a:r>
              <a:rPr lang="en-US" altLang="en-US" sz="2400" dirty="0">
                <a:solidFill>
                  <a:schemeClr val="accent2"/>
                </a:solidFill>
                <a:latin typeface="Comic Sans MS" panose="030F0702030302020204" pitchFamily="66" charset="0"/>
                <a:ea typeface="MS PGothic" panose="020B0600070205080204" pitchFamily="34" charset="-128"/>
              </a:rPr>
              <a:t>: </a:t>
            </a:r>
            <a:r>
              <a:rPr lang="en-US" altLang="en-US" sz="2000" dirty="0">
                <a:latin typeface="Comic Sans MS" panose="030F0702030302020204" pitchFamily="66" charset="0"/>
                <a:ea typeface="MS PGothic" panose="020B0600070205080204" pitchFamily="34" charset="-128"/>
              </a:rPr>
              <a:t>It may not be possible to delete some information without losing some other information as well.</a:t>
            </a:r>
          </a:p>
        </p:txBody>
      </p:sp>
      <p:sp>
        <p:nvSpPr>
          <p:cNvPr id="16387" name="TextBox 1">
            <a:extLst>
              <a:ext uri="{FF2B5EF4-FFF2-40B4-BE49-F238E27FC236}">
                <a16:creationId xmlns:a16="http://schemas.microsoft.com/office/drawing/2014/main" id="{11DEAFC0-7639-4DB5-9B0A-6DF006B1E3D7}"/>
              </a:ext>
            </a:extLst>
          </p:cNvPr>
          <p:cNvSpPr txBox="1">
            <a:spLocks noChangeArrowheads="1"/>
          </p:cNvSpPr>
          <p:nvPr/>
        </p:nvSpPr>
        <p:spPr bwMode="auto">
          <a:xfrm>
            <a:off x="1219200" y="5791200"/>
            <a:ext cx="5470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en-US" altLang="en-US"/>
              <a:t>See examples in our class participation problems. </a:t>
            </a:r>
          </a:p>
        </p:txBody>
      </p:sp>
      <p:sp>
        <p:nvSpPr>
          <p:cNvPr id="4" name="Text Box 8">
            <a:extLst>
              <a:ext uri="{FF2B5EF4-FFF2-40B4-BE49-F238E27FC236}">
                <a16:creationId xmlns:a16="http://schemas.microsoft.com/office/drawing/2014/main" id="{847C72C7-0AB4-4EE6-A3B2-EA2B1A50A033}"/>
              </a:ext>
            </a:extLst>
          </p:cNvPr>
          <p:cNvSpPr txBox="1">
            <a:spLocks noChangeArrowheads="1"/>
          </p:cNvSpPr>
          <p:nvPr/>
        </p:nvSpPr>
        <p:spPr bwMode="auto">
          <a:xfrm>
            <a:off x="4572000" y="60960"/>
            <a:ext cx="4240213"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fontAlgn="auto" hangingPunct="1">
              <a:spcBef>
                <a:spcPct val="0"/>
              </a:spcBef>
              <a:spcAft>
                <a:spcPts val="0"/>
              </a:spcAft>
              <a:buFontTx/>
              <a:buNone/>
              <a:defRPr/>
            </a:pPr>
            <a:r>
              <a:rPr lang="en-US" altLang="en-US" sz="1600" dirty="0">
                <a:solidFill>
                  <a:schemeClr val="accent2">
                    <a:lumMod val="75000"/>
                  </a:schemeClr>
                </a:solidFill>
                <a:latin typeface="Comic Sans MS" panose="030F0702030302020204" pitchFamily="66" charset="0"/>
              </a:rPr>
              <a:t>SUP_INFO(</a:t>
            </a:r>
            <a:r>
              <a:rPr lang="en-US" altLang="en-US" sz="1600" u="sng" dirty="0">
                <a:solidFill>
                  <a:schemeClr val="accent2">
                    <a:lumMod val="75000"/>
                  </a:schemeClr>
                </a:solidFill>
                <a:latin typeface="Comic Sans MS" panose="030F0702030302020204" pitchFamily="66" charset="0"/>
              </a:rPr>
              <a:t>SNAME</a:t>
            </a:r>
            <a:r>
              <a:rPr lang="en-US" altLang="en-US" sz="1600" dirty="0">
                <a:solidFill>
                  <a:schemeClr val="accent2">
                    <a:lumMod val="75000"/>
                  </a:schemeClr>
                </a:solidFill>
                <a:latin typeface="Comic Sans MS" panose="030F0702030302020204" pitchFamily="66" charset="0"/>
              </a:rPr>
              <a:t>,SADDR,</a:t>
            </a:r>
            <a:r>
              <a:rPr lang="en-US" altLang="en-US" sz="1600" u="sng" dirty="0">
                <a:solidFill>
                  <a:schemeClr val="accent2">
                    <a:lumMod val="75000"/>
                  </a:schemeClr>
                </a:solidFill>
                <a:latin typeface="Comic Sans MS" panose="030F0702030302020204" pitchFamily="66" charset="0"/>
              </a:rPr>
              <a:t>ITEM</a:t>
            </a:r>
            <a:r>
              <a:rPr lang="en-US" altLang="en-US" sz="1600" dirty="0">
                <a:solidFill>
                  <a:schemeClr val="accent2">
                    <a:lumMod val="75000"/>
                  </a:schemeClr>
                </a:solidFill>
                <a:latin typeface="Comic Sans MS" panose="030F0702030302020204" pitchFamily="66" charset="0"/>
              </a:rPr>
              <a:t>,PRICE)</a:t>
            </a:r>
          </a:p>
          <a:p>
            <a:pPr eaLnBrk="1" fontAlgn="auto" hangingPunct="1">
              <a:spcBef>
                <a:spcPct val="0"/>
              </a:spcBef>
              <a:spcAft>
                <a:spcPts val="0"/>
              </a:spcAft>
              <a:buFontTx/>
              <a:buNone/>
              <a:defRPr/>
            </a:pPr>
            <a:r>
              <a:rPr lang="en-US" altLang="en-US" sz="1600" dirty="0">
                <a:solidFill>
                  <a:schemeClr val="accent2">
                    <a:lumMod val="75000"/>
                  </a:schemeClr>
                </a:solidFill>
                <a:latin typeface="Comic Sans MS" panose="030F0702030302020204" pitchFamily="66" charset="0"/>
              </a:rPr>
              <a:t>                </a:t>
            </a:r>
            <a:r>
              <a:rPr lang="en-US" altLang="en-US" sz="1600" dirty="0">
                <a:solidFill>
                  <a:srgbClr val="0070C0"/>
                </a:solidFill>
                <a:latin typeface="Comic Sans MS" panose="030F0702030302020204" pitchFamily="66" charset="0"/>
              </a:rPr>
              <a:t>A,       Ames</a:t>
            </a:r>
            <a:r>
              <a:rPr lang="en-US" altLang="en-US" sz="1600" dirty="0">
                <a:solidFill>
                  <a:schemeClr val="accent2">
                    <a:lumMod val="75000"/>
                  </a:schemeClr>
                </a:solidFill>
                <a:latin typeface="Comic Sans MS" panose="030F0702030302020204" pitchFamily="66" charset="0"/>
              </a:rPr>
              <a:t>,   Basil,   3.99</a:t>
            </a:r>
          </a:p>
          <a:p>
            <a:pPr eaLnBrk="1" fontAlgn="auto" hangingPunct="1">
              <a:spcBef>
                <a:spcPct val="0"/>
              </a:spcBef>
              <a:spcAft>
                <a:spcPts val="0"/>
              </a:spcAft>
              <a:buFontTx/>
              <a:buNone/>
              <a:defRPr/>
            </a:pPr>
            <a:r>
              <a:rPr lang="en-US" altLang="en-US" sz="1600" dirty="0">
                <a:solidFill>
                  <a:schemeClr val="accent2">
                    <a:lumMod val="75000"/>
                  </a:schemeClr>
                </a:solidFill>
                <a:latin typeface="Comic Sans MS" panose="030F0702030302020204" pitchFamily="66" charset="0"/>
              </a:rPr>
              <a:t>	         </a:t>
            </a:r>
            <a:r>
              <a:rPr lang="en-US" altLang="en-US" sz="1600" dirty="0">
                <a:solidFill>
                  <a:srgbClr val="00B050"/>
                </a:solidFill>
                <a:latin typeface="Comic Sans MS" panose="030F0702030302020204" pitchFamily="66" charset="0"/>
              </a:rPr>
              <a:t>B,       Nevada</a:t>
            </a:r>
            <a:r>
              <a:rPr lang="en-US" altLang="en-US" sz="1600" dirty="0">
                <a:solidFill>
                  <a:schemeClr val="accent2">
                    <a:lumMod val="75000"/>
                  </a:schemeClr>
                </a:solidFill>
                <a:latin typeface="Comic Sans MS" panose="030F0702030302020204" pitchFamily="66" charset="0"/>
              </a:rPr>
              <a:t>, Basil,  4.00</a:t>
            </a:r>
          </a:p>
          <a:p>
            <a:pPr eaLnBrk="1" fontAlgn="auto" hangingPunct="1">
              <a:spcBef>
                <a:spcPct val="0"/>
              </a:spcBef>
              <a:spcAft>
                <a:spcPts val="0"/>
              </a:spcAft>
              <a:buFontTx/>
              <a:buNone/>
              <a:defRPr/>
            </a:pPr>
            <a:r>
              <a:rPr lang="en-US" altLang="en-US" sz="1600" dirty="0">
                <a:solidFill>
                  <a:schemeClr val="accent2">
                    <a:lumMod val="75000"/>
                  </a:schemeClr>
                </a:solidFill>
                <a:latin typeface="Comic Sans MS" panose="030F0702030302020204" pitchFamily="66" charset="0"/>
              </a:rPr>
              <a:t>		</a:t>
            </a:r>
            <a:r>
              <a:rPr lang="en-US" altLang="en-US" sz="1600" dirty="0">
                <a:solidFill>
                  <a:srgbClr val="00B050"/>
                </a:solidFill>
                <a:latin typeface="Comic Sans MS" panose="030F0702030302020204" pitchFamily="66" charset="0"/>
              </a:rPr>
              <a:t> B,       Nevada</a:t>
            </a:r>
            <a:r>
              <a:rPr lang="en-US" altLang="en-US" sz="1600" dirty="0">
                <a:solidFill>
                  <a:schemeClr val="accent2">
                    <a:lumMod val="75000"/>
                  </a:schemeClr>
                </a:solidFill>
                <a:latin typeface="Comic Sans MS" panose="030F0702030302020204" pitchFamily="66" charset="0"/>
              </a:rPr>
              <a:t>, Banana, 0.59</a:t>
            </a:r>
          </a:p>
          <a:p>
            <a:pPr eaLnBrk="1" fontAlgn="auto" hangingPunct="1">
              <a:spcBef>
                <a:spcPct val="0"/>
              </a:spcBef>
              <a:spcAft>
                <a:spcPts val="0"/>
              </a:spcAft>
              <a:buFontTx/>
              <a:buNone/>
              <a:defRPr/>
            </a:pPr>
            <a:r>
              <a:rPr lang="en-US" altLang="en-US" sz="1600" dirty="0">
                <a:solidFill>
                  <a:schemeClr val="accent2">
                    <a:lumMod val="75000"/>
                  </a:schemeClr>
                </a:solidFill>
                <a:latin typeface="Comic Sans MS" panose="030F0702030302020204" pitchFamily="66" charset="0"/>
              </a:rPr>
              <a:t>	         </a:t>
            </a:r>
            <a:r>
              <a:rPr lang="en-US" altLang="en-US" sz="1600" dirty="0">
                <a:solidFill>
                  <a:srgbClr val="0070C0"/>
                </a:solidFill>
                <a:latin typeface="Comic Sans MS" panose="030F0702030302020204" pitchFamily="66" charset="0"/>
              </a:rPr>
              <a:t>A,      Ames</a:t>
            </a:r>
            <a:r>
              <a:rPr lang="en-US" altLang="en-US" sz="1600" dirty="0">
                <a:solidFill>
                  <a:schemeClr val="accent2">
                    <a:lumMod val="75000"/>
                  </a:schemeClr>
                </a:solidFill>
                <a:latin typeface="Comic Sans MS" panose="030F0702030302020204" pitchFamily="66" charset="0"/>
              </a:rPr>
              <a:t>, Ground Pork, 2.99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a:extLst>
              <a:ext uri="{FF2B5EF4-FFF2-40B4-BE49-F238E27FC236}">
                <a16:creationId xmlns:a16="http://schemas.microsoft.com/office/drawing/2014/main" id="{C14CB980-9CC9-4ECB-A2D1-2023B4DF0625}"/>
              </a:ext>
            </a:extLst>
          </p:cNvPr>
          <p:cNvSpPr txBox="1">
            <a:spLocks noChangeArrowheads="1"/>
          </p:cNvSpPr>
          <p:nvPr/>
        </p:nvSpPr>
        <p:spPr bwMode="auto">
          <a:xfrm>
            <a:off x="1041400" y="533400"/>
            <a:ext cx="6400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en-US" altLang="en-US" sz="3200">
                <a:latin typeface="Comic Sans MS" panose="030F0702030302020204" pitchFamily="66" charset="0"/>
                <a:ea typeface="MS PGothic" panose="020B0600070205080204" pitchFamily="34" charset="-128"/>
              </a:rPr>
              <a:t>Design Methods to Reduce Redundancy</a:t>
            </a:r>
          </a:p>
        </p:txBody>
      </p:sp>
      <p:sp>
        <p:nvSpPr>
          <p:cNvPr id="3" name="TextBox 2">
            <a:extLst>
              <a:ext uri="{FF2B5EF4-FFF2-40B4-BE49-F238E27FC236}">
                <a16:creationId xmlns:a16="http://schemas.microsoft.com/office/drawing/2014/main" id="{5F4D9606-D401-4F47-9A34-9E69BD06845F}"/>
              </a:ext>
            </a:extLst>
          </p:cNvPr>
          <p:cNvSpPr txBox="1"/>
          <p:nvPr/>
        </p:nvSpPr>
        <p:spPr>
          <a:xfrm>
            <a:off x="914400" y="1905000"/>
            <a:ext cx="7772400" cy="4555093"/>
          </a:xfrm>
          <a:prstGeom prst="rect">
            <a:avLst/>
          </a:prstGeom>
          <a:noFill/>
        </p:spPr>
        <p:txBody>
          <a:bodyPr wrap="square">
            <a:spAutoFit/>
          </a:bodyPr>
          <a:lstStyle/>
          <a:p>
            <a:pPr eaLnBrk="1" fontAlgn="auto" hangingPunct="1">
              <a:spcBef>
                <a:spcPts val="0"/>
              </a:spcBef>
              <a:spcAft>
                <a:spcPts val="0"/>
              </a:spcAft>
              <a:defRPr/>
            </a:pPr>
            <a:r>
              <a:rPr lang="en-US" sz="2000" dirty="0">
                <a:solidFill>
                  <a:srgbClr val="CC0066"/>
                </a:solidFill>
                <a:latin typeface="Comic Sans MS" panose="030F0702030302020204" pitchFamily="66" charset="0"/>
              </a:rPr>
              <a:t>Two approaches: </a:t>
            </a:r>
          </a:p>
          <a:p>
            <a:pPr eaLnBrk="1" fontAlgn="auto" hangingPunct="1">
              <a:spcBef>
                <a:spcPts val="0"/>
              </a:spcBef>
              <a:spcAft>
                <a:spcPts val="0"/>
              </a:spcAft>
              <a:defRPr/>
            </a:pPr>
            <a:endParaRPr lang="en-US" dirty="0">
              <a:latin typeface="Comic Sans MS" panose="030F0702030302020204" pitchFamily="66" charset="0"/>
            </a:endParaRPr>
          </a:p>
          <a:p>
            <a:pPr marL="457200" indent="-457200" eaLnBrk="1" fontAlgn="auto" hangingPunct="1">
              <a:spcBef>
                <a:spcPts val="0"/>
              </a:spcBef>
              <a:spcAft>
                <a:spcPts val="0"/>
              </a:spcAft>
              <a:buFontTx/>
              <a:buAutoNum type="arabicPeriod"/>
              <a:defRPr/>
            </a:pPr>
            <a:r>
              <a:rPr lang="en-US" dirty="0">
                <a:latin typeface="Comic Sans MS" panose="030F0702030302020204" pitchFamily="66" charset="0"/>
              </a:rPr>
              <a:t>Design from an Entity-Relationship (ER) diagram and convert them into relational schemas. Refine each schema using functional dependencies </a:t>
            </a:r>
            <a:r>
              <a:rPr lang="en-US" sz="1600" dirty="0">
                <a:solidFill>
                  <a:srgbClr val="CC0066"/>
                </a:solidFill>
                <a:latin typeface="Comic Sans MS" panose="030F0702030302020204" pitchFamily="66" charset="0"/>
              </a:rPr>
              <a:t>(more practical).</a:t>
            </a:r>
          </a:p>
          <a:p>
            <a:pPr marL="457200" indent="-457200" eaLnBrk="1" fontAlgn="auto" hangingPunct="1">
              <a:spcBef>
                <a:spcPts val="0"/>
              </a:spcBef>
              <a:spcAft>
                <a:spcPts val="0"/>
              </a:spcAft>
              <a:buFontTx/>
              <a:buAutoNum type="arabicPeriod"/>
              <a:defRPr/>
            </a:pPr>
            <a:endParaRPr lang="en-US" dirty="0">
              <a:latin typeface="Comic Sans MS" panose="030F0702030302020204" pitchFamily="66" charset="0"/>
            </a:endParaRPr>
          </a:p>
          <a:p>
            <a:pPr marL="457200" indent="-457200" eaLnBrk="1" fontAlgn="auto" hangingPunct="1">
              <a:spcBef>
                <a:spcPts val="0"/>
              </a:spcBef>
              <a:spcAft>
                <a:spcPts val="0"/>
              </a:spcAft>
              <a:buFontTx/>
              <a:buAutoNum type="arabicPeriod"/>
              <a:defRPr/>
            </a:pPr>
            <a:r>
              <a:rPr lang="en-US" dirty="0">
                <a:latin typeface="Comic Sans MS" panose="030F0702030302020204" pitchFamily="66" charset="0"/>
              </a:rPr>
              <a:t>Design using the theory of relational database design</a:t>
            </a:r>
          </a:p>
          <a:p>
            <a:pPr marL="914400" lvl="1" indent="-457200" eaLnBrk="1" fontAlgn="auto" hangingPunct="1">
              <a:spcBef>
                <a:spcPts val="0"/>
              </a:spcBef>
              <a:spcAft>
                <a:spcPts val="0"/>
              </a:spcAft>
              <a:buFont typeface="Arial" panose="020B0604020202020204" pitchFamily="34" charset="0"/>
              <a:buChar char="•"/>
              <a:defRPr/>
            </a:pPr>
            <a:endParaRPr lang="en-US" dirty="0">
              <a:latin typeface="Comic Sans MS" panose="030F0702030302020204" pitchFamily="66" charset="0"/>
            </a:endParaRPr>
          </a:p>
          <a:p>
            <a:pPr marL="914400" lvl="1" indent="-457200" eaLnBrk="1" fontAlgn="auto" hangingPunct="1">
              <a:spcBef>
                <a:spcPts val="0"/>
              </a:spcBef>
              <a:spcAft>
                <a:spcPts val="0"/>
              </a:spcAft>
              <a:buFont typeface="Arial" panose="020B0604020202020204" pitchFamily="34" charset="0"/>
              <a:buChar char="•"/>
              <a:defRPr/>
            </a:pPr>
            <a:r>
              <a:rPr lang="en-US" dirty="0">
                <a:latin typeface="Comic Sans MS" panose="030F0702030302020204" pitchFamily="66" charset="0"/>
              </a:rPr>
              <a:t>Either put all attributes in one table. Then use the functional dependencies to decompose the table into tables with fewer attributes and with desirable properties (normalization)</a:t>
            </a:r>
          </a:p>
          <a:p>
            <a:pPr marL="1371600" lvl="2" indent="-457200" eaLnBrk="1" fontAlgn="auto" hangingPunct="1">
              <a:spcBef>
                <a:spcPts val="0"/>
              </a:spcBef>
              <a:spcAft>
                <a:spcPts val="0"/>
              </a:spcAft>
              <a:buFont typeface="Arial" panose="020B0604020202020204" pitchFamily="34" charset="0"/>
              <a:buChar char="•"/>
              <a:defRPr/>
            </a:pPr>
            <a:r>
              <a:rPr lang="en-US" dirty="0">
                <a:latin typeface="Comic Sans MS" panose="030F0702030302020204" pitchFamily="66" charset="0"/>
              </a:rPr>
              <a:t>Must have lossless join and dependency preserving properties</a:t>
            </a:r>
          </a:p>
          <a:p>
            <a:pPr marL="914400" lvl="1" indent="-457200" eaLnBrk="1" fontAlgn="auto" hangingPunct="1">
              <a:spcBef>
                <a:spcPts val="0"/>
              </a:spcBef>
              <a:spcAft>
                <a:spcPts val="0"/>
              </a:spcAft>
              <a:buFont typeface="Arial" panose="020B0604020202020204" pitchFamily="34" charset="0"/>
              <a:buChar char="•"/>
              <a:defRPr/>
            </a:pPr>
            <a:endParaRPr lang="en-US" dirty="0">
              <a:latin typeface="Comic Sans MS" panose="030F0702030302020204" pitchFamily="66" charset="0"/>
            </a:endParaRPr>
          </a:p>
          <a:p>
            <a:pPr marL="914400" lvl="1" indent="-457200" eaLnBrk="1" fontAlgn="auto" hangingPunct="1">
              <a:spcBef>
                <a:spcPts val="0"/>
              </a:spcBef>
              <a:spcAft>
                <a:spcPts val="0"/>
              </a:spcAft>
              <a:buFont typeface="Arial" panose="020B0604020202020204" pitchFamily="34" charset="0"/>
              <a:buChar char="•"/>
              <a:defRPr/>
            </a:pPr>
            <a:r>
              <a:rPr lang="en-US" dirty="0">
                <a:latin typeface="Comic Sans MS" panose="030F0702030302020204" pitchFamily="66" charset="0"/>
              </a:rPr>
              <a:t>Or start grouping attributes together based on the functional dependencies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CC81FF8A-C194-4678-AF71-46CD040C36DE}"/>
              </a:ext>
            </a:extLst>
          </p:cNvPr>
          <p:cNvSpPr txBox="1">
            <a:spLocks noChangeArrowheads="1"/>
          </p:cNvSpPr>
          <p:nvPr/>
        </p:nvSpPr>
        <p:spPr bwMode="auto">
          <a:xfrm>
            <a:off x="2667000" y="685800"/>
            <a:ext cx="31543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3600">
                <a:latin typeface="Comic Sans MS" panose="030F0702030302020204" pitchFamily="66" charset="0"/>
              </a:rPr>
              <a:t>Normalization</a:t>
            </a:r>
          </a:p>
        </p:txBody>
      </p:sp>
      <p:sp>
        <p:nvSpPr>
          <p:cNvPr id="18435" name="Text Box 3">
            <a:extLst>
              <a:ext uri="{FF2B5EF4-FFF2-40B4-BE49-F238E27FC236}">
                <a16:creationId xmlns:a16="http://schemas.microsoft.com/office/drawing/2014/main" id="{ED90A04A-83D8-4647-893A-453A279B31ED}"/>
              </a:ext>
            </a:extLst>
          </p:cNvPr>
          <p:cNvSpPr txBox="1">
            <a:spLocks noChangeArrowheads="1"/>
          </p:cNvSpPr>
          <p:nvPr/>
        </p:nvSpPr>
        <p:spPr bwMode="auto">
          <a:xfrm>
            <a:off x="685800" y="1524000"/>
            <a:ext cx="7483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Rockwell" panose="02060603020205020403" pitchFamily="18" charset="0"/>
              </a:defRPr>
            </a:lvl1pPr>
            <a:lvl2pPr marL="685800" indent="-22860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400">
                <a:latin typeface="Comic Sans MS" panose="030F0702030302020204" pitchFamily="66" charset="0"/>
              </a:rPr>
              <a:t>A relation is said to be in a particular normal form if it satisfies a certain set of constraints.</a:t>
            </a:r>
          </a:p>
        </p:txBody>
      </p:sp>
      <p:sp>
        <p:nvSpPr>
          <p:cNvPr id="18436" name="Rectangle 4">
            <a:extLst>
              <a:ext uri="{FF2B5EF4-FFF2-40B4-BE49-F238E27FC236}">
                <a16:creationId xmlns:a16="http://schemas.microsoft.com/office/drawing/2014/main" id="{685A8C8E-668B-49AC-B6C1-FB86548D0403}"/>
              </a:ext>
            </a:extLst>
          </p:cNvPr>
          <p:cNvSpPr>
            <a:spLocks noChangeArrowheads="1"/>
          </p:cNvSpPr>
          <p:nvPr/>
        </p:nvSpPr>
        <p:spPr bwMode="auto">
          <a:xfrm>
            <a:off x="762000" y="2667000"/>
            <a:ext cx="7315200" cy="335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spcBef>
                <a:spcPct val="20000"/>
              </a:spcBef>
              <a:buClr>
                <a:schemeClr val="tx1"/>
              </a:buClr>
              <a:buSzPct val="75000"/>
              <a:buFontTx/>
              <a:buChar char="•"/>
            </a:pPr>
            <a:r>
              <a:rPr lang="en-US" altLang="en-US" sz="2000" dirty="0">
                <a:latin typeface="Comic Sans MS" panose="030F0702030302020204" pitchFamily="66" charset="0"/>
              </a:rPr>
              <a:t>If a relation is in a certain </a:t>
            </a:r>
            <a:r>
              <a:rPr lang="en-US" altLang="en-US" sz="2000" dirty="0">
                <a:solidFill>
                  <a:schemeClr val="accent2"/>
                </a:solidFill>
                <a:latin typeface="Comic Sans MS" panose="030F0702030302020204" pitchFamily="66" charset="0"/>
              </a:rPr>
              <a:t>normal form </a:t>
            </a:r>
            <a:r>
              <a:rPr lang="en-US" altLang="en-US" sz="2000" dirty="0">
                <a:latin typeface="Comic Sans MS" panose="030F0702030302020204" pitchFamily="66" charset="0"/>
              </a:rPr>
              <a:t>(1NF, 2NF, 3NF, BCNF, 4NF etc.), it is known that certain kinds of problems are avoided/minimized.  This is helpful in designing how to decompose a relation.</a:t>
            </a:r>
          </a:p>
          <a:p>
            <a:pPr>
              <a:spcBef>
                <a:spcPct val="20000"/>
              </a:spcBef>
              <a:buClr>
                <a:schemeClr val="tx1"/>
              </a:buClr>
              <a:buSzPct val="75000"/>
              <a:buFontTx/>
              <a:buChar char="•"/>
            </a:pPr>
            <a:endParaRPr lang="en-US" altLang="en-US" sz="2000" dirty="0">
              <a:latin typeface="Comic Sans MS" panose="030F0702030302020204" pitchFamily="66" charset="0"/>
            </a:endParaRPr>
          </a:p>
          <a:p>
            <a:pPr>
              <a:spcBef>
                <a:spcPct val="20000"/>
              </a:spcBef>
              <a:buClr>
                <a:schemeClr val="tx1"/>
              </a:buClr>
              <a:buSzPct val="75000"/>
              <a:buFontTx/>
              <a:buChar char="•"/>
            </a:pPr>
            <a:r>
              <a:rPr lang="en-US" altLang="en-US" sz="2000" dirty="0">
                <a:latin typeface="Comic Sans MS" panose="030F0702030302020204" pitchFamily="66" charset="0"/>
              </a:rPr>
              <a:t>Normalization/decomposition can be looked on as a process during which unsatisfactory relation schemas are decomposed by breaking up their attributes into smaller relation schemas that possess desirable properties.</a:t>
            </a:r>
          </a:p>
          <a:p>
            <a:pPr>
              <a:spcBef>
                <a:spcPct val="20000"/>
              </a:spcBef>
              <a:buClr>
                <a:schemeClr val="tx1"/>
              </a:buClr>
              <a:buSzPct val="75000"/>
              <a:buFontTx/>
              <a:buChar char="•"/>
            </a:pPr>
            <a:endParaRPr lang="en-US" altLang="en-US" sz="2000" dirty="0">
              <a:latin typeface="Comic Sans MS" panose="030F0702030302020204" pitchFamily="66" charset="0"/>
            </a:endParaRPr>
          </a:p>
        </p:txBody>
      </p:sp>
      <p:sp>
        <p:nvSpPr>
          <p:cNvPr id="2" name="TextBox 1">
            <a:extLst>
              <a:ext uri="{FF2B5EF4-FFF2-40B4-BE49-F238E27FC236}">
                <a16:creationId xmlns:a16="http://schemas.microsoft.com/office/drawing/2014/main" id="{707AB3D1-A1AE-4102-BB8F-2B602CCA0B8E}"/>
              </a:ext>
            </a:extLst>
          </p:cNvPr>
          <p:cNvSpPr txBox="1"/>
          <p:nvPr/>
        </p:nvSpPr>
        <p:spPr>
          <a:xfrm>
            <a:off x="1143000" y="6172200"/>
            <a:ext cx="6393417" cy="369332"/>
          </a:xfrm>
          <a:prstGeom prst="rect">
            <a:avLst/>
          </a:prstGeom>
          <a:noFill/>
        </p:spPr>
        <p:txBody>
          <a:bodyPr wrap="none" rtlCol="0">
            <a:spAutoFit/>
          </a:bodyPr>
          <a:lstStyle/>
          <a:p>
            <a:r>
              <a:rPr lang="en-US" dirty="0"/>
              <a:t>Smaller relation schemas means they have fewer attributes</a:t>
            </a:r>
          </a:p>
        </p:txBody>
      </p:sp>
    </p:spTree>
    <p:extLst>
      <p:ext uri="{BB962C8B-B14F-4D97-AF65-F5344CB8AC3E}">
        <p14:creationId xmlns:p14="http://schemas.microsoft.com/office/powerpoint/2010/main" val="4016291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10380</TotalTime>
  <Words>3649</Words>
  <Application>Microsoft Office PowerPoint</Application>
  <PresentationFormat>On-screen Show (4:3)</PresentationFormat>
  <Paragraphs>498</Paragraphs>
  <Slides>26</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Comic Sans MS</vt:lpstr>
      <vt:lpstr>Rockwell</vt:lpstr>
      <vt:lpstr>Rockwell Condensed</vt:lpstr>
      <vt:lpstr>Times New Roman</vt:lpstr>
      <vt:lpstr>Wingdings</vt:lpstr>
      <vt:lpstr>Wood Type</vt:lpstr>
      <vt:lpstr>Default Design</vt:lpstr>
      <vt:lpstr>Relational Database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Department of Computer Scienc</dc:creator>
  <cp:lastModifiedBy>Samuel Rettig</cp:lastModifiedBy>
  <cp:revision>1608</cp:revision>
  <cp:lastPrinted>2019-09-16T20:37:42Z</cp:lastPrinted>
  <dcterms:created xsi:type="dcterms:W3CDTF">2010-08-27T01:36:09Z</dcterms:created>
  <dcterms:modified xsi:type="dcterms:W3CDTF">2022-09-19T18:53:10Z</dcterms:modified>
</cp:coreProperties>
</file>