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635" r:id="rId2"/>
    <p:sldId id="631" r:id="rId3"/>
    <p:sldId id="628" r:id="rId4"/>
    <p:sldId id="629" r:id="rId5"/>
    <p:sldId id="384" r:id="rId6"/>
    <p:sldId id="632" r:id="rId7"/>
    <p:sldId id="382" r:id="rId8"/>
    <p:sldId id="383" r:id="rId9"/>
    <p:sldId id="627" r:id="rId10"/>
    <p:sldId id="634" r:id="rId11"/>
    <p:sldId id="63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55169" autoAdjust="0"/>
  </p:normalViewPr>
  <p:slideViewPr>
    <p:cSldViewPr snapToGrid="0">
      <p:cViewPr varScale="1">
        <p:scale>
          <a:sx n="61" d="100"/>
          <a:sy n="61" d="100"/>
        </p:scale>
        <p:origin x="1838" y="58"/>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AAD04-D8CC-43D2-9422-267F8E18B482}"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52D1A-1680-4586-B642-8C04217B14BA}" type="slidenum">
              <a:rPr lang="en-US" smtClean="0"/>
              <a:t>‹#›</a:t>
            </a:fld>
            <a:endParaRPr lang="en-US"/>
          </a:p>
        </p:txBody>
      </p:sp>
    </p:spTree>
    <p:extLst>
      <p:ext uri="{BB962C8B-B14F-4D97-AF65-F5344CB8AC3E}">
        <p14:creationId xmlns:p14="http://schemas.microsoft.com/office/powerpoint/2010/main" val="14978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Times New Roman" panose="02020603050405020304" pitchFamily="18" charset="0"/>
              </a:rPr>
              <a:t>Goal: Reduce unnecessary redundancy and have fewer relations (performance)</a:t>
            </a:r>
          </a:p>
          <a:p>
            <a:r>
              <a:rPr lang="en-US" altLang="en-US" dirty="0">
                <a:latin typeface="Times New Roman" panose="02020603050405020304" pitchFamily="18" charset="0"/>
              </a:rPr>
              <a:t>-- Entity sets (rectangles), primary key (all underlined attribute(s))</a:t>
            </a:r>
          </a:p>
          <a:p>
            <a:r>
              <a:rPr lang="en-US" altLang="en-US" dirty="0">
                <a:latin typeface="Times New Roman" panose="02020603050405020304" pitchFamily="18" charset="0"/>
              </a:rPr>
              <a:t>-- Relationship sets (diamond shapes) </a:t>
            </a:r>
          </a:p>
          <a:p>
            <a:r>
              <a:rPr lang="en-US" altLang="en-US" dirty="0">
                <a:latin typeface="Times New Roman" panose="02020603050405020304" pitchFamily="18" charset="0"/>
              </a:rPr>
              <a:t>-- attributes (ovals)</a:t>
            </a:r>
          </a:p>
          <a:p>
            <a:r>
              <a:rPr lang="en-US" altLang="en-US" dirty="0">
                <a:latin typeface="Times New Roman" panose="02020603050405020304" pitchFamily="18" charset="0"/>
              </a:rPr>
              <a:t>-- key constraint (at most once, an arrow-head line),</a:t>
            </a:r>
          </a:p>
          <a:p>
            <a:r>
              <a:rPr lang="en-US" altLang="en-US" dirty="0">
                <a:latin typeface="Times New Roman" panose="02020603050405020304" pitchFamily="18" charset="0"/>
              </a:rPr>
              <a:t>-- total participation (all entities must participate or each entity participates at least once, a bold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Each attribute of an entity set stores at most one value per entity.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Each attribute of a relationship set stores at most one value per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relational schema must have the name of the table, attributes and their data type (omit here during this phase of the design), and the primary key. The schema may have a foreign key, unique, or not null constraint.</a:t>
            </a:r>
          </a:p>
          <a:p>
            <a:endParaRPr lang="en-US" altLang="en-US" dirty="0">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4D52D1A-1680-4586-B642-8C04217B14BA}" type="slidenum">
              <a:rPr lang="en-US" smtClean="0"/>
              <a:t>1</a:t>
            </a:fld>
            <a:endParaRPr lang="en-US"/>
          </a:p>
        </p:txBody>
      </p:sp>
    </p:spTree>
    <p:extLst>
      <p:ext uri="{BB962C8B-B14F-4D97-AF65-F5344CB8AC3E}">
        <p14:creationId xmlns:p14="http://schemas.microsoft.com/office/powerpoint/2010/main" val="3495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43AF95EC-EA46-41B1-8007-96BE1A76EFE5}"/>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B020D613-FE71-4070-ADD4-EADBE638CC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Dependents(</a:t>
            </a:r>
            <a:r>
              <a:rPr lang="en-US" altLang="en-US" dirty="0" err="1">
                <a:latin typeface="Times New Roman" panose="02020603050405020304" pitchFamily="18" charset="0"/>
              </a:rPr>
              <a:t>essn</a:t>
            </a:r>
            <a:r>
              <a:rPr lang="en-US" altLang="en-US" dirty="0">
                <a:latin typeface="Times New Roman" panose="02020603050405020304" pitchFamily="18" charset="0"/>
              </a:rPr>
              <a:t>, name, gender, </a:t>
            </a:r>
            <a:r>
              <a:rPr lang="en-US" altLang="en-US" dirty="0" err="1">
                <a:latin typeface="Times New Roman" panose="02020603050405020304" pitchFamily="18" charset="0"/>
              </a:rPr>
              <a:t>bdate</a:t>
            </a:r>
            <a:r>
              <a:rPr lang="en-US" altLang="en-US" dirty="0">
                <a:latin typeface="Times New Roman" panose="02020603050405020304" pitchFamily="18" charset="0"/>
              </a:rPr>
              <a:t>, relationship, </a:t>
            </a:r>
          </a:p>
          <a:p>
            <a:r>
              <a:rPr lang="en-US" altLang="en-US" dirty="0">
                <a:latin typeface="Times New Roman" panose="02020603050405020304" pitchFamily="18" charset="0"/>
              </a:rPr>
              <a:t>primary key(</a:t>
            </a:r>
            <a:r>
              <a:rPr lang="en-US" altLang="en-US" dirty="0" err="1">
                <a:latin typeface="Times New Roman" panose="02020603050405020304" pitchFamily="18" charset="0"/>
              </a:rPr>
              <a:t>essn,name</a:t>
            </a:r>
            <a:r>
              <a:rPr lang="en-US" altLang="en-US" dirty="0">
                <a:latin typeface="Times New Roman" panose="02020603050405020304" pitchFamily="18" charset="0"/>
              </a:rPr>
              <a:t>), </a:t>
            </a:r>
          </a:p>
          <a:p>
            <a:r>
              <a:rPr lang="en-US" altLang="en-US" dirty="0">
                <a:latin typeface="Times New Roman" panose="02020603050405020304" pitchFamily="18" charset="0"/>
              </a:rPr>
              <a:t>foreign key(</a:t>
            </a:r>
            <a:r>
              <a:rPr lang="en-US" altLang="en-US" dirty="0" err="1">
                <a:latin typeface="Times New Roman" panose="02020603050405020304" pitchFamily="18" charset="0"/>
              </a:rPr>
              <a:t>essn</a:t>
            </a:r>
            <a:r>
              <a:rPr lang="en-US" altLang="en-US" dirty="0">
                <a:latin typeface="Times New Roman" panose="02020603050405020304" pitchFamily="18" charset="0"/>
              </a:rPr>
              <a:t>) references employees(SSN) on delete cascade)</a:t>
            </a:r>
          </a:p>
          <a:p>
            <a:endParaRPr lang="en-US" altLang="en-US" dirty="0">
              <a:latin typeface="Times New Roman" panose="02020603050405020304" pitchFamily="18" charset="0"/>
            </a:endParaRPr>
          </a:p>
          <a:p>
            <a:r>
              <a:rPr lang="en-US" altLang="en-US" dirty="0">
                <a:latin typeface="Times New Roman" panose="02020603050405020304" pitchFamily="18" charset="0"/>
              </a:rPr>
              <a:t>We do not need to make </a:t>
            </a:r>
            <a:r>
              <a:rPr lang="en-US" altLang="en-US" dirty="0" err="1">
                <a:latin typeface="Times New Roman" panose="02020603050405020304" pitchFamily="18" charset="0"/>
              </a:rPr>
              <a:t>essn</a:t>
            </a:r>
            <a:r>
              <a:rPr lang="en-US" altLang="en-US" dirty="0">
                <a:latin typeface="Times New Roman" panose="02020603050405020304" pitchFamily="18" charset="0"/>
              </a:rPr>
              <a:t> not null since </a:t>
            </a:r>
            <a:r>
              <a:rPr lang="en-US" altLang="en-US" dirty="0" err="1">
                <a:latin typeface="Times New Roman" panose="02020603050405020304" pitchFamily="18" charset="0"/>
              </a:rPr>
              <a:t>essn</a:t>
            </a:r>
            <a:r>
              <a:rPr lang="en-US" altLang="en-US" dirty="0">
                <a:latin typeface="Times New Roman" panose="02020603050405020304" pitchFamily="18" charset="0"/>
              </a:rPr>
              <a:t> is not allowed to be null by the primary key constraint already.</a:t>
            </a:r>
          </a:p>
        </p:txBody>
      </p:sp>
      <p:sp>
        <p:nvSpPr>
          <p:cNvPr id="55300" name="Slide Number Placeholder 3">
            <a:extLst>
              <a:ext uri="{FF2B5EF4-FFF2-40B4-BE49-F238E27FC236}">
                <a16:creationId xmlns:a16="http://schemas.microsoft.com/office/drawing/2014/main" id="{6594A232-9970-4221-8B80-60B4A7D75B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900F0DF-137C-4470-92C1-48AF40A9665F}" type="slidenum">
              <a:rPr lang="en-US" altLang="en-US" sz="1300" smtClean="0">
                <a:latin typeface="Comic Sans MS" panose="030F0702030302020204" pitchFamily="66" charset="0"/>
              </a:rPr>
              <a:pPr>
                <a:spcBef>
                  <a:spcPct val="0"/>
                </a:spcBef>
              </a:pPr>
              <a:t>11</a:t>
            </a:fld>
            <a:endParaRPr lang="en-US" altLang="en-US" sz="1300">
              <a:latin typeface="Comic Sans MS" panose="030F0702030302020204" pitchFamily="66" charset="0"/>
            </a:endParaRPr>
          </a:p>
        </p:txBody>
      </p:sp>
    </p:spTree>
    <p:extLst>
      <p:ext uri="{BB962C8B-B14F-4D97-AF65-F5344CB8AC3E}">
        <p14:creationId xmlns:p14="http://schemas.microsoft.com/office/powerpoint/2010/main" val="232755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Employees(SSN, </a:t>
            </a:r>
            <a:r>
              <a:rPr lang="en-US" dirty="0" err="1"/>
              <a:t>bdate</a:t>
            </a:r>
            <a:r>
              <a:rPr lang="en-US" dirty="0"/>
              <a:t>, gender, salary, address, </a:t>
            </a:r>
            <a:r>
              <a:rPr lang="en-US" dirty="0" err="1"/>
              <a:t>fname</a:t>
            </a:r>
            <a:r>
              <a:rPr lang="en-US" dirty="0"/>
              <a:t>, </a:t>
            </a:r>
            <a:r>
              <a:rPr lang="en-US" dirty="0" err="1"/>
              <a:t>lname</a:t>
            </a:r>
            <a:r>
              <a:rPr lang="en-US" dirty="0"/>
              <a:t>, </a:t>
            </a:r>
            <a:r>
              <a:rPr lang="en-US" dirty="0" err="1"/>
              <a:t>mname</a:t>
            </a:r>
            <a:r>
              <a:rPr lang="en-US" dirty="0"/>
              <a:t>, picture, </a:t>
            </a:r>
          </a:p>
          <a:p>
            <a:r>
              <a:rPr lang="en-US" dirty="0"/>
              <a:t>primary key(SSN), …)</a:t>
            </a:r>
          </a:p>
          <a:p>
            <a:endParaRPr lang="en-US" dirty="0"/>
          </a:p>
          <a:p>
            <a:r>
              <a:rPr lang="en-US" dirty="0"/>
              <a:t>We are not done with the design since in Page 10, an employees entity participates at most once in other relationship sets. </a:t>
            </a:r>
          </a:p>
          <a:p>
            <a:endParaRPr lang="en-US" dirty="0"/>
          </a:p>
          <a:p>
            <a:r>
              <a:rPr lang="en-US" dirty="0"/>
              <a:t>Notice how an employee’s name in the requirement is separated into three attributes.</a:t>
            </a:r>
          </a:p>
        </p:txBody>
      </p:sp>
      <p:sp>
        <p:nvSpPr>
          <p:cNvPr id="4" name="Slide Number Placeholder 3"/>
          <p:cNvSpPr>
            <a:spLocks noGrp="1"/>
          </p:cNvSpPr>
          <p:nvPr>
            <p:ph type="sldNum" sz="quarter" idx="5"/>
          </p:nvPr>
        </p:nvSpPr>
        <p:spPr/>
        <p:txBody>
          <a:bodyPr/>
          <a:lstStyle/>
          <a:p>
            <a:fld id="{C4D52D1A-1680-4586-B642-8C04217B14BA}" type="slidenum">
              <a:rPr lang="en-US" smtClean="0"/>
              <a:t>2</a:t>
            </a:fld>
            <a:endParaRPr lang="en-US"/>
          </a:p>
        </p:txBody>
      </p:sp>
    </p:spTree>
    <p:extLst>
      <p:ext uri="{BB962C8B-B14F-4D97-AF65-F5344CB8AC3E}">
        <p14:creationId xmlns:p14="http://schemas.microsoft.com/office/powerpoint/2010/main" val="975946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Employees(SSN, </a:t>
            </a:r>
            <a:r>
              <a:rPr lang="en-US" dirty="0" err="1"/>
              <a:t>bdate</a:t>
            </a:r>
            <a:r>
              <a:rPr lang="en-US" dirty="0"/>
              <a:t>, gender, salary, address, </a:t>
            </a:r>
            <a:r>
              <a:rPr lang="en-US" dirty="0" err="1"/>
              <a:t>fname</a:t>
            </a:r>
            <a:r>
              <a:rPr lang="en-US" dirty="0"/>
              <a:t>, </a:t>
            </a:r>
            <a:r>
              <a:rPr lang="en-US" dirty="0" err="1"/>
              <a:t>lname</a:t>
            </a:r>
            <a:r>
              <a:rPr lang="en-US" dirty="0"/>
              <a:t>, </a:t>
            </a:r>
            <a:r>
              <a:rPr lang="en-US" dirty="0" err="1"/>
              <a:t>mname</a:t>
            </a:r>
            <a:r>
              <a:rPr lang="en-US" dirty="0"/>
              <a:t>, picture, </a:t>
            </a:r>
            <a:r>
              <a:rPr lang="en-US" dirty="0" err="1"/>
              <a:t>supervisorssn</a:t>
            </a:r>
            <a:endParaRPr lang="en-US" dirty="0"/>
          </a:p>
          <a:p>
            <a:r>
              <a:rPr lang="en-US" dirty="0"/>
              <a:t>primary key(SSN), </a:t>
            </a:r>
          </a:p>
          <a:p>
            <a:r>
              <a:rPr lang="en-US" dirty="0"/>
              <a:t>foreign key(</a:t>
            </a:r>
            <a:r>
              <a:rPr lang="en-US" dirty="0" err="1"/>
              <a:t>supervisorssn</a:t>
            </a:r>
            <a:r>
              <a:rPr lang="en-US" dirty="0"/>
              <a:t>) references Employees(SSN), …)</a:t>
            </a:r>
          </a:p>
          <a:p>
            <a:endParaRPr lang="en-US" dirty="0"/>
          </a:p>
          <a:p>
            <a:r>
              <a:rPr lang="en-US" dirty="0"/>
              <a:t>Notice that we create a new attribute </a:t>
            </a:r>
            <a:r>
              <a:rPr lang="en-US" dirty="0" err="1"/>
              <a:t>supervisorssn</a:t>
            </a:r>
            <a:r>
              <a:rPr lang="en-US" dirty="0"/>
              <a:t> to capture the supervisions relationship. In this design, an employee takes the role of a supervisee. A supervisee has at most one supervisor.</a:t>
            </a:r>
          </a:p>
          <a:p>
            <a:endParaRPr lang="en-US" dirty="0"/>
          </a:p>
          <a:p>
            <a:r>
              <a:rPr lang="en-US" dirty="0"/>
              <a:t>Since the Employees entity set references itself, in SQL, we cannot create the table using the design like the above.  We need to add the foreign key constraint referencing the Employees table after creating the Employees tables.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Page 5, an Employees entity participates at most once and each employees entity must participate in the </a:t>
            </a:r>
            <a:r>
              <a:rPr lang="en-US" dirty="0" err="1"/>
              <a:t>work_for</a:t>
            </a:r>
            <a:r>
              <a:rPr lang="en-US" dirty="0"/>
              <a:t> relationship with departments, we are not done with the design of this Employees table.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4D52D1A-1680-4586-B642-8C04217B14BA}" type="slidenum">
              <a:rPr lang="en-US" smtClean="0"/>
              <a:t>3</a:t>
            </a:fld>
            <a:endParaRPr lang="en-US"/>
          </a:p>
        </p:txBody>
      </p:sp>
    </p:spTree>
    <p:extLst>
      <p:ext uri="{BB962C8B-B14F-4D97-AF65-F5344CB8AC3E}">
        <p14:creationId xmlns:p14="http://schemas.microsoft.com/office/powerpoint/2010/main" val="215465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t>
            </a:r>
          </a:p>
          <a:p>
            <a:endParaRPr lang="en-US" dirty="0"/>
          </a:p>
          <a:p>
            <a:r>
              <a:rPr lang="en-US" dirty="0"/>
              <a:t>locations(</a:t>
            </a:r>
            <a:r>
              <a:rPr lang="en-US" dirty="0" err="1"/>
              <a:t>locid</a:t>
            </a:r>
            <a:r>
              <a:rPr lang="en-US" dirty="0"/>
              <a:t>, address, primary key(</a:t>
            </a:r>
            <a:r>
              <a:rPr lang="en-US" dirty="0" err="1"/>
              <a:t>locid</a:t>
            </a:r>
            <a:r>
              <a:rPr lang="en-US" dirty="0"/>
              <a:t>)); we are done with the table design for the Locations entity set here since it does not participate at most once (arrow line) with any other entity sets.</a:t>
            </a:r>
          </a:p>
          <a:p>
            <a:endParaRPr lang="en-US" dirty="0"/>
          </a:p>
          <a:p>
            <a:r>
              <a:rPr lang="en-US" dirty="0"/>
              <a:t>d. </a:t>
            </a:r>
          </a:p>
          <a:p>
            <a:r>
              <a:rPr lang="en-US" dirty="0"/>
              <a:t>departments(</a:t>
            </a:r>
            <a:r>
              <a:rPr lang="en-US" dirty="0" err="1"/>
              <a:t>dno</a:t>
            </a:r>
            <a:r>
              <a:rPr lang="en-US" dirty="0"/>
              <a:t>, </a:t>
            </a:r>
            <a:r>
              <a:rPr lang="en-US" dirty="0" err="1"/>
              <a:t>dname</a:t>
            </a:r>
            <a:r>
              <a:rPr lang="en-US" dirty="0"/>
              <a:t> unique not null, primary key(</a:t>
            </a:r>
            <a:r>
              <a:rPr lang="en-US" dirty="0" err="1"/>
              <a:t>dno</a:t>
            </a:r>
            <a:r>
              <a:rPr lang="en-US" dirty="0"/>
              <a:t>), …)</a:t>
            </a:r>
          </a:p>
          <a:p>
            <a:r>
              <a:rPr lang="en-US" dirty="0"/>
              <a:t>The </a:t>
            </a:r>
            <a:r>
              <a:rPr lang="en-US" dirty="0" err="1"/>
              <a:t>dname</a:t>
            </a:r>
            <a:r>
              <a:rPr lang="en-US" dirty="0"/>
              <a:t> attribute is made unique and not null because the attribute name is the candidate key of the departments entity set per the ER diagram.</a:t>
            </a:r>
          </a:p>
          <a:p>
            <a:endParaRPr lang="en-US" dirty="0"/>
          </a:p>
          <a:p>
            <a:r>
              <a:rPr lang="en-US" dirty="0"/>
              <a:t>We are not done with this table, since a Departments entity participates at most once in the manage relationship set in Page 5.</a:t>
            </a:r>
          </a:p>
          <a:p>
            <a:endParaRPr lang="en-US" dirty="0"/>
          </a:p>
          <a:p>
            <a:r>
              <a:rPr lang="en-US" dirty="0"/>
              <a:t>For the “have” relationship set, </a:t>
            </a:r>
          </a:p>
          <a:p>
            <a:r>
              <a:rPr lang="en-US" dirty="0" err="1"/>
              <a:t>Departments_locations</a:t>
            </a:r>
            <a:r>
              <a:rPr lang="en-US" dirty="0"/>
              <a:t>(</a:t>
            </a:r>
            <a:r>
              <a:rPr lang="en-US" dirty="0" err="1"/>
              <a:t>dno</a:t>
            </a:r>
            <a:r>
              <a:rPr lang="en-US" dirty="0"/>
              <a:t>, </a:t>
            </a:r>
            <a:r>
              <a:rPr lang="en-US" dirty="0" err="1"/>
              <a:t>locid</a:t>
            </a:r>
            <a:r>
              <a:rPr lang="en-US" dirty="0"/>
              <a:t>, primary key(</a:t>
            </a:r>
            <a:r>
              <a:rPr lang="en-US" dirty="0" err="1"/>
              <a:t>dno</a:t>
            </a:r>
            <a:r>
              <a:rPr lang="en-US" dirty="0"/>
              <a:t>, </a:t>
            </a:r>
            <a:r>
              <a:rPr lang="en-US" dirty="0" err="1"/>
              <a:t>locid</a:t>
            </a:r>
            <a:r>
              <a:rPr lang="en-US" dirty="0"/>
              <a:t>), </a:t>
            </a:r>
          </a:p>
          <a:p>
            <a:r>
              <a:rPr lang="en-US" dirty="0"/>
              <a:t>foreign key(</a:t>
            </a:r>
            <a:r>
              <a:rPr lang="en-US" dirty="0" err="1"/>
              <a:t>dno</a:t>
            </a:r>
            <a:r>
              <a:rPr lang="en-US" dirty="0"/>
              <a:t>) references Departments(</a:t>
            </a:r>
            <a:r>
              <a:rPr lang="en-US" dirty="0" err="1"/>
              <a:t>dno</a:t>
            </a:r>
            <a:r>
              <a:rPr lang="en-US" dirty="0"/>
              <a:t>), </a:t>
            </a:r>
          </a:p>
          <a:p>
            <a:r>
              <a:rPr lang="en-US" dirty="0"/>
              <a:t>Foreign key(</a:t>
            </a:r>
            <a:r>
              <a:rPr lang="en-US" dirty="0" err="1"/>
              <a:t>locid</a:t>
            </a:r>
            <a:r>
              <a:rPr lang="en-US" dirty="0"/>
              <a:t>) references Locations(</a:t>
            </a:r>
            <a:r>
              <a:rPr lang="en-US" dirty="0" err="1"/>
              <a:t>locid</a:t>
            </a:r>
            <a:r>
              <a:rPr lang="en-US" dirty="0"/>
              <a:t>))</a:t>
            </a:r>
          </a:p>
        </p:txBody>
      </p:sp>
      <p:sp>
        <p:nvSpPr>
          <p:cNvPr id="4" name="Slide Number Placeholder 3"/>
          <p:cNvSpPr>
            <a:spLocks noGrp="1"/>
          </p:cNvSpPr>
          <p:nvPr>
            <p:ph type="sldNum" sz="quarter" idx="5"/>
          </p:nvPr>
        </p:nvSpPr>
        <p:spPr/>
        <p:txBody>
          <a:bodyPr/>
          <a:lstStyle/>
          <a:p>
            <a:fld id="{C4D52D1A-1680-4586-B642-8C04217B14BA}" type="slidenum">
              <a:rPr lang="en-US" smtClean="0"/>
              <a:t>4</a:t>
            </a:fld>
            <a:endParaRPr lang="en-US"/>
          </a:p>
        </p:txBody>
      </p:sp>
    </p:spTree>
    <p:extLst>
      <p:ext uri="{BB962C8B-B14F-4D97-AF65-F5344CB8AC3E}">
        <p14:creationId xmlns:p14="http://schemas.microsoft.com/office/powerpoint/2010/main" val="178574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Employees(SSN, </a:t>
            </a:r>
            <a:r>
              <a:rPr lang="en-US" dirty="0" err="1"/>
              <a:t>bdate</a:t>
            </a:r>
            <a:r>
              <a:rPr lang="en-US" dirty="0"/>
              <a:t>, gender, salary, address, </a:t>
            </a:r>
            <a:r>
              <a:rPr lang="en-US" dirty="0" err="1"/>
              <a:t>fname</a:t>
            </a:r>
            <a:r>
              <a:rPr lang="en-US" dirty="0"/>
              <a:t>, </a:t>
            </a:r>
            <a:r>
              <a:rPr lang="en-US" dirty="0" err="1"/>
              <a:t>lname</a:t>
            </a:r>
            <a:r>
              <a:rPr lang="en-US" dirty="0"/>
              <a:t>, </a:t>
            </a:r>
            <a:r>
              <a:rPr lang="en-US" dirty="0" err="1"/>
              <a:t>mname</a:t>
            </a:r>
            <a:r>
              <a:rPr lang="en-US" dirty="0"/>
              <a:t>, picture, </a:t>
            </a:r>
            <a:r>
              <a:rPr lang="en-US" dirty="0" err="1"/>
              <a:t>supervisorssn</a:t>
            </a:r>
            <a:r>
              <a:rPr lang="en-US" dirty="0"/>
              <a:t>, </a:t>
            </a:r>
            <a:r>
              <a:rPr lang="en-US" dirty="0" err="1"/>
              <a:t>workfordno</a:t>
            </a:r>
            <a:r>
              <a:rPr lang="en-US" dirty="0"/>
              <a:t> not null,</a:t>
            </a:r>
          </a:p>
          <a:p>
            <a:r>
              <a:rPr lang="en-US" dirty="0"/>
              <a:t>primary key(SSN), </a:t>
            </a:r>
          </a:p>
          <a:p>
            <a:r>
              <a:rPr lang="en-US" dirty="0"/>
              <a:t>foreign key(</a:t>
            </a:r>
            <a:r>
              <a:rPr lang="en-US" dirty="0" err="1"/>
              <a:t>supervisorssn</a:t>
            </a:r>
            <a:r>
              <a:rPr lang="en-US" dirty="0"/>
              <a:t>) references Employees(SSN), </a:t>
            </a:r>
          </a:p>
          <a:p>
            <a:r>
              <a:rPr lang="en-US" dirty="0"/>
              <a:t>foreign key (</a:t>
            </a:r>
            <a:r>
              <a:rPr lang="en-US" dirty="0" err="1"/>
              <a:t>workfordno</a:t>
            </a:r>
            <a:r>
              <a:rPr lang="en-US" dirty="0"/>
              <a:t>) references Departments(</a:t>
            </a:r>
            <a:r>
              <a:rPr lang="en-US" dirty="0" err="1"/>
              <a:t>dno</a:t>
            </a:r>
            <a:r>
              <a:rPr lang="en-US" dirty="0"/>
              <a:t>), …)</a:t>
            </a:r>
          </a:p>
          <a:p>
            <a:endParaRPr lang="en-US" dirty="0"/>
          </a:p>
          <a:p>
            <a:r>
              <a:rPr lang="en-US" dirty="0"/>
              <a:t>Note that the new attribute </a:t>
            </a:r>
            <a:r>
              <a:rPr lang="en-US" dirty="0" err="1"/>
              <a:t>workfordno</a:t>
            </a:r>
            <a:r>
              <a:rPr lang="en-US" dirty="0"/>
              <a:t> is introduced to capture the relationship work for. Since an employee works for at most one department, an attribute and the foreign key constraint are sufficient to store this relationship.</a:t>
            </a:r>
          </a:p>
          <a:p>
            <a:endParaRPr lang="en-US" dirty="0"/>
          </a:p>
          <a:p>
            <a:r>
              <a:rPr lang="en-US" dirty="0"/>
              <a:t>The not null constraint on </a:t>
            </a:r>
            <a:r>
              <a:rPr lang="en-US" dirty="0" err="1"/>
              <a:t>workfordno</a:t>
            </a:r>
            <a:r>
              <a:rPr lang="en-US" dirty="0"/>
              <a:t> is used to capture the total participation (bold line) of the Employees entity set in the Work for relationship set.</a:t>
            </a:r>
          </a:p>
          <a:p>
            <a:endParaRPr lang="en-US" dirty="0"/>
          </a:p>
          <a:p>
            <a:r>
              <a:rPr lang="en-US" dirty="0"/>
              <a:t>A bold line without an arrow head cannot be captured using relational schema design.</a:t>
            </a:r>
          </a:p>
          <a:p>
            <a:endParaRPr lang="en-US" dirty="0"/>
          </a:p>
          <a:p>
            <a:r>
              <a:rPr lang="en-US" dirty="0"/>
              <a:t>We use a database trigger to enforce total participation of the Departments entity set.</a:t>
            </a:r>
          </a:p>
        </p:txBody>
      </p:sp>
      <p:sp>
        <p:nvSpPr>
          <p:cNvPr id="4" name="Slide Number Placeholder 3"/>
          <p:cNvSpPr>
            <a:spLocks noGrp="1"/>
          </p:cNvSpPr>
          <p:nvPr>
            <p:ph type="sldNum" sz="quarter" idx="5"/>
          </p:nvPr>
        </p:nvSpPr>
        <p:spPr/>
        <p:txBody>
          <a:bodyPr/>
          <a:lstStyle/>
          <a:p>
            <a:fld id="{C4D52D1A-1680-4586-B642-8C04217B14BA}" type="slidenum">
              <a:rPr lang="en-US" smtClean="0"/>
              <a:t>5</a:t>
            </a:fld>
            <a:endParaRPr lang="en-US"/>
          </a:p>
        </p:txBody>
      </p:sp>
    </p:spTree>
    <p:extLst>
      <p:ext uri="{BB962C8B-B14F-4D97-AF65-F5344CB8AC3E}">
        <p14:creationId xmlns:p14="http://schemas.microsoft.com/office/powerpoint/2010/main" val="32043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Manages is a one-to-one relationship. There is a total participation from Departments.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departments(</a:t>
            </a:r>
            <a:r>
              <a:rPr lang="en-US" dirty="0" err="1"/>
              <a:t>dno</a:t>
            </a:r>
            <a:r>
              <a:rPr lang="en-US" dirty="0"/>
              <a:t>, </a:t>
            </a:r>
            <a:r>
              <a:rPr lang="en-US" dirty="0" err="1"/>
              <a:t>dname</a:t>
            </a:r>
            <a:r>
              <a:rPr lang="en-US" dirty="0"/>
              <a:t> unique not null, </a:t>
            </a:r>
            <a:r>
              <a:rPr lang="en-US" dirty="0" err="1"/>
              <a:t>mgrssn</a:t>
            </a:r>
            <a:r>
              <a:rPr lang="en-US" dirty="0"/>
              <a:t> not null unique, </a:t>
            </a:r>
            <a:r>
              <a:rPr lang="en-US" dirty="0" err="1"/>
              <a:t>startdate</a:t>
            </a:r>
            <a:r>
              <a:rPr lang="en-US" dirty="0"/>
              <a:t>, primary key(</a:t>
            </a:r>
            <a:r>
              <a:rPr lang="en-US" dirty="0" err="1"/>
              <a:t>dno</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Foreign key(</a:t>
            </a:r>
            <a:r>
              <a:rPr lang="en-US" dirty="0" err="1"/>
              <a:t>mgrssn</a:t>
            </a:r>
            <a:r>
              <a:rPr lang="en-US" dirty="0"/>
              <a:t>) references Employees(</a:t>
            </a:r>
            <a:r>
              <a:rPr lang="en-US" dirty="0" err="1"/>
              <a:t>ssn</a:t>
            </a:r>
            <a:r>
              <a:rPr lang="en-US" dirty="0"/>
              <a:t>))</a:t>
            </a:r>
          </a:p>
          <a:p>
            <a:endParaRPr lang="en-US" dirty="0"/>
          </a:p>
          <a:p>
            <a:r>
              <a:rPr lang="en-US" dirty="0"/>
              <a:t>Notice we use an attribute </a:t>
            </a:r>
            <a:r>
              <a:rPr lang="en-US" dirty="0" err="1"/>
              <a:t>mgrssn</a:t>
            </a:r>
            <a:r>
              <a:rPr lang="en-US" dirty="0"/>
              <a:t> to capture the one-to-one relationship manages.</a:t>
            </a:r>
          </a:p>
          <a:p>
            <a:r>
              <a:rPr lang="en-US" dirty="0"/>
              <a:t>We can do this due to the key constraint on the Departments entity set. We make </a:t>
            </a:r>
            <a:r>
              <a:rPr lang="en-US" dirty="0" err="1"/>
              <a:t>mgrssn</a:t>
            </a:r>
            <a:r>
              <a:rPr lang="en-US" dirty="0"/>
              <a:t> not null to capture the total participation of the Departments entity set. We also make </a:t>
            </a:r>
            <a:r>
              <a:rPr lang="en-US" dirty="0" err="1"/>
              <a:t>mgrssn</a:t>
            </a:r>
            <a:r>
              <a:rPr lang="en-US" dirty="0"/>
              <a:t> unique to ensure that no two departments (two rows in departments table) have the same manager, i.e., maintaining one-to-one relationship.</a:t>
            </a:r>
          </a:p>
          <a:p>
            <a:endParaRPr lang="en-US" dirty="0"/>
          </a:p>
          <a:p>
            <a:r>
              <a:rPr lang="en-US" dirty="0"/>
              <a:t>Notice that we include the </a:t>
            </a:r>
            <a:r>
              <a:rPr lang="en-US" dirty="0" err="1"/>
              <a:t>startdate</a:t>
            </a:r>
            <a:r>
              <a:rPr lang="en-US" dirty="0"/>
              <a:t> attribute of manages into the Departments relation.</a:t>
            </a:r>
          </a:p>
          <a:p>
            <a:endParaRPr lang="en-US" dirty="0"/>
          </a:p>
          <a:p>
            <a:r>
              <a:rPr lang="en-US" dirty="0"/>
              <a:t>Does it work if we put </a:t>
            </a:r>
            <a:r>
              <a:rPr lang="en-US" dirty="0" err="1"/>
              <a:t>dno</a:t>
            </a:r>
            <a:r>
              <a:rPr lang="en-US" dirty="0"/>
              <a:t> in the Employees relation instead of putting </a:t>
            </a:r>
            <a:r>
              <a:rPr lang="en-US" dirty="0" err="1"/>
              <a:t>mgrssn</a:t>
            </a:r>
            <a:r>
              <a:rPr lang="en-US" dirty="0"/>
              <a:t> in the departments relation and make </a:t>
            </a:r>
            <a:r>
              <a:rPr lang="en-US" dirty="0" err="1"/>
              <a:t>dno</a:t>
            </a:r>
            <a:r>
              <a:rPr lang="en-US" dirty="0"/>
              <a:t> unique and a foreign key to Departments(</a:t>
            </a:r>
            <a:r>
              <a:rPr lang="en-US" dirty="0" err="1"/>
              <a:t>dno</a:t>
            </a:r>
            <a:r>
              <a:rPr lang="en-US" dirty="0"/>
              <a:t>)?</a:t>
            </a:r>
          </a:p>
          <a:p>
            <a:endParaRPr lang="en-US" dirty="0"/>
          </a:p>
          <a:p>
            <a:r>
              <a:rPr lang="en-US" dirty="0"/>
              <a:t>No because of the partial participation of Employees. Some employees may not be a manager. The unique constraint on </a:t>
            </a:r>
            <a:r>
              <a:rPr lang="en-US" dirty="0" err="1"/>
              <a:t>dno</a:t>
            </a:r>
            <a:r>
              <a:rPr lang="en-US" dirty="0"/>
              <a:t> will prevent multiple employees to manage the same department; however, it will also allow only one null </a:t>
            </a:r>
            <a:r>
              <a:rPr lang="en-US" dirty="0" err="1"/>
              <a:t>dno</a:t>
            </a:r>
            <a:r>
              <a:rPr lang="en-US" dirty="0"/>
              <a:t> value, which allows only one employee not to manage a department, which is more restricted than the original requirement. Furthermore, the design cannot enforce the total participation of the Departments entity set.</a:t>
            </a:r>
          </a:p>
        </p:txBody>
      </p:sp>
      <p:sp>
        <p:nvSpPr>
          <p:cNvPr id="4" name="Slide Number Placeholder 3"/>
          <p:cNvSpPr>
            <a:spLocks noGrp="1"/>
          </p:cNvSpPr>
          <p:nvPr>
            <p:ph type="sldNum" sz="quarter" idx="5"/>
          </p:nvPr>
        </p:nvSpPr>
        <p:spPr/>
        <p:txBody>
          <a:bodyPr/>
          <a:lstStyle/>
          <a:p>
            <a:fld id="{C4D52D1A-1680-4586-B642-8C04217B14BA}" type="slidenum">
              <a:rPr lang="en-US" smtClean="0"/>
              <a:t>6</a:t>
            </a:fld>
            <a:endParaRPr lang="en-US"/>
          </a:p>
        </p:txBody>
      </p:sp>
    </p:spTree>
    <p:extLst>
      <p:ext uri="{BB962C8B-B14F-4D97-AF65-F5344CB8AC3E}">
        <p14:creationId xmlns:p14="http://schemas.microsoft.com/office/powerpoint/2010/main" val="51559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2D62289D-4D78-4BA7-8492-58B1C09D9DFF}"/>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DF3303FF-E725-4AE8-97F6-5442C7F33F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Projects(</a:t>
            </a:r>
            <a:r>
              <a:rPr lang="en-US" altLang="en-US" dirty="0" err="1">
                <a:latin typeface="Times New Roman" panose="02020603050405020304" pitchFamily="18" charset="0"/>
              </a:rPr>
              <a:t>pno</a:t>
            </a:r>
            <a:r>
              <a:rPr lang="en-US" altLang="en-US" dirty="0">
                <a:latin typeface="Times New Roman" panose="02020603050405020304" pitchFamily="18" charset="0"/>
              </a:rPr>
              <a:t>, </a:t>
            </a:r>
            <a:r>
              <a:rPr lang="en-US" altLang="en-US" dirty="0" err="1">
                <a:latin typeface="Times New Roman" panose="02020603050405020304" pitchFamily="18" charset="0"/>
              </a:rPr>
              <a:t>pname</a:t>
            </a:r>
            <a:r>
              <a:rPr lang="en-US" altLang="en-US" dirty="0">
                <a:latin typeface="Times New Roman" panose="02020603050405020304" pitchFamily="18" charset="0"/>
              </a:rPr>
              <a:t> unique not null, site, </a:t>
            </a:r>
            <a:r>
              <a:rPr lang="en-US" altLang="en-US" dirty="0" err="1">
                <a:latin typeface="Times New Roman" panose="02020603050405020304" pitchFamily="18" charset="0"/>
              </a:rPr>
              <a:t>controldno</a:t>
            </a:r>
            <a:r>
              <a:rPr lang="en-US" altLang="en-US" dirty="0">
                <a:latin typeface="Times New Roman" panose="02020603050405020304" pitchFamily="18" charset="0"/>
              </a:rPr>
              <a:t> not null, primary key(</a:t>
            </a:r>
            <a:r>
              <a:rPr lang="en-US" altLang="en-US" dirty="0" err="1">
                <a:latin typeface="Times New Roman" panose="02020603050405020304" pitchFamily="18" charset="0"/>
              </a:rPr>
              <a:t>pno</a:t>
            </a:r>
            <a:r>
              <a:rPr lang="en-US" altLang="en-US" dirty="0">
                <a:latin typeface="Times New Roman" panose="02020603050405020304" pitchFamily="18" charset="0"/>
              </a:rPr>
              <a:t>), </a:t>
            </a:r>
          </a:p>
          <a:p>
            <a:r>
              <a:rPr lang="en-US" altLang="en-US" dirty="0">
                <a:latin typeface="Times New Roman" panose="02020603050405020304" pitchFamily="18" charset="0"/>
              </a:rPr>
              <a:t>foreign key(</a:t>
            </a:r>
            <a:r>
              <a:rPr lang="en-US" altLang="en-US" dirty="0" err="1">
                <a:latin typeface="Times New Roman" panose="02020603050405020304" pitchFamily="18" charset="0"/>
              </a:rPr>
              <a:t>controldno</a:t>
            </a:r>
            <a:r>
              <a:rPr lang="en-US" altLang="en-US" dirty="0">
                <a:latin typeface="Times New Roman" panose="02020603050405020304" pitchFamily="18" charset="0"/>
              </a:rPr>
              <a:t>) references Departments(</a:t>
            </a:r>
            <a:r>
              <a:rPr lang="en-US" dirty="0" err="1"/>
              <a:t>dno</a:t>
            </a:r>
            <a:r>
              <a:rPr lang="en-US" dirty="0"/>
              <a:t>));</a:t>
            </a:r>
          </a:p>
          <a:p>
            <a:endParaRPr lang="en-US" altLang="en-US" dirty="0">
              <a:latin typeface="Times New Roman" panose="02020603050405020304" pitchFamily="18" charset="0"/>
            </a:endParaRPr>
          </a:p>
          <a:p>
            <a:r>
              <a:rPr lang="en-US" altLang="en-US" dirty="0" err="1">
                <a:latin typeface="Times New Roman" panose="02020603050405020304" pitchFamily="18" charset="0"/>
              </a:rPr>
              <a:t>Controldno</a:t>
            </a:r>
            <a:r>
              <a:rPr lang="en-US" altLang="en-US" dirty="0">
                <a:latin typeface="Times New Roman" panose="02020603050405020304" pitchFamily="18" charset="0"/>
              </a:rPr>
              <a:t> is introduced and the foreign key is defined on this attribute to capture the at most one participation of a projects entity into the Controls relationship set.</a:t>
            </a:r>
          </a:p>
          <a:p>
            <a:r>
              <a:rPr lang="en-US" altLang="en-US" dirty="0" err="1">
                <a:latin typeface="Times New Roman" panose="02020603050405020304" pitchFamily="18" charset="0"/>
              </a:rPr>
              <a:t>Controldno</a:t>
            </a:r>
            <a:r>
              <a:rPr lang="en-US" altLang="en-US" dirty="0">
                <a:latin typeface="Times New Roman" panose="02020603050405020304" pitchFamily="18" charset="0"/>
              </a:rPr>
              <a:t> has the not null constraint to capture the total participation of the Projects entity set.</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
        <p:nvSpPr>
          <p:cNvPr id="71684" name="Slide Number Placeholder 3">
            <a:extLst>
              <a:ext uri="{FF2B5EF4-FFF2-40B4-BE49-F238E27FC236}">
                <a16:creationId xmlns:a16="http://schemas.microsoft.com/office/drawing/2014/main" id="{88CAD38A-7A28-479F-81E0-CBC4F61C59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2022CD9-3898-40A6-BC0A-EDE4F991EDAD}" type="slidenum">
              <a:rPr lang="en-US" altLang="en-US" sz="1300" smtClean="0">
                <a:latin typeface="Comic Sans MS" panose="030F0702030302020204" pitchFamily="66" charset="0"/>
              </a:rPr>
              <a:pPr>
                <a:spcBef>
                  <a:spcPct val="0"/>
                </a:spcBef>
              </a:pPr>
              <a:t>7</a:t>
            </a:fld>
            <a:endParaRPr lang="en-US" altLang="en-US" sz="1300">
              <a:latin typeface="Comic Sans MS" panose="030F0702030302020204" pitchFamily="6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Works_on</a:t>
            </a:r>
            <a:r>
              <a:rPr lang="en-US" dirty="0"/>
              <a:t>(</a:t>
            </a:r>
            <a:r>
              <a:rPr lang="en-US" dirty="0" err="1"/>
              <a:t>essn</a:t>
            </a:r>
            <a:r>
              <a:rPr lang="en-US" dirty="0"/>
              <a:t>, </a:t>
            </a:r>
            <a:r>
              <a:rPr lang="en-US" dirty="0" err="1"/>
              <a:t>pno</a:t>
            </a:r>
            <a:r>
              <a:rPr lang="en-US" dirty="0"/>
              <a:t>, hours, primary key(</a:t>
            </a:r>
            <a:r>
              <a:rPr lang="en-US" dirty="0" err="1"/>
              <a:t>essn</a:t>
            </a:r>
            <a:r>
              <a:rPr lang="en-US" dirty="0"/>
              <a:t>, </a:t>
            </a:r>
            <a:r>
              <a:rPr lang="en-US" dirty="0" err="1"/>
              <a:t>pno</a:t>
            </a:r>
            <a:r>
              <a:rPr lang="en-US" dirty="0"/>
              <a:t>), </a:t>
            </a:r>
          </a:p>
          <a:p>
            <a:r>
              <a:rPr lang="en-US" dirty="0"/>
              <a:t>foreign key (</a:t>
            </a:r>
            <a:r>
              <a:rPr lang="en-US" dirty="0" err="1"/>
              <a:t>essn</a:t>
            </a:r>
            <a:r>
              <a:rPr lang="en-US" dirty="0"/>
              <a:t>) references Employees(SSN), </a:t>
            </a:r>
          </a:p>
          <a:p>
            <a:r>
              <a:rPr lang="en-US" dirty="0"/>
              <a:t>foreign key(</a:t>
            </a:r>
            <a:r>
              <a:rPr lang="en-US" dirty="0" err="1"/>
              <a:t>pno</a:t>
            </a:r>
            <a:r>
              <a:rPr lang="en-US" dirty="0"/>
              <a:t>) references Projects(</a:t>
            </a:r>
            <a:r>
              <a:rPr lang="en-US" altLang="en-US" dirty="0" err="1">
                <a:latin typeface="Times New Roman" panose="02020603050405020304" pitchFamily="18" charset="0"/>
              </a:rPr>
              <a:t>pno</a:t>
            </a:r>
            <a:r>
              <a:rPr lang="en-US" altLang="en-US" dirty="0">
                <a:latin typeface="Times New Roman" panose="02020603050405020304" pitchFamily="18" charset="0"/>
              </a:rPr>
              <a:t>))</a:t>
            </a:r>
          </a:p>
          <a:p>
            <a:endParaRPr lang="en-US" dirty="0">
              <a:latin typeface="Times New Roman" panose="02020603050405020304" pitchFamily="18" charset="0"/>
            </a:endParaRPr>
          </a:p>
          <a:p>
            <a:r>
              <a:rPr lang="en-US" dirty="0">
                <a:latin typeface="Times New Roman" panose="02020603050405020304" pitchFamily="18" charset="0"/>
              </a:rPr>
              <a:t>We create two new attributes, </a:t>
            </a:r>
            <a:r>
              <a:rPr lang="en-US" dirty="0" err="1">
                <a:latin typeface="Times New Roman" panose="02020603050405020304" pitchFamily="18" charset="0"/>
              </a:rPr>
              <a:t>essn</a:t>
            </a:r>
            <a:r>
              <a:rPr lang="en-US" dirty="0">
                <a:latin typeface="Times New Roman" panose="02020603050405020304" pitchFamily="18" charset="0"/>
              </a:rPr>
              <a:t> and </a:t>
            </a:r>
            <a:r>
              <a:rPr lang="en-US" dirty="0" err="1">
                <a:latin typeface="Times New Roman" panose="02020603050405020304" pitchFamily="18" charset="0"/>
              </a:rPr>
              <a:t>pno</a:t>
            </a:r>
            <a:r>
              <a:rPr lang="en-US" dirty="0">
                <a:latin typeface="Times New Roman" panose="02020603050405020304" pitchFamily="18" charset="0"/>
              </a:rPr>
              <a:t>, and make both primary key to allow for m:n relationships of </a:t>
            </a:r>
            <a:r>
              <a:rPr lang="en-US" dirty="0" err="1">
                <a:latin typeface="Times New Roman" panose="02020603050405020304" pitchFamily="18" charset="0"/>
              </a:rPr>
              <a:t>works_on</a:t>
            </a:r>
            <a:r>
              <a:rPr lang="en-US" dirty="0">
                <a:latin typeface="Times New Roman" panose="02020603050405020304" pitchFamily="18" charset="0"/>
              </a:rPr>
              <a:t>.</a:t>
            </a:r>
          </a:p>
          <a:p>
            <a:endParaRPr lang="en-US" dirty="0">
              <a:latin typeface="Times New Roman" panose="02020603050405020304" pitchFamily="18" charset="0"/>
            </a:endParaRPr>
          </a:p>
          <a:p>
            <a:r>
              <a:rPr lang="en-US" dirty="0">
                <a:latin typeface="Times New Roman" panose="02020603050405020304" pitchFamily="18" charset="0"/>
              </a:rPr>
              <a:t>We cannot enforce total participation without the key constraint (the arrow) using relation schema design.</a:t>
            </a:r>
          </a:p>
          <a:p>
            <a:endParaRPr lang="en-US" dirty="0">
              <a:latin typeface="Times New Roman" panose="02020603050405020304" pitchFamily="18" charset="0"/>
            </a:endParaRPr>
          </a:p>
          <a:p>
            <a:r>
              <a:rPr lang="en-US" dirty="0">
                <a:latin typeface="Times New Roman" panose="02020603050405020304" pitchFamily="18" charset="0"/>
              </a:rPr>
              <a:t>With relational schema design, </a:t>
            </a:r>
          </a:p>
          <a:p>
            <a:pPr marL="171450" indent="-171450">
              <a:buFontTx/>
              <a:buChar char="-"/>
            </a:pPr>
            <a:r>
              <a:rPr lang="en-US" dirty="0">
                <a:latin typeface="Times New Roman" panose="02020603050405020304" pitchFamily="18" charset="0"/>
              </a:rPr>
              <a:t>We cannot capture the total participation of the Projects entity set to the </a:t>
            </a:r>
            <a:r>
              <a:rPr lang="en-US" dirty="0" err="1">
                <a:latin typeface="Times New Roman" panose="02020603050405020304" pitchFamily="18" charset="0"/>
              </a:rPr>
              <a:t>work_on</a:t>
            </a:r>
            <a:r>
              <a:rPr lang="en-US" dirty="0">
                <a:latin typeface="Times New Roman" panose="02020603050405020304" pitchFamily="18" charset="0"/>
              </a:rPr>
              <a:t> relationship set. In other words, we cannot force each project to have an employee assigned to it.</a:t>
            </a:r>
          </a:p>
          <a:p>
            <a:pPr marL="171450" indent="-171450">
              <a:buFontTx/>
              <a:buChar char="-"/>
            </a:pPr>
            <a:r>
              <a:rPr lang="en-US" dirty="0">
                <a:latin typeface="Times New Roman" panose="02020603050405020304" pitchFamily="18" charset="0"/>
              </a:rPr>
              <a:t>We cannot capture the total participation of the Employees entity set to the </a:t>
            </a:r>
            <a:r>
              <a:rPr lang="en-US" dirty="0" err="1">
                <a:latin typeface="Times New Roman" panose="02020603050405020304" pitchFamily="18" charset="0"/>
              </a:rPr>
              <a:t>work_on</a:t>
            </a:r>
            <a:r>
              <a:rPr lang="en-US" dirty="0">
                <a:latin typeface="Times New Roman" panose="02020603050405020304" pitchFamily="18" charset="0"/>
              </a:rPr>
              <a:t> relationship set. In other words, we cannot force each employee to work on a project.</a:t>
            </a:r>
          </a:p>
          <a:p>
            <a:endParaRPr lang="en-US" dirty="0">
              <a:latin typeface="Times New Roman" panose="02020603050405020304" pitchFamily="18" charset="0"/>
            </a:endParaRPr>
          </a:p>
          <a:p>
            <a:r>
              <a:rPr lang="en-US" dirty="0"/>
              <a:t>We can enforce these constraints using database triggers.</a:t>
            </a:r>
          </a:p>
        </p:txBody>
      </p:sp>
      <p:sp>
        <p:nvSpPr>
          <p:cNvPr id="4" name="Slide Number Placeholder 3"/>
          <p:cNvSpPr>
            <a:spLocks noGrp="1"/>
          </p:cNvSpPr>
          <p:nvPr>
            <p:ph type="sldNum" sz="quarter" idx="5"/>
          </p:nvPr>
        </p:nvSpPr>
        <p:spPr/>
        <p:txBody>
          <a:bodyPr/>
          <a:lstStyle/>
          <a:p>
            <a:fld id="{C4D52D1A-1680-4586-B642-8C04217B14BA}" type="slidenum">
              <a:rPr lang="en-US" smtClean="0"/>
              <a:t>8</a:t>
            </a:fld>
            <a:endParaRPr lang="en-US"/>
          </a:p>
        </p:txBody>
      </p:sp>
    </p:spTree>
    <p:extLst>
      <p:ext uri="{BB962C8B-B14F-4D97-AF65-F5344CB8AC3E}">
        <p14:creationId xmlns:p14="http://schemas.microsoft.com/office/powerpoint/2010/main" val="232498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43AF95EC-EA46-41B1-8007-96BE1A76EFE5}"/>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B020D613-FE71-4070-ADD4-EADBE638CC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
        <p:nvSpPr>
          <p:cNvPr id="55300" name="Slide Number Placeholder 3">
            <a:extLst>
              <a:ext uri="{FF2B5EF4-FFF2-40B4-BE49-F238E27FC236}">
                <a16:creationId xmlns:a16="http://schemas.microsoft.com/office/drawing/2014/main" id="{6594A232-9970-4221-8B80-60B4A7D75B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900F0DF-137C-4470-92C1-48AF40A9665F}" type="slidenum">
              <a:rPr lang="en-US" altLang="en-US" sz="1300" smtClean="0">
                <a:latin typeface="Comic Sans MS" panose="030F0702030302020204" pitchFamily="66" charset="0"/>
              </a:rPr>
              <a:pPr>
                <a:spcBef>
                  <a:spcPct val="0"/>
                </a:spcBef>
              </a:pPr>
              <a:t>9</a:t>
            </a:fld>
            <a:endParaRPr lang="en-US" altLang="en-US" sz="1300">
              <a:latin typeface="Comic Sans MS" panose="030F0702030302020204" pitchFamily="66" charset="0"/>
            </a:endParaRPr>
          </a:p>
        </p:txBody>
      </p:sp>
    </p:spTree>
    <p:extLst>
      <p:ext uri="{BB962C8B-B14F-4D97-AF65-F5344CB8AC3E}">
        <p14:creationId xmlns:p14="http://schemas.microsoft.com/office/powerpoint/2010/main" val="1458141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7E67-85AF-49B7-A757-EAB68E011D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7D7316-1E46-4D77-BCA0-1CD876287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F89E80-F908-4A11-A4B5-312DE13CFEC2}"/>
              </a:ext>
            </a:extLst>
          </p:cNvPr>
          <p:cNvSpPr>
            <a:spLocks noGrp="1"/>
          </p:cNvSpPr>
          <p:nvPr>
            <p:ph type="dt" sz="half" idx="10"/>
          </p:nvPr>
        </p:nvSpPr>
        <p:spPr/>
        <p:txBody>
          <a:bodyPr/>
          <a:lstStyle/>
          <a:p>
            <a:fld id="{933EA3C2-DFDF-4B45-B73D-CA06A3FE0E85}" type="datetimeFigureOut">
              <a:rPr lang="en-US" smtClean="0"/>
              <a:t>9/27/2022</a:t>
            </a:fld>
            <a:endParaRPr lang="en-US"/>
          </a:p>
        </p:txBody>
      </p:sp>
      <p:sp>
        <p:nvSpPr>
          <p:cNvPr id="5" name="Footer Placeholder 4">
            <a:extLst>
              <a:ext uri="{FF2B5EF4-FFF2-40B4-BE49-F238E27FC236}">
                <a16:creationId xmlns:a16="http://schemas.microsoft.com/office/drawing/2014/main" id="{4418ECDC-C12E-4660-86EB-BCE63DBC5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1D2D3-0B83-48E2-BB29-7EE076CE38E8}"/>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24093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9E28-9964-4FEA-802E-503DFAB752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C6BCC0-440F-4DAE-A0B7-DF0BC1A06B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984D8-9591-496E-972A-68A2ECB4A927}"/>
              </a:ext>
            </a:extLst>
          </p:cNvPr>
          <p:cNvSpPr>
            <a:spLocks noGrp="1"/>
          </p:cNvSpPr>
          <p:nvPr>
            <p:ph type="dt" sz="half" idx="10"/>
          </p:nvPr>
        </p:nvSpPr>
        <p:spPr/>
        <p:txBody>
          <a:bodyPr/>
          <a:lstStyle/>
          <a:p>
            <a:fld id="{933EA3C2-DFDF-4B45-B73D-CA06A3FE0E85}" type="datetimeFigureOut">
              <a:rPr lang="en-US" smtClean="0"/>
              <a:t>9/27/2022</a:t>
            </a:fld>
            <a:endParaRPr lang="en-US"/>
          </a:p>
        </p:txBody>
      </p:sp>
      <p:sp>
        <p:nvSpPr>
          <p:cNvPr id="5" name="Footer Placeholder 4">
            <a:extLst>
              <a:ext uri="{FF2B5EF4-FFF2-40B4-BE49-F238E27FC236}">
                <a16:creationId xmlns:a16="http://schemas.microsoft.com/office/drawing/2014/main" id="{161B03E9-18E3-45BD-BC89-C4D73578E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91A54-7147-43BC-9D4C-DDA6E5CB34B7}"/>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97751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F37E1-5B04-4AEC-BA94-A7CB9DDD44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18C3F-C78E-4093-95A9-898A2B7354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FDFBD-E2CF-4D5C-BF4E-F4C1A9AEB563}"/>
              </a:ext>
            </a:extLst>
          </p:cNvPr>
          <p:cNvSpPr>
            <a:spLocks noGrp="1"/>
          </p:cNvSpPr>
          <p:nvPr>
            <p:ph type="dt" sz="half" idx="10"/>
          </p:nvPr>
        </p:nvSpPr>
        <p:spPr/>
        <p:txBody>
          <a:bodyPr/>
          <a:lstStyle/>
          <a:p>
            <a:fld id="{933EA3C2-DFDF-4B45-B73D-CA06A3FE0E85}" type="datetimeFigureOut">
              <a:rPr lang="en-US" smtClean="0"/>
              <a:t>9/27/2022</a:t>
            </a:fld>
            <a:endParaRPr lang="en-US"/>
          </a:p>
        </p:txBody>
      </p:sp>
      <p:sp>
        <p:nvSpPr>
          <p:cNvPr id="5" name="Footer Placeholder 4">
            <a:extLst>
              <a:ext uri="{FF2B5EF4-FFF2-40B4-BE49-F238E27FC236}">
                <a16:creationId xmlns:a16="http://schemas.microsoft.com/office/drawing/2014/main" id="{74C9E754-C206-4B0A-86DD-B5A98A519A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A65FD-DF0E-44AB-8FAA-F5565D8C678E}"/>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2290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14E3-CCC6-42C1-B5A8-82579F999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5E6DE6-230A-4DAD-8E16-03C64427F5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2AEEC-E82D-4BA2-A898-E1140EE62F99}"/>
              </a:ext>
            </a:extLst>
          </p:cNvPr>
          <p:cNvSpPr>
            <a:spLocks noGrp="1"/>
          </p:cNvSpPr>
          <p:nvPr>
            <p:ph type="dt" sz="half" idx="10"/>
          </p:nvPr>
        </p:nvSpPr>
        <p:spPr/>
        <p:txBody>
          <a:bodyPr/>
          <a:lstStyle/>
          <a:p>
            <a:fld id="{933EA3C2-DFDF-4B45-B73D-CA06A3FE0E85}" type="datetimeFigureOut">
              <a:rPr lang="en-US" smtClean="0"/>
              <a:t>9/27/2022</a:t>
            </a:fld>
            <a:endParaRPr lang="en-US"/>
          </a:p>
        </p:txBody>
      </p:sp>
      <p:sp>
        <p:nvSpPr>
          <p:cNvPr id="5" name="Footer Placeholder 4">
            <a:extLst>
              <a:ext uri="{FF2B5EF4-FFF2-40B4-BE49-F238E27FC236}">
                <a16:creationId xmlns:a16="http://schemas.microsoft.com/office/drawing/2014/main" id="{B734DF6E-A3CF-4647-9879-F1795FBD7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C496B-36A2-43E6-A225-C32B346AC741}"/>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362416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10E0-D24A-46D0-90C3-5F3A9FEC94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2D0C82-4CFA-4CFA-8A05-BFF0530D6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72A791-8C79-491D-AE33-4B62545B255D}"/>
              </a:ext>
            </a:extLst>
          </p:cNvPr>
          <p:cNvSpPr>
            <a:spLocks noGrp="1"/>
          </p:cNvSpPr>
          <p:nvPr>
            <p:ph type="dt" sz="half" idx="10"/>
          </p:nvPr>
        </p:nvSpPr>
        <p:spPr/>
        <p:txBody>
          <a:bodyPr/>
          <a:lstStyle/>
          <a:p>
            <a:fld id="{933EA3C2-DFDF-4B45-B73D-CA06A3FE0E85}" type="datetimeFigureOut">
              <a:rPr lang="en-US" smtClean="0"/>
              <a:t>9/27/2022</a:t>
            </a:fld>
            <a:endParaRPr lang="en-US"/>
          </a:p>
        </p:txBody>
      </p:sp>
      <p:sp>
        <p:nvSpPr>
          <p:cNvPr id="5" name="Footer Placeholder 4">
            <a:extLst>
              <a:ext uri="{FF2B5EF4-FFF2-40B4-BE49-F238E27FC236}">
                <a16:creationId xmlns:a16="http://schemas.microsoft.com/office/drawing/2014/main" id="{8C71A2EF-BD89-4662-BD94-9AF1A706E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0E7C8-248E-42C8-B0DB-DDEA7491685A}"/>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117317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CA0B-0427-4E5C-B8B4-193A2809B0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7E168-0F97-4079-B974-17FF1D7B9F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B67D48-D28C-4521-BE4F-CC566EC0B5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1DEA9-BAFC-49A9-B761-6CF84E12B042}"/>
              </a:ext>
            </a:extLst>
          </p:cNvPr>
          <p:cNvSpPr>
            <a:spLocks noGrp="1"/>
          </p:cNvSpPr>
          <p:nvPr>
            <p:ph type="dt" sz="half" idx="10"/>
          </p:nvPr>
        </p:nvSpPr>
        <p:spPr/>
        <p:txBody>
          <a:bodyPr/>
          <a:lstStyle/>
          <a:p>
            <a:fld id="{933EA3C2-DFDF-4B45-B73D-CA06A3FE0E85}" type="datetimeFigureOut">
              <a:rPr lang="en-US" smtClean="0"/>
              <a:t>9/27/2022</a:t>
            </a:fld>
            <a:endParaRPr lang="en-US"/>
          </a:p>
        </p:txBody>
      </p:sp>
      <p:sp>
        <p:nvSpPr>
          <p:cNvPr id="6" name="Footer Placeholder 5">
            <a:extLst>
              <a:ext uri="{FF2B5EF4-FFF2-40B4-BE49-F238E27FC236}">
                <a16:creationId xmlns:a16="http://schemas.microsoft.com/office/drawing/2014/main" id="{778B76BD-DE13-4CB5-93B4-69BC4C7AD1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069F2-C2B3-43F8-A953-5A1998A328BB}"/>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384755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9344-A954-4D4C-B1C3-24BC7038A5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BB0690-71D5-42EE-8CFF-93D3C3EE43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E1D034-77E7-4683-A2D6-FB0ECDF01E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42BA7A-B34A-4F73-B014-F34A6FBF4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E1B546-88FC-48B6-A281-ECD628172A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0D125-130E-492A-8722-7C28D7C32BE9}"/>
              </a:ext>
            </a:extLst>
          </p:cNvPr>
          <p:cNvSpPr>
            <a:spLocks noGrp="1"/>
          </p:cNvSpPr>
          <p:nvPr>
            <p:ph type="dt" sz="half" idx="10"/>
          </p:nvPr>
        </p:nvSpPr>
        <p:spPr/>
        <p:txBody>
          <a:bodyPr/>
          <a:lstStyle/>
          <a:p>
            <a:fld id="{933EA3C2-DFDF-4B45-B73D-CA06A3FE0E85}" type="datetimeFigureOut">
              <a:rPr lang="en-US" smtClean="0"/>
              <a:t>9/27/2022</a:t>
            </a:fld>
            <a:endParaRPr lang="en-US"/>
          </a:p>
        </p:txBody>
      </p:sp>
      <p:sp>
        <p:nvSpPr>
          <p:cNvPr id="8" name="Footer Placeholder 7">
            <a:extLst>
              <a:ext uri="{FF2B5EF4-FFF2-40B4-BE49-F238E27FC236}">
                <a16:creationId xmlns:a16="http://schemas.microsoft.com/office/drawing/2014/main" id="{75623770-D61E-4F9A-852F-D0876DB129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C082C0-6DD4-44DB-83DB-6A34FD3A472F}"/>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328730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531B-A726-43A8-93D9-69B48BCE6F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6E94E8-27F2-4E93-A142-DE704B07B0AF}"/>
              </a:ext>
            </a:extLst>
          </p:cNvPr>
          <p:cNvSpPr>
            <a:spLocks noGrp="1"/>
          </p:cNvSpPr>
          <p:nvPr>
            <p:ph type="dt" sz="half" idx="10"/>
          </p:nvPr>
        </p:nvSpPr>
        <p:spPr/>
        <p:txBody>
          <a:bodyPr/>
          <a:lstStyle/>
          <a:p>
            <a:fld id="{933EA3C2-DFDF-4B45-B73D-CA06A3FE0E85}" type="datetimeFigureOut">
              <a:rPr lang="en-US" smtClean="0"/>
              <a:t>9/27/2022</a:t>
            </a:fld>
            <a:endParaRPr lang="en-US"/>
          </a:p>
        </p:txBody>
      </p:sp>
      <p:sp>
        <p:nvSpPr>
          <p:cNvPr id="4" name="Footer Placeholder 3">
            <a:extLst>
              <a:ext uri="{FF2B5EF4-FFF2-40B4-BE49-F238E27FC236}">
                <a16:creationId xmlns:a16="http://schemas.microsoft.com/office/drawing/2014/main" id="{0F395F4A-849D-4113-9E9D-1BAAFA63AB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966D3F-6D81-4E55-A926-6BB933CE51F9}"/>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218862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F5A2B-6837-4E16-B845-3411F1622290}"/>
              </a:ext>
            </a:extLst>
          </p:cNvPr>
          <p:cNvSpPr>
            <a:spLocks noGrp="1"/>
          </p:cNvSpPr>
          <p:nvPr>
            <p:ph type="dt" sz="half" idx="10"/>
          </p:nvPr>
        </p:nvSpPr>
        <p:spPr/>
        <p:txBody>
          <a:bodyPr/>
          <a:lstStyle/>
          <a:p>
            <a:fld id="{933EA3C2-DFDF-4B45-B73D-CA06A3FE0E85}" type="datetimeFigureOut">
              <a:rPr lang="en-US" smtClean="0"/>
              <a:t>9/27/2022</a:t>
            </a:fld>
            <a:endParaRPr lang="en-US"/>
          </a:p>
        </p:txBody>
      </p:sp>
      <p:sp>
        <p:nvSpPr>
          <p:cNvPr id="3" name="Footer Placeholder 2">
            <a:extLst>
              <a:ext uri="{FF2B5EF4-FFF2-40B4-BE49-F238E27FC236}">
                <a16:creationId xmlns:a16="http://schemas.microsoft.com/office/drawing/2014/main" id="{8281E8A7-3BD1-4350-8AB4-15091B781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1372DB-39D3-4515-95E3-B23155A634C3}"/>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21003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0ADA-4CF8-43A0-815A-45C31B2EC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FD666F-0CD8-4682-B997-1392AD24E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E44742-835B-4C2A-99D7-B4FCBDBCC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0E2042-A1F1-4C28-88D0-7D10C4B65E59}"/>
              </a:ext>
            </a:extLst>
          </p:cNvPr>
          <p:cNvSpPr>
            <a:spLocks noGrp="1"/>
          </p:cNvSpPr>
          <p:nvPr>
            <p:ph type="dt" sz="half" idx="10"/>
          </p:nvPr>
        </p:nvSpPr>
        <p:spPr/>
        <p:txBody>
          <a:bodyPr/>
          <a:lstStyle/>
          <a:p>
            <a:fld id="{933EA3C2-DFDF-4B45-B73D-CA06A3FE0E85}" type="datetimeFigureOut">
              <a:rPr lang="en-US" smtClean="0"/>
              <a:t>9/27/2022</a:t>
            </a:fld>
            <a:endParaRPr lang="en-US"/>
          </a:p>
        </p:txBody>
      </p:sp>
      <p:sp>
        <p:nvSpPr>
          <p:cNvPr id="6" name="Footer Placeholder 5">
            <a:extLst>
              <a:ext uri="{FF2B5EF4-FFF2-40B4-BE49-F238E27FC236}">
                <a16:creationId xmlns:a16="http://schemas.microsoft.com/office/drawing/2014/main" id="{3AE627C1-4C79-456A-966E-97A8063EC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3410E-92B4-4B14-BB94-2ACFB009AF59}"/>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426295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645A-7C15-4B30-97A8-5D32CCCC9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19D882-CF67-4E99-8FDD-8482FE955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741A08-7D68-43A5-9E47-A808C76D3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231B97-3933-4AC9-9188-4A023A091352}"/>
              </a:ext>
            </a:extLst>
          </p:cNvPr>
          <p:cNvSpPr>
            <a:spLocks noGrp="1"/>
          </p:cNvSpPr>
          <p:nvPr>
            <p:ph type="dt" sz="half" idx="10"/>
          </p:nvPr>
        </p:nvSpPr>
        <p:spPr/>
        <p:txBody>
          <a:bodyPr/>
          <a:lstStyle/>
          <a:p>
            <a:fld id="{933EA3C2-DFDF-4B45-B73D-CA06A3FE0E85}" type="datetimeFigureOut">
              <a:rPr lang="en-US" smtClean="0"/>
              <a:t>9/27/2022</a:t>
            </a:fld>
            <a:endParaRPr lang="en-US"/>
          </a:p>
        </p:txBody>
      </p:sp>
      <p:sp>
        <p:nvSpPr>
          <p:cNvPr id="6" name="Footer Placeholder 5">
            <a:extLst>
              <a:ext uri="{FF2B5EF4-FFF2-40B4-BE49-F238E27FC236}">
                <a16:creationId xmlns:a16="http://schemas.microsoft.com/office/drawing/2014/main" id="{BB5A617E-5DC9-4FAC-8016-C116FAED4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85ED7-0B65-4135-A35A-334F51355AA3}"/>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375251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51217C-333F-45A2-BD95-EE5DBACF6C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EDCF7B-4391-41B5-AE03-75436DC29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184C2-9D27-4BFB-9506-55CBB551E1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EA3C2-DFDF-4B45-B73D-CA06A3FE0E85}" type="datetimeFigureOut">
              <a:rPr lang="en-US" smtClean="0"/>
              <a:t>9/27/2022</a:t>
            </a:fld>
            <a:endParaRPr lang="en-US"/>
          </a:p>
        </p:txBody>
      </p:sp>
      <p:sp>
        <p:nvSpPr>
          <p:cNvPr id="5" name="Footer Placeholder 4">
            <a:extLst>
              <a:ext uri="{FF2B5EF4-FFF2-40B4-BE49-F238E27FC236}">
                <a16:creationId xmlns:a16="http://schemas.microsoft.com/office/drawing/2014/main" id="{B64A8FCF-5A4C-4D9F-9091-D38B9BD7F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4D8AB5-F8FC-4979-BCD0-9D55ADD135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22948-5C47-4D0C-905C-93E51ED41AF9}" type="slidenum">
              <a:rPr lang="en-US" smtClean="0"/>
              <a:t>‹#›</a:t>
            </a:fld>
            <a:endParaRPr lang="en-US"/>
          </a:p>
        </p:txBody>
      </p:sp>
    </p:spTree>
    <p:extLst>
      <p:ext uri="{BB962C8B-B14F-4D97-AF65-F5344CB8AC3E}">
        <p14:creationId xmlns:p14="http://schemas.microsoft.com/office/powerpoint/2010/main" val="234379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1757-287C-43C4-BE50-213F8EAE568D}"/>
              </a:ext>
            </a:extLst>
          </p:cNvPr>
          <p:cNvSpPr>
            <a:spLocks noGrp="1"/>
          </p:cNvSpPr>
          <p:nvPr>
            <p:ph type="ctrTitle"/>
          </p:nvPr>
        </p:nvSpPr>
        <p:spPr/>
        <p:txBody>
          <a:bodyPr/>
          <a:lstStyle/>
          <a:p>
            <a:r>
              <a:rPr lang="en-US" dirty="0"/>
              <a:t>Background</a:t>
            </a:r>
          </a:p>
        </p:txBody>
      </p:sp>
      <p:sp>
        <p:nvSpPr>
          <p:cNvPr id="3" name="Subtitle 2">
            <a:extLst>
              <a:ext uri="{FF2B5EF4-FFF2-40B4-BE49-F238E27FC236}">
                <a16:creationId xmlns:a16="http://schemas.microsoft.com/office/drawing/2014/main" id="{55335897-D4BD-4712-A31C-3426010D8C16}"/>
              </a:ext>
            </a:extLst>
          </p:cNvPr>
          <p:cNvSpPr>
            <a:spLocks noGrp="1"/>
          </p:cNvSpPr>
          <p:nvPr>
            <p:ph type="subTitle" idx="1"/>
          </p:nvPr>
        </p:nvSpPr>
        <p:spPr/>
        <p:txBody>
          <a:bodyPr/>
          <a:lstStyle/>
          <a:p>
            <a:r>
              <a:rPr lang="en-US" dirty="0"/>
              <a:t>See the note below.</a:t>
            </a:r>
          </a:p>
        </p:txBody>
      </p:sp>
    </p:spTree>
    <p:extLst>
      <p:ext uri="{BB962C8B-B14F-4D97-AF65-F5344CB8AC3E}">
        <p14:creationId xmlns:p14="http://schemas.microsoft.com/office/powerpoint/2010/main" val="288614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4A4409-BF52-4412-8B55-0328EEDB58CE}"/>
              </a:ext>
            </a:extLst>
          </p:cNvPr>
          <p:cNvSpPr/>
          <p:nvPr/>
        </p:nvSpPr>
        <p:spPr>
          <a:xfrm>
            <a:off x="1676400" y="2440076"/>
            <a:ext cx="10199914" cy="1200329"/>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Cordia New" panose="020B0304020202020204" pitchFamily="34" charset="-34"/>
              </a:rPr>
              <a:t>An employee can have dependents. The dependent name, gender, date of birth, and the relationship of the employee and his/her dependent needs to be kept. Names of dependents for the same employee are unique. But different employees may have the same names for their dependents. Each dependent must be associated with exactly one employee.</a:t>
            </a:r>
            <a:endParaRPr lang="en-US" dirty="0"/>
          </a:p>
        </p:txBody>
      </p:sp>
      <p:sp>
        <p:nvSpPr>
          <p:cNvPr id="3" name="TextBox 2">
            <a:extLst>
              <a:ext uri="{FF2B5EF4-FFF2-40B4-BE49-F238E27FC236}">
                <a16:creationId xmlns:a16="http://schemas.microsoft.com/office/drawing/2014/main" id="{CA37D4D7-9124-4263-9931-E55AC9CA95B8}"/>
              </a:ext>
            </a:extLst>
          </p:cNvPr>
          <p:cNvSpPr txBox="1"/>
          <p:nvPr/>
        </p:nvSpPr>
        <p:spPr>
          <a:xfrm>
            <a:off x="1676400" y="1611086"/>
            <a:ext cx="2393732" cy="461665"/>
          </a:xfrm>
          <a:prstGeom prst="rect">
            <a:avLst/>
          </a:prstGeom>
          <a:noFill/>
        </p:spPr>
        <p:txBody>
          <a:bodyPr wrap="none" rtlCol="0">
            <a:spAutoFit/>
          </a:bodyPr>
          <a:lstStyle/>
          <a:p>
            <a:r>
              <a:rPr lang="en-US" sz="2400" dirty="0"/>
              <a:t>WK4_Practice_ER</a:t>
            </a:r>
          </a:p>
        </p:txBody>
      </p:sp>
    </p:spTree>
    <p:extLst>
      <p:ext uri="{BB962C8B-B14F-4D97-AF65-F5344CB8AC3E}">
        <p14:creationId xmlns:p14="http://schemas.microsoft.com/office/powerpoint/2010/main" val="138613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55">
            <a:extLst>
              <a:ext uri="{FF2B5EF4-FFF2-40B4-BE49-F238E27FC236}">
                <a16:creationId xmlns:a16="http://schemas.microsoft.com/office/drawing/2014/main" id="{4ADD6BA6-7588-47D3-A86E-BC94DA17BD22}"/>
              </a:ext>
            </a:extLst>
          </p:cNvPr>
          <p:cNvSpPr>
            <a:spLocks noChangeArrowheads="1"/>
          </p:cNvSpPr>
          <p:nvPr/>
        </p:nvSpPr>
        <p:spPr bwMode="auto">
          <a:xfrm>
            <a:off x="6400800" y="3048000"/>
            <a:ext cx="1214438" cy="8334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Work_on</a:t>
            </a:r>
            <a:endParaRPr lang="en-US" altLang="en-US" sz="1600" dirty="0">
              <a:latin typeface="Comic Sans MS" panose="030F0702030302020204" pitchFamily="66" charset="0"/>
            </a:endParaRPr>
          </a:p>
        </p:txBody>
      </p:sp>
      <p:sp>
        <p:nvSpPr>
          <p:cNvPr id="54275" name="Rectangle 57">
            <a:extLst>
              <a:ext uri="{FF2B5EF4-FFF2-40B4-BE49-F238E27FC236}">
                <a16:creationId xmlns:a16="http://schemas.microsoft.com/office/drawing/2014/main" id="{4D243587-90AB-469E-880E-F0CE8CF05CF2}"/>
              </a:ext>
            </a:extLst>
          </p:cNvPr>
          <p:cNvSpPr>
            <a:spLocks noChangeArrowheads="1"/>
          </p:cNvSpPr>
          <p:nvPr/>
        </p:nvSpPr>
        <p:spPr bwMode="auto">
          <a:xfrm>
            <a:off x="8458200" y="3886200"/>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6" name="Text Box 58">
            <a:extLst>
              <a:ext uri="{FF2B5EF4-FFF2-40B4-BE49-F238E27FC236}">
                <a16:creationId xmlns:a16="http://schemas.microsoft.com/office/drawing/2014/main" id="{90F36F85-636F-4FAF-8A6B-452F4F2A2875}"/>
              </a:ext>
            </a:extLst>
          </p:cNvPr>
          <p:cNvSpPr txBox="1">
            <a:spLocks noChangeArrowheads="1"/>
          </p:cNvSpPr>
          <p:nvPr/>
        </p:nvSpPr>
        <p:spPr bwMode="auto">
          <a:xfrm>
            <a:off x="8534400" y="4011613"/>
            <a:ext cx="1117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PROJECTS</a:t>
            </a:r>
          </a:p>
        </p:txBody>
      </p:sp>
      <p:sp>
        <p:nvSpPr>
          <p:cNvPr id="54277" name="Oval 59">
            <a:extLst>
              <a:ext uri="{FF2B5EF4-FFF2-40B4-BE49-F238E27FC236}">
                <a16:creationId xmlns:a16="http://schemas.microsoft.com/office/drawing/2014/main" id="{32654A40-09EB-4E0A-BCEB-85B9DF335691}"/>
              </a:ext>
            </a:extLst>
          </p:cNvPr>
          <p:cNvSpPr>
            <a:spLocks noChangeArrowheads="1"/>
          </p:cNvSpPr>
          <p:nvPr/>
        </p:nvSpPr>
        <p:spPr bwMode="auto">
          <a:xfrm>
            <a:off x="7772400" y="472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8" name="Oval 60">
            <a:extLst>
              <a:ext uri="{FF2B5EF4-FFF2-40B4-BE49-F238E27FC236}">
                <a16:creationId xmlns:a16="http://schemas.microsoft.com/office/drawing/2014/main" id="{916BBEDB-13C6-4B81-A5BE-D962668C129C}"/>
              </a:ext>
            </a:extLst>
          </p:cNvPr>
          <p:cNvSpPr>
            <a:spLocks noChangeArrowheads="1"/>
          </p:cNvSpPr>
          <p:nvPr/>
        </p:nvSpPr>
        <p:spPr bwMode="auto">
          <a:xfrm>
            <a:off x="8305800" y="5257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9" name="Text Box 62">
            <a:extLst>
              <a:ext uri="{FF2B5EF4-FFF2-40B4-BE49-F238E27FC236}">
                <a16:creationId xmlns:a16="http://schemas.microsoft.com/office/drawing/2014/main" id="{2717514C-7E99-4CF2-AD3C-7B072CFC3014}"/>
              </a:ext>
            </a:extLst>
          </p:cNvPr>
          <p:cNvSpPr txBox="1">
            <a:spLocks noChangeArrowheads="1"/>
          </p:cNvSpPr>
          <p:nvPr/>
        </p:nvSpPr>
        <p:spPr bwMode="auto">
          <a:xfrm>
            <a:off x="7848600" y="472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4280" name="Text Box 63">
            <a:extLst>
              <a:ext uri="{FF2B5EF4-FFF2-40B4-BE49-F238E27FC236}">
                <a16:creationId xmlns:a16="http://schemas.microsoft.com/office/drawing/2014/main" id="{FC12D5E8-2A12-4416-AE2A-0F2ED392D0B4}"/>
              </a:ext>
            </a:extLst>
          </p:cNvPr>
          <p:cNvSpPr txBox="1">
            <a:spLocks noChangeArrowheads="1"/>
          </p:cNvSpPr>
          <p:nvPr/>
        </p:nvSpPr>
        <p:spPr bwMode="auto">
          <a:xfrm>
            <a:off x="8305801" y="53340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4300" name="AutoShape 86">
            <a:extLst>
              <a:ext uri="{FF2B5EF4-FFF2-40B4-BE49-F238E27FC236}">
                <a16:creationId xmlns:a16="http://schemas.microsoft.com/office/drawing/2014/main" id="{97CD4C6A-AE7D-4ABB-B306-F95761104008}"/>
              </a:ext>
            </a:extLst>
          </p:cNvPr>
          <p:cNvSpPr>
            <a:spLocks noChangeArrowheads="1"/>
          </p:cNvSpPr>
          <p:nvPr/>
        </p:nvSpPr>
        <p:spPr bwMode="auto">
          <a:xfrm>
            <a:off x="2376489" y="3335339"/>
            <a:ext cx="1830387" cy="657225"/>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1" name="Text Box 87">
            <a:extLst>
              <a:ext uri="{FF2B5EF4-FFF2-40B4-BE49-F238E27FC236}">
                <a16:creationId xmlns:a16="http://schemas.microsoft.com/office/drawing/2014/main" id="{FCF4AFE5-9DC4-4B2F-8BD1-8D29F15079B9}"/>
              </a:ext>
            </a:extLst>
          </p:cNvPr>
          <p:cNvSpPr txBox="1">
            <a:spLocks noChangeArrowheads="1"/>
          </p:cNvSpPr>
          <p:nvPr/>
        </p:nvSpPr>
        <p:spPr bwMode="auto">
          <a:xfrm>
            <a:off x="2687639" y="3444876"/>
            <a:ext cx="1484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supervisions</a:t>
            </a:r>
          </a:p>
        </p:txBody>
      </p:sp>
      <p:sp>
        <p:nvSpPr>
          <p:cNvPr id="54302" name="Line 88">
            <a:extLst>
              <a:ext uri="{FF2B5EF4-FFF2-40B4-BE49-F238E27FC236}">
                <a16:creationId xmlns:a16="http://schemas.microsoft.com/office/drawing/2014/main" id="{CEF9576D-D00B-4EE8-851C-0CB401CE1B81}"/>
              </a:ext>
            </a:extLst>
          </p:cNvPr>
          <p:cNvSpPr>
            <a:spLocks noChangeShapeType="1"/>
          </p:cNvSpPr>
          <p:nvPr/>
        </p:nvSpPr>
        <p:spPr bwMode="auto">
          <a:xfrm flipV="1">
            <a:off x="24384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Line 89">
            <a:extLst>
              <a:ext uri="{FF2B5EF4-FFF2-40B4-BE49-F238E27FC236}">
                <a16:creationId xmlns:a16="http://schemas.microsoft.com/office/drawing/2014/main" id="{AAC65A55-3818-432C-94DD-CE5DF7F3063F}"/>
              </a:ext>
            </a:extLst>
          </p:cNvPr>
          <p:cNvSpPr>
            <a:spLocks noChangeShapeType="1"/>
          </p:cNvSpPr>
          <p:nvPr/>
        </p:nvSpPr>
        <p:spPr bwMode="auto">
          <a:xfrm>
            <a:off x="3505201" y="3048000"/>
            <a:ext cx="728663"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04" name="Rectangle 90">
            <a:extLst>
              <a:ext uri="{FF2B5EF4-FFF2-40B4-BE49-F238E27FC236}">
                <a16:creationId xmlns:a16="http://schemas.microsoft.com/office/drawing/2014/main" id="{D4D56962-B684-4897-8A2E-123289703A17}"/>
              </a:ext>
            </a:extLst>
          </p:cNvPr>
          <p:cNvSpPr>
            <a:spLocks noChangeArrowheads="1"/>
          </p:cNvSpPr>
          <p:nvPr/>
        </p:nvSpPr>
        <p:spPr bwMode="auto">
          <a:xfrm>
            <a:off x="2590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5" name="Text Box 91">
            <a:extLst>
              <a:ext uri="{FF2B5EF4-FFF2-40B4-BE49-F238E27FC236}">
                <a16:creationId xmlns:a16="http://schemas.microsoft.com/office/drawing/2014/main" id="{1CE61E9D-F6C2-4EC0-80BB-BCAAF13A5C09}"/>
              </a:ext>
            </a:extLst>
          </p:cNvPr>
          <p:cNvSpPr txBox="1">
            <a:spLocks noChangeArrowheads="1"/>
          </p:cNvSpPr>
          <p:nvPr/>
        </p:nvSpPr>
        <p:spPr bwMode="auto">
          <a:xfrm>
            <a:off x="2590801"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54306" name="Oval 92">
            <a:extLst>
              <a:ext uri="{FF2B5EF4-FFF2-40B4-BE49-F238E27FC236}">
                <a16:creationId xmlns:a16="http://schemas.microsoft.com/office/drawing/2014/main" id="{AEC9C429-0BE7-41FF-80F7-6E5C135E33C2}"/>
              </a:ext>
            </a:extLst>
          </p:cNvPr>
          <p:cNvSpPr>
            <a:spLocks noChangeArrowheads="1"/>
          </p:cNvSpPr>
          <p:nvPr/>
        </p:nvSpPr>
        <p:spPr bwMode="auto">
          <a:xfrm>
            <a:off x="1828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7" name="Text Box 93">
            <a:extLst>
              <a:ext uri="{FF2B5EF4-FFF2-40B4-BE49-F238E27FC236}">
                <a16:creationId xmlns:a16="http://schemas.microsoft.com/office/drawing/2014/main" id="{3E9D9E29-339C-4383-93B8-12144FCCD611}"/>
              </a:ext>
            </a:extLst>
          </p:cNvPr>
          <p:cNvSpPr txBox="1">
            <a:spLocks noChangeArrowheads="1"/>
          </p:cNvSpPr>
          <p:nvPr/>
        </p:nvSpPr>
        <p:spPr bwMode="auto">
          <a:xfrm>
            <a:off x="1905001" y="2057401"/>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54308" name="Line 94">
            <a:extLst>
              <a:ext uri="{FF2B5EF4-FFF2-40B4-BE49-F238E27FC236}">
                <a16:creationId xmlns:a16="http://schemas.microsoft.com/office/drawing/2014/main" id="{F4F9174C-5D65-4053-8FA6-85153855A102}"/>
              </a:ext>
            </a:extLst>
          </p:cNvPr>
          <p:cNvSpPr>
            <a:spLocks noChangeShapeType="1"/>
          </p:cNvSpPr>
          <p:nvPr/>
        </p:nvSpPr>
        <p:spPr bwMode="auto">
          <a:xfrm flipH="1" flipV="1">
            <a:off x="2362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Oval 95">
            <a:extLst>
              <a:ext uri="{FF2B5EF4-FFF2-40B4-BE49-F238E27FC236}">
                <a16:creationId xmlns:a16="http://schemas.microsoft.com/office/drawing/2014/main" id="{093CE86E-25C7-407D-A05F-9DDEC5839870}"/>
              </a:ext>
            </a:extLst>
          </p:cNvPr>
          <p:cNvSpPr>
            <a:spLocks noChangeArrowheads="1"/>
          </p:cNvSpPr>
          <p:nvPr/>
        </p:nvSpPr>
        <p:spPr bwMode="auto">
          <a:xfrm>
            <a:off x="1905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10" name="Text Box 96">
            <a:extLst>
              <a:ext uri="{FF2B5EF4-FFF2-40B4-BE49-F238E27FC236}">
                <a16:creationId xmlns:a16="http://schemas.microsoft.com/office/drawing/2014/main" id="{B2929FC0-1FA0-43D5-BA00-BFFB0F8878E6}"/>
              </a:ext>
            </a:extLst>
          </p:cNvPr>
          <p:cNvSpPr txBox="1">
            <a:spLocks noChangeArrowheads="1"/>
          </p:cNvSpPr>
          <p:nvPr/>
        </p:nvSpPr>
        <p:spPr bwMode="auto">
          <a:xfrm>
            <a:off x="2117726"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54311" name="Oval 97">
            <a:extLst>
              <a:ext uri="{FF2B5EF4-FFF2-40B4-BE49-F238E27FC236}">
                <a16:creationId xmlns:a16="http://schemas.microsoft.com/office/drawing/2014/main" id="{9DBFAFA9-7D70-4C60-AB8C-A00D03C6770D}"/>
              </a:ext>
            </a:extLst>
          </p:cNvPr>
          <p:cNvSpPr>
            <a:spLocks noChangeArrowheads="1"/>
          </p:cNvSpPr>
          <p:nvPr/>
        </p:nvSpPr>
        <p:spPr bwMode="auto">
          <a:xfrm>
            <a:off x="2133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12" name="Text Box 98">
            <a:extLst>
              <a:ext uri="{FF2B5EF4-FFF2-40B4-BE49-F238E27FC236}">
                <a16:creationId xmlns:a16="http://schemas.microsoft.com/office/drawing/2014/main" id="{03090DF2-A576-43E5-9142-98B3066D6D2A}"/>
              </a:ext>
            </a:extLst>
          </p:cNvPr>
          <p:cNvSpPr txBox="1">
            <a:spLocks noChangeArrowheads="1"/>
          </p:cNvSpPr>
          <p:nvPr/>
        </p:nvSpPr>
        <p:spPr bwMode="auto">
          <a:xfrm>
            <a:off x="2270125" y="900114"/>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54313" name="Line 114">
            <a:extLst>
              <a:ext uri="{FF2B5EF4-FFF2-40B4-BE49-F238E27FC236}">
                <a16:creationId xmlns:a16="http://schemas.microsoft.com/office/drawing/2014/main" id="{05418319-DF73-4BBE-A052-6DF451CBC30A}"/>
              </a:ext>
            </a:extLst>
          </p:cNvPr>
          <p:cNvSpPr>
            <a:spLocks noChangeShapeType="1"/>
          </p:cNvSpPr>
          <p:nvPr/>
        </p:nvSpPr>
        <p:spPr bwMode="auto">
          <a:xfrm flipH="1" flipV="1">
            <a:off x="2514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4" name="Line 115">
            <a:extLst>
              <a:ext uri="{FF2B5EF4-FFF2-40B4-BE49-F238E27FC236}">
                <a16:creationId xmlns:a16="http://schemas.microsoft.com/office/drawing/2014/main" id="{BAEE3834-008C-4EEB-9C3C-4343269A8FC4}"/>
              </a:ext>
            </a:extLst>
          </p:cNvPr>
          <p:cNvSpPr>
            <a:spLocks noChangeShapeType="1"/>
          </p:cNvSpPr>
          <p:nvPr/>
        </p:nvSpPr>
        <p:spPr bwMode="auto">
          <a:xfrm flipH="1" flipV="1">
            <a:off x="2743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Text Box 116">
            <a:extLst>
              <a:ext uri="{FF2B5EF4-FFF2-40B4-BE49-F238E27FC236}">
                <a16:creationId xmlns:a16="http://schemas.microsoft.com/office/drawing/2014/main" id="{3147E842-FDDA-48B9-AEC0-8A8D5E220744}"/>
              </a:ext>
            </a:extLst>
          </p:cNvPr>
          <p:cNvSpPr txBox="1">
            <a:spLocks noChangeArrowheads="1"/>
          </p:cNvSpPr>
          <p:nvPr/>
        </p:nvSpPr>
        <p:spPr bwMode="auto">
          <a:xfrm>
            <a:off x="3733800" y="2990851"/>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supervisee</a:t>
            </a:r>
          </a:p>
        </p:txBody>
      </p:sp>
      <p:sp>
        <p:nvSpPr>
          <p:cNvPr id="54316" name="Text Box 117">
            <a:extLst>
              <a:ext uri="{FF2B5EF4-FFF2-40B4-BE49-F238E27FC236}">
                <a16:creationId xmlns:a16="http://schemas.microsoft.com/office/drawing/2014/main" id="{91961059-4DEB-464B-B0E7-19D71D0253A7}"/>
              </a:ext>
            </a:extLst>
          </p:cNvPr>
          <p:cNvSpPr txBox="1">
            <a:spLocks noChangeArrowheads="1"/>
          </p:cNvSpPr>
          <p:nvPr/>
        </p:nvSpPr>
        <p:spPr bwMode="auto">
          <a:xfrm>
            <a:off x="1828800" y="3200401"/>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supervisor</a:t>
            </a:r>
          </a:p>
        </p:txBody>
      </p:sp>
      <p:sp>
        <p:nvSpPr>
          <p:cNvPr id="54317" name="Line 118">
            <a:extLst>
              <a:ext uri="{FF2B5EF4-FFF2-40B4-BE49-F238E27FC236}">
                <a16:creationId xmlns:a16="http://schemas.microsoft.com/office/drawing/2014/main" id="{60B100F5-8FC4-4884-A661-33E8EBB96910}"/>
              </a:ext>
            </a:extLst>
          </p:cNvPr>
          <p:cNvSpPr>
            <a:spLocks noChangeShapeType="1"/>
          </p:cNvSpPr>
          <p:nvPr/>
        </p:nvSpPr>
        <p:spPr bwMode="auto">
          <a:xfrm flipH="1">
            <a:off x="8229600" y="4343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8" name="Line 119">
            <a:extLst>
              <a:ext uri="{FF2B5EF4-FFF2-40B4-BE49-F238E27FC236}">
                <a16:creationId xmlns:a16="http://schemas.microsoft.com/office/drawing/2014/main" id="{BFB02DBE-1473-48C7-9274-1385E1817000}"/>
              </a:ext>
            </a:extLst>
          </p:cNvPr>
          <p:cNvSpPr>
            <a:spLocks noChangeShapeType="1"/>
          </p:cNvSpPr>
          <p:nvPr/>
        </p:nvSpPr>
        <p:spPr bwMode="auto">
          <a:xfrm flipH="1">
            <a:off x="8839200" y="43434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9" name="Line 121">
            <a:extLst>
              <a:ext uri="{FF2B5EF4-FFF2-40B4-BE49-F238E27FC236}">
                <a16:creationId xmlns:a16="http://schemas.microsoft.com/office/drawing/2014/main" id="{EFDD1593-6E0F-49B0-A152-8672416694CA}"/>
              </a:ext>
            </a:extLst>
          </p:cNvPr>
          <p:cNvSpPr>
            <a:spLocks noChangeShapeType="1"/>
          </p:cNvSpPr>
          <p:nvPr/>
        </p:nvSpPr>
        <p:spPr bwMode="auto">
          <a:xfrm>
            <a:off x="3886200" y="2819400"/>
            <a:ext cx="2514600" cy="6096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0" name="Line 122">
            <a:extLst>
              <a:ext uri="{FF2B5EF4-FFF2-40B4-BE49-F238E27FC236}">
                <a16:creationId xmlns:a16="http://schemas.microsoft.com/office/drawing/2014/main" id="{42FDC434-84FB-4DE6-AA8B-AD007B2CCE4C}"/>
              </a:ext>
            </a:extLst>
          </p:cNvPr>
          <p:cNvSpPr>
            <a:spLocks noChangeShapeType="1"/>
          </p:cNvSpPr>
          <p:nvPr/>
        </p:nvSpPr>
        <p:spPr bwMode="auto">
          <a:xfrm>
            <a:off x="7543800" y="3429000"/>
            <a:ext cx="914400" cy="4572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1" name="Oval 123">
            <a:extLst>
              <a:ext uri="{FF2B5EF4-FFF2-40B4-BE49-F238E27FC236}">
                <a16:creationId xmlns:a16="http://schemas.microsoft.com/office/drawing/2014/main" id="{F2DF1393-B7D2-4DAF-9A12-BB3E753B3734}"/>
              </a:ext>
            </a:extLst>
          </p:cNvPr>
          <p:cNvSpPr>
            <a:spLocks noChangeArrowheads="1"/>
          </p:cNvSpPr>
          <p:nvPr/>
        </p:nvSpPr>
        <p:spPr bwMode="auto">
          <a:xfrm>
            <a:off x="6781800" y="4267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22" name="Text Box 124">
            <a:extLst>
              <a:ext uri="{FF2B5EF4-FFF2-40B4-BE49-F238E27FC236}">
                <a16:creationId xmlns:a16="http://schemas.microsoft.com/office/drawing/2014/main" id="{F444E8F6-ADF1-4E66-BB3D-CE5193BB8CDB}"/>
              </a:ext>
            </a:extLst>
          </p:cNvPr>
          <p:cNvSpPr txBox="1">
            <a:spLocks noChangeArrowheads="1"/>
          </p:cNvSpPr>
          <p:nvPr/>
        </p:nvSpPr>
        <p:spPr bwMode="auto">
          <a:xfrm>
            <a:off x="6781800" y="4343400"/>
            <a:ext cx="738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HOURS</a:t>
            </a:r>
          </a:p>
        </p:txBody>
      </p:sp>
      <p:sp>
        <p:nvSpPr>
          <p:cNvPr id="54323" name="Line 125">
            <a:extLst>
              <a:ext uri="{FF2B5EF4-FFF2-40B4-BE49-F238E27FC236}">
                <a16:creationId xmlns:a16="http://schemas.microsoft.com/office/drawing/2014/main" id="{73728A6E-2C88-4873-A2D5-76857AF37F0E}"/>
              </a:ext>
            </a:extLst>
          </p:cNvPr>
          <p:cNvSpPr>
            <a:spLocks noChangeShapeType="1"/>
          </p:cNvSpPr>
          <p:nvPr/>
        </p:nvSpPr>
        <p:spPr bwMode="auto">
          <a:xfrm>
            <a:off x="7010400" y="38862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4" name="AutoShape 126">
            <a:extLst>
              <a:ext uri="{FF2B5EF4-FFF2-40B4-BE49-F238E27FC236}">
                <a16:creationId xmlns:a16="http://schemas.microsoft.com/office/drawing/2014/main" id="{C1C142DB-17DC-493F-A89D-B4C5A97F5B25}"/>
              </a:ext>
            </a:extLst>
          </p:cNvPr>
          <p:cNvSpPr>
            <a:spLocks noChangeArrowheads="1"/>
          </p:cNvSpPr>
          <p:nvPr/>
        </p:nvSpPr>
        <p:spPr bwMode="auto">
          <a:xfrm>
            <a:off x="8382000" y="2595564"/>
            <a:ext cx="1214438" cy="833437"/>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Controls</a:t>
            </a:r>
          </a:p>
        </p:txBody>
      </p:sp>
      <p:sp>
        <p:nvSpPr>
          <p:cNvPr id="54325" name="Line 127">
            <a:extLst>
              <a:ext uri="{FF2B5EF4-FFF2-40B4-BE49-F238E27FC236}">
                <a16:creationId xmlns:a16="http://schemas.microsoft.com/office/drawing/2014/main" id="{6E0AF7F8-A2D1-4F5C-BF79-80B836C3C40D}"/>
              </a:ext>
            </a:extLst>
          </p:cNvPr>
          <p:cNvSpPr>
            <a:spLocks noChangeShapeType="1"/>
          </p:cNvSpPr>
          <p:nvPr/>
        </p:nvSpPr>
        <p:spPr bwMode="auto">
          <a:xfrm>
            <a:off x="8991600" y="3429000"/>
            <a:ext cx="0" cy="45720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326" name="Line 128">
            <a:extLst>
              <a:ext uri="{FF2B5EF4-FFF2-40B4-BE49-F238E27FC236}">
                <a16:creationId xmlns:a16="http://schemas.microsoft.com/office/drawing/2014/main" id="{B7D775ED-38F5-4D94-B344-3DC429178F9A}"/>
              </a:ext>
            </a:extLst>
          </p:cNvPr>
          <p:cNvSpPr>
            <a:spLocks noChangeShapeType="1"/>
          </p:cNvSpPr>
          <p:nvPr/>
        </p:nvSpPr>
        <p:spPr bwMode="auto">
          <a:xfrm>
            <a:off x="8991600" y="2286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7" name="Rectangle 129">
            <a:extLst>
              <a:ext uri="{FF2B5EF4-FFF2-40B4-BE49-F238E27FC236}">
                <a16:creationId xmlns:a16="http://schemas.microsoft.com/office/drawing/2014/main" id="{C4241DAF-FF5F-4D61-9F33-C9CC9F13EF4C}"/>
              </a:ext>
            </a:extLst>
          </p:cNvPr>
          <p:cNvSpPr>
            <a:spLocks noChangeArrowheads="1"/>
          </p:cNvSpPr>
          <p:nvPr/>
        </p:nvSpPr>
        <p:spPr bwMode="auto">
          <a:xfrm>
            <a:off x="8458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28" name="Text Box 130">
            <a:extLst>
              <a:ext uri="{FF2B5EF4-FFF2-40B4-BE49-F238E27FC236}">
                <a16:creationId xmlns:a16="http://schemas.microsoft.com/office/drawing/2014/main" id="{CE3960C7-56E9-4EE4-B696-323A754D2439}"/>
              </a:ext>
            </a:extLst>
          </p:cNvPr>
          <p:cNvSpPr txBox="1">
            <a:spLocks noChangeArrowheads="1"/>
          </p:cNvSpPr>
          <p:nvPr/>
        </p:nvSpPr>
        <p:spPr bwMode="auto">
          <a:xfrm>
            <a:off x="8534401"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54329" name="Oval 131">
            <a:extLst>
              <a:ext uri="{FF2B5EF4-FFF2-40B4-BE49-F238E27FC236}">
                <a16:creationId xmlns:a16="http://schemas.microsoft.com/office/drawing/2014/main" id="{5A88EFCD-F3DB-4AE4-A50C-2ECBA2B03BE2}"/>
              </a:ext>
            </a:extLst>
          </p:cNvPr>
          <p:cNvSpPr>
            <a:spLocks noChangeArrowheads="1"/>
          </p:cNvSpPr>
          <p:nvPr/>
        </p:nvSpPr>
        <p:spPr bwMode="auto">
          <a:xfrm>
            <a:off x="8001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30" name="Oval 132">
            <a:extLst>
              <a:ext uri="{FF2B5EF4-FFF2-40B4-BE49-F238E27FC236}">
                <a16:creationId xmlns:a16="http://schemas.microsoft.com/office/drawing/2014/main" id="{7C0D3794-4AC4-4D40-823C-9FB1FB59BFB9}"/>
              </a:ext>
            </a:extLst>
          </p:cNvPr>
          <p:cNvSpPr>
            <a:spLocks noChangeArrowheads="1"/>
          </p:cNvSpPr>
          <p:nvPr/>
        </p:nvSpPr>
        <p:spPr bwMode="auto">
          <a:xfrm>
            <a:off x="8839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31" name="Text Box 134">
            <a:extLst>
              <a:ext uri="{FF2B5EF4-FFF2-40B4-BE49-F238E27FC236}">
                <a16:creationId xmlns:a16="http://schemas.microsoft.com/office/drawing/2014/main" id="{5C9BFEE5-D6CB-4F51-A380-1C364CB78345}"/>
              </a:ext>
            </a:extLst>
          </p:cNvPr>
          <p:cNvSpPr txBox="1">
            <a:spLocks noChangeArrowheads="1"/>
          </p:cNvSpPr>
          <p:nvPr/>
        </p:nvSpPr>
        <p:spPr bwMode="auto">
          <a:xfrm>
            <a:off x="8077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4332" name="Text Box 135">
            <a:extLst>
              <a:ext uri="{FF2B5EF4-FFF2-40B4-BE49-F238E27FC236}">
                <a16:creationId xmlns:a16="http://schemas.microsoft.com/office/drawing/2014/main" id="{863F9BD6-47EC-4D42-93ED-D30CBB4BF6F4}"/>
              </a:ext>
            </a:extLst>
          </p:cNvPr>
          <p:cNvSpPr txBox="1">
            <a:spLocks noChangeArrowheads="1"/>
          </p:cNvSpPr>
          <p:nvPr/>
        </p:nvSpPr>
        <p:spPr bwMode="auto">
          <a:xfrm>
            <a:off x="8839201"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4333" name="Line 138">
            <a:extLst>
              <a:ext uri="{FF2B5EF4-FFF2-40B4-BE49-F238E27FC236}">
                <a16:creationId xmlns:a16="http://schemas.microsoft.com/office/drawing/2014/main" id="{FF4EFB95-F5DE-40C6-BF55-75EB388BBEB1}"/>
              </a:ext>
            </a:extLst>
          </p:cNvPr>
          <p:cNvSpPr>
            <a:spLocks noChangeShapeType="1"/>
          </p:cNvSpPr>
          <p:nvPr/>
        </p:nvSpPr>
        <p:spPr bwMode="auto">
          <a:xfrm flipV="1">
            <a:off x="9220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4" name="Line 140">
            <a:extLst>
              <a:ext uri="{FF2B5EF4-FFF2-40B4-BE49-F238E27FC236}">
                <a16:creationId xmlns:a16="http://schemas.microsoft.com/office/drawing/2014/main" id="{12888B74-1F84-43E0-9780-122B86774879}"/>
              </a:ext>
            </a:extLst>
          </p:cNvPr>
          <p:cNvSpPr>
            <a:spLocks noChangeShapeType="1"/>
          </p:cNvSpPr>
          <p:nvPr/>
        </p:nvSpPr>
        <p:spPr bwMode="auto">
          <a:xfrm flipH="1" flipV="1">
            <a:off x="8534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5" name="AutoShape 145">
            <a:extLst>
              <a:ext uri="{FF2B5EF4-FFF2-40B4-BE49-F238E27FC236}">
                <a16:creationId xmlns:a16="http://schemas.microsoft.com/office/drawing/2014/main" id="{E396FF1C-49DA-415B-9A52-998486D4E446}"/>
              </a:ext>
            </a:extLst>
          </p:cNvPr>
          <p:cNvSpPr>
            <a:spLocks noChangeArrowheads="1"/>
          </p:cNvSpPr>
          <p:nvPr/>
        </p:nvSpPr>
        <p:spPr bwMode="auto">
          <a:xfrm>
            <a:off x="5791200" y="2514600"/>
            <a:ext cx="1214438" cy="6048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manages</a:t>
            </a:r>
          </a:p>
        </p:txBody>
      </p:sp>
      <p:sp>
        <p:nvSpPr>
          <p:cNvPr id="54336" name="Line 146">
            <a:extLst>
              <a:ext uri="{FF2B5EF4-FFF2-40B4-BE49-F238E27FC236}">
                <a16:creationId xmlns:a16="http://schemas.microsoft.com/office/drawing/2014/main" id="{C30436D1-6D4F-4841-BA86-CB0877894D6C}"/>
              </a:ext>
            </a:extLst>
          </p:cNvPr>
          <p:cNvSpPr>
            <a:spLocks noChangeShapeType="1"/>
          </p:cNvSpPr>
          <p:nvPr/>
        </p:nvSpPr>
        <p:spPr bwMode="auto">
          <a:xfrm>
            <a:off x="3886200" y="2743200"/>
            <a:ext cx="1905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37" name="Line 147">
            <a:extLst>
              <a:ext uri="{FF2B5EF4-FFF2-40B4-BE49-F238E27FC236}">
                <a16:creationId xmlns:a16="http://schemas.microsoft.com/office/drawing/2014/main" id="{59ABF27C-B5D4-40C1-AB96-DA3665169C2E}"/>
              </a:ext>
            </a:extLst>
          </p:cNvPr>
          <p:cNvSpPr>
            <a:spLocks noChangeShapeType="1"/>
          </p:cNvSpPr>
          <p:nvPr/>
        </p:nvSpPr>
        <p:spPr bwMode="auto">
          <a:xfrm flipH="1">
            <a:off x="7010400" y="2286000"/>
            <a:ext cx="1447800" cy="5334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38" name="Text Box 148">
            <a:extLst>
              <a:ext uri="{FF2B5EF4-FFF2-40B4-BE49-F238E27FC236}">
                <a16:creationId xmlns:a16="http://schemas.microsoft.com/office/drawing/2014/main" id="{ECEE41CB-EF99-433F-930E-F1FE15E18D15}"/>
              </a:ext>
            </a:extLst>
          </p:cNvPr>
          <p:cNvSpPr txBox="1">
            <a:spLocks noChangeArrowheads="1"/>
          </p:cNvSpPr>
          <p:nvPr/>
        </p:nvSpPr>
        <p:spPr bwMode="auto">
          <a:xfrm>
            <a:off x="5867401" y="1981200"/>
            <a:ext cx="1090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StARTDATE</a:t>
            </a:r>
          </a:p>
        </p:txBody>
      </p:sp>
      <p:sp>
        <p:nvSpPr>
          <p:cNvPr id="54339" name="Oval 149">
            <a:extLst>
              <a:ext uri="{FF2B5EF4-FFF2-40B4-BE49-F238E27FC236}">
                <a16:creationId xmlns:a16="http://schemas.microsoft.com/office/drawing/2014/main" id="{3DE211C7-384D-4338-8FE5-0F5A88BD3F43}"/>
              </a:ext>
            </a:extLst>
          </p:cNvPr>
          <p:cNvSpPr>
            <a:spLocks noChangeArrowheads="1"/>
          </p:cNvSpPr>
          <p:nvPr/>
        </p:nvSpPr>
        <p:spPr bwMode="auto">
          <a:xfrm>
            <a:off x="5791200" y="1981200"/>
            <a:ext cx="1295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40" name="Line 150">
            <a:extLst>
              <a:ext uri="{FF2B5EF4-FFF2-40B4-BE49-F238E27FC236}">
                <a16:creationId xmlns:a16="http://schemas.microsoft.com/office/drawing/2014/main" id="{513B2AD2-1B97-4FC0-A137-0BE34614E447}"/>
              </a:ext>
            </a:extLst>
          </p:cNvPr>
          <p:cNvSpPr>
            <a:spLocks noChangeShapeType="1"/>
          </p:cNvSpPr>
          <p:nvPr/>
        </p:nvSpPr>
        <p:spPr bwMode="auto">
          <a:xfrm>
            <a:off x="6400800" y="2286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1" name="AutoShape 151">
            <a:extLst>
              <a:ext uri="{FF2B5EF4-FFF2-40B4-BE49-F238E27FC236}">
                <a16:creationId xmlns:a16="http://schemas.microsoft.com/office/drawing/2014/main" id="{212B2580-0344-4D83-9BD7-0AD4794040E7}"/>
              </a:ext>
            </a:extLst>
          </p:cNvPr>
          <p:cNvSpPr>
            <a:spLocks noChangeArrowheads="1"/>
          </p:cNvSpPr>
          <p:nvPr/>
        </p:nvSpPr>
        <p:spPr bwMode="auto">
          <a:xfrm>
            <a:off x="6248401" y="1219200"/>
            <a:ext cx="1446213" cy="6810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Work_for</a:t>
            </a:r>
            <a:endParaRPr lang="en-US" altLang="en-US" sz="1600" dirty="0">
              <a:latin typeface="Comic Sans MS" panose="030F0702030302020204" pitchFamily="66" charset="0"/>
            </a:endParaRPr>
          </a:p>
        </p:txBody>
      </p:sp>
      <p:sp>
        <p:nvSpPr>
          <p:cNvPr id="54342" name="Line 152">
            <a:extLst>
              <a:ext uri="{FF2B5EF4-FFF2-40B4-BE49-F238E27FC236}">
                <a16:creationId xmlns:a16="http://schemas.microsoft.com/office/drawing/2014/main" id="{4958E411-943F-4DD0-A12D-FBE910C85BC1}"/>
              </a:ext>
            </a:extLst>
          </p:cNvPr>
          <p:cNvSpPr>
            <a:spLocks noChangeShapeType="1"/>
          </p:cNvSpPr>
          <p:nvPr/>
        </p:nvSpPr>
        <p:spPr bwMode="auto">
          <a:xfrm flipV="1">
            <a:off x="3886200" y="1524000"/>
            <a:ext cx="2362200" cy="11430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43" name="Line 153">
            <a:extLst>
              <a:ext uri="{FF2B5EF4-FFF2-40B4-BE49-F238E27FC236}">
                <a16:creationId xmlns:a16="http://schemas.microsoft.com/office/drawing/2014/main" id="{00987C08-075F-4EB7-9E02-7BA8E97F16F3}"/>
              </a:ext>
            </a:extLst>
          </p:cNvPr>
          <p:cNvSpPr>
            <a:spLocks noChangeShapeType="1"/>
          </p:cNvSpPr>
          <p:nvPr/>
        </p:nvSpPr>
        <p:spPr bwMode="auto">
          <a:xfrm>
            <a:off x="7696200" y="1524000"/>
            <a:ext cx="762000" cy="3048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4" name="Text Box 154">
            <a:extLst>
              <a:ext uri="{FF2B5EF4-FFF2-40B4-BE49-F238E27FC236}">
                <a16:creationId xmlns:a16="http://schemas.microsoft.com/office/drawing/2014/main" id="{17CBDC1D-0378-4064-A4C1-3D7557530253}"/>
              </a:ext>
            </a:extLst>
          </p:cNvPr>
          <p:cNvSpPr txBox="1">
            <a:spLocks noChangeArrowheads="1"/>
          </p:cNvSpPr>
          <p:nvPr/>
        </p:nvSpPr>
        <p:spPr bwMode="auto">
          <a:xfrm>
            <a:off x="9144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54345" name="Line 155">
            <a:extLst>
              <a:ext uri="{FF2B5EF4-FFF2-40B4-BE49-F238E27FC236}">
                <a16:creationId xmlns:a16="http://schemas.microsoft.com/office/drawing/2014/main" id="{A671FDD3-5AC9-4737-93F2-8983FA558365}"/>
              </a:ext>
            </a:extLst>
          </p:cNvPr>
          <p:cNvSpPr>
            <a:spLocks noChangeShapeType="1"/>
          </p:cNvSpPr>
          <p:nvPr/>
        </p:nvSpPr>
        <p:spPr bwMode="auto">
          <a:xfrm flipV="1">
            <a:off x="9753600" y="1600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6" name="Rectangle 156">
            <a:extLst>
              <a:ext uri="{FF2B5EF4-FFF2-40B4-BE49-F238E27FC236}">
                <a16:creationId xmlns:a16="http://schemas.microsoft.com/office/drawing/2014/main" id="{01AA97A1-AEEB-4057-BFC5-CBE85B8B87D3}"/>
              </a:ext>
            </a:extLst>
          </p:cNvPr>
          <p:cNvSpPr>
            <a:spLocks noChangeArrowheads="1"/>
          </p:cNvSpPr>
          <p:nvPr/>
        </p:nvSpPr>
        <p:spPr bwMode="auto">
          <a:xfrm>
            <a:off x="8991600" y="3810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47" name="AutoShape 157">
            <a:extLst>
              <a:ext uri="{FF2B5EF4-FFF2-40B4-BE49-F238E27FC236}">
                <a16:creationId xmlns:a16="http://schemas.microsoft.com/office/drawing/2014/main" id="{D1F9B555-23C6-44D4-B4BB-BCFA44B3F317}"/>
              </a:ext>
            </a:extLst>
          </p:cNvPr>
          <p:cNvSpPr>
            <a:spLocks noChangeArrowheads="1"/>
          </p:cNvSpPr>
          <p:nvPr/>
        </p:nvSpPr>
        <p:spPr bwMode="auto">
          <a:xfrm>
            <a:off x="9601201" y="990600"/>
            <a:ext cx="746125" cy="6096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54348" name="Line 158">
            <a:extLst>
              <a:ext uri="{FF2B5EF4-FFF2-40B4-BE49-F238E27FC236}">
                <a16:creationId xmlns:a16="http://schemas.microsoft.com/office/drawing/2014/main" id="{B6CB3A2A-707F-4512-AAF8-9960E5745BB9}"/>
              </a:ext>
            </a:extLst>
          </p:cNvPr>
          <p:cNvSpPr>
            <a:spLocks noChangeShapeType="1"/>
          </p:cNvSpPr>
          <p:nvPr/>
        </p:nvSpPr>
        <p:spPr bwMode="auto">
          <a:xfrm flipH="1" flipV="1">
            <a:off x="9753600" y="8382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9" name="Text Box 159">
            <a:extLst>
              <a:ext uri="{FF2B5EF4-FFF2-40B4-BE49-F238E27FC236}">
                <a16:creationId xmlns:a16="http://schemas.microsoft.com/office/drawing/2014/main" id="{CFCB0559-BD00-430E-9441-22A61D79664D}"/>
              </a:ext>
            </a:extLst>
          </p:cNvPr>
          <p:cNvSpPr txBox="1">
            <a:spLocks noChangeArrowheads="1"/>
          </p:cNvSpPr>
          <p:nvPr/>
        </p:nvSpPr>
        <p:spPr bwMode="auto">
          <a:xfrm>
            <a:off x="8001001" y="228601"/>
            <a:ext cx="925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ADDRESS</a:t>
            </a:r>
          </a:p>
        </p:txBody>
      </p:sp>
      <p:sp>
        <p:nvSpPr>
          <p:cNvPr id="54350" name="Oval 160">
            <a:extLst>
              <a:ext uri="{FF2B5EF4-FFF2-40B4-BE49-F238E27FC236}">
                <a16:creationId xmlns:a16="http://schemas.microsoft.com/office/drawing/2014/main" id="{29742753-C7CC-437D-AC60-B1A04BFDD3A0}"/>
              </a:ext>
            </a:extLst>
          </p:cNvPr>
          <p:cNvSpPr>
            <a:spLocks noChangeArrowheads="1"/>
          </p:cNvSpPr>
          <p:nvPr/>
        </p:nvSpPr>
        <p:spPr bwMode="auto">
          <a:xfrm>
            <a:off x="8001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1" name="Line 161">
            <a:extLst>
              <a:ext uri="{FF2B5EF4-FFF2-40B4-BE49-F238E27FC236}">
                <a16:creationId xmlns:a16="http://schemas.microsoft.com/office/drawing/2014/main" id="{9EFB5463-399D-4E8E-9D67-ADB98736731F}"/>
              </a:ext>
            </a:extLst>
          </p:cNvPr>
          <p:cNvSpPr>
            <a:spLocks noChangeShapeType="1"/>
          </p:cNvSpPr>
          <p:nvPr/>
        </p:nvSpPr>
        <p:spPr bwMode="auto">
          <a:xfrm>
            <a:off x="8915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2" name="Oval 163">
            <a:extLst>
              <a:ext uri="{FF2B5EF4-FFF2-40B4-BE49-F238E27FC236}">
                <a16:creationId xmlns:a16="http://schemas.microsoft.com/office/drawing/2014/main" id="{0F2FEFB9-463E-4755-BF76-219D19787E47}"/>
              </a:ext>
            </a:extLst>
          </p:cNvPr>
          <p:cNvSpPr>
            <a:spLocks noChangeArrowheads="1"/>
          </p:cNvSpPr>
          <p:nvPr/>
        </p:nvSpPr>
        <p:spPr bwMode="auto">
          <a:xfrm>
            <a:off x="3276601" y="1905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3" name="Text Box 164">
            <a:extLst>
              <a:ext uri="{FF2B5EF4-FFF2-40B4-BE49-F238E27FC236}">
                <a16:creationId xmlns:a16="http://schemas.microsoft.com/office/drawing/2014/main" id="{72BF2CEF-5ABE-44F9-B46A-1F28AD1B8195}"/>
              </a:ext>
            </a:extLst>
          </p:cNvPr>
          <p:cNvSpPr txBox="1">
            <a:spLocks noChangeArrowheads="1"/>
          </p:cNvSpPr>
          <p:nvPr/>
        </p:nvSpPr>
        <p:spPr bwMode="auto">
          <a:xfrm>
            <a:off x="3276601" y="1981201"/>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54354" name="Line 165">
            <a:extLst>
              <a:ext uri="{FF2B5EF4-FFF2-40B4-BE49-F238E27FC236}">
                <a16:creationId xmlns:a16="http://schemas.microsoft.com/office/drawing/2014/main" id="{043E9885-7CE1-4B9C-BEC3-4361BE807C50}"/>
              </a:ext>
            </a:extLst>
          </p:cNvPr>
          <p:cNvSpPr>
            <a:spLocks noChangeShapeType="1"/>
          </p:cNvSpPr>
          <p:nvPr/>
        </p:nvSpPr>
        <p:spPr bwMode="auto">
          <a:xfrm flipV="1">
            <a:off x="35814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5" name="Line 166">
            <a:extLst>
              <a:ext uri="{FF2B5EF4-FFF2-40B4-BE49-F238E27FC236}">
                <a16:creationId xmlns:a16="http://schemas.microsoft.com/office/drawing/2014/main" id="{B93C5852-3278-43DE-945B-01185A03527D}"/>
              </a:ext>
            </a:extLst>
          </p:cNvPr>
          <p:cNvSpPr>
            <a:spLocks noChangeShapeType="1"/>
          </p:cNvSpPr>
          <p:nvPr/>
        </p:nvSpPr>
        <p:spPr bwMode="auto">
          <a:xfrm flipH="1" flipV="1">
            <a:off x="2743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6" name="Oval 167">
            <a:extLst>
              <a:ext uri="{FF2B5EF4-FFF2-40B4-BE49-F238E27FC236}">
                <a16:creationId xmlns:a16="http://schemas.microsoft.com/office/drawing/2014/main" id="{78199237-BA85-4693-ADD4-751EB157D79E}"/>
              </a:ext>
            </a:extLst>
          </p:cNvPr>
          <p:cNvSpPr>
            <a:spLocks noChangeArrowheads="1"/>
          </p:cNvSpPr>
          <p:nvPr/>
        </p:nvSpPr>
        <p:spPr bwMode="auto">
          <a:xfrm>
            <a:off x="3276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7" name="Text Box 168">
            <a:extLst>
              <a:ext uri="{FF2B5EF4-FFF2-40B4-BE49-F238E27FC236}">
                <a16:creationId xmlns:a16="http://schemas.microsoft.com/office/drawing/2014/main" id="{E67AAF58-8FB7-4178-807B-79230BC61EB9}"/>
              </a:ext>
            </a:extLst>
          </p:cNvPr>
          <p:cNvSpPr txBox="1">
            <a:spLocks noChangeArrowheads="1"/>
          </p:cNvSpPr>
          <p:nvPr/>
        </p:nvSpPr>
        <p:spPr bwMode="auto">
          <a:xfrm>
            <a:off x="3352801"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54358" name="Line 169">
            <a:extLst>
              <a:ext uri="{FF2B5EF4-FFF2-40B4-BE49-F238E27FC236}">
                <a16:creationId xmlns:a16="http://schemas.microsoft.com/office/drawing/2014/main" id="{C7F2AB36-35FE-4FDE-8402-90A607E2F9AC}"/>
              </a:ext>
            </a:extLst>
          </p:cNvPr>
          <p:cNvSpPr>
            <a:spLocks noChangeShapeType="1"/>
          </p:cNvSpPr>
          <p:nvPr/>
        </p:nvSpPr>
        <p:spPr bwMode="auto">
          <a:xfrm>
            <a:off x="3124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9" name="Text Box 170">
            <a:extLst>
              <a:ext uri="{FF2B5EF4-FFF2-40B4-BE49-F238E27FC236}">
                <a16:creationId xmlns:a16="http://schemas.microsoft.com/office/drawing/2014/main" id="{5DE140C9-E697-40A5-B8B7-2316491ED780}"/>
              </a:ext>
            </a:extLst>
          </p:cNvPr>
          <p:cNvSpPr txBox="1">
            <a:spLocks noChangeArrowheads="1"/>
          </p:cNvSpPr>
          <p:nvPr/>
        </p:nvSpPr>
        <p:spPr bwMode="auto">
          <a:xfrm>
            <a:off x="2819401"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54360" name="Oval 171">
            <a:extLst>
              <a:ext uri="{FF2B5EF4-FFF2-40B4-BE49-F238E27FC236}">
                <a16:creationId xmlns:a16="http://schemas.microsoft.com/office/drawing/2014/main" id="{705D24CD-8EA3-429D-AE29-2172ED3D0612}"/>
              </a:ext>
            </a:extLst>
          </p:cNvPr>
          <p:cNvSpPr>
            <a:spLocks noChangeArrowheads="1"/>
          </p:cNvSpPr>
          <p:nvPr/>
        </p:nvSpPr>
        <p:spPr bwMode="auto">
          <a:xfrm>
            <a:off x="2743201"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1" name="Line 172">
            <a:extLst>
              <a:ext uri="{FF2B5EF4-FFF2-40B4-BE49-F238E27FC236}">
                <a16:creationId xmlns:a16="http://schemas.microsoft.com/office/drawing/2014/main" id="{D1297467-FE50-4A1D-B574-1BA6B556AB90}"/>
              </a:ext>
            </a:extLst>
          </p:cNvPr>
          <p:cNvSpPr>
            <a:spLocks noChangeShapeType="1"/>
          </p:cNvSpPr>
          <p:nvPr/>
        </p:nvSpPr>
        <p:spPr bwMode="auto">
          <a:xfrm flipH="1">
            <a:off x="3352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3" name="Oval 163">
            <a:extLst>
              <a:ext uri="{FF2B5EF4-FFF2-40B4-BE49-F238E27FC236}">
                <a16:creationId xmlns:a16="http://schemas.microsoft.com/office/drawing/2014/main" id="{B818322F-54FB-4A18-9C89-11973BEE8E79}"/>
              </a:ext>
            </a:extLst>
          </p:cNvPr>
          <p:cNvSpPr>
            <a:spLocks noChangeArrowheads="1"/>
          </p:cNvSpPr>
          <p:nvPr/>
        </p:nvSpPr>
        <p:spPr bwMode="auto">
          <a:xfrm>
            <a:off x="4114801"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4" name="Rectangle 95">
            <a:extLst>
              <a:ext uri="{FF2B5EF4-FFF2-40B4-BE49-F238E27FC236}">
                <a16:creationId xmlns:a16="http://schemas.microsoft.com/office/drawing/2014/main" id="{F95429C0-A5E9-4684-B0A5-8B20D6B17923}"/>
              </a:ext>
            </a:extLst>
          </p:cNvPr>
          <p:cNvSpPr>
            <a:spLocks noChangeArrowheads="1"/>
          </p:cNvSpPr>
          <p:nvPr/>
        </p:nvSpPr>
        <p:spPr bwMode="auto">
          <a:xfrm>
            <a:off x="4114801" y="1524001"/>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54365" name="Line 165">
            <a:extLst>
              <a:ext uri="{FF2B5EF4-FFF2-40B4-BE49-F238E27FC236}">
                <a16:creationId xmlns:a16="http://schemas.microsoft.com/office/drawing/2014/main" id="{7A849984-23EC-4CA7-BEC8-8BE561BAD186}"/>
              </a:ext>
            </a:extLst>
          </p:cNvPr>
          <p:cNvSpPr>
            <a:spLocks noChangeShapeType="1"/>
          </p:cNvSpPr>
          <p:nvPr/>
        </p:nvSpPr>
        <p:spPr bwMode="auto">
          <a:xfrm flipV="1">
            <a:off x="3886200" y="19050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6" name="Oval 163">
            <a:extLst>
              <a:ext uri="{FF2B5EF4-FFF2-40B4-BE49-F238E27FC236}">
                <a16:creationId xmlns:a16="http://schemas.microsoft.com/office/drawing/2014/main" id="{C16BB984-F925-4EEE-90F9-076D5AE07ED4}"/>
              </a:ext>
            </a:extLst>
          </p:cNvPr>
          <p:cNvSpPr>
            <a:spLocks noChangeArrowheads="1"/>
          </p:cNvSpPr>
          <p:nvPr/>
        </p:nvSpPr>
        <p:spPr bwMode="auto">
          <a:xfrm>
            <a:off x="4495801"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7" name="Rectangle 98">
            <a:extLst>
              <a:ext uri="{FF2B5EF4-FFF2-40B4-BE49-F238E27FC236}">
                <a16:creationId xmlns:a16="http://schemas.microsoft.com/office/drawing/2014/main" id="{69741BAE-881B-4AE5-9273-2128066930BA}"/>
              </a:ext>
            </a:extLst>
          </p:cNvPr>
          <p:cNvSpPr>
            <a:spLocks noChangeArrowheads="1"/>
          </p:cNvSpPr>
          <p:nvPr/>
        </p:nvSpPr>
        <p:spPr bwMode="auto">
          <a:xfrm>
            <a:off x="4495800" y="838201"/>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54368" name="Line 165">
            <a:extLst>
              <a:ext uri="{FF2B5EF4-FFF2-40B4-BE49-F238E27FC236}">
                <a16:creationId xmlns:a16="http://schemas.microsoft.com/office/drawing/2014/main" id="{7013354A-6CCF-46E9-AD32-323CC7A5780B}"/>
              </a:ext>
            </a:extLst>
          </p:cNvPr>
          <p:cNvSpPr>
            <a:spLocks noChangeShapeType="1"/>
          </p:cNvSpPr>
          <p:nvPr/>
        </p:nvSpPr>
        <p:spPr bwMode="auto">
          <a:xfrm flipV="1">
            <a:off x="3810000" y="1143000"/>
            <a:ext cx="685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9" name="Oval 163">
            <a:extLst>
              <a:ext uri="{FF2B5EF4-FFF2-40B4-BE49-F238E27FC236}">
                <a16:creationId xmlns:a16="http://schemas.microsoft.com/office/drawing/2014/main" id="{55AE9A90-8EEE-4EF0-9370-EFA63F454A0D}"/>
              </a:ext>
            </a:extLst>
          </p:cNvPr>
          <p:cNvSpPr>
            <a:spLocks noChangeArrowheads="1"/>
          </p:cNvSpPr>
          <p:nvPr/>
        </p:nvSpPr>
        <p:spPr bwMode="auto">
          <a:xfrm>
            <a:off x="5334001" y="86677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0" name="Rectangle 98">
            <a:extLst>
              <a:ext uri="{FF2B5EF4-FFF2-40B4-BE49-F238E27FC236}">
                <a16:creationId xmlns:a16="http://schemas.microsoft.com/office/drawing/2014/main" id="{DD813401-0DB7-4ED8-BA57-5B01EB3A2178}"/>
              </a:ext>
            </a:extLst>
          </p:cNvPr>
          <p:cNvSpPr>
            <a:spLocks noChangeArrowheads="1"/>
          </p:cNvSpPr>
          <p:nvPr/>
        </p:nvSpPr>
        <p:spPr bwMode="auto">
          <a:xfrm>
            <a:off x="5310189" y="93345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4371" name="Line 165">
            <a:extLst>
              <a:ext uri="{FF2B5EF4-FFF2-40B4-BE49-F238E27FC236}">
                <a16:creationId xmlns:a16="http://schemas.microsoft.com/office/drawing/2014/main" id="{213F02EA-C259-4C00-86EF-08B2851036DC}"/>
              </a:ext>
            </a:extLst>
          </p:cNvPr>
          <p:cNvSpPr>
            <a:spLocks noChangeShapeType="1"/>
          </p:cNvSpPr>
          <p:nvPr/>
        </p:nvSpPr>
        <p:spPr bwMode="auto">
          <a:xfrm flipV="1">
            <a:off x="3902075" y="133350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2" name="TextBox 1">
            <a:extLst>
              <a:ext uri="{FF2B5EF4-FFF2-40B4-BE49-F238E27FC236}">
                <a16:creationId xmlns:a16="http://schemas.microsoft.com/office/drawing/2014/main" id="{27C7CE75-5494-4728-936C-D9405B8550C9}"/>
              </a:ext>
            </a:extLst>
          </p:cNvPr>
          <p:cNvSpPr txBox="1">
            <a:spLocks noChangeArrowheads="1"/>
          </p:cNvSpPr>
          <p:nvPr/>
        </p:nvSpPr>
        <p:spPr bwMode="auto">
          <a:xfrm>
            <a:off x="5187951" y="49213"/>
            <a:ext cx="17940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dirty="0">
                <a:latin typeface="Comic Sans MS" panose="030F0702030302020204" pitchFamily="66" charset="0"/>
              </a:rPr>
              <a:t>ER diagram</a:t>
            </a:r>
          </a:p>
        </p:txBody>
      </p:sp>
      <p:sp>
        <p:nvSpPr>
          <p:cNvPr id="54373" name="Oval 59">
            <a:extLst>
              <a:ext uri="{FF2B5EF4-FFF2-40B4-BE49-F238E27FC236}">
                <a16:creationId xmlns:a16="http://schemas.microsoft.com/office/drawing/2014/main" id="{83F5D3F2-A5CB-4149-9B6A-9614747030D9}"/>
              </a:ext>
            </a:extLst>
          </p:cNvPr>
          <p:cNvSpPr>
            <a:spLocks noChangeArrowheads="1"/>
          </p:cNvSpPr>
          <p:nvPr/>
        </p:nvSpPr>
        <p:spPr bwMode="auto">
          <a:xfrm>
            <a:off x="9218613" y="4602163"/>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4" name="Text Box 62">
            <a:extLst>
              <a:ext uri="{FF2B5EF4-FFF2-40B4-BE49-F238E27FC236}">
                <a16:creationId xmlns:a16="http://schemas.microsoft.com/office/drawing/2014/main" id="{E3FAA7C7-76E8-4634-9B8D-805B4D66B6F4}"/>
              </a:ext>
            </a:extLst>
          </p:cNvPr>
          <p:cNvSpPr txBox="1">
            <a:spLocks noChangeArrowheads="1"/>
          </p:cNvSpPr>
          <p:nvPr/>
        </p:nvSpPr>
        <p:spPr bwMode="auto">
          <a:xfrm>
            <a:off x="9294814" y="4602163"/>
            <a:ext cx="46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site</a:t>
            </a:r>
          </a:p>
        </p:txBody>
      </p:sp>
      <p:sp>
        <p:nvSpPr>
          <p:cNvPr id="54375" name="Line 118">
            <a:extLst>
              <a:ext uri="{FF2B5EF4-FFF2-40B4-BE49-F238E27FC236}">
                <a16:creationId xmlns:a16="http://schemas.microsoft.com/office/drawing/2014/main" id="{BEA81C54-AE98-410C-9315-78F032E88605}"/>
              </a:ext>
            </a:extLst>
          </p:cNvPr>
          <p:cNvSpPr>
            <a:spLocks noChangeShapeType="1"/>
          </p:cNvSpPr>
          <p:nvPr/>
        </p:nvSpPr>
        <p:spPr bwMode="auto">
          <a:xfrm>
            <a:off x="9525000" y="4313238"/>
            <a:ext cx="76200" cy="334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6" name="Text Box 159">
            <a:extLst>
              <a:ext uri="{FF2B5EF4-FFF2-40B4-BE49-F238E27FC236}">
                <a16:creationId xmlns:a16="http://schemas.microsoft.com/office/drawing/2014/main" id="{DEABF674-0444-4994-811E-86BD6A0A02D4}"/>
              </a:ext>
            </a:extLst>
          </p:cNvPr>
          <p:cNvSpPr txBox="1">
            <a:spLocks noChangeArrowheads="1"/>
          </p:cNvSpPr>
          <p:nvPr/>
        </p:nvSpPr>
        <p:spPr bwMode="auto">
          <a:xfrm>
            <a:off x="7319964" y="546101"/>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dirty="0">
                <a:latin typeface="Comic Sans MS" panose="030F0702030302020204" pitchFamily="66" charset="0"/>
              </a:rPr>
              <a:t>LOCID</a:t>
            </a:r>
          </a:p>
        </p:txBody>
      </p:sp>
      <p:sp>
        <p:nvSpPr>
          <p:cNvPr id="54377" name="Oval 160">
            <a:extLst>
              <a:ext uri="{FF2B5EF4-FFF2-40B4-BE49-F238E27FC236}">
                <a16:creationId xmlns:a16="http://schemas.microsoft.com/office/drawing/2014/main" id="{50B286BA-66A8-447B-B9D5-77CCBF74A0D7}"/>
              </a:ext>
            </a:extLst>
          </p:cNvPr>
          <p:cNvSpPr>
            <a:spLocks noChangeArrowheads="1"/>
          </p:cNvSpPr>
          <p:nvPr/>
        </p:nvSpPr>
        <p:spPr bwMode="auto">
          <a:xfrm>
            <a:off x="7239000" y="542925"/>
            <a:ext cx="679994" cy="3079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8" name="Line 140">
            <a:extLst>
              <a:ext uri="{FF2B5EF4-FFF2-40B4-BE49-F238E27FC236}">
                <a16:creationId xmlns:a16="http://schemas.microsoft.com/office/drawing/2014/main" id="{5D31B7FB-77AD-413A-9093-877628A7C279}"/>
              </a:ext>
            </a:extLst>
          </p:cNvPr>
          <p:cNvSpPr>
            <a:spLocks noChangeShapeType="1"/>
          </p:cNvSpPr>
          <p:nvPr/>
        </p:nvSpPr>
        <p:spPr bwMode="auto">
          <a:xfrm flipH="1" flipV="1">
            <a:off x="7848599" y="700899"/>
            <a:ext cx="1143001" cy="3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TextBox 93">
            <a:extLst>
              <a:ext uri="{FF2B5EF4-FFF2-40B4-BE49-F238E27FC236}">
                <a16:creationId xmlns:a16="http://schemas.microsoft.com/office/drawing/2014/main" id="{3DE557C4-1984-4B21-813F-C3CEC7FA1B4F}"/>
              </a:ext>
            </a:extLst>
          </p:cNvPr>
          <p:cNvSpPr txBox="1">
            <a:spLocks noChangeArrowheads="1"/>
          </p:cNvSpPr>
          <p:nvPr/>
        </p:nvSpPr>
        <p:spPr bwMode="auto">
          <a:xfrm>
            <a:off x="6065983" y="5968426"/>
            <a:ext cx="5846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NAME of DEPARTMENT: candidate key of DEPARTMENTS</a:t>
            </a:r>
          </a:p>
          <a:p>
            <a:pPr eaLnBrk="1" hangingPunct="1">
              <a:spcBef>
                <a:spcPct val="0"/>
              </a:spcBef>
              <a:buFontTx/>
              <a:buNone/>
            </a:pPr>
            <a:r>
              <a:rPr lang="en-US" altLang="en-US" sz="1600" dirty="0">
                <a:latin typeface="Comic Sans MS" panose="030F0702030302020204" pitchFamily="66" charset="0"/>
              </a:rPr>
              <a:t>NAME of PROJECT: candidate key of PROJECTS</a:t>
            </a:r>
          </a:p>
        </p:txBody>
      </p:sp>
      <p:sp>
        <p:nvSpPr>
          <p:cNvPr id="89" name="AutoShape 55">
            <a:extLst>
              <a:ext uri="{FF2B5EF4-FFF2-40B4-BE49-F238E27FC236}">
                <a16:creationId xmlns:a16="http://schemas.microsoft.com/office/drawing/2014/main" id="{E367B42B-EA84-4BC7-9650-B2781EEF30C8}"/>
              </a:ext>
            </a:extLst>
          </p:cNvPr>
          <p:cNvSpPr>
            <a:spLocks noChangeArrowheads="1"/>
          </p:cNvSpPr>
          <p:nvPr/>
        </p:nvSpPr>
        <p:spPr bwMode="auto">
          <a:xfrm>
            <a:off x="4408084" y="3814762"/>
            <a:ext cx="1214438" cy="833438"/>
          </a:xfrm>
          <a:prstGeom prst="diamond">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has</a:t>
            </a:r>
          </a:p>
        </p:txBody>
      </p:sp>
      <p:sp>
        <p:nvSpPr>
          <p:cNvPr id="90" name="Rectangle 90">
            <a:extLst>
              <a:ext uri="{FF2B5EF4-FFF2-40B4-BE49-F238E27FC236}">
                <a16:creationId xmlns:a16="http://schemas.microsoft.com/office/drawing/2014/main" id="{E965060A-A673-42EA-9FBB-0DB908143541}"/>
              </a:ext>
            </a:extLst>
          </p:cNvPr>
          <p:cNvSpPr>
            <a:spLocks noChangeArrowheads="1"/>
          </p:cNvSpPr>
          <p:nvPr/>
        </p:nvSpPr>
        <p:spPr bwMode="auto">
          <a:xfrm>
            <a:off x="4419601" y="5033962"/>
            <a:ext cx="1295400" cy="5334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91" name="Text Box 91">
            <a:extLst>
              <a:ext uri="{FF2B5EF4-FFF2-40B4-BE49-F238E27FC236}">
                <a16:creationId xmlns:a16="http://schemas.microsoft.com/office/drawing/2014/main" id="{CA38B34E-347A-4564-ACE1-B359ABA6AE5A}"/>
              </a:ext>
            </a:extLst>
          </p:cNvPr>
          <p:cNvSpPr txBox="1">
            <a:spLocks noChangeArrowheads="1"/>
          </p:cNvSpPr>
          <p:nvPr/>
        </p:nvSpPr>
        <p:spPr bwMode="auto">
          <a:xfrm>
            <a:off x="4542884" y="5142311"/>
            <a:ext cx="11721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Dependents</a:t>
            </a:r>
          </a:p>
        </p:txBody>
      </p:sp>
      <p:cxnSp>
        <p:nvCxnSpPr>
          <p:cNvPr id="3" name="Straight Arrow Connector 2">
            <a:extLst>
              <a:ext uri="{FF2B5EF4-FFF2-40B4-BE49-F238E27FC236}">
                <a16:creationId xmlns:a16="http://schemas.microsoft.com/office/drawing/2014/main" id="{4C356879-FD28-4314-B548-7907DDB75045}"/>
              </a:ext>
            </a:extLst>
          </p:cNvPr>
          <p:cNvCxnSpPr>
            <a:stCxn id="90" idx="0"/>
            <a:endCxn id="89" idx="2"/>
          </p:cNvCxnSpPr>
          <p:nvPr/>
        </p:nvCxnSpPr>
        <p:spPr>
          <a:xfrm flipH="1" flipV="1">
            <a:off x="5015303" y="4648200"/>
            <a:ext cx="51998" cy="38576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E29D5BB-17C0-4E4E-BF67-83D02323EC16}"/>
              </a:ext>
            </a:extLst>
          </p:cNvPr>
          <p:cNvCxnSpPr>
            <a:stCxn id="89" idx="0"/>
            <a:endCxn id="54319" idx="0"/>
          </p:cNvCxnSpPr>
          <p:nvPr/>
        </p:nvCxnSpPr>
        <p:spPr>
          <a:xfrm flipH="1" flipV="1">
            <a:off x="3886200" y="2819400"/>
            <a:ext cx="1129103" cy="995362"/>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171">
            <a:extLst>
              <a:ext uri="{FF2B5EF4-FFF2-40B4-BE49-F238E27FC236}">
                <a16:creationId xmlns:a16="http://schemas.microsoft.com/office/drawing/2014/main" id="{A61F8731-89E2-43E7-85DA-26590950DD5B}"/>
              </a:ext>
            </a:extLst>
          </p:cNvPr>
          <p:cNvSpPr>
            <a:spLocks noChangeArrowheads="1"/>
          </p:cNvSpPr>
          <p:nvPr/>
        </p:nvSpPr>
        <p:spPr bwMode="auto">
          <a:xfrm>
            <a:off x="3341371" y="5747703"/>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dirty="0">
                <a:latin typeface="Comic Sans MS" panose="030F0702030302020204" pitchFamily="66" charset="0"/>
              </a:rPr>
              <a:t>name</a:t>
            </a:r>
          </a:p>
        </p:txBody>
      </p:sp>
      <p:sp>
        <p:nvSpPr>
          <p:cNvPr id="96" name="Oval 171">
            <a:extLst>
              <a:ext uri="{FF2B5EF4-FFF2-40B4-BE49-F238E27FC236}">
                <a16:creationId xmlns:a16="http://schemas.microsoft.com/office/drawing/2014/main" id="{C3AFCF41-29E1-4D4C-AB12-F5C0A52571B0}"/>
              </a:ext>
            </a:extLst>
          </p:cNvPr>
          <p:cNvSpPr>
            <a:spLocks noChangeArrowheads="1"/>
          </p:cNvSpPr>
          <p:nvPr/>
        </p:nvSpPr>
        <p:spPr bwMode="auto">
          <a:xfrm>
            <a:off x="4449762" y="5638800"/>
            <a:ext cx="777875" cy="4899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gender</a:t>
            </a:r>
          </a:p>
        </p:txBody>
      </p:sp>
      <p:sp>
        <p:nvSpPr>
          <p:cNvPr id="97" name="Oval 171">
            <a:extLst>
              <a:ext uri="{FF2B5EF4-FFF2-40B4-BE49-F238E27FC236}">
                <a16:creationId xmlns:a16="http://schemas.microsoft.com/office/drawing/2014/main" id="{68758625-C54D-4B59-B597-8587E0809D68}"/>
              </a:ext>
            </a:extLst>
          </p:cNvPr>
          <p:cNvSpPr>
            <a:spLocks noChangeArrowheads="1"/>
          </p:cNvSpPr>
          <p:nvPr/>
        </p:nvSpPr>
        <p:spPr bwMode="auto">
          <a:xfrm>
            <a:off x="5967049" y="5261512"/>
            <a:ext cx="777875" cy="4899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dirty="0">
                <a:latin typeface="Comic Sans MS" panose="030F0702030302020204" pitchFamily="66" charset="0"/>
              </a:rPr>
              <a:t>DOB</a:t>
            </a:r>
          </a:p>
        </p:txBody>
      </p:sp>
      <p:sp>
        <p:nvSpPr>
          <p:cNvPr id="98" name="Oval 171">
            <a:extLst>
              <a:ext uri="{FF2B5EF4-FFF2-40B4-BE49-F238E27FC236}">
                <a16:creationId xmlns:a16="http://schemas.microsoft.com/office/drawing/2014/main" id="{52A1272A-CEED-4BCA-888F-4A18A6EFFFB4}"/>
              </a:ext>
            </a:extLst>
          </p:cNvPr>
          <p:cNvSpPr>
            <a:spLocks noChangeArrowheads="1"/>
          </p:cNvSpPr>
          <p:nvPr/>
        </p:nvSpPr>
        <p:spPr bwMode="auto">
          <a:xfrm>
            <a:off x="2933845" y="4310697"/>
            <a:ext cx="1257155" cy="4899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relationship</a:t>
            </a:r>
          </a:p>
        </p:txBody>
      </p:sp>
      <p:cxnSp>
        <p:nvCxnSpPr>
          <p:cNvPr id="7" name="Straight Connector 6">
            <a:extLst>
              <a:ext uri="{FF2B5EF4-FFF2-40B4-BE49-F238E27FC236}">
                <a16:creationId xmlns:a16="http://schemas.microsoft.com/office/drawing/2014/main" id="{0EDBAF4D-093D-4C22-9984-DA208256A894}"/>
              </a:ext>
            </a:extLst>
          </p:cNvPr>
          <p:cNvCxnSpPr>
            <a:cxnSpLocks/>
            <a:stCxn id="89" idx="1"/>
            <a:endCxn id="98" idx="7"/>
          </p:cNvCxnSpPr>
          <p:nvPr/>
        </p:nvCxnSpPr>
        <p:spPr>
          <a:xfrm flipH="1">
            <a:off x="4006894" y="4231481"/>
            <a:ext cx="401190" cy="150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066CAD2-4438-4858-B044-D917D6043130}"/>
              </a:ext>
            </a:extLst>
          </p:cNvPr>
          <p:cNvCxnSpPr>
            <a:stCxn id="90" idx="3"/>
            <a:endCxn id="97" idx="0"/>
          </p:cNvCxnSpPr>
          <p:nvPr/>
        </p:nvCxnSpPr>
        <p:spPr>
          <a:xfrm flipV="1">
            <a:off x="5715001" y="5261512"/>
            <a:ext cx="640986" cy="39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841331-3CE9-40F2-BCBE-2276A39FEFF8}"/>
              </a:ext>
            </a:extLst>
          </p:cNvPr>
          <p:cNvCxnSpPr>
            <a:stCxn id="90" idx="2"/>
          </p:cNvCxnSpPr>
          <p:nvPr/>
        </p:nvCxnSpPr>
        <p:spPr>
          <a:xfrm flipH="1">
            <a:off x="4940300" y="5567362"/>
            <a:ext cx="127001" cy="124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708025-A9A5-49C5-A81E-C78D52B53F88}"/>
              </a:ext>
            </a:extLst>
          </p:cNvPr>
          <p:cNvCxnSpPr>
            <a:cxnSpLocks/>
            <a:stCxn id="90" idx="1"/>
          </p:cNvCxnSpPr>
          <p:nvPr/>
        </p:nvCxnSpPr>
        <p:spPr>
          <a:xfrm flipH="1">
            <a:off x="3832215" y="5300662"/>
            <a:ext cx="587386" cy="446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4100B94-0805-4A8A-815E-9C3F54F899D5}"/>
              </a:ext>
            </a:extLst>
          </p:cNvPr>
          <p:cNvCxnSpPr>
            <a:stCxn id="95" idx="3"/>
          </p:cNvCxnSpPr>
          <p:nvPr/>
        </p:nvCxnSpPr>
        <p:spPr>
          <a:xfrm flipV="1">
            <a:off x="3455288" y="6128703"/>
            <a:ext cx="697612" cy="92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5685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FF8C6C-EFEC-4010-B87B-09C370A572A8}"/>
              </a:ext>
            </a:extLst>
          </p:cNvPr>
          <p:cNvSpPr/>
          <p:nvPr/>
        </p:nvSpPr>
        <p:spPr>
          <a:xfrm>
            <a:off x="670560" y="985580"/>
            <a:ext cx="6096000" cy="2031325"/>
          </a:xfrm>
          <a:prstGeom prst="rect">
            <a:avLst/>
          </a:prstGeom>
        </p:spPr>
        <p:txBody>
          <a:bodyPr>
            <a:spAutoFit/>
          </a:bodyPr>
          <a:lstStyle/>
          <a:p>
            <a:pPr marL="228600" lvl="0" indent="-228600">
              <a:buFontTx/>
              <a:buAutoNum type="alphaLcParenR"/>
              <a:defRPr/>
            </a:pPr>
            <a:r>
              <a:rPr lang="en-US" dirty="0"/>
              <a:t>Employees have social security number, date of birth, name, gender, address, salary, profile picture. Your client wants to be able to perform a search on either first name, last name, or middle name. </a:t>
            </a:r>
          </a:p>
          <a:p>
            <a:pPr lvl="0">
              <a:defRPr/>
            </a:pPr>
            <a:endParaRPr lang="en-US" dirty="0"/>
          </a:p>
          <a:p>
            <a:pPr lvl="1">
              <a:defRPr/>
            </a:pPr>
            <a:r>
              <a:rPr lang="en-US" dirty="0"/>
              <a:t>Common knowledge is that SSN is unique for each person in the US. If your client does not tell you, ask them.</a:t>
            </a:r>
          </a:p>
        </p:txBody>
      </p:sp>
      <p:grpSp>
        <p:nvGrpSpPr>
          <p:cNvPr id="12" name="Group 11">
            <a:extLst>
              <a:ext uri="{FF2B5EF4-FFF2-40B4-BE49-F238E27FC236}">
                <a16:creationId xmlns:a16="http://schemas.microsoft.com/office/drawing/2014/main" id="{2CAF8BF6-A40F-4898-A1E2-C7850A0DCC77}"/>
              </a:ext>
            </a:extLst>
          </p:cNvPr>
          <p:cNvGrpSpPr>
            <a:grpSpLocks/>
          </p:cNvGrpSpPr>
          <p:nvPr/>
        </p:nvGrpSpPr>
        <p:grpSpPr bwMode="auto">
          <a:xfrm>
            <a:off x="7274560" y="1214121"/>
            <a:ext cx="3556000" cy="2695575"/>
            <a:chOff x="304800" y="381000"/>
            <a:chExt cx="3556000" cy="2695575"/>
          </a:xfrm>
        </p:grpSpPr>
        <p:sp>
          <p:nvSpPr>
            <p:cNvPr id="13" name="Rectangle 1031">
              <a:extLst>
                <a:ext uri="{FF2B5EF4-FFF2-40B4-BE49-F238E27FC236}">
                  <a16:creationId xmlns:a16="http://schemas.microsoft.com/office/drawing/2014/main" id="{BC7746A9-D626-41C9-9F9B-A2D8916F475D}"/>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4" name="Text Box 1032">
              <a:extLst>
                <a:ext uri="{FF2B5EF4-FFF2-40B4-BE49-F238E27FC236}">
                  <a16:creationId xmlns:a16="http://schemas.microsoft.com/office/drawing/2014/main" id="{28E492E9-C638-40FD-B88E-F9F463125BA7}"/>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15" name="Oval 1033">
              <a:extLst>
                <a:ext uri="{FF2B5EF4-FFF2-40B4-BE49-F238E27FC236}">
                  <a16:creationId xmlns:a16="http://schemas.microsoft.com/office/drawing/2014/main" id="{6C35F906-5B4E-4CA2-B100-9EA2B991B731}"/>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6" name="Text Box 1034">
              <a:extLst>
                <a:ext uri="{FF2B5EF4-FFF2-40B4-BE49-F238E27FC236}">
                  <a16:creationId xmlns:a16="http://schemas.microsoft.com/office/drawing/2014/main" id="{50665C88-B39E-4C52-85C1-566797A7C857}"/>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17" name="Line 1035">
              <a:extLst>
                <a:ext uri="{FF2B5EF4-FFF2-40B4-BE49-F238E27FC236}">
                  <a16:creationId xmlns:a16="http://schemas.microsoft.com/office/drawing/2014/main" id="{D89C4C91-D7F8-48CB-9B76-09F08AB2173C}"/>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Oval 1036">
              <a:extLst>
                <a:ext uri="{FF2B5EF4-FFF2-40B4-BE49-F238E27FC236}">
                  <a16:creationId xmlns:a16="http://schemas.microsoft.com/office/drawing/2014/main" id="{200ADC17-02C8-466A-B796-BFF33EA31751}"/>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9" name="Text Box 1037">
              <a:extLst>
                <a:ext uri="{FF2B5EF4-FFF2-40B4-BE49-F238E27FC236}">
                  <a16:creationId xmlns:a16="http://schemas.microsoft.com/office/drawing/2014/main" id="{E4D49CB6-C0F0-4A4B-B00E-1B66D38FB92C}"/>
                </a:ext>
              </a:extLst>
            </p:cNvPr>
            <p:cNvSpPr txBox="1">
              <a:spLocks noChangeArrowheads="1"/>
            </p:cNvSpPr>
            <p:nvPr/>
          </p:nvSpPr>
          <p:spPr bwMode="auto">
            <a:xfrm>
              <a:off x="593725" y="1419127"/>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20" name="Oval 1038">
              <a:extLst>
                <a:ext uri="{FF2B5EF4-FFF2-40B4-BE49-F238E27FC236}">
                  <a16:creationId xmlns:a16="http://schemas.microsoft.com/office/drawing/2014/main" id="{DF5A4524-80EC-458C-91BD-8A26FB973B81}"/>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1" name="Text Box 1039">
              <a:extLst>
                <a:ext uri="{FF2B5EF4-FFF2-40B4-BE49-F238E27FC236}">
                  <a16:creationId xmlns:a16="http://schemas.microsoft.com/office/drawing/2014/main" id="{0A86A331-BB9D-4AF3-AC11-CAEE071196FD}"/>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22" name="Oval 1040">
              <a:extLst>
                <a:ext uri="{FF2B5EF4-FFF2-40B4-BE49-F238E27FC236}">
                  <a16:creationId xmlns:a16="http://schemas.microsoft.com/office/drawing/2014/main" id="{44079A45-642D-4B2D-BD48-DA36BE9DD259}"/>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3" name="Line 1051">
              <a:extLst>
                <a:ext uri="{FF2B5EF4-FFF2-40B4-BE49-F238E27FC236}">
                  <a16:creationId xmlns:a16="http://schemas.microsoft.com/office/drawing/2014/main" id="{F82A1A3A-2CF0-4224-8A88-8761C6C4833C}"/>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055">
              <a:extLst>
                <a:ext uri="{FF2B5EF4-FFF2-40B4-BE49-F238E27FC236}">
                  <a16:creationId xmlns:a16="http://schemas.microsoft.com/office/drawing/2014/main" id="{94C7CC19-8037-46F7-8FBD-290053204159}"/>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056">
              <a:extLst>
                <a:ext uri="{FF2B5EF4-FFF2-40B4-BE49-F238E27FC236}">
                  <a16:creationId xmlns:a16="http://schemas.microsoft.com/office/drawing/2014/main" id="{BAF3687C-F4AD-4164-892A-31FA60D64A83}"/>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1093">
              <a:extLst>
                <a:ext uri="{FF2B5EF4-FFF2-40B4-BE49-F238E27FC236}">
                  <a16:creationId xmlns:a16="http://schemas.microsoft.com/office/drawing/2014/main" id="{38363AF0-94BD-4638-8D57-DFBA6B226B0E}"/>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7" name="Text Box 1094">
              <a:extLst>
                <a:ext uri="{FF2B5EF4-FFF2-40B4-BE49-F238E27FC236}">
                  <a16:creationId xmlns:a16="http://schemas.microsoft.com/office/drawing/2014/main" id="{649DC43C-4D29-478B-A250-910020C86AE6}"/>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28" name="Line 1095">
              <a:extLst>
                <a:ext uri="{FF2B5EF4-FFF2-40B4-BE49-F238E27FC236}">
                  <a16:creationId xmlns:a16="http://schemas.microsoft.com/office/drawing/2014/main" id="{74737B1B-3F60-4E61-93DD-988AD7A789FA}"/>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Text Box 1096">
              <a:extLst>
                <a:ext uri="{FF2B5EF4-FFF2-40B4-BE49-F238E27FC236}">
                  <a16:creationId xmlns:a16="http://schemas.microsoft.com/office/drawing/2014/main" id="{BDA267B1-EA36-4CD9-8FB1-A3FE6593821F}"/>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30" name="Oval 1097">
              <a:extLst>
                <a:ext uri="{FF2B5EF4-FFF2-40B4-BE49-F238E27FC236}">
                  <a16:creationId xmlns:a16="http://schemas.microsoft.com/office/drawing/2014/main" id="{F8D71EB9-44EF-4F11-A5A2-A332CB56E00E}"/>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1" name="Line 1098">
              <a:extLst>
                <a:ext uri="{FF2B5EF4-FFF2-40B4-BE49-F238E27FC236}">
                  <a16:creationId xmlns:a16="http://schemas.microsoft.com/office/drawing/2014/main" id="{342248C9-B303-416C-8FFA-224DD12DD3BC}"/>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Text Box 164">
              <a:extLst>
                <a:ext uri="{FF2B5EF4-FFF2-40B4-BE49-F238E27FC236}">
                  <a16:creationId xmlns:a16="http://schemas.microsoft.com/office/drawing/2014/main" id="{835D7A94-26CF-48B5-9BB0-ADF5F919A6CE}"/>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33" name="Oval 163">
              <a:extLst>
                <a:ext uri="{FF2B5EF4-FFF2-40B4-BE49-F238E27FC236}">
                  <a16:creationId xmlns:a16="http://schemas.microsoft.com/office/drawing/2014/main" id="{44509BF6-998E-4C61-AC3A-0D21D0AB83C4}"/>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4" name="Rectangle 30">
              <a:extLst>
                <a:ext uri="{FF2B5EF4-FFF2-40B4-BE49-F238E27FC236}">
                  <a16:creationId xmlns:a16="http://schemas.microsoft.com/office/drawing/2014/main" id="{1ADFA349-0AAF-4245-B69F-6D2E4B9C917D}"/>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35" name="Oval 163">
              <a:extLst>
                <a:ext uri="{FF2B5EF4-FFF2-40B4-BE49-F238E27FC236}">
                  <a16:creationId xmlns:a16="http://schemas.microsoft.com/office/drawing/2014/main" id="{80406D58-3D71-433A-B0CD-FA0CB9647050}"/>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6" name="Rectangle 32">
              <a:extLst>
                <a:ext uri="{FF2B5EF4-FFF2-40B4-BE49-F238E27FC236}">
                  <a16:creationId xmlns:a16="http://schemas.microsoft.com/office/drawing/2014/main" id="{9D6B8776-DB9A-42DA-B4D0-6FBBAFD133F8}"/>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37" name="Line 1098">
              <a:extLst>
                <a:ext uri="{FF2B5EF4-FFF2-40B4-BE49-F238E27FC236}">
                  <a16:creationId xmlns:a16="http://schemas.microsoft.com/office/drawing/2014/main" id="{DEA484D0-1623-4049-9EBE-1581B63C1D4F}"/>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098">
              <a:extLst>
                <a:ext uri="{FF2B5EF4-FFF2-40B4-BE49-F238E27FC236}">
                  <a16:creationId xmlns:a16="http://schemas.microsoft.com/office/drawing/2014/main" id="{630529CF-46DE-4BDF-818C-84DDA9CAD84A}"/>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 name="Oval 163">
            <a:extLst>
              <a:ext uri="{FF2B5EF4-FFF2-40B4-BE49-F238E27FC236}">
                <a16:creationId xmlns:a16="http://schemas.microsoft.com/office/drawing/2014/main" id="{55582F46-8B58-4E50-A879-9577CFCD38E8}"/>
              </a:ext>
            </a:extLst>
          </p:cNvPr>
          <p:cNvSpPr>
            <a:spLocks noChangeArrowheads="1"/>
          </p:cNvSpPr>
          <p:nvPr/>
        </p:nvSpPr>
        <p:spPr bwMode="auto">
          <a:xfrm>
            <a:off x="10779761" y="169989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 name="Line 165">
            <a:extLst>
              <a:ext uri="{FF2B5EF4-FFF2-40B4-BE49-F238E27FC236}">
                <a16:creationId xmlns:a16="http://schemas.microsoft.com/office/drawing/2014/main" id="{2A53B5F0-05D6-4615-9254-AAA46C42342C}"/>
              </a:ext>
            </a:extLst>
          </p:cNvPr>
          <p:cNvSpPr>
            <a:spLocks noChangeShapeType="1"/>
          </p:cNvSpPr>
          <p:nvPr/>
        </p:nvSpPr>
        <p:spPr bwMode="auto">
          <a:xfrm flipV="1">
            <a:off x="9347835" y="216662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Rectangle 98">
            <a:extLst>
              <a:ext uri="{FF2B5EF4-FFF2-40B4-BE49-F238E27FC236}">
                <a16:creationId xmlns:a16="http://schemas.microsoft.com/office/drawing/2014/main" id="{522AEFAE-042B-4A0D-9D67-D4C59FD058F3}"/>
              </a:ext>
            </a:extLst>
          </p:cNvPr>
          <p:cNvSpPr>
            <a:spLocks noChangeArrowheads="1"/>
          </p:cNvSpPr>
          <p:nvPr/>
        </p:nvSpPr>
        <p:spPr bwMode="auto">
          <a:xfrm>
            <a:off x="10755949" y="176657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2" name="TextBox 1">
            <a:extLst>
              <a:ext uri="{FF2B5EF4-FFF2-40B4-BE49-F238E27FC236}">
                <a16:creationId xmlns:a16="http://schemas.microsoft.com/office/drawing/2014/main" id="{18719174-EE4E-4937-8BE4-D560C49E5D4A}"/>
              </a:ext>
            </a:extLst>
          </p:cNvPr>
          <p:cNvSpPr txBox="1"/>
          <p:nvPr/>
        </p:nvSpPr>
        <p:spPr>
          <a:xfrm>
            <a:off x="7048782" y="6261903"/>
            <a:ext cx="5023555" cy="369332"/>
          </a:xfrm>
          <a:prstGeom prst="rect">
            <a:avLst/>
          </a:prstGeom>
          <a:noFill/>
        </p:spPr>
        <p:txBody>
          <a:bodyPr wrap="none" rtlCol="0">
            <a:spAutoFit/>
          </a:bodyPr>
          <a:lstStyle/>
          <a:p>
            <a:r>
              <a:rPr lang="en-US" dirty="0"/>
              <a:t>New requirement: SSN is unique for each employee</a:t>
            </a:r>
          </a:p>
        </p:txBody>
      </p:sp>
      <p:sp>
        <p:nvSpPr>
          <p:cNvPr id="3" name="TextBox 2">
            <a:extLst>
              <a:ext uri="{FF2B5EF4-FFF2-40B4-BE49-F238E27FC236}">
                <a16:creationId xmlns:a16="http://schemas.microsoft.com/office/drawing/2014/main" id="{266CE695-5D87-429C-8737-15E363F2D149}"/>
              </a:ext>
            </a:extLst>
          </p:cNvPr>
          <p:cNvSpPr txBox="1"/>
          <p:nvPr/>
        </p:nvSpPr>
        <p:spPr>
          <a:xfrm>
            <a:off x="1088020" y="4456253"/>
            <a:ext cx="6741654" cy="646331"/>
          </a:xfrm>
          <a:prstGeom prst="rect">
            <a:avLst/>
          </a:prstGeom>
          <a:noFill/>
        </p:spPr>
        <p:txBody>
          <a:bodyPr wrap="none" rtlCol="0">
            <a:spAutoFit/>
          </a:bodyPr>
          <a:lstStyle/>
          <a:p>
            <a:r>
              <a:rPr lang="en-US" dirty="0"/>
              <a:t>If there is no specification on what uniquely identifies each employee.</a:t>
            </a:r>
          </a:p>
          <a:p>
            <a:r>
              <a:rPr lang="en-US" dirty="0"/>
              <a:t>Ask and check with your users.</a:t>
            </a:r>
          </a:p>
        </p:txBody>
      </p:sp>
    </p:spTree>
    <p:extLst>
      <p:ext uri="{BB962C8B-B14F-4D97-AF65-F5344CB8AC3E}">
        <p14:creationId xmlns:p14="http://schemas.microsoft.com/office/powerpoint/2010/main" val="139716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FF8C6C-EFEC-4010-B87B-09C370A572A8}"/>
              </a:ext>
            </a:extLst>
          </p:cNvPr>
          <p:cNvSpPr/>
          <p:nvPr/>
        </p:nvSpPr>
        <p:spPr>
          <a:xfrm>
            <a:off x="670560" y="985580"/>
            <a:ext cx="6096000" cy="2585323"/>
          </a:xfrm>
          <a:prstGeom prst="rect">
            <a:avLst/>
          </a:prstGeom>
        </p:spPr>
        <p:txBody>
          <a:bodyPr>
            <a:spAutoFit/>
          </a:bodyPr>
          <a:lstStyle/>
          <a:p>
            <a:pPr marL="228600" indent="-228600">
              <a:buFontTx/>
              <a:buAutoNum type="alphaLcParenR"/>
              <a:defRPr/>
            </a:pPr>
            <a:r>
              <a:rPr lang="en-US" dirty="0"/>
              <a:t>Employees have social security number, date of birth, name, gender, address, salary, profile picture. Your client wants to be able to perform a search on either first name, last name, or middle name. </a:t>
            </a:r>
          </a:p>
          <a:p>
            <a:pPr marL="228600" lvl="0" indent="-228600">
              <a:buFontTx/>
              <a:buAutoNum type="alphaLcParenR"/>
              <a:defRPr/>
            </a:pPr>
            <a:endParaRPr lang="en-US" dirty="0"/>
          </a:p>
          <a:p>
            <a:pPr marL="228600" lvl="0" indent="-228600">
              <a:buFontTx/>
              <a:buAutoNum type="alphaLcParenR"/>
              <a:defRPr/>
            </a:pPr>
            <a:r>
              <a:rPr lang="en-US" dirty="0"/>
              <a:t>An employee </a:t>
            </a:r>
            <a:r>
              <a:rPr lang="en-US" u="sng" dirty="0"/>
              <a:t>has no supervisor or at most one supervisor </a:t>
            </a:r>
            <a:r>
              <a:rPr lang="en-US" dirty="0"/>
              <a:t>who is also an employee. A supervisor can have zero or more supervisees. See the supervisions relationship set with the roles (supervisor and supervisee) along with the thin arrow.</a:t>
            </a:r>
          </a:p>
        </p:txBody>
      </p:sp>
      <p:grpSp>
        <p:nvGrpSpPr>
          <p:cNvPr id="5" name="Group 4">
            <a:extLst>
              <a:ext uri="{FF2B5EF4-FFF2-40B4-BE49-F238E27FC236}">
                <a16:creationId xmlns:a16="http://schemas.microsoft.com/office/drawing/2014/main" id="{FF8D60F2-A49B-4A7F-8A9B-F995FAC5ABEB}"/>
              </a:ext>
            </a:extLst>
          </p:cNvPr>
          <p:cNvGrpSpPr>
            <a:grpSpLocks/>
          </p:cNvGrpSpPr>
          <p:nvPr/>
        </p:nvGrpSpPr>
        <p:grpSpPr bwMode="auto">
          <a:xfrm>
            <a:off x="7274560" y="3881120"/>
            <a:ext cx="2819400" cy="1447800"/>
            <a:chOff x="304800" y="3048000"/>
            <a:chExt cx="2819400" cy="1447800"/>
          </a:xfrm>
        </p:grpSpPr>
        <p:sp>
          <p:nvSpPr>
            <p:cNvPr id="6" name="AutoShape 1026">
              <a:extLst>
                <a:ext uri="{FF2B5EF4-FFF2-40B4-BE49-F238E27FC236}">
                  <a16:creationId xmlns:a16="http://schemas.microsoft.com/office/drawing/2014/main" id="{C03D48B7-9961-4F13-9C5F-1C31D015F506}"/>
                </a:ext>
              </a:extLst>
            </p:cNvPr>
            <p:cNvSpPr>
              <a:spLocks noChangeArrowheads="1"/>
            </p:cNvSpPr>
            <p:nvPr/>
          </p:nvSpPr>
          <p:spPr bwMode="auto">
            <a:xfrm>
              <a:off x="838200" y="3838575"/>
              <a:ext cx="1981200" cy="657225"/>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 name="Text Box 1027">
              <a:extLst>
                <a:ext uri="{FF2B5EF4-FFF2-40B4-BE49-F238E27FC236}">
                  <a16:creationId xmlns:a16="http://schemas.microsoft.com/office/drawing/2014/main" id="{B0514BBC-388A-4599-B93B-81CCAA34EEC6}"/>
                </a:ext>
              </a:extLst>
            </p:cNvPr>
            <p:cNvSpPr txBox="1">
              <a:spLocks noChangeArrowheads="1"/>
            </p:cNvSpPr>
            <p:nvPr/>
          </p:nvSpPr>
          <p:spPr bwMode="auto">
            <a:xfrm>
              <a:off x="1219200" y="4014788"/>
              <a:ext cx="1484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supervisions</a:t>
              </a:r>
            </a:p>
          </p:txBody>
        </p:sp>
        <p:sp>
          <p:nvSpPr>
            <p:cNvPr id="8" name="Line 1029">
              <a:extLst>
                <a:ext uri="{FF2B5EF4-FFF2-40B4-BE49-F238E27FC236}">
                  <a16:creationId xmlns:a16="http://schemas.microsoft.com/office/drawing/2014/main" id="{4B53326C-EF3D-4433-9E0B-34536C07E5FE}"/>
                </a:ext>
              </a:extLst>
            </p:cNvPr>
            <p:cNvSpPr>
              <a:spLocks noChangeShapeType="1"/>
            </p:cNvSpPr>
            <p:nvPr/>
          </p:nvSpPr>
          <p:spPr bwMode="auto">
            <a:xfrm flipV="1">
              <a:off x="914400" y="3048000"/>
              <a:ext cx="381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Text Box 1057">
              <a:extLst>
                <a:ext uri="{FF2B5EF4-FFF2-40B4-BE49-F238E27FC236}">
                  <a16:creationId xmlns:a16="http://schemas.microsoft.com/office/drawing/2014/main" id="{4865B44E-AD25-458A-90AC-F50A3AEE03CB}"/>
                </a:ext>
              </a:extLst>
            </p:cNvPr>
            <p:cNvSpPr txBox="1">
              <a:spLocks noChangeArrowheads="1"/>
            </p:cNvSpPr>
            <p:nvPr/>
          </p:nvSpPr>
          <p:spPr bwMode="auto">
            <a:xfrm>
              <a:off x="2362200" y="3200400"/>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supervisee</a:t>
              </a:r>
            </a:p>
          </p:txBody>
        </p:sp>
        <p:sp>
          <p:nvSpPr>
            <p:cNvPr id="11" name="Text Box 1058">
              <a:extLst>
                <a:ext uri="{FF2B5EF4-FFF2-40B4-BE49-F238E27FC236}">
                  <a16:creationId xmlns:a16="http://schemas.microsoft.com/office/drawing/2014/main" id="{589DCF02-B8AE-4783-9771-7C774E5274B8}"/>
                </a:ext>
              </a:extLst>
            </p:cNvPr>
            <p:cNvSpPr txBox="1">
              <a:spLocks noChangeArrowheads="1"/>
            </p:cNvSpPr>
            <p:nvPr/>
          </p:nvSpPr>
          <p:spPr bwMode="auto">
            <a:xfrm>
              <a:off x="304800" y="3200400"/>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supervisor</a:t>
              </a:r>
            </a:p>
          </p:txBody>
        </p:sp>
      </p:grpSp>
      <p:grpSp>
        <p:nvGrpSpPr>
          <p:cNvPr id="12" name="Group 11">
            <a:extLst>
              <a:ext uri="{FF2B5EF4-FFF2-40B4-BE49-F238E27FC236}">
                <a16:creationId xmlns:a16="http://schemas.microsoft.com/office/drawing/2014/main" id="{2CAF8BF6-A40F-4898-A1E2-C7850A0DCC77}"/>
              </a:ext>
            </a:extLst>
          </p:cNvPr>
          <p:cNvGrpSpPr>
            <a:grpSpLocks/>
          </p:cNvGrpSpPr>
          <p:nvPr/>
        </p:nvGrpSpPr>
        <p:grpSpPr bwMode="auto">
          <a:xfrm>
            <a:off x="7274560" y="1214121"/>
            <a:ext cx="3556000" cy="2695575"/>
            <a:chOff x="304800" y="381000"/>
            <a:chExt cx="3556000" cy="2695575"/>
          </a:xfrm>
        </p:grpSpPr>
        <p:sp>
          <p:nvSpPr>
            <p:cNvPr id="13" name="Rectangle 1031">
              <a:extLst>
                <a:ext uri="{FF2B5EF4-FFF2-40B4-BE49-F238E27FC236}">
                  <a16:creationId xmlns:a16="http://schemas.microsoft.com/office/drawing/2014/main" id="{BC7746A9-D626-41C9-9F9B-A2D8916F475D}"/>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4" name="Text Box 1032">
              <a:extLst>
                <a:ext uri="{FF2B5EF4-FFF2-40B4-BE49-F238E27FC236}">
                  <a16:creationId xmlns:a16="http://schemas.microsoft.com/office/drawing/2014/main" id="{28E492E9-C638-40FD-B88E-F9F463125BA7}"/>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15" name="Oval 1033">
              <a:extLst>
                <a:ext uri="{FF2B5EF4-FFF2-40B4-BE49-F238E27FC236}">
                  <a16:creationId xmlns:a16="http://schemas.microsoft.com/office/drawing/2014/main" id="{6C35F906-5B4E-4CA2-B100-9EA2B991B731}"/>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6" name="Text Box 1034">
              <a:extLst>
                <a:ext uri="{FF2B5EF4-FFF2-40B4-BE49-F238E27FC236}">
                  <a16:creationId xmlns:a16="http://schemas.microsoft.com/office/drawing/2014/main" id="{50665C88-B39E-4C52-85C1-566797A7C857}"/>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17" name="Line 1035">
              <a:extLst>
                <a:ext uri="{FF2B5EF4-FFF2-40B4-BE49-F238E27FC236}">
                  <a16:creationId xmlns:a16="http://schemas.microsoft.com/office/drawing/2014/main" id="{D89C4C91-D7F8-48CB-9B76-09F08AB2173C}"/>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Oval 1036">
              <a:extLst>
                <a:ext uri="{FF2B5EF4-FFF2-40B4-BE49-F238E27FC236}">
                  <a16:creationId xmlns:a16="http://schemas.microsoft.com/office/drawing/2014/main" id="{200ADC17-02C8-466A-B796-BFF33EA31751}"/>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9" name="Text Box 1037">
              <a:extLst>
                <a:ext uri="{FF2B5EF4-FFF2-40B4-BE49-F238E27FC236}">
                  <a16:creationId xmlns:a16="http://schemas.microsoft.com/office/drawing/2014/main" id="{E4D49CB6-C0F0-4A4B-B00E-1B66D38FB92C}"/>
                </a:ext>
              </a:extLst>
            </p:cNvPr>
            <p:cNvSpPr txBox="1">
              <a:spLocks noChangeArrowheads="1"/>
            </p:cNvSpPr>
            <p:nvPr/>
          </p:nvSpPr>
          <p:spPr bwMode="auto">
            <a:xfrm>
              <a:off x="593725" y="1419127"/>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20" name="Oval 1038">
              <a:extLst>
                <a:ext uri="{FF2B5EF4-FFF2-40B4-BE49-F238E27FC236}">
                  <a16:creationId xmlns:a16="http://schemas.microsoft.com/office/drawing/2014/main" id="{DF5A4524-80EC-458C-91BD-8A26FB973B81}"/>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1" name="Text Box 1039">
              <a:extLst>
                <a:ext uri="{FF2B5EF4-FFF2-40B4-BE49-F238E27FC236}">
                  <a16:creationId xmlns:a16="http://schemas.microsoft.com/office/drawing/2014/main" id="{0A86A331-BB9D-4AF3-AC11-CAEE071196FD}"/>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22" name="Oval 1040">
              <a:extLst>
                <a:ext uri="{FF2B5EF4-FFF2-40B4-BE49-F238E27FC236}">
                  <a16:creationId xmlns:a16="http://schemas.microsoft.com/office/drawing/2014/main" id="{44079A45-642D-4B2D-BD48-DA36BE9DD259}"/>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3" name="Line 1051">
              <a:extLst>
                <a:ext uri="{FF2B5EF4-FFF2-40B4-BE49-F238E27FC236}">
                  <a16:creationId xmlns:a16="http://schemas.microsoft.com/office/drawing/2014/main" id="{F82A1A3A-2CF0-4224-8A88-8761C6C4833C}"/>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055">
              <a:extLst>
                <a:ext uri="{FF2B5EF4-FFF2-40B4-BE49-F238E27FC236}">
                  <a16:creationId xmlns:a16="http://schemas.microsoft.com/office/drawing/2014/main" id="{94C7CC19-8037-46F7-8FBD-290053204159}"/>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056">
              <a:extLst>
                <a:ext uri="{FF2B5EF4-FFF2-40B4-BE49-F238E27FC236}">
                  <a16:creationId xmlns:a16="http://schemas.microsoft.com/office/drawing/2014/main" id="{BAF3687C-F4AD-4164-892A-31FA60D64A83}"/>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1093">
              <a:extLst>
                <a:ext uri="{FF2B5EF4-FFF2-40B4-BE49-F238E27FC236}">
                  <a16:creationId xmlns:a16="http://schemas.microsoft.com/office/drawing/2014/main" id="{38363AF0-94BD-4638-8D57-DFBA6B226B0E}"/>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7" name="Text Box 1094">
              <a:extLst>
                <a:ext uri="{FF2B5EF4-FFF2-40B4-BE49-F238E27FC236}">
                  <a16:creationId xmlns:a16="http://schemas.microsoft.com/office/drawing/2014/main" id="{649DC43C-4D29-478B-A250-910020C86AE6}"/>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28" name="Line 1095">
              <a:extLst>
                <a:ext uri="{FF2B5EF4-FFF2-40B4-BE49-F238E27FC236}">
                  <a16:creationId xmlns:a16="http://schemas.microsoft.com/office/drawing/2014/main" id="{74737B1B-3F60-4E61-93DD-988AD7A789FA}"/>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Text Box 1096">
              <a:extLst>
                <a:ext uri="{FF2B5EF4-FFF2-40B4-BE49-F238E27FC236}">
                  <a16:creationId xmlns:a16="http://schemas.microsoft.com/office/drawing/2014/main" id="{BDA267B1-EA36-4CD9-8FB1-A3FE6593821F}"/>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30" name="Oval 1097">
              <a:extLst>
                <a:ext uri="{FF2B5EF4-FFF2-40B4-BE49-F238E27FC236}">
                  <a16:creationId xmlns:a16="http://schemas.microsoft.com/office/drawing/2014/main" id="{F8D71EB9-44EF-4F11-A5A2-A332CB56E00E}"/>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1" name="Line 1098">
              <a:extLst>
                <a:ext uri="{FF2B5EF4-FFF2-40B4-BE49-F238E27FC236}">
                  <a16:creationId xmlns:a16="http://schemas.microsoft.com/office/drawing/2014/main" id="{342248C9-B303-416C-8FFA-224DD12DD3BC}"/>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Text Box 164">
              <a:extLst>
                <a:ext uri="{FF2B5EF4-FFF2-40B4-BE49-F238E27FC236}">
                  <a16:creationId xmlns:a16="http://schemas.microsoft.com/office/drawing/2014/main" id="{835D7A94-26CF-48B5-9BB0-ADF5F919A6CE}"/>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33" name="Oval 163">
              <a:extLst>
                <a:ext uri="{FF2B5EF4-FFF2-40B4-BE49-F238E27FC236}">
                  <a16:creationId xmlns:a16="http://schemas.microsoft.com/office/drawing/2014/main" id="{44509BF6-998E-4C61-AC3A-0D21D0AB83C4}"/>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4" name="Rectangle 30">
              <a:extLst>
                <a:ext uri="{FF2B5EF4-FFF2-40B4-BE49-F238E27FC236}">
                  <a16:creationId xmlns:a16="http://schemas.microsoft.com/office/drawing/2014/main" id="{1ADFA349-0AAF-4245-B69F-6D2E4B9C917D}"/>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35" name="Oval 163">
              <a:extLst>
                <a:ext uri="{FF2B5EF4-FFF2-40B4-BE49-F238E27FC236}">
                  <a16:creationId xmlns:a16="http://schemas.microsoft.com/office/drawing/2014/main" id="{80406D58-3D71-433A-B0CD-FA0CB9647050}"/>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6" name="Rectangle 32">
              <a:extLst>
                <a:ext uri="{FF2B5EF4-FFF2-40B4-BE49-F238E27FC236}">
                  <a16:creationId xmlns:a16="http://schemas.microsoft.com/office/drawing/2014/main" id="{9D6B8776-DB9A-42DA-B4D0-6FBBAFD133F8}"/>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37" name="Line 1098">
              <a:extLst>
                <a:ext uri="{FF2B5EF4-FFF2-40B4-BE49-F238E27FC236}">
                  <a16:creationId xmlns:a16="http://schemas.microsoft.com/office/drawing/2014/main" id="{DEA484D0-1623-4049-9EBE-1581B63C1D4F}"/>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098">
              <a:extLst>
                <a:ext uri="{FF2B5EF4-FFF2-40B4-BE49-F238E27FC236}">
                  <a16:creationId xmlns:a16="http://schemas.microsoft.com/office/drawing/2014/main" id="{630529CF-46DE-4BDF-818C-84DDA9CAD84A}"/>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 name="Oval 163">
            <a:extLst>
              <a:ext uri="{FF2B5EF4-FFF2-40B4-BE49-F238E27FC236}">
                <a16:creationId xmlns:a16="http://schemas.microsoft.com/office/drawing/2014/main" id="{55582F46-8B58-4E50-A879-9577CFCD38E8}"/>
              </a:ext>
            </a:extLst>
          </p:cNvPr>
          <p:cNvSpPr>
            <a:spLocks noChangeArrowheads="1"/>
          </p:cNvSpPr>
          <p:nvPr/>
        </p:nvSpPr>
        <p:spPr bwMode="auto">
          <a:xfrm>
            <a:off x="10779761" y="169989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 name="Line 165">
            <a:extLst>
              <a:ext uri="{FF2B5EF4-FFF2-40B4-BE49-F238E27FC236}">
                <a16:creationId xmlns:a16="http://schemas.microsoft.com/office/drawing/2014/main" id="{2A53B5F0-05D6-4615-9254-AAA46C42342C}"/>
              </a:ext>
            </a:extLst>
          </p:cNvPr>
          <p:cNvSpPr>
            <a:spLocks noChangeShapeType="1"/>
          </p:cNvSpPr>
          <p:nvPr/>
        </p:nvSpPr>
        <p:spPr bwMode="auto">
          <a:xfrm flipV="1">
            <a:off x="9347835" y="216662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Rectangle 98">
            <a:extLst>
              <a:ext uri="{FF2B5EF4-FFF2-40B4-BE49-F238E27FC236}">
                <a16:creationId xmlns:a16="http://schemas.microsoft.com/office/drawing/2014/main" id="{522AEFAE-042B-4A0D-9D67-D4C59FD058F3}"/>
              </a:ext>
            </a:extLst>
          </p:cNvPr>
          <p:cNvSpPr>
            <a:spLocks noChangeArrowheads="1"/>
          </p:cNvSpPr>
          <p:nvPr/>
        </p:nvSpPr>
        <p:spPr bwMode="auto">
          <a:xfrm>
            <a:off x="10755949" y="176657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42" name="Line 89">
            <a:extLst>
              <a:ext uri="{FF2B5EF4-FFF2-40B4-BE49-F238E27FC236}">
                <a16:creationId xmlns:a16="http://schemas.microsoft.com/office/drawing/2014/main" id="{5F8179C5-2759-4B73-A97E-B7500C103A7C}"/>
              </a:ext>
            </a:extLst>
          </p:cNvPr>
          <p:cNvSpPr>
            <a:spLocks noChangeShapeType="1"/>
          </p:cNvSpPr>
          <p:nvPr/>
        </p:nvSpPr>
        <p:spPr bwMode="auto">
          <a:xfrm>
            <a:off x="8984296" y="3916046"/>
            <a:ext cx="804863" cy="1060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7161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9971C-95D7-475D-BD7B-E8D6927CA26D}"/>
              </a:ext>
            </a:extLst>
          </p:cNvPr>
          <p:cNvSpPr/>
          <p:nvPr/>
        </p:nvSpPr>
        <p:spPr>
          <a:xfrm>
            <a:off x="594167" y="738418"/>
            <a:ext cx="6096000" cy="3042821"/>
          </a:xfrm>
          <a:prstGeom prst="rect">
            <a:avLst/>
          </a:prstGeom>
        </p:spPr>
        <p:txBody>
          <a:bodyPr>
            <a:spAutoFit/>
          </a:bodyPr>
          <a:lstStyle/>
          <a:p>
            <a:pPr marR="0" lvl="0">
              <a:lnSpc>
                <a:spcPct val="107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rPr>
              <a:t>c) For each department, the department name, department number, locations are needed to be stored in the database. The </a:t>
            </a:r>
            <a:r>
              <a:rPr lang="en-US" dirty="0">
                <a:solidFill>
                  <a:srgbClr val="000000"/>
                </a:solidFill>
                <a:highlight>
                  <a:srgbClr val="FFFF00"/>
                </a:highlight>
                <a:latin typeface="Calibri" panose="020F0502020204030204" pitchFamily="34" charset="0"/>
                <a:ea typeface="Calibri" panose="020F0502020204030204" pitchFamily="34" charset="0"/>
              </a:rPr>
              <a:t>department name is unique</a:t>
            </a:r>
            <a:r>
              <a:rPr lang="en-US" dirty="0">
                <a:solidFill>
                  <a:srgbClr val="000000"/>
                </a:solidFill>
                <a:latin typeface="Calibri" panose="020F0502020204030204" pitchFamily="34" charset="0"/>
                <a:ea typeface="Calibri" panose="020F0502020204030204" pitchFamily="34" charset="0"/>
              </a:rPr>
              <a:t>. </a:t>
            </a:r>
            <a:r>
              <a:rPr lang="en-US" dirty="0">
                <a:solidFill>
                  <a:srgbClr val="000000"/>
                </a:solidFill>
                <a:highlight>
                  <a:srgbClr val="FFFF00"/>
                </a:highlight>
                <a:latin typeface="Calibri" panose="020F0502020204030204" pitchFamily="34" charset="0"/>
                <a:ea typeface="Calibri" panose="020F0502020204030204" pitchFamily="34" charset="0"/>
              </a:rPr>
              <a:t>The department number is also unique</a:t>
            </a:r>
            <a:r>
              <a:rPr lang="en-US" dirty="0">
                <a:solidFill>
                  <a:srgbClr val="000000"/>
                </a:solidFill>
                <a:latin typeface="Calibri" panose="020F0502020204030204" pitchFamily="34" charset="0"/>
                <a:ea typeface="Calibri" panose="020F0502020204030204" pitchFamily="34" charset="0"/>
              </a:rPr>
              <a:t>. </a:t>
            </a:r>
          </a:p>
          <a:p>
            <a:pPr marR="0" lvl="0">
              <a:lnSpc>
                <a:spcPct val="107000"/>
              </a:lnSpc>
              <a:spcBef>
                <a:spcPts val="0"/>
              </a:spcBef>
              <a:spcAft>
                <a:spcPts val="0"/>
              </a:spcAft>
            </a:pPr>
            <a:endParaRPr lang="en-US" u="sng" dirty="0">
              <a:solidFill>
                <a:srgbClr val="000000"/>
              </a:solidFill>
              <a:latin typeface="Calibri" panose="020F0502020204030204" pitchFamily="34" charset="0"/>
              <a:ea typeface="Calibri" panose="020F0502020204030204" pitchFamily="34" charset="0"/>
            </a:endParaRPr>
          </a:p>
          <a:p>
            <a:pPr marR="0" lvl="0">
              <a:lnSpc>
                <a:spcPct val="107000"/>
              </a:lnSpc>
              <a:spcBef>
                <a:spcPts val="0"/>
              </a:spcBef>
              <a:spcAft>
                <a:spcPts val="0"/>
              </a:spcAft>
            </a:pPr>
            <a:r>
              <a:rPr lang="en-US" u="sng" dirty="0">
                <a:solidFill>
                  <a:srgbClr val="000000"/>
                </a:solidFill>
                <a:latin typeface="Calibri" panose="020F0502020204030204" pitchFamily="34" charset="0"/>
                <a:ea typeface="Calibri" panose="020F0502020204030204" pitchFamily="34" charset="0"/>
              </a:rPr>
              <a:t>d) A department can </a:t>
            </a:r>
            <a:r>
              <a:rPr lang="en-US" u="sng" dirty="0">
                <a:latin typeface="Calibri" panose="020F0502020204030204" pitchFamily="34" charset="0"/>
                <a:ea typeface="Calibri" panose="020F0502020204030204" pitchFamily="34" charset="0"/>
              </a:rPr>
              <a:t>be located</a:t>
            </a:r>
            <a:r>
              <a:rPr lang="en-US" u="sng" dirty="0">
                <a:solidFill>
                  <a:srgbClr val="000000"/>
                </a:solidFill>
                <a:latin typeface="Calibri" panose="020F0502020204030204" pitchFamily="34" charset="0"/>
                <a:ea typeface="Calibri" panose="020F0502020204030204" pitchFamily="34" charset="0"/>
              </a:rPr>
              <a:t> in several locations</a:t>
            </a:r>
            <a:r>
              <a:rPr lang="en-US" dirty="0">
                <a:solidFill>
                  <a:srgbClr val="000000"/>
                </a:solidFill>
                <a:latin typeface="Calibri" panose="020F0502020204030204" pitchFamily="34" charset="0"/>
                <a:ea typeface="Calibri" panose="020F0502020204030204" pitchFamily="34" charset="0"/>
              </a:rPr>
              <a:t>. Some new departments may not have any location assigned to them initially. Each location has its own id and address. </a:t>
            </a:r>
            <a:r>
              <a:rPr lang="en-US" dirty="0">
                <a:solidFill>
                  <a:srgbClr val="000000"/>
                </a:solidFill>
                <a:highlight>
                  <a:srgbClr val="00FFFF"/>
                </a:highlight>
                <a:latin typeface="Calibri" panose="020F0502020204030204" pitchFamily="34" charset="0"/>
                <a:ea typeface="Calibri" panose="020F0502020204030204" pitchFamily="34" charset="0"/>
              </a:rPr>
              <a:t>The location ID is unique. </a:t>
            </a:r>
            <a:r>
              <a:rPr lang="en-US" dirty="0">
                <a:solidFill>
                  <a:srgbClr val="000000"/>
                </a:solidFill>
                <a:latin typeface="Calibri" panose="020F0502020204030204" pitchFamily="34" charset="0"/>
                <a:ea typeface="Calibri" panose="020F0502020204030204" pitchFamily="34" charset="0"/>
              </a:rPr>
              <a:t>A location </a:t>
            </a:r>
            <a:r>
              <a:rPr lang="en-US" dirty="0">
                <a:solidFill>
                  <a:srgbClr val="000000"/>
                </a:solidFill>
                <a:highlight>
                  <a:srgbClr val="00FFFF"/>
                </a:highlight>
                <a:latin typeface="Calibri" panose="020F0502020204030204" pitchFamily="34" charset="0"/>
                <a:ea typeface="Calibri" panose="020F0502020204030204" pitchFamily="34" charset="0"/>
              </a:rPr>
              <a:t>may not house any department or may house one or more </a:t>
            </a:r>
            <a:r>
              <a:rPr lang="en-US" dirty="0">
                <a:highlight>
                  <a:srgbClr val="00FFFF"/>
                </a:highlight>
                <a:latin typeface="Calibri" panose="020F0502020204030204" pitchFamily="34" charset="0"/>
                <a:ea typeface="Calibri" panose="020F0502020204030204" pitchFamily="34" charset="0"/>
              </a:rPr>
              <a:t>departments</a:t>
            </a:r>
            <a:r>
              <a:rPr lang="en-US" dirty="0">
                <a:solidFill>
                  <a:srgbClr val="000000"/>
                </a:solidFill>
                <a:highlight>
                  <a:srgbClr val="00FFFF"/>
                </a:highlight>
                <a:latin typeface="Calibri" panose="020F0502020204030204" pitchFamily="34" charset="0"/>
                <a:ea typeface="Calibri" panose="020F0502020204030204" pitchFamily="34" charset="0"/>
              </a:rPr>
              <a:t>.</a:t>
            </a:r>
            <a:endParaRPr lang="en-US" dirty="0">
              <a:highlight>
                <a:srgbClr val="00FFFF"/>
              </a:highlight>
              <a:latin typeface="Calibri" panose="020F0502020204030204" pitchFamily="34" charset="0"/>
              <a:ea typeface="Calibri" panose="020F0502020204030204" pitchFamily="34" charset="0"/>
            </a:endParaRPr>
          </a:p>
        </p:txBody>
      </p:sp>
      <p:grpSp>
        <p:nvGrpSpPr>
          <p:cNvPr id="5" name="Group 4">
            <a:extLst>
              <a:ext uri="{FF2B5EF4-FFF2-40B4-BE49-F238E27FC236}">
                <a16:creationId xmlns:a16="http://schemas.microsoft.com/office/drawing/2014/main" id="{695C6E15-B0D4-404E-A432-E2CD59F33637}"/>
              </a:ext>
            </a:extLst>
          </p:cNvPr>
          <p:cNvGrpSpPr>
            <a:grpSpLocks/>
          </p:cNvGrpSpPr>
          <p:nvPr/>
        </p:nvGrpSpPr>
        <p:grpSpPr bwMode="auto">
          <a:xfrm>
            <a:off x="7975600" y="1163321"/>
            <a:ext cx="2438400" cy="2057400"/>
            <a:chOff x="6477000" y="228600"/>
            <a:chExt cx="2438400" cy="2057400"/>
          </a:xfrm>
        </p:grpSpPr>
        <p:sp>
          <p:nvSpPr>
            <p:cNvPr id="6" name="Rectangle 17">
              <a:extLst>
                <a:ext uri="{FF2B5EF4-FFF2-40B4-BE49-F238E27FC236}">
                  <a16:creationId xmlns:a16="http://schemas.microsoft.com/office/drawing/2014/main" id="{1E48781B-D102-4B10-82C2-1C2788F95091}"/>
                </a:ext>
              </a:extLst>
            </p:cNvPr>
            <p:cNvSpPr>
              <a:spLocks noChangeArrowheads="1"/>
            </p:cNvSpPr>
            <p:nvPr/>
          </p:nvSpPr>
          <p:spPr bwMode="auto">
            <a:xfrm>
              <a:off x="6934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 name="Text Box 18">
              <a:extLst>
                <a:ext uri="{FF2B5EF4-FFF2-40B4-BE49-F238E27FC236}">
                  <a16:creationId xmlns:a16="http://schemas.microsoft.com/office/drawing/2014/main" id="{A9265256-093F-4C1A-83A8-23E0F3D04922}"/>
                </a:ext>
              </a:extLst>
            </p:cNvPr>
            <p:cNvSpPr txBox="1">
              <a:spLocks noChangeArrowheads="1"/>
            </p:cNvSpPr>
            <p:nvPr/>
          </p:nvSpPr>
          <p:spPr bwMode="auto">
            <a:xfrm>
              <a:off x="7010400"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8" name="Oval 19">
              <a:extLst>
                <a:ext uri="{FF2B5EF4-FFF2-40B4-BE49-F238E27FC236}">
                  <a16:creationId xmlns:a16="http://schemas.microsoft.com/office/drawing/2014/main" id="{1BC19852-C133-41DC-B414-60A22882272F}"/>
                </a:ext>
              </a:extLst>
            </p:cNvPr>
            <p:cNvSpPr>
              <a:spLocks noChangeArrowheads="1"/>
            </p:cNvSpPr>
            <p:nvPr/>
          </p:nvSpPr>
          <p:spPr bwMode="auto">
            <a:xfrm>
              <a:off x="6477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9" name="Oval 20">
              <a:extLst>
                <a:ext uri="{FF2B5EF4-FFF2-40B4-BE49-F238E27FC236}">
                  <a16:creationId xmlns:a16="http://schemas.microsoft.com/office/drawing/2014/main" id="{28AEEB5E-C579-4033-95C9-14CDDA5FF6C7}"/>
                </a:ext>
              </a:extLst>
            </p:cNvPr>
            <p:cNvSpPr>
              <a:spLocks noChangeArrowheads="1"/>
            </p:cNvSpPr>
            <p:nvPr/>
          </p:nvSpPr>
          <p:spPr bwMode="auto">
            <a:xfrm>
              <a:off x="7315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0" name="Text Box 22">
              <a:extLst>
                <a:ext uri="{FF2B5EF4-FFF2-40B4-BE49-F238E27FC236}">
                  <a16:creationId xmlns:a16="http://schemas.microsoft.com/office/drawing/2014/main" id="{87DF2F61-CDF2-403F-98AA-2653FBDE1C91}"/>
                </a:ext>
              </a:extLst>
            </p:cNvPr>
            <p:cNvSpPr txBox="1">
              <a:spLocks noChangeArrowheads="1"/>
            </p:cNvSpPr>
            <p:nvPr/>
          </p:nvSpPr>
          <p:spPr bwMode="auto">
            <a:xfrm>
              <a:off x="6553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11" name="Text Box 23">
              <a:extLst>
                <a:ext uri="{FF2B5EF4-FFF2-40B4-BE49-F238E27FC236}">
                  <a16:creationId xmlns:a16="http://schemas.microsoft.com/office/drawing/2014/main" id="{C2629A42-1E06-4733-B01C-91715DA9547E}"/>
                </a:ext>
              </a:extLst>
            </p:cNvPr>
            <p:cNvSpPr txBox="1">
              <a:spLocks noChangeArrowheads="1"/>
            </p:cNvSpPr>
            <p:nvPr/>
          </p:nvSpPr>
          <p:spPr bwMode="auto">
            <a:xfrm>
              <a:off x="7315200"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12" name="Text Box 24">
              <a:extLst>
                <a:ext uri="{FF2B5EF4-FFF2-40B4-BE49-F238E27FC236}">
                  <a16:creationId xmlns:a16="http://schemas.microsoft.com/office/drawing/2014/main" id="{AFF724EE-D975-4E10-9B0E-D465023D1B30}"/>
                </a:ext>
              </a:extLst>
            </p:cNvPr>
            <p:cNvSpPr txBox="1">
              <a:spLocks noChangeArrowheads="1"/>
            </p:cNvSpPr>
            <p:nvPr/>
          </p:nvSpPr>
          <p:spPr bwMode="auto">
            <a:xfrm>
              <a:off x="7620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13" name="Line 26">
              <a:extLst>
                <a:ext uri="{FF2B5EF4-FFF2-40B4-BE49-F238E27FC236}">
                  <a16:creationId xmlns:a16="http://schemas.microsoft.com/office/drawing/2014/main" id="{CD5CF8BB-EC1B-43ED-998F-77BFF16A35A1}"/>
                </a:ext>
              </a:extLst>
            </p:cNvPr>
            <p:cNvSpPr>
              <a:spLocks noChangeShapeType="1"/>
            </p:cNvSpPr>
            <p:nvPr/>
          </p:nvSpPr>
          <p:spPr bwMode="auto">
            <a:xfrm flipV="1">
              <a:off x="7696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27">
              <a:extLst>
                <a:ext uri="{FF2B5EF4-FFF2-40B4-BE49-F238E27FC236}">
                  <a16:creationId xmlns:a16="http://schemas.microsoft.com/office/drawing/2014/main" id="{0A52FEAF-D7EB-4ACB-A173-9A22C50F69AF}"/>
                </a:ext>
              </a:extLst>
            </p:cNvPr>
            <p:cNvSpPr>
              <a:spLocks noChangeShapeType="1"/>
            </p:cNvSpPr>
            <p:nvPr/>
          </p:nvSpPr>
          <p:spPr bwMode="auto">
            <a:xfrm flipV="1">
              <a:off x="8229600" y="1600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28">
              <a:extLst>
                <a:ext uri="{FF2B5EF4-FFF2-40B4-BE49-F238E27FC236}">
                  <a16:creationId xmlns:a16="http://schemas.microsoft.com/office/drawing/2014/main" id="{8F9C25EE-7902-4C76-92CE-DE1E32D6999F}"/>
                </a:ext>
              </a:extLst>
            </p:cNvPr>
            <p:cNvSpPr>
              <a:spLocks noChangeShapeType="1"/>
            </p:cNvSpPr>
            <p:nvPr/>
          </p:nvSpPr>
          <p:spPr bwMode="auto">
            <a:xfrm flipH="1" flipV="1">
              <a:off x="7010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Rectangle 34">
              <a:extLst>
                <a:ext uri="{FF2B5EF4-FFF2-40B4-BE49-F238E27FC236}">
                  <a16:creationId xmlns:a16="http://schemas.microsoft.com/office/drawing/2014/main" id="{F29E4AB1-408B-46F7-80F1-448C6B10378D}"/>
                </a:ext>
              </a:extLst>
            </p:cNvPr>
            <p:cNvSpPr>
              <a:spLocks noChangeArrowheads="1"/>
            </p:cNvSpPr>
            <p:nvPr/>
          </p:nvSpPr>
          <p:spPr bwMode="auto">
            <a:xfrm>
              <a:off x="7467600" y="381000"/>
              <a:ext cx="14478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7" name="AutoShape 35">
              <a:extLst>
                <a:ext uri="{FF2B5EF4-FFF2-40B4-BE49-F238E27FC236}">
                  <a16:creationId xmlns:a16="http://schemas.microsoft.com/office/drawing/2014/main" id="{3FF5E798-15FF-4FF5-AA59-B644ECDADDE3}"/>
                </a:ext>
              </a:extLst>
            </p:cNvPr>
            <p:cNvSpPr>
              <a:spLocks noChangeArrowheads="1"/>
            </p:cNvSpPr>
            <p:nvPr/>
          </p:nvSpPr>
          <p:spPr bwMode="auto">
            <a:xfrm>
              <a:off x="8077200" y="990600"/>
              <a:ext cx="838200" cy="609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18" name="Line 36">
              <a:extLst>
                <a:ext uri="{FF2B5EF4-FFF2-40B4-BE49-F238E27FC236}">
                  <a16:creationId xmlns:a16="http://schemas.microsoft.com/office/drawing/2014/main" id="{936F0238-3D17-458A-9194-B0452680446B}"/>
                </a:ext>
              </a:extLst>
            </p:cNvPr>
            <p:cNvSpPr>
              <a:spLocks noChangeShapeType="1"/>
            </p:cNvSpPr>
            <p:nvPr/>
          </p:nvSpPr>
          <p:spPr bwMode="auto">
            <a:xfrm flipH="1" flipV="1">
              <a:off x="8229600" y="838200"/>
              <a:ext cx="228600" cy="152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37">
              <a:extLst>
                <a:ext uri="{FF2B5EF4-FFF2-40B4-BE49-F238E27FC236}">
                  <a16:creationId xmlns:a16="http://schemas.microsoft.com/office/drawing/2014/main" id="{0BCD1879-F248-467E-9C7D-F324AE5A3716}"/>
                </a:ext>
              </a:extLst>
            </p:cNvPr>
            <p:cNvSpPr txBox="1">
              <a:spLocks noChangeArrowheads="1"/>
            </p:cNvSpPr>
            <p:nvPr/>
          </p:nvSpPr>
          <p:spPr bwMode="auto">
            <a:xfrm>
              <a:off x="6477000" y="228600"/>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LOCID</a:t>
              </a:r>
            </a:p>
          </p:txBody>
        </p:sp>
        <p:sp>
          <p:nvSpPr>
            <p:cNvPr id="20" name="Oval 39">
              <a:extLst>
                <a:ext uri="{FF2B5EF4-FFF2-40B4-BE49-F238E27FC236}">
                  <a16:creationId xmlns:a16="http://schemas.microsoft.com/office/drawing/2014/main" id="{8BAB4D7C-356B-42B5-AF1C-CF3243652B86}"/>
                </a:ext>
              </a:extLst>
            </p:cNvPr>
            <p:cNvSpPr>
              <a:spLocks noChangeArrowheads="1"/>
            </p:cNvSpPr>
            <p:nvPr/>
          </p:nvSpPr>
          <p:spPr bwMode="auto">
            <a:xfrm>
              <a:off x="6477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1" name="Line 40">
              <a:extLst>
                <a:ext uri="{FF2B5EF4-FFF2-40B4-BE49-F238E27FC236}">
                  <a16:creationId xmlns:a16="http://schemas.microsoft.com/office/drawing/2014/main" id="{9F5EE9E3-4AD4-4EC3-A163-7DD3C6435009}"/>
                </a:ext>
              </a:extLst>
            </p:cNvPr>
            <p:cNvSpPr>
              <a:spLocks noChangeShapeType="1"/>
            </p:cNvSpPr>
            <p:nvPr/>
          </p:nvSpPr>
          <p:spPr bwMode="auto">
            <a:xfrm>
              <a:off x="7391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41">
              <a:extLst>
                <a:ext uri="{FF2B5EF4-FFF2-40B4-BE49-F238E27FC236}">
                  <a16:creationId xmlns:a16="http://schemas.microsoft.com/office/drawing/2014/main" id="{B9AA8993-E562-4755-8A32-25884466C8A5}"/>
                </a:ext>
              </a:extLst>
            </p:cNvPr>
            <p:cNvSpPr>
              <a:spLocks noChangeShapeType="1"/>
            </p:cNvSpPr>
            <p:nvPr/>
          </p:nvSpPr>
          <p:spPr bwMode="auto">
            <a:xfrm>
              <a:off x="6629400" y="533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TextBox 93">
            <a:extLst>
              <a:ext uri="{FF2B5EF4-FFF2-40B4-BE49-F238E27FC236}">
                <a16:creationId xmlns:a16="http://schemas.microsoft.com/office/drawing/2014/main" id="{4217D4B8-6444-4C67-BD5E-54D05309204E}"/>
              </a:ext>
            </a:extLst>
          </p:cNvPr>
          <p:cNvSpPr txBox="1">
            <a:spLocks noChangeArrowheads="1"/>
          </p:cNvSpPr>
          <p:nvPr/>
        </p:nvSpPr>
        <p:spPr bwMode="auto">
          <a:xfrm>
            <a:off x="6311251" y="233628"/>
            <a:ext cx="58464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NAME of DEPARTMENT: candidate key for DEPARTMENT</a:t>
            </a:r>
          </a:p>
        </p:txBody>
      </p:sp>
      <p:sp>
        <p:nvSpPr>
          <p:cNvPr id="24" name="Oval 39">
            <a:extLst>
              <a:ext uri="{FF2B5EF4-FFF2-40B4-BE49-F238E27FC236}">
                <a16:creationId xmlns:a16="http://schemas.microsoft.com/office/drawing/2014/main" id="{4E1D8BBB-F240-43C7-8447-1C52CAF6D91C}"/>
              </a:ext>
            </a:extLst>
          </p:cNvPr>
          <p:cNvSpPr>
            <a:spLocks noChangeArrowheads="1"/>
          </p:cNvSpPr>
          <p:nvPr/>
        </p:nvSpPr>
        <p:spPr bwMode="auto">
          <a:xfrm>
            <a:off x="8951608" y="855662"/>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err="1">
                <a:latin typeface="Comic Sans MS" panose="030F0702030302020204" pitchFamily="66" charset="0"/>
              </a:rPr>
              <a:t>addr</a:t>
            </a:r>
            <a:endParaRPr lang="en-US" altLang="en-US" sz="1600" dirty="0">
              <a:latin typeface="Comic Sans MS" panose="030F0702030302020204" pitchFamily="66" charset="0"/>
            </a:endParaRPr>
          </a:p>
        </p:txBody>
      </p:sp>
      <p:cxnSp>
        <p:nvCxnSpPr>
          <p:cNvPr id="25" name="Straight Connector 24">
            <a:extLst>
              <a:ext uri="{FF2B5EF4-FFF2-40B4-BE49-F238E27FC236}">
                <a16:creationId xmlns:a16="http://schemas.microsoft.com/office/drawing/2014/main" id="{DB7AC1AE-3399-433F-A26A-DECA5FE40A96}"/>
              </a:ext>
            </a:extLst>
          </p:cNvPr>
          <p:cNvCxnSpPr>
            <a:endCxn id="24" idx="4"/>
          </p:cNvCxnSpPr>
          <p:nvPr/>
        </p:nvCxnSpPr>
        <p:spPr>
          <a:xfrm flipV="1">
            <a:off x="9118600" y="1236662"/>
            <a:ext cx="290208" cy="79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9941B6A-EBD9-46AE-995D-4DFF6ED6B9DC}"/>
              </a:ext>
            </a:extLst>
          </p:cNvPr>
          <p:cNvSpPr/>
          <p:nvPr/>
        </p:nvSpPr>
        <p:spPr>
          <a:xfrm>
            <a:off x="6832600" y="5932570"/>
            <a:ext cx="6096000" cy="646331"/>
          </a:xfrm>
          <a:prstGeom prst="rect">
            <a:avLst/>
          </a:prstGeom>
        </p:spPr>
        <p:txBody>
          <a:bodyPr>
            <a:spAutoFit/>
          </a:bodyPr>
          <a:lstStyle/>
          <a:p>
            <a:pPr>
              <a:spcBef>
                <a:spcPct val="0"/>
              </a:spcBef>
            </a:pPr>
            <a:r>
              <a:rPr lang="en-US" altLang="en-US" dirty="0">
                <a:latin typeface="Comic Sans MS" panose="030F0702030302020204" pitchFamily="66" charset="0"/>
              </a:rPr>
              <a:t>NAME of DEPARTMENT: candidate key of DEPARTMENTS</a:t>
            </a:r>
          </a:p>
        </p:txBody>
      </p:sp>
    </p:spTree>
    <p:extLst>
      <p:ext uri="{BB962C8B-B14F-4D97-AF65-F5344CB8AC3E}">
        <p14:creationId xmlns:p14="http://schemas.microsoft.com/office/powerpoint/2010/main" val="272794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B9765EF-579E-4612-9F40-4B10BAA3AC93}"/>
              </a:ext>
            </a:extLst>
          </p:cNvPr>
          <p:cNvGrpSpPr/>
          <p:nvPr/>
        </p:nvGrpSpPr>
        <p:grpSpPr>
          <a:xfrm>
            <a:off x="1632031" y="2817989"/>
            <a:ext cx="8610600" cy="3117534"/>
            <a:chOff x="486137" y="445179"/>
            <a:chExt cx="8610600" cy="3117534"/>
          </a:xfrm>
        </p:grpSpPr>
        <p:grpSp>
          <p:nvGrpSpPr>
            <p:cNvPr id="3" name="Group 2">
              <a:extLst>
                <a:ext uri="{FF2B5EF4-FFF2-40B4-BE49-F238E27FC236}">
                  <a16:creationId xmlns:a16="http://schemas.microsoft.com/office/drawing/2014/main" id="{5FA01073-EBBF-42DF-AE17-DC40EDB083EB}"/>
                </a:ext>
              </a:extLst>
            </p:cNvPr>
            <p:cNvGrpSpPr>
              <a:grpSpLocks/>
            </p:cNvGrpSpPr>
            <p:nvPr/>
          </p:nvGrpSpPr>
          <p:grpSpPr bwMode="auto">
            <a:xfrm>
              <a:off x="2543537" y="1705337"/>
              <a:ext cx="4572000" cy="1447800"/>
              <a:chOff x="2362200" y="1219200"/>
              <a:chExt cx="4572000" cy="1447800"/>
            </a:xfrm>
          </p:grpSpPr>
          <p:sp>
            <p:nvSpPr>
              <p:cNvPr id="73774" name="AutoShape 7">
                <a:extLst>
                  <a:ext uri="{FF2B5EF4-FFF2-40B4-BE49-F238E27FC236}">
                    <a16:creationId xmlns:a16="http://schemas.microsoft.com/office/drawing/2014/main" id="{F1C42A9C-0279-41F4-9E69-06FB9033AB5B}"/>
                  </a:ext>
                </a:extLst>
              </p:cNvPr>
              <p:cNvSpPr>
                <a:spLocks noChangeArrowheads="1"/>
              </p:cNvSpPr>
              <p:nvPr/>
            </p:nvSpPr>
            <p:spPr bwMode="auto">
              <a:xfrm>
                <a:off x="4724400" y="1219200"/>
                <a:ext cx="1446213" cy="6810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Work_for</a:t>
                </a:r>
                <a:endParaRPr lang="en-US" altLang="en-US" sz="1600" dirty="0">
                  <a:latin typeface="Comic Sans MS" panose="030F0702030302020204" pitchFamily="66" charset="0"/>
                </a:endParaRPr>
              </a:p>
            </p:txBody>
          </p:sp>
          <p:sp>
            <p:nvSpPr>
              <p:cNvPr id="73775" name="Line 8">
                <a:extLst>
                  <a:ext uri="{FF2B5EF4-FFF2-40B4-BE49-F238E27FC236}">
                    <a16:creationId xmlns:a16="http://schemas.microsoft.com/office/drawing/2014/main" id="{9B610C11-F2DD-4F30-9952-2489ADE2183C}"/>
                  </a:ext>
                </a:extLst>
              </p:cNvPr>
              <p:cNvSpPr>
                <a:spLocks noChangeShapeType="1"/>
              </p:cNvSpPr>
              <p:nvPr/>
            </p:nvSpPr>
            <p:spPr bwMode="auto">
              <a:xfrm flipV="1">
                <a:off x="2362200" y="1524000"/>
                <a:ext cx="2362200" cy="11430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76" name="Line 9">
                <a:extLst>
                  <a:ext uri="{FF2B5EF4-FFF2-40B4-BE49-F238E27FC236}">
                    <a16:creationId xmlns:a16="http://schemas.microsoft.com/office/drawing/2014/main" id="{5340CDDD-0BF9-45E8-8A42-6940F0D5D5FE}"/>
                  </a:ext>
                </a:extLst>
              </p:cNvPr>
              <p:cNvSpPr>
                <a:spLocks noChangeShapeType="1"/>
              </p:cNvSpPr>
              <p:nvPr/>
            </p:nvSpPr>
            <p:spPr bwMode="auto">
              <a:xfrm>
                <a:off x="6172200" y="1524000"/>
                <a:ext cx="762000" cy="3048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 name="Group 12">
              <a:extLst>
                <a:ext uri="{FF2B5EF4-FFF2-40B4-BE49-F238E27FC236}">
                  <a16:creationId xmlns:a16="http://schemas.microsoft.com/office/drawing/2014/main" id="{37583554-2B85-4CC0-BE56-161E4E73BBAF}"/>
                </a:ext>
              </a:extLst>
            </p:cNvPr>
            <p:cNvGrpSpPr>
              <a:grpSpLocks/>
            </p:cNvGrpSpPr>
            <p:nvPr/>
          </p:nvGrpSpPr>
          <p:grpSpPr bwMode="auto">
            <a:xfrm>
              <a:off x="486137" y="867138"/>
              <a:ext cx="3556000" cy="2695575"/>
              <a:chOff x="304800" y="381000"/>
              <a:chExt cx="3556000" cy="2695575"/>
            </a:xfrm>
          </p:grpSpPr>
          <p:sp>
            <p:nvSpPr>
              <p:cNvPr id="73743" name="Rectangle 1031">
                <a:extLst>
                  <a:ext uri="{FF2B5EF4-FFF2-40B4-BE49-F238E27FC236}">
                    <a16:creationId xmlns:a16="http://schemas.microsoft.com/office/drawing/2014/main" id="{89DA3259-3D00-411C-AE91-BA9C75DF37DA}"/>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4" name="Text Box 1032">
                <a:extLst>
                  <a:ext uri="{FF2B5EF4-FFF2-40B4-BE49-F238E27FC236}">
                    <a16:creationId xmlns:a16="http://schemas.microsoft.com/office/drawing/2014/main" id="{CF0F0945-EADB-420C-A8C6-9D8D7D71CB63}"/>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73745" name="Oval 1033">
                <a:extLst>
                  <a:ext uri="{FF2B5EF4-FFF2-40B4-BE49-F238E27FC236}">
                    <a16:creationId xmlns:a16="http://schemas.microsoft.com/office/drawing/2014/main" id="{B40AC9AC-ACFA-42F3-98A0-61C155E4F90C}"/>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6" name="Text Box 1034">
                <a:extLst>
                  <a:ext uri="{FF2B5EF4-FFF2-40B4-BE49-F238E27FC236}">
                    <a16:creationId xmlns:a16="http://schemas.microsoft.com/office/drawing/2014/main" id="{5B75120E-4B1B-40FC-B0C6-90AC41781431}"/>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73747" name="Line 1035">
                <a:extLst>
                  <a:ext uri="{FF2B5EF4-FFF2-40B4-BE49-F238E27FC236}">
                    <a16:creationId xmlns:a16="http://schemas.microsoft.com/office/drawing/2014/main" id="{C6C14792-2CAA-4ED9-A1FA-975A40FAA6C6}"/>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8" name="Oval 1036">
                <a:extLst>
                  <a:ext uri="{FF2B5EF4-FFF2-40B4-BE49-F238E27FC236}">
                    <a16:creationId xmlns:a16="http://schemas.microsoft.com/office/drawing/2014/main" id="{6550442D-1FB6-4638-99B9-A6B2E5AC6CD1}"/>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9" name="Text Box 1037">
                <a:extLst>
                  <a:ext uri="{FF2B5EF4-FFF2-40B4-BE49-F238E27FC236}">
                    <a16:creationId xmlns:a16="http://schemas.microsoft.com/office/drawing/2014/main" id="{C53341C2-79F0-4DA5-81B0-2EE0CE8B0C15}"/>
                  </a:ext>
                </a:extLst>
              </p:cNvPr>
              <p:cNvSpPr txBox="1">
                <a:spLocks noChangeArrowheads="1"/>
              </p:cNvSpPr>
              <p:nvPr/>
            </p:nvSpPr>
            <p:spPr bwMode="auto">
              <a:xfrm>
                <a:off x="593725"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73750" name="Oval 1038">
                <a:extLst>
                  <a:ext uri="{FF2B5EF4-FFF2-40B4-BE49-F238E27FC236}">
                    <a16:creationId xmlns:a16="http://schemas.microsoft.com/office/drawing/2014/main" id="{2DE0423A-19E5-467B-BCA2-0BD58A0A78A3}"/>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1" name="Text Box 1039">
                <a:extLst>
                  <a:ext uri="{FF2B5EF4-FFF2-40B4-BE49-F238E27FC236}">
                    <a16:creationId xmlns:a16="http://schemas.microsoft.com/office/drawing/2014/main" id="{C9DBD4EB-06C2-4D31-81A0-2292CB07CB55}"/>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73752" name="Oval 1040">
                <a:extLst>
                  <a:ext uri="{FF2B5EF4-FFF2-40B4-BE49-F238E27FC236}">
                    <a16:creationId xmlns:a16="http://schemas.microsoft.com/office/drawing/2014/main" id="{7CB476D9-CAD9-4AA5-ACF8-E6B397A6FC64}"/>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3" name="Line 1051">
                <a:extLst>
                  <a:ext uri="{FF2B5EF4-FFF2-40B4-BE49-F238E27FC236}">
                    <a16:creationId xmlns:a16="http://schemas.microsoft.com/office/drawing/2014/main" id="{7106A6E9-9F02-4B0C-905D-6050B60CC308}"/>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4" name="Line 1055">
                <a:extLst>
                  <a:ext uri="{FF2B5EF4-FFF2-40B4-BE49-F238E27FC236}">
                    <a16:creationId xmlns:a16="http://schemas.microsoft.com/office/drawing/2014/main" id="{C53622F6-6190-4142-B782-78E96CA87B86}"/>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5" name="Line 1056">
                <a:extLst>
                  <a:ext uri="{FF2B5EF4-FFF2-40B4-BE49-F238E27FC236}">
                    <a16:creationId xmlns:a16="http://schemas.microsoft.com/office/drawing/2014/main" id="{14B31837-4766-4776-B9FD-01FC6E99CC4F}"/>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6" name="Oval 1093">
                <a:extLst>
                  <a:ext uri="{FF2B5EF4-FFF2-40B4-BE49-F238E27FC236}">
                    <a16:creationId xmlns:a16="http://schemas.microsoft.com/office/drawing/2014/main" id="{4FD5464C-DC48-4E9C-9D32-A6451896327E}"/>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7" name="Text Box 1094">
                <a:extLst>
                  <a:ext uri="{FF2B5EF4-FFF2-40B4-BE49-F238E27FC236}">
                    <a16:creationId xmlns:a16="http://schemas.microsoft.com/office/drawing/2014/main" id="{73C5174A-2C8F-423A-B93B-0A0571B75A99}"/>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73758" name="Line 1095">
                <a:extLst>
                  <a:ext uri="{FF2B5EF4-FFF2-40B4-BE49-F238E27FC236}">
                    <a16:creationId xmlns:a16="http://schemas.microsoft.com/office/drawing/2014/main" id="{C2281B5F-F1DB-4755-85BD-0F0BEC1CD3BB}"/>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9" name="Text Box 1096">
                <a:extLst>
                  <a:ext uri="{FF2B5EF4-FFF2-40B4-BE49-F238E27FC236}">
                    <a16:creationId xmlns:a16="http://schemas.microsoft.com/office/drawing/2014/main" id="{5F4CFC5A-A024-433A-9CA1-16208ED8395A}"/>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73760" name="Oval 1097">
                <a:extLst>
                  <a:ext uri="{FF2B5EF4-FFF2-40B4-BE49-F238E27FC236}">
                    <a16:creationId xmlns:a16="http://schemas.microsoft.com/office/drawing/2014/main" id="{9DB1383D-14DA-4B9D-B864-75D1DE56E963}"/>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1" name="Line 1098">
                <a:extLst>
                  <a:ext uri="{FF2B5EF4-FFF2-40B4-BE49-F238E27FC236}">
                    <a16:creationId xmlns:a16="http://schemas.microsoft.com/office/drawing/2014/main" id="{964A8682-BBB0-4ACA-86C8-08F7D7802C23}"/>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2" name="Text Box 164">
                <a:extLst>
                  <a:ext uri="{FF2B5EF4-FFF2-40B4-BE49-F238E27FC236}">
                    <a16:creationId xmlns:a16="http://schemas.microsoft.com/office/drawing/2014/main" id="{8021D71D-F34E-4CE7-AC52-3E70362A8B2C}"/>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73763" name="Oval 163">
                <a:extLst>
                  <a:ext uri="{FF2B5EF4-FFF2-40B4-BE49-F238E27FC236}">
                    <a16:creationId xmlns:a16="http://schemas.microsoft.com/office/drawing/2014/main" id="{49811709-8B56-485A-BBE3-E6BFF6040824}"/>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4" name="Rectangle 30">
                <a:extLst>
                  <a:ext uri="{FF2B5EF4-FFF2-40B4-BE49-F238E27FC236}">
                    <a16:creationId xmlns:a16="http://schemas.microsoft.com/office/drawing/2014/main" id="{6038C638-8D89-4484-8EA1-EDB67457FC4A}"/>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73765" name="Oval 163">
                <a:extLst>
                  <a:ext uri="{FF2B5EF4-FFF2-40B4-BE49-F238E27FC236}">
                    <a16:creationId xmlns:a16="http://schemas.microsoft.com/office/drawing/2014/main" id="{683E033B-9EFE-461E-A5FE-8AB889106B0B}"/>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6" name="Rectangle 32">
                <a:extLst>
                  <a:ext uri="{FF2B5EF4-FFF2-40B4-BE49-F238E27FC236}">
                    <a16:creationId xmlns:a16="http://schemas.microsoft.com/office/drawing/2014/main" id="{92C8FBB6-9AA4-479D-9D40-5D5837CD1CEA}"/>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73767" name="Line 1098">
                <a:extLst>
                  <a:ext uri="{FF2B5EF4-FFF2-40B4-BE49-F238E27FC236}">
                    <a16:creationId xmlns:a16="http://schemas.microsoft.com/office/drawing/2014/main" id="{61555B47-B330-48B7-886A-57B9FB85115F}"/>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8" name="Line 1098">
                <a:extLst>
                  <a:ext uri="{FF2B5EF4-FFF2-40B4-BE49-F238E27FC236}">
                    <a16:creationId xmlns:a16="http://schemas.microsoft.com/office/drawing/2014/main" id="{B36B8AB7-B6E4-428B-8E33-8886694E7698}"/>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Oval 163">
              <a:extLst>
                <a:ext uri="{FF2B5EF4-FFF2-40B4-BE49-F238E27FC236}">
                  <a16:creationId xmlns:a16="http://schemas.microsoft.com/office/drawing/2014/main" id="{A91E700D-2043-4C12-A591-A8AB4C4D3841}"/>
                </a:ext>
              </a:extLst>
            </p:cNvPr>
            <p:cNvSpPr>
              <a:spLocks noChangeArrowheads="1"/>
            </p:cNvSpPr>
            <p:nvPr/>
          </p:nvSpPr>
          <p:spPr bwMode="auto">
            <a:xfrm>
              <a:off x="3991338" y="1352912"/>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0" name="Rectangle 98">
              <a:extLst>
                <a:ext uri="{FF2B5EF4-FFF2-40B4-BE49-F238E27FC236}">
                  <a16:creationId xmlns:a16="http://schemas.microsoft.com/office/drawing/2014/main" id="{337CB7DB-C859-4CE2-A7A8-3123C5C394BF}"/>
                </a:ext>
              </a:extLst>
            </p:cNvPr>
            <p:cNvSpPr>
              <a:spLocks noChangeArrowheads="1"/>
            </p:cNvSpPr>
            <p:nvPr/>
          </p:nvSpPr>
          <p:spPr bwMode="auto">
            <a:xfrm>
              <a:off x="3967526" y="1419588"/>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1" name="Line 165">
              <a:extLst>
                <a:ext uri="{FF2B5EF4-FFF2-40B4-BE49-F238E27FC236}">
                  <a16:creationId xmlns:a16="http://schemas.microsoft.com/office/drawing/2014/main" id="{BDDE6F6C-674D-495B-89BA-81E8CBF8BB73}"/>
                </a:ext>
              </a:extLst>
            </p:cNvPr>
            <p:cNvSpPr>
              <a:spLocks noChangeShapeType="1"/>
            </p:cNvSpPr>
            <p:nvPr/>
          </p:nvSpPr>
          <p:spPr bwMode="auto">
            <a:xfrm flipV="1">
              <a:off x="2559412" y="1819637"/>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 name="Group 51">
              <a:extLst>
                <a:ext uri="{FF2B5EF4-FFF2-40B4-BE49-F238E27FC236}">
                  <a16:creationId xmlns:a16="http://schemas.microsoft.com/office/drawing/2014/main" id="{07DDC49C-50D9-4AAD-AF34-C62B37266D0A}"/>
                </a:ext>
              </a:extLst>
            </p:cNvPr>
            <p:cNvGrpSpPr>
              <a:grpSpLocks/>
            </p:cNvGrpSpPr>
            <p:nvPr/>
          </p:nvGrpSpPr>
          <p:grpSpPr bwMode="auto">
            <a:xfrm>
              <a:off x="6658337" y="752838"/>
              <a:ext cx="2438400" cy="2057400"/>
              <a:chOff x="6477000" y="228600"/>
              <a:chExt cx="2438400" cy="2057400"/>
            </a:xfrm>
          </p:grpSpPr>
          <p:sp>
            <p:nvSpPr>
              <p:cNvPr id="53" name="Rectangle 17">
                <a:extLst>
                  <a:ext uri="{FF2B5EF4-FFF2-40B4-BE49-F238E27FC236}">
                    <a16:creationId xmlns:a16="http://schemas.microsoft.com/office/drawing/2014/main" id="{B65C5151-28F6-44D5-8470-360082FC5CF9}"/>
                  </a:ext>
                </a:extLst>
              </p:cNvPr>
              <p:cNvSpPr>
                <a:spLocks noChangeArrowheads="1"/>
              </p:cNvSpPr>
              <p:nvPr/>
            </p:nvSpPr>
            <p:spPr bwMode="auto">
              <a:xfrm>
                <a:off x="6934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 name="Text Box 18">
                <a:extLst>
                  <a:ext uri="{FF2B5EF4-FFF2-40B4-BE49-F238E27FC236}">
                    <a16:creationId xmlns:a16="http://schemas.microsoft.com/office/drawing/2014/main" id="{DF13F36D-DFE4-42DA-B6E2-D0EC2AECB4C6}"/>
                  </a:ext>
                </a:extLst>
              </p:cNvPr>
              <p:cNvSpPr txBox="1">
                <a:spLocks noChangeArrowheads="1"/>
              </p:cNvSpPr>
              <p:nvPr/>
            </p:nvSpPr>
            <p:spPr bwMode="auto">
              <a:xfrm>
                <a:off x="7010400"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55" name="Oval 19">
                <a:extLst>
                  <a:ext uri="{FF2B5EF4-FFF2-40B4-BE49-F238E27FC236}">
                    <a16:creationId xmlns:a16="http://schemas.microsoft.com/office/drawing/2014/main" id="{B8C29BB2-30B3-475A-9D3A-140405A61826}"/>
                  </a:ext>
                </a:extLst>
              </p:cNvPr>
              <p:cNvSpPr>
                <a:spLocks noChangeArrowheads="1"/>
              </p:cNvSpPr>
              <p:nvPr/>
            </p:nvSpPr>
            <p:spPr bwMode="auto">
              <a:xfrm>
                <a:off x="6477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6" name="Oval 20">
                <a:extLst>
                  <a:ext uri="{FF2B5EF4-FFF2-40B4-BE49-F238E27FC236}">
                    <a16:creationId xmlns:a16="http://schemas.microsoft.com/office/drawing/2014/main" id="{514FF2E8-4018-4F1C-8EA8-CC292AA6F236}"/>
                  </a:ext>
                </a:extLst>
              </p:cNvPr>
              <p:cNvSpPr>
                <a:spLocks noChangeArrowheads="1"/>
              </p:cNvSpPr>
              <p:nvPr/>
            </p:nvSpPr>
            <p:spPr bwMode="auto">
              <a:xfrm>
                <a:off x="7315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7" name="Text Box 22">
                <a:extLst>
                  <a:ext uri="{FF2B5EF4-FFF2-40B4-BE49-F238E27FC236}">
                    <a16:creationId xmlns:a16="http://schemas.microsoft.com/office/drawing/2014/main" id="{9ACBD103-7B74-44E5-B6BA-470B15277E24}"/>
                  </a:ext>
                </a:extLst>
              </p:cNvPr>
              <p:cNvSpPr txBox="1">
                <a:spLocks noChangeArrowheads="1"/>
              </p:cNvSpPr>
              <p:nvPr/>
            </p:nvSpPr>
            <p:spPr bwMode="auto">
              <a:xfrm>
                <a:off x="6553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8" name="Text Box 23">
                <a:extLst>
                  <a:ext uri="{FF2B5EF4-FFF2-40B4-BE49-F238E27FC236}">
                    <a16:creationId xmlns:a16="http://schemas.microsoft.com/office/drawing/2014/main" id="{46ED301D-660F-4C88-BDE1-223C53CF8CC2}"/>
                  </a:ext>
                </a:extLst>
              </p:cNvPr>
              <p:cNvSpPr txBox="1">
                <a:spLocks noChangeArrowheads="1"/>
              </p:cNvSpPr>
              <p:nvPr/>
            </p:nvSpPr>
            <p:spPr bwMode="auto">
              <a:xfrm>
                <a:off x="7315200"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9" name="Text Box 24">
                <a:extLst>
                  <a:ext uri="{FF2B5EF4-FFF2-40B4-BE49-F238E27FC236}">
                    <a16:creationId xmlns:a16="http://schemas.microsoft.com/office/drawing/2014/main" id="{61AD83C1-648E-44EF-BA2F-25862617AD56}"/>
                  </a:ext>
                </a:extLst>
              </p:cNvPr>
              <p:cNvSpPr txBox="1">
                <a:spLocks noChangeArrowheads="1"/>
              </p:cNvSpPr>
              <p:nvPr/>
            </p:nvSpPr>
            <p:spPr bwMode="auto">
              <a:xfrm>
                <a:off x="7620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60" name="Line 26">
                <a:extLst>
                  <a:ext uri="{FF2B5EF4-FFF2-40B4-BE49-F238E27FC236}">
                    <a16:creationId xmlns:a16="http://schemas.microsoft.com/office/drawing/2014/main" id="{A000A6F1-1B0E-46CF-BF2B-A80D2128EEBF}"/>
                  </a:ext>
                </a:extLst>
              </p:cNvPr>
              <p:cNvSpPr>
                <a:spLocks noChangeShapeType="1"/>
              </p:cNvSpPr>
              <p:nvPr/>
            </p:nvSpPr>
            <p:spPr bwMode="auto">
              <a:xfrm flipV="1">
                <a:off x="7696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27">
                <a:extLst>
                  <a:ext uri="{FF2B5EF4-FFF2-40B4-BE49-F238E27FC236}">
                    <a16:creationId xmlns:a16="http://schemas.microsoft.com/office/drawing/2014/main" id="{57AD33FE-C318-4586-B202-291064A496C5}"/>
                  </a:ext>
                </a:extLst>
              </p:cNvPr>
              <p:cNvSpPr>
                <a:spLocks noChangeShapeType="1"/>
              </p:cNvSpPr>
              <p:nvPr/>
            </p:nvSpPr>
            <p:spPr bwMode="auto">
              <a:xfrm flipV="1">
                <a:off x="8229600" y="1600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28">
                <a:extLst>
                  <a:ext uri="{FF2B5EF4-FFF2-40B4-BE49-F238E27FC236}">
                    <a16:creationId xmlns:a16="http://schemas.microsoft.com/office/drawing/2014/main" id="{740497C8-BF8D-44EE-A642-AEE3E0EF58D7}"/>
                  </a:ext>
                </a:extLst>
              </p:cNvPr>
              <p:cNvSpPr>
                <a:spLocks noChangeShapeType="1"/>
              </p:cNvSpPr>
              <p:nvPr/>
            </p:nvSpPr>
            <p:spPr bwMode="auto">
              <a:xfrm flipH="1" flipV="1">
                <a:off x="7010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Rectangle 34">
                <a:extLst>
                  <a:ext uri="{FF2B5EF4-FFF2-40B4-BE49-F238E27FC236}">
                    <a16:creationId xmlns:a16="http://schemas.microsoft.com/office/drawing/2014/main" id="{9B9B3C4E-6627-402E-A7C9-71A8DACD25B7}"/>
                  </a:ext>
                </a:extLst>
              </p:cNvPr>
              <p:cNvSpPr>
                <a:spLocks noChangeArrowheads="1"/>
              </p:cNvSpPr>
              <p:nvPr/>
            </p:nvSpPr>
            <p:spPr bwMode="auto">
              <a:xfrm>
                <a:off x="7467600" y="381000"/>
                <a:ext cx="14478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64" name="AutoShape 35">
                <a:extLst>
                  <a:ext uri="{FF2B5EF4-FFF2-40B4-BE49-F238E27FC236}">
                    <a16:creationId xmlns:a16="http://schemas.microsoft.com/office/drawing/2014/main" id="{73C28043-AFD0-45B0-BB13-316EC55987F9}"/>
                  </a:ext>
                </a:extLst>
              </p:cNvPr>
              <p:cNvSpPr>
                <a:spLocks noChangeArrowheads="1"/>
              </p:cNvSpPr>
              <p:nvPr/>
            </p:nvSpPr>
            <p:spPr bwMode="auto">
              <a:xfrm>
                <a:off x="8077200" y="990600"/>
                <a:ext cx="838200" cy="609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65" name="Line 36">
                <a:extLst>
                  <a:ext uri="{FF2B5EF4-FFF2-40B4-BE49-F238E27FC236}">
                    <a16:creationId xmlns:a16="http://schemas.microsoft.com/office/drawing/2014/main" id="{CAB2CBD0-0991-4AED-A254-E645CA062A50}"/>
                  </a:ext>
                </a:extLst>
              </p:cNvPr>
              <p:cNvSpPr>
                <a:spLocks noChangeShapeType="1"/>
              </p:cNvSpPr>
              <p:nvPr/>
            </p:nvSpPr>
            <p:spPr bwMode="auto">
              <a:xfrm flipH="1" flipV="1">
                <a:off x="8229600" y="838200"/>
                <a:ext cx="228600" cy="152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Text Box 37">
                <a:extLst>
                  <a:ext uri="{FF2B5EF4-FFF2-40B4-BE49-F238E27FC236}">
                    <a16:creationId xmlns:a16="http://schemas.microsoft.com/office/drawing/2014/main" id="{D5610DA1-5F8C-41C7-A77C-89F1DE18E46E}"/>
                  </a:ext>
                </a:extLst>
              </p:cNvPr>
              <p:cNvSpPr txBox="1">
                <a:spLocks noChangeArrowheads="1"/>
              </p:cNvSpPr>
              <p:nvPr/>
            </p:nvSpPr>
            <p:spPr bwMode="auto">
              <a:xfrm>
                <a:off x="6477000" y="228600"/>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LOCID</a:t>
                </a:r>
              </a:p>
            </p:txBody>
          </p:sp>
          <p:sp>
            <p:nvSpPr>
              <p:cNvPr id="67" name="Oval 39">
                <a:extLst>
                  <a:ext uri="{FF2B5EF4-FFF2-40B4-BE49-F238E27FC236}">
                    <a16:creationId xmlns:a16="http://schemas.microsoft.com/office/drawing/2014/main" id="{12721C26-6CD9-4358-ACCB-5BE9505AE19F}"/>
                  </a:ext>
                </a:extLst>
              </p:cNvPr>
              <p:cNvSpPr>
                <a:spLocks noChangeArrowheads="1"/>
              </p:cNvSpPr>
              <p:nvPr/>
            </p:nvSpPr>
            <p:spPr bwMode="auto">
              <a:xfrm>
                <a:off x="6477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68" name="Line 40">
                <a:extLst>
                  <a:ext uri="{FF2B5EF4-FFF2-40B4-BE49-F238E27FC236}">
                    <a16:creationId xmlns:a16="http://schemas.microsoft.com/office/drawing/2014/main" id="{155DACE2-EC7E-40FC-8628-B0229C572B8C}"/>
                  </a:ext>
                </a:extLst>
              </p:cNvPr>
              <p:cNvSpPr>
                <a:spLocks noChangeShapeType="1"/>
              </p:cNvSpPr>
              <p:nvPr/>
            </p:nvSpPr>
            <p:spPr bwMode="auto">
              <a:xfrm>
                <a:off x="7391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41">
                <a:extLst>
                  <a:ext uri="{FF2B5EF4-FFF2-40B4-BE49-F238E27FC236}">
                    <a16:creationId xmlns:a16="http://schemas.microsoft.com/office/drawing/2014/main" id="{773629E3-0857-4628-A731-4025FF1C97CD}"/>
                  </a:ext>
                </a:extLst>
              </p:cNvPr>
              <p:cNvSpPr>
                <a:spLocks noChangeShapeType="1"/>
              </p:cNvSpPr>
              <p:nvPr/>
            </p:nvSpPr>
            <p:spPr bwMode="auto">
              <a:xfrm>
                <a:off x="6629400" y="533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0" name="Oval 39">
              <a:extLst>
                <a:ext uri="{FF2B5EF4-FFF2-40B4-BE49-F238E27FC236}">
                  <a16:creationId xmlns:a16="http://schemas.microsoft.com/office/drawing/2014/main" id="{D38C8C92-437C-4B39-9B76-CA8344472EBD}"/>
                </a:ext>
              </a:extLst>
            </p:cNvPr>
            <p:cNvSpPr>
              <a:spLocks noChangeArrowheads="1"/>
            </p:cNvSpPr>
            <p:nvPr/>
          </p:nvSpPr>
          <p:spPr bwMode="auto">
            <a:xfrm>
              <a:off x="7634345" y="445179"/>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err="1">
                  <a:latin typeface="Comic Sans MS" panose="030F0702030302020204" pitchFamily="66" charset="0"/>
                </a:rPr>
                <a:t>addr</a:t>
              </a:r>
              <a:endParaRPr lang="en-US" altLang="en-US" sz="1600" dirty="0">
                <a:latin typeface="Comic Sans MS" panose="030F0702030302020204" pitchFamily="66" charset="0"/>
              </a:endParaRPr>
            </a:p>
          </p:txBody>
        </p:sp>
        <p:cxnSp>
          <p:nvCxnSpPr>
            <p:cNvPr id="71" name="Straight Connector 70">
              <a:extLst>
                <a:ext uri="{FF2B5EF4-FFF2-40B4-BE49-F238E27FC236}">
                  <a16:creationId xmlns:a16="http://schemas.microsoft.com/office/drawing/2014/main" id="{9ADC6532-C7B2-4B6E-BB58-3A4D3B8627CE}"/>
                </a:ext>
              </a:extLst>
            </p:cNvPr>
            <p:cNvCxnSpPr>
              <a:endCxn id="70" idx="4"/>
            </p:cNvCxnSpPr>
            <p:nvPr/>
          </p:nvCxnSpPr>
          <p:spPr>
            <a:xfrm flipV="1">
              <a:off x="7801337" y="826179"/>
              <a:ext cx="290208" cy="79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2778D73C-DB08-4C8D-B80F-606028420130}"/>
              </a:ext>
            </a:extLst>
          </p:cNvPr>
          <p:cNvSpPr/>
          <p:nvPr/>
        </p:nvSpPr>
        <p:spPr>
          <a:xfrm>
            <a:off x="1544151" y="489279"/>
            <a:ext cx="6618774" cy="1561005"/>
          </a:xfrm>
          <a:prstGeom prst="rect">
            <a:avLst/>
          </a:prstGeom>
        </p:spPr>
        <p:txBody>
          <a:bodyPr wrap="square">
            <a:spAutoFit/>
          </a:bodyPr>
          <a:lstStyle/>
          <a:p>
            <a:pPr>
              <a:lnSpc>
                <a:spcPct val="107000"/>
              </a:lnSpc>
            </a:pPr>
            <a:r>
              <a:rPr lang="en-US" dirty="0">
                <a:solidFill>
                  <a:srgbClr val="000000"/>
                </a:solidFill>
                <a:latin typeface="Calibri" panose="020F0502020204030204" pitchFamily="34" charset="0"/>
                <a:ea typeface="Calibri" panose="020F0502020204030204" pitchFamily="34" charset="0"/>
              </a:rPr>
              <a:t>e) </a:t>
            </a:r>
            <a:r>
              <a:rPr lang="en-US" dirty="0"/>
              <a:t>Each department </a:t>
            </a:r>
            <a:r>
              <a:rPr lang="en-US" dirty="0">
                <a:highlight>
                  <a:srgbClr val="FFFF00"/>
                </a:highlight>
              </a:rPr>
              <a:t>must</a:t>
            </a:r>
            <a:r>
              <a:rPr lang="en-US" dirty="0"/>
              <a:t> have at </a:t>
            </a:r>
            <a:r>
              <a:rPr lang="en-US" dirty="0">
                <a:highlight>
                  <a:srgbClr val="FFFF00"/>
                </a:highlight>
              </a:rPr>
              <a:t>least one employee</a:t>
            </a:r>
            <a:r>
              <a:rPr lang="en-US" dirty="0"/>
              <a:t>. </a:t>
            </a:r>
          </a:p>
          <a:p>
            <a:pPr>
              <a:lnSpc>
                <a:spcPct val="107000"/>
              </a:lnSpc>
            </a:pPr>
            <a:r>
              <a:rPr lang="en-US" dirty="0"/>
              <a:t>Each employee </a:t>
            </a:r>
            <a:r>
              <a:rPr lang="en-US" dirty="0">
                <a:highlight>
                  <a:srgbClr val="FFFF00"/>
                </a:highlight>
              </a:rPr>
              <a:t>must work for only one department</a:t>
            </a:r>
            <a:r>
              <a:rPr lang="en-US" dirty="0"/>
              <a:t>. </a:t>
            </a:r>
          </a:p>
          <a:p>
            <a:pPr>
              <a:lnSpc>
                <a:spcPct val="107000"/>
              </a:lnSpc>
            </a:pPr>
            <a:endParaRPr lang="en-US" dirty="0"/>
          </a:p>
          <a:p>
            <a:pPr>
              <a:lnSpc>
                <a:spcPct val="107000"/>
              </a:lnSpc>
            </a:pPr>
            <a:r>
              <a:rPr lang="en-US" dirty="0"/>
              <a:t>The database users also want to query the number of employees in a department. </a:t>
            </a:r>
            <a:endParaRPr lang="en-US" dirty="0">
              <a:highlight>
                <a:srgbClr val="00FFFF"/>
              </a:highlight>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B9765EF-579E-4612-9F40-4B10BAA3AC93}"/>
              </a:ext>
            </a:extLst>
          </p:cNvPr>
          <p:cNvGrpSpPr/>
          <p:nvPr/>
        </p:nvGrpSpPr>
        <p:grpSpPr>
          <a:xfrm>
            <a:off x="1632031" y="2817989"/>
            <a:ext cx="8610600" cy="3160396"/>
            <a:chOff x="486137" y="445179"/>
            <a:chExt cx="8610600" cy="3160396"/>
          </a:xfrm>
        </p:grpSpPr>
        <p:grpSp>
          <p:nvGrpSpPr>
            <p:cNvPr id="3" name="Group 2">
              <a:extLst>
                <a:ext uri="{FF2B5EF4-FFF2-40B4-BE49-F238E27FC236}">
                  <a16:creationId xmlns:a16="http://schemas.microsoft.com/office/drawing/2014/main" id="{5FA01073-EBBF-42DF-AE17-DC40EDB083EB}"/>
                </a:ext>
              </a:extLst>
            </p:cNvPr>
            <p:cNvGrpSpPr>
              <a:grpSpLocks/>
            </p:cNvGrpSpPr>
            <p:nvPr/>
          </p:nvGrpSpPr>
          <p:grpSpPr bwMode="auto">
            <a:xfrm>
              <a:off x="2543537" y="2467337"/>
              <a:ext cx="4572000" cy="1138238"/>
              <a:chOff x="2362200" y="1981200"/>
              <a:chExt cx="4572000" cy="1138238"/>
            </a:xfrm>
          </p:grpSpPr>
          <p:sp>
            <p:nvSpPr>
              <p:cNvPr id="73769" name="AutoShape 2">
                <a:extLst>
                  <a:ext uri="{FF2B5EF4-FFF2-40B4-BE49-F238E27FC236}">
                    <a16:creationId xmlns:a16="http://schemas.microsoft.com/office/drawing/2014/main" id="{9EC07E2F-1EBF-4987-BFC5-7C5C3FD14D4A}"/>
                  </a:ext>
                </a:extLst>
              </p:cNvPr>
              <p:cNvSpPr>
                <a:spLocks noChangeArrowheads="1"/>
              </p:cNvSpPr>
              <p:nvPr/>
            </p:nvSpPr>
            <p:spPr bwMode="auto">
              <a:xfrm>
                <a:off x="4267200" y="2514600"/>
                <a:ext cx="1214438" cy="6048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manages</a:t>
                </a:r>
              </a:p>
            </p:txBody>
          </p:sp>
          <p:sp>
            <p:nvSpPr>
              <p:cNvPr id="73770" name="Line 3">
                <a:extLst>
                  <a:ext uri="{FF2B5EF4-FFF2-40B4-BE49-F238E27FC236}">
                    <a16:creationId xmlns:a16="http://schemas.microsoft.com/office/drawing/2014/main" id="{568C194D-9218-42D3-AB44-0CFBBEB99D17}"/>
                  </a:ext>
                </a:extLst>
              </p:cNvPr>
              <p:cNvSpPr>
                <a:spLocks noChangeShapeType="1"/>
              </p:cNvSpPr>
              <p:nvPr/>
            </p:nvSpPr>
            <p:spPr bwMode="auto">
              <a:xfrm>
                <a:off x="2362200" y="2743200"/>
                <a:ext cx="1905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71" name="Line 4">
                <a:extLst>
                  <a:ext uri="{FF2B5EF4-FFF2-40B4-BE49-F238E27FC236}">
                    <a16:creationId xmlns:a16="http://schemas.microsoft.com/office/drawing/2014/main" id="{834813B2-A852-433F-8F5D-28456C6C07A3}"/>
                  </a:ext>
                </a:extLst>
              </p:cNvPr>
              <p:cNvSpPr>
                <a:spLocks noChangeShapeType="1"/>
              </p:cNvSpPr>
              <p:nvPr/>
            </p:nvSpPr>
            <p:spPr bwMode="auto">
              <a:xfrm flipH="1">
                <a:off x="5486400" y="2286000"/>
                <a:ext cx="1447800" cy="5334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72" name="Text Box 5">
                <a:extLst>
                  <a:ext uri="{FF2B5EF4-FFF2-40B4-BE49-F238E27FC236}">
                    <a16:creationId xmlns:a16="http://schemas.microsoft.com/office/drawing/2014/main" id="{F119EC94-2C4A-4AF1-99DC-F968278EFFC2}"/>
                  </a:ext>
                </a:extLst>
              </p:cNvPr>
              <p:cNvSpPr txBox="1">
                <a:spLocks noChangeArrowheads="1"/>
              </p:cNvSpPr>
              <p:nvPr/>
            </p:nvSpPr>
            <p:spPr bwMode="auto">
              <a:xfrm>
                <a:off x="4343400" y="1981200"/>
                <a:ext cx="1090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StARTDATE</a:t>
                </a:r>
              </a:p>
            </p:txBody>
          </p:sp>
          <p:sp>
            <p:nvSpPr>
              <p:cNvPr id="73773" name="Oval 6">
                <a:extLst>
                  <a:ext uri="{FF2B5EF4-FFF2-40B4-BE49-F238E27FC236}">
                    <a16:creationId xmlns:a16="http://schemas.microsoft.com/office/drawing/2014/main" id="{926407AE-1B76-4490-B8C3-7D3D211CD104}"/>
                  </a:ext>
                </a:extLst>
              </p:cNvPr>
              <p:cNvSpPr>
                <a:spLocks noChangeArrowheads="1"/>
              </p:cNvSpPr>
              <p:nvPr/>
            </p:nvSpPr>
            <p:spPr bwMode="auto">
              <a:xfrm>
                <a:off x="4267200" y="1981200"/>
                <a:ext cx="1295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sp>
          <p:nvSpPr>
            <p:cNvPr id="73732" name="Line 6">
              <a:extLst>
                <a:ext uri="{FF2B5EF4-FFF2-40B4-BE49-F238E27FC236}">
                  <a16:creationId xmlns:a16="http://schemas.microsoft.com/office/drawing/2014/main" id="{0779A494-3172-4E99-B3CF-BEF6D1FE6587}"/>
                </a:ext>
              </a:extLst>
            </p:cNvPr>
            <p:cNvSpPr>
              <a:spLocks noChangeShapeType="1"/>
            </p:cNvSpPr>
            <p:nvPr/>
          </p:nvSpPr>
          <p:spPr bwMode="auto">
            <a:xfrm>
              <a:off x="5058138" y="2772138"/>
              <a:ext cx="34925" cy="290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 name="Group 12">
              <a:extLst>
                <a:ext uri="{FF2B5EF4-FFF2-40B4-BE49-F238E27FC236}">
                  <a16:creationId xmlns:a16="http://schemas.microsoft.com/office/drawing/2014/main" id="{37583554-2B85-4CC0-BE56-161E4E73BBAF}"/>
                </a:ext>
              </a:extLst>
            </p:cNvPr>
            <p:cNvGrpSpPr>
              <a:grpSpLocks/>
            </p:cNvGrpSpPr>
            <p:nvPr/>
          </p:nvGrpSpPr>
          <p:grpSpPr bwMode="auto">
            <a:xfrm>
              <a:off x="486137" y="867138"/>
              <a:ext cx="3556000" cy="2695575"/>
              <a:chOff x="304800" y="381000"/>
              <a:chExt cx="3556000" cy="2695575"/>
            </a:xfrm>
          </p:grpSpPr>
          <p:sp>
            <p:nvSpPr>
              <p:cNvPr id="73743" name="Rectangle 1031">
                <a:extLst>
                  <a:ext uri="{FF2B5EF4-FFF2-40B4-BE49-F238E27FC236}">
                    <a16:creationId xmlns:a16="http://schemas.microsoft.com/office/drawing/2014/main" id="{89DA3259-3D00-411C-AE91-BA9C75DF37DA}"/>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4" name="Text Box 1032">
                <a:extLst>
                  <a:ext uri="{FF2B5EF4-FFF2-40B4-BE49-F238E27FC236}">
                    <a16:creationId xmlns:a16="http://schemas.microsoft.com/office/drawing/2014/main" id="{CF0F0945-EADB-420C-A8C6-9D8D7D71CB63}"/>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73745" name="Oval 1033">
                <a:extLst>
                  <a:ext uri="{FF2B5EF4-FFF2-40B4-BE49-F238E27FC236}">
                    <a16:creationId xmlns:a16="http://schemas.microsoft.com/office/drawing/2014/main" id="{B40AC9AC-ACFA-42F3-98A0-61C155E4F90C}"/>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6" name="Text Box 1034">
                <a:extLst>
                  <a:ext uri="{FF2B5EF4-FFF2-40B4-BE49-F238E27FC236}">
                    <a16:creationId xmlns:a16="http://schemas.microsoft.com/office/drawing/2014/main" id="{5B75120E-4B1B-40FC-B0C6-90AC41781431}"/>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73747" name="Line 1035">
                <a:extLst>
                  <a:ext uri="{FF2B5EF4-FFF2-40B4-BE49-F238E27FC236}">
                    <a16:creationId xmlns:a16="http://schemas.microsoft.com/office/drawing/2014/main" id="{C6C14792-2CAA-4ED9-A1FA-975A40FAA6C6}"/>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8" name="Oval 1036">
                <a:extLst>
                  <a:ext uri="{FF2B5EF4-FFF2-40B4-BE49-F238E27FC236}">
                    <a16:creationId xmlns:a16="http://schemas.microsoft.com/office/drawing/2014/main" id="{6550442D-1FB6-4638-99B9-A6B2E5AC6CD1}"/>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9" name="Text Box 1037">
                <a:extLst>
                  <a:ext uri="{FF2B5EF4-FFF2-40B4-BE49-F238E27FC236}">
                    <a16:creationId xmlns:a16="http://schemas.microsoft.com/office/drawing/2014/main" id="{C53341C2-79F0-4DA5-81B0-2EE0CE8B0C15}"/>
                  </a:ext>
                </a:extLst>
              </p:cNvPr>
              <p:cNvSpPr txBox="1">
                <a:spLocks noChangeArrowheads="1"/>
              </p:cNvSpPr>
              <p:nvPr/>
            </p:nvSpPr>
            <p:spPr bwMode="auto">
              <a:xfrm>
                <a:off x="593725"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73750" name="Oval 1038">
                <a:extLst>
                  <a:ext uri="{FF2B5EF4-FFF2-40B4-BE49-F238E27FC236}">
                    <a16:creationId xmlns:a16="http://schemas.microsoft.com/office/drawing/2014/main" id="{2DE0423A-19E5-467B-BCA2-0BD58A0A78A3}"/>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1" name="Text Box 1039">
                <a:extLst>
                  <a:ext uri="{FF2B5EF4-FFF2-40B4-BE49-F238E27FC236}">
                    <a16:creationId xmlns:a16="http://schemas.microsoft.com/office/drawing/2014/main" id="{C9DBD4EB-06C2-4D31-81A0-2292CB07CB55}"/>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73752" name="Oval 1040">
                <a:extLst>
                  <a:ext uri="{FF2B5EF4-FFF2-40B4-BE49-F238E27FC236}">
                    <a16:creationId xmlns:a16="http://schemas.microsoft.com/office/drawing/2014/main" id="{7CB476D9-CAD9-4AA5-ACF8-E6B397A6FC64}"/>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3" name="Line 1051">
                <a:extLst>
                  <a:ext uri="{FF2B5EF4-FFF2-40B4-BE49-F238E27FC236}">
                    <a16:creationId xmlns:a16="http://schemas.microsoft.com/office/drawing/2014/main" id="{7106A6E9-9F02-4B0C-905D-6050B60CC308}"/>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4" name="Line 1055">
                <a:extLst>
                  <a:ext uri="{FF2B5EF4-FFF2-40B4-BE49-F238E27FC236}">
                    <a16:creationId xmlns:a16="http://schemas.microsoft.com/office/drawing/2014/main" id="{C53622F6-6190-4142-B782-78E96CA87B86}"/>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5" name="Line 1056">
                <a:extLst>
                  <a:ext uri="{FF2B5EF4-FFF2-40B4-BE49-F238E27FC236}">
                    <a16:creationId xmlns:a16="http://schemas.microsoft.com/office/drawing/2014/main" id="{14B31837-4766-4776-B9FD-01FC6E99CC4F}"/>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6" name="Oval 1093">
                <a:extLst>
                  <a:ext uri="{FF2B5EF4-FFF2-40B4-BE49-F238E27FC236}">
                    <a16:creationId xmlns:a16="http://schemas.microsoft.com/office/drawing/2014/main" id="{4FD5464C-DC48-4E9C-9D32-A6451896327E}"/>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7" name="Text Box 1094">
                <a:extLst>
                  <a:ext uri="{FF2B5EF4-FFF2-40B4-BE49-F238E27FC236}">
                    <a16:creationId xmlns:a16="http://schemas.microsoft.com/office/drawing/2014/main" id="{73C5174A-2C8F-423A-B93B-0A0571B75A99}"/>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73758" name="Line 1095">
                <a:extLst>
                  <a:ext uri="{FF2B5EF4-FFF2-40B4-BE49-F238E27FC236}">
                    <a16:creationId xmlns:a16="http://schemas.microsoft.com/office/drawing/2014/main" id="{C2281B5F-F1DB-4755-85BD-0F0BEC1CD3BB}"/>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9" name="Text Box 1096">
                <a:extLst>
                  <a:ext uri="{FF2B5EF4-FFF2-40B4-BE49-F238E27FC236}">
                    <a16:creationId xmlns:a16="http://schemas.microsoft.com/office/drawing/2014/main" id="{5F4CFC5A-A024-433A-9CA1-16208ED8395A}"/>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73760" name="Oval 1097">
                <a:extLst>
                  <a:ext uri="{FF2B5EF4-FFF2-40B4-BE49-F238E27FC236}">
                    <a16:creationId xmlns:a16="http://schemas.microsoft.com/office/drawing/2014/main" id="{9DB1383D-14DA-4B9D-B864-75D1DE56E963}"/>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1" name="Line 1098">
                <a:extLst>
                  <a:ext uri="{FF2B5EF4-FFF2-40B4-BE49-F238E27FC236}">
                    <a16:creationId xmlns:a16="http://schemas.microsoft.com/office/drawing/2014/main" id="{964A8682-BBB0-4ACA-86C8-08F7D7802C23}"/>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2" name="Text Box 164">
                <a:extLst>
                  <a:ext uri="{FF2B5EF4-FFF2-40B4-BE49-F238E27FC236}">
                    <a16:creationId xmlns:a16="http://schemas.microsoft.com/office/drawing/2014/main" id="{8021D71D-F34E-4CE7-AC52-3E70362A8B2C}"/>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73763" name="Oval 163">
                <a:extLst>
                  <a:ext uri="{FF2B5EF4-FFF2-40B4-BE49-F238E27FC236}">
                    <a16:creationId xmlns:a16="http://schemas.microsoft.com/office/drawing/2014/main" id="{49811709-8B56-485A-BBE3-E6BFF6040824}"/>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4" name="Rectangle 30">
                <a:extLst>
                  <a:ext uri="{FF2B5EF4-FFF2-40B4-BE49-F238E27FC236}">
                    <a16:creationId xmlns:a16="http://schemas.microsoft.com/office/drawing/2014/main" id="{6038C638-8D89-4484-8EA1-EDB67457FC4A}"/>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73765" name="Oval 163">
                <a:extLst>
                  <a:ext uri="{FF2B5EF4-FFF2-40B4-BE49-F238E27FC236}">
                    <a16:creationId xmlns:a16="http://schemas.microsoft.com/office/drawing/2014/main" id="{683E033B-9EFE-461E-A5FE-8AB889106B0B}"/>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6" name="Rectangle 32">
                <a:extLst>
                  <a:ext uri="{FF2B5EF4-FFF2-40B4-BE49-F238E27FC236}">
                    <a16:creationId xmlns:a16="http://schemas.microsoft.com/office/drawing/2014/main" id="{92C8FBB6-9AA4-479D-9D40-5D5837CD1CEA}"/>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73767" name="Line 1098">
                <a:extLst>
                  <a:ext uri="{FF2B5EF4-FFF2-40B4-BE49-F238E27FC236}">
                    <a16:creationId xmlns:a16="http://schemas.microsoft.com/office/drawing/2014/main" id="{61555B47-B330-48B7-886A-57B9FB85115F}"/>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8" name="Line 1098">
                <a:extLst>
                  <a:ext uri="{FF2B5EF4-FFF2-40B4-BE49-F238E27FC236}">
                    <a16:creationId xmlns:a16="http://schemas.microsoft.com/office/drawing/2014/main" id="{B36B8AB7-B6E4-428B-8E33-8886694E7698}"/>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Oval 163">
              <a:extLst>
                <a:ext uri="{FF2B5EF4-FFF2-40B4-BE49-F238E27FC236}">
                  <a16:creationId xmlns:a16="http://schemas.microsoft.com/office/drawing/2014/main" id="{A91E700D-2043-4C12-A591-A8AB4C4D3841}"/>
                </a:ext>
              </a:extLst>
            </p:cNvPr>
            <p:cNvSpPr>
              <a:spLocks noChangeArrowheads="1"/>
            </p:cNvSpPr>
            <p:nvPr/>
          </p:nvSpPr>
          <p:spPr bwMode="auto">
            <a:xfrm>
              <a:off x="3991338" y="1352912"/>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0" name="Rectangle 98">
              <a:extLst>
                <a:ext uri="{FF2B5EF4-FFF2-40B4-BE49-F238E27FC236}">
                  <a16:creationId xmlns:a16="http://schemas.microsoft.com/office/drawing/2014/main" id="{337CB7DB-C859-4CE2-A7A8-3123C5C394BF}"/>
                </a:ext>
              </a:extLst>
            </p:cNvPr>
            <p:cNvSpPr>
              <a:spLocks noChangeArrowheads="1"/>
            </p:cNvSpPr>
            <p:nvPr/>
          </p:nvSpPr>
          <p:spPr bwMode="auto">
            <a:xfrm>
              <a:off x="3967526" y="1419588"/>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1" name="Line 165">
              <a:extLst>
                <a:ext uri="{FF2B5EF4-FFF2-40B4-BE49-F238E27FC236}">
                  <a16:creationId xmlns:a16="http://schemas.microsoft.com/office/drawing/2014/main" id="{BDDE6F6C-674D-495B-89BA-81E8CBF8BB73}"/>
                </a:ext>
              </a:extLst>
            </p:cNvPr>
            <p:cNvSpPr>
              <a:spLocks noChangeShapeType="1"/>
            </p:cNvSpPr>
            <p:nvPr/>
          </p:nvSpPr>
          <p:spPr bwMode="auto">
            <a:xfrm flipV="1">
              <a:off x="2559412" y="1819637"/>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 name="Group 51">
              <a:extLst>
                <a:ext uri="{FF2B5EF4-FFF2-40B4-BE49-F238E27FC236}">
                  <a16:creationId xmlns:a16="http://schemas.microsoft.com/office/drawing/2014/main" id="{07DDC49C-50D9-4AAD-AF34-C62B37266D0A}"/>
                </a:ext>
              </a:extLst>
            </p:cNvPr>
            <p:cNvGrpSpPr>
              <a:grpSpLocks/>
            </p:cNvGrpSpPr>
            <p:nvPr/>
          </p:nvGrpSpPr>
          <p:grpSpPr bwMode="auto">
            <a:xfrm>
              <a:off x="6658337" y="752838"/>
              <a:ext cx="2438400" cy="2057400"/>
              <a:chOff x="6477000" y="228600"/>
              <a:chExt cx="2438400" cy="2057400"/>
            </a:xfrm>
          </p:grpSpPr>
          <p:sp>
            <p:nvSpPr>
              <p:cNvPr id="53" name="Rectangle 17">
                <a:extLst>
                  <a:ext uri="{FF2B5EF4-FFF2-40B4-BE49-F238E27FC236}">
                    <a16:creationId xmlns:a16="http://schemas.microsoft.com/office/drawing/2014/main" id="{B65C5151-28F6-44D5-8470-360082FC5CF9}"/>
                  </a:ext>
                </a:extLst>
              </p:cNvPr>
              <p:cNvSpPr>
                <a:spLocks noChangeArrowheads="1"/>
              </p:cNvSpPr>
              <p:nvPr/>
            </p:nvSpPr>
            <p:spPr bwMode="auto">
              <a:xfrm>
                <a:off x="6934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 name="Text Box 18">
                <a:extLst>
                  <a:ext uri="{FF2B5EF4-FFF2-40B4-BE49-F238E27FC236}">
                    <a16:creationId xmlns:a16="http://schemas.microsoft.com/office/drawing/2014/main" id="{DF13F36D-DFE4-42DA-B6E2-D0EC2AECB4C6}"/>
                  </a:ext>
                </a:extLst>
              </p:cNvPr>
              <p:cNvSpPr txBox="1">
                <a:spLocks noChangeArrowheads="1"/>
              </p:cNvSpPr>
              <p:nvPr/>
            </p:nvSpPr>
            <p:spPr bwMode="auto">
              <a:xfrm>
                <a:off x="7010400"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55" name="Oval 19">
                <a:extLst>
                  <a:ext uri="{FF2B5EF4-FFF2-40B4-BE49-F238E27FC236}">
                    <a16:creationId xmlns:a16="http://schemas.microsoft.com/office/drawing/2014/main" id="{B8C29BB2-30B3-475A-9D3A-140405A61826}"/>
                  </a:ext>
                </a:extLst>
              </p:cNvPr>
              <p:cNvSpPr>
                <a:spLocks noChangeArrowheads="1"/>
              </p:cNvSpPr>
              <p:nvPr/>
            </p:nvSpPr>
            <p:spPr bwMode="auto">
              <a:xfrm>
                <a:off x="6477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6" name="Oval 20">
                <a:extLst>
                  <a:ext uri="{FF2B5EF4-FFF2-40B4-BE49-F238E27FC236}">
                    <a16:creationId xmlns:a16="http://schemas.microsoft.com/office/drawing/2014/main" id="{514FF2E8-4018-4F1C-8EA8-CC292AA6F236}"/>
                  </a:ext>
                </a:extLst>
              </p:cNvPr>
              <p:cNvSpPr>
                <a:spLocks noChangeArrowheads="1"/>
              </p:cNvSpPr>
              <p:nvPr/>
            </p:nvSpPr>
            <p:spPr bwMode="auto">
              <a:xfrm>
                <a:off x="7315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7" name="Text Box 22">
                <a:extLst>
                  <a:ext uri="{FF2B5EF4-FFF2-40B4-BE49-F238E27FC236}">
                    <a16:creationId xmlns:a16="http://schemas.microsoft.com/office/drawing/2014/main" id="{9ACBD103-7B74-44E5-B6BA-470B15277E24}"/>
                  </a:ext>
                </a:extLst>
              </p:cNvPr>
              <p:cNvSpPr txBox="1">
                <a:spLocks noChangeArrowheads="1"/>
              </p:cNvSpPr>
              <p:nvPr/>
            </p:nvSpPr>
            <p:spPr bwMode="auto">
              <a:xfrm>
                <a:off x="6553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8" name="Text Box 23">
                <a:extLst>
                  <a:ext uri="{FF2B5EF4-FFF2-40B4-BE49-F238E27FC236}">
                    <a16:creationId xmlns:a16="http://schemas.microsoft.com/office/drawing/2014/main" id="{46ED301D-660F-4C88-BDE1-223C53CF8CC2}"/>
                  </a:ext>
                </a:extLst>
              </p:cNvPr>
              <p:cNvSpPr txBox="1">
                <a:spLocks noChangeArrowheads="1"/>
              </p:cNvSpPr>
              <p:nvPr/>
            </p:nvSpPr>
            <p:spPr bwMode="auto">
              <a:xfrm>
                <a:off x="7315200"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9" name="Text Box 24">
                <a:extLst>
                  <a:ext uri="{FF2B5EF4-FFF2-40B4-BE49-F238E27FC236}">
                    <a16:creationId xmlns:a16="http://schemas.microsoft.com/office/drawing/2014/main" id="{61AD83C1-648E-44EF-BA2F-25862617AD56}"/>
                  </a:ext>
                </a:extLst>
              </p:cNvPr>
              <p:cNvSpPr txBox="1">
                <a:spLocks noChangeArrowheads="1"/>
              </p:cNvSpPr>
              <p:nvPr/>
            </p:nvSpPr>
            <p:spPr bwMode="auto">
              <a:xfrm>
                <a:off x="7620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60" name="Line 26">
                <a:extLst>
                  <a:ext uri="{FF2B5EF4-FFF2-40B4-BE49-F238E27FC236}">
                    <a16:creationId xmlns:a16="http://schemas.microsoft.com/office/drawing/2014/main" id="{A000A6F1-1B0E-46CF-BF2B-A80D2128EEBF}"/>
                  </a:ext>
                </a:extLst>
              </p:cNvPr>
              <p:cNvSpPr>
                <a:spLocks noChangeShapeType="1"/>
              </p:cNvSpPr>
              <p:nvPr/>
            </p:nvSpPr>
            <p:spPr bwMode="auto">
              <a:xfrm flipV="1">
                <a:off x="7696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27">
                <a:extLst>
                  <a:ext uri="{FF2B5EF4-FFF2-40B4-BE49-F238E27FC236}">
                    <a16:creationId xmlns:a16="http://schemas.microsoft.com/office/drawing/2014/main" id="{57AD33FE-C318-4586-B202-291064A496C5}"/>
                  </a:ext>
                </a:extLst>
              </p:cNvPr>
              <p:cNvSpPr>
                <a:spLocks noChangeShapeType="1"/>
              </p:cNvSpPr>
              <p:nvPr/>
            </p:nvSpPr>
            <p:spPr bwMode="auto">
              <a:xfrm flipV="1">
                <a:off x="8229600" y="1600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28">
                <a:extLst>
                  <a:ext uri="{FF2B5EF4-FFF2-40B4-BE49-F238E27FC236}">
                    <a16:creationId xmlns:a16="http://schemas.microsoft.com/office/drawing/2014/main" id="{740497C8-BF8D-44EE-A642-AEE3E0EF58D7}"/>
                  </a:ext>
                </a:extLst>
              </p:cNvPr>
              <p:cNvSpPr>
                <a:spLocks noChangeShapeType="1"/>
              </p:cNvSpPr>
              <p:nvPr/>
            </p:nvSpPr>
            <p:spPr bwMode="auto">
              <a:xfrm flipH="1" flipV="1">
                <a:off x="7010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Rectangle 34">
                <a:extLst>
                  <a:ext uri="{FF2B5EF4-FFF2-40B4-BE49-F238E27FC236}">
                    <a16:creationId xmlns:a16="http://schemas.microsoft.com/office/drawing/2014/main" id="{9B9B3C4E-6627-402E-A7C9-71A8DACD25B7}"/>
                  </a:ext>
                </a:extLst>
              </p:cNvPr>
              <p:cNvSpPr>
                <a:spLocks noChangeArrowheads="1"/>
              </p:cNvSpPr>
              <p:nvPr/>
            </p:nvSpPr>
            <p:spPr bwMode="auto">
              <a:xfrm>
                <a:off x="7467600" y="381000"/>
                <a:ext cx="14478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64" name="AutoShape 35">
                <a:extLst>
                  <a:ext uri="{FF2B5EF4-FFF2-40B4-BE49-F238E27FC236}">
                    <a16:creationId xmlns:a16="http://schemas.microsoft.com/office/drawing/2014/main" id="{73C28043-AFD0-45B0-BB13-316EC55987F9}"/>
                  </a:ext>
                </a:extLst>
              </p:cNvPr>
              <p:cNvSpPr>
                <a:spLocks noChangeArrowheads="1"/>
              </p:cNvSpPr>
              <p:nvPr/>
            </p:nvSpPr>
            <p:spPr bwMode="auto">
              <a:xfrm>
                <a:off x="8077200" y="990600"/>
                <a:ext cx="838200" cy="609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65" name="Line 36">
                <a:extLst>
                  <a:ext uri="{FF2B5EF4-FFF2-40B4-BE49-F238E27FC236}">
                    <a16:creationId xmlns:a16="http://schemas.microsoft.com/office/drawing/2014/main" id="{CAB2CBD0-0991-4AED-A254-E645CA062A50}"/>
                  </a:ext>
                </a:extLst>
              </p:cNvPr>
              <p:cNvSpPr>
                <a:spLocks noChangeShapeType="1"/>
              </p:cNvSpPr>
              <p:nvPr/>
            </p:nvSpPr>
            <p:spPr bwMode="auto">
              <a:xfrm flipH="1" flipV="1">
                <a:off x="8229600" y="838200"/>
                <a:ext cx="228600" cy="152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Text Box 37">
                <a:extLst>
                  <a:ext uri="{FF2B5EF4-FFF2-40B4-BE49-F238E27FC236}">
                    <a16:creationId xmlns:a16="http://schemas.microsoft.com/office/drawing/2014/main" id="{D5610DA1-5F8C-41C7-A77C-89F1DE18E46E}"/>
                  </a:ext>
                </a:extLst>
              </p:cNvPr>
              <p:cNvSpPr txBox="1">
                <a:spLocks noChangeArrowheads="1"/>
              </p:cNvSpPr>
              <p:nvPr/>
            </p:nvSpPr>
            <p:spPr bwMode="auto">
              <a:xfrm>
                <a:off x="6477000" y="228600"/>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LOCID</a:t>
                </a:r>
              </a:p>
            </p:txBody>
          </p:sp>
          <p:sp>
            <p:nvSpPr>
              <p:cNvPr id="67" name="Oval 39">
                <a:extLst>
                  <a:ext uri="{FF2B5EF4-FFF2-40B4-BE49-F238E27FC236}">
                    <a16:creationId xmlns:a16="http://schemas.microsoft.com/office/drawing/2014/main" id="{12721C26-6CD9-4358-ACCB-5BE9505AE19F}"/>
                  </a:ext>
                </a:extLst>
              </p:cNvPr>
              <p:cNvSpPr>
                <a:spLocks noChangeArrowheads="1"/>
              </p:cNvSpPr>
              <p:nvPr/>
            </p:nvSpPr>
            <p:spPr bwMode="auto">
              <a:xfrm>
                <a:off x="6477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68" name="Line 40">
                <a:extLst>
                  <a:ext uri="{FF2B5EF4-FFF2-40B4-BE49-F238E27FC236}">
                    <a16:creationId xmlns:a16="http://schemas.microsoft.com/office/drawing/2014/main" id="{155DACE2-EC7E-40FC-8628-B0229C572B8C}"/>
                  </a:ext>
                </a:extLst>
              </p:cNvPr>
              <p:cNvSpPr>
                <a:spLocks noChangeShapeType="1"/>
              </p:cNvSpPr>
              <p:nvPr/>
            </p:nvSpPr>
            <p:spPr bwMode="auto">
              <a:xfrm>
                <a:off x="7391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41">
                <a:extLst>
                  <a:ext uri="{FF2B5EF4-FFF2-40B4-BE49-F238E27FC236}">
                    <a16:creationId xmlns:a16="http://schemas.microsoft.com/office/drawing/2014/main" id="{773629E3-0857-4628-A731-4025FF1C97CD}"/>
                  </a:ext>
                </a:extLst>
              </p:cNvPr>
              <p:cNvSpPr>
                <a:spLocks noChangeShapeType="1"/>
              </p:cNvSpPr>
              <p:nvPr/>
            </p:nvSpPr>
            <p:spPr bwMode="auto">
              <a:xfrm>
                <a:off x="6629400" y="533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0" name="Oval 39">
              <a:extLst>
                <a:ext uri="{FF2B5EF4-FFF2-40B4-BE49-F238E27FC236}">
                  <a16:creationId xmlns:a16="http://schemas.microsoft.com/office/drawing/2014/main" id="{D38C8C92-437C-4B39-9B76-CA8344472EBD}"/>
                </a:ext>
              </a:extLst>
            </p:cNvPr>
            <p:cNvSpPr>
              <a:spLocks noChangeArrowheads="1"/>
            </p:cNvSpPr>
            <p:nvPr/>
          </p:nvSpPr>
          <p:spPr bwMode="auto">
            <a:xfrm>
              <a:off x="7634345" y="445179"/>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err="1">
                  <a:latin typeface="Comic Sans MS" panose="030F0702030302020204" pitchFamily="66" charset="0"/>
                </a:rPr>
                <a:t>addr</a:t>
              </a:r>
              <a:endParaRPr lang="en-US" altLang="en-US" sz="1600" dirty="0">
                <a:latin typeface="Comic Sans MS" panose="030F0702030302020204" pitchFamily="66" charset="0"/>
              </a:endParaRPr>
            </a:p>
          </p:txBody>
        </p:sp>
        <p:cxnSp>
          <p:nvCxnSpPr>
            <p:cNvPr id="71" name="Straight Connector 70">
              <a:extLst>
                <a:ext uri="{FF2B5EF4-FFF2-40B4-BE49-F238E27FC236}">
                  <a16:creationId xmlns:a16="http://schemas.microsoft.com/office/drawing/2014/main" id="{9ADC6532-C7B2-4B6E-BB58-3A4D3B8627CE}"/>
                </a:ext>
              </a:extLst>
            </p:cNvPr>
            <p:cNvCxnSpPr>
              <a:endCxn id="70" idx="4"/>
            </p:cNvCxnSpPr>
            <p:nvPr/>
          </p:nvCxnSpPr>
          <p:spPr>
            <a:xfrm flipV="1">
              <a:off x="7801337" y="826179"/>
              <a:ext cx="290208" cy="79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2778D73C-DB08-4C8D-B80F-606028420130}"/>
              </a:ext>
            </a:extLst>
          </p:cNvPr>
          <p:cNvSpPr/>
          <p:nvPr/>
        </p:nvSpPr>
        <p:spPr>
          <a:xfrm>
            <a:off x="1544151" y="489279"/>
            <a:ext cx="6618774" cy="1561005"/>
          </a:xfrm>
          <a:prstGeom prst="rect">
            <a:avLst/>
          </a:prstGeom>
        </p:spPr>
        <p:txBody>
          <a:bodyPr wrap="square">
            <a:spAutoFit/>
          </a:bodyPr>
          <a:lstStyle/>
          <a:p>
            <a:pPr marR="0" lvl="0">
              <a:lnSpc>
                <a:spcPct val="107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rPr>
              <a:t>f) </a:t>
            </a:r>
            <a:r>
              <a:rPr lang="en-US" dirty="0"/>
              <a:t>Each department must be managed by one employee only. </a:t>
            </a:r>
          </a:p>
          <a:p>
            <a:pPr marR="0" lvl="0">
              <a:lnSpc>
                <a:spcPct val="107000"/>
              </a:lnSpc>
              <a:spcBef>
                <a:spcPts val="0"/>
              </a:spcBef>
              <a:spcAft>
                <a:spcPts val="0"/>
              </a:spcAft>
            </a:pPr>
            <a:endParaRPr lang="en-US" dirty="0">
              <a:solidFill>
                <a:srgbClr val="000000"/>
              </a:solidFill>
              <a:latin typeface="Calibri" panose="020F0502020204030204" pitchFamily="34" charset="0"/>
              <a:ea typeface="Calibri" panose="020F0502020204030204" pitchFamily="34" charset="0"/>
            </a:endParaRPr>
          </a:p>
          <a:p>
            <a:pPr marR="0" lvl="0">
              <a:lnSpc>
                <a:spcPct val="107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rPr>
              <a:t>An employee can be a manager of only one department. The date when the employee becomes a manager for the department </a:t>
            </a:r>
            <a:r>
              <a:rPr lang="en-US" strike="sngStrike" dirty="0">
                <a:solidFill>
                  <a:srgbClr val="000000"/>
                </a:solidFill>
                <a:highlight>
                  <a:srgbClr val="FFFF00"/>
                </a:highlight>
                <a:latin typeface="Calibri" panose="020F0502020204030204" pitchFamily="34" charset="0"/>
                <a:ea typeface="Calibri" panose="020F0502020204030204" pitchFamily="34" charset="0"/>
              </a:rPr>
              <a:t>needs to</a:t>
            </a:r>
            <a:r>
              <a:rPr lang="en-US" dirty="0">
                <a:solidFill>
                  <a:srgbClr val="000000"/>
                </a:solidFill>
                <a:latin typeface="Calibri" panose="020F0502020204030204" pitchFamily="34" charset="0"/>
                <a:ea typeface="Calibri" panose="020F0502020204030204" pitchFamily="34" charset="0"/>
              </a:rPr>
              <a:t> should be maintained. </a:t>
            </a:r>
            <a:endParaRPr lang="en-US"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2954673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3FDD63-6981-4DE5-BE76-18ABCFC5B25A}"/>
              </a:ext>
            </a:extLst>
          </p:cNvPr>
          <p:cNvGrpSpPr>
            <a:grpSpLocks/>
          </p:cNvGrpSpPr>
          <p:nvPr/>
        </p:nvGrpSpPr>
        <p:grpSpPr bwMode="auto">
          <a:xfrm>
            <a:off x="7772400" y="2595564"/>
            <a:ext cx="2438400" cy="3043237"/>
            <a:chOff x="6248400" y="2595563"/>
            <a:chExt cx="2438400" cy="3043237"/>
          </a:xfrm>
        </p:grpSpPr>
        <p:sp>
          <p:nvSpPr>
            <p:cNvPr id="70680" name="Rectangle 2">
              <a:extLst>
                <a:ext uri="{FF2B5EF4-FFF2-40B4-BE49-F238E27FC236}">
                  <a16:creationId xmlns:a16="http://schemas.microsoft.com/office/drawing/2014/main" id="{434CF344-45BC-4AC1-821F-3E54117E1ABB}"/>
                </a:ext>
              </a:extLst>
            </p:cNvPr>
            <p:cNvSpPr>
              <a:spLocks noChangeArrowheads="1"/>
            </p:cNvSpPr>
            <p:nvPr/>
          </p:nvSpPr>
          <p:spPr bwMode="auto">
            <a:xfrm>
              <a:off x="6934200" y="3886200"/>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81" name="Text Box 3">
              <a:extLst>
                <a:ext uri="{FF2B5EF4-FFF2-40B4-BE49-F238E27FC236}">
                  <a16:creationId xmlns:a16="http://schemas.microsoft.com/office/drawing/2014/main" id="{8A66789E-609E-4842-93F9-51B017A68289}"/>
                </a:ext>
              </a:extLst>
            </p:cNvPr>
            <p:cNvSpPr txBox="1">
              <a:spLocks noChangeArrowheads="1"/>
            </p:cNvSpPr>
            <p:nvPr/>
          </p:nvSpPr>
          <p:spPr bwMode="auto">
            <a:xfrm>
              <a:off x="6961894" y="3999011"/>
              <a:ext cx="1117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PROJECTS</a:t>
              </a:r>
            </a:p>
          </p:txBody>
        </p:sp>
        <p:sp>
          <p:nvSpPr>
            <p:cNvPr id="70682" name="Oval 4">
              <a:extLst>
                <a:ext uri="{FF2B5EF4-FFF2-40B4-BE49-F238E27FC236}">
                  <a16:creationId xmlns:a16="http://schemas.microsoft.com/office/drawing/2014/main" id="{950ABFEB-524D-4CCB-8ADE-947C8DC87C3A}"/>
                </a:ext>
              </a:extLst>
            </p:cNvPr>
            <p:cNvSpPr>
              <a:spLocks noChangeArrowheads="1"/>
            </p:cNvSpPr>
            <p:nvPr/>
          </p:nvSpPr>
          <p:spPr bwMode="auto">
            <a:xfrm>
              <a:off x="6248400" y="472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83" name="Oval 5">
              <a:extLst>
                <a:ext uri="{FF2B5EF4-FFF2-40B4-BE49-F238E27FC236}">
                  <a16:creationId xmlns:a16="http://schemas.microsoft.com/office/drawing/2014/main" id="{6CB8667E-836E-4219-B3FA-91F056294089}"/>
                </a:ext>
              </a:extLst>
            </p:cNvPr>
            <p:cNvSpPr>
              <a:spLocks noChangeArrowheads="1"/>
            </p:cNvSpPr>
            <p:nvPr/>
          </p:nvSpPr>
          <p:spPr bwMode="auto">
            <a:xfrm>
              <a:off x="6781800" y="5257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84" name="Oval 6">
              <a:extLst>
                <a:ext uri="{FF2B5EF4-FFF2-40B4-BE49-F238E27FC236}">
                  <a16:creationId xmlns:a16="http://schemas.microsoft.com/office/drawing/2014/main" id="{B600F305-B0FE-421B-96AC-EB49022287B4}"/>
                </a:ext>
              </a:extLst>
            </p:cNvPr>
            <p:cNvSpPr>
              <a:spLocks noChangeArrowheads="1"/>
            </p:cNvSpPr>
            <p:nvPr/>
          </p:nvSpPr>
          <p:spPr bwMode="auto">
            <a:xfrm>
              <a:off x="7543800" y="4953000"/>
              <a:ext cx="1143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85" name="Text Box 7">
              <a:extLst>
                <a:ext uri="{FF2B5EF4-FFF2-40B4-BE49-F238E27FC236}">
                  <a16:creationId xmlns:a16="http://schemas.microsoft.com/office/drawing/2014/main" id="{3968D829-788E-4CAF-BB5B-F16D7DBA7A6D}"/>
                </a:ext>
              </a:extLst>
            </p:cNvPr>
            <p:cNvSpPr txBox="1">
              <a:spLocks noChangeArrowheads="1"/>
            </p:cNvSpPr>
            <p:nvPr/>
          </p:nvSpPr>
          <p:spPr bwMode="auto">
            <a:xfrm>
              <a:off x="6324600" y="472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70686" name="Text Box 8">
              <a:extLst>
                <a:ext uri="{FF2B5EF4-FFF2-40B4-BE49-F238E27FC236}">
                  <a16:creationId xmlns:a16="http://schemas.microsoft.com/office/drawing/2014/main" id="{C34BCC17-EEA1-4E2B-A79D-8C4DF1D0246B}"/>
                </a:ext>
              </a:extLst>
            </p:cNvPr>
            <p:cNvSpPr txBox="1">
              <a:spLocks noChangeArrowheads="1"/>
            </p:cNvSpPr>
            <p:nvPr/>
          </p:nvSpPr>
          <p:spPr bwMode="auto">
            <a:xfrm>
              <a:off x="6781800" y="53340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70687" name="Text Box 9">
              <a:extLst>
                <a:ext uri="{FF2B5EF4-FFF2-40B4-BE49-F238E27FC236}">
                  <a16:creationId xmlns:a16="http://schemas.microsoft.com/office/drawing/2014/main" id="{2D2C90F6-477E-4D4A-B535-E4A307C5358B}"/>
                </a:ext>
              </a:extLst>
            </p:cNvPr>
            <p:cNvSpPr txBox="1">
              <a:spLocks noChangeArrowheads="1"/>
            </p:cNvSpPr>
            <p:nvPr/>
          </p:nvSpPr>
          <p:spPr bwMode="auto">
            <a:xfrm>
              <a:off x="7620000" y="5029200"/>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SITE</a:t>
              </a:r>
            </a:p>
          </p:txBody>
        </p:sp>
        <p:sp>
          <p:nvSpPr>
            <p:cNvPr id="70688" name="Line 10">
              <a:extLst>
                <a:ext uri="{FF2B5EF4-FFF2-40B4-BE49-F238E27FC236}">
                  <a16:creationId xmlns:a16="http://schemas.microsoft.com/office/drawing/2014/main" id="{EDF1B217-C7CC-4F33-B55A-2370C151D52F}"/>
                </a:ext>
              </a:extLst>
            </p:cNvPr>
            <p:cNvSpPr>
              <a:spLocks noChangeShapeType="1"/>
            </p:cNvSpPr>
            <p:nvPr/>
          </p:nvSpPr>
          <p:spPr bwMode="auto">
            <a:xfrm flipH="1">
              <a:off x="6705600" y="4343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9" name="Line 11">
              <a:extLst>
                <a:ext uri="{FF2B5EF4-FFF2-40B4-BE49-F238E27FC236}">
                  <a16:creationId xmlns:a16="http://schemas.microsoft.com/office/drawing/2014/main" id="{0F8F3560-0FFF-4643-9810-75E63B8FB031}"/>
                </a:ext>
              </a:extLst>
            </p:cNvPr>
            <p:cNvSpPr>
              <a:spLocks noChangeShapeType="1"/>
            </p:cNvSpPr>
            <p:nvPr/>
          </p:nvSpPr>
          <p:spPr bwMode="auto">
            <a:xfrm flipH="1">
              <a:off x="7315200" y="43434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0" name="Line 12">
              <a:extLst>
                <a:ext uri="{FF2B5EF4-FFF2-40B4-BE49-F238E27FC236}">
                  <a16:creationId xmlns:a16="http://schemas.microsoft.com/office/drawing/2014/main" id="{9E24BA7F-13FA-41D8-9277-880FFB108928}"/>
                </a:ext>
              </a:extLst>
            </p:cNvPr>
            <p:cNvSpPr>
              <a:spLocks noChangeShapeType="1"/>
            </p:cNvSpPr>
            <p:nvPr/>
          </p:nvSpPr>
          <p:spPr bwMode="auto">
            <a:xfrm>
              <a:off x="7772400" y="43434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1" name="AutoShape 14">
              <a:extLst>
                <a:ext uri="{FF2B5EF4-FFF2-40B4-BE49-F238E27FC236}">
                  <a16:creationId xmlns:a16="http://schemas.microsoft.com/office/drawing/2014/main" id="{ECC9660A-96ED-45C7-8F2C-B265B12203DF}"/>
                </a:ext>
              </a:extLst>
            </p:cNvPr>
            <p:cNvSpPr>
              <a:spLocks noChangeArrowheads="1"/>
            </p:cNvSpPr>
            <p:nvPr/>
          </p:nvSpPr>
          <p:spPr bwMode="auto">
            <a:xfrm>
              <a:off x="6858000" y="2595563"/>
              <a:ext cx="1214438" cy="833437"/>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Controls</a:t>
              </a:r>
            </a:p>
          </p:txBody>
        </p:sp>
        <p:sp>
          <p:nvSpPr>
            <p:cNvPr id="70692" name="Line 15">
              <a:extLst>
                <a:ext uri="{FF2B5EF4-FFF2-40B4-BE49-F238E27FC236}">
                  <a16:creationId xmlns:a16="http://schemas.microsoft.com/office/drawing/2014/main" id="{76084296-FD9D-4D41-A8DB-E6F212D55190}"/>
                </a:ext>
              </a:extLst>
            </p:cNvPr>
            <p:cNvSpPr>
              <a:spLocks noChangeShapeType="1"/>
            </p:cNvSpPr>
            <p:nvPr/>
          </p:nvSpPr>
          <p:spPr bwMode="auto">
            <a:xfrm>
              <a:off x="7467600" y="3429000"/>
              <a:ext cx="0" cy="457200"/>
            </a:xfrm>
            <a:prstGeom prst="line">
              <a:avLst/>
            </a:prstGeom>
            <a:noFill/>
            <a:ln w="539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50191" name="Line 16">
            <a:extLst>
              <a:ext uri="{FF2B5EF4-FFF2-40B4-BE49-F238E27FC236}">
                <a16:creationId xmlns:a16="http://schemas.microsoft.com/office/drawing/2014/main" id="{3620A0E8-CD48-4254-9A51-918ED358473C}"/>
              </a:ext>
            </a:extLst>
          </p:cNvPr>
          <p:cNvSpPr>
            <a:spLocks noChangeShapeType="1"/>
          </p:cNvSpPr>
          <p:nvPr/>
        </p:nvSpPr>
        <p:spPr bwMode="auto">
          <a:xfrm>
            <a:off x="8991600" y="2286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4">
            <a:extLst>
              <a:ext uri="{FF2B5EF4-FFF2-40B4-BE49-F238E27FC236}">
                <a16:creationId xmlns:a16="http://schemas.microsoft.com/office/drawing/2014/main" id="{83B11EE8-6F83-4DB5-9C1B-374A6A1BA0AC}"/>
              </a:ext>
            </a:extLst>
          </p:cNvPr>
          <p:cNvGrpSpPr>
            <a:grpSpLocks/>
          </p:cNvGrpSpPr>
          <p:nvPr/>
        </p:nvGrpSpPr>
        <p:grpSpPr bwMode="auto">
          <a:xfrm>
            <a:off x="7874000" y="299721"/>
            <a:ext cx="2438400" cy="2057400"/>
            <a:chOff x="6477000" y="228600"/>
            <a:chExt cx="2438400" cy="2057400"/>
          </a:xfrm>
        </p:grpSpPr>
        <p:sp>
          <p:nvSpPr>
            <p:cNvPr id="70663" name="Rectangle 17">
              <a:extLst>
                <a:ext uri="{FF2B5EF4-FFF2-40B4-BE49-F238E27FC236}">
                  <a16:creationId xmlns:a16="http://schemas.microsoft.com/office/drawing/2014/main" id="{DEED0F96-54DD-43CE-A2DA-BC6F3F642720}"/>
                </a:ext>
              </a:extLst>
            </p:cNvPr>
            <p:cNvSpPr>
              <a:spLocks noChangeArrowheads="1"/>
            </p:cNvSpPr>
            <p:nvPr/>
          </p:nvSpPr>
          <p:spPr bwMode="auto">
            <a:xfrm>
              <a:off x="6934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64" name="Text Box 18">
              <a:extLst>
                <a:ext uri="{FF2B5EF4-FFF2-40B4-BE49-F238E27FC236}">
                  <a16:creationId xmlns:a16="http://schemas.microsoft.com/office/drawing/2014/main" id="{C9E1FD57-6638-402E-8CE5-A5AF2F28A2BF}"/>
                </a:ext>
              </a:extLst>
            </p:cNvPr>
            <p:cNvSpPr txBox="1">
              <a:spLocks noChangeArrowheads="1"/>
            </p:cNvSpPr>
            <p:nvPr/>
          </p:nvSpPr>
          <p:spPr bwMode="auto">
            <a:xfrm>
              <a:off x="7010400"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70665" name="Oval 19">
              <a:extLst>
                <a:ext uri="{FF2B5EF4-FFF2-40B4-BE49-F238E27FC236}">
                  <a16:creationId xmlns:a16="http://schemas.microsoft.com/office/drawing/2014/main" id="{E3174135-81FF-4A58-9D80-20C184061759}"/>
                </a:ext>
              </a:extLst>
            </p:cNvPr>
            <p:cNvSpPr>
              <a:spLocks noChangeArrowheads="1"/>
            </p:cNvSpPr>
            <p:nvPr/>
          </p:nvSpPr>
          <p:spPr bwMode="auto">
            <a:xfrm>
              <a:off x="6477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66" name="Oval 20">
              <a:extLst>
                <a:ext uri="{FF2B5EF4-FFF2-40B4-BE49-F238E27FC236}">
                  <a16:creationId xmlns:a16="http://schemas.microsoft.com/office/drawing/2014/main" id="{40128896-3CC8-41EB-8580-42D69CC93BCE}"/>
                </a:ext>
              </a:extLst>
            </p:cNvPr>
            <p:cNvSpPr>
              <a:spLocks noChangeArrowheads="1"/>
            </p:cNvSpPr>
            <p:nvPr/>
          </p:nvSpPr>
          <p:spPr bwMode="auto">
            <a:xfrm>
              <a:off x="7315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67" name="Text Box 22">
              <a:extLst>
                <a:ext uri="{FF2B5EF4-FFF2-40B4-BE49-F238E27FC236}">
                  <a16:creationId xmlns:a16="http://schemas.microsoft.com/office/drawing/2014/main" id="{A2521E81-200E-43C9-BDC6-D7096AF0660B}"/>
                </a:ext>
              </a:extLst>
            </p:cNvPr>
            <p:cNvSpPr txBox="1">
              <a:spLocks noChangeArrowheads="1"/>
            </p:cNvSpPr>
            <p:nvPr/>
          </p:nvSpPr>
          <p:spPr bwMode="auto">
            <a:xfrm>
              <a:off x="6553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70668" name="Text Box 23">
              <a:extLst>
                <a:ext uri="{FF2B5EF4-FFF2-40B4-BE49-F238E27FC236}">
                  <a16:creationId xmlns:a16="http://schemas.microsoft.com/office/drawing/2014/main" id="{7BC433A7-DC50-469E-A0D2-4097955BADEF}"/>
                </a:ext>
              </a:extLst>
            </p:cNvPr>
            <p:cNvSpPr txBox="1">
              <a:spLocks noChangeArrowheads="1"/>
            </p:cNvSpPr>
            <p:nvPr/>
          </p:nvSpPr>
          <p:spPr bwMode="auto">
            <a:xfrm>
              <a:off x="7315200"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70669" name="Text Box 24">
              <a:extLst>
                <a:ext uri="{FF2B5EF4-FFF2-40B4-BE49-F238E27FC236}">
                  <a16:creationId xmlns:a16="http://schemas.microsoft.com/office/drawing/2014/main" id="{6F7B7E5B-ED0E-4A95-91A6-CAC2A557C77A}"/>
                </a:ext>
              </a:extLst>
            </p:cNvPr>
            <p:cNvSpPr txBox="1">
              <a:spLocks noChangeArrowheads="1"/>
            </p:cNvSpPr>
            <p:nvPr/>
          </p:nvSpPr>
          <p:spPr bwMode="auto">
            <a:xfrm>
              <a:off x="7620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70670" name="Line 26">
              <a:extLst>
                <a:ext uri="{FF2B5EF4-FFF2-40B4-BE49-F238E27FC236}">
                  <a16:creationId xmlns:a16="http://schemas.microsoft.com/office/drawing/2014/main" id="{B28C853C-3CAD-4E29-BB63-979B47D8844F}"/>
                </a:ext>
              </a:extLst>
            </p:cNvPr>
            <p:cNvSpPr>
              <a:spLocks noChangeShapeType="1"/>
            </p:cNvSpPr>
            <p:nvPr/>
          </p:nvSpPr>
          <p:spPr bwMode="auto">
            <a:xfrm flipV="1">
              <a:off x="7696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1" name="Line 27">
              <a:extLst>
                <a:ext uri="{FF2B5EF4-FFF2-40B4-BE49-F238E27FC236}">
                  <a16:creationId xmlns:a16="http://schemas.microsoft.com/office/drawing/2014/main" id="{F8ADADA7-596C-4892-B1F6-678F0B227C27}"/>
                </a:ext>
              </a:extLst>
            </p:cNvPr>
            <p:cNvSpPr>
              <a:spLocks noChangeShapeType="1"/>
            </p:cNvSpPr>
            <p:nvPr/>
          </p:nvSpPr>
          <p:spPr bwMode="auto">
            <a:xfrm flipV="1">
              <a:off x="8229600" y="1600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2" name="Line 28">
              <a:extLst>
                <a:ext uri="{FF2B5EF4-FFF2-40B4-BE49-F238E27FC236}">
                  <a16:creationId xmlns:a16="http://schemas.microsoft.com/office/drawing/2014/main" id="{FB4624A4-9555-43C7-90E9-0DE24D6DD195}"/>
                </a:ext>
              </a:extLst>
            </p:cNvPr>
            <p:cNvSpPr>
              <a:spLocks noChangeShapeType="1"/>
            </p:cNvSpPr>
            <p:nvPr/>
          </p:nvSpPr>
          <p:spPr bwMode="auto">
            <a:xfrm flipH="1" flipV="1">
              <a:off x="7010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3" name="Rectangle 34">
              <a:extLst>
                <a:ext uri="{FF2B5EF4-FFF2-40B4-BE49-F238E27FC236}">
                  <a16:creationId xmlns:a16="http://schemas.microsoft.com/office/drawing/2014/main" id="{75CFD86A-43FA-42C3-BE87-45D5D7C0B18B}"/>
                </a:ext>
              </a:extLst>
            </p:cNvPr>
            <p:cNvSpPr>
              <a:spLocks noChangeArrowheads="1"/>
            </p:cNvSpPr>
            <p:nvPr/>
          </p:nvSpPr>
          <p:spPr bwMode="auto">
            <a:xfrm>
              <a:off x="7467600" y="381000"/>
              <a:ext cx="14478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74" name="AutoShape 35">
              <a:extLst>
                <a:ext uri="{FF2B5EF4-FFF2-40B4-BE49-F238E27FC236}">
                  <a16:creationId xmlns:a16="http://schemas.microsoft.com/office/drawing/2014/main" id="{747FFC97-23C5-45AB-8A03-0A76AD5B1344}"/>
                </a:ext>
              </a:extLst>
            </p:cNvPr>
            <p:cNvSpPr>
              <a:spLocks noChangeArrowheads="1"/>
            </p:cNvSpPr>
            <p:nvPr/>
          </p:nvSpPr>
          <p:spPr bwMode="auto">
            <a:xfrm>
              <a:off x="8077200" y="990600"/>
              <a:ext cx="838200" cy="609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70675" name="Line 36">
              <a:extLst>
                <a:ext uri="{FF2B5EF4-FFF2-40B4-BE49-F238E27FC236}">
                  <a16:creationId xmlns:a16="http://schemas.microsoft.com/office/drawing/2014/main" id="{3B3D1C40-7174-4288-B194-40A67B97F783}"/>
                </a:ext>
              </a:extLst>
            </p:cNvPr>
            <p:cNvSpPr>
              <a:spLocks noChangeShapeType="1"/>
            </p:cNvSpPr>
            <p:nvPr/>
          </p:nvSpPr>
          <p:spPr bwMode="auto">
            <a:xfrm flipH="1" flipV="1">
              <a:off x="8229600" y="838200"/>
              <a:ext cx="228600" cy="152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6" name="Text Box 37">
              <a:extLst>
                <a:ext uri="{FF2B5EF4-FFF2-40B4-BE49-F238E27FC236}">
                  <a16:creationId xmlns:a16="http://schemas.microsoft.com/office/drawing/2014/main" id="{D5EB0CA7-ED39-4F42-9084-18A134B28F9C}"/>
                </a:ext>
              </a:extLst>
            </p:cNvPr>
            <p:cNvSpPr txBox="1">
              <a:spLocks noChangeArrowheads="1"/>
            </p:cNvSpPr>
            <p:nvPr/>
          </p:nvSpPr>
          <p:spPr bwMode="auto">
            <a:xfrm>
              <a:off x="6477000" y="228600"/>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LOCID</a:t>
              </a:r>
            </a:p>
          </p:txBody>
        </p:sp>
        <p:sp>
          <p:nvSpPr>
            <p:cNvPr id="70677" name="Oval 39">
              <a:extLst>
                <a:ext uri="{FF2B5EF4-FFF2-40B4-BE49-F238E27FC236}">
                  <a16:creationId xmlns:a16="http://schemas.microsoft.com/office/drawing/2014/main" id="{4D8B0D45-C6EF-427F-AE25-D7C906104052}"/>
                </a:ext>
              </a:extLst>
            </p:cNvPr>
            <p:cNvSpPr>
              <a:spLocks noChangeArrowheads="1"/>
            </p:cNvSpPr>
            <p:nvPr/>
          </p:nvSpPr>
          <p:spPr bwMode="auto">
            <a:xfrm>
              <a:off x="6477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78" name="Line 40">
              <a:extLst>
                <a:ext uri="{FF2B5EF4-FFF2-40B4-BE49-F238E27FC236}">
                  <a16:creationId xmlns:a16="http://schemas.microsoft.com/office/drawing/2014/main" id="{E93DDABB-332E-427C-8241-5744F6835919}"/>
                </a:ext>
              </a:extLst>
            </p:cNvPr>
            <p:cNvSpPr>
              <a:spLocks noChangeShapeType="1"/>
            </p:cNvSpPr>
            <p:nvPr/>
          </p:nvSpPr>
          <p:spPr bwMode="auto">
            <a:xfrm>
              <a:off x="7391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9" name="Line 41">
              <a:extLst>
                <a:ext uri="{FF2B5EF4-FFF2-40B4-BE49-F238E27FC236}">
                  <a16:creationId xmlns:a16="http://schemas.microsoft.com/office/drawing/2014/main" id="{E738C19B-FB25-44FC-ABB5-C15BB77F5D53}"/>
                </a:ext>
              </a:extLst>
            </p:cNvPr>
            <p:cNvSpPr>
              <a:spLocks noChangeShapeType="1"/>
            </p:cNvSpPr>
            <p:nvPr/>
          </p:nvSpPr>
          <p:spPr bwMode="auto">
            <a:xfrm>
              <a:off x="6629400" y="533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 name="TextBox 93">
            <a:extLst>
              <a:ext uri="{FF2B5EF4-FFF2-40B4-BE49-F238E27FC236}">
                <a16:creationId xmlns:a16="http://schemas.microsoft.com/office/drawing/2014/main" id="{91300F66-1E44-448C-AC01-FE83627DE7FE}"/>
              </a:ext>
            </a:extLst>
          </p:cNvPr>
          <p:cNvSpPr txBox="1">
            <a:spLocks noChangeArrowheads="1"/>
          </p:cNvSpPr>
          <p:nvPr/>
        </p:nvSpPr>
        <p:spPr bwMode="auto">
          <a:xfrm>
            <a:off x="6065983" y="5968426"/>
            <a:ext cx="5846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NAME of DEPARTMENT: candidate key of DEPARTMENTS</a:t>
            </a:r>
          </a:p>
          <a:p>
            <a:pPr eaLnBrk="1" hangingPunct="1">
              <a:spcBef>
                <a:spcPct val="0"/>
              </a:spcBef>
              <a:buFontTx/>
              <a:buNone/>
            </a:pPr>
            <a:r>
              <a:rPr lang="en-US" altLang="en-US" sz="1600" dirty="0">
                <a:latin typeface="Comic Sans MS" panose="030F0702030302020204" pitchFamily="66" charset="0"/>
              </a:rPr>
              <a:t>NAME of PROJECT: candidate key of PROJECTS</a:t>
            </a:r>
          </a:p>
        </p:txBody>
      </p:sp>
      <p:sp>
        <p:nvSpPr>
          <p:cNvPr id="36" name="Oval 39">
            <a:extLst>
              <a:ext uri="{FF2B5EF4-FFF2-40B4-BE49-F238E27FC236}">
                <a16:creationId xmlns:a16="http://schemas.microsoft.com/office/drawing/2014/main" id="{168F4F96-A58B-4CC4-9539-E8910F9693BC}"/>
              </a:ext>
            </a:extLst>
          </p:cNvPr>
          <p:cNvSpPr>
            <a:spLocks noChangeArrowheads="1"/>
          </p:cNvSpPr>
          <p:nvPr/>
        </p:nvSpPr>
        <p:spPr bwMode="auto">
          <a:xfrm>
            <a:off x="8850008" y="-7938"/>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err="1">
                <a:latin typeface="Comic Sans MS" panose="030F0702030302020204" pitchFamily="66" charset="0"/>
              </a:rPr>
              <a:t>addr</a:t>
            </a:r>
            <a:endParaRPr lang="en-US" altLang="en-US" sz="1600" dirty="0">
              <a:latin typeface="Comic Sans MS" panose="030F0702030302020204" pitchFamily="66" charset="0"/>
            </a:endParaRPr>
          </a:p>
        </p:txBody>
      </p:sp>
      <p:sp>
        <p:nvSpPr>
          <p:cNvPr id="2" name="Rectangle 1">
            <a:extLst>
              <a:ext uri="{FF2B5EF4-FFF2-40B4-BE49-F238E27FC236}">
                <a16:creationId xmlns:a16="http://schemas.microsoft.com/office/drawing/2014/main" id="{0131824F-7DCF-475F-8BF8-26098C2D634A}"/>
              </a:ext>
            </a:extLst>
          </p:cNvPr>
          <p:cNvSpPr/>
          <p:nvPr/>
        </p:nvSpPr>
        <p:spPr>
          <a:xfrm>
            <a:off x="528638" y="832327"/>
            <a:ext cx="6096000" cy="1857368"/>
          </a:xfrm>
          <a:prstGeom prst="rect">
            <a:avLst/>
          </a:prstGeom>
        </p:spPr>
        <p:txBody>
          <a:bodyPr>
            <a:spAutoFit/>
          </a:bodyPr>
          <a:lstStyle/>
          <a:p>
            <a:pPr marR="0" lvl="0">
              <a:lnSpc>
                <a:spcPct val="107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rPr>
              <a:t>f) A department can control several projects.</a:t>
            </a:r>
            <a:r>
              <a:rPr lang="en-US" u="sng" dirty="0">
                <a:solidFill>
                  <a:srgbClr val="000000"/>
                </a:solidFill>
                <a:latin typeface="Calibri" panose="020F0502020204030204" pitchFamily="34" charset="0"/>
                <a:ea typeface="Calibri" panose="020F0502020204030204" pitchFamily="34" charset="0"/>
              </a:rPr>
              <a:t>  </a:t>
            </a:r>
            <a:r>
              <a:rPr lang="en-US" u="sng" dirty="0">
                <a:solidFill>
                  <a:srgbClr val="000000"/>
                </a:solidFill>
                <a:highlight>
                  <a:srgbClr val="00FFFF"/>
                </a:highlight>
                <a:latin typeface="Calibri" panose="020F0502020204030204" pitchFamily="34" charset="0"/>
                <a:ea typeface="Calibri" panose="020F0502020204030204" pitchFamily="34" charset="0"/>
              </a:rPr>
              <a:t>Each project must be controlled by only one department</a:t>
            </a:r>
            <a:r>
              <a:rPr lang="en-US" u="sng"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rPr>
              <a:t>The name of the project, the project number, and the project site need to be stored in the database. </a:t>
            </a:r>
            <a:r>
              <a:rPr lang="en-US" dirty="0">
                <a:solidFill>
                  <a:srgbClr val="000000"/>
                </a:solidFill>
                <a:highlight>
                  <a:srgbClr val="00FFFF"/>
                </a:highlight>
                <a:latin typeface="Calibri" panose="020F0502020204030204" pitchFamily="34" charset="0"/>
                <a:ea typeface="Calibri" panose="020F0502020204030204" pitchFamily="34" charset="0"/>
              </a:rPr>
              <a:t>Each project is located in at most one site. </a:t>
            </a:r>
            <a:r>
              <a:rPr lang="en-US" dirty="0">
                <a:solidFill>
                  <a:srgbClr val="000000"/>
                </a:solidFill>
                <a:latin typeface="Calibri" panose="020F0502020204030204" pitchFamily="34" charset="0"/>
                <a:ea typeface="Calibri" panose="020F0502020204030204" pitchFamily="34" charset="0"/>
              </a:rPr>
              <a:t>The </a:t>
            </a:r>
            <a:r>
              <a:rPr lang="en-US" dirty="0">
                <a:solidFill>
                  <a:srgbClr val="000000"/>
                </a:solidFill>
                <a:highlight>
                  <a:srgbClr val="00FFFF"/>
                </a:highlight>
                <a:latin typeface="Calibri" panose="020F0502020204030204" pitchFamily="34" charset="0"/>
                <a:ea typeface="Calibri" panose="020F0502020204030204" pitchFamily="34" charset="0"/>
              </a:rPr>
              <a:t>project name is unique. </a:t>
            </a:r>
            <a:r>
              <a:rPr lang="en-US" dirty="0">
                <a:solidFill>
                  <a:srgbClr val="000000"/>
                </a:solidFill>
                <a:latin typeface="Calibri" panose="020F0502020204030204" pitchFamily="34" charset="0"/>
                <a:ea typeface="Calibri" panose="020F0502020204030204" pitchFamily="34" charset="0"/>
              </a:rPr>
              <a:t>The </a:t>
            </a:r>
            <a:r>
              <a:rPr lang="en-US" dirty="0">
                <a:solidFill>
                  <a:srgbClr val="000000"/>
                </a:solidFill>
                <a:highlight>
                  <a:srgbClr val="00FFFF"/>
                </a:highlight>
                <a:latin typeface="Calibri" panose="020F0502020204030204" pitchFamily="34" charset="0"/>
                <a:ea typeface="Calibri" panose="020F0502020204030204" pitchFamily="34" charset="0"/>
              </a:rPr>
              <a:t>project number is unique.</a:t>
            </a:r>
          </a:p>
          <a:p>
            <a:pPr marR="0" lvl="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p:txBody>
      </p:sp>
      <p:cxnSp>
        <p:nvCxnSpPr>
          <p:cNvPr id="6" name="Straight Connector 5">
            <a:extLst>
              <a:ext uri="{FF2B5EF4-FFF2-40B4-BE49-F238E27FC236}">
                <a16:creationId xmlns:a16="http://schemas.microsoft.com/office/drawing/2014/main" id="{77BE055F-294D-440C-90EB-851DA8F9CBB0}"/>
              </a:ext>
            </a:extLst>
          </p:cNvPr>
          <p:cNvCxnSpPr>
            <a:stCxn id="36" idx="4"/>
            <a:endCxn id="70673" idx="0"/>
          </p:cNvCxnSpPr>
          <p:nvPr/>
        </p:nvCxnSpPr>
        <p:spPr>
          <a:xfrm>
            <a:off x="9307208" y="373062"/>
            <a:ext cx="281292" cy="7905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1" grpId="0" animBg="1"/>
      <p:bldP spid="37" grpId="0"/>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849ED-3847-49D6-B3C7-8AAC596ABA4E}"/>
              </a:ext>
            </a:extLst>
          </p:cNvPr>
          <p:cNvGrpSpPr>
            <a:grpSpLocks/>
          </p:cNvGrpSpPr>
          <p:nvPr/>
        </p:nvGrpSpPr>
        <p:grpSpPr bwMode="auto">
          <a:xfrm>
            <a:off x="3886200" y="2819400"/>
            <a:ext cx="4572000" cy="1828800"/>
            <a:chOff x="2362200" y="2819400"/>
            <a:chExt cx="4572000" cy="1828800"/>
          </a:xfrm>
        </p:grpSpPr>
        <p:sp>
          <p:nvSpPr>
            <p:cNvPr id="72747" name="AutoShape 2">
              <a:extLst>
                <a:ext uri="{FF2B5EF4-FFF2-40B4-BE49-F238E27FC236}">
                  <a16:creationId xmlns:a16="http://schemas.microsoft.com/office/drawing/2014/main" id="{AF9AF2F4-A603-4E69-8959-B5847EF0C7A6}"/>
                </a:ext>
              </a:extLst>
            </p:cNvPr>
            <p:cNvSpPr>
              <a:spLocks noChangeArrowheads="1"/>
            </p:cNvSpPr>
            <p:nvPr/>
          </p:nvSpPr>
          <p:spPr bwMode="auto">
            <a:xfrm>
              <a:off x="4876800" y="3048000"/>
              <a:ext cx="1214438" cy="8334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Work_on</a:t>
              </a:r>
              <a:endParaRPr lang="en-US" altLang="en-US" sz="1600" dirty="0">
                <a:latin typeface="Comic Sans MS" panose="030F0702030302020204" pitchFamily="66" charset="0"/>
              </a:endParaRPr>
            </a:p>
          </p:txBody>
        </p:sp>
        <p:sp>
          <p:nvSpPr>
            <p:cNvPr id="72748" name="Line 3">
              <a:extLst>
                <a:ext uri="{FF2B5EF4-FFF2-40B4-BE49-F238E27FC236}">
                  <a16:creationId xmlns:a16="http://schemas.microsoft.com/office/drawing/2014/main" id="{F1CD73AE-2F9C-43D7-9E83-24F7A42B4248}"/>
                </a:ext>
              </a:extLst>
            </p:cNvPr>
            <p:cNvSpPr>
              <a:spLocks noChangeShapeType="1"/>
            </p:cNvSpPr>
            <p:nvPr/>
          </p:nvSpPr>
          <p:spPr bwMode="auto">
            <a:xfrm>
              <a:off x="2362200" y="2819400"/>
              <a:ext cx="2514600" cy="6096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9" name="Line 4">
              <a:extLst>
                <a:ext uri="{FF2B5EF4-FFF2-40B4-BE49-F238E27FC236}">
                  <a16:creationId xmlns:a16="http://schemas.microsoft.com/office/drawing/2014/main" id="{07630894-2D11-4CBC-A01E-71AD82C53CDD}"/>
                </a:ext>
              </a:extLst>
            </p:cNvPr>
            <p:cNvSpPr>
              <a:spLocks noChangeShapeType="1"/>
            </p:cNvSpPr>
            <p:nvPr/>
          </p:nvSpPr>
          <p:spPr bwMode="auto">
            <a:xfrm>
              <a:off x="6019800" y="3429000"/>
              <a:ext cx="914400" cy="4572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0" name="Oval 5">
              <a:extLst>
                <a:ext uri="{FF2B5EF4-FFF2-40B4-BE49-F238E27FC236}">
                  <a16:creationId xmlns:a16="http://schemas.microsoft.com/office/drawing/2014/main" id="{30ACB55B-F38B-44EB-AB89-651573206185}"/>
                </a:ext>
              </a:extLst>
            </p:cNvPr>
            <p:cNvSpPr>
              <a:spLocks noChangeArrowheads="1"/>
            </p:cNvSpPr>
            <p:nvPr/>
          </p:nvSpPr>
          <p:spPr bwMode="auto">
            <a:xfrm>
              <a:off x="5257800" y="4267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51" name="Line 6">
              <a:extLst>
                <a:ext uri="{FF2B5EF4-FFF2-40B4-BE49-F238E27FC236}">
                  <a16:creationId xmlns:a16="http://schemas.microsoft.com/office/drawing/2014/main" id="{1CD5E342-9472-46C3-8E00-3046C9DB9F0F}"/>
                </a:ext>
              </a:extLst>
            </p:cNvPr>
            <p:cNvSpPr>
              <a:spLocks noChangeShapeType="1"/>
            </p:cNvSpPr>
            <p:nvPr/>
          </p:nvSpPr>
          <p:spPr bwMode="auto">
            <a:xfrm>
              <a:off x="5486400" y="38862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2" name="Text Box 7">
              <a:extLst>
                <a:ext uri="{FF2B5EF4-FFF2-40B4-BE49-F238E27FC236}">
                  <a16:creationId xmlns:a16="http://schemas.microsoft.com/office/drawing/2014/main" id="{7DAA2084-C17B-433F-9513-3A1BA9258110}"/>
                </a:ext>
              </a:extLst>
            </p:cNvPr>
            <p:cNvSpPr txBox="1">
              <a:spLocks noChangeArrowheads="1"/>
            </p:cNvSpPr>
            <p:nvPr/>
          </p:nvSpPr>
          <p:spPr bwMode="auto">
            <a:xfrm>
              <a:off x="5257800" y="4343400"/>
              <a:ext cx="738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HOURS</a:t>
              </a:r>
            </a:p>
          </p:txBody>
        </p:sp>
      </p:grpSp>
      <p:grpSp>
        <p:nvGrpSpPr>
          <p:cNvPr id="10" name="Group 9">
            <a:extLst>
              <a:ext uri="{FF2B5EF4-FFF2-40B4-BE49-F238E27FC236}">
                <a16:creationId xmlns:a16="http://schemas.microsoft.com/office/drawing/2014/main" id="{65A9C7D4-36DE-400E-B745-A6F0DA7AC103}"/>
              </a:ext>
            </a:extLst>
          </p:cNvPr>
          <p:cNvGrpSpPr>
            <a:grpSpLocks/>
          </p:cNvGrpSpPr>
          <p:nvPr/>
        </p:nvGrpSpPr>
        <p:grpSpPr bwMode="auto">
          <a:xfrm>
            <a:off x="7772400" y="3886200"/>
            <a:ext cx="2438400" cy="1752600"/>
            <a:chOff x="6248400" y="3886200"/>
            <a:chExt cx="2438400" cy="1752600"/>
          </a:xfrm>
        </p:grpSpPr>
        <p:sp>
          <p:nvSpPr>
            <p:cNvPr id="72736" name="Rectangle 2">
              <a:extLst>
                <a:ext uri="{FF2B5EF4-FFF2-40B4-BE49-F238E27FC236}">
                  <a16:creationId xmlns:a16="http://schemas.microsoft.com/office/drawing/2014/main" id="{76D35C48-D86C-49F7-86BD-548AC0C50B9D}"/>
                </a:ext>
              </a:extLst>
            </p:cNvPr>
            <p:cNvSpPr>
              <a:spLocks noChangeArrowheads="1"/>
            </p:cNvSpPr>
            <p:nvPr/>
          </p:nvSpPr>
          <p:spPr bwMode="auto">
            <a:xfrm>
              <a:off x="6934200" y="3886200"/>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37" name="Text Box 3">
              <a:extLst>
                <a:ext uri="{FF2B5EF4-FFF2-40B4-BE49-F238E27FC236}">
                  <a16:creationId xmlns:a16="http://schemas.microsoft.com/office/drawing/2014/main" id="{E8E215FF-2CFD-4EBB-A9A5-D5DA31C326B4}"/>
                </a:ext>
              </a:extLst>
            </p:cNvPr>
            <p:cNvSpPr txBox="1">
              <a:spLocks noChangeArrowheads="1"/>
            </p:cNvSpPr>
            <p:nvPr/>
          </p:nvSpPr>
          <p:spPr bwMode="auto">
            <a:xfrm>
              <a:off x="7010400" y="4011613"/>
              <a:ext cx="1117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PROJECTS</a:t>
              </a:r>
            </a:p>
          </p:txBody>
        </p:sp>
        <p:sp>
          <p:nvSpPr>
            <p:cNvPr id="72738" name="Oval 4">
              <a:extLst>
                <a:ext uri="{FF2B5EF4-FFF2-40B4-BE49-F238E27FC236}">
                  <a16:creationId xmlns:a16="http://schemas.microsoft.com/office/drawing/2014/main" id="{C5C22869-E60E-4BB7-9DC2-E05678CB3C2A}"/>
                </a:ext>
              </a:extLst>
            </p:cNvPr>
            <p:cNvSpPr>
              <a:spLocks noChangeArrowheads="1"/>
            </p:cNvSpPr>
            <p:nvPr/>
          </p:nvSpPr>
          <p:spPr bwMode="auto">
            <a:xfrm>
              <a:off x="6248400" y="472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39" name="Oval 5">
              <a:extLst>
                <a:ext uri="{FF2B5EF4-FFF2-40B4-BE49-F238E27FC236}">
                  <a16:creationId xmlns:a16="http://schemas.microsoft.com/office/drawing/2014/main" id="{F113E2DC-C94C-494D-ADB3-651ACC781142}"/>
                </a:ext>
              </a:extLst>
            </p:cNvPr>
            <p:cNvSpPr>
              <a:spLocks noChangeArrowheads="1"/>
            </p:cNvSpPr>
            <p:nvPr/>
          </p:nvSpPr>
          <p:spPr bwMode="auto">
            <a:xfrm>
              <a:off x="6781800" y="5257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40" name="Oval 6">
              <a:extLst>
                <a:ext uri="{FF2B5EF4-FFF2-40B4-BE49-F238E27FC236}">
                  <a16:creationId xmlns:a16="http://schemas.microsoft.com/office/drawing/2014/main" id="{F15DA2BF-D4AD-45C1-9441-D0A19F03CEE4}"/>
                </a:ext>
              </a:extLst>
            </p:cNvPr>
            <p:cNvSpPr>
              <a:spLocks noChangeArrowheads="1"/>
            </p:cNvSpPr>
            <p:nvPr/>
          </p:nvSpPr>
          <p:spPr bwMode="auto">
            <a:xfrm>
              <a:off x="7543800" y="4953000"/>
              <a:ext cx="1143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41" name="Text Box 7">
              <a:extLst>
                <a:ext uri="{FF2B5EF4-FFF2-40B4-BE49-F238E27FC236}">
                  <a16:creationId xmlns:a16="http://schemas.microsoft.com/office/drawing/2014/main" id="{9BF914BE-B692-4395-B57A-FA7990548190}"/>
                </a:ext>
              </a:extLst>
            </p:cNvPr>
            <p:cNvSpPr txBox="1">
              <a:spLocks noChangeArrowheads="1"/>
            </p:cNvSpPr>
            <p:nvPr/>
          </p:nvSpPr>
          <p:spPr bwMode="auto">
            <a:xfrm>
              <a:off x="6324600" y="472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72742" name="Text Box 8">
              <a:extLst>
                <a:ext uri="{FF2B5EF4-FFF2-40B4-BE49-F238E27FC236}">
                  <a16:creationId xmlns:a16="http://schemas.microsoft.com/office/drawing/2014/main" id="{0D47B28A-1229-48BC-90C7-82E129C77086}"/>
                </a:ext>
              </a:extLst>
            </p:cNvPr>
            <p:cNvSpPr txBox="1">
              <a:spLocks noChangeArrowheads="1"/>
            </p:cNvSpPr>
            <p:nvPr/>
          </p:nvSpPr>
          <p:spPr bwMode="auto">
            <a:xfrm>
              <a:off x="6781800" y="53340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72743" name="Text Box 9">
              <a:extLst>
                <a:ext uri="{FF2B5EF4-FFF2-40B4-BE49-F238E27FC236}">
                  <a16:creationId xmlns:a16="http://schemas.microsoft.com/office/drawing/2014/main" id="{5477ACBD-35CD-4E28-BE88-98029B4F2037}"/>
                </a:ext>
              </a:extLst>
            </p:cNvPr>
            <p:cNvSpPr txBox="1">
              <a:spLocks noChangeArrowheads="1"/>
            </p:cNvSpPr>
            <p:nvPr/>
          </p:nvSpPr>
          <p:spPr bwMode="auto">
            <a:xfrm>
              <a:off x="7620000" y="5029200"/>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SITE</a:t>
              </a:r>
            </a:p>
          </p:txBody>
        </p:sp>
        <p:sp>
          <p:nvSpPr>
            <p:cNvPr id="72744" name="Line 10">
              <a:extLst>
                <a:ext uri="{FF2B5EF4-FFF2-40B4-BE49-F238E27FC236}">
                  <a16:creationId xmlns:a16="http://schemas.microsoft.com/office/drawing/2014/main" id="{5478730E-1A95-4C37-A35D-D4AF089E6E7E}"/>
                </a:ext>
              </a:extLst>
            </p:cNvPr>
            <p:cNvSpPr>
              <a:spLocks noChangeShapeType="1"/>
            </p:cNvSpPr>
            <p:nvPr/>
          </p:nvSpPr>
          <p:spPr bwMode="auto">
            <a:xfrm flipH="1">
              <a:off x="6705600" y="4343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5" name="Line 11">
              <a:extLst>
                <a:ext uri="{FF2B5EF4-FFF2-40B4-BE49-F238E27FC236}">
                  <a16:creationId xmlns:a16="http://schemas.microsoft.com/office/drawing/2014/main" id="{A83DA8BA-7C9D-4913-97CF-0FE17B87A266}"/>
                </a:ext>
              </a:extLst>
            </p:cNvPr>
            <p:cNvSpPr>
              <a:spLocks noChangeShapeType="1"/>
            </p:cNvSpPr>
            <p:nvPr/>
          </p:nvSpPr>
          <p:spPr bwMode="auto">
            <a:xfrm flipH="1">
              <a:off x="7315200" y="43434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6" name="Line 12">
              <a:extLst>
                <a:ext uri="{FF2B5EF4-FFF2-40B4-BE49-F238E27FC236}">
                  <a16:creationId xmlns:a16="http://schemas.microsoft.com/office/drawing/2014/main" id="{8C8F9357-F9DB-448D-9E28-6E2A4F56366C}"/>
                </a:ext>
              </a:extLst>
            </p:cNvPr>
            <p:cNvSpPr>
              <a:spLocks noChangeShapeType="1"/>
            </p:cNvSpPr>
            <p:nvPr/>
          </p:nvSpPr>
          <p:spPr bwMode="auto">
            <a:xfrm>
              <a:off x="7772400" y="43434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 name="Group 23">
            <a:extLst>
              <a:ext uri="{FF2B5EF4-FFF2-40B4-BE49-F238E27FC236}">
                <a16:creationId xmlns:a16="http://schemas.microsoft.com/office/drawing/2014/main" id="{9A724D14-F36B-42B9-9BC5-CE5EB4CE26E0}"/>
              </a:ext>
            </a:extLst>
          </p:cNvPr>
          <p:cNvGrpSpPr>
            <a:grpSpLocks/>
          </p:cNvGrpSpPr>
          <p:nvPr/>
        </p:nvGrpSpPr>
        <p:grpSpPr bwMode="auto">
          <a:xfrm>
            <a:off x="1828800" y="381001"/>
            <a:ext cx="3556000" cy="2695575"/>
            <a:chOff x="304800" y="381000"/>
            <a:chExt cx="3556000" cy="2695575"/>
          </a:xfrm>
        </p:grpSpPr>
        <p:sp>
          <p:nvSpPr>
            <p:cNvPr id="72710" name="Rectangle 1031">
              <a:extLst>
                <a:ext uri="{FF2B5EF4-FFF2-40B4-BE49-F238E27FC236}">
                  <a16:creationId xmlns:a16="http://schemas.microsoft.com/office/drawing/2014/main" id="{37B5FB01-9CC9-47F5-8841-3DFFB49C72FD}"/>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11" name="Text Box 1032">
              <a:extLst>
                <a:ext uri="{FF2B5EF4-FFF2-40B4-BE49-F238E27FC236}">
                  <a16:creationId xmlns:a16="http://schemas.microsoft.com/office/drawing/2014/main" id="{79066DE7-B140-407A-9590-6B98460977E0}"/>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72712" name="Oval 1033">
              <a:extLst>
                <a:ext uri="{FF2B5EF4-FFF2-40B4-BE49-F238E27FC236}">
                  <a16:creationId xmlns:a16="http://schemas.microsoft.com/office/drawing/2014/main" id="{2F79A804-6D8F-44C5-9233-69EBF2432634}"/>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13" name="Text Box 1034">
              <a:extLst>
                <a:ext uri="{FF2B5EF4-FFF2-40B4-BE49-F238E27FC236}">
                  <a16:creationId xmlns:a16="http://schemas.microsoft.com/office/drawing/2014/main" id="{450A852B-02AD-4288-959C-FABA8AE6FA6F}"/>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72714" name="Line 1035">
              <a:extLst>
                <a:ext uri="{FF2B5EF4-FFF2-40B4-BE49-F238E27FC236}">
                  <a16:creationId xmlns:a16="http://schemas.microsoft.com/office/drawing/2014/main" id="{549E6A26-8815-4A86-AB12-169112EC289A}"/>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5" name="Oval 1036">
              <a:extLst>
                <a:ext uri="{FF2B5EF4-FFF2-40B4-BE49-F238E27FC236}">
                  <a16:creationId xmlns:a16="http://schemas.microsoft.com/office/drawing/2014/main" id="{85B7398B-AF9A-440C-AB43-E1FA88FC6AF0}"/>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16" name="Text Box 1037">
              <a:extLst>
                <a:ext uri="{FF2B5EF4-FFF2-40B4-BE49-F238E27FC236}">
                  <a16:creationId xmlns:a16="http://schemas.microsoft.com/office/drawing/2014/main" id="{81D82D7E-B5B6-4EB3-BDAF-E025D742F867}"/>
                </a:ext>
              </a:extLst>
            </p:cNvPr>
            <p:cNvSpPr txBox="1">
              <a:spLocks noChangeArrowheads="1"/>
            </p:cNvSpPr>
            <p:nvPr/>
          </p:nvSpPr>
          <p:spPr bwMode="auto">
            <a:xfrm>
              <a:off x="593725"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72717" name="Oval 1038">
              <a:extLst>
                <a:ext uri="{FF2B5EF4-FFF2-40B4-BE49-F238E27FC236}">
                  <a16:creationId xmlns:a16="http://schemas.microsoft.com/office/drawing/2014/main" id="{24194D50-DC92-4E1F-9EB0-5AB51980448F}"/>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18" name="Text Box 1039">
              <a:extLst>
                <a:ext uri="{FF2B5EF4-FFF2-40B4-BE49-F238E27FC236}">
                  <a16:creationId xmlns:a16="http://schemas.microsoft.com/office/drawing/2014/main" id="{E90B0442-CEBF-4B5F-9904-F00BCA19EA41}"/>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72719" name="Oval 1040">
              <a:extLst>
                <a:ext uri="{FF2B5EF4-FFF2-40B4-BE49-F238E27FC236}">
                  <a16:creationId xmlns:a16="http://schemas.microsoft.com/office/drawing/2014/main" id="{EB46ADFC-49BF-43AC-80BD-8E15F269E5FF}"/>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20" name="Line 1051">
              <a:extLst>
                <a:ext uri="{FF2B5EF4-FFF2-40B4-BE49-F238E27FC236}">
                  <a16:creationId xmlns:a16="http://schemas.microsoft.com/office/drawing/2014/main" id="{7C094876-1C01-40F2-9636-FDFDEE87E38E}"/>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1" name="Line 1055">
              <a:extLst>
                <a:ext uri="{FF2B5EF4-FFF2-40B4-BE49-F238E27FC236}">
                  <a16:creationId xmlns:a16="http://schemas.microsoft.com/office/drawing/2014/main" id="{B2008A37-ADBA-49FC-BD16-BD661EBEE499}"/>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2" name="Line 1056">
              <a:extLst>
                <a:ext uri="{FF2B5EF4-FFF2-40B4-BE49-F238E27FC236}">
                  <a16:creationId xmlns:a16="http://schemas.microsoft.com/office/drawing/2014/main" id="{6FDB55B5-9650-4CCE-93FA-3F79B73DA978}"/>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3" name="Oval 1093">
              <a:extLst>
                <a:ext uri="{FF2B5EF4-FFF2-40B4-BE49-F238E27FC236}">
                  <a16:creationId xmlns:a16="http://schemas.microsoft.com/office/drawing/2014/main" id="{39707DA6-1414-405C-9BBE-2A4CFB0B6243}"/>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24" name="Text Box 1094">
              <a:extLst>
                <a:ext uri="{FF2B5EF4-FFF2-40B4-BE49-F238E27FC236}">
                  <a16:creationId xmlns:a16="http://schemas.microsoft.com/office/drawing/2014/main" id="{C09ABF2A-50FF-461E-B431-8C36BD67F37F}"/>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72725" name="Line 1095">
              <a:extLst>
                <a:ext uri="{FF2B5EF4-FFF2-40B4-BE49-F238E27FC236}">
                  <a16:creationId xmlns:a16="http://schemas.microsoft.com/office/drawing/2014/main" id="{F17C2A74-55C5-42B4-AD6F-CA97A0A00DCC}"/>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6" name="Text Box 1096">
              <a:extLst>
                <a:ext uri="{FF2B5EF4-FFF2-40B4-BE49-F238E27FC236}">
                  <a16:creationId xmlns:a16="http://schemas.microsoft.com/office/drawing/2014/main" id="{AA5AEC13-201E-4687-8ABA-4D6E1FE95DDC}"/>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72727" name="Oval 1097">
              <a:extLst>
                <a:ext uri="{FF2B5EF4-FFF2-40B4-BE49-F238E27FC236}">
                  <a16:creationId xmlns:a16="http://schemas.microsoft.com/office/drawing/2014/main" id="{ED0E3AA2-57AB-42D4-82B9-5AF60432080A}"/>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28" name="Line 1098">
              <a:extLst>
                <a:ext uri="{FF2B5EF4-FFF2-40B4-BE49-F238E27FC236}">
                  <a16:creationId xmlns:a16="http://schemas.microsoft.com/office/drawing/2014/main" id="{866B3D63-652C-4FB2-B71D-630996980716}"/>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9" name="Text Box 164">
              <a:extLst>
                <a:ext uri="{FF2B5EF4-FFF2-40B4-BE49-F238E27FC236}">
                  <a16:creationId xmlns:a16="http://schemas.microsoft.com/office/drawing/2014/main" id="{F00A1DF1-30F6-4C84-BD23-F6330B897F69}"/>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72730" name="Oval 163">
              <a:extLst>
                <a:ext uri="{FF2B5EF4-FFF2-40B4-BE49-F238E27FC236}">
                  <a16:creationId xmlns:a16="http://schemas.microsoft.com/office/drawing/2014/main" id="{F2B346E7-6ED9-409B-9F90-E97B228FE9C6}"/>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31" name="Rectangle 30">
              <a:extLst>
                <a:ext uri="{FF2B5EF4-FFF2-40B4-BE49-F238E27FC236}">
                  <a16:creationId xmlns:a16="http://schemas.microsoft.com/office/drawing/2014/main" id="{00A29155-7748-45C4-96B1-A7F05ED36748}"/>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72732" name="Oval 163">
              <a:extLst>
                <a:ext uri="{FF2B5EF4-FFF2-40B4-BE49-F238E27FC236}">
                  <a16:creationId xmlns:a16="http://schemas.microsoft.com/office/drawing/2014/main" id="{B603621C-846B-4EB7-8BA5-FD7669EFCE2A}"/>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33" name="Rectangle 32">
              <a:extLst>
                <a:ext uri="{FF2B5EF4-FFF2-40B4-BE49-F238E27FC236}">
                  <a16:creationId xmlns:a16="http://schemas.microsoft.com/office/drawing/2014/main" id="{528F4D52-2D24-4ED8-A641-1F29800550F6}"/>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72734" name="Line 1098">
              <a:extLst>
                <a:ext uri="{FF2B5EF4-FFF2-40B4-BE49-F238E27FC236}">
                  <a16:creationId xmlns:a16="http://schemas.microsoft.com/office/drawing/2014/main" id="{19949380-E1DD-427B-9FD6-5A46C0BDF372}"/>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5" name="Line 1098">
              <a:extLst>
                <a:ext uri="{FF2B5EF4-FFF2-40B4-BE49-F238E27FC236}">
                  <a16:creationId xmlns:a16="http://schemas.microsoft.com/office/drawing/2014/main" id="{B2AB0AF2-6767-4504-BD2D-2E0732265F31}"/>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Oval 163">
            <a:extLst>
              <a:ext uri="{FF2B5EF4-FFF2-40B4-BE49-F238E27FC236}">
                <a16:creationId xmlns:a16="http://schemas.microsoft.com/office/drawing/2014/main" id="{8C18EB25-24C3-47D6-9615-8C634FD22B48}"/>
              </a:ext>
            </a:extLst>
          </p:cNvPr>
          <p:cNvSpPr>
            <a:spLocks noChangeArrowheads="1"/>
          </p:cNvSpPr>
          <p:nvPr/>
        </p:nvSpPr>
        <p:spPr bwMode="auto">
          <a:xfrm>
            <a:off x="5334001" y="86677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0" name="Rectangle 98">
            <a:extLst>
              <a:ext uri="{FF2B5EF4-FFF2-40B4-BE49-F238E27FC236}">
                <a16:creationId xmlns:a16="http://schemas.microsoft.com/office/drawing/2014/main" id="{E68DD8DC-EFE8-4F12-B1BF-F17A98E01F1D}"/>
              </a:ext>
            </a:extLst>
          </p:cNvPr>
          <p:cNvSpPr>
            <a:spLocks noChangeArrowheads="1"/>
          </p:cNvSpPr>
          <p:nvPr/>
        </p:nvSpPr>
        <p:spPr bwMode="auto">
          <a:xfrm>
            <a:off x="5310189" y="93345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1" name="Line 165">
            <a:extLst>
              <a:ext uri="{FF2B5EF4-FFF2-40B4-BE49-F238E27FC236}">
                <a16:creationId xmlns:a16="http://schemas.microsoft.com/office/drawing/2014/main" id="{4CBE5971-7A74-4B0C-A63A-678CECED88A7}"/>
              </a:ext>
            </a:extLst>
          </p:cNvPr>
          <p:cNvSpPr>
            <a:spLocks noChangeShapeType="1"/>
          </p:cNvSpPr>
          <p:nvPr/>
        </p:nvSpPr>
        <p:spPr bwMode="auto">
          <a:xfrm flipV="1">
            <a:off x="3902075" y="133350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Rectangle 1">
            <a:extLst>
              <a:ext uri="{FF2B5EF4-FFF2-40B4-BE49-F238E27FC236}">
                <a16:creationId xmlns:a16="http://schemas.microsoft.com/office/drawing/2014/main" id="{2DFEDC04-6CC6-4063-BD63-65E846148996}"/>
              </a:ext>
            </a:extLst>
          </p:cNvPr>
          <p:cNvSpPr/>
          <p:nvPr/>
        </p:nvSpPr>
        <p:spPr>
          <a:xfrm>
            <a:off x="495300" y="4924335"/>
            <a:ext cx="6096000" cy="1200329"/>
          </a:xfrm>
          <a:prstGeom prst="rect">
            <a:avLst/>
          </a:prstGeom>
        </p:spPr>
        <p:txBody>
          <a:bodyPr>
            <a:spAutoFit/>
          </a:bodyPr>
          <a:lstStyle/>
          <a:p>
            <a:r>
              <a:rPr lang="en-US" dirty="0">
                <a:solidFill>
                  <a:srgbClr val="000000"/>
                </a:solidFill>
                <a:latin typeface="Calibri" panose="020F0502020204030204" pitchFamily="34" charset="0"/>
                <a:ea typeface="Calibri" panose="020F0502020204030204" pitchFamily="34" charset="0"/>
              </a:rPr>
              <a:t>h) Each employee </a:t>
            </a:r>
            <a:r>
              <a:rPr lang="en-US" u="sng" dirty="0">
                <a:solidFill>
                  <a:srgbClr val="000000"/>
                </a:solidFill>
                <a:latin typeface="Calibri" panose="020F0502020204030204" pitchFamily="34" charset="0"/>
                <a:ea typeface="Calibri" panose="020F0502020204030204" pitchFamily="34" charset="0"/>
              </a:rPr>
              <a:t>works on at least one project </a:t>
            </a:r>
            <a:r>
              <a:rPr lang="en-US" dirty="0">
                <a:solidFill>
                  <a:srgbClr val="000000"/>
                </a:solidFill>
                <a:latin typeface="Calibri" panose="020F0502020204030204" pitchFamily="34" charset="0"/>
                <a:ea typeface="Calibri" panose="020F0502020204030204" pitchFamily="34" charset="0"/>
              </a:rPr>
              <a:t>and each project must </a:t>
            </a:r>
            <a:r>
              <a:rPr lang="en-US" u="sng" dirty="0">
                <a:solidFill>
                  <a:srgbClr val="000000"/>
                </a:solidFill>
                <a:latin typeface="Calibri" panose="020F0502020204030204" pitchFamily="34" charset="0"/>
                <a:ea typeface="Calibri" panose="020F0502020204030204" pitchFamily="34" charset="0"/>
              </a:rPr>
              <a:t>have at least one employee</a:t>
            </a:r>
            <a:r>
              <a:rPr lang="en-US" dirty="0">
                <a:solidFill>
                  <a:srgbClr val="000000"/>
                </a:solidFill>
                <a:latin typeface="Calibri" panose="020F0502020204030204" pitchFamily="34" charset="0"/>
                <a:ea typeface="Calibri" panose="020F0502020204030204" pitchFamily="34" charset="0"/>
              </a:rPr>
              <a:t>.  The number of hours per week that an employee works on a project </a:t>
            </a:r>
            <a:r>
              <a:rPr lang="en-US" dirty="0">
                <a:solidFill>
                  <a:schemeClr val="accent6"/>
                </a:solidFill>
                <a:latin typeface="Calibri" panose="020F0502020204030204" pitchFamily="34" charset="0"/>
                <a:ea typeface="Calibri" panose="020F0502020204030204" pitchFamily="34" charset="0"/>
              </a:rPr>
              <a:t>may be </a:t>
            </a:r>
            <a:r>
              <a:rPr lang="en-US" dirty="0">
                <a:solidFill>
                  <a:srgbClr val="000000"/>
                </a:solidFill>
                <a:latin typeface="Calibri" panose="020F0502020204030204" pitchFamily="34" charset="0"/>
                <a:ea typeface="Calibri" panose="020F0502020204030204" pitchFamily="34" charset="0"/>
              </a:rPr>
              <a:t>recorded.</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P spid="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55">
            <a:extLst>
              <a:ext uri="{FF2B5EF4-FFF2-40B4-BE49-F238E27FC236}">
                <a16:creationId xmlns:a16="http://schemas.microsoft.com/office/drawing/2014/main" id="{4ADD6BA6-7588-47D3-A86E-BC94DA17BD22}"/>
              </a:ext>
            </a:extLst>
          </p:cNvPr>
          <p:cNvSpPr>
            <a:spLocks noChangeArrowheads="1"/>
          </p:cNvSpPr>
          <p:nvPr/>
        </p:nvSpPr>
        <p:spPr bwMode="auto">
          <a:xfrm>
            <a:off x="6400800" y="3048000"/>
            <a:ext cx="1214438" cy="8334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Work_on</a:t>
            </a:r>
            <a:endParaRPr lang="en-US" altLang="en-US" sz="1600" dirty="0">
              <a:latin typeface="Comic Sans MS" panose="030F0702030302020204" pitchFamily="66" charset="0"/>
            </a:endParaRPr>
          </a:p>
        </p:txBody>
      </p:sp>
      <p:sp>
        <p:nvSpPr>
          <p:cNvPr id="54275" name="Rectangle 57">
            <a:extLst>
              <a:ext uri="{FF2B5EF4-FFF2-40B4-BE49-F238E27FC236}">
                <a16:creationId xmlns:a16="http://schemas.microsoft.com/office/drawing/2014/main" id="{4D243587-90AB-469E-880E-F0CE8CF05CF2}"/>
              </a:ext>
            </a:extLst>
          </p:cNvPr>
          <p:cNvSpPr>
            <a:spLocks noChangeArrowheads="1"/>
          </p:cNvSpPr>
          <p:nvPr/>
        </p:nvSpPr>
        <p:spPr bwMode="auto">
          <a:xfrm>
            <a:off x="8458200" y="3886200"/>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6" name="Text Box 58">
            <a:extLst>
              <a:ext uri="{FF2B5EF4-FFF2-40B4-BE49-F238E27FC236}">
                <a16:creationId xmlns:a16="http://schemas.microsoft.com/office/drawing/2014/main" id="{90F36F85-636F-4FAF-8A6B-452F4F2A2875}"/>
              </a:ext>
            </a:extLst>
          </p:cNvPr>
          <p:cNvSpPr txBox="1">
            <a:spLocks noChangeArrowheads="1"/>
          </p:cNvSpPr>
          <p:nvPr/>
        </p:nvSpPr>
        <p:spPr bwMode="auto">
          <a:xfrm>
            <a:off x="8534400" y="4011613"/>
            <a:ext cx="1117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PROJECTS</a:t>
            </a:r>
          </a:p>
        </p:txBody>
      </p:sp>
      <p:sp>
        <p:nvSpPr>
          <p:cNvPr id="54277" name="Oval 59">
            <a:extLst>
              <a:ext uri="{FF2B5EF4-FFF2-40B4-BE49-F238E27FC236}">
                <a16:creationId xmlns:a16="http://schemas.microsoft.com/office/drawing/2014/main" id="{32654A40-09EB-4E0A-BCEB-85B9DF335691}"/>
              </a:ext>
            </a:extLst>
          </p:cNvPr>
          <p:cNvSpPr>
            <a:spLocks noChangeArrowheads="1"/>
          </p:cNvSpPr>
          <p:nvPr/>
        </p:nvSpPr>
        <p:spPr bwMode="auto">
          <a:xfrm>
            <a:off x="7772400" y="472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8" name="Oval 60">
            <a:extLst>
              <a:ext uri="{FF2B5EF4-FFF2-40B4-BE49-F238E27FC236}">
                <a16:creationId xmlns:a16="http://schemas.microsoft.com/office/drawing/2014/main" id="{916BBEDB-13C6-4B81-A5BE-D962668C129C}"/>
              </a:ext>
            </a:extLst>
          </p:cNvPr>
          <p:cNvSpPr>
            <a:spLocks noChangeArrowheads="1"/>
          </p:cNvSpPr>
          <p:nvPr/>
        </p:nvSpPr>
        <p:spPr bwMode="auto">
          <a:xfrm>
            <a:off x="8305800" y="5257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9" name="Text Box 62">
            <a:extLst>
              <a:ext uri="{FF2B5EF4-FFF2-40B4-BE49-F238E27FC236}">
                <a16:creationId xmlns:a16="http://schemas.microsoft.com/office/drawing/2014/main" id="{2717514C-7E99-4CF2-AD3C-7B072CFC3014}"/>
              </a:ext>
            </a:extLst>
          </p:cNvPr>
          <p:cNvSpPr txBox="1">
            <a:spLocks noChangeArrowheads="1"/>
          </p:cNvSpPr>
          <p:nvPr/>
        </p:nvSpPr>
        <p:spPr bwMode="auto">
          <a:xfrm>
            <a:off x="7848600" y="472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4280" name="Text Box 63">
            <a:extLst>
              <a:ext uri="{FF2B5EF4-FFF2-40B4-BE49-F238E27FC236}">
                <a16:creationId xmlns:a16="http://schemas.microsoft.com/office/drawing/2014/main" id="{FC12D5E8-2A12-4416-AE2A-0F2ED392D0B4}"/>
              </a:ext>
            </a:extLst>
          </p:cNvPr>
          <p:cNvSpPr txBox="1">
            <a:spLocks noChangeArrowheads="1"/>
          </p:cNvSpPr>
          <p:nvPr/>
        </p:nvSpPr>
        <p:spPr bwMode="auto">
          <a:xfrm>
            <a:off x="8305801" y="53340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4300" name="AutoShape 86">
            <a:extLst>
              <a:ext uri="{FF2B5EF4-FFF2-40B4-BE49-F238E27FC236}">
                <a16:creationId xmlns:a16="http://schemas.microsoft.com/office/drawing/2014/main" id="{97CD4C6A-AE7D-4ABB-B306-F95761104008}"/>
              </a:ext>
            </a:extLst>
          </p:cNvPr>
          <p:cNvSpPr>
            <a:spLocks noChangeArrowheads="1"/>
          </p:cNvSpPr>
          <p:nvPr/>
        </p:nvSpPr>
        <p:spPr bwMode="auto">
          <a:xfrm>
            <a:off x="2376489" y="3335339"/>
            <a:ext cx="1830387" cy="657225"/>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1" name="Text Box 87">
            <a:extLst>
              <a:ext uri="{FF2B5EF4-FFF2-40B4-BE49-F238E27FC236}">
                <a16:creationId xmlns:a16="http://schemas.microsoft.com/office/drawing/2014/main" id="{FCF4AFE5-9DC4-4B2F-8BD1-8D29F15079B9}"/>
              </a:ext>
            </a:extLst>
          </p:cNvPr>
          <p:cNvSpPr txBox="1">
            <a:spLocks noChangeArrowheads="1"/>
          </p:cNvSpPr>
          <p:nvPr/>
        </p:nvSpPr>
        <p:spPr bwMode="auto">
          <a:xfrm>
            <a:off x="2687639" y="3444876"/>
            <a:ext cx="1484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supervisions</a:t>
            </a:r>
          </a:p>
        </p:txBody>
      </p:sp>
      <p:sp>
        <p:nvSpPr>
          <p:cNvPr id="54302" name="Line 88">
            <a:extLst>
              <a:ext uri="{FF2B5EF4-FFF2-40B4-BE49-F238E27FC236}">
                <a16:creationId xmlns:a16="http://schemas.microsoft.com/office/drawing/2014/main" id="{CEF9576D-D00B-4EE8-851C-0CB401CE1B81}"/>
              </a:ext>
            </a:extLst>
          </p:cNvPr>
          <p:cNvSpPr>
            <a:spLocks noChangeShapeType="1"/>
          </p:cNvSpPr>
          <p:nvPr/>
        </p:nvSpPr>
        <p:spPr bwMode="auto">
          <a:xfrm flipV="1">
            <a:off x="24384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Line 89">
            <a:extLst>
              <a:ext uri="{FF2B5EF4-FFF2-40B4-BE49-F238E27FC236}">
                <a16:creationId xmlns:a16="http://schemas.microsoft.com/office/drawing/2014/main" id="{AAC65A55-3818-432C-94DD-CE5DF7F3063F}"/>
              </a:ext>
            </a:extLst>
          </p:cNvPr>
          <p:cNvSpPr>
            <a:spLocks noChangeShapeType="1"/>
          </p:cNvSpPr>
          <p:nvPr/>
        </p:nvSpPr>
        <p:spPr bwMode="auto">
          <a:xfrm>
            <a:off x="3505201" y="3048000"/>
            <a:ext cx="728663"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04" name="Rectangle 90">
            <a:extLst>
              <a:ext uri="{FF2B5EF4-FFF2-40B4-BE49-F238E27FC236}">
                <a16:creationId xmlns:a16="http://schemas.microsoft.com/office/drawing/2014/main" id="{D4D56962-B684-4897-8A2E-123289703A17}"/>
              </a:ext>
            </a:extLst>
          </p:cNvPr>
          <p:cNvSpPr>
            <a:spLocks noChangeArrowheads="1"/>
          </p:cNvSpPr>
          <p:nvPr/>
        </p:nvSpPr>
        <p:spPr bwMode="auto">
          <a:xfrm>
            <a:off x="2590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5" name="Text Box 91">
            <a:extLst>
              <a:ext uri="{FF2B5EF4-FFF2-40B4-BE49-F238E27FC236}">
                <a16:creationId xmlns:a16="http://schemas.microsoft.com/office/drawing/2014/main" id="{1CE61E9D-F6C2-4EC0-80BB-BCAAF13A5C09}"/>
              </a:ext>
            </a:extLst>
          </p:cNvPr>
          <p:cNvSpPr txBox="1">
            <a:spLocks noChangeArrowheads="1"/>
          </p:cNvSpPr>
          <p:nvPr/>
        </p:nvSpPr>
        <p:spPr bwMode="auto">
          <a:xfrm>
            <a:off x="2590801"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54306" name="Oval 92">
            <a:extLst>
              <a:ext uri="{FF2B5EF4-FFF2-40B4-BE49-F238E27FC236}">
                <a16:creationId xmlns:a16="http://schemas.microsoft.com/office/drawing/2014/main" id="{AEC9C429-0BE7-41FF-80F7-6E5C135E33C2}"/>
              </a:ext>
            </a:extLst>
          </p:cNvPr>
          <p:cNvSpPr>
            <a:spLocks noChangeArrowheads="1"/>
          </p:cNvSpPr>
          <p:nvPr/>
        </p:nvSpPr>
        <p:spPr bwMode="auto">
          <a:xfrm>
            <a:off x="1828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7" name="Text Box 93">
            <a:extLst>
              <a:ext uri="{FF2B5EF4-FFF2-40B4-BE49-F238E27FC236}">
                <a16:creationId xmlns:a16="http://schemas.microsoft.com/office/drawing/2014/main" id="{3E9D9E29-339C-4383-93B8-12144FCCD611}"/>
              </a:ext>
            </a:extLst>
          </p:cNvPr>
          <p:cNvSpPr txBox="1">
            <a:spLocks noChangeArrowheads="1"/>
          </p:cNvSpPr>
          <p:nvPr/>
        </p:nvSpPr>
        <p:spPr bwMode="auto">
          <a:xfrm>
            <a:off x="1905001" y="2057401"/>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54308" name="Line 94">
            <a:extLst>
              <a:ext uri="{FF2B5EF4-FFF2-40B4-BE49-F238E27FC236}">
                <a16:creationId xmlns:a16="http://schemas.microsoft.com/office/drawing/2014/main" id="{F4F9174C-5D65-4053-8FA6-85153855A102}"/>
              </a:ext>
            </a:extLst>
          </p:cNvPr>
          <p:cNvSpPr>
            <a:spLocks noChangeShapeType="1"/>
          </p:cNvSpPr>
          <p:nvPr/>
        </p:nvSpPr>
        <p:spPr bwMode="auto">
          <a:xfrm flipH="1" flipV="1">
            <a:off x="2362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Oval 95">
            <a:extLst>
              <a:ext uri="{FF2B5EF4-FFF2-40B4-BE49-F238E27FC236}">
                <a16:creationId xmlns:a16="http://schemas.microsoft.com/office/drawing/2014/main" id="{093CE86E-25C7-407D-A05F-9DDEC5839870}"/>
              </a:ext>
            </a:extLst>
          </p:cNvPr>
          <p:cNvSpPr>
            <a:spLocks noChangeArrowheads="1"/>
          </p:cNvSpPr>
          <p:nvPr/>
        </p:nvSpPr>
        <p:spPr bwMode="auto">
          <a:xfrm>
            <a:off x="1905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10" name="Text Box 96">
            <a:extLst>
              <a:ext uri="{FF2B5EF4-FFF2-40B4-BE49-F238E27FC236}">
                <a16:creationId xmlns:a16="http://schemas.microsoft.com/office/drawing/2014/main" id="{B2929FC0-1FA0-43D5-BA00-BFFB0F8878E6}"/>
              </a:ext>
            </a:extLst>
          </p:cNvPr>
          <p:cNvSpPr txBox="1">
            <a:spLocks noChangeArrowheads="1"/>
          </p:cNvSpPr>
          <p:nvPr/>
        </p:nvSpPr>
        <p:spPr bwMode="auto">
          <a:xfrm>
            <a:off x="2117726"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54311" name="Oval 97">
            <a:extLst>
              <a:ext uri="{FF2B5EF4-FFF2-40B4-BE49-F238E27FC236}">
                <a16:creationId xmlns:a16="http://schemas.microsoft.com/office/drawing/2014/main" id="{9DBFAFA9-7D70-4C60-AB8C-A00D03C6770D}"/>
              </a:ext>
            </a:extLst>
          </p:cNvPr>
          <p:cNvSpPr>
            <a:spLocks noChangeArrowheads="1"/>
          </p:cNvSpPr>
          <p:nvPr/>
        </p:nvSpPr>
        <p:spPr bwMode="auto">
          <a:xfrm>
            <a:off x="2133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12" name="Text Box 98">
            <a:extLst>
              <a:ext uri="{FF2B5EF4-FFF2-40B4-BE49-F238E27FC236}">
                <a16:creationId xmlns:a16="http://schemas.microsoft.com/office/drawing/2014/main" id="{03090DF2-A576-43E5-9142-98B3066D6D2A}"/>
              </a:ext>
            </a:extLst>
          </p:cNvPr>
          <p:cNvSpPr txBox="1">
            <a:spLocks noChangeArrowheads="1"/>
          </p:cNvSpPr>
          <p:nvPr/>
        </p:nvSpPr>
        <p:spPr bwMode="auto">
          <a:xfrm>
            <a:off x="2270125" y="900114"/>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54313" name="Line 114">
            <a:extLst>
              <a:ext uri="{FF2B5EF4-FFF2-40B4-BE49-F238E27FC236}">
                <a16:creationId xmlns:a16="http://schemas.microsoft.com/office/drawing/2014/main" id="{05418319-DF73-4BBE-A052-6DF451CBC30A}"/>
              </a:ext>
            </a:extLst>
          </p:cNvPr>
          <p:cNvSpPr>
            <a:spLocks noChangeShapeType="1"/>
          </p:cNvSpPr>
          <p:nvPr/>
        </p:nvSpPr>
        <p:spPr bwMode="auto">
          <a:xfrm flipH="1" flipV="1">
            <a:off x="2514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4" name="Line 115">
            <a:extLst>
              <a:ext uri="{FF2B5EF4-FFF2-40B4-BE49-F238E27FC236}">
                <a16:creationId xmlns:a16="http://schemas.microsoft.com/office/drawing/2014/main" id="{BAEE3834-008C-4EEB-9C3C-4343269A8FC4}"/>
              </a:ext>
            </a:extLst>
          </p:cNvPr>
          <p:cNvSpPr>
            <a:spLocks noChangeShapeType="1"/>
          </p:cNvSpPr>
          <p:nvPr/>
        </p:nvSpPr>
        <p:spPr bwMode="auto">
          <a:xfrm flipH="1" flipV="1">
            <a:off x="2743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Text Box 116">
            <a:extLst>
              <a:ext uri="{FF2B5EF4-FFF2-40B4-BE49-F238E27FC236}">
                <a16:creationId xmlns:a16="http://schemas.microsoft.com/office/drawing/2014/main" id="{3147E842-FDDA-48B9-AEC0-8A8D5E220744}"/>
              </a:ext>
            </a:extLst>
          </p:cNvPr>
          <p:cNvSpPr txBox="1">
            <a:spLocks noChangeArrowheads="1"/>
          </p:cNvSpPr>
          <p:nvPr/>
        </p:nvSpPr>
        <p:spPr bwMode="auto">
          <a:xfrm>
            <a:off x="3733800" y="2990851"/>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supervisee</a:t>
            </a:r>
          </a:p>
        </p:txBody>
      </p:sp>
      <p:sp>
        <p:nvSpPr>
          <p:cNvPr id="54316" name="Text Box 117">
            <a:extLst>
              <a:ext uri="{FF2B5EF4-FFF2-40B4-BE49-F238E27FC236}">
                <a16:creationId xmlns:a16="http://schemas.microsoft.com/office/drawing/2014/main" id="{91961059-4DEB-464B-B0E7-19D71D0253A7}"/>
              </a:ext>
            </a:extLst>
          </p:cNvPr>
          <p:cNvSpPr txBox="1">
            <a:spLocks noChangeArrowheads="1"/>
          </p:cNvSpPr>
          <p:nvPr/>
        </p:nvSpPr>
        <p:spPr bwMode="auto">
          <a:xfrm>
            <a:off x="1828800" y="3200401"/>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supervisor</a:t>
            </a:r>
          </a:p>
        </p:txBody>
      </p:sp>
      <p:sp>
        <p:nvSpPr>
          <p:cNvPr id="54317" name="Line 118">
            <a:extLst>
              <a:ext uri="{FF2B5EF4-FFF2-40B4-BE49-F238E27FC236}">
                <a16:creationId xmlns:a16="http://schemas.microsoft.com/office/drawing/2014/main" id="{60B100F5-8FC4-4884-A661-33E8EBB96910}"/>
              </a:ext>
            </a:extLst>
          </p:cNvPr>
          <p:cNvSpPr>
            <a:spLocks noChangeShapeType="1"/>
          </p:cNvSpPr>
          <p:nvPr/>
        </p:nvSpPr>
        <p:spPr bwMode="auto">
          <a:xfrm flipH="1">
            <a:off x="8229600" y="4343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8" name="Line 119">
            <a:extLst>
              <a:ext uri="{FF2B5EF4-FFF2-40B4-BE49-F238E27FC236}">
                <a16:creationId xmlns:a16="http://schemas.microsoft.com/office/drawing/2014/main" id="{BFB02DBE-1473-48C7-9274-1385E1817000}"/>
              </a:ext>
            </a:extLst>
          </p:cNvPr>
          <p:cNvSpPr>
            <a:spLocks noChangeShapeType="1"/>
          </p:cNvSpPr>
          <p:nvPr/>
        </p:nvSpPr>
        <p:spPr bwMode="auto">
          <a:xfrm flipH="1">
            <a:off x="8839200" y="43434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9" name="Line 121">
            <a:extLst>
              <a:ext uri="{FF2B5EF4-FFF2-40B4-BE49-F238E27FC236}">
                <a16:creationId xmlns:a16="http://schemas.microsoft.com/office/drawing/2014/main" id="{EFDD1593-6E0F-49B0-A152-8672416694CA}"/>
              </a:ext>
            </a:extLst>
          </p:cNvPr>
          <p:cNvSpPr>
            <a:spLocks noChangeShapeType="1"/>
          </p:cNvSpPr>
          <p:nvPr/>
        </p:nvSpPr>
        <p:spPr bwMode="auto">
          <a:xfrm>
            <a:off x="3886200" y="2819400"/>
            <a:ext cx="2514600" cy="6096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0" name="Line 122">
            <a:extLst>
              <a:ext uri="{FF2B5EF4-FFF2-40B4-BE49-F238E27FC236}">
                <a16:creationId xmlns:a16="http://schemas.microsoft.com/office/drawing/2014/main" id="{42FDC434-84FB-4DE6-AA8B-AD007B2CCE4C}"/>
              </a:ext>
            </a:extLst>
          </p:cNvPr>
          <p:cNvSpPr>
            <a:spLocks noChangeShapeType="1"/>
          </p:cNvSpPr>
          <p:nvPr/>
        </p:nvSpPr>
        <p:spPr bwMode="auto">
          <a:xfrm>
            <a:off x="7543800" y="3429000"/>
            <a:ext cx="914400" cy="4572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1" name="Oval 123">
            <a:extLst>
              <a:ext uri="{FF2B5EF4-FFF2-40B4-BE49-F238E27FC236}">
                <a16:creationId xmlns:a16="http://schemas.microsoft.com/office/drawing/2014/main" id="{F2DF1393-B7D2-4DAF-9A12-BB3E753B3734}"/>
              </a:ext>
            </a:extLst>
          </p:cNvPr>
          <p:cNvSpPr>
            <a:spLocks noChangeArrowheads="1"/>
          </p:cNvSpPr>
          <p:nvPr/>
        </p:nvSpPr>
        <p:spPr bwMode="auto">
          <a:xfrm>
            <a:off x="6781800" y="4267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22" name="Text Box 124">
            <a:extLst>
              <a:ext uri="{FF2B5EF4-FFF2-40B4-BE49-F238E27FC236}">
                <a16:creationId xmlns:a16="http://schemas.microsoft.com/office/drawing/2014/main" id="{F444E8F6-ADF1-4E66-BB3D-CE5193BB8CDB}"/>
              </a:ext>
            </a:extLst>
          </p:cNvPr>
          <p:cNvSpPr txBox="1">
            <a:spLocks noChangeArrowheads="1"/>
          </p:cNvSpPr>
          <p:nvPr/>
        </p:nvSpPr>
        <p:spPr bwMode="auto">
          <a:xfrm>
            <a:off x="6781800" y="4343400"/>
            <a:ext cx="738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HOURS</a:t>
            </a:r>
          </a:p>
        </p:txBody>
      </p:sp>
      <p:sp>
        <p:nvSpPr>
          <p:cNvPr id="54323" name="Line 125">
            <a:extLst>
              <a:ext uri="{FF2B5EF4-FFF2-40B4-BE49-F238E27FC236}">
                <a16:creationId xmlns:a16="http://schemas.microsoft.com/office/drawing/2014/main" id="{73728A6E-2C88-4873-A2D5-76857AF37F0E}"/>
              </a:ext>
            </a:extLst>
          </p:cNvPr>
          <p:cNvSpPr>
            <a:spLocks noChangeShapeType="1"/>
          </p:cNvSpPr>
          <p:nvPr/>
        </p:nvSpPr>
        <p:spPr bwMode="auto">
          <a:xfrm>
            <a:off x="7010400" y="38862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4" name="AutoShape 126">
            <a:extLst>
              <a:ext uri="{FF2B5EF4-FFF2-40B4-BE49-F238E27FC236}">
                <a16:creationId xmlns:a16="http://schemas.microsoft.com/office/drawing/2014/main" id="{C1C142DB-17DC-493F-A89D-B4C5A97F5B25}"/>
              </a:ext>
            </a:extLst>
          </p:cNvPr>
          <p:cNvSpPr>
            <a:spLocks noChangeArrowheads="1"/>
          </p:cNvSpPr>
          <p:nvPr/>
        </p:nvSpPr>
        <p:spPr bwMode="auto">
          <a:xfrm>
            <a:off x="8382000" y="2595564"/>
            <a:ext cx="1214438" cy="833437"/>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Controls</a:t>
            </a:r>
          </a:p>
        </p:txBody>
      </p:sp>
      <p:sp>
        <p:nvSpPr>
          <p:cNvPr id="54325" name="Line 127">
            <a:extLst>
              <a:ext uri="{FF2B5EF4-FFF2-40B4-BE49-F238E27FC236}">
                <a16:creationId xmlns:a16="http://schemas.microsoft.com/office/drawing/2014/main" id="{6E0AF7F8-A2D1-4F5C-BF79-80B836C3C40D}"/>
              </a:ext>
            </a:extLst>
          </p:cNvPr>
          <p:cNvSpPr>
            <a:spLocks noChangeShapeType="1"/>
          </p:cNvSpPr>
          <p:nvPr/>
        </p:nvSpPr>
        <p:spPr bwMode="auto">
          <a:xfrm>
            <a:off x="8991600" y="3429000"/>
            <a:ext cx="0" cy="45720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326" name="Line 128">
            <a:extLst>
              <a:ext uri="{FF2B5EF4-FFF2-40B4-BE49-F238E27FC236}">
                <a16:creationId xmlns:a16="http://schemas.microsoft.com/office/drawing/2014/main" id="{B7D775ED-38F5-4D94-B344-3DC429178F9A}"/>
              </a:ext>
            </a:extLst>
          </p:cNvPr>
          <p:cNvSpPr>
            <a:spLocks noChangeShapeType="1"/>
          </p:cNvSpPr>
          <p:nvPr/>
        </p:nvSpPr>
        <p:spPr bwMode="auto">
          <a:xfrm>
            <a:off x="8991600" y="2286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7" name="Rectangle 129">
            <a:extLst>
              <a:ext uri="{FF2B5EF4-FFF2-40B4-BE49-F238E27FC236}">
                <a16:creationId xmlns:a16="http://schemas.microsoft.com/office/drawing/2014/main" id="{C4241DAF-FF5F-4D61-9F33-C9CC9F13EF4C}"/>
              </a:ext>
            </a:extLst>
          </p:cNvPr>
          <p:cNvSpPr>
            <a:spLocks noChangeArrowheads="1"/>
          </p:cNvSpPr>
          <p:nvPr/>
        </p:nvSpPr>
        <p:spPr bwMode="auto">
          <a:xfrm>
            <a:off x="8458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28" name="Text Box 130">
            <a:extLst>
              <a:ext uri="{FF2B5EF4-FFF2-40B4-BE49-F238E27FC236}">
                <a16:creationId xmlns:a16="http://schemas.microsoft.com/office/drawing/2014/main" id="{CE3960C7-56E9-4EE4-B696-323A754D2439}"/>
              </a:ext>
            </a:extLst>
          </p:cNvPr>
          <p:cNvSpPr txBox="1">
            <a:spLocks noChangeArrowheads="1"/>
          </p:cNvSpPr>
          <p:nvPr/>
        </p:nvSpPr>
        <p:spPr bwMode="auto">
          <a:xfrm>
            <a:off x="8534401"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54329" name="Oval 131">
            <a:extLst>
              <a:ext uri="{FF2B5EF4-FFF2-40B4-BE49-F238E27FC236}">
                <a16:creationId xmlns:a16="http://schemas.microsoft.com/office/drawing/2014/main" id="{5A88EFCD-F3DB-4AE4-A50C-2ECBA2B03BE2}"/>
              </a:ext>
            </a:extLst>
          </p:cNvPr>
          <p:cNvSpPr>
            <a:spLocks noChangeArrowheads="1"/>
          </p:cNvSpPr>
          <p:nvPr/>
        </p:nvSpPr>
        <p:spPr bwMode="auto">
          <a:xfrm>
            <a:off x="8001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30" name="Oval 132">
            <a:extLst>
              <a:ext uri="{FF2B5EF4-FFF2-40B4-BE49-F238E27FC236}">
                <a16:creationId xmlns:a16="http://schemas.microsoft.com/office/drawing/2014/main" id="{7C0D3794-4AC4-4D40-823C-9FB1FB59BFB9}"/>
              </a:ext>
            </a:extLst>
          </p:cNvPr>
          <p:cNvSpPr>
            <a:spLocks noChangeArrowheads="1"/>
          </p:cNvSpPr>
          <p:nvPr/>
        </p:nvSpPr>
        <p:spPr bwMode="auto">
          <a:xfrm>
            <a:off x="8839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31" name="Text Box 134">
            <a:extLst>
              <a:ext uri="{FF2B5EF4-FFF2-40B4-BE49-F238E27FC236}">
                <a16:creationId xmlns:a16="http://schemas.microsoft.com/office/drawing/2014/main" id="{5C9BFEE5-D6CB-4F51-A380-1C364CB78345}"/>
              </a:ext>
            </a:extLst>
          </p:cNvPr>
          <p:cNvSpPr txBox="1">
            <a:spLocks noChangeArrowheads="1"/>
          </p:cNvSpPr>
          <p:nvPr/>
        </p:nvSpPr>
        <p:spPr bwMode="auto">
          <a:xfrm>
            <a:off x="8077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4332" name="Text Box 135">
            <a:extLst>
              <a:ext uri="{FF2B5EF4-FFF2-40B4-BE49-F238E27FC236}">
                <a16:creationId xmlns:a16="http://schemas.microsoft.com/office/drawing/2014/main" id="{863F9BD6-47EC-4D42-93ED-D30CBB4BF6F4}"/>
              </a:ext>
            </a:extLst>
          </p:cNvPr>
          <p:cNvSpPr txBox="1">
            <a:spLocks noChangeArrowheads="1"/>
          </p:cNvSpPr>
          <p:nvPr/>
        </p:nvSpPr>
        <p:spPr bwMode="auto">
          <a:xfrm>
            <a:off x="8839201"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4333" name="Line 138">
            <a:extLst>
              <a:ext uri="{FF2B5EF4-FFF2-40B4-BE49-F238E27FC236}">
                <a16:creationId xmlns:a16="http://schemas.microsoft.com/office/drawing/2014/main" id="{FF4EFB95-F5DE-40C6-BF55-75EB388BBEB1}"/>
              </a:ext>
            </a:extLst>
          </p:cNvPr>
          <p:cNvSpPr>
            <a:spLocks noChangeShapeType="1"/>
          </p:cNvSpPr>
          <p:nvPr/>
        </p:nvSpPr>
        <p:spPr bwMode="auto">
          <a:xfrm flipV="1">
            <a:off x="9220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4" name="Line 140">
            <a:extLst>
              <a:ext uri="{FF2B5EF4-FFF2-40B4-BE49-F238E27FC236}">
                <a16:creationId xmlns:a16="http://schemas.microsoft.com/office/drawing/2014/main" id="{12888B74-1F84-43E0-9780-122B86774879}"/>
              </a:ext>
            </a:extLst>
          </p:cNvPr>
          <p:cNvSpPr>
            <a:spLocks noChangeShapeType="1"/>
          </p:cNvSpPr>
          <p:nvPr/>
        </p:nvSpPr>
        <p:spPr bwMode="auto">
          <a:xfrm flipH="1" flipV="1">
            <a:off x="8534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5" name="AutoShape 145">
            <a:extLst>
              <a:ext uri="{FF2B5EF4-FFF2-40B4-BE49-F238E27FC236}">
                <a16:creationId xmlns:a16="http://schemas.microsoft.com/office/drawing/2014/main" id="{E396FF1C-49DA-415B-9A52-998486D4E446}"/>
              </a:ext>
            </a:extLst>
          </p:cNvPr>
          <p:cNvSpPr>
            <a:spLocks noChangeArrowheads="1"/>
          </p:cNvSpPr>
          <p:nvPr/>
        </p:nvSpPr>
        <p:spPr bwMode="auto">
          <a:xfrm>
            <a:off x="5791200" y="2514600"/>
            <a:ext cx="1214438" cy="6048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manages</a:t>
            </a:r>
          </a:p>
        </p:txBody>
      </p:sp>
      <p:sp>
        <p:nvSpPr>
          <p:cNvPr id="54336" name="Line 146">
            <a:extLst>
              <a:ext uri="{FF2B5EF4-FFF2-40B4-BE49-F238E27FC236}">
                <a16:creationId xmlns:a16="http://schemas.microsoft.com/office/drawing/2014/main" id="{C30436D1-6D4F-4841-BA86-CB0877894D6C}"/>
              </a:ext>
            </a:extLst>
          </p:cNvPr>
          <p:cNvSpPr>
            <a:spLocks noChangeShapeType="1"/>
          </p:cNvSpPr>
          <p:nvPr/>
        </p:nvSpPr>
        <p:spPr bwMode="auto">
          <a:xfrm>
            <a:off x="3886200" y="2743200"/>
            <a:ext cx="1905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37" name="Line 147">
            <a:extLst>
              <a:ext uri="{FF2B5EF4-FFF2-40B4-BE49-F238E27FC236}">
                <a16:creationId xmlns:a16="http://schemas.microsoft.com/office/drawing/2014/main" id="{59ABF27C-B5D4-40C1-AB96-DA3665169C2E}"/>
              </a:ext>
            </a:extLst>
          </p:cNvPr>
          <p:cNvSpPr>
            <a:spLocks noChangeShapeType="1"/>
          </p:cNvSpPr>
          <p:nvPr/>
        </p:nvSpPr>
        <p:spPr bwMode="auto">
          <a:xfrm flipH="1">
            <a:off x="7010400" y="2286000"/>
            <a:ext cx="1447800" cy="5334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38" name="Text Box 148">
            <a:extLst>
              <a:ext uri="{FF2B5EF4-FFF2-40B4-BE49-F238E27FC236}">
                <a16:creationId xmlns:a16="http://schemas.microsoft.com/office/drawing/2014/main" id="{ECEE41CB-EF99-433F-930E-F1FE15E18D15}"/>
              </a:ext>
            </a:extLst>
          </p:cNvPr>
          <p:cNvSpPr txBox="1">
            <a:spLocks noChangeArrowheads="1"/>
          </p:cNvSpPr>
          <p:nvPr/>
        </p:nvSpPr>
        <p:spPr bwMode="auto">
          <a:xfrm>
            <a:off x="5867401" y="1981200"/>
            <a:ext cx="1090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StARTDATE</a:t>
            </a:r>
          </a:p>
        </p:txBody>
      </p:sp>
      <p:sp>
        <p:nvSpPr>
          <p:cNvPr id="54339" name="Oval 149">
            <a:extLst>
              <a:ext uri="{FF2B5EF4-FFF2-40B4-BE49-F238E27FC236}">
                <a16:creationId xmlns:a16="http://schemas.microsoft.com/office/drawing/2014/main" id="{3DE211C7-384D-4338-8FE5-0F5A88BD3F43}"/>
              </a:ext>
            </a:extLst>
          </p:cNvPr>
          <p:cNvSpPr>
            <a:spLocks noChangeArrowheads="1"/>
          </p:cNvSpPr>
          <p:nvPr/>
        </p:nvSpPr>
        <p:spPr bwMode="auto">
          <a:xfrm>
            <a:off x="5791200" y="1981200"/>
            <a:ext cx="1295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40" name="Line 150">
            <a:extLst>
              <a:ext uri="{FF2B5EF4-FFF2-40B4-BE49-F238E27FC236}">
                <a16:creationId xmlns:a16="http://schemas.microsoft.com/office/drawing/2014/main" id="{513B2AD2-1B97-4FC0-A137-0BE34614E447}"/>
              </a:ext>
            </a:extLst>
          </p:cNvPr>
          <p:cNvSpPr>
            <a:spLocks noChangeShapeType="1"/>
          </p:cNvSpPr>
          <p:nvPr/>
        </p:nvSpPr>
        <p:spPr bwMode="auto">
          <a:xfrm>
            <a:off x="6400800" y="2286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1" name="AutoShape 151">
            <a:extLst>
              <a:ext uri="{FF2B5EF4-FFF2-40B4-BE49-F238E27FC236}">
                <a16:creationId xmlns:a16="http://schemas.microsoft.com/office/drawing/2014/main" id="{212B2580-0344-4D83-9BD7-0AD4794040E7}"/>
              </a:ext>
            </a:extLst>
          </p:cNvPr>
          <p:cNvSpPr>
            <a:spLocks noChangeArrowheads="1"/>
          </p:cNvSpPr>
          <p:nvPr/>
        </p:nvSpPr>
        <p:spPr bwMode="auto">
          <a:xfrm>
            <a:off x="6248401" y="1219200"/>
            <a:ext cx="1446213" cy="6810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Work_for</a:t>
            </a:r>
            <a:endParaRPr lang="en-US" altLang="en-US" sz="1600" dirty="0">
              <a:latin typeface="Comic Sans MS" panose="030F0702030302020204" pitchFamily="66" charset="0"/>
            </a:endParaRPr>
          </a:p>
        </p:txBody>
      </p:sp>
      <p:sp>
        <p:nvSpPr>
          <p:cNvPr id="54342" name="Line 152">
            <a:extLst>
              <a:ext uri="{FF2B5EF4-FFF2-40B4-BE49-F238E27FC236}">
                <a16:creationId xmlns:a16="http://schemas.microsoft.com/office/drawing/2014/main" id="{4958E411-943F-4DD0-A12D-FBE910C85BC1}"/>
              </a:ext>
            </a:extLst>
          </p:cNvPr>
          <p:cNvSpPr>
            <a:spLocks noChangeShapeType="1"/>
          </p:cNvSpPr>
          <p:nvPr/>
        </p:nvSpPr>
        <p:spPr bwMode="auto">
          <a:xfrm flipV="1">
            <a:off x="3886200" y="1524000"/>
            <a:ext cx="2362200" cy="11430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43" name="Line 153">
            <a:extLst>
              <a:ext uri="{FF2B5EF4-FFF2-40B4-BE49-F238E27FC236}">
                <a16:creationId xmlns:a16="http://schemas.microsoft.com/office/drawing/2014/main" id="{00987C08-075F-4EB7-9E02-7BA8E97F16F3}"/>
              </a:ext>
            </a:extLst>
          </p:cNvPr>
          <p:cNvSpPr>
            <a:spLocks noChangeShapeType="1"/>
          </p:cNvSpPr>
          <p:nvPr/>
        </p:nvSpPr>
        <p:spPr bwMode="auto">
          <a:xfrm>
            <a:off x="7696200" y="1524000"/>
            <a:ext cx="762000" cy="3048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4" name="Text Box 154">
            <a:extLst>
              <a:ext uri="{FF2B5EF4-FFF2-40B4-BE49-F238E27FC236}">
                <a16:creationId xmlns:a16="http://schemas.microsoft.com/office/drawing/2014/main" id="{17CBDC1D-0378-4064-A4C1-3D7557530253}"/>
              </a:ext>
            </a:extLst>
          </p:cNvPr>
          <p:cNvSpPr txBox="1">
            <a:spLocks noChangeArrowheads="1"/>
          </p:cNvSpPr>
          <p:nvPr/>
        </p:nvSpPr>
        <p:spPr bwMode="auto">
          <a:xfrm>
            <a:off x="9144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54345" name="Line 155">
            <a:extLst>
              <a:ext uri="{FF2B5EF4-FFF2-40B4-BE49-F238E27FC236}">
                <a16:creationId xmlns:a16="http://schemas.microsoft.com/office/drawing/2014/main" id="{A671FDD3-5AC9-4737-93F2-8983FA558365}"/>
              </a:ext>
            </a:extLst>
          </p:cNvPr>
          <p:cNvSpPr>
            <a:spLocks noChangeShapeType="1"/>
          </p:cNvSpPr>
          <p:nvPr/>
        </p:nvSpPr>
        <p:spPr bwMode="auto">
          <a:xfrm flipV="1">
            <a:off x="9753600" y="1600200"/>
            <a:ext cx="228600" cy="228600"/>
          </a:xfrm>
          <a:prstGeom prst="line">
            <a:avLst/>
          </a:prstGeom>
          <a:noFill/>
          <a:ln w="9525">
            <a:solidFill>
              <a:schemeClr val="tx1"/>
            </a:solidFill>
            <a:round/>
            <a:headEnd/>
            <a:tailEnd type="triangle"/>
          </a:ln>
          <a:extLst>
            <a:ext uri="{909E8E84-426E-40DD-AFC4-6F175D3DCCD1}">
              <a14:hiddenFill xmlns:a14="http://schemas.microsoft.com/office/drawing/2010/main">
                <a:noFill/>
              </a14:hiddenFill>
            </a:ext>
          </a:extLst>
        </p:spPr>
        <p:txBody>
          <a:bodyPr/>
          <a:lstStyle/>
          <a:p>
            <a:endParaRPr lang="en-US"/>
          </a:p>
        </p:txBody>
      </p:sp>
      <p:sp>
        <p:nvSpPr>
          <p:cNvPr id="54346" name="Rectangle 156">
            <a:extLst>
              <a:ext uri="{FF2B5EF4-FFF2-40B4-BE49-F238E27FC236}">
                <a16:creationId xmlns:a16="http://schemas.microsoft.com/office/drawing/2014/main" id="{01AA97A1-AEEB-4057-BFC5-CBE85B8B87D3}"/>
              </a:ext>
            </a:extLst>
          </p:cNvPr>
          <p:cNvSpPr>
            <a:spLocks noChangeArrowheads="1"/>
          </p:cNvSpPr>
          <p:nvPr/>
        </p:nvSpPr>
        <p:spPr bwMode="auto">
          <a:xfrm>
            <a:off x="8991600" y="3810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47" name="AutoShape 157">
            <a:extLst>
              <a:ext uri="{FF2B5EF4-FFF2-40B4-BE49-F238E27FC236}">
                <a16:creationId xmlns:a16="http://schemas.microsoft.com/office/drawing/2014/main" id="{D1F9B555-23C6-44D4-B4BB-BCFA44B3F317}"/>
              </a:ext>
            </a:extLst>
          </p:cNvPr>
          <p:cNvSpPr>
            <a:spLocks noChangeArrowheads="1"/>
          </p:cNvSpPr>
          <p:nvPr/>
        </p:nvSpPr>
        <p:spPr bwMode="auto">
          <a:xfrm>
            <a:off x="9601201" y="990600"/>
            <a:ext cx="746125" cy="6096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54348" name="Line 158">
            <a:extLst>
              <a:ext uri="{FF2B5EF4-FFF2-40B4-BE49-F238E27FC236}">
                <a16:creationId xmlns:a16="http://schemas.microsoft.com/office/drawing/2014/main" id="{B6CB3A2A-707F-4512-AAF8-9960E5745BB9}"/>
              </a:ext>
            </a:extLst>
          </p:cNvPr>
          <p:cNvSpPr>
            <a:spLocks noChangeShapeType="1"/>
          </p:cNvSpPr>
          <p:nvPr/>
        </p:nvSpPr>
        <p:spPr bwMode="auto">
          <a:xfrm flipH="1" flipV="1">
            <a:off x="9753600" y="8382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9" name="Text Box 159">
            <a:extLst>
              <a:ext uri="{FF2B5EF4-FFF2-40B4-BE49-F238E27FC236}">
                <a16:creationId xmlns:a16="http://schemas.microsoft.com/office/drawing/2014/main" id="{CFCB0559-BD00-430E-9441-22A61D79664D}"/>
              </a:ext>
            </a:extLst>
          </p:cNvPr>
          <p:cNvSpPr txBox="1">
            <a:spLocks noChangeArrowheads="1"/>
          </p:cNvSpPr>
          <p:nvPr/>
        </p:nvSpPr>
        <p:spPr bwMode="auto">
          <a:xfrm>
            <a:off x="8001001" y="228601"/>
            <a:ext cx="925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ADDRESS</a:t>
            </a:r>
          </a:p>
        </p:txBody>
      </p:sp>
      <p:sp>
        <p:nvSpPr>
          <p:cNvPr id="54350" name="Oval 160">
            <a:extLst>
              <a:ext uri="{FF2B5EF4-FFF2-40B4-BE49-F238E27FC236}">
                <a16:creationId xmlns:a16="http://schemas.microsoft.com/office/drawing/2014/main" id="{29742753-C7CC-437D-AC60-B1A04BFDD3A0}"/>
              </a:ext>
            </a:extLst>
          </p:cNvPr>
          <p:cNvSpPr>
            <a:spLocks noChangeArrowheads="1"/>
          </p:cNvSpPr>
          <p:nvPr/>
        </p:nvSpPr>
        <p:spPr bwMode="auto">
          <a:xfrm>
            <a:off x="8001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1" name="Line 161">
            <a:extLst>
              <a:ext uri="{FF2B5EF4-FFF2-40B4-BE49-F238E27FC236}">
                <a16:creationId xmlns:a16="http://schemas.microsoft.com/office/drawing/2014/main" id="{9EFB5463-399D-4E8E-9D67-ADB98736731F}"/>
              </a:ext>
            </a:extLst>
          </p:cNvPr>
          <p:cNvSpPr>
            <a:spLocks noChangeShapeType="1"/>
          </p:cNvSpPr>
          <p:nvPr/>
        </p:nvSpPr>
        <p:spPr bwMode="auto">
          <a:xfrm>
            <a:off x="8915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2" name="Oval 163">
            <a:extLst>
              <a:ext uri="{FF2B5EF4-FFF2-40B4-BE49-F238E27FC236}">
                <a16:creationId xmlns:a16="http://schemas.microsoft.com/office/drawing/2014/main" id="{0F2FEFB9-463E-4755-BF76-219D19787E47}"/>
              </a:ext>
            </a:extLst>
          </p:cNvPr>
          <p:cNvSpPr>
            <a:spLocks noChangeArrowheads="1"/>
          </p:cNvSpPr>
          <p:nvPr/>
        </p:nvSpPr>
        <p:spPr bwMode="auto">
          <a:xfrm>
            <a:off x="3276601" y="1905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3" name="Text Box 164">
            <a:extLst>
              <a:ext uri="{FF2B5EF4-FFF2-40B4-BE49-F238E27FC236}">
                <a16:creationId xmlns:a16="http://schemas.microsoft.com/office/drawing/2014/main" id="{72BF2CEF-5ABE-44F9-B46A-1F28AD1B8195}"/>
              </a:ext>
            </a:extLst>
          </p:cNvPr>
          <p:cNvSpPr txBox="1">
            <a:spLocks noChangeArrowheads="1"/>
          </p:cNvSpPr>
          <p:nvPr/>
        </p:nvSpPr>
        <p:spPr bwMode="auto">
          <a:xfrm>
            <a:off x="3276601" y="1981201"/>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54354" name="Line 165">
            <a:extLst>
              <a:ext uri="{FF2B5EF4-FFF2-40B4-BE49-F238E27FC236}">
                <a16:creationId xmlns:a16="http://schemas.microsoft.com/office/drawing/2014/main" id="{043E9885-7CE1-4B9C-BEC3-4361BE807C50}"/>
              </a:ext>
            </a:extLst>
          </p:cNvPr>
          <p:cNvSpPr>
            <a:spLocks noChangeShapeType="1"/>
          </p:cNvSpPr>
          <p:nvPr/>
        </p:nvSpPr>
        <p:spPr bwMode="auto">
          <a:xfrm flipV="1">
            <a:off x="35814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5" name="Line 166">
            <a:extLst>
              <a:ext uri="{FF2B5EF4-FFF2-40B4-BE49-F238E27FC236}">
                <a16:creationId xmlns:a16="http://schemas.microsoft.com/office/drawing/2014/main" id="{B93C5852-3278-43DE-945B-01185A03527D}"/>
              </a:ext>
            </a:extLst>
          </p:cNvPr>
          <p:cNvSpPr>
            <a:spLocks noChangeShapeType="1"/>
          </p:cNvSpPr>
          <p:nvPr/>
        </p:nvSpPr>
        <p:spPr bwMode="auto">
          <a:xfrm flipH="1" flipV="1">
            <a:off x="2743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6" name="Oval 167">
            <a:extLst>
              <a:ext uri="{FF2B5EF4-FFF2-40B4-BE49-F238E27FC236}">
                <a16:creationId xmlns:a16="http://schemas.microsoft.com/office/drawing/2014/main" id="{78199237-BA85-4693-ADD4-751EB157D79E}"/>
              </a:ext>
            </a:extLst>
          </p:cNvPr>
          <p:cNvSpPr>
            <a:spLocks noChangeArrowheads="1"/>
          </p:cNvSpPr>
          <p:nvPr/>
        </p:nvSpPr>
        <p:spPr bwMode="auto">
          <a:xfrm>
            <a:off x="3276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7" name="Text Box 168">
            <a:extLst>
              <a:ext uri="{FF2B5EF4-FFF2-40B4-BE49-F238E27FC236}">
                <a16:creationId xmlns:a16="http://schemas.microsoft.com/office/drawing/2014/main" id="{E67AAF58-8FB7-4178-807B-79230BC61EB9}"/>
              </a:ext>
            </a:extLst>
          </p:cNvPr>
          <p:cNvSpPr txBox="1">
            <a:spLocks noChangeArrowheads="1"/>
          </p:cNvSpPr>
          <p:nvPr/>
        </p:nvSpPr>
        <p:spPr bwMode="auto">
          <a:xfrm>
            <a:off x="3352801"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54358" name="Line 169">
            <a:extLst>
              <a:ext uri="{FF2B5EF4-FFF2-40B4-BE49-F238E27FC236}">
                <a16:creationId xmlns:a16="http://schemas.microsoft.com/office/drawing/2014/main" id="{C7F2AB36-35FE-4FDE-8402-90A607E2F9AC}"/>
              </a:ext>
            </a:extLst>
          </p:cNvPr>
          <p:cNvSpPr>
            <a:spLocks noChangeShapeType="1"/>
          </p:cNvSpPr>
          <p:nvPr/>
        </p:nvSpPr>
        <p:spPr bwMode="auto">
          <a:xfrm>
            <a:off x="3124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9" name="Text Box 170">
            <a:extLst>
              <a:ext uri="{FF2B5EF4-FFF2-40B4-BE49-F238E27FC236}">
                <a16:creationId xmlns:a16="http://schemas.microsoft.com/office/drawing/2014/main" id="{5DE140C9-E697-40A5-B8B7-2316491ED780}"/>
              </a:ext>
            </a:extLst>
          </p:cNvPr>
          <p:cNvSpPr txBox="1">
            <a:spLocks noChangeArrowheads="1"/>
          </p:cNvSpPr>
          <p:nvPr/>
        </p:nvSpPr>
        <p:spPr bwMode="auto">
          <a:xfrm>
            <a:off x="2819401"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54360" name="Oval 171">
            <a:extLst>
              <a:ext uri="{FF2B5EF4-FFF2-40B4-BE49-F238E27FC236}">
                <a16:creationId xmlns:a16="http://schemas.microsoft.com/office/drawing/2014/main" id="{705D24CD-8EA3-429D-AE29-2172ED3D0612}"/>
              </a:ext>
            </a:extLst>
          </p:cNvPr>
          <p:cNvSpPr>
            <a:spLocks noChangeArrowheads="1"/>
          </p:cNvSpPr>
          <p:nvPr/>
        </p:nvSpPr>
        <p:spPr bwMode="auto">
          <a:xfrm>
            <a:off x="2743201"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1" name="Line 172">
            <a:extLst>
              <a:ext uri="{FF2B5EF4-FFF2-40B4-BE49-F238E27FC236}">
                <a16:creationId xmlns:a16="http://schemas.microsoft.com/office/drawing/2014/main" id="{D1297467-FE50-4A1D-B574-1BA6B556AB90}"/>
              </a:ext>
            </a:extLst>
          </p:cNvPr>
          <p:cNvSpPr>
            <a:spLocks noChangeShapeType="1"/>
          </p:cNvSpPr>
          <p:nvPr/>
        </p:nvSpPr>
        <p:spPr bwMode="auto">
          <a:xfrm flipH="1">
            <a:off x="3352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3" name="Oval 163">
            <a:extLst>
              <a:ext uri="{FF2B5EF4-FFF2-40B4-BE49-F238E27FC236}">
                <a16:creationId xmlns:a16="http://schemas.microsoft.com/office/drawing/2014/main" id="{B818322F-54FB-4A18-9C89-11973BEE8E79}"/>
              </a:ext>
            </a:extLst>
          </p:cNvPr>
          <p:cNvSpPr>
            <a:spLocks noChangeArrowheads="1"/>
          </p:cNvSpPr>
          <p:nvPr/>
        </p:nvSpPr>
        <p:spPr bwMode="auto">
          <a:xfrm>
            <a:off x="4114801"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4" name="Rectangle 95">
            <a:extLst>
              <a:ext uri="{FF2B5EF4-FFF2-40B4-BE49-F238E27FC236}">
                <a16:creationId xmlns:a16="http://schemas.microsoft.com/office/drawing/2014/main" id="{F95429C0-A5E9-4684-B0A5-8B20D6B17923}"/>
              </a:ext>
            </a:extLst>
          </p:cNvPr>
          <p:cNvSpPr>
            <a:spLocks noChangeArrowheads="1"/>
          </p:cNvSpPr>
          <p:nvPr/>
        </p:nvSpPr>
        <p:spPr bwMode="auto">
          <a:xfrm>
            <a:off x="4114801" y="1524001"/>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54365" name="Line 165">
            <a:extLst>
              <a:ext uri="{FF2B5EF4-FFF2-40B4-BE49-F238E27FC236}">
                <a16:creationId xmlns:a16="http://schemas.microsoft.com/office/drawing/2014/main" id="{7A849984-23EC-4CA7-BEC8-8BE561BAD186}"/>
              </a:ext>
            </a:extLst>
          </p:cNvPr>
          <p:cNvSpPr>
            <a:spLocks noChangeShapeType="1"/>
          </p:cNvSpPr>
          <p:nvPr/>
        </p:nvSpPr>
        <p:spPr bwMode="auto">
          <a:xfrm flipV="1">
            <a:off x="3886200" y="19050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6" name="Oval 163">
            <a:extLst>
              <a:ext uri="{FF2B5EF4-FFF2-40B4-BE49-F238E27FC236}">
                <a16:creationId xmlns:a16="http://schemas.microsoft.com/office/drawing/2014/main" id="{C16BB984-F925-4EEE-90F9-076D5AE07ED4}"/>
              </a:ext>
            </a:extLst>
          </p:cNvPr>
          <p:cNvSpPr>
            <a:spLocks noChangeArrowheads="1"/>
          </p:cNvSpPr>
          <p:nvPr/>
        </p:nvSpPr>
        <p:spPr bwMode="auto">
          <a:xfrm>
            <a:off x="4495801"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7" name="Rectangle 98">
            <a:extLst>
              <a:ext uri="{FF2B5EF4-FFF2-40B4-BE49-F238E27FC236}">
                <a16:creationId xmlns:a16="http://schemas.microsoft.com/office/drawing/2014/main" id="{69741BAE-881B-4AE5-9273-2128066930BA}"/>
              </a:ext>
            </a:extLst>
          </p:cNvPr>
          <p:cNvSpPr>
            <a:spLocks noChangeArrowheads="1"/>
          </p:cNvSpPr>
          <p:nvPr/>
        </p:nvSpPr>
        <p:spPr bwMode="auto">
          <a:xfrm>
            <a:off x="4495800" y="838201"/>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54368" name="Line 165">
            <a:extLst>
              <a:ext uri="{FF2B5EF4-FFF2-40B4-BE49-F238E27FC236}">
                <a16:creationId xmlns:a16="http://schemas.microsoft.com/office/drawing/2014/main" id="{7013354A-6CCF-46E9-AD32-323CC7A5780B}"/>
              </a:ext>
            </a:extLst>
          </p:cNvPr>
          <p:cNvSpPr>
            <a:spLocks noChangeShapeType="1"/>
          </p:cNvSpPr>
          <p:nvPr/>
        </p:nvSpPr>
        <p:spPr bwMode="auto">
          <a:xfrm flipV="1">
            <a:off x="3810000" y="1143000"/>
            <a:ext cx="685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9" name="Oval 163">
            <a:extLst>
              <a:ext uri="{FF2B5EF4-FFF2-40B4-BE49-F238E27FC236}">
                <a16:creationId xmlns:a16="http://schemas.microsoft.com/office/drawing/2014/main" id="{55AE9A90-8EEE-4EF0-9370-EFA63F454A0D}"/>
              </a:ext>
            </a:extLst>
          </p:cNvPr>
          <p:cNvSpPr>
            <a:spLocks noChangeArrowheads="1"/>
          </p:cNvSpPr>
          <p:nvPr/>
        </p:nvSpPr>
        <p:spPr bwMode="auto">
          <a:xfrm>
            <a:off x="5334001" y="86677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0" name="Rectangle 98">
            <a:extLst>
              <a:ext uri="{FF2B5EF4-FFF2-40B4-BE49-F238E27FC236}">
                <a16:creationId xmlns:a16="http://schemas.microsoft.com/office/drawing/2014/main" id="{DD813401-0DB7-4ED8-BA57-5B01EB3A2178}"/>
              </a:ext>
            </a:extLst>
          </p:cNvPr>
          <p:cNvSpPr>
            <a:spLocks noChangeArrowheads="1"/>
          </p:cNvSpPr>
          <p:nvPr/>
        </p:nvSpPr>
        <p:spPr bwMode="auto">
          <a:xfrm>
            <a:off x="5310189" y="93345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4371" name="Line 165">
            <a:extLst>
              <a:ext uri="{FF2B5EF4-FFF2-40B4-BE49-F238E27FC236}">
                <a16:creationId xmlns:a16="http://schemas.microsoft.com/office/drawing/2014/main" id="{213F02EA-C259-4C00-86EF-08B2851036DC}"/>
              </a:ext>
            </a:extLst>
          </p:cNvPr>
          <p:cNvSpPr>
            <a:spLocks noChangeShapeType="1"/>
          </p:cNvSpPr>
          <p:nvPr/>
        </p:nvSpPr>
        <p:spPr bwMode="auto">
          <a:xfrm flipV="1">
            <a:off x="3902075" y="133350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2" name="TextBox 1">
            <a:extLst>
              <a:ext uri="{FF2B5EF4-FFF2-40B4-BE49-F238E27FC236}">
                <a16:creationId xmlns:a16="http://schemas.microsoft.com/office/drawing/2014/main" id="{27C7CE75-5494-4728-936C-D9405B8550C9}"/>
              </a:ext>
            </a:extLst>
          </p:cNvPr>
          <p:cNvSpPr txBox="1">
            <a:spLocks noChangeArrowheads="1"/>
          </p:cNvSpPr>
          <p:nvPr/>
        </p:nvSpPr>
        <p:spPr bwMode="auto">
          <a:xfrm>
            <a:off x="5187951" y="49213"/>
            <a:ext cx="17940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dirty="0">
                <a:latin typeface="Comic Sans MS" panose="030F0702030302020204" pitchFamily="66" charset="0"/>
              </a:rPr>
              <a:t>ER diagram</a:t>
            </a:r>
          </a:p>
        </p:txBody>
      </p:sp>
      <p:sp>
        <p:nvSpPr>
          <p:cNvPr id="54373" name="Oval 59">
            <a:extLst>
              <a:ext uri="{FF2B5EF4-FFF2-40B4-BE49-F238E27FC236}">
                <a16:creationId xmlns:a16="http://schemas.microsoft.com/office/drawing/2014/main" id="{83F5D3F2-A5CB-4149-9B6A-9614747030D9}"/>
              </a:ext>
            </a:extLst>
          </p:cNvPr>
          <p:cNvSpPr>
            <a:spLocks noChangeArrowheads="1"/>
          </p:cNvSpPr>
          <p:nvPr/>
        </p:nvSpPr>
        <p:spPr bwMode="auto">
          <a:xfrm>
            <a:off x="9218613" y="4602163"/>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4" name="Text Box 62">
            <a:extLst>
              <a:ext uri="{FF2B5EF4-FFF2-40B4-BE49-F238E27FC236}">
                <a16:creationId xmlns:a16="http://schemas.microsoft.com/office/drawing/2014/main" id="{E3FAA7C7-76E8-4634-9B8D-805B4D66B6F4}"/>
              </a:ext>
            </a:extLst>
          </p:cNvPr>
          <p:cNvSpPr txBox="1">
            <a:spLocks noChangeArrowheads="1"/>
          </p:cNvSpPr>
          <p:nvPr/>
        </p:nvSpPr>
        <p:spPr bwMode="auto">
          <a:xfrm>
            <a:off x="9294814" y="4602163"/>
            <a:ext cx="46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site</a:t>
            </a:r>
          </a:p>
        </p:txBody>
      </p:sp>
      <p:sp>
        <p:nvSpPr>
          <p:cNvPr id="54375" name="Line 118">
            <a:extLst>
              <a:ext uri="{FF2B5EF4-FFF2-40B4-BE49-F238E27FC236}">
                <a16:creationId xmlns:a16="http://schemas.microsoft.com/office/drawing/2014/main" id="{BEA81C54-AE98-410C-9315-78F032E88605}"/>
              </a:ext>
            </a:extLst>
          </p:cNvPr>
          <p:cNvSpPr>
            <a:spLocks noChangeShapeType="1"/>
          </p:cNvSpPr>
          <p:nvPr/>
        </p:nvSpPr>
        <p:spPr bwMode="auto">
          <a:xfrm>
            <a:off x="9525000" y="4313238"/>
            <a:ext cx="76200" cy="334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6" name="Text Box 159">
            <a:extLst>
              <a:ext uri="{FF2B5EF4-FFF2-40B4-BE49-F238E27FC236}">
                <a16:creationId xmlns:a16="http://schemas.microsoft.com/office/drawing/2014/main" id="{DEABF674-0444-4994-811E-86BD6A0A02D4}"/>
              </a:ext>
            </a:extLst>
          </p:cNvPr>
          <p:cNvSpPr txBox="1">
            <a:spLocks noChangeArrowheads="1"/>
          </p:cNvSpPr>
          <p:nvPr/>
        </p:nvSpPr>
        <p:spPr bwMode="auto">
          <a:xfrm>
            <a:off x="7319964" y="546101"/>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dirty="0">
                <a:latin typeface="Comic Sans MS" panose="030F0702030302020204" pitchFamily="66" charset="0"/>
              </a:rPr>
              <a:t>LOCID</a:t>
            </a:r>
          </a:p>
        </p:txBody>
      </p:sp>
      <p:sp>
        <p:nvSpPr>
          <p:cNvPr id="54377" name="Oval 160">
            <a:extLst>
              <a:ext uri="{FF2B5EF4-FFF2-40B4-BE49-F238E27FC236}">
                <a16:creationId xmlns:a16="http://schemas.microsoft.com/office/drawing/2014/main" id="{50B286BA-66A8-447B-B9D5-77CCBF74A0D7}"/>
              </a:ext>
            </a:extLst>
          </p:cNvPr>
          <p:cNvSpPr>
            <a:spLocks noChangeArrowheads="1"/>
          </p:cNvSpPr>
          <p:nvPr/>
        </p:nvSpPr>
        <p:spPr bwMode="auto">
          <a:xfrm>
            <a:off x="7239000" y="542925"/>
            <a:ext cx="679994" cy="3079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8" name="Line 140">
            <a:extLst>
              <a:ext uri="{FF2B5EF4-FFF2-40B4-BE49-F238E27FC236}">
                <a16:creationId xmlns:a16="http://schemas.microsoft.com/office/drawing/2014/main" id="{5D31B7FB-77AD-413A-9093-877628A7C279}"/>
              </a:ext>
            </a:extLst>
          </p:cNvPr>
          <p:cNvSpPr>
            <a:spLocks noChangeShapeType="1"/>
          </p:cNvSpPr>
          <p:nvPr/>
        </p:nvSpPr>
        <p:spPr bwMode="auto">
          <a:xfrm flipH="1" flipV="1">
            <a:off x="7848599" y="700899"/>
            <a:ext cx="1143001" cy="3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TextBox 93">
            <a:extLst>
              <a:ext uri="{FF2B5EF4-FFF2-40B4-BE49-F238E27FC236}">
                <a16:creationId xmlns:a16="http://schemas.microsoft.com/office/drawing/2014/main" id="{3DE557C4-1984-4B21-813F-C3CEC7FA1B4F}"/>
              </a:ext>
            </a:extLst>
          </p:cNvPr>
          <p:cNvSpPr txBox="1">
            <a:spLocks noChangeArrowheads="1"/>
          </p:cNvSpPr>
          <p:nvPr/>
        </p:nvSpPr>
        <p:spPr bwMode="auto">
          <a:xfrm>
            <a:off x="6065983" y="5968426"/>
            <a:ext cx="5846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NAME of DEPARTMENT: candidate key of DEPARTMENTS</a:t>
            </a:r>
          </a:p>
          <a:p>
            <a:pPr eaLnBrk="1" hangingPunct="1">
              <a:spcBef>
                <a:spcPct val="0"/>
              </a:spcBef>
              <a:buFontTx/>
              <a:buNone/>
            </a:pPr>
            <a:r>
              <a:rPr lang="en-US" altLang="en-US" sz="1600" dirty="0">
                <a:latin typeface="Comic Sans MS" panose="030F0702030302020204" pitchFamily="66" charset="0"/>
              </a:rPr>
              <a:t>NAME of PROJECT: candidate key of PROJECTS</a:t>
            </a:r>
          </a:p>
        </p:txBody>
      </p:sp>
    </p:spTree>
    <p:extLst>
      <p:ext uri="{BB962C8B-B14F-4D97-AF65-F5344CB8AC3E}">
        <p14:creationId xmlns:p14="http://schemas.microsoft.com/office/powerpoint/2010/main" val="33386710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1986</Words>
  <Application>Microsoft Office PowerPoint</Application>
  <PresentationFormat>Widescreen</PresentationFormat>
  <Paragraphs>296</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Comic Sans MS</vt:lpstr>
      <vt:lpstr>Cordia New</vt:lpstr>
      <vt:lpstr>MS PGothic</vt:lpstr>
      <vt:lpstr>Times New Roman</vt:lpstr>
      <vt:lpstr>Office Theme</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Tavanapong, Wallapak [COM S]</dc:creator>
  <cp:lastModifiedBy>Tavanapong, Wallapak [COM S]</cp:lastModifiedBy>
  <cp:revision>97</cp:revision>
  <dcterms:created xsi:type="dcterms:W3CDTF">2020-08-04T21:09:53Z</dcterms:created>
  <dcterms:modified xsi:type="dcterms:W3CDTF">2022-09-27T19:10:28Z</dcterms:modified>
</cp:coreProperties>
</file>