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8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56" r:id="rId11"/>
    <p:sldId id="261" r:id="rId12"/>
    <p:sldId id="288" r:id="rId13"/>
    <p:sldId id="289" r:id="rId14"/>
    <p:sldId id="290" r:id="rId15"/>
    <p:sldId id="291" r:id="rId16"/>
    <p:sldId id="292" r:id="rId17"/>
    <p:sldId id="280" r:id="rId18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MS PGothic" panose="020B0600070205080204" pitchFamily="34" charset="-128"/>
      <p:regular r:id="rId24"/>
    </p:embeddedFont>
    <p:embeddedFont>
      <p:font typeface="Raleway Thin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9D1483-976A-442B-9701-45C98E807C69}">
  <a:tblStyle styleId="{AA9D1483-976A-442B-9701-45C98E807C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66" autoAdjust="0"/>
  </p:normalViewPr>
  <p:slideViewPr>
    <p:cSldViewPr snapToGrid="0">
      <p:cViewPr varScale="1">
        <p:scale>
          <a:sx n="130" d="100"/>
          <a:sy n="130" d="100"/>
        </p:scale>
        <p:origin x="8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42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32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22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62754" y="44295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Database Triggers</a:t>
            </a:r>
            <a:endParaRPr sz="48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BC1BC9-1C26-44EB-9BC9-B508609C02B2}"/>
              </a:ext>
            </a:extLst>
          </p:cNvPr>
          <p:cNvSpPr txBox="1">
            <a:spLocks/>
          </p:cNvSpPr>
          <p:nvPr/>
        </p:nvSpPr>
        <p:spPr>
          <a:xfrm>
            <a:off x="617010" y="1325847"/>
            <a:ext cx="7754633" cy="296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600" dirty="0"/>
              <a:t>A trigger is a procedure that is automatically invoked by the DBMS in response to specific changes to the database.</a:t>
            </a:r>
          </a:p>
          <a:p>
            <a:r>
              <a:rPr lang="en-US" sz="1600" dirty="0"/>
              <a:t>A trigger has three parts</a:t>
            </a:r>
          </a:p>
          <a:p>
            <a:pPr lvl="1"/>
            <a:r>
              <a:rPr lang="en-US" sz="1400" dirty="0"/>
              <a:t>Event: A change to the database that activates the trigger</a:t>
            </a:r>
          </a:p>
          <a:p>
            <a:pPr lvl="2"/>
            <a:r>
              <a:rPr lang="en-US" sz="1200" dirty="0"/>
              <a:t>BEFORE/AFTER INSERT, BEFORE/AFTER DELETE, BEFORE/AFTER UPDATE</a:t>
            </a:r>
          </a:p>
          <a:p>
            <a:pPr lvl="1"/>
            <a:r>
              <a:rPr lang="en-US" sz="1400" dirty="0"/>
              <a:t>Condition: A test/query that is executed when the trigger is activated (optional)</a:t>
            </a:r>
          </a:p>
          <a:p>
            <a:pPr lvl="1"/>
            <a:r>
              <a:rPr lang="en-US" sz="1400" dirty="0"/>
              <a:t>Action: Statements that are executed when the trigger is activated and its condition is true.</a:t>
            </a:r>
          </a:p>
          <a:p>
            <a:r>
              <a:rPr lang="en-US" sz="1600" dirty="0"/>
              <a:t>Useful for </a:t>
            </a:r>
            <a:r>
              <a:rPr lang="en-US" sz="1400" dirty="0"/>
              <a:t>enforcing constraints that cannot be enforced by table constraints</a:t>
            </a:r>
          </a:p>
          <a:p>
            <a:pPr lvl="1"/>
            <a:r>
              <a:rPr lang="en-US" sz="1400" dirty="0"/>
              <a:t>Compute statistics of rows with certain values</a:t>
            </a:r>
          </a:p>
          <a:p>
            <a:pPr lvl="1"/>
            <a:r>
              <a:rPr lang="en-US" sz="1400" dirty="0"/>
              <a:t>Auditing, logging the number of operations performed</a:t>
            </a:r>
          </a:p>
          <a:p>
            <a:pPr lvl="1"/>
            <a:r>
              <a:rPr lang="en-US" sz="1400" dirty="0"/>
              <a:t>ISA no overlapping constraint (ER)</a:t>
            </a:r>
          </a:p>
          <a:p>
            <a:pPr lvl="1"/>
            <a:r>
              <a:rPr lang="en-US" sz="1400" dirty="0"/>
              <a:t>Total participation without the key constraint (ER)</a:t>
            </a:r>
          </a:p>
        </p:txBody>
      </p:sp>
    </p:spTree>
    <p:extLst>
      <p:ext uri="{BB962C8B-B14F-4D97-AF65-F5344CB8AC3E}">
        <p14:creationId xmlns:p14="http://schemas.microsoft.com/office/powerpoint/2010/main" val="374605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 of </a:t>
            </a:r>
            <a:r>
              <a:rPr lang="en-US" dirty="0">
                <a:solidFill>
                  <a:schemeClr val="dk1"/>
                </a:solidFill>
              </a:rPr>
              <a:t>SQL</a:t>
            </a:r>
            <a:endParaRPr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Limitation of SQL</a:t>
            </a:r>
            <a:endParaRPr sz="48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7360004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intuitive for visualizing relationships </a:t>
            </a:r>
            <a:r>
              <a:rPr lang="en-US" dirty="0">
                <a:sym typeface="Wingdings" panose="05000000000000000000" pitchFamily="2" charset="2"/>
              </a:rPr>
              <a:t> Graph DBMS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suitable for complex computation due to lack of a typical programming language constructs such as loops, if.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Cannot answer recursive queries (e.g., given a parent table, list all ancestor-descendent pairs, or all reachable nodes from a given node)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Do not directly support object oriented programming </a:t>
            </a:r>
            <a:r>
              <a:rPr lang="en-US" dirty="0">
                <a:sym typeface="Wingdings" panose="05000000000000000000" pitchFamily="2" charset="2"/>
              </a:rPr>
              <a:t> Object Relational Mapping tool</a:t>
            </a:r>
            <a:endParaRPr lang="en-US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7080-7C25-4580-AA8B-264E23C4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Remedies</a:t>
            </a:r>
            <a:br>
              <a:rPr lang="en-US" sz="5400" dirty="0">
                <a:solidFill>
                  <a:schemeClr val="accent1"/>
                </a:solidFill>
              </a:rPr>
            </a:b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4801-0BED-4D0E-B4DB-0D27BBFEC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Stored procedures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API for programming languages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dirty="0"/>
              <a:t>Java Database Connectivity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dirty="0"/>
              <a:t>Hibernate Query Language via Object Relational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ED7FE-266F-4F3A-8D33-652968ED1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728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577B5-7B38-4EDA-9FCE-87D29739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34" y="482724"/>
            <a:ext cx="3694216" cy="3840147"/>
          </a:xfrm>
        </p:spPr>
        <p:txBody>
          <a:bodyPr/>
          <a:lstStyle/>
          <a:p>
            <a:pPr marL="182880" indent="0">
              <a:buNone/>
            </a:pPr>
            <a:r>
              <a:rPr lang="en-US" dirty="0"/>
              <a:t>What is a stored procedure?</a:t>
            </a:r>
          </a:p>
          <a:p>
            <a:pPr marL="182880" indent="0">
              <a:buNone/>
            </a:pPr>
            <a:endParaRPr lang="en-US" altLang="en-US" dirty="0"/>
          </a:p>
          <a:p>
            <a:pPr marL="525780"/>
            <a:r>
              <a:rPr lang="en-US" altLang="en-US" sz="1600" dirty="0"/>
              <a:t>Stored procedure is a program executed through a single SQL statement</a:t>
            </a:r>
          </a:p>
          <a:p>
            <a:pPr marL="525780"/>
            <a:r>
              <a:rPr lang="en-US" altLang="en-US" dirty="0"/>
              <a:t>It can have variables, loops, condition statements, and SQL statements</a:t>
            </a:r>
          </a:p>
          <a:p>
            <a:pPr marL="525780"/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When called, a stored procedure is executed in the process space of the DBMS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97D20-61F7-4C47-926C-77EC2D6CDB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D59F5B-B1A8-4C96-9B5A-2FE1BB539761}"/>
              </a:ext>
            </a:extLst>
          </p:cNvPr>
          <p:cNvSpPr txBox="1">
            <a:spLocks/>
          </p:cNvSpPr>
          <p:nvPr/>
        </p:nvSpPr>
        <p:spPr>
          <a:xfrm>
            <a:off x="4355050" y="820629"/>
            <a:ext cx="4128116" cy="384014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114300" indent="0">
              <a:lnSpc>
                <a:spcPct val="120000"/>
              </a:lnSpc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Advantages of stored procedures: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</a:rPr>
              <a:t>Can encapsulate an application logic while staying “close” to the data;</a:t>
            </a:r>
            <a:r>
              <a:rPr lang="en-US" altLang="en-US" sz="1400" dirty="0">
                <a:solidFill>
                  <a:srgbClr val="FF0000"/>
                </a:solidFill>
              </a:rPr>
              <a:t> </a:t>
            </a:r>
            <a:r>
              <a:rPr lang="en-US" altLang="en-US" sz="1400" dirty="0"/>
              <a:t>unwanted data never leave the DBMS process space!!!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/>
              <a:t>Reuse of the application logic by different users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/>
              <a:t>Avoid tuple-at-a-time return of records through cursors through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/>
              <a:t>Most RDBMSs allow users to write stored procedures in a simple, general-purpose language (close to SQL) </a:t>
            </a:r>
            <a:r>
              <a:rPr lang="en-US" altLang="en-US" sz="1400" dirty="0">
                <a:sym typeface="Wingdings" pitchFamily="2" charset="2"/>
              </a:rPr>
              <a:t> SQL/PSM standard</a:t>
            </a:r>
            <a:endParaRPr lang="en-US" altLang="en-US" sz="14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968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2E84-864F-47C5-98D4-1D7465DEAE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329B00-0C1B-4C55-B0CE-BAD7F8107A77}"/>
              </a:ext>
            </a:extLst>
          </p:cNvPr>
          <p:cNvSpPr txBox="1">
            <a:spLocks noChangeArrowheads="1"/>
          </p:cNvSpPr>
          <p:nvPr/>
        </p:nvSpPr>
        <p:spPr>
          <a:xfrm>
            <a:off x="715013" y="1101034"/>
            <a:ext cx="61722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/>
              <a:t>CREATE PROCEDURE </a:t>
            </a:r>
            <a:r>
              <a:rPr lang="en-US" altLang="en-US" sz="1400" dirty="0" err="1"/>
              <a:t>ShowNumReservations</a:t>
            </a:r>
            <a:r>
              <a:rPr lang="en-US" altLang="en-US" sz="1400" dirty="0"/>
              <a:t>()</a:t>
            </a:r>
            <a:br>
              <a:rPr lang="en-US" altLang="en-US" sz="1400" dirty="0"/>
            </a:br>
            <a:r>
              <a:rPr lang="en-US" altLang="en-US" sz="1400" dirty="0"/>
              <a:t>SELECT </a:t>
            </a:r>
            <a:r>
              <a:rPr lang="en-US" altLang="en-US" sz="1400" dirty="0" err="1"/>
              <a:t>S.sid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S.sname</a:t>
            </a:r>
            <a:r>
              <a:rPr lang="en-US" altLang="en-US" sz="1400" dirty="0"/>
              <a:t>, COUNT(*)</a:t>
            </a:r>
            <a:br>
              <a:rPr lang="en-US" altLang="en-US" sz="1400" dirty="0"/>
            </a:br>
            <a:r>
              <a:rPr lang="en-US" altLang="en-US" sz="1400" dirty="0"/>
              <a:t>FROM Sailors S, Reserves R</a:t>
            </a:r>
            <a:br>
              <a:rPr lang="en-US" altLang="en-US" sz="1400" dirty="0"/>
            </a:br>
            <a:r>
              <a:rPr lang="en-US" altLang="en-US" sz="1400" dirty="0"/>
              <a:t>WHERE </a:t>
            </a:r>
            <a:r>
              <a:rPr lang="en-US" altLang="en-US" sz="1400" dirty="0" err="1"/>
              <a:t>S.sid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R.sid</a:t>
            </a:r>
            <a:br>
              <a:rPr lang="en-US" altLang="en-US" sz="1400" dirty="0"/>
            </a:br>
            <a:r>
              <a:rPr lang="en-US" altLang="en-US" sz="1400" dirty="0"/>
              <a:t>GROUP BY </a:t>
            </a:r>
            <a:r>
              <a:rPr lang="en-US" altLang="en-US" sz="1400" dirty="0" err="1"/>
              <a:t>S.sid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S.sname</a:t>
            </a:r>
            <a:r>
              <a:rPr lang="en-US" altLang="en-US" sz="1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189C0-7984-4558-A6B4-C826F3AE8D48}"/>
              </a:ext>
            </a:extLst>
          </p:cNvPr>
          <p:cNvSpPr/>
          <p:nvPr/>
        </p:nvSpPr>
        <p:spPr>
          <a:xfrm>
            <a:off x="976300" y="3943969"/>
            <a:ext cx="6010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 to drop the stored procedure </a:t>
            </a:r>
            <a:r>
              <a:rPr lang="en-US" dirty="0" err="1"/>
              <a:t>ShowNumReservations</a:t>
            </a:r>
            <a:endParaRPr lang="en-US" dirty="0"/>
          </a:p>
          <a:p>
            <a:r>
              <a:rPr lang="en-US" dirty="0"/>
              <a:t>drop procedure if exists </a:t>
            </a:r>
            <a:r>
              <a:rPr lang="en-US" dirty="0" err="1"/>
              <a:t>ShowNumReservations</a:t>
            </a:r>
            <a:r>
              <a:rPr lang="en-US" dirty="0"/>
              <a:t>;</a:t>
            </a:r>
            <a:endParaRPr lang="en-US" dirty="0">
              <a:latin typeface="Arial Unicode MS" pitchFamily="34" charset="-128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94AB3F8-534D-4C1A-A63C-E1DB2C9A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81" y="3093224"/>
            <a:ext cx="2095499" cy="67388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94E644-F415-4DBD-B605-E3EC8F233EB2}"/>
              </a:ext>
            </a:extLst>
          </p:cNvPr>
          <p:cNvSpPr/>
          <p:nvPr/>
        </p:nvSpPr>
        <p:spPr>
          <a:xfrm>
            <a:off x="881375" y="2283325"/>
            <a:ext cx="6584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 Calling from MySQL Workbench query editor or JDBC</a:t>
            </a:r>
          </a:p>
          <a:p>
            <a:r>
              <a:rPr lang="en-US" b="1" dirty="0"/>
              <a:t>call</a:t>
            </a:r>
            <a:r>
              <a:rPr lang="en-US" dirty="0"/>
              <a:t> </a:t>
            </a:r>
            <a:r>
              <a:rPr lang="en-US" altLang="en-US" dirty="0" err="1">
                <a:latin typeface="Arial Unicode MS" pitchFamily="34" charset="-128"/>
              </a:rPr>
              <a:t>ShowNumReservations</a:t>
            </a:r>
            <a:r>
              <a:rPr lang="en-US" altLang="en-US" dirty="0">
                <a:latin typeface="Arial Unicode MS" pitchFamily="34" charset="-128"/>
              </a:rPr>
              <a:t>();</a:t>
            </a:r>
            <a:endParaRPr lang="en-US" dirty="0">
              <a:latin typeface="Arial Unicode MS" pitchFamily="34" charset="-128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34F24A3-7AC8-4B67-ADBC-11E5DB3B9934}"/>
              </a:ext>
            </a:extLst>
          </p:cNvPr>
          <p:cNvSpPr/>
          <p:nvPr/>
        </p:nvSpPr>
        <p:spPr>
          <a:xfrm>
            <a:off x="4206507" y="1438059"/>
            <a:ext cx="351473" cy="681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99C33-68B7-437C-9F66-D4EC8396CA67}"/>
              </a:ext>
            </a:extLst>
          </p:cNvPr>
          <p:cNvSpPr txBox="1"/>
          <p:nvPr/>
        </p:nvSpPr>
        <p:spPr>
          <a:xfrm>
            <a:off x="4645981" y="1438060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Regular SQL statement; </a:t>
            </a:r>
          </a:p>
          <a:p>
            <a:r>
              <a:rPr lang="en-US" sz="1350" dirty="0"/>
              <a:t>A stored procedure can include several SQL statements.</a:t>
            </a:r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2E885EF8-659B-4754-8127-A182AC2EB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456" y="403797"/>
            <a:ext cx="799768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</a:rPr>
              <a:t>Example of MySQL stored procedures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34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8BB6-C135-474D-806F-383AC655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00" y="545305"/>
            <a:ext cx="6866100" cy="8574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1"/>
                </a:solidFill>
              </a:rPr>
              <a:t>Stored procedures can have parameters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6A471-F283-49D1-84CE-50A572F4EA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5C5E6-B608-42BC-BA41-F8E016B9FAFC}"/>
              </a:ext>
            </a:extLst>
          </p:cNvPr>
          <p:cNvSpPr txBox="1">
            <a:spLocks/>
          </p:cNvSpPr>
          <p:nvPr/>
        </p:nvSpPr>
        <p:spPr>
          <a:xfrm>
            <a:off x="922000" y="2562435"/>
            <a:ext cx="5736056" cy="139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600" dirty="0"/>
              <a:t>CREATE PROCEDURE </a:t>
            </a:r>
            <a:r>
              <a:rPr lang="en-US" altLang="en-US" sz="1600" dirty="0" err="1"/>
              <a:t>IncreaseRating</a:t>
            </a:r>
            <a:r>
              <a:rPr lang="en-US" altLang="en-US" sz="1600" dirty="0"/>
              <a:t>(</a:t>
            </a:r>
            <a:br>
              <a:rPr lang="en-US" altLang="en-US" sz="1600" dirty="0"/>
            </a:br>
            <a:r>
              <a:rPr lang="en-US" altLang="en-US" sz="1600" dirty="0">
                <a:solidFill>
                  <a:schemeClr val="accent1"/>
                </a:solidFill>
              </a:rPr>
              <a:t>IN </a:t>
            </a:r>
            <a:r>
              <a:rPr lang="en-US" altLang="en-US" sz="1600" dirty="0" err="1">
                <a:solidFill>
                  <a:schemeClr val="accent1"/>
                </a:solidFill>
              </a:rPr>
              <a:t>sailor_sid</a:t>
            </a:r>
            <a:r>
              <a:rPr lang="en-US" altLang="en-US" sz="1600" dirty="0">
                <a:solidFill>
                  <a:schemeClr val="accent1"/>
                </a:solidFill>
              </a:rPr>
              <a:t> INTEGER, IN increase INTEGER)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600" dirty="0"/>
              <a:t>    UPDATE Sailors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600" dirty="0"/>
              <a:t>	SET rating = rating + increase</a:t>
            </a:r>
            <a:br>
              <a:rPr lang="en-US" altLang="en-US" sz="1600" dirty="0"/>
            </a:br>
            <a:r>
              <a:rPr lang="en-US" altLang="en-US" sz="1600" dirty="0"/>
              <a:t>WHERE </a:t>
            </a:r>
            <a:r>
              <a:rPr lang="en-US" altLang="en-US" sz="1600" dirty="0" err="1"/>
              <a:t>sid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sailor_sid</a:t>
            </a:r>
            <a:r>
              <a:rPr lang="en-US" altLang="en-US" sz="1600" dirty="0"/>
              <a:t>;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63AE3-A31D-4232-A2C6-66957FF87C88}"/>
              </a:ext>
            </a:extLst>
          </p:cNvPr>
          <p:cNvSpPr/>
          <p:nvPr/>
        </p:nvSpPr>
        <p:spPr>
          <a:xfrm>
            <a:off x="1083771" y="4400688"/>
            <a:ext cx="21990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/>
              <a:t>call</a:t>
            </a:r>
            <a:r>
              <a:rPr lang="en-US" sz="1350" dirty="0"/>
              <a:t> </a:t>
            </a:r>
            <a:r>
              <a:rPr lang="en-US" altLang="en-US" sz="1350" dirty="0" err="1"/>
              <a:t>IncreaseRating</a:t>
            </a:r>
            <a:r>
              <a:rPr lang="en-US" altLang="en-US" sz="1350" dirty="0"/>
              <a:t>(22,1);</a:t>
            </a:r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29F96-88B0-4D1A-BEE6-7A86E7C66E63}"/>
              </a:ext>
            </a:extLst>
          </p:cNvPr>
          <p:cNvSpPr/>
          <p:nvPr/>
        </p:nvSpPr>
        <p:spPr>
          <a:xfrm>
            <a:off x="1083771" y="4060090"/>
            <a:ext cx="39578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-- Calling from MySQL Workbench query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3C1C9-A811-4C62-840B-0C18AA41F3E5}"/>
              </a:ext>
            </a:extLst>
          </p:cNvPr>
          <p:cNvSpPr/>
          <p:nvPr/>
        </p:nvSpPr>
        <p:spPr>
          <a:xfrm>
            <a:off x="931536" y="4400689"/>
            <a:ext cx="4791577" cy="34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218485-EF06-4DBB-9D50-442B6A2DD98F}"/>
              </a:ext>
            </a:extLst>
          </p:cNvPr>
          <p:cNvSpPr/>
          <p:nvPr/>
        </p:nvSpPr>
        <p:spPr>
          <a:xfrm>
            <a:off x="931537" y="2125266"/>
            <a:ext cx="589180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Three different modes for parameters: IN, OUT, INOUT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07652-8012-43D0-A508-E1A6F9B89362}"/>
              </a:ext>
            </a:extLst>
          </p:cNvPr>
          <p:cNvSpPr txBox="1"/>
          <p:nvPr/>
        </p:nvSpPr>
        <p:spPr>
          <a:xfrm>
            <a:off x="5723112" y="1844713"/>
            <a:ext cx="2881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for variables that provide input to the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for outputting the results of the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INOUT for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9862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8BB6-C135-474D-806F-383AC655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00" y="527791"/>
            <a:ext cx="6866100" cy="8574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1"/>
                </a:solidFill>
              </a:rPr>
              <a:t>Stored procedures can have parameters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6A471-F283-49D1-84CE-50A572F4EA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B1A6B3-BAC7-4833-885E-2A94BA53DFBC}"/>
              </a:ext>
            </a:extLst>
          </p:cNvPr>
          <p:cNvSpPr txBox="1">
            <a:spLocks/>
          </p:cNvSpPr>
          <p:nvPr/>
        </p:nvSpPr>
        <p:spPr>
          <a:xfrm>
            <a:off x="827103" y="1809437"/>
            <a:ext cx="5801005" cy="152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/>
              <a:t>CREATE PROCEDURE </a:t>
            </a:r>
            <a:r>
              <a:rPr lang="en-US" altLang="en-US" sz="1500" dirty="0" err="1"/>
              <a:t>GetSailorRating</a:t>
            </a:r>
            <a:r>
              <a:rPr lang="en-US" altLang="en-US" sz="1500" dirty="0"/>
              <a:t>(</a:t>
            </a:r>
            <a:br>
              <a:rPr lang="en-US" altLang="en-US" sz="1500" dirty="0"/>
            </a:br>
            <a:r>
              <a:rPr lang="en-US" altLang="en-US" sz="1500" dirty="0">
                <a:solidFill>
                  <a:schemeClr val="accent1"/>
                </a:solidFill>
              </a:rPr>
              <a:t>IN </a:t>
            </a:r>
            <a:r>
              <a:rPr lang="en-US" altLang="en-US" sz="1500" dirty="0" err="1">
                <a:solidFill>
                  <a:schemeClr val="accent1"/>
                </a:solidFill>
              </a:rPr>
              <a:t>sailor_sid</a:t>
            </a:r>
            <a:r>
              <a:rPr lang="en-US" altLang="en-US" sz="1500" dirty="0">
                <a:solidFill>
                  <a:schemeClr val="accent1"/>
                </a:solidFill>
              </a:rPr>
              <a:t> INTEGER, INOUT rating INTEGER</a:t>
            </a:r>
            <a:r>
              <a:rPr lang="en-US" altLang="en-US" sz="15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500" dirty="0"/>
              <a:t>SELECT </a:t>
            </a:r>
            <a:r>
              <a:rPr lang="en-US" altLang="en-US" sz="1500" dirty="0" err="1"/>
              <a:t>S.rating</a:t>
            </a:r>
            <a:r>
              <a:rPr lang="en-US" altLang="en-US" sz="1500" dirty="0"/>
              <a:t> into </a:t>
            </a:r>
            <a:r>
              <a:rPr lang="en-US" altLang="en-US" sz="1500" dirty="0">
                <a:solidFill>
                  <a:schemeClr val="accent1"/>
                </a:solidFill>
              </a:rPr>
              <a:t>rating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500" dirty="0"/>
              <a:t>FROM Sailors 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500" dirty="0"/>
              <a:t>WHERE </a:t>
            </a:r>
            <a:r>
              <a:rPr lang="en-US" altLang="en-US" sz="1500" dirty="0" err="1"/>
              <a:t>sid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sailor_sid</a:t>
            </a:r>
            <a:r>
              <a:rPr lang="en-US" altLang="en-US" sz="1500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2F6B5-0227-4242-B9C9-4B94E1F1F79B}"/>
              </a:ext>
            </a:extLst>
          </p:cNvPr>
          <p:cNvSpPr txBox="1"/>
          <p:nvPr/>
        </p:nvSpPr>
        <p:spPr>
          <a:xfrm>
            <a:off x="922000" y="3598873"/>
            <a:ext cx="636767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Calling from a query editor such as MySQL Workbench query editor</a:t>
            </a:r>
          </a:p>
          <a:p>
            <a:r>
              <a:rPr lang="en-US" sz="1350" dirty="0"/>
              <a:t>/* rating is a user-defined local variable; only available for this session */</a:t>
            </a:r>
          </a:p>
          <a:p>
            <a:r>
              <a:rPr lang="en-US" sz="1350" dirty="0"/>
              <a:t>set @rating=7; </a:t>
            </a:r>
          </a:p>
          <a:p>
            <a:r>
              <a:rPr lang="en-US" sz="1350" dirty="0"/>
              <a:t>call </a:t>
            </a:r>
            <a:r>
              <a:rPr lang="en-US" sz="1350" dirty="0" err="1"/>
              <a:t>GetSailorRating</a:t>
            </a:r>
            <a:r>
              <a:rPr lang="en-US" sz="1350" dirty="0"/>
              <a:t>(22,@rating);</a:t>
            </a:r>
          </a:p>
          <a:p>
            <a:r>
              <a:rPr lang="en-US" sz="1350" dirty="0"/>
              <a:t>select @rating as rating -- show the result</a:t>
            </a:r>
          </a:p>
        </p:txBody>
      </p:sp>
    </p:spTree>
    <p:extLst>
      <p:ext uri="{BB962C8B-B14F-4D97-AF65-F5344CB8AC3E}">
        <p14:creationId xmlns:p14="http://schemas.microsoft.com/office/powerpoint/2010/main" val="29482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Special thanks to all the people who made and released these awesome resources for free:</a:t>
            </a:r>
            <a:endParaRPr sz="11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1100" dirty="0"/>
              <a:t>Presentation template by </a:t>
            </a:r>
            <a:r>
              <a:rPr lang="en" sz="1100" u="sng" dirty="0">
                <a:solidFill>
                  <a:srgbClr val="FFB600"/>
                </a:solidFill>
                <a:hlinkClick r:id="rId3"/>
              </a:rPr>
              <a:t>SlidesCarnival</a:t>
            </a:r>
            <a:endParaRPr sz="1100" dirty="0">
              <a:solidFill>
                <a:srgbClr val="FFB6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 dirty="0"/>
              <a:t>Photographs by </a:t>
            </a:r>
            <a:r>
              <a:rPr lang="en" sz="1100" u="sng" dirty="0">
                <a:solidFill>
                  <a:srgbClr val="FFB600"/>
                </a:solidFill>
                <a:hlinkClick r:id="rId4"/>
              </a:rPr>
              <a:t>Unsplash</a:t>
            </a:r>
            <a:endParaRPr lang="en" sz="1100" u="sng" dirty="0">
              <a:solidFill>
                <a:srgbClr val="FFB6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sz="1100" u="sng" dirty="0">
              <a:solidFill>
                <a:srgbClr val="FFB600"/>
              </a:solidFill>
            </a:endParaRPr>
          </a:p>
          <a:p>
            <a:pPr marL="0" lvl="0" indent="0">
              <a:buNone/>
            </a:pPr>
            <a:r>
              <a:rPr lang="en-US" sz="1100" dirty="0"/>
              <a:t>This presentation uses the following typographies:</a:t>
            </a:r>
          </a:p>
          <a:p>
            <a:pPr lvl="0">
              <a:lnSpc>
                <a:spcPct val="115000"/>
              </a:lnSpc>
            </a:pPr>
            <a:r>
              <a:rPr lang="en-US" sz="1100" dirty="0"/>
              <a:t>Titles: </a:t>
            </a:r>
            <a:r>
              <a:rPr lang="en-US" sz="1100" dirty="0" err="1"/>
              <a:t>Raleway</a:t>
            </a:r>
            <a:r>
              <a:rPr lang="en-US" sz="1100" dirty="0"/>
              <a:t> </a:t>
            </a:r>
            <a:r>
              <a:rPr lang="en-US" sz="1100" dirty="0" err="1"/>
              <a:t>ExtraBold</a:t>
            </a:r>
            <a:endParaRPr lang="en-US" sz="1100" dirty="0"/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sz="1100" dirty="0"/>
              <a:t>Body copy: </a:t>
            </a:r>
            <a:r>
              <a:rPr lang="en-US" sz="1100" dirty="0" err="1"/>
              <a:t>Raleway</a:t>
            </a:r>
            <a:r>
              <a:rPr lang="en-US" sz="1100" dirty="0"/>
              <a:t> Light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100" dirty="0"/>
              <a:t>You can download the fonts at </a:t>
            </a:r>
            <a:r>
              <a:rPr lang="en-US" sz="1100" u="sng" dirty="0">
                <a:solidFill>
                  <a:srgbClr val="FFB600"/>
                </a:solidFill>
                <a:hlinkClick r:id="rId5"/>
              </a:rPr>
              <a:t>https://www.fontsquirrel.com/fonts/raleway</a:t>
            </a:r>
            <a:endParaRPr lang="en-US" sz="1100" dirty="0">
              <a:solidFill>
                <a:srgbClr val="FFB6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1100" dirty="0">
              <a:solidFill>
                <a:srgbClr val="FFB600"/>
              </a:solidFill>
            </a:endParaRPr>
          </a:p>
        </p:txBody>
      </p:sp>
      <p:grpSp>
        <p:nvGrpSpPr>
          <p:cNvPr id="380" name="Google Shape;380;p3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81" name="Google Shape;381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A71-2CFC-4C50-9BD8-E90120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Types of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CDB28-0C91-4D21-A64E-BA1F5899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000" y="1543613"/>
            <a:ext cx="7506074" cy="2907991"/>
          </a:xfrm>
        </p:spPr>
        <p:txBody>
          <a:bodyPr/>
          <a:lstStyle/>
          <a:p>
            <a:pPr>
              <a:buSzPct val="75000"/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</a:rPr>
              <a:t>Row-level trigger: </a:t>
            </a:r>
            <a:r>
              <a:rPr lang="en-US" altLang="en-US" dirty="0"/>
              <a:t>Executed once per record; it always has the following reserved terms; MySQL supports only this type </a:t>
            </a:r>
          </a:p>
          <a:p>
            <a:pPr lvl="1">
              <a:buSzPct val="75000"/>
              <a:buFontTx/>
              <a:buChar char="•"/>
            </a:pPr>
            <a:r>
              <a:rPr lang="en-US" altLang="en-US" dirty="0"/>
              <a:t>FOR EACH ROW</a:t>
            </a:r>
          </a:p>
          <a:p>
            <a:pPr>
              <a:buSzPct val="75000"/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</a:rPr>
              <a:t>Statement-level trigger: </a:t>
            </a:r>
            <a:r>
              <a:rPr lang="en-US" altLang="en-US" dirty="0"/>
              <a:t>Executed once per statement regardless of the number of rows affected. This is the default if not specify FOR EACH ROW</a:t>
            </a:r>
          </a:p>
          <a:p>
            <a:pPr>
              <a:buSzPct val="75000"/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</a:rPr>
              <a:t>Set-oriented trigger: </a:t>
            </a:r>
            <a:r>
              <a:rPr lang="en-US" altLang="en-US" dirty="0"/>
              <a:t>Applied to the set of changed records (SQL: 1999).</a:t>
            </a:r>
          </a:p>
          <a:p>
            <a:pPr marL="114300" indent="0">
              <a:buSzPct val="75000"/>
              <a:buNone/>
            </a:pPr>
            <a:r>
              <a:rPr lang="en-US" altLang="en-US" dirty="0"/>
              <a:t>Triggers can cause execution of other triggers; we only use them when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339E-9E12-4F05-A0F5-DBAA637696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901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0240-99AD-421A-BE12-8A61B6C7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Let’s look at examples of the triggers in </a:t>
            </a:r>
            <a:r>
              <a:rPr lang="en-US" sz="3200" dirty="0" err="1"/>
              <a:t>companyTriggers.sql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E111A-C81B-49C1-9182-6D87F94DA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279B1-BC26-4088-A3A7-8044D56E2E96}"/>
              </a:ext>
            </a:extLst>
          </p:cNvPr>
          <p:cNvSpPr txBox="1"/>
          <p:nvPr/>
        </p:nvSpPr>
        <p:spPr>
          <a:xfrm>
            <a:off x="922000" y="2571750"/>
            <a:ext cx="7301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test the trigger </a:t>
            </a:r>
            <a:r>
              <a:rPr lang="en-US" dirty="0" err="1"/>
              <a:t>check_pno_before_insert</a:t>
            </a:r>
            <a:r>
              <a:rPr lang="en-US" dirty="0"/>
              <a:t>, try adding a row with a negative </a:t>
            </a:r>
            <a:r>
              <a:rPr lang="en-US" dirty="0" err="1"/>
              <a:t>pno</a:t>
            </a:r>
            <a:r>
              <a:rPr lang="en-US" dirty="0"/>
              <a:t> value.</a:t>
            </a:r>
          </a:p>
          <a:p>
            <a:r>
              <a:rPr lang="en-US" dirty="0"/>
              <a:t>Also, once the insert happens, the trigger </a:t>
            </a:r>
            <a:r>
              <a:rPr lang="en-US" dirty="0" err="1"/>
              <a:t>assign_employee_to_project</a:t>
            </a:r>
            <a:r>
              <a:rPr lang="en-US" dirty="0"/>
              <a:t> runs. </a:t>
            </a:r>
          </a:p>
          <a:p>
            <a:r>
              <a:rPr lang="en-US" dirty="0"/>
              <a:t>Check the new role in </a:t>
            </a:r>
            <a:r>
              <a:rPr lang="en-US" dirty="0" err="1"/>
              <a:t>works_on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test the trigger </a:t>
            </a:r>
            <a:r>
              <a:rPr lang="en-US" dirty="0" err="1"/>
              <a:t>assign_project_to_employee</a:t>
            </a:r>
            <a:r>
              <a:rPr lang="en-US" dirty="0"/>
              <a:t>, try adding a new employee into the employees table. Check the </a:t>
            </a:r>
            <a:r>
              <a:rPr lang="en-US" dirty="0" err="1"/>
              <a:t>works_on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253568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B6EF-A0EC-4397-A593-411C5CDB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 (external schemas)</a:t>
            </a:r>
          </a:p>
        </p:txBody>
      </p:sp>
    </p:spTree>
    <p:extLst>
      <p:ext uri="{BB962C8B-B14F-4D97-AF65-F5344CB8AC3E}">
        <p14:creationId xmlns:p14="http://schemas.microsoft.com/office/powerpoint/2010/main" val="84670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Views</a:t>
            </a:r>
            <a:endParaRPr sz="48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7360004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A </a:t>
            </a:r>
            <a:r>
              <a:rPr lang="en-US" altLang="en-US" i="1" u="sng" dirty="0">
                <a:solidFill>
                  <a:schemeClr val="accent2"/>
                </a:solidFill>
                <a:latin typeface="Comic Sans MS" panose="030F0702030302020204" pitchFamily="66" charset="0"/>
              </a:rPr>
              <a:t>view</a:t>
            </a:r>
            <a:r>
              <a:rPr lang="en-US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is just a relation, but DBMS stores only a </a:t>
            </a:r>
            <a:r>
              <a:rPr lang="en-US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view definition</a:t>
            </a:r>
            <a:r>
              <a:rPr lang="en-US" altLang="en-US" dirty="0">
                <a:latin typeface="Comic Sans MS" panose="030F0702030302020204" pitchFamily="66" charset="0"/>
              </a:rPr>
              <a:t>, rather than a set of tuples.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B8E785E-A4BA-4FFD-9AD8-CB4582BBD629}"/>
              </a:ext>
            </a:extLst>
          </p:cNvPr>
          <p:cNvSpPr/>
          <p:nvPr/>
        </p:nvSpPr>
        <p:spPr>
          <a:xfrm>
            <a:off x="1291701" y="2851669"/>
            <a:ext cx="31737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Comic Sans MS" panose="030F0702030302020204" pitchFamily="66" charset="0"/>
              </a:rPr>
              <a:t>CREATE  VIEW  </a:t>
            </a:r>
            <a:r>
              <a:rPr lang="en-US" altLang="en-US" dirty="0" err="1">
                <a:latin typeface="Comic Sans MS" panose="030F0702030302020204" pitchFamily="66" charset="0"/>
              </a:rPr>
              <a:t>YoungSailors</a:t>
            </a:r>
            <a:r>
              <a:rPr lang="en-US" altLang="en-US" dirty="0">
                <a:latin typeface="Comic Sans MS" panose="030F0702030302020204" pitchFamily="66" charset="0"/>
              </a:rPr>
              <a:t> (</a:t>
            </a:r>
            <a:r>
              <a:rPr lang="en-US" altLang="en-US" dirty="0" err="1">
                <a:latin typeface="Comic Sans MS" panose="030F0702030302020204" pitchFamily="66" charset="0"/>
              </a:rPr>
              <a:t>sname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sz="1200" dirty="0">
                <a:solidFill>
                  <a:schemeClr val="accent2"/>
                </a:solidFill>
                <a:latin typeface="Comic Sans MS" panose="030F0702030302020204" pitchFamily="66" charset="0"/>
              </a:rPr>
              <a:t>AS</a:t>
            </a:r>
            <a:r>
              <a:rPr lang="en-US" altLang="en-US" sz="1200" dirty="0">
                <a:latin typeface="Comic Sans MS" panose="030F0702030302020204" pitchFamily="66" charset="0"/>
              </a:rPr>
              <a:t>  SELECT </a:t>
            </a:r>
            <a:r>
              <a:rPr lang="en-US" altLang="en-US" sz="1200" dirty="0" err="1">
                <a:latin typeface="Comic Sans MS" panose="030F0702030302020204" pitchFamily="66" charset="0"/>
              </a:rPr>
              <a:t>s</a:t>
            </a:r>
            <a:r>
              <a:rPr lang="en-US" altLang="en-US" dirty="0" err="1">
                <a:latin typeface="Comic Sans MS" panose="030F0702030302020204" pitchFamily="66" charset="0"/>
              </a:rPr>
              <a:t>name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sz="1200" dirty="0">
                <a:latin typeface="Comic Sans MS" panose="030F0702030302020204" pitchFamily="66" charset="0"/>
              </a:rPr>
              <a:t>FROM</a:t>
            </a:r>
            <a:r>
              <a:rPr lang="en-US" altLang="en-US" dirty="0">
                <a:latin typeface="Comic Sans MS" panose="030F0702030302020204" pitchFamily="66" charset="0"/>
              </a:rPr>
              <a:t>  Sailors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sz="1200" dirty="0">
                <a:latin typeface="Comic Sans MS" panose="030F0702030302020204" pitchFamily="66" charset="0"/>
              </a:rPr>
              <a:t>WHERE</a:t>
            </a:r>
            <a:r>
              <a:rPr lang="en-US" altLang="en-US" dirty="0">
                <a:latin typeface="Comic Sans MS" panose="030F0702030302020204" pitchFamily="66" charset="0"/>
              </a:rPr>
              <a:t>  age&lt;21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83690-BB1E-42A1-AA21-6FB7711667A5}"/>
              </a:ext>
            </a:extLst>
          </p:cNvPr>
          <p:cNvSpPr txBox="1"/>
          <p:nvPr/>
        </p:nvSpPr>
        <p:spPr>
          <a:xfrm>
            <a:off x="1034340" y="3945727"/>
            <a:ext cx="4425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When a query is issued against a view, DBMS executes the view definition and returns the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DC8972-304B-4FF6-BFE0-4F954A7939E2}"/>
              </a:ext>
            </a:extLst>
          </p:cNvPr>
          <p:cNvSpPr/>
          <p:nvPr/>
        </p:nvSpPr>
        <p:spPr>
          <a:xfrm>
            <a:off x="5277775" y="2902262"/>
            <a:ext cx="257452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Comic Sans MS" panose="030F0702030302020204" pitchFamily="66" charset="0"/>
              </a:rPr>
              <a:t>SELECT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Comic Sans MS" panose="030F0702030302020204" pitchFamily="66" charset="0"/>
              </a:rPr>
              <a:t>FROM </a:t>
            </a:r>
            <a:r>
              <a:rPr lang="en-US" altLang="en-US" dirty="0" err="1">
                <a:latin typeface="Comic Sans MS" panose="030F0702030302020204" pitchFamily="66" charset="0"/>
              </a:rPr>
              <a:t>YoungSailors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Only the names of students younger than 21 are returned</a:t>
            </a:r>
          </a:p>
        </p:txBody>
      </p:sp>
    </p:spTree>
    <p:extLst>
      <p:ext uri="{BB962C8B-B14F-4D97-AF65-F5344CB8AC3E}">
        <p14:creationId xmlns:p14="http://schemas.microsoft.com/office/powerpoint/2010/main" val="61404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842101" y="515819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Views</a:t>
            </a:r>
            <a:endParaRPr sz="48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688613" y="1548738"/>
            <a:ext cx="7360004" cy="2606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Views can be used to present necessary information (or a summary), while hiding details in underlying relation(s).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Views provide logical data independence</a:t>
            </a:r>
          </a:p>
          <a:p>
            <a:pPr eaLnBrk="1" hangingPunct="1"/>
            <a:endParaRPr lang="en-US" altLang="en-US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If the sailors table is changed to have additional columns or fewer columns that don’t impact the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age and the name</a:t>
            </a:r>
            <a:r>
              <a:rPr lang="en-US" altLang="en-US" sz="2000" dirty="0">
                <a:latin typeface="Comic Sans MS" panose="030F0702030302020204" pitchFamily="66" charset="0"/>
              </a:rPr>
              <a:t> columns, database users or application developers don’t need to change their queries or programs</a:t>
            </a:r>
          </a:p>
          <a:p>
            <a:pPr eaLnBrk="1" hangingPunct="1"/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022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E7CD-F53B-40FE-97FE-4B2D474A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omic Sans MS" panose="030F0702030302020204" pitchFamily="66" charset="0"/>
              </a:rPr>
              <a:t>Views can be dropped using the 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DROP VIEW </a:t>
            </a:r>
            <a:r>
              <a:rPr lang="en-US" altLang="en-US" sz="2800" dirty="0">
                <a:latin typeface="Comic Sans MS" panose="030F0702030302020204" pitchFamily="66" charset="0"/>
              </a:rPr>
              <a:t>command.</a:t>
            </a:r>
            <a:br>
              <a:rPr lang="en-US" altLang="en-US" sz="2800" dirty="0">
                <a:latin typeface="Comic Sans MS" panose="030F0702030302020204" pitchFamily="66" charset="0"/>
              </a:rPr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D1F1-102B-4164-8601-218AC2B41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75000"/>
              <a:buFontTx/>
              <a:buChar char="o"/>
            </a:pPr>
            <a:r>
              <a:rPr lang="en-US" altLang="en-US" dirty="0">
                <a:latin typeface="Comic Sans MS" panose="030F0702030302020204" pitchFamily="66" charset="0"/>
              </a:rPr>
              <a:t>How to handle </a:t>
            </a:r>
            <a:r>
              <a:rPr lang="en-US" altLang="en-US" sz="1600" dirty="0">
                <a:solidFill>
                  <a:schemeClr val="accent2"/>
                </a:solidFill>
                <a:latin typeface="Comic Sans MS" panose="030F0702030302020204" pitchFamily="66" charset="0"/>
              </a:rPr>
              <a:t>DROP TABLE </a:t>
            </a:r>
            <a:r>
              <a:rPr lang="en-US" altLang="en-US" dirty="0">
                <a:latin typeface="Comic Sans MS" panose="030F0702030302020204" pitchFamily="66" charset="0"/>
              </a:rPr>
              <a:t>if there’s a view on the table?</a:t>
            </a:r>
          </a:p>
          <a:p>
            <a:pPr>
              <a:buClr>
                <a:schemeClr val="tx1"/>
              </a:buClr>
              <a:buSzPct val="75000"/>
              <a:buFontTx/>
              <a:buChar char="o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buClr>
                <a:schemeClr val="tx1"/>
              </a:buClr>
              <a:buSzPct val="75000"/>
              <a:buFont typeface="Symbol" panose="05050102010706020507" pitchFamily="18" charset="2"/>
              <a:buChar char="-"/>
            </a:pPr>
            <a:r>
              <a:rPr lang="en-US" altLang="en-US" sz="1600" dirty="0">
                <a:latin typeface="Comic Sans MS" panose="030F0702030302020204" pitchFamily="66" charset="0"/>
              </a:rPr>
              <a:t>DROP TABLE </a:t>
            </a:r>
            <a:r>
              <a:rPr lang="en-US" altLang="en-US" dirty="0">
                <a:latin typeface="Comic Sans MS" panose="030F0702030302020204" pitchFamily="66" charset="0"/>
              </a:rPr>
              <a:t>command has options to let the user specify this. </a:t>
            </a:r>
          </a:p>
          <a:p>
            <a:pPr lvl="1">
              <a:buClr>
                <a:schemeClr val="tx1"/>
              </a:buClr>
              <a:buSzPct val="75000"/>
              <a:buFont typeface="Symbol" panose="05050102010706020507" pitchFamily="18" charset="2"/>
              <a:buChar char="-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buClr>
                <a:schemeClr val="tx1"/>
              </a:buClr>
              <a:buSzPct val="75000"/>
              <a:buFont typeface="Symbol" panose="05050102010706020507" pitchFamily="18" charset="2"/>
              <a:buChar char="-"/>
            </a:pPr>
            <a:r>
              <a:rPr lang="en-US" altLang="en-US" dirty="0">
                <a:latin typeface="Comic Sans MS" panose="030F0702030302020204" pitchFamily="66" charset="0"/>
              </a:rPr>
              <a:t>E.g., </a:t>
            </a:r>
            <a:r>
              <a:rPr lang="en-US" altLang="en-US" sz="1600" dirty="0">
                <a:latin typeface="Comic Sans MS" panose="030F0702030302020204" pitchFamily="66" charset="0"/>
              </a:rPr>
              <a:t>DROP TABLE students CASCADE.  This statement causes the table students to be dropped as well as any referencing views or integrity constraints.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4DBA-7A63-4254-830A-DC32229300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414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690E-6817-474E-8109-B0D57FC1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Updates on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188B-DCDA-4718-BEC7-17DA2670C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Views are called </a:t>
            </a:r>
            <a:r>
              <a:rPr lang="en-US" altLang="en-US" i="1" dirty="0">
                <a:latin typeface="Comic Sans MS" panose="030F0702030302020204" pitchFamily="66" charset="0"/>
              </a:rPr>
              <a:t>updatable</a:t>
            </a:r>
            <a:r>
              <a:rPr lang="en-US" altLang="en-US" dirty="0">
                <a:latin typeface="Comic Sans MS" panose="030F0702030302020204" pitchFamily="66" charset="0"/>
              </a:rPr>
              <a:t> views if an update on the view can be implemented by updating the base table(s) in an unambiguous way.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Since SQL-92, the standard allows updates on views from a single base table with only selection and projection.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CCD60-2AF4-4DEA-8DEA-3B90E116C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972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0250C-B9F7-4384-89FF-5C9E9F22D73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04300" y="4482903"/>
            <a:ext cx="539700" cy="553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8AFD39E-C980-4130-B763-6BC00380F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00" y="922538"/>
            <a:ext cx="43513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CREATE VIEW GoodStudents (sid,gpa)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AS SELECT S.sid, S.gpa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FROM Students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WHERE S.gpa &gt; 3.0</a:t>
            </a:r>
          </a:p>
        </p:txBody>
      </p:sp>
      <p:graphicFrame>
        <p:nvGraphicFramePr>
          <p:cNvPr id="6" name="Object 2">
            <a:hlinkClick r:id="" action="ppaction://ole?verb=0"/>
            <a:extLst>
              <a:ext uri="{FF2B5EF4-FFF2-40B4-BE49-F238E27FC236}">
                <a16:creationId xmlns:a16="http://schemas.microsoft.com/office/drawing/2014/main" id="{0DA99AE4-E7AF-4C33-8C50-0DC7EC7F9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143379"/>
              </p:ext>
            </p:extLst>
          </p:nvPr>
        </p:nvGraphicFramePr>
        <p:xfrm>
          <a:off x="4571900" y="2979938"/>
          <a:ext cx="4381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4381500" imgH="1587500" progId="Word.Document.8">
                  <p:embed/>
                </p:oleObj>
              </mc:Choice>
              <mc:Fallback>
                <p:oleObj name="Document" r:id="rId3" imgW="4381500" imgH="1587500" progId="Word.Document.8">
                  <p:embed/>
                  <p:pic>
                    <p:nvPicPr>
                      <p:cNvPr id="220165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6D1C5CB-6BC5-4E0F-B6A5-6CBD59F1CE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00" y="2979938"/>
                        <a:ext cx="43815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>
            <a:extLst>
              <a:ext uri="{FF2B5EF4-FFF2-40B4-BE49-F238E27FC236}">
                <a16:creationId xmlns:a16="http://schemas.microsoft.com/office/drawing/2014/main" id="{AE17A797-6E27-4832-AADA-9E3939773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500" y="328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BCB9078-BE3D-4C35-AD98-8AEF6491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00" y="2370338"/>
            <a:ext cx="3632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Base table: students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What happens if we execute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insert into </a:t>
            </a:r>
            <a:r>
              <a:rPr lang="en-US" altLang="en-US" sz="2000" dirty="0" err="1">
                <a:latin typeface="Comic Sans MS" panose="030F0702030302020204" pitchFamily="66" charset="0"/>
              </a:rPr>
              <a:t>goodstudents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values ('54669',2.8)?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BAF504A-C1AB-44A9-BDFB-A3FE848E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00" y="244653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students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C7E6C59-570A-47EC-BFC4-379D6259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500" y="465338"/>
            <a:ext cx="1865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GoodStudents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269D6-A6DD-44C6-B7E1-B1101363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00" y="922538"/>
            <a:ext cx="2057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F7456CD-16D5-4766-B905-16A2B7EC4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00" y="922538"/>
            <a:ext cx="1516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Sid         gpa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68F3AC9-E056-460E-A0F3-F9890B51F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3900" y="1270201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17BD271-61B6-4024-AD3E-8E2AE488F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00" y="1255913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53666       3.4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53688       3.2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722BFC3-45C6-4E27-8301-166E25187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6900" y="92253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AE264686-E83B-4193-831B-4C99F077C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00" y="4399163"/>
            <a:ext cx="415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54699    null     null         null   2.8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7BFA88-B8FD-4181-8C62-16C0A9E2D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00" y="4427738"/>
            <a:ext cx="4191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CCD7A3C4-7BBD-4B79-8D19-94C9DA4E8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900" y="3360938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4B3D3250-D774-4EC0-8652-5BDA19711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163" y="1217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3857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1142</Words>
  <Application>Microsoft Office PowerPoint</Application>
  <PresentationFormat>On-screen Show (16:9)</PresentationFormat>
  <Paragraphs>140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Wingdings</vt:lpstr>
      <vt:lpstr>Arial Unicode MS</vt:lpstr>
      <vt:lpstr>Comic Sans MS</vt:lpstr>
      <vt:lpstr>Symbol</vt:lpstr>
      <vt:lpstr>Arial</vt:lpstr>
      <vt:lpstr>Raleway Thin</vt:lpstr>
      <vt:lpstr>MS PGothic</vt:lpstr>
      <vt:lpstr>Olivia template</vt:lpstr>
      <vt:lpstr>Document</vt:lpstr>
      <vt:lpstr>Database Triggers</vt:lpstr>
      <vt:lpstr>Types of Triggers</vt:lpstr>
      <vt:lpstr>Let’s look at examples of the triggers in companyTriggers.sql</vt:lpstr>
      <vt:lpstr>Views (external schemas)</vt:lpstr>
      <vt:lpstr>Views</vt:lpstr>
      <vt:lpstr>Views</vt:lpstr>
      <vt:lpstr>Views can be dropped using the DROP VIEW command. </vt:lpstr>
      <vt:lpstr>Updates on Views</vt:lpstr>
      <vt:lpstr>PowerPoint Presentation</vt:lpstr>
      <vt:lpstr>Limitation of SQL</vt:lpstr>
      <vt:lpstr>Limitation of SQL</vt:lpstr>
      <vt:lpstr>Remedies </vt:lpstr>
      <vt:lpstr>PowerPoint Presentation</vt:lpstr>
      <vt:lpstr>Example of MySQL stored procedures</vt:lpstr>
      <vt:lpstr>Stored procedures can have parameters</vt:lpstr>
      <vt:lpstr>Stored procedures can have parameters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Limitation of SQL</dc:title>
  <dc:creator>Tavanapong, Wallapak [COM S]</dc:creator>
  <cp:lastModifiedBy>Tavanapong, Wallapak [COM S]</cp:lastModifiedBy>
  <cp:revision>16</cp:revision>
  <dcterms:modified xsi:type="dcterms:W3CDTF">2022-09-27T20:02:28Z</dcterms:modified>
</cp:coreProperties>
</file>