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 id="2147483909" r:id="rId2"/>
  </p:sldMasterIdLst>
  <p:notesMasterIdLst>
    <p:notesMasterId r:id="rId29"/>
  </p:notesMasterIdLst>
  <p:handoutMasterIdLst>
    <p:handoutMasterId r:id="rId30"/>
  </p:handoutMasterIdLst>
  <p:sldIdLst>
    <p:sldId id="635" r:id="rId3"/>
    <p:sldId id="634" r:id="rId4"/>
    <p:sldId id="352" r:id="rId5"/>
    <p:sldId id="648" r:id="rId6"/>
    <p:sldId id="511" r:id="rId7"/>
    <p:sldId id="645" r:id="rId8"/>
    <p:sldId id="512" r:id="rId9"/>
    <p:sldId id="533" r:id="rId10"/>
    <p:sldId id="283" r:id="rId11"/>
    <p:sldId id="598" r:id="rId12"/>
    <p:sldId id="540" r:id="rId13"/>
    <p:sldId id="590" r:id="rId14"/>
    <p:sldId id="646" r:id="rId15"/>
    <p:sldId id="643" r:id="rId16"/>
    <p:sldId id="588" r:id="rId17"/>
    <p:sldId id="647" r:id="rId18"/>
    <p:sldId id="592" r:id="rId19"/>
    <p:sldId id="593" r:id="rId20"/>
    <p:sldId id="639" r:id="rId21"/>
    <p:sldId id="541" r:id="rId22"/>
    <p:sldId id="549" r:id="rId23"/>
    <p:sldId id="642" r:id="rId24"/>
    <p:sldId id="550" r:id="rId25"/>
    <p:sldId id="611" r:id="rId26"/>
    <p:sldId id="612" r:id="rId27"/>
    <p:sldId id="640" r:id="rId28"/>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0000"/>
    <a:srgbClr val="CC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63" autoAdjust="0"/>
  </p:normalViewPr>
  <p:slideViewPr>
    <p:cSldViewPr>
      <p:cViewPr varScale="1">
        <p:scale>
          <a:sx n="75" d="100"/>
          <a:sy n="75" d="100"/>
        </p:scale>
        <p:origin x="166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6BFDC9C-EC61-4CAD-BC5B-AB10C746BF6B}"/>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3" name="Rectangle 3">
            <a:extLst>
              <a:ext uri="{FF2B5EF4-FFF2-40B4-BE49-F238E27FC236}">
                <a16:creationId xmlns:a16="http://schemas.microsoft.com/office/drawing/2014/main" id="{8E98A1F3-F245-4E27-A16E-CA5D3F972DFD}"/>
              </a:ext>
            </a:extLst>
          </p:cNvPr>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4" name="Rectangle 4">
            <a:extLst>
              <a:ext uri="{FF2B5EF4-FFF2-40B4-BE49-F238E27FC236}">
                <a16:creationId xmlns:a16="http://schemas.microsoft.com/office/drawing/2014/main" id="{380BF936-EEDE-4A29-BC4E-241305DC76E6}"/>
              </a:ext>
            </a:extLst>
          </p:cNvPr>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5" name="Rectangle 5">
            <a:extLst>
              <a:ext uri="{FF2B5EF4-FFF2-40B4-BE49-F238E27FC236}">
                <a16:creationId xmlns:a16="http://schemas.microsoft.com/office/drawing/2014/main" id="{0BF0A64B-9665-46F2-ABB1-5AA6537F16F1}"/>
              </a:ext>
            </a:extLst>
          </p:cNvPr>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fontAlgn="auto" hangingPunct="1">
              <a:spcBef>
                <a:spcPts val="0"/>
              </a:spcBef>
              <a:spcAft>
                <a:spcPts val="0"/>
              </a:spcAft>
              <a:defRPr sz="1300" b="1">
                <a:latin typeface="+mn-lt"/>
              </a:defRPr>
            </a:lvl1pPr>
          </a:lstStyle>
          <a:p>
            <a:pPr>
              <a:defRPr/>
            </a:pPr>
            <a:fld id="{733097AE-CEDD-4A4B-8C6D-25D76FC958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0F76ED4-5F47-41ED-B7AB-FC50AACBF97E}"/>
              </a:ext>
            </a:extLst>
          </p:cNvPr>
          <p:cNvSpPr>
            <a:spLocks noGrp="1" noChangeArrowheads="1"/>
          </p:cNvSpPr>
          <p:nvPr>
            <p:ph type="hdr" sz="quarter"/>
          </p:nvPr>
        </p:nvSpPr>
        <p:spPr bwMode="auto">
          <a:xfrm>
            <a:off x="0" y="0"/>
            <a:ext cx="3049588"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9635" name="Rectangle 3">
            <a:extLst>
              <a:ext uri="{FF2B5EF4-FFF2-40B4-BE49-F238E27FC236}">
                <a16:creationId xmlns:a16="http://schemas.microsoft.com/office/drawing/2014/main" id="{89D170E7-02DE-4521-A611-AED246FFFE4B}"/>
              </a:ext>
            </a:extLst>
          </p:cNvPr>
          <p:cNvSpPr>
            <a:spLocks noGrp="1" noChangeArrowheads="1"/>
          </p:cNvSpPr>
          <p:nvPr>
            <p:ph type="dt" idx="1"/>
          </p:nvPr>
        </p:nvSpPr>
        <p:spPr bwMode="auto">
          <a:xfrm>
            <a:off x="3989388" y="0"/>
            <a:ext cx="3048000"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8" name="Rectangle 4">
            <a:extLst>
              <a:ext uri="{FF2B5EF4-FFF2-40B4-BE49-F238E27FC236}">
                <a16:creationId xmlns:a16="http://schemas.microsoft.com/office/drawing/2014/main" id="{2AF2F0EA-EDF1-4675-8617-2620CC8006F7}"/>
              </a:ext>
            </a:extLst>
          </p:cNvPr>
          <p:cNvSpPr>
            <a:spLocks noGrp="1" noRot="1" noChangeAspect="1" noChangeArrowheads="1" noTextEdit="1"/>
          </p:cNvSpPr>
          <p:nvPr>
            <p:ph type="sldImg" idx="2"/>
          </p:nvPr>
        </p:nvSpPr>
        <p:spPr bwMode="auto">
          <a:xfrm>
            <a:off x="1192213" y="700088"/>
            <a:ext cx="4660900" cy="3495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7" name="Rectangle 5">
            <a:extLst>
              <a:ext uri="{FF2B5EF4-FFF2-40B4-BE49-F238E27FC236}">
                <a16:creationId xmlns:a16="http://schemas.microsoft.com/office/drawing/2014/main" id="{4D65C7BD-6CA2-4306-87BC-7C585F9620FF}"/>
              </a:ext>
            </a:extLst>
          </p:cNvPr>
          <p:cNvSpPr>
            <a:spLocks noGrp="1" noChangeArrowheads="1"/>
          </p:cNvSpPr>
          <p:nvPr>
            <p:ph type="body" sz="quarter" idx="3"/>
          </p:nvPr>
        </p:nvSpPr>
        <p:spPr bwMode="auto">
          <a:xfrm>
            <a:off x="938213" y="4429125"/>
            <a:ext cx="5160962" cy="4195763"/>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9638" name="Rectangle 6">
            <a:extLst>
              <a:ext uri="{FF2B5EF4-FFF2-40B4-BE49-F238E27FC236}">
                <a16:creationId xmlns:a16="http://schemas.microsoft.com/office/drawing/2014/main" id="{156A8F30-8989-4D9B-B4A7-6F31670E4AF0}"/>
              </a:ext>
            </a:extLst>
          </p:cNvPr>
          <p:cNvSpPr>
            <a:spLocks noGrp="1" noChangeArrowheads="1"/>
          </p:cNvSpPr>
          <p:nvPr>
            <p:ph type="ftr" sz="quarter" idx="4"/>
          </p:nvPr>
        </p:nvSpPr>
        <p:spPr bwMode="auto">
          <a:xfrm>
            <a:off x="0" y="8858250"/>
            <a:ext cx="3049588"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9639" name="Rectangle 7">
            <a:extLst>
              <a:ext uri="{FF2B5EF4-FFF2-40B4-BE49-F238E27FC236}">
                <a16:creationId xmlns:a16="http://schemas.microsoft.com/office/drawing/2014/main" id="{7EB1545F-01D5-47FF-951D-136798923A81}"/>
              </a:ext>
            </a:extLst>
          </p:cNvPr>
          <p:cNvSpPr>
            <a:spLocks noGrp="1" noChangeArrowheads="1"/>
          </p:cNvSpPr>
          <p:nvPr>
            <p:ph type="sldNum" sz="quarter" idx="5"/>
          </p:nvPr>
        </p:nvSpPr>
        <p:spPr bwMode="auto">
          <a:xfrm>
            <a:off x="3989388" y="8858250"/>
            <a:ext cx="3048000"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fontAlgn="auto" hangingPunct="1">
              <a:spcBef>
                <a:spcPts val="0"/>
              </a:spcBef>
              <a:spcAft>
                <a:spcPts val="0"/>
              </a:spcAft>
              <a:defRPr sz="1300" b="1">
                <a:latin typeface="+mn-lt"/>
              </a:defRPr>
            </a:lvl1pPr>
          </a:lstStyle>
          <a:p>
            <a:pPr>
              <a:defRPr/>
            </a:pPr>
            <a:fld id="{35BE70E7-6C75-4D02-BBEB-B99A16A2D70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250D36CA-C2DC-4AF4-8FBE-A8290FB07EE9}"/>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C09A81AB-8B6D-4DA1-93EA-E5110872B6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Query performance has several issues: how many tables to be linked together</a:t>
            </a:r>
          </a:p>
        </p:txBody>
      </p:sp>
      <p:sp>
        <p:nvSpPr>
          <p:cNvPr id="10244" name="Slide Number Placeholder 3">
            <a:extLst>
              <a:ext uri="{FF2B5EF4-FFF2-40B4-BE49-F238E27FC236}">
                <a16:creationId xmlns:a16="http://schemas.microsoft.com/office/drawing/2014/main" id="{9EB9E8F5-F7F5-401C-B8A9-27147CF3A5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2EF73FA-D262-47AB-9927-7BBC62E8FADE}"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58F4C85-9BE6-4FB1-AD05-B5FC8D7E508E}"/>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D41074DA-681F-4C4A-94C5-4303A75A50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Make sure the domain matches</a:t>
            </a:r>
          </a:p>
          <a:p>
            <a:endParaRPr lang="en-US" altLang="en-US" dirty="0">
              <a:latin typeface="Times New Roman" panose="02020603050405020304" pitchFamily="18" charset="0"/>
            </a:endParaRPr>
          </a:p>
          <a:p>
            <a:r>
              <a:rPr lang="en-US" altLang="en-US" dirty="0">
                <a:latin typeface="Times New Roman" panose="02020603050405020304" pitchFamily="18" charset="0"/>
              </a:rPr>
              <a:t>What about this design Employees(</a:t>
            </a:r>
            <a:r>
              <a:rPr lang="en-US" altLang="en-US" dirty="0" err="1">
                <a:latin typeface="Times New Roman" panose="02020603050405020304" pitchFamily="18" charset="0"/>
              </a:rPr>
              <a:t>ssn</a:t>
            </a:r>
            <a:r>
              <a:rPr lang="en-US" altLang="en-US" dirty="0">
                <a:latin typeface="Times New Roman" panose="02020603050405020304" pitchFamily="18" charset="0"/>
              </a:rPr>
              <a:t>, name, lot, since, </a:t>
            </a:r>
            <a:r>
              <a:rPr lang="en-US" altLang="en-US" dirty="0" err="1">
                <a:latin typeface="Times New Roman" panose="02020603050405020304" pitchFamily="18" charset="0"/>
              </a:rPr>
              <a:t>mgrOfDept</a:t>
            </a:r>
            <a:r>
              <a:rPr lang="en-US" altLang="en-US" dirty="0">
                <a:latin typeface="Times New Roman" panose="02020603050405020304" pitchFamily="18" charset="0"/>
              </a:rPr>
              <a:t> unique, primary key(</a:t>
            </a:r>
            <a:r>
              <a:rPr lang="en-US" altLang="en-US" dirty="0" err="1">
                <a:latin typeface="Times New Roman" panose="02020603050405020304" pitchFamily="18" charset="0"/>
              </a:rPr>
              <a:t>ssn</a:t>
            </a:r>
            <a:r>
              <a:rPr lang="en-US" altLang="en-US" dirty="0">
                <a:latin typeface="Times New Roman" panose="02020603050405020304" pitchFamily="18" charset="0"/>
              </a:rPr>
              <a:t>), foreign key(</a:t>
            </a:r>
            <a:r>
              <a:rPr lang="en-US" altLang="en-US" dirty="0" err="1">
                <a:latin typeface="Times New Roman" panose="02020603050405020304" pitchFamily="18" charset="0"/>
              </a:rPr>
              <a:t>mgrOfDept</a:t>
            </a:r>
            <a:r>
              <a:rPr lang="en-US" altLang="en-US" dirty="0">
                <a:latin typeface="Times New Roman" panose="02020603050405020304" pitchFamily="18" charset="0"/>
              </a:rPr>
              <a:t>) references Departments(did))?</a:t>
            </a:r>
          </a:p>
          <a:p>
            <a:r>
              <a:rPr lang="en-US" altLang="en-US" dirty="0">
                <a:latin typeface="Times New Roman" panose="02020603050405020304" pitchFamily="18" charset="0"/>
              </a:rPr>
              <a:t>But I cannot make sure that when a new department is inserted into Departments, the new employee must be inserted. </a:t>
            </a:r>
          </a:p>
          <a:p>
            <a:endParaRPr lang="en-US" altLang="en-US" dirty="0">
              <a:latin typeface="Times New Roman" panose="02020603050405020304" pitchFamily="18" charset="0"/>
            </a:endParaRPr>
          </a:p>
          <a:p>
            <a:r>
              <a:rPr lang="en-US" altLang="en-US" dirty="0">
                <a:latin typeface="Times New Roman" panose="02020603050405020304" pitchFamily="18" charset="0"/>
              </a:rPr>
              <a:t>What about this design Manages(</a:t>
            </a:r>
            <a:r>
              <a:rPr lang="en-US" altLang="en-US" dirty="0" err="1">
                <a:latin typeface="Times New Roman" panose="02020603050405020304" pitchFamily="18" charset="0"/>
              </a:rPr>
              <a:t>ssn</a:t>
            </a:r>
            <a:r>
              <a:rPr lang="en-US" altLang="en-US" dirty="0">
                <a:latin typeface="Times New Roman" panose="02020603050405020304" pitchFamily="18" charset="0"/>
              </a:rPr>
              <a:t> not null, did, primary key(did), foreign key(did) references departments(did)) but I have an extra relation.</a:t>
            </a:r>
          </a:p>
        </p:txBody>
      </p:sp>
      <p:sp>
        <p:nvSpPr>
          <p:cNvPr id="29700" name="Slide Number Placeholder 3">
            <a:extLst>
              <a:ext uri="{FF2B5EF4-FFF2-40B4-BE49-F238E27FC236}">
                <a16:creationId xmlns:a16="http://schemas.microsoft.com/office/drawing/2014/main" id="{02329240-EAB2-4CEC-96C5-8783ED0D7A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C104737A-F89A-4B08-84EF-C1663369E7E6}"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15</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58F4C85-9BE6-4FB1-AD05-B5FC8D7E508E}"/>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D41074DA-681F-4C4A-94C5-4303A75A50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Make sure the domain matches</a:t>
            </a:r>
          </a:p>
          <a:p>
            <a:endParaRPr lang="en-US" altLang="en-US" dirty="0">
              <a:latin typeface="Times New Roman" panose="02020603050405020304" pitchFamily="18" charset="0"/>
            </a:endParaRPr>
          </a:p>
          <a:p>
            <a:r>
              <a:rPr lang="en-US" altLang="en-US" dirty="0">
                <a:latin typeface="Times New Roman" panose="02020603050405020304" pitchFamily="18" charset="0"/>
              </a:rPr>
              <a:t>Cannot enforce total participation by just the design of the schema.</a:t>
            </a:r>
          </a:p>
          <a:p>
            <a:r>
              <a:rPr lang="en-US" altLang="en-US" dirty="0">
                <a:latin typeface="Times New Roman" panose="02020603050405020304" pitchFamily="18" charset="0"/>
              </a:rPr>
              <a:t>But I cannot make sure that when a new department is inserted into Departments, the new employee must be inserted. </a:t>
            </a:r>
          </a:p>
        </p:txBody>
      </p:sp>
      <p:sp>
        <p:nvSpPr>
          <p:cNvPr id="29700" name="Slide Number Placeholder 3">
            <a:extLst>
              <a:ext uri="{FF2B5EF4-FFF2-40B4-BE49-F238E27FC236}">
                <a16:creationId xmlns:a16="http://schemas.microsoft.com/office/drawing/2014/main" id="{02329240-EAB2-4CEC-96C5-8783ED0D7A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C104737A-F89A-4B08-84EF-C1663369E7E6}"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16</a:t>
            </a:fld>
            <a:endParaRPr lang="en-US" altLang="en-US">
              <a:latin typeface="Comic Sans MS" panose="030F0702030302020204" pitchFamily="66" charset="0"/>
              <a:ea typeface="MS PGothic" panose="020B0600070205080204" pitchFamily="34" charset="-128"/>
            </a:endParaRPr>
          </a:p>
        </p:txBody>
      </p:sp>
    </p:spTree>
    <p:extLst>
      <p:ext uri="{BB962C8B-B14F-4D97-AF65-F5344CB8AC3E}">
        <p14:creationId xmlns:p14="http://schemas.microsoft.com/office/powerpoint/2010/main" val="279264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C427FFB-BFD1-40E3-9644-938585719C0D}"/>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6F8F6F6F-EBC5-4BFF-99C5-7D1B4233A9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This is one to one relationship</a:t>
            </a:r>
          </a:p>
        </p:txBody>
      </p:sp>
      <p:sp>
        <p:nvSpPr>
          <p:cNvPr id="31748" name="Slide Number Placeholder 3">
            <a:extLst>
              <a:ext uri="{FF2B5EF4-FFF2-40B4-BE49-F238E27FC236}">
                <a16:creationId xmlns:a16="http://schemas.microsoft.com/office/drawing/2014/main" id="{74DB507F-E96F-4C03-88DF-EA9C72A1C8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ED2F0A6-CE1A-4625-A207-B1560E7A4FEC}"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17</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1CEB22D-A3B1-4532-A0E1-A8A082429827}"/>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D6FF19E6-A2CC-488F-8764-502014BDC5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Make sure the domain matches</a:t>
            </a:r>
          </a:p>
        </p:txBody>
      </p:sp>
      <p:sp>
        <p:nvSpPr>
          <p:cNvPr id="33796" name="Slide Number Placeholder 3">
            <a:extLst>
              <a:ext uri="{FF2B5EF4-FFF2-40B4-BE49-F238E27FC236}">
                <a16:creationId xmlns:a16="http://schemas.microsoft.com/office/drawing/2014/main" id="{00D9DABB-760D-495C-82ED-8B89E3AD92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ED7D1AEC-C2E8-4A65-8832-92EF0FAECFF3}"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18</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E479A4ED-2DE3-4917-97BE-70FEE772FC63}"/>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2F18326E-EC9D-4F63-9C1C-A307FD3CAA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Make sure the domain matches</a:t>
            </a:r>
          </a:p>
        </p:txBody>
      </p:sp>
      <p:sp>
        <p:nvSpPr>
          <p:cNvPr id="35844" name="Slide Number Placeholder 3">
            <a:extLst>
              <a:ext uri="{FF2B5EF4-FFF2-40B4-BE49-F238E27FC236}">
                <a16:creationId xmlns:a16="http://schemas.microsoft.com/office/drawing/2014/main" id="{69E099BF-A5C7-4E2D-9A63-B53C421D3B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459160B7-A9E3-4BB4-99E1-097E021601C5}"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19</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30B6BA17-1176-42A4-BA27-DFC0D56F43DE}"/>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F18BEB3E-07C1-40F0-A7B9-CF9E0FEE23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Foreign key is used to represent a key constraint (at most one) </a:t>
            </a:r>
          </a:p>
          <a:p>
            <a:r>
              <a:rPr lang="en-US" altLang="en-US">
                <a:latin typeface="Times New Roman" panose="02020603050405020304" pitchFamily="18" charset="0"/>
              </a:rPr>
              <a:t>Not null is used to represent the total participation in this case, but it is not always the case we can use not null to represent total participation</a:t>
            </a:r>
          </a:p>
        </p:txBody>
      </p:sp>
      <p:sp>
        <p:nvSpPr>
          <p:cNvPr id="37892" name="Slide Number Placeholder 3">
            <a:extLst>
              <a:ext uri="{FF2B5EF4-FFF2-40B4-BE49-F238E27FC236}">
                <a16:creationId xmlns:a16="http://schemas.microsoft.com/office/drawing/2014/main" id="{CB09F421-4D79-4B6A-9A06-ECC8625130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140E48DE-31A5-4D7F-8060-6916DBF9795A}"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20</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E2C3F6FC-C340-42F7-A039-31B15F73DB35}"/>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6093BA39-4CE1-413E-8056-CEE698A0E8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No overlap, no covering</a:t>
            </a:r>
          </a:p>
        </p:txBody>
      </p:sp>
      <p:sp>
        <p:nvSpPr>
          <p:cNvPr id="39940" name="Slide Number Placeholder 3">
            <a:extLst>
              <a:ext uri="{FF2B5EF4-FFF2-40B4-BE49-F238E27FC236}">
                <a16:creationId xmlns:a16="http://schemas.microsoft.com/office/drawing/2014/main" id="{786B9A72-360F-4D8C-9560-C09D8E1689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DB03702-83D6-4E59-B764-FC093ED09CD4}"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21</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009E006-F8FE-4337-BE91-DACAB9E35EAF}"/>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9386DCD3-7550-4FE5-8FD0-12730D6B96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No overlap, no covering</a:t>
            </a:r>
          </a:p>
        </p:txBody>
      </p:sp>
      <p:sp>
        <p:nvSpPr>
          <p:cNvPr id="41988" name="Slide Number Placeholder 3">
            <a:extLst>
              <a:ext uri="{FF2B5EF4-FFF2-40B4-BE49-F238E27FC236}">
                <a16:creationId xmlns:a16="http://schemas.microsoft.com/office/drawing/2014/main" id="{1B4DE619-E818-4452-8702-469024CDFA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9D90279-90E8-4196-B03C-8D327C4D2CBD}"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22</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943B8620-06E0-4576-AD5C-7886B4D39D23}"/>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8769464B-AD04-4B5E-9354-736E32DB1E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Because of no total participation from monitors, we need both monitors and sponsors tables.</a:t>
            </a:r>
          </a:p>
          <a:p>
            <a:r>
              <a:rPr lang="en-US" altLang="en-US" dirty="0">
                <a:latin typeface="Times New Roman" panose="02020603050405020304" pitchFamily="18" charset="0"/>
              </a:rPr>
              <a:t>Sponsors(</a:t>
            </a:r>
            <a:r>
              <a:rPr lang="en-US" altLang="en-US" dirty="0" err="1">
                <a:latin typeface="Times New Roman" panose="02020603050405020304" pitchFamily="18" charset="0"/>
              </a:rPr>
              <a:t>pid,did</a:t>
            </a:r>
            <a:r>
              <a:rPr lang="en-US" altLang="en-US" dirty="0">
                <a:latin typeface="Times New Roman" panose="02020603050405020304" pitchFamily="18" charset="0"/>
              </a:rPr>
              <a:t>, since)</a:t>
            </a:r>
          </a:p>
        </p:txBody>
      </p:sp>
      <p:sp>
        <p:nvSpPr>
          <p:cNvPr id="45060" name="Slide Number Placeholder 3">
            <a:extLst>
              <a:ext uri="{FF2B5EF4-FFF2-40B4-BE49-F238E27FC236}">
                <a16:creationId xmlns:a16="http://schemas.microsoft.com/office/drawing/2014/main" id="{B3C648CB-AE81-4C66-BB77-E2D297B82E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a:solidFill>
                  <a:schemeClr val="tx1"/>
                </a:solidFill>
                <a:latin typeface="Rockwell" panose="02060603020205020403" pitchFamily="18" charset="0"/>
              </a:defRPr>
            </a:lvl1pPr>
            <a:lvl2pPr marL="742950" indent="-285750" defTabSz="941388">
              <a:defRPr>
                <a:solidFill>
                  <a:schemeClr val="tx1"/>
                </a:solidFill>
                <a:latin typeface="Rockwell" panose="02060603020205020403" pitchFamily="18" charset="0"/>
              </a:defRPr>
            </a:lvl2pPr>
            <a:lvl3pPr marL="1143000" indent="-228600" defTabSz="941388">
              <a:defRPr>
                <a:solidFill>
                  <a:schemeClr val="tx1"/>
                </a:solidFill>
                <a:latin typeface="Rockwell" panose="02060603020205020403" pitchFamily="18" charset="0"/>
              </a:defRPr>
            </a:lvl3pPr>
            <a:lvl4pPr marL="1600200" indent="-228600" defTabSz="941388">
              <a:defRPr>
                <a:solidFill>
                  <a:schemeClr val="tx1"/>
                </a:solidFill>
                <a:latin typeface="Rockwell" panose="02060603020205020403" pitchFamily="18" charset="0"/>
              </a:defRPr>
            </a:lvl4pPr>
            <a:lvl5pPr marL="2057400" indent="-228600" defTabSz="941388">
              <a:defRPr>
                <a:solidFill>
                  <a:schemeClr val="tx1"/>
                </a:solidFill>
                <a:latin typeface="Rockwell" panose="02060603020205020403" pitchFamily="18" charset="0"/>
              </a:defRPr>
            </a:lvl5pPr>
            <a:lvl6pPr marL="2514600" indent="-228600" defTabSz="941388" eaLnBrk="0" fontAlgn="base" hangingPunct="0">
              <a:spcBef>
                <a:spcPct val="0"/>
              </a:spcBef>
              <a:spcAft>
                <a:spcPct val="0"/>
              </a:spcAft>
              <a:defRPr>
                <a:solidFill>
                  <a:schemeClr val="tx1"/>
                </a:solidFill>
                <a:latin typeface="Rockwell" panose="02060603020205020403" pitchFamily="18" charset="0"/>
              </a:defRPr>
            </a:lvl6pPr>
            <a:lvl7pPr marL="2971800" indent="-228600" defTabSz="941388" eaLnBrk="0" fontAlgn="base" hangingPunct="0">
              <a:spcBef>
                <a:spcPct val="0"/>
              </a:spcBef>
              <a:spcAft>
                <a:spcPct val="0"/>
              </a:spcAft>
              <a:defRPr>
                <a:solidFill>
                  <a:schemeClr val="tx1"/>
                </a:solidFill>
                <a:latin typeface="Rockwell" panose="02060603020205020403" pitchFamily="18" charset="0"/>
              </a:defRPr>
            </a:lvl7pPr>
            <a:lvl8pPr marL="3429000" indent="-228600" defTabSz="941388" eaLnBrk="0" fontAlgn="base" hangingPunct="0">
              <a:spcBef>
                <a:spcPct val="0"/>
              </a:spcBef>
              <a:spcAft>
                <a:spcPct val="0"/>
              </a:spcAft>
              <a:defRPr>
                <a:solidFill>
                  <a:schemeClr val="tx1"/>
                </a:solidFill>
                <a:latin typeface="Rockwell" panose="02060603020205020403" pitchFamily="18" charset="0"/>
              </a:defRPr>
            </a:lvl8pPr>
            <a:lvl9pPr marL="3886200" indent="-228600" defTabSz="94138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D1981D4E-90EE-48D7-A94F-EA3685F7E40D}"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24</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400D3541-2809-4E9D-A218-255127C858D4}"/>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35103789-C0A9-4CF5-8373-097CC48CC1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Special case: total participation of sponsors, we can drop the sponsors relation since every sponsorship must be monitored and can be obtained from monitors</a:t>
            </a:r>
          </a:p>
        </p:txBody>
      </p:sp>
      <p:sp>
        <p:nvSpPr>
          <p:cNvPr id="47108" name="Slide Number Placeholder 3">
            <a:extLst>
              <a:ext uri="{FF2B5EF4-FFF2-40B4-BE49-F238E27FC236}">
                <a16:creationId xmlns:a16="http://schemas.microsoft.com/office/drawing/2014/main" id="{E72B4EEF-F39F-44B4-9324-D4C6BAA472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a:solidFill>
                  <a:schemeClr val="tx1"/>
                </a:solidFill>
                <a:latin typeface="Rockwell" panose="02060603020205020403" pitchFamily="18" charset="0"/>
              </a:defRPr>
            </a:lvl1pPr>
            <a:lvl2pPr marL="742950" indent="-285750" defTabSz="941388">
              <a:defRPr>
                <a:solidFill>
                  <a:schemeClr val="tx1"/>
                </a:solidFill>
                <a:latin typeface="Rockwell" panose="02060603020205020403" pitchFamily="18" charset="0"/>
              </a:defRPr>
            </a:lvl2pPr>
            <a:lvl3pPr marL="1143000" indent="-228600" defTabSz="941388">
              <a:defRPr>
                <a:solidFill>
                  <a:schemeClr val="tx1"/>
                </a:solidFill>
                <a:latin typeface="Rockwell" panose="02060603020205020403" pitchFamily="18" charset="0"/>
              </a:defRPr>
            </a:lvl3pPr>
            <a:lvl4pPr marL="1600200" indent="-228600" defTabSz="941388">
              <a:defRPr>
                <a:solidFill>
                  <a:schemeClr val="tx1"/>
                </a:solidFill>
                <a:latin typeface="Rockwell" panose="02060603020205020403" pitchFamily="18" charset="0"/>
              </a:defRPr>
            </a:lvl4pPr>
            <a:lvl5pPr marL="2057400" indent="-228600" defTabSz="941388">
              <a:defRPr>
                <a:solidFill>
                  <a:schemeClr val="tx1"/>
                </a:solidFill>
                <a:latin typeface="Rockwell" panose="02060603020205020403" pitchFamily="18" charset="0"/>
              </a:defRPr>
            </a:lvl5pPr>
            <a:lvl6pPr marL="2514600" indent="-228600" defTabSz="941388" eaLnBrk="0" fontAlgn="base" hangingPunct="0">
              <a:spcBef>
                <a:spcPct val="0"/>
              </a:spcBef>
              <a:spcAft>
                <a:spcPct val="0"/>
              </a:spcAft>
              <a:defRPr>
                <a:solidFill>
                  <a:schemeClr val="tx1"/>
                </a:solidFill>
                <a:latin typeface="Rockwell" panose="02060603020205020403" pitchFamily="18" charset="0"/>
              </a:defRPr>
            </a:lvl6pPr>
            <a:lvl7pPr marL="2971800" indent="-228600" defTabSz="941388" eaLnBrk="0" fontAlgn="base" hangingPunct="0">
              <a:spcBef>
                <a:spcPct val="0"/>
              </a:spcBef>
              <a:spcAft>
                <a:spcPct val="0"/>
              </a:spcAft>
              <a:defRPr>
                <a:solidFill>
                  <a:schemeClr val="tx1"/>
                </a:solidFill>
                <a:latin typeface="Rockwell" panose="02060603020205020403" pitchFamily="18" charset="0"/>
              </a:defRPr>
            </a:lvl7pPr>
            <a:lvl8pPr marL="3429000" indent="-228600" defTabSz="941388" eaLnBrk="0" fontAlgn="base" hangingPunct="0">
              <a:spcBef>
                <a:spcPct val="0"/>
              </a:spcBef>
              <a:spcAft>
                <a:spcPct val="0"/>
              </a:spcAft>
              <a:defRPr>
                <a:solidFill>
                  <a:schemeClr val="tx1"/>
                </a:solidFill>
                <a:latin typeface="Rockwell" panose="02060603020205020403" pitchFamily="18" charset="0"/>
              </a:defRPr>
            </a:lvl8pPr>
            <a:lvl9pPr marL="3886200" indent="-228600" defTabSz="94138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1C233CF-A0EB-41EA-A416-FDBDACBB7F1B}"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25</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6CDEA51A-E401-41FC-87B2-46D3E7B822C9}"/>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A41CC2E6-0894-4B62-A66D-8F7BFFBC64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Entities: Students, Courses</a:t>
            </a:r>
          </a:p>
          <a:p>
            <a:r>
              <a:rPr lang="en-US" altLang="en-US" dirty="0">
                <a:latin typeface="Times New Roman" panose="02020603050405020304" pitchFamily="18" charset="0"/>
              </a:rPr>
              <a:t>Attributes: Student ID, first name, …</a:t>
            </a:r>
          </a:p>
          <a:p>
            <a:r>
              <a:rPr lang="en-US" altLang="en-US" dirty="0">
                <a:latin typeface="Times New Roman" panose="02020603050405020304" pitchFamily="18" charset="0"/>
              </a:rPr>
              <a:t>Relationships: Students take courses</a:t>
            </a:r>
          </a:p>
          <a:p>
            <a:r>
              <a:rPr lang="en-US" altLang="en-US" dirty="0">
                <a:latin typeface="Times New Roman" panose="02020603050405020304" pitchFamily="18" charset="0"/>
              </a:rPr>
              <a:t>Constraints on entities: Students: Student ID is unique for each student; each course has a unique course number</a:t>
            </a:r>
          </a:p>
          <a:p>
            <a:r>
              <a:rPr lang="en-US" altLang="en-US" dirty="0">
                <a:latin typeface="Times New Roman" panose="02020603050405020304" pitchFamily="18" charset="0"/>
              </a:rPr>
              <a:t>Constraints on the relationship between students and courses:  a student cannot take the same course in the same semester more than one time</a:t>
            </a:r>
          </a:p>
        </p:txBody>
      </p:sp>
      <p:sp>
        <p:nvSpPr>
          <p:cNvPr id="17412" name="Slide Number Placeholder 3">
            <a:extLst>
              <a:ext uri="{FF2B5EF4-FFF2-40B4-BE49-F238E27FC236}">
                <a16:creationId xmlns:a16="http://schemas.microsoft.com/office/drawing/2014/main" id="{BC4EA7F2-F552-43E4-A5EF-E3B1F756EE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4850" indent="-263525" defTabSz="927100">
              <a:defRPr sz="2400">
                <a:solidFill>
                  <a:schemeClr val="tx1"/>
                </a:solidFill>
                <a:latin typeface="Comic Sans MS" panose="030F0702030302020204" pitchFamily="66" charset="0"/>
                <a:ea typeface="MS PGothic" panose="020B0600070205080204" pitchFamily="34" charset="-128"/>
              </a:defRPr>
            </a:lvl2pPr>
            <a:lvl3pPr marL="1090613" indent="-207963" defTabSz="927100">
              <a:defRPr sz="2400">
                <a:solidFill>
                  <a:schemeClr val="tx1"/>
                </a:solidFill>
                <a:latin typeface="Comic Sans MS" panose="030F0702030302020204" pitchFamily="66" charset="0"/>
                <a:ea typeface="MS PGothic" panose="020B0600070205080204" pitchFamily="34" charset="-128"/>
              </a:defRPr>
            </a:lvl3pPr>
            <a:lvl4pPr marL="1528763" indent="-207963" defTabSz="927100">
              <a:defRPr sz="2400">
                <a:solidFill>
                  <a:schemeClr val="tx1"/>
                </a:solidFill>
                <a:latin typeface="Comic Sans MS" panose="030F0702030302020204" pitchFamily="66" charset="0"/>
                <a:ea typeface="MS PGothic" panose="020B0600070205080204" pitchFamily="34" charset="-128"/>
              </a:defRPr>
            </a:lvl4pPr>
            <a:lvl5pPr marL="1971675" indent="-207963" defTabSz="927100">
              <a:defRPr sz="2400">
                <a:solidFill>
                  <a:schemeClr val="tx1"/>
                </a:solidFill>
                <a:latin typeface="Comic Sans MS" panose="030F0702030302020204" pitchFamily="66" charset="0"/>
                <a:ea typeface="MS PGothic" panose="020B0600070205080204" pitchFamily="34" charset="-128"/>
              </a:defRPr>
            </a:lvl5pPr>
            <a:lvl6pPr marL="24288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60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32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004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r" defTabSz="927100" rtl="0" eaLnBrk="1" fontAlgn="base" latinLnBrk="0" hangingPunct="1">
              <a:lnSpc>
                <a:spcPct val="100000"/>
              </a:lnSpc>
              <a:spcBef>
                <a:spcPct val="0"/>
              </a:spcBef>
              <a:spcAft>
                <a:spcPct val="0"/>
              </a:spcAft>
              <a:buClrTx/>
              <a:buSzTx/>
              <a:buFontTx/>
              <a:buNone/>
              <a:tabLst/>
              <a:defRPr/>
            </a:pPr>
            <a:fld id="{26F42B7D-111A-4913-95FA-EC9329FF2FEF}" type="slidenum">
              <a:rPr kumimoji="0" lang="en-US" altLang="en-US" sz="1300" b="1" i="0" u="none" strike="noStrike" kern="1200" cap="none" spc="0" normalizeH="0" baseline="0" noProof="0" smtClean="0">
                <a:ln>
                  <a:noFill/>
                </a:ln>
                <a:solidFill>
                  <a:srgbClr val="000000"/>
                </a:solidFill>
                <a:effectLst/>
                <a:uLnTx/>
                <a:uFillTx/>
                <a:latin typeface="Comic Sans MS" panose="030F0702030302020204" pitchFamily="66" charset="0"/>
                <a:ea typeface="MS PGothic" panose="020B0600070205080204" pitchFamily="34" charset="-128"/>
                <a:cs typeface="+mn-cs"/>
              </a:rPr>
              <a:pPr marL="0" marR="0" lvl="0" indent="0" algn="r" defTabSz="927100" rtl="0" eaLnBrk="1" fontAlgn="base" latinLnBrk="0" hangingPunct="1">
                <a:lnSpc>
                  <a:spcPct val="100000"/>
                </a:lnSpc>
                <a:spcBef>
                  <a:spcPct val="0"/>
                </a:spcBef>
                <a:spcAft>
                  <a:spcPct val="0"/>
                </a:spcAft>
                <a:buClrTx/>
                <a:buSzTx/>
                <a:buFontTx/>
                <a:buNone/>
                <a:tabLst/>
                <a:defRPr/>
              </a:pPr>
              <a:t>3</a:t>
            </a:fld>
            <a:endParaRPr kumimoji="0" lang="en-US" altLang="en-US" sz="1300" b="1"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E14F5675-50F9-499D-9B04-FB2FCB8558DD}"/>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C0C2A42C-5801-4852-B840-6EEC25E7CD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Theory of relational database focuses on how to best design the database with minimum redundancy</a:t>
            </a:r>
          </a:p>
        </p:txBody>
      </p:sp>
      <p:sp>
        <p:nvSpPr>
          <p:cNvPr id="15364" name="Slide Number Placeholder 3">
            <a:extLst>
              <a:ext uri="{FF2B5EF4-FFF2-40B4-BE49-F238E27FC236}">
                <a16:creationId xmlns:a16="http://schemas.microsoft.com/office/drawing/2014/main" id="{3C73365F-E86B-405C-81E2-AC9857EC6C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3B9E1AD7-B093-4E15-8EA6-10712FCA606A}"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5</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anomaly: In the example of SUP_INFO, I cannot store a new supplier until there are items bought from that supplier.</a:t>
            </a:r>
          </a:p>
          <a:p>
            <a:r>
              <a:rPr lang="en-US" dirty="0"/>
              <a:t>Deletion anomaly: In the example of SUP_INFO, If I delete all the items sold by supplier B, I lose the information about the SADDR of supplier B.</a:t>
            </a:r>
          </a:p>
        </p:txBody>
      </p:sp>
      <p:sp>
        <p:nvSpPr>
          <p:cNvPr id="4" name="Slide Number Placeholder 3"/>
          <p:cNvSpPr>
            <a:spLocks noGrp="1"/>
          </p:cNvSpPr>
          <p:nvPr>
            <p:ph type="sldNum" sz="quarter" idx="5"/>
          </p:nvPr>
        </p:nvSpPr>
        <p:spPr/>
        <p:txBody>
          <a:bodyPr/>
          <a:lstStyle/>
          <a:p>
            <a:pPr>
              <a:defRPr/>
            </a:pPr>
            <a:fld id="{35BE70E7-6C75-4D02-BBEB-B99A16A2D70B}" type="slidenum">
              <a:rPr lang="en-US" altLang="en-US" smtClean="0"/>
              <a:pPr>
                <a:defRPr/>
              </a:pPr>
              <a:t>7</a:t>
            </a:fld>
            <a:endParaRPr lang="en-US" altLang="en-US"/>
          </a:p>
        </p:txBody>
      </p:sp>
    </p:spTree>
    <p:extLst>
      <p:ext uri="{BB962C8B-B14F-4D97-AF65-F5344CB8AC3E}">
        <p14:creationId xmlns:p14="http://schemas.microsoft.com/office/powerpoint/2010/main" val="212857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0DA23361-7164-4339-AFCF-8798E89405E4}"/>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9A75BB65-F1F8-4926-B31C-47ADF0F21C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ER diagram was invented in 1976 after Relational Data Model was invented in 1970</a:t>
            </a:r>
          </a:p>
          <a:p>
            <a:r>
              <a:rPr lang="en-US" altLang="en-US" dirty="0">
                <a:latin typeface="Times New Roman" panose="02020603050405020304" pitchFamily="18" charset="0"/>
              </a:rPr>
              <a:t>Normalization is the process to decompose a table into tables each with fewer number of attributes with desirable properties (normal forms)</a:t>
            </a:r>
          </a:p>
          <a:p>
            <a:r>
              <a:rPr lang="en-US" altLang="en-US" dirty="0">
                <a:latin typeface="Times New Roman" panose="02020603050405020304" pitchFamily="18" charset="0"/>
              </a:rPr>
              <a:t>such that lossless join and dependency preserving are achieved</a:t>
            </a:r>
          </a:p>
        </p:txBody>
      </p:sp>
      <p:sp>
        <p:nvSpPr>
          <p:cNvPr id="12292" name="Slide Number Placeholder 3">
            <a:extLst>
              <a:ext uri="{FF2B5EF4-FFF2-40B4-BE49-F238E27FC236}">
                <a16:creationId xmlns:a16="http://schemas.microsoft.com/office/drawing/2014/main" id="{54C82F91-251F-4DCF-9D0D-A36E43DD6D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56B465AC-E148-4893-9E03-628B70EA5CD9}"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8</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FD8E519-5513-49F0-94A5-1D4503A8C2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a:spcBef>
                <a:spcPct val="30000"/>
              </a:spcBef>
              <a:defRPr sz="1200">
                <a:solidFill>
                  <a:schemeClr val="tx1"/>
                </a:solidFill>
                <a:latin typeface="Times New Roman" panose="02020603050405020304" pitchFamily="18" charset="0"/>
                <a:ea typeface="MS PGothic" panose="020B0600070205080204" pitchFamily="34" charset="-128"/>
              </a:defRPr>
            </a:lvl1pPr>
            <a:lvl2pPr marL="741363" indent="-284163" defTabSz="9683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1413" indent="-227013" defTabSz="968375">
              <a:spcBef>
                <a:spcPct val="30000"/>
              </a:spcBef>
              <a:defRPr sz="1200">
                <a:solidFill>
                  <a:schemeClr val="tx1"/>
                </a:solidFill>
                <a:latin typeface="Times New Roman" panose="02020603050405020304" pitchFamily="18" charset="0"/>
                <a:ea typeface="MS PGothic" panose="020B0600070205080204" pitchFamily="34" charset="-128"/>
              </a:defRPr>
            </a:lvl3pPr>
            <a:lvl4pPr marL="1598613" indent="-227013" defTabSz="9683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5813" indent="-227013" defTabSz="9683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3013" indent="-227013" defTabSz="9683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0213" indent="-227013" defTabSz="9683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7413" indent="-227013" defTabSz="9683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4613" indent="-227013" defTabSz="9683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6EFC5833-129A-4F48-B4C6-3190D0064446}" type="slidenum">
              <a:rPr lang="en-US" altLang="en-US" smtClean="0">
                <a:latin typeface="Comic Sans MS" panose="030F0702030302020204" pitchFamily="66" charset="0"/>
              </a:rPr>
              <a:pPr fontAlgn="base">
                <a:spcBef>
                  <a:spcPct val="0"/>
                </a:spcBef>
                <a:spcAft>
                  <a:spcPct val="0"/>
                </a:spcAft>
              </a:pPr>
              <a:t>9</a:t>
            </a:fld>
            <a:endParaRPr lang="en-US" altLang="en-US">
              <a:latin typeface="Comic Sans MS" panose="030F0702030302020204" pitchFamily="66" charset="0"/>
            </a:endParaRPr>
          </a:p>
        </p:txBody>
      </p:sp>
      <p:sp>
        <p:nvSpPr>
          <p:cNvPr id="19459" name="Rectangle 2">
            <a:extLst>
              <a:ext uri="{FF2B5EF4-FFF2-40B4-BE49-F238E27FC236}">
                <a16:creationId xmlns:a16="http://schemas.microsoft.com/office/drawing/2014/main" id="{36F2A50B-24BC-4687-8D04-BD58BA746EE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67DE874-221C-4BCD-8C14-A823B2F25E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Codd’s original three normal forms (NFs):</a:t>
            </a:r>
          </a:p>
          <a:p>
            <a:pPr eaLnBrk="1" hangingPunct="1"/>
            <a:r>
              <a:rPr lang="en-US" altLang="en-US" dirty="0">
                <a:latin typeface="Times New Roman" panose="02020603050405020304" pitchFamily="18" charset="0"/>
              </a:rPr>
              <a:t>A relation is in 1NF if and only if all underlying simple domains contain atomic values only.</a:t>
            </a:r>
          </a:p>
          <a:p>
            <a:pPr eaLnBrk="1" hangingPunct="1"/>
            <a:r>
              <a:rPr lang="en-US" altLang="en-US" dirty="0">
                <a:latin typeface="Times New Roman" panose="02020603050405020304" pitchFamily="18" charset="0"/>
              </a:rPr>
              <a:t>A relation is in 2NF if and only if it is in 1NF and every </a:t>
            </a:r>
            <a:r>
              <a:rPr lang="en-US" altLang="en-US" dirty="0" err="1">
                <a:latin typeface="Times New Roman" panose="02020603050405020304" pitchFamily="18" charset="0"/>
              </a:rPr>
              <a:t>nonkey</a:t>
            </a:r>
            <a:r>
              <a:rPr lang="en-US" altLang="en-US" dirty="0">
                <a:latin typeface="Times New Roman" panose="02020603050405020304" pitchFamily="18" charset="0"/>
              </a:rPr>
              <a:t> attributes is fully dependent on the primary key.</a:t>
            </a:r>
          </a:p>
          <a:p>
            <a:pPr eaLnBrk="1" hangingPunct="1"/>
            <a:r>
              <a:rPr lang="en-US" altLang="en-US" dirty="0">
                <a:latin typeface="Times New Roman" panose="02020603050405020304" pitchFamily="18" charset="0"/>
              </a:rPr>
              <a:t>A relation is in 3NF if and only if it is in 2NF and every </a:t>
            </a:r>
            <a:r>
              <a:rPr lang="en-US" altLang="en-US" dirty="0" err="1">
                <a:latin typeface="Times New Roman" panose="02020603050405020304" pitchFamily="18" charset="0"/>
              </a:rPr>
              <a:t>nonkey</a:t>
            </a:r>
            <a:r>
              <a:rPr lang="en-US" altLang="en-US" dirty="0">
                <a:latin typeface="Times New Roman" panose="02020603050405020304" pitchFamily="18" charset="0"/>
              </a:rPr>
              <a:t> attribute is </a:t>
            </a:r>
            <a:r>
              <a:rPr lang="en-US" altLang="en-US" dirty="0" err="1">
                <a:latin typeface="Times New Roman" panose="02020603050405020304" pitchFamily="18" charset="0"/>
              </a:rPr>
              <a:t>nontransitively</a:t>
            </a:r>
            <a:r>
              <a:rPr lang="en-US" altLang="en-US" dirty="0">
                <a:latin typeface="Times New Roman" panose="02020603050405020304" pitchFamily="18" charset="0"/>
              </a:rPr>
              <a:t> dependent on the primary key.</a:t>
            </a:r>
          </a:p>
          <a:p>
            <a:pPr>
              <a:spcBef>
                <a:spcPct val="20000"/>
              </a:spcBef>
              <a:buClr>
                <a:schemeClr val="tx1"/>
              </a:buClr>
              <a:buSzPct val="75000"/>
              <a:buFontTx/>
              <a:buChar char="•"/>
            </a:pPr>
            <a:r>
              <a:rPr lang="en-US" altLang="en-US" dirty="0">
                <a:latin typeface="Times New Roman" panose="02020603050405020304" pitchFamily="18" charset="0"/>
              </a:rPr>
              <a:t>Later on the original definitions of the normal forms are generalized.</a:t>
            </a:r>
          </a:p>
          <a:p>
            <a:pPr eaLnBrk="1" hangingPunct="1"/>
            <a:endParaRPr lang="en-US" altLang="en-US" dirty="0">
              <a:latin typeface="Times New Roman" panose="02020603050405020304" pitchFamily="18" charset="0"/>
            </a:endParaRPr>
          </a:p>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2790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A8E777F-E1AD-4AFB-9721-15BACB295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791244DC-961A-470D-8F48-A2EAF4D73CD9}" type="slidenum">
              <a:rPr lang="en-US" altLang="en-US" sz="1300" smtClean="0">
                <a:latin typeface="Comic Sans MS" panose="030F0702030302020204" pitchFamily="66" charset="0"/>
              </a:rPr>
              <a:pPr fontAlgn="base">
                <a:spcBef>
                  <a:spcPct val="0"/>
                </a:spcBef>
                <a:spcAft>
                  <a:spcPct val="0"/>
                </a:spcAft>
              </a:pPr>
              <a:t>12</a:t>
            </a:fld>
            <a:endParaRPr lang="en-US" altLang="en-US" sz="1300">
              <a:latin typeface="Comic Sans MS" panose="030F0702030302020204" pitchFamily="66" charset="0"/>
            </a:endParaRPr>
          </a:p>
        </p:txBody>
      </p:sp>
      <p:sp>
        <p:nvSpPr>
          <p:cNvPr id="25603" name="Rectangle 2">
            <a:extLst>
              <a:ext uri="{FF2B5EF4-FFF2-40B4-BE49-F238E27FC236}">
                <a16:creationId xmlns:a16="http://schemas.microsoft.com/office/drawing/2014/main" id="{A3A31654-CD1C-47A5-9544-FE22B214977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8AC17E0-C33D-4422-B062-F7721ABC2E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Type date do not exist in Microsoft SQL server; you can use </a:t>
            </a:r>
            <a:r>
              <a:rPr lang="en-US" altLang="en-US" dirty="0" err="1">
                <a:latin typeface="Times New Roman" panose="02020603050405020304" pitchFamily="18" charset="0"/>
              </a:rPr>
              <a:t>smalldate</a:t>
            </a:r>
            <a:r>
              <a:rPr lang="en-US" altLang="en-US" dirty="0">
                <a:latin typeface="Times New Roman" panose="02020603050405020304" pitchFamily="18" charset="0"/>
              </a:rPr>
              <a:t> type.</a:t>
            </a:r>
          </a:p>
          <a:p>
            <a:pPr eaLnBrk="1" hangingPunct="1"/>
            <a:r>
              <a:rPr lang="en-US" altLang="en-US" dirty="0">
                <a:latin typeface="Times New Roman" panose="02020603050405020304" pitchFamily="18" charset="0"/>
              </a:rPr>
              <a:t>What if there is a total participation of Departments to </a:t>
            </a:r>
            <a:r>
              <a:rPr lang="en-US" altLang="en-US" dirty="0" err="1">
                <a:latin typeface="Times New Roman" panose="02020603050405020304" pitchFamily="18" charset="0"/>
              </a:rPr>
              <a:t>Works_in</a:t>
            </a:r>
            <a:r>
              <a:rPr lang="en-US" altLang="en-US" dirty="0">
                <a:latin typeface="Times New Roman" panose="02020603050405020304" pitchFamily="18" charset="0"/>
              </a:rPr>
              <a:t>? Can we enforce such constraint?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A8E777F-E1AD-4AFB-9721-15BACB295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791244DC-961A-470D-8F48-A2EAF4D73CD9}" type="slidenum">
              <a:rPr lang="en-US" altLang="en-US" sz="1300" smtClean="0">
                <a:latin typeface="Comic Sans MS" panose="030F0702030302020204" pitchFamily="66" charset="0"/>
              </a:rPr>
              <a:pPr fontAlgn="base">
                <a:spcBef>
                  <a:spcPct val="0"/>
                </a:spcBef>
                <a:spcAft>
                  <a:spcPct val="0"/>
                </a:spcAft>
              </a:pPr>
              <a:t>13</a:t>
            </a:fld>
            <a:endParaRPr lang="en-US" altLang="en-US" sz="1300">
              <a:latin typeface="Comic Sans MS" panose="030F0702030302020204" pitchFamily="66" charset="0"/>
            </a:endParaRPr>
          </a:p>
        </p:txBody>
      </p:sp>
      <p:sp>
        <p:nvSpPr>
          <p:cNvPr id="25603" name="Rectangle 2">
            <a:extLst>
              <a:ext uri="{FF2B5EF4-FFF2-40B4-BE49-F238E27FC236}">
                <a16:creationId xmlns:a16="http://schemas.microsoft.com/office/drawing/2014/main" id="{A3A31654-CD1C-47A5-9544-FE22B214977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8AC17E0-C33D-4422-B062-F7721ABC2E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4278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053CDD7-C0F8-4ED9-A7FE-7F911D430153}"/>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916C1C49-26C9-47D1-BBCF-23DF9921BB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Make sure the domain matches</a:t>
            </a:r>
          </a:p>
        </p:txBody>
      </p:sp>
      <p:sp>
        <p:nvSpPr>
          <p:cNvPr id="27652" name="Slide Number Placeholder 3">
            <a:extLst>
              <a:ext uri="{FF2B5EF4-FFF2-40B4-BE49-F238E27FC236}">
                <a16:creationId xmlns:a16="http://schemas.microsoft.com/office/drawing/2014/main" id="{24049C18-6F76-404F-A8D1-6D2DCD1E6C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8D303C25-9BFB-4994-8B86-0E5BBA91065D}"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14</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95FA19-A86F-444F-A9C9-B5D58452FDCF}"/>
              </a:ext>
            </a:extLst>
          </p:cNvPr>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1D88E198-0FF8-4317-8591-698262FC7535}"/>
              </a:ext>
            </a:extLst>
          </p:cNvPr>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C8D9A14D-59C2-4612-892D-C17177E5AF16}"/>
              </a:ext>
            </a:extLst>
          </p:cNvPr>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13">
            <a:extLst>
              <a:ext uri="{FF2B5EF4-FFF2-40B4-BE49-F238E27FC236}">
                <a16:creationId xmlns:a16="http://schemas.microsoft.com/office/drawing/2014/main" id="{844007AA-B7BE-41D8-89A4-0D4A6E1E4864}"/>
              </a:ext>
            </a:extLst>
          </p:cNvPr>
          <p:cNvGrpSpPr>
            <a:grpSpLocks noChangeAspect="1"/>
          </p:cNvGrpSpPr>
          <p:nvPr/>
        </p:nvGrpSpPr>
        <p:grpSpPr bwMode="auto">
          <a:xfrm>
            <a:off x="7234238" y="4106863"/>
            <a:ext cx="914400" cy="914400"/>
            <a:chOff x="9685338" y="4460675"/>
            <a:chExt cx="1080904" cy="1080902"/>
          </a:xfrm>
        </p:grpSpPr>
        <p:sp>
          <p:nvSpPr>
            <p:cNvPr id="8" name="Oval 7">
              <a:extLst>
                <a:ext uri="{FF2B5EF4-FFF2-40B4-BE49-F238E27FC236}">
                  <a16:creationId xmlns:a16="http://schemas.microsoft.com/office/drawing/2014/main" id="{8C142F21-8207-4E98-A31B-5A186B1FAE43}"/>
                </a:ext>
              </a:extLst>
            </p:cNvPr>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9" name="Oval 15">
              <a:extLst>
                <a:ext uri="{FF2B5EF4-FFF2-40B4-BE49-F238E27FC236}">
                  <a16:creationId xmlns:a16="http://schemas.microsoft.com/office/drawing/2014/main" id="{8E4A88E2-F5AA-476B-A996-8B0F91F8BD1F}"/>
                </a:ext>
              </a:extLst>
            </p:cNvPr>
            <p:cNvSpPr>
              <a:spLocks noChangeArrowheads="1"/>
            </p:cNvSpPr>
            <p:nvPr/>
          </p:nvSpPr>
          <p:spPr bwMode="auto">
            <a:xfrm>
              <a:off x="9794179" y="4569516"/>
              <a:ext cx="863222" cy="863220"/>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ctrTitle"/>
          </p:nvPr>
        </p:nvSpPr>
        <p:spPr>
          <a:xfrm>
            <a:off x="788670" y="1432223"/>
            <a:ext cx="7593330" cy="3035808"/>
          </a:xfrm>
        </p:spPr>
        <p:txBody>
          <a:bodyPr>
            <a:noAutofit/>
          </a:bodyPr>
          <a:lstStyle>
            <a:lvl1pPr algn="l">
              <a:lnSpc>
                <a:spcPct val="80000"/>
              </a:lnSpc>
              <a:defRPr sz="6400" b="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9BB13F41-7520-46CC-927E-1E6B1A9D297F}"/>
              </a:ext>
            </a:extLst>
          </p:cNvPr>
          <p:cNvSpPr>
            <a:spLocks noGrp="1"/>
          </p:cNvSpPr>
          <p:nvPr>
            <p:ph type="dt" sz="half" idx="10"/>
          </p:nvPr>
        </p:nvSpPr>
        <p:spPr/>
        <p:txBody>
          <a:bodyPr/>
          <a:lstStyle>
            <a:lvl1pPr>
              <a:defRPr/>
            </a:lvl1pPr>
          </a:lstStyle>
          <a:p>
            <a:pPr>
              <a:defRPr/>
            </a:pPr>
            <a:endParaRPr lang="en-US"/>
          </a:p>
        </p:txBody>
      </p:sp>
      <p:sp>
        <p:nvSpPr>
          <p:cNvPr id="11" name="Footer Placeholder 4">
            <a:extLst>
              <a:ext uri="{FF2B5EF4-FFF2-40B4-BE49-F238E27FC236}">
                <a16:creationId xmlns:a16="http://schemas.microsoft.com/office/drawing/2014/main" id="{194FFEA8-BF53-46A6-916D-5E6860DB8BE6}"/>
              </a:ext>
            </a:extLst>
          </p:cNvPr>
          <p:cNvSpPr>
            <a:spLocks noGrp="1"/>
          </p:cNvSpPr>
          <p:nvPr>
            <p:ph type="ftr" sz="quarter" idx="11"/>
          </p:nvPr>
        </p:nvSpPr>
        <p:spPr>
          <a:xfrm>
            <a:off x="812800" y="6272213"/>
            <a:ext cx="4745038" cy="365125"/>
          </a:xfrm>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24D8C940-CD7D-416C-BEE7-83933DFA01BC}"/>
              </a:ext>
            </a:extLst>
          </p:cNvPr>
          <p:cNvSpPr>
            <a:spLocks noGrp="1"/>
          </p:cNvSpPr>
          <p:nvPr>
            <p:ph type="sldNum" sz="quarter" idx="12"/>
          </p:nvPr>
        </p:nvSpPr>
        <p:spPr>
          <a:xfrm>
            <a:off x="7243763" y="4227513"/>
            <a:ext cx="895350" cy="639762"/>
          </a:xfrm>
        </p:spPr>
        <p:txBody>
          <a:bodyPr/>
          <a:lstStyle>
            <a:lvl1pPr>
              <a:defRPr sz="2800" b="1"/>
            </a:lvl1pPr>
          </a:lstStyle>
          <a:p>
            <a:pPr>
              <a:defRPr/>
            </a:pPr>
            <a:fld id="{537EAF15-0C39-4752-B659-02FAD9AE2D70}" type="slidenum">
              <a:rPr lang="en-US" altLang="en-US"/>
              <a:pPr>
                <a:defRPr/>
              </a:pPr>
              <a:t>‹#›</a:t>
            </a:fld>
            <a:endParaRPr lang="en-US" altLang="en-US"/>
          </a:p>
        </p:txBody>
      </p:sp>
    </p:spTree>
    <p:extLst>
      <p:ext uri="{BB962C8B-B14F-4D97-AF65-F5344CB8AC3E}">
        <p14:creationId xmlns:p14="http://schemas.microsoft.com/office/powerpoint/2010/main" val="241911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D0BBDD7-5460-4BF2-B342-C87DDF2873F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057546F-7ACD-4716-96F8-6C527E1478A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EC1404-DBF2-4DD3-B4A2-6FBEC2C2D312}"/>
              </a:ext>
            </a:extLst>
          </p:cNvPr>
          <p:cNvSpPr>
            <a:spLocks noGrp="1"/>
          </p:cNvSpPr>
          <p:nvPr>
            <p:ph type="sldNum" sz="quarter" idx="12"/>
          </p:nvPr>
        </p:nvSpPr>
        <p:spPr/>
        <p:txBody>
          <a:bodyPr/>
          <a:lstStyle>
            <a:lvl1pPr>
              <a:defRPr/>
            </a:lvl1pPr>
          </a:lstStyle>
          <a:p>
            <a:pPr>
              <a:defRPr/>
            </a:pPr>
            <a:fld id="{E983E779-5FBF-4879-9429-AD664F41A688}" type="slidenum">
              <a:rPr lang="en-US" altLang="en-US"/>
              <a:pPr>
                <a:defRPr/>
              </a:pPr>
              <a:t>‹#›</a:t>
            </a:fld>
            <a:endParaRPr lang="en-US" altLang="en-US"/>
          </a:p>
        </p:txBody>
      </p:sp>
    </p:spTree>
    <p:extLst>
      <p:ext uri="{BB962C8B-B14F-4D97-AF65-F5344CB8AC3E}">
        <p14:creationId xmlns:p14="http://schemas.microsoft.com/office/powerpoint/2010/main" val="319170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D17BB8-7DDD-4718-8389-8FAB37CCDED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2F2AB39-0BCC-4CEE-A19F-0A5205252A3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043A6B-8203-458B-AAC3-01B6D29F5287}"/>
              </a:ext>
            </a:extLst>
          </p:cNvPr>
          <p:cNvSpPr>
            <a:spLocks noGrp="1"/>
          </p:cNvSpPr>
          <p:nvPr>
            <p:ph type="sldNum" sz="quarter" idx="12"/>
          </p:nvPr>
        </p:nvSpPr>
        <p:spPr/>
        <p:txBody>
          <a:bodyPr/>
          <a:lstStyle>
            <a:lvl1pPr>
              <a:defRPr/>
            </a:lvl1pPr>
          </a:lstStyle>
          <a:p>
            <a:pPr>
              <a:defRPr/>
            </a:pPr>
            <a:fld id="{46BFC8F7-CD46-4413-9A1A-ECFE1052C0CA}" type="slidenum">
              <a:rPr lang="en-US" altLang="en-US"/>
              <a:pPr>
                <a:defRPr/>
              </a:pPr>
              <a:t>‹#›</a:t>
            </a:fld>
            <a:endParaRPr lang="en-US" altLang="en-US"/>
          </a:p>
        </p:txBody>
      </p:sp>
    </p:spTree>
    <p:extLst>
      <p:ext uri="{BB962C8B-B14F-4D97-AF65-F5344CB8AC3E}">
        <p14:creationId xmlns:p14="http://schemas.microsoft.com/office/powerpoint/2010/main" val="2888511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234D3FE-EAFB-47B3-98C3-34FF1AECE2B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F75FDD-D4AD-42BE-A8F5-F0F9E99680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D7A1E70-FF0F-42AB-A90E-231495D62DEA}"/>
              </a:ext>
            </a:extLst>
          </p:cNvPr>
          <p:cNvSpPr>
            <a:spLocks noGrp="1" noChangeArrowheads="1"/>
          </p:cNvSpPr>
          <p:nvPr>
            <p:ph type="sldNum" sz="quarter" idx="12"/>
          </p:nvPr>
        </p:nvSpPr>
        <p:spPr>
          <a:ln/>
        </p:spPr>
        <p:txBody>
          <a:bodyPr/>
          <a:lstStyle>
            <a:lvl1pPr>
              <a:defRPr/>
            </a:lvl1pPr>
          </a:lstStyle>
          <a:p>
            <a:pPr>
              <a:defRPr/>
            </a:pPr>
            <a:fld id="{297C9303-0AD0-4747-A5C1-CC5A422D4BBF}" type="slidenum">
              <a:rPr lang="en-US" altLang="en-US"/>
              <a:pPr>
                <a:defRPr/>
              </a:pPr>
              <a:t>‹#›</a:t>
            </a:fld>
            <a:endParaRPr lang="en-US" altLang="en-US"/>
          </a:p>
        </p:txBody>
      </p:sp>
    </p:spTree>
    <p:extLst>
      <p:ext uri="{BB962C8B-B14F-4D97-AF65-F5344CB8AC3E}">
        <p14:creationId xmlns:p14="http://schemas.microsoft.com/office/powerpoint/2010/main" val="3262808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6AD6B22-B254-4BC7-A67B-6422745A91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9D6F151-7BDE-42F4-BD4B-E2C2F3A89D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8629775-8F39-4FF7-95EC-9B2EFE74DE16}"/>
              </a:ext>
            </a:extLst>
          </p:cNvPr>
          <p:cNvSpPr>
            <a:spLocks noGrp="1" noChangeArrowheads="1"/>
          </p:cNvSpPr>
          <p:nvPr>
            <p:ph type="sldNum" sz="quarter" idx="12"/>
          </p:nvPr>
        </p:nvSpPr>
        <p:spPr>
          <a:ln/>
        </p:spPr>
        <p:txBody>
          <a:bodyPr/>
          <a:lstStyle>
            <a:lvl1pPr>
              <a:defRPr/>
            </a:lvl1pPr>
          </a:lstStyle>
          <a:p>
            <a:pPr>
              <a:defRPr/>
            </a:pPr>
            <a:fld id="{C4738A47-62B2-4A60-AD3B-1C5B315143C7}" type="slidenum">
              <a:rPr lang="en-US" altLang="en-US"/>
              <a:pPr>
                <a:defRPr/>
              </a:pPr>
              <a:t>‹#›</a:t>
            </a:fld>
            <a:endParaRPr lang="en-US" altLang="en-US"/>
          </a:p>
        </p:txBody>
      </p:sp>
    </p:spTree>
    <p:extLst>
      <p:ext uri="{BB962C8B-B14F-4D97-AF65-F5344CB8AC3E}">
        <p14:creationId xmlns:p14="http://schemas.microsoft.com/office/powerpoint/2010/main" val="264639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62AEB68-231C-4974-8E60-CEABDCFF4E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B91ECC3-5650-4D45-971B-8E88D9C4E7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F449A30-1C1D-4AC8-B2E0-F0E4BAE44A51}"/>
              </a:ext>
            </a:extLst>
          </p:cNvPr>
          <p:cNvSpPr>
            <a:spLocks noGrp="1" noChangeArrowheads="1"/>
          </p:cNvSpPr>
          <p:nvPr>
            <p:ph type="sldNum" sz="quarter" idx="12"/>
          </p:nvPr>
        </p:nvSpPr>
        <p:spPr>
          <a:ln/>
        </p:spPr>
        <p:txBody>
          <a:bodyPr/>
          <a:lstStyle>
            <a:lvl1pPr>
              <a:defRPr/>
            </a:lvl1pPr>
          </a:lstStyle>
          <a:p>
            <a:pPr>
              <a:defRPr/>
            </a:pPr>
            <a:fld id="{D17764BB-A1F4-4217-85A4-6760785BAE48}" type="slidenum">
              <a:rPr lang="en-US" altLang="en-US"/>
              <a:pPr>
                <a:defRPr/>
              </a:pPr>
              <a:t>‹#›</a:t>
            </a:fld>
            <a:endParaRPr lang="en-US" altLang="en-US"/>
          </a:p>
        </p:txBody>
      </p:sp>
    </p:spTree>
    <p:extLst>
      <p:ext uri="{BB962C8B-B14F-4D97-AF65-F5344CB8AC3E}">
        <p14:creationId xmlns:p14="http://schemas.microsoft.com/office/powerpoint/2010/main" val="2681176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C7507D7-5775-45BD-8D80-B3BFA8E5BF5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5D65E8-C666-426D-A067-EAA420CF27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E39F2B5-378F-49C3-BACE-6052BD3496DD}"/>
              </a:ext>
            </a:extLst>
          </p:cNvPr>
          <p:cNvSpPr>
            <a:spLocks noGrp="1" noChangeArrowheads="1"/>
          </p:cNvSpPr>
          <p:nvPr>
            <p:ph type="sldNum" sz="quarter" idx="12"/>
          </p:nvPr>
        </p:nvSpPr>
        <p:spPr>
          <a:ln/>
        </p:spPr>
        <p:txBody>
          <a:bodyPr/>
          <a:lstStyle>
            <a:lvl1pPr>
              <a:defRPr/>
            </a:lvl1pPr>
          </a:lstStyle>
          <a:p>
            <a:pPr>
              <a:defRPr/>
            </a:pPr>
            <a:fld id="{8EC40207-AD64-4B03-9A9B-BAFF07152A8C}" type="slidenum">
              <a:rPr lang="en-US" altLang="en-US"/>
              <a:pPr>
                <a:defRPr/>
              </a:pPr>
              <a:t>‹#›</a:t>
            </a:fld>
            <a:endParaRPr lang="en-US" altLang="en-US"/>
          </a:p>
        </p:txBody>
      </p:sp>
    </p:spTree>
    <p:extLst>
      <p:ext uri="{BB962C8B-B14F-4D97-AF65-F5344CB8AC3E}">
        <p14:creationId xmlns:p14="http://schemas.microsoft.com/office/powerpoint/2010/main" val="2249111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94D0193-7EA2-48BE-885F-292765ACC55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0014E65-711D-48DE-8AAC-AA9EED3B75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3617E3D-E34E-4B62-93F4-0D853D152819}"/>
              </a:ext>
            </a:extLst>
          </p:cNvPr>
          <p:cNvSpPr>
            <a:spLocks noGrp="1" noChangeArrowheads="1"/>
          </p:cNvSpPr>
          <p:nvPr>
            <p:ph type="sldNum" sz="quarter" idx="12"/>
          </p:nvPr>
        </p:nvSpPr>
        <p:spPr>
          <a:ln/>
        </p:spPr>
        <p:txBody>
          <a:bodyPr/>
          <a:lstStyle>
            <a:lvl1pPr>
              <a:defRPr/>
            </a:lvl1pPr>
          </a:lstStyle>
          <a:p>
            <a:pPr>
              <a:defRPr/>
            </a:pPr>
            <a:fld id="{30D968AB-383C-4F69-A45D-6F4775B449CE}" type="slidenum">
              <a:rPr lang="en-US" altLang="en-US"/>
              <a:pPr>
                <a:defRPr/>
              </a:pPr>
              <a:t>‹#›</a:t>
            </a:fld>
            <a:endParaRPr lang="en-US" altLang="en-US"/>
          </a:p>
        </p:txBody>
      </p:sp>
    </p:spTree>
    <p:extLst>
      <p:ext uri="{BB962C8B-B14F-4D97-AF65-F5344CB8AC3E}">
        <p14:creationId xmlns:p14="http://schemas.microsoft.com/office/powerpoint/2010/main" val="907809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2E650DD-7DC7-434A-8732-7E074BAA65E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4EF7756-9F85-4747-8DA1-6914882178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893801E-3333-4CF5-BF88-4A6570C34997}"/>
              </a:ext>
            </a:extLst>
          </p:cNvPr>
          <p:cNvSpPr>
            <a:spLocks noGrp="1" noChangeArrowheads="1"/>
          </p:cNvSpPr>
          <p:nvPr>
            <p:ph type="sldNum" sz="quarter" idx="12"/>
          </p:nvPr>
        </p:nvSpPr>
        <p:spPr>
          <a:ln/>
        </p:spPr>
        <p:txBody>
          <a:bodyPr/>
          <a:lstStyle>
            <a:lvl1pPr>
              <a:defRPr/>
            </a:lvl1pPr>
          </a:lstStyle>
          <a:p>
            <a:pPr>
              <a:defRPr/>
            </a:pPr>
            <a:fld id="{BC47592A-6DE0-4F12-8A16-E118956A041C}" type="slidenum">
              <a:rPr lang="en-US" altLang="en-US"/>
              <a:pPr>
                <a:defRPr/>
              </a:pPr>
              <a:t>‹#›</a:t>
            </a:fld>
            <a:endParaRPr lang="en-US" altLang="en-US"/>
          </a:p>
        </p:txBody>
      </p:sp>
    </p:spTree>
    <p:extLst>
      <p:ext uri="{BB962C8B-B14F-4D97-AF65-F5344CB8AC3E}">
        <p14:creationId xmlns:p14="http://schemas.microsoft.com/office/powerpoint/2010/main" val="4003330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66A5B42-075B-4BD6-AC77-C7B4130E3F5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C2EFAE5-E904-4B9F-8DA3-B1880AFD18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82CAAB6-9B95-4F57-8E4A-2EAD0A571A67}"/>
              </a:ext>
            </a:extLst>
          </p:cNvPr>
          <p:cNvSpPr>
            <a:spLocks noGrp="1" noChangeArrowheads="1"/>
          </p:cNvSpPr>
          <p:nvPr>
            <p:ph type="sldNum" sz="quarter" idx="12"/>
          </p:nvPr>
        </p:nvSpPr>
        <p:spPr>
          <a:ln/>
        </p:spPr>
        <p:txBody>
          <a:bodyPr/>
          <a:lstStyle>
            <a:lvl1pPr>
              <a:defRPr/>
            </a:lvl1pPr>
          </a:lstStyle>
          <a:p>
            <a:pPr>
              <a:defRPr/>
            </a:pPr>
            <a:fld id="{EA333CC9-C24C-4864-8403-4E2B64CFDFF7}" type="slidenum">
              <a:rPr lang="en-US" altLang="en-US"/>
              <a:pPr>
                <a:defRPr/>
              </a:pPr>
              <a:t>‹#›</a:t>
            </a:fld>
            <a:endParaRPr lang="en-US" altLang="en-US"/>
          </a:p>
        </p:txBody>
      </p:sp>
    </p:spTree>
    <p:extLst>
      <p:ext uri="{BB962C8B-B14F-4D97-AF65-F5344CB8AC3E}">
        <p14:creationId xmlns:p14="http://schemas.microsoft.com/office/powerpoint/2010/main" val="3324696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6C1B40C-77B2-483C-8D5A-C774C639AC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FE3D417-5A66-4B5A-8AC9-1634EC6DCA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DF93469-ACAE-46DD-B8CD-DFA8251A03DB}"/>
              </a:ext>
            </a:extLst>
          </p:cNvPr>
          <p:cNvSpPr>
            <a:spLocks noGrp="1" noChangeArrowheads="1"/>
          </p:cNvSpPr>
          <p:nvPr>
            <p:ph type="sldNum" sz="quarter" idx="12"/>
          </p:nvPr>
        </p:nvSpPr>
        <p:spPr>
          <a:ln/>
        </p:spPr>
        <p:txBody>
          <a:bodyPr/>
          <a:lstStyle>
            <a:lvl1pPr>
              <a:defRPr/>
            </a:lvl1pPr>
          </a:lstStyle>
          <a:p>
            <a:pPr>
              <a:defRPr/>
            </a:pPr>
            <a:fld id="{D6F53B00-ED84-4B24-8209-5712CC88EDF3}" type="slidenum">
              <a:rPr lang="en-US" altLang="en-US"/>
              <a:pPr>
                <a:defRPr/>
              </a:pPr>
              <a:t>‹#›</a:t>
            </a:fld>
            <a:endParaRPr lang="en-US" altLang="en-US"/>
          </a:p>
        </p:txBody>
      </p:sp>
    </p:spTree>
    <p:extLst>
      <p:ext uri="{BB962C8B-B14F-4D97-AF65-F5344CB8AC3E}">
        <p14:creationId xmlns:p14="http://schemas.microsoft.com/office/powerpoint/2010/main" val="409179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2899617-75A5-4090-B1CB-8BB8BF34151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FD4D82B-88B8-4F3A-968B-24C3C5B8A29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BB31242-1848-41A1-9114-522CD265D430}"/>
              </a:ext>
            </a:extLst>
          </p:cNvPr>
          <p:cNvSpPr>
            <a:spLocks noGrp="1"/>
          </p:cNvSpPr>
          <p:nvPr>
            <p:ph type="sldNum" sz="quarter" idx="12"/>
          </p:nvPr>
        </p:nvSpPr>
        <p:spPr/>
        <p:txBody>
          <a:bodyPr/>
          <a:lstStyle>
            <a:lvl1pPr>
              <a:defRPr/>
            </a:lvl1pPr>
          </a:lstStyle>
          <a:p>
            <a:pPr>
              <a:defRPr/>
            </a:pPr>
            <a:fld id="{17A6C587-5BFB-4DA8-984D-B68FB021F8B1}" type="slidenum">
              <a:rPr lang="en-US" altLang="en-US"/>
              <a:pPr>
                <a:defRPr/>
              </a:pPr>
              <a:t>‹#›</a:t>
            </a:fld>
            <a:endParaRPr lang="en-US" altLang="en-US"/>
          </a:p>
        </p:txBody>
      </p:sp>
    </p:spTree>
    <p:extLst>
      <p:ext uri="{BB962C8B-B14F-4D97-AF65-F5344CB8AC3E}">
        <p14:creationId xmlns:p14="http://schemas.microsoft.com/office/powerpoint/2010/main" val="2423204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0C8E1D9-C9A0-43B5-8C56-5BB8F9C212E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945D600-EE83-413E-92CC-089C2F1606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F6A8B0B-9AF9-4873-83D1-67411BF4B2DC}"/>
              </a:ext>
            </a:extLst>
          </p:cNvPr>
          <p:cNvSpPr>
            <a:spLocks noGrp="1" noChangeArrowheads="1"/>
          </p:cNvSpPr>
          <p:nvPr>
            <p:ph type="sldNum" sz="quarter" idx="12"/>
          </p:nvPr>
        </p:nvSpPr>
        <p:spPr>
          <a:ln/>
        </p:spPr>
        <p:txBody>
          <a:bodyPr/>
          <a:lstStyle>
            <a:lvl1pPr>
              <a:defRPr/>
            </a:lvl1pPr>
          </a:lstStyle>
          <a:p>
            <a:pPr>
              <a:defRPr/>
            </a:pPr>
            <a:fld id="{FA7772DD-1E72-4AB8-8D37-113EFE2E3914}" type="slidenum">
              <a:rPr lang="en-US" altLang="en-US"/>
              <a:pPr>
                <a:defRPr/>
              </a:pPr>
              <a:t>‹#›</a:t>
            </a:fld>
            <a:endParaRPr lang="en-US" altLang="en-US"/>
          </a:p>
        </p:txBody>
      </p:sp>
    </p:spTree>
    <p:extLst>
      <p:ext uri="{BB962C8B-B14F-4D97-AF65-F5344CB8AC3E}">
        <p14:creationId xmlns:p14="http://schemas.microsoft.com/office/powerpoint/2010/main" val="2434881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D830954-2ED2-4B0A-B9C8-96D22474E7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84BA0EB-A3BD-4A9C-8D1A-374F134F43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EF2893-4799-4472-870E-58C8AB2B34FF}"/>
              </a:ext>
            </a:extLst>
          </p:cNvPr>
          <p:cNvSpPr>
            <a:spLocks noGrp="1" noChangeArrowheads="1"/>
          </p:cNvSpPr>
          <p:nvPr>
            <p:ph type="sldNum" sz="quarter" idx="12"/>
          </p:nvPr>
        </p:nvSpPr>
        <p:spPr>
          <a:ln/>
        </p:spPr>
        <p:txBody>
          <a:bodyPr/>
          <a:lstStyle>
            <a:lvl1pPr>
              <a:defRPr/>
            </a:lvl1pPr>
          </a:lstStyle>
          <a:p>
            <a:pPr>
              <a:defRPr/>
            </a:pPr>
            <a:fld id="{796318C2-E1D3-42A4-A11C-6F1952D09D75}" type="slidenum">
              <a:rPr lang="en-US" altLang="en-US"/>
              <a:pPr>
                <a:defRPr/>
              </a:pPr>
              <a:t>‹#›</a:t>
            </a:fld>
            <a:endParaRPr lang="en-US" altLang="en-US"/>
          </a:p>
        </p:txBody>
      </p:sp>
    </p:spTree>
    <p:extLst>
      <p:ext uri="{BB962C8B-B14F-4D97-AF65-F5344CB8AC3E}">
        <p14:creationId xmlns:p14="http://schemas.microsoft.com/office/powerpoint/2010/main" val="1696945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269E2DC-05D0-412B-8EEC-8B4F8505397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5DA1C4-9E15-4BBD-865F-9FFE2064EC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A75574-A43B-4731-AADF-E9D2D4AD78ED}"/>
              </a:ext>
            </a:extLst>
          </p:cNvPr>
          <p:cNvSpPr>
            <a:spLocks noGrp="1" noChangeArrowheads="1"/>
          </p:cNvSpPr>
          <p:nvPr>
            <p:ph type="sldNum" sz="quarter" idx="12"/>
          </p:nvPr>
        </p:nvSpPr>
        <p:spPr>
          <a:ln/>
        </p:spPr>
        <p:txBody>
          <a:bodyPr/>
          <a:lstStyle>
            <a:lvl1pPr>
              <a:defRPr/>
            </a:lvl1pPr>
          </a:lstStyle>
          <a:p>
            <a:pPr>
              <a:defRPr/>
            </a:pPr>
            <a:fld id="{046A58DF-E845-4AAE-9CBE-05757FD31F15}" type="slidenum">
              <a:rPr lang="en-US" altLang="en-US"/>
              <a:pPr>
                <a:defRPr/>
              </a:pPr>
              <a:t>‹#›</a:t>
            </a:fld>
            <a:endParaRPr lang="en-US" altLang="en-US"/>
          </a:p>
        </p:txBody>
      </p:sp>
    </p:spTree>
    <p:extLst>
      <p:ext uri="{BB962C8B-B14F-4D97-AF65-F5344CB8AC3E}">
        <p14:creationId xmlns:p14="http://schemas.microsoft.com/office/powerpoint/2010/main" val="396556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9006F4-A573-4EA0-98CB-566A23A23AE3}"/>
              </a:ext>
            </a:extLst>
          </p:cNvPr>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10">
            <a:extLst>
              <a:ext uri="{FF2B5EF4-FFF2-40B4-BE49-F238E27FC236}">
                <a16:creationId xmlns:a16="http://schemas.microsoft.com/office/drawing/2014/main" id="{2823AA8B-0E74-4759-A48F-FB07E14283B4}"/>
              </a:ext>
            </a:extLst>
          </p:cNvPr>
          <p:cNvGrpSpPr>
            <a:grpSpLocks noChangeAspect="1"/>
          </p:cNvGrpSpPr>
          <p:nvPr/>
        </p:nvGrpSpPr>
        <p:grpSpPr bwMode="auto">
          <a:xfrm>
            <a:off x="633413" y="2430463"/>
            <a:ext cx="914400" cy="914400"/>
            <a:chOff x="9685338" y="4460675"/>
            <a:chExt cx="1080904" cy="1080902"/>
          </a:xfrm>
        </p:grpSpPr>
        <p:sp>
          <p:nvSpPr>
            <p:cNvPr id="6" name="Oval 5">
              <a:extLst>
                <a:ext uri="{FF2B5EF4-FFF2-40B4-BE49-F238E27FC236}">
                  <a16:creationId xmlns:a16="http://schemas.microsoft.com/office/drawing/2014/main" id="{2CDF4A16-3221-496D-A45A-4DD69693B1DA}"/>
                </a:ext>
              </a:extLst>
            </p:cNvPr>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7" name="Oval 13">
              <a:extLst>
                <a:ext uri="{FF2B5EF4-FFF2-40B4-BE49-F238E27FC236}">
                  <a16:creationId xmlns:a16="http://schemas.microsoft.com/office/drawing/2014/main" id="{B60DDFA4-40C9-4DEB-84B7-2F19949B2FA5}"/>
                </a:ext>
              </a:extLst>
            </p:cNvPr>
            <p:cNvSpPr>
              <a:spLocks noChangeArrowheads="1"/>
            </p:cNvSpPr>
            <p:nvPr/>
          </p:nvSpPr>
          <p:spPr bwMode="auto">
            <a:xfrm>
              <a:off x="9794179" y="4569516"/>
              <a:ext cx="863222" cy="863220"/>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1625346" y="1225296"/>
            <a:ext cx="6960870" cy="3520440"/>
          </a:xfrm>
        </p:spPr>
        <p:txBody>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a:extLst>
              <a:ext uri="{FF2B5EF4-FFF2-40B4-BE49-F238E27FC236}">
                <a16:creationId xmlns:a16="http://schemas.microsoft.com/office/drawing/2014/main" id="{4CD31EDB-4875-4BDD-B3B9-44FC67FE4D3A}"/>
              </a:ext>
            </a:extLst>
          </p:cNvPr>
          <p:cNvSpPr>
            <a:spLocks noGrp="1"/>
          </p:cNvSpPr>
          <p:nvPr>
            <p:ph type="dt" sz="half" idx="10"/>
          </p:nvPr>
        </p:nvSpPr>
        <p:spPr>
          <a:xfrm>
            <a:off x="6445250" y="6272213"/>
            <a:ext cx="1982788" cy="365125"/>
          </a:xfrm>
        </p:spPr>
        <p:txBody>
          <a:bodyPr/>
          <a:lstStyle>
            <a:lvl1pPr>
              <a:defRPr>
                <a:solidFill>
                  <a:schemeClr val="accent1">
                    <a:lumMod val="50000"/>
                  </a:schemeClr>
                </a:solidFill>
              </a:defRPr>
            </a:lvl1pPr>
          </a:lstStyle>
          <a:p>
            <a:pPr>
              <a:defRPr/>
            </a:pPr>
            <a:endParaRPr lang="en-US"/>
          </a:p>
        </p:txBody>
      </p:sp>
      <p:sp>
        <p:nvSpPr>
          <p:cNvPr id="9" name="Footer Placeholder 4">
            <a:extLst>
              <a:ext uri="{FF2B5EF4-FFF2-40B4-BE49-F238E27FC236}">
                <a16:creationId xmlns:a16="http://schemas.microsoft.com/office/drawing/2014/main" id="{4651D2B6-6996-4E78-BE4F-B1F2E27D0B3B}"/>
              </a:ext>
            </a:extLst>
          </p:cNvPr>
          <p:cNvSpPr>
            <a:spLocks noGrp="1"/>
          </p:cNvSpPr>
          <p:nvPr>
            <p:ph type="ftr" sz="quarter" idx="11"/>
          </p:nvPr>
        </p:nvSpPr>
        <p:spPr>
          <a:xfrm>
            <a:off x="1636713" y="6272213"/>
            <a:ext cx="4745037" cy="365125"/>
          </a:xfrm>
        </p:spPr>
        <p:txBody>
          <a:bodyPr/>
          <a:lstStyle>
            <a:lvl1pPr>
              <a:defRPr>
                <a:solidFill>
                  <a:schemeClr val="accent1">
                    <a:lumMod val="50000"/>
                  </a:schemeClr>
                </a:solidFill>
              </a:defRPr>
            </a:lvl1pPr>
          </a:lstStyle>
          <a:p>
            <a:pPr>
              <a:defRPr/>
            </a:pPr>
            <a:endParaRPr lang="en-US"/>
          </a:p>
        </p:txBody>
      </p:sp>
      <p:sp>
        <p:nvSpPr>
          <p:cNvPr id="10" name="Slide Number Placeholder 5">
            <a:extLst>
              <a:ext uri="{FF2B5EF4-FFF2-40B4-BE49-F238E27FC236}">
                <a16:creationId xmlns:a16="http://schemas.microsoft.com/office/drawing/2014/main" id="{1FD56BAA-48C1-44AF-9DE9-FA9097F87F40}"/>
              </a:ext>
            </a:extLst>
          </p:cNvPr>
          <p:cNvSpPr>
            <a:spLocks noGrp="1"/>
          </p:cNvSpPr>
          <p:nvPr>
            <p:ph type="sldNum" sz="quarter" idx="12"/>
          </p:nvPr>
        </p:nvSpPr>
        <p:spPr>
          <a:xfrm>
            <a:off x="646113" y="2508250"/>
            <a:ext cx="890587" cy="720725"/>
          </a:xfrm>
        </p:spPr>
        <p:txBody>
          <a:bodyPr/>
          <a:lstStyle>
            <a:lvl1pPr>
              <a:defRPr sz="2800"/>
            </a:lvl1pPr>
          </a:lstStyle>
          <a:p>
            <a:pPr>
              <a:defRPr/>
            </a:pPr>
            <a:fld id="{D5A0A9FD-1E4D-4791-B947-048248D7FF87}" type="slidenum">
              <a:rPr lang="en-US" altLang="en-US"/>
              <a:pPr>
                <a:defRPr/>
              </a:pPr>
              <a:t>‹#›</a:t>
            </a:fld>
            <a:endParaRPr lang="en-US" altLang="en-US"/>
          </a:p>
        </p:txBody>
      </p:sp>
    </p:spTree>
    <p:extLst>
      <p:ext uri="{BB962C8B-B14F-4D97-AF65-F5344CB8AC3E}">
        <p14:creationId xmlns:p14="http://schemas.microsoft.com/office/powerpoint/2010/main" val="129108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60438F1-C24C-42DE-8584-54B086522F1E}"/>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B3F3759-6FA3-400B-BBBB-9E7EB8DFC93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64ABB6B-80AD-4E0D-9FD9-A0ECA80252A2}"/>
              </a:ext>
            </a:extLst>
          </p:cNvPr>
          <p:cNvSpPr>
            <a:spLocks noGrp="1"/>
          </p:cNvSpPr>
          <p:nvPr>
            <p:ph type="sldNum" sz="quarter" idx="12"/>
          </p:nvPr>
        </p:nvSpPr>
        <p:spPr/>
        <p:txBody>
          <a:bodyPr/>
          <a:lstStyle>
            <a:lvl1pPr>
              <a:defRPr/>
            </a:lvl1pPr>
          </a:lstStyle>
          <a:p>
            <a:pPr>
              <a:defRPr/>
            </a:pPr>
            <a:fld id="{AAA234D4-AC52-4058-82E8-1DC4F867BFD4}" type="slidenum">
              <a:rPr lang="en-US" altLang="en-US"/>
              <a:pPr>
                <a:defRPr/>
              </a:pPr>
              <a:t>‹#›</a:t>
            </a:fld>
            <a:endParaRPr lang="en-US" altLang="en-US"/>
          </a:p>
        </p:txBody>
      </p:sp>
    </p:spTree>
    <p:extLst>
      <p:ext uri="{BB962C8B-B14F-4D97-AF65-F5344CB8AC3E}">
        <p14:creationId xmlns:p14="http://schemas.microsoft.com/office/powerpoint/2010/main" val="261501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4D874DF-6A8D-495F-BB7D-E3B9B1D285FC}"/>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EAB02DFB-4895-418E-84B2-01DB0D19815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D3E362B-2ACB-4682-B9ED-EB9C3A57817E}"/>
              </a:ext>
            </a:extLst>
          </p:cNvPr>
          <p:cNvSpPr>
            <a:spLocks noGrp="1"/>
          </p:cNvSpPr>
          <p:nvPr>
            <p:ph type="sldNum" sz="quarter" idx="12"/>
          </p:nvPr>
        </p:nvSpPr>
        <p:spPr/>
        <p:txBody>
          <a:bodyPr/>
          <a:lstStyle>
            <a:lvl1pPr>
              <a:defRPr/>
            </a:lvl1pPr>
          </a:lstStyle>
          <a:p>
            <a:pPr>
              <a:defRPr/>
            </a:pPr>
            <a:fld id="{72D96B76-B3DB-4A14-9194-B137B957AB01}" type="slidenum">
              <a:rPr lang="en-US" altLang="en-US"/>
              <a:pPr>
                <a:defRPr/>
              </a:pPr>
              <a:t>‹#›</a:t>
            </a:fld>
            <a:endParaRPr lang="en-US" altLang="en-US"/>
          </a:p>
        </p:txBody>
      </p:sp>
    </p:spTree>
    <p:extLst>
      <p:ext uri="{BB962C8B-B14F-4D97-AF65-F5344CB8AC3E}">
        <p14:creationId xmlns:p14="http://schemas.microsoft.com/office/powerpoint/2010/main" val="401233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CB2D285-67EC-4B13-BD80-CDF2FA90C14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D7B2435D-3D2A-4A57-8A81-0199204A9D4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A5E9A89-E670-4FC0-B96E-D6E3BE01B853}"/>
              </a:ext>
            </a:extLst>
          </p:cNvPr>
          <p:cNvSpPr>
            <a:spLocks noGrp="1"/>
          </p:cNvSpPr>
          <p:nvPr>
            <p:ph type="sldNum" sz="quarter" idx="12"/>
          </p:nvPr>
        </p:nvSpPr>
        <p:spPr/>
        <p:txBody>
          <a:bodyPr/>
          <a:lstStyle>
            <a:lvl1pPr>
              <a:defRPr/>
            </a:lvl1pPr>
          </a:lstStyle>
          <a:p>
            <a:pPr>
              <a:defRPr/>
            </a:pPr>
            <a:fld id="{EFFD6FD5-1024-439D-9705-6B0D3C921483}" type="slidenum">
              <a:rPr lang="en-US" altLang="en-US"/>
              <a:pPr>
                <a:defRPr/>
              </a:pPr>
              <a:t>‹#›</a:t>
            </a:fld>
            <a:endParaRPr lang="en-US" altLang="en-US"/>
          </a:p>
        </p:txBody>
      </p:sp>
    </p:spTree>
    <p:extLst>
      <p:ext uri="{BB962C8B-B14F-4D97-AF65-F5344CB8AC3E}">
        <p14:creationId xmlns:p14="http://schemas.microsoft.com/office/powerpoint/2010/main" val="384104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4371CED-E151-4EC0-ACF7-104ECE87DE7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C11A7B11-4CE0-4A49-BDF2-5727F2E1298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0025331-387A-4155-A127-063F905836EB}"/>
              </a:ext>
            </a:extLst>
          </p:cNvPr>
          <p:cNvSpPr>
            <a:spLocks noGrp="1"/>
          </p:cNvSpPr>
          <p:nvPr>
            <p:ph type="sldNum" sz="quarter" idx="12"/>
          </p:nvPr>
        </p:nvSpPr>
        <p:spPr/>
        <p:txBody>
          <a:bodyPr/>
          <a:lstStyle>
            <a:lvl1pPr>
              <a:defRPr/>
            </a:lvl1pPr>
          </a:lstStyle>
          <a:p>
            <a:pPr>
              <a:defRPr/>
            </a:pPr>
            <a:fld id="{EE2C512C-C9C1-450B-8FB8-7266DFFEA045}" type="slidenum">
              <a:rPr lang="en-US" altLang="en-US"/>
              <a:pPr>
                <a:defRPr/>
              </a:pPr>
              <a:t>‹#›</a:t>
            </a:fld>
            <a:endParaRPr lang="en-US" altLang="en-US"/>
          </a:p>
        </p:txBody>
      </p:sp>
    </p:spTree>
    <p:extLst>
      <p:ext uri="{BB962C8B-B14F-4D97-AF65-F5344CB8AC3E}">
        <p14:creationId xmlns:p14="http://schemas.microsoft.com/office/powerpoint/2010/main" val="7142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3060C8-3465-42E0-865C-539AFE815C3A}"/>
              </a:ext>
            </a:extLst>
          </p:cNvPr>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a:extLst>
              <a:ext uri="{FF2B5EF4-FFF2-40B4-BE49-F238E27FC236}">
                <a16:creationId xmlns:a16="http://schemas.microsoft.com/office/drawing/2014/main" id="{C9767949-1DB4-49EA-9CF3-E59E0CF508B5}"/>
              </a:ext>
            </a:extLst>
          </p:cNvPr>
          <p:cNvGrpSpPr>
            <a:grpSpLocks/>
          </p:cNvGrpSpPr>
          <p:nvPr/>
        </p:nvGrpSpPr>
        <p:grpSpPr bwMode="auto">
          <a:xfrm>
            <a:off x="8523288" y="6254750"/>
            <a:ext cx="392112" cy="393700"/>
            <a:chOff x="8532189" y="5068824"/>
            <a:chExt cx="393192" cy="393192"/>
          </a:xfrm>
        </p:grpSpPr>
        <p:sp>
          <p:nvSpPr>
            <p:cNvPr id="7" name="Oval 6">
              <a:extLst>
                <a:ext uri="{FF2B5EF4-FFF2-40B4-BE49-F238E27FC236}">
                  <a16:creationId xmlns:a16="http://schemas.microsoft.com/office/drawing/2014/main" id="{8CD02894-D6F9-4B48-AE29-8386DBC6CFA0}"/>
                </a:ext>
              </a:extLst>
            </p:cNvPr>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8" name="Oval 13">
              <a:extLst>
                <a:ext uri="{FF2B5EF4-FFF2-40B4-BE49-F238E27FC236}">
                  <a16:creationId xmlns:a16="http://schemas.microsoft.com/office/drawing/2014/main" id="{A0B2E1EC-8313-480E-8740-830F5DD24C03}"/>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6412230" y="685800"/>
            <a:ext cx="2400300" cy="1737360"/>
          </a:xfrm>
        </p:spPr>
        <p:txBody>
          <a:bodyPr anchor="b"/>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8">
            <a:extLst>
              <a:ext uri="{FF2B5EF4-FFF2-40B4-BE49-F238E27FC236}">
                <a16:creationId xmlns:a16="http://schemas.microsoft.com/office/drawing/2014/main" id="{DFA9297B-6AA2-4101-A27C-2AC52E0B8491}"/>
              </a:ext>
            </a:extLst>
          </p:cNvPr>
          <p:cNvSpPr>
            <a:spLocks noGrp="1"/>
          </p:cNvSpPr>
          <p:nvPr>
            <p:ph type="dt" sz="half" idx="10"/>
          </p:nvPr>
        </p:nvSpPr>
        <p:spPr/>
        <p:txBody>
          <a:bodyPr/>
          <a:lstStyle>
            <a:lvl1pPr>
              <a:defRPr/>
            </a:lvl1pPr>
          </a:lstStyle>
          <a:p>
            <a:pPr>
              <a:defRPr/>
            </a:pPr>
            <a:endParaRPr lang="en-US"/>
          </a:p>
        </p:txBody>
      </p:sp>
      <p:sp>
        <p:nvSpPr>
          <p:cNvPr id="10" name="Footer Placeholder 9">
            <a:extLst>
              <a:ext uri="{FF2B5EF4-FFF2-40B4-BE49-F238E27FC236}">
                <a16:creationId xmlns:a16="http://schemas.microsoft.com/office/drawing/2014/main" id="{2ACE8874-64B4-44BF-9AC2-DD49FF533253}"/>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10">
            <a:extLst>
              <a:ext uri="{FF2B5EF4-FFF2-40B4-BE49-F238E27FC236}">
                <a16:creationId xmlns:a16="http://schemas.microsoft.com/office/drawing/2014/main" id="{4E79E8B5-3600-4F09-86A2-C394664DEA38}"/>
              </a:ext>
            </a:extLst>
          </p:cNvPr>
          <p:cNvSpPr>
            <a:spLocks noGrp="1"/>
          </p:cNvSpPr>
          <p:nvPr>
            <p:ph type="sldNum" sz="quarter" idx="12"/>
          </p:nvPr>
        </p:nvSpPr>
        <p:spPr/>
        <p:txBody>
          <a:bodyPr/>
          <a:lstStyle>
            <a:lvl1pPr>
              <a:defRPr/>
            </a:lvl1pPr>
          </a:lstStyle>
          <a:p>
            <a:pPr>
              <a:defRPr/>
            </a:pPr>
            <a:fld id="{6A783C99-C7D6-4A0F-83DB-11795D2B9576}" type="slidenum">
              <a:rPr lang="en-US" altLang="en-US"/>
              <a:pPr>
                <a:defRPr/>
              </a:pPr>
              <a:t>‹#›</a:t>
            </a:fld>
            <a:endParaRPr lang="en-US" altLang="en-US"/>
          </a:p>
        </p:txBody>
      </p:sp>
    </p:spTree>
    <p:extLst>
      <p:ext uri="{BB962C8B-B14F-4D97-AF65-F5344CB8AC3E}">
        <p14:creationId xmlns:p14="http://schemas.microsoft.com/office/powerpoint/2010/main" val="161870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49A6A3-28DE-4266-8345-6E818B81E6DE}"/>
              </a:ext>
            </a:extLst>
          </p:cNvPr>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a:extLst>
              <a:ext uri="{FF2B5EF4-FFF2-40B4-BE49-F238E27FC236}">
                <a16:creationId xmlns:a16="http://schemas.microsoft.com/office/drawing/2014/main" id="{4A2E983C-2530-4335-8B13-F412D9EF0315}"/>
              </a:ext>
            </a:extLst>
          </p:cNvPr>
          <p:cNvGrpSpPr>
            <a:grpSpLocks/>
          </p:cNvGrpSpPr>
          <p:nvPr/>
        </p:nvGrpSpPr>
        <p:grpSpPr bwMode="auto">
          <a:xfrm>
            <a:off x="8523288" y="6254750"/>
            <a:ext cx="392112" cy="393700"/>
            <a:chOff x="8532189" y="5068824"/>
            <a:chExt cx="393192" cy="393192"/>
          </a:xfrm>
        </p:grpSpPr>
        <p:sp>
          <p:nvSpPr>
            <p:cNvPr id="7" name="Oval 6">
              <a:extLst>
                <a:ext uri="{FF2B5EF4-FFF2-40B4-BE49-F238E27FC236}">
                  <a16:creationId xmlns:a16="http://schemas.microsoft.com/office/drawing/2014/main" id="{88A6B8A5-D9F4-4952-B7B3-8298475BAE4B}"/>
                </a:ext>
              </a:extLst>
            </p:cNvPr>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8" name="Oval 13">
              <a:extLst>
                <a:ext uri="{FF2B5EF4-FFF2-40B4-BE49-F238E27FC236}">
                  <a16:creationId xmlns:a16="http://schemas.microsoft.com/office/drawing/2014/main" id="{C13EA66B-8D82-4953-9666-5689BA9CFCEA}"/>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6412230" y="685800"/>
            <a:ext cx="2400300" cy="1737360"/>
          </a:xfrm>
        </p:spPr>
        <p:txBody>
          <a:bodyPr anchor="b"/>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7">
            <a:extLst>
              <a:ext uri="{FF2B5EF4-FFF2-40B4-BE49-F238E27FC236}">
                <a16:creationId xmlns:a16="http://schemas.microsoft.com/office/drawing/2014/main" id="{86AC2067-CD20-4334-BFBA-7BBAC6F111B5}"/>
              </a:ext>
            </a:extLst>
          </p:cNvPr>
          <p:cNvSpPr>
            <a:spLocks noGrp="1"/>
          </p:cNvSpPr>
          <p:nvPr>
            <p:ph type="dt" sz="half" idx="10"/>
          </p:nvPr>
        </p:nvSpPr>
        <p:spPr/>
        <p:txBody>
          <a:bodyPr/>
          <a:lstStyle>
            <a:lvl1pPr>
              <a:defRPr/>
            </a:lvl1pPr>
          </a:lstStyle>
          <a:p>
            <a:pPr>
              <a:defRPr/>
            </a:pPr>
            <a:endParaRPr lang="en-US"/>
          </a:p>
        </p:txBody>
      </p:sp>
      <p:sp>
        <p:nvSpPr>
          <p:cNvPr id="10" name="Slide Number Placeholder 9">
            <a:extLst>
              <a:ext uri="{FF2B5EF4-FFF2-40B4-BE49-F238E27FC236}">
                <a16:creationId xmlns:a16="http://schemas.microsoft.com/office/drawing/2014/main" id="{F23867DC-5FC7-4FE2-B7DF-36127DCE6624}"/>
              </a:ext>
            </a:extLst>
          </p:cNvPr>
          <p:cNvSpPr>
            <a:spLocks noGrp="1"/>
          </p:cNvSpPr>
          <p:nvPr>
            <p:ph type="sldNum" sz="quarter" idx="11"/>
          </p:nvPr>
        </p:nvSpPr>
        <p:spPr/>
        <p:txBody>
          <a:bodyPr/>
          <a:lstStyle>
            <a:lvl1pPr>
              <a:defRPr/>
            </a:lvl1pPr>
          </a:lstStyle>
          <a:p>
            <a:pPr>
              <a:defRPr/>
            </a:pPr>
            <a:fld id="{DA4FFF76-4BD2-47F4-B725-F90626D0AC5B}" type="slidenum">
              <a:rPr lang="en-US" altLang="en-US"/>
              <a:pPr>
                <a:defRPr/>
              </a:pPr>
              <a:t>‹#›</a:t>
            </a:fld>
            <a:endParaRPr lang="en-US" altLang="en-US"/>
          </a:p>
        </p:txBody>
      </p:sp>
    </p:spTree>
    <p:extLst>
      <p:ext uri="{BB962C8B-B14F-4D97-AF65-F5344CB8AC3E}">
        <p14:creationId xmlns:p14="http://schemas.microsoft.com/office/powerpoint/2010/main" val="417424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
            <a:extLst>
              <a:ext uri="{FF2B5EF4-FFF2-40B4-BE49-F238E27FC236}">
                <a16:creationId xmlns:a16="http://schemas.microsoft.com/office/drawing/2014/main" id="{B8960BFF-EE56-47E3-9455-732B65943D4C}"/>
              </a:ext>
            </a:extLst>
          </p:cNvPr>
          <p:cNvGrpSpPr>
            <a:grpSpLocks/>
          </p:cNvGrpSpPr>
          <p:nvPr/>
        </p:nvGrpSpPr>
        <p:grpSpPr bwMode="auto">
          <a:xfrm>
            <a:off x="8523288" y="6254750"/>
            <a:ext cx="392112" cy="393700"/>
            <a:chOff x="8532189" y="5068824"/>
            <a:chExt cx="393192" cy="393192"/>
          </a:xfrm>
        </p:grpSpPr>
        <p:sp>
          <p:nvSpPr>
            <p:cNvPr id="8" name="Oval 7">
              <a:extLst>
                <a:ext uri="{FF2B5EF4-FFF2-40B4-BE49-F238E27FC236}">
                  <a16:creationId xmlns:a16="http://schemas.microsoft.com/office/drawing/2014/main" id="{2B9960A2-A66B-4AD3-961C-85CDFC1678D4}"/>
                </a:ext>
              </a:extLst>
            </p:cNvPr>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035" name="Oval 8">
              <a:extLst>
                <a:ext uri="{FF2B5EF4-FFF2-40B4-BE49-F238E27FC236}">
                  <a16:creationId xmlns:a16="http://schemas.microsoft.com/office/drawing/2014/main" id="{1E6B5D1A-CCC7-4C5C-B2DF-2BA5F44E0F9E}"/>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Placeholder 1">
            <a:extLst>
              <a:ext uri="{FF2B5EF4-FFF2-40B4-BE49-F238E27FC236}">
                <a16:creationId xmlns:a16="http://schemas.microsoft.com/office/drawing/2014/main" id="{30717CAE-8BC1-4FA6-8AA9-9FE9466C738B}"/>
              </a:ext>
            </a:extLst>
          </p:cNvPr>
          <p:cNvSpPr>
            <a:spLocks noGrp="1"/>
          </p:cNvSpPr>
          <p:nvPr>
            <p:ph type="title"/>
          </p:nvPr>
        </p:nvSpPr>
        <p:spPr>
          <a:xfrm>
            <a:off x="685800" y="484188"/>
            <a:ext cx="7772400" cy="16097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A8CB43FF-D1A0-4F7E-B338-7AC805276F5D}"/>
              </a:ext>
            </a:extLst>
          </p:cNvPr>
          <p:cNvSpPr>
            <a:spLocks noGrp="1" noChangeArrowheads="1"/>
          </p:cNvSpPr>
          <p:nvPr>
            <p:ph type="body" idx="1"/>
          </p:nvPr>
        </p:nvSpPr>
        <p:spPr bwMode="auto">
          <a:xfrm>
            <a:off x="685800" y="2120900"/>
            <a:ext cx="77724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B5EDA6A-7B14-479E-8CD3-60CA65425F57}"/>
              </a:ext>
            </a:extLst>
          </p:cNvPr>
          <p:cNvSpPr>
            <a:spLocks noGrp="1"/>
          </p:cNvSpPr>
          <p:nvPr>
            <p:ph type="dt" sz="half" idx="2"/>
          </p:nvPr>
        </p:nvSpPr>
        <p:spPr>
          <a:xfrm>
            <a:off x="5992813" y="6272213"/>
            <a:ext cx="2454275" cy="365125"/>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accent1">
                    <a:lumMod val="50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7B8410BB-103E-455B-ABE4-DC1C05DC1CCF}"/>
              </a:ext>
            </a:extLst>
          </p:cNvPr>
          <p:cNvSpPr>
            <a:spLocks noGrp="1"/>
          </p:cNvSpPr>
          <p:nvPr>
            <p:ph type="ftr" sz="quarter" idx="3"/>
          </p:nvPr>
        </p:nvSpPr>
        <p:spPr>
          <a:xfrm>
            <a:off x="685800" y="6272213"/>
            <a:ext cx="4745038"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accent1">
                    <a:lumMod val="50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9ECF8A7-5A7C-44AC-85D1-817E472ABE54}"/>
              </a:ext>
            </a:extLst>
          </p:cNvPr>
          <p:cNvSpPr>
            <a:spLocks noGrp="1"/>
          </p:cNvSpPr>
          <p:nvPr>
            <p:ph type="sldNum" sz="quarter" idx="4"/>
          </p:nvPr>
        </p:nvSpPr>
        <p:spPr>
          <a:xfrm>
            <a:off x="8483600" y="6272213"/>
            <a:ext cx="479425" cy="365125"/>
          </a:xfrm>
          <a:prstGeom prst="rect">
            <a:avLst/>
          </a:prstGeom>
        </p:spPr>
        <p:txBody>
          <a:bodyPr vert="horz" lIns="91440" tIns="45720" rIns="91440" bIns="45720" rtlCol="0" anchor="ctr"/>
          <a:lstStyle>
            <a:lvl1pPr algn="ctr" eaLnBrk="1" fontAlgn="auto" hangingPunct="1">
              <a:spcBef>
                <a:spcPts val="0"/>
              </a:spcBef>
              <a:spcAft>
                <a:spcPts val="0"/>
              </a:spcAft>
              <a:defRPr sz="1100" b="1" spc="-70" baseline="0">
                <a:solidFill>
                  <a:srgbClr val="FFFFFF"/>
                </a:solidFill>
                <a:latin typeface="+mn-lt"/>
              </a:defRPr>
            </a:lvl1pPr>
          </a:lstStyle>
          <a:p>
            <a:pPr>
              <a:defRPr/>
            </a:pPr>
            <a:fld id="{4178A51B-D016-49F0-B129-55EF033ABE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05" r:id="rId1"/>
    <p:sldLayoutId id="2147483898" r:id="rId2"/>
    <p:sldLayoutId id="2147483906" r:id="rId3"/>
    <p:sldLayoutId id="2147483899" r:id="rId4"/>
    <p:sldLayoutId id="2147483900" r:id="rId5"/>
    <p:sldLayoutId id="2147483901" r:id="rId6"/>
    <p:sldLayoutId id="2147483902" r:id="rId7"/>
    <p:sldLayoutId id="2147483907" r:id="rId8"/>
    <p:sldLayoutId id="2147483908" r:id="rId9"/>
    <p:sldLayoutId id="2147483903" r:id="rId10"/>
    <p:sldLayoutId id="2147483904" r:id="rId11"/>
  </p:sldLayoutIdLst>
  <p:txStyles>
    <p:titleStyle>
      <a:lvl1pPr algn="l" rtl="0" eaLnBrk="0" fontAlgn="base" hangingPunct="0">
        <a:lnSpc>
          <a:spcPct val="90000"/>
        </a:lnSpc>
        <a:spcBef>
          <a:spcPct val="0"/>
        </a:spcBef>
        <a:spcAft>
          <a:spcPct val="0"/>
        </a:spcAft>
        <a:defRPr sz="4200" kern="1200" cap="all">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p:titleStyle>
    <p:bodyStyle>
      <a:lvl1pPr marL="182563" indent="-182563" algn="l" rtl="0" eaLnBrk="0" fontAlgn="base" hangingPunct="0">
        <a:lnSpc>
          <a:spcPct val="90000"/>
        </a:lnSpc>
        <a:spcBef>
          <a:spcPts val="1200"/>
        </a:spcBef>
        <a:spcAft>
          <a:spcPct val="0"/>
        </a:spcAft>
        <a:buClr>
          <a:srgbClr val="9E3611"/>
        </a:buClr>
        <a:buSzPct val="85000"/>
        <a:buFont typeface="Wingdings" panose="05000000000000000000" pitchFamily="2" charset="2"/>
        <a:buChar char="§"/>
        <a:defRPr sz="2000" kern="1200">
          <a:solidFill>
            <a:schemeClr val="tx1"/>
          </a:solidFill>
          <a:latin typeface="+mn-lt"/>
          <a:ea typeface="+mn-ea"/>
          <a:cs typeface="+mn-cs"/>
        </a:defRPr>
      </a:lvl1pPr>
      <a:lvl2pPr marL="45720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kern="1200">
          <a:solidFill>
            <a:schemeClr val="tx1"/>
          </a:solidFill>
          <a:latin typeface="+mn-lt"/>
          <a:ea typeface="+mn-ea"/>
          <a:cs typeface="+mn-cs"/>
        </a:defRPr>
      </a:lvl2pPr>
      <a:lvl3pPr marL="73025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3pPr>
      <a:lvl4pPr marL="1004888"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4EFDEBA-F101-46AD-A6A4-14F629BA0AC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A08E9AF-8A9B-47CB-BA75-562596EEABF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AF44722-8F38-43F7-B3C4-D406F1CCCCC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mn-ea"/>
                <a:cs typeface="+mn-cs"/>
              </a:defRPr>
            </a:lvl1pPr>
          </a:lstStyle>
          <a:p>
            <a:pPr>
              <a:defRPr/>
            </a:pPr>
            <a:endParaRPr lang="en-US"/>
          </a:p>
        </p:txBody>
      </p:sp>
      <p:sp>
        <p:nvSpPr>
          <p:cNvPr id="1029" name="Rectangle 5">
            <a:extLst>
              <a:ext uri="{FF2B5EF4-FFF2-40B4-BE49-F238E27FC236}">
                <a16:creationId xmlns:a16="http://schemas.microsoft.com/office/drawing/2014/main" id="{0AC9D504-7D4B-40E3-B0E1-06AAD95A636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5014DA8-D802-4D59-8EE9-2A5CD3B0BC78}"/>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9E5886FA-5339-4F3F-8A62-4743D8A4E439}" type="slidenum">
              <a:rPr lang="en-US" altLang="en-US"/>
              <a:pPr>
                <a:defRPr/>
              </a:pPr>
              <a:t>‹#›</a:t>
            </a:fld>
            <a:endParaRPr lang="en-US" altLang="en-US"/>
          </a:p>
        </p:txBody>
      </p:sp>
    </p:spTree>
    <p:extLst>
      <p:ext uri="{BB962C8B-B14F-4D97-AF65-F5344CB8AC3E}">
        <p14:creationId xmlns:p14="http://schemas.microsoft.com/office/powerpoint/2010/main" val="10165361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www.publicdomainpictures.net/view-image.php?image=201826&amp;picture=new-labe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fr.wikipedia.org/wiki/Fichier:RedX.sv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3D0F-4885-4BA6-B2F1-3BC898C11F24}"/>
              </a:ext>
            </a:extLst>
          </p:cNvPr>
          <p:cNvSpPr>
            <a:spLocks noGrp="1"/>
          </p:cNvSpPr>
          <p:nvPr>
            <p:ph type="ctrTitle"/>
          </p:nvPr>
        </p:nvSpPr>
        <p:spPr/>
        <p:txBody>
          <a:bodyPr/>
          <a:lstStyle/>
          <a:p>
            <a:pPr eaLnBrk="1" fontAlgn="auto" hangingPunct="1">
              <a:spcAft>
                <a:spcPts val="0"/>
              </a:spcAft>
              <a:defRPr/>
            </a:pPr>
            <a:r>
              <a:rPr lang="en-US" dirty="0"/>
              <a:t>Relational Database Design</a:t>
            </a:r>
          </a:p>
        </p:txBody>
      </p:sp>
      <p:sp>
        <p:nvSpPr>
          <p:cNvPr id="3" name="Subtitle 2">
            <a:extLst>
              <a:ext uri="{FF2B5EF4-FFF2-40B4-BE49-F238E27FC236}">
                <a16:creationId xmlns:a16="http://schemas.microsoft.com/office/drawing/2014/main" id="{C6228F93-863E-4F6E-A0B7-4C78125ED9FA}"/>
              </a:ext>
            </a:extLst>
          </p:cNvPr>
          <p:cNvSpPr>
            <a:spLocks noGrp="1"/>
          </p:cNvSpPr>
          <p:nvPr>
            <p:ph type="subTitle" idx="1"/>
          </p:nvPr>
        </p:nvSpPr>
        <p:spPr>
          <a:xfrm>
            <a:off x="801688" y="4389438"/>
            <a:ext cx="6284912" cy="1630362"/>
          </a:xfrm>
        </p:spPr>
        <p:txBody>
          <a:bodyPr rtlCol="0">
            <a:normAutofit fontScale="62500" lnSpcReduction="20000"/>
          </a:bodyPr>
          <a:lstStyle/>
          <a:p>
            <a:pPr eaLnBrk="1" fontAlgn="auto" hangingPunct="1">
              <a:lnSpc>
                <a:spcPct val="120000"/>
              </a:lnSpc>
              <a:spcBef>
                <a:spcPct val="0"/>
              </a:spcBef>
              <a:spcAft>
                <a:spcPts val="0"/>
              </a:spcAft>
              <a:buClr>
                <a:schemeClr val="accent1">
                  <a:lumMod val="75000"/>
                </a:schemeClr>
              </a:buClr>
              <a:defRPr/>
            </a:pPr>
            <a:r>
              <a:rPr lang="en-US" altLang="en-US" b="1" dirty="0">
                <a:latin typeface="Comic Sans MS" panose="030F0702030302020204" pitchFamily="66" charset="0"/>
              </a:rPr>
              <a:t>Disclaimer: </a:t>
            </a:r>
            <a:r>
              <a:rPr lang="en-US" altLang="en-US" dirty="0">
                <a:latin typeface="Comic Sans MS" panose="030F0702030302020204" pitchFamily="66" charset="0"/>
              </a:rPr>
              <a:t>Lecture notes are provided as is. They are intended for personal use by students of COMS 363 Fall 2022. They are not to be posted publicly or shared with anyone outside of this class without the instructor’s written permission.</a:t>
            </a:r>
          </a:p>
          <a:p>
            <a:pPr eaLnBrk="1" fontAlgn="auto" hangingPunct="1">
              <a:lnSpc>
                <a:spcPct val="120000"/>
              </a:lnSpc>
              <a:spcBef>
                <a:spcPct val="0"/>
              </a:spcBef>
              <a:spcAft>
                <a:spcPts val="0"/>
              </a:spcAft>
              <a:buClr>
                <a:schemeClr val="accent1">
                  <a:lumMod val="75000"/>
                </a:schemeClr>
              </a:buClr>
              <a:defRPr/>
            </a:pPr>
            <a:endParaRPr lang="en-US" altLang="en-US" sz="2000" dirty="0">
              <a:latin typeface="Comic Sans MS" panose="030F0702030302020204" pitchFamily="66" charset="0"/>
            </a:endParaRPr>
          </a:p>
          <a:p>
            <a:pPr eaLnBrk="1" fontAlgn="auto" hangingPunct="1">
              <a:lnSpc>
                <a:spcPct val="120000"/>
              </a:lnSpc>
              <a:spcBef>
                <a:spcPct val="0"/>
              </a:spcBef>
              <a:spcAft>
                <a:spcPts val="0"/>
              </a:spcAft>
              <a:buClr>
                <a:schemeClr val="accent1">
                  <a:lumMod val="75000"/>
                </a:schemeClr>
              </a:buClr>
              <a:defRPr/>
            </a:pPr>
            <a:r>
              <a:rPr lang="en-US" altLang="en-US" sz="2000" dirty="0">
                <a:latin typeface="Comic Sans MS" panose="030F0702030302020204" pitchFamily="66" charset="0"/>
              </a:rPr>
              <a:t>Reference: </a:t>
            </a:r>
          </a:p>
          <a:p>
            <a:pPr eaLnBrk="1" fontAlgn="auto" hangingPunct="1">
              <a:lnSpc>
                <a:spcPct val="120000"/>
              </a:lnSpc>
              <a:spcBef>
                <a:spcPct val="0"/>
              </a:spcBef>
              <a:spcAft>
                <a:spcPts val="0"/>
              </a:spcAft>
              <a:buClr>
                <a:schemeClr val="accent1">
                  <a:lumMod val="75000"/>
                </a:schemeClr>
              </a:buClr>
              <a:defRPr/>
            </a:pPr>
            <a:endParaRPr lang="en-US" altLang="en-US" sz="2000" dirty="0">
              <a:latin typeface="Comic Sans MS" panose="030F0702030302020204" pitchFamily="66" charset="0"/>
            </a:endParaRPr>
          </a:p>
          <a:p>
            <a:pPr marL="285750" indent="-285750" eaLnBrk="1" fontAlgn="auto" hangingPunct="1">
              <a:lnSpc>
                <a:spcPct val="120000"/>
              </a:lnSpc>
              <a:spcBef>
                <a:spcPct val="0"/>
              </a:spcBef>
              <a:spcAft>
                <a:spcPts val="0"/>
              </a:spcAft>
              <a:buClr>
                <a:schemeClr val="accent1">
                  <a:lumMod val="75000"/>
                </a:schemeClr>
              </a:buClr>
              <a:defRPr/>
            </a:pPr>
            <a:r>
              <a:rPr lang="en-US" altLang="en-US" sz="2000" dirty="0">
                <a:solidFill>
                  <a:schemeClr val="accent1"/>
                </a:solidFill>
                <a:latin typeface="Comic Sans MS" panose="030F0702030302020204" pitchFamily="66" charset="0"/>
              </a:rPr>
              <a:t>Parts of chapters 2, 3, 19  </a:t>
            </a:r>
            <a:r>
              <a:rPr lang="en-US" altLang="en-US" sz="2000" dirty="0">
                <a:latin typeface="Comic Sans MS" panose="030F0702030302020204" pitchFamily="66" charset="0"/>
              </a:rPr>
              <a:t>of Database Management Systems, 3</a:t>
            </a:r>
            <a:r>
              <a:rPr lang="en-US" altLang="en-US" sz="2000" baseline="30000" dirty="0">
                <a:latin typeface="Comic Sans MS" panose="030F0702030302020204" pitchFamily="66" charset="0"/>
              </a:rPr>
              <a:t>rd</a:t>
            </a:r>
            <a:r>
              <a:rPr lang="en-US" altLang="en-US" sz="2000" dirty="0">
                <a:latin typeface="Comic Sans MS" panose="030F0702030302020204" pitchFamily="66" charset="0"/>
              </a:rPr>
              <a:t> edition by Ramakrishnan and </a:t>
            </a:r>
            <a:r>
              <a:rPr lang="en-US" altLang="en-US" sz="2000" dirty="0" err="1">
                <a:latin typeface="Comic Sans MS" panose="030F0702030302020204" pitchFamily="66" charset="0"/>
              </a:rPr>
              <a:t>Gherke</a:t>
            </a:r>
            <a:r>
              <a:rPr lang="en-US" altLang="en-US" sz="2000" dirty="0">
                <a:latin typeface="Comic Sans MS" panose="030F0702030302020204" pitchFamily="66" charset="0"/>
              </a:rPr>
              <a:t>, McGraw-Hill </a:t>
            </a:r>
            <a:r>
              <a:rPr lang="en-US" altLang="en-US" sz="2000" dirty="0" err="1">
                <a:latin typeface="Comic Sans MS" panose="030F0702030302020204" pitchFamily="66" charset="0"/>
              </a:rPr>
              <a:t>Higer</a:t>
            </a:r>
            <a:r>
              <a:rPr lang="en-US" altLang="en-US" sz="2000" dirty="0">
                <a:latin typeface="Comic Sans MS" panose="030F0702030302020204" pitchFamily="66" charset="0"/>
              </a:rPr>
              <a:t> Education, 2003.</a:t>
            </a:r>
          </a:p>
          <a:p>
            <a:pPr eaLnBrk="1" fontAlgn="auto" hangingPunct="1">
              <a:spcAft>
                <a:spcPts val="0"/>
              </a:spcAft>
              <a:buClr>
                <a:schemeClr val="accent1">
                  <a:lumMod val="75000"/>
                </a:schemeClr>
              </a:buCl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1">
            <a:extLst>
              <a:ext uri="{FF2B5EF4-FFF2-40B4-BE49-F238E27FC236}">
                <a16:creationId xmlns:a16="http://schemas.microsoft.com/office/drawing/2014/main" id="{B051DCE8-D8CD-424A-B67E-3209709FC1C9}"/>
              </a:ext>
            </a:extLst>
          </p:cNvPr>
          <p:cNvSpPr txBox="1">
            <a:spLocks noChangeArrowheads="1"/>
          </p:cNvSpPr>
          <p:nvPr/>
        </p:nvSpPr>
        <p:spPr bwMode="auto">
          <a:xfrm>
            <a:off x="914400" y="914400"/>
            <a:ext cx="74676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fontAlgn="auto" hangingPunct="1">
              <a:spcBef>
                <a:spcPts val="0"/>
              </a:spcBef>
              <a:spcAft>
                <a:spcPts val="0"/>
              </a:spcAft>
              <a:defRPr/>
            </a:pPr>
            <a:r>
              <a:rPr lang="en-US" altLang="en-US" sz="2400" b="1" dirty="0">
                <a:solidFill>
                  <a:schemeClr val="accent1"/>
                </a:solidFill>
                <a:latin typeface="Comic Sans MS" panose="030F0702030302020204" pitchFamily="66" charset="0"/>
                <a:ea typeface="MS PGothic" panose="020B0600070205080204" pitchFamily="34" charset="-128"/>
              </a:rPr>
              <a:t>Approach 1: ER to Relational Data Model</a:t>
            </a:r>
          </a:p>
          <a:p>
            <a:pPr eaLnBrk="1" fontAlgn="auto" hangingPunct="1">
              <a:spcBef>
                <a:spcPts val="0"/>
              </a:spcBef>
              <a:spcAft>
                <a:spcPts val="0"/>
              </a:spcAft>
              <a:defRPr/>
            </a:pPr>
            <a:endParaRPr lang="en-US" altLang="en-US" sz="2000" dirty="0">
              <a:latin typeface="Comic Sans MS" panose="030F0702030302020204" pitchFamily="66" charset="0"/>
              <a:ea typeface="MS PGothic" panose="020B0600070205080204" pitchFamily="34" charset="-128"/>
            </a:endParaRPr>
          </a:p>
          <a:p>
            <a:pPr eaLnBrk="1" fontAlgn="auto" hangingPunct="1">
              <a:spcBef>
                <a:spcPts val="0"/>
              </a:spcBef>
              <a:spcAft>
                <a:spcPts val="0"/>
              </a:spcAft>
              <a:defRPr/>
            </a:pPr>
            <a:r>
              <a:rPr lang="en-US" altLang="en-US" sz="2000" dirty="0">
                <a:latin typeface="Comic Sans MS" panose="030F0702030302020204" pitchFamily="66" charset="0"/>
                <a:ea typeface="MS PGothic" panose="020B0600070205080204" pitchFamily="34" charset="-128"/>
              </a:rPr>
              <a:t>We want to keep entities and relationships in a given ER diagram and</a:t>
            </a:r>
          </a:p>
          <a:p>
            <a:pPr eaLnBrk="1" fontAlgn="auto" hangingPunct="1">
              <a:spcBef>
                <a:spcPts val="0"/>
              </a:spcBef>
              <a:spcAft>
                <a:spcPts val="0"/>
              </a:spcAft>
              <a:defRPr/>
            </a:pPr>
            <a:endParaRPr lang="en-US" altLang="en-US" sz="2000" dirty="0">
              <a:latin typeface="Comic Sans MS" panose="030F0702030302020204" pitchFamily="66" charset="0"/>
              <a:ea typeface="MS PGothic" panose="020B0600070205080204" pitchFamily="34" charset="-128"/>
            </a:endParaRP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all the constraints in the ER diagram</a:t>
            </a: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and the constraints that ER notations cannot enforce</a:t>
            </a: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and creating only necessary relations </a:t>
            </a: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and reducing redundancy</a:t>
            </a:r>
          </a:p>
          <a:p>
            <a:pPr marL="342900" indent="-342900" eaLnBrk="1" fontAlgn="auto" hangingPunct="1">
              <a:spcBef>
                <a:spcPts val="0"/>
              </a:spcBef>
              <a:spcAft>
                <a:spcPts val="0"/>
              </a:spcAft>
              <a:buFont typeface="Arial" panose="020B0604020202020204" pitchFamily="34" charset="0"/>
              <a:buChar char="•"/>
              <a:defRPr/>
            </a:pPr>
            <a:endParaRPr lang="en-US" altLang="en-US" sz="2000" dirty="0">
              <a:latin typeface="Comic Sans MS" panose="030F0702030302020204" pitchFamily="66" charset="0"/>
              <a:ea typeface="MS PGothic" panose="020B0600070205080204" pitchFamily="34" charset="-128"/>
            </a:endParaRP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These constraints are modeled using integrity constraints in the relational data model.</a:t>
            </a:r>
          </a:p>
        </p:txBody>
      </p:sp>
      <p:sp>
        <p:nvSpPr>
          <p:cNvPr id="2" name="TextBox 1">
            <a:extLst>
              <a:ext uri="{FF2B5EF4-FFF2-40B4-BE49-F238E27FC236}">
                <a16:creationId xmlns:a16="http://schemas.microsoft.com/office/drawing/2014/main" id="{BCF40AB3-F69F-44ED-9415-31515409C3E5}"/>
              </a:ext>
            </a:extLst>
          </p:cNvPr>
          <p:cNvSpPr txBox="1"/>
          <p:nvPr/>
        </p:nvSpPr>
        <p:spPr>
          <a:xfrm>
            <a:off x="2362200" y="5029200"/>
            <a:ext cx="3273525" cy="461665"/>
          </a:xfrm>
          <a:prstGeom prst="rect">
            <a:avLst/>
          </a:prstGeom>
          <a:noFill/>
        </p:spPr>
        <p:txBody>
          <a:bodyPr wrap="none" rtlCol="0">
            <a:spAutoFit/>
          </a:bodyPr>
          <a:lstStyle/>
          <a:p>
            <a:r>
              <a:rPr lang="en-US" sz="2400" dirty="0"/>
              <a:t>Let’s look at ER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90990B6-07A9-4B4B-937B-9A2A23C66DA3}"/>
              </a:ext>
            </a:extLst>
          </p:cNvPr>
          <p:cNvSpPr>
            <a:spLocks noChangeArrowheads="1"/>
          </p:cNvSpPr>
          <p:nvPr/>
        </p:nvSpPr>
        <p:spPr bwMode="auto">
          <a:xfrm>
            <a:off x="304800" y="306388"/>
            <a:ext cx="8534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chemeClr val="tx2"/>
                </a:solidFill>
                <a:latin typeface="Comic Sans MS" panose="030F0702030302020204" pitchFamily="66" charset="0"/>
                <a:ea typeface="MS PGothic" panose="020B0600070205080204" pitchFamily="34" charset="-128"/>
              </a:rPr>
              <a:t>Logical DB Design: ER to Relational</a:t>
            </a:r>
          </a:p>
        </p:txBody>
      </p:sp>
      <p:sp>
        <p:nvSpPr>
          <p:cNvPr id="23555" name="Rectangle 3">
            <a:extLst>
              <a:ext uri="{FF2B5EF4-FFF2-40B4-BE49-F238E27FC236}">
                <a16:creationId xmlns:a16="http://schemas.microsoft.com/office/drawing/2014/main" id="{26070E92-EE7F-4E79-9B58-C0267C10A8F8}"/>
              </a:ext>
            </a:extLst>
          </p:cNvPr>
          <p:cNvSpPr>
            <a:spLocks noChangeArrowheads="1"/>
          </p:cNvSpPr>
          <p:nvPr/>
        </p:nvSpPr>
        <p:spPr bwMode="auto">
          <a:xfrm>
            <a:off x="685800" y="1447800"/>
            <a:ext cx="693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Tx/>
              <a:buChar char="•"/>
            </a:pPr>
            <a:r>
              <a:rPr lang="en-US" altLang="en-US" sz="2400">
                <a:latin typeface="Comic Sans MS" panose="030F0702030302020204" pitchFamily="66" charset="0"/>
                <a:ea typeface="MS PGothic" panose="020B0600070205080204" pitchFamily="34" charset="-128"/>
              </a:rPr>
              <a:t>Translating an entity set to a relation</a:t>
            </a:r>
          </a:p>
          <a:p>
            <a:pPr eaLnBrk="1" hangingPunct="1">
              <a:spcBef>
                <a:spcPct val="20000"/>
              </a:spcBef>
              <a:buFontTx/>
              <a:buChar char="•"/>
            </a:pPr>
            <a:endParaRPr lang="en-US" altLang="en-US" sz="2400">
              <a:latin typeface="Comic Sans MS" panose="030F0702030302020204" pitchFamily="66" charset="0"/>
              <a:ea typeface="MS PGothic" panose="020B0600070205080204" pitchFamily="34" charset="-128"/>
            </a:endParaRPr>
          </a:p>
        </p:txBody>
      </p:sp>
      <p:sp>
        <p:nvSpPr>
          <p:cNvPr id="21508" name="Rectangle 4">
            <a:extLst>
              <a:ext uri="{FF2B5EF4-FFF2-40B4-BE49-F238E27FC236}">
                <a16:creationId xmlns:a16="http://schemas.microsoft.com/office/drawing/2014/main" id="{051035AE-0322-4CFE-BBAE-E2768C0E6A42}"/>
              </a:ext>
            </a:extLst>
          </p:cNvPr>
          <p:cNvSpPr>
            <a:spLocks noChangeArrowheads="1"/>
          </p:cNvSpPr>
          <p:nvPr/>
        </p:nvSpPr>
        <p:spPr bwMode="auto">
          <a:xfrm>
            <a:off x="4979988" y="2128838"/>
            <a:ext cx="386873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a:latin typeface="Comic Sans MS" panose="030F0702030302020204" pitchFamily="66" charset="0"/>
                <a:ea typeface="MS PGothic" panose="020B0600070205080204" pitchFamily="34" charset="-128"/>
              </a:rPr>
              <a:t>Employees (</a:t>
            </a:r>
            <a:r>
              <a:rPr lang="en-US" altLang="en-US" sz="2000" u="sng">
                <a:latin typeface="Comic Sans MS" panose="030F0702030302020204" pitchFamily="66" charset="0"/>
                <a:ea typeface="MS PGothic" panose="020B0600070205080204" pitchFamily="34" charset="-128"/>
              </a:rPr>
              <a:t>ssn </a:t>
            </a:r>
            <a:r>
              <a:rPr lang="en-US" altLang="en-US">
                <a:latin typeface="Comic Sans MS" panose="030F0702030302020204" pitchFamily="66" charset="0"/>
                <a:ea typeface="MS PGothic" panose="020B0600070205080204" pitchFamily="34" charset="-128"/>
              </a:rPr>
              <a:t>CHAR</a:t>
            </a:r>
            <a:r>
              <a:rPr lang="en-US" altLang="en-US" sz="2000">
                <a:latin typeface="Comic Sans MS" panose="030F0702030302020204" pitchFamily="66" charset="0"/>
                <a:ea typeface="MS PGothic" panose="020B0600070205080204" pitchFamily="34" charset="-128"/>
              </a:rPr>
              <a:t>(11), name </a:t>
            </a:r>
            <a:r>
              <a:rPr lang="en-US" altLang="en-US">
                <a:latin typeface="Comic Sans MS" panose="030F0702030302020204" pitchFamily="66" charset="0"/>
                <a:ea typeface="MS PGothic" panose="020B0600070205080204" pitchFamily="34" charset="-128"/>
              </a:rPr>
              <a:t>CHAR</a:t>
            </a:r>
            <a:r>
              <a:rPr lang="en-US" altLang="en-US" sz="2000">
                <a:latin typeface="Comic Sans MS" panose="030F0702030302020204" pitchFamily="66" charset="0"/>
                <a:ea typeface="MS PGothic" panose="020B0600070205080204" pitchFamily="34" charset="-128"/>
              </a:rPr>
              <a:t>(80), lot </a:t>
            </a:r>
            <a:r>
              <a:rPr lang="en-US" altLang="en-US">
                <a:latin typeface="Comic Sans MS" panose="030F0702030302020204" pitchFamily="66" charset="0"/>
                <a:ea typeface="MS PGothic" panose="020B0600070205080204" pitchFamily="34" charset="-128"/>
              </a:rPr>
              <a:t>INTEGER</a:t>
            </a:r>
            <a:r>
              <a:rPr lang="en-US" altLang="en-US" sz="2000">
                <a:latin typeface="Comic Sans MS" panose="030F0702030302020204" pitchFamily="66" charset="0"/>
                <a:ea typeface="MS PGothic" panose="020B0600070205080204" pitchFamily="34" charset="-128"/>
              </a:rPr>
              <a:t>)</a:t>
            </a:r>
          </a:p>
          <a:p>
            <a:pPr eaLnBrk="1" hangingPunct="1"/>
            <a:r>
              <a:rPr lang="en-US" altLang="en-US" sz="2000">
                <a:solidFill>
                  <a:schemeClr val="accent1"/>
                </a:solidFill>
                <a:latin typeface="Comic Sans MS" panose="030F0702030302020204" pitchFamily="66" charset="0"/>
                <a:ea typeface="MS PGothic" panose="020B0600070205080204" pitchFamily="34" charset="-128"/>
              </a:rPr>
              <a:t>primary key (SSN) </a:t>
            </a:r>
            <a:r>
              <a:rPr lang="en-US" altLang="en-US" sz="2000">
                <a:latin typeface="Comic Sans MS" panose="030F0702030302020204" pitchFamily="66" charset="0"/>
                <a:ea typeface="MS PGothic" panose="020B0600070205080204" pitchFamily="34" charset="-128"/>
              </a:rPr>
              <a:t>)</a:t>
            </a:r>
          </a:p>
        </p:txBody>
      </p:sp>
      <p:grpSp>
        <p:nvGrpSpPr>
          <p:cNvPr id="23557" name="Group 5">
            <a:extLst>
              <a:ext uri="{FF2B5EF4-FFF2-40B4-BE49-F238E27FC236}">
                <a16:creationId xmlns:a16="http://schemas.microsoft.com/office/drawing/2014/main" id="{9ED07309-9CDA-4678-B979-D1EDA70B8A2A}"/>
              </a:ext>
            </a:extLst>
          </p:cNvPr>
          <p:cNvGrpSpPr>
            <a:grpSpLocks/>
          </p:cNvGrpSpPr>
          <p:nvPr/>
        </p:nvGrpSpPr>
        <p:grpSpPr bwMode="auto">
          <a:xfrm>
            <a:off x="1066800" y="2057400"/>
            <a:ext cx="3733800" cy="1371600"/>
            <a:chOff x="240" y="2112"/>
            <a:chExt cx="2776" cy="1048"/>
          </a:xfrm>
        </p:grpSpPr>
        <p:grpSp>
          <p:nvGrpSpPr>
            <p:cNvPr id="23560" name="Group 6">
              <a:extLst>
                <a:ext uri="{FF2B5EF4-FFF2-40B4-BE49-F238E27FC236}">
                  <a16:creationId xmlns:a16="http://schemas.microsoft.com/office/drawing/2014/main" id="{8559E9C5-AA82-4080-B53D-BF4AA2A0A15C}"/>
                </a:ext>
              </a:extLst>
            </p:cNvPr>
            <p:cNvGrpSpPr>
              <a:grpSpLocks/>
            </p:cNvGrpSpPr>
            <p:nvPr/>
          </p:nvGrpSpPr>
          <p:grpSpPr bwMode="auto">
            <a:xfrm>
              <a:off x="1104" y="2832"/>
              <a:ext cx="1144" cy="328"/>
              <a:chOff x="1104" y="2832"/>
              <a:chExt cx="1144" cy="328"/>
            </a:xfrm>
          </p:grpSpPr>
          <p:sp>
            <p:nvSpPr>
              <p:cNvPr id="23570" name="Rectangle 7">
                <a:extLst>
                  <a:ext uri="{FF2B5EF4-FFF2-40B4-BE49-F238E27FC236}">
                    <a16:creationId xmlns:a16="http://schemas.microsoft.com/office/drawing/2014/main" id="{9B632450-BA30-4C49-98A2-97E634E0A80B}"/>
                  </a:ext>
                </a:extLst>
              </p:cNvPr>
              <p:cNvSpPr>
                <a:spLocks noChangeArrowheads="1"/>
              </p:cNvSpPr>
              <p:nvPr/>
            </p:nvSpPr>
            <p:spPr bwMode="auto">
              <a:xfrm>
                <a:off x="1104" y="2832"/>
                <a:ext cx="1144" cy="328"/>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3571" name="Rectangle 8">
                <a:extLst>
                  <a:ext uri="{FF2B5EF4-FFF2-40B4-BE49-F238E27FC236}">
                    <a16:creationId xmlns:a16="http://schemas.microsoft.com/office/drawing/2014/main" id="{0A87FE52-5EDE-4550-BEC2-0D7DD6808A13}"/>
                  </a:ext>
                </a:extLst>
              </p:cNvPr>
              <p:cNvSpPr>
                <a:spLocks noChangeArrowheads="1"/>
              </p:cNvSpPr>
              <p:nvPr/>
            </p:nvSpPr>
            <p:spPr bwMode="auto">
              <a:xfrm>
                <a:off x="1187" y="2849"/>
                <a:ext cx="87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chemeClr val="tx2"/>
                    </a:solidFill>
                    <a:latin typeface="Comic Sans MS" panose="030F0702030302020204" pitchFamily="66" charset="0"/>
                    <a:ea typeface="MS PGothic" panose="020B0600070205080204" pitchFamily="34" charset="-128"/>
                  </a:rPr>
                  <a:t>Employees</a:t>
                </a:r>
              </a:p>
            </p:txBody>
          </p:sp>
        </p:grpSp>
        <p:sp>
          <p:nvSpPr>
            <p:cNvPr id="23561" name="Oval 9">
              <a:extLst>
                <a:ext uri="{FF2B5EF4-FFF2-40B4-BE49-F238E27FC236}">
                  <a16:creationId xmlns:a16="http://schemas.microsoft.com/office/drawing/2014/main" id="{30A7F4E5-A986-495A-851A-AC239B8561D1}"/>
                </a:ext>
              </a:extLst>
            </p:cNvPr>
            <p:cNvSpPr>
              <a:spLocks noChangeArrowheads="1"/>
            </p:cNvSpPr>
            <p:nvPr/>
          </p:nvSpPr>
          <p:spPr bwMode="auto">
            <a:xfrm>
              <a:off x="240"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3562" name="Rectangle 10">
              <a:extLst>
                <a:ext uri="{FF2B5EF4-FFF2-40B4-BE49-F238E27FC236}">
                  <a16:creationId xmlns:a16="http://schemas.microsoft.com/office/drawing/2014/main" id="{CFD56F8F-E571-4160-91F4-FC155770DA25}"/>
                </a:ext>
              </a:extLst>
            </p:cNvPr>
            <p:cNvSpPr>
              <a:spLocks noChangeArrowheads="1"/>
            </p:cNvSpPr>
            <p:nvPr/>
          </p:nvSpPr>
          <p:spPr bwMode="auto">
            <a:xfrm>
              <a:off x="418" y="2319"/>
              <a:ext cx="36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chemeClr val="tx2"/>
                  </a:solidFill>
                  <a:latin typeface="Comic Sans MS" panose="030F0702030302020204" pitchFamily="66" charset="0"/>
                  <a:ea typeface="MS PGothic" panose="020B0600070205080204" pitchFamily="34" charset="-128"/>
                </a:rPr>
                <a:t>ssn</a:t>
              </a:r>
            </a:p>
          </p:txBody>
        </p:sp>
        <p:sp>
          <p:nvSpPr>
            <p:cNvPr id="23563" name="Oval 11">
              <a:extLst>
                <a:ext uri="{FF2B5EF4-FFF2-40B4-BE49-F238E27FC236}">
                  <a16:creationId xmlns:a16="http://schemas.microsoft.com/office/drawing/2014/main" id="{A4DC49DC-46E3-457E-9945-DCE318934743}"/>
                </a:ext>
              </a:extLst>
            </p:cNvPr>
            <p:cNvSpPr>
              <a:spLocks noChangeArrowheads="1"/>
            </p:cNvSpPr>
            <p:nvPr/>
          </p:nvSpPr>
          <p:spPr bwMode="auto">
            <a:xfrm>
              <a:off x="1296" y="2112"/>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3564" name="Oval 12">
              <a:extLst>
                <a:ext uri="{FF2B5EF4-FFF2-40B4-BE49-F238E27FC236}">
                  <a16:creationId xmlns:a16="http://schemas.microsoft.com/office/drawing/2014/main" id="{424365C6-8EDF-4C8B-873B-93A653E20197}"/>
                </a:ext>
              </a:extLst>
            </p:cNvPr>
            <p:cNvSpPr>
              <a:spLocks noChangeArrowheads="1"/>
            </p:cNvSpPr>
            <p:nvPr/>
          </p:nvSpPr>
          <p:spPr bwMode="auto">
            <a:xfrm>
              <a:off x="2304"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3565" name="Rectangle 13">
              <a:extLst>
                <a:ext uri="{FF2B5EF4-FFF2-40B4-BE49-F238E27FC236}">
                  <a16:creationId xmlns:a16="http://schemas.microsoft.com/office/drawing/2014/main" id="{D50912C4-C705-4C8C-8E28-BB4208E8EAC7}"/>
                </a:ext>
              </a:extLst>
            </p:cNvPr>
            <p:cNvSpPr>
              <a:spLocks noChangeArrowheads="1"/>
            </p:cNvSpPr>
            <p:nvPr/>
          </p:nvSpPr>
          <p:spPr bwMode="auto">
            <a:xfrm>
              <a:off x="1331" y="2178"/>
              <a:ext cx="49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chemeClr val="tx2"/>
                  </a:solidFill>
                  <a:latin typeface="Comic Sans MS" panose="030F0702030302020204" pitchFamily="66" charset="0"/>
                  <a:ea typeface="MS PGothic" panose="020B0600070205080204" pitchFamily="34" charset="-128"/>
                </a:rPr>
                <a:t>name</a:t>
              </a:r>
            </a:p>
          </p:txBody>
        </p:sp>
        <p:sp>
          <p:nvSpPr>
            <p:cNvPr id="23566" name="Rectangle 14">
              <a:extLst>
                <a:ext uri="{FF2B5EF4-FFF2-40B4-BE49-F238E27FC236}">
                  <a16:creationId xmlns:a16="http://schemas.microsoft.com/office/drawing/2014/main" id="{C0A7953B-0AC8-47C9-9DC3-79A5853B52C8}"/>
                </a:ext>
              </a:extLst>
            </p:cNvPr>
            <p:cNvSpPr>
              <a:spLocks noChangeArrowheads="1"/>
            </p:cNvSpPr>
            <p:nvPr/>
          </p:nvSpPr>
          <p:spPr bwMode="auto">
            <a:xfrm>
              <a:off x="2483" y="2322"/>
              <a:ext cx="32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chemeClr val="tx2"/>
                  </a:solidFill>
                  <a:latin typeface="Comic Sans MS" panose="030F0702030302020204" pitchFamily="66" charset="0"/>
                  <a:ea typeface="MS PGothic" panose="020B0600070205080204" pitchFamily="34" charset="-128"/>
                </a:rPr>
                <a:t>lot</a:t>
              </a:r>
            </a:p>
          </p:txBody>
        </p:sp>
        <p:sp>
          <p:nvSpPr>
            <p:cNvPr id="23567" name="Line 15">
              <a:extLst>
                <a:ext uri="{FF2B5EF4-FFF2-40B4-BE49-F238E27FC236}">
                  <a16:creationId xmlns:a16="http://schemas.microsoft.com/office/drawing/2014/main" id="{AFF9DAE8-E18F-40E3-A0E3-52E1B09A5094}"/>
                </a:ext>
              </a:extLst>
            </p:cNvPr>
            <p:cNvSpPr>
              <a:spLocks noChangeShapeType="1"/>
            </p:cNvSpPr>
            <p:nvPr/>
          </p:nvSpPr>
          <p:spPr bwMode="auto">
            <a:xfrm>
              <a:off x="624" y="2592"/>
              <a:ext cx="472"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16">
              <a:extLst>
                <a:ext uri="{FF2B5EF4-FFF2-40B4-BE49-F238E27FC236}">
                  <a16:creationId xmlns:a16="http://schemas.microsoft.com/office/drawing/2014/main" id="{13A86D6D-0A33-443A-9DE1-BA02DEE9BE41}"/>
                </a:ext>
              </a:extLst>
            </p:cNvPr>
            <p:cNvSpPr>
              <a:spLocks noChangeShapeType="1"/>
            </p:cNvSpPr>
            <p:nvPr/>
          </p:nvSpPr>
          <p:spPr bwMode="auto">
            <a:xfrm>
              <a:off x="1676" y="2448"/>
              <a:ext cx="0" cy="376"/>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7">
              <a:extLst>
                <a:ext uri="{FF2B5EF4-FFF2-40B4-BE49-F238E27FC236}">
                  <a16:creationId xmlns:a16="http://schemas.microsoft.com/office/drawing/2014/main" id="{D8CD511E-4F24-4C48-AEEE-C1B964D9CE5C}"/>
                </a:ext>
              </a:extLst>
            </p:cNvPr>
            <p:cNvSpPr>
              <a:spLocks noChangeShapeType="1"/>
            </p:cNvSpPr>
            <p:nvPr/>
          </p:nvSpPr>
          <p:spPr bwMode="auto">
            <a:xfrm flipV="1">
              <a:off x="2256" y="2584"/>
              <a:ext cx="376" cy="24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8486" name="Text Box 18">
            <a:extLst>
              <a:ext uri="{FF2B5EF4-FFF2-40B4-BE49-F238E27FC236}">
                <a16:creationId xmlns:a16="http://schemas.microsoft.com/office/drawing/2014/main" id="{B59016D3-5147-4911-A1EC-2EFEC6595598}"/>
              </a:ext>
            </a:extLst>
          </p:cNvPr>
          <p:cNvSpPr txBox="1">
            <a:spLocks noChangeArrowheads="1"/>
          </p:cNvSpPr>
          <p:nvPr/>
        </p:nvSpPr>
        <p:spPr bwMode="auto">
          <a:xfrm>
            <a:off x="754063" y="3706813"/>
            <a:ext cx="7635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fontAlgn="auto" hangingPunct="1">
              <a:spcBef>
                <a:spcPts val="0"/>
              </a:spcBef>
              <a:spcAft>
                <a:spcPts val="0"/>
              </a:spcAft>
              <a:defRPr/>
            </a:pPr>
            <a:r>
              <a:rPr lang="en-US" altLang="en-US" dirty="0">
                <a:latin typeface="Comic Sans MS" panose="030F0702030302020204" pitchFamily="66" charset="0"/>
                <a:ea typeface="MS PGothic" panose="020B0600070205080204" pitchFamily="34" charset="-128"/>
              </a:rPr>
              <a:t>For each regular entity set E in the ER diagram, </a:t>
            </a:r>
          </a:p>
          <a:p>
            <a:pPr marL="342900" indent="-342900" eaLnBrk="1" fontAlgn="auto" hangingPunct="1">
              <a:spcBef>
                <a:spcPts val="0"/>
              </a:spcBef>
              <a:spcAft>
                <a:spcPts val="0"/>
              </a:spcAft>
              <a:buFontTx/>
              <a:buAutoNum type="arabicPeriod"/>
              <a:defRPr/>
            </a:pPr>
            <a:r>
              <a:rPr lang="en-US" altLang="en-US" dirty="0">
                <a:latin typeface="Comic Sans MS" panose="030F0702030302020204" pitchFamily="66" charset="0"/>
                <a:ea typeface="MS PGothic" panose="020B0600070205080204" pitchFamily="34" charset="-128"/>
              </a:rPr>
              <a:t>Create a relation R that includes all the attributes of E. </a:t>
            </a:r>
          </a:p>
          <a:p>
            <a:pPr marL="342900" indent="-342900" eaLnBrk="1" fontAlgn="auto" hangingPunct="1">
              <a:spcBef>
                <a:spcPts val="0"/>
              </a:spcBef>
              <a:spcAft>
                <a:spcPts val="0"/>
              </a:spcAft>
              <a:buFontTx/>
              <a:buAutoNum type="arabicPeriod"/>
              <a:defRPr/>
            </a:pPr>
            <a:r>
              <a:rPr lang="en-US" altLang="en-US" dirty="0">
                <a:latin typeface="Comic Sans MS" panose="030F0702030302020204" pitchFamily="66" charset="0"/>
                <a:ea typeface="MS PGothic" panose="020B0600070205080204" pitchFamily="34" charset="-128"/>
              </a:rPr>
              <a:t>Choose one of the keys of E as the primary key of R by underlining all the attributes of the selected key or use “primary key”</a:t>
            </a:r>
          </a:p>
        </p:txBody>
      </p:sp>
      <p:sp>
        <p:nvSpPr>
          <p:cNvPr id="21511" name="TextBox 1">
            <a:extLst>
              <a:ext uri="{FF2B5EF4-FFF2-40B4-BE49-F238E27FC236}">
                <a16:creationId xmlns:a16="http://schemas.microsoft.com/office/drawing/2014/main" id="{7199B414-2902-438B-940D-D9AB6E6AD2B1}"/>
              </a:ext>
            </a:extLst>
          </p:cNvPr>
          <p:cNvSpPr txBox="1">
            <a:spLocks noChangeArrowheads="1"/>
          </p:cNvSpPr>
          <p:nvPr/>
        </p:nvSpPr>
        <p:spPr bwMode="auto">
          <a:xfrm>
            <a:off x="711200" y="4906963"/>
            <a:ext cx="80756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latin typeface="Comic Sans MS" panose="030F0702030302020204" pitchFamily="66" charset="0"/>
                <a:ea typeface="MS PGothic" panose="020B0600070205080204" pitchFamily="34" charset="-128"/>
              </a:rPr>
              <a:t>3. For all the candidate key(s):</a:t>
            </a:r>
          </a:p>
          <a:p>
            <a:pPr eaLnBrk="1" hangingPunct="1">
              <a:buFont typeface="Arial" panose="020B0604020202020204" pitchFamily="34" charset="0"/>
              <a:buChar char="•"/>
            </a:pPr>
            <a:r>
              <a:rPr lang="en-US" altLang="en-US" dirty="0">
                <a:latin typeface="Comic Sans MS" panose="030F0702030302020204" pitchFamily="66" charset="0"/>
                <a:ea typeface="MS PGothic" panose="020B0600070205080204" pitchFamily="34" charset="-128"/>
              </a:rPr>
              <a:t>for the candidate key with only one attribute, give the constraint UNIQUE and NOT NULL</a:t>
            </a:r>
          </a:p>
          <a:p>
            <a:pPr eaLnBrk="1" hangingPunct="1">
              <a:buFont typeface="Arial" panose="020B0604020202020204" pitchFamily="34" charset="0"/>
              <a:buChar char="•"/>
            </a:pPr>
            <a:r>
              <a:rPr lang="en-US" altLang="en-US" dirty="0">
                <a:latin typeface="Comic Sans MS" panose="030F0702030302020204" pitchFamily="66" charset="0"/>
                <a:ea typeface="MS PGothic" panose="020B0600070205080204" pitchFamily="34" charset="-128"/>
              </a:rPr>
              <a:t>for the candidate key with more than one attribute, add NOT NULL constraint for each attribute of the candidate key and use</a:t>
            </a:r>
          </a:p>
          <a:p>
            <a:pPr eaLnBrk="1" hangingPunct="1"/>
            <a:r>
              <a:rPr lang="en-US" altLang="en-US" dirty="0">
                <a:latin typeface="Comic Sans MS" panose="030F0702030302020204" pitchFamily="66" charset="0"/>
                <a:ea typeface="MS PGothic" panose="020B0600070205080204" pitchFamily="34" charset="-128"/>
              </a:rPr>
              <a:t>     ALTER TABLE &lt;database name&gt;.&lt;table name&gt; ADD CONSTRAINT &lt;constraint name&gt; UNIQUE (&lt;attrib1&gt;, &lt;attrib2&gt;,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148486" grpId="0"/>
      <p:bldP spid="215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3D88347-94F5-48C8-A4CF-970A3EC27C17}"/>
              </a:ext>
            </a:extLst>
          </p:cNvPr>
          <p:cNvSpPr>
            <a:spLocks noChangeArrowheads="1"/>
          </p:cNvSpPr>
          <p:nvPr/>
        </p:nvSpPr>
        <p:spPr bwMode="auto">
          <a:xfrm>
            <a:off x="685800" y="3810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solidFill>
                  <a:schemeClr val="tx2"/>
                </a:solidFill>
                <a:latin typeface="Comic Sans MS" panose="030F0702030302020204" pitchFamily="66" charset="0"/>
                <a:ea typeface="MS PGothic" panose="020B0600070205080204" pitchFamily="34" charset="-128"/>
              </a:rPr>
              <a:t>Translating a relationship set (without key constraint on any side) to a relation</a:t>
            </a:r>
          </a:p>
        </p:txBody>
      </p:sp>
      <p:sp>
        <p:nvSpPr>
          <p:cNvPr id="162819" name="Rectangle 3">
            <a:extLst>
              <a:ext uri="{FF2B5EF4-FFF2-40B4-BE49-F238E27FC236}">
                <a16:creationId xmlns:a16="http://schemas.microsoft.com/office/drawing/2014/main" id="{C5DCDFA6-3B5E-4486-97E7-40D530FADF07}"/>
              </a:ext>
            </a:extLst>
          </p:cNvPr>
          <p:cNvSpPr>
            <a:spLocks noChangeArrowheads="1"/>
          </p:cNvSpPr>
          <p:nvPr/>
        </p:nvSpPr>
        <p:spPr bwMode="auto">
          <a:xfrm>
            <a:off x="381000" y="3581400"/>
            <a:ext cx="4724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 typeface="+mj-lt"/>
              <a:buAutoNum type="arabicPeriod"/>
              <a:defRPr/>
            </a:pPr>
            <a:r>
              <a:rPr lang="en-US" altLang="en-US" sz="1600" dirty="0">
                <a:latin typeface="Comic Sans MS" panose="030F0702030302020204" pitchFamily="66" charset="0"/>
                <a:ea typeface="MS PGothic" panose="020B0600070205080204" pitchFamily="34" charset="-128"/>
              </a:rPr>
              <a:t>Create a new relation for </a:t>
            </a:r>
            <a:r>
              <a:rPr lang="en-US" altLang="en-US" sz="1600" dirty="0" err="1">
                <a:latin typeface="Comic Sans MS" panose="030F0702030302020204" pitchFamily="66" charset="0"/>
                <a:ea typeface="MS PGothic" panose="020B0600070205080204" pitchFamily="34" charset="-128"/>
              </a:rPr>
              <a:t>Works_in</a:t>
            </a:r>
            <a:r>
              <a:rPr lang="en-US" altLang="en-US" sz="1600" dirty="0">
                <a:latin typeface="Comic Sans MS" panose="030F0702030302020204" pitchFamily="66" charset="0"/>
                <a:ea typeface="MS PGothic" panose="020B0600070205080204" pitchFamily="34" charset="-128"/>
              </a:rPr>
              <a:t>. We need a new relation due to m:n </a:t>
            </a:r>
            <a:r>
              <a:rPr lang="en-US" altLang="en-US" sz="1600" dirty="0" err="1">
                <a:latin typeface="Comic Sans MS" panose="030F0702030302020204" pitchFamily="66" charset="0"/>
                <a:ea typeface="MS PGothic" panose="020B0600070205080204" pitchFamily="34" charset="-128"/>
              </a:rPr>
              <a:t>Works_in</a:t>
            </a:r>
            <a:r>
              <a:rPr lang="en-US" altLang="en-US" sz="1600" dirty="0">
                <a:latin typeface="Comic Sans MS" panose="030F0702030302020204" pitchFamily="66" charset="0"/>
                <a:ea typeface="MS PGothic" panose="020B0600070205080204" pitchFamily="34" charset="-128"/>
              </a:rPr>
              <a:t> relationships between Employees and Departments</a:t>
            </a:r>
          </a:p>
          <a:p>
            <a:pPr marL="0" indent="0" eaLnBrk="1" hangingPunct="1">
              <a:spcBef>
                <a:spcPct val="20000"/>
              </a:spcBef>
              <a:defRPr/>
            </a:pPr>
            <a:endParaRPr lang="en-US" altLang="en-US" sz="1600" dirty="0">
              <a:latin typeface="Comic Sans MS" panose="030F0702030302020204" pitchFamily="66" charset="0"/>
              <a:ea typeface="MS PGothic" panose="020B0600070205080204" pitchFamily="34" charset="-128"/>
            </a:endParaRPr>
          </a:p>
          <a:p>
            <a:pPr marL="0" indent="0" eaLnBrk="1" hangingPunct="1">
              <a:spcBef>
                <a:spcPct val="20000"/>
              </a:spcBef>
              <a:defRPr/>
            </a:pPr>
            <a:r>
              <a:rPr lang="en-US" altLang="en-US" sz="1600" dirty="0">
                <a:latin typeface="Comic Sans MS" panose="030F0702030302020204" pitchFamily="66" charset="0"/>
                <a:ea typeface="MS PGothic" panose="020B0600070205080204" pitchFamily="34" charset="-128"/>
              </a:rPr>
              <a:t>	Attributes of the relation must include:</a:t>
            </a:r>
          </a:p>
          <a:p>
            <a:pPr lvl="1" eaLnBrk="1" hangingPunct="1">
              <a:spcBef>
                <a:spcPct val="20000"/>
              </a:spcBef>
              <a:buSzPct val="75000"/>
              <a:buFontTx/>
              <a:buChar char="–"/>
              <a:defRPr/>
            </a:pPr>
            <a:r>
              <a:rPr lang="en-US" altLang="en-US" sz="1600" dirty="0">
                <a:latin typeface="Comic Sans MS" panose="030F0702030302020204" pitchFamily="66" charset="0"/>
                <a:ea typeface="MS PGothic" panose="020B0600070205080204" pitchFamily="34" charset="-128"/>
              </a:rPr>
              <a:t>Primary key for each participating entity set that together form a primary </a:t>
            </a:r>
            <a:r>
              <a:rPr lang="en-US" altLang="en-US" sz="1600" i="1" dirty="0">
                <a:latin typeface="Comic Sans MS" panose="030F0702030302020204" pitchFamily="66" charset="0"/>
                <a:ea typeface="MS PGothic" panose="020B0600070205080204" pitchFamily="34" charset="-128"/>
              </a:rPr>
              <a:t>key</a:t>
            </a:r>
            <a:r>
              <a:rPr lang="en-US" altLang="en-US" sz="1600" dirty="0">
                <a:latin typeface="Comic Sans MS" panose="030F0702030302020204" pitchFamily="66" charset="0"/>
                <a:ea typeface="MS PGothic" panose="020B0600070205080204" pitchFamily="34" charset="-128"/>
              </a:rPr>
              <a:t> for the relation</a:t>
            </a:r>
            <a:endParaRPr lang="en-US" altLang="en-US" sz="1400" dirty="0">
              <a:latin typeface="Comic Sans MS" panose="030F0702030302020204" pitchFamily="66" charset="0"/>
              <a:ea typeface="MS PGothic" panose="020B0600070205080204" pitchFamily="34" charset="-128"/>
            </a:endParaRPr>
          </a:p>
          <a:p>
            <a:pPr lvl="1" eaLnBrk="1" hangingPunct="1">
              <a:spcBef>
                <a:spcPct val="20000"/>
              </a:spcBef>
              <a:buSzPct val="75000"/>
              <a:buFontTx/>
              <a:buChar char="–"/>
              <a:defRPr/>
            </a:pPr>
            <a:r>
              <a:rPr lang="en-US" altLang="en-US" sz="1600" dirty="0">
                <a:latin typeface="Comic Sans MS" panose="030F0702030302020204" pitchFamily="66" charset="0"/>
                <a:ea typeface="MS PGothic" panose="020B0600070205080204" pitchFamily="34" charset="-128"/>
              </a:rPr>
              <a:t>Foreign key constraints</a:t>
            </a:r>
          </a:p>
          <a:p>
            <a:pPr lvl="1" eaLnBrk="1" hangingPunct="1">
              <a:spcBef>
                <a:spcPct val="20000"/>
              </a:spcBef>
              <a:buSzPct val="75000"/>
              <a:buFontTx/>
              <a:buChar char="–"/>
              <a:defRPr/>
            </a:pPr>
            <a:r>
              <a:rPr lang="en-US" altLang="en-US" sz="1600" dirty="0">
                <a:latin typeface="Comic Sans MS" panose="030F0702030302020204" pitchFamily="66" charset="0"/>
                <a:ea typeface="MS PGothic" panose="020B0600070205080204" pitchFamily="34" charset="-128"/>
              </a:rPr>
              <a:t>All descriptive attributes of the relationship set</a:t>
            </a:r>
          </a:p>
        </p:txBody>
      </p:sp>
      <p:sp>
        <p:nvSpPr>
          <p:cNvPr id="162820" name="Rectangle 4">
            <a:extLst>
              <a:ext uri="{FF2B5EF4-FFF2-40B4-BE49-F238E27FC236}">
                <a16:creationId xmlns:a16="http://schemas.microsoft.com/office/drawing/2014/main" id="{7EADAD03-55B0-4952-AD12-A1D0769B7C48}"/>
              </a:ext>
            </a:extLst>
          </p:cNvPr>
          <p:cNvSpPr>
            <a:spLocks noChangeArrowheads="1"/>
          </p:cNvSpPr>
          <p:nvPr/>
        </p:nvSpPr>
        <p:spPr bwMode="auto">
          <a:xfrm>
            <a:off x="5181600" y="3657600"/>
            <a:ext cx="3657600" cy="230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err="1">
                <a:latin typeface="Comic Sans MS" panose="030F0702030302020204" pitchFamily="66" charset="0"/>
                <a:ea typeface="MS PGothic" panose="020B0600070205080204" pitchFamily="34" charset="-128"/>
              </a:rPr>
              <a:t>Works_in</a:t>
            </a:r>
            <a:r>
              <a:rPr lang="en-US" altLang="en-US" dirty="0">
                <a:latin typeface="Comic Sans MS" panose="030F0702030302020204" pitchFamily="66" charset="0"/>
                <a:ea typeface="MS PGothic" panose="020B0600070205080204" pitchFamily="34" charset="-128"/>
              </a:rPr>
              <a:t>(</a:t>
            </a:r>
            <a:r>
              <a:rPr lang="en-US" altLang="en-US" u="sng"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CHAR(11), </a:t>
            </a:r>
            <a:r>
              <a:rPr lang="en-US" altLang="en-US" u="sng" dirty="0">
                <a:latin typeface="Comic Sans MS" panose="030F0702030302020204" pitchFamily="66" charset="0"/>
                <a:ea typeface="MS PGothic" panose="020B0600070205080204" pitchFamily="34" charset="-128"/>
              </a:rPr>
              <a:t>did</a:t>
            </a:r>
            <a:r>
              <a:rPr lang="en-US" altLang="en-US" dirty="0">
                <a:latin typeface="Comic Sans MS" panose="030F0702030302020204" pitchFamily="66" charset="0"/>
                <a:ea typeface="MS PGothic" panose="020B0600070205080204" pitchFamily="34" charset="-128"/>
              </a:rPr>
              <a:t> integer, since date,</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PRIMARY KEY(SSN,DID), </a:t>
            </a:r>
          </a:p>
          <a:p>
            <a:pPr eaLnBrk="1" hangingPunct="1"/>
            <a:r>
              <a:rPr lang="en-US" altLang="en-US" dirty="0">
                <a:latin typeface="Comic Sans MS" panose="030F0702030302020204" pitchFamily="66" charset="0"/>
                <a:ea typeface="MS PGothic" panose="020B0600070205080204" pitchFamily="34" charset="-128"/>
              </a:rPr>
              <a:t>FOREIGN KEY(SSN)  references Employees(SSN),</a:t>
            </a:r>
          </a:p>
          <a:p>
            <a:pPr eaLnBrk="1" hangingPunct="1"/>
            <a:r>
              <a:rPr lang="en-US" altLang="en-US" dirty="0">
                <a:latin typeface="Comic Sans MS" panose="030F0702030302020204" pitchFamily="66" charset="0"/>
                <a:ea typeface="MS PGothic" panose="020B0600070205080204" pitchFamily="34" charset="-128"/>
              </a:rPr>
              <a:t>FOREIGN KEY(DID) references Departments(did) )</a:t>
            </a:r>
          </a:p>
        </p:txBody>
      </p:sp>
      <p:sp>
        <p:nvSpPr>
          <p:cNvPr id="24581" name="Freeform 6">
            <a:extLst>
              <a:ext uri="{FF2B5EF4-FFF2-40B4-BE49-F238E27FC236}">
                <a16:creationId xmlns:a16="http://schemas.microsoft.com/office/drawing/2014/main" id="{99AC754D-F8E4-436B-B29F-9C257C271E76}"/>
              </a:ext>
            </a:extLst>
          </p:cNvPr>
          <p:cNvSpPr>
            <a:spLocks/>
          </p:cNvSpPr>
          <p:nvPr/>
        </p:nvSpPr>
        <p:spPr bwMode="auto">
          <a:xfrm>
            <a:off x="5178425" y="2182813"/>
            <a:ext cx="682625" cy="439737"/>
          </a:xfrm>
          <a:custGeom>
            <a:avLst/>
            <a:gdLst>
              <a:gd name="T0" fmla="*/ 2147483646 w 454"/>
              <a:gd name="T1" fmla="*/ 2147483646 h 327"/>
              <a:gd name="T2" fmla="*/ 2147483646 w 454"/>
              <a:gd name="T3" fmla="*/ 2147483646 h 327"/>
              <a:gd name="T4" fmla="*/ 2147483646 w 454"/>
              <a:gd name="T5" fmla="*/ 2147483646 h 327"/>
              <a:gd name="T6" fmla="*/ 2147483646 w 454"/>
              <a:gd name="T7" fmla="*/ 2147483646 h 327"/>
              <a:gd name="T8" fmla="*/ 2147483646 w 454"/>
              <a:gd name="T9" fmla="*/ 2147483646 h 327"/>
              <a:gd name="T10" fmla="*/ 2147483646 w 454"/>
              <a:gd name="T11" fmla="*/ 2147483646 h 327"/>
              <a:gd name="T12" fmla="*/ 2147483646 w 454"/>
              <a:gd name="T13" fmla="*/ 2147483646 h 327"/>
              <a:gd name="T14" fmla="*/ 2147483646 w 454"/>
              <a:gd name="T15" fmla="*/ 2147483646 h 327"/>
              <a:gd name="T16" fmla="*/ 2147483646 w 454"/>
              <a:gd name="T17" fmla="*/ 0 h 327"/>
              <a:gd name="T18" fmla="*/ 2147483646 w 454"/>
              <a:gd name="T19" fmla="*/ 0 h 327"/>
              <a:gd name="T20" fmla="*/ 2147483646 w 454"/>
              <a:gd name="T21" fmla="*/ 2147483646 h 327"/>
              <a:gd name="T22" fmla="*/ 2147483646 w 454"/>
              <a:gd name="T23" fmla="*/ 2147483646 h 327"/>
              <a:gd name="T24" fmla="*/ 2147483646 w 454"/>
              <a:gd name="T25" fmla="*/ 2147483646 h 327"/>
              <a:gd name="T26" fmla="*/ 2147483646 w 454"/>
              <a:gd name="T27" fmla="*/ 2147483646 h 327"/>
              <a:gd name="T28" fmla="*/ 2147483646 w 454"/>
              <a:gd name="T29" fmla="*/ 2147483646 h 327"/>
              <a:gd name="T30" fmla="*/ 2147483646 w 454"/>
              <a:gd name="T31" fmla="*/ 2147483646 h 327"/>
              <a:gd name="T32" fmla="*/ 2147483646 w 454"/>
              <a:gd name="T33" fmla="*/ 2147483646 h 327"/>
              <a:gd name="T34" fmla="*/ 2147483646 w 454"/>
              <a:gd name="T35" fmla="*/ 2147483646 h 327"/>
              <a:gd name="T36" fmla="*/ 2147483646 w 454"/>
              <a:gd name="T37" fmla="*/ 2147483646 h 327"/>
              <a:gd name="T38" fmla="*/ 2147483646 w 454"/>
              <a:gd name="T39" fmla="*/ 2147483646 h 327"/>
              <a:gd name="T40" fmla="*/ 2147483646 w 454"/>
              <a:gd name="T41" fmla="*/ 2147483646 h 327"/>
              <a:gd name="T42" fmla="*/ 2147483646 w 454"/>
              <a:gd name="T43" fmla="*/ 2147483646 h 327"/>
              <a:gd name="T44" fmla="*/ 2147483646 w 454"/>
              <a:gd name="T45" fmla="*/ 2147483646 h 327"/>
              <a:gd name="T46" fmla="*/ 2147483646 w 454"/>
              <a:gd name="T47" fmla="*/ 2147483646 h 327"/>
              <a:gd name="T48" fmla="*/ 2147483646 w 454"/>
              <a:gd name="T49" fmla="*/ 2147483646 h 327"/>
              <a:gd name="T50" fmla="*/ 2147483646 w 454"/>
              <a:gd name="T51" fmla="*/ 2147483646 h 327"/>
              <a:gd name="T52" fmla="*/ 2147483646 w 454"/>
              <a:gd name="T53" fmla="*/ 2147483646 h 327"/>
              <a:gd name="T54" fmla="*/ 2147483646 w 454"/>
              <a:gd name="T55" fmla="*/ 2147483646 h 327"/>
              <a:gd name="T56" fmla="*/ 2147483646 w 454"/>
              <a:gd name="T57" fmla="*/ 2147483646 h 327"/>
              <a:gd name="T58" fmla="*/ 2147483646 w 454"/>
              <a:gd name="T59" fmla="*/ 2147483646 h 327"/>
              <a:gd name="T60" fmla="*/ 2147483646 w 454"/>
              <a:gd name="T61" fmla="*/ 2147483646 h 327"/>
              <a:gd name="T62" fmla="*/ 2147483646 w 454"/>
              <a:gd name="T63" fmla="*/ 2147483646 h 327"/>
              <a:gd name="T64" fmla="*/ 2147483646 w 454"/>
              <a:gd name="T65" fmla="*/ 2147483646 h 327"/>
              <a:gd name="T66" fmla="*/ 2147483646 w 454"/>
              <a:gd name="T67" fmla="*/ 2147483646 h 327"/>
              <a:gd name="T68" fmla="*/ 2147483646 w 454"/>
              <a:gd name="T69" fmla="*/ 2147483646 h 327"/>
              <a:gd name="T70" fmla="*/ 2147483646 w 454"/>
              <a:gd name="T71" fmla="*/ 2147483646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2" name="Freeform 7">
            <a:extLst>
              <a:ext uri="{FF2B5EF4-FFF2-40B4-BE49-F238E27FC236}">
                <a16:creationId xmlns:a16="http://schemas.microsoft.com/office/drawing/2014/main" id="{7992D5C2-D0A7-42EB-9513-B2953A9D0186}"/>
              </a:ext>
            </a:extLst>
          </p:cNvPr>
          <p:cNvSpPr>
            <a:spLocks/>
          </p:cNvSpPr>
          <p:nvPr/>
        </p:nvSpPr>
        <p:spPr bwMode="auto">
          <a:xfrm>
            <a:off x="6427788" y="2201863"/>
            <a:ext cx="865187" cy="420687"/>
          </a:xfrm>
          <a:custGeom>
            <a:avLst/>
            <a:gdLst>
              <a:gd name="T0" fmla="*/ 2147483646 w 575"/>
              <a:gd name="T1" fmla="*/ 2147483646 h 313"/>
              <a:gd name="T2" fmla="*/ 2147483646 w 575"/>
              <a:gd name="T3" fmla="*/ 2147483646 h 313"/>
              <a:gd name="T4" fmla="*/ 2147483646 w 575"/>
              <a:gd name="T5" fmla="*/ 2147483646 h 313"/>
              <a:gd name="T6" fmla="*/ 2147483646 w 575"/>
              <a:gd name="T7" fmla="*/ 2147483646 h 313"/>
              <a:gd name="T8" fmla="*/ 2147483646 w 575"/>
              <a:gd name="T9" fmla="*/ 2147483646 h 313"/>
              <a:gd name="T10" fmla="*/ 2147483646 w 575"/>
              <a:gd name="T11" fmla="*/ 2147483646 h 313"/>
              <a:gd name="T12" fmla="*/ 2147483646 w 575"/>
              <a:gd name="T13" fmla="*/ 2147483646 h 313"/>
              <a:gd name="T14" fmla="*/ 2147483646 w 575"/>
              <a:gd name="T15" fmla="*/ 2147483646 h 313"/>
              <a:gd name="T16" fmla="*/ 2147483646 w 575"/>
              <a:gd name="T17" fmla="*/ 2147483646 h 313"/>
              <a:gd name="T18" fmla="*/ 2147483646 w 575"/>
              <a:gd name="T19" fmla="*/ 2147483646 h 313"/>
              <a:gd name="T20" fmla="*/ 2147483646 w 575"/>
              <a:gd name="T21" fmla="*/ 2147483646 h 313"/>
              <a:gd name="T22" fmla="*/ 2147483646 w 575"/>
              <a:gd name="T23" fmla="*/ 2147483646 h 313"/>
              <a:gd name="T24" fmla="*/ 2147483646 w 575"/>
              <a:gd name="T25" fmla="*/ 2147483646 h 313"/>
              <a:gd name="T26" fmla="*/ 2147483646 w 575"/>
              <a:gd name="T27" fmla="*/ 2147483646 h 313"/>
              <a:gd name="T28" fmla="*/ 2147483646 w 575"/>
              <a:gd name="T29" fmla="*/ 2147483646 h 313"/>
              <a:gd name="T30" fmla="*/ 2147483646 w 575"/>
              <a:gd name="T31" fmla="*/ 2147483646 h 313"/>
              <a:gd name="T32" fmla="*/ 2147483646 w 575"/>
              <a:gd name="T33" fmla="*/ 2147483646 h 313"/>
              <a:gd name="T34" fmla="*/ 2147483646 w 575"/>
              <a:gd name="T35" fmla="*/ 2147483646 h 313"/>
              <a:gd name="T36" fmla="*/ 2147483646 w 575"/>
              <a:gd name="T37" fmla="*/ 2147483646 h 313"/>
              <a:gd name="T38" fmla="*/ 2147483646 w 575"/>
              <a:gd name="T39" fmla="*/ 2147483646 h 313"/>
              <a:gd name="T40" fmla="*/ 2147483646 w 575"/>
              <a:gd name="T41" fmla="*/ 2147483646 h 313"/>
              <a:gd name="T42" fmla="*/ 2147483646 w 575"/>
              <a:gd name="T43" fmla="*/ 2147483646 h 313"/>
              <a:gd name="T44" fmla="*/ 2147483646 w 575"/>
              <a:gd name="T45" fmla="*/ 2147483646 h 313"/>
              <a:gd name="T46" fmla="*/ 2147483646 w 575"/>
              <a:gd name="T47" fmla="*/ 2147483646 h 313"/>
              <a:gd name="T48" fmla="*/ 2147483646 w 575"/>
              <a:gd name="T49" fmla="*/ 2147483646 h 313"/>
              <a:gd name="T50" fmla="*/ 2147483646 w 575"/>
              <a:gd name="T51" fmla="*/ 2147483646 h 313"/>
              <a:gd name="T52" fmla="*/ 2147483646 w 575"/>
              <a:gd name="T53" fmla="*/ 0 h 313"/>
              <a:gd name="T54" fmla="*/ 2147483646 w 575"/>
              <a:gd name="T55" fmla="*/ 0 h 313"/>
              <a:gd name="T56" fmla="*/ 2147483646 w 575"/>
              <a:gd name="T57" fmla="*/ 2147483646 h 313"/>
              <a:gd name="T58" fmla="*/ 2147483646 w 575"/>
              <a:gd name="T59" fmla="*/ 2147483646 h 313"/>
              <a:gd name="T60" fmla="*/ 2147483646 w 575"/>
              <a:gd name="T61" fmla="*/ 2147483646 h 313"/>
              <a:gd name="T62" fmla="*/ 2147483646 w 575"/>
              <a:gd name="T63" fmla="*/ 2147483646 h 313"/>
              <a:gd name="T64" fmla="*/ 2147483646 w 575"/>
              <a:gd name="T65" fmla="*/ 2147483646 h 313"/>
              <a:gd name="T66" fmla="*/ 2147483646 w 575"/>
              <a:gd name="T67" fmla="*/ 2147483646 h 313"/>
              <a:gd name="T68" fmla="*/ 2147483646 w 575"/>
              <a:gd name="T69" fmla="*/ 2147483646 h 313"/>
              <a:gd name="T70" fmla="*/ 2147483646 w 575"/>
              <a:gd name="T71" fmla="*/ 2147483646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583" name="Group 8">
            <a:extLst>
              <a:ext uri="{FF2B5EF4-FFF2-40B4-BE49-F238E27FC236}">
                <a16:creationId xmlns:a16="http://schemas.microsoft.com/office/drawing/2014/main" id="{BE864944-2205-443C-88B7-740A39942A83}"/>
              </a:ext>
            </a:extLst>
          </p:cNvPr>
          <p:cNvGrpSpPr>
            <a:grpSpLocks/>
          </p:cNvGrpSpPr>
          <p:nvPr/>
        </p:nvGrpSpPr>
        <p:grpSpPr bwMode="auto">
          <a:xfrm>
            <a:off x="5715000" y="1920875"/>
            <a:ext cx="890588" cy="441325"/>
            <a:chOff x="4672" y="468"/>
            <a:chExt cx="592" cy="327"/>
          </a:xfrm>
        </p:grpSpPr>
        <p:sp>
          <p:nvSpPr>
            <p:cNvPr id="24613" name="Freeform 9">
              <a:extLst>
                <a:ext uri="{FF2B5EF4-FFF2-40B4-BE49-F238E27FC236}">
                  <a16:creationId xmlns:a16="http://schemas.microsoft.com/office/drawing/2014/main" id="{73E959D8-EAC3-48CD-A254-65A9C4C760CE}"/>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4" name="Rectangle 10">
              <a:extLst>
                <a:ext uri="{FF2B5EF4-FFF2-40B4-BE49-F238E27FC236}">
                  <a16:creationId xmlns:a16="http://schemas.microsoft.com/office/drawing/2014/main" id="{E5510DF0-F9E6-4665-B3FB-8C608F85CFC9}"/>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4584" name="Rectangle 11">
            <a:extLst>
              <a:ext uri="{FF2B5EF4-FFF2-40B4-BE49-F238E27FC236}">
                <a16:creationId xmlns:a16="http://schemas.microsoft.com/office/drawing/2014/main" id="{E2D660AA-51AE-47C5-876B-27476CF06667}"/>
              </a:ext>
            </a:extLst>
          </p:cNvPr>
          <p:cNvSpPr>
            <a:spLocks noChangeArrowheads="1"/>
          </p:cNvSpPr>
          <p:nvPr/>
        </p:nvSpPr>
        <p:spPr bwMode="auto">
          <a:xfrm>
            <a:off x="6480175" y="2249488"/>
            <a:ext cx="857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4585" name="Rectangle 12">
            <a:extLst>
              <a:ext uri="{FF2B5EF4-FFF2-40B4-BE49-F238E27FC236}">
                <a16:creationId xmlns:a16="http://schemas.microsoft.com/office/drawing/2014/main" id="{6E2CB64F-7504-46AD-8ABF-DC6C9E0CF2DC}"/>
              </a:ext>
            </a:extLst>
          </p:cNvPr>
          <p:cNvSpPr>
            <a:spLocks noChangeArrowheads="1"/>
          </p:cNvSpPr>
          <p:nvPr/>
        </p:nvSpPr>
        <p:spPr bwMode="auto">
          <a:xfrm>
            <a:off x="5272088" y="2249488"/>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4586" name="Group 13">
            <a:extLst>
              <a:ext uri="{FF2B5EF4-FFF2-40B4-BE49-F238E27FC236}">
                <a16:creationId xmlns:a16="http://schemas.microsoft.com/office/drawing/2014/main" id="{F9F2313C-35F8-4972-8328-9408D8D1C41A}"/>
              </a:ext>
            </a:extLst>
          </p:cNvPr>
          <p:cNvGrpSpPr>
            <a:grpSpLocks/>
          </p:cNvGrpSpPr>
          <p:nvPr/>
        </p:nvGrpSpPr>
        <p:grpSpPr bwMode="auto">
          <a:xfrm>
            <a:off x="4137025" y="1600200"/>
            <a:ext cx="700088" cy="441325"/>
            <a:chOff x="3620" y="276"/>
            <a:chExt cx="466" cy="327"/>
          </a:xfrm>
        </p:grpSpPr>
        <p:sp>
          <p:nvSpPr>
            <p:cNvPr id="24611" name="Freeform 14">
              <a:extLst>
                <a:ext uri="{FF2B5EF4-FFF2-40B4-BE49-F238E27FC236}">
                  <a16:creationId xmlns:a16="http://schemas.microsoft.com/office/drawing/2014/main" id="{E60CFF64-9AEF-40C9-8F3E-2D286A086593}"/>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2" name="Rectangle 15">
              <a:extLst>
                <a:ext uri="{FF2B5EF4-FFF2-40B4-BE49-F238E27FC236}">
                  <a16:creationId xmlns:a16="http://schemas.microsoft.com/office/drawing/2014/main" id="{A67A96C2-FC77-4A59-BABD-ED971870D9E6}"/>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4587" name="Group 16">
            <a:extLst>
              <a:ext uri="{FF2B5EF4-FFF2-40B4-BE49-F238E27FC236}">
                <a16:creationId xmlns:a16="http://schemas.microsoft.com/office/drawing/2014/main" id="{5BC964ED-7A29-4484-8AAB-58D7692B2135}"/>
              </a:ext>
            </a:extLst>
          </p:cNvPr>
          <p:cNvGrpSpPr>
            <a:grpSpLocks/>
          </p:cNvGrpSpPr>
          <p:nvPr/>
        </p:nvGrpSpPr>
        <p:grpSpPr bwMode="auto">
          <a:xfrm>
            <a:off x="1804988" y="1846263"/>
            <a:ext cx="1931987" cy="763587"/>
            <a:chOff x="2069" y="458"/>
            <a:chExt cx="1285" cy="567"/>
          </a:xfrm>
        </p:grpSpPr>
        <p:sp>
          <p:nvSpPr>
            <p:cNvPr id="24605" name="Freeform 17">
              <a:extLst>
                <a:ext uri="{FF2B5EF4-FFF2-40B4-BE49-F238E27FC236}">
                  <a16:creationId xmlns:a16="http://schemas.microsoft.com/office/drawing/2014/main" id="{92A56331-231C-46B8-AAA1-936BD7EB48A5}"/>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6" name="Freeform 18">
              <a:extLst>
                <a:ext uri="{FF2B5EF4-FFF2-40B4-BE49-F238E27FC236}">
                  <a16:creationId xmlns:a16="http://schemas.microsoft.com/office/drawing/2014/main" id="{35C3E9A6-F6FC-4EDB-A1EE-D6068B97F676}"/>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7" name="Freeform 19">
              <a:extLst>
                <a:ext uri="{FF2B5EF4-FFF2-40B4-BE49-F238E27FC236}">
                  <a16:creationId xmlns:a16="http://schemas.microsoft.com/office/drawing/2014/main" id="{5D3582E0-9309-496E-A7DB-6D1DB05AA8DD}"/>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8" name="Rectangle 20">
              <a:extLst>
                <a:ext uri="{FF2B5EF4-FFF2-40B4-BE49-F238E27FC236}">
                  <a16:creationId xmlns:a16="http://schemas.microsoft.com/office/drawing/2014/main" id="{DDEC0840-42F8-4991-9CC7-BF382241827C}"/>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4609" name="Rectangle 21">
              <a:extLst>
                <a:ext uri="{FF2B5EF4-FFF2-40B4-BE49-F238E27FC236}">
                  <a16:creationId xmlns:a16="http://schemas.microsoft.com/office/drawing/2014/main" id="{940F2317-3AC9-498B-9BD6-CE9B310CE565}"/>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4610" name="Rectangle 22">
              <a:extLst>
                <a:ext uri="{FF2B5EF4-FFF2-40B4-BE49-F238E27FC236}">
                  <a16:creationId xmlns:a16="http://schemas.microsoft.com/office/drawing/2014/main" id="{F092387F-BBA9-4B8B-9427-E425C5DDA59D}"/>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4588" name="Group 23">
            <a:extLst>
              <a:ext uri="{FF2B5EF4-FFF2-40B4-BE49-F238E27FC236}">
                <a16:creationId xmlns:a16="http://schemas.microsoft.com/office/drawing/2014/main" id="{2102749B-3EBD-4C08-927E-74EF7B8720D4}"/>
              </a:ext>
            </a:extLst>
          </p:cNvPr>
          <p:cNvGrpSpPr>
            <a:grpSpLocks/>
          </p:cNvGrpSpPr>
          <p:nvPr/>
        </p:nvGrpSpPr>
        <p:grpSpPr bwMode="auto">
          <a:xfrm>
            <a:off x="3975100" y="2647950"/>
            <a:ext cx="1193800" cy="781050"/>
            <a:chOff x="3456" y="1053"/>
            <a:chExt cx="794" cy="580"/>
          </a:xfrm>
        </p:grpSpPr>
        <p:sp>
          <p:nvSpPr>
            <p:cNvPr id="24603" name="Rectangle 24">
              <a:extLst>
                <a:ext uri="{FF2B5EF4-FFF2-40B4-BE49-F238E27FC236}">
                  <a16:creationId xmlns:a16="http://schemas.microsoft.com/office/drawing/2014/main" id="{97877A74-DBB4-40D2-9EE8-0DE6C0BC723E}"/>
                </a:ext>
              </a:extLst>
            </p:cNvPr>
            <p:cNvSpPr>
              <a:spLocks noChangeArrowheads="1"/>
            </p:cNvSpPr>
            <p:nvPr/>
          </p:nvSpPr>
          <p:spPr bwMode="auto">
            <a:xfrm>
              <a:off x="3521" y="1268"/>
              <a:ext cx="72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Works_in</a:t>
              </a:r>
            </a:p>
          </p:txBody>
        </p:sp>
        <p:sp>
          <p:nvSpPr>
            <p:cNvPr id="24604" name="Freeform 25">
              <a:extLst>
                <a:ext uri="{FF2B5EF4-FFF2-40B4-BE49-F238E27FC236}">
                  <a16:creationId xmlns:a16="http://schemas.microsoft.com/office/drawing/2014/main" id="{BD990B8A-A12A-42FD-B275-B9D0C9105E9D}"/>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589" name="Freeform 26">
            <a:extLst>
              <a:ext uri="{FF2B5EF4-FFF2-40B4-BE49-F238E27FC236}">
                <a16:creationId xmlns:a16="http://schemas.microsoft.com/office/drawing/2014/main" id="{03369842-51D2-41DA-894B-6BFCDE68E143}"/>
              </a:ext>
            </a:extLst>
          </p:cNvPr>
          <p:cNvSpPr>
            <a:spLocks/>
          </p:cNvSpPr>
          <p:nvPr/>
        </p:nvSpPr>
        <p:spPr bwMode="auto">
          <a:xfrm>
            <a:off x="5573713" y="2894013"/>
            <a:ext cx="1227137" cy="406400"/>
          </a:xfrm>
          <a:custGeom>
            <a:avLst/>
            <a:gdLst>
              <a:gd name="T0" fmla="*/ 2147483646 w 816"/>
              <a:gd name="T1" fmla="*/ 2147483646 h 302"/>
              <a:gd name="T2" fmla="*/ 2147483646 w 816"/>
              <a:gd name="T3" fmla="*/ 0 h 302"/>
              <a:gd name="T4" fmla="*/ 0 w 816"/>
              <a:gd name="T5" fmla="*/ 0 h 302"/>
              <a:gd name="T6" fmla="*/ 0 w 816"/>
              <a:gd name="T7" fmla="*/ 2147483646 h 302"/>
              <a:gd name="T8" fmla="*/ 2147483646 w 816"/>
              <a:gd name="T9" fmla="*/ 2147483646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590" name="Group 27">
            <a:extLst>
              <a:ext uri="{FF2B5EF4-FFF2-40B4-BE49-F238E27FC236}">
                <a16:creationId xmlns:a16="http://schemas.microsoft.com/office/drawing/2014/main" id="{8F2BCCFF-C678-43B2-A27A-ACBDC0FC18B8}"/>
              </a:ext>
            </a:extLst>
          </p:cNvPr>
          <p:cNvGrpSpPr>
            <a:grpSpLocks/>
          </p:cNvGrpSpPr>
          <p:nvPr/>
        </p:nvGrpSpPr>
        <p:grpSpPr bwMode="auto">
          <a:xfrm>
            <a:off x="2193925" y="2879725"/>
            <a:ext cx="1265238" cy="398463"/>
            <a:chOff x="2328" y="1226"/>
            <a:chExt cx="841" cy="295"/>
          </a:xfrm>
        </p:grpSpPr>
        <p:sp>
          <p:nvSpPr>
            <p:cNvPr id="24601" name="Freeform 28">
              <a:extLst>
                <a:ext uri="{FF2B5EF4-FFF2-40B4-BE49-F238E27FC236}">
                  <a16:creationId xmlns:a16="http://schemas.microsoft.com/office/drawing/2014/main" id="{81733066-57BD-45A4-B265-E39AF6913F95}"/>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2" name="Rectangle 29">
              <a:extLst>
                <a:ext uri="{FF2B5EF4-FFF2-40B4-BE49-F238E27FC236}">
                  <a16:creationId xmlns:a16="http://schemas.microsoft.com/office/drawing/2014/main" id="{210A56FC-882A-4769-9E1E-B575AC82F7AE}"/>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4591" name="Rectangle 30">
            <a:extLst>
              <a:ext uri="{FF2B5EF4-FFF2-40B4-BE49-F238E27FC236}">
                <a16:creationId xmlns:a16="http://schemas.microsoft.com/office/drawing/2014/main" id="{FBACD58E-B318-43C9-8600-4B0FA4A935AF}"/>
              </a:ext>
            </a:extLst>
          </p:cNvPr>
          <p:cNvSpPr>
            <a:spLocks noChangeArrowheads="1"/>
          </p:cNvSpPr>
          <p:nvPr/>
        </p:nvSpPr>
        <p:spPr bwMode="auto">
          <a:xfrm>
            <a:off x="5489575" y="2947988"/>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4592" name="Line 31">
            <a:extLst>
              <a:ext uri="{FF2B5EF4-FFF2-40B4-BE49-F238E27FC236}">
                <a16:creationId xmlns:a16="http://schemas.microsoft.com/office/drawing/2014/main" id="{2A24025E-2BC3-49F0-83DD-83FC7ED1E4BD}"/>
              </a:ext>
            </a:extLst>
          </p:cNvPr>
          <p:cNvSpPr>
            <a:spLocks noChangeShapeType="1"/>
          </p:cNvSpPr>
          <p:nvPr/>
        </p:nvSpPr>
        <p:spPr bwMode="auto">
          <a:xfrm flipH="1">
            <a:off x="3379788" y="3040063"/>
            <a:ext cx="515937"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32">
            <a:extLst>
              <a:ext uri="{FF2B5EF4-FFF2-40B4-BE49-F238E27FC236}">
                <a16:creationId xmlns:a16="http://schemas.microsoft.com/office/drawing/2014/main" id="{DEAC36AD-0A81-40CB-B6C7-D6E0F8C25500}"/>
              </a:ext>
            </a:extLst>
          </p:cNvPr>
          <p:cNvSpPr>
            <a:spLocks noChangeShapeType="1"/>
          </p:cNvSpPr>
          <p:nvPr/>
        </p:nvSpPr>
        <p:spPr bwMode="auto">
          <a:xfrm flipV="1">
            <a:off x="5105400" y="3040063"/>
            <a:ext cx="438150" cy="79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33">
            <a:extLst>
              <a:ext uri="{FF2B5EF4-FFF2-40B4-BE49-F238E27FC236}">
                <a16:creationId xmlns:a16="http://schemas.microsoft.com/office/drawing/2014/main" id="{83AEEACF-3267-495F-9C73-A5A3D10EFD7A}"/>
              </a:ext>
            </a:extLst>
          </p:cNvPr>
          <p:cNvSpPr>
            <a:spLocks noChangeShapeType="1"/>
          </p:cNvSpPr>
          <p:nvPr/>
        </p:nvSpPr>
        <p:spPr bwMode="auto">
          <a:xfrm flipH="1">
            <a:off x="3162300" y="2592388"/>
            <a:ext cx="228600" cy="247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34">
            <a:extLst>
              <a:ext uri="{FF2B5EF4-FFF2-40B4-BE49-F238E27FC236}">
                <a16:creationId xmlns:a16="http://schemas.microsoft.com/office/drawing/2014/main" id="{53F5C366-D486-4C8A-8063-D2BB013A6AC7}"/>
              </a:ext>
            </a:extLst>
          </p:cNvPr>
          <p:cNvSpPr>
            <a:spLocks noChangeShapeType="1"/>
          </p:cNvSpPr>
          <p:nvPr/>
        </p:nvSpPr>
        <p:spPr bwMode="auto">
          <a:xfrm>
            <a:off x="2735263" y="2268538"/>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35">
            <a:extLst>
              <a:ext uri="{FF2B5EF4-FFF2-40B4-BE49-F238E27FC236}">
                <a16:creationId xmlns:a16="http://schemas.microsoft.com/office/drawing/2014/main" id="{7784BE77-8FC0-41DA-9D87-7768187D4796}"/>
              </a:ext>
            </a:extLst>
          </p:cNvPr>
          <p:cNvSpPr>
            <a:spLocks noChangeShapeType="1"/>
          </p:cNvSpPr>
          <p:nvPr/>
        </p:nvSpPr>
        <p:spPr bwMode="auto">
          <a:xfrm>
            <a:off x="2236788" y="2592388"/>
            <a:ext cx="131762" cy="247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36">
            <a:extLst>
              <a:ext uri="{FF2B5EF4-FFF2-40B4-BE49-F238E27FC236}">
                <a16:creationId xmlns:a16="http://schemas.microsoft.com/office/drawing/2014/main" id="{DDD8A3EC-CECF-447F-9D88-4DDA020492A2}"/>
              </a:ext>
            </a:extLst>
          </p:cNvPr>
          <p:cNvSpPr>
            <a:spLocks noChangeShapeType="1"/>
          </p:cNvSpPr>
          <p:nvPr/>
        </p:nvSpPr>
        <p:spPr bwMode="auto">
          <a:xfrm>
            <a:off x="4467225" y="2074863"/>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37">
            <a:extLst>
              <a:ext uri="{FF2B5EF4-FFF2-40B4-BE49-F238E27FC236}">
                <a16:creationId xmlns:a16="http://schemas.microsoft.com/office/drawing/2014/main" id="{A94492A3-1AC8-4942-A25C-B7EF8846A2D9}"/>
              </a:ext>
            </a:extLst>
          </p:cNvPr>
          <p:cNvSpPr>
            <a:spLocks noChangeShapeType="1"/>
          </p:cNvSpPr>
          <p:nvPr/>
        </p:nvSpPr>
        <p:spPr bwMode="auto">
          <a:xfrm>
            <a:off x="5627688" y="2592388"/>
            <a:ext cx="204787" cy="3127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38">
            <a:extLst>
              <a:ext uri="{FF2B5EF4-FFF2-40B4-BE49-F238E27FC236}">
                <a16:creationId xmlns:a16="http://schemas.microsoft.com/office/drawing/2014/main" id="{CFDF359A-6A74-4A78-B536-3F14CCB8BB8C}"/>
              </a:ext>
            </a:extLst>
          </p:cNvPr>
          <p:cNvSpPr>
            <a:spLocks noChangeShapeType="1"/>
          </p:cNvSpPr>
          <p:nvPr/>
        </p:nvSpPr>
        <p:spPr bwMode="auto">
          <a:xfrm>
            <a:off x="6127750" y="2333625"/>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39">
            <a:extLst>
              <a:ext uri="{FF2B5EF4-FFF2-40B4-BE49-F238E27FC236}">
                <a16:creationId xmlns:a16="http://schemas.microsoft.com/office/drawing/2014/main" id="{6FCF7865-B071-44F3-AD83-0AA0C50A768A}"/>
              </a:ext>
            </a:extLst>
          </p:cNvPr>
          <p:cNvSpPr>
            <a:spLocks noChangeShapeType="1"/>
          </p:cNvSpPr>
          <p:nvPr/>
        </p:nvSpPr>
        <p:spPr bwMode="auto">
          <a:xfrm flipH="1">
            <a:off x="6481763" y="2592388"/>
            <a:ext cx="157162" cy="3127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P spid="1628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3D88347-94F5-48C8-A4CF-970A3EC27C17}"/>
              </a:ext>
            </a:extLst>
          </p:cNvPr>
          <p:cNvSpPr>
            <a:spLocks noChangeArrowheads="1"/>
          </p:cNvSpPr>
          <p:nvPr/>
        </p:nvSpPr>
        <p:spPr bwMode="auto">
          <a:xfrm>
            <a:off x="685800" y="3810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solidFill>
                  <a:schemeClr val="tx2"/>
                </a:solidFill>
                <a:latin typeface="Comic Sans MS" panose="030F0702030302020204" pitchFamily="66" charset="0"/>
                <a:ea typeface="MS PGothic" panose="020B0600070205080204" pitchFamily="34" charset="-128"/>
              </a:rPr>
              <a:t>Translating a relationship set (without key constraint on any side) to a relation</a:t>
            </a:r>
          </a:p>
        </p:txBody>
      </p:sp>
      <p:sp>
        <p:nvSpPr>
          <p:cNvPr id="162820" name="Rectangle 4">
            <a:extLst>
              <a:ext uri="{FF2B5EF4-FFF2-40B4-BE49-F238E27FC236}">
                <a16:creationId xmlns:a16="http://schemas.microsoft.com/office/drawing/2014/main" id="{7EADAD03-55B0-4952-AD12-A1D0769B7C48}"/>
              </a:ext>
            </a:extLst>
          </p:cNvPr>
          <p:cNvSpPr>
            <a:spLocks noChangeArrowheads="1"/>
          </p:cNvSpPr>
          <p:nvPr/>
        </p:nvSpPr>
        <p:spPr bwMode="auto">
          <a:xfrm>
            <a:off x="852170" y="3840802"/>
            <a:ext cx="3657600" cy="230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err="1">
                <a:latin typeface="Comic Sans MS" panose="030F0702030302020204" pitchFamily="66" charset="0"/>
                <a:ea typeface="MS PGothic" panose="020B0600070205080204" pitchFamily="34" charset="-128"/>
              </a:rPr>
              <a:t>Works_in</a:t>
            </a:r>
            <a:r>
              <a:rPr lang="en-US" altLang="en-US" dirty="0">
                <a:latin typeface="Comic Sans MS" panose="030F0702030302020204" pitchFamily="66" charset="0"/>
                <a:ea typeface="MS PGothic" panose="020B0600070205080204" pitchFamily="34" charset="-128"/>
              </a:rPr>
              <a:t>(</a:t>
            </a:r>
            <a:r>
              <a:rPr lang="en-US" altLang="en-US" u="sng"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CHAR(11), </a:t>
            </a:r>
            <a:r>
              <a:rPr lang="en-US" altLang="en-US" u="sng" dirty="0">
                <a:latin typeface="Comic Sans MS" panose="030F0702030302020204" pitchFamily="66" charset="0"/>
                <a:ea typeface="MS PGothic" panose="020B0600070205080204" pitchFamily="34" charset="-128"/>
              </a:rPr>
              <a:t>did</a:t>
            </a:r>
            <a:r>
              <a:rPr lang="en-US" altLang="en-US" dirty="0">
                <a:latin typeface="Comic Sans MS" panose="030F0702030302020204" pitchFamily="66" charset="0"/>
                <a:ea typeface="MS PGothic" panose="020B0600070205080204" pitchFamily="34" charset="-128"/>
              </a:rPr>
              <a:t> integer, since date,</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PRIMARY KEY(SSN,DID), </a:t>
            </a:r>
          </a:p>
          <a:p>
            <a:pPr eaLnBrk="1" hangingPunct="1"/>
            <a:r>
              <a:rPr lang="en-US" altLang="en-US" dirty="0">
                <a:latin typeface="Comic Sans MS" panose="030F0702030302020204" pitchFamily="66" charset="0"/>
                <a:ea typeface="MS PGothic" panose="020B0600070205080204" pitchFamily="34" charset="-128"/>
              </a:rPr>
              <a:t>FOREIGN KEY(SSN)  references Employees(SSN),</a:t>
            </a:r>
          </a:p>
          <a:p>
            <a:pPr eaLnBrk="1" hangingPunct="1"/>
            <a:r>
              <a:rPr lang="en-US" altLang="en-US" dirty="0">
                <a:latin typeface="Comic Sans MS" panose="030F0702030302020204" pitchFamily="66" charset="0"/>
                <a:ea typeface="MS PGothic" panose="020B0600070205080204" pitchFamily="34" charset="-128"/>
              </a:rPr>
              <a:t>FOREIGN KEY(DID) references Departments(did) )</a:t>
            </a:r>
          </a:p>
        </p:txBody>
      </p:sp>
      <p:sp>
        <p:nvSpPr>
          <p:cNvPr id="24581" name="Freeform 6">
            <a:extLst>
              <a:ext uri="{FF2B5EF4-FFF2-40B4-BE49-F238E27FC236}">
                <a16:creationId xmlns:a16="http://schemas.microsoft.com/office/drawing/2014/main" id="{99AC754D-F8E4-436B-B29F-9C257C271E76}"/>
              </a:ext>
            </a:extLst>
          </p:cNvPr>
          <p:cNvSpPr>
            <a:spLocks/>
          </p:cNvSpPr>
          <p:nvPr/>
        </p:nvSpPr>
        <p:spPr bwMode="auto">
          <a:xfrm>
            <a:off x="5178425" y="2182813"/>
            <a:ext cx="682625" cy="439737"/>
          </a:xfrm>
          <a:custGeom>
            <a:avLst/>
            <a:gdLst>
              <a:gd name="T0" fmla="*/ 2147483646 w 454"/>
              <a:gd name="T1" fmla="*/ 2147483646 h 327"/>
              <a:gd name="T2" fmla="*/ 2147483646 w 454"/>
              <a:gd name="T3" fmla="*/ 2147483646 h 327"/>
              <a:gd name="T4" fmla="*/ 2147483646 w 454"/>
              <a:gd name="T5" fmla="*/ 2147483646 h 327"/>
              <a:gd name="T6" fmla="*/ 2147483646 w 454"/>
              <a:gd name="T7" fmla="*/ 2147483646 h 327"/>
              <a:gd name="T8" fmla="*/ 2147483646 w 454"/>
              <a:gd name="T9" fmla="*/ 2147483646 h 327"/>
              <a:gd name="T10" fmla="*/ 2147483646 w 454"/>
              <a:gd name="T11" fmla="*/ 2147483646 h 327"/>
              <a:gd name="T12" fmla="*/ 2147483646 w 454"/>
              <a:gd name="T13" fmla="*/ 2147483646 h 327"/>
              <a:gd name="T14" fmla="*/ 2147483646 w 454"/>
              <a:gd name="T15" fmla="*/ 2147483646 h 327"/>
              <a:gd name="T16" fmla="*/ 2147483646 w 454"/>
              <a:gd name="T17" fmla="*/ 0 h 327"/>
              <a:gd name="T18" fmla="*/ 2147483646 w 454"/>
              <a:gd name="T19" fmla="*/ 0 h 327"/>
              <a:gd name="T20" fmla="*/ 2147483646 w 454"/>
              <a:gd name="T21" fmla="*/ 2147483646 h 327"/>
              <a:gd name="T22" fmla="*/ 2147483646 w 454"/>
              <a:gd name="T23" fmla="*/ 2147483646 h 327"/>
              <a:gd name="T24" fmla="*/ 2147483646 w 454"/>
              <a:gd name="T25" fmla="*/ 2147483646 h 327"/>
              <a:gd name="T26" fmla="*/ 2147483646 w 454"/>
              <a:gd name="T27" fmla="*/ 2147483646 h 327"/>
              <a:gd name="T28" fmla="*/ 2147483646 w 454"/>
              <a:gd name="T29" fmla="*/ 2147483646 h 327"/>
              <a:gd name="T30" fmla="*/ 2147483646 w 454"/>
              <a:gd name="T31" fmla="*/ 2147483646 h 327"/>
              <a:gd name="T32" fmla="*/ 2147483646 w 454"/>
              <a:gd name="T33" fmla="*/ 2147483646 h 327"/>
              <a:gd name="T34" fmla="*/ 2147483646 w 454"/>
              <a:gd name="T35" fmla="*/ 2147483646 h 327"/>
              <a:gd name="T36" fmla="*/ 2147483646 w 454"/>
              <a:gd name="T37" fmla="*/ 2147483646 h 327"/>
              <a:gd name="T38" fmla="*/ 2147483646 w 454"/>
              <a:gd name="T39" fmla="*/ 2147483646 h 327"/>
              <a:gd name="T40" fmla="*/ 2147483646 w 454"/>
              <a:gd name="T41" fmla="*/ 2147483646 h 327"/>
              <a:gd name="T42" fmla="*/ 2147483646 w 454"/>
              <a:gd name="T43" fmla="*/ 2147483646 h 327"/>
              <a:gd name="T44" fmla="*/ 2147483646 w 454"/>
              <a:gd name="T45" fmla="*/ 2147483646 h 327"/>
              <a:gd name="T46" fmla="*/ 2147483646 w 454"/>
              <a:gd name="T47" fmla="*/ 2147483646 h 327"/>
              <a:gd name="T48" fmla="*/ 2147483646 w 454"/>
              <a:gd name="T49" fmla="*/ 2147483646 h 327"/>
              <a:gd name="T50" fmla="*/ 2147483646 w 454"/>
              <a:gd name="T51" fmla="*/ 2147483646 h 327"/>
              <a:gd name="T52" fmla="*/ 2147483646 w 454"/>
              <a:gd name="T53" fmla="*/ 2147483646 h 327"/>
              <a:gd name="T54" fmla="*/ 2147483646 w 454"/>
              <a:gd name="T55" fmla="*/ 2147483646 h 327"/>
              <a:gd name="T56" fmla="*/ 2147483646 w 454"/>
              <a:gd name="T57" fmla="*/ 2147483646 h 327"/>
              <a:gd name="T58" fmla="*/ 2147483646 w 454"/>
              <a:gd name="T59" fmla="*/ 2147483646 h 327"/>
              <a:gd name="T60" fmla="*/ 2147483646 w 454"/>
              <a:gd name="T61" fmla="*/ 2147483646 h 327"/>
              <a:gd name="T62" fmla="*/ 2147483646 w 454"/>
              <a:gd name="T63" fmla="*/ 2147483646 h 327"/>
              <a:gd name="T64" fmla="*/ 2147483646 w 454"/>
              <a:gd name="T65" fmla="*/ 2147483646 h 327"/>
              <a:gd name="T66" fmla="*/ 2147483646 w 454"/>
              <a:gd name="T67" fmla="*/ 2147483646 h 327"/>
              <a:gd name="T68" fmla="*/ 2147483646 w 454"/>
              <a:gd name="T69" fmla="*/ 2147483646 h 327"/>
              <a:gd name="T70" fmla="*/ 2147483646 w 454"/>
              <a:gd name="T71" fmla="*/ 2147483646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2" name="Freeform 7">
            <a:extLst>
              <a:ext uri="{FF2B5EF4-FFF2-40B4-BE49-F238E27FC236}">
                <a16:creationId xmlns:a16="http://schemas.microsoft.com/office/drawing/2014/main" id="{7992D5C2-D0A7-42EB-9513-B2953A9D0186}"/>
              </a:ext>
            </a:extLst>
          </p:cNvPr>
          <p:cNvSpPr>
            <a:spLocks/>
          </p:cNvSpPr>
          <p:nvPr/>
        </p:nvSpPr>
        <p:spPr bwMode="auto">
          <a:xfrm>
            <a:off x="6427788" y="2201863"/>
            <a:ext cx="865187" cy="420687"/>
          </a:xfrm>
          <a:custGeom>
            <a:avLst/>
            <a:gdLst>
              <a:gd name="T0" fmla="*/ 2147483646 w 575"/>
              <a:gd name="T1" fmla="*/ 2147483646 h 313"/>
              <a:gd name="T2" fmla="*/ 2147483646 w 575"/>
              <a:gd name="T3" fmla="*/ 2147483646 h 313"/>
              <a:gd name="T4" fmla="*/ 2147483646 w 575"/>
              <a:gd name="T5" fmla="*/ 2147483646 h 313"/>
              <a:gd name="T6" fmla="*/ 2147483646 w 575"/>
              <a:gd name="T7" fmla="*/ 2147483646 h 313"/>
              <a:gd name="T8" fmla="*/ 2147483646 w 575"/>
              <a:gd name="T9" fmla="*/ 2147483646 h 313"/>
              <a:gd name="T10" fmla="*/ 2147483646 w 575"/>
              <a:gd name="T11" fmla="*/ 2147483646 h 313"/>
              <a:gd name="T12" fmla="*/ 2147483646 w 575"/>
              <a:gd name="T13" fmla="*/ 2147483646 h 313"/>
              <a:gd name="T14" fmla="*/ 2147483646 w 575"/>
              <a:gd name="T15" fmla="*/ 2147483646 h 313"/>
              <a:gd name="T16" fmla="*/ 2147483646 w 575"/>
              <a:gd name="T17" fmla="*/ 2147483646 h 313"/>
              <a:gd name="T18" fmla="*/ 2147483646 w 575"/>
              <a:gd name="T19" fmla="*/ 2147483646 h 313"/>
              <a:gd name="T20" fmla="*/ 2147483646 w 575"/>
              <a:gd name="T21" fmla="*/ 2147483646 h 313"/>
              <a:gd name="T22" fmla="*/ 2147483646 w 575"/>
              <a:gd name="T23" fmla="*/ 2147483646 h 313"/>
              <a:gd name="T24" fmla="*/ 2147483646 w 575"/>
              <a:gd name="T25" fmla="*/ 2147483646 h 313"/>
              <a:gd name="T26" fmla="*/ 2147483646 w 575"/>
              <a:gd name="T27" fmla="*/ 2147483646 h 313"/>
              <a:gd name="T28" fmla="*/ 2147483646 w 575"/>
              <a:gd name="T29" fmla="*/ 2147483646 h 313"/>
              <a:gd name="T30" fmla="*/ 2147483646 w 575"/>
              <a:gd name="T31" fmla="*/ 2147483646 h 313"/>
              <a:gd name="T32" fmla="*/ 2147483646 w 575"/>
              <a:gd name="T33" fmla="*/ 2147483646 h 313"/>
              <a:gd name="T34" fmla="*/ 2147483646 w 575"/>
              <a:gd name="T35" fmla="*/ 2147483646 h 313"/>
              <a:gd name="T36" fmla="*/ 2147483646 w 575"/>
              <a:gd name="T37" fmla="*/ 2147483646 h 313"/>
              <a:gd name="T38" fmla="*/ 2147483646 w 575"/>
              <a:gd name="T39" fmla="*/ 2147483646 h 313"/>
              <a:gd name="T40" fmla="*/ 2147483646 w 575"/>
              <a:gd name="T41" fmla="*/ 2147483646 h 313"/>
              <a:gd name="T42" fmla="*/ 2147483646 w 575"/>
              <a:gd name="T43" fmla="*/ 2147483646 h 313"/>
              <a:gd name="T44" fmla="*/ 2147483646 w 575"/>
              <a:gd name="T45" fmla="*/ 2147483646 h 313"/>
              <a:gd name="T46" fmla="*/ 2147483646 w 575"/>
              <a:gd name="T47" fmla="*/ 2147483646 h 313"/>
              <a:gd name="T48" fmla="*/ 2147483646 w 575"/>
              <a:gd name="T49" fmla="*/ 2147483646 h 313"/>
              <a:gd name="T50" fmla="*/ 2147483646 w 575"/>
              <a:gd name="T51" fmla="*/ 2147483646 h 313"/>
              <a:gd name="T52" fmla="*/ 2147483646 w 575"/>
              <a:gd name="T53" fmla="*/ 0 h 313"/>
              <a:gd name="T54" fmla="*/ 2147483646 w 575"/>
              <a:gd name="T55" fmla="*/ 0 h 313"/>
              <a:gd name="T56" fmla="*/ 2147483646 w 575"/>
              <a:gd name="T57" fmla="*/ 2147483646 h 313"/>
              <a:gd name="T58" fmla="*/ 2147483646 w 575"/>
              <a:gd name="T59" fmla="*/ 2147483646 h 313"/>
              <a:gd name="T60" fmla="*/ 2147483646 w 575"/>
              <a:gd name="T61" fmla="*/ 2147483646 h 313"/>
              <a:gd name="T62" fmla="*/ 2147483646 w 575"/>
              <a:gd name="T63" fmla="*/ 2147483646 h 313"/>
              <a:gd name="T64" fmla="*/ 2147483646 w 575"/>
              <a:gd name="T65" fmla="*/ 2147483646 h 313"/>
              <a:gd name="T66" fmla="*/ 2147483646 w 575"/>
              <a:gd name="T67" fmla="*/ 2147483646 h 313"/>
              <a:gd name="T68" fmla="*/ 2147483646 w 575"/>
              <a:gd name="T69" fmla="*/ 2147483646 h 313"/>
              <a:gd name="T70" fmla="*/ 2147483646 w 575"/>
              <a:gd name="T71" fmla="*/ 2147483646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583" name="Group 8">
            <a:extLst>
              <a:ext uri="{FF2B5EF4-FFF2-40B4-BE49-F238E27FC236}">
                <a16:creationId xmlns:a16="http://schemas.microsoft.com/office/drawing/2014/main" id="{BE864944-2205-443C-88B7-740A39942A83}"/>
              </a:ext>
            </a:extLst>
          </p:cNvPr>
          <p:cNvGrpSpPr>
            <a:grpSpLocks/>
          </p:cNvGrpSpPr>
          <p:nvPr/>
        </p:nvGrpSpPr>
        <p:grpSpPr bwMode="auto">
          <a:xfrm>
            <a:off x="5715000" y="1920875"/>
            <a:ext cx="890588" cy="441325"/>
            <a:chOff x="4672" y="468"/>
            <a:chExt cx="592" cy="327"/>
          </a:xfrm>
        </p:grpSpPr>
        <p:sp>
          <p:nvSpPr>
            <p:cNvPr id="24613" name="Freeform 9">
              <a:extLst>
                <a:ext uri="{FF2B5EF4-FFF2-40B4-BE49-F238E27FC236}">
                  <a16:creationId xmlns:a16="http://schemas.microsoft.com/office/drawing/2014/main" id="{73E959D8-EAC3-48CD-A254-65A9C4C760CE}"/>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4" name="Rectangle 10">
              <a:extLst>
                <a:ext uri="{FF2B5EF4-FFF2-40B4-BE49-F238E27FC236}">
                  <a16:creationId xmlns:a16="http://schemas.microsoft.com/office/drawing/2014/main" id="{E5510DF0-F9E6-4665-B3FB-8C608F85CFC9}"/>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4584" name="Rectangle 11">
            <a:extLst>
              <a:ext uri="{FF2B5EF4-FFF2-40B4-BE49-F238E27FC236}">
                <a16:creationId xmlns:a16="http://schemas.microsoft.com/office/drawing/2014/main" id="{E2D660AA-51AE-47C5-876B-27476CF06667}"/>
              </a:ext>
            </a:extLst>
          </p:cNvPr>
          <p:cNvSpPr>
            <a:spLocks noChangeArrowheads="1"/>
          </p:cNvSpPr>
          <p:nvPr/>
        </p:nvSpPr>
        <p:spPr bwMode="auto">
          <a:xfrm>
            <a:off x="6480175" y="2249488"/>
            <a:ext cx="857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4585" name="Rectangle 12">
            <a:extLst>
              <a:ext uri="{FF2B5EF4-FFF2-40B4-BE49-F238E27FC236}">
                <a16:creationId xmlns:a16="http://schemas.microsoft.com/office/drawing/2014/main" id="{6E2CB64F-7504-46AD-8ABF-DC6C9E0CF2DC}"/>
              </a:ext>
            </a:extLst>
          </p:cNvPr>
          <p:cNvSpPr>
            <a:spLocks noChangeArrowheads="1"/>
          </p:cNvSpPr>
          <p:nvPr/>
        </p:nvSpPr>
        <p:spPr bwMode="auto">
          <a:xfrm>
            <a:off x="5272088" y="2249488"/>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4586" name="Group 13">
            <a:extLst>
              <a:ext uri="{FF2B5EF4-FFF2-40B4-BE49-F238E27FC236}">
                <a16:creationId xmlns:a16="http://schemas.microsoft.com/office/drawing/2014/main" id="{F9F2313C-35F8-4972-8328-9408D8D1C41A}"/>
              </a:ext>
            </a:extLst>
          </p:cNvPr>
          <p:cNvGrpSpPr>
            <a:grpSpLocks/>
          </p:cNvGrpSpPr>
          <p:nvPr/>
        </p:nvGrpSpPr>
        <p:grpSpPr bwMode="auto">
          <a:xfrm>
            <a:off x="4137025" y="1600200"/>
            <a:ext cx="700088" cy="441325"/>
            <a:chOff x="3620" y="276"/>
            <a:chExt cx="466" cy="327"/>
          </a:xfrm>
        </p:grpSpPr>
        <p:sp>
          <p:nvSpPr>
            <p:cNvPr id="24611" name="Freeform 14">
              <a:extLst>
                <a:ext uri="{FF2B5EF4-FFF2-40B4-BE49-F238E27FC236}">
                  <a16:creationId xmlns:a16="http://schemas.microsoft.com/office/drawing/2014/main" id="{E60CFF64-9AEF-40C9-8F3E-2D286A086593}"/>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2" name="Rectangle 15">
              <a:extLst>
                <a:ext uri="{FF2B5EF4-FFF2-40B4-BE49-F238E27FC236}">
                  <a16:creationId xmlns:a16="http://schemas.microsoft.com/office/drawing/2014/main" id="{A67A96C2-FC77-4A59-BABD-ED971870D9E6}"/>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4587" name="Group 16">
            <a:extLst>
              <a:ext uri="{FF2B5EF4-FFF2-40B4-BE49-F238E27FC236}">
                <a16:creationId xmlns:a16="http://schemas.microsoft.com/office/drawing/2014/main" id="{5BC964ED-7A29-4484-8AAB-58D7692B2135}"/>
              </a:ext>
            </a:extLst>
          </p:cNvPr>
          <p:cNvGrpSpPr>
            <a:grpSpLocks/>
          </p:cNvGrpSpPr>
          <p:nvPr/>
        </p:nvGrpSpPr>
        <p:grpSpPr bwMode="auto">
          <a:xfrm>
            <a:off x="1804988" y="1846263"/>
            <a:ext cx="1931987" cy="763587"/>
            <a:chOff x="2069" y="458"/>
            <a:chExt cx="1285" cy="567"/>
          </a:xfrm>
        </p:grpSpPr>
        <p:sp>
          <p:nvSpPr>
            <p:cNvPr id="24605" name="Freeform 17">
              <a:extLst>
                <a:ext uri="{FF2B5EF4-FFF2-40B4-BE49-F238E27FC236}">
                  <a16:creationId xmlns:a16="http://schemas.microsoft.com/office/drawing/2014/main" id="{92A56331-231C-46B8-AAA1-936BD7EB48A5}"/>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6" name="Freeform 18">
              <a:extLst>
                <a:ext uri="{FF2B5EF4-FFF2-40B4-BE49-F238E27FC236}">
                  <a16:creationId xmlns:a16="http://schemas.microsoft.com/office/drawing/2014/main" id="{35C3E9A6-F6FC-4EDB-A1EE-D6068B97F676}"/>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7" name="Freeform 19">
              <a:extLst>
                <a:ext uri="{FF2B5EF4-FFF2-40B4-BE49-F238E27FC236}">
                  <a16:creationId xmlns:a16="http://schemas.microsoft.com/office/drawing/2014/main" id="{5D3582E0-9309-496E-A7DB-6D1DB05AA8DD}"/>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8" name="Rectangle 20">
              <a:extLst>
                <a:ext uri="{FF2B5EF4-FFF2-40B4-BE49-F238E27FC236}">
                  <a16:creationId xmlns:a16="http://schemas.microsoft.com/office/drawing/2014/main" id="{DDEC0840-42F8-4991-9CC7-BF382241827C}"/>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4609" name="Rectangle 21">
              <a:extLst>
                <a:ext uri="{FF2B5EF4-FFF2-40B4-BE49-F238E27FC236}">
                  <a16:creationId xmlns:a16="http://schemas.microsoft.com/office/drawing/2014/main" id="{940F2317-3AC9-498B-9BD6-CE9B310CE565}"/>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4610" name="Rectangle 22">
              <a:extLst>
                <a:ext uri="{FF2B5EF4-FFF2-40B4-BE49-F238E27FC236}">
                  <a16:creationId xmlns:a16="http://schemas.microsoft.com/office/drawing/2014/main" id="{F092387F-BBA9-4B8B-9427-E425C5DDA59D}"/>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4588" name="Group 23">
            <a:extLst>
              <a:ext uri="{FF2B5EF4-FFF2-40B4-BE49-F238E27FC236}">
                <a16:creationId xmlns:a16="http://schemas.microsoft.com/office/drawing/2014/main" id="{2102749B-3EBD-4C08-927E-74EF7B8720D4}"/>
              </a:ext>
            </a:extLst>
          </p:cNvPr>
          <p:cNvGrpSpPr>
            <a:grpSpLocks/>
          </p:cNvGrpSpPr>
          <p:nvPr/>
        </p:nvGrpSpPr>
        <p:grpSpPr bwMode="auto">
          <a:xfrm>
            <a:off x="3975100" y="2647950"/>
            <a:ext cx="1193800" cy="781050"/>
            <a:chOff x="3456" y="1053"/>
            <a:chExt cx="794" cy="580"/>
          </a:xfrm>
        </p:grpSpPr>
        <p:sp>
          <p:nvSpPr>
            <p:cNvPr id="24603" name="Rectangle 24">
              <a:extLst>
                <a:ext uri="{FF2B5EF4-FFF2-40B4-BE49-F238E27FC236}">
                  <a16:creationId xmlns:a16="http://schemas.microsoft.com/office/drawing/2014/main" id="{97877A74-DBB4-40D2-9EE8-0DE6C0BC723E}"/>
                </a:ext>
              </a:extLst>
            </p:cNvPr>
            <p:cNvSpPr>
              <a:spLocks noChangeArrowheads="1"/>
            </p:cNvSpPr>
            <p:nvPr/>
          </p:nvSpPr>
          <p:spPr bwMode="auto">
            <a:xfrm>
              <a:off x="3521" y="1268"/>
              <a:ext cx="72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Works_in</a:t>
              </a:r>
            </a:p>
          </p:txBody>
        </p:sp>
        <p:sp>
          <p:nvSpPr>
            <p:cNvPr id="24604" name="Freeform 25">
              <a:extLst>
                <a:ext uri="{FF2B5EF4-FFF2-40B4-BE49-F238E27FC236}">
                  <a16:creationId xmlns:a16="http://schemas.microsoft.com/office/drawing/2014/main" id="{BD990B8A-A12A-42FD-B275-B9D0C9105E9D}"/>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589" name="Freeform 26">
            <a:extLst>
              <a:ext uri="{FF2B5EF4-FFF2-40B4-BE49-F238E27FC236}">
                <a16:creationId xmlns:a16="http://schemas.microsoft.com/office/drawing/2014/main" id="{03369842-51D2-41DA-894B-6BFCDE68E143}"/>
              </a:ext>
            </a:extLst>
          </p:cNvPr>
          <p:cNvSpPr>
            <a:spLocks/>
          </p:cNvSpPr>
          <p:nvPr/>
        </p:nvSpPr>
        <p:spPr bwMode="auto">
          <a:xfrm>
            <a:off x="5573713" y="2894013"/>
            <a:ext cx="1227137" cy="406400"/>
          </a:xfrm>
          <a:custGeom>
            <a:avLst/>
            <a:gdLst>
              <a:gd name="T0" fmla="*/ 2147483646 w 816"/>
              <a:gd name="T1" fmla="*/ 2147483646 h 302"/>
              <a:gd name="T2" fmla="*/ 2147483646 w 816"/>
              <a:gd name="T3" fmla="*/ 0 h 302"/>
              <a:gd name="T4" fmla="*/ 0 w 816"/>
              <a:gd name="T5" fmla="*/ 0 h 302"/>
              <a:gd name="T6" fmla="*/ 0 w 816"/>
              <a:gd name="T7" fmla="*/ 2147483646 h 302"/>
              <a:gd name="T8" fmla="*/ 2147483646 w 816"/>
              <a:gd name="T9" fmla="*/ 2147483646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590" name="Group 27">
            <a:extLst>
              <a:ext uri="{FF2B5EF4-FFF2-40B4-BE49-F238E27FC236}">
                <a16:creationId xmlns:a16="http://schemas.microsoft.com/office/drawing/2014/main" id="{8F2BCCFF-C678-43B2-A27A-ACBDC0FC18B8}"/>
              </a:ext>
            </a:extLst>
          </p:cNvPr>
          <p:cNvGrpSpPr>
            <a:grpSpLocks/>
          </p:cNvGrpSpPr>
          <p:nvPr/>
        </p:nvGrpSpPr>
        <p:grpSpPr bwMode="auto">
          <a:xfrm>
            <a:off x="2193925" y="2879725"/>
            <a:ext cx="1265238" cy="398463"/>
            <a:chOff x="2328" y="1226"/>
            <a:chExt cx="841" cy="295"/>
          </a:xfrm>
        </p:grpSpPr>
        <p:sp>
          <p:nvSpPr>
            <p:cNvPr id="24601" name="Freeform 28">
              <a:extLst>
                <a:ext uri="{FF2B5EF4-FFF2-40B4-BE49-F238E27FC236}">
                  <a16:creationId xmlns:a16="http://schemas.microsoft.com/office/drawing/2014/main" id="{81733066-57BD-45A4-B265-E39AF6913F95}"/>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2" name="Rectangle 29">
              <a:extLst>
                <a:ext uri="{FF2B5EF4-FFF2-40B4-BE49-F238E27FC236}">
                  <a16:creationId xmlns:a16="http://schemas.microsoft.com/office/drawing/2014/main" id="{210A56FC-882A-4769-9E1E-B575AC82F7AE}"/>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4591" name="Rectangle 30">
            <a:extLst>
              <a:ext uri="{FF2B5EF4-FFF2-40B4-BE49-F238E27FC236}">
                <a16:creationId xmlns:a16="http://schemas.microsoft.com/office/drawing/2014/main" id="{FBACD58E-B318-43C9-8600-4B0FA4A935AF}"/>
              </a:ext>
            </a:extLst>
          </p:cNvPr>
          <p:cNvSpPr>
            <a:spLocks noChangeArrowheads="1"/>
          </p:cNvSpPr>
          <p:nvPr/>
        </p:nvSpPr>
        <p:spPr bwMode="auto">
          <a:xfrm>
            <a:off x="5489575" y="2947988"/>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4592" name="Line 31">
            <a:extLst>
              <a:ext uri="{FF2B5EF4-FFF2-40B4-BE49-F238E27FC236}">
                <a16:creationId xmlns:a16="http://schemas.microsoft.com/office/drawing/2014/main" id="{2A24025E-2BC3-49F0-83DD-83FC7ED1E4BD}"/>
              </a:ext>
            </a:extLst>
          </p:cNvPr>
          <p:cNvSpPr>
            <a:spLocks noChangeShapeType="1"/>
          </p:cNvSpPr>
          <p:nvPr/>
        </p:nvSpPr>
        <p:spPr bwMode="auto">
          <a:xfrm flipH="1">
            <a:off x="3379788" y="3040063"/>
            <a:ext cx="515937"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32">
            <a:extLst>
              <a:ext uri="{FF2B5EF4-FFF2-40B4-BE49-F238E27FC236}">
                <a16:creationId xmlns:a16="http://schemas.microsoft.com/office/drawing/2014/main" id="{DEAC36AD-0A81-40CB-B6C7-D6E0F8C25500}"/>
              </a:ext>
            </a:extLst>
          </p:cNvPr>
          <p:cNvSpPr>
            <a:spLocks noChangeShapeType="1"/>
          </p:cNvSpPr>
          <p:nvPr/>
        </p:nvSpPr>
        <p:spPr bwMode="auto">
          <a:xfrm flipV="1">
            <a:off x="5105400" y="3040063"/>
            <a:ext cx="438150" cy="7937"/>
          </a:xfrm>
          <a:prstGeom prst="line">
            <a:avLst/>
          </a:prstGeom>
          <a:noFill/>
          <a:ln w="571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33">
            <a:extLst>
              <a:ext uri="{FF2B5EF4-FFF2-40B4-BE49-F238E27FC236}">
                <a16:creationId xmlns:a16="http://schemas.microsoft.com/office/drawing/2014/main" id="{83AEEACF-3267-495F-9C73-A5A3D10EFD7A}"/>
              </a:ext>
            </a:extLst>
          </p:cNvPr>
          <p:cNvSpPr>
            <a:spLocks noChangeShapeType="1"/>
          </p:cNvSpPr>
          <p:nvPr/>
        </p:nvSpPr>
        <p:spPr bwMode="auto">
          <a:xfrm flipH="1">
            <a:off x="3162300" y="2592388"/>
            <a:ext cx="228600" cy="247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34">
            <a:extLst>
              <a:ext uri="{FF2B5EF4-FFF2-40B4-BE49-F238E27FC236}">
                <a16:creationId xmlns:a16="http://schemas.microsoft.com/office/drawing/2014/main" id="{53F5C366-D486-4C8A-8063-D2BB013A6AC7}"/>
              </a:ext>
            </a:extLst>
          </p:cNvPr>
          <p:cNvSpPr>
            <a:spLocks noChangeShapeType="1"/>
          </p:cNvSpPr>
          <p:nvPr/>
        </p:nvSpPr>
        <p:spPr bwMode="auto">
          <a:xfrm>
            <a:off x="2735263" y="2268538"/>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35">
            <a:extLst>
              <a:ext uri="{FF2B5EF4-FFF2-40B4-BE49-F238E27FC236}">
                <a16:creationId xmlns:a16="http://schemas.microsoft.com/office/drawing/2014/main" id="{7784BE77-8FC0-41DA-9D87-7768187D4796}"/>
              </a:ext>
            </a:extLst>
          </p:cNvPr>
          <p:cNvSpPr>
            <a:spLocks noChangeShapeType="1"/>
          </p:cNvSpPr>
          <p:nvPr/>
        </p:nvSpPr>
        <p:spPr bwMode="auto">
          <a:xfrm>
            <a:off x="2236788" y="2592388"/>
            <a:ext cx="131762" cy="247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36">
            <a:extLst>
              <a:ext uri="{FF2B5EF4-FFF2-40B4-BE49-F238E27FC236}">
                <a16:creationId xmlns:a16="http://schemas.microsoft.com/office/drawing/2014/main" id="{DDD8A3EC-CECF-447F-9D88-4DDA020492A2}"/>
              </a:ext>
            </a:extLst>
          </p:cNvPr>
          <p:cNvSpPr>
            <a:spLocks noChangeShapeType="1"/>
          </p:cNvSpPr>
          <p:nvPr/>
        </p:nvSpPr>
        <p:spPr bwMode="auto">
          <a:xfrm>
            <a:off x="4467225" y="2074863"/>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37">
            <a:extLst>
              <a:ext uri="{FF2B5EF4-FFF2-40B4-BE49-F238E27FC236}">
                <a16:creationId xmlns:a16="http://schemas.microsoft.com/office/drawing/2014/main" id="{A94492A3-1AC8-4942-A25C-B7EF8846A2D9}"/>
              </a:ext>
            </a:extLst>
          </p:cNvPr>
          <p:cNvSpPr>
            <a:spLocks noChangeShapeType="1"/>
          </p:cNvSpPr>
          <p:nvPr/>
        </p:nvSpPr>
        <p:spPr bwMode="auto">
          <a:xfrm>
            <a:off x="5627688" y="2592388"/>
            <a:ext cx="204787" cy="3127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38">
            <a:extLst>
              <a:ext uri="{FF2B5EF4-FFF2-40B4-BE49-F238E27FC236}">
                <a16:creationId xmlns:a16="http://schemas.microsoft.com/office/drawing/2014/main" id="{CFDF359A-6A74-4A78-B536-3F14CCB8BB8C}"/>
              </a:ext>
            </a:extLst>
          </p:cNvPr>
          <p:cNvSpPr>
            <a:spLocks noChangeShapeType="1"/>
          </p:cNvSpPr>
          <p:nvPr/>
        </p:nvSpPr>
        <p:spPr bwMode="auto">
          <a:xfrm>
            <a:off x="6127750" y="2333625"/>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39">
            <a:extLst>
              <a:ext uri="{FF2B5EF4-FFF2-40B4-BE49-F238E27FC236}">
                <a16:creationId xmlns:a16="http://schemas.microsoft.com/office/drawing/2014/main" id="{6FCF7865-B071-44F3-AD83-0AA0C50A768A}"/>
              </a:ext>
            </a:extLst>
          </p:cNvPr>
          <p:cNvSpPr>
            <a:spLocks noChangeShapeType="1"/>
          </p:cNvSpPr>
          <p:nvPr/>
        </p:nvSpPr>
        <p:spPr bwMode="auto">
          <a:xfrm flipH="1">
            <a:off x="6481763" y="2592388"/>
            <a:ext cx="157162" cy="3127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a:extLst>
              <a:ext uri="{FF2B5EF4-FFF2-40B4-BE49-F238E27FC236}">
                <a16:creationId xmlns:a16="http://schemas.microsoft.com/office/drawing/2014/main" id="{B228EF2E-799C-43EE-81BE-903AEB7BFA4E}"/>
              </a:ext>
            </a:extLst>
          </p:cNvPr>
          <p:cNvSpPr txBox="1"/>
          <p:nvPr/>
        </p:nvSpPr>
        <p:spPr>
          <a:xfrm>
            <a:off x="4634232" y="3625851"/>
            <a:ext cx="4111625" cy="2492990"/>
          </a:xfrm>
          <a:prstGeom prst="rect">
            <a:avLst/>
          </a:prstGeom>
          <a:noFill/>
        </p:spPr>
        <p:txBody>
          <a:bodyPr wrap="square" rtlCol="0">
            <a:spAutoFit/>
          </a:bodyPr>
          <a:lstStyle/>
          <a:p>
            <a:r>
              <a:rPr lang="en-US" sz="2000" dirty="0">
                <a:solidFill>
                  <a:schemeClr val="accent2"/>
                </a:solidFill>
              </a:rPr>
              <a:t>How to enforce the total participation shown above?</a:t>
            </a:r>
          </a:p>
          <a:p>
            <a:endParaRPr lang="en-US" sz="2000" dirty="0">
              <a:solidFill>
                <a:schemeClr val="accent2"/>
              </a:solidFill>
            </a:endParaRPr>
          </a:p>
          <a:p>
            <a:r>
              <a:rPr lang="en-US" sz="1600" dirty="0">
                <a:solidFill>
                  <a:schemeClr val="accent2"/>
                </a:solidFill>
              </a:rPr>
              <a:t>Define a database trigger that every time a new department is inserted into the Departments table, a new row with an SSN associated with that department did, and the did must be inserted into the </a:t>
            </a:r>
            <a:r>
              <a:rPr lang="en-US" sz="1600" dirty="0" err="1">
                <a:solidFill>
                  <a:schemeClr val="accent2"/>
                </a:solidFill>
              </a:rPr>
              <a:t>works_in</a:t>
            </a:r>
            <a:r>
              <a:rPr lang="en-US" sz="1600" dirty="0">
                <a:solidFill>
                  <a:schemeClr val="accent2"/>
                </a:solidFill>
              </a:rPr>
              <a:t> table as well.</a:t>
            </a:r>
          </a:p>
        </p:txBody>
      </p:sp>
    </p:spTree>
    <p:extLst>
      <p:ext uri="{BB962C8B-B14F-4D97-AF65-F5344CB8AC3E}">
        <p14:creationId xmlns:p14="http://schemas.microsoft.com/office/powerpoint/2010/main" val="2604019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51D28FC-540E-4AFC-8910-D1A513399966}"/>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a:solidFill>
                  <a:schemeClr val="tx2"/>
                </a:solidFill>
                <a:latin typeface="Comic Sans MS" panose="030F0702030302020204" pitchFamily="66" charset="0"/>
                <a:ea typeface="MS PGothic" panose="020B0600070205080204" pitchFamily="34" charset="-128"/>
              </a:rPr>
              <a:t>Entity set with a key constraint on one side</a:t>
            </a:r>
          </a:p>
        </p:txBody>
      </p:sp>
      <p:sp>
        <p:nvSpPr>
          <p:cNvPr id="156675" name="Rectangle 3">
            <a:extLst>
              <a:ext uri="{FF2B5EF4-FFF2-40B4-BE49-F238E27FC236}">
                <a16:creationId xmlns:a16="http://schemas.microsoft.com/office/drawing/2014/main" id="{01779957-167A-473E-BDE3-DEFE898F7EB5}"/>
              </a:ext>
            </a:extLst>
          </p:cNvPr>
          <p:cNvSpPr>
            <a:spLocks noChangeArrowheads="1"/>
          </p:cNvSpPr>
          <p:nvPr/>
        </p:nvSpPr>
        <p:spPr bwMode="auto">
          <a:xfrm>
            <a:off x="142875" y="3311525"/>
            <a:ext cx="3224213"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Each department can be managed by at most one employee. We don’t need to use a new table “manages”.</a:t>
            </a:r>
          </a:p>
          <a:p>
            <a:pPr eaLnBrk="1" hangingPunct="1">
              <a:lnSpc>
                <a:spcPct val="90000"/>
              </a:lnSpc>
              <a:spcBef>
                <a:spcPct val="20000"/>
              </a:spcBef>
              <a:buFontTx/>
              <a:buChar char="•"/>
            </a:pPr>
            <a:endParaRPr lang="en-US" altLang="en-US">
              <a:latin typeface="Comic Sans MS" panose="030F0702030302020204" pitchFamily="66" charset="0"/>
              <a:ea typeface="MS PGothic" panose="020B0600070205080204" pitchFamily="34" charset="-128"/>
            </a:endParaRPr>
          </a:p>
          <a:p>
            <a:pPr eaLnBrk="1" hangingPunct="1">
              <a:lnSpc>
                <a:spcPct val="90000"/>
              </a:lnSpc>
              <a:spcBef>
                <a:spcPct val="20000"/>
              </a:spcBef>
              <a:buFont typeface="Rockwell Condensed" panose="02060603050405020104" pitchFamily="18" charset="0"/>
              <a:buAutoNum type="arabicPeriod"/>
            </a:pPr>
            <a:r>
              <a:rPr lang="en-US" altLang="en-US">
                <a:latin typeface="Comic Sans MS" panose="030F0702030302020204" pitchFamily="66" charset="0"/>
                <a:ea typeface="MS PGothic" panose="020B0600070205080204" pitchFamily="34" charset="-128"/>
              </a:rPr>
              <a:t>Introduce new attribute(s) to be the foreign key, declare the attributes as the foreign key.</a:t>
            </a:r>
          </a:p>
        </p:txBody>
      </p:sp>
      <p:grpSp>
        <p:nvGrpSpPr>
          <p:cNvPr id="26628" name="Group 6">
            <a:extLst>
              <a:ext uri="{FF2B5EF4-FFF2-40B4-BE49-F238E27FC236}">
                <a16:creationId xmlns:a16="http://schemas.microsoft.com/office/drawing/2014/main" id="{EA40794C-B63A-46F0-8A26-73B472D1306A}"/>
              </a:ext>
            </a:extLst>
          </p:cNvPr>
          <p:cNvGrpSpPr>
            <a:grpSpLocks/>
          </p:cNvGrpSpPr>
          <p:nvPr/>
        </p:nvGrpSpPr>
        <p:grpSpPr bwMode="auto">
          <a:xfrm>
            <a:off x="1600200" y="1298575"/>
            <a:ext cx="5532438" cy="1828800"/>
            <a:chOff x="1822" y="815"/>
            <a:chExt cx="3680" cy="1357"/>
          </a:xfrm>
        </p:grpSpPr>
        <p:sp>
          <p:nvSpPr>
            <p:cNvPr id="26633" name="Freeform 7">
              <a:extLst>
                <a:ext uri="{FF2B5EF4-FFF2-40B4-BE49-F238E27FC236}">
                  <a16:creationId xmlns:a16="http://schemas.microsoft.com/office/drawing/2014/main" id="{BE993DE3-2C8D-49D9-AD68-92432A136654}"/>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4" name="Freeform 8">
              <a:extLst>
                <a:ext uri="{FF2B5EF4-FFF2-40B4-BE49-F238E27FC236}">
                  <a16:creationId xmlns:a16="http://schemas.microsoft.com/office/drawing/2014/main" id="{54271845-4622-477A-BF6D-2BA01F41EFFF}"/>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635" name="Group 9">
              <a:extLst>
                <a:ext uri="{FF2B5EF4-FFF2-40B4-BE49-F238E27FC236}">
                  <a16:creationId xmlns:a16="http://schemas.microsoft.com/office/drawing/2014/main" id="{93C3097B-B15F-44DB-8CE8-7951E33A37E7}"/>
                </a:ext>
              </a:extLst>
            </p:cNvPr>
            <p:cNvGrpSpPr>
              <a:grpSpLocks/>
            </p:cNvGrpSpPr>
            <p:nvPr/>
          </p:nvGrpSpPr>
          <p:grpSpPr bwMode="auto">
            <a:xfrm>
              <a:off x="4425" y="1007"/>
              <a:ext cx="592" cy="327"/>
              <a:chOff x="4672" y="468"/>
              <a:chExt cx="592" cy="327"/>
            </a:xfrm>
          </p:grpSpPr>
          <p:sp>
            <p:nvSpPr>
              <p:cNvPr id="26664" name="Freeform 10">
                <a:extLst>
                  <a:ext uri="{FF2B5EF4-FFF2-40B4-BE49-F238E27FC236}">
                    <a16:creationId xmlns:a16="http://schemas.microsoft.com/office/drawing/2014/main" id="{1FF552C9-7EB1-424B-930C-8EE0F239B67A}"/>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65" name="Rectangle 11">
                <a:extLst>
                  <a:ext uri="{FF2B5EF4-FFF2-40B4-BE49-F238E27FC236}">
                    <a16:creationId xmlns:a16="http://schemas.microsoft.com/office/drawing/2014/main" id="{1FF8B5DA-9DE9-419B-A85E-731FE8FB5FE0}"/>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6636" name="Rectangle 12">
              <a:extLst>
                <a:ext uri="{FF2B5EF4-FFF2-40B4-BE49-F238E27FC236}">
                  <a16:creationId xmlns:a16="http://schemas.microsoft.com/office/drawing/2014/main" id="{8ACFEA9A-278D-4B1F-89EA-68AEAAE822CB}"/>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6637" name="Rectangle 13">
              <a:extLst>
                <a:ext uri="{FF2B5EF4-FFF2-40B4-BE49-F238E27FC236}">
                  <a16:creationId xmlns:a16="http://schemas.microsoft.com/office/drawing/2014/main" id="{EA1C3D7F-143A-4785-9FDE-6E491EAF7639}"/>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6638" name="Group 14">
              <a:extLst>
                <a:ext uri="{FF2B5EF4-FFF2-40B4-BE49-F238E27FC236}">
                  <a16:creationId xmlns:a16="http://schemas.microsoft.com/office/drawing/2014/main" id="{F10EE92A-F57F-4177-BF28-EEB5DB666BC0}"/>
                </a:ext>
              </a:extLst>
            </p:cNvPr>
            <p:cNvGrpSpPr>
              <a:grpSpLocks/>
            </p:cNvGrpSpPr>
            <p:nvPr/>
          </p:nvGrpSpPr>
          <p:grpSpPr bwMode="auto">
            <a:xfrm>
              <a:off x="3373" y="815"/>
              <a:ext cx="466" cy="327"/>
              <a:chOff x="3620" y="276"/>
              <a:chExt cx="466" cy="327"/>
            </a:xfrm>
          </p:grpSpPr>
          <p:sp>
            <p:nvSpPr>
              <p:cNvPr id="26662" name="Freeform 15">
                <a:extLst>
                  <a:ext uri="{FF2B5EF4-FFF2-40B4-BE49-F238E27FC236}">
                    <a16:creationId xmlns:a16="http://schemas.microsoft.com/office/drawing/2014/main" id="{88453603-C707-4855-A311-A51321191CF5}"/>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63" name="Rectangle 16">
                <a:extLst>
                  <a:ext uri="{FF2B5EF4-FFF2-40B4-BE49-F238E27FC236}">
                    <a16:creationId xmlns:a16="http://schemas.microsoft.com/office/drawing/2014/main" id="{A9042F78-CE28-4387-9D0A-47E90B460AD8}"/>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6639" name="Group 17">
              <a:extLst>
                <a:ext uri="{FF2B5EF4-FFF2-40B4-BE49-F238E27FC236}">
                  <a16:creationId xmlns:a16="http://schemas.microsoft.com/office/drawing/2014/main" id="{8B2867AA-2780-4335-A918-87D072A5DF2F}"/>
                </a:ext>
              </a:extLst>
            </p:cNvPr>
            <p:cNvGrpSpPr>
              <a:grpSpLocks/>
            </p:cNvGrpSpPr>
            <p:nvPr/>
          </p:nvGrpSpPr>
          <p:grpSpPr bwMode="auto">
            <a:xfrm>
              <a:off x="1822" y="997"/>
              <a:ext cx="1285" cy="567"/>
              <a:chOff x="2069" y="458"/>
              <a:chExt cx="1285" cy="567"/>
            </a:xfrm>
          </p:grpSpPr>
          <p:sp>
            <p:nvSpPr>
              <p:cNvPr id="26656" name="Freeform 18">
                <a:extLst>
                  <a:ext uri="{FF2B5EF4-FFF2-40B4-BE49-F238E27FC236}">
                    <a16:creationId xmlns:a16="http://schemas.microsoft.com/office/drawing/2014/main" id="{7136CBB9-205F-4EB5-9343-2019D418F585}"/>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57" name="Freeform 19">
                <a:extLst>
                  <a:ext uri="{FF2B5EF4-FFF2-40B4-BE49-F238E27FC236}">
                    <a16:creationId xmlns:a16="http://schemas.microsoft.com/office/drawing/2014/main" id="{B5E712A7-D70E-44FA-9417-B384BD380E10}"/>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58" name="Freeform 20">
                <a:extLst>
                  <a:ext uri="{FF2B5EF4-FFF2-40B4-BE49-F238E27FC236}">
                    <a16:creationId xmlns:a16="http://schemas.microsoft.com/office/drawing/2014/main" id="{FA607E4D-0044-4C24-8CA3-5D07DFE1ABA2}"/>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59" name="Rectangle 21">
                <a:extLst>
                  <a:ext uri="{FF2B5EF4-FFF2-40B4-BE49-F238E27FC236}">
                    <a16:creationId xmlns:a16="http://schemas.microsoft.com/office/drawing/2014/main" id="{6D2B8791-9F99-4D3F-9389-EBF5CF883FE2}"/>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6660" name="Rectangle 22">
                <a:extLst>
                  <a:ext uri="{FF2B5EF4-FFF2-40B4-BE49-F238E27FC236}">
                    <a16:creationId xmlns:a16="http://schemas.microsoft.com/office/drawing/2014/main" id="{666B92AE-F596-4A9A-BA77-6297279910A8}"/>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6661" name="Rectangle 23">
                <a:extLst>
                  <a:ext uri="{FF2B5EF4-FFF2-40B4-BE49-F238E27FC236}">
                    <a16:creationId xmlns:a16="http://schemas.microsoft.com/office/drawing/2014/main" id="{9E7406F4-4311-472E-8D4F-7AA9B02FA91A}"/>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6640" name="Group 24">
              <a:extLst>
                <a:ext uri="{FF2B5EF4-FFF2-40B4-BE49-F238E27FC236}">
                  <a16:creationId xmlns:a16="http://schemas.microsoft.com/office/drawing/2014/main" id="{3B0E5B1E-8509-4814-99E3-5C66B5149A68}"/>
                </a:ext>
              </a:extLst>
            </p:cNvPr>
            <p:cNvGrpSpPr>
              <a:grpSpLocks/>
            </p:cNvGrpSpPr>
            <p:nvPr/>
          </p:nvGrpSpPr>
          <p:grpSpPr bwMode="auto">
            <a:xfrm>
              <a:off x="3209" y="1592"/>
              <a:ext cx="769" cy="580"/>
              <a:chOff x="3456" y="1053"/>
              <a:chExt cx="769" cy="580"/>
            </a:xfrm>
          </p:grpSpPr>
          <p:sp>
            <p:nvSpPr>
              <p:cNvPr id="26654" name="Rectangle 25">
                <a:extLst>
                  <a:ext uri="{FF2B5EF4-FFF2-40B4-BE49-F238E27FC236}">
                    <a16:creationId xmlns:a16="http://schemas.microsoft.com/office/drawing/2014/main" id="{A13B68B8-C6DE-4377-B5C9-8E25BF57AD28}"/>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26655" name="Freeform 26">
                <a:extLst>
                  <a:ext uri="{FF2B5EF4-FFF2-40B4-BE49-F238E27FC236}">
                    <a16:creationId xmlns:a16="http://schemas.microsoft.com/office/drawing/2014/main" id="{AD7CF268-9AEC-4914-8F9E-B1CF262271DB}"/>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41" name="Freeform 27">
              <a:extLst>
                <a:ext uri="{FF2B5EF4-FFF2-40B4-BE49-F238E27FC236}">
                  <a16:creationId xmlns:a16="http://schemas.microsoft.com/office/drawing/2014/main" id="{7D00AE0F-4C96-4ED1-B774-585CD587C732}"/>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642" name="Group 28">
              <a:extLst>
                <a:ext uri="{FF2B5EF4-FFF2-40B4-BE49-F238E27FC236}">
                  <a16:creationId xmlns:a16="http://schemas.microsoft.com/office/drawing/2014/main" id="{DB138397-2DF5-44FD-A736-B90A68BFE1A0}"/>
                </a:ext>
              </a:extLst>
            </p:cNvPr>
            <p:cNvGrpSpPr>
              <a:grpSpLocks/>
            </p:cNvGrpSpPr>
            <p:nvPr/>
          </p:nvGrpSpPr>
          <p:grpSpPr bwMode="auto">
            <a:xfrm>
              <a:off x="2081" y="1765"/>
              <a:ext cx="841" cy="295"/>
              <a:chOff x="2328" y="1226"/>
              <a:chExt cx="841" cy="295"/>
            </a:xfrm>
          </p:grpSpPr>
          <p:sp>
            <p:nvSpPr>
              <p:cNvPr id="26652" name="Freeform 29">
                <a:extLst>
                  <a:ext uri="{FF2B5EF4-FFF2-40B4-BE49-F238E27FC236}">
                    <a16:creationId xmlns:a16="http://schemas.microsoft.com/office/drawing/2014/main" id="{502CB064-267B-421F-92FA-5F115B26A9B5}"/>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53" name="Rectangle 30">
                <a:extLst>
                  <a:ext uri="{FF2B5EF4-FFF2-40B4-BE49-F238E27FC236}">
                    <a16:creationId xmlns:a16="http://schemas.microsoft.com/office/drawing/2014/main" id="{B7D2A90C-91A6-4ED1-884A-7E0ED16B2C7B}"/>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6643" name="Rectangle 31">
              <a:extLst>
                <a:ext uri="{FF2B5EF4-FFF2-40B4-BE49-F238E27FC236}">
                  <a16:creationId xmlns:a16="http://schemas.microsoft.com/office/drawing/2014/main" id="{418B06E2-CB55-412C-9E0A-256863E0EAB3}"/>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6644" name="Line 32">
              <a:extLst>
                <a:ext uri="{FF2B5EF4-FFF2-40B4-BE49-F238E27FC236}">
                  <a16:creationId xmlns:a16="http://schemas.microsoft.com/office/drawing/2014/main" id="{15E4E16F-07DE-4104-919A-FDC483B88806}"/>
                </a:ext>
              </a:extLst>
            </p:cNvPr>
            <p:cNvSpPr>
              <a:spLocks noChangeShapeType="1"/>
            </p:cNvSpPr>
            <p:nvPr/>
          </p:nvSpPr>
          <p:spPr bwMode="auto">
            <a:xfrm flipH="1">
              <a:off x="2869" y="1883"/>
              <a:ext cx="344"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34">
              <a:extLst>
                <a:ext uri="{FF2B5EF4-FFF2-40B4-BE49-F238E27FC236}">
                  <a16:creationId xmlns:a16="http://schemas.microsoft.com/office/drawing/2014/main" id="{4B20FD3F-269C-4D54-A655-43E054F93340}"/>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35">
              <a:extLst>
                <a:ext uri="{FF2B5EF4-FFF2-40B4-BE49-F238E27FC236}">
                  <a16:creationId xmlns:a16="http://schemas.microsoft.com/office/drawing/2014/main" id="{7D88CC28-EF77-4B73-B815-9BAE439CB075}"/>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Line 36">
              <a:extLst>
                <a:ext uri="{FF2B5EF4-FFF2-40B4-BE49-F238E27FC236}">
                  <a16:creationId xmlns:a16="http://schemas.microsoft.com/office/drawing/2014/main" id="{9D40C9FB-C879-4104-9E01-BDDBD71F72C2}"/>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37">
              <a:extLst>
                <a:ext uri="{FF2B5EF4-FFF2-40B4-BE49-F238E27FC236}">
                  <a16:creationId xmlns:a16="http://schemas.microsoft.com/office/drawing/2014/main" id="{6C5057D1-C24F-4C79-AE05-DDB94EEB1AAE}"/>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38">
              <a:extLst>
                <a:ext uri="{FF2B5EF4-FFF2-40B4-BE49-F238E27FC236}">
                  <a16:creationId xmlns:a16="http://schemas.microsoft.com/office/drawing/2014/main" id="{912B7A83-A0C5-43CA-9D2C-1596B8FA77D9}"/>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Line 39">
              <a:extLst>
                <a:ext uri="{FF2B5EF4-FFF2-40B4-BE49-F238E27FC236}">
                  <a16:creationId xmlns:a16="http://schemas.microsoft.com/office/drawing/2014/main" id="{74FA5CD3-136C-46F0-BFFB-D9851F600E5F}"/>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Line 40">
              <a:extLst>
                <a:ext uri="{FF2B5EF4-FFF2-40B4-BE49-F238E27FC236}">
                  <a16:creationId xmlns:a16="http://schemas.microsoft.com/office/drawing/2014/main" id="{345BF249-FB59-41AD-AFBA-27563C4E5C38}"/>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6677" name="Rectangle 41">
            <a:extLst>
              <a:ext uri="{FF2B5EF4-FFF2-40B4-BE49-F238E27FC236}">
                <a16:creationId xmlns:a16="http://schemas.microsoft.com/office/drawing/2014/main" id="{10F4B825-ED10-4911-93C9-081BC839C4F0}"/>
              </a:ext>
            </a:extLst>
          </p:cNvPr>
          <p:cNvSpPr>
            <a:spLocks noChangeArrowheads="1"/>
          </p:cNvSpPr>
          <p:nvPr/>
        </p:nvSpPr>
        <p:spPr bwMode="auto">
          <a:xfrm>
            <a:off x="3648075" y="3282950"/>
            <a:ext cx="42386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latin typeface="Comic Sans MS" panose="030F0702030302020204" pitchFamily="66" charset="0"/>
                <a:ea typeface="MS PGothic" panose="020B0600070205080204" pitchFamily="34" charset="-128"/>
              </a:rPr>
              <a:t>Departments(</a:t>
            </a:r>
            <a:r>
              <a:rPr lang="en-US" altLang="en-US" u="sng" dirty="0">
                <a:latin typeface="Comic Sans MS" panose="030F0702030302020204" pitchFamily="66" charset="0"/>
                <a:ea typeface="MS PGothic" panose="020B0600070205080204" pitchFamily="34" charset="-128"/>
              </a:rPr>
              <a:t>did</a:t>
            </a:r>
            <a:r>
              <a:rPr lang="en-US" altLang="en-US" dirty="0">
                <a:latin typeface="Comic Sans MS" panose="030F0702030302020204" pitchFamily="66" charset="0"/>
                <a:ea typeface="MS PGothic" panose="020B0600070205080204" pitchFamily="34" charset="-128"/>
              </a:rPr>
              <a:t> integer, </a:t>
            </a:r>
            <a:r>
              <a:rPr lang="en-US" altLang="en-US" dirty="0" err="1">
                <a:latin typeface="Comic Sans MS" panose="030F0702030302020204" pitchFamily="66" charset="0"/>
                <a:ea typeface="MS PGothic" panose="020B0600070205080204" pitchFamily="34" charset="-128"/>
              </a:rPr>
              <a:t>dname</a:t>
            </a:r>
            <a:r>
              <a:rPr lang="en-US" altLang="en-US" dirty="0">
                <a:latin typeface="Comic Sans MS" panose="030F0702030302020204" pitchFamily="66" charset="0"/>
                <a:ea typeface="MS PGothic" panose="020B0600070205080204" pitchFamily="34" charset="-128"/>
              </a:rPr>
              <a:t> varchar(50), budget float, since date, </a:t>
            </a:r>
            <a:r>
              <a:rPr lang="en-US" altLang="en-US" dirty="0" err="1">
                <a:solidFill>
                  <a:schemeClr val="accent1"/>
                </a:solidFill>
                <a:latin typeface="Comic Sans MS" panose="030F0702030302020204" pitchFamily="66" charset="0"/>
                <a:ea typeface="MS PGothic" panose="020B0600070205080204" pitchFamily="34" charset="-128"/>
              </a:rPr>
              <a:t>mgrssn</a:t>
            </a:r>
            <a:r>
              <a:rPr lang="en-US" altLang="en-US" dirty="0">
                <a:solidFill>
                  <a:schemeClr val="accent1"/>
                </a:solidFill>
                <a:latin typeface="Comic Sans MS" panose="030F0702030302020204" pitchFamily="66" charset="0"/>
                <a:ea typeface="MS PGothic" panose="020B0600070205080204" pitchFamily="34" charset="-128"/>
              </a:rPr>
              <a:t> char(11)</a:t>
            </a:r>
            <a:r>
              <a:rPr lang="en-US" altLang="en-US" dirty="0">
                <a:latin typeface="Comic Sans MS" panose="030F0702030302020204" pitchFamily="66" charset="0"/>
                <a:ea typeface="MS PGothic" panose="020B0600070205080204" pitchFamily="34" charset="-128"/>
              </a:rPr>
              <a:t>,</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PRIMARY KEY(did),</a:t>
            </a:r>
          </a:p>
          <a:p>
            <a:pPr eaLnBrk="1" hangingPunct="1"/>
            <a:r>
              <a:rPr lang="en-US" altLang="en-US" dirty="0">
                <a:latin typeface="Comic Sans MS" panose="030F0702030302020204" pitchFamily="66" charset="0"/>
                <a:ea typeface="MS PGothic" panose="020B0600070205080204" pitchFamily="34" charset="-128"/>
              </a:rPr>
              <a:t>FOREIGN KEY (</a:t>
            </a:r>
            <a:r>
              <a:rPr lang="en-US" altLang="en-US" dirty="0" err="1">
                <a:latin typeface="Comic Sans MS" panose="030F0702030302020204" pitchFamily="66" charset="0"/>
                <a:ea typeface="MS PGothic" panose="020B0600070205080204" pitchFamily="34" charset="-128"/>
              </a:rPr>
              <a:t>mgrssn</a:t>
            </a:r>
            <a:r>
              <a:rPr lang="en-US" altLang="en-US" dirty="0">
                <a:latin typeface="Comic Sans MS" panose="030F0702030302020204" pitchFamily="66" charset="0"/>
                <a:ea typeface="MS PGothic" panose="020B0600070205080204" pitchFamily="34" charset="-128"/>
              </a:rPr>
              <a:t>) references Employees (SSN))</a:t>
            </a:r>
          </a:p>
        </p:txBody>
      </p:sp>
      <p:sp>
        <p:nvSpPr>
          <p:cNvPr id="23558" name="TextBox 2">
            <a:extLst>
              <a:ext uri="{FF2B5EF4-FFF2-40B4-BE49-F238E27FC236}">
                <a16:creationId xmlns:a16="http://schemas.microsoft.com/office/drawing/2014/main" id="{9E810246-831B-40F7-91F9-C6E148712C42}"/>
              </a:ext>
            </a:extLst>
          </p:cNvPr>
          <p:cNvSpPr txBox="1">
            <a:spLocks noChangeArrowheads="1"/>
          </p:cNvSpPr>
          <p:nvPr/>
        </p:nvSpPr>
        <p:spPr bwMode="auto">
          <a:xfrm>
            <a:off x="3686175" y="5418138"/>
            <a:ext cx="47339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1400"/>
              <a:t>Notice that we introduce an attribute “mgrssn” and declare it a foreign key. We give the same type as SSN in the Employees table to maintain referential integrity constraint.</a:t>
            </a:r>
          </a:p>
        </p:txBody>
      </p:sp>
      <p:sp>
        <p:nvSpPr>
          <p:cNvPr id="4" name="Speech Bubble: Oval 3">
            <a:extLst>
              <a:ext uri="{FF2B5EF4-FFF2-40B4-BE49-F238E27FC236}">
                <a16:creationId xmlns:a16="http://schemas.microsoft.com/office/drawing/2014/main" id="{6DD901F0-2D17-4034-B9A3-6883C6FC75E9}"/>
              </a:ext>
            </a:extLst>
          </p:cNvPr>
          <p:cNvSpPr/>
          <p:nvPr/>
        </p:nvSpPr>
        <p:spPr>
          <a:xfrm>
            <a:off x="7288213" y="2578100"/>
            <a:ext cx="1725612" cy="1079500"/>
          </a:xfrm>
          <a:prstGeom prst="wedgeEllipseCallout">
            <a:avLst>
              <a:gd name="adj1" fmla="val -60380"/>
              <a:gd name="adj2" fmla="val 6043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1"/>
                </a:solidFill>
              </a:rPr>
              <a:t>Since comes from the relationship set “Manages”</a:t>
            </a:r>
          </a:p>
        </p:txBody>
      </p:sp>
      <p:sp>
        <p:nvSpPr>
          <p:cNvPr id="26632" name="Line 33">
            <a:extLst>
              <a:ext uri="{FF2B5EF4-FFF2-40B4-BE49-F238E27FC236}">
                <a16:creationId xmlns:a16="http://schemas.microsoft.com/office/drawing/2014/main" id="{F3932722-0273-4D42-8ADC-5052729FBB64}"/>
              </a:ext>
            </a:extLst>
          </p:cNvPr>
          <p:cNvSpPr>
            <a:spLocks noChangeShapeType="1"/>
          </p:cNvSpPr>
          <p:nvPr/>
        </p:nvSpPr>
        <p:spPr bwMode="auto">
          <a:xfrm>
            <a:off x="4846638" y="2738438"/>
            <a:ext cx="492125" cy="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p:bldP spid="156677" grpId="0"/>
      <p:bldP spid="23558"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53B5632-430B-413E-9868-736700BD3F1F}"/>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dirty="0">
                <a:solidFill>
                  <a:schemeClr val="tx2"/>
                </a:solidFill>
                <a:latin typeface="Comic Sans MS" panose="030F0702030302020204" pitchFamily="66" charset="0"/>
                <a:ea typeface="MS PGothic" panose="020B0600070205080204" pitchFamily="34" charset="-128"/>
              </a:rPr>
              <a:t>Entity set with both total constraint and key constraints from one side</a:t>
            </a:r>
          </a:p>
        </p:txBody>
      </p:sp>
      <p:sp>
        <p:nvSpPr>
          <p:cNvPr id="156675" name="Rectangle 3">
            <a:extLst>
              <a:ext uri="{FF2B5EF4-FFF2-40B4-BE49-F238E27FC236}">
                <a16:creationId xmlns:a16="http://schemas.microsoft.com/office/drawing/2014/main" id="{A6301E79-10B7-4428-93DF-F67E09732CF2}"/>
              </a:ext>
            </a:extLst>
          </p:cNvPr>
          <p:cNvSpPr>
            <a:spLocks noChangeArrowheads="1"/>
          </p:cNvSpPr>
          <p:nvPr/>
        </p:nvSpPr>
        <p:spPr bwMode="auto">
          <a:xfrm>
            <a:off x="142875" y="3311525"/>
            <a:ext cx="322421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Handle the key constraint like what we did in the previous slide.</a:t>
            </a:r>
          </a:p>
          <a:p>
            <a:pPr eaLnBrk="1" hangingPunct="1">
              <a:lnSpc>
                <a:spcPct val="90000"/>
              </a:lnSpc>
              <a:spcBef>
                <a:spcPct val="20000"/>
              </a:spcBef>
              <a:buFontTx/>
              <a:buChar char="•"/>
            </a:pPr>
            <a:endParaRPr lang="en-US" altLang="en-US">
              <a:latin typeface="Comic Sans MS" panose="030F0702030302020204" pitchFamily="66" charset="0"/>
              <a:ea typeface="MS PGothic" panose="020B0600070205080204" pitchFamily="34" charset="-128"/>
            </a:endParaRPr>
          </a:p>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For total participation, which means that all entities must participate in the relationship set, add </a:t>
            </a:r>
            <a:r>
              <a:rPr lang="en-US" altLang="en-US">
                <a:solidFill>
                  <a:srgbClr val="FF0000"/>
                </a:solidFill>
                <a:latin typeface="Comic Sans MS" panose="030F0702030302020204" pitchFamily="66" charset="0"/>
                <a:ea typeface="MS PGothic" panose="020B0600070205080204" pitchFamily="34" charset="-128"/>
              </a:rPr>
              <a:t>NOT NULL </a:t>
            </a:r>
            <a:r>
              <a:rPr lang="en-US" altLang="en-US">
                <a:latin typeface="Comic Sans MS" panose="030F0702030302020204" pitchFamily="66" charset="0"/>
                <a:ea typeface="MS PGothic" panose="020B0600070205080204" pitchFamily="34" charset="-128"/>
              </a:rPr>
              <a:t>to the attribute(s) of the foreign key</a:t>
            </a:r>
          </a:p>
        </p:txBody>
      </p:sp>
      <p:grpSp>
        <p:nvGrpSpPr>
          <p:cNvPr id="28676" name="Group 6">
            <a:extLst>
              <a:ext uri="{FF2B5EF4-FFF2-40B4-BE49-F238E27FC236}">
                <a16:creationId xmlns:a16="http://schemas.microsoft.com/office/drawing/2014/main" id="{BE9170FE-79A9-4C0B-8EC2-291D9AC27988}"/>
              </a:ext>
            </a:extLst>
          </p:cNvPr>
          <p:cNvGrpSpPr>
            <a:grpSpLocks/>
          </p:cNvGrpSpPr>
          <p:nvPr/>
        </p:nvGrpSpPr>
        <p:grpSpPr bwMode="auto">
          <a:xfrm>
            <a:off x="1600200" y="1298575"/>
            <a:ext cx="5532438" cy="1828800"/>
            <a:chOff x="1822" y="815"/>
            <a:chExt cx="3680" cy="1357"/>
          </a:xfrm>
        </p:grpSpPr>
        <p:sp>
          <p:nvSpPr>
            <p:cNvPr id="28678" name="Freeform 7">
              <a:extLst>
                <a:ext uri="{FF2B5EF4-FFF2-40B4-BE49-F238E27FC236}">
                  <a16:creationId xmlns:a16="http://schemas.microsoft.com/office/drawing/2014/main" id="{73AB20A2-5470-4CBE-89C0-31350E499D5F}"/>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9" name="Freeform 8">
              <a:extLst>
                <a:ext uri="{FF2B5EF4-FFF2-40B4-BE49-F238E27FC236}">
                  <a16:creationId xmlns:a16="http://schemas.microsoft.com/office/drawing/2014/main" id="{DCEF66BD-6D4D-43EF-B043-762FDAF12EA2}"/>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0" name="Group 9">
              <a:extLst>
                <a:ext uri="{FF2B5EF4-FFF2-40B4-BE49-F238E27FC236}">
                  <a16:creationId xmlns:a16="http://schemas.microsoft.com/office/drawing/2014/main" id="{FE6F068D-529F-45DD-BF4B-B6B406634960}"/>
                </a:ext>
              </a:extLst>
            </p:cNvPr>
            <p:cNvGrpSpPr>
              <a:grpSpLocks/>
            </p:cNvGrpSpPr>
            <p:nvPr/>
          </p:nvGrpSpPr>
          <p:grpSpPr bwMode="auto">
            <a:xfrm>
              <a:off x="4425" y="1007"/>
              <a:ext cx="592" cy="327"/>
              <a:chOff x="4672" y="468"/>
              <a:chExt cx="592" cy="327"/>
            </a:xfrm>
          </p:grpSpPr>
          <p:sp>
            <p:nvSpPr>
              <p:cNvPr id="28710" name="Freeform 10">
                <a:extLst>
                  <a:ext uri="{FF2B5EF4-FFF2-40B4-BE49-F238E27FC236}">
                    <a16:creationId xmlns:a16="http://schemas.microsoft.com/office/drawing/2014/main" id="{2AD47BFD-BDE5-4EB2-9252-46E750509403}"/>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1" name="Rectangle 11">
                <a:extLst>
                  <a:ext uri="{FF2B5EF4-FFF2-40B4-BE49-F238E27FC236}">
                    <a16:creationId xmlns:a16="http://schemas.microsoft.com/office/drawing/2014/main" id="{E70E7FE6-7340-4FC9-8F73-B4B1FFFB5CBD}"/>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8681" name="Rectangle 12">
              <a:extLst>
                <a:ext uri="{FF2B5EF4-FFF2-40B4-BE49-F238E27FC236}">
                  <a16:creationId xmlns:a16="http://schemas.microsoft.com/office/drawing/2014/main" id="{BE648714-3595-41ED-BA50-B1E8CA208611}"/>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8682" name="Rectangle 13">
              <a:extLst>
                <a:ext uri="{FF2B5EF4-FFF2-40B4-BE49-F238E27FC236}">
                  <a16:creationId xmlns:a16="http://schemas.microsoft.com/office/drawing/2014/main" id="{738CD7F6-CDA2-4FB7-AB91-E1A6EA59C057}"/>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8683" name="Group 14">
              <a:extLst>
                <a:ext uri="{FF2B5EF4-FFF2-40B4-BE49-F238E27FC236}">
                  <a16:creationId xmlns:a16="http://schemas.microsoft.com/office/drawing/2014/main" id="{D60EC749-2B2C-4F7D-BC87-DFF7CA5EFB7D}"/>
                </a:ext>
              </a:extLst>
            </p:cNvPr>
            <p:cNvGrpSpPr>
              <a:grpSpLocks/>
            </p:cNvGrpSpPr>
            <p:nvPr/>
          </p:nvGrpSpPr>
          <p:grpSpPr bwMode="auto">
            <a:xfrm>
              <a:off x="3373" y="815"/>
              <a:ext cx="466" cy="327"/>
              <a:chOff x="3620" y="276"/>
              <a:chExt cx="466" cy="327"/>
            </a:xfrm>
          </p:grpSpPr>
          <p:sp>
            <p:nvSpPr>
              <p:cNvPr id="28708" name="Freeform 15">
                <a:extLst>
                  <a:ext uri="{FF2B5EF4-FFF2-40B4-BE49-F238E27FC236}">
                    <a16:creationId xmlns:a16="http://schemas.microsoft.com/office/drawing/2014/main" id="{47848AFC-0F02-4622-8E2D-5C7C136FC240}"/>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9" name="Rectangle 16">
                <a:extLst>
                  <a:ext uri="{FF2B5EF4-FFF2-40B4-BE49-F238E27FC236}">
                    <a16:creationId xmlns:a16="http://schemas.microsoft.com/office/drawing/2014/main" id="{7782D133-0CB6-4439-BB98-40FE65837B5A}"/>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8684" name="Group 17">
              <a:extLst>
                <a:ext uri="{FF2B5EF4-FFF2-40B4-BE49-F238E27FC236}">
                  <a16:creationId xmlns:a16="http://schemas.microsoft.com/office/drawing/2014/main" id="{9F9C3FDE-B2EB-4F33-8BD7-510A4CE5577B}"/>
                </a:ext>
              </a:extLst>
            </p:cNvPr>
            <p:cNvGrpSpPr>
              <a:grpSpLocks/>
            </p:cNvGrpSpPr>
            <p:nvPr/>
          </p:nvGrpSpPr>
          <p:grpSpPr bwMode="auto">
            <a:xfrm>
              <a:off x="1822" y="997"/>
              <a:ext cx="1285" cy="567"/>
              <a:chOff x="2069" y="458"/>
              <a:chExt cx="1285" cy="567"/>
            </a:xfrm>
          </p:grpSpPr>
          <p:sp>
            <p:nvSpPr>
              <p:cNvPr id="28702" name="Freeform 18">
                <a:extLst>
                  <a:ext uri="{FF2B5EF4-FFF2-40B4-BE49-F238E27FC236}">
                    <a16:creationId xmlns:a16="http://schemas.microsoft.com/office/drawing/2014/main" id="{7B2B5789-6025-4F8F-B438-6A78FC1FC466}"/>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3" name="Freeform 19">
                <a:extLst>
                  <a:ext uri="{FF2B5EF4-FFF2-40B4-BE49-F238E27FC236}">
                    <a16:creationId xmlns:a16="http://schemas.microsoft.com/office/drawing/2014/main" id="{2F25E51C-1CD7-4D29-B00E-0022C009023A}"/>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4" name="Freeform 20">
                <a:extLst>
                  <a:ext uri="{FF2B5EF4-FFF2-40B4-BE49-F238E27FC236}">
                    <a16:creationId xmlns:a16="http://schemas.microsoft.com/office/drawing/2014/main" id="{936071C4-69DF-4422-9662-5BE7EC8903FF}"/>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5" name="Rectangle 21">
                <a:extLst>
                  <a:ext uri="{FF2B5EF4-FFF2-40B4-BE49-F238E27FC236}">
                    <a16:creationId xmlns:a16="http://schemas.microsoft.com/office/drawing/2014/main" id="{4942B1F0-8E21-42F2-A396-41FA4A02B475}"/>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8706" name="Rectangle 22">
                <a:extLst>
                  <a:ext uri="{FF2B5EF4-FFF2-40B4-BE49-F238E27FC236}">
                    <a16:creationId xmlns:a16="http://schemas.microsoft.com/office/drawing/2014/main" id="{DDFE9B0E-EFC1-4AFD-80CE-737A6F8F2784}"/>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8707" name="Rectangle 23">
                <a:extLst>
                  <a:ext uri="{FF2B5EF4-FFF2-40B4-BE49-F238E27FC236}">
                    <a16:creationId xmlns:a16="http://schemas.microsoft.com/office/drawing/2014/main" id="{04B508A8-0863-4DFF-8198-7FD701F583A4}"/>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8685" name="Group 24">
              <a:extLst>
                <a:ext uri="{FF2B5EF4-FFF2-40B4-BE49-F238E27FC236}">
                  <a16:creationId xmlns:a16="http://schemas.microsoft.com/office/drawing/2014/main" id="{23A742ED-9D6B-4CC0-BC25-839F7B4A8606}"/>
                </a:ext>
              </a:extLst>
            </p:cNvPr>
            <p:cNvGrpSpPr>
              <a:grpSpLocks/>
            </p:cNvGrpSpPr>
            <p:nvPr/>
          </p:nvGrpSpPr>
          <p:grpSpPr bwMode="auto">
            <a:xfrm>
              <a:off x="3209" y="1592"/>
              <a:ext cx="769" cy="580"/>
              <a:chOff x="3456" y="1053"/>
              <a:chExt cx="769" cy="580"/>
            </a:xfrm>
          </p:grpSpPr>
          <p:sp>
            <p:nvSpPr>
              <p:cNvPr id="28700" name="Rectangle 25">
                <a:extLst>
                  <a:ext uri="{FF2B5EF4-FFF2-40B4-BE49-F238E27FC236}">
                    <a16:creationId xmlns:a16="http://schemas.microsoft.com/office/drawing/2014/main" id="{F19C340F-45C7-44ED-A9D4-72C6A28D6D56}"/>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28701" name="Freeform 26">
                <a:extLst>
                  <a:ext uri="{FF2B5EF4-FFF2-40B4-BE49-F238E27FC236}">
                    <a16:creationId xmlns:a16="http://schemas.microsoft.com/office/drawing/2014/main" id="{BB696485-F0EE-45F0-81E9-7CE782262962}"/>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86" name="Freeform 27">
              <a:extLst>
                <a:ext uri="{FF2B5EF4-FFF2-40B4-BE49-F238E27FC236}">
                  <a16:creationId xmlns:a16="http://schemas.microsoft.com/office/drawing/2014/main" id="{2BA42D4B-8756-4FE6-B236-33F4F795DCBE}"/>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7" name="Group 28">
              <a:extLst>
                <a:ext uri="{FF2B5EF4-FFF2-40B4-BE49-F238E27FC236}">
                  <a16:creationId xmlns:a16="http://schemas.microsoft.com/office/drawing/2014/main" id="{25811249-990D-410E-8EFC-E6271B20792B}"/>
                </a:ext>
              </a:extLst>
            </p:cNvPr>
            <p:cNvGrpSpPr>
              <a:grpSpLocks/>
            </p:cNvGrpSpPr>
            <p:nvPr/>
          </p:nvGrpSpPr>
          <p:grpSpPr bwMode="auto">
            <a:xfrm>
              <a:off x="2081" y="1765"/>
              <a:ext cx="841" cy="295"/>
              <a:chOff x="2328" y="1226"/>
              <a:chExt cx="841" cy="295"/>
            </a:xfrm>
          </p:grpSpPr>
          <p:sp>
            <p:nvSpPr>
              <p:cNvPr id="28698" name="Freeform 29">
                <a:extLst>
                  <a:ext uri="{FF2B5EF4-FFF2-40B4-BE49-F238E27FC236}">
                    <a16:creationId xmlns:a16="http://schemas.microsoft.com/office/drawing/2014/main" id="{1F5CD4E1-A895-4305-85C7-9D5F27BE88D9}"/>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9" name="Rectangle 30">
                <a:extLst>
                  <a:ext uri="{FF2B5EF4-FFF2-40B4-BE49-F238E27FC236}">
                    <a16:creationId xmlns:a16="http://schemas.microsoft.com/office/drawing/2014/main" id="{D383485A-4EE3-46BA-A444-E4E8B37D3D66}"/>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8688" name="Rectangle 31">
              <a:extLst>
                <a:ext uri="{FF2B5EF4-FFF2-40B4-BE49-F238E27FC236}">
                  <a16:creationId xmlns:a16="http://schemas.microsoft.com/office/drawing/2014/main" id="{58A83ECD-90A7-452C-9C53-17C9DF654785}"/>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8689" name="Line 32">
              <a:extLst>
                <a:ext uri="{FF2B5EF4-FFF2-40B4-BE49-F238E27FC236}">
                  <a16:creationId xmlns:a16="http://schemas.microsoft.com/office/drawing/2014/main" id="{9F7DF300-2799-4508-A584-1AF8017EC516}"/>
                </a:ext>
              </a:extLst>
            </p:cNvPr>
            <p:cNvSpPr>
              <a:spLocks noChangeShapeType="1"/>
            </p:cNvSpPr>
            <p:nvPr/>
          </p:nvSpPr>
          <p:spPr bwMode="auto">
            <a:xfrm flipH="1">
              <a:off x="2869" y="1883"/>
              <a:ext cx="344"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33">
              <a:extLst>
                <a:ext uri="{FF2B5EF4-FFF2-40B4-BE49-F238E27FC236}">
                  <a16:creationId xmlns:a16="http://schemas.microsoft.com/office/drawing/2014/main" id="{0FA7DE22-4C5C-40BD-BD24-F9E35182DBF5}"/>
                </a:ext>
              </a:extLst>
            </p:cNvPr>
            <p:cNvSpPr>
              <a:spLocks noChangeShapeType="1"/>
            </p:cNvSpPr>
            <p:nvPr/>
          </p:nvSpPr>
          <p:spPr bwMode="auto">
            <a:xfrm>
              <a:off x="3981" y="1883"/>
              <a:ext cx="328"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1" name="Line 34">
              <a:extLst>
                <a:ext uri="{FF2B5EF4-FFF2-40B4-BE49-F238E27FC236}">
                  <a16:creationId xmlns:a16="http://schemas.microsoft.com/office/drawing/2014/main" id="{0ECCFB9F-380B-4419-814D-9A2CCBD36BD5}"/>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35">
              <a:extLst>
                <a:ext uri="{FF2B5EF4-FFF2-40B4-BE49-F238E27FC236}">
                  <a16:creationId xmlns:a16="http://schemas.microsoft.com/office/drawing/2014/main" id="{40395079-F052-4E16-A814-2896B80DCD3B}"/>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36">
              <a:extLst>
                <a:ext uri="{FF2B5EF4-FFF2-40B4-BE49-F238E27FC236}">
                  <a16:creationId xmlns:a16="http://schemas.microsoft.com/office/drawing/2014/main" id="{001AC3DF-0259-42E3-9168-D87EA4C5FC15}"/>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37">
              <a:extLst>
                <a:ext uri="{FF2B5EF4-FFF2-40B4-BE49-F238E27FC236}">
                  <a16:creationId xmlns:a16="http://schemas.microsoft.com/office/drawing/2014/main" id="{EBCD42BC-F1CE-464D-9B83-C09961DE2BCB}"/>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38">
              <a:extLst>
                <a:ext uri="{FF2B5EF4-FFF2-40B4-BE49-F238E27FC236}">
                  <a16:creationId xmlns:a16="http://schemas.microsoft.com/office/drawing/2014/main" id="{1D3B0EA2-CEBA-4FF8-91D7-5BB2406F5EF1}"/>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39">
              <a:extLst>
                <a:ext uri="{FF2B5EF4-FFF2-40B4-BE49-F238E27FC236}">
                  <a16:creationId xmlns:a16="http://schemas.microsoft.com/office/drawing/2014/main" id="{9A114C63-FC54-4EF3-96E3-3B2043F02119}"/>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40">
              <a:extLst>
                <a:ext uri="{FF2B5EF4-FFF2-40B4-BE49-F238E27FC236}">
                  <a16:creationId xmlns:a16="http://schemas.microsoft.com/office/drawing/2014/main" id="{DED7C6D1-61A8-4DD6-A6D6-6D009AE74F3F}"/>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6677" name="Rectangle 41">
            <a:extLst>
              <a:ext uri="{FF2B5EF4-FFF2-40B4-BE49-F238E27FC236}">
                <a16:creationId xmlns:a16="http://schemas.microsoft.com/office/drawing/2014/main" id="{4C8E14CD-4B70-49BF-B0AE-874D36C6EAC6}"/>
              </a:ext>
            </a:extLst>
          </p:cNvPr>
          <p:cNvSpPr>
            <a:spLocks noChangeArrowheads="1"/>
          </p:cNvSpPr>
          <p:nvPr/>
        </p:nvSpPr>
        <p:spPr bwMode="auto">
          <a:xfrm>
            <a:off x="3648075" y="3282950"/>
            <a:ext cx="42386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latin typeface="Comic Sans MS" panose="030F0702030302020204" pitchFamily="66" charset="0"/>
                <a:ea typeface="MS PGothic" panose="020B0600070205080204" pitchFamily="34" charset="-128"/>
              </a:rPr>
              <a:t>Departments(</a:t>
            </a:r>
            <a:r>
              <a:rPr lang="en-US" altLang="en-US" u="sng" dirty="0">
                <a:latin typeface="Comic Sans MS" panose="030F0702030302020204" pitchFamily="66" charset="0"/>
                <a:ea typeface="MS PGothic" panose="020B0600070205080204" pitchFamily="34" charset="-128"/>
              </a:rPr>
              <a:t>did</a:t>
            </a:r>
            <a:r>
              <a:rPr lang="en-US" altLang="en-US" dirty="0">
                <a:latin typeface="Comic Sans MS" panose="030F0702030302020204" pitchFamily="66" charset="0"/>
                <a:ea typeface="MS PGothic" panose="020B0600070205080204" pitchFamily="34" charset="-128"/>
              </a:rPr>
              <a:t> integer, </a:t>
            </a:r>
            <a:r>
              <a:rPr lang="en-US" altLang="en-US" dirty="0" err="1">
                <a:latin typeface="Comic Sans MS" panose="030F0702030302020204" pitchFamily="66" charset="0"/>
                <a:ea typeface="MS PGothic" panose="020B0600070205080204" pitchFamily="34" charset="-128"/>
              </a:rPr>
              <a:t>dname</a:t>
            </a:r>
            <a:r>
              <a:rPr lang="en-US" altLang="en-US" dirty="0">
                <a:latin typeface="Comic Sans MS" panose="030F0702030302020204" pitchFamily="66" charset="0"/>
                <a:ea typeface="MS PGothic" panose="020B0600070205080204" pitchFamily="34" charset="-128"/>
              </a:rPr>
              <a:t> varchar(50), budget float, since date, </a:t>
            </a:r>
            <a:r>
              <a:rPr lang="en-US" altLang="en-US" dirty="0" err="1">
                <a:solidFill>
                  <a:schemeClr val="accent1"/>
                </a:solidFill>
                <a:latin typeface="Comic Sans MS" panose="030F0702030302020204" pitchFamily="66" charset="0"/>
                <a:ea typeface="MS PGothic" panose="020B0600070205080204" pitchFamily="34" charset="-128"/>
              </a:rPr>
              <a:t>mgrssn</a:t>
            </a:r>
            <a:r>
              <a:rPr lang="en-US" altLang="en-US" dirty="0">
                <a:solidFill>
                  <a:schemeClr val="accent1"/>
                </a:solidFill>
                <a:latin typeface="Comic Sans MS" panose="030F0702030302020204" pitchFamily="66" charset="0"/>
                <a:ea typeface="MS PGothic" panose="020B0600070205080204" pitchFamily="34" charset="-128"/>
              </a:rPr>
              <a:t> char(11) </a:t>
            </a:r>
            <a:r>
              <a:rPr lang="en-US" altLang="en-US" dirty="0">
                <a:solidFill>
                  <a:srgbClr val="FF0000"/>
                </a:solidFill>
                <a:latin typeface="Comic Sans MS" panose="030F0702030302020204" pitchFamily="66" charset="0"/>
                <a:ea typeface="MS PGothic" panose="020B0600070205080204" pitchFamily="34" charset="-128"/>
              </a:rPr>
              <a:t>NOT NULL</a:t>
            </a:r>
            <a:r>
              <a:rPr lang="en-US" altLang="en-US" dirty="0">
                <a:latin typeface="Comic Sans MS" panose="030F0702030302020204" pitchFamily="66" charset="0"/>
                <a:ea typeface="MS PGothic" panose="020B0600070205080204" pitchFamily="34" charset="-128"/>
              </a:rPr>
              <a:t>,</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PRIMARY KEY(did),</a:t>
            </a:r>
          </a:p>
          <a:p>
            <a:pPr eaLnBrk="1" hangingPunct="1"/>
            <a:r>
              <a:rPr lang="en-US" altLang="en-US" dirty="0">
                <a:latin typeface="Comic Sans MS" panose="030F0702030302020204" pitchFamily="66" charset="0"/>
                <a:ea typeface="MS PGothic" panose="020B0600070205080204" pitchFamily="34" charset="-128"/>
              </a:rPr>
              <a:t>FOREIGN KEY (</a:t>
            </a:r>
            <a:r>
              <a:rPr lang="en-US" altLang="en-US" dirty="0" err="1">
                <a:latin typeface="Comic Sans MS" panose="030F0702030302020204" pitchFamily="66" charset="0"/>
                <a:ea typeface="MS PGothic" panose="020B0600070205080204" pitchFamily="34" charset="-128"/>
              </a:rPr>
              <a:t>mgrssn</a:t>
            </a:r>
            <a:r>
              <a:rPr lang="en-US" altLang="en-US" dirty="0">
                <a:latin typeface="Comic Sans MS" panose="030F0702030302020204" pitchFamily="66" charset="0"/>
                <a:ea typeface="MS PGothic" panose="020B0600070205080204" pitchFamily="34" charset="-128"/>
              </a:rPr>
              <a:t>) references Employees (SSN))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p:bldP spid="1566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53B5632-430B-413E-9868-736700BD3F1F}"/>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a:solidFill>
                  <a:schemeClr val="tx2"/>
                </a:solidFill>
                <a:latin typeface="Comic Sans MS" panose="030F0702030302020204" pitchFamily="66" charset="0"/>
                <a:ea typeface="MS PGothic" panose="020B0600070205080204" pitchFamily="34" charset="-128"/>
              </a:rPr>
              <a:t>Entity set with both total constraint and key constraints from one side</a:t>
            </a:r>
          </a:p>
        </p:txBody>
      </p:sp>
      <p:grpSp>
        <p:nvGrpSpPr>
          <p:cNvPr id="28676" name="Group 6">
            <a:extLst>
              <a:ext uri="{FF2B5EF4-FFF2-40B4-BE49-F238E27FC236}">
                <a16:creationId xmlns:a16="http://schemas.microsoft.com/office/drawing/2014/main" id="{BE9170FE-79A9-4C0B-8EC2-291D9AC27988}"/>
              </a:ext>
            </a:extLst>
          </p:cNvPr>
          <p:cNvGrpSpPr>
            <a:grpSpLocks/>
          </p:cNvGrpSpPr>
          <p:nvPr/>
        </p:nvGrpSpPr>
        <p:grpSpPr bwMode="auto">
          <a:xfrm>
            <a:off x="1600200" y="1298575"/>
            <a:ext cx="5532438" cy="1828800"/>
            <a:chOff x="1822" y="815"/>
            <a:chExt cx="3680" cy="1357"/>
          </a:xfrm>
        </p:grpSpPr>
        <p:sp>
          <p:nvSpPr>
            <p:cNvPr id="28678" name="Freeform 7">
              <a:extLst>
                <a:ext uri="{FF2B5EF4-FFF2-40B4-BE49-F238E27FC236}">
                  <a16:creationId xmlns:a16="http://schemas.microsoft.com/office/drawing/2014/main" id="{73AB20A2-5470-4CBE-89C0-31350E499D5F}"/>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9" name="Freeform 8">
              <a:extLst>
                <a:ext uri="{FF2B5EF4-FFF2-40B4-BE49-F238E27FC236}">
                  <a16:creationId xmlns:a16="http://schemas.microsoft.com/office/drawing/2014/main" id="{DCEF66BD-6D4D-43EF-B043-762FDAF12EA2}"/>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0" name="Group 9">
              <a:extLst>
                <a:ext uri="{FF2B5EF4-FFF2-40B4-BE49-F238E27FC236}">
                  <a16:creationId xmlns:a16="http://schemas.microsoft.com/office/drawing/2014/main" id="{FE6F068D-529F-45DD-BF4B-B6B406634960}"/>
                </a:ext>
              </a:extLst>
            </p:cNvPr>
            <p:cNvGrpSpPr>
              <a:grpSpLocks/>
            </p:cNvGrpSpPr>
            <p:nvPr/>
          </p:nvGrpSpPr>
          <p:grpSpPr bwMode="auto">
            <a:xfrm>
              <a:off x="4425" y="1007"/>
              <a:ext cx="592" cy="327"/>
              <a:chOff x="4672" y="468"/>
              <a:chExt cx="592" cy="327"/>
            </a:xfrm>
          </p:grpSpPr>
          <p:sp>
            <p:nvSpPr>
              <p:cNvPr id="28710" name="Freeform 10">
                <a:extLst>
                  <a:ext uri="{FF2B5EF4-FFF2-40B4-BE49-F238E27FC236}">
                    <a16:creationId xmlns:a16="http://schemas.microsoft.com/office/drawing/2014/main" id="{2AD47BFD-BDE5-4EB2-9252-46E750509403}"/>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1" name="Rectangle 11">
                <a:extLst>
                  <a:ext uri="{FF2B5EF4-FFF2-40B4-BE49-F238E27FC236}">
                    <a16:creationId xmlns:a16="http://schemas.microsoft.com/office/drawing/2014/main" id="{E70E7FE6-7340-4FC9-8F73-B4B1FFFB5CBD}"/>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8681" name="Rectangle 12">
              <a:extLst>
                <a:ext uri="{FF2B5EF4-FFF2-40B4-BE49-F238E27FC236}">
                  <a16:creationId xmlns:a16="http://schemas.microsoft.com/office/drawing/2014/main" id="{BE648714-3595-41ED-BA50-B1E8CA208611}"/>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8682" name="Rectangle 13">
              <a:extLst>
                <a:ext uri="{FF2B5EF4-FFF2-40B4-BE49-F238E27FC236}">
                  <a16:creationId xmlns:a16="http://schemas.microsoft.com/office/drawing/2014/main" id="{738CD7F6-CDA2-4FB7-AB91-E1A6EA59C057}"/>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8683" name="Group 14">
              <a:extLst>
                <a:ext uri="{FF2B5EF4-FFF2-40B4-BE49-F238E27FC236}">
                  <a16:creationId xmlns:a16="http://schemas.microsoft.com/office/drawing/2014/main" id="{D60EC749-2B2C-4F7D-BC87-DFF7CA5EFB7D}"/>
                </a:ext>
              </a:extLst>
            </p:cNvPr>
            <p:cNvGrpSpPr>
              <a:grpSpLocks/>
            </p:cNvGrpSpPr>
            <p:nvPr/>
          </p:nvGrpSpPr>
          <p:grpSpPr bwMode="auto">
            <a:xfrm>
              <a:off x="3373" y="815"/>
              <a:ext cx="466" cy="327"/>
              <a:chOff x="3620" y="276"/>
              <a:chExt cx="466" cy="327"/>
            </a:xfrm>
          </p:grpSpPr>
          <p:sp>
            <p:nvSpPr>
              <p:cNvPr id="28708" name="Freeform 15">
                <a:extLst>
                  <a:ext uri="{FF2B5EF4-FFF2-40B4-BE49-F238E27FC236}">
                    <a16:creationId xmlns:a16="http://schemas.microsoft.com/office/drawing/2014/main" id="{47848AFC-0F02-4622-8E2D-5C7C136FC240}"/>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9" name="Rectangle 16">
                <a:extLst>
                  <a:ext uri="{FF2B5EF4-FFF2-40B4-BE49-F238E27FC236}">
                    <a16:creationId xmlns:a16="http://schemas.microsoft.com/office/drawing/2014/main" id="{7782D133-0CB6-4439-BB98-40FE65837B5A}"/>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8684" name="Group 17">
              <a:extLst>
                <a:ext uri="{FF2B5EF4-FFF2-40B4-BE49-F238E27FC236}">
                  <a16:creationId xmlns:a16="http://schemas.microsoft.com/office/drawing/2014/main" id="{9F9C3FDE-B2EB-4F33-8BD7-510A4CE5577B}"/>
                </a:ext>
              </a:extLst>
            </p:cNvPr>
            <p:cNvGrpSpPr>
              <a:grpSpLocks/>
            </p:cNvGrpSpPr>
            <p:nvPr/>
          </p:nvGrpSpPr>
          <p:grpSpPr bwMode="auto">
            <a:xfrm>
              <a:off x="1822" y="997"/>
              <a:ext cx="1285" cy="567"/>
              <a:chOff x="2069" y="458"/>
              <a:chExt cx="1285" cy="567"/>
            </a:xfrm>
          </p:grpSpPr>
          <p:sp>
            <p:nvSpPr>
              <p:cNvPr id="28702" name="Freeform 18">
                <a:extLst>
                  <a:ext uri="{FF2B5EF4-FFF2-40B4-BE49-F238E27FC236}">
                    <a16:creationId xmlns:a16="http://schemas.microsoft.com/office/drawing/2014/main" id="{7B2B5789-6025-4F8F-B438-6A78FC1FC466}"/>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3" name="Freeform 19">
                <a:extLst>
                  <a:ext uri="{FF2B5EF4-FFF2-40B4-BE49-F238E27FC236}">
                    <a16:creationId xmlns:a16="http://schemas.microsoft.com/office/drawing/2014/main" id="{2F25E51C-1CD7-4D29-B00E-0022C009023A}"/>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4" name="Freeform 20">
                <a:extLst>
                  <a:ext uri="{FF2B5EF4-FFF2-40B4-BE49-F238E27FC236}">
                    <a16:creationId xmlns:a16="http://schemas.microsoft.com/office/drawing/2014/main" id="{936071C4-69DF-4422-9662-5BE7EC8903FF}"/>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5" name="Rectangle 21">
                <a:extLst>
                  <a:ext uri="{FF2B5EF4-FFF2-40B4-BE49-F238E27FC236}">
                    <a16:creationId xmlns:a16="http://schemas.microsoft.com/office/drawing/2014/main" id="{4942B1F0-8E21-42F2-A396-41FA4A02B475}"/>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8706" name="Rectangle 22">
                <a:extLst>
                  <a:ext uri="{FF2B5EF4-FFF2-40B4-BE49-F238E27FC236}">
                    <a16:creationId xmlns:a16="http://schemas.microsoft.com/office/drawing/2014/main" id="{DDFE9B0E-EFC1-4AFD-80CE-737A6F8F2784}"/>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8707" name="Rectangle 23">
                <a:extLst>
                  <a:ext uri="{FF2B5EF4-FFF2-40B4-BE49-F238E27FC236}">
                    <a16:creationId xmlns:a16="http://schemas.microsoft.com/office/drawing/2014/main" id="{04B508A8-0863-4DFF-8198-7FD701F583A4}"/>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8685" name="Group 24">
              <a:extLst>
                <a:ext uri="{FF2B5EF4-FFF2-40B4-BE49-F238E27FC236}">
                  <a16:creationId xmlns:a16="http://schemas.microsoft.com/office/drawing/2014/main" id="{23A742ED-9D6B-4CC0-BC25-839F7B4A8606}"/>
                </a:ext>
              </a:extLst>
            </p:cNvPr>
            <p:cNvGrpSpPr>
              <a:grpSpLocks/>
            </p:cNvGrpSpPr>
            <p:nvPr/>
          </p:nvGrpSpPr>
          <p:grpSpPr bwMode="auto">
            <a:xfrm>
              <a:off x="3209" y="1592"/>
              <a:ext cx="769" cy="580"/>
              <a:chOff x="3456" y="1053"/>
              <a:chExt cx="769" cy="580"/>
            </a:xfrm>
          </p:grpSpPr>
          <p:sp>
            <p:nvSpPr>
              <p:cNvPr id="28700" name="Rectangle 25">
                <a:extLst>
                  <a:ext uri="{FF2B5EF4-FFF2-40B4-BE49-F238E27FC236}">
                    <a16:creationId xmlns:a16="http://schemas.microsoft.com/office/drawing/2014/main" id="{F19C340F-45C7-44ED-A9D4-72C6A28D6D56}"/>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28701" name="Freeform 26">
                <a:extLst>
                  <a:ext uri="{FF2B5EF4-FFF2-40B4-BE49-F238E27FC236}">
                    <a16:creationId xmlns:a16="http://schemas.microsoft.com/office/drawing/2014/main" id="{BB696485-F0EE-45F0-81E9-7CE782262962}"/>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86" name="Freeform 27">
              <a:extLst>
                <a:ext uri="{FF2B5EF4-FFF2-40B4-BE49-F238E27FC236}">
                  <a16:creationId xmlns:a16="http://schemas.microsoft.com/office/drawing/2014/main" id="{2BA42D4B-8756-4FE6-B236-33F4F795DCBE}"/>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7" name="Group 28">
              <a:extLst>
                <a:ext uri="{FF2B5EF4-FFF2-40B4-BE49-F238E27FC236}">
                  <a16:creationId xmlns:a16="http://schemas.microsoft.com/office/drawing/2014/main" id="{25811249-990D-410E-8EFC-E6271B20792B}"/>
                </a:ext>
              </a:extLst>
            </p:cNvPr>
            <p:cNvGrpSpPr>
              <a:grpSpLocks/>
            </p:cNvGrpSpPr>
            <p:nvPr/>
          </p:nvGrpSpPr>
          <p:grpSpPr bwMode="auto">
            <a:xfrm>
              <a:off x="2081" y="1765"/>
              <a:ext cx="841" cy="295"/>
              <a:chOff x="2328" y="1226"/>
              <a:chExt cx="841" cy="295"/>
            </a:xfrm>
          </p:grpSpPr>
          <p:sp>
            <p:nvSpPr>
              <p:cNvPr id="28698" name="Freeform 29">
                <a:extLst>
                  <a:ext uri="{FF2B5EF4-FFF2-40B4-BE49-F238E27FC236}">
                    <a16:creationId xmlns:a16="http://schemas.microsoft.com/office/drawing/2014/main" id="{1F5CD4E1-A895-4305-85C7-9D5F27BE88D9}"/>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9" name="Rectangle 30">
                <a:extLst>
                  <a:ext uri="{FF2B5EF4-FFF2-40B4-BE49-F238E27FC236}">
                    <a16:creationId xmlns:a16="http://schemas.microsoft.com/office/drawing/2014/main" id="{D383485A-4EE3-46BA-A444-E4E8B37D3D66}"/>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8688" name="Rectangle 31">
              <a:extLst>
                <a:ext uri="{FF2B5EF4-FFF2-40B4-BE49-F238E27FC236}">
                  <a16:creationId xmlns:a16="http://schemas.microsoft.com/office/drawing/2014/main" id="{58A83ECD-90A7-452C-9C53-17C9DF654785}"/>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8689" name="Line 32">
              <a:extLst>
                <a:ext uri="{FF2B5EF4-FFF2-40B4-BE49-F238E27FC236}">
                  <a16:creationId xmlns:a16="http://schemas.microsoft.com/office/drawing/2014/main" id="{9F7DF300-2799-4508-A584-1AF8017EC516}"/>
                </a:ext>
              </a:extLst>
            </p:cNvPr>
            <p:cNvSpPr>
              <a:spLocks noChangeShapeType="1"/>
            </p:cNvSpPr>
            <p:nvPr/>
          </p:nvSpPr>
          <p:spPr bwMode="auto">
            <a:xfrm flipH="1">
              <a:off x="2869" y="1883"/>
              <a:ext cx="344"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33">
              <a:extLst>
                <a:ext uri="{FF2B5EF4-FFF2-40B4-BE49-F238E27FC236}">
                  <a16:creationId xmlns:a16="http://schemas.microsoft.com/office/drawing/2014/main" id="{0FA7DE22-4C5C-40BD-BD24-F9E35182DBF5}"/>
                </a:ext>
              </a:extLst>
            </p:cNvPr>
            <p:cNvSpPr>
              <a:spLocks noChangeShapeType="1"/>
            </p:cNvSpPr>
            <p:nvPr/>
          </p:nvSpPr>
          <p:spPr bwMode="auto">
            <a:xfrm>
              <a:off x="3981" y="1883"/>
              <a:ext cx="328"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1" name="Line 34">
              <a:extLst>
                <a:ext uri="{FF2B5EF4-FFF2-40B4-BE49-F238E27FC236}">
                  <a16:creationId xmlns:a16="http://schemas.microsoft.com/office/drawing/2014/main" id="{0ECCFB9F-380B-4419-814D-9A2CCBD36BD5}"/>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35">
              <a:extLst>
                <a:ext uri="{FF2B5EF4-FFF2-40B4-BE49-F238E27FC236}">
                  <a16:creationId xmlns:a16="http://schemas.microsoft.com/office/drawing/2014/main" id="{40395079-F052-4E16-A814-2896B80DCD3B}"/>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36">
              <a:extLst>
                <a:ext uri="{FF2B5EF4-FFF2-40B4-BE49-F238E27FC236}">
                  <a16:creationId xmlns:a16="http://schemas.microsoft.com/office/drawing/2014/main" id="{001AC3DF-0259-42E3-9168-D87EA4C5FC15}"/>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37">
              <a:extLst>
                <a:ext uri="{FF2B5EF4-FFF2-40B4-BE49-F238E27FC236}">
                  <a16:creationId xmlns:a16="http://schemas.microsoft.com/office/drawing/2014/main" id="{EBCD42BC-F1CE-464D-9B83-C09961DE2BCB}"/>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38">
              <a:extLst>
                <a:ext uri="{FF2B5EF4-FFF2-40B4-BE49-F238E27FC236}">
                  <a16:creationId xmlns:a16="http://schemas.microsoft.com/office/drawing/2014/main" id="{1D3B0EA2-CEBA-4FF8-91D7-5BB2406F5EF1}"/>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39">
              <a:extLst>
                <a:ext uri="{FF2B5EF4-FFF2-40B4-BE49-F238E27FC236}">
                  <a16:creationId xmlns:a16="http://schemas.microsoft.com/office/drawing/2014/main" id="{9A114C63-FC54-4EF3-96E3-3B2043F02119}"/>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40">
              <a:extLst>
                <a:ext uri="{FF2B5EF4-FFF2-40B4-BE49-F238E27FC236}">
                  <a16:creationId xmlns:a16="http://schemas.microsoft.com/office/drawing/2014/main" id="{DED7C6D1-61A8-4DD6-A6D6-6D009AE74F3F}"/>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Rectangle 1">
            <a:extLst>
              <a:ext uri="{FF2B5EF4-FFF2-40B4-BE49-F238E27FC236}">
                <a16:creationId xmlns:a16="http://schemas.microsoft.com/office/drawing/2014/main" id="{0E882828-2C2E-4338-8660-CDF98AFF9C8C}"/>
              </a:ext>
            </a:extLst>
          </p:cNvPr>
          <p:cNvSpPr/>
          <p:nvPr/>
        </p:nvSpPr>
        <p:spPr>
          <a:xfrm>
            <a:off x="762000" y="3449470"/>
            <a:ext cx="7963685" cy="3046988"/>
          </a:xfrm>
          <a:prstGeom prst="rect">
            <a:avLst/>
          </a:prstGeom>
        </p:spPr>
        <p:txBody>
          <a:bodyPr wrap="square">
            <a:spAutoFit/>
          </a:bodyPr>
          <a:lstStyle/>
          <a:p>
            <a:r>
              <a:rPr lang="en-US" altLang="en-US" sz="2400" dirty="0">
                <a:latin typeface="Times New Roman" panose="02020603050405020304" pitchFamily="18" charset="0"/>
              </a:rPr>
              <a:t>What about this design? Data types omit for ease of discussion</a:t>
            </a:r>
          </a:p>
          <a:p>
            <a:endParaRPr lang="en-US" altLang="en-US" sz="2400" dirty="0">
              <a:latin typeface="Times New Roman" panose="02020603050405020304" pitchFamily="18" charset="0"/>
            </a:endParaRPr>
          </a:p>
          <a:p>
            <a:r>
              <a:rPr lang="en-US" altLang="en-US" sz="2400" dirty="0">
                <a:latin typeface="Times New Roman" panose="02020603050405020304" pitchFamily="18" charset="0"/>
              </a:rPr>
              <a:t>Employees(</a:t>
            </a:r>
            <a:r>
              <a:rPr lang="en-US" altLang="en-US" sz="2400" dirty="0" err="1">
                <a:latin typeface="Times New Roman" panose="02020603050405020304" pitchFamily="18" charset="0"/>
              </a:rPr>
              <a:t>ssn</a:t>
            </a:r>
            <a:r>
              <a:rPr lang="en-US" altLang="en-US" sz="2400" dirty="0">
                <a:latin typeface="Times New Roman" panose="02020603050405020304" pitchFamily="18" charset="0"/>
              </a:rPr>
              <a:t>, name, lot, since, </a:t>
            </a:r>
            <a:r>
              <a:rPr lang="en-US" altLang="en-US" sz="2400" dirty="0" err="1">
                <a:latin typeface="Times New Roman" panose="02020603050405020304" pitchFamily="18" charset="0"/>
              </a:rPr>
              <a:t>mgrOfDept</a:t>
            </a:r>
            <a:r>
              <a:rPr lang="en-US" altLang="en-US" sz="2400" dirty="0">
                <a:latin typeface="Times New Roman" panose="02020603050405020304" pitchFamily="18" charset="0"/>
              </a:rPr>
              <a:t>, primary key(</a:t>
            </a:r>
            <a:r>
              <a:rPr lang="en-US" altLang="en-US" sz="2400" dirty="0" err="1">
                <a:latin typeface="Times New Roman" panose="02020603050405020304" pitchFamily="18" charset="0"/>
              </a:rPr>
              <a:t>ssn</a:t>
            </a:r>
            <a:r>
              <a:rPr lang="en-US" altLang="en-US" sz="2400" dirty="0">
                <a:latin typeface="Times New Roman" panose="02020603050405020304" pitchFamily="18" charset="0"/>
              </a:rPr>
              <a:t>), foreign key(</a:t>
            </a:r>
            <a:r>
              <a:rPr lang="en-US" altLang="en-US" sz="2400" dirty="0" err="1">
                <a:latin typeface="Times New Roman" panose="02020603050405020304" pitchFamily="18" charset="0"/>
              </a:rPr>
              <a:t>mgrOfDept</a:t>
            </a:r>
            <a:r>
              <a:rPr lang="en-US" altLang="en-US" sz="2400" dirty="0">
                <a:latin typeface="Times New Roman" panose="02020603050405020304" pitchFamily="18" charset="0"/>
              </a:rPr>
              <a:t>) references Departments(did))</a:t>
            </a:r>
          </a:p>
          <a:p>
            <a:r>
              <a:rPr lang="en-US" altLang="en-US" sz="2400" dirty="0">
                <a:latin typeface="Times New Roman" panose="02020603050405020304" pitchFamily="18" charset="0"/>
              </a:rPr>
              <a:t>e1ssn, d1</a:t>
            </a:r>
          </a:p>
          <a:p>
            <a:r>
              <a:rPr lang="en-US" altLang="en-US" sz="2400" dirty="0">
                <a:latin typeface="Times New Roman" panose="02020603050405020304" pitchFamily="18" charset="0"/>
              </a:rPr>
              <a:t>e2ssn, d1</a:t>
            </a:r>
          </a:p>
          <a:p>
            <a:endParaRPr lang="en-US" altLang="en-US" sz="2400" dirty="0">
              <a:latin typeface="Times New Roman" panose="02020603050405020304" pitchFamily="18" charset="0"/>
            </a:endParaRPr>
          </a:p>
          <a:p>
            <a:r>
              <a:rPr lang="en-US" altLang="en-US" sz="2400" dirty="0">
                <a:latin typeface="Times New Roman" panose="02020603050405020304" pitchFamily="18" charset="0"/>
              </a:rPr>
              <a:t>Departments(did, </a:t>
            </a:r>
            <a:r>
              <a:rPr lang="en-US" altLang="en-US" sz="2400" dirty="0" err="1">
                <a:latin typeface="Times New Roman" panose="02020603050405020304" pitchFamily="18" charset="0"/>
              </a:rPr>
              <a:t>dname</a:t>
            </a:r>
            <a:r>
              <a:rPr lang="en-US" altLang="en-US" sz="2400" dirty="0">
                <a:latin typeface="Times New Roman" panose="02020603050405020304" pitchFamily="18" charset="0"/>
              </a:rPr>
              <a:t>, budget, primary key(did))</a:t>
            </a:r>
          </a:p>
        </p:txBody>
      </p:sp>
      <p:pic>
        <p:nvPicPr>
          <p:cNvPr id="5" name="Picture 4">
            <a:extLst>
              <a:ext uri="{FF2B5EF4-FFF2-40B4-BE49-F238E27FC236}">
                <a16:creationId xmlns:a16="http://schemas.microsoft.com/office/drawing/2014/main" id="{BDAE0ACC-8CD1-4947-A2C5-8DE664B5BBD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87536" y="1086314"/>
            <a:ext cx="1839473" cy="1231106"/>
          </a:xfrm>
          <a:prstGeom prst="rect">
            <a:avLst/>
          </a:prstGeom>
        </p:spPr>
      </p:pic>
      <p:sp>
        <p:nvSpPr>
          <p:cNvPr id="6" name="TextBox 5">
            <a:extLst>
              <a:ext uri="{FF2B5EF4-FFF2-40B4-BE49-F238E27FC236}">
                <a16:creationId xmlns:a16="http://schemas.microsoft.com/office/drawing/2014/main" id="{EB633B5D-43FB-4870-91D3-6E79E4351EA7}"/>
              </a:ext>
            </a:extLst>
          </p:cNvPr>
          <p:cNvSpPr txBox="1"/>
          <p:nvPr/>
        </p:nvSpPr>
        <p:spPr>
          <a:xfrm>
            <a:off x="811613" y="6392584"/>
            <a:ext cx="6929205" cy="369332"/>
          </a:xfrm>
          <a:prstGeom prst="rect">
            <a:avLst/>
          </a:prstGeom>
          <a:noFill/>
          <a:ln>
            <a:solidFill>
              <a:schemeClr val="accent2"/>
            </a:solidFill>
          </a:ln>
        </p:spPr>
        <p:txBody>
          <a:bodyPr wrap="none" rtlCol="0">
            <a:spAutoFit/>
          </a:bodyPr>
          <a:lstStyle/>
          <a:p>
            <a:r>
              <a:rPr lang="en-US" dirty="0"/>
              <a:t>Cannot enforce total participation of the Departments entity set.</a:t>
            </a:r>
          </a:p>
        </p:txBody>
      </p:sp>
    </p:spTree>
    <p:extLst>
      <p:ext uri="{BB962C8B-B14F-4D97-AF65-F5344CB8AC3E}">
        <p14:creationId xmlns:p14="http://schemas.microsoft.com/office/powerpoint/2010/main" val="2263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4ACE73C-C94C-490E-AADE-F5911EBDFCA5}"/>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a:solidFill>
                  <a:schemeClr val="tx2"/>
                </a:solidFill>
                <a:latin typeface="Comic Sans MS" panose="030F0702030302020204" pitchFamily="66" charset="0"/>
                <a:ea typeface="MS PGothic" panose="020B0600070205080204" pitchFamily="34" charset="-128"/>
              </a:rPr>
              <a:t>Key constraints from both sides, but one side has total participation</a:t>
            </a:r>
          </a:p>
        </p:txBody>
      </p:sp>
      <p:sp>
        <p:nvSpPr>
          <p:cNvPr id="158723" name="Rectangle 3">
            <a:extLst>
              <a:ext uri="{FF2B5EF4-FFF2-40B4-BE49-F238E27FC236}">
                <a16:creationId xmlns:a16="http://schemas.microsoft.com/office/drawing/2014/main" id="{615559E2-F67E-4E7A-B69C-4C559BD8D890}"/>
              </a:ext>
            </a:extLst>
          </p:cNvPr>
          <p:cNvSpPr>
            <a:spLocks noChangeArrowheads="1"/>
          </p:cNvSpPr>
          <p:nvPr/>
        </p:nvSpPr>
        <p:spPr bwMode="auto">
          <a:xfrm>
            <a:off x="142875" y="3311525"/>
            <a:ext cx="322421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Add </a:t>
            </a:r>
            <a:r>
              <a:rPr lang="en-US" altLang="en-US">
                <a:solidFill>
                  <a:srgbClr val="FF0000"/>
                </a:solidFill>
                <a:latin typeface="Comic Sans MS" panose="030F0702030302020204" pitchFamily="66" charset="0"/>
                <a:ea typeface="MS PGothic" panose="020B0600070205080204" pitchFamily="34" charset="-128"/>
              </a:rPr>
              <a:t>NOT NULL </a:t>
            </a:r>
            <a:r>
              <a:rPr lang="en-US" altLang="en-US">
                <a:latin typeface="Comic Sans MS" panose="030F0702030302020204" pitchFamily="66" charset="0"/>
                <a:ea typeface="MS PGothic" panose="020B0600070205080204" pitchFamily="34" charset="-128"/>
              </a:rPr>
              <a:t>to the foreign key of the relation with total participation</a:t>
            </a:r>
          </a:p>
          <a:p>
            <a:pPr eaLnBrk="1" hangingPunct="1">
              <a:lnSpc>
                <a:spcPct val="90000"/>
              </a:lnSpc>
              <a:spcBef>
                <a:spcPct val="20000"/>
              </a:spcBef>
              <a:buFontTx/>
              <a:buChar char="•"/>
            </a:pPr>
            <a:endParaRPr lang="en-US" altLang="en-US">
              <a:latin typeface="Comic Sans MS" panose="030F0702030302020204" pitchFamily="66" charset="0"/>
              <a:ea typeface="MS PGothic" panose="020B0600070205080204" pitchFamily="34" charset="-128"/>
            </a:endParaRPr>
          </a:p>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Add </a:t>
            </a:r>
            <a:r>
              <a:rPr lang="en-US" altLang="en-US">
                <a:solidFill>
                  <a:srgbClr val="FF0000"/>
                </a:solidFill>
                <a:latin typeface="Comic Sans MS" panose="030F0702030302020204" pitchFamily="66" charset="0"/>
                <a:ea typeface="MS PGothic" panose="020B0600070205080204" pitchFamily="34" charset="-128"/>
              </a:rPr>
              <a:t>UNIQUE</a:t>
            </a:r>
            <a:r>
              <a:rPr lang="en-US" altLang="en-US">
                <a:latin typeface="Comic Sans MS" panose="030F0702030302020204" pitchFamily="66" charset="0"/>
                <a:ea typeface="MS PGothic" panose="020B0600070205080204" pitchFamily="34" charset="-128"/>
              </a:rPr>
              <a:t> to the foreign key of the relation with total participation</a:t>
            </a:r>
          </a:p>
        </p:txBody>
      </p:sp>
      <p:grpSp>
        <p:nvGrpSpPr>
          <p:cNvPr id="30724" name="Group 6">
            <a:extLst>
              <a:ext uri="{FF2B5EF4-FFF2-40B4-BE49-F238E27FC236}">
                <a16:creationId xmlns:a16="http://schemas.microsoft.com/office/drawing/2014/main" id="{9C66595C-8308-4004-A559-E640AF4DDC15}"/>
              </a:ext>
            </a:extLst>
          </p:cNvPr>
          <p:cNvGrpSpPr>
            <a:grpSpLocks/>
          </p:cNvGrpSpPr>
          <p:nvPr/>
        </p:nvGrpSpPr>
        <p:grpSpPr bwMode="auto">
          <a:xfrm>
            <a:off x="1600200" y="1298575"/>
            <a:ext cx="5532438" cy="1828800"/>
            <a:chOff x="1822" y="815"/>
            <a:chExt cx="3680" cy="1357"/>
          </a:xfrm>
        </p:grpSpPr>
        <p:sp>
          <p:nvSpPr>
            <p:cNvPr id="30726" name="Freeform 7">
              <a:extLst>
                <a:ext uri="{FF2B5EF4-FFF2-40B4-BE49-F238E27FC236}">
                  <a16:creationId xmlns:a16="http://schemas.microsoft.com/office/drawing/2014/main" id="{3C09B640-9E63-4A7E-87FA-3EE15C92064C}"/>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7" name="Freeform 8">
              <a:extLst>
                <a:ext uri="{FF2B5EF4-FFF2-40B4-BE49-F238E27FC236}">
                  <a16:creationId xmlns:a16="http://schemas.microsoft.com/office/drawing/2014/main" id="{92E88D95-15EB-4E23-AAC6-D748CB75F7DE}"/>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728" name="Group 9">
              <a:extLst>
                <a:ext uri="{FF2B5EF4-FFF2-40B4-BE49-F238E27FC236}">
                  <a16:creationId xmlns:a16="http://schemas.microsoft.com/office/drawing/2014/main" id="{E5F09493-D132-4DD1-BF83-038E06A105B8}"/>
                </a:ext>
              </a:extLst>
            </p:cNvPr>
            <p:cNvGrpSpPr>
              <a:grpSpLocks/>
            </p:cNvGrpSpPr>
            <p:nvPr/>
          </p:nvGrpSpPr>
          <p:grpSpPr bwMode="auto">
            <a:xfrm>
              <a:off x="4425" y="1007"/>
              <a:ext cx="592" cy="327"/>
              <a:chOff x="4672" y="468"/>
              <a:chExt cx="592" cy="327"/>
            </a:xfrm>
          </p:grpSpPr>
          <p:sp>
            <p:nvSpPr>
              <p:cNvPr id="30758" name="Freeform 10">
                <a:extLst>
                  <a:ext uri="{FF2B5EF4-FFF2-40B4-BE49-F238E27FC236}">
                    <a16:creationId xmlns:a16="http://schemas.microsoft.com/office/drawing/2014/main" id="{EFCA471F-DD0E-403E-99E4-289C2E5DC21D}"/>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9" name="Rectangle 11">
                <a:extLst>
                  <a:ext uri="{FF2B5EF4-FFF2-40B4-BE49-F238E27FC236}">
                    <a16:creationId xmlns:a16="http://schemas.microsoft.com/office/drawing/2014/main" id="{3090CA41-5471-4FB8-9808-4296DE10B304}"/>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30729" name="Rectangle 12">
              <a:extLst>
                <a:ext uri="{FF2B5EF4-FFF2-40B4-BE49-F238E27FC236}">
                  <a16:creationId xmlns:a16="http://schemas.microsoft.com/office/drawing/2014/main" id="{12B5ADCB-8FB1-44A0-A822-6509D862AA2E}"/>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30730" name="Rectangle 13">
              <a:extLst>
                <a:ext uri="{FF2B5EF4-FFF2-40B4-BE49-F238E27FC236}">
                  <a16:creationId xmlns:a16="http://schemas.microsoft.com/office/drawing/2014/main" id="{1463C8AE-1445-43BF-A24D-7DDF11C4F1CA}"/>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30731" name="Group 14">
              <a:extLst>
                <a:ext uri="{FF2B5EF4-FFF2-40B4-BE49-F238E27FC236}">
                  <a16:creationId xmlns:a16="http://schemas.microsoft.com/office/drawing/2014/main" id="{0F2EB24F-4052-4786-B695-23CC377A643D}"/>
                </a:ext>
              </a:extLst>
            </p:cNvPr>
            <p:cNvGrpSpPr>
              <a:grpSpLocks/>
            </p:cNvGrpSpPr>
            <p:nvPr/>
          </p:nvGrpSpPr>
          <p:grpSpPr bwMode="auto">
            <a:xfrm>
              <a:off x="3373" y="815"/>
              <a:ext cx="466" cy="327"/>
              <a:chOff x="3620" y="276"/>
              <a:chExt cx="466" cy="327"/>
            </a:xfrm>
          </p:grpSpPr>
          <p:sp>
            <p:nvSpPr>
              <p:cNvPr id="30756" name="Freeform 15">
                <a:extLst>
                  <a:ext uri="{FF2B5EF4-FFF2-40B4-BE49-F238E27FC236}">
                    <a16:creationId xmlns:a16="http://schemas.microsoft.com/office/drawing/2014/main" id="{4BD32676-EF68-46C2-939D-791A4CD676C0}"/>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7" name="Rectangle 16">
                <a:extLst>
                  <a:ext uri="{FF2B5EF4-FFF2-40B4-BE49-F238E27FC236}">
                    <a16:creationId xmlns:a16="http://schemas.microsoft.com/office/drawing/2014/main" id="{731854B1-2E9F-4435-9AB1-DAFE51341520}"/>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30732" name="Group 17">
              <a:extLst>
                <a:ext uri="{FF2B5EF4-FFF2-40B4-BE49-F238E27FC236}">
                  <a16:creationId xmlns:a16="http://schemas.microsoft.com/office/drawing/2014/main" id="{FFFBE835-81C4-4737-94CA-733FD9CD6F41}"/>
                </a:ext>
              </a:extLst>
            </p:cNvPr>
            <p:cNvGrpSpPr>
              <a:grpSpLocks/>
            </p:cNvGrpSpPr>
            <p:nvPr/>
          </p:nvGrpSpPr>
          <p:grpSpPr bwMode="auto">
            <a:xfrm>
              <a:off x="1822" y="997"/>
              <a:ext cx="1285" cy="567"/>
              <a:chOff x="2069" y="458"/>
              <a:chExt cx="1285" cy="567"/>
            </a:xfrm>
          </p:grpSpPr>
          <p:sp>
            <p:nvSpPr>
              <p:cNvPr id="30750" name="Freeform 18">
                <a:extLst>
                  <a:ext uri="{FF2B5EF4-FFF2-40B4-BE49-F238E27FC236}">
                    <a16:creationId xmlns:a16="http://schemas.microsoft.com/office/drawing/2014/main" id="{A0E37F20-F430-40E8-83AD-9F2241B467C4}"/>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1" name="Freeform 19">
                <a:extLst>
                  <a:ext uri="{FF2B5EF4-FFF2-40B4-BE49-F238E27FC236}">
                    <a16:creationId xmlns:a16="http://schemas.microsoft.com/office/drawing/2014/main" id="{603645E6-8E16-456F-BE03-12FCC543EC96}"/>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Freeform 20">
                <a:extLst>
                  <a:ext uri="{FF2B5EF4-FFF2-40B4-BE49-F238E27FC236}">
                    <a16:creationId xmlns:a16="http://schemas.microsoft.com/office/drawing/2014/main" id="{4C73982B-9AD6-4930-A0B2-71C69E3C36B9}"/>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3" name="Rectangle 21">
                <a:extLst>
                  <a:ext uri="{FF2B5EF4-FFF2-40B4-BE49-F238E27FC236}">
                    <a16:creationId xmlns:a16="http://schemas.microsoft.com/office/drawing/2014/main" id="{CA5CF496-459A-4AB9-A356-872558F21618}"/>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30754" name="Rectangle 22">
                <a:extLst>
                  <a:ext uri="{FF2B5EF4-FFF2-40B4-BE49-F238E27FC236}">
                    <a16:creationId xmlns:a16="http://schemas.microsoft.com/office/drawing/2014/main" id="{B1B2E031-2292-4CD0-AA48-F814AA92E78E}"/>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30755" name="Rectangle 23">
                <a:extLst>
                  <a:ext uri="{FF2B5EF4-FFF2-40B4-BE49-F238E27FC236}">
                    <a16:creationId xmlns:a16="http://schemas.microsoft.com/office/drawing/2014/main" id="{57D8EFEE-D47B-4AB4-90DB-59E0A84C7BBD}"/>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30733" name="Group 24">
              <a:extLst>
                <a:ext uri="{FF2B5EF4-FFF2-40B4-BE49-F238E27FC236}">
                  <a16:creationId xmlns:a16="http://schemas.microsoft.com/office/drawing/2014/main" id="{852579F8-97A0-4E87-B0DB-E899C3F2CBBA}"/>
                </a:ext>
              </a:extLst>
            </p:cNvPr>
            <p:cNvGrpSpPr>
              <a:grpSpLocks/>
            </p:cNvGrpSpPr>
            <p:nvPr/>
          </p:nvGrpSpPr>
          <p:grpSpPr bwMode="auto">
            <a:xfrm>
              <a:off x="3209" y="1592"/>
              <a:ext cx="769" cy="580"/>
              <a:chOff x="3456" y="1053"/>
              <a:chExt cx="769" cy="580"/>
            </a:xfrm>
          </p:grpSpPr>
          <p:sp>
            <p:nvSpPr>
              <p:cNvPr id="30748" name="Rectangle 25">
                <a:extLst>
                  <a:ext uri="{FF2B5EF4-FFF2-40B4-BE49-F238E27FC236}">
                    <a16:creationId xmlns:a16="http://schemas.microsoft.com/office/drawing/2014/main" id="{F82B1B83-13D3-4702-A314-0FE0435BA1B3}"/>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30749" name="Freeform 26">
                <a:extLst>
                  <a:ext uri="{FF2B5EF4-FFF2-40B4-BE49-F238E27FC236}">
                    <a16:creationId xmlns:a16="http://schemas.microsoft.com/office/drawing/2014/main" id="{D592F9AF-E686-46F4-A1AD-F5F0D199F9DD}"/>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34" name="Freeform 27">
              <a:extLst>
                <a:ext uri="{FF2B5EF4-FFF2-40B4-BE49-F238E27FC236}">
                  <a16:creationId xmlns:a16="http://schemas.microsoft.com/office/drawing/2014/main" id="{E75BAE60-A232-42C2-B184-B419433ED7DB}"/>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735" name="Group 28">
              <a:extLst>
                <a:ext uri="{FF2B5EF4-FFF2-40B4-BE49-F238E27FC236}">
                  <a16:creationId xmlns:a16="http://schemas.microsoft.com/office/drawing/2014/main" id="{994406EC-22C2-4972-B125-0EC0834D471C}"/>
                </a:ext>
              </a:extLst>
            </p:cNvPr>
            <p:cNvGrpSpPr>
              <a:grpSpLocks/>
            </p:cNvGrpSpPr>
            <p:nvPr/>
          </p:nvGrpSpPr>
          <p:grpSpPr bwMode="auto">
            <a:xfrm>
              <a:off x="2081" y="1765"/>
              <a:ext cx="841" cy="295"/>
              <a:chOff x="2328" y="1226"/>
              <a:chExt cx="841" cy="295"/>
            </a:xfrm>
          </p:grpSpPr>
          <p:sp>
            <p:nvSpPr>
              <p:cNvPr id="30746" name="Freeform 29">
                <a:extLst>
                  <a:ext uri="{FF2B5EF4-FFF2-40B4-BE49-F238E27FC236}">
                    <a16:creationId xmlns:a16="http://schemas.microsoft.com/office/drawing/2014/main" id="{00A0C94B-4696-457D-9A75-D86E3DEAFC76}"/>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7" name="Rectangle 30">
                <a:extLst>
                  <a:ext uri="{FF2B5EF4-FFF2-40B4-BE49-F238E27FC236}">
                    <a16:creationId xmlns:a16="http://schemas.microsoft.com/office/drawing/2014/main" id="{8D4BB5CA-53F0-4FD5-AE9F-4ED2BE9B8388}"/>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30736" name="Rectangle 31">
              <a:extLst>
                <a:ext uri="{FF2B5EF4-FFF2-40B4-BE49-F238E27FC236}">
                  <a16:creationId xmlns:a16="http://schemas.microsoft.com/office/drawing/2014/main" id="{119843D6-2D72-4A19-A235-1005ACC10B12}"/>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30737" name="Line 32">
              <a:extLst>
                <a:ext uri="{FF2B5EF4-FFF2-40B4-BE49-F238E27FC236}">
                  <a16:creationId xmlns:a16="http://schemas.microsoft.com/office/drawing/2014/main" id="{40090AC7-9CEC-445A-8D37-269E88B9F93D}"/>
                </a:ext>
              </a:extLst>
            </p:cNvPr>
            <p:cNvSpPr>
              <a:spLocks noChangeShapeType="1"/>
            </p:cNvSpPr>
            <p:nvPr/>
          </p:nvSpPr>
          <p:spPr bwMode="auto">
            <a:xfrm flipH="1">
              <a:off x="2869" y="1883"/>
              <a:ext cx="344"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0738" name="Line 33">
              <a:extLst>
                <a:ext uri="{FF2B5EF4-FFF2-40B4-BE49-F238E27FC236}">
                  <a16:creationId xmlns:a16="http://schemas.microsoft.com/office/drawing/2014/main" id="{EE2BBF68-DF2D-4432-BAF5-647A9DE3DC2D}"/>
                </a:ext>
              </a:extLst>
            </p:cNvPr>
            <p:cNvSpPr>
              <a:spLocks noChangeShapeType="1"/>
            </p:cNvSpPr>
            <p:nvPr/>
          </p:nvSpPr>
          <p:spPr bwMode="auto">
            <a:xfrm>
              <a:off x="3981" y="1883"/>
              <a:ext cx="328"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0739" name="Line 34">
              <a:extLst>
                <a:ext uri="{FF2B5EF4-FFF2-40B4-BE49-F238E27FC236}">
                  <a16:creationId xmlns:a16="http://schemas.microsoft.com/office/drawing/2014/main" id="{A14BE837-40F4-414E-AEC6-84C07C5811B1}"/>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0" name="Line 35">
              <a:extLst>
                <a:ext uri="{FF2B5EF4-FFF2-40B4-BE49-F238E27FC236}">
                  <a16:creationId xmlns:a16="http://schemas.microsoft.com/office/drawing/2014/main" id="{78EAAD87-EC50-437F-B2DA-03B494BFD28D}"/>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1" name="Line 36">
              <a:extLst>
                <a:ext uri="{FF2B5EF4-FFF2-40B4-BE49-F238E27FC236}">
                  <a16:creationId xmlns:a16="http://schemas.microsoft.com/office/drawing/2014/main" id="{7A816875-BDD2-4B89-943E-78B280B69336}"/>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2" name="Line 37">
              <a:extLst>
                <a:ext uri="{FF2B5EF4-FFF2-40B4-BE49-F238E27FC236}">
                  <a16:creationId xmlns:a16="http://schemas.microsoft.com/office/drawing/2014/main" id="{CD14FAB6-B103-4948-A681-2B2A2738055F}"/>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3" name="Line 38">
              <a:extLst>
                <a:ext uri="{FF2B5EF4-FFF2-40B4-BE49-F238E27FC236}">
                  <a16:creationId xmlns:a16="http://schemas.microsoft.com/office/drawing/2014/main" id="{C61BBD9F-160A-4672-AACC-74B6EA6E8BD9}"/>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4" name="Line 39">
              <a:extLst>
                <a:ext uri="{FF2B5EF4-FFF2-40B4-BE49-F238E27FC236}">
                  <a16:creationId xmlns:a16="http://schemas.microsoft.com/office/drawing/2014/main" id="{F5B801EC-A56F-4EBA-BF6E-2BC322488093}"/>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5" name="Line 40">
              <a:extLst>
                <a:ext uri="{FF2B5EF4-FFF2-40B4-BE49-F238E27FC236}">
                  <a16:creationId xmlns:a16="http://schemas.microsoft.com/office/drawing/2014/main" id="{61992039-CA74-4FE7-8237-85F3D1820E2A}"/>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3" name="Rectangle 41">
            <a:extLst>
              <a:ext uri="{FF2B5EF4-FFF2-40B4-BE49-F238E27FC236}">
                <a16:creationId xmlns:a16="http://schemas.microsoft.com/office/drawing/2014/main" id="{11F7D5B8-EDBB-4911-B062-8BB52B0914ED}"/>
              </a:ext>
            </a:extLst>
          </p:cNvPr>
          <p:cNvSpPr>
            <a:spLocks noChangeArrowheads="1"/>
          </p:cNvSpPr>
          <p:nvPr/>
        </p:nvSpPr>
        <p:spPr bwMode="auto">
          <a:xfrm>
            <a:off x="3684911" y="3593673"/>
            <a:ext cx="518160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ea typeface="MS PGothic" panose="020B0600070205080204" pitchFamily="34" charset="-128"/>
              </a:rPr>
              <a:t>Departments(</a:t>
            </a:r>
            <a:r>
              <a:rPr lang="en-US" altLang="en-US" sz="1600" u="sng" dirty="0">
                <a:latin typeface="Comic Sans MS" panose="030F0702030302020204" pitchFamily="66" charset="0"/>
                <a:ea typeface="MS PGothic" panose="020B0600070205080204" pitchFamily="34" charset="-128"/>
              </a:rPr>
              <a:t>did </a:t>
            </a:r>
            <a:r>
              <a:rPr lang="en-US" altLang="en-US" sz="1600" dirty="0">
                <a:latin typeface="Comic Sans MS" panose="030F0702030302020204" pitchFamily="66" charset="0"/>
                <a:ea typeface="MS PGothic" panose="020B0600070205080204" pitchFamily="34" charset="-128"/>
              </a:rPr>
              <a:t>integer, </a:t>
            </a:r>
            <a:r>
              <a:rPr lang="en-US" altLang="en-US" sz="1600" dirty="0" err="1">
                <a:latin typeface="Comic Sans MS" panose="030F0702030302020204" pitchFamily="66" charset="0"/>
                <a:ea typeface="MS PGothic" panose="020B0600070205080204" pitchFamily="34" charset="-128"/>
              </a:rPr>
              <a:t>dname</a:t>
            </a:r>
            <a:r>
              <a:rPr lang="en-US" altLang="en-US" sz="1600" dirty="0">
                <a:latin typeface="Comic Sans MS" panose="030F0702030302020204" pitchFamily="66" charset="0"/>
                <a:ea typeface="MS PGothic" panose="020B0600070205080204" pitchFamily="34" charset="-128"/>
              </a:rPr>
              <a:t> varchar(50), budget float, </a:t>
            </a:r>
            <a:r>
              <a:rPr lang="en-US" altLang="en-US" sz="1600" dirty="0" err="1">
                <a:latin typeface="Comic Sans MS" panose="030F0702030302020204" pitchFamily="66" charset="0"/>
                <a:ea typeface="MS PGothic" panose="020B0600070205080204" pitchFamily="34" charset="-128"/>
              </a:rPr>
              <a:t>mgrssn</a:t>
            </a:r>
            <a:r>
              <a:rPr lang="en-US" altLang="en-US" sz="1600" dirty="0">
                <a:latin typeface="Comic Sans MS" panose="030F0702030302020204" pitchFamily="66" charset="0"/>
                <a:ea typeface="MS PGothic" panose="020B0600070205080204" pitchFamily="34" charset="-128"/>
              </a:rPr>
              <a:t> char(11) </a:t>
            </a:r>
            <a:r>
              <a:rPr lang="en-US" altLang="en-US" sz="1600" dirty="0">
                <a:solidFill>
                  <a:srgbClr val="FF0000"/>
                </a:solidFill>
                <a:latin typeface="Comic Sans MS" panose="030F0702030302020204" pitchFamily="66" charset="0"/>
                <a:ea typeface="MS PGothic" panose="020B0600070205080204" pitchFamily="34" charset="-128"/>
              </a:rPr>
              <a:t>UNIQUE NOT NULL</a:t>
            </a:r>
            <a:r>
              <a:rPr lang="en-US" altLang="en-US" sz="1600" dirty="0">
                <a:latin typeface="Comic Sans MS" panose="030F0702030302020204" pitchFamily="66" charset="0"/>
                <a:ea typeface="MS PGothic" panose="020B0600070205080204" pitchFamily="34" charset="-128"/>
              </a:rPr>
              <a:t>, since date,</a:t>
            </a:r>
          </a:p>
          <a:p>
            <a:pPr eaLnBrk="1" hangingPunct="1"/>
            <a:endParaRPr lang="en-US" altLang="en-US" sz="1600" dirty="0">
              <a:latin typeface="Comic Sans MS" panose="030F0702030302020204" pitchFamily="66" charset="0"/>
              <a:ea typeface="MS PGothic" panose="020B0600070205080204" pitchFamily="34" charset="-128"/>
            </a:endParaRPr>
          </a:p>
          <a:p>
            <a:pPr eaLnBrk="1" hangingPunct="1"/>
            <a:r>
              <a:rPr lang="en-US" altLang="en-US" sz="1600" dirty="0">
                <a:latin typeface="Comic Sans MS" panose="030F0702030302020204" pitchFamily="66" charset="0"/>
                <a:ea typeface="MS PGothic" panose="020B0600070205080204" pitchFamily="34" charset="-128"/>
              </a:rPr>
              <a:t>PRIMARY KEY(did),</a:t>
            </a:r>
          </a:p>
          <a:p>
            <a:pPr eaLnBrk="1" hangingPunct="1"/>
            <a:r>
              <a:rPr lang="en-US" altLang="en-US" sz="1600" dirty="0">
                <a:latin typeface="Comic Sans MS" panose="030F0702030302020204" pitchFamily="66" charset="0"/>
                <a:ea typeface="MS PGothic" panose="020B0600070205080204" pitchFamily="34" charset="-128"/>
              </a:rPr>
              <a:t>FOREIGN KEY (</a:t>
            </a:r>
            <a:r>
              <a:rPr lang="en-US" altLang="en-US" sz="1600" dirty="0" err="1">
                <a:latin typeface="Comic Sans MS" panose="030F0702030302020204" pitchFamily="66" charset="0"/>
                <a:ea typeface="MS PGothic" panose="020B0600070205080204" pitchFamily="34" charset="-128"/>
              </a:rPr>
              <a:t>mgrssn</a:t>
            </a:r>
            <a:r>
              <a:rPr lang="en-US" altLang="en-US" sz="1600" dirty="0">
                <a:latin typeface="Comic Sans MS" panose="030F0702030302020204" pitchFamily="66" charset="0"/>
                <a:ea typeface="MS PGothic" panose="020B0600070205080204" pitchFamily="34" charset="-128"/>
              </a:rPr>
              <a:t>) references Employees (SSN))</a:t>
            </a:r>
          </a:p>
        </p:txBody>
      </p:sp>
      <p:sp>
        <p:nvSpPr>
          <p:cNvPr id="2" name="TextBox 1">
            <a:extLst>
              <a:ext uri="{FF2B5EF4-FFF2-40B4-BE49-F238E27FC236}">
                <a16:creationId xmlns:a16="http://schemas.microsoft.com/office/drawing/2014/main" id="{E7043F60-936B-425B-AA3B-C2EFA1626933}"/>
              </a:ext>
            </a:extLst>
          </p:cNvPr>
          <p:cNvSpPr txBox="1"/>
          <p:nvPr/>
        </p:nvSpPr>
        <p:spPr>
          <a:xfrm>
            <a:off x="4203954" y="5616043"/>
            <a:ext cx="1150443" cy="646331"/>
          </a:xfrm>
          <a:prstGeom prst="rect">
            <a:avLst/>
          </a:prstGeom>
          <a:noFill/>
        </p:spPr>
        <p:txBody>
          <a:bodyPr wrap="none" rtlCol="0">
            <a:spAutoFit/>
          </a:bodyPr>
          <a:lstStyle/>
          <a:p>
            <a:r>
              <a:rPr lang="en-US" dirty="0"/>
              <a:t>d1, mgr1</a:t>
            </a:r>
          </a:p>
          <a:p>
            <a:r>
              <a:rPr lang="en-US" dirty="0"/>
              <a:t>d2, mgr2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p:bldP spid="276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0229044-2F2E-4550-90FB-64CC6539A443}"/>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a:solidFill>
                  <a:schemeClr val="tx2"/>
                </a:solidFill>
                <a:latin typeface="Comic Sans MS" panose="030F0702030302020204" pitchFamily="66" charset="0"/>
                <a:ea typeface="MS PGothic" panose="020B0600070205080204" pitchFamily="34" charset="-128"/>
              </a:rPr>
              <a:t>Key constraints from both sides, but only partial participation on both</a:t>
            </a:r>
          </a:p>
        </p:txBody>
      </p:sp>
      <p:grpSp>
        <p:nvGrpSpPr>
          <p:cNvPr id="32771" name="Group 6">
            <a:extLst>
              <a:ext uri="{FF2B5EF4-FFF2-40B4-BE49-F238E27FC236}">
                <a16:creationId xmlns:a16="http://schemas.microsoft.com/office/drawing/2014/main" id="{DFFCFC5D-CA28-4AFF-B29C-840381A9A212}"/>
              </a:ext>
            </a:extLst>
          </p:cNvPr>
          <p:cNvGrpSpPr>
            <a:grpSpLocks/>
          </p:cNvGrpSpPr>
          <p:nvPr/>
        </p:nvGrpSpPr>
        <p:grpSpPr bwMode="auto">
          <a:xfrm>
            <a:off x="1600200" y="1298575"/>
            <a:ext cx="5532438" cy="1828800"/>
            <a:chOff x="1822" y="815"/>
            <a:chExt cx="3680" cy="1357"/>
          </a:xfrm>
        </p:grpSpPr>
        <p:sp>
          <p:nvSpPr>
            <p:cNvPr id="32775" name="Freeform 7">
              <a:extLst>
                <a:ext uri="{FF2B5EF4-FFF2-40B4-BE49-F238E27FC236}">
                  <a16:creationId xmlns:a16="http://schemas.microsoft.com/office/drawing/2014/main" id="{AE38DCFA-CB87-4A1F-A688-A6266055CE13}"/>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76" name="Freeform 8">
              <a:extLst>
                <a:ext uri="{FF2B5EF4-FFF2-40B4-BE49-F238E27FC236}">
                  <a16:creationId xmlns:a16="http://schemas.microsoft.com/office/drawing/2014/main" id="{83BE10AB-28EB-4CCA-97FF-B90D83AF20D8}"/>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2777" name="Group 9">
              <a:extLst>
                <a:ext uri="{FF2B5EF4-FFF2-40B4-BE49-F238E27FC236}">
                  <a16:creationId xmlns:a16="http://schemas.microsoft.com/office/drawing/2014/main" id="{23B429F2-DEE2-47AF-B1BD-309C72E51031}"/>
                </a:ext>
              </a:extLst>
            </p:cNvPr>
            <p:cNvGrpSpPr>
              <a:grpSpLocks/>
            </p:cNvGrpSpPr>
            <p:nvPr/>
          </p:nvGrpSpPr>
          <p:grpSpPr bwMode="auto">
            <a:xfrm>
              <a:off x="4425" y="1007"/>
              <a:ext cx="592" cy="327"/>
              <a:chOff x="4672" y="468"/>
              <a:chExt cx="592" cy="327"/>
            </a:xfrm>
          </p:grpSpPr>
          <p:sp>
            <p:nvSpPr>
              <p:cNvPr id="32807" name="Freeform 10">
                <a:extLst>
                  <a:ext uri="{FF2B5EF4-FFF2-40B4-BE49-F238E27FC236}">
                    <a16:creationId xmlns:a16="http://schemas.microsoft.com/office/drawing/2014/main" id="{E7002617-F462-40CD-9A80-432A65606BBC}"/>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8" name="Rectangle 11">
                <a:extLst>
                  <a:ext uri="{FF2B5EF4-FFF2-40B4-BE49-F238E27FC236}">
                    <a16:creationId xmlns:a16="http://schemas.microsoft.com/office/drawing/2014/main" id="{33045015-5503-44D6-AAE1-DE953ED94DFD}"/>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32778" name="Rectangle 12">
              <a:extLst>
                <a:ext uri="{FF2B5EF4-FFF2-40B4-BE49-F238E27FC236}">
                  <a16:creationId xmlns:a16="http://schemas.microsoft.com/office/drawing/2014/main" id="{169077F1-6EA2-4086-9E56-055919361712}"/>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32779" name="Rectangle 13">
              <a:extLst>
                <a:ext uri="{FF2B5EF4-FFF2-40B4-BE49-F238E27FC236}">
                  <a16:creationId xmlns:a16="http://schemas.microsoft.com/office/drawing/2014/main" id="{6221E056-F932-41D8-88C8-88F098E47D8B}"/>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32780" name="Group 14">
              <a:extLst>
                <a:ext uri="{FF2B5EF4-FFF2-40B4-BE49-F238E27FC236}">
                  <a16:creationId xmlns:a16="http://schemas.microsoft.com/office/drawing/2014/main" id="{9ABFBAF1-E7ED-42F4-9111-7DEF408942CE}"/>
                </a:ext>
              </a:extLst>
            </p:cNvPr>
            <p:cNvGrpSpPr>
              <a:grpSpLocks/>
            </p:cNvGrpSpPr>
            <p:nvPr/>
          </p:nvGrpSpPr>
          <p:grpSpPr bwMode="auto">
            <a:xfrm>
              <a:off x="3373" y="815"/>
              <a:ext cx="466" cy="327"/>
              <a:chOff x="3620" y="276"/>
              <a:chExt cx="466" cy="327"/>
            </a:xfrm>
          </p:grpSpPr>
          <p:sp>
            <p:nvSpPr>
              <p:cNvPr id="32805" name="Freeform 15">
                <a:extLst>
                  <a:ext uri="{FF2B5EF4-FFF2-40B4-BE49-F238E27FC236}">
                    <a16:creationId xmlns:a16="http://schemas.microsoft.com/office/drawing/2014/main" id="{35BD29C2-1F1B-459E-8CD5-8E48B45D85BF}"/>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6" name="Rectangle 16">
                <a:extLst>
                  <a:ext uri="{FF2B5EF4-FFF2-40B4-BE49-F238E27FC236}">
                    <a16:creationId xmlns:a16="http://schemas.microsoft.com/office/drawing/2014/main" id="{30D7F72A-9B40-42F6-BEA2-36DCBDAEE92F}"/>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32781" name="Group 17">
              <a:extLst>
                <a:ext uri="{FF2B5EF4-FFF2-40B4-BE49-F238E27FC236}">
                  <a16:creationId xmlns:a16="http://schemas.microsoft.com/office/drawing/2014/main" id="{57E3D0D8-A272-434D-9EF3-E1CAFC7CF4A8}"/>
                </a:ext>
              </a:extLst>
            </p:cNvPr>
            <p:cNvGrpSpPr>
              <a:grpSpLocks/>
            </p:cNvGrpSpPr>
            <p:nvPr/>
          </p:nvGrpSpPr>
          <p:grpSpPr bwMode="auto">
            <a:xfrm>
              <a:off x="1822" y="997"/>
              <a:ext cx="1285" cy="567"/>
              <a:chOff x="2069" y="458"/>
              <a:chExt cx="1285" cy="567"/>
            </a:xfrm>
          </p:grpSpPr>
          <p:sp>
            <p:nvSpPr>
              <p:cNvPr id="32799" name="Freeform 18">
                <a:extLst>
                  <a:ext uri="{FF2B5EF4-FFF2-40B4-BE49-F238E27FC236}">
                    <a16:creationId xmlns:a16="http://schemas.microsoft.com/office/drawing/2014/main" id="{A9EC3053-BEE2-4585-A4A1-00FC0B20CEF0}"/>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0" name="Freeform 19">
                <a:extLst>
                  <a:ext uri="{FF2B5EF4-FFF2-40B4-BE49-F238E27FC236}">
                    <a16:creationId xmlns:a16="http://schemas.microsoft.com/office/drawing/2014/main" id="{94DDB8D0-C4DC-4073-AE10-17998596872A}"/>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1" name="Freeform 20">
                <a:extLst>
                  <a:ext uri="{FF2B5EF4-FFF2-40B4-BE49-F238E27FC236}">
                    <a16:creationId xmlns:a16="http://schemas.microsoft.com/office/drawing/2014/main" id="{7D59AA82-2641-4443-B516-CA6746F8A8C1}"/>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2" name="Rectangle 21">
                <a:extLst>
                  <a:ext uri="{FF2B5EF4-FFF2-40B4-BE49-F238E27FC236}">
                    <a16:creationId xmlns:a16="http://schemas.microsoft.com/office/drawing/2014/main" id="{F8EAB63D-523D-4C9D-88F4-B7C905F86E1B}"/>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32803" name="Rectangle 22">
                <a:extLst>
                  <a:ext uri="{FF2B5EF4-FFF2-40B4-BE49-F238E27FC236}">
                    <a16:creationId xmlns:a16="http://schemas.microsoft.com/office/drawing/2014/main" id="{6E038D44-ECDE-4B31-8825-86990FFD838B}"/>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32804" name="Rectangle 23">
                <a:extLst>
                  <a:ext uri="{FF2B5EF4-FFF2-40B4-BE49-F238E27FC236}">
                    <a16:creationId xmlns:a16="http://schemas.microsoft.com/office/drawing/2014/main" id="{7C68EA58-F540-410C-9B60-DFDD2FADC0E2}"/>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32782" name="Group 24">
              <a:extLst>
                <a:ext uri="{FF2B5EF4-FFF2-40B4-BE49-F238E27FC236}">
                  <a16:creationId xmlns:a16="http://schemas.microsoft.com/office/drawing/2014/main" id="{066BD019-1EDC-4017-9206-069B3DEFC5B5}"/>
                </a:ext>
              </a:extLst>
            </p:cNvPr>
            <p:cNvGrpSpPr>
              <a:grpSpLocks/>
            </p:cNvGrpSpPr>
            <p:nvPr/>
          </p:nvGrpSpPr>
          <p:grpSpPr bwMode="auto">
            <a:xfrm>
              <a:off x="3209" y="1592"/>
              <a:ext cx="769" cy="580"/>
              <a:chOff x="3456" y="1053"/>
              <a:chExt cx="769" cy="580"/>
            </a:xfrm>
          </p:grpSpPr>
          <p:sp>
            <p:nvSpPr>
              <p:cNvPr id="32797" name="Rectangle 25">
                <a:extLst>
                  <a:ext uri="{FF2B5EF4-FFF2-40B4-BE49-F238E27FC236}">
                    <a16:creationId xmlns:a16="http://schemas.microsoft.com/office/drawing/2014/main" id="{074C73C2-8B25-414A-A8F2-F457B328BEEF}"/>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32798" name="Freeform 26">
                <a:extLst>
                  <a:ext uri="{FF2B5EF4-FFF2-40B4-BE49-F238E27FC236}">
                    <a16:creationId xmlns:a16="http://schemas.microsoft.com/office/drawing/2014/main" id="{0ABD14B2-F6F7-4915-B0AD-A2621CCAA3D1}"/>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2783" name="Freeform 27">
              <a:extLst>
                <a:ext uri="{FF2B5EF4-FFF2-40B4-BE49-F238E27FC236}">
                  <a16:creationId xmlns:a16="http://schemas.microsoft.com/office/drawing/2014/main" id="{CFA65F9C-016F-4060-A9C9-6D7D8119C264}"/>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2784" name="Group 28">
              <a:extLst>
                <a:ext uri="{FF2B5EF4-FFF2-40B4-BE49-F238E27FC236}">
                  <a16:creationId xmlns:a16="http://schemas.microsoft.com/office/drawing/2014/main" id="{2ABCE33B-A404-4683-952F-48B3718ED0F2}"/>
                </a:ext>
              </a:extLst>
            </p:cNvPr>
            <p:cNvGrpSpPr>
              <a:grpSpLocks/>
            </p:cNvGrpSpPr>
            <p:nvPr/>
          </p:nvGrpSpPr>
          <p:grpSpPr bwMode="auto">
            <a:xfrm>
              <a:off x="2081" y="1765"/>
              <a:ext cx="841" cy="295"/>
              <a:chOff x="2328" y="1226"/>
              <a:chExt cx="841" cy="295"/>
            </a:xfrm>
          </p:grpSpPr>
          <p:sp>
            <p:nvSpPr>
              <p:cNvPr id="32795" name="Freeform 29">
                <a:extLst>
                  <a:ext uri="{FF2B5EF4-FFF2-40B4-BE49-F238E27FC236}">
                    <a16:creationId xmlns:a16="http://schemas.microsoft.com/office/drawing/2014/main" id="{E52C8E78-0C26-4AE9-B3D4-9BBC4C0F946C}"/>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6" name="Rectangle 30">
                <a:extLst>
                  <a:ext uri="{FF2B5EF4-FFF2-40B4-BE49-F238E27FC236}">
                    <a16:creationId xmlns:a16="http://schemas.microsoft.com/office/drawing/2014/main" id="{D2C71A2B-EE1E-4711-98F7-44102F6C7E52}"/>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32785" name="Rectangle 31">
              <a:extLst>
                <a:ext uri="{FF2B5EF4-FFF2-40B4-BE49-F238E27FC236}">
                  <a16:creationId xmlns:a16="http://schemas.microsoft.com/office/drawing/2014/main" id="{F2F5DC22-4821-471E-B5C7-099A97E8FF76}"/>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32786" name="Line 32">
              <a:extLst>
                <a:ext uri="{FF2B5EF4-FFF2-40B4-BE49-F238E27FC236}">
                  <a16:creationId xmlns:a16="http://schemas.microsoft.com/office/drawing/2014/main" id="{1411AE93-3C47-43B5-B44C-42A370DA420E}"/>
                </a:ext>
              </a:extLst>
            </p:cNvPr>
            <p:cNvSpPr>
              <a:spLocks noChangeShapeType="1"/>
            </p:cNvSpPr>
            <p:nvPr/>
          </p:nvSpPr>
          <p:spPr bwMode="auto">
            <a:xfrm flipH="1">
              <a:off x="2869" y="1883"/>
              <a:ext cx="344" cy="0"/>
            </a:xfrm>
            <a:prstGeom prst="line">
              <a:avLst/>
            </a:prstGeom>
            <a:noFill/>
            <a:ln w="127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87" name="Line 33">
              <a:extLst>
                <a:ext uri="{FF2B5EF4-FFF2-40B4-BE49-F238E27FC236}">
                  <a16:creationId xmlns:a16="http://schemas.microsoft.com/office/drawing/2014/main" id="{3EA3DB6C-4959-44A0-BDD3-6DAD9EECB000}"/>
                </a:ext>
              </a:extLst>
            </p:cNvPr>
            <p:cNvSpPr>
              <a:spLocks noChangeShapeType="1"/>
            </p:cNvSpPr>
            <p:nvPr/>
          </p:nvSpPr>
          <p:spPr bwMode="auto">
            <a:xfrm>
              <a:off x="3981" y="1883"/>
              <a:ext cx="328" cy="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88" name="Line 34">
              <a:extLst>
                <a:ext uri="{FF2B5EF4-FFF2-40B4-BE49-F238E27FC236}">
                  <a16:creationId xmlns:a16="http://schemas.microsoft.com/office/drawing/2014/main" id="{F249A0B4-E327-425C-A23C-97EFF521D1EF}"/>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35">
              <a:extLst>
                <a:ext uri="{FF2B5EF4-FFF2-40B4-BE49-F238E27FC236}">
                  <a16:creationId xmlns:a16="http://schemas.microsoft.com/office/drawing/2014/main" id="{392F32F8-BCE8-4583-9361-B632BD6B705A}"/>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36">
              <a:extLst>
                <a:ext uri="{FF2B5EF4-FFF2-40B4-BE49-F238E27FC236}">
                  <a16:creationId xmlns:a16="http://schemas.microsoft.com/office/drawing/2014/main" id="{BD34C141-125A-4DAD-85B4-1E893AFD9CB5}"/>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Line 37">
              <a:extLst>
                <a:ext uri="{FF2B5EF4-FFF2-40B4-BE49-F238E27FC236}">
                  <a16:creationId xmlns:a16="http://schemas.microsoft.com/office/drawing/2014/main" id="{74A14D1A-80F0-49FE-9E9E-49A2A3FA154B}"/>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Line 38">
              <a:extLst>
                <a:ext uri="{FF2B5EF4-FFF2-40B4-BE49-F238E27FC236}">
                  <a16:creationId xmlns:a16="http://schemas.microsoft.com/office/drawing/2014/main" id="{111B6423-7594-4EBF-920B-5DDD9D65BFB0}"/>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3" name="Line 39">
              <a:extLst>
                <a:ext uri="{FF2B5EF4-FFF2-40B4-BE49-F238E27FC236}">
                  <a16:creationId xmlns:a16="http://schemas.microsoft.com/office/drawing/2014/main" id="{4046AA36-5625-4A18-983B-4719397AF716}"/>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Line 40">
              <a:extLst>
                <a:ext uri="{FF2B5EF4-FFF2-40B4-BE49-F238E27FC236}">
                  <a16:creationId xmlns:a16="http://schemas.microsoft.com/office/drawing/2014/main" id="{34A6DA59-5CAE-4D88-B52C-784CC593DE6F}"/>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72" name="Rectangle 41">
            <a:extLst>
              <a:ext uri="{FF2B5EF4-FFF2-40B4-BE49-F238E27FC236}">
                <a16:creationId xmlns:a16="http://schemas.microsoft.com/office/drawing/2014/main" id="{D4A55509-CE07-46F8-AC86-A1D6D712C86E}"/>
              </a:ext>
            </a:extLst>
          </p:cNvPr>
          <p:cNvSpPr>
            <a:spLocks noChangeArrowheads="1"/>
          </p:cNvSpPr>
          <p:nvPr/>
        </p:nvSpPr>
        <p:spPr bwMode="auto">
          <a:xfrm>
            <a:off x="3629025" y="3416300"/>
            <a:ext cx="4600575" cy="25519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ea typeface="MS PGothic" panose="020B0600070205080204" pitchFamily="34" charset="-128"/>
              </a:rPr>
              <a:t>Departments(</a:t>
            </a:r>
            <a:r>
              <a:rPr lang="en-US" altLang="en-US" sz="1600" u="sng" dirty="0">
                <a:latin typeface="Comic Sans MS" panose="030F0702030302020204" pitchFamily="66" charset="0"/>
                <a:ea typeface="MS PGothic" panose="020B0600070205080204" pitchFamily="34" charset="-128"/>
              </a:rPr>
              <a:t>did</a:t>
            </a:r>
            <a:r>
              <a:rPr lang="en-US" altLang="en-US" sz="1600" dirty="0">
                <a:latin typeface="Comic Sans MS" panose="030F0702030302020204" pitchFamily="66" charset="0"/>
                <a:ea typeface="MS PGothic" panose="020B0600070205080204" pitchFamily="34" charset="-128"/>
              </a:rPr>
              <a:t> integer, </a:t>
            </a:r>
            <a:r>
              <a:rPr lang="en-US" altLang="en-US" sz="1600" dirty="0" err="1">
                <a:latin typeface="Comic Sans MS" panose="030F0702030302020204" pitchFamily="66" charset="0"/>
                <a:ea typeface="MS PGothic" panose="020B0600070205080204" pitchFamily="34" charset="-128"/>
              </a:rPr>
              <a:t>dname</a:t>
            </a:r>
            <a:r>
              <a:rPr lang="en-US" altLang="en-US" sz="1600" dirty="0">
                <a:latin typeface="Comic Sans MS" panose="030F0702030302020204" pitchFamily="66" charset="0"/>
                <a:ea typeface="MS PGothic" panose="020B0600070205080204" pitchFamily="34" charset="-128"/>
              </a:rPr>
              <a:t> varchar(50), budget float, </a:t>
            </a:r>
            <a:r>
              <a:rPr lang="en-US" altLang="en-US" sz="1600" dirty="0" err="1">
                <a:latin typeface="Comic Sans MS" panose="030F0702030302020204" pitchFamily="66" charset="0"/>
                <a:ea typeface="MS PGothic" panose="020B0600070205080204" pitchFamily="34" charset="-128"/>
              </a:rPr>
              <a:t>managerid</a:t>
            </a:r>
            <a:r>
              <a:rPr lang="en-US" altLang="en-US" sz="1600" dirty="0">
                <a:latin typeface="Comic Sans MS" panose="030F0702030302020204" pitchFamily="66" charset="0"/>
                <a:ea typeface="MS PGothic" panose="020B0600070205080204" pitchFamily="34" charset="-128"/>
              </a:rPr>
              <a:t> integer</a:t>
            </a:r>
            <a:r>
              <a:rPr lang="en-US" altLang="en-US" sz="1600" dirty="0">
                <a:solidFill>
                  <a:srgbClr val="FF0000"/>
                </a:solidFill>
                <a:latin typeface="Comic Sans MS" panose="030F0702030302020204" pitchFamily="66" charset="0"/>
                <a:ea typeface="MS PGothic" panose="020B0600070205080204" pitchFamily="34" charset="-128"/>
              </a:rPr>
              <a:t>, </a:t>
            </a:r>
            <a:r>
              <a:rPr lang="en-US" altLang="en-US" sz="1600" dirty="0">
                <a:latin typeface="Comic Sans MS" panose="030F0702030302020204" pitchFamily="66" charset="0"/>
                <a:ea typeface="MS PGothic" panose="020B0600070205080204" pitchFamily="34" charset="-128"/>
              </a:rPr>
              <a:t>since date,</a:t>
            </a:r>
          </a:p>
          <a:p>
            <a:pPr eaLnBrk="1" hangingPunct="1"/>
            <a:r>
              <a:rPr lang="en-US" altLang="en-US" sz="1600" dirty="0">
                <a:latin typeface="Comic Sans MS" panose="030F0702030302020204" pitchFamily="66" charset="0"/>
                <a:ea typeface="MS PGothic" panose="020B0600070205080204" pitchFamily="34" charset="-128"/>
              </a:rPr>
              <a:t>PRIMARY KEY(did))</a:t>
            </a:r>
          </a:p>
          <a:p>
            <a:pPr eaLnBrk="1" hangingPunct="1"/>
            <a:endParaRPr lang="en-US" altLang="en-US" sz="1600" dirty="0">
              <a:solidFill>
                <a:srgbClr val="FF0000"/>
              </a:solidFill>
              <a:latin typeface="Comic Sans MS" panose="030F0702030302020204" pitchFamily="66" charset="0"/>
              <a:ea typeface="MS PGothic" panose="020B0600070205080204" pitchFamily="34" charset="-128"/>
            </a:endParaRP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Too restrictive since the UNIQUE constraint allows only one NULL; partial participation says that not all entities need to participate. So, several entities may not participate. Therefore, multiple NULL values for </a:t>
            </a:r>
            <a:r>
              <a:rPr lang="en-US" altLang="en-US" sz="1600" dirty="0" err="1">
                <a:solidFill>
                  <a:srgbClr val="FF0000"/>
                </a:solidFill>
                <a:latin typeface="Comic Sans MS" panose="030F0702030302020204" pitchFamily="66" charset="0"/>
                <a:ea typeface="MS PGothic" panose="020B0600070205080204" pitchFamily="34" charset="-128"/>
              </a:rPr>
              <a:t>managerid</a:t>
            </a:r>
            <a:r>
              <a:rPr lang="en-US" altLang="en-US" sz="1600" dirty="0">
                <a:solidFill>
                  <a:srgbClr val="FF0000"/>
                </a:solidFill>
                <a:latin typeface="Comic Sans MS" panose="030F0702030302020204" pitchFamily="66" charset="0"/>
                <a:ea typeface="MS PGothic" panose="020B0600070205080204" pitchFamily="34" charset="-128"/>
              </a:rPr>
              <a:t> of different rows are allowed.</a:t>
            </a:r>
          </a:p>
        </p:txBody>
      </p:sp>
      <p:pic>
        <p:nvPicPr>
          <p:cNvPr id="32773" name="Picture 5">
            <a:extLst>
              <a:ext uri="{FF2B5EF4-FFF2-40B4-BE49-F238E27FC236}">
                <a16:creationId xmlns:a16="http://schemas.microsoft.com/office/drawing/2014/main" id="{EDF02BD2-2496-45AA-ADA5-66160B681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725" y="3303588"/>
            <a:ext cx="153035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6">
            <a:extLst>
              <a:ext uri="{FF2B5EF4-FFF2-40B4-BE49-F238E27FC236}">
                <a16:creationId xmlns:a16="http://schemas.microsoft.com/office/drawing/2014/main" id="{2BACE27C-C7D3-496B-8320-496A05AD598B}"/>
              </a:ext>
            </a:extLst>
          </p:cNvPr>
          <p:cNvSpPr txBox="1">
            <a:spLocks noChangeArrowheads="1"/>
          </p:cNvSpPr>
          <p:nvPr/>
        </p:nvSpPr>
        <p:spPr bwMode="auto">
          <a:xfrm>
            <a:off x="1863725" y="5153025"/>
            <a:ext cx="1308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900">
                <a:hlinkClick r:id="rId4" tooltip="https://fr.wikipedia.org/wiki/Fichier:RedX.svg"/>
              </a:rPr>
              <a:t>This Photo</a:t>
            </a:r>
            <a:r>
              <a:rPr lang="en-US" altLang="en-US" sz="900"/>
              <a:t> by Unknown Author is licensed under </a:t>
            </a:r>
            <a:r>
              <a:rPr lang="en-US" altLang="en-US" sz="900">
                <a:hlinkClick r:id="rId5" tooltip="https://creativecommons.org/licenses/by-sa/3.0/"/>
              </a:rPr>
              <a:t>CC BY-SA</a:t>
            </a:r>
            <a:endParaRPr lang="en-US" altLang="en-US"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2711B21-951F-4191-9246-840CA6D0D9D8}"/>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spcBef>
                <a:spcPct val="20000"/>
              </a:spcBef>
            </a:pPr>
            <a:r>
              <a:rPr lang="en-US" altLang="en-US" sz="2800">
                <a:solidFill>
                  <a:schemeClr val="tx2"/>
                </a:solidFill>
                <a:latin typeface="Comic Sans MS" panose="030F0702030302020204" pitchFamily="66" charset="0"/>
                <a:ea typeface="MS PGothic" panose="020B0600070205080204" pitchFamily="34" charset="-128"/>
              </a:rPr>
              <a:t>Key constraints and partial participation from both sides</a:t>
            </a:r>
          </a:p>
        </p:txBody>
      </p:sp>
      <p:sp>
        <p:nvSpPr>
          <p:cNvPr id="31747" name="Rectangle 3">
            <a:extLst>
              <a:ext uri="{FF2B5EF4-FFF2-40B4-BE49-F238E27FC236}">
                <a16:creationId xmlns:a16="http://schemas.microsoft.com/office/drawing/2014/main" id="{6F60E88F-9650-43C7-9C33-713E229B5E95}"/>
              </a:ext>
            </a:extLst>
          </p:cNvPr>
          <p:cNvSpPr>
            <a:spLocks noChangeArrowheads="1"/>
          </p:cNvSpPr>
          <p:nvPr/>
        </p:nvSpPr>
        <p:spPr bwMode="auto">
          <a:xfrm>
            <a:off x="173646" y="3077200"/>
            <a:ext cx="3493731" cy="378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Create a new relation with attributes of the primary keys of the two participating entity sets.</a:t>
            </a:r>
          </a:p>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The attributes of the Manages relationship set can be in Departments or manages relations.</a:t>
            </a:r>
          </a:p>
          <a:p>
            <a:pPr eaLnBrk="1" hangingPunct="1">
              <a:lnSpc>
                <a:spcPct val="90000"/>
              </a:lnSpc>
              <a:spcBef>
                <a:spcPct val="20000"/>
              </a:spcBef>
              <a:buFontTx/>
              <a:buChar char="•"/>
            </a:pPr>
            <a:endParaRPr lang="en-US" altLang="en-US" sz="1400" dirty="0">
              <a:latin typeface="Comic Sans MS" panose="030F0702030302020204" pitchFamily="66" charset="0"/>
              <a:ea typeface="MS PGothic" panose="020B0600070205080204" pitchFamily="34" charset="-128"/>
            </a:endParaRPr>
          </a:p>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Notice that the SSN attribute is also made UNIQUE to prevent one manager from managing more than one department.</a:t>
            </a:r>
          </a:p>
          <a:p>
            <a:pPr eaLnBrk="1" hangingPunct="1">
              <a:lnSpc>
                <a:spcPct val="90000"/>
              </a:lnSpc>
              <a:spcBef>
                <a:spcPct val="20000"/>
              </a:spcBef>
              <a:buFontTx/>
              <a:buChar char="•"/>
            </a:pPr>
            <a:endParaRPr lang="en-US" altLang="en-US" sz="1400" dirty="0">
              <a:latin typeface="Comic Sans MS" panose="030F0702030302020204" pitchFamily="66" charset="0"/>
              <a:ea typeface="MS PGothic" panose="020B0600070205080204" pitchFamily="34" charset="-128"/>
            </a:endParaRPr>
          </a:p>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SSN is also made NOT NULL as we use this table for departments that have managers.</a:t>
            </a:r>
          </a:p>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For the departments without any managers, we do not need to keep that information in this table.</a:t>
            </a:r>
          </a:p>
          <a:p>
            <a:pPr eaLnBrk="1" hangingPunct="1">
              <a:lnSpc>
                <a:spcPct val="90000"/>
              </a:lnSpc>
              <a:spcBef>
                <a:spcPct val="20000"/>
              </a:spcBef>
              <a:buFontTx/>
              <a:buChar char="•"/>
            </a:pPr>
            <a:endParaRPr lang="en-US" altLang="en-US" sz="1400" dirty="0">
              <a:latin typeface="Comic Sans MS" panose="030F0702030302020204" pitchFamily="66" charset="0"/>
              <a:ea typeface="MS PGothic" panose="020B0600070205080204" pitchFamily="34" charset="-128"/>
            </a:endParaRPr>
          </a:p>
        </p:txBody>
      </p:sp>
      <p:grpSp>
        <p:nvGrpSpPr>
          <p:cNvPr id="34820" name="Group 6">
            <a:extLst>
              <a:ext uri="{FF2B5EF4-FFF2-40B4-BE49-F238E27FC236}">
                <a16:creationId xmlns:a16="http://schemas.microsoft.com/office/drawing/2014/main" id="{294F87C1-4EA0-46ED-B9A5-E4626D226E41}"/>
              </a:ext>
            </a:extLst>
          </p:cNvPr>
          <p:cNvGrpSpPr>
            <a:grpSpLocks/>
          </p:cNvGrpSpPr>
          <p:nvPr/>
        </p:nvGrpSpPr>
        <p:grpSpPr bwMode="auto">
          <a:xfrm>
            <a:off x="1600200" y="1298575"/>
            <a:ext cx="5532438" cy="1828800"/>
            <a:chOff x="1822" y="815"/>
            <a:chExt cx="3680" cy="1357"/>
          </a:xfrm>
        </p:grpSpPr>
        <p:sp>
          <p:nvSpPr>
            <p:cNvPr id="34823" name="Freeform 7">
              <a:extLst>
                <a:ext uri="{FF2B5EF4-FFF2-40B4-BE49-F238E27FC236}">
                  <a16:creationId xmlns:a16="http://schemas.microsoft.com/office/drawing/2014/main" id="{0D6A85E9-5936-4CE4-BD06-F4EC32088FF1}"/>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4" name="Freeform 8">
              <a:extLst>
                <a:ext uri="{FF2B5EF4-FFF2-40B4-BE49-F238E27FC236}">
                  <a16:creationId xmlns:a16="http://schemas.microsoft.com/office/drawing/2014/main" id="{D0D5C31A-9C6D-45F4-8D60-A3F81C2CF249}"/>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25" name="Group 9">
              <a:extLst>
                <a:ext uri="{FF2B5EF4-FFF2-40B4-BE49-F238E27FC236}">
                  <a16:creationId xmlns:a16="http://schemas.microsoft.com/office/drawing/2014/main" id="{017A8E34-17B4-431A-B055-CC180DFBCAAD}"/>
                </a:ext>
              </a:extLst>
            </p:cNvPr>
            <p:cNvGrpSpPr>
              <a:grpSpLocks/>
            </p:cNvGrpSpPr>
            <p:nvPr/>
          </p:nvGrpSpPr>
          <p:grpSpPr bwMode="auto">
            <a:xfrm>
              <a:off x="4425" y="1007"/>
              <a:ext cx="592" cy="327"/>
              <a:chOff x="4672" y="468"/>
              <a:chExt cx="592" cy="327"/>
            </a:xfrm>
          </p:grpSpPr>
          <p:sp>
            <p:nvSpPr>
              <p:cNvPr id="34855" name="Freeform 10">
                <a:extLst>
                  <a:ext uri="{FF2B5EF4-FFF2-40B4-BE49-F238E27FC236}">
                    <a16:creationId xmlns:a16="http://schemas.microsoft.com/office/drawing/2014/main" id="{D8269592-76D2-4DFB-BB64-4EFA59A6BBE2}"/>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6" name="Rectangle 11">
                <a:extLst>
                  <a:ext uri="{FF2B5EF4-FFF2-40B4-BE49-F238E27FC236}">
                    <a16:creationId xmlns:a16="http://schemas.microsoft.com/office/drawing/2014/main" id="{9866C140-F07E-4000-A3D4-97F688D127EB}"/>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34826" name="Rectangle 12">
              <a:extLst>
                <a:ext uri="{FF2B5EF4-FFF2-40B4-BE49-F238E27FC236}">
                  <a16:creationId xmlns:a16="http://schemas.microsoft.com/office/drawing/2014/main" id="{9591BCCE-576D-40A5-AA9B-6BA0DC1A7A29}"/>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34827" name="Rectangle 13">
              <a:extLst>
                <a:ext uri="{FF2B5EF4-FFF2-40B4-BE49-F238E27FC236}">
                  <a16:creationId xmlns:a16="http://schemas.microsoft.com/office/drawing/2014/main" id="{3FF07EE0-F6CF-4AA9-9DB0-0EB6696C0C72}"/>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34828" name="Group 14">
              <a:extLst>
                <a:ext uri="{FF2B5EF4-FFF2-40B4-BE49-F238E27FC236}">
                  <a16:creationId xmlns:a16="http://schemas.microsoft.com/office/drawing/2014/main" id="{660C9B4D-0B62-4880-AA34-F9AD18E7D1FD}"/>
                </a:ext>
              </a:extLst>
            </p:cNvPr>
            <p:cNvGrpSpPr>
              <a:grpSpLocks/>
            </p:cNvGrpSpPr>
            <p:nvPr/>
          </p:nvGrpSpPr>
          <p:grpSpPr bwMode="auto">
            <a:xfrm>
              <a:off x="3373" y="815"/>
              <a:ext cx="466" cy="327"/>
              <a:chOff x="3620" y="276"/>
              <a:chExt cx="466" cy="327"/>
            </a:xfrm>
          </p:grpSpPr>
          <p:sp>
            <p:nvSpPr>
              <p:cNvPr id="34853" name="Freeform 15">
                <a:extLst>
                  <a:ext uri="{FF2B5EF4-FFF2-40B4-BE49-F238E27FC236}">
                    <a16:creationId xmlns:a16="http://schemas.microsoft.com/office/drawing/2014/main" id="{40602137-51CE-4FB5-B0C3-9EBB58C776DA}"/>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4" name="Rectangle 16">
                <a:extLst>
                  <a:ext uri="{FF2B5EF4-FFF2-40B4-BE49-F238E27FC236}">
                    <a16:creationId xmlns:a16="http://schemas.microsoft.com/office/drawing/2014/main" id="{3DDD30E1-6F84-4B31-B30A-CEA02048B8E6}"/>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34829" name="Group 17">
              <a:extLst>
                <a:ext uri="{FF2B5EF4-FFF2-40B4-BE49-F238E27FC236}">
                  <a16:creationId xmlns:a16="http://schemas.microsoft.com/office/drawing/2014/main" id="{7D34E2E3-82B6-41FF-984D-CCEA5ED1F7BF}"/>
                </a:ext>
              </a:extLst>
            </p:cNvPr>
            <p:cNvGrpSpPr>
              <a:grpSpLocks/>
            </p:cNvGrpSpPr>
            <p:nvPr/>
          </p:nvGrpSpPr>
          <p:grpSpPr bwMode="auto">
            <a:xfrm>
              <a:off x="1822" y="997"/>
              <a:ext cx="1285" cy="567"/>
              <a:chOff x="2069" y="458"/>
              <a:chExt cx="1285" cy="567"/>
            </a:xfrm>
          </p:grpSpPr>
          <p:sp>
            <p:nvSpPr>
              <p:cNvPr id="34847" name="Freeform 18">
                <a:extLst>
                  <a:ext uri="{FF2B5EF4-FFF2-40B4-BE49-F238E27FC236}">
                    <a16:creationId xmlns:a16="http://schemas.microsoft.com/office/drawing/2014/main" id="{D5D922A1-1CC2-47B0-8A25-27D9D2186793}"/>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8" name="Freeform 19">
                <a:extLst>
                  <a:ext uri="{FF2B5EF4-FFF2-40B4-BE49-F238E27FC236}">
                    <a16:creationId xmlns:a16="http://schemas.microsoft.com/office/drawing/2014/main" id="{AC935416-A773-4636-A6B7-E0EC9411B651}"/>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9" name="Freeform 20">
                <a:extLst>
                  <a:ext uri="{FF2B5EF4-FFF2-40B4-BE49-F238E27FC236}">
                    <a16:creationId xmlns:a16="http://schemas.microsoft.com/office/drawing/2014/main" id="{1E74178E-33EF-439E-AFC0-CEEEC79A6EC2}"/>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0" name="Rectangle 21">
                <a:extLst>
                  <a:ext uri="{FF2B5EF4-FFF2-40B4-BE49-F238E27FC236}">
                    <a16:creationId xmlns:a16="http://schemas.microsoft.com/office/drawing/2014/main" id="{CC8B1CE2-E818-427D-B88A-EE3B33A9C131}"/>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34851" name="Rectangle 22">
                <a:extLst>
                  <a:ext uri="{FF2B5EF4-FFF2-40B4-BE49-F238E27FC236}">
                    <a16:creationId xmlns:a16="http://schemas.microsoft.com/office/drawing/2014/main" id="{44E9B284-3BBF-46C6-9EF9-D82F3AE7D67C}"/>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34852" name="Rectangle 23">
                <a:extLst>
                  <a:ext uri="{FF2B5EF4-FFF2-40B4-BE49-F238E27FC236}">
                    <a16:creationId xmlns:a16="http://schemas.microsoft.com/office/drawing/2014/main" id="{233ACB94-E698-4D99-B29B-372A224C6A7C}"/>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34830" name="Group 24">
              <a:extLst>
                <a:ext uri="{FF2B5EF4-FFF2-40B4-BE49-F238E27FC236}">
                  <a16:creationId xmlns:a16="http://schemas.microsoft.com/office/drawing/2014/main" id="{BF211FBD-8371-4A84-9DCF-6CE80790096D}"/>
                </a:ext>
              </a:extLst>
            </p:cNvPr>
            <p:cNvGrpSpPr>
              <a:grpSpLocks/>
            </p:cNvGrpSpPr>
            <p:nvPr/>
          </p:nvGrpSpPr>
          <p:grpSpPr bwMode="auto">
            <a:xfrm>
              <a:off x="3209" y="1592"/>
              <a:ext cx="769" cy="580"/>
              <a:chOff x="3456" y="1053"/>
              <a:chExt cx="769" cy="580"/>
            </a:xfrm>
          </p:grpSpPr>
          <p:sp>
            <p:nvSpPr>
              <p:cNvPr id="34845" name="Rectangle 25">
                <a:extLst>
                  <a:ext uri="{FF2B5EF4-FFF2-40B4-BE49-F238E27FC236}">
                    <a16:creationId xmlns:a16="http://schemas.microsoft.com/office/drawing/2014/main" id="{2FB54D73-1FE0-4B00-8E11-A0AE4F370BF2}"/>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34846" name="Freeform 26">
                <a:extLst>
                  <a:ext uri="{FF2B5EF4-FFF2-40B4-BE49-F238E27FC236}">
                    <a16:creationId xmlns:a16="http://schemas.microsoft.com/office/drawing/2014/main" id="{6C505A9A-6B96-4A61-86F9-F7F9844937C4}"/>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31" name="Freeform 27">
              <a:extLst>
                <a:ext uri="{FF2B5EF4-FFF2-40B4-BE49-F238E27FC236}">
                  <a16:creationId xmlns:a16="http://schemas.microsoft.com/office/drawing/2014/main" id="{985238AA-D7C3-412A-9944-C02F47FCDD37}"/>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32" name="Group 28">
              <a:extLst>
                <a:ext uri="{FF2B5EF4-FFF2-40B4-BE49-F238E27FC236}">
                  <a16:creationId xmlns:a16="http://schemas.microsoft.com/office/drawing/2014/main" id="{B25ED06E-EFDA-4409-96EF-32844E01A7C1}"/>
                </a:ext>
              </a:extLst>
            </p:cNvPr>
            <p:cNvGrpSpPr>
              <a:grpSpLocks/>
            </p:cNvGrpSpPr>
            <p:nvPr/>
          </p:nvGrpSpPr>
          <p:grpSpPr bwMode="auto">
            <a:xfrm>
              <a:off x="2081" y="1765"/>
              <a:ext cx="841" cy="295"/>
              <a:chOff x="2328" y="1226"/>
              <a:chExt cx="841" cy="295"/>
            </a:xfrm>
          </p:grpSpPr>
          <p:sp>
            <p:nvSpPr>
              <p:cNvPr id="34843" name="Freeform 29">
                <a:extLst>
                  <a:ext uri="{FF2B5EF4-FFF2-40B4-BE49-F238E27FC236}">
                    <a16:creationId xmlns:a16="http://schemas.microsoft.com/office/drawing/2014/main" id="{F6533FF1-3BF3-452D-B65E-5AD4B8C6F3B6}"/>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4" name="Rectangle 30">
                <a:extLst>
                  <a:ext uri="{FF2B5EF4-FFF2-40B4-BE49-F238E27FC236}">
                    <a16:creationId xmlns:a16="http://schemas.microsoft.com/office/drawing/2014/main" id="{C0292327-5832-4392-8D31-4A265C3FF130}"/>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34833" name="Rectangle 31">
              <a:extLst>
                <a:ext uri="{FF2B5EF4-FFF2-40B4-BE49-F238E27FC236}">
                  <a16:creationId xmlns:a16="http://schemas.microsoft.com/office/drawing/2014/main" id="{1BEFB8E9-CE40-4029-B842-6A2130799D64}"/>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34834" name="Line 32">
              <a:extLst>
                <a:ext uri="{FF2B5EF4-FFF2-40B4-BE49-F238E27FC236}">
                  <a16:creationId xmlns:a16="http://schemas.microsoft.com/office/drawing/2014/main" id="{7F51CC03-2267-4EF8-A08B-69AB96D82B8C}"/>
                </a:ext>
              </a:extLst>
            </p:cNvPr>
            <p:cNvSpPr>
              <a:spLocks noChangeShapeType="1"/>
            </p:cNvSpPr>
            <p:nvPr/>
          </p:nvSpPr>
          <p:spPr bwMode="auto">
            <a:xfrm flipH="1">
              <a:off x="2869" y="1883"/>
              <a:ext cx="344"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35" name="Line 33">
              <a:extLst>
                <a:ext uri="{FF2B5EF4-FFF2-40B4-BE49-F238E27FC236}">
                  <a16:creationId xmlns:a16="http://schemas.microsoft.com/office/drawing/2014/main" id="{0C2D8719-3E32-4D3E-A4C2-6083F3152FBA}"/>
                </a:ext>
              </a:extLst>
            </p:cNvPr>
            <p:cNvSpPr>
              <a:spLocks noChangeShapeType="1"/>
            </p:cNvSpPr>
            <p:nvPr/>
          </p:nvSpPr>
          <p:spPr bwMode="auto">
            <a:xfrm>
              <a:off x="3981" y="1883"/>
              <a:ext cx="328"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36" name="Line 34">
              <a:extLst>
                <a:ext uri="{FF2B5EF4-FFF2-40B4-BE49-F238E27FC236}">
                  <a16:creationId xmlns:a16="http://schemas.microsoft.com/office/drawing/2014/main" id="{5EB7F206-85C4-4CA0-B1A8-B7AC75957C2C}"/>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Line 35">
              <a:extLst>
                <a:ext uri="{FF2B5EF4-FFF2-40B4-BE49-F238E27FC236}">
                  <a16:creationId xmlns:a16="http://schemas.microsoft.com/office/drawing/2014/main" id="{681B3EDD-2F0A-45BF-B554-97DCF6DDA430}"/>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36">
              <a:extLst>
                <a:ext uri="{FF2B5EF4-FFF2-40B4-BE49-F238E27FC236}">
                  <a16:creationId xmlns:a16="http://schemas.microsoft.com/office/drawing/2014/main" id="{24891C55-7E85-4FE6-9A3C-04573C93031F}"/>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9" name="Line 37">
              <a:extLst>
                <a:ext uri="{FF2B5EF4-FFF2-40B4-BE49-F238E27FC236}">
                  <a16:creationId xmlns:a16="http://schemas.microsoft.com/office/drawing/2014/main" id="{260B21FA-22F0-4E68-983C-FD2A1A3B87DE}"/>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Line 38">
              <a:extLst>
                <a:ext uri="{FF2B5EF4-FFF2-40B4-BE49-F238E27FC236}">
                  <a16:creationId xmlns:a16="http://schemas.microsoft.com/office/drawing/2014/main" id="{F07C8CA4-1F86-4E33-B768-792E6339CE0A}"/>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Line 39">
              <a:extLst>
                <a:ext uri="{FF2B5EF4-FFF2-40B4-BE49-F238E27FC236}">
                  <a16:creationId xmlns:a16="http://schemas.microsoft.com/office/drawing/2014/main" id="{E91F1C3B-C9C3-43AD-99E9-655E7A3C58DC}"/>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2" name="Line 40">
              <a:extLst>
                <a:ext uri="{FF2B5EF4-FFF2-40B4-BE49-F238E27FC236}">
                  <a16:creationId xmlns:a16="http://schemas.microsoft.com/office/drawing/2014/main" id="{70114A8C-B600-457B-9F19-DE13226289D3}"/>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49" name="Rectangle 41">
            <a:extLst>
              <a:ext uri="{FF2B5EF4-FFF2-40B4-BE49-F238E27FC236}">
                <a16:creationId xmlns:a16="http://schemas.microsoft.com/office/drawing/2014/main" id="{F85A6549-B531-474C-8FAC-1F16C85F808F}"/>
              </a:ext>
            </a:extLst>
          </p:cNvPr>
          <p:cNvSpPr>
            <a:spLocks noChangeArrowheads="1"/>
          </p:cNvSpPr>
          <p:nvPr/>
        </p:nvSpPr>
        <p:spPr bwMode="auto">
          <a:xfrm>
            <a:off x="3629025" y="3416300"/>
            <a:ext cx="5181600" cy="2305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ea typeface="MS PGothic" panose="020B0600070205080204" pitchFamily="34" charset="-128"/>
              </a:rPr>
              <a:t>Departments(</a:t>
            </a:r>
            <a:r>
              <a:rPr lang="en-US" altLang="en-US" sz="1600" u="sng" dirty="0">
                <a:latin typeface="Comic Sans MS" panose="030F0702030302020204" pitchFamily="66" charset="0"/>
                <a:ea typeface="MS PGothic" panose="020B0600070205080204" pitchFamily="34" charset="-128"/>
              </a:rPr>
              <a:t>did</a:t>
            </a:r>
            <a:r>
              <a:rPr lang="en-US" altLang="en-US" sz="1600" dirty="0">
                <a:latin typeface="Comic Sans MS" panose="030F0702030302020204" pitchFamily="66" charset="0"/>
                <a:ea typeface="MS PGothic" panose="020B0600070205080204" pitchFamily="34" charset="-128"/>
              </a:rPr>
              <a:t> integer, </a:t>
            </a:r>
            <a:r>
              <a:rPr lang="en-US" altLang="en-US" sz="1600" dirty="0" err="1">
                <a:latin typeface="Comic Sans MS" panose="030F0702030302020204" pitchFamily="66" charset="0"/>
                <a:ea typeface="MS PGothic" panose="020B0600070205080204" pitchFamily="34" charset="-128"/>
              </a:rPr>
              <a:t>dname</a:t>
            </a:r>
            <a:r>
              <a:rPr lang="en-US" altLang="en-US" sz="1600" dirty="0">
                <a:latin typeface="Comic Sans MS" panose="030F0702030302020204" pitchFamily="66" charset="0"/>
                <a:ea typeface="MS PGothic" panose="020B0600070205080204" pitchFamily="34" charset="-128"/>
              </a:rPr>
              <a:t> varchar(50), budget float,</a:t>
            </a:r>
          </a:p>
          <a:p>
            <a:pPr eaLnBrk="1" hangingPunct="1"/>
            <a:r>
              <a:rPr lang="en-US" altLang="en-US" sz="1600" dirty="0">
                <a:latin typeface="Comic Sans MS" panose="030F0702030302020204" pitchFamily="66" charset="0"/>
                <a:ea typeface="MS PGothic" panose="020B0600070205080204" pitchFamily="34" charset="-128"/>
              </a:rPr>
              <a:t>PRIMARY KEY(did))</a:t>
            </a:r>
            <a:endParaRPr lang="en-US" altLang="en-US" sz="1600" dirty="0">
              <a:solidFill>
                <a:srgbClr val="FF0000"/>
              </a:solidFill>
              <a:latin typeface="Comic Sans MS" panose="030F0702030302020204" pitchFamily="66" charset="0"/>
              <a:ea typeface="MS PGothic" panose="020B0600070205080204" pitchFamily="34" charset="-128"/>
            </a:endParaRPr>
          </a:p>
          <a:p>
            <a:pPr eaLnBrk="1" hangingPunct="1"/>
            <a:endParaRPr lang="en-US" altLang="en-US" sz="1600" dirty="0">
              <a:solidFill>
                <a:srgbClr val="FF0000"/>
              </a:solidFill>
              <a:latin typeface="Comic Sans MS" panose="030F0702030302020204" pitchFamily="66" charset="0"/>
              <a:ea typeface="MS PGothic" panose="020B0600070205080204" pitchFamily="34" charset="-128"/>
            </a:endParaRP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manages(did integer, </a:t>
            </a:r>
            <a:r>
              <a:rPr lang="en-US" altLang="en-US" sz="1600" dirty="0" err="1">
                <a:solidFill>
                  <a:srgbClr val="FF0000"/>
                </a:solidFill>
                <a:latin typeface="Comic Sans MS" panose="030F0702030302020204" pitchFamily="66" charset="0"/>
                <a:ea typeface="MS PGothic" panose="020B0600070205080204" pitchFamily="34" charset="-128"/>
              </a:rPr>
              <a:t>ssn</a:t>
            </a:r>
            <a:r>
              <a:rPr lang="en-US" altLang="en-US" sz="1600" dirty="0">
                <a:solidFill>
                  <a:srgbClr val="FF0000"/>
                </a:solidFill>
                <a:latin typeface="Comic Sans MS" panose="030F0702030302020204" pitchFamily="66" charset="0"/>
                <a:ea typeface="MS PGothic" panose="020B0600070205080204" pitchFamily="34" charset="-128"/>
              </a:rPr>
              <a:t> varchar(11) UNIQUE NOT NULL, since date,</a:t>
            </a: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PRIMARY KEY (did),</a:t>
            </a: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FOREIGN KEY (did) references Departments(did),</a:t>
            </a: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FOREIGN KEY (</a:t>
            </a:r>
            <a:r>
              <a:rPr lang="en-US" altLang="en-US" sz="1600" dirty="0" err="1">
                <a:solidFill>
                  <a:srgbClr val="FF0000"/>
                </a:solidFill>
                <a:latin typeface="Comic Sans MS" panose="030F0702030302020204" pitchFamily="66" charset="0"/>
                <a:ea typeface="MS PGothic" panose="020B0600070205080204" pitchFamily="34" charset="-128"/>
              </a:rPr>
              <a:t>ssn</a:t>
            </a:r>
            <a:r>
              <a:rPr lang="en-US" altLang="en-US" sz="1600" dirty="0">
                <a:solidFill>
                  <a:srgbClr val="FF0000"/>
                </a:solidFill>
                <a:latin typeface="Comic Sans MS" panose="030F0702030302020204" pitchFamily="66" charset="0"/>
                <a:ea typeface="MS PGothic" panose="020B0600070205080204" pitchFamily="34" charset="-128"/>
              </a:rPr>
              <a:t>) references Employees(</a:t>
            </a:r>
            <a:r>
              <a:rPr lang="en-US" altLang="en-US" sz="1600" dirty="0" err="1">
                <a:solidFill>
                  <a:srgbClr val="FF0000"/>
                </a:solidFill>
                <a:latin typeface="Comic Sans MS" panose="030F0702030302020204" pitchFamily="66" charset="0"/>
                <a:ea typeface="MS PGothic" panose="020B0600070205080204" pitchFamily="34" charset="-128"/>
              </a:rPr>
              <a:t>ssn</a:t>
            </a:r>
            <a:r>
              <a:rPr lang="en-US" altLang="en-US" sz="1600" dirty="0">
                <a:solidFill>
                  <a:srgbClr val="FF0000"/>
                </a:solidFill>
                <a:latin typeface="Comic Sans MS" panose="030F0702030302020204" pitchFamily="66" charset="0"/>
                <a:ea typeface="MS PGothic" panose="020B0600070205080204" pitchFamily="34" charset="-128"/>
              </a:rPr>
              <a:t>))</a:t>
            </a:r>
          </a:p>
        </p:txBody>
      </p:sp>
      <p:sp>
        <p:nvSpPr>
          <p:cNvPr id="31750" name="Rectangle 1">
            <a:extLst>
              <a:ext uri="{FF2B5EF4-FFF2-40B4-BE49-F238E27FC236}">
                <a16:creationId xmlns:a16="http://schemas.microsoft.com/office/drawing/2014/main" id="{2B0C89FB-AC10-4FB2-9257-7039E399CA8C}"/>
              </a:ext>
            </a:extLst>
          </p:cNvPr>
          <p:cNvSpPr>
            <a:spLocks noChangeArrowheads="1"/>
          </p:cNvSpPr>
          <p:nvPr/>
        </p:nvSpPr>
        <p:spPr bwMode="auto">
          <a:xfrm>
            <a:off x="3671888" y="6040438"/>
            <a:ext cx="4572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pPr>
            <a:r>
              <a:rPr lang="en-US" altLang="en-US" sz="1600">
                <a:latin typeface="Comic Sans MS" panose="030F0702030302020204" pitchFamily="66" charset="0"/>
                <a:ea typeface="MS PGothic" panose="020B0600070205080204" pitchFamily="34" charset="-128"/>
              </a:rPr>
              <a:t>Alternate design: Make SSN the primary key and DID as candidate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9" grpId="0" animBg="1"/>
      <p:bldP spid="317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a:extLst>
              <a:ext uri="{FF2B5EF4-FFF2-40B4-BE49-F238E27FC236}">
                <a16:creationId xmlns:a16="http://schemas.microsoft.com/office/drawing/2014/main" id="{F32B96D9-ACD2-468A-846A-3FE76B3185CC}"/>
              </a:ext>
            </a:extLst>
          </p:cNvPr>
          <p:cNvSpPr txBox="1">
            <a:spLocks noChangeArrowheads="1"/>
          </p:cNvSpPr>
          <p:nvPr/>
        </p:nvSpPr>
        <p:spPr bwMode="auto">
          <a:xfrm>
            <a:off x="1143000" y="1828800"/>
            <a:ext cx="7086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latin typeface="Comic Sans MS" panose="030F0702030302020204" pitchFamily="66" charset="0"/>
                <a:ea typeface="MS PGothic" panose="020B0600070205080204" pitchFamily="34" charset="-128"/>
              </a:rPr>
              <a:t>What are criteria for a good relational database design?</a:t>
            </a:r>
          </a:p>
          <a:p>
            <a:pPr algn="ctr" eaLnBrk="1" hangingPunct="1"/>
            <a:endParaRPr lang="en-US" altLang="en-US" sz="3200">
              <a:latin typeface="Comic Sans MS" panose="030F0702030302020204" pitchFamily="66" charset="0"/>
              <a:ea typeface="MS PGothic" panose="020B0600070205080204" pitchFamily="34" charset="-128"/>
            </a:endParaRPr>
          </a:p>
        </p:txBody>
      </p:sp>
      <p:sp>
        <p:nvSpPr>
          <p:cNvPr id="9219" name="Rectangle 2">
            <a:extLst>
              <a:ext uri="{FF2B5EF4-FFF2-40B4-BE49-F238E27FC236}">
                <a16:creationId xmlns:a16="http://schemas.microsoft.com/office/drawing/2014/main" id="{D9688687-970E-4DA4-B72A-A8E593299EC0}"/>
              </a:ext>
            </a:extLst>
          </p:cNvPr>
          <p:cNvSpPr>
            <a:spLocks noChangeArrowheads="1"/>
          </p:cNvSpPr>
          <p:nvPr/>
        </p:nvSpPr>
        <p:spPr bwMode="auto">
          <a:xfrm>
            <a:off x="1905000" y="3962400"/>
            <a:ext cx="6324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742950">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buFont typeface="Times New Roman" panose="02020603050405020304" pitchFamily="18" charset="0"/>
              <a:buAutoNum type="arabicPeriod"/>
            </a:pPr>
            <a:r>
              <a:rPr lang="en-US" altLang="en-US" sz="3600">
                <a:solidFill>
                  <a:srgbClr val="0070C0"/>
                </a:solidFill>
                <a:latin typeface="Comic Sans MS" panose="030F0702030302020204" pitchFamily="66" charset="0"/>
                <a:ea typeface="MS PGothic" panose="020B0600070205080204" pitchFamily="34" charset="-128"/>
              </a:rPr>
              <a:t>Reduce redundancy</a:t>
            </a:r>
          </a:p>
          <a:p>
            <a:pPr eaLnBrk="1" hangingPunct="1">
              <a:buFont typeface="Times New Roman" panose="02020603050405020304" pitchFamily="18" charset="0"/>
              <a:buAutoNum type="arabicPeriod"/>
            </a:pPr>
            <a:r>
              <a:rPr lang="en-US" altLang="en-US" sz="3600">
                <a:solidFill>
                  <a:srgbClr val="0070C0"/>
                </a:solidFill>
                <a:latin typeface="Comic Sans MS" panose="030F0702030302020204" pitchFamily="66" charset="0"/>
                <a:ea typeface="MS PGothic" panose="020B0600070205080204" pitchFamily="34" charset="-128"/>
              </a:rPr>
              <a:t>Query performance</a:t>
            </a:r>
          </a:p>
          <a:p>
            <a:pPr lvl="1" eaLnBrk="1" hangingPunct="1"/>
            <a:endParaRPr lang="en-US" altLang="en-US" sz="2800">
              <a:solidFill>
                <a:srgbClr val="0070C0"/>
              </a:solidFill>
              <a:latin typeface="Comic Sans MS" panose="030F0702030302020204" pitchFamily="66" charset="0"/>
              <a:ea typeface="MS PGothic" panose="020B0600070205080204" pitchFamily="34" charset="-128"/>
            </a:endParaRPr>
          </a:p>
        </p:txBody>
      </p:sp>
      <p:sp>
        <p:nvSpPr>
          <p:cNvPr id="9220" name="TextBox 1">
            <a:extLst>
              <a:ext uri="{FF2B5EF4-FFF2-40B4-BE49-F238E27FC236}">
                <a16:creationId xmlns:a16="http://schemas.microsoft.com/office/drawing/2014/main" id="{58B23B0C-911E-42D1-9EB1-CFA8244BF173}"/>
              </a:ext>
            </a:extLst>
          </p:cNvPr>
          <p:cNvSpPr txBox="1">
            <a:spLocks noChangeArrowheads="1"/>
          </p:cNvSpPr>
          <p:nvPr/>
        </p:nvSpPr>
        <p:spPr bwMode="auto">
          <a:xfrm>
            <a:off x="1174750" y="5788025"/>
            <a:ext cx="644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a:t>This course focuses on the design that reduces redundancy.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AE84AB4-8FF9-4C20-988D-7C09EB0B1E4D}"/>
              </a:ext>
            </a:extLst>
          </p:cNvPr>
          <p:cNvSpPr>
            <a:spLocks noChangeArrowheads="1"/>
          </p:cNvSpPr>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solidFill>
                  <a:schemeClr val="tx2"/>
                </a:solidFill>
                <a:latin typeface="Comic Sans MS" panose="030F0702030302020204" pitchFamily="66" charset="0"/>
                <a:ea typeface="MS PGothic" panose="020B0600070205080204" pitchFamily="34" charset="-128"/>
              </a:rPr>
              <a:t>Translating a weak entity set to a relation</a:t>
            </a:r>
          </a:p>
        </p:txBody>
      </p:sp>
      <p:sp>
        <p:nvSpPr>
          <p:cNvPr id="33795" name="Rectangle 3">
            <a:extLst>
              <a:ext uri="{FF2B5EF4-FFF2-40B4-BE49-F238E27FC236}">
                <a16:creationId xmlns:a16="http://schemas.microsoft.com/office/drawing/2014/main" id="{658EC018-1F69-4206-A387-CD0C5BD73C55}"/>
              </a:ext>
            </a:extLst>
          </p:cNvPr>
          <p:cNvSpPr>
            <a:spLocks noChangeArrowheads="1"/>
          </p:cNvSpPr>
          <p:nvPr/>
        </p:nvSpPr>
        <p:spPr bwMode="auto">
          <a:xfrm>
            <a:off x="428625" y="3263900"/>
            <a:ext cx="3305175"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Tx/>
              <a:buChar char="•"/>
            </a:pPr>
            <a:r>
              <a:rPr lang="en-US" altLang="en-US">
                <a:latin typeface="Comic Sans MS" panose="030F0702030302020204" pitchFamily="66" charset="0"/>
                <a:ea typeface="MS PGothic" panose="020B0600070205080204" pitchFamily="34" charset="-128"/>
              </a:rPr>
              <a:t>Weak entity set and identifying relationship set are translated into a single table.</a:t>
            </a:r>
          </a:p>
          <a:p>
            <a:pPr eaLnBrk="1" hangingPunct="1">
              <a:spcBef>
                <a:spcPct val="20000"/>
              </a:spcBef>
              <a:buFontTx/>
              <a:buChar char="•"/>
            </a:pPr>
            <a:r>
              <a:rPr lang="en-US" altLang="en-US">
                <a:latin typeface="Comic Sans MS" panose="030F0702030302020204" pitchFamily="66" charset="0"/>
                <a:ea typeface="MS PGothic" panose="020B0600070205080204" pitchFamily="34" charset="-128"/>
              </a:rPr>
              <a:t>Use on delete cascade to ask DBMS to do the below</a:t>
            </a:r>
          </a:p>
          <a:p>
            <a:pPr lvl="1" eaLnBrk="1" hangingPunct="1">
              <a:spcBef>
                <a:spcPct val="20000"/>
              </a:spcBef>
              <a:buSzPct val="75000"/>
              <a:buFontTx/>
              <a:buChar char="–"/>
            </a:pPr>
            <a:r>
              <a:rPr lang="en-US" altLang="en-US" sz="1600">
                <a:solidFill>
                  <a:schemeClr val="accent2"/>
                </a:solidFill>
                <a:latin typeface="Comic Sans MS" panose="030F0702030302020204" pitchFamily="66" charset="0"/>
                <a:ea typeface="MS PGothic" panose="020B0600070205080204" pitchFamily="34" charset="-128"/>
              </a:rPr>
              <a:t>when the row representing the owner entity is deleted, all the rows representing the associated weak entities must also be deleted.</a:t>
            </a:r>
          </a:p>
        </p:txBody>
      </p:sp>
      <p:grpSp>
        <p:nvGrpSpPr>
          <p:cNvPr id="36868" name="Group 5">
            <a:extLst>
              <a:ext uri="{FF2B5EF4-FFF2-40B4-BE49-F238E27FC236}">
                <a16:creationId xmlns:a16="http://schemas.microsoft.com/office/drawing/2014/main" id="{62ABD92A-6441-4D28-8436-5E7799A7B8AB}"/>
              </a:ext>
            </a:extLst>
          </p:cNvPr>
          <p:cNvGrpSpPr>
            <a:grpSpLocks/>
          </p:cNvGrpSpPr>
          <p:nvPr/>
        </p:nvGrpSpPr>
        <p:grpSpPr bwMode="auto">
          <a:xfrm>
            <a:off x="868363" y="1600200"/>
            <a:ext cx="7666037" cy="1419225"/>
            <a:chOff x="375" y="1936"/>
            <a:chExt cx="5125" cy="1135"/>
          </a:xfrm>
        </p:grpSpPr>
        <p:sp>
          <p:nvSpPr>
            <p:cNvPr id="36870" name="Freeform 6">
              <a:extLst>
                <a:ext uri="{FF2B5EF4-FFF2-40B4-BE49-F238E27FC236}">
                  <a16:creationId xmlns:a16="http://schemas.microsoft.com/office/drawing/2014/main" id="{A8B46E38-337C-43F3-B778-65FC27A47AD2}"/>
                </a:ext>
              </a:extLst>
            </p:cNvPr>
            <p:cNvSpPr>
              <a:spLocks/>
            </p:cNvSpPr>
            <p:nvPr/>
          </p:nvSpPr>
          <p:spPr bwMode="auto">
            <a:xfrm>
              <a:off x="3744" y="2160"/>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1" name="Freeform 7">
              <a:extLst>
                <a:ext uri="{FF2B5EF4-FFF2-40B4-BE49-F238E27FC236}">
                  <a16:creationId xmlns:a16="http://schemas.microsoft.com/office/drawing/2014/main" id="{0EA9C0E8-738B-46BD-9FE6-F9CF20D48E4D}"/>
                </a:ext>
              </a:extLst>
            </p:cNvPr>
            <p:cNvSpPr>
              <a:spLocks/>
            </p:cNvSpPr>
            <p:nvPr/>
          </p:nvSpPr>
          <p:spPr bwMode="auto">
            <a:xfrm>
              <a:off x="4710" y="2170"/>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2" name="Freeform 8">
              <a:extLst>
                <a:ext uri="{FF2B5EF4-FFF2-40B4-BE49-F238E27FC236}">
                  <a16:creationId xmlns:a16="http://schemas.microsoft.com/office/drawing/2014/main" id="{A109CBC2-F7F9-4227-B79D-41B7C6736893}"/>
                </a:ext>
              </a:extLst>
            </p:cNvPr>
            <p:cNvSpPr>
              <a:spLocks/>
            </p:cNvSpPr>
            <p:nvPr/>
          </p:nvSpPr>
          <p:spPr bwMode="auto">
            <a:xfrm>
              <a:off x="375" y="2180"/>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3" name="Freeform 9">
              <a:extLst>
                <a:ext uri="{FF2B5EF4-FFF2-40B4-BE49-F238E27FC236}">
                  <a16:creationId xmlns:a16="http://schemas.microsoft.com/office/drawing/2014/main" id="{0D1A5F11-B524-42AD-BE31-D2CAF7A8BA9E}"/>
                </a:ext>
              </a:extLst>
            </p:cNvPr>
            <p:cNvSpPr>
              <a:spLocks/>
            </p:cNvSpPr>
            <p:nvPr/>
          </p:nvSpPr>
          <p:spPr bwMode="auto">
            <a:xfrm>
              <a:off x="1824" y="2180"/>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4"/>
                <a:gd name="T110" fmla="*/ 789 w 789"/>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4" name="Freeform 10">
              <a:extLst>
                <a:ext uri="{FF2B5EF4-FFF2-40B4-BE49-F238E27FC236}">
                  <a16:creationId xmlns:a16="http://schemas.microsoft.com/office/drawing/2014/main" id="{32015E7F-04A1-4F0A-AE27-4B8C2337E94B}"/>
                </a:ext>
              </a:extLst>
            </p:cNvPr>
            <p:cNvSpPr>
              <a:spLocks/>
            </p:cNvSpPr>
            <p:nvPr/>
          </p:nvSpPr>
          <p:spPr bwMode="auto">
            <a:xfrm>
              <a:off x="2799" y="2102"/>
              <a:ext cx="789" cy="333"/>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5" name="Freeform 11">
              <a:extLst>
                <a:ext uri="{FF2B5EF4-FFF2-40B4-BE49-F238E27FC236}">
                  <a16:creationId xmlns:a16="http://schemas.microsoft.com/office/drawing/2014/main" id="{CECAD8BC-2D6A-48EB-AC84-25827BDAEEE3}"/>
                </a:ext>
              </a:extLst>
            </p:cNvPr>
            <p:cNvSpPr>
              <a:spLocks/>
            </p:cNvSpPr>
            <p:nvPr/>
          </p:nvSpPr>
          <p:spPr bwMode="auto">
            <a:xfrm>
              <a:off x="4237" y="2728"/>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 name="T15" fmla="*/ 0 w 913"/>
                <a:gd name="T16" fmla="*/ 0 h 343"/>
                <a:gd name="T17" fmla="*/ 913 w 913"/>
                <a:gd name="T18" fmla="*/ 343 h 343"/>
              </a:gdLst>
              <a:ahLst/>
              <a:cxnLst>
                <a:cxn ang="T10">
                  <a:pos x="T0" y="T1"/>
                </a:cxn>
                <a:cxn ang="T11">
                  <a:pos x="T2" y="T3"/>
                </a:cxn>
                <a:cxn ang="T12">
                  <a:pos x="T4" y="T5"/>
                </a:cxn>
                <a:cxn ang="T13">
                  <a:pos x="T6" y="T7"/>
                </a:cxn>
                <a:cxn ang="T14">
                  <a:pos x="T8" y="T9"/>
                </a:cxn>
              </a:cxnLst>
              <a:rect l="T15" t="T16" r="T17" b="T18"/>
              <a:pathLst>
                <a:path w="913" h="343">
                  <a:moveTo>
                    <a:pt x="912" y="342"/>
                  </a:moveTo>
                  <a:lnTo>
                    <a:pt x="912" y="0"/>
                  </a:lnTo>
                  <a:lnTo>
                    <a:pt x="0" y="0"/>
                  </a:lnTo>
                  <a:lnTo>
                    <a:pt x="0" y="342"/>
                  </a:lnTo>
                  <a:lnTo>
                    <a:pt x="912" y="342"/>
                  </a:lnTo>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6" name="Freeform 12">
              <a:extLst>
                <a:ext uri="{FF2B5EF4-FFF2-40B4-BE49-F238E27FC236}">
                  <a16:creationId xmlns:a16="http://schemas.microsoft.com/office/drawing/2014/main" id="{8FBBCCD5-2395-4E3C-B3D3-CFE3DC11F22A}"/>
                </a:ext>
              </a:extLst>
            </p:cNvPr>
            <p:cNvSpPr>
              <a:spLocks/>
            </p:cNvSpPr>
            <p:nvPr/>
          </p:nvSpPr>
          <p:spPr bwMode="auto">
            <a:xfrm>
              <a:off x="1085" y="2718"/>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7" name="Freeform 13">
              <a:extLst>
                <a:ext uri="{FF2B5EF4-FFF2-40B4-BE49-F238E27FC236}">
                  <a16:creationId xmlns:a16="http://schemas.microsoft.com/office/drawing/2014/main" id="{5F8006C3-128C-4D03-A0DD-8CFB56391BAD}"/>
                </a:ext>
              </a:extLst>
            </p:cNvPr>
            <p:cNvSpPr>
              <a:spLocks/>
            </p:cNvSpPr>
            <p:nvPr/>
          </p:nvSpPr>
          <p:spPr bwMode="auto">
            <a:xfrm>
              <a:off x="1085" y="1936"/>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8" name="Rectangle 14">
              <a:extLst>
                <a:ext uri="{FF2B5EF4-FFF2-40B4-BE49-F238E27FC236}">
                  <a16:creationId xmlns:a16="http://schemas.microsoft.com/office/drawing/2014/main" id="{F42141B6-3B6E-421F-91FF-D5F48D51EEBF}"/>
                </a:ext>
              </a:extLst>
            </p:cNvPr>
            <p:cNvSpPr>
              <a:spLocks noChangeArrowheads="1"/>
            </p:cNvSpPr>
            <p:nvPr/>
          </p:nvSpPr>
          <p:spPr bwMode="auto">
            <a:xfrm>
              <a:off x="2104" y="2251"/>
              <a:ext cx="28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36879" name="Freeform 15">
              <a:extLst>
                <a:ext uri="{FF2B5EF4-FFF2-40B4-BE49-F238E27FC236}">
                  <a16:creationId xmlns:a16="http://schemas.microsoft.com/office/drawing/2014/main" id="{C0CC5024-260C-4602-B143-609F03C5788A}"/>
                </a:ext>
              </a:extLst>
            </p:cNvPr>
            <p:cNvSpPr>
              <a:spLocks/>
            </p:cNvSpPr>
            <p:nvPr/>
          </p:nvSpPr>
          <p:spPr bwMode="auto">
            <a:xfrm>
              <a:off x="2809" y="2679"/>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 name="T15" fmla="*/ 0 w 789"/>
                <a:gd name="T16" fmla="*/ 0 h 392"/>
                <a:gd name="T17" fmla="*/ 789 w 789"/>
                <a:gd name="T18" fmla="*/ 392 h 392"/>
              </a:gdLst>
              <a:ahLst/>
              <a:cxnLst>
                <a:cxn ang="T10">
                  <a:pos x="T0" y="T1"/>
                </a:cxn>
                <a:cxn ang="T11">
                  <a:pos x="T2" y="T3"/>
                </a:cxn>
                <a:cxn ang="T12">
                  <a:pos x="T4" y="T5"/>
                </a:cxn>
                <a:cxn ang="T13">
                  <a:pos x="T6" y="T7"/>
                </a:cxn>
                <a:cxn ang="T14">
                  <a:pos x="T8" y="T9"/>
                </a:cxn>
              </a:cxnLst>
              <a:rect l="T15" t="T16" r="T17" b="T18"/>
              <a:pathLst>
                <a:path w="789" h="392">
                  <a:moveTo>
                    <a:pt x="0" y="196"/>
                  </a:moveTo>
                  <a:lnTo>
                    <a:pt x="394" y="0"/>
                  </a:lnTo>
                  <a:lnTo>
                    <a:pt x="788" y="196"/>
                  </a:lnTo>
                  <a:lnTo>
                    <a:pt x="394" y="391"/>
                  </a:lnTo>
                  <a:lnTo>
                    <a:pt x="0" y="196"/>
                  </a:lnTo>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0" name="Rectangle 16">
              <a:extLst>
                <a:ext uri="{FF2B5EF4-FFF2-40B4-BE49-F238E27FC236}">
                  <a16:creationId xmlns:a16="http://schemas.microsoft.com/office/drawing/2014/main" id="{BF132E3F-B4EA-416F-890F-35379E3B66B6}"/>
                </a:ext>
              </a:extLst>
            </p:cNvPr>
            <p:cNvSpPr>
              <a:spLocks noChangeArrowheads="1"/>
            </p:cNvSpPr>
            <p:nvPr/>
          </p:nvSpPr>
          <p:spPr bwMode="auto">
            <a:xfrm>
              <a:off x="1306" y="1987"/>
              <a:ext cx="47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36881" name="Rectangle 17">
              <a:extLst>
                <a:ext uri="{FF2B5EF4-FFF2-40B4-BE49-F238E27FC236}">
                  <a16:creationId xmlns:a16="http://schemas.microsoft.com/office/drawing/2014/main" id="{34EACF30-2071-41DB-841B-CEAF2314C347}"/>
                </a:ext>
              </a:extLst>
            </p:cNvPr>
            <p:cNvSpPr>
              <a:spLocks noChangeArrowheads="1"/>
            </p:cNvSpPr>
            <p:nvPr/>
          </p:nvSpPr>
          <p:spPr bwMode="auto">
            <a:xfrm>
              <a:off x="4978" y="2222"/>
              <a:ext cx="35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age</a:t>
              </a:r>
            </a:p>
          </p:txBody>
        </p:sp>
        <p:sp>
          <p:nvSpPr>
            <p:cNvPr id="36882" name="Rectangle 18">
              <a:extLst>
                <a:ext uri="{FF2B5EF4-FFF2-40B4-BE49-F238E27FC236}">
                  <a16:creationId xmlns:a16="http://schemas.microsoft.com/office/drawing/2014/main" id="{C2A4A9EA-8635-4D6E-B57E-FFDF3ED496B3}"/>
                </a:ext>
              </a:extLst>
            </p:cNvPr>
            <p:cNvSpPr>
              <a:spLocks noChangeArrowheads="1"/>
            </p:cNvSpPr>
            <p:nvPr/>
          </p:nvSpPr>
          <p:spPr bwMode="auto">
            <a:xfrm>
              <a:off x="3934" y="2211"/>
              <a:ext cx="55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pname</a:t>
              </a:r>
            </a:p>
          </p:txBody>
        </p:sp>
        <p:sp>
          <p:nvSpPr>
            <p:cNvPr id="36883" name="Rectangle 19">
              <a:extLst>
                <a:ext uri="{FF2B5EF4-FFF2-40B4-BE49-F238E27FC236}">
                  <a16:creationId xmlns:a16="http://schemas.microsoft.com/office/drawing/2014/main" id="{5118FB5D-1DE3-43AC-836E-209C945FA173}"/>
                </a:ext>
              </a:extLst>
            </p:cNvPr>
            <p:cNvSpPr>
              <a:spLocks noChangeArrowheads="1"/>
            </p:cNvSpPr>
            <p:nvPr/>
          </p:nvSpPr>
          <p:spPr bwMode="auto">
            <a:xfrm>
              <a:off x="4309" y="2778"/>
              <a:ext cx="89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Dependents</a:t>
              </a:r>
            </a:p>
          </p:txBody>
        </p:sp>
        <p:sp>
          <p:nvSpPr>
            <p:cNvPr id="36884" name="Rectangle 20">
              <a:extLst>
                <a:ext uri="{FF2B5EF4-FFF2-40B4-BE49-F238E27FC236}">
                  <a16:creationId xmlns:a16="http://schemas.microsoft.com/office/drawing/2014/main" id="{E3D45122-A093-4D0A-AA9F-FE1CE2213F56}"/>
                </a:ext>
              </a:extLst>
            </p:cNvPr>
            <p:cNvSpPr>
              <a:spLocks noChangeArrowheads="1"/>
            </p:cNvSpPr>
            <p:nvPr/>
          </p:nvSpPr>
          <p:spPr bwMode="auto">
            <a:xfrm>
              <a:off x="1083" y="2790"/>
              <a:ext cx="83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sp>
          <p:nvSpPr>
            <p:cNvPr id="36885" name="Rectangle 21">
              <a:extLst>
                <a:ext uri="{FF2B5EF4-FFF2-40B4-BE49-F238E27FC236}">
                  <a16:creationId xmlns:a16="http://schemas.microsoft.com/office/drawing/2014/main" id="{1B6665EA-ACFC-4006-A3E0-14ED6FE5D87D}"/>
                </a:ext>
              </a:extLst>
            </p:cNvPr>
            <p:cNvSpPr>
              <a:spLocks noChangeArrowheads="1"/>
            </p:cNvSpPr>
            <p:nvPr/>
          </p:nvSpPr>
          <p:spPr bwMode="auto">
            <a:xfrm>
              <a:off x="614" y="2241"/>
              <a:ext cx="35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sp>
          <p:nvSpPr>
            <p:cNvPr id="36886" name="Rectangle 22">
              <a:extLst>
                <a:ext uri="{FF2B5EF4-FFF2-40B4-BE49-F238E27FC236}">
                  <a16:creationId xmlns:a16="http://schemas.microsoft.com/office/drawing/2014/main" id="{28BCDEC0-1EBD-4290-A449-147A43FC42B9}"/>
                </a:ext>
              </a:extLst>
            </p:cNvPr>
            <p:cNvSpPr>
              <a:spLocks noChangeArrowheads="1"/>
            </p:cNvSpPr>
            <p:nvPr/>
          </p:nvSpPr>
          <p:spPr bwMode="auto">
            <a:xfrm>
              <a:off x="2956" y="2778"/>
              <a:ext cx="52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Policy</a:t>
              </a:r>
            </a:p>
          </p:txBody>
        </p:sp>
        <p:sp>
          <p:nvSpPr>
            <p:cNvPr id="36887" name="Rectangle 23">
              <a:extLst>
                <a:ext uri="{FF2B5EF4-FFF2-40B4-BE49-F238E27FC236}">
                  <a16:creationId xmlns:a16="http://schemas.microsoft.com/office/drawing/2014/main" id="{DDD1ACA8-28CC-4960-9A67-7302CB94CD4F}"/>
                </a:ext>
              </a:extLst>
            </p:cNvPr>
            <p:cNvSpPr>
              <a:spLocks noChangeArrowheads="1"/>
            </p:cNvSpPr>
            <p:nvPr/>
          </p:nvSpPr>
          <p:spPr bwMode="auto">
            <a:xfrm>
              <a:off x="3028" y="2173"/>
              <a:ext cx="40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cost</a:t>
              </a:r>
            </a:p>
          </p:txBody>
        </p:sp>
        <p:sp>
          <p:nvSpPr>
            <p:cNvPr id="36888" name="Line 24">
              <a:extLst>
                <a:ext uri="{FF2B5EF4-FFF2-40B4-BE49-F238E27FC236}">
                  <a16:creationId xmlns:a16="http://schemas.microsoft.com/office/drawing/2014/main" id="{A1E281D2-34A4-4BF6-9528-4EC32CA53D9B}"/>
                </a:ext>
              </a:extLst>
            </p:cNvPr>
            <p:cNvSpPr>
              <a:spLocks noChangeShapeType="1"/>
            </p:cNvSpPr>
            <p:nvPr/>
          </p:nvSpPr>
          <p:spPr bwMode="auto">
            <a:xfrm flipH="1">
              <a:off x="3995" y="2435"/>
              <a:ext cx="38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5">
              <a:extLst>
                <a:ext uri="{FF2B5EF4-FFF2-40B4-BE49-F238E27FC236}">
                  <a16:creationId xmlns:a16="http://schemas.microsoft.com/office/drawing/2014/main" id="{15D09353-2E7E-4124-BD92-F22F7B97CFCB}"/>
                </a:ext>
              </a:extLst>
            </p:cNvPr>
            <p:cNvSpPr>
              <a:spLocks noChangeShapeType="1"/>
            </p:cNvSpPr>
            <p:nvPr/>
          </p:nvSpPr>
          <p:spPr bwMode="auto">
            <a:xfrm>
              <a:off x="1489" y="2284"/>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6">
              <a:extLst>
                <a:ext uri="{FF2B5EF4-FFF2-40B4-BE49-F238E27FC236}">
                  <a16:creationId xmlns:a16="http://schemas.microsoft.com/office/drawing/2014/main" id="{D5678B42-ACC6-4B6D-B7D0-A2275E4A8C3D}"/>
                </a:ext>
              </a:extLst>
            </p:cNvPr>
            <p:cNvSpPr>
              <a:spLocks noChangeShapeType="1"/>
            </p:cNvSpPr>
            <p:nvPr/>
          </p:nvSpPr>
          <p:spPr bwMode="auto">
            <a:xfrm>
              <a:off x="760" y="2523"/>
              <a:ext cx="510" cy="1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7">
              <a:extLst>
                <a:ext uri="{FF2B5EF4-FFF2-40B4-BE49-F238E27FC236}">
                  <a16:creationId xmlns:a16="http://schemas.microsoft.com/office/drawing/2014/main" id="{ADA9148A-9A1F-4C53-8AE7-CBCE8C99CABD}"/>
                </a:ext>
              </a:extLst>
            </p:cNvPr>
            <p:cNvSpPr>
              <a:spLocks noChangeShapeType="1"/>
            </p:cNvSpPr>
            <p:nvPr/>
          </p:nvSpPr>
          <p:spPr bwMode="auto">
            <a:xfrm flipH="1">
              <a:off x="1700" y="2511"/>
              <a:ext cx="513"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28">
              <a:extLst>
                <a:ext uri="{FF2B5EF4-FFF2-40B4-BE49-F238E27FC236}">
                  <a16:creationId xmlns:a16="http://schemas.microsoft.com/office/drawing/2014/main" id="{A721DBA6-4908-4BE4-90F0-E537DA9DF073}"/>
                </a:ext>
              </a:extLst>
            </p:cNvPr>
            <p:cNvSpPr>
              <a:spLocks noChangeShapeType="1"/>
            </p:cNvSpPr>
            <p:nvPr/>
          </p:nvSpPr>
          <p:spPr bwMode="auto">
            <a:xfrm flipV="1">
              <a:off x="3195" y="2424"/>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29">
              <a:extLst>
                <a:ext uri="{FF2B5EF4-FFF2-40B4-BE49-F238E27FC236}">
                  <a16:creationId xmlns:a16="http://schemas.microsoft.com/office/drawing/2014/main" id="{55E1B99F-B961-4259-8524-553EA661569F}"/>
                </a:ext>
              </a:extLst>
            </p:cNvPr>
            <p:cNvSpPr>
              <a:spLocks noChangeShapeType="1"/>
            </p:cNvSpPr>
            <p:nvPr/>
          </p:nvSpPr>
          <p:spPr bwMode="auto">
            <a:xfrm>
              <a:off x="4146" y="2511"/>
              <a:ext cx="233" cy="2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0">
              <a:extLst>
                <a:ext uri="{FF2B5EF4-FFF2-40B4-BE49-F238E27FC236}">
                  <a16:creationId xmlns:a16="http://schemas.microsoft.com/office/drawing/2014/main" id="{71B2CE83-8316-423C-BF7A-7E04A233200E}"/>
                </a:ext>
              </a:extLst>
            </p:cNvPr>
            <p:cNvSpPr>
              <a:spLocks noChangeShapeType="1"/>
            </p:cNvSpPr>
            <p:nvPr/>
          </p:nvSpPr>
          <p:spPr bwMode="auto">
            <a:xfrm flipH="1">
              <a:off x="4770" y="2511"/>
              <a:ext cx="324" cy="2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1">
              <a:extLst>
                <a:ext uri="{FF2B5EF4-FFF2-40B4-BE49-F238E27FC236}">
                  <a16:creationId xmlns:a16="http://schemas.microsoft.com/office/drawing/2014/main" id="{D8CCE501-A1AA-422B-84F2-870A829AC451}"/>
                </a:ext>
              </a:extLst>
            </p:cNvPr>
            <p:cNvSpPr>
              <a:spLocks noChangeShapeType="1"/>
            </p:cNvSpPr>
            <p:nvPr/>
          </p:nvSpPr>
          <p:spPr bwMode="auto">
            <a:xfrm flipH="1">
              <a:off x="1877" y="2873"/>
              <a:ext cx="8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2">
              <a:extLst>
                <a:ext uri="{FF2B5EF4-FFF2-40B4-BE49-F238E27FC236}">
                  <a16:creationId xmlns:a16="http://schemas.microsoft.com/office/drawing/2014/main" id="{4EE21732-FF75-488F-A646-73C7730D577D}"/>
                </a:ext>
              </a:extLst>
            </p:cNvPr>
            <p:cNvSpPr>
              <a:spLocks noChangeShapeType="1"/>
            </p:cNvSpPr>
            <p:nvPr/>
          </p:nvSpPr>
          <p:spPr bwMode="auto">
            <a:xfrm>
              <a:off x="3615" y="2873"/>
              <a:ext cx="587" cy="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33797" name="Rectangle 4">
            <a:extLst>
              <a:ext uri="{FF2B5EF4-FFF2-40B4-BE49-F238E27FC236}">
                <a16:creationId xmlns:a16="http://schemas.microsoft.com/office/drawing/2014/main" id="{9A6C000C-22CB-4785-9FBE-53CAE0B94B88}"/>
              </a:ext>
            </a:extLst>
          </p:cNvPr>
          <p:cNvSpPr>
            <a:spLocks noChangeArrowheads="1"/>
          </p:cNvSpPr>
          <p:nvPr/>
        </p:nvSpPr>
        <p:spPr bwMode="auto">
          <a:xfrm>
            <a:off x="3592513" y="3324225"/>
            <a:ext cx="5122862"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latin typeface="Comic Sans MS" panose="030F0702030302020204" pitchFamily="66" charset="0"/>
                <a:ea typeface="MS PGothic" panose="020B0600070205080204" pitchFamily="34" charset="-128"/>
              </a:rPr>
              <a:t>Policy and Dependents are modeled using one relation.</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dependents (</a:t>
            </a:r>
            <a:r>
              <a:rPr lang="en-US" altLang="en-US" u="sng" dirty="0" err="1">
                <a:latin typeface="Comic Sans MS" panose="030F0702030302020204" pitchFamily="66" charset="0"/>
                <a:ea typeface="MS PGothic" panose="020B0600070205080204" pitchFamily="34" charset="-128"/>
              </a:rPr>
              <a:t>ssn</a:t>
            </a:r>
            <a:r>
              <a:rPr lang="en-US" altLang="en-US" u="sng" dirty="0">
                <a:latin typeface="Comic Sans MS" panose="030F0702030302020204" pitchFamily="66" charset="0"/>
                <a:ea typeface="MS PGothic" panose="020B0600070205080204" pitchFamily="34" charset="-128"/>
              </a:rPr>
              <a:t> </a:t>
            </a:r>
            <a:r>
              <a:rPr lang="en-US" altLang="en-US" sz="1600" dirty="0">
                <a:latin typeface="Comic Sans MS" panose="030F0702030302020204" pitchFamily="66" charset="0"/>
                <a:ea typeface="MS PGothic" panose="020B0600070205080204" pitchFamily="34" charset="-128"/>
              </a:rPr>
              <a:t>CHAR</a:t>
            </a:r>
            <a:r>
              <a:rPr lang="en-US" altLang="en-US" dirty="0">
                <a:latin typeface="Comic Sans MS" panose="030F0702030302020204" pitchFamily="66" charset="0"/>
                <a:ea typeface="MS PGothic" panose="020B0600070205080204" pitchFamily="34" charset="-128"/>
              </a:rPr>
              <a:t>(11), </a:t>
            </a:r>
            <a:r>
              <a:rPr lang="en-US" altLang="en-US" u="sng" dirty="0" err="1">
                <a:latin typeface="Comic Sans MS" panose="030F0702030302020204" pitchFamily="66" charset="0"/>
                <a:ea typeface="MS PGothic" panose="020B0600070205080204" pitchFamily="34" charset="-128"/>
              </a:rPr>
              <a:t>pname</a:t>
            </a:r>
            <a:r>
              <a:rPr lang="en-US" altLang="en-US" u="sng" dirty="0">
                <a:latin typeface="Comic Sans MS" panose="030F0702030302020204" pitchFamily="66" charset="0"/>
                <a:ea typeface="MS PGothic" panose="020B0600070205080204" pitchFamily="34" charset="-128"/>
              </a:rPr>
              <a:t> </a:t>
            </a:r>
            <a:r>
              <a:rPr lang="en-US" altLang="en-US" sz="1600" dirty="0">
                <a:latin typeface="Comic Sans MS" panose="030F0702030302020204" pitchFamily="66" charset="0"/>
                <a:ea typeface="MS PGothic" panose="020B0600070205080204" pitchFamily="34" charset="-128"/>
              </a:rPr>
              <a:t>CHAR</a:t>
            </a:r>
            <a:r>
              <a:rPr lang="en-US" altLang="en-US" dirty="0">
                <a:latin typeface="Comic Sans MS" panose="030F0702030302020204" pitchFamily="66" charset="0"/>
                <a:ea typeface="MS PGothic" panose="020B0600070205080204" pitchFamily="34" charset="-128"/>
              </a:rPr>
              <a:t>(20), </a:t>
            </a:r>
            <a:r>
              <a:rPr lang="en-US" altLang="en-US" dirty="0">
                <a:solidFill>
                  <a:srgbClr val="00B0F0"/>
                </a:solidFill>
                <a:latin typeface="Comic Sans MS" panose="030F0702030302020204" pitchFamily="66" charset="0"/>
                <a:ea typeface="MS PGothic" panose="020B0600070205080204" pitchFamily="34" charset="-128"/>
              </a:rPr>
              <a:t>DOB </a:t>
            </a:r>
            <a:r>
              <a:rPr lang="en-US" altLang="en-US" sz="1600" dirty="0">
                <a:solidFill>
                  <a:srgbClr val="00B0F0"/>
                </a:solidFill>
                <a:latin typeface="Comic Sans MS" panose="030F0702030302020204" pitchFamily="66" charset="0"/>
                <a:ea typeface="MS PGothic" panose="020B0600070205080204" pitchFamily="34" charset="-128"/>
              </a:rPr>
              <a:t>date</a:t>
            </a:r>
            <a:r>
              <a:rPr lang="en-US" altLang="en-US" sz="1600" dirty="0">
                <a:latin typeface="Comic Sans MS" panose="030F0702030302020204" pitchFamily="66" charset="0"/>
                <a:ea typeface="MS PGothic" panose="020B0600070205080204" pitchFamily="34" charset="-128"/>
              </a:rPr>
              <a:t>, cost float</a:t>
            </a:r>
            <a:r>
              <a:rPr lang="en-US" altLang="en-US" dirty="0">
                <a:latin typeface="Comic Sans MS" panose="030F0702030302020204" pitchFamily="66" charset="0"/>
                <a:ea typeface="MS PGothic" panose="020B0600070205080204" pitchFamily="34" charset="-128"/>
              </a:rPr>
              <a:t>,</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solidFill>
                  <a:srgbClr val="FF0000"/>
                </a:solidFill>
                <a:latin typeface="Comic Sans MS" panose="030F0702030302020204" pitchFamily="66" charset="0"/>
                <a:ea typeface="MS PGothic" panose="020B0600070205080204" pitchFamily="34" charset="-128"/>
              </a:rPr>
              <a:t>PRIMARY KEY(SSN, PNAME),</a:t>
            </a:r>
          </a:p>
          <a:p>
            <a:pPr eaLnBrk="1" hangingPunct="1"/>
            <a:r>
              <a:rPr lang="en-US" altLang="en-US" dirty="0">
                <a:solidFill>
                  <a:srgbClr val="FF0000"/>
                </a:solidFill>
                <a:latin typeface="Comic Sans MS" panose="030F0702030302020204" pitchFamily="66" charset="0"/>
                <a:ea typeface="MS PGothic" panose="020B0600070205080204" pitchFamily="34" charset="-128"/>
              </a:rPr>
              <a:t>FOREIGN KEY(SSN) references Employees (</a:t>
            </a:r>
            <a:r>
              <a:rPr lang="en-US" altLang="en-US" dirty="0" err="1">
                <a:solidFill>
                  <a:srgbClr val="FF0000"/>
                </a:solidFill>
                <a:latin typeface="Comic Sans MS" panose="030F0702030302020204" pitchFamily="66" charset="0"/>
                <a:ea typeface="MS PGothic" panose="020B0600070205080204" pitchFamily="34" charset="-128"/>
              </a:rPr>
              <a:t>ssn</a:t>
            </a:r>
            <a:r>
              <a:rPr lang="en-US" altLang="en-US" dirty="0">
                <a:solidFill>
                  <a:srgbClr val="FF0000"/>
                </a:solidFill>
                <a:latin typeface="Comic Sans MS" panose="030F0702030302020204" pitchFamily="66" charset="0"/>
                <a:ea typeface="MS PGothic" panose="020B0600070205080204" pitchFamily="34" charset="-128"/>
              </a:rPr>
              <a:t>) ON DELETE CASCADE)</a:t>
            </a:r>
          </a:p>
          <a:p>
            <a:pPr eaLnBrk="1" hangingPunct="1"/>
            <a:endParaRPr lang="en-US" altLang="en-US" dirty="0">
              <a:solidFill>
                <a:srgbClr val="FF0000"/>
              </a:solidFill>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On delete of an employee tuple, delete dependents of that employee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F88C5B84-7935-4FD1-AD3F-E885B01DBE7B}"/>
              </a:ext>
            </a:extLst>
          </p:cNvPr>
          <p:cNvSpPr>
            <a:spLocks noChangeArrowheads="1"/>
          </p:cNvSpPr>
          <p:nvPr/>
        </p:nvSpPr>
        <p:spPr bwMode="auto">
          <a:xfrm>
            <a:off x="3124200" y="3111500"/>
            <a:ext cx="1465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Contract_Emps</a:t>
            </a:r>
          </a:p>
        </p:txBody>
      </p:sp>
      <p:sp>
        <p:nvSpPr>
          <p:cNvPr id="38915" name="Freeform 4">
            <a:extLst>
              <a:ext uri="{FF2B5EF4-FFF2-40B4-BE49-F238E27FC236}">
                <a16:creationId xmlns:a16="http://schemas.microsoft.com/office/drawing/2014/main" id="{F96896EA-1E40-40EB-B01E-80856144F892}"/>
              </a:ext>
            </a:extLst>
          </p:cNvPr>
          <p:cNvSpPr>
            <a:spLocks/>
          </p:cNvSpPr>
          <p:nvPr/>
        </p:nvSpPr>
        <p:spPr bwMode="auto">
          <a:xfrm>
            <a:off x="1741488" y="976313"/>
            <a:ext cx="1055687"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6" name="Freeform 5">
            <a:extLst>
              <a:ext uri="{FF2B5EF4-FFF2-40B4-BE49-F238E27FC236}">
                <a16:creationId xmlns:a16="http://schemas.microsoft.com/office/drawing/2014/main" id="{929473FE-9AAF-4BD7-9DF5-57B7601AE39A}"/>
              </a:ext>
            </a:extLst>
          </p:cNvPr>
          <p:cNvSpPr>
            <a:spLocks/>
          </p:cNvSpPr>
          <p:nvPr/>
        </p:nvSpPr>
        <p:spPr bwMode="auto">
          <a:xfrm>
            <a:off x="3678238" y="976313"/>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7" name="Freeform 6">
            <a:extLst>
              <a:ext uri="{FF2B5EF4-FFF2-40B4-BE49-F238E27FC236}">
                <a16:creationId xmlns:a16="http://schemas.microsoft.com/office/drawing/2014/main" id="{1615EBC5-00B5-41A5-8776-DDA65C8BCD9C}"/>
              </a:ext>
            </a:extLst>
          </p:cNvPr>
          <p:cNvSpPr>
            <a:spLocks/>
          </p:cNvSpPr>
          <p:nvPr/>
        </p:nvSpPr>
        <p:spPr bwMode="auto">
          <a:xfrm>
            <a:off x="2692400" y="692150"/>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8" name="Freeform 7">
            <a:extLst>
              <a:ext uri="{FF2B5EF4-FFF2-40B4-BE49-F238E27FC236}">
                <a16:creationId xmlns:a16="http://schemas.microsoft.com/office/drawing/2014/main" id="{9601675B-6648-4AB0-AB37-F9F30594E95C}"/>
              </a:ext>
            </a:extLst>
          </p:cNvPr>
          <p:cNvSpPr>
            <a:spLocks/>
          </p:cNvSpPr>
          <p:nvPr/>
        </p:nvSpPr>
        <p:spPr bwMode="auto">
          <a:xfrm>
            <a:off x="2692400" y="1603375"/>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9" name="Rectangle 8">
            <a:extLst>
              <a:ext uri="{FF2B5EF4-FFF2-40B4-BE49-F238E27FC236}">
                <a16:creationId xmlns:a16="http://schemas.microsoft.com/office/drawing/2014/main" id="{0B87B790-312D-4980-A0F3-1AA2485D2205}"/>
              </a:ext>
            </a:extLst>
          </p:cNvPr>
          <p:cNvSpPr>
            <a:spLocks noChangeArrowheads="1"/>
          </p:cNvSpPr>
          <p:nvPr/>
        </p:nvSpPr>
        <p:spPr bwMode="auto">
          <a:xfrm>
            <a:off x="2911475" y="752475"/>
            <a:ext cx="6111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name</a:t>
            </a:r>
          </a:p>
        </p:txBody>
      </p:sp>
      <p:sp>
        <p:nvSpPr>
          <p:cNvPr id="38920" name="Rectangle 9">
            <a:extLst>
              <a:ext uri="{FF2B5EF4-FFF2-40B4-BE49-F238E27FC236}">
                <a16:creationId xmlns:a16="http://schemas.microsoft.com/office/drawing/2014/main" id="{A5DD87C0-BE67-42A2-B3AD-164B6102F631}"/>
              </a:ext>
            </a:extLst>
          </p:cNvPr>
          <p:cNvSpPr>
            <a:spLocks noChangeArrowheads="1"/>
          </p:cNvSpPr>
          <p:nvPr/>
        </p:nvSpPr>
        <p:spPr bwMode="auto">
          <a:xfrm>
            <a:off x="1990725" y="973138"/>
            <a:ext cx="449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u="sng">
                <a:solidFill>
                  <a:srgbClr val="000000"/>
                </a:solidFill>
                <a:latin typeface="Comic Sans MS" panose="030F0702030302020204" pitchFamily="66" charset="0"/>
                <a:ea typeface="MS PGothic" panose="020B0600070205080204" pitchFamily="34" charset="-128"/>
              </a:rPr>
              <a:t>ssn</a:t>
            </a:r>
          </a:p>
        </p:txBody>
      </p:sp>
      <p:sp>
        <p:nvSpPr>
          <p:cNvPr id="38921" name="Rectangle 10">
            <a:extLst>
              <a:ext uri="{FF2B5EF4-FFF2-40B4-BE49-F238E27FC236}">
                <a16:creationId xmlns:a16="http://schemas.microsoft.com/office/drawing/2014/main" id="{4D5C44BD-63C8-432C-947B-C64EF4CCC221}"/>
              </a:ext>
            </a:extLst>
          </p:cNvPr>
          <p:cNvSpPr>
            <a:spLocks noChangeArrowheads="1"/>
          </p:cNvSpPr>
          <p:nvPr/>
        </p:nvSpPr>
        <p:spPr bwMode="auto">
          <a:xfrm>
            <a:off x="2755900" y="1663700"/>
            <a:ext cx="10541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Employees</a:t>
            </a:r>
          </a:p>
        </p:txBody>
      </p:sp>
      <p:sp>
        <p:nvSpPr>
          <p:cNvPr id="38922" name="Rectangle 11">
            <a:extLst>
              <a:ext uri="{FF2B5EF4-FFF2-40B4-BE49-F238E27FC236}">
                <a16:creationId xmlns:a16="http://schemas.microsoft.com/office/drawing/2014/main" id="{43BCB205-7C6D-4230-9156-2DBCDF2DAD4F}"/>
              </a:ext>
            </a:extLst>
          </p:cNvPr>
          <p:cNvSpPr>
            <a:spLocks noChangeArrowheads="1"/>
          </p:cNvSpPr>
          <p:nvPr/>
        </p:nvSpPr>
        <p:spPr bwMode="auto">
          <a:xfrm>
            <a:off x="4049713" y="1020763"/>
            <a:ext cx="406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lot</a:t>
            </a:r>
          </a:p>
        </p:txBody>
      </p:sp>
      <p:sp>
        <p:nvSpPr>
          <p:cNvPr id="38923" name="Line 12">
            <a:extLst>
              <a:ext uri="{FF2B5EF4-FFF2-40B4-BE49-F238E27FC236}">
                <a16:creationId xmlns:a16="http://schemas.microsoft.com/office/drawing/2014/main" id="{34CD4510-8D35-438F-9E73-CE17C4C60B82}"/>
              </a:ext>
            </a:extLst>
          </p:cNvPr>
          <p:cNvSpPr>
            <a:spLocks noChangeShapeType="1"/>
          </p:cNvSpPr>
          <p:nvPr/>
        </p:nvSpPr>
        <p:spPr bwMode="auto">
          <a:xfrm>
            <a:off x="2260600" y="1357313"/>
            <a:ext cx="644525" cy="2444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Line 13">
            <a:extLst>
              <a:ext uri="{FF2B5EF4-FFF2-40B4-BE49-F238E27FC236}">
                <a16:creationId xmlns:a16="http://schemas.microsoft.com/office/drawing/2014/main" id="{D2C28453-8D8B-4749-9C0D-9F321ABE1703}"/>
              </a:ext>
            </a:extLst>
          </p:cNvPr>
          <p:cNvSpPr>
            <a:spLocks noChangeShapeType="1"/>
          </p:cNvSpPr>
          <p:nvPr/>
        </p:nvSpPr>
        <p:spPr bwMode="auto">
          <a:xfrm>
            <a:off x="3306763" y="1100138"/>
            <a:ext cx="0" cy="501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Line 14">
            <a:extLst>
              <a:ext uri="{FF2B5EF4-FFF2-40B4-BE49-F238E27FC236}">
                <a16:creationId xmlns:a16="http://schemas.microsoft.com/office/drawing/2014/main" id="{FE9C3935-0AA8-4427-B888-5C8468AE97CF}"/>
              </a:ext>
            </a:extLst>
          </p:cNvPr>
          <p:cNvSpPr>
            <a:spLocks noChangeShapeType="1"/>
          </p:cNvSpPr>
          <p:nvPr/>
        </p:nvSpPr>
        <p:spPr bwMode="auto">
          <a:xfrm flipH="1">
            <a:off x="3527425" y="1390650"/>
            <a:ext cx="703263" cy="21113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Freeform 15">
            <a:extLst>
              <a:ext uri="{FF2B5EF4-FFF2-40B4-BE49-F238E27FC236}">
                <a16:creationId xmlns:a16="http://schemas.microsoft.com/office/drawing/2014/main" id="{EB5EAE48-DD9E-439F-BCDD-0B334C3A8EF9}"/>
              </a:ext>
            </a:extLst>
          </p:cNvPr>
          <p:cNvSpPr>
            <a:spLocks/>
          </p:cNvSpPr>
          <p:nvPr/>
        </p:nvSpPr>
        <p:spPr bwMode="auto">
          <a:xfrm>
            <a:off x="12700" y="2044700"/>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7" name="Rectangle 16">
            <a:extLst>
              <a:ext uri="{FF2B5EF4-FFF2-40B4-BE49-F238E27FC236}">
                <a16:creationId xmlns:a16="http://schemas.microsoft.com/office/drawing/2014/main" id="{C509A4B4-6E60-4481-9C92-1BC62FACED91}"/>
              </a:ext>
            </a:extLst>
          </p:cNvPr>
          <p:cNvSpPr>
            <a:spLocks noChangeArrowheads="1"/>
          </p:cNvSpPr>
          <p:nvPr/>
        </p:nvSpPr>
        <p:spPr bwMode="auto">
          <a:xfrm>
            <a:off x="88900" y="2120900"/>
            <a:ext cx="13160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hourly_wages</a:t>
            </a:r>
          </a:p>
        </p:txBody>
      </p:sp>
      <p:sp>
        <p:nvSpPr>
          <p:cNvPr id="38928" name="Line 17">
            <a:extLst>
              <a:ext uri="{FF2B5EF4-FFF2-40B4-BE49-F238E27FC236}">
                <a16:creationId xmlns:a16="http://schemas.microsoft.com/office/drawing/2014/main" id="{64033DBC-2226-45C8-A480-D31AA57EDCD4}"/>
              </a:ext>
            </a:extLst>
          </p:cNvPr>
          <p:cNvSpPr>
            <a:spLocks noChangeShapeType="1"/>
          </p:cNvSpPr>
          <p:nvPr/>
        </p:nvSpPr>
        <p:spPr bwMode="auto">
          <a:xfrm>
            <a:off x="1144588" y="2522538"/>
            <a:ext cx="620712" cy="5127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9" name="Freeform 18">
            <a:extLst>
              <a:ext uri="{FF2B5EF4-FFF2-40B4-BE49-F238E27FC236}">
                <a16:creationId xmlns:a16="http://schemas.microsoft.com/office/drawing/2014/main" id="{75B64F27-A7C2-4DD1-837A-FB3DFA7D10D1}"/>
              </a:ext>
            </a:extLst>
          </p:cNvPr>
          <p:cNvSpPr>
            <a:spLocks/>
          </p:cNvSpPr>
          <p:nvPr/>
        </p:nvSpPr>
        <p:spPr bwMode="auto">
          <a:xfrm>
            <a:off x="3657600" y="2386013"/>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0" name="Freeform 19">
            <a:extLst>
              <a:ext uri="{FF2B5EF4-FFF2-40B4-BE49-F238E27FC236}">
                <a16:creationId xmlns:a16="http://schemas.microsoft.com/office/drawing/2014/main" id="{7D32FB24-D1BF-4A36-A8A2-F4DBBA67C308}"/>
              </a:ext>
            </a:extLst>
          </p:cNvPr>
          <p:cNvSpPr>
            <a:spLocks/>
          </p:cNvSpPr>
          <p:nvPr/>
        </p:nvSpPr>
        <p:spPr bwMode="auto">
          <a:xfrm>
            <a:off x="1539875" y="2047875"/>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1" name="Freeform 20">
            <a:extLst>
              <a:ext uri="{FF2B5EF4-FFF2-40B4-BE49-F238E27FC236}">
                <a16:creationId xmlns:a16="http://schemas.microsoft.com/office/drawing/2014/main" id="{C6DFA201-D52A-4954-8352-2385222E1EF0}"/>
              </a:ext>
            </a:extLst>
          </p:cNvPr>
          <p:cNvSpPr>
            <a:spLocks/>
          </p:cNvSpPr>
          <p:nvPr/>
        </p:nvSpPr>
        <p:spPr bwMode="auto">
          <a:xfrm>
            <a:off x="1325563" y="3035300"/>
            <a:ext cx="1284287"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2" name="Freeform 21">
            <a:extLst>
              <a:ext uri="{FF2B5EF4-FFF2-40B4-BE49-F238E27FC236}">
                <a16:creationId xmlns:a16="http://schemas.microsoft.com/office/drawing/2014/main" id="{A34CFBC6-5534-4879-885D-D1A122CB291B}"/>
              </a:ext>
            </a:extLst>
          </p:cNvPr>
          <p:cNvSpPr>
            <a:spLocks/>
          </p:cNvSpPr>
          <p:nvPr/>
        </p:nvSpPr>
        <p:spPr bwMode="auto">
          <a:xfrm>
            <a:off x="3124200" y="3035300"/>
            <a:ext cx="1446213"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3" name="Freeform 22">
            <a:extLst>
              <a:ext uri="{FF2B5EF4-FFF2-40B4-BE49-F238E27FC236}">
                <a16:creationId xmlns:a16="http://schemas.microsoft.com/office/drawing/2014/main" id="{A027C2D9-76F3-4AA4-950F-28FC5D6CF547}"/>
              </a:ext>
            </a:extLst>
          </p:cNvPr>
          <p:cNvSpPr>
            <a:spLocks/>
          </p:cNvSpPr>
          <p:nvPr/>
        </p:nvSpPr>
        <p:spPr bwMode="auto">
          <a:xfrm>
            <a:off x="2908300" y="2273300"/>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4" name="Rectangle 23">
            <a:extLst>
              <a:ext uri="{FF2B5EF4-FFF2-40B4-BE49-F238E27FC236}">
                <a16:creationId xmlns:a16="http://schemas.microsoft.com/office/drawing/2014/main" id="{98E3AA1A-C101-4525-A56D-553C59036F55}"/>
              </a:ext>
            </a:extLst>
          </p:cNvPr>
          <p:cNvSpPr>
            <a:spLocks noChangeArrowheads="1"/>
          </p:cNvSpPr>
          <p:nvPr/>
        </p:nvSpPr>
        <p:spPr bwMode="auto">
          <a:xfrm>
            <a:off x="3060700" y="2425700"/>
            <a:ext cx="4778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chemeClr val="accent2"/>
                </a:solidFill>
                <a:latin typeface="Arial" panose="020B0604020202020204" pitchFamily="34" charset="0"/>
                <a:ea typeface="MS PGothic" panose="020B0600070205080204" pitchFamily="34" charset="-128"/>
              </a:rPr>
              <a:t>ISA</a:t>
            </a:r>
          </a:p>
        </p:txBody>
      </p:sp>
      <p:sp>
        <p:nvSpPr>
          <p:cNvPr id="38935" name="Rectangle 24">
            <a:extLst>
              <a:ext uri="{FF2B5EF4-FFF2-40B4-BE49-F238E27FC236}">
                <a16:creationId xmlns:a16="http://schemas.microsoft.com/office/drawing/2014/main" id="{6506D124-71B7-450D-8234-EDD1C5D754E3}"/>
              </a:ext>
            </a:extLst>
          </p:cNvPr>
          <p:cNvSpPr>
            <a:spLocks noChangeArrowheads="1"/>
          </p:cNvSpPr>
          <p:nvPr/>
        </p:nvSpPr>
        <p:spPr bwMode="auto">
          <a:xfrm>
            <a:off x="1308100" y="3117850"/>
            <a:ext cx="12795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Hourly_Emps</a:t>
            </a:r>
          </a:p>
        </p:txBody>
      </p:sp>
      <p:sp>
        <p:nvSpPr>
          <p:cNvPr id="38936" name="Rectangle 25">
            <a:extLst>
              <a:ext uri="{FF2B5EF4-FFF2-40B4-BE49-F238E27FC236}">
                <a16:creationId xmlns:a16="http://schemas.microsoft.com/office/drawing/2014/main" id="{6EF3C8FD-83F9-4BE5-8B61-47B5BDB17761}"/>
              </a:ext>
            </a:extLst>
          </p:cNvPr>
          <p:cNvSpPr>
            <a:spLocks noChangeArrowheads="1"/>
          </p:cNvSpPr>
          <p:nvPr/>
        </p:nvSpPr>
        <p:spPr bwMode="auto">
          <a:xfrm>
            <a:off x="3633788" y="2457450"/>
            <a:ext cx="10588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contractid</a:t>
            </a:r>
          </a:p>
        </p:txBody>
      </p:sp>
      <p:sp>
        <p:nvSpPr>
          <p:cNvPr id="38937" name="Rectangle 26">
            <a:extLst>
              <a:ext uri="{FF2B5EF4-FFF2-40B4-BE49-F238E27FC236}">
                <a16:creationId xmlns:a16="http://schemas.microsoft.com/office/drawing/2014/main" id="{E5470B4C-6758-497D-ACA2-18C949DBA976}"/>
              </a:ext>
            </a:extLst>
          </p:cNvPr>
          <p:cNvSpPr>
            <a:spLocks noChangeArrowheads="1"/>
          </p:cNvSpPr>
          <p:nvPr/>
        </p:nvSpPr>
        <p:spPr bwMode="auto">
          <a:xfrm>
            <a:off x="1612900" y="2120900"/>
            <a:ext cx="1355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hours_worked</a:t>
            </a:r>
          </a:p>
        </p:txBody>
      </p:sp>
      <p:sp>
        <p:nvSpPr>
          <p:cNvPr id="38938" name="Line 27">
            <a:extLst>
              <a:ext uri="{FF2B5EF4-FFF2-40B4-BE49-F238E27FC236}">
                <a16:creationId xmlns:a16="http://schemas.microsoft.com/office/drawing/2014/main" id="{1F2337A5-D6F3-413E-B11B-4D454630B683}"/>
              </a:ext>
            </a:extLst>
          </p:cNvPr>
          <p:cNvSpPr>
            <a:spLocks noChangeShapeType="1"/>
          </p:cNvSpPr>
          <p:nvPr/>
        </p:nvSpPr>
        <p:spPr bwMode="auto">
          <a:xfrm flipH="1">
            <a:off x="2146300" y="2730500"/>
            <a:ext cx="762000" cy="3048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28">
            <a:extLst>
              <a:ext uri="{FF2B5EF4-FFF2-40B4-BE49-F238E27FC236}">
                <a16:creationId xmlns:a16="http://schemas.microsoft.com/office/drawing/2014/main" id="{8778AAB8-BC6F-48BF-A159-06D46F273C86}"/>
              </a:ext>
            </a:extLst>
          </p:cNvPr>
          <p:cNvSpPr>
            <a:spLocks noChangeShapeType="1"/>
          </p:cNvSpPr>
          <p:nvPr/>
        </p:nvSpPr>
        <p:spPr bwMode="auto">
          <a:xfrm>
            <a:off x="3602038" y="2749550"/>
            <a:ext cx="131762" cy="2857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Line 29">
            <a:extLst>
              <a:ext uri="{FF2B5EF4-FFF2-40B4-BE49-F238E27FC236}">
                <a16:creationId xmlns:a16="http://schemas.microsoft.com/office/drawing/2014/main" id="{BEB6BC7F-C01B-46A6-9890-B974BE78A766}"/>
              </a:ext>
            </a:extLst>
          </p:cNvPr>
          <p:cNvSpPr>
            <a:spLocks noChangeShapeType="1"/>
          </p:cNvSpPr>
          <p:nvPr/>
        </p:nvSpPr>
        <p:spPr bwMode="auto">
          <a:xfrm>
            <a:off x="3932238" y="2806700"/>
            <a:ext cx="0" cy="2286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Line 30">
            <a:extLst>
              <a:ext uri="{FF2B5EF4-FFF2-40B4-BE49-F238E27FC236}">
                <a16:creationId xmlns:a16="http://schemas.microsoft.com/office/drawing/2014/main" id="{0026DFFE-92CA-406D-A08B-C663338A6C1A}"/>
              </a:ext>
            </a:extLst>
          </p:cNvPr>
          <p:cNvSpPr>
            <a:spLocks noChangeShapeType="1"/>
          </p:cNvSpPr>
          <p:nvPr/>
        </p:nvSpPr>
        <p:spPr bwMode="auto">
          <a:xfrm flipH="1">
            <a:off x="1917700" y="2501900"/>
            <a:ext cx="228600" cy="5334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Line 33">
            <a:extLst>
              <a:ext uri="{FF2B5EF4-FFF2-40B4-BE49-F238E27FC236}">
                <a16:creationId xmlns:a16="http://schemas.microsoft.com/office/drawing/2014/main" id="{45DC6910-6415-4DA2-ADDE-46B76AA0D617}"/>
              </a:ext>
            </a:extLst>
          </p:cNvPr>
          <p:cNvSpPr>
            <a:spLocks noChangeShapeType="1"/>
          </p:cNvSpPr>
          <p:nvPr/>
        </p:nvSpPr>
        <p:spPr bwMode="auto">
          <a:xfrm flipV="1">
            <a:off x="3289300" y="2044700"/>
            <a:ext cx="0" cy="317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9" name="Rectangle 30">
            <a:extLst>
              <a:ext uri="{FF2B5EF4-FFF2-40B4-BE49-F238E27FC236}">
                <a16:creationId xmlns:a16="http://schemas.microsoft.com/office/drawing/2014/main" id="{0B36BFE1-72F2-4BBD-BADF-3BD6E1C3E901}"/>
              </a:ext>
            </a:extLst>
          </p:cNvPr>
          <p:cNvSpPr>
            <a:spLocks noChangeArrowheads="1"/>
          </p:cNvSpPr>
          <p:nvPr/>
        </p:nvSpPr>
        <p:spPr bwMode="auto">
          <a:xfrm>
            <a:off x="223838" y="3752850"/>
            <a:ext cx="4652962"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lvl="2" eaLnBrk="1" hangingPunct="1">
              <a:lnSpc>
                <a:spcPct val="90000"/>
              </a:lnSpc>
            </a:pPr>
            <a:endParaRPr lang="en-US" altLang="en-US">
              <a:latin typeface="Comic Sans MS" panose="030F0702030302020204" pitchFamily="66" charset="0"/>
              <a:ea typeface="MS PGothic" panose="020B0600070205080204" pitchFamily="34" charset="-128"/>
            </a:endParaRPr>
          </a:p>
          <a:p>
            <a:pPr eaLnBrk="1" hangingPunct="1">
              <a:lnSpc>
                <a:spcPct val="90000"/>
              </a:lnSpc>
              <a:buFontTx/>
              <a:buChar char="•"/>
            </a:pPr>
            <a:r>
              <a:rPr lang="en-US" altLang="en-US">
                <a:latin typeface="Comic Sans MS" panose="030F0702030302020204" pitchFamily="66" charset="0"/>
                <a:ea typeface="MS PGothic" panose="020B0600070205080204" pitchFamily="34" charset="-128"/>
              </a:rPr>
              <a:t>No overlap and no covering constraints</a:t>
            </a:r>
          </a:p>
          <a:p>
            <a:pPr eaLnBrk="1" hangingPunct="1">
              <a:lnSpc>
                <a:spcPct val="90000"/>
              </a:lnSpc>
              <a:buFontTx/>
              <a:buChar char="•"/>
            </a:pPr>
            <a:r>
              <a:rPr lang="en-US" altLang="en-US">
                <a:latin typeface="Comic Sans MS" panose="030F0702030302020204" pitchFamily="66" charset="0"/>
                <a:ea typeface="MS PGothic" panose="020B0600070205080204" pitchFamily="34" charset="-128"/>
              </a:rPr>
              <a:t>Must delete Hourly_Emps tuple if a referenced Employees tuple is deleted. </a:t>
            </a:r>
          </a:p>
          <a:p>
            <a:pPr eaLnBrk="1" hangingPunct="1">
              <a:lnSpc>
                <a:spcPct val="90000"/>
              </a:lnSpc>
              <a:buFontTx/>
              <a:buChar char="•"/>
            </a:pPr>
            <a:r>
              <a:rPr lang="en-US" altLang="en-US">
                <a:latin typeface="Comic Sans MS" panose="030F0702030302020204" pitchFamily="66" charset="0"/>
                <a:ea typeface="MS PGothic" panose="020B0600070205080204" pitchFamily="34" charset="-128"/>
              </a:rPr>
              <a:t>Must delete Contract_Emps tuple if a referenced Employees tuple is deleted</a:t>
            </a:r>
          </a:p>
        </p:txBody>
      </p:sp>
      <p:sp>
        <p:nvSpPr>
          <p:cNvPr id="32" name="Rectangle 31">
            <a:extLst>
              <a:ext uri="{FF2B5EF4-FFF2-40B4-BE49-F238E27FC236}">
                <a16:creationId xmlns:a16="http://schemas.microsoft.com/office/drawing/2014/main" id="{EFFDB3C0-3744-4154-81A1-1333ABA3B5C6}"/>
              </a:ext>
            </a:extLst>
          </p:cNvPr>
          <p:cNvSpPr/>
          <p:nvPr/>
        </p:nvSpPr>
        <p:spPr>
          <a:xfrm>
            <a:off x="4865688" y="687388"/>
            <a:ext cx="4054475" cy="3810000"/>
          </a:xfrm>
          <a:prstGeom prst="rect">
            <a:avLst/>
          </a:prstGeom>
        </p:spPr>
        <p:txBody>
          <a:bodyPr>
            <a:spAutoFit/>
          </a:bodyPr>
          <a:lstStyle/>
          <a:p>
            <a:pPr eaLnBrk="1" fontAlgn="auto" hangingPunct="1">
              <a:spcBef>
                <a:spcPts val="0"/>
              </a:spcBef>
              <a:spcAft>
                <a:spcPts val="0"/>
              </a:spcAft>
              <a:defRPr/>
            </a:pPr>
            <a:r>
              <a:rPr lang="en-US" altLang="en-US" sz="2000" dirty="0">
                <a:solidFill>
                  <a:schemeClr val="accent2"/>
                </a:solidFill>
                <a:latin typeface="+mn-lt"/>
              </a:rPr>
              <a:t>3 relation design</a:t>
            </a:r>
          </a:p>
          <a:p>
            <a:pPr eaLnBrk="1" fontAlgn="auto" hangingPunct="1">
              <a:spcBef>
                <a:spcPts val="0"/>
              </a:spcBef>
              <a:spcAft>
                <a:spcPts val="0"/>
              </a:spcAft>
              <a:defRPr/>
            </a:pPr>
            <a:endParaRPr lang="en-US" altLang="en-US" sz="2000" dirty="0">
              <a:solidFill>
                <a:schemeClr val="accent2"/>
              </a:solidFill>
              <a:latin typeface="+mn-lt"/>
            </a:endParaRPr>
          </a:p>
          <a:p>
            <a:pPr marL="285750" indent="-285750" eaLnBrk="1" fontAlgn="auto" hangingPunct="1">
              <a:lnSpc>
                <a:spcPct val="90000"/>
              </a:lnSpc>
              <a:spcBef>
                <a:spcPts val="0"/>
              </a:spcBef>
              <a:spcAft>
                <a:spcPts val="0"/>
              </a:spcAft>
              <a:buSzPct val="75000"/>
              <a:buFont typeface="Arial" panose="020B0604020202020204" pitchFamily="34" charset="0"/>
              <a:buChar char="•"/>
              <a:defRPr/>
            </a:pPr>
            <a:r>
              <a:rPr lang="en-US" altLang="en-US" sz="1600" dirty="0">
                <a:latin typeface="+mn-lt"/>
              </a:rPr>
              <a:t>Employees(</a:t>
            </a:r>
            <a:r>
              <a:rPr lang="en-US" altLang="en-US" sz="1600" u="sng" dirty="0" err="1">
                <a:latin typeface="+mn-lt"/>
              </a:rPr>
              <a:t>ssn</a:t>
            </a:r>
            <a:r>
              <a:rPr lang="en-US" altLang="en-US" sz="1600" dirty="0">
                <a:latin typeface="+mn-lt"/>
              </a:rPr>
              <a:t>, name, lot, PRIMARY KEY(</a:t>
            </a:r>
            <a:r>
              <a:rPr lang="en-US" altLang="en-US" sz="1600" dirty="0" err="1">
                <a:latin typeface="+mn-lt"/>
              </a:rPr>
              <a:t>ssn</a:t>
            </a:r>
            <a:r>
              <a:rPr lang="en-US" altLang="en-US" sz="1600" dirty="0">
                <a:latin typeface="+mn-lt"/>
              </a:rPr>
              <a:t>))</a:t>
            </a:r>
          </a:p>
          <a:p>
            <a:pPr marL="285750" indent="-285750" eaLnBrk="1" fontAlgn="auto" hangingPunct="1">
              <a:lnSpc>
                <a:spcPct val="90000"/>
              </a:lnSpc>
              <a:spcBef>
                <a:spcPts val="0"/>
              </a:spcBef>
              <a:spcAft>
                <a:spcPts val="0"/>
              </a:spcAft>
              <a:buFont typeface="Arial" panose="020B0604020202020204" pitchFamily="34" charset="0"/>
              <a:buChar char="•"/>
              <a:defRPr/>
            </a:pPr>
            <a:r>
              <a:rPr lang="en-US" altLang="en-US" sz="1600" i="1" dirty="0" err="1">
                <a:latin typeface="+mn-lt"/>
              </a:rPr>
              <a:t>Hourly_Emps</a:t>
            </a:r>
            <a:r>
              <a:rPr lang="en-US" altLang="en-US" sz="1600" dirty="0">
                <a:latin typeface="+mn-lt"/>
              </a:rPr>
              <a:t> (</a:t>
            </a:r>
            <a:r>
              <a:rPr lang="en-US" altLang="en-US" sz="1600" dirty="0" err="1">
                <a:latin typeface="+mn-lt"/>
              </a:rPr>
              <a:t>h</a:t>
            </a:r>
            <a:r>
              <a:rPr lang="en-US" altLang="en-US" sz="1600" i="1" u="sng" dirty="0" err="1">
                <a:latin typeface="+mn-lt"/>
              </a:rPr>
              <a:t>ssn</a:t>
            </a:r>
            <a:r>
              <a:rPr lang="en-US" altLang="en-US" sz="1600" i="1" u="sng" dirty="0">
                <a:latin typeface="+mn-lt"/>
              </a:rPr>
              <a:t>,</a:t>
            </a:r>
            <a:r>
              <a:rPr lang="en-US" altLang="en-US" sz="1600" dirty="0">
                <a:latin typeface="+mn-lt"/>
              </a:rPr>
              <a:t> </a:t>
            </a:r>
            <a:r>
              <a:rPr lang="en-US" altLang="en-US" sz="1600" i="1" dirty="0" err="1">
                <a:latin typeface="+mn-lt"/>
              </a:rPr>
              <a:t>hourly_wages</a:t>
            </a:r>
            <a:r>
              <a:rPr lang="en-US" altLang="en-US" sz="1600" dirty="0">
                <a:latin typeface="+mn-lt"/>
              </a:rPr>
              <a:t>, </a:t>
            </a:r>
            <a:r>
              <a:rPr lang="en-US" altLang="en-US" sz="1600" i="1" dirty="0" err="1">
                <a:latin typeface="+mn-lt"/>
              </a:rPr>
              <a:t>hours_worked</a:t>
            </a:r>
            <a:r>
              <a:rPr lang="en-US" altLang="en-US" sz="1600" i="1" dirty="0">
                <a:latin typeface="+mn-lt"/>
              </a:rPr>
              <a:t>,</a:t>
            </a:r>
            <a:r>
              <a:rPr lang="en-US" altLang="en-US" sz="1600" dirty="0">
                <a:latin typeface="+mn-lt"/>
              </a:rPr>
              <a:t> </a:t>
            </a:r>
          </a:p>
          <a:p>
            <a:pPr eaLnBrk="1" fontAlgn="auto" hangingPunct="1">
              <a:lnSpc>
                <a:spcPct val="90000"/>
              </a:lnSpc>
              <a:spcBef>
                <a:spcPts val="0"/>
              </a:spcBef>
              <a:spcAft>
                <a:spcPts val="0"/>
              </a:spcAft>
              <a:defRPr/>
            </a:pPr>
            <a:r>
              <a:rPr lang="en-US" altLang="en-US" sz="1600" dirty="0">
                <a:latin typeface="+mn-lt"/>
              </a:rPr>
              <a:t>      PRIMARY KEY (</a:t>
            </a:r>
            <a:r>
              <a:rPr lang="en-US" altLang="en-US" sz="1600" dirty="0" err="1">
                <a:latin typeface="+mn-lt"/>
              </a:rPr>
              <a:t>hssn</a:t>
            </a:r>
            <a:r>
              <a:rPr lang="en-US" altLang="en-US" sz="1600" dirty="0">
                <a:latin typeface="+mn-lt"/>
              </a:rPr>
              <a:t>), </a:t>
            </a:r>
          </a:p>
          <a:p>
            <a:pPr eaLnBrk="1" fontAlgn="auto" hangingPunct="1">
              <a:lnSpc>
                <a:spcPct val="90000"/>
              </a:lnSpc>
              <a:spcBef>
                <a:spcPts val="0"/>
              </a:spcBef>
              <a:spcAft>
                <a:spcPts val="0"/>
              </a:spcAft>
              <a:defRPr/>
            </a:pPr>
            <a:r>
              <a:rPr lang="en-US" altLang="en-US" sz="1600" dirty="0">
                <a:latin typeface="+mn-lt"/>
              </a:rPr>
              <a:t>      FOREIGN KEY (</a:t>
            </a:r>
            <a:r>
              <a:rPr lang="en-US" altLang="en-US" sz="1600" dirty="0" err="1">
                <a:latin typeface="+mn-lt"/>
              </a:rPr>
              <a:t>hssn</a:t>
            </a:r>
            <a:r>
              <a:rPr lang="en-US" altLang="en-US" sz="1600" dirty="0">
                <a:latin typeface="+mn-lt"/>
              </a:rPr>
              <a:t>) references</a:t>
            </a:r>
          </a:p>
          <a:p>
            <a:pPr eaLnBrk="1" fontAlgn="auto" hangingPunct="1">
              <a:lnSpc>
                <a:spcPct val="90000"/>
              </a:lnSpc>
              <a:spcBef>
                <a:spcPts val="0"/>
              </a:spcBef>
              <a:spcAft>
                <a:spcPts val="0"/>
              </a:spcAft>
              <a:defRPr/>
            </a:pPr>
            <a:r>
              <a:rPr lang="en-US" altLang="en-US" sz="1600" dirty="0">
                <a:latin typeface="+mn-lt"/>
              </a:rPr>
              <a:t>      Employees(</a:t>
            </a:r>
            <a:r>
              <a:rPr lang="en-US" altLang="en-US" sz="1600" dirty="0" err="1">
                <a:latin typeface="+mn-lt"/>
              </a:rPr>
              <a:t>ssn</a:t>
            </a:r>
            <a:r>
              <a:rPr lang="en-US" altLang="en-US" sz="1600" dirty="0">
                <a:latin typeface="+mn-lt"/>
              </a:rPr>
              <a:t>) on delete cascade)</a:t>
            </a:r>
          </a:p>
          <a:p>
            <a:pPr marL="285750" indent="-285750" eaLnBrk="1" fontAlgn="auto" hangingPunct="1">
              <a:lnSpc>
                <a:spcPct val="90000"/>
              </a:lnSpc>
              <a:spcBef>
                <a:spcPts val="0"/>
              </a:spcBef>
              <a:spcAft>
                <a:spcPts val="0"/>
              </a:spcAft>
              <a:buFont typeface="Arial" panose="020B0604020202020204" pitchFamily="34" charset="0"/>
              <a:buChar char="•"/>
              <a:defRPr/>
            </a:pPr>
            <a:endParaRPr lang="en-US" altLang="en-US" sz="1600" dirty="0">
              <a:latin typeface="+mn-lt"/>
            </a:endParaRPr>
          </a:p>
          <a:p>
            <a:pPr marL="285750" indent="-285750" eaLnBrk="1" fontAlgn="auto" hangingPunct="1">
              <a:lnSpc>
                <a:spcPct val="90000"/>
              </a:lnSpc>
              <a:spcBef>
                <a:spcPts val="0"/>
              </a:spcBef>
              <a:spcAft>
                <a:spcPts val="0"/>
              </a:spcAft>
              <a:buFont typeface="Arial" panose="020B0604020202020204" pitchFamily="34" charset="0"/>
              <a:buChar char="•"/>
              <a:defRPr/>
            </a:pPr>
            <a:r>
              <a:rPr lang="en-US" altLang="en-US" sz="1600" dirty="0" err="1">
                <a:latin typeface="+mn-lt"/>
              </a:rPr>
              <a:t>Contract_Emps</a:t>
            </a:r>
            <a:r>
              <a:rPr lang="en-US" altLang="en-US" sz="1600" dirty="0">
                <a:latin typeface="+mn-lt"/>
              </a:rPr>
              <a:t>(</a:t>
            </a:r>
            <a:r>
              <a:rPr lang="en-US" altLang="en-US" sz="1600" dirty="0" err="1">
                <a:latin typeface="+mn-lt"/>
              </a:rPr>
              <a:t>c</a:t>
            </a:r>
            <a:r>
              <a:rPr lang="en-US" altLang="en-US" sz="1600" u="sng" dirty="0" err="1">
                <a:latin typeface="+mn-lt"/>
              </a:rPr>
              <a:t>ssn</a:t>
            </a:r>
            <a:r>
              <a:rPr lang="en-US" altLang="en-US" sz="1600" dirty="0">
                <a:latin typeface="+mn-lt"/>
              </a:rPr>
              <a:t>, </a:t>
            </a:r>
            <a:r>
              <a:rPr lang="en-US" altLang="en-US" sz="1600" dirty="0" err="1">
                <a:latin typeface="+mn-lt"/>
              </a:rPr>
              <a:t>contractid</a:t>
            </a:r>
            <a:r>
              <a:rPr lang="en-US" altLang="en-US" sz="1600" dirty="0">
                <a:latin typeface="+mn-lt"/>
              </a:rPr>
              <a:t>, </a:t>
            </a:r>
          </a:p>
          <a:p>
            <a:pPr eaLnBrk="1" fontAlgn="auto" hangingPunct="1">
              <a:lnSpc>
                <a:spcPct val="90000"/>
              </a:lnSpc>
              <a:spcBef>
                <a:spcPts val="0"/>
              </a:spcBef>
              <a:spcAft>
                <a:spcPts val="0"/>
              </a:spcAft>
              <a:defRPr/>
            </a:pPr>
            <a:r>
              <a:rPr lang="en-US" altLang="en-US" sz="1600" dirty="0">
                <a:latin typeface="+mn-lt"/>
              </a:rPr>
              <a:t>      PRIMARY KEY (</a:t>
            </a:r>
            <a:r>
              <a:rPr lang="en-US" altLang="en-US" sz="1600" dirty="0" err="1">
                <a:latin typeface="+mn-lt"/>
              </a:rPr>
              <a:t>cssn</a:t>
            </a:r>
            <a:r>
              <a:rPr lang="en-US" altLang="en-US" sz="1600" dirty="0">
                <a:latin typeface="+mn-lt"/>
              </a:rPr>
              <a:t>), </a:t>
            </a:r>
          </a:p>
          <a:p>
            <a:pPr eaLnBrk="1" fontAlgn="auto" hangingPunct="1">
              <a:lnSpc>
                <a:spcPct val="90000"/>
              </a:lnSpc>
              <a:spcBef>
                <a:spcPts val="0"/>
              </a:spcBef>
              <a:spcAft>
                <a:spcPts val="0"/>
              </a:spcAft>
              <a:defRPr/>
            </a:pPr>
            <a:r>
              <a:rPr lang="en-US" altLang="en-US" sz="1600" dirty="0">
                <a:latin typeface="+mn-lt"/>
              </a:rPr>
              <a:t>      FOREIGN KEY(</a:t>
            </a:r>
            <a:r>
              <a:rPr lang="en-US" altLang="en-US" sz="1600" dirty="0" err="1">
                <a:latin typeface="+mn-lt"/>
              </a:rPr>
              <a:t>cssn</a:t>
            </a:r>
            <a:r>
              <a:rPr lang="en-US" altLang="en-US" sz="1600" dirty="0">
                <a:latin typeface="+mn-lt"/>
              </a:rPr>
              <a:t>) references </a:t>
            </a:r>
          </a:p>
          <a:p>
            <a:pPr eaLnBrk="1" fontAlgn="auto" hangingPunct="1">
              <a:lnSpc>
                <a:spcPct val="90000"/>
              </a:lnSpc>
              <a:spcBef>
                <a:spcPts val="0"/>
              </a:spcBef>
              <a:spcAft>
                <a:spcPts val="0"/>
              </a:spcAft>
              <a:defRPr/>
            </a:pPr>
            <a:r>
              <a:rPr lang="en-US" altLang="en-US" sz="1600" dirty="0">
                <a:latin typeface="+mn-lt"/>
              </a:rPr>
              <a:t>      Employees (</a:t>
            </a:r>
            <a:r>
              <a:rPr lang="en-US" altLang="en-US" sz="1600" dirty="0" err="1">
                <a:latin typeface="+mn-lt"/>
              </a:rPr>
              <a:t>ssn</a:t>
            </a:r>
            <a:r>
              <a:rPr lang="en-US" altLang="en-US" sz="1600" dirty="0">
                <a:latin typeface="+mn-lt"/>
              </a:rPr>
              <a:t>) on delete cascade</a:t>
            </a:r>
          </a:p>
          <a:p>
            <a:pPr marL="342900" indent="-342900" eaLnBrk="1" fontAlgn="auto" hangingPunct="1">
              <a:lnSpc>
                <a:spcPct val="90000"/>
              </a:lnSpc>
              <a:spcBef>
                <a:spcPts val="0"/>
              </a:spcBef>
              <a:spcAft>
                <a:spcPts val="0"/>
              </a:spcAft>
              <a:buFont typeface="Arial" panose="020B0604020202020204" pitchFamily="34" charset="0"/>
              <a:buChar char="•"/>
              <a:defRPr/>
            </a:pPr>
            <a:endParaRPr lang="en-US" altLang="en-US" dirty="0">
              <a:solidFill>
                <a:schemeClr val="accent2"/>
              </a:solidFill>
              <a:latin typeface="+mn-lt"/>
            </a:endParaRPr>
          </a:p>
          <a:p>
            <a:pPr eaLnBrk="1" fontAlgn="auto" hangingPunct="1">
              <a:lnSpc>
                <a:spcPct val="90000"/>
              </a:lnSpc>
              <a:spcBef>
                <a:spcPts val="0"/>
              </a:spcBef>
              <a:spcAft>
                <a:spcPts val="0"/>
              </a:spcAft>
              <a:defRPr/>
            </a:pPr>
            <a:r>
              <a:rPr lang="en-US" altLang="en-US" sz="1400" dirty="0">
                <a:solidFill>
                  <a:schemeClr val="accent2"/>
                </a:solidFill>
                <a:latin typeface="+mn-lt"/>
              </a:rPr>
              <a:t>Attribute types are omit due to limited space</a:t>
            </a:r>
            <a:endParaRPr lang="en-US" sz="1600" dirty="0">
              <a:latin typeface="+mn-lt"/>
            </a:endParaRPr>
          </a:p>
        </p:txBody>
      </p:sp>
      <p:sp>
        <p:nvSpPr>
          <p:cNvPr id="38945" name="TextBox 1">
            <a:extLst>
              <a:ext uri="{FF2B5EF4-FFF2-40B4-BE49-F238E27FC236}">
                <a16:creationId xmlns:a16="http://schemas.microsoft.com/office/drawing/2014/main" id="{23F937E4-E815-4A56-A40B-8D0234F33604}"/>
              </a:ext>
            </a:extLst>
          </p:cNvPr>
          <p:cNvSpPr txBox="1">
            <a:spLocks noChangeArrowheads="1"/>
          </p:cNvSpPr>
          <p:nvPr/>
        </p:nvSpPr>
        <p:spPr bwMode="auto">
          <a:xfrm>
            <a:off x="93663" y="66675"/>
            <a:ext cx="3127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ISA relationship set</a:t>
            </a:r>
          </a:p>
        </p:txBody>
      </p:sp>
      <p:sp>
        <p:nvSpPr>
          <p:cNvPr id="35874" name="Rectangle 1">
            <a:extLst>
              <a:ext uri="{FF2B5EF4-FFF2-40B4-BE49-F238E27FC236}">
                <a16:creationId xmlns:a16="http://schemas.microsoft.com/office/drawing/2014/main" id="{2D821E50-089C-426F-B10D-62098E389224}"/>
              </a:ext>
            </a:extLst>
          </p:cNvPr>
          <p:cNvSpPr>
            <a:spLocks noChangeArrowheads="1"/>
          </p:cNvSpPr>
          <p:nvPr/>
        </p:nvSpPr>
        <p:spPr bwMode="auto">
          <a:xfrm>
            <a:off x="4906963" y="4657725"/>
            <a:ext cx="3792537"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buFont typeface="Arial" panose="020B0604020202020204" pitchFamily="34" charset="0"/>
              <a:buChar char="•"/>
            </a:pPr>
            <a:r>
              <a:rPr lang="en-US" altLang="en-US" sz="1600">
                <a:latin typeface="Comic Sans MS" panose="030F0702030302020204" pitchFamily="66" charset="0"/>
                <a:ea typeface="MS PGothic" panose="020B0600070205080204" pitchFamily="34" charset="-128"/>
              </a:rPr>
              <a:t>The no-covering constraint requires Employees relation since we have to keep information about employees who are not hourly nor contract employees.</a:t>
            </a:r>
          </a:p>
          <a:p>
            <a:pPr eaLnBrk="1" hangingPunct="1">
              <a:lnSpc>
                <a:spcPct val="90000"/>
              </a:lnSpc>
              <a:buFont typeface="Arial" panose="020B0604020202020204" pitchFamily="34" charset="0"/>
              <a:buChar char="•"/>
            </a:pPr>
            <a:r>
              <a:rPr lang="en-US" altLang="en-US" sz="1600">
                <a:solidFill>
                  <a:srgbClr val="FF0000"/>
                </a:solidFill>
                <a:latin typeface="Comic Sans MS" panose="030F0702030302020204" pitchFamily="66" charset="0"/>
                <a:ea typeface="MS PGothic" panose="020B0600070205080204" pitchFamily="34" charset="-128"/>
              </a:rPr>
              <a:t>No overlap constraint has to be enforced using a trigger.</a:t>
            </a:r>
          </a:p>
          <a:p>
            <a:pPr eaLnBrk="1" hangingPunct="1">
              <a:lnSpc>
                <a:spcPct val="90000"/>
              </a:lnSpc>
              <a:buFont typeface="Arial" panose="020B0604020202020204" pitchFamily="34" charset="0"/>
              <a:buChar char="•"/>
            </a:pPr>
            <a:endParaRPr lang="en-US" altLang="en-US" sz="1600">
              <a:latin typeface="Comic Sans MS" panose="030F0702030302020204" pitchFamily="66"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9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9" grpId="0"/>
      <p:bldP spid="32" grpId="0"/>
      <p:bldP spid="3587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25851D4E-1981-4564-B52E-B97F723D18D6}"/>
              </a:ext>
            </a:extLst>
          </p:cNvPr>
          <p:cNvSpPr>
            <a:spLocks noChangeArrowheads="1"/>
          </p:cNvSpPr>
          <p:nvPr/>
        </p:nvSpPr>
        <p:spPr bwMode="auto">
          <a:xfrm>
            <a:off x="3124200" y="3111500"/>
            <a:ext cx="1465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Contract_Emps</a:t>
            </a:r>
          </a:p>
        </p:txBody>
      </p:sp>
      <p:sp>
        <p:nvSpPr>
          <p:cNvPr id="40963" name="Freeform 4">
            <a:extLst>
              <a:ext uri="{FF2B5EF4-FFF2-40B4-BE49-F238E27FC236}">
                <a16:creationId xmlns:a16="http://schemas.microsoft.com/office/drawing/2014/main" id="{68CB6C00-F9B9-4AAF-8E66-8AF8E10C8721}"/>
              </a:ext>
            </a:extLst>
          </p:cNvPr>
          <p:cNvSpPr>
            <a:spLocks/>
          </p:cNvSpPr>
          <p:nvPr/>
        </p:nvSpPr>
        <p:spPr bwMode="auto">
          <a:xfrm>
            <a:off x="1741488" y="976313"/>
            <a:ext cx="1055687"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4" name="Freeform 5">
            <a:extLst>
              <a:ext uri="{FF2B5EF4-FFF2-40B4-BE49-F238E27FC236}">
                <a16:creationId xmlns:a16="http://schemas.microsoft.com/office/drawing/2014/main" id="{760FF0C0-2707-4B8B-AC7F-DC023304521D}"/>
              </a:ext>
            </a:extLst>
          </p:cNvPr>
          <p:cNvSpPr>
            <a:spLocks/>
          </p:cNvSpPr>
          <p:nvPr/>
        </p:nvSpPr>
        <p:spPr bwMode="auto">
          <a:xfrm>
            <a:off x="3678238" y="976313"/>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5" name="Freeform 6">
            <a:extLst>
              <a:ext uri="{FF2B5EF4-FFF2-40B4-BE49-F238E27FC236}">
                <a16:creationId xmlns:a16="http://schemas.microsoft.com/office/drawing/2014/main" id="{4D7F542A-ABE9-4AEF-82C4-B3CBAF292EF3}"/>
              </a:ext>
            </a:extLst>
          </p:cNvPr>
          <p:cNvSpPr>
            <a:spLocks/>
          </p:cNvSpPr>
          <p:nvPr/>
        </p:nvSpPr>
        <p:spPr bwMode="auto">
          <a:xfrm>
            <a:off x="2692400" y="692150"/>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6" name="Freeform 7">
            <a:extLst>
              <a:ext uri="{FF2B5EF4-FFF2-40B4-BE49-F238E27FC236}">
                <a16:creationId xmlns:a16="http://schemas.microsoft.com/office/drawing/2014/main" id="{93E5EF2B-47FB-4FE9-93B8-E07C2691664B}"/>
              </a:ext>
            </a:extLst>
          </p:cNvPr>
          <p:cNvSpPr>
            <a:spLocks/>
          </p:cNvSpPr>
          <p:nvPr/>
        </p:nvSpPr>
        <p:spPr bwMode="auto">
          <a:xfrm>
            <a:off x="2692400" y="1603375"/>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7" name="Rectangle 8">
            <a:extLst>
              <a:ext uri="{FF2B5EF4-FFF2-40B4-BE49-F238E27FC236}">
                <a16:creationId xmlns:a16="http://schemas.microsoft.com/office/drawing/2014/main" id="{C8B0D3DA-A6B2-4D68-BCA3-8A9A2FEACAB0}"/>
              </a:ext>
            </a:extLst>
          </p:cNvPr>
          <p:cNvSpPr>
            <a:spLocks noChangeArrowheads="1"/>
          </p:cNvSpPr>
          <p:nvPr/>
        </p:nvSpPr>
        <p:spPr bwMode="auto">
          <a:xfrm>
            <a:off x="2911475" y="752475"/>
            <a:ext cx="6111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name</a:t>
            </a:r>
          </a:p>
        </p:txBody>
      </p:sp>
      <p:sp>
        <p:nvSpPr>
          <p:cNvPr id="40968" name="Rectangle 9">
            <a:extLst>
              <a:ext uri="{FF2B5EF4-FFF2-40B4-BE49-F238E27FC236}">
                <a16:creationId xmlns:a16="http://schemas.microsoft.com/office/drawing/2014/main" id="{7E1F6429-69E6-4A80-93B6-8B746E84F9AD}"/>
              </a:ext>
            </a:extLst>
          </p:cNvPr>
          <p:cNvSpPr>
            <a:spLocks noChangeArrowheads="1"/>
          </p:cNvSpPr>
          <p:nvPr/>
        </p:nvSpPr>
        <p:spPr bwMode="auto">
          <a:xfrm>
            <a:off x="1990725" y="973138"/>
            <a:ext cx="449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u="sng">
                <a:solidFill>
                  <a:srgbClr val="000000"/>
                </a:solidFill>
                <a:latin typeface="Comic Sans MS" panose="030F0702030302020204" pitchFamily="66" charset="0"/>
                <a:ea typeface="MS PGothic" panose="020B0600070205080204" pitchFamily="34" charset="-128"/>
              </a:rPr>
              <a:t>ssn</a:t>
            </a:r>
          </a:p>
        </p:txBody>
      </p:sp>
      <p:sp>
        <p:nvSpPr>
          <p:cNvPr id="40969" name="Rectangle 10">
            <a:extLst>
              <a:ext uri="{FF2B5EF4-FFF2-40B4-BE49-F238E27FC236}">
                <a16:creationId xmlns:a16="http://schemas.microsoft.com/office/drawing/2014/main" id="{2E757B9C-D519-4493-819C-8F69F8013D31}"/>
              </a:ext>
            </a:extLst>
          </p:cNvPr>
          <p:cNvSpPr>
            <a:spLocks noChangeArrowheads="1"/>
          </p:cNvSpPr>
          <p:nvPr/>
        </p:nvSpPr>
        <p:spPr bwMode="auto">
          <a:xfrm>
            <a:off x="2755900" y="1663700"/>
            <a:ext cx="10541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Employees</a:t>
            </a:r>
          </a:p>
        </p:txBody>
      </p:sp>
      <p:sp>
        <p:nvSpPr>
          <p:cNvPr id="40970" name="Rectangle 11">
            <a:extLst>
              <a:ext uri="{FF2B5EF4-FFF2-40B4-BE49-F238E27FC236}">
                <a16:creationId xmlns:a16="http://schemas.microsoft.com/office/drawing/2014/main" id="{73F8A79A-7A38-4BDB-AA48-0E96251B0509}"/>
              </a:ext>
            </a:extLst>
          </p:cNvPr>
          <p:cNvSpPr>
            <a:spLocks noChangeArrowheads="1"/>
          </p:cNvSpPr>
          <p:nvPr/>
        </p:nvSpPr>
        <p:spPr bwMode="auto">
          <a:xfrm>
            <a:off x="3976688" y="984250"/>
            <a:ext cx="4079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lot</a:t>
            </a:r>
          </a:p>
        </p:txBody>
      </p:sp>
      <p:sp>
        <p:nvSpPr>
          <p:cNvPr id="40971" name="Line 12">
            <a:extLst>
              <a:ext uri="{FF2B5EF4-FFF2-40B4-BE49-F238E27FC236}">
                <a16:creationId xmlns:a16="http://schemas.microsoft.com/office/drawing/2014/main" id="{B67398C8-9CCA-49BE-BA62-FD4CE0EBE832}"/>
              </a:ext>
            </a:extLst>
          </p:cNvPr>
          <p:cNvSpPr>
            <a:spLocks noChangeShapeType="1"/>
          </p:cNvSpPr>
          <p:nvPr/>
        </p:nvSpPr>
        <p:spPr bwMode="auto">
          <a:xfrm>
            <a:off x="2260600" y="1357313"/>
            <a:ext cx="644525" cy="2444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Line 13">
            <a:extLst>
              <a:ext uri="{FF2B5EF4-FFF2-40B4-BE49-F238E27FC236}">
                <a16:creationId xmlns:a16="http://schemas.microsoft.com/office/drawing/2014/main" id="{E2505697-3A1C-4C06-B99B-59D56585BE2B}"/>
              </a:ext>
            </a:extLst>
          </p:cNvPr>
          <p:cNvSpPr>
            <a:spLocks noChangeShapeType="1"/>
          </p:cNvSpPr>
          <p:nvPr/>
        </p:nvSpPr>
        <p:spPr bwMode="auto">
          <a:xfrm>
            <a:off x="3306763" y="1100138"/>
            <a:ext cx="0" cy="501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Line 14">
            <a:extLst>
              <a:ext uri="{FF2B5EF4-FFF2-40B4-BE49-F238E27FC236}">
                <a16:creationId xmlns:a16="http://schemas.microsoft.com/office/drawing/2014/main" id="{96CE3AFC-B259-4584-94D3-93E950741CEA}"/>
              </a:ext>
            </a:extLst>
          </p:cNvPr>
          <p:cNvSpPr>
            <a:spLocks noChangeShapeType="1"/>
          </p:cNvSpPr>
          <p:nvPr/>
        </p:nvSpPr>
        <p:spPr bwMode="auto">
          <a:xfrm flipH="1">
            <a:off x="3527425" y="1390650"/>
            <a:ext cx="703263" cy="21113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Freeform 15">
            <a:extLst>
              <a:ext uri="{FF2B5EF4-FFF2-40B4-BE49-F238E27FC236}">
                <a16:creationId xmlns:a16="http://schemas.microsoft.com/office/drawing/2014/main" id="{E1A375B8-85A6-4D21-A345-947108434D76}"/>
              </a:ext>
            </a:extLst>
          </p:cNvPr>
          <p:cNvSpPr>
            <a:spLocks/>
          </p:cNvSpPr>
          <p:nvPr/>
        </p:nvSpPr>
        <p:spPr bwMode="auto">
          <a:xfrm>
            <a:off x="12700" y="2044700"/>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5" name="Rectangle 16">
            <a:extLst>
              <a:ext uri="{FF2B5EF4-FFF2-40B4-BE49-F238E27FC236}">
                <a16:creationId xmlns:a16="http://schemas.microsoft.com/office/drawing/2014/main" id="{29A8F40F-A729-4732-8BBD-F6369655EFBC}"/>
              </a:ext>
            </a:extLst>
          </p:cNvPr>
          <p:cNvSpPr>
            <a:spLocks noChangeArrowheads="1"/>
          </p:cNvSpPr>
          <p:nvPr/>
        </p:nvSpPr>
        <p:spPr bwMode="auto">
          <a:xfrm>
            <a:off x="88900" y="2120900"/>
            <a:ext cx="13160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hourly_wages</a:t>
            </a:r>
          </a:p>
        </p:txBody>
      </p:sp>
      <p:sp>
        <p:nvSpPr>
          <p:cNvPr id="40976" name="Line 17">
            <a:extLst>
              <a:ext uri="{FF2B5EF4-FFF2-40B4-BE49-F238E27FC236}">
                <a16:creationId xmlns:a16="http://schemas.microsoft.com/office/drawing/2014/main" id="{9803AF3D-4C32-4538-B568-275514D20850}"/>
              </a:ext>
            </a:extLst>
          </p:cNvPr>
          <p:cNvSpPr>
            <a:spLocks noChangeShapeType="1"/>
          </p:cNvSpPr>
          <p:nvPr/>
        </p:nvSpPr>
        <p:spPr bwMode="auto">
          <a:xfrm>
            <a:off x="1144588" y="2522538"/>
            <a:ext cx="620712" cy="5127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Freeform 18">
            <a:extLst>
              <a:ext uri="{FF2B5EF4-FFF2-40B4-BE49-F238E27FC236}">
                <a16:creationId xmlns:a16="http://schemas.microsoft.com/office/drawing/2014/main" id="{D94345FB-A1DB-42DC-BE95-6B32049501AB}"/>
              </a:ext>
            </a:extLst>
          </p:cNvPr>
          <p:cNvSpPr>
            <a:spLocks/>
          </p:cNvSpPr>
          <p:nvPr/>
        </p:nvSpPr>
        <p:spPr bwMode="auto">
          <a:xfrm>
            <a:off x="3657600" y="2386013"/>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8" name="Freeform 19">
            <a:extLst>
              <a:ext uri="{FF2B5EF4-FFF2-40B4-BE49-F238E27FC236}">
                <a16:creationId xmlns:a16="http://schemas.microsoft.com/office/drawing/2014/main" id="{26DC8B35-61D4-4BA0-B94E-F46FEA1F9C16}"/>
              </a:ext>
            </a:extLst>
          </p:cNvPr>
          <p:cNvSpPr>
            <a:spLocks/>
          </p:cNvSpPr>
          <p:nvPr/>
        </p:nvSpPr>
        <p:spPr bwMode="auto">
          <a:xfrm>
            <a:off x="1539875" y="2047875"/>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9" name="Freeform 20">
            <a:extLst>
              <a:ext uri="{FF2B5EF4-FFF2-40B4-BE49-F238E27FC236}">
                <a16:creationId xmlns:a16="http://schemas.microsoft.com/office/drawing/2014/main" id="{EF195033-F6C7-4C73-9B3A-5645F16DF382}"/>
              </a:ext>
            </a:extLst>
          </p:cNvPr>
          <p:cNvSpPr>
            <a:spLocks/>
          </p:cNvSpPr>
          <p:nvPr/>
        </p:nvSpPr>
        <p:spPr bwMode="auto">
          <a:xfrm>
            <a:off x="1325563" y="3035300"/>
            <a:ext cx="1284287"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0" name="Freeform 21">
            <a:extLst>
              <a:ext uri="{FF2B5EF4-FFF2-40B4-BE49-F238E27FC236}">
                <a16:creationId xmlns:a16="http://schemas.microsoft.com/office/drawing/2014/main" id="{BB670F64-1FDC-4EC1-8F94-2449B68A632C}"/>
              </a:ext>
            </a:extLst>
          </p:cNvPr>
          <p:cNvSpPr>
            <a:spLocks/>
          </p:cNvSpPr>
          <p:nvPr/>
        </p:nvSpPr>
        <p:spPr bwMode="auto">
          <a:xfrm>
            <a:off x="3124200" y="3035300"/>
            <a:ext cx="1446213"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1" name="Freeform 22">
            <a:extLst>
              <a:ext uri="{FF2B5EF4-FFF2-40B4-BE49-F238E27FC236}">
                <a16:creationId xmlns:a16="http://schemas.microsoft.com/office/drawing/2014/main" id="{49A0623B-2BA5-4884-8F99-E0547F34EDC8}"/>
              </a:ext>
            </a:extLst>
          </p:cNvPr>
          <p:cNvSpPr>
            <a:spLocks/>
          </p:cNvSpPr>
          <p:nvPr/>
        </p:nvSpPr>
        <p:spPr bwMode="auto">
          <a:xfrm>
            <a:off x="2908300" y="2273300"/>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2" name="Rectangle 23">
            <a:extLst>
              <a:ext uri="{FF2B5EF4-FFF2-40B4-BE49-F238E27FC236}">
                <a16:creationId xmlns:a16="http://schemas.microsoft.com/office/drawing/2014/main" id="{4E0567F7-B741-4817-8D49-1005D9FAC5BC}"/>
              </a:ext>
            </a:extLst>
          </p:cNvPr>
          <p:cNvSpPr>
            <a:spLocks noChangeArrowheads="1"/>
          </p:cNvSpPr>
          <p:nvPr/>
        </p:nvSpPr>
        <p:spPr bwMode="auto">
          <a:xfrm>
            <a:off x="3060700" y="2425700"/>
            <a:ext cx="4778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chemeClr val="accent2"/>
                </a:solidFill>
                <a:latin typeface="Arial" panose="020B0604020202020204" pitchFamily="34" charset="0"/>
                <a:ea typeface="MS PGothic" panose="020B0600070205080204" pitchFamily="34" charset="-128"/>
              </a:rPr>
              <a:t>ISA</a:t>
            </a:r>
          </a:p>
        </p:txBody>
      </p:sp>
      <p:sp>
        <p:nvSpPr>
          <p:cNvPr id="40983" name="Rectangle 24">
            <a:extLst>
              <a:ext uri="{FF2B5EF4-FFF2-40B4-BE49-F238E27FC236}">
                <a16:creationId xmlns:a16="http://schemas.microsoft.com/office/drawing/2014/main" id="{97962852-FE27-4E3A-BFC5-C544EE668E6E}"/>
              </a:ext>
            </a:extLst>
          </p:cNvPr>
          <p:cNvSpPr>
            <a:spLocks noChangeArrowheads="1"/>
          </p:cNvSpPr>
          <p:nvPr/>
        </p:nvSpPr>
        <p:spPr bwMode="auto">
          <a:xfrm>
            <a:off x="1308100" y="3117850"/>
            <a:ext cx="12795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Hourly_Emps</a:t>
            </a:r>
          </a:p>
        </p:txBody>
      </p:sp>
      <p:sp>
        <p:nvSpPr>
          <p:cNvPr id="40984" name="Rectangle 25">
            <a:extLst>
              <a:ext uri="{FF2B5EF4-FFF2-40B4-BE49-F238E27FC236}">
                <a16:creationId xmlns:a16="http://schemas.microsoft.com/office/drawing/2014/main" id="{63A0F4FE-B40F-4DD9-97E9-6B025A9B843B}"/>
              </a:ext>
            </a:extLst>
          </p:cNvPr>
          <p:cNvSpPr>
            <a:spLocks noChangeArrowheads="1"/>
          </p:cNvSpPr>
          <p:nvPr/>
        </p:nvSpPr>
        <p:spPr bwMode="auto">
          <a:xfrm>
            <a:off x="3633788" y="2457450"/>
            <a:ext cx="10588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contractid</a:t>
            </a:r>
          </a:p>
        </p:txBody>
      </p:sp>
      <p:sp>
        <p:nvSpPr>
          <p:cNvPr id="40985" name="Rectangle 26">
            <a:extLst>
              <a:ext uri="{FF2B5EF4-FFF2-40B4-BE49-F238E27FC236}">
                <a16:creationId xmlns:a16="http://schemas.microsoft.com/office/drawing/2014/main" id="{1F3EEBAE-FBA8-4C4A-968B-C05E1DB6941D}"/>
              </a:ext>
            </a:extLst>
          </p:cNvPr>
          <p:cNvSpPr>
            <a:spLocks noChangeArrowheads="1"/>
          </p:cNvSpPr>
          <p:nvPr/>
        </p:nvSpPr>
        <p:spPr bwMode="auto">
          <a:xfrm>
            <a:off x="1612900" y="2120900"/>
            <a:ext cx="1355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hours_worked</a:t>
            </a:r>
          </a:p>
        </p:txBody>
      </p:sp>
      <p:sp>
        <p:nvSpPr>
          <p:cNvPr id="40986" name="Line 27">
            <a:extLst>
              <a:ext uri="{FF2B5EF4-FFF2-40B4-BE49-F238E27FC236}">
                <a16:creationId xmlns:a16="http://schemas.microsoft.com/office/drawing/2014/main" id="{456F5944-6307-40B4-A535-13084BBD2FBB}"/>
              </a:ext>
            </a:extLst>
          </p:cNvPr>
          <p:cNvSpPr>
            <a:spLocks noChangeShapeType="1"/>
          </p:cNvSpPr>
          <p:nvPr/>
        </p:nvSpPr>
        <p:spPr bwMode="auto">
          <a:xfrm flipH="1">
            <a:off x="2146300" y="2730500"/>
            <a:ext cx="762000" cy="3048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7" name="Line 28">
            <a:extLst>
              <a:ext uri="{FF2B5EF4-FFF2-40B4-BE49-F238E27FC236}">
                <a16:creationId xmlns:a16="http://schemas.microsoft.com/office/drawing/2014/main" id="{0BA390E4-425C-4661-B0B9-F349A339DEFE}"/>
              </a:ext>
            </a:extLst>
          </p:cNvPr>
          <p:cNvSpPr>
            <a:spLocks noChangeShapeType="1"/>
          </p:cNvSpPr>
          <p:nvPr/>
        </p:nvSpPr>
        <p:spPr bwMode="auto">
          <a:xfrm>
            <a:off x="3602038" y="2749550"/>
            <a:ext cx="131762" cy="2857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8" name="Line 29">
            <a:extLst>
              <a:ext uri="{FF2B5EF4-FFF2-40B4-BE49-F238E27FC236}">
                <a16:creationId xmlns:a16="http://schemas.microsoft.com/office/drawing/2014/main" id="{2454446D-947A-4B29-B5EB-CB2551C5460A}"/>
              </a:ext>
            </a:extLst>
          </p:cNvPr>
          <p:cNvSpPr>
            <a:spLocks noChangeShapeType="1"/>
          </p:cNvSpPr>
          <p:nvPr/>
        </p:nvSpPr>
        <p:spPr bwMode="auto">
          <a:xfrm>
            <a:off x="3932238" y="2806700"/>
            <a:ext cx="0" cy="2286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9" name="Line 30">
            <a:extLst>
              <a:ext uri="{FF2B5EF4-FFF2-40B4-BE49-F238E27FC236}">
                <a16:creationId xmlns:a16="http://schemas.microsoft.com/office/drawing/2014/main" id="{E8C59E11-B265-4C91-87DA-1714FD96A1F7}"/>
              </a:ext>
            </a:extLst>
          </p:cNvPr>
          <p:cNvSpPr>
            <a:spLocks noChangeShapeType="1"/>
          </p:cNvSpPr>
          <p:nvPr/>
        </p:nvSpPr>
        <p:spPr bwMode="auto">
          <a:xfrm flipH="1">
            <a:off x="1917700" y="2501900"/>
            <a:ext cx="228600" cy="5334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0" name="Line 33">
            <a:extLst>
              <a:ext uri="{FF2B5EF4-FFF2-40B4-BE49-F238E27FC236}">
                <a16:creationId xmlns:a16="http://schemas.microsoft.com/office/drawing/2014/main" id="{C0798186-8B34-4503-8C4D-110AD82FE68D}"/>
              </a:ext>
            </a:extLst>
          </p:cNvPr>
          <p:cNvSpPr>
            <a:spLocks noChangeShapeType="1"/>
          </p:cNvSpPr>
          <p:nvPr/>
        </p:nvSpPr>
        <p:spPr bwMode="auto">
          <a:xfrm flipV="1">
            <a:off x="3289300" y="2044700"/>
            <a:ext cx="0" cy="317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9" name="Rectangle 30">
            <a:extLst>
              <a:ext uri="{FF2B5EF4-FFF2-40B4-BE49-F238E27FC236}">
                <a16:creationId xmlns:a16="http://schemas.microsoft.com/office/drawing/2014/main" id="{A5B6D5BF-1C73-47F7-8C1F-B4C393FDFABE}"/>
              </a:ext>
            </a:extLst>
          </p:cNvPr>
          <p:cNvSpPr>
            <a:spLocks noChangeArrowheads="1"/>
          </p:cNvSpPr>
          <p:nvPr/>
        </p:nvSpPr>
        <p:spPr bwMode="auto">
          <a:xfrm>
            <a:off x="4891088" y="2203450"/>
            <a:ext cx="3973512"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marL="346075" lvl="2" indent="-285750" eaLnBrk="1" hangingPunct="1">
              <a:lnSpc>
                <a:spcPct val="90000"/>
              </a:lnSpc>
              <a:buFont typeface="Arial" panose="020B0604020202020204" pitchFamily="34" charset="0"/>
              <a:buChar char="•"/>
              <a:defRPr/>
            </a:pPr>
            <a:r>
              <a:rPr lang="en-US" altLang="en-US" sz="1400" dirty="0" err="1">
                <a:latin typeface="Comic Sans MS" panose="030F0702030302020204" pitchFamily="66" charset="0"/>
                <a:ea typeface="MS PGothic" panose="020B0600070205080204" pitchFamily="34" charset="-128"/>
              </a:rPr>
              <a:t>emp_type</a:t>
            </a:r>
            <a:r>
              <a:rPr lang="en-US" altLang="en-US" sz="1400" dirty="0">
                <a:latin typeface="Comic Sans MS" panose="030F0702030302020204" pitchFamily="66" charset="0"/>
                <a:ea typeface="MS PGothic" panose="020B0600070205080204" pitchFamily="34" charset="-128"/>
              </a:rPr>
              <a:t> is introduced; its value distinguishes among different types of employees; </a:t>
            </a:r>
            <a:r>
              <a:rPr lang="en-US" altLang="en-US" sz="1400" dirty="0">
                <a:solidFill>
                  <a:srgbClr val="FF0000"/>
                </a:solidFill>
                <a:latin typeface="Comic Sans MS" panose="030F0702030302020204" pitchFamily="66" charset="0"/>
                <a:ea typeface="MS PGothic" panose="020B0600070205080204" pitchFamily="34" charset="-128"/>
              </a:rPr>
              <a:t>don’t combine different types of employees together</a:t>
            </a: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Hourly employee rows have null for </a:t>
            </a:r>
            <a:r>
              <a:rPr lang="en-US" altLang="en-US" sz="1400" dirty="0" err="1">
                <a:latin typeface="Comic Sans MS" panose="030F0702030302020204" pitchFamily="66" charset="0"/>
                <a:ea typeface="MS PGothic" panose="020B0600070205080204" pitchFamily="34" charset="-128"/>
              </a:rPr>
              <a:t>contractid</a:t>
            </a:r>
            <a:endParaRPr lang="en-US" altLang="en-US" sz="1400" dirty="0">
              <a:latin typeface="Comic Sans MS" panose="030F0702030302020204" pitchFamily="66" charset="0"/>
              <a:ea typeface="MS PGothic" panose="020B0600070205080204" pitchFamily="34" charset="-128"/>
            </a:endParaRP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Contract employee rows have null for </a:t>
            </a:r>
            <a:r>
              <a:rPr lang="en-US" altLang="en-US" sz="1400" dirty="0" err="1">
                <a:latin typeface="Comic Sans MS" panose="030F0702030302020204" pitchFamily="66" charset="0"/>
                <a:ea typeface="MS PGothic" panose="020B0600070205080204" pitchFamily="34" charset="-128"/>
              </a:rPr>
              <a:t>hourly_wages</a:t>
            </a:r>
            <a:r>
              <a:rPr lang="en-US" altLang="en-US" sz="1400" dirty="0">
                <a:latin typeface="Comic Sans MS" panose="030F0702030302020204" pitchFamily="66" charset="0"/>
                <a:ea typeface="MS PGothic" panose="020B0600070205080204" pitchFamily="34" charset="-128"/>
              </a:rPr>
              <a:t> and </a:t>
            </a:r>
            <a:r>
              <a:rPr lang="en-US" altLang="en-US" sz="1400" dirty="0" err="1">
                <a:latin typeface="Comic Sans MS" panose="030F0702030302020204" pitchFamily="66" charset="0"/>
                <a:ea typeface="MS PGothic" panose="020B0600070205080204" pitchFamily="34" charset="-128"/>
              </a:rPr>
              <a:t>hours_worked</a:t>
            </a:r>
            <a:endParaRPr lang="en-US" altLang="en-US" sz="1400" dirty="0">
              <a:latin typeface="Comic Sans MS" panose="030F0702030302020204" pitchFamily="66" charset="0"/>
              <a:ea typeface="MS PGothic" panose="020B0600070205080204" pitchFamily="34" charset="-128"/>
            </a:endParaRP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Other types of employees have null for </a:t>
            </a:r>
            <a:r>
              <a:rPr lang="en-US" altLang="en-US" sz="1400" dirty="0" err="1">
                <a:latin typeface="Comic Sans MS" panose="030F0702030302020204" pitchFamily="66" charset="0"/>
                <a:ea typeface="MS PGothic" panose="020B0600070205080204" pitchFamily="34" charset="-128"/>
              </a:rPr>
              <a:t>hourly_wages</a:t>
            </a:r>
            <a:r>
              <a:rPr lang="en-US" altLang="en-US" sz="1400" dirty="0">
                <a:latin typeface="Comic Sans MS" panose="030F0702030302020204" pitchFamily="66" charset="0"/>
                <a:ea typeface="MS PGothic" panose="020B0600070205080204" pitchFamily="34" charset="-128"/>
              </a:rPr>
              <a:t>, </a:t>
            </a:r>
            <a:r>
              <a:rPr lang="en-US" altLang="en-US" sz="1400" dirty="0" err="1">
                <a:latin typeface="Comic Sans MS" panose="030F0702030302020204" pitchFamily="66" charset="0"/>
                <a:ea typeface="MS PGothic" panose="020B0600070205080204" pitchFamily="34" charset="-128"/>
              </a:rPr>
              <a:t>hours_worked</a:t>
            </a:r>
            <a:r>
              <a:rPr lang="en-US" altLang="en-US" sz="1400" dirty="0">
                <a:latin typeface="Comic Sans MS" panose="030F0702030302020204" pitchFamily="66" charset="0"/>
                <a:ea typeface="MS PGothic" panose="020B0600070205080204" pitchFamily="34" charset="-128"/>
              </a:rPr>
              <a:t>, </a:t>
            </a:r>
            <a:r>
              <a:rPr lang="en-US" altLang="en-US" sz="1400" dirty="0" err="1">
                <a:latin typeface="Comic Sans MS" panose="030F0702030302020204" pitchFamily="66" charset="0"/>
                <a:ea typeface="MS PGothic" panose="020B0600070205080204" pitchFamily="34" charset="-128"/>
              </a:rPr>
              <a:t>contract_id</a:t>
            </a:r>
            <a:endParaRPr lang="en-US" altLang="en-US" sz="1400" dirty="0">
              <a:latin typeface="Comic Sans MS" panose="030F0702030302020204" pitchFamily="66" charset="0"/>
              <a:ea typeface="MS PGothic" panose="020B0600070205080204" pitchFamily="34" charset="-128"/>
            </a:endParaRP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This design can prevent an employee from being in more than one type since there can only be one row per employee.</a:t>
            </a:r>
          </a:p>
          <a:p>
            <a:pPr marL="346075" lvl="2" indent="-285750" eaLnBrk="1" hangingPunct="1">
              <a:lnSpc>
                <a:spcPct val="90000"/>
              </a:lnSpc>
              <a:buFont typeface="Arial" panose="020B0604020202020204" pitchFamily="34" charset="0"/>
              <a:buChar char="•"/>
              <a:defRPr/>
            </a:pPr>
            <a:endParaRPr lang="en-US" altLang="en-US" sz="1400" dirty="0">
              <a:latin typeface="Comic Sans MS" panose="030F0702030302020204" pitchFamily="66" charset="0"/>
              <a:ea typeface="MS PGothic" panose="020B0600070205080204" pitchFamily="34" charset="-128"/>
            </a:endParaRP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This design does not work if </a:t>
            </a:r>
            <a:r>
              <a:rPr lang="en-US" altLang="en-US" sz="1400" dirty="0" err="1">
                <a:latin typeface="Comic Sans MS" panose="030F0702030302020204" pitchFamily="66" charset="0"/>
                <a:ea typeface="MS PGothic" panose="020B0600070205080204" pitchFamily="34" charset="-128"/>
              </a:rPr>
              <a:t>Hourly_Emps</a:t>
            </a:r>
            <a:r>
              <a:rPr lang="en-US" altLang="en-US" sz="1400" dirty="0">
                <a:latin typeface="Comic Sans MS" panose="030F0702030302020204" pitchFamily="66" charset="0"/>
                <a:ea typeface="MS PGothic" panose="020B0600070205080204" pitchFamily="34" charset="-128"/>
              </a:rPr>
              <a:t> OVERLAPS </a:t>
            </a:r>
            <a:r>
              <a:rPr lang="en-US" altLang="en-US" sz="1400" dirty="0" err="1">
                <a:latin typeface="Comic Sans MS" panose="030F0702030302020204" pitchFamily="66" charset="0"/>
                <a:ea typeface="MS PGothic" panose="020B0600070205080204" pitchFamily="34" charset="-128"/>
              </a:rPr>
              <a:t>Contract_Emps</a:t>
            </a:r>
            <a:r>
              <a:rPr lang="en-US" altLang="en-US" sz="1400" dirty="0">
                <a:latin typeface="Comic Sans MS" panose="030F0702030302020204" pitchFamily="66" charset="0"/>
                <a:ea typeface="MS PGothic" panose="020B0600070205080204" pitchFamily="34" charset="-128"/>
              </a:rPr>
              <a:t> (i.e., one person can be both hourly and contract employees); the primary key </a:t>
            </a:r>
            <a:r>
              <a:rPr lang="en-US" altLang="en-US" sz="1400" dirty="0" err="1">
                <a:latin typeface="Comic Sans MS" panose="030F0702030302020204" pitchFamily="66" charset="0"/>
                <a:ea typeface="MS PGothic" panose="020B0600070205080204" pitchFamily="34" charset="-128"/>
              </a:rPr>
              <a:t>ssn</a:t>
            </a:r>
            <a:r>
              <a:rPr lang="en-US" altLang="en-US" sz="1400" dirty="0">
                <a:latin typeface="Comic Sans MS" panose="030F0702030302020204" pitchFamily="66" charset="0"/>
                <a:ea typeface="MS PGothic" panose="020B0600070205080204" pitchFamily="34" charset="-128"/>
              </a:rPr>
              <a:t> prevents this.</a:t>
            </a:r>
          </a:p>
          <a:p>
            <a:pPr lvl="2" eaLnBrk="1" hangingPunct="1">
              <a:lnSpc>
                <a:spcPct val="90000"/>
              </a:lnSpc>
              <a:defRPr/>
            </a:pPr>
            <a:endParaRPr lang="en-US" altLang="en-US" sz="1400" dirty="0">
              <a:latin typeface="Comic Sans MS" panose="030F0702030302020204" pitchFamily="66" charset="0"/>
              <a:ea typeface="MS PGothic" panose="020B0600070205080204" pitchFamily="34" charset="-128"/>
            </a:endParaRPr>
          </a:p>
        </p:txBody>
      </p:sp>
      <p:sp>
        <p:nvSpPr>
          <p:cNvPr id="32" name="Rectangle 31">
            <a:extLst>
              <a:ext uri="{FF2B5EF4-FFF2-40B4-BE49-F238E27FC236}">
                <a16:creationId xmlns:a16="http://schemas.microsoft.com/office/drawing/2014/main" id="{EFFDB3C0-3744-4154-81A1-1333ABA3B5C6}"/>
              </a:ext>
            </a:extLst>
          </p:cNvPr>
          <p:cNvSpPr/>
          <p:nvPr/>
        </p:nvSpPr>
        <p:spPr>
          <a:xfrm>
            <a:off x="4743450" y="219075"/>
            <a:ext cx="4432300" cy="1816100"/>
          </a:xfrm>
          <a:prstGeom prst="rect">
            <a:avLst/>
          </a:prstGeom>
        </p:spPr>
        <p:txBody>
          <a:bodyPr>
            <a:spAutoFit/>
          </a:bodyPr>
          <a:lstStyle/>
          <a:p>
            <a:pPr eaLnBrk="1" fontAlgn="auto" hangingPunct="1">
              <a:spcBef>
                <a:spcPts val="0"/>
              </a:spcBef>
              <a:spcAft>
                <a:spcPts val="0"/>
              </a:spcAft>
              <a:defRPr/>
            </a:pPr>
            <a:r>
              <a:rPr lang="en-US" altLang="en-US" sz="2000" dirty="0">
                <a:solidFill>
                  <a:schemeClr val="accent2"/>
                </a:solidFill>
                <a:latin typeface="+mn-lt"/>
              </a:rPr>
              <a:t>One relation design</a:t>
            </a:r>
          </a:p>
          <a:p>
            <a:pPr eaLnBrk="1" fontAlgn="auto" hangingPunct="1">
              <a:spcBef>
                <a:spcPts val="0"/>
              </a:spcBef>
              <a:spcAft>
                <a:spcPts val="0"/>
              </a:spcAft>
              <a:defRPr/>
            </a:pPr>
            <a:endParaRPr lang="en-US" altLang="en-US" sz="2000" dirty="0">
              <a:solidFill>
                <a:schemeClr val="accent2"/>
              </a:solidFill>
              <a:latin typeface="+mn-lt"/>
            </a:endParaRPr>
          </a:p>
          <a:p>
            <a:pPr marL="285750" indent="-285750" eaLnBrk="1" fontAlgn="auto" hangingPunct="1">
              <a:lnSpc>
                <a:spcPct val="90000"/>
              </a:lnSpc>
              <a:spcBef>
                <a:spcPts val="0"/>
              </a:spcBef>
              <a:spcAft>
                <a:spcPts val="0"/>
              </a:spcAft>
              <a:buSzPct val="75000"/>
              <a:buFont typeface="Arial" panose="020B0604020202020204" pitchFamily="34" charset="0"/>
              <a:buChar char="•"/>
              <a:defRPr/>
            </a:pPr>
            <a:r>
              <a:rPr lang="en-US" altLang="en-US" sz="1600" dirty="0">
                <a:latin typeface="+mn-lt"/>
              </a:rPr>
              <a:t>Employees(</a:t>
            </a:r>
            <a:r>
              <a:rPr lang="en-US" altLang="en-US" sz="1600" u="sng" dirty="0" err="1">
                <a:latin typeface="+mn-lt"/>
              </a:rPr>
              <a:t>ssn</a:t>
            </a:r>
            <a:r>
              <a:rPr lang="en-US" altLang="en-US" sz="1600" dirty="0">
                <a:latin typeface="+mn-lt"/>
              </a:rPr>
              <a:t>, name, lot, </a:t>
            </a:r>
            <a:r>
              <a:rPr lang="en-US" altLang="en-US" sz="1600" dirty="0" err="1">
                <a:latin typeface="+mn-lt"/>
              </a:rPr>
              <a:t>hourly_wages</a:t>
            </a:r>
            <a:r>
              <a:rPr lang="en-US" altLang="en-US" sz="1600" dirty="0">
                <a:latin typeface="+mn-lt"/>
              </a:rPr>
              <a:t>, </a:t>
            </a:r>
            <a:r>
              <a:rPr lang="en-US" altLang="en-US" sz="1600" dirty="0" err="1">
                <a:latin typeface="+mn-lt"/>
              </a:rPr>
              <a:t>hours_worked</a:t>
            </a:r>
            <a:r>
              <a:rPr lang="en-US" altLang="en-US" sz="1600" dirty="0">
                <a:latin typeface="+mn-lt"/>
              </a:rPr>
              <a:t>, </a:t>
            </a:r>
            <a:r>
              <a:rPr lang="en-US" altLang="en-US" sz="1600" dirty="0" err="1">
                <a:latin typeface="+mn-lt"/>
              </a:rPr>
              <a:t>contract_id</a:t>
            </a:r>
            <a:r>
              <a:rPr lang="en-US" altLang="en-US" sz="1600" dirty="0">
                <a:latin typeface="+mn-lt"/>
              </a:rPr>
              <a:t>, </a:t>
            </a:r>
            <a:r>
              <a:rPr lang="en-US" altLang="en-US" sz="1600" dirty="0" err="1">
                <a:solidFill>
                  <a:srgbClr val="FF0000"/>
                </a:solidFill>
                <a:latin typeface="+mn-lt"/>
              </a:rPr>
              <a:t>emp_type</a:t>
            </a:r>
            <a:r>
              <a:rPr lang="en-US" altLang="en-US" sz="1600" dirty="0">
                <a:latin typeface="+mn-lt"/>
              </a:rPr>
              <a:t>, PRIMARY KEY(SSN))</a:t>
            </a:r>
          </a:p>
          <a:p>
            <a:pPr eaLnBrk="1" fontAlgn="auto" hangingPunct="1">
              <a:lnSpc>
                <a:spcPct val="90000"/>
              </a:lnSpc>
              <a:spcBef>
                <a:spcPts val="0"/>
              </a:spcBef>
              <a:spcAft>
                <a:spcPts val="0"/>
              </a:spcAft>
              <a:defRPr/>
            </a:pPr>
            <a:endParaRPr lang="en-US" altLang="en-US" dirty="0">
              <a:solidFill>
                <a:schemeClr val="accent2"/>
              </a:solidFill>
              <a:latin typeface="+mn-lt"/>
            </a:endParaRPr>
          </a:p>
          <a:p>
            <a:pPr eaLnBrk="1" fontAlgn="auto" hangingPunct="1">
              <a:lnSpc>
                <a:spcPct val="90000"/>
              </a:lnSpc>
              <a:spcBef>
                <a:spcPts val="0"/>
              </a:spcBef>
              <a:spcAft>
                <a:spcPts val="0"/>
              </a:spcAft>
              <a:defRPr/>
            </a:pPr>
            <a:r>
              <a:rPr lang="en-US" altLang="en-US" sz="1400" dirty="0">
                <a:solidFill>
                  <a:schemeClr val="accent2"/>
                </a:solidFill>
              </a:rPr>
              <a:t>Attribute types are omit due to limited space</a:t>
            </a:r>
            <a:endParaRPr lang="en-US" sz="1600" dirty="0"/>
          </a:p>
        </p:txBody>
      </p:sp>
      <p:sp>
        <p:nvSpPr>
          <p:cNvPr id="40993" name="TextBox 1">
            <a:extLst>
              <a:ext uri="{FF2B5EF4-FFF2-40B4-BE49-F238E27FC236}">
                <a16:creationId xmlns:a16="http://schemas.microsoft.com/office/drawing/2014/main" id="{3EB39DD4-CA71-4B0B-9CB7-43255CD3E98A}"/>
              </a:ext>
            </a:extLst>
          </p:cNvPr>
          <p:cNvSpPr txBox="1">
            <a:spLocks noChangeArrowheads="1"/>
          </p:cNvSpPr>
          <p:nvPr/>
        </p:nvSpPr>
        <p:spPr bwMode="auto">
          <a:xfrm>
            <a:off x="93663" y="66675"/>
            <a:ext cx="3127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ISA relationship set</a:t>
            </a:r>
          </a:p>
        </p:txBody>
      </p:sp>
      <p:sp>
        <p:nvSpPr>
          <p:cNvPr id="40994" name="Rectangle 2">
            <a:extLst>
              <a:ext uri="{FF2B5EF4-FFF2-40B4-BE49-F238E27FC236}">
                <a16:creationId xmlns:a16="http://schemas.microsoft.com/office/drawing/2014/main" id="{CD701C7B-AF05-4AAA-85DB-AB19EC0EBABD}"/>
              </a:ext>
            </a:extLst>
          </p:cNvPr>
          <p:cNvSpPr>
            <a:spLocks noChangeArrowheads="1"/>
          </p:cNvSpPr>
          <p:nvPr/>
        </p:nvSpPr>
        <p:spPr bwMode="auto">
          <a:xfrm>
            <a:off x="476250" y="3851275"/>
            <a:ext cx="4432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pPr>
            <a:r>
              <a:rPr lang="en-US" altLang="en-US">
                <a:latin typeface="Comic Sans MS" panose="030F0702030302020204" pitchFamily="66" charset="0"/>
                <a:ea typeface="MS PGothic" panose="020B0600070205080204" pitchFamily="34" charset="-128"/>
              </a:rPr>
              <a:t>No overlap and no covering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9"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75C9EF64-6F29-4250-B74F-637203DF345B}"/>
              </a:ext>
            </a:extLst>
          </p:cNvPr>
          <p:cNvSpPr>
            <a:spLocks noChangeArrowheads="1"/>
          </p:cNvSpPr>
          <p:nvPr/>
        </p:nvSpPr>
        <p:spPr bwMode="auto">
          <a:xfrm>
            <a:off x="4111625" y="2816225"/>
            <a:ext cx="1465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Contract_Emps</a:t>
            </a:r>
          </a:p>
        </p:txBody>
      </p:sp>
      <p:sp>
        <p:nvSpPr>
          <p:cNvPr id="43011" name="Freeform 4">
            <a:extLst>
              <a:ext uri="{FF2B5EF4-FFF2-40B4-BE49-F238E27FC236}">
                <a16:creationId xmlns:a16="http://schemas.microsoft.com/office/drawing/2014/main" id="{F07C1A3A-9843-4C7A-A5EC-B995E096DD7C}"/>
              </a:ext>
            </a:extLst>
          </p:cNvPr>
          <p:cNvSpPr>
            <a:spLocks/>
          </p:cNvSpPr>
          <p:nvPr/>
        </p:nvSpPr>
        <p:spPr bwMode="auto">
          <a:xfrm>
            <a:off x="2106613" y="681038"/>
            <a:ext cx="1055687"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2" name="Freeform 5">
            <a:extLst>
              <a:ext uri="{FF2B5EF4-FFF2-40B4-BE49-F238E27FC236}">
                <a16:creationId xmlns:a16="http://schemas.microsoft.com/office/drawing/2014/main" id="{3B6C7C1C-1B2E-4702-AF2E-B1D4FF958121}"/>
              </a:ext>
            </a:extLst>
          </p:cNvPr>
          <p:cNvSpPr>
            <a:spLocks/>
          </p:cNvSpPr>
          <p:nvPr/>
        </p:nvSpPr>
        <p:spPr bwMode="auto">
          <a:xfrm>
            <a:off x="4043363" y="681038"/>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3" name="Freeform 6">
            <a:extLst>
              <a:ext uri="{FF2B5EF4-FFF2-40B4-BE49-F238E27FC236}">
                <a16:creationId xmlns:a16="http://schemas.microsoft.com/office/drawing/2014/main" id="{2EAC446B-1DD2-4FD9-9447-2B546F2A635D}"/>
              </a:ext>
            </a:extLst>
          </p:cNvPr>
          <p:cNvSpPr>
            <a:spLocks/>
          </p:cNvSpPr>
          <p:nvPr/>
        </p:nvSpPr>
        <p:spPr bwMode="auto">
          <a:xfrm>
            <a:off x="3057525" y="396875"/>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4" name="Freeform 7">
            <a:extLst>
              <a:ext uri="{FF2B5EF4-FFF2-40B4-BE49-F238E27FC236}">
                <a16:creationId xmlns:a16="http://schemas.microsoft.com/office/drawing/2014/main" id="{4CBB0987-1E6C-4DF2-AFA0-DC660260D65E}"/>
              </a:ext>
            </a:extLst>
          </p:cNvPr>
          <p:cNvSpPr>
            <a:spLocks/>
          </p:cNvSpPr>
          <p:nvPr/>
        </p:nvSpPr>
        <p:spPr bwMode="auto">
          <a:xfrm>
            <a:off x="3057525" y="1308100"/>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5" name="Rectangle 8">
            <a:extLst>
              <a:ext uri="{FF2B5EF4-FFF2-40B4-BE49-F238E27FC236}">
                <a16:creationId xmlns:a16="http://schemas.microsoft.com/office/drawing/2014/main" id="{C2EC34F0-F5B0-44B9-A981-F016F52DEE1E}"/>
              </a:ext>
            </a:extLst>
          </p:cNvPr>
          <p:cNvSpPr>
            <a:spLocks noChangeArrowheads="1"/>
          </p:cNvSpPr>
          <p:nvPr/>
        </p:nvSpPr>
        <p:spPr bwMode="auto">
          <a:xfrm>
            <a:off x="3276600" y="457200"/>
            <a:ext cx="6111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name</a:t>
            </a:r>
          </a:p>
        </p:txBody>
      </p:sp>
      <p:sp>
        <p:nvSpPr>
          <p:cNvPr id="43016" name="Rectangle 9">
            <a:extLst>
              <a:ext uri="{FF2B5EF4-FFF2-40B4-BE49-F238E27FC236}">
                <a16:creationId xmlns:a16="http://schemas.microsoft.com/office/drawing/2014/main" id="{80589114-F59F-4E65-898D-F255BB624D4A}"/>
              </a:ext>
            </a:extLst>
          </p:cNvPr>
          <p:cNvSpPr>
            <a:spLocks noChangeArrowheads="1"/>
          </p:cNvSpPr>
          <p:nvPr/>
        </p:nvSpPr>
        <p:spPr bwMode="auto">
          <a:xfrm>
            <a:off x="2355850" y="677863"/>
            <a:ext cx="449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u="sng">
                <a:solidFill>
                  <a:srgbClr val="000000"/>
                </a:solidFill>
                <a:latin typeface="Comic Sans MS" panose="030F0702030302020204" pitchFamily="66" charset="0"/>
                <a:ea typeface="MS PGothic" panose="020B0600070205080204" pitchFamily="34" charset="-128"/>
              </a:rPr>
              <a:t>ssn</a:t>
            </a:r>
          </a:p>
        </p:txBody>
      </p:sp>
      <p:sp>
        <p:nvSpPr>
          <p:cNvPr id="43017" name="Rectangle 10">
            <a:extLst>
              <a:ext uri="{FF2B5EF4-FFF2-40B4-BE49-F238E27FC236}">
                <a16:creationId xmlns:a16="http://schemas.microsoft.com/office/drawing/2014/main" id="{49B3C985-2E36-4C7C-86B5-4136BE209816}"/>
              </a:ext>
            </a:extLst>
          </p:cNvPr>
          <p:cNvSpPr>
            <a:spLocks noChangeArrowheads="1"/>
          </p:cNvSpPr>
          <p:nvPr/>
        </p:nvSpPr>
        <p:spPr bwMode="auto">
          <a:xfrm>
            <a:off x="3121025" y="1368425"/>
            <a:ext cx="10541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Employees</a:t>
            </a:r>
          </a:p>
        </p:txBody>
      </p:sp>
      <p:sp>
        <p:nvSpPr>
          <p:cNvPr id="43018" name="Rectangle 11">
            <a:extLst>
              <a:ext uri="{FF2B5EF4-FFF2-40B4-BE49-F238E27FC236}">
                <a16:creationId xmlns:a16="http://schemas.microsoft.com/office/drawing/2014/main" id="{A330C204-B315-4994-81C9-0104475DF6A3}"/>
              </a:ext>
            </a:extLst>
          </p:cNvPr>
          <p:cNvSpPr>
            <a:spLocks noChangeArrowheads="1"/>
          </p:cNvSpPr>
          <p:nvPr/>
        </p:nvSpPr>
        <p:spPr bwMode="auto">
          <a:xfrm>
            <a:off x="4341813" y="688975"/>
            <a:ext cx="4079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lot</a:t>
            </a:r>
          </a:p>
        </p:txBody>
      </p:sp>
      <p:sp>
        <p:nvSpPr>
          <p:cNvPr id="43019" name="Line 12">
            <a:extLst>
              <a:ext uri="{FF2B5EF4-FFF2-40B4-BE49-F238E27FC236}">
                <a16:creationId xmlns:a16="http://schemas.microsoft.com/office/drawing/2014/main" id="{837E495E-3D25-49EC-9930-37CA5413E970}"/>
              </a:ext>
            </a:extLst>
          </p:cNvPr>
          <p:cNvSpPr>
            <a:spLocks noChangeShapeType="1"/>
          </p:cNvSpPr>
          <p:nvPr/>
        </p:nvSpPr>
        <p:spPr bwMode="auto">
          <a:xfrm>
            <a:off x="2625725" y="1062038"/>
            <a:ext cx="644525" cy="2444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Line 13">
            <a:extLst>
              <a:ext uri="{FF2B5EF4-FFF2-40B4-BE49-F238E27FC236}">
                <a16:creationId xmlns:a16="http://schemas.microsoft.com/office/drawing/2014/main" id="{39CCF446-F2BA-424F-B686-E761318B145A}"/>
              </a:ext>
            </a:extLst>
          </p:cNvPr>
          <p:cNvSpPr>
            <a:spLocks noChangeShapeType="1"/>
          </p:cNvSpPr>
          <p:nvPr/>
        </p:nvSpPr>
        <p:spPr bwMode="auto">
          <a:xfrm>
            <a:off x="3671888" y="804863"/>
            <a:ext cx="0" cy="501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Line 14">
            <a:extLst>
              <a:ext uri="{FF2B5EF4-FFF2-40B4-BE49-F238E27FC236}">
                <a16:creationId xmlns:a16="http://schemas.microsoft.com/office/drawing/2014/main" id="{DFD1066E-561E-42CB-B891-0FBE5D08FFA9}"/>
              </a:ext>
            </a:extLst>
          </p:cNvPr>
          <p:cNvSpPr>
            <a:spLocks noChangeShapeType="1"/>
          </p:cNvSpPr>
          <p:nvPr/>
        </p:nvSpPr>
        <p:spPr bwMode="auto">
          <a:xfrm flipH="1">
            <a:off x="3892550" y="1095375"/>
            <a:ext cx="703263" cy="21113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2" name="Freeform 15">
            <a:extLst>
              <a:ext uri="{FF2B5EF4-FFF2-40B4-BE49-F238E27FC236}">
                <a16:creationId xmlns:a16="http://schemas.microsoft.com/office/drawing/2014/main" id="{349152C2-642A-4C3B-A1EA-E7941EFAD3B2}"/>
              </a:ext>
            </a:extLst>
          </p:cNvPr>
          <p:cNvSpPr>
            <a:spLocks/>
          </p:cNvSpPr>
          <p:nvPr/>
        </p:nvSpPr>
        <p:spPr bwMode="auto">
          <a:xfrm>
            <a:off x="377825" y="1749425"/>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3" name="Rectangle 16">
            <a:extLst>
              <a:ext uri="{FF2B5EF4-FFF2-40B4-BE49-F238E27FC236}">
                <a16:creationId xmlns:a16="http://schemas.microsoft.com/office/drawing/2014/main" id="{75951727-F614-4473-840D-9B5BE3C124DE}"/>
              </a:ext>
            </a:extLst>
          </p:cNvPr>
          <p:cNvSpPr>
            <a:spLocks noChangeArrowheads="1"/>
          </p:cNvSpPr>
          <p:nvPr/>
        </p:nvSpPr>
        <p:spPr bwMode="auto">
          <a:xfrm>
            <a:off x="454025" y="1825625"/>
            <a:ext cx="13160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hourly_wages</a:t>
            </a:r>
          </a:p>
        </p:txBody>
      </p:sp>
      <p:sp>
        <p:nvSpPr>
          <p:cNvPr id="43024" name="Line 17">
            <a:extLst>
              <a:ext uri="{FF2B5EF4-FFF2-40B4-BE49-F238E27FC236}">
                <a16:creationId xmlns:a16="http://schemas.microsoft.com/office/drawing/2014/main" id="{864D769E-38B0-4A1D-8282-64AA3E1439A2}"/>
              </a:ext>
            </a:extLst>
          </p:cNvPr>
          <p:cNvSpPr>
            <a:spLocks noChangeShapeType="1"/>
          </p:cNvSpPr>
          <p:nvPr/>
        </p:nvSpPr>
        <p:spPr bwMode="auto">
          <a:xfrm>
            <a:off x="1509713" y="2227263"/>
            <a:ext cx="620712" cy="5127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5" name="Freeform 18">
            <a:extLst>
              <a:ext uri="{FF2B5EF4-FFF2-40B4-BE49-F238E27FC236}">
                <a16:creationId xmlns:a16="http://schemas.microsoft.com/office/drawing/2014/main" id="{A41A42BF-54B4-41F4-81BC-38CCA92928F7}"/>
              </a:ext>
            </a:extLst>
          </p:cNvPr>
          <p:cNvSpPr>
            <a:spLocks/>
          </p:cNvSpPr>
          <p:nvPr/>
        </p:nvSpPr>
        <p:spPr bwMode="auto">
          <a:xfrm>
            <a:off x="4645025" y="2090738"/>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6" name="Freeform 19">
            <a:extLst>
              <a:ext uri="{FF2B5EF4-FFF2-40B4-BE49-F238E27FC236}">
                <a16:creationId xmlns:a16="http://schemas.microsoft.com/office/drawing/2014/main" id="{72B99B7F-3AED-49BE-B53E-A97353FC7449}"/>
              </a:ext>
            </a:extLst>
          </p:cNvPr>
          <p:cNvSpPr>
            <a:spLocks/>
          </p:cNvSpPr>
          <p:nvPr/>
        </p:nvSpPr>
        <p:spPr bwMode="auto">
          <a:xfrm>
            <a:off x="1905000" y="1752600"/>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7" name="Freeform 20">
            <a:extLst>
              <a:ext uri="{FF2B5EF4-FFF2-40B4-BE49-F238E27FC236}">
                <a16:creationId xmlns:a16="http://schemas.microsoft.com/office/drawing/2014/main" id="{D57124F7-ED32-4051-B946-1C33D72D6467}"/>
              </a:ext>
            </a:extLst>
          </p:cNvPr>
          <p:cNvSpPr>
            <a:spLocks/>
          </p:cNvSpPr>
          <p:nvPr/>
        </p:nvSpPr>
        <p:spPr bwMode="auto">
          <a:xfrm>
            <a:off x="1690688" y="2740025"/>
            <a:ext cx="1284287"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8" name="Freeform 21">
            <a:extLst>
              <a:ext uri="{FF2B5EF4-FFF2-40B4-BE49-F238E27FC236}">
                <a16:creationId xmlns:a16="http://schemas.microsoft.com/office/drawing/2014/main" id="{EA91CFD6-FBC1-4745-83CF-854EC78F8B60}"/>
              </a:ext>
            </a:extLst>
          </p:cNvPr>
          <p:cNvSpPr>
            <a:spLocks/>
          </p:cNvSpPr>
          <p:nvPr/>
        </p:nvSpPr>
        <p:spPr bwMode="auto">
          <a:xfrm>
            <a:off x="4111625" y="2740025"/>
            <a:ext cx="1446213"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9" name="Freeform 22">
            <a:extLst>
              <a:ext uri="{FF2B5EF4-FFF2-40B4-BE49-F238E27FC236}">
                <a16:creationId xmlns:a16="http://schemas.microsoft.com/office/drawing/2014/main" id="{4D33B303-ADBD-4231-8856-AC94776BA44D}"/>
              </a:ext>
            </a:extLst>
          </p:cNvPr>
          <p:cNvSpPr>
            <a:spLocks/>
          </p:cNvSpPr>
          <p:nvPr/>
        </p:nvSpPr>
        <p:spPr bwMode="auto">
          <a:xfrm>
            <a:off x="3273425" y="1978025"/>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0" name="Rectangle 23">
            <a:extLst>
              <a:ext uri="{FF2B5EF4-FFF2-40B4-BE49-F238E27FC236}">
                <a16:creationId xmlns:a16="http://schemas.microsoft.com/office/drawing/2014/main" id="{7CF52C11-76EF-4CFB-AEBE-B445C2109FAC}"/>
              </a:ext>
            </a:extLst>
          </p:cNvPr>
          <p:cNvSpPr>
            <a:spLocks noChangeArrowheads="1"/>
          </p:cNvSpPr>
          <p:nvPr/>
        </p:nvSpPr>
        <p:spPr bwMode="auto">
          <a:xfrm>
            <a:off x="3425825" y="2130425"/>
            <a:ext cx="4778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chemeClr val="accent2"/>
                </a:solidFill>
                <a:latin typeface="Arial" panose="020B0604020202020204" pitchFamily="34" charset="0"/>
                <a:ea typeface="MS PGothic" panose="020B0600070205080204" pitchFamily="34" charset="-128"/>
              </a:rPr>
              <a:t>ISA</a:t>
            </a:r>
          </a:p>
        </p:txBody>
      </p:sp>
      <p:sp>
        <p:nvSpPr>
          <p:cNvPr id="43031" name="Rectangle 24">
            <a:extLst>
              <a:ext uri="{FF2B5EF4-FFF2-40B4-BE49-F238E27FC236}">
                <a16:creationId xmlns:a16="http://schemas.microsoft.com/office/drawing/2014/main" id="{38C095F0-3004-4909-9BCC-66643B5ECA0B}"/>
              </a:ext>
            </a:extLst>
          </p:cNvPr>
          <p:cNvSpPr>
            <a:spLocks noChangeArrowheads="1"/>
          </p:cNvSpPr>
          <p:nvPr/>
        </p:nvSpPr>
        <p:spPr bwMode="auto">
          <a:xfrm>
            <a:off x="1673225" y="2822575"/>
            <a:ext cx="12795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Hourly_Emps</a:t>
            </a:r>
          </a:p>
        </p:txBody>
      </p:sp>
      <p:sp>
        <p:nvSpPr>
          <p:cNvPr id="43032" name="Rectangle 25">
            <a:extLst>
              <a:ext uri="{FF2B5EF4-FFF2-40B4-BE49-F238E27FC236}">
                <a16:creationId xmlns:a16="http://schemas.microsoft.com/office/drawing/2014/main" id="{382E8AAE-CCB2-48AB-97DA-EE35AAA60337}"/>
              </a:ext>
            </a:extLst>
          </p:cNvPr>
          <p:cNvSpPr>
            <a:spLocks noChangeArrowheads="1"/>
          </p:cNvSpPr>
          <p:nvPr/>
        </p:nvSpPr>
        <p:spPr bwMode="auto">
          <a:xfrm>
            <a:off x="4621213" y="2162175"/>
            <a:ext cx="10588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contractid</a:t>
            </a:r>
          </a:p>
        </p:txBody>
      </p:sp>
      <p:sp>
        <p:nvSpPr>
          <p:cNvPr id="43033" name="Rectangle 26">
            <a:extLst>
              <a:ext uri="{FF2B5EF4-FFF2-40B4-BE49-F238E27FC236}">
                <a16:creationId xmlns:a16="http://schemas.microsoft.com/office/drawing/2014/main" id="{F51DBEC6-6E33-47DF-8D4B-E8A7CFB1AFFB}"/>
              </a:ext>
            </a:extLst>
          </p:cNvPr>
          <p:cNvSpPr>
            <a:spLocks noChangeArrowheads="1"/>
          </p:cNvSpPr>
          <p:nvPr/>
        </p:nvSpPr>
        <p:spPr bwMode="auto">
          <a:xfrm>
            <a:off x="1978025" y="1825625"/>
            <a:ext cx="1355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hours_worked</a:t>
            </a:r>
          </a:p>
        </p:txBody>
      </p:sp>
      <p:sp>
        <p:nvSpPr>
          <p:cNvPr id="43034" name="Line 27">
            <a:extLst>
              <a:ext uri="{FF2B5EF4-FFF2-40B4-BE49-F238E27FC236}">
                <a16:creationId xmlns:a16="http://schemas.microsoft.com/office/drawing/2014/main" id="{39F90693-9B39-4F35-AF0D-7FF04E1748A9}"/>
              </a:ext>
            </a:extLst>
          </p:cNvPr>
          <p:cNvSpPr>
            <a:spLocks noChangeShapeType="1"/>
          </p:cNvSpPr>
          <p:nvPr/>
        </p:nvSpPr>
        <p:spPr bwMode="auto">
          <a:xfrm flipH="1">
            <a:off x="2511425" y="2435225"/>
            <a:ext cx="762000" cy="3048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Line 28">
            <a:extLst>
              <a:ext uri="{FF2B5EF4-FFF2-40B4-BE49-F238E27FC236}">
                <a16:creationId xmlns:a16="http://schemas.microsoft.com/office/drawing/2014/main" id="{FD576F5D-EFB2-401A-8472-DDA5B6E95C17}"/>
              </a:ext>
            </a:extLst>
          </p:cNvPr>
          <p:cNvSpPr>
            <a:spLocks noChangeShapeType="1"/>
          </p:cNvSpPr>
          <p:nvPr/>
        </p:nvSpPr>
        <p:spPr bwMode="auto">
          <a:xfrm>
            <a:off x="3959225" y="2435225"/>
            <a:ext cx="762000" cy="3048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6" name="Line 29">
            <a:extLst>
              <a:ext uri="{FF2B5EF4-FFF2-40B4-BE49-F238E27FC236}">
                <a16:creationId xmlns:a16="http://schemas.microsoft.com/office/drawing/2014/main" id="{639C5F59-DA8E-4113-867D-647CF02E46CB}"/>
              </a:ext>
            </a:extLst>
          </p:cNvPr>
          <p:cNvSpPr>
            <a:spLocks noChangeShapeType="1"/>
          </p:cNvSpPr>
          <p:nvPr/>
        </p:nvSpPr>
        <p:spPr bwMode="auto">
          <a:xfrm>
            <a:off x="4919663" y="2511425"/>
            <a:ext cx="0" cy="2286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7" name="Line 30">
            <a:extLst>
              <a:ext uri="{FF2B5EF4-FFF2-40B4-BE49-F238E27FC236}">
                <a16:creationId xmlns:a16="http://schemas.microsoft.com/office/drawing/2014/main" id="{A107110D-532A-4C26-90AE-A43E309D624B}"/>
              </a:ext>
            </a:extLst>
          </p:cNvPr>
          <p:cNvSpPr>
            <a:spLocks noChangeShapeType="1"/>
          </p:cNvSpPr>
          <p:nvPr/>
        </p:nvSpPr>
        <p:spPr bwMode="auto">
          <a:xfrm flipH="1">
            <a:off x="2282825" y="2206625"/>
            <a:ext cx="228600" cy="5334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8" name="Line 33">
            <a:extLst>
              <a:ext uri="{FF2B5EF4-FFF2-40B4-BE49-F238E27FC236}">
                <a16:creationId xmlns:a16="http://schemas.microsoft.com/office/drawing/2014/main" id="{21BFBD7E-2DC6-4595-BDC5-E9BA0F81802A}"/>
              </a:ext>
            </a:extLst>
          </p:cNvPr>
          <p:cNvSpPr>
            <a:spLocks noChangeShapeType="1"/>
          </p:cNvSpPr>
          <p:nvPr/>
        </p:nvSpPr>
        <p:spPr bwMode="auto">
          <a:xfrm flipV="1">
            <a:off x="3654425" y="1749425"/>
            <a:ext cx="0" cy="317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3" name="Rectangle 30">
            <a:extLst>
              <a:ext uri="{FF2B5EF4-FFF2-40B4-BE49-F238E27FC236}">
                <a16:creationId xmlns:a16="http://schemas.microsoft.com/office/drawing/2014/main" id="{20B0BA3D-06FA-4143-BCC0-BCF96D1B197A}"/>
              </a:ext>
            </a:extLst>
          </p:cNvPr>
          <p:cNvSpPr>
            <a:spLocks noChangeArrowheads="1"/>
          </p:cNvSpPr>
          <p:nvPr/>
        </p:nvSpPr>
        <p:spPr bwMode="auto">
          <a:xfrm>
            <a:off x="93663" y="3886200"/>
            <a:ext cx="83216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marL="1200150" lvl="2" indent="-285750" eaLnBrk="1" hangingPunct="1">
              <a:lnSpc>
                <a:spcPct val="90000"/>
              </a:lnSpc>
              <a:buSzPct val="75000"/>
              <a:buFont typeface="Arial" panose="020B0604020202020204" pitchFamily="34" charset="0"/>
              <a:buChar char="•"/>
              <a:defRPr/>
            </a:pPr>
            <a:r>
              <a:rPr lang="en-US" altLang="en-US" dirty="0" err="1">
                <a:latin typeface="Comic Sans MS" panose="030F0702030302020204" pitchFamily="66" charset="0"/>
                <a:ea typeface="MS PGothic" panose="020B0600070205080204" pitchFamily="34" charset="-128"/>
              </a:rPr>
              <a:t>Hourly_Emps</a:t>
            </a:r>
            <a:r>
              <a:rPr lang="en-US" altLang="en-US" dirty="0">
                <a:latin typeface="Comic Sans MS" panose="030F0702030302020204" pitchFamily="66" charset="0"/>
                <a:ea typeface="MS PGothic" panose="020B0600070205080204" pitchFamily="34" charset="-128"/>
              </a:rPr>
              <a:t>(</a:t>
            </a:r>
            <a:r>
              <a:rPr lang="en-US" altLang="en-US" u="sng"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name, lot,</a:t>
            </a:r>
            <a:r>
              <a:rPr lang="en-US" altLang="en-US" i="1" dirty="0">
                <a:latin typeface="Comic Sans MS" panose="030F0702030302020204" pitchFamily="66" charset="0"/>
                <a:ea typeface="MS PGothic" panose="020B0600070205080204" pitchFamily="34" charset="-128"/>
              </a:rPr>
              <a:t> </a:t>
            </a:r>
            <a:r>
              <a:rPr lang="en-US" altLang="en-US" i="1" dirty="0" err="1">
                <a:latin typeface="Comic Sans MS" panose="030F0702030302020204" pitchFamily="66" charset="0"/>
                <a:ea typeface="MS PGothic" panose="020B0600070205080204" pitchFamily="34" charset="-128"/>
              </a:rPr>
              <a:t>hourly_wages</a:t>
            </a:r>
            <a:r>
              <a:rPr lang="en-US" altLang="en-US" dirty="0">
                <a:latin typeface="Comic Sans MS" panose="030F0702030302020204" pitchFamily="66" charset="0"/>
                <a:ea typeface="MS PGothic" panose="020B0600070205080204" pitchFamily="34" charset="-128"/>
              </a:rPr>
              <a:t>, </a:t>
            </a:r>
            <a:r>
              <a:rPr lang="en-US" altLang="en-US" i="1" dirty="0" err="1">
                <a:latin typeface="Comic Sans MS" panose="030F0702030302020204" pitchFamily="66" charset="0"/>
                <a:ea typeface="MS PGothic" panose="020B0600070205080204" pitchFamily="34" charset="-128"/>
              </a:rPr>
              <a:t>hours_worked</a:t>
            </a:r>
            <a:r>
              <a:rPr lang="en-US" altLang="en-US" dirty="0">
                <a:latin typeface="Comic Sans MS" panose="030F0702030302020204" pitchFamily="66" charset="0"/>
                <a:ea typeface="MS PGothic" panose="020B0600070205080204" pitchFamily="34" charset="-128"/>
              </a:rPr>
              <a:t>, PRIMARY KEY(</a:t>
            </a:r>
            <a:r>
              <a:rPr lang="en-US" altLang="en-US"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a:t>
            </a:r>
          </a:p>
          <a:p>
            <a:pPr marL="1200150" lvl="2" indent="-285750" eaLnBrk="1" hangingPunct="1">
              <a:lnSpc>
                <a:spcPct val="90000"/>
              </a:lnSpc>
              <a:buSzPct val="75000"/>
              <a:buFont typeface="Arial" panose="020B0604020202020204" pitchFamily="34" charset="0"/>
              <a:buChar char="•"/>
              <a:defRPr/>
            </a:pPr>
            <a:r>
              <a:rPr lang="en-US" altLang="en-US" dirty="0" err="1">
                <a:latin typeface="Comic Sans MS" panose="030F0702030302020204" pitchFamily="66" charset="0"/>
                <a:ea typeface="MS PGothic" panose="020B0600070205080204" pitchFamily="34" charset="-128"/>
              </a:rPr>
              <a:t>Contract_Emps</a:t>
            </a:r>
            <a:r>
              <a:rPr lang="en-US" altLang="en-US" dirty="0">
                <a:latin typeface="Comic Sans MS" panose="030F0702030302020204" pitchFamily="66" charset="0"/>
                <a:ea typeface="MS PGothic" panose="020B0600070205080204" pitchFamily="34" charset="-128"/>
              </a:rPr>
              <a:t>(</a:t>
            </a:r>
            <a:r>
              <a:rPr lang="en-US" altLang="en-US" u="sng"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name, lot,</a:t>
            </a:r>
            <a:r>
              <a:rPr lang="en-US" altLang="en-US" i="1" dirty="0">
                <a:latin typeface="Comic Sans MS" panose="030F0702030302020204" pitchFamily="66" charset="0"/>
                <a:ea typeface="MS PGothic" panose="020B0600070205080204" pitchFamily="34" charset="-128"/>
              </a:rPr>
              <a:t> </a:t>
            </a:r>
            <a:r>
              <a:rPr lang="en-US" altLang="en-US" dirty="0" err="1">
                <a:latin typeface="Comic Sans MS" panose="030F0702030302020204" pitchFamily="66" charset="0"/>
                <a:ea typeface="MS PGothic" panose="020B0600070205080204" pitchFamily="34" charset="-128"/>
              </a:rPr>
              <a:t>contractid</a:t>
            </a:r>
            <a:r>
              <a:rPr lang="en-US" altLang="en-US" dirty="0">
                <a:latin typeface="Comic Sans MS" panose="030F0702030302020204" pitchFamily="66" charset="0"/>
                <a:ea typeface="MS PGothic" panose="020B0600070205080204" pitchFamily="34" charset="-128"/>
              </a:rPr>
              <a:t>, PRIMARY KEY(</a:t>
            </a:r>
            <a:r>
              <a:rPr lang="en-US" altLang="en-US"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a:t>
            </a:r>
          </a:p>
          <a:p>
            <a:pPr lvl="2" eaLnBrk="1" hangingPunct="1">
              <a:lnSpc>
                <a:spcPct val="90000"/>
              </a:lnSpc>
              <a:buSzPct val="75000"/>
              <a:defRPr/>
            </a:pPr>
            <a:r>
              <a:rPr lang="en-US" altLang="en-US" dirty="0">
                <a:latin typeface="Comic Sans MS" panose="030F0702030302020204" pitchFamily="66" charset="0"/>
                <a:ea typeface="MS PGothic" panose="020B0600070205080204" pitchFamily="34" charset="-128"/>
              </a:rPr>
              <a:t>No overlapping constraint must be enforced using a database trigger.</a:t>
            </a:r>
          </a:p>
          <a:p>
            <a:pPr lvl="2" eaLnBrk="1" hangingPunct="1">
              <a:lnSpc>
                <a:spcPct val="90000"/>
              </a:lnSpc>
              <a:buSzPct val="75000"/>
              <a:defRPr/>
            </a:pPr>
            <a:endParaRPr lang="en-US" altLang="en-US" dirty="0">
              <a:latin typeface="Comic Sans MS" panose="030F0702030302020204" pitchFamily="66" charset="0"/>
              <a:ea typeface="MS PGothic" panose="020B0600070205080204" pitchFamily="34" charset="-128"/>
            </a:endParaRPr>
          </a:p>
          <a:p>
            <a:pPr lvl="2" eaLnBrk="1" hangingPunct="1">
              <a:lnSpc>
                <a:spcPct val="90000"/>
              </a:lnSpc>
              <a:defRPr/>
            </a:pPr>
            <a:r>
              <a:rPr lang="en-US" altLang="en-US" sz="2000" b="1" dirty="0">
                <a:solidFill>
                  <a:srgbClr val="FF0000"/>
                </a:solidFill>
                <a:latin typeface="Comic Sans MS" panose="030F0702030302020204" pitchFamily="66" charset="0"/>
                <a:ea typeface="MS PGothic" panose="020B0600070205080204" pitchFamily="34" charset="-128"/>
              </a:rPr>
              <a:t>Limitation: </a:t>
            </a:r>
            <a:r>
              <a:rPr lang="en-US" altLang="en-US" dirty="0">
                <a:latin typeface="Comic Sans MS" panose="030F0702030302020204" pitchFamily="66" charset="0"/>
                <a:ea typeface="MS PGothic" panose="020B0600070205080204" pitchFamily="34" charset="-128"/>
              </a:rPr>
              <a:t>No other types of employees allowed; enforcing covering constraints by design</a:t>
            </a:r>
            <a:endParaRPr lang="en-US" altLang="en-US" u="sng" dirty="0">
              <a:latin typeface="Comic Sans MS" panose="030F0702030302020204" pitchFamily="66" charset="0"/>
              <a:ea typeface="MS PGothic" panose="020B0600070205080204" pitchFamily="34" charset="-128"/>
            </a:endParaRPr>
          </a:p>
          <a:p>
            <a:pPr lvl="2" eaLnBrk="1" hangingPunct="1">
              <a:lnSpc>
                <a:spcPct val="90000"/>
              </a:lnSpc>
              <a:defRPr/>
            </a:pPr>
            <a:endParaRPr lang="en-US" altLang="en-US" dirty="0">
              <a:latin typeface="Comic Sans MS" panose="030F0702030302020204" pitchFamily="66" charset="0"/>
              <a:ea typeface="MS PGothic" panose="020B0600070205080204" pitchFamily="34" charset="-128"/>
            </a:endParaRPr>
          </a:p>
          <a:p>
            <a:pPr lvl="2" eaLnBrk="1" hangingPunct="1">
              <a:lnSpc>
                <a:spcPct val="90000"/>
              </a:lnSpc>
              <a:defRPr/>
            </a:pPr>
            <a:r>
              <a:rPr lang="en-US" altLang="en-US" dirty="0">
                <a:latin typeface="Comic Sans MS" panose="030F0702030302020204" pitchFamily="66" charset="0"/>
                <a:ea typeface="MS PGothic" panose="020B0600070205080204" pitchFamily="34" charset="-128"/>
              </a:rPr>
              <a:t>If an employee is both hourly and </a:t>
            </a:r>
            <a:r>
              <a:rPr lang="en-US" altLang="en-US" dirty="0" err="1">
                <a:latin typeface="Comic Sans MS" panose="030F0702030302020204" pitchFamily="66" charset="0"/>
                <a:ea typeface="MS PGothic" panose="020B0600070205080204" pitchFamily="34" charset="-128"/>
              </a:rPr>
              <a:t>contract_emps</a:t>
            </a:r>
            <a:r>
              <a:rPr lang="en-US" altLang="en-US" dirty="0">
                <a:latin typeface="Comic Sans MS" panose="030F0702030302020204" pitchFamily="66" charset="0"/>
                <a:ea typeface="MS PGothic" panose="020B0600070205080204" pitchFamily="34" charset="-128"/>
              </a:rPr>
              <a:t>, name and lot are stored twice </a:t>
            </a:r>
            <a:r>
              <a:rPr lang="en-US" altLang="en-US" dirty="0">
                <a:latin typeface="Comic Sans MS" panose="030F0702030302020204" pitchFamily="66" charset="0"/>
                <a:ea typeface="MS PGothic" panose="020B0600070205080204" pitchFamily="34" charset="-128"/>
                <a:sym typeface="Wingdings" panose="05000000000000000000" pitchFamily="2" charset="2"/>
              </a:rPr>
              <a:t> </a:t>
            </a:r>
            <a:r>
              <a:rPr lang="en-US" altLang="en-US" b="1" dirty="0">
                <a:solidFill>
                  <a:srgbClr val="FF0000"/>
                </a:solidFill>
                <a:latin typeface="Comic Sans MS" panose="030F0702030302020204" pitchFamily="66" charset="0"/>
                <a:ea typeface="MS PGothic" panose="020B0600070205080204" pitchFamily="34" charset="-128"/>
                <a:sym typeface="Wingdings" panose="05000000000000000000" pitchFamily="2" charset="2"/>
              </a:rPr>
              <a:t>redundancy</a:t>
            </a:r>
            <a:endParaRPr lang="en-US" altLang="en-US" b="1" dirty="0">
              <a:solidFill>
                <a:srgbClr val="FF0000"/>
              </a:solidFill>
              <a:latin typeface="Comic Sans MS" panose="030F0702030302020204" pitchFamily="66" charset="0"/>
              <a:ea typeface="MS PGothic" panose="020B0600070205080204" pitchFamily="34" charset="-128"/>
            </a:endParaRPr>
          </a:p>
        </p:txBody>
      </p:sp>
      <p:sp>
        <p:nvSpPr>
          <p:cNvPr id="43040" name="Rectangle 31">
            <a:extLst>
              <a:ext uri="{FF2B5EF4-FFF2-40B4-BE49-F238E27FC236}">
                <a16:creationId xmlns:a16="http://schemas.microsoft.com/office/drawing/2014/main" id="{83A6FF7C-71BE-4FB5-8281-53520C90BF1E}"/>
              </a:ext>
            </a:extLst>
          </p:cNvPr>
          <p:cNvSpPr>
            <a:spLocks noChangeArrowheads="1"/>
          </p:cNvSpPr>
          <p:nvPr/>
        </p:nvSpPr>
        <p:spPr bwMode="auto">
          <a:xfrm>
            <a:off x="374650" y="3440113"/>
            <a:ext cx="3440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solidFill>
                  <a:schemeClr val="accent2"/>
                </a:solidFill>
                <a:latin typeface="Comic Sans MS" panose="030F0702030302020204" pitchFamily="66" charset="0"/>
                <a:ea typeface="MS PGothic" panose="020B0600070205080204" pitchFamily="34" charset="-128"/>
              </a:rPr>
              <a:t>Use only two relations </a:t>
            </a:r>
            <a:endParaRPr lang="en-US" altLang="en-US" sz="2400">
              <a:latin typeface="Comic Sans MS" panose="030F0702030302020204" pitchFamily="66" charset="0"/>
              <a:ea typeface="MS PGothic" panose="020B0600070205080204" pitchFamily="34" charset="-128"/>
            </a:endParaRPr>
          </a:p>
        </p:txBody>
      </p:sp>
      <p:sp>
        <p:nvSpPr>
          <p:cNvPr id="43041" name="TextBox 2">
            <a:extLst>
              <a:ext uri="{FF2B5EF4-FFF2-40B4-BE49-F238E27FC236}">
                <a16:creationId xmlns:a16="http://schemas.microsoft.com/office/drawing/2014/main" id="{B0B39440-C2B0-45E6-A5B4-6D31404BB86F}"/>
              </a:ext>
            </a:extLst>
          </p:cNvPr>
          <p:cNvSpPr txBox="1">
            <a:spLocks noChangeArrowheads="1"/>
          </p:cNvSpPr>
          <p:nvPr/>
        </p:nvSpPr>
        <p:spPr bwMode="auto">
          <a:xfrm>
            <a:off x="4398963" y="1466850"/>
            <a:ext cx="3665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Hourly_Emps and Contract_Emps cover Employees</a:t>
            </a:r>
          </a:p>
        </p:txBody>
      </p:sp>
      <p:sp>
        <p:nvSpPr>
          <p:cNvPr id="34" name="Rectangle 33">
            <a:extLst>
              <a:ext uri="{FF2B5EF4-FFF2-40B4-BE49-F238E27FC236}">
                <a16:creationId xmlns:a16="http://schemas.microsoft.com/office/drawing/2014/main" id="{69DD4429-245F-46FD-9169-6695AE165F18}"/>
              </a:ext>
            </a:extLst>
          </p:cNvPr>
          <p:cNvSpPr/>
          <p:nvPr/>
        </p:nvSpPr>
        <p:spPr>
          <a:xfrm>
            <a:off x="6496050" y="3475038"/>
            <a:ext cx="2287588" cy="285750"/>
          </a:xfrm>
          <a:prstGeom prst="rect">
            <a:avLst/>
          </a:prstGeom>
        </p:spPr>
        <p:txBody>
          <a:bodyPr>
            <a:spAutoFit/>
          </a:bodyPr>
          <a:lstStyle/>
          <a:p>
            <a:pPr eaLnBrk="1" fontAlgn="auto" hangingPunct="1">
              <a:lnSpc>
                <a:spcPct val="90000"/>
              </a:lnSpc>
              <a:spcBef>
                <a:spcPts val="0"/>
              </a:spcBef>
              <a:spcAft>
                <a:spcPts val="0"/>
              </a:spcAft>
              <a:defRPr/>
            </a:pPr>
            <a:r>
              <a:rPr lang="en-US" altLang="en-US" sz="1400" dirty="0">
                <a:solidFill>
                  <a:schemeClr val="accent2"/>
                </a:solidFill>
                <a:latin typeface="+mn-lt"/>
              </a:rPr>
              <a:t>Attribute types are omit!</a:t>
            </a:r>
            <a:endParaRPr lang="en-US" sz="16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a:extLst>
              <a:ext uri="{FF2B5EF4-FFF2-40B4-BE49-F238E27FC236}">
                <a16:creationId xmlns:a16="http://schemas.microsoft.com/office/drawing/2014/main" id="{C091FED7-2CEE-4C44-8590-8FFF8B3E0F5E}"/>
              </a:ext>
            </a:extLst>
          </p:cNvPr>
          <p:cNvGrpSpPr>
            <a:grpSpLocks/>
          </p:cNvGrpSpPr>
          <p:nvPr/>
        </p:nvGrpSpPr>
        <p:grpSpPr bwMode="auto">
          <a:xfrm>
            <a:off x="1960563" y="1495425"/>
            <a:ext cx="3009900" cy="2654300"/>
            <a:chOff x="4800600" y="98425"/>
            <a:chExt cx="3008313" cy="2654300"/>
          </a:xfrm>
        </p:grpSpPr>
        <p:grpSp>
          <p:nvGrpSpPr>
            <p:cNvPr id="44075" name="Group 2">
              <a:extLst>
                <a:ext uri="{FF2B5EF4-FFF2-40B4-BE49-F238E27FC236}">
                  <a16:creationId xmlns:a16="http://schemas.microsoft.com/office/drawing/2014/main" id="{2B00EEB8-02AD-41A9-B7D3-677211241C02}"/>
                </a:ext>
              </a:extLst>
            </p:cNvPr>
            <p:cNvGrpSpPr>
              <a:grpSpLocks/>
            </p:cNvGrpSpPr>
            <p:nvPr/>
          </p:nvGrpSpPr>
          <p:grpSpPr bwMode="auto">
            <a:xfrm>
              <a:off x="4800600" y="98425"/>
              <a:ext cx="3008313" cy="2282825"/>
              <a:chOff x="4800600" y="98425"/>
              <a:chExt cx="3008313" cy="2282825"/>
            </a:xfrm>
          </p:grpSpPr>
          <p:sp>
            <p:nvSpPr>
              <p:cNvPr id="44077" name="Freeform 13">
                <a:extLst>
                  <a:ext uri="{FF2B5EF4-FFF2-40B4-BE49-F238E27FC236}">
                    <a16:creationId xmlns:a16="http://schemas.microsoft.com/office/drawing/2014/main" id="{69FEC269-FABB-4F60-98FE-47B018322A90}"/>
                  </a:ext>
                </a:extLst>
              </p:cNvPr>
              <p:cNvSpPr>
                <a:spLocks/>
              </p:cNvSpPr>
              <p:nvPr/>
            </p:nvSpPr>
            <p:spPr bwMode="auto">
              <a:xfrm>
                <a:off x="6910388" y="1887538"/>
                <a:ext cx="898525" cy="382587"/>
              </a:xfrm>
              <a:custGeom>
                <a:avLst/>
                <a:gdLst>
                  <a:gd name="T0" fmla="*/ 2147483646 w 566"/>
                  <a:gd name="T1" fmla="*/ 2147483646 h 241"/>
                  <a:gd name="T2" fmla="*/ 2147483646 w 566"/>
                  <a:gd name="T3" fmla="*/ 2147483646 h 241"/>
                  <a:gd name="T4" fmla="*/ 2147483646 w 566"/>
                  <a:gd name="T5" fmla="*/ 2147483646 h 241"/>
                  <a:gd name="T6" fmla="*/ 2147483646 w 566"/>
                  <a:gd name="T7" fmla="*/ 2147483646 h 241"/>
                  <a:gd name="T8" fmla="*/ 2147483646 w 566"/>
                  <a:gd name="T9" fmla="*/ 2147483646 h 241"/>
                  <a:gd name="T10" fmla="*/ 2147483646 w 566"/>
                  <a:gd name="T11" fmla="*/ 2147483646 h 241"/>
                  <a:gd name="T12" fmla="*/ 2147483646 w 566"/>
                  <a:gd name="T13" fmla="*/ 2147483646 h 241"/>
                  <a:gd name="T14" fmla="*/ 2147483646 w 566"/>
                  <a:gd name="T15" fmla="*/ 2147483646 h 241"/>
                  <a:gd name="T16" fmla="*/ 2147483646 w 566"/>
                  <a:gd name="T17" fmla="*/ 2147483646 h 241"/>
                  <a:gd name="T18" fmla="*/ 2147483646 w 566"/>
                  <a:gd name="T19" fmla="*/ 2147483646 h 241"/>
                  <a:gd name="T20" fmla="*/ 2147483646 w 566"/>
                  <a:gd name="T21" fmla="*/ 2147483646 h 241"/>
                  <a:gd name="T22" fmla="*/ 2147483646 w 566"/>
                  <a:gd name="T23" fmla="*/ 2147483646 h 241"/>
                  <a:gd name="T24" fmla="*/ 2147483646 w 566"/>
                  <a:gd name="T25" fmla="*/ 2147483646 h 241"/>
                  <a:gd name="T26" fmla="*/ 2147483646 w 566"/>
                  <a:gd name="T27" fmla="*/ 2147483646 h 241"/>
                  <a:gd name="T28" fmla="*/ 2147483646 w 566"/>
                  <a:gd name="T29" fmla="*/ 2147483646 h 241"/>
                  <a:gd name="T30" fmla="*/ 2147483646 w 566"/>
                  <a:gd name="T31" fmla="*/ 2147483646 h 241"/>
                  <a:gd name="T32" fmla="*/ 2147483646 w 566"/>
                  <a:gd name="T33" fmla="*/ 2147483646 h 241"/>
                  <a:gd name="T34" fmla="*/ 2147483646 w 566"/>
                  <a:gd name="T35" fmla="*/ 2147483646 h 241"/>
                  <a:gd name="T36" fmla="*/ 2147483646 w 566"/>
                  <a:gd name="T37" fmla="*/ 2147483646 h 241"/>
                  <a:gd name="T38" fmla="*/ 2147483646 w 566"/>
                  <a:gd name="T39" fmla="*/ 2147483646 h 241"/>
                  <a:gd name="T40" fmla="*/ 2147483646 w 566"/>
                  <a:gd name="T41" fmla="*/ 2147483646 h 241"/>
                  <a:gd name="T42" fmla="*/ 2147483646 w 566"/>
                  <a:gd name="T43" fmla="*/ 2147483646 h 241"/>
                  <a:gd name="T44" fmla="*/ 2147483646 w 566"/>
                  <a:gd name="T45" fmla="*/ 2147483646 h 241"/>
                  <a:gd name="T46" fmla="*/ 2147483646 w 566"/>
                  <a:gd name="T47" fmla="*/ 2147483646 h 241"/>
                  <a:gd name="T48" fmla="*/ 2147483646 w 566"/>
                  <a:gd name="T49" fmla="*/ 2147483646 h 241"/>
                  <a:gd name="T50" fmla="*/ 2147483646 w 566"/>
                  <a:gd name="T51" fmla="*/ 2147483646 h 241"/>
                  <a:gd name="T52" fmla="*/ 2147483646 w 566"/>
                  <a:gd name="T53" fmla="*/ 2147483646 h 241"/>
                  <a:gd name="T54" fmla="*/ 2147483646 w 566"/>
                  <a:gd name="T55" fmla="*/ 2147483646 h 241"/>
                  <a:gd name="T56" fmla="*/ 2147483646 w 566"/>
                  <a:gd name="T57" fmla="*/ 2147483646 h 241"/>
                  <a:gd name="T58" fmla="*/ 2147483646 w 566"/>
                  <a:gd name="T59" fmla="*/ 2147483646 h 241"/>
                  <a:gd name="T60" fmla="*/ 2147483646 w 566"/>
                  <a:gd name="T61" fmla="*/ 2147483646 h 241"/>
                  <a:gd name="T62" fmla="*/ 2147483646 w 566"/>
                  <a:gd name="T63" fmla="*/ 2147483646 h 241"/>
                  <a:gd name="T64" fmla="*/ 2147483646 w 566"/>
                  <a:gd name="T65" fmla="*/ 2147483646 h 241"/>
                  <a:gd name="T66" fmla="*/ 2147483646 w 566"/>
                  <a:gd name="T67" fmla="*/ 2147483646 h 241"/>
                  <a:gd name="T68" fmla="*/ 2147483646 w 566"/>
                  <a:gd name="T69" fmla="*/ 2147483646 h 241"/>
                  <a:gd name="T70" fmla="*/ 2147483646 w 566"/>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78" name="Freeform 16">
                <a:extLst>
                  <a:ext uri="{FF2B5EF4-FFF2-40B4-BE49-F238E27FC236}">
                    <a16:creationId xmlns:a16="http://schemas.microsoft.com/office/drawing/2014/main" id="{F3B9E427-F8D3-40C3-B873-8EC013A76E7C}"/>
                  </a:ext>
                </a:extLst>
              </p:cNvPr>
              <p:cNvSpPr>
                <a:spLocks/>
              </p:cNvSpPr>
              <p:nvPr/>
            </p:nvSpPr>
            <p:spPr bwMode="auto">
              <a:xfrm>
                <a:off x="5434013" y="1754188"/>
                <a:ext cx="1276350" cy="627062"/>
              </a:xfrm>
              <a:custGeom>
                <a:avLst/>
                <a:gdLst>
                  <a:gd name="T0" fmla="*/ 0 w 804"/>
                  <a:gd name="T1" fmla="*/ 2147483646 h 395"/>
                  <a:gd name="T2" fmla="*/ 2147483646 w 804"/>
                  <a:gd name="T3" fmla="*/ 0 h 395"/>
                  <a:gd name="T4" fmla="*/ 2147483646 w 804"/>
                  <a:gd name="T5" fmla="*/ 2147483646 h 395"/>
                  <a:gd name="T6" fmla="*/ 2147483646 w 804"/>
                  <a:gd name="T7" fmla="*/ 2147483646 h 395"/>
                  <a:gd name="T8" fmla="*/ 0 w 804"/>
                  <a:gd name="T9" fmla="*/ 2147483646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79" name="Rectangle 24">
                <a:extLst>
                  <a:ext uri="{FF2B5EF4-FFF2-40B4-BE49-F238E27FC236}">
                    <a16:creationId xmlns:a16="http://schemas.microsoft.com/office/drawing/2014/main" id="{810B7A53-7124-429F-A53B-67C725A016EC}"/>
                  </a:ext>
                </a:extLst>
              </p:cNvPr>
              <p:cNvSpPr>
                <a:spLocks noChangeArrowheads="1"/>
              </p:cNvSpPr>
              <p:nvPr/>
            </p:nvSpPr>
            <p:spPr bwMode="auto">
              <a:xfrm>
                <a:off x="7042150" y="1908175"/>
                <a:ext cx="6111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until</a:t>
                </a:r>
              </a:p>
            </p:txBody>
          </p:sp>
          <p:grpSp>
            <p:nvGrpSpPr>
              <p:cNvPr id="44080" name="Group 28">
                <a:extLst>
                  <a:ext uri="{FF2B5EF4-FFF2-40B4-BE49-F238E27FC236}">
                    <a16:creationId xmlns:a16="http://schemas.microsoft.com/office/drawing/2014/main" id="{67DDA86D-0692-4955-9D6E-25502819511C}"/>
                  </a:ext>
                </a:extLst>
              </p:cNvPr>
              <p:cNvGrpSpPr>
                <a:grpSpLocks/>
              </p:cNvGrpSpPr>
              <p:nvPr/>
            </p:nvGrpSpPr>
            <p:grpSpPr bwMode="auto">
              <a:xfrm>
                <a:off x="5453063" y="982663"/>
                <a:ext cx="1333500" cy="403225"/>
                <a:chOff x="3435" y="619"/>
                <a:chExt cx="840" cy="254"/>
              </a:xfrm>
            </p:grpSpPr>
            <p:sp>
              <p:nvSpPr>
                <p:cNvPr id="44093" name="Freeform 29">
                  <a:extLst>
                    <a:ext uri="{FF2B5EF4-FFF2-40B4-BE49-F238E27FC236}">
                      <a16:creationId xmlns:a16="http://schemas.microsoft.com/office/drawing/2014/main" id="{9B3A54A6-E377-4F99-A500-1D62EFBCC2CC}"/>
                    </a:ext>
                  </a:extLst>
                </p:cNvPr>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4" name="Rectangle 30">
                  <a:extLst>
                    <a:ext uri="{FF2B5EF4-FFF2-40B4-BE49-F238E27FC236}">
                      <a16:creationId xmlns:a16="http://schemas.microsoft.com/office/drawing/2014/main" id="{111155E2-793A-42C7-B6BB-B0ED11A64F8E}"/>
                    </a:ext>
                  </a:extLst>
                </p:cNvPr>
                <p:cNvSpPr>
                  <a:spLocks noChangeArrowheads="1"/>
                </p:cNvSpPr>
                <p:nvPr/>
              </p:nvSpPr>
              <p:spPr bwMode="auto">
                <a:xfrm>
                  <a:off x="3471" y="619"/>
                  <a:ext cx="7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44081" name="Rectangle 31">
                <a:extLst>
                  <a:ext uri="{FF2B5EF4-FFF2-40B4-BE49-F238E27FC236}">
                    <a16:creationId xmlns:a16="http://schemas.microsoft.com/office/drawing/2014/main" id="{3F1D9FA6-5F4C-4B90-9A5D-0DC281CC988B}"/>
                  </a:ext>
                </a:extLst>
              </p:cNvPr>
              <p:cNvSpPr>
                <a:spLocks noChangeArrowheads="1"/>
              </p:cNvSpPr>
              <p:nvPr/>
            </p:nvSpPr>
            <p:spPr bwMode="auto">
              <a:xfrm>
                <a:off x="5546725" y="1874838"/>
                <a:ext cx="104941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Monitors</a:t>
                </a:r>
              </a:p>
            </p:txBody>
          </p:sp>
          <p:sp>
            <p:nvSpPr>
              <p:cNvPr id="44082" name="Line 40">
                <a:extLst>
                  <a:ext uri="{FF2B5EF4-FFF2-40B4-BE49-F238E27FC236}">
                    <a16:creationId xmlns:a16="http://schemas.microsoft.com/office/drawing/2014/main" id="{5234245C-F9E9-4D09-A693-BCC39FAC3F51}"/>
                  </a:ext>
                </a:extLst>
              </p:cNvPr>
              <p:cNvSpPr>
                <a:spLocks noChangeShapeType="1"/>
              </p:cNvSpPr>
              <p:nvPr/>
            </p:nvSpPr>
            <p:spPr bwMode="auto">
              <a:xfrm>
                <a:off x="6711950" y="2073275"/>
                <a:ext cx="20002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3" name="Line 41">
                <a:extLst>
                  <a:ext uri="{FF2B5EF4-FFF2-40B4-BE49-F238E27FC236}">
                    <a16:creationId xmlns:a16="http://schemas.microsoft.com/office/drawing/2014/main" id="{F6AC3497-AB3E-4964-816C-C47A5FD373A5}"/>
                  </a:ext>
                </a:extLst>
              </p:cNvPr>
              <p:cNvSpPr>
                <a:spLocks noChangeShapeType="1"/>
              </p:cNvSpPr>
              <p:nvPr/>
            </p:nvSpPr>
            <p:spPr bwMode="auto">
              <a:xfrm flipV="1">
                <a:off x="6062663" y="1381125"/>
                <a:ext cx="0" cy="3619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4" name="Freeform 42">
                <a:extLst>
                  <a:ext uri="{FF2B5EF4-FFF2-40B4-BE49-F238E27FC236}">
                    <a16:creationId xmlns:a16="http://schemas.microsoft.com/office/drawing/2014/main" id="{6EB814F7-21C8-4A8E-B67F-B49F79B408B8}"/>
                  </a:ext>
                </a:extLst>
              </p:cNvPr>
              <p:cNvSpPr>
                <a:spLocks/>
              </p:cNvSpPr>
              <p:nvPr/>
            </p:nvSpPr>
            <p:spPr bwMode="auto">
              <a:xfrm>
                <a:off x="644525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85" name="Freeform 43">
                <a:extLst>
                  <a:ext uri="{FF2B5EF4-FFF2-40B4-BE49-F238E27FC236}">
                    <a16:creationId xmlns:a16="http://schemas.microsoft.com/office/drawing/2014/main" id="{8964B3D8-EFAF-4A84-960D-0414487EC24B}"/>
                  </a:ext>
                </a:extLst>
              </p:cNvPr>
              <p:cNvSpPr>
                <a:spLocks/>
              </p:cNvSpPr>
              <p:nvPr/>
            </p:nvSpPr>
            <p:spPr bwMode="auto">
              <a:xfrm>
                <a:off x="480060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86" name="Freeform 44">
                <a:extLst>
                  <a:ext uri="{FF2B5EF4-FFF2-40B4-BE49-F238E27FC236}">
                    <a16:creationId xmlns:a16="http://schemas.microsoft.com/office/drawing/2014/main" id="{C5013E63-6142-496F-9F2F-7006542E878F}"/>
                  </a:ext>
                </a:extLst>
              </p:cNvPr>
              <p:cNvSpPr>
                <a:spLocks/>
              </p:cNvSpPr>
              <p:nvPr/>
            </p:nvSpPr>
            <p:spPr bwMode="auto">
              <a:xfrm>
                <a:off x="5605463" y="98425"/>
                <a:ext cx="896937"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87" name="Rectangle 45">
                <a:extLst>
                  <a:ext uri="{FF2B5EF4-FFF2-40B4-BE49-F238E27FC236}">
                    <a16:creationId xmlns:a16="http://schemas.microsoft.com/office/drawing/2014/main" id="{6EF7663A-DBE3-4811-88B4-CA84A931B0A8}"/>
                  </a:ext>
                </a:extLst>
              </p:cNvPr>
              <p:cNvSpPr>
                <a:spLocks noChangeArrowheads="1"/>
              </p:cNvSpPr>
              <p:nvPr/>
            </p:nvSpPr>
            <p:spPr bwMode="auto">
              <a:xfrm>
                <a:off x="6638925" y="377825"/>
                <a:ext cx="4302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44088" name="Rectangle 46">
                <a:extLst>
                  <a:ext uri="{FF2B5EF4-FFF2-40B4-BE49-F238E27FC236}">
                    <a16:creationId xmlns:a16="http://schemas.microsoft.com/office/drawing/2014/main" id="{A1F0852F-A351-4C82-A6A5-76C18AEE5E74}"/>
                  </a:ext>
                </a:extLst>
              </p:cNvPr>
              <p:cNvSpPr>
                <a:spLocks noChangeArrowheads="1"/>
              </p:cNvSpPr>
              <p:nvPr/>
            </p:nvSpPr>
            <p:spPr bwMode="auto">
              <a:xfrm>
                <a:off x="5732463" y="152400"/>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44089" name="Rectangle 47">
                <a:extLst>
                  <a:ext uri="{FF2B5EF4-FFF2-40B4-BE49-F238E27FC236}">
                    <a16:creationId xmlns:a16="http://schemas.microsoft.com/office/drawing/2014/main" id="{C18CED47-BA2C-4B1B-8B1E-EBD0B5B10EC3}"/>
                  </a:ext>
                </a:extLst>
              </p:cNvPr>
              <p:cNvSpPr>
                <a:spLocks noChangeArrowheads="1"/>
              </p:cNvSpPr>
              <p:nvPr/>
            </p:nvSpPr>
            <p:spPr bwMode="auto">
              <a:xfrm>
                <a:off x="4949825" y="368300"/>
                <a:ext cx="530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sp>
            <p:nvSpPr>
              <p:cNvPr id="44090" name="Line 48">
                <a:extLst>
                  <a:ext uri="{FF2B5EF4-FFF2-40B4-BE49-F238E27FC236}">
                    <a16:creationId xmlns:a16="http://schemas.microsoft.com/office/drawing/2014/main" id="{4146136E-7079-45C0-AE3C-CA51E6EE031A}"/>
                  </a:ext>
                </a:extLst>
              </p:cNvPr>
              <p:cNvSpPr>
                <a:spLocks noChangeShapeType="1"/>
              </p:cNvSpPr>
              <p:nvPr/>
            </p:nvSpPr>
            <p:spPr bwMode="auto">
              <a:xfrm>
                <a:off x="5248275" y="784225"/>
                <a:ext cx="552450" cy="20002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1" name="Line 49">
                <a:extLst>
                  <a:ext uri="{FF2B5EF4-FFF2-40B4-BE49-F238E27FC236}">
                    <a16:creationId xmlns:a16="http://schemas.microsoft.com/office/drawing/2014/main" id="{B43C4BE5-FC2F-461E-9C12-FB0F983A21BC}"/>
                  </a:ext>
                </a:extLst>
              </p:cNvPr>
              <p:cNvSpPr>
                <a:spLocks noChangeShapeType="1"/>
              </p:cNvSpPr>
              <p:nvPr/>
            </p:nvSpPr>
            <p:spPr bwMode="auto">
              <a:xfrm>
                <a:off x="6065838" y="479425"/>
                <a:ext cx="0" cy="4889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2" name="Line 50">
                <a:extLst>
                  <a:ext uri="{FF2B5EF4-FFF2-40B4-BE49-F238E27FC236}">
                    <a16:creationId xmlns:a16="http://schemas.microsoft.com/office/drawing/2014/main" id="{6C663A45-6B05-4251-B11C-2900D2133B0E}"/>
                  </a:ext>
                </a:extLst>
              </p:cNvPr>
              <p:cNvSpPr>
                <a:spLocks noChangeShapeType="1"/>
              </p:cNvSpPr>
              <p:nvPr/>
            </p:nvSpPr>
            <p:spPr bwMode="auto">
              <a:xfrm flipH="1">
                <a:off x="6364288" y="768350"/>
                <a:ext cx="530225"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76" name="Line 39">
              <a:extLst>
                <a:ext uri="{FF2B5EF4-FFF2-40B4-BE49-F238E27FC236}">
                  <a16:creationId xmlns:a16="http://schemas.microsoft.com/office/drawing/2014/main" id="{2B00C328-FCE8-4192-9525-B9FC24FF212C}"/>
                </a:ext>
              </a:extLst>
            </p:cNvPr>
            <p:cNvSpPr>
              <a:spLocks noChangeShapeType="1"/>
            </p:cNvSpPr>
            <p:nvPr/>
          </p:nvSpPr>
          <p:spPr bwMode="auto">
            <a:xfrm>
              <a:off x="6064250" y="2398713"/>
              <a:ext cx="0" cy="35401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35" name="Rectangle 32">
            <a:extLst>
              <a:ext uri="{FF2B5EF4-FFF2-40B4-BE49-F238E27FC236}">
                <a16:creationId xmlns:a16="http://schemas.microsoft.com/office/drawing/2014/main" id="{8F234684-33EE-4F39-B72B-B1D3FE7F609D}"/>
              </a:ext>
            </a:extLst>
          </p:cNvPr>
          <p:cNvSpPr>
            <a:spLocks noChangeArrowheads="1"/>
          </p:cNvSpPr>
          <p:nvPr/>
        </p:nvSpPr>
        <p:spPr bwMode="auto">
          <a:xfrm>
            <a:off x="481013" y="4168775"/>
            <a:ext cx="5781675" cy="1741488"/>
          </a:xfrm>
          <a:prstGeom prst="rect">
            <a:avLst/>
          </a:prstGeom>
          <a:noFill/>
          <a:ln w="25400">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grpSp>
        <p:nvGrpSpPr>
          <p:cNvPr id="44036" name="Group 5">
            <a:extLst>
              <a:ext uri="{FF2B5EF4-FFF2-40B4-BE49-F238E27FC236}">
                <a16:creationId xmlns:a16="http://schemas.microsoft.com/office/drawing/2014/main" id="{5AC87EC6-37B6-4D62-A1E7-18FCC40D71E2}"/>
              </a:ext>
            </a:extLst>
          </p:cNvPr>
          <p:cNvGrpSpPr>
            <a:grpSpLocks/>
          </p:cNvGrpSpPr>
          <p:nvPr/>
        </p:nvGrpSpPr>
        <p:grpSpPr bwMode="auto">
          <a:xfrm>
            <a:off x="547688" y="4292600"/>
            <a:ext cx="5673725" cy="1497013"/>
            <a:chOff x="3386138" y="2895600"/>
            <a:chExt cx="5675312" cy="1497013"/>
          </a:xfrm>
        </p:grpSpPr>
        <p:sp>
          <p:nvSpPr>
            <p:cNvPr id="44046" name="Freeform 7">
              <a:extLst>
                <a:ext uri="{FF2B5EF4-FFF2-40B4-BE49-F238E27FC236}">
                  <a16:creationId xmlns:a16="http://schemas.microsoft.com/office/drawing/2014/main" id="{B8EEB085-F9D2-422F-BE98-4E4A38698507}"/>
                </a:ext>
              </a:extLst>
            </p:cNvPr>
            <p:cNvSpPr>
              <a:spLocks/>
            </p:cNvSpPr>
            <p:nvPr/>
          </p:nvSpPr>
          <p:spPr bwMode="auto">
            <a:xfrm>
              <a:off x="6518275" y="3297238"/>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47" name="Freeform 8">
              <a:extLst>
                <a:ext uri="{FF2B5EF4-FFF2-40B4-BE49-F238E27FC236}">
                  <a16:creationId xmlns:a16="http://schemas.microsoft.com/office/drawing/2014/main" id="{1C1E4745-FC8D-41C7-9355-AD7872FC1BE4}"/>
                </a:ext>
              </a:extLst>
            </p:cNvPr>
            <p:cNvSpPr>
              <a:spLocks/>
            </p:cNvSpPr>
            <p:nvPr/>
          </p:nvSpPr>
          <p:spPr bwMode="auto">
            <a:xfrm>
              <a:off x="8164513"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48" name="Freeform 9">
              <a:extLst>
                <a:ext uri="{FF2B5EF4-FFF2-40B4-BE49-F238E27FC236}">
                  <a16:creationId xmlns:a16="http://schemas.microsoft.com/office/drawing/2014/main" id="{D45E5D21-4D71-4B90-ABB7-CD40C0D0CFBB}"/>
                </a:ext>
              </a:extLst>
            </p:cNvPr>
            <p:cNvSpPr>
              <a:spLocks/>
            </p:cNvSpPr>
            <p:nvPr/>
          </p:nvSpPr>
          <p:spPr bwMode="auto">
            <a:xfrm>
              <a:off x="4198938" y="2924175"/>
              <a:ext cx="1169987" cy="366713"/>
            </a:xfrm>
            <a:custGeom>
              <a:avLst/>
              <a:gdLst>
                <a:gd name="T0" fmla="*/ 2147483646 w 737"/>
                <a:gd name="T1" fmla="*/ 2147483646 h 231"/>
                <a:gd name="T2" fmla="*/ 2147483646 w 737"/>
                <a:gd name="T3" fmla="*/ 2147483646 h 231"/>
                <a:gd name="T4" fmla="*/ 2147483646 w 737"/>
                <a:gd name="T5" fmla="*/ 2147483646 h 231"/>
                <a:gd name="T6" fmla="*/ 2147483646 w 737"/>
                <a:gd name="T7" fmla="*/ 2147483646 h 231"/>
                <a:gd name="T8" fmla="*/ 2147483646 w 737"/>
                <a:gd name="T9" fmla="*/ 2147483646 h 231"/>
                <a:gd name="T10" fmla="*/ 2147483646 w 737"/>
                <a:gd name="T11" fmla="*/ 2147483646 h 231"/>
                <a:gd name="T12" fmla="*/ 2147483646 w 737"/>
                <a:gd name="T13" fmla="*/ 2147483646 h 231"/>
                <a:gd name="T14" fmla="*/ 2147483646 w 737"/>
                <a:gd name="T15" fmla="*/ 2147483646 h 231"/>
                <a:gd name="T16" fmla="*/ 2147483646 w 737"/>
                <a:gd name="T17" fmla="*/ 0 h 231"/>
                <a:gd name="T18" fmla="*/ 2147483646 w 737"/>
                <a:gd name="T19" fmla="*/ 0 h 231"/>
                <a:gd name="T20" fmla="*/ 2147483646 w 737"/>
                <a:gd name="T21" fmla="*/ 2147483646 h 231"/>
                <a:gd name="T22" fmla="*/ 2147483646 w 737"/>
                <a:gd name="T23" fmla="*/ 2147483646 h 231"/>
                <a:gd name="T24" fmla="*/ 2147483646 w 737"/>
                <a:gd name="T25" fmla="*/ 2147483646 h 231"/>
                <a:gd name="T26" fmla="*/ 2147483646 w 737"/>
                <a:gd name="T27" fmla="*/ 2147483646 h 231"/>
                <a:gd name="T28" fmla="*/ 2147483646 w 737"/>
                <a:gd name="T29" fmla="*/ 2147483646 h 231"/>
                <a:gd name="T30" fmla="*/ 2147483646 w 737"/>
                <a:gd name="T31" fmla="*/ 2147483646 h 231"/>
                <a:gd name="T32" fmla="*/ 2147483646 w 737"/>
                <a:gd name="T33" fmla="*/ 2147483646 h 231"/>
                <a:gd name="T34" fmla="*/ 2147483646 w 737"/>
                <a:gd name="T35" fmla="*/ 2147483646 h 231"/>
                <a:gd name="T36" fmla="*/ 2147483646 w 737"/>
                <a:gd name="T37" fmla="*/ 2147483646 h 231"/>
                <a:gd name="T38" fmla="*/ 2147483646 w 737"/>
                <a:gd name="T39" fmla="*/ 2147483646 h 231"/>
                <a:gd name="T40" fmla="*/ 2147483646 w 737"/>
                <a:gd name="T41" fmla="*/ 2147483646 h 231"/>
                <a:gd name="T42" fmla="*/ 2147483646 w 737"/>
                <a:gd name="T43" fmla="*/ 2147483646 h 231"/>
                <a:gd name="T44" fmla="*/ 2147483646 w 737"/>
                <a:gd name="T45" fmla="*/ 2147483646 h 231"/>
                <a:gd name="T46" fmla="*/ 2147483646 w 737"/>
                <a:gd name="T47" fmla="*/ 2147483646 h 231"/>
                <a:gd name="T48" fmla="*/ 2147483646 w 737"/>
                <a:gd name="T49" fmla="*/ 2147483646 h 231"/>
                <a:gd name="T50" fmla="*/ 2147483646 w 737"/>
                <a:gd name="T51" fmla="*/ 2147483646 h 231"/>
                <a:gd name="T52" fmla="*/ 2147483646 w 737"/>
                <a:gd name="T53" fmla="*/ 2147483646 h 231"/>
                <a:gd name="T54" fmla="*/ 2147483646 w 737"/>
                <a:gd name="T55" fmla="*/ 2147483646 h 231"/>
                <a:gd name="T56" fmla="*/ 2147483646 w 737"/>
                <a:gd name="T57" fmla="*/ 2147483646 h 231"/>
                <a:gd name="T58" fmla="*/ 2147483646 w 737"/>
                <a:gd name="T59" fmla="*/ 2147483646 h 231"/>
                <a:gd name="T60" fmla="*/ 2147483646 w 737"/>
                <a:gd name="T61" fmla="*/ 2147483646 h 231"/>
                <a:gd name="T62" fmla="*/ 2147483646 w 737"/>
                <a:gd name="T63" fmla="*/ 2147483646 h 231"/>
                <a:gd name="T64" fmla="*/ 2147483646 w 737"/>
                <a:gd name="T65" fmla="*/ 2147483646 h 231"/>
                <a:gd name="T66" fmla="*/ 2147483646 w 737"/>
                <a:gd name="T67" fmla="*/ 2147483646 h 231"/>
                <a:gd name="T68" fmla="*/ 2147483646 w 737"/>
                <a:gd name="T69" fmla="*/ 2147483646 h 231"/>
                <a:gd name="T70" fmla="*/ 2147483646 w 737"/>
                <a:gd name="T71" fmla="*/ 2147483646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49" name="Freeform 10">
              <a:extLst>
                <a:ext uri="{FF2B5EF4-FFF2-40B4-BE49-F238E27FC236}">
                  <a16:creationId xmlns:a16="http://schemas.microsoft.com/office/drawing/2014/main" id="{75DDF290-2A0D-4AB6-B058-1646F96D54F0}"/>
                </a:ext>
              </a:extLst>
            </p:cNvPr>
            <p:cNvSpPr>
              <a:spLocks/>
            </p:cNvSpPr>
            <p:nvPr/>
          </p:nvSpPr>
          <p:spPr bwMode="auto">
            <a:xfrm>
              <a:off x="3386138"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0" name="Freeform 11">
              <a:extLst>
                <a:ext uri="{FF2B5EF4-FFF2-40B4-BE49-F238E27FC236}">
                  <a16:creationId xmlns:a16="http://schemas.microsoft.com/office/drawing/2014/main" id="{38463130-CF6F-42D4-BF76-84F306CB992B}"/>
                </a:ext>
              </a:extLst>
            </p:cNvPr>
            <p:cNvSpPr>
              <a:spLocks/>
            </p:cNvSpPr>
            <p:nvPr/>
          </p:nvSpPr>
          <p:spPr bwMode="auto">
            <a:xfrm>
              <a:off x="5030788" y="3297238"/>
              <a:ext cx="1133475" cy="381000"/>
            </a:xfrm>
            <a:custGeom>
              <a:avLst/>
              <a:gdLst>
                <a:gd name="T0" fmla="*/ 2147483646 w 714"/>
                <a:gd name="T1" fmla="*/ 2147483646 h 240"/>
                <a:gd name="T2" fmla="*/ 2147483646 w 714"/>
                <a:gd name="T3" fmla="*/ 2147483646 h 240"/>
                <a:gd name="T4" fmla="*/ 2147483646 w 714"/>
                <a:gd name="T5" fmla="*/ 2147483646 h 240"/>
                <a:gd name="T6" fmla="*/ 2147483646 w 714"/>
                <a:gd name="T7" fmla="*/ 2147483646 h 240"/>
                <a:gd name="T8" fmla="*/ 2147483646 w 714"/>
                <a:gd name="T9" fmla="*/ 2147483646 h 240"/>
                <a:gd name="T10" fmla="*/ 2147483646 w 714"/>
                <a:gd name="T11" fmla="*/ 2147483646 h 240"/>
                <a:gd name="T12" fmla="*/ 2147483646 w 714"/>
                <a:gd name="T13" fmla="*/ 2147483646 h 240"/>
                <a:gd name="T14" fmla="*/ 2147483646 w 714"/>
                <a:gd name="T15" fmla="*/ 2147483646 h 240"/>
                <a:gd name="T16" fmla="*/ 2147483646 w 714"/>
                <a:gd name="T17" fmla="*/ 2147483646 h 240"/>
                <a:gd name="T18" fmla="*/ 2147483646 w 714"/>
                <a:gd name="T19" fmla="*/ 2147483646 h 240"/>
                <a:gd name="T20" fmla="*/ 2147483646 w 714"/>
                <a:gd name="T21" fmla="*/ 2147483646 h 240"/>
                <a:gd name="T22" fmla="*/ 2147483646 w 714"/>
                <a:gd name="T23" fmla="*/ 2147483646 h 240"/>
                <a:gd name="T24" fmla="*/ 2147483646 w 714"/>
                <a:gd name="T25" fmla="*/ 2147483646 h 240"/>
                <a:gd name="T26" fmla="*/ 2147483646 w 714"/>
                <a:gd name="T27" fmla="*/ 2147483646 h 240"/>
                <a:gd name="T28" fmla="*/ 2147483646 w 714"/>
                <a:gd name="T29" fmla="*/ 2147483646 h 240"/>
                <a:gd name="T30" fmla="*/ 2147483646 w 714"/>
                <a:gd name="T31" fmla="*/ 2147483646 h 240"/>
                <a:gd name="T32" fmla="*/ 2147483646 w 714"/>
                <a:gd name="T33" fmla="*/ 2147483646 h 240"/>
                <a:gd name="T34" fmla="*/ 2147483646 w 714"/>
                <a:gd name="T35" fmla="*/ 2147483646 h 240"/>
                <a:gd name="T36" fmla="*/ 2147483646 w 714"/>
                <a:gd name="T37" fmla="*/ 2147483646 h 240"/>
                <a:gd name="T38" fmla="*/ 2147483646 w 714"/>
                <a:gd name="T39" fmla="*/ 2147483646 h 240"/>
                <a:gd name="T40" fmla="*/ 2147483646 w 714"/>
                <a:gd name="T41" fmla="*/ 2147483646 h 240"/>
                <a:gd name="T42" fmla="*/ 2147483646 w 714"/>
                <a:gd name="T43" fmla="*/ 2147483646 h 240"/>
                <a:gd name="T44" fmla="*/ 2147483646 w 714"/>
                <a:gd name="T45" fmla="*/ 2147483646 h 240"/>
                <a:gd name="T46" fmla="*/ 2147483646 w 714"/>
                <a:gd name="T47" fmla="*/ 2147483646 h 240"/>
                <a:gd name="T48" fmla="*/ 2147483646 w 714"/>
                <a:gd name="T49" fmla="*/ 2147483646 h 240"/>
                <a:gd name="T50" fmla="*/ 2147483646 w 714"/>
                <a:gd name="T51" fmla="*/ 2147483646 h 240"/>
                <a:gd name="T52" fmla="*/ 2147483646 w 714"/>
                <a:gd name="T53" fmla="*/ 0 h 240"/>
                <a:gd name="T54" fmla="*/ 2147483646 w 714"/>
                <a:gd name="T55" fmla="*/ 0 h 240"/>
                <a:gd name="T56" fmla="*/ 2147483646 w 714"/>
                <a:gd name="T57" fmla="*/ 2147483646 h 240"/>
                <a:gd name="T58" fmla="*/ 2147483646 w 714"/>
                <a:gd name="T59" fmla="*/ 2147483646 h 240"/>
                <a:gd name="T60" fmla="*/ 2147483646 w 714"/>
                <a:gd name="T61" fmla="*/ 2147483646 h 240"/>
                <a:gd name="T62" fmla="*/ 2147483646 w 714"/>
                <a:gd name="T63" fmla="*/ 2147483646 h 240"/>
                <a:gd name="T64" fmla="*/ 2147483646 w 714"/>
                <a:gd name="T65" fmla="*/ 2147483646 h 240"/>
                <a:gd name="T66" fmla="*/ 2147483646 w 714"/>
                <a:gd name="T67" fmla="*/ 2147483646 h 240"/>
                <a:gd name="T68" fmla="*/ 2147483646 w 714"/>
                <a:gd name="T69" fmla="*/ 2147483646 h 240"/>
                <a:gd name="T70" fmla="*/ 2147483646 w 714"/>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1" name="Freeform 12">
              <a:extLst>
                <a:ext uri="{FF2B5EF4-FFF2-40B4-BE49-F238E27FC236}">
                  <a16:creationId xmlns:a16="http://schemas.microsoft.com/office/drawing/2014/main" id="{B29E5762-9367-41AA-84D8-F4FF5A4BAF0C}"/>
                </a:ext>
              </a:extLst>
            </p:cNvPr>
            <p:cNvSpPr>
              <a:spLocks/>
            </p:cNvSpPr>
            <p:nvPr/>
          </p:nvSpPr>
          <p:spPr bwMode="auto">
            <a:xfrm>
              <a:off x="7324725" y="3016250"/>
              <a:ext cx="896938"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2" name="Freeform 14">
              <a:extLst>
                <a:ext uri="{FF2B5EF4-FFF2-40B4-BE49-F238E27FC236}">
                  <a16:creationId xmlns:a16="http://schemas.microsoft.com/office/drawing/2014/main" id="{7125A849-0F98-40A0-9254-6925D12DD53C}"/>
                </a:ext>
              </a:extLst>
            </p:cNvPr>
            <p:cNvSpPr>
              <a:spLocks/>
            </p:cNvSpPr>
            <p:nvPr/>
          </p:nvSpPr>
          <p:spPr bwMode="auto">
            <a:xfrm>
              <a:off x="7324725" y="3911600"/>
              <a:ext cx="1355725" cy="387350"/>
            </a:xfrm>
            <a:custGeom>
              <a:avLst/>
              <a:gdLst>
                <a:gd name="T0" fmla="*/ 2147483646 w 854"/>
                <a:gd name="T1" fmla="*/ 2147483646 h 244"/>
                <a:gd name="T2" fmla="*/ 2147483646 w 854"/>
                <a:gd name="T3" fmla="*/ 0 h 244"/>
                <a:gd name="T4" fmla="*/ 0 w 854"/>
                <a:gd name="T5" fmla="*/ 0 h 244"/>
                <a:gd name="T6" fmla="*/ 0 w 854"/>
                <a:gd name="T7" fmla="*/ 2147483646 h 244"/>
                <a:gd name="T8" fmla="*/ 2147483646 w 854"/>
                <a:gd name="T9" fmla="*/ 2147483646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3" name="Freeform 15">
              <a:extLst>
                <a:ext uri="{FF2B5EF4-FFF2-40B4-BE49-F238E27FC236}">
                  <a16:creationId xmlns:a16="http://schemas.microsoft.com/office/drawing/2014/main" id="{B2306119-8101-46E3-895C-8E72BA5EC0F3}"/>
                </a:ext>
              </a:extLst>
            </p:cNvPr>
            <p:cNvSpPr>
              <a:spLocks/>
            </p:cNvSpPr>
            <p:nvPr/>
          </p:nvSpPr>
          <p:spPr bwMode="auto">
            <a:xfrm>
              <a:off x="4191000" y="3911600"/>
              <a:ext cx="896938" cy="392113"/>
            </a:xfrm>
            <a:custGeom>
              <a:avLst/>
              <a:gdLst>
                <a:gd name="T0" fmla="*/ 2147483646 w 565"/>
                <a:gd name="T1" fmla="*/ 2147483646 h 247"/>
                <a:gd name="T2" fmla="*/ 2147483646 w 565"/>
                <a:gd name="T3" fmla="*/ 0 h 247"/>
                <a:gd name="T4" fmla="*/ 0 w 565"/>
                <a:gd name="T5" fmla="*/ 0 h 247"/>
                <a:gd name="T6" fmla="*/ 0 w 565"/>
                <a:gd name="T7" fmla="*/ 2147483646 h 247"/>
                <a:gd name="T8" fmla="*/ 2147483646 w 565"/>
                <a:gd name="T9" fmla="*/ 21474836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4" name="Freeform 17">
              <a:extLst>
                <a:ext uri="{FF2B5EF4-FFF2-40B4-BE49-F238E27FC236}">
                  <a16:creationId xmlns:a16="http://schemas.microsoft.com/office/drawing/2014/main" id="{2E2F1AD0-2BD3-4896-AFA3-AAED834AB64D}"/>
                </a:ext>
              </a:extLst>
            </p:cNvPr>
            <p:cNvSpPr>
              <a:spLocks/>
            </p:cNvSpPr>
            <p:nvPr/>
          </p:nvSpPr>
          <p:spPr bwMode="auto">
            <a:xfrm>
              <a:off x="5715000" y="3765550"/>
              <a:ext cx="1301750" cy="627063"/>
            </a:xfrm>
            <a:custGeom>
              <a:avLst/>
              <a:gdLst>
                <a:gd name="T0" fmla="*/ 0 w 820"/>
                <a:gd name="T1" fmla="*/ 2147483646 h 395"/>
                <a:gd name="T2" fmla="*/ 2147483646 w 820"/>
                <a:gd name="T3" fmla="*/ 0 h 395"/>
                <a:gd name="T4" fmla="*/ 2147483646 w 820"/>
                <a:gd name="T5" fmla="*/ 2147483646 h 395"/>
                <a:gd name="T6" fmla="*/ 2147483646 w 820"/>
                <a:gd name="T7" fmla="*/ 2147483646 h 395"/>
                <a:gd name="T8" fmla="*/ 0 w 820"/>
                <a:gd name="T9" fmla="*/ 2147483646 h 395"/>
                <a:gd name="T10" fmla="*/ 0 60000 65536"/>
                <a:gd name="T11" fmla="*/ 0 60000 65536"/>
                <a:gd name="T12" fmla="*/ 0 60000 65536"/>
                <a:gd name="T13" fmla="*/ 0 60000 65536"/>
                <a:gd name="T14" fmla="*/ 0 60000 65536"/>
                <a:gd name="T15" fmla="*/ 0 w 820"/>
                <a:gd name="T16" fmla="*/ 0 h 395"/>
                <a:gd name="T17" fmla="*/ 820 w 820"/>
                <a:gd name="T18" fmla="*/ 395 h 395"/>
              </a:gdLst>
              <a:ahLst/>
              <a:cxnLst>
                <a:cxn ang="T10">
                  <a:pos x="T0" y="T1"/>
                </a:cxn>
                <a:cxn ang="T11">
                  <a:pos x="T2" y="T3"/>
                </a:cxn>
                <a:cxn ang="T12">
                  <a:pos x="T4" y="T5"/>
                </a:cxn>
                <a:cxn ang="T13">
                  <a:pos x="T6" y="T7"/>
                </a:cxn>
                <a:cxn ang="T14">
                  <a:pos x="T8" y="T9"/>
                </a:cxn>
              </a:cxnLst>
              <a:rect l="T15" t="T16" r="T17" b="T18"/>
              <a:pathLst>
                <a:path w="820" h="395">
                  <a:moveTo>
                    <a:pt x="0" y="198"/>
                  </a:moveTo>
                  <a:lnTo>
                    <a:pt x="404" y="0"/>
                  </a:lnTo>
                  <a:lnTo>
                    <a:pt x="819" y="204"/>
                  </a:lnTo>
                  <a:lnTo>
                    <a:pt x="404" y="394"/>
                  </a:lnTo>
                  <a:lnTo>
                    <a:pt x="0" y="198"/>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5" name="Rectangle 18">
              <a:extLst>
                <a:ext uri="{FF2B5EF4-FFF2-40B4-BE49-F238E27FC236}">
                  <a16:creationId xmlns:a16="http://schemas.microsoft.com/office/drawing/2014/main" id="{2C6A0FB9-33A5-4B10-85CC-B442A47F680A}"/>
                </a:ext>
              </a:extLst>
            </p:cNvPr>
            <p:cNvSpPr>
              <a:spLocks noChangeArrowheads="1"/>
            </p:cNvSpPr>
            <p:nvPr/>
          </p:nvSpPr>
          <p:spPr bwMode="auto">
            <a:xfrm>
              <a:off x="8183563" y="3324225"/>
              <a:ext cx="857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44056" name="Rectangle 19">
              <a:extLst>
                <a:ext uri="{FF2B5EF4-FFF2-40B4-BE49-F238E27FC236}">
                  <a16:creationId xmlns:a16="http://schemas.microsoft.com/office/drawing/2014/main" id="{C2EDADAC-FE20-4AA2-AC20-D28A3558227D}"/>
                </a:ext>
              </a:extLst>
            </p:cNvPr>
            <p:cNvSpPr>
              <a:spLocks noChangeArrowheads="1"/>
            </p:cNvSpPr>
            <p:nvPr/>
          </p:nvSpPr>
          <p:spPr bwMode="auto">
            <a:xfrm>
              <a:off x="6667500" y="3306763"/>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sp>
          <p:nvSpPr>
            <p:cNvPr id="44057" name="Rectangle 20">
              <a:extLst>
                <a:ext uri="{FF2B5EF4-FFF2-40B4-BE49-F238E27FC236}">
                  <a16:creationId xmlns:a16="http://schemas.microsoft.com/office/drawing/2014/main" id="{BEB31B8B-B19C-4D07-91BF-715136815122}"/>
                </a:ext>
              </a:extLst>
            </p:cNvPr>
            <p:cNvSpPr>
              <a:spLocks noChangeArrowheads="1"/>
            </p:cNvSpPr>
            <p:nvPr/>
          </p:nvSpPr>
          <p:spPr bwMode="auto">
            <a:xfrm>
              <a:off x="3633788" y="3286125"/>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pid</a:t>
              </a:r>
            </a:p>
          </p:txBody>
        </p:sp>
        <p:sp>
          <p:nvSpPr>
            <p:cNvPr id="44058" name="Rectangle 21">
              <a:extLst>
                <a:ext uri="{FF2B5EF4-FFF2-40B4-BE49-F238E27FC236}">
                  <a16:creationId xmlns:a16="http://schemas.microsoft.com/office/drawing/2014/main" id="{8B823395-69E5-4380-8B8A-1BB9D05D8CB8}"/>
                </a:ext>
              </a:extLst>
            </p:cNvPr>
            <p:cNvSpPr>
              <a:spLocks noChangeArrowheads="1"/>
            </p:cNvSpPr>
            <p:nvPr/>
          </p:nvSpPr>
          <p:spPr bwMode="auto">
            <a:xfrm>
              <a:off x="4171950" y="2922588"/>
              <a:ext cx="1219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started_on</a:t>
              </a:r>
            </a:p>
          </p:txBody>
        </p:sp>
        <p:sp>
          <p:nvSpPr>
            <p:cNvPr id="44059" name="Rectangle 22">
              <a:extLst>
                <a:ext uri="{FF2B5EF4-FFF2-40B4-BE49-F238E27FC236}">
                  <a16:creationId xmlns:a16="http://schemas.microsoft.com/office/drawing/2014/main" id="{D6E7D501-7CAB-4654-B9E8-15BAFC22E72D}"/>
                </a:ext>
              </a:extLst>
            </p:cNvPr>
            <p:cNvSpPr>
              <a:spLocks noChangeArrowheads="1"/>
            </p:cNvSpPr>
            <p:nvPr/>
          </p:nvSpPr>
          <p:spPr bwMode="auto">
            <a:xfrm>
              <a:off x="5157788" y="3295650"/>
              <a:ext cx="9810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pbudget</a:t>
              </a:r>
            </a:p>
          </p:txBody>
        </p:sp>
        <p:sp>
          <p:nvSpPr>
            <p:cNvPr id="44060" name="Rectangle 23">
              <a:extLst>
                <a:ext uri="{FF2B5EF4-FFF2-40B4-BE49-F238E27FC236}">
                  <a16:creationId xmlns:a16="http://schemas.microsoft.com/office/drawing/2014/main" id="{0B300126-31E9-4F89-AE0C-7DB33A78AEEB}"/>
                </a:ext>
              </a:extLst>
            </p:cNvPr>
            <p:cNvSpPr>
              <a:spLocks noChangeArrowheads="1"/>
            </p:cNvSpPr>
            <p:nvPr/>
          </p:nvSpPr>
          <p:spPr bwMode="auto">
            <a:xfrm>
              <a:off x="7359650" y="3041650"/>
              <a:ext cx="835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sp>
          <p:nvSpPr>
            <p:cNvPr id="44061" name="Rectangle 25">
              <a:extLst>
                <a:ext uri="{FF2B5EF4-FFF2-40B4-BE49-F238E27FC236}">
                  <a16:creationId xmlns:a16="http://schemas.microsoft.com/office/drawing/2014/main" id="{E2E43BAF-F260-4ECF-BC3F-B1195BAFEE4D}"/>
                </a:ext>
              </a:extLst>
            </p:cNvPr>
            <p:cNvSpPr>
              <a:spLocks noChangeArrowheads="1"/>
            </p:cNvSpPr>
            <p:nvPr/>
          </p:nvSpPr>
          <p:spPr bwMode="auto">
            <a:xfrm>
              <a:off x="7239000" y="3924300"/>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44062" name="Rectangle 26">
              <a:extLst>
                <a:ext uri="{FF2B5EF4-FFF2-40B4-BE49-F238E27FC236}">
                  <a16:creationId xmlns:a16="http://schemas.microsoft.com/office/drawing/2014/main" id="{E58AE399-40A9-4091-A33B-117977DDC15B}"/>
                </a:ext>
              </a:extLst>
            </p:cNvPr>
            <p:cNvSpPr>
              <a:spLocks noChangeArrowheads="1"/>
            </p:cNvSpPr>
            <p:nvPr/>
          </p:nvSpPr>
          <p:spPr bwMode="auto">
            <a:xfrm>
              <a:off x="4138613" y="3941763"/>
              <a:ext cx="9826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Projects</a:t>
              </a:r>
            </a:p>
          </p:txBody>
        </p:sp>
        <p:sp>
          <p:nvSpPr>
            <p:cNvPr id="44063" name="Rectangle 27">
              <a:extLst>
                <a:ext uri="{FF2B5EF4-FFF2-40B4-BE49-F238E27FC236}">
                  <a16:creationId xmlns:a16="http://schemas.microsoft.com/office/drawing/2014/main" id="{42FFC48F-9AD1-42EC-B117-D2F600F56911}"/>
                </a:ext>
              </a:extLst>
            </p:cNvPr>
            <p:cNvSpPr>
              <a:spLocks noChangeArrowheads="1"/>
            </p:cNvSpPr>
            <p:nvPr/>
          </p:nvSpPr>
          <p:spPr bwMode="auto">
            <a:xfrm>
              <a:off x="5810250" y="3900488"/>
              <a:ext cx="11272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Sponsors</a:t>
              </a:r>
            </a:p>
          </p:txBody>
        </p:sp>
        <p:sp>
          <p:nvSpPr>
            <p:cNvPr id="44064" name="Line 33">
              <a:extLst>
                <a:ext uri="{FF2B5EF4-FFF2-40B4-BE49-F238E27FC236}">
                  <a16:creationId xmlns:a16="http://schemas.microsoft.com/office/drawing/2014/main" id="{ABE93143-7AAA-4B76-A1C6-DD4CC4326ADF}"/>
                </a:ext>
              </a:extLst>
            </p:cNvPr>
            <p:cNvSpPr>
              <a:spLocks noChangeShapeType="1"/>
            </p:cNvSpPr>
            <p:nvPr/>
          </p:nvSpPr>
          <p:spPr bwMode="auto">
            <a:xfrm>
              <a:off x="3832225" y="3694113"/>
              <a:ext cx="611188"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5" name="Line 34">
              <a:extLst>
                <a:ext uri="{FF2B5EF4-FFF2-40B4-BE49-F238E27FC236}">
                  <a16:creationId xmlns:a16="http://schemas.microsoft.com/office/drawing/2014/main" id="{C560A708-D5FA-4A1B-809D-FC262C4D61CC}"/>
                </a:ext>
              </a:extLst>
            </p:cNvPr>
            <p:cNvSpPr>
              <a:spLocks noChangeShapeType="1"/>
            </p:cNvSpPr>
            <p:nvPr/>
          </p:nvSpPr>
          <p:spPr bwMode="auto">
            <a:xfrm>
              <a:off x="4721225" y="3294063"/>
              <a:ext cx="9525" cy="59372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35">
              <a:extLst>
                <a:ext uri="{FF2B5EF4-FFF2-40B4-BE49-F238E27FC236}">
                  <a16:creationId xmlns:a16="http://schemas.microsoft.com/office/drawing/2014/main" id="{384C76A3-BDA1-412D-9966-44FFEFD522FE}"/>
                </a:ext>
              </a:extLst>
            </p:cNvPr>
            <p:cNvSpPr>
              <a:spLocks noChangeShapeType="1"/>
            </p:cNvSpPr>
            <p:nvPr/>
          </p:nvSpPr>
          <p:spPr bwMode="auto">
            <a:xfrm flipH="1">
              <a:off x="4946650" y="3694113"/>
              <a:ext cx="606425"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7" name="Line 36">
              <a:extLst>
                <a:ext uri="{FF2B5EF4-FFF2-40B4-BE49-F238E27FC236}">
                  <a16:creationId xmlns:a16="http://schemas.microsoft.com/office/drawing/2014/main" id="{4C60DA1C-5007-4F68-B654-0B19FE520ED2}"/>
                </a:ext>
              </a:extLst>
            </p:cNvPr>
            <p:cNvSpPr>
              <a:spLocks noChangeShapeType="1"/>
            </p:cNvSpPr>
            <p:nvPr/>
          </p:nvSpPr>
          <p:spPr bwMode="auto">
            <a:xfrm>
              <a:off x="6970713" y="3679825"/>
              <a:ext cx="490537" cy="23018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8" name="Line 37">
              <a:extLst>
                <a:ext uri="{FF2B5EF4-FFF2-40B4-BE49-F238E27FC236}">
                  <a16:creationId xmlns:a16="http://schemas.microsoft.com/office/drawing/2014/main" id="{CEF23576-A2E6-44B9-BE20-A51D998D35E8}"/>
                </a:ext>
              </a:extLst>
            </p:cNvPr>
            <p:cNvSpPr>
              <a:spLocks noChangeShapeType="1"/>
            </p:cNvSpPr>
            <p:nvPr/>
          </p:nvSpPr>
          <p:spPr bwMode="auto">
            <a:xfrm>
              <a:off x="7756525" y="3405188"/>
              <a:ext cx="0" cy="5207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9" name="Line 38">
              <a:extLst>
                <a:ext uri="{FF2B5EF4-FFF2-40B4-BE49-F238E27FC236}">
                  <a16:creationId xmlns:a16="http://schemas.microsoft.com/office/drawing/2014/main" id="{CF24BAEE-A0FC-40CE-A5AE-51B491FF7B03}"/>
                </a:ext>
              </a:extLst>
            </p:cNvPr>
            <p:cNvSpPr>
              <a:spLocks noChangeShapeType="1"/>
            </p:cNvSpPr>
            <p:nvPr/>
          </p:nvSpPr>
          <p:spPr bwMode="auto">
            <a:xfrm flipH="1">
              <a:off x="8147050" y="3694113"/>
              <a:ext cx="347663" cy="2317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0" name="Line 51">
              <a:extLst>
                <a:ext uri="{FF2B5EF4-FFF2-40B4-BE49-F238E27FC236}">
                  <a16:creationId xmlns:a16="http://schemas.microsoft.com/office/drawing/2014/main" id="{47D102FA-994E-4E7C-B508-E93E0F6B5D3E}"/>
                </a:ext>
              </a:extLst>
            </p:cNvPr>
            <p:cNvSpPr>
              <a:spLocks noChangeShapeType="1"/>
            </p:cNvSpPr>
            <p:nvPr/>
          </p:nvSpPr>
          <p:spPr bwMode="auto">
            <a:xfrm flipH="1">
              <a:off x="5070475" y="4083050"/>
              <a:ext cx="658813"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1" name="Line 52">
              <a:extLst>
                <a:ext uri="{FF2B5EF4-FFF2-40B4-BE49-F238E27FC236}">
                  <a16:creationId xmlns:a16="http://schemas.microsoft.com/office/drawing/2014/main" id="{C86BC14A-BC4A-41E5-91A7-85696787F097}"/>
                </a:ext>
              </a:extLst>
            </p:cNvPr>
            <p:cNvSpPr>
              <a:spLocks noChangeShapeType="1"/>
            </p:cNvSpPr>
            <p:nvPr/>
          </p:nvSpPr>
          <p:spPr bwMode="auto">
            <a:xfrm>
              <a:off x="7016750" y="4083050"/>
              <a:ext cx="30797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2" name="Freeform 53">
              <a:extLst>
                <a:ext uri="{FF2B5EF4-FFF2-40B4-BE49-F238E27FC236}">
                  <a16:creationId xmlns:a16="http://schemas.microsoft.com/office/drawing/2014/main" id="{9BB8FC9B-CE83-466E-AB6C-8C6242301B8E}"/>
                </a:ext>
              </a:extLst>
            </p:cNvPr>
            <p:cNvSpPr>
              <a:spLocks/>
            </p:cNvSpPr>
            <p:nvPr/>
          </p:nvSpPr>
          <p:spPr bwMode="auto">
            <a:xfrm>
              <a:off x="6019800" y="2895600"/>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73" name="Rectangle 54">
              <a:extLst>
                <a:ext uri="{FF2B5EF4-FFF2-40B4-BE49-F238E27FC236}">
                  <a16:creationId xmlns:a16="http://schemas.microsoft.com/office/drawing/2014/main" id="{E9533555-A830-4AFA-9E82-D6969CD3D094}"/>
                </a:ext>
              </a:extLst>
            </p:cNvPr>
            <p:cNvSpPr>
              <a:spLocks noChangeArrowheads="1"/>
            </p:cNvSpPr>
            <p:nvPr/>
          </p:nvSpPr>
          <p:spPr bwMode="auto">
            <a:xfrm>
              <a:off x="6172200" y="2895600"/>
              <a:ext cx="700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sp>
          <p:nvSpPr>
            <p:cNvPr id="44074" name="Line 55">
              <a:extLst>
                <a:ext uri="{FF2B5EF4-FFF2-40B4-BE49-F238E27FC236}">
                  <a16:creationId xmlns:a16="http://schemas.microsoft.com/office/drawing/2014/main" id="{71163788-9F69-4387-85BC-B1892D7F198C}"/>
                </a:ext>
              </a:extLst>
            </p:cNvPr>
            <p:cNvSpPr>
              <a:spLocks noChangeShapeType="1"/>
            </p:cNvSpPr>
            <p:nvPr/>
          </p:nvSpPr>
          <p:spPr bwMode="auto">
            <a:xfrm flipV="1">
              <a:off x="6400800" y="3276600"/>
              <a:ext cx="76200" cy="5334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37" name="TextBox 1">
            <a:extLst>
              <a:ext uri="{FF2B5EF4-FFF2-40B4-BE49-F238E27FC236}">
                <a16:creationId xmlns:a16="http://schemas.microsoft.com/office/drawing/2014/main" id="{8EB9070F-2A2D-4AAA-A979-A45F826B2D87}"/>
              </a:ext>
            </a:extLst>
          </p:cNvPr>
          <p:cNvSpPr txBox="1">
            <a:spLocks noChangeArrowheads="1"/>
          </p:cNvSpPr>
          <p:nvPr/>
        </p:nvSpPr>
        <p:spPr bwMode="auto">
          <a:xfrm>
            <a:off x="693738" y="366713"/>
            <a:ext cx="7883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Aggregation with no total participation from Sponsors</a:t>
            </a:r>
          </a:p>
        </p:txBody>
      </p:sp>
      <p:sp>
        <p:nvSpPr>
          <p:cNvPr id="44038" name="TextBox 3">
            <a:extLst>
              <a:ext uri="{FF2B5EF4-FFF2-40B4-BE49-F238E27FC236}">
                <a16:creationId xmlns:a16="http://schemas.microsoft.com/office/drawing/2014/main" id="{F1B8AF7B-7C1C-461E-B13A-8D9F96B7929A}"/>
              </a:ext>
            </a:extLst>
          </p:cNvPr>
          <p:cNvSpPr txBox="1">
            <a:spLocks noChangeArrowheads="1"/>
          </p:cNvSpPr>
          <p:nvPr/>
        </p:nvSpPr>
        <p:spPr bwMode="auto">
          <a:xfrm>
            <a:off x="506413" y="6137275"/>
            <a:ext cx="7208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We need </a:t>
            </a:r>
            <a:r>
              <a:rPr lang="en-US" altLang="en-US" sz="2400">
                <a:solidFill>
                  <a:srgbClr val="FF0000"/>
                </a:solidFill>
                <a:latin typeface="Comic Sans MS" panose="030F0702030302020204" pitchFamily="66" charset="0"/>
                <a:ea typeface="MS PGothic" panose="020B0600070205080204" pitchFamily="34" charset="-128"/>
              </a:rPr>
              <a:t>both monitors table and sponsors </a:t>
            </a:r>
            <a:r>
              <a:rPr lang="en-US" altLang="en-US" sz="2400">
                <a:latin typeface="Comic Sans MS" panose="030F0702030302020204" pitchFamily="66" charset="0"/>
                <a:ea typeface="MS PGothic" panose="020B0600070205080204" pitchFamily="34" charset="-128"/>
              </a:rPr>
              <a:t>table.</a:t>
            </a:r>
          </a:p>
        </p:txBody>
      </p:sp>
      <p:sp>
        <p:nvSpPr>
          <p:cNvPr id="44039" name="TextBox 4">
            <a:extLst>
              <a:ext uri="{FF2B5EF4-FFF2-40B4-BE49-F238E27FC236}">
                <a16:creationId xmlns:a16="http://schemas.microsoft.com/office/drawing/2014/main" id="{A645363B-A956-4BB0-B06A-414BF6B3A142}"/>
              </a:ext>
            </a:extLst>
          </p:cNvPr>
          <p:cNvSpPr txBox="1">
            <a:spLocks noChangeArrowheads="1"/>
          </p:cNvSpPr>
          <p:nvPr/>
        </p:nvSpPr>
        <p:spPr bwMode="auto">
          <a:xfrm>
            <a:off x="4814888" y="1033463"/>
            <a:ext cx="4329112"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Times New Roman" panose="02020603050405020304" pitchFamily="18" charset="0"/>
                <a:ea typeface="MS PGothic" panose="020B0600070205080204" pitchFamily="34" charset="-128"/>
              </a:rPr>
              <a:t>monitors(</a:t>
            </a:r>
            <a:r>
              <a:rPr lang="en-US" altLang="en-US" sz="1600" dirty="0" err="1">
                <a:latin typeface="Times New Roman" panose="02020603050405020304" pitchFamily="18" charset="0"/>
                <a:ea typeface="MS PGothic" panose="020B0600070205080204" pitchFamily="34" charset="-128"/>
              </a:rPr>
              <a:t>essn</a:t>
            </a:r>
            <a:r>
              <a:rPr lang="en-US" altLang="en-US" sz="1600" dirty="0">
                <a:latin typeface="Times New Roman" panose="02020603050405020304" pitchFamily="18" charset="0"/>
                <a:ea typeface="MS PGothic" panose="020B0600070205080204" pitchFamily="34" charset="-128"/>
              </a:rPr>
              <a:t>, </a:t>
            </a:r>
            <a:r>
              <a:rPr lang="en-US" altLang="en-US" sz="1600" dirty="0" err="1">
                <a:latin typeface="Times New Roman" panose="02020603050405020304" pitchFamily="18" charset="0"/>
                <a:ea typeface="MS PGothic" panose="020B0600070205080204" pitchFamily="34" charset="-128"/>
              </a:rPr>
              <a:t>pid</a:t>
            </a:r>
            <a:r>
              <a:rPr lang="en-US" altLang="en-US" sz="1600" dirty="0">
                <a:latin typeface="Times New Roman" panose="02020603050405020304" pitchFamily="18" charset="0"/>
                <a:ea typeface="MS PGothic" panose="020B0600070205080204" pitchFamily="34" charset="-128"/>
              </a:rPr>
              <a:t>, did, until, </a:t>
            </a:r>
          </a:p>
          <a:p>
            <a:pPr eaLnBrk="1" hangingPunct="1"/>
            <a:r>
              <a:rPr lang="en-US" altLang="en-US" sz="1600" dirty="0">
                <a:latin typeface="Times New Roman" panose="02020603050405020304" pitchFamily="18" charset="0"/>
                <a:ea typeface="MS PGothic" panose="020B0600070205080204" pitchFamily="34" charset="-128"/>
              </a:rPr>
              <a:t>primary key(</a:t>
            </a:r>
            <a:r>
              <a:rPr lang="en-US" altLang="en-US" sz="1600" dirty="0" err="1">
                <a:latin typeface="Times New Roman" panose="02020603050405020304" pitchFamily="18" charset="0"/>
                <a:ea typeface="MS PGothic" panose="020B0600070205080204" pitchFamily="34" charset="-128"/>
              </a:rPr>
              <a:t>essn,pid,did</a:t>
            </a:r>
            <a:r>
              <a:rPr lang="en-US" altLang="en-US" sz="1600" dirty="0">
                <a:latin typeface="Times New Roman" panose="02020603050405020304" pitchFamily="18" charset="0"/>
                <a:ea typeface="MS PGothic" panose="020B0600070205080204" pitchFamily="34" charset="-128"/>
              </a:rPr>
              <a:t>)</a:t>
            </a:r>
          </a:p>
          <a:p>
            <a:pPr eaLnBrk="1" hangingPunct="1"/>
            <a:r>
              <a:rPr lang="en-US" altLang="en-US" sz="1600" dirty="0">
                <a:latin typeface="Times New Roman" panose="02020603050405020304" pitchFamily="18" charset="0"/>
                <a:ea typeface="MS PGothic" panose="020B0600070205080204" pitchFamily="34" charset="-128"/>
              </a:rPr>
              <a:t>foreign key(</a:t>
            </a:r>
            <a:r>
              <a:rPr lang="en-US" altLang="en-US" sz="1600" dirty="0" err="1">
                <a:latin typeface="Times New Roman" panose="02020603050405020304" pitchFamily="18" charset="0"/>
                <a:ea typeface="MS PGothic" panose="020B0600070205080204" pitchFamily="34" charset="-128"/>
              </a:rPr>
              <a:t>essn</a:t>
            </a:r>
            <a:r>
              <a:rPr lang="en-US" altLang="en-US" sz="1600" dirty="0">
                <a:latin typeface="Times New Roman" panose="02020603050405020304" pitchFamily="18" charset="0"/>
                <a:ea typeface="MS PGothic" panose="020B0600070205080204" pitchFamily="34" charset="-128"/>
              </a:rPr>
              <a:t>) references employees(</a:t>
            </a:r>
            <a:r>
              <a:rPr lang="en-US" altLang="en-US" sz="1600" dirty="0" err="1">
                <a:latin typeface="Times New Roman" panose="02020603050405020304" pitchFamily="18" charset="0"/>
                <a:ea typeface="MS PGothic" panose="020B0600070205080204" pitchFamily="34" charset="-128"/>
              </a:rPr>
              <a:t>ssn</a:t>
            </a:r>
            <a:r>
              <a:rPr lang="en-US" altLang="en-US" sz="1600" dirty="0">
                <a:latin typeface="Times New Roman" panose="02020603050405020304" pitchFamily="18" charset="0"/>
                <a:ea typeface="MS PGothic" panose="020B0600070205080204" pitchFamily="34" charset="-128"/>
              </a:rPr>
              <a:t>)</a:t>
            </a:r>
          </a:p>
          <a:p>
            <a:pPr eaLnBrk="1" hangingPunct="1"/>
            <a:r>
              <a:rPr lang="en-US" altLang="en-US" sz="1600" dirty="0">
                <a:solidFill>
                  <a:srgbClr val="C00000"/>
                </a:solidFill>
                <a:latin typeface="Times New Roman" panose="02020603050405020304" pitchFamily="18" charset="0"/>
                <a:ea typeface="MS PGothic" panose="020B0600070205080204" pitchFamily="34" charset="-128"/>
              </a:rPr>
              <a:t>foreign key(</a:t>
            </a:r>
            <a:r>
              <a:rPr lang="en-US" altLang="en-US" sz="1600" dirty="0" err="1">
                <a:solidFill>
                  <a:srgbClr val="C00000"/>
                </a:solidFill>
                <a:latin typeface="Times New Roman" panose="02020603050405020304" pitchFamily="18" charset="0"/>
                <a:ea typeface="MS PGothic" panose="020B0600070205080204" pitchFamily="34" charset="-128"/>
              </a:rPr>
              <a:t>pid,did</a:t>
            </a:r>
            <a:r>
              <a:rPr lang="en-US" altLang="en-US" sz="1600" dirty="0">
                <a:solidFill>
                  <a:srgbClr val="C00000"/>
                </a:solidFill>
                <a:latin typeface="Times New Roman" panose="02020603050405020304" pitchFamily="18" charset="0"/>
                <a:ea typeface="MS PGothic" panose="020B0600070205080204" pitchFamily="34" charset="-128"/>
              </a:rPr>
              <a:t>) references sponsors(</a:t>
            </a:r>
            <a:r>
              <a:rPr lang="en-US" altLang="en-US" sz="1600" dirty="0" err="1">
                <a:solidFill>
                  <a:srgbClr val="C00000"/>
                </a:solidFill>
                <a:latin typeface="Times New Roman" panose="02020603050405020304" pitchFamily="18" charset="0"/>
                <a:ea typeface="MS PGothic" panose="020B0600070205080204" pitchFamily="34" charset="-128"/>
              </a:rPr>
              <a:t>pid,did</a:t>
            </a:r>
            <a:r>
              <a:rPr lang="en-US" altLang="en-US" sz="1600" dirty="0">
                <a:solidFill>
                  <a:srgbClr val="C00000"/>
                </a:solidFill>
                <a:latin typeface="Times New Roman" panose="02020603050405020304" pitchFamily="18" charset="0"/>
                <a:ea typeface="MS PGothic" panose="020B0600070205080204" pitchFamily="34" charset="-128"/>
              </a:rPr>
              <a:t>)</a:t>
            </a:r>
          </a:p>
        </p:txBody>
      </p:sp>
      <p:sp>
        <p:nvSpPr>
          <p:cNvPr id="44040" name="Rectangle 5">
            <a:extLst>
              <a:ext uri="{FF2B5EF4-FFF2-40B4-BE49-F238E27FC236}">
                <a16:creationId xmlns:a16="http://schemas.microsoft.com/office/drawing/2014/main" id="{80F4CEBA-880A-4E9C-91BD-B5386A121510}"/>
              </a:ext>
            </a:extLst>
          </p:cNvPr>
          <p:cNvSpPr>
            <a:spLocks noChangeArrowheads="1"/>
          </p:cNvSpPr>
          <p:nvPr/>
        </p:nvSpPr>
        <p:spPr bwMode="auto">
          <a:xfrm>
            <a:off x="6091238" y="2489200"/>
            <a:ext cx="2743200" cy="13843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sponsors(pid, did, since, </a:t>
            </a:r>
          </a:p>
          <a:p>
            <a:pPr eaLnBrk="1" hangingPunct="1"/>
            <a:r>
              <a:rPr lang="en-US" altLang="en-US" sz="1400">
                <a:latin typeface="Times New Roman" panose="02020603050405020304" pitchFamily="18" charset="0"/>
                <a:ea typeface="MS PGothic" panose="020B0600070205080204" pitchFamily="34" charset="-128"/>
              </a:rPr>
              <a:t>primary key(pid,did),</a:t>
            </a:r>
          </a:p>
          <a:p>
            <a:pPr eaLnBrk="1" hangingPunct="1"/>
            <a:r>
              <a:rPr lang="en-US" altLang="en-US" sz="1400">
                <a:latin typeface="Times New Roman" panose="02020603050405020304" pitchFamily="18" charset="0"/>
                <a:ea typeface="MS PGothic" panose="020B0600070205080204" pitchFamily="34" charset="-128"/>
              </a:rPr>
              <a:t>foreign key(pid) references projects(pid),</a:t>
            </a:r>
          </a:p>
          <a:p>
            <a:pPr eaLnBrk="1" hangingPunct="1"/>
            <a:r>
              <a:rPr lang="en-US" altLang="en-US" sz="1400">
                <a:latin typeface="Times New Roman" panose="02020603050405020304" pitchFamily="18" charset="0"/>
                <a:ea typeface="MS PGothic" panose="020B0600070205080204" pitchFamily="34" charset="-128"/>
              </a:rPr>
              <a:t>foreign key(did) references departments(did),</a:t>
            </a:r>
          </a:p>
        </p:txBody>
      </p:sp>
      <p:sp>
        <p:nvSpPr>
          <p:cNvPr id="44041" name="Rectangle 1">
            <a:extLst>
              <a:ext uri="{FF2B5EF4-FFF2-40B4-BE49-F238E27FC236}">
                <a16:creationId xmlns:a16="http://schemas.microsoft.com/office/drawing/2014/main" id="{C4B0D90F-44DC-4349-A3B0-C2AA460908B0}"/>
              </a:ext>
            </a:extLst>
          </p:cNvPr>
          <p:cNvSpPr>
            <a:spLocks noChangeArrowheads="1"/>
          </p:cNvSpPr>
          <p:nvPr/>
        </p:nvSpPr>
        <p:spPr bwMode="auto">
          <a:xfrm>
            <a:off x="6537325" y="4278313"/>
            <a:ext cx="22923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Times New Roman" panose="02020603050405020304" pitchFamily="18" charset="0"/>
                <a:ea typeface="MS PGothic" panose="020B0600070205080204" pitchFamily="34" charset="-128"/>
              </a:rPr>
              <a:t>Need database triggers to enforce the total participation of departments in Sponsors relationship set.</a:t>
            </a:r>
          </a:p>
        </p:txBody>
      </p:sp>
      <p:sp>
        <p:nvSpPr>
          <p:cNvPr id="59" name="Rectangle 58">
            <a:extLst>
              <a:ext uri="{FF2B5EF4-FFF2-40B4-BE49-F238E27FC236}">
                <a16:creationId xmlns:a16="http://schemas.microsoft.com/office/drawing/2014/main" id="{B424CA2E-E576-48C9-8860-113DE31D1804}"/>
              </a:ext>
            </a:extLst>
          </p:cNvPr>
          <p:cNvSpPr/>
          <p:nvPr/>
        </p:nvSpPr>
        <p:spPr>
          <a:xfrm>
            <a:off x="4697413" y="795338"/>
            <a:ext cx="2286000" cy="285750"/>
          </a:xfrm>
          <a:prstGeom prst="rect">
            <a:avLst/>
          </a:prstGeom>
        </p:spPr>
        <p:txBody>
          <a:bodyPr>
            <a:spAutoFit/>
          </a:bodyPr>
          <a:lstStyle/>
          <a:p>
            <a:pPr eaLnBrk="1" fontAlgn="auto" hangingPunct="1">
              <a:lnSpc>
                <a:spcPct val="90000"/>
              </a:lnSpc>
              <a:spcBef>
                <a:spcPts val="0"/>
              </a:spcBef>
              <a:spcAft>
                <a:spcPts val="0"/>
              </a:spcAft>
              <a:defRPr/>
            </a:pPr>
            <a:r>
              <a:rPr lang="en-US" altLang="en-US" sz="1400" dirty="0">
                <a:solidFill>
                  <a:schemeClr val="accent2"/>
                </a:solidFill>
                <a:latin typeface="+mn-lt"/>
              </a:rPr>
              <a:t>Attribute types are omit!</a:t>
            </a:r>
            <a:endParaRPr lang="en-US" sz="1600" dirty="0">
              <a:latin typeface="+mn-lt"/>
            </a:endParaRPr>
          </a:p>
        </p:txBody>
      </p:sp>
      <p:sp>
        <p:nvSpPr>
          <p:cNvPr id="44043" name="Rectangle 5">
            <a:extLst>
              <a:ext uri="{FF2B5EF4-FFF2-40B4-BE49-F238E27FC236}">
                <a16:creationId xmlns:a16="http://schemas.microsoft.com/office/drawing/2014/main" id="{C6BB66B4-9F70-479A-B32B-621B9BA99FD2}"/>
              </a:ext>
            </a:extLst>
          </p:cNvPr>
          <p:cNvSpPr>
            <a:spLocks noChangeArrowheads="1"/>
          </p:cNvSpPr>
          <p:nvPr/>
        </p:nvSpPr>
        <p:spPr bwMode="auto">
          <a:xfrm>
            <a:off x="433388" y="1055688"/>
            <a:ext cx="1458912" cy="7381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employees (ssn, </a:t>
            </a:r>
          </a:p>
          <a:p>
            <a:pPr eaLnBrk="1" hangingPunct="1"/>
            <a:r>
              <a:rPr lang="en-US" altLang="en-US" sz="1400">
                <a:latin typeface="Times New Roman" panose="02020603050405020304" pitchFamily="18" charset="0"/>
                <a:ea typeface="MS PGothic" panose="020B0600070205080204" pitchFamily="34" charset="-128"/>
              </a:rPr>
              <a:t>name, lot, </a:t>
            </a:r>
          </a:p>
          <a:p>
            <a:pPr eaLnBrk="1" hangingPunct="1"/>
            <a:r>
              <a:rPr lang="en-US" altLang="en-US" sz="1400">
                <a:latin typeface="Times New Roman" panose="02020603050405020304" pitchFamily="18" charset="0"/>
                <a:ea typeface="MS PGothic" panose="020B0600070205080204" pitchFamily="34" charset="-128"/>
              </a:rPr>
              <a:t>primary key(ssn))</a:t>
            </a:r>
          </a:p>
        </p:txBody>
      </p:sp>
      <p:sp>
        <p:nvSpPr>
          <p:cNvPr id="44044" name="Rectangle 5">
            <a:extLst>
              <a:ext uri="{FF2B5EF4-FFF2-40B4-BE49-F238E27FC236}">
                <a16:creationId xmlns:a16="http://schemas.microsoft.com/office/drawing/2014/main" id="{F19D5DD6-936B-4F87-B00C-EE372AE5EF1D}"/>
              </a:ext>
            </a:extLst>
          </p:cNvPr>
          <p:cNvSpPr>
            <a:spLocks noChangeArrowheads="1"/>
          </p:cNvSpPr>
          <p:nvPr/>
        </p:nvSpPr>
        <p:spPr bwMode="auto">
          <a:xfrm>
            <a:off x="433388" y="1978025"/>
            <a:ext cx="1458912" cy="7397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departments(did, dname, budget,</a:t>
            </a:r>
          </a:p>
          <a:p>
            <a:pPr eaLnBrk="1" hangingPunct="1"/>
            <a:r>
              <a:rPr lang="en-US" altLang="en-US" sz="1400">
                <a:latin typeface="Times New Roman" panose="02020603050405020304" pitchFamily="18" charset="0"/>
                <a:ea typeface="MS PGothic" panose="020B0600070205080204" pitchFamily="34" charset="-128"/>
              </a:rPr>
              <a:t>primary key(did))</a:t>
            </a:r>
          </a:p>
        </p:txBody>
      </p:sp>
      <p:sp>
        <p:nvSpPr>
          <p:cNvPr id="44045" name="Rectangle 5">
            <a:extLst>
              <a:ext uri="{FF2B5EF4-FFF2-40B4-BE49-F238E27FC236}">
                <a16:creationId xmlns:a16="http://schemas.microsoft.com/office/drawing/2014/main" id="{A2697366-6F16-46DC-A969-71C648D9F410}"/>
              </a:ext>
            </a:extLst>
          </p:cNvPr>
          <p:cNvSpPr>
            <a:spLocks noChangeArrowheads="1"/>
          </p:cNvSpPr>
          <p:nvPr/>
        </p:nvSpPr>
        <p:spPr bwMode="auto">
          <a:xfrm>
            <a:off x="433388" y="2854325"/>
            <a:ext cx="1458912" cy="95408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projects(pid, pbudget, started_on</a:t>
            </a:r>
          </a:p>
          <a:p>
            <a:pPr eaLnBrk="1" hangingPunct="1"/>
            <a:r>
              <a:rPr lang="en-US" altLang="en-US" sz="1400">
                <a:latin typeface="Times New Roman" panose="02020603050405020304" pitchFamily="18" charset="0"/>
                <a:ea typeface="MS PGothic" panose="020B0600070205080204" pitchFamily="34" charset="-128"/>
              </a:rPr>
              <a:t>primary key(pid))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a:extLst>
              <a:ext uri="{FF2B5EF4-FFF2-40B4-BE49-F238E27FC236}">
                <a16:creationId xmlns:a16="http://schemas.microsoft.com/office/drawing/2014/main" id="{60CA0C6D-AF7C-48AC-9EB9-487807AE3C67}"/>
              </a:ext>
            </a:extLst>
          </p:cNvPr>
          <p:cNvGrpSpPr>
            <a:grpSpLocks/>
          </p:cNvGrpSpPr>
          <p:nvPr/>
        </p:nvGrpSpPr>
        <p:grpSpPr bwMode="auto">
          <a:xfrm>
            <a:off x="1981200" y="1027113"/>
            <a:ext cx="3008313" cy="2654300"/>
            <a:chOff x="4800600" y="98425"/>
            <a:chExt cx="3008313" cy="2654300"/>
          </a:xfrm>
        </p:grpSpPr>
        <p:grpSp>
          <p:nvGrpSpPr>
            <p:cNvPr id="46117" name="Group 2">
              <a:extLst>
                <a:ext uri="{FF2B5EF4-FFF2-40B4-BE49-F238E27FC236}">
                  <a16:creationId xmlns:a16="http://schemas.microsoft.com/office/drawing/2014/main" id="{EA94F0B1-A6DB-4C8E-9DA4-DD2533C58736}"/>
                </a:ext>
              </a:extLst>
            </p:cNvPr>
            <p:cNvGrpSpPr>
              <a:grpSpLocks/>
            </p:cNvGrpSpPr>
            <p:nvPr/>
          </p:nvGrpSpPr>
          <p:grpSpPr bwMode="auto">
            <a:xfrm>
              <a:off x="4800600" y="98425"/>
              <a:ext cx="3008313" cy="2282825"/>
              <a:chOff x="4800600" y="98425"/>
              <a:chExt cx="3008313" cy="2282825"/>
            </a:xfrm>
          </p:grpSpPr>
          <p:sp>
            <p:nvSpPr>
              <p:cNvPr id="46119" name="Freeform 13">
                <a:extLst>
                  <a:ext uri="{FF2B5EF4-FFF2-40B4-BE49-F238E27FC236}">
                    <a16:creationId xmlns:a16="http://schemas.microsoft.com/office/drawing/2014/main" id="{1B7039E8-DDDC-42F6-BA91-F13CC9462D75}"/>
                  </a:ext>
                </a:extLst>
              </p:cNvPr>
              <p:cNvSpPr>
                <a:spLocks/>
              </p:cNvSpPr>
              <p:nvPr/>
            </p:nvSpPr>
            <p:spPr bwMode="auto">
              <a:xfrm>
                <a:off x="6910388" y="1887538"/>
                <a:ext cx="898525" cy="382587"/>
              </a:xfrm>
              <a:custGeom>
                <a:avLst/>
                <a:gdLst>
                  <a:gd name="T0" fmla="*/ 2147483646 w 566"/>
                  <a:gd name="T1" fmla="*/ 2147483646 h 241"/>
                  <a:gd name="T2" fmla="*/ 2147483646 w 566"/>
                  <a:gd name="T3" fmla="*/ 2147483646 h 241"/>
                  <a:gd name="T4" fmla="*/ 2147483646 w 566"/>
                  <a:gd name="T5" fmla="*/ 2147483646 h 241"/>
                  <a:gd name="T6" fmla="*/ 2147483646 w 566"/>
                  <a:gd name="T7" fmla="*/ 2147483646 h 241"/>
                  <a:gd name="T8" fmla="*/ 2147483646 w 566"/>
                  <a:gd name="T9" fmla="*/ 2147483646 h 241"/>
                  <a:gd name="T10" fmla="*/ 2147483646 w 566"/>
                  <a:gd name="T11" fmla="*/ 2147483646 h 241"/>
                  <a:gd name="T12" fmla="*/ 2147483646 w 566"/>
                  <a:gd name="T13" fmla="*/ 2147483646 h 241"/>
                  <a:gd name="T14" fmla="*/ 2147483646 w 566"/>
                  <a:gd name="T15" fmla="*/ 2147483646 h 241"/>
                  <a:gd name="T16" fmla="*/ 2147483646 w 566"/>
                  <a:gd name="T17" fmla="*/ 2147483646 h 241"/>
                  <a:gd name="T18" fmla="*/ 2147483646 w 566"/>
                  <a:gd name="T19" fmla="*/ 2147483646 h 241"/>
                  <a:gd name="T20" fmla="*/ 2147483646 w 566"/>
                  <a:gd name="T21" fmla="*/ 2147483646 h 241"/>
                  <a:gd name="T22" fmla="*/ 2147483646 w 566"/>
                  <a:gd name="T23" fmla="*/ 2147483646 h 241"/>
                  <a:gd name="T24" fmla="*/ 2147483646 w 566"/>
                  <a:gd name="T25" fmla="*/ 2147483646 h 241"/>
                  <a:gd name="T26" fmla="*/ 2147483646 w 566"/>
                  <a:gd name="T27" fmla="*/ 2147483646 h 241"/>
                  <a:gd name="T28" fmla="*/ 2147483646 w 566"/>
                  <a:gd name="T29" fmla="*/ 2147483646 h 241"/>
                  <a:gd name="T30" fmla="*/ 2147483646 w 566"/>
                  <a:gd name="T31" fmla="*/ 2147483646 h 241"/>
                  <a:gd name="T32" fmla="*/ 2147483646 w 566"/>
                  <a:gd name="T33" fmla="*/ 2147483646 h 241"/>
                  <a:gd name="T34" fmla="*/ 2147483646 w 566"/>
                  <a:gd name="T35" fmla="*/ 2147483646 h 241"/>
                  <a:gd name="T36" fmla="*/ 2147483646 w 566"/>
                  <a:gd name="T37" fmla="*/ 2147483646 h 241"/>
                  <a:gd name="T38" fmla="*/ 2147483646 w 566"/>
                  <a:gd name="T39" fmla="*/ 2147483646 h 241"/>
                  <a:gd name="T40" fmla="*/ 2147483646 w 566"/>
                  <a:gd name="T41" fmla="*/ 2147483646 h 241"/>
                  <a:gd name="T42" fmla="*/ 2147483646 w 566"/>
                  <a:gd name="T43" fmla="*/ 2147483646 h 241"/>
                  <a:gd name="T44" fmla="*/ 2147483646 w 566"/>
                  <a:gd name="T45" fmla="*/ 2147483646 h 241"/>
                  <a:gd name="T46" fmla="*/ 2147483646 w 566"/>
                  <a:gd name="T47" fmla="*/ 2147483646 h 241"/>
                  <a:gd name="T48" fmla="*/ 2147483646 w 566"/>
                  <a:gd name="T49" fmla="*/ 2147483646 h 241"/>
                  <a:gd name="T50" fmla="*/ 2147483646 w 566"/>
                  <a:gd name="T51" fmla="*/ 2147483646 h 241"/>
                  <a:gd name="T52" fmla="*/ 2147483646 w 566"/>
                  <a:gd name="T53" fmla="*/ 2147483646 h 241"/>
                  <a:gd name="T54" fmla="*/ 2147483646 w 566"/>
                  <a:gd name="T55" fmla="*/ 2147483646 h 241"/>
                  <a:gd name="T56" fmla="*/ 2147483646 w 566"/>
                  <a:gd name="T57" fmla="*/ 2147483646 h 241"/>
                  <a:gd name="T58" fmla="*/ 2147483646 w 566"/>
                  <a:gd name="T59" fmla="*/ 2147483646 h 241"/>
                  <a:gd name="T60" fmla="*/ 2147483646 w 566"/>
                  <a:gd name="T61" fmla="*/ 2147483646 h 241"/>
                  <a:gd name="T62" fmla="*/ 2147483646 w 566"/>
                  <a:gd name="T63" fmla="*/ 2147483646 h 241"/>
                  <a:gd name="T64" fmla="*/ 2147483646 w 566"/>
                  <a:gd name="T65" fmla="*/ 2147483646 h 241"/>
                  <a:gd name="T66" fmla="*/ 2147483646 w 566"/>
                  <a:gd name="T67" fmla="*/ 2147483646 h 241"/>
                  <a:gd name="T68" fmla="*/ 2147483646 w 566"/>
                  <a:gd name="T69" fmla="*/ 2147483646 h 241"/>
                  <a:gd name="T70" fmla="*/ 2147483646 w 566"/>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0" name="Freeform 16">
                <a:extLst>
                  <a:ext uri="{FF2B5EF4-FFF2-40B4-BE49-F238E27FC236}">
                    <a16:creationId xmlns:a16="http://schemas.microsoft.com/office/drawing/2014/main" id="{39302E15-31E3-4A69-B312-1A352EB0D58C}"/>
                  </a:ext>
                </a:extLst>
              </p:cNvPr>
              <p:cNvSpPr>
                <a:spLocks/>
              </p:cNvSpPr>
              <p:nvPr/>
            </p:nvSpPr>
            <p:spPr bwMode="auto">
              <a:xfrm>
                <a:off x="5434013" y="1754188"/>
                <a:ext cx="1276350" cy="627062"/>
              </a:xfrm>
              <a:custGeom>
                <a:avLst/>
                <a:gdLst>
                  <a:gd name="T0" fmla="*/ 0 w 804"/>
                  <a:gd name="T1" fmla="*/ 2147483646 h 395"/>
                  <a:gd name="T2" fmla="*/ 2147483646 w 804"/>
                  <a:gd name="T3" fmla="*/ 0 h 395"/>
                  <a:gd name="T4" fmla="*/ 2147483646 w 804"/>
                  <a:gd name="T5" fmla="*/ 2147483646 h 395"/>
                  <a:gd name="T6" fmla="*/ 2147483646 w 804"/>
                  <a:gd name="T7" fmla="*/ 2147483646 h 395"/>
                  <a:gd name="T8" fmla="*/ 0 w 804"/>
                  <a:gd name="T9" fmla="*/ 2147483646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1" name="Rectangle 24">
                <a:extLst>
                  <a:ext uri="{FF2B5EF4-FFF2-40B4-BE49-F238E27FC236}">
                    <a16:creationId xmlns:a16="http://schemas.microsoft.com/office/drawing/2014/main" id="{1B4F54DF-618B-44CC-AE93-30DF7D7D9A3E}"/>
                  </a:ext>
                </a:extLst>
              </p:cNvPr>
              <p:cNvSpPr>
                <a:spLocks noChangeArrowheads="1"/>
              </p:cNvSpPr>
              <p:nvPr/>
            </p:nvSpPr>
            <p:spPr bwMode="auto">
              <a:xfrm>
                <a:off x="7042150" y="1908175"/>
                <a:ext cx="6111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until</a:t>
                </a:r>
              </a:p>
            </p:txBody>
          </p:sp>
          <p:grpSp>
            <p:nvGrpSpPr>
              <p:cNvPr id="46122" name="Group 28">
                <a:extLst>
                  <a:ext uri="{FF2B5EF4-FFF2-40B4-BE49-F238E27FC236}">
                    <a16:creationId xmlns:a16="http://schemas.microsoft.com/office/drawing/2014/main" id="{E3F2D6CA-4441-4E1D-A9D9-4780DDB1C1D1}"/>
                  </a:ext>
                </a:extLst>
              </p:cNvPr>
              <p:cNvGrpSpPr>
                <a:grpSpLocks/>
              </p:cNvGrpSpPr>
              <p:nvPr/>
            </p:nvGrpSpPr>
            <p:grpSpPr bwMode="auto">
              <a:xfrm>
                <a:off x="5453063" y="982663"/>
                <a:ext cx="1333500" cy="403225"/>
                <a:chOff x="3435" y="619"/>
                <a:chExt cx="840" cy="254"/>
              </a:xfrm>
            </p:grpSpPr>
            <p:sp>
              <p:nvSpPr>
                <p:cNvPr id="46135" name="Freeform 29">
                  <a:extLst>
                    <a:ext uri="{FF2B5EF4-FFF2-40B4-BE49-F238E27FC236}">
                      <a16:creationId xmlns:a16="http://schemas.microsoft.com/office/drawing/2014/main" id="{329FC6ED-915A-4139-94D4-EB6B539635E6}"/>
                    </a:ext>
                  </a:extLst>
                </p:cNvPr>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6" name="Rectangle 30">
                  <a:extLst>
                    <a:ext uri="{FF2B5EF4-FFF2-40B4-BE49-F238E27FC236}">
                      <a16:creationId xmlns:a16="http://schemas.microsoft.com/office/drawing/2014/main" id="{47111D3D-2C78-4FFA-93E7-97D4287EC88C}"/>
                    </a:ext>
                  </a:extLst>
                </p:cNvPr>
                <p:cNvSpPr>
                  <a:spLocks noChangeArrowheads="1"/>
                </p:cNvSpPr>
                <p:nvPr/>
              </p:nvSpPr>
              <p:spPr bwMode="auto">
                <a:xfrm>
                  <a:off x="3471" y="619"/>
                  <a:ext cx="7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46123" name="Rectangle 31">
                <a:extLst>
                  <a:ext uri="{FF2B5EF4-FFF2-40B4-BE49-F238E27FC236}">
                    <a16:creationId xmlns:a16="http://schemas.microsoft.com/office/drawing/2014/main" id="{948E8A84-A3DC-4596-9915-15F6DEADFF12}"/>
                  </a:ext>
                </a:extLst>
              </p:cNvPr>
              <p:cNvSpPr>
                <a:spLocks noChangeArrowheads="1"/>
              </p:cNvSpPr>
              <p:nvPr/>
            </p:nvSpPr>
            <p:spPr bwMode="auto">
              <a:xfrm>
                <a:off x="5546725" y="1874838"/>
                <a:ext cx="104996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Monitors</a:t>
                </a:r>
              </a:p>
            </p:txBody>
          </p:sp>
          <p:sp>
            <p:nvSpPr>
              <p:cNvPr id="46124" name="Line 40">
                <a:extLst>
                  <a:ext uri="{FF2B5EF4-FFF2-40B4-BE49-F238E27FC236}">
                    <a16:creationId xmlns:a16="http://schemas.microsoft.com/office/drawing/2014/main" id="{D128B81A-58CC-4254-AD9B-C95298A2A098}"/>
                  </a:ext>
                </a:extLst>
              </p:cNvPr>
              <p:cNvSpPr>
                <a:spLocks noChangeShapeType="1"/>
              </p:cNvSpPr>
              <p:nvPr/>
            </p:nvSpPr>
            <p:spPr bwMode="auto">
              <a:xfrm>
                <a:off x="6711950" y="2073275"/>
                <a:ext cx="20002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5" name="Line 41">
                <a:extLst>
                  <a:ext uri="{FF2B5EF4-FFF2-40B4-BE49-F238E27FC236}">
                    <a16:creationId xmlns:a16="http://schemas.microsoft.com/office/drawing/2014/main" id="{E5BB1FAD-4461-401F-91E9-3EFFC5938A5A}"/>
                  </a:ext>
                </a:extLst>
              </p:cNvPr>
              <p:cNvSpPr>
                <a:spLocks noChangeShapeType="1"/>
              </p:cNvSpPr>
              <p:nvPr/>
            </p:nvSpPr>
            <p:spPr bwMode="auto">
              <a:xfrm flipV="1">
                <a:off x="6062663" y="1381125"/>
                <a:ext cx="0" cy="3619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6" name="Freeform 42">
                <a:extLst>
                  <a:ext uri="{FF2B5EF4-FFF2-40B4-BE49-F238E27FC236}">
                    <a16:creationId xmlns:a16="http://schemas.microsoft.com/office/drawing/2014/main" id="{20A81178-790F-4176-9B14-149F9A877064}"/>
                  </a:ext>
                </a:extLst>
              </p:cNvPr>
              <p:cNvSpPr>
                <a:spLocks/>
              </p:cNvSpPr>
              <p:nvPr/>
            </p:nvSpPr>
            <p:spPr bwMode="auto">
              <a:xfrm>
                <a:off x="644525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7" name="Freeform 43">
                <a:extLst>
                  <a:ext uri="{FF2B5EF4-FFF2-40B4-BE49-F238E27FC236}">
                    <a16:creationId xmlns:a16="http://schemas.microsoft.com/office/drawing/2014/main" id="{02281EFA-8796-451E-8C1D-4BAE5A572866}"/>
                  </a:ext>
                </a:extLst>
              </p:cNvPr>
              <p:cNvSpPr>
                <a:spLocks/>
              </p:cNvSpPr>
              <p:nvPr/>
            </p:nvSpPr>
            <p:spPr bwMode="auto">
              <a:xfrm>
                <a:off x="480060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8" name="Freeform 44">
                <a:extLst>
                  <a:ext uri="{FF2B5EF4-FFF2-40B4-BE49-F238E27FC236}">
                    <a16:creationId xmlns:a16="http://schemas.microsoft.com/office/drawing/2014/main" id="{B3BF4308-9F52-48BF-9E13-D4AF0AA8FB32}"/>
                  </a:ext>
                </a:extLst>
              </p:cNvPr>
              <p:cNvSpPr>
                <a:spLocks/>
              </p:cNvSpPr>
              <p:nvPr/>
            </p:nvSpPr>
            <p:spPr bwMode="auto">
              <a:xfrm>
                <a:off x="5605463" y="98425"/>
                <a:ext cx="896937"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9" name="Rectangle 45">
                <a:extLst>
                  <a:ext uri="{FF2B5EF4-FFF2-40B4-BE49-F238E27FC236}">
                    <a16:creationId xmlns:a16="http://schemas.microsoft.com/office/drawing/2014/main" id="{88C2AA92-2202-4E72-8697-8DCA06A4C2F1}"/>
                  </a:ext>
                </a:extLst>
              </p:cNvPr>
              <p:cNvSpPr>
                <a:spLocks noChangeArrowheads="1"/>
              </p:cNvSpPr>
              <p:nvPr/>
            </p:nvSpPr>
            <p:spPr bwMode="auto">
              <a:xfrm>
                <a:off x="6638925" y="377825"/>
                <a:ext cx="4302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46130" name="Rectangle 46">
                <a:extLst>
                  <a:ext uri="{FF2B5EF4-FFF2-40B4-BE49-F238E27FC236}">
                    <a16:creationId xmlns:a16="http://schemas.microsoft.com/office/drawing/2014/main" id="{2BF9168C-AF1B-4385-8FDC-7E9FDF72C4D4}"/>
                  </a:ext>
                </a:extLst>
              </p:cNvPr>
              <p:cNvSpPr>
                <a:spLocks noChangeArrowheads="1"/>
              </p:cNvSpPr>
              <p:nvPr/>
            </p:nvSpPr>
            <p:spPr bwMode="auto">
              <a:xfrm>
                <a:off x="5732463" y="152400"/>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46131" name="Rectangle 47">
                <a:extLst>
                  <a:ext uri="{FF2B5EF4-FFF2-40B4-BE49-F238E27FC236}">
                    <a16:creationId xmlns:a16="http://schemas.microsoft.com/office/drawing/2014/main" id="{092DC2A6-250B-44F2-A74C-0B7EAC52D562}"/>
                  </a:ext>
                </a:extLst>
              </p:cNvPr>
              <p:cNvSpPr>
                <a:spLocks noChangeArrowheads="1"/>
              </p:cNvSpPr>
              <p:nvPr/>
            </p:nvSpPr>
            <p:spPr bwMode="auto">
              <a:xfrm>
                <a:off x="4949825" y="368300"/>
                <a:ext cx="530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sp>
            <p:nvSpPr>
              <p:cNvPr id="46132" name="Line 48">
                <a:extLst>
                  <a:ext uri="{FF2B5EF4-FFF2-40B4-BE49-F238E27FC236}">
                    <a16:creationId xmlns:a16="http://schemas.microsoft.com/office/drawing/2014/main" id="{104478AE-3879-4008-88B6-02B27591766A}"/>
                  </a:ext>
                </a:extLst>
              </p:cNvPr>
              <p:cNvSpPr>
                <a:spLocks noChangeShapeType="1"/>
              </p:cNvSpPr>
              <p:nvPr/>
            </p:nvSpPr>
            <p:spPr bwMode="auto">
              <a:xfrm>
                <a:off x="5248275" y="784225"/>
                <a:ext cx="552450" cy="20002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3" name="Line 49">
                <a:extLst>
                  <a:ext uri="{FF2B5EF4-FFF2-40B4-BE49-F238E27FC236}">
                    <a16:creationId xmlns:a16="http://schemas.microsoft.com/office/drawing/2014/main" id="{30BB4237-2132-4DF5-8CDC-86720B04FD69}"/>
                  </a:ext>
                </a:extLst>
              </p:cNvPr>
              <p:cNvSpPr>
                <a:spLocks noChangeShapeType="1"/>
              </p:cNvSpPr>
              <p:nvPr/>
            </p:nvSpPr>
            <p:spPr bwMode="auto">
              <a:xfrm>
                <a:off x="6065838" y="479425"/>
                <a:ext cx="0" cy="4889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4" name="Line 50">
                <a:extLst>
                  <a:ext uri="{FF2B5EF4-FFF2-40B4-BE49-F238E27FC236}">
                    <a16:creationId xmlns:a16="http://schemas.microsoft.com/office/drawing/2014/main" id="{2E8BCF64-A373-4991-A33C-0859DB92C347}"/>
                  </a:ext>
                </a:extLst>
              </p:cNvPr>
              <p:cNvSpPr>
                <a:spLocks noChangeShapeType="1"/>
              </p:cNvSpPr>
              <p:nvPr/>
            </p:nvSpPr>
            <p:spPr bwMode="auto">
              <a:xfrm flipH="1">
                <a:off x="6364288" y="768350"/>
                <a:ext cx="530225"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18" name="Line 39">
              <a:extLst>
                <a:ext uri="{FF2B5EF4-FFF2-40B4-BE49-F238E27FC236}">
                  <a16:creationId xmlns:a16="http://schemas.microsoft.com/office/drawing/2014/main" id="{29771BA4-6E86-4143-AA4D-D8225502865C}"/>
                </a:ext>
              </a:extLst>
            </p:cNvPr>
            <p:cNvSpPr>
              <a:spLocks noChangeShapeType="1"/>
            </p:cNvSpPr>
            <p:nvPr/>
          </p:nvSpPr>
          <p:spPr bwMode="auto">
            <a:xfrm>
              <a:off x="6064250" y="2398713"/>
              <a:ext cx="0" cy="3540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32">
            <a:extLst>
              <a:ext uri="{FF2B5EF4-FFF2-40B4-BE49-F238E27FC236}">
                <a16:creationId xmlns:a16="http://schemas.microsoft.com/office/drawing/2014/main" id="{CC9FB82A-7981-4AE0-A74E-2D526871ED65}"/>
              </a:ext>
            </a:extLst>
          </p:cNvPr>
          <p:cNvSpPr>
            <a:spLocks noChangeArrowheads="1"/>
          </p:cNvSpPr>
          <p:nvPr/>
        </p:nvSpPr>
        <p:spPr bwMode="auto">
          <a:xfrm>
            <a:off x="500063" y="3700463"/>
            <a:ext cx="5781675" cy="1741487"/>
          </a:xfrm>
          <a:prstGeom prst="rect">
            <a:avLst/>
          </a:prstGeom>
          <a:noFill/>
          <a:ln w="25400">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grpSp>
        <p:nvGrpSpPr>
          <p:cNvPr id="46084" name="Group 5">
            <a:extLst>
              <a:ext uri="{FF2B5EF4-FFF2-40B4-BE49-F238E27FC236}">
                <a16:creationId xmlns:a16="http://schemas.microsoft.com/office/drawing/2014/main" id="{D3A168A9-EF3A-4C8A-8AA7-47187F008E82}"/>
              </a:ext>
            </a:extLst>
          </p:cNvPr>
          <p:cNvGrpSpPr>
            <a:grpSpLocks/>
          </p:cNvGrpSpPr>
          <p:nvPr/>
        </p:nvGrpSpPr>
        <p:grpSpPr bwMode="auto">
          <a:xfrm>
            <a:off x="566738" y="3851275"/>
            <a:ext cx="5675312" cy="1470025"/>
            <a:chOff x="3386138" y="2922588"/>
            <a:chExt cx="5675312" cy="1470025"/>
          </a:xfrm>
        </p:grpSpPr>
        <p:sp>
          <p:nvSpPr>
            <p:cNvPr id="46091" name="Freeform 7">
              <a:extLst>
                <a:ext uri="{FF2B5EF4-FFF2-40B4-BE49-F238E27FC236}">
                  <a16:creationId xmlns:a16="http://schemas.microsoft.com/office/drawing/2014/main" id="{F042E5E6-8B4E-477F-BD19-66631FBB3077}"/>
                </a:ext>
              </a:extLst>
            </p:cNvPr>
            <p:cNvSpPr>
              <a:spLocks/>
            </p:cNvSpPr>
            <p:nvPr/>
          </p:nvSpPr>
          <p:spPr bwMode="auto">
            <a:xfrm>
              <a:off x="6518275" y="3297238"/>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2" name="Freeform 8">
              <a:extLst>
                <a:ext uri="{FF2B5EF4-FFF2-40B4-BE49-F238E27FC236}">
                  <a16:creationId xmlns:a16="http://schemas.microsoft.com/office/drawing/2014/main" id="{337DFBA5-EABF-44BC-8D61-98F881A8BF2A}"/>
                </a:ext>
              </a:extLst>
            </p:cNvPr>
            <p:cNvSpPr>
              <a:spLocks/>
            </p:cNvSpPr>
            <p:nvPr/>
          </p:nvSpPr>
          <p:spPr bwMode="auto">
            <a:xfrm>
              <a:off x="8164513"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3" name="Freeform 9">
              <a:extLst>
                <a:ext uri="{FF2B5EF4-FFF2-40B4-BE49-F238E27FC236}">
                  <a16:creationId xmlns:a16="http://schemas.microsoft.com/office/drawing/2014/main" id="{258E29F6-20EB-4180-9F61-62A16627DCF5}"/>
                </a:ext>
              </a:extLst>
            </p:cNvPr>
            <p:cNvSpPr>
              <a:spLocks/>
            </p:cNvSpPr>
            <p:nvPr/>
          </p:nvSpPr>
          <p:spPr bwMode="auto">
            <a:xfrm>
              <a:off x="4198938" y="2924175"/>
              <a:ext cx="1169987" cy="366713"/>
            </a:xfrm>
            <a:custGeom>
              <a:avLst/>
              <a:gdLst>
                <a:gd name="T0" fmla="*/ 2147483646 w 737"/>
                <a:gd name="T1" fmla="*/ 2147483646 h 231"/>
                <a:gd name="T2" fmla="*/ 2147483646 w 737"/>
                <a:gd name="T3" fmla="*/ 2147483646 h 231"/>
                <a:gd name="T4" fmla="*/ 2147483646 w 737"/>
                <a:gd name="T5" fmla="*/ 2147483646 h 231"/>
                <a:gd name="T6" fmla="*/ 2147483646 w 737"/>
                <a:gd name="T7" fmla="*/ 2147483646 h 231"/>
                <a:gd name="T8" fmla="*/ 2147483646 w 737"/>
                <a:gd name="T9" fmla="*/ 2147483646 h 231"/>
                <a:gd name="T10" fmla="*/ 2147483646 w 737"/>
                <a:gd name="T11" fmla="*/ 2147483646 h 231"/>
                <a:gd name="T12" fmla="*/ 2147483646 w 737"/>
                <a:gd name="T13" fmla="*/ 2147483646 h 231"/>
                <a:gd name="T14" fmla="*/ 2147483646 w 737"/>
                <a:gd name="T15" fmla="*/ 2147483646 h 231"/>
                <a:gd name="T16" fmla="*/ 2147483646 w 737"/>
                <a:gd name="T17" fmla="*/ 0 h 231"/>
                <a:gd name="T18" fmla="*/ 2147483646 w 737"/>
                <a:gd name="T19" fmla="*/ 0 h 231"/>
                <a:gd name="T20" fmla="*/ 2147483646 w 737"/>
                <a:gd name="T21" fmla="*/ 2147483646 h 231"/>
                <a:gd name="T22" fmla="*/ 2147483646 w 737"/>
                <a:gd name="T23" fmla="*/ 2147483646 h 231"/>
                <a:gd name="T24" fmla="*/ 2147483646 w 737"/>
                <a:gd name="T25" fmla="*/ 2147483646 h 231"/>
                <a:gd name="T26" fmla="*/ 2147483646 w 737"/>
                <a:gd name="T27" fmla="*/ 2147483646 h 231"/>
                <a:gd name="T28" fmla="*/ 2147483646 w 737"/>
                <a:gd name="T29" fmla="*/ 2147483646 h 231"/>
                <a:gd name="T30" fmla="*/ 2147483646 w 737"/>
                <a:gd name="T31" fmla="*/ 2147483646 h 231"/>
                <a:gd name="T32" fmla="*/ 2147483646 w 737"/>
                <a:gd name="T33" fmla="*/ 2147483646 h 231"/>
                <a:gd name="T34" fmla="*/ 2147483646 w 737"/>
                <a:gd name="T35" fmla="*/ 2147483646 h 231"/>
                <a:gd name="T36" fmla="*/ 2147483646 w 737"/>
                <a:gd name="T37" fmla="*/ 2147483646 h 231"/>
                <a:gd name="T38" fmla="*/ 2147483646 w 737"/>
                <a:gd name="T39" fmla="*/ 2147483646 h 231"/>
                <a:gd name="T40" fmla="*/ 2147483646 w 737"/>
                <a:gd name="T41" fmla="*/ 2147483646 h 231"/>
                <a:gd name="T42" fmla="*/ 2147483646 w 737"/>
                <a:gd name="T43" fmla="*/ 2147483646 h 231"/>
                <a:gd name="T44" fmla="*/ 2147483646 w 737"/>
                <a:gd name="T45" fmla="*/ 2147483646 h 231"/>
                <a:gd name="T46" fmla="*/ 2147483646 w 737"/>
                <a:gd name="T47" fmla="*/ 2147483646 h 231"/>
                <a:gd name="T48" fmla="*/ 2147483646 w 737"/>
                <a:gd name="T49" fmla="*/ 2147483646 h 231"/>
                <a:gd name="T50" fmla="*/ 2147483646 w 737"/>
                <a:gd name="T51" fmla="*/ 2147483646 h 231"/>
                <a:gd name="T52" fmla="*/ 2147483646 w 737"/>
                <a:gd name="T53" fmla="*/ 2147483646 h 231"/>
                <a:gd name="T54" fmla="*/ 2147483646 w 737"/>
                <a:gd name="T55" fmla="*/ 2147483646 h 231"/>
                <a:gd name="T56" fmla="*/ 2147483646 w 737"/>
                <a:gd name="T57" fmla="*/ 2147483646 h 231"/>
                <a:gd name="T58" fmla="*/ 2147483646 w 737"/>
                <a:gd name="T59" fmla="*/ 2147483646 h 231"/>
                <a:gd name="T60" fmla="*/ 2147483646 w 737"/>
                <a:gd name="T61" fmla="*/ 2147483646 h 231"/>
                <a:gd name="T62" fmla="*/ 2147483646 w 737"/>
                <a:gd name="T63" fmla="*/ 2147483646 h 231"/>
                <a:gd name="T64" fmla="*/ 2147483646 w 737"/>
                <a:gd name="T65" fmla="*/ 2147483646 h 231"/>
                <a:gd name="T66" fmla="*/ 2147483646 w 737"/>
                <a:gd name="T67" fmla="*/ 2147483646 h 231"/>
                <a:gd name="T68" fmla="*/ 2147483646 w 737"/>
                <a:gd name="T69" fmla="*/ 2147483646 h 231"/>
                <a:gd name="T70" fmla="*/ 2147483646 w 737"/>
                <a:gd name="T71" fmla="*/ 2147483646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4" name="Freeform 10">
              <a:extLst>
                <a:ext uri="{FF2B5EF4-FFF2-40B4-BE49-F238E27FC236}">
                  <a16:creationId xmlns:a16="http://schemas.microsoft.com/office/drawing/2014/main" id="{9DE95A14-5AE6-453D-B242-5CF4BC2B02D7}"/>
                </a:ext>
              </a:extLst>
            </p:cNvPr>
            <p:cNvSpPr>
              <a:spLocks/>
            </p:cNvSpPr>
            <p:nvPr/>
          </p:nvSpPr>
          <p:spPr bwMode="auto">
            <a:xfrm>
              <a:off x="3386138"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5" name="Freeform 11">
              <a:extLst>
                <a:ext uri="{FF2B5EF4-FFF2-40B4-BE49-F238E27FC236}">
                  <a16:creationId xmlns:a16="http://schemas.microsoft.com/office/drawing/2014/main" id="{69B40304-33BB-4A54-A4C9-1A85D84DE303}"/>
                </a:ext>
              </a:extLst>
            </p:cNvPr>
            <p:cNvSpPr>
              <a:spLocks/>
            </p:cNvSpPr>
            <p:nvPr/>
          </p:nvSpPr>
          <p:spPr bwMode="auto">
            <a:xfrm>
              <a:off x="5030788" y="3297238"/>
              <a:ext cx="1133475" cy="381000"/>
            </a:xfrm>
            <a:custGeom>
              <a:avLst/>
              <a:gdLst>
                <a:gd name="T0" fmla="*/ 2147483646 w 714"/>
                <a:gd name="T1" fmla="*/ 2147483646 h 240"/>
                <a:gd name="T2" fmla="*/ 2147483646 w 714"/>
                <a:gd name="T3" fmla="*/ 2147483646 h 240"/>
                <a:gd name="T4" fmla="*/ 2147483646 w 714"/>
                <a:gd name="T5" fmla="*/ 2147483646 h 240"/>
                <a:gd name="T6" fmla="*/ 2147483646 w 714"/>
                <a:gd name="T7" fmla="*/ 2147483646 h 240"/>
                <a:gd name="T8" fmla="*/ 2147483646 w 714"/>
                <a:gd name="T9" fmla="*/ 2147483646 h 240"/>
                <a:gd name="T10" fmla="*/ 2147483646 w 714"/>
                <a:gd name="T11" fmla="*/ 2147483646 h 240"/>
                <a:gd name="T12" fmla="*/ 2147483646 w 714"/>
                <a:gd name="T13" fmla="*/ 2147483646 h 240"/>
                <a:gd name="T14" fmla="*/ 2147483646 w 714"/>
                <a:gd name="T15" fmla="*/ 2147483646 h 240"/>
                <a:gd name="T16" fmla="*/ 2147483646 w 714"/>
                <a:gd name="T17" fmla="*/ 2147483646 h 240"/>
                <a:gd name="T18" fmla="*/ 2147483646 w 714"/>
                <a:gd name="T19" fmla="*/ 2147483646 h 240"/>
                <a:gd name="T20" fmla="*/ 2147483646 w 714"/>
                <a:gd name="T21" fmla="*/ 2147483646 h 240"/>
                <a:gd name="T22" fmla="*/ 2147483646 w 714"/>
                <a:gd name="T23" fmla="*/ 2147483646 h 240"/>
                <a:gd name="T24" fmla="*/ 2147483646 w 714"/>
                <a:gd name="T25" fmla="*/ 2147483646 h 240"/>
                <a:gd name="T26" fmla="*/ 2147483646 w 714"/>
                <a:gd name="T27" fmla="*/ 2147483646 h 240"/>
                <a:gd name="T28" fmla="*/ 2147483646 w 714"/>
                <a:gd name="T29" fmla="*/ 2147483646 h 240"/>
                <a:gd name="T30" fmla="*/ 2147483646 w 714"/>
                <a:gd name="T31" fmla="*/ 2147483646 h 240"/>
                <a:gd name="T32" fmla="*/ 2147483646 w 714"/>
                <a:gd name="T33" fmla="*/ 2147483646 h 240"/>
                <a:gd name="T34" fmla="*/ 2147483646 w 714"/>
                <a:gd name="T35" fmla="*/ 2147483646 h 240"/>
                <a:gd name="T36" fmla="*/ 2147483646 w 714"/>
                <a:gd name="T37" fmla="*/ 2147483646 h 240"/>
                <a:gd name="T38" fmla="*/ 2147483646 w 714"/>
                <a:gd name="T39" fmla="*/ 2147483646 h 240"/>
                <a:gd name="T40" fmla="*/ 2147483646 w 714"/>
                <a:gd name="T41" fmla="*/ 2147483646 h 240"/>
                <a:gd name="T42" fmla="*/ 2147483646 w 714"/>
                <a:gd name="T43" fmla="*/ 2147483646 h 240"/>
                <a:gd name="T44" fmla="*/ 2147483646 w 714"/>
                <a:gd name="T45" fmla="*/ 2147483646 h 240"/>
                <a:gd name="T46" fmla="*/ 2147483646 w 714"/>
                <a:gd name="T47" fmla="*/ 2147483646 h 240"/>
                <a:gd name="T48" fmla="*/ 2147483646 w 714"/>
                <a:gd name="T49" fmla="*/ 2147483646 h 240"/>
                <a:gd name="T50" fmla="*/ 2147483646 w 714"/>
                <a:gd name="T51" fmla="*/ 2147483646 h 240"/>
                <a:gd name="T52" fmla="*/ 2147483646 w 714"/>
                <a:gd name="T53" fmla="*/ 0 h 240"/>
                <a:gd name="T54" fmla="*/ 2147483646 w 714"/>
                <a:gd name="T55" fmla="*/ 0 h 240"/>
                <a:gd name="T56" fmla="*/ 2147483646 w 714"/>
                <a:gd name="T57" fmla="*/ 2147483646 h 240"/>
                <a:gd name="T58" fmla="*/ 2147483646 w 714"/>
                <a:gd name="T59" fmla="*/ 2147483646 h 240"/>
                <a:gd name="T60" fmla="*/ 2147483646 w 714"/>
                <a:gd name="T61" fmla="*/ 2147483646 h 240"/>
                <a:gd name="T62" fmla="*/ 2147483646 w 714"/>
                <a:gd name="T63" fmla="*/ 2147483646 h 240"/>
                <a:gd name="T64" fmla="*/ 2147483646 w 714"/>
                <a:gd name="T65" fmla="*/ 2147483646 h 240"/>
                <a:gd name="T66" fmla="*/ 2147483646 w 714"/>
                <a:gd name="T67" fmla="*/ 2147483646 h 240"/>
                <a:gd name="T68" fmla="*/ 2147483646 w 714"/>
                <a:gd name="T69" fmla="*/ 2147483646 h 240"/>
                <a:gd name="T70" fmla="*/ 2147483646 w 714"/>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6" name="Freeform 12">
              <a:extLst>
                <a:ext uri="{FF2B5EF4-FFF2-40B4-BE49-F238E27FC236}">
                  <a16:creationId xmlns:a16="http://schemas.microsoft.com/office/drawing/2014/main" id="{389BE15C-9C5C-4784-976D-EC41A41F403C}"/>
                </a:ext>
              </a:extLst>
            </p:cNvPr>
            <p:cNvSpPr>
              <a:spLocks/>
            </p:cNvSpPr>
            <p:nvPr/>
          </p:nvSpPr>
          <p:spPr bwMode="auto">
            <a:xfrm>
              <a:off x="7324725" y="3016250"/>
              <a:ext cx="896938"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7" name="Freeform 14">
              <a:extLst>
                <a:ext uri="{FF2B5EF4-FFF2-40B4-BE49-F238E27FC236}">
                  <a16:creationId xmlns:a16="http://schemas.microsoft.com/office/drawing/2014/main" id="{8F691D30-EE95-4695-9EAB-E60858386C6E}"/>
                </a:ext>
              </a:extLst>
            </p:cNvPr>
            <p:cNvSpPr>
              <a:spLocks/>
            </p:cNvSpPr>
            <p:nvPr/>
          </p:nvSpPr>
          <p:spPr bwMode="auto">
            <a:xfrm>
              <a:off x="7324725" y="3911600"/>
              <a:ext cx="1355725" cy="387350"/>
            </a:xfrm>
            <a:custGeom>
              <a:avLst/>
              <a:gdLst>
                <a:gd name="T0" fmla="*/ 2147483646 w 854"/>
                <a:gd name="T1" fmla="*/ 2147483646 h 244"/>
                <a:gd name="T2" fmla="*/ 2147483646 w 854"/>
                <a:gd name="T3" fmla="*/ 0 h 244"/>
                <a:gd name="T4" fmla="*/ 0 w 854"/>
                <a:gd name="T5" fmla="*/ 0 h 244"/>
                <a:gd name="T6" fmla="*/ 0 w 854"/>
                <a:gd name="T7" fmla="*/ 2147483646 h 244"/>
                <a:gd name="T8" fmla="*/ 2147483646 w 854"/>
                <a:gd name="T9" fmla="*/ 2147483646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8" name="Freeform 15">
              <a:extLst>
                <a:ext uri="{FF2B5EF4-FFF2-40B4-BE49-F238E27FC236}">
                  <a16:creationId xmlns:a16="http://schemas.microsoft.com/office/drawing/2014/main" id="{124BE45E-D11D-4669-B7AC-53FFA806BF76}"/>
                </a:ext>
              </a:extLst>
            </p:cNvPr>
            <p:cNvSpPr>
              <a:spLocks/>
            </p:cNvSpPr>
            <p:nvPr/>
          </p:nvSpPr>
          <p:spPr bwMode="auto">
            <a:xfrm>
              <a:off x="4191000" y="3911600"/>
              <a:ext cx="896938" cy="392113"/>
            </a:xfrm>
            <a:custGeom>
              <a:avLst/>
              <a:gdLst>
                <a:gd name="T0" fmla="*/ 2147483646 w 565"/>
                <a:gd name="T1" fmla="*/ 2147483646 h 247"/>
                <a:gd name="T2" fmla="*/ 2147483646 w 565"/>
                <a:gd name="T3" fmla="*/ 0 h 247"/>
                <a:gd name="T4" fmla="*/ 0 w 565"/>
                <a:gd name="T5" fmla="*/ 0 h 247"/>
                <a:gd name="T6" fmla="*/ 0 w 565"/>
                <a:gd name="T7" fmla="*/ 2147483646 h 247"/>
                <a:gd name="T8" fmla="*/ 2147483646 w 565"/>
                <a:gd name="T9" fmla="*/ 21474836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9" name="Freeform 17">
              <a:extLst>
                <a:ext uri="{FF2B5EF4-FFF2-40B4-BE49-F238E27FC236}">
                  <a16:creationId xmlns:a16="http://schemas.microsoft.com/office/drawing/2014/main" id="{27BACE91-1239-45C4-86CA-B6146DBB160F}"/>
                </a:ext>
              </a:extLst>
            </p:cNvPr>
            <p:cNvSpPr>
              <a:spLocks/>
            </p:cNvSpPr>
            <p:nvPr/>
          </p:nvSpPr>
          <p:spPr bwMode="auto">
            <a:xfrm>
              <a:off x="5715000" y="3765550"/>
              <a:ext cx="1301750" cy="627063"/>
            </a:xfrm>
            <a:custGeom>
              <a:avLst/>
              <a:gdLst>
                <a:gd name="T0" fmla="*/ 0 w 820"/>
                <a:gd name="T1" fmla="*/ 2147483646 h 395"/>
                <a:gd name="T2" fmla="*/ 2147483646 w 820"/>
                <a:gd name="T3" fmla="*/ 0 h 395"/>
                <a:gd name="T4" fmla="*/ 2147483646 w 820"/>
                <a:gd name="T5" fmla="*/ 2147483646 h 395"/>
                <a:gd name="T6" fmla="*/ 2147483646 w 820"/>
                <a:gd name="T7" fmla="*/ 2147483646 h 395"/>
                <a:gd name="T8" fmla="*/ 0 w 820"/>
                <a:gd name="T9" fmla="*/ 2147483646 h 395"/>
                <a:gd name="T10" fmla="*/ 0 60000 65536"/>
                <a:gd name="T11" fmla="*/ 0 60000 65536"/>
                <a:gd name="T12" fmla="*/ 0 60000 65536"/>
                <a:gd name="T13" fmla="*/ 0 60000 65536"/>
                <a:gd name="T14" fmla="*/ 0 60000 65536"/>
                <a:gd name="T15" fmla="*/ 0 w 820"/>
                <a:gd name="T16" fmla="*/ 0 h 395"/>
                <a:gd name="T17" fmla="*/ 820 w 820"/>
                <a:gd name="T18" fmla="*/ 395 h 395"/>
              </a:gdLst>
              <a:ahLst/>
              <a:cxnLst>
                <a:cxn ang="T10">
                  <a:pos x="T0" y="T1"/>
                </a:cxn>
                <a:cxn ang="T11">
                  <a:pos x="T2" y="T3"/>
                </a:cxn>
                <a:cxn ang="T12">
                  <a:pos x="T4" y="T5"/>
                </a:cxn>
                <a:cxn ang="T13">
                  <a:pos x="T6" y="T7"/>
                </a:cxn>
                <a:cxn ang="T14">
                  <a:pos x="T8" y="T9"/>
                </a:cxn>
              </a:cxnLst>
              <a:rect l="T15" t="T16" r="T17" b="T18"/>
              <a:pathLst>
                <a:path w="820" h="395">
                  <a:moveTo>
                    <a:pt x="0" y="198"/>
                  </a:moveTo>
                  <a:lnTo>
                    <a:pt x="404" y="0"/>
                  </a:lnTo>
                  <a:lnTo>
                    <a:pt x="819" y="204"/>
                  </a:lnTo>
                  <a:lnTo>
                    <a:pt x="404" y="394"/>
                  </a:lnTo>
                  <a:lnTo>
                    <a:pt x="0" y="198"/>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0" name="Rectangle 18">
              <a:extLst>
                <a:ext uri="{FF2B5EF4-FFF2-40B4-BE49-F238E27FC236}">
                  <a16:creationId xmlns:a16="http://schemas.microsoft.com/office/drawing/2014/main" id="{74D2B4E7-E58B-495E-9463-0100D6A58F82}"/>
                </a:ext>
              </a:extLst>
            </p:cNvPr>
            <p:cNvSpPr>
              <a:spLocks noChangeArrowheads="1"/>
            </p:cNvSpPr>
            <p:nvPr/>
          </p:nvSpPr>
          <p:spPr bwMode="auto">
            <a:xfrm>
              <a:off x="8183563" y="3324225"/>
              <a:ext cx="857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46101" name="Rectangle 19">
              <a:extLst>
                <a:ext uri="{FF2B5EF4-FFF2-40B4-BE49-F238E27FC236}">
                  <a16:creationId xmlns:a16="http://schemas.microsoft.com/office/drawing/2014/main" id="{6920FA53-FDCE-49BA-A39F-E478D328903F}"/>
                </a:ext>
              </a:extLst>
            </p:cNvPr>
            <p:cNvSpPr>
              <a:spLocks noChangeArrowheads="1"/>
            </p:cNvSpPr>
            <p:nvPr/>
          </p:nvSpPr>
          <p:spPr bwMode="auto">
            <a:xfrm>
              <a:off x="6667500" y="3306763"/>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sp>
          <p:nvSpPr>
            <p:cNvPr id="46102" name="Rectangle 20">
              <a:extLst>
                <a:ext uri="{FF2B5EF4-FFF2-40B4-BE49-F238E27FC236}">
                  <a16:creationId xmlns:a16="http://schemas.microsoft.com/office/drawing/2014/main" id="{426E475F-D54D-4C9A-B029-BE9141FD1BEF}"/>
                </a:ext>
              </a:extLst>
            </p:cNvPr>
            <p:cNvSpPr>
              <a:spLocks noChangeArrowheads="1"/>
            </p:cNvSpPr>
            <p:nvPr/>
          </p:nvSpPr>
          <p:spPr bwMode="auto">
            <a:xfrm>
              <a:off x="3633788" y="3286125"/>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pid</a:t>
              </a:r>
            </a:p>
          </p:txBody>
        </p:sp>
        <p:sp>
          <p:nvSpPr>
            <p:cNvPr id="46103" name="Rectangle 21">
              <a:extLst>
                <a:ext uri="{FF2B5EF4-FFF2-40B4-BE49-F238E27FC236}">
                  <a16:creationId xmlns:a16="http://schemas.microsoft.com/office/drawing/2014/main" id="{22C60AAD-1023-4A6A-AECF-4D88D8F8AB0F}"/>
                </a:ext>
              </a:extLst>
            </p:cNvPr>
            <p:cNvSpPr>
              <a:spLocks noChangeArrowheads="1"/>
            </p:cNvSpPr>
            <p:nvPr/>
          </p:nvSpPr>
          <p:spPr bwMode="auto">
            <a:xfrm>
              <a:off x="4171950" y="2922588"/>
              <a:ext cx="1219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started_on</a:t>
              </a:r>
            </a:p>
          </p:txBody>
        </p:sp>
        <p:sp>
          <p:nvSpPr>
            <p:cNvPr id="46104" name="Rectangle 22">
              <a:extLst>
                <a:ext uri="{FF2B5EF4-FFF2-40B4-BE49-F238E27FC236}">
                  <a16:creationId xmlns:a16="http://schemas.microsoft.com/office/drawing/2014/main" id="{3C3846A9-52FE-4A8B-AF76-1F884E40B947}"/>
                </a:ext>
              </a:extLst>
            </p:cNvPr>
            <p:cNvSpPr>
              <a:spLocks noChangeArrowheads="1"/>
            </p:cNvSpPr>
            <p:nvPr/>
          </p:nvSpPr>
          <p:spPr bwMode="auto">
            <a:xfrm>
              <a:off x="5157788" y="3295650"/>
              <a:ext cx="9810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pbudget</a:t>
              </a:r>
            </a:p>
          </p:txBody>
        </p:sp>
        <p:sp>
          <p:nvSpPr>
            <p:cNvPr id="46105" name="Rectangle 23">
              <a:extLst>
                <a:ext uri="{FF2B5EF4-FFF2-40B4-BE49-F238E27FC236}">
                  <a16:creationId xmlns:a16="http://schemas.microsoft.com/office/drawing/2014/main" id="{0E7F0DDE-1204-4CDF-B274-C5271625FC6F}"/>
                </a:ext>
              </a:extLst>
            </p:cNvPr>
            <p:cNvSpPr>
              <a:spLocks noChangeArrowheads="1"/>
            </p:cNvSpPr>
            <p:nvPr/>
          </p:nvSpPr>
          <p:spPr bwMode="auto">
            <a:xfrm>
              <a:off x="7359650" y="3041650"/>
              <a:ext cx="835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sp>
          <p:nvSpPr>
            <p:cNvPr id="46106" name="Rectangle 25">
              <a:extLst>
                <a:ext uri="{FF2B5EF4-FFF2-40B4-BE49-F238E27FC236}">
                  <a16:creationId xmlns:a16="http://schemas.microsoft.com/office/drawing/2014/main" id="{D8809F41-23B1-4EED-B351-C74D1F47CBC6}"/>
                </a:ext>
              </a:extLst>
            </p:cNvPr>
            <p:cNvSpPr>
              <a:spLocks noChangeArrowheads="1"/>
            </p:cNvSpPr>
            <p:nvPr/>
          </p:nvSpPr>
          <p:spPr bwMode="auto">
            <a:xfrm>
              <a:off x="7239000" y="3924300"/>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46107" name="Rectangle 26">
              <a:extLst>
                <a:ext uri="{FF2B5EF4-FFF2-40B4-BE49-F238E27FC236}">
                  <a16:creationId xmlns:a16="http://schemas.microsoft.com/office/drawing/2014/main" id="{57CD77CA-0D85-411C-8A69-E3F268BDABA5}"/>
                </a:ext>
              </a:extLst>
            </p:cNvPr>
            <p:cNvSpPr>
              <a:spLocks noChangeArrowheads="1"/>
            </p:cNvSpPr>
            <p:nvPr/>
          </p:nvSpPr>
          <p:spPr bwMode="auto">
            <a:xfrm>
              <a:off x="4138613" y="3941763"/>
              <a:ext cx="9826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Projects</a:t>
              </a:r>
            </a:p>
          </p:txBody>
        </p:sp>
        <p:sp>
          <p:nvSpPr>
            <p:cNvPr id="46108" name="Rectangle 27">
              <a:extLst>
                <a:ext uri="{FF2B5EF4-FFF2-40B4-BE49-F238E27FC236}">
                  <a16:creationId xmlns:a16="http://schemas.microsoft.com/office/drawing/2014/main" id="{721AD62E-A311-40C2-9FF4-442D98455BF8}"/>
                </a:ext>
              </a:extLst>
            </p:cNvPr>
            <p:cNvSpPr>
              <a:spLocks noChangeArrowheads="1"/>
            </p:cNvSpPr>
            <p:nvPr/>
          </p:nvSpPr>
          <p:spPr bwMode="auto">
            <a:xfrm>
              <a:off x="5810250" y="3900488"/>
              <a:ext cx="112691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Sponsors</a:t>
              </a:r>
            </a:p>
          </p:txBody>
        </p:sp>
        <p:sp>
          <p:nvSpPr>
            <p:cNvPr id="46109" name="Line 33">
              <a:extLst>
                <a:ext uri="{FF2B5EF4-FFF2-40B4-BE49-F238E27FC236}">
                  <a16:creationId xmlns:a16="http://schemas.microsoft.com/office/drawing/2014/main" id="{938D71E1-B04A-4D49-ADCC-84144781DFC3}"/>
                </a:ext>
              </a:extLst>
            </p:cNvPr>
            <p:cNvSpPr>
              <a:spLocks noChangeShapeType="1"/>
            </p:cNvSpPr>
            <p:nvPr/>
          </p:nvSpPr>
          <p:spPr bwMode="auto">
            <a:xfrm>
              <a:off x="3832225" y="3694113"/>
              <a:ext cx="611188"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0" name="Line 34">
              <a:extLst>
                <a:ext uri="{FF2B5EF4-FFF2-40B4-BE49-F238E27FC236}">
                  <a16:creationId xmlns:a16="http://schemas.microsoft.com/office/drawing/2014/main" id="{DD492411-4E46-469B-8CCE-DAE467E8D29D}"/>
                </a:ext>
              </a:extLst>
            </p:cNvPr>
            <p:cNvSpPr>
              <a:spLocks noChangeShapeType="1"/>
            </p:cNvSpPr>
            <p:nvPr/>
          </p:nvSpPr>
          <p:spPr bwMode="auto">
            <a:xfrm>
              <a:off x="4721225" y="3294063"/>
              <a:ext cx="9525" cy="59372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1" name="Line 35">
              <a:extLst>
                <a:ext uri="{FF2B5EF4-FFF2-40B4-BE49-F238E27FC236}">
                  <a16:creationId xmlns:a16="http://schemas.microsoft.com/office/drawing/2014/main" id="{F8A07CB6-BBB0-4CE0-AF1D-B8A3BB98B5CF}"/>
                </a:ext>
              </a:extLst>
            </p:cNvPr>
            <p:cNvSpPr>
              <a:spLocks noChangeShapeType="1"/>
            </p:cNvSpPr>
            <p:nvPr/>
          </p:nvSpPr>
          <p:spPr bwMode="auto">
            <a:xfrm flipH="1">
              <a:off x="4946650" y="3694113"/>
              <a:ext cx="606425"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2" name="Line 36">
              <a:extLst>
                <a:ext uri="{FF2B5EF4-FFF2-40B4-BE49-F238E27FC236}">
                  <a16:creationId xmlns:a16="http://schemas.microsoft.com/office/drawing/2014/main" id="{6B60EE89-6716-49C6-A38E-67DF805C77AE}"/>
                </a:ext>
              </a:extLst>
            </p:cNvPr>
            <p:cNvSpPr>
              <a:spLocks noChangeShapeType="1"/>
            </p:cNvSpPr>
            <p:nvPr/>
          </p:nvSpPr>
          <p:spPr bwMode="auto">
            <a:xfrm>
              <a:off x="6970713" y="3679825"/>
              <a:ext cx="490537" cy="23018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3" name="Line 37">
              <a:extLst>
                <a:ext uri="{FF2B5EF4-FFF2-40B4-BE49-F238E27FC236}">
                  <a16:creationId xmlns:a16="http://schemas.microsoft.com/office/drawing/2014/main" id="{B6779F8D-CB20-40AF-973E-C3B36220C2EA}"/>
                </a:ext>
              </a:extLst>
            </p:cNvPr>
            <p:cNvSpPr>
              <a:spLocks noChangeShapeType="1"/>
            </p:cNvSpPr>
            <p:nvPr/>
          </p:nvSpPr>
          <p:spPr bwMode="auto">
            <a:xfrm>
              <a:off x="7756525" y="3405188"/>
              <a:ext cx="0" cy="5207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4" name="Line 38">
              <a:extLst>
                <a:ext uri="{FF2B5EF4-FFF2-40B4-BE49-F238E27FC236}">
                  <a16:creationId xmlns:a16="http://schemas.microsoft.com/office/drawing/2014/main" id="{1115237A-B4CD-49D2-8708-2AFC8E7DF585}"/>
                </a:ext>
              </a:extLst>
            </p:cNvPr>
            <p:cNvSpPr>
              <a:spLocks noChangeShapeType="1"/>
            </p:cNvSpPr>
            <p:nvPr/>
          </p:nvSpPr>
          <p:spPr bwMode="auto">
            <a:xfrm flipH="1">
              <a:off x="8147050" y="3694113"/>
              <a:ext cx="347663" cy="2317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Line 51">
              <a:extLst>
                <a:ext uri="{FF2B5EF4-FFF2-40B4-BE49-F238E27FC236}">
                  <a16:creationId xmlns:a16="http://schemas.microsoft.com/office/drawing/2014/main" id="{AB77BF4B-0ABE-4487-98D6-9827782B1A8D}"/>
                </a:ext>
              </a:extLst>
            </p:cNvPr>
            <p:cNvSpPr>
              <a:spLocks noChangeShapeType="1"/>
            </p:cNvSpPr>
            <p:nvPr/>
          </p:nvSpPr>
          <p:spPr bwMode="auto">
            <a:xfrm flipH="1">
              <a:off x="5070475" y="4083050"/>
              <a:ext cx="658813"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6" name="Line 52">
              <a:extLst>
                <a:ext uri="{FF2B5EF4-FFF2-40B4-BE49-F238E27FC236}">
                  <a16:creationId xmlns:a16="http://schemas.microsoft.com/office/drawing/2014/main" id="{8FDEC6E2-A8EA-4066-8AE3-04DD50768099}"/>
                </a:ext>
              </a:extLst>
            </p:cNvPr>
            <p:cNvSpPr>
              <a:spLocks noChangeShapeType="1"/>
            </p:cNvSpPr>
            <p:nvPr/>
          </p:nvSpPr>
          <p:spPr bwMode="auto">
            <a:xfrm>
              <a:off x="7016750" y="4083050"/>
              <a:ext cx="30797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085" name="TextBox 50">
            <a:extLst>
              <a:ext uri="{FF2B5EF4-FFF2-40B4-BE49-F238E27FC236}">
                <a16:creationId xmlns:a16="http://schemas.microsoft.com/office/drawing/2014/main" id="{F0CE84EE-AA08-4EEE-86D7-F4EFC83720A7}"/>
              </a:ext>
            </a:extLst>
          </p:cNvPr>
          <p:cNvSpPr txBox="1">
            <a:spLocks noChangeArrowheads="1"/>
          </p:cNvSpPr>
          <p:nvPr/>
        </p:nvSpPr>
        <p:spPr bwMode="auto">
          <a:xfrm>
            <a:off x="700088" y="320675"/>
            <a:ext cx="7532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Aggregation with total participation from Sponsors</a:t>
            </a:r>
          </a:p>
        </p:txBody>
      </p:sp>
      <p:sp>
        <p:nvSpPr>
          <p:cNvPr id="46086" name="TextBox 1">
            <a:extLst>
              <a:ext uri="{FF2B5EF4-FFF2-40B4-BE49-F238E27FC236}">
                <a16:creationId xmlns:a16="http://schemas.microsoft.com/office/drawing/2014/main" id="{F5CC3B43-B1B7-4EE4-8ECA-AAF3496BA9F4}"/>
              </a:ext>
            </a:extLst>
          </p:cNvPr>
          <p:cNvSpPr txBox="1">
            <a:spLocks noChangeArrowheads="1"/>
          </p:cNvSpPr>
          <p:nvPr/>
        </p:nvSpPr>
        <p:spPr bwMode="auto">
          <a:xfrm>
            <a:off x="5119688" y="2390775"/>
            <a:ext cx="38798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ea typeface="MS PGothic" panose="020B0600070205080204" pitchFamily="34" charset="-128"/>
              </a:rPr>
              <a:t>Due to the total participation of the sponsors relationship set, we do not need sponsors table since every sponsorship is in the monitors table.</a:t>
            </a:r>
          </a:p>
        </p:txBody>
      </p:sp>
      <p:sp>
        <p:nvSpPr>
          <p:cNvPr id="46087" name="TextBox 4">
            <a:extLst>
              <a:ext uri="{FF2B5EF4-FFF2-40B4-BE49-F238E27FC236}">
                <a16:creationId xmlns:a16="http://schemas.microsoft.com/office/drawing/2014/main" id="{B29EDA07-60DC-4BF0-BCB2-1B8A92B32E4F}"/>
              </a:ext>
            </a:extLst>
          </p:cNvPr>
          <p:cNvSpPr txBox="1">
            <a:spLocks noChangeArrowheads="1"/>
          </p:cNvSpPr>
          <p:nvPr/>
        </p:nvSpPr>
        <p:spPr bwMode="auto">
          <a:xfrm>
            <a:off x="4814888" y="1033463"/>
            <a:ext cx="4329112" cy="1323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Times New Roman" panose="02020603050405020304" pitchFamily="18" charset="0"/>
                <a:ea typeface="MS PGothic" panose="020B0600070205080204" pitchFamily="34" charset="-128"/>
              </a:rPr>
              <a:t>monitors(essn, pid, did, until, </a:t>
            </a:r>
          </a:p>
          <a:p>
            <a:pPr eaLnBrk="1" hangingPunct="1"/>
            <a:r>
              <a:rPr lang="en-US" altLang="en-US" sz="1600">
                <a:latin typeface="Times New Roman" panose="02020603050405020304" pitchFamily="18" charset="0"/>
                <a:ea typeface="MS PGothic" panose="020B0600070205080204" pitchFamily="34" charset="-128"/>
              </a:rPr>
              <a:t>primary key(essn,pid,did)</a:t>
            </a:r>
          </a:p>
          <a:p>
            <a:pPr eaLnBrk="1" hangingPunct="1"/>
            <a:r>
              <a:rPr lang="en-US" altLang="en-US" sz="1600">
                <a:latin typeface="Times New Roman" panose="02020603050405020304" pitchFamily="18" charset="0"/>
                <a:ea typeface="MS PGothic" panose="020B0600070205080204" pitchFamily="34" charset="-128"/>
              </a:rPr>
              <a:t>foreign key(essn) references employees(ssn),</a:t>
            </a:r>
          </a:p>
          <a:p>
            <a:pPr eaLnBrk="1" hangingPunct="1"/>
            <a:r>
              <a:rPr lang="en-US" altLang="en-US" sz="1600">
                <a:latin typeface="Times New Roman" panose="02020603050405020304" pitchFamily="18" charset="0"/>
                <a:ea typeface="MS PGothic" panose="020B0600070205080204" pitchFamily="34" charset="-128"/>
              </a:rPr>
              <a:t>foreign key(pid) references projects(pid),</a:t>
            </a:r>
          </a:p>
          <a:p>
            <a:pPr eaLnBrk="1" hangingPunct="1"/>
            <a:r>
              <a:rPr lang="en-US" altLang="en-US" sz="1600">
                <a:latin typeface="Times New Roman" panose="02020603050405020304" pitchFamily="18" charset="0"/>
                <a:ea typeface="MS PGothic" panose="020B0600070205080204" pitchFamily="34" charset="-128"/>
              </a:rPr>
              <a:t>foreign key(did) references departments(did))</a:t>
            </a:r>
          </a:p>
        </p:txBody>
      </p:sp>
      <p:sp>
        <p:nvSpPr>
          <p:cNvPr id="46088" name="Rectangle 5">
            <a:extLst>
              <a:ext uri="{FF2B5EF4-FFF2-40B4-BE49-F238E27FC236}">
                <a16:creationId xmlns:a16="http://schemas.microsoft.com/office/drawing/2014/main" id="{DE74F365-D5E1-434E-A281-61209F730401}"/>
              </a:ext>
            </a:extLst>
          </p:cNvPr>
          <p:cNvSpPr>
            <a:spLocks noChangeArrowheads="1"/>
          </p:cNvSpPr>
          <p:nvPr/>
        </p:nvSpPr>
        <p:spPr bwMode="auto">
          <a:xfrm>
            <a:off x="315913" y="947738"/>
            <a:ext cx="1460500" cy="7381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departments(did, dname, budget,</a:t>
            </a:r>
          </a:p>
          <a:p>
            <a:pPr eaLnBrk="1" hangingPunct="1"/>
            <a:r>
              <a:rPr lang="en-US" altLang="en-US" sz="1400">
                <a:latin typeface="Times New Roman" panose="02020603050405020304" pitchFamily="18" charset="0"/>
                <a:ea typeface="MS PGothic" panose="020B0600070205080204" pitchFamily="34" charset="-128"/>
              </a:rPr>
              <a:t>primary key(did))</a:t>
            </a:r>
          </a:p>
        </p:txBody>
      </p:sp>
      <p:sp>
        <p:nvSpPr>
          <p:cNvPr id="46089" name="Rectangle 5">
            <a:extLst>
              <a:ext uri="{FF2B5EF4-FFF2-40B4-BE49-F238E27FC236}">
                <a16:creationId xmlns:a16="http://schemas.microsoft.com/office/drawing/2014/main" id="{3951A394-F2B4-4CF9-A2FD-CBAF3C48AF2D}"/>
              </a:ext>
            </a:extLst>
          </p:cNvPr>
          <p:cNvSpPr>
            <a:spLocks noChangeArrowheads="1"/>
          </p:cNvSpPr>
          <p:nvPr/>
        </p:nvSpPr>
        <p:spPr bwMode="auto">
          <a:xfrm>
            <a:off x="315913" y="1824038"/>
            <a:ext cx="1460500" cy="9540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projects(pid, pbudget, started_on</a:t>
            </a:r>
          </a:p>
          <a:p>
            <a:pPr eaLnBrk="1" hangingPunct="1"/>
            <a:r>
              <a:rPr lang="en-US" altLang="en-US" sz="1400">
                <a:latin typeface="Times New Roman" panose="02020603050405020304" pitchFamily="18" charset="0"/>
                <a:ea typeface="MS PGothic" panose="020B0600070205080204" pitchFamily="34" charset="-128"/>
              </a:rPr>
              <a:t>primary key(pid))</a:t>
            </a:r>
          </a:p>
        </p:txBody>
      </p:sp>
      <p:sp>
        <p:nvSpPr>
          <p:cNvPr id="46090" name="Rectangle 5">
            <a:extLst>
              <a:ext uri="{FF2B5EF4-FFF2-40B4-BE49-F238E27FC236}">
                <a16:creationId xmlns:a16="http://schemas.microsoft.com/office/drawing/2014/main" id="{FAAF4EA5-FD61-4E82-AF55-492933D4A91C}"/>
              </a:ext>
            </a:extLst>
          </p:cNvPr>
          <p:cNvSpPr>
            <a:spLocks noChangeArrowheads="1"/>
          </p:cNvSpPr>
          <p:nvPr/>
        </p:nvSpPr>
        <p:spPr bwMode="auto">
          <a:xfrm>
            <a:off x="325438" y="2820988"/>
            <a:ext cx="1458912" cy="7381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employees (ssn, </a:t>
            </a:r>
          </a:p>
          <a:p>
            <a:pPr eaLnBrk="1" hangingPunct="1"/>
            <a:r>
              <a:rPr lang="en-US" altLang="en-US" sz="1400">
                <a:latin typeface="Times New Roman" panose="02020603050405020304" pitchFamily="18" charset="0"/>
                <a:ea typeface="MS PGothic" panose="020B0600070205080204" pitchFamily="34" charset="-128"/>
              </a:rPr>
              <a:t>name, lot, </a:t>
            </a:r>
          </a:p>
          <a:p>
            <a:pPr eaLnBrk="1" hangingPunct="1"/>
            <a:r>
              <a:rPr lang="en-US" altLang="en-US" sz="1400">
                <a:latin typeface="Times New Roman" panose="02020603050405020304" pitchFamily="18" charset="0"/>
                <a:ea typeface="MS PGothic" panose="020B0600070205080204" pitchFamily="34" charset="-128"/>
              </a:rPr>
              <a:t>primary key(ssn))</a:t>
            </a:r>
          </a:p>
        </p:txBody>
      </p:sp>
      <p:sp>
        <p:nvSpPr>
          <p:cNvPr id="57" name="Rectangle 1">
            <a:extLst>
              <a:ext uri="{FF2B5EF4-FFF2-40B4-BE49-F238E27FC236}">
                <a16:creationId xmlns:a16="http://schemas.microsoft.com/office/drawing/2014/main" id="{9E86409B-A880-4D8C-ACCD-050F15CBB07D}"/>
              </a:ext>
            </a:extLst>
          </p:cNvPr>
          <p:cNvSpPr>
            <a:spLocks noChangeArrowheads="1"/>
          </p:cNvSpPr>
          <p:nvPr/>
        </p:nvSpPr>
        <p:spPr bwMode="auto">
          <a:xfrm>
            <a:off x="6565900" y="3826901"/>
            <a:ext cx="22923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Times New Roman" panose="02020603050405020304" pitchFamily="18" charset="0"/>
                <a:ea typeface="MS PGothic" panose="020B0600070205080204" pitchFamily="34" charset="-128"/>
              </a:rPr>
              <a:t>Need database triggers to enforce the total participation of departments in Sponsors relationship set.</a:t>
            </a:r>
          </a:p>
        </p:txBody>
      </p:sp>
      <p:sp>
        <p:nvSpPr>
          <p:cNvPr id="2" name="TextBox 1">
            <a:extLst>
              <a:ext uri="{FF2B5EF4-FFF2-40B4-BE49-F238E27FC236}">
                <a16:creationId xmlns:a16="http://schemas.microsoft.com/office/drawing/2014/main" id="{B3EB2599-8E51-4439-ADBD-0CFBB844AA08}"/>
              </a:ext>
            </a:extLst>
          </p:cNvPr>
          <p:cNvSpPr txBox="1"/>
          <p:nvPr/>
        </p:nvSpPr>
        <p:spPr>
          <a:xfrm>
            <a:off x="701749" y="5903397"/>
            <a:ext cx="7146851" cy="923330"/>
          </a:xfrm>
          <a:prstGeom prst="rect">
            <a:avLst/>
          </a:prstGeom>
          <a:noFill/>
        </p:spPr>
        <p:txBody>
          <a:bodyPr wrap="square" rtlCol="0">
            <a:spAutoFit/>
          </a:bodyPr>
          <a:lstStyle/>
          <a:p>
            <a:r>
              <a:rPr lang="en-US" dirty="0"/>
              <a:t>With this design, DBMS cannot check monitoring some invalid sponsorships since there are no actual sponsors tables like in the previous design.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1">
            <a:extLst>
              <a:ext uri="{FF2B5EF4-FFF2-40B4-BE49-F238E27FC236}">
                <a16:creationId xmlns:a16="http://schemas.microsoft.com/office/drawing/2014/main" id="{6E3B7AB9-B5ED-4AAD-9830-9EB6B69FA18C}"/>
              </a:ext>
            </a:extLst>
          </p:cNvPr>
          <p:cNvSpPr txBox="1">
            <a:spLocks noChangeArrowheads="1"/>
          </p:cNvSpPr>
          <p:nvPr/>
        </p:nvSpPr>
        <p:spPr bwMode="auto">
          <a:xfrm>
            <a:off x="609600" y="2667000"/>
            <a:ext cx="7681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2400"/>
              <a:t>Practice mapping ER diagrams to relational schemas.</a:t>
            </a:r>
          </a:p>
          <a:p>
            <a:r>
              <a:rPr lang="en-US" altLang="en-US" sz="2400"/>
              <a:t>We will learn about database triggers later.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a:extLst>
              <a:ext uri="{FF2B5EF4-FFF2-40B4-BE49-F238E27FC236}">
                <a16:creationId xmlns:a16="http://schemas.microsoft.com/office/drawing/2014/main" id="{AE5EFEE2-5957-4740-ADE9-134B21F4E0BB}"/>
              </a:ext>
            </a:extLst>
          </p:cNvPr>
          <p:cNvSpPr>
            <a:spLocks noGrp="1"/>
          </p:cNvSpPr>
          <p:nvPr>
            <p:ph idx="1"/>
          </p:nvPr>
        </p:nvSpPr>
        <p:spPr>
          <a:xfrm>
            <a:off x="533400" y="650875"/>
            <a:ext cx="8229600" cy="4648200"/>
          </a:xfrm>
        </p:spPr>
        <p:txBody>
          <a:bodyPr/>
          <a:lstStyle/>
          <a:p>
            <a:pPr marL="0" indent="0" algn="ctr">
              <a:buFontTx/>
              <a:buNone/>
              <a:defRPr/>
            </a:pPr>
            <a:r>
              <a:rPr lang="en-US" altLang="en-US" dirty="0">
                <a:solidFill>
                  <a:schemeClr val="accent2">
                    <a:lumMod val="60000"/>
                    <a:lumOff val="40000"/>
                  </a:schemeClr>
                </a:solidFill>
                <a:latin typeface="Comic Sans MS" panose="030F0702030302020204" pitchFamily="66" charset="0"/>
              </a:rPr>
              <a:t>How do we gather database requirements?</a:t>
            </a:r>
          </a:p>
          <a:p>
            <a:pPr marL="0" indent="0" algn="ctr">
              <a:buFontTx/>
              <a:buNone/>
              <a:defRPr/>
            </a:pPr>
            <a:endParaRPr lang="en-US" altLang="en-US" dirty="0">
              <a:solidFill>
                <a:schemeClr val="accent2">
                  <a:lumMod val="75000"/>
                </a:schemeClr>
              </a:solidFill>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p:txBody>
      </p:sp>
      <p:sp>
        <p:nvSpPr>
          <p:cNvPr id="3" name="TextBox 2">
            <a:extLst>
              <a:ext uri="{FF2B5EF4-FFF2-40B4-BE49-F238E27FC236}">
                <a16:creationId xmlns:a16="http://schemas.microsoft.com/office/drawing/2014/main" id="{59D10F70-00C7-49C6-B0A7-598C181E4748}"/>
              </a:ext>
            </a:extLst>
          </p:cNvPr>
          <p:cNvSpPr txBox="1"/>
          <p:nvPr/>
        </p:nvSpPr>
        <p:spPr>
          <a:xfrm>
            <a:off x="427038" y="2671763"/>
            <a:ext cx="8337550" cy="3786187"/>
          </a:xfrm>
          <a:prstGeom prst="rect">
            <a:avLst/>
          </a:prstGeom>
          <a:noFill/>
          <a:ln>
            <a:solidFill>
              <a:srgbClr val="0070C0"/>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Interview our customers about what they care to store and document them</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Entity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What things (entities) and properties (attributes) of things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Relationships among these things and properties of relationships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Constraints on the properties of things or relationships among things</a:t>
            </a:r>
          </a:p>
        </p:txBody>
      </p:sp>
      <p:sp>
        <p:nvSpPr>
          <p:cNvPr id="2" name="Rectangle 1">
            <a:extLst>
              <a:ext uri="{FF2B5EF4-FFF2-40B4-BE49-F238E27FC236}">
                <a16:creationId xmlns:a16="http://schemas.microsoft.com/office/drawing/2014/main" id="{A42C2D80-58D3-46DF-B06B-0F1E8E476938}"/>
              </a:ext>
            </a:extLst>
          </p:cNvPr>
          <p:cNvSpPr/>
          <p:nvPr/>
        </p:nvSpPr>
        <p:spPr>
          <a:xfrm>
            <a:off x="381000" y="2209800"/>
            <a:ext cx="5399088" cy="461963"/>
          </a:xfrm>
          <a:prstGeom prst="rect">
            <a:avLst/>
          </a:prstGeom>
          <a:solidFill>
            <a:schemeClr val="accent1">
              <a:lumMod val="40000"/>
              <a:lumOff val="60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Requirements collection analysis: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06241-F82C-4924-A6B6-15C4704DADA2}"/>
              </a:ext>
            </a:extLst>
          </p:cNvPr>
          <p:cNvSpPr txBox="1"/>
          <p:nvPr/>
        </p:nvSpPr>
        <p:spPr>
          <a:xfrm>
            <a:off x="952500" y="1836804"/>
            <a:ext cx="4686301" cy="1569660"/>
          </a:xfrm>
          <a:prstGeom prst="rect">
            <a:avLst/>
          </a:prstGeom>
          <a:noFill/>
          <a:ln>
            <a:solidFill>
              <a:srgbClr val="0070C0"/>
            </a:solidFill>
          </a:ln>
        </p:spPr>
        <p:txBody>
          <a:bodyPr wrap="square" rtlCol="0">
            <a:spAutoFit/>
          </a:bodyPr>
          <a:lstStyle/>
          <a:p>
            <a:r>
              <a:rPr lang="en-US" sz="1600" b="1" dirty="0"/>
              <a:t>Functional dependency definition:</a:t>
            </a:r>
            <a:r>
              <a:rPr lang="en-US" sz="1600" dirty="0"/>
              <a:t> In a relation schema R, a set of attributes X of R functionally determines a set of attributes Y of R (X</a:t>
            </a:r>
            <a:r>
              <a:rPr lang="en-US" sz="1600" dirty="0">
                <a:sym typeface="Wingdings" panose="05000000000000000000" pitchFamily="2" charset="2"/>
              </a:rPr>
              <a:t></a:t>
            </a:r>
            <a:r>
              <a:rPr lang="en-US" sz="1600" dirty="0"/>
              <a:t>Y) if whenever any two tuples of R have the same value(s) for X, then they must have the same value(s) for Y.</a:t>
            </a:r>
          </a:p>
        </p:txBody>
      </p:sp>
      <p:sp>
        <p:nvSpPr>
          <p:cNvPr id="3" name="TextBox 2">
            <a:extLst>
              <a:ext uri="{FF2B5EF4-FFF2-40B4-BE49-F238E27FC236}">
                <a16:creationId xmlns:a16="http://schemas.microsoft.com/office/drawing/2014/main" id="{7ABDED61-9BE6-411F-9957-FD0E6DA98BA3}"/>
              </a:ext>
            </a:extLst>
          </p:cNvPr>
          <p:cNvSpPr txBox="1"/>
          <p:nvPr/>
        </p:nvSpPr>
        <p:spPr>
          <a:xfrm>
            <a:off x="952500" y="1066800"/>
            <a:ext cx="7239000" cy="646331"/>
          </a:xfrm>
          <a:prstGeom prst="rect">
            <a:avLst/>
          </a:prstGeom>
          <a:noFill/>
        </p:spPr>
        <p:txBody>
          <a:bodyPr wrap="square" rtlCol="0">
            <a:spAutoFit/>
          </a:bodyPr>
          <a:lstStyle/>
          <a:p>
            <a:r>
              <a:rPr lang="en-US" dirty="0"/>
              <a:t>Users’ constraints </a:t>
            </a:r>
            <a:r>
              <a:rPr lang="en-US" dirty="0">
                <a:sym typeface="Wingdings" panose="05000000000000000000" pitchFamily="2" charset="2"/>
              </a:rPr>
              <a:t> integrity constraints which includes functional dependencies among attributes of relations</a:t>
            </a:r>
          </a:p>
        </p:txBody>
      </p:sp>
      <p:sp>
        <p:nvSpPr>
          <p:cNvPr id="4" name="TextBox 3">
            <a:extLst>
              <a:ext uri="{FF2B5EF4-FFF2-40B4-BE49-F238E27FC236}">
                <a16:creationId xmlns:a16="http://schemas.microsoft.com/office/drawing/2014/main" id="{D704250F-ECFF-460B-A95C-1990DB812E90}"/>
              </a:ext>
            </a:extLst>
          </p:cNvPr>
          <p:cNvSpPr txBox="1"/>
          <p:nvPr/>
        </p:nvSpPr>
        <p:spPr>
          <a:xfrm>
            <a:off x="647699" y="3591130"/>
            <a:ext cx="8204200" cy="2400657"/>
          </a:xfrm>
          <a:prstGeom prst="rect">
            <a:avLst/>
          </a:prstGeom>
          <a:noFill/>
        </p:spPr>
        <p:txBody>
          <a:bodyPr wrap="square" rtlCol="0">
            <a:spAutoFit/>
          </a:bodyPr>
          <a:lstStyle/>
          <a:p>
            <a:r>
              <a:rPr lang="en-US" sz="1600" dirty="0"/>
              <a:t>Examples: </a:t>
            </a:r>
            <a:r>
              <a:rPr lang="en-US" sz="1200" dirty="0" err="1"/>
              <a:t>emp_work_dept</a:t>
            </a:r>
            <a:r>
              <a:rPr lang="en-US" sz="1200" dirty="0"/>
              <a:t>(</a:t>
            </a:r>
            <a:r>
              <a:rPr lang="en-US" sz="1200" u="sng" dirty="0" err="1"/>
              <a:t>eid</a:t>
            </a:r>
            <a:r>
              <a:rPr lang="en-US" sz="1200" dirty="0"/>
              <a:t>, </a:t>
            </a:r>
            <a:r>
              <a:rPr lang="en-US" sz="1200" dirty="0" err="1"/>
              <a:t>ename</a:t>
            </a:r>
            <a:r>
              <a:rPr lang="en-US" sz="1200" dirty="0"/>
              <a:t>, salary, </a:t>
            </a:r>
            <a:r>
              <a:rPr lang="en-US" sz="1200" u="sng" dirty="0"/>
              <a:t>did</a:t>
            </a:r>
            <a:r>
              <a:rPr lang="en-US" sz="1200" dirty="0"/>
              <a:t>, </a:t>
            </a:r>
            <a:r>
              <a:rPr lang="en-US" sz="1200" dirty="0" err="1"/>
              <a:t>dname</a:t>
            </a:r>
            <a:r>
              <a:rPr lang="en-US" sz="1200" dirty="0"/>
              <a:t>, budget, </a:t>
            </a:r>
            <a:r>
              <a:rPr lang="en-US" sz="1200" dirty="0" err="1"/>
              <a:t>managerid</a:t>
            </a:r>
            <a:r>
              <a:rPr lang="en-US" sz="1200" dirty="0"/>
              <a:t>, </a:t>
            </a:r>
            <a:r>
              <a:rPr lang="en-US" sz="1200" dirty="0" err="1"/>
              <a:t>pct_time</a:t>
            </a:r>
            <a:r>
              <a:rPr lang="en-US" sz="1200" dirty="0"/>
              <a:t>)</a:t>
            </a:r>
            <a:endParaRPr lang="en-US" sz="1200" dirty="0">
              <a:sym typeface="Wingdings" panose="05000000000000000000" pitchFamily="2" charset="2"/>
            </a:endParaRPr>
          </a:p>
          <a:p>
            <a:r>
              <a:rPr lang="en-US" sz="1400" dirty="0">
                <a:sym typeface="Wingdings" panose="05000000000000000000" pitchFamily="2" charset="2"/>
              </a:rPr>
              <a:t>From our client, we know</a:t>
            </a:r>
          </a:p>
          <a:p>
            <a:pPr lvl="1"/>
            <a:r>
              <a:rPr lang="en-US" sz="1400" dirty="0">
                <a:sym typeface="Wingdings" panose="05000000000000000000" pitchFamily="2" charset="2"/>
              </a:rPr>
              <a:t>{</a:t>
            </a:r>
            <a:r>
              <a:rPr lang="en-US" sz="1400" dirty="0" err="1">
                <a:sym typeface="Wingdings" panose="05000000000000000000" pitchFamily="2" charset="2"/>
              </a:rPr>
              <a:t>eid</a:t>
            </a:r>
            <a:r>
              <a:rPr lang="en-US" sz="1400" dirty="0">
                <a:sym typeface="Wingdings" panose="05000000000000000000" pitchFamily="2" charset="2"/>
              </a:rPr>
              <a:t>}{</a:t>
            </a:r>
            <a:r>
              <a:rPr lang="en-US" sz="1400" dirty="0" err="1">
                <a:sym typeface="Wingdings" panose="05000000000000000000" pitchFamily="2" charset="2"/>
              </a:rPr>
              <a:t>ename</a:t>
            </a:r>
            <a:r>
              <a:rPr lang="en-US" sz="1400" dirty="0">
                <a:sym typeface="Wingdings" panose="05000000000000000000" pitchFamily="2" charset="2"/>
              </a:rPr>
              <a:t>} </a:t>
            </a:r>
            <a:r>
              <a:rPr lang="en-US" sz="1100" dirty="0">
                <a:sym typeface="Wingdings" panose="05000000000000000000" pitchFamily="2" charset="2"/>
              </a:rPr>
              <a:t>// for any two rows with the same </a:t>
            </a:r>
            <a:r>
              <a:rPr lang="en-US" sz="1100" dirty="0" err="1">
                <a:sym typeface="Wingdings" panose="05000000000000000000" pitchFamily="2" charset="2"/>
              </a:rPr>
              <a:t>eid</a:t>
            </a:r>
            <a:r>
              <a:rPr lang="en-US" sz="1100" dirty="0">
                <a:sym typeface="Wingdings" panose="05000000000000000000" pitchFamily="2" charset="2"/>
              </a:rPr>
              <a:t> value, the </a:t>
            </a:r>
            <a:r>
              <a:rPr lang="en-US" sz="1100" dirty="0" err="1">
                <a:sym typeface="Wingdings" panose="05000000000000000000" pitchFamily="2" charset="2"/>
              </a:rPr>
              <a:t>ename</a:t>
            </a:r>
            <a:r>
              <a:rPr lang="en-US" sz="1100" dirty="0">
                <a:sym typeface="Wingdings" panose="05000000000000000000" pitchFamily="2" charset="2"/>
              </a:rPr>
              <a:t> values of these rows must be same</a:t>
            </a:r>
            <a:endParaRPr lang="en-US" sz="1400" dirty="0">
              <a:sym typeface="Wingdings" panose="05000000000000000000" pitchFamily="2" charset="2"/>
            </a:endParaRPr>
          </a:p>
          <a:p>
            <a:pPr lvl="1"/>
            <a:r>
              <a:rPr lang="en-US" sz="1400" dirty="0">
                <a:sym typeface="Wingdings" panose="05000000000000000000" pitchFamily="2" charset="2"/>
              </a:rPr>
              <a:t>{</a:t>
            </a:r>
            <a:r>
              <a:rPr lang="en-US" sz="1400" dirty="0" err="1">
                <a:sym typeface="Wingdings" panose="05000000000000000000" pitchFamily="2" charset="2"/>
              </a:rPr>
              <a:t>eid</a:t>
            </a:r>
            <a:r>
              <a:rPr lang="en-US" sz="1400" dirty="0">
                <a:sym typeface="Wingdings" panose="05000000000000000000" pitchFamily="2" charset="2"/>
              </a:rPr>
              <a:t>}{salary}</a:t>
            </a:r>
          </a:p>
          <a:p>
            <a:pPr lvl="1"/>
            <a:r>
              <a:rPr lang="en-US" sz="1400" dirty="0">
                <a:sym typeface="Wingdings" panose="05000000000000000000" pitchFamily="2" charset="2"/>
              </a:rPr>
              <a:t>{did}{</a:t>
            </a:r>
            <a:r>
              <a:rPr lang="en-US" sz="1400" dirty="0" err="1">
                <a:sym typeface="Wingdings" panose="05000000000000000000" pitchFamily="2" charset="2"/>
              </a:rPr>
              <a:t>dname</a:t>
            </a:r>
            <a:r>
              <a:rPr lang="en-US" sz="1400" dirty="0">
                <a:sym typeface="Wingdings" panose="05000000000000000000" pitchFamily="2" charset="2"/>
              </a:rPr>
              <a:t>}</a:t>
            </a:r>
          </a:p>
          <a:p>
            <a:pPr lvl="1"/>
            <a:r>
              <a:rPr lang="en-US" sz="1400" dirty="0">
                <a:sym typeface="Wingdings" panose="05000000000000000000" pitchFamily="2" charset="2"/>
              </a:rPr>
              <a:t>{did}{budget}</a:t>
            </a:r>
          </a:p>
          <a:p>
            <a:pPr lvl="1"/>
            <a:r>
              <a:rPr lang="en-US" sz="1400" dirty="0">
                <a:sym typeface="Wingdings" panose="05000000000000000000" pitchFamily="2" charset="2"/>
              </a:rPr>
              <a:t>{did}{</a:t>
            </a:r>
            <a:r>
              <a:rPr lang="en-US" sz="1400" dirty="0" err="1">
                <a:sym typeface="Wingdings" panose="05000000000000000000" pitchFamily="2" charset="2"/>
              </a:rPr>
              <a:t>managerid</a:t>
            </a:r>
            <a:r>
              <a:rPr lang="en-US" sz="1400" dirty="0">
                <a:sym typeface="Wingdings" panose="05000000000000000000" pitchFamily="2" charset="2"/>
              </a:rPr>
              <a:t>}</a:t>
            </a:r>
          </a:p>
          <a:p>
            <a:pPr lvl="1"/>
            <a:r>
              <a:rPr lang="en-US" sz="1400" dirty="0">
                <a:sym typeface="Wingdings" panose="05000000000000000000" pitchFamily="2" charset="2"/>
              </a:rPr>
              <a:t>{</a:t>
            </a:r>
            <a:r>
              <a:rPr lang="en-US" sz="1400" dirty="0" err="1">
                <a:sym typeface="Wingdings" panose="05000000000000000000" pitchFamily="2" charset="2"/>
              </a:rPr>
              <a:t>eid,did</a:t>
            </a:r>
            <a:r>
              <a:rPr lang="en-US" sz="1400" dirty="0">
                <a:sym typeface="Wingdings" panose="05000000000000000000" pitchFamily="2" charset="2"/>
              </a:rPr>
              <a:t>}{</a:t>
            </a:r>
            <a:r>
              <a:rPr lang="en-US" sz="1400" dirty="0" err="1">
                <a:sym typeface="Wingdings" panose="05000000000000000000" pitchFamily="2" charset="2"/>
              </a:rPr>
              <a:t>pct_time</a:t>
            </a:r>
            <a:r>
              <a:rPr lang="en-US" sz="1400" dirty="0">
                <a:sym typeface="Wingdings" panose="05000000000000000000" pitchFamily="2" charset="2"/>
              </a:rPr>
              <a:t>} </a:t>
            </a:r>
            <a:r>
              <a:rPr lang="en-US" sz="1000" dirty="0">
                <a:sym typeface="Wingdings" panose="05000000000000000000" pitchFamily="2" charset="2"/>
              </a:rPr>
              <a:t>// for any two rows with the same combination of </a:t>
            </a:r>
            <a:r>
              <a:rPr lang="en-US" sz="1000" dirty="0" err="1">
                <a:sym typeface="Wingdings" panose="05000000000000000000" pitchFamily="2" charset="2"/>
              </a:rPr>
              <a:t>eid,did</a:t>
            </a:r>
            <a:r>
              <a:rPr lang="en-US" sz="1000" dirty="0">
                <a:sym typeface="Wingdings" panose="05000000000000000000" pitchFamily="2" charset="2"/>
              </a:rPr>
              <a:t> values, these two rows must have the same value for </a:t>
            </a:r>
            <a:r>
              <a:rPr lang="en-US" sz="1000" dirty="0" err="1">
                <a:sym typeface="Wingdings" panose="05000000000000000000" pitchFamily="2" charset="2"/>
              </a:rPr>
              <a:t>pct_time</a:t>
            </a:r>
            <a:endParaRPr lang="en-US" sz="1000" dirty="0">
              <a:sym typeface="Wingdings" panose="05000000000000000000" pitchFamily="2" charset="2"/>
            </a:endParaRPr>
          </a:p>
          <a:p>
            <a:pPr lvl="1"/>
            <a:endParaRPr lang="en-US" sz="1000" dirty="0">
              <a:sym typeface="Wingdings" panose="05000000000000000000" pitchFamily="2" charset="2"/>
            </a:endParaRPr>
          </a:p>
          <a:p>
            <a:pPr lvl="1"/>
            <a:r>
              <a:rPr lang="en-US" sz="1600" dirty="0">
                <a:sym typeface="Wingdings" panose="05000000000000000000" pitchFamily="2" charset="2"/>
              </a:rPr>
              <a:t>Observe the redundancy in the instance of </a:t>
            </a:r>
            <a:r>
              <a:rPr lang="en-US" sz="1600" dirty="0" err="1">
                <a:sym typeface="Wingdings" panose="05000000000000000000" pitchFamily="2" charset="2"/>
              </a:rPr>
              <a:t>emp_work_did</a:t>
            </a:r>
            <a:r>
              <a:rPr lang="en-US" sz="1600" dirty="0">
                <a:sym typeface="Wingdings" panose="05000000000000000000" pitchFamily="2" charset="2"/>
              </a:rPr>
              <a:t> given to you.</a:t>
            </a:r>
          </a:p>
        </p:txBody>
      </p:sp>
      <p:sp>
        <p:nvSpPr>
          <p:cNvPr id="6" name="Text Box 15">
            <a:extLst>
              <a:ext uri="{FF2B5EF4-FFF2-40B4-BE49-F238E27FC236}">
                <a16:creationId xmlns:a16="http://schemas.microsoft.com/office/drawing/2014/main" id="{A2422C92-8B64-4BCD-A495-22CCC4A8C3F9}"/>
              </a:ext>
            </a:extLst>
          </p:cNvPr>
          <p:cNvSpPr txBox="1">
            <a:spLocks noChangeArrowheads="1"/>
          </p:cNvSpPr>
          <p:nvPr/>
        </p:nvSpPr>
        <p:spPr bwMode="auto">
          <a:xfrm>
            <a:off x="5791200" y="1836804"/>
            <a:ext cx="3200400" cy="156966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rPr>
              <a:t>X</a:t>
            </a:r>
            <a:r>
              <a:rPr lang="en-US" altLang="en-US" sz="1600">
                <a:latin typeface="Comic Sans MS" panose="030F0702030302020204" pitchFamily="66" charset="0"/>
                <a:sym typeface="Wingdings" panose="05000000000000000000" pitchFamily="2" charset="2"/>
              </a:rPr>
              <a:t>Y is read as</a:t>
            </a:r>
          </a:p>
          <a:p>
            <a:pPr lvl="1" eaLnBrk="1" hangingPunct="1"/>
            <a:r>
              <a:rPr lang="en-US" altLang="en-US" sz="1600">
                <a:latin typeface="Comic Sans MS" panose="030F0702030302020204" pitchFamily="66" charset="0"/>
                <a:sym typeface="Wingdings" panose="05000000000000000000" pitchFamily="2" charset="2"/>
              </a:rPr>
              <a:t>X uniquely determines Y or</a:t>
            </a:r>
          </a:p>
          <a:p>
            <a:pPr lvl="1" eaLnBrk="1" hangingPunct="1"/>
            <a:r>
              <a:rPr lang="en-US" altLang="en-US" sz="1600">
                <a:latin typeface="Comic Sans MS" panose="030F0702030302020204" pitchFamily="66" charset="0"/>
                <a:sym typeface="Wingdings" panose="05000000000000000000" pitchFamily="2" charset="2"/>
              </a:rPr>
              <a:t>X functionally determines Y or</a:t>
            </a:r>
          </a:p>
          <a:p>
            <a:pPr lvl="1" eaLnBrk="1" hangingPunct="1"/>
            <a:r>
              <a:rPr lang="en-US" altLang="en-US" sz="1600">
                <a:latin typeface="Comic Sans MS" panose="030F0702030302020204" pitchFamily="66" charset="0"/>
                <a:sym typeface="Wingdings" panose="05000000000000000000" pitchFamily="2" charset="2"/>
              </a:rPr>
              <a:t>Y is functionally dependent on X</a:t>
            </a:r>
            <a:endParaRPr lang="en-US" altLang="en-US" sz="1600">
              <a:latin typeface="Comic Sans MS" panose="030F0702030302020204" pitchFamily="66" charset="0"/>
            </a:endParaRPr>
          </a:p>
        </p:txBody>
      </p:sp>
    </p:spTree>
    <p:extLst>
      <p:ext uri="{BB962C8B-B14F-4D97-AF65-F5344CB8AC3E}">
        <p14:creationId xmlns:p14="http://schemas.microsoft.com/office/powerpoint/2010/main" val="53379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9F26207-4C7B-4A02-B276-F915BADF275B}"/>
              </a:ext>
            </a:extLst>
          </p:cNvPr>
          <p:cNvSpPr>
            <a:spLocks noChangeArrowheads="1"/>
          </p:cNvSpPr>
          <p:nvPr/>
        </p:nvSpPr>
        <p:spPr bwMode="auto">
          <a:xfrm>
            <a:off x="457200" y="3810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4400">
                <a:solidFill>
                  <a:schemeClr val="tx2"/>
                </a:solidFill>
                <a:latin typeface="Comic Sans MS" panose="030F0702030302020204" pitchFamily="66" charset="0"/>
                <a:ea typeface="MS PGothic" panose="020B0600070205080204" pitchFamily="34" charset="-128"/>
              </a:rPr>
              <a:t>Reduce Redundancy</a:t>
            </a:r>
          </a:p>
        </p:txBody>
      </p:sp>
      <p:sp>
        <p:nvSpPr>
          <p:cNvPr id="119811" name="Rectangle 3">
            <a:extLst>
              <a:ext uri="{FF2B5EF4-FFF2-40B4-BE49-F238E27FC236}">
                <a16:creationId xmlns:a16="http://schemas.microsoft.com/office/drawing/2014/main" id="{4AF3B7EA-E805-482F-80E2-8286EFAFAABF}"/>
              </a:ext>
            </a:extLst>
          </p:cNvPr>
          <p:cNvSpPr>
            <a:spLocks noChangeArrowheads="1"/>
          </p:cNvSpPr>
          <p:nvPr/>
        </p:nvSpPr>
        <p:spPr bwMode="auto">
          <a:xfrm>
            <a:off x="762000" y="1828800"/>
            <a:ext cx="7848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fontAlgn="auto" hangingPunct="1">
              <a:spcAft>
                <a:spcPts val="0"/>
              </a:spcAft>
              <a:defRPr/>
            </a:pPr>
            <a:r>
              <a:rPr lang="en-US" altLang="en-US" i="1" dirty="0">
                <a:solidFill>
                  <a:schemeClr val="accent2"/>
                </a:solidFill>
                <a:latin typeface="Comic Sans MS" panose="030F0702030302020204" pitchFamily="66" charset="0"/>
              </a:rPr>
              <a:t>Redundancy</a:t>
            </a:r>
            <a:r>
              <a:rPr lang="en-US" altLang="en-US" dirty="0">
                <a:solidFill>
                  <a:schemeClr val="accent2"/>
                </a:solidFill>
                <a:latin typeface="Comic Sans MS" panose="030F0702030302020204" pitchFamily="66" charset="0"/>
              </a:rPr>
              <a:t> </a:t>
            </a:r>
            <a:r>
              <a:rPr lang="en-US" altLang="en-US" dirty="0">
                <a:latin typeface="Comic Sans MS" panose="030F0702030302020204" pitchFamily="66" charset="0"/>
              </a:rPr>
              <a:t>is at the root of several problems associated with relational schemas:</a:t>
            </a:r>
          </a:p>
          <a:p>
            <a:pPr eaLnBrk="1" fontAlgn="auto" hangingPunct="1">
              <a:spcAft>
                <a:spcPts val="0"/>
              </a:spcAft>
              <a:defRPr/>
            </a:pPr>
            <a:endParaRPr lang="en-US" altLang="en-US" dirty="0">
              <a:latin typeface="Comic Sans MS" panose="030F0702030302020204" pitchFamily="66" charset="0"/>
            </a:endParaRPr>
          </a:p>
          <a:p>
            <a:pPr lvl="1" eaLnBrk="1" fontAlgn="auto" hangingPunct="1">
              <a:spcAft>
                <a:spcPts val="0"/>
              </a:spcAft>
              <a:buSzPct val="75000"/>
              <a:defRPr/>
            </a:pPr>
            <a:r>
              <a:rPr lang="en-US" altLang="en-US" b="1" dirty="0">
                <a:solidFill>
                  <a:schemeClr val="accent2"/>
                </a:solidFill>
                <a:latin typeface="Comic Sans MS" panose="030F0702030302020204" pitchFamily="66" charset="0"/>
              </a:rPr>
              <a:t>Redundant storage </a:t>
            </a:r>
          </a:p>
          <a:p>
            <a:pPr lvl="1" eaLnBrk="1" fontAlgn="auto" hangingPunct="1">
              <a:spcAft>
                <a:spcPts val="0"/>
              </a:spcAft>
              <a:buSzPct val="75000"/>
              <a:defRPr/>
            </a:pPr>
            <a:r>
              <a:rPr lang="en-US" altLang="en-US" b="1" dirty="0">
                <a:solidFill>
                  <a:schemeClr val="accent2"/>
                </a:solidFill>
                <a:latin typeface="Comic Sans MS" panose="030F0702030302020204" pitchFamily="66" charset="0"/>
              </a:rPr>
              <a:t>Insertion/update/deletion anomalies</a:t>
            </a:r>
          </a:p>
          <a:p>
            <a:pPr marL="457200" lvl="1" indent="0" eaLnBrk="1" fontAlgn="auto" hangingPunct="1">
              <a:spcAft>
                <a:spcPts val="0"/>
              </a:spcAft>
              <a:buSzPct val="75000"/>
              <a:buFontTx/>
              <a:buNone/>
              <a:defRPr/>
            </a:pPr>
            <a:endParaRPr lang="en-US" altLang="en-US" b="1" dirty="0">
              <a:solidFill>
                <a:schemeClr val="accent2"/>
              </a:solidFill>
              <a:latin typeface="Comic Sans MS" panose="030F0702030302020204" pitchFamily="66" charset="0"/>
            </a:endParaRPr>
          </a:p>
          <a:p>
            <a:pPr lvl="1" eaLnBrk="1" fontAlgn="auto" hangingPunct="1">
              <a:spcAft>
                <a:spcPts val="0"/>
              </a:spcAft>
              <a:buSzPct val="75000"/>
              <a:buFontTx/>
              <a:buNone/>
              <a:defRPr/>
            </a:pPr>
            <a:endParaRPr lang="en-US" altLang="en-US" dirty="0">
              <a:latin typeface="Comic Sans MS" panose="030F07020303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extLst>
              <a:ext uri="{FF2B5EF4-FFF2-40B4-BE49-F238E27FC236}">
                <a16:creationId xmlns:a16="http://schemas.microsoft.com/office/drawing/2014/main" id="{07A8D50F-6F4C-4BE7-AA2E-6BC5B3E56FAC}"/>
              </a:ext>
            </a:extLst>
          </p:cNvPr>
          <p:cNvSpPr txBox="1">
            <a:spLocks noChangeArrowheads="1"/>
          </p:cNvSpPr>
          <p:nvPr/>
        </p:nvSpPr>
        <p:spPr bwMode="auto">
          <a:xfrm>
            <a:off x="647700" y="3892788"/>
            <a:ext cx="300831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rPr>
              <a:t>SUPPLIERS(</a:t>
            </a:r>
            <a:r>
              <a:rPr lang="en-US" altLang="en-US" sz="1600" u="sng" dirty="0">
                <a:latin typeface="Comic Sans MS" panose="030F0702030302020204" pitchFamily="66" charset="0"/>
              </a:rPr>
              <a:t>SNAME</a:t>
            </a:r>
            <a:r>
              <a:rPr lang="en-US" altLang="en-US" sz="1600" dirty="0">
                <a:latin typeface="Comic Sans MS" panose="030F0702030302020204" pitchFamily="66" charset="0"/>
              </a:rPr>
              <a:t>,SADDR)</a:t>
            </a:r>
          </a:p>
          <a:p>
            <a:pPr eaLnBrk="1" hangingPunct="1"/>
            <a:r>
              <a:rPr lang="en-US" altLang="en-US" sz="1600" dirty="0">
                <a:latin typeface="Comic Sans MS" panose="030F0702030302020204" pitchFamily="66" charset="0"/>
              </a:rPr>
              <a:t>                      </a:t>
            </a:r>
            <a:r>
              <a:rPr lang="en-US" altLang="en-US" sz="1600" dirty="0">
                <a:solidFill>
                  <a:srgbClr val="0070C0"/>
                </a:solidFill>
                <a:latin typeface="Comic Sans MS" panose="030F0702030302020204" pitchFamily="66" charset="0"/>
              </a:rPr>
              <a:t> A</a:t>
            </a:r>
            <a:r>
              <a:rPr lang="en-US" altLang="en-US" sz="1600" dirty="0">
                <a:latin typeface="Comic Sans MS" panose="030F0702030302020204" pitchFamily="66" charset="0"/>
              </a:rPr>
              <a:t>,      Ames</a:t>
            </a:r>
          </a:p>
          <a:p>
            <a:pPr eaLnBrk="1" hangingPunct="1"/>
            <a:r>
              <a:rPr lang="en-US" altLang="en-US" sz="1600" dirty="0">
                <a:latin typeface="Comic Sans MS" panose="030F0702030302020204" pitchFamily="66" charset="0"/>
              </a:rPr>
              <a:t>	                </a:t>
            </a:r>
            <a:r>
              <a:rPr lang="en-US" altLang="en-US" sz="1600" dirty="0">
                <a:solidFill>
                  <a:srgbClr val="00B050"/>
                </a:solidFill>
                <a:latin typeface="Comic Sans MS" panose="030F0702030302020204" pitchFamily="66" charset="0"/>
              </a:rPr>
              <a:t>B</a:t>
            </a:r>
            <a:r>
              <a:rPr lang="en-US" altLang="en-US" sz="1600" dirty="0">
                <a:latin typeface="Comic Sans MS" panose="030F0702030302020204" pitchFamily="66" charset="0"/>
              </a:rPr>
              <a:t>,      Nevada</a:t>
            </a:r>
          </a:p>
        </p:txBody>
      </p:sp>
      <p:sp>
        <p:nvSpPr>
          <p:cNvPr id="3" name="Text Box 8">
            <a:extLst>
              <a:ext uri="{FF2B5EF4-FFF2-40B4-BE49-F238E27FC236}">
                <a16:creationId xmlns:a16="http://schemas.microsoft.com/office/drawing/2014/main" id="{077E2E8D-8135-48EE-A9BC-A44FE67EC822}"/>
              </a:ext>
            </a:extLst>
          </p:cNvPr>
          <p:cNvSpPr txBox="1">
            <a:spLocks noChangeArrowheads="1"/>
          </p:cNvSpPr>
          <p:nvPr/>
        </p:nvSpPr>
        <p:spPr bwMode="auto">
          <a:xfrm>
            <a:off x="4457700" y="3892788"/>
            <a:ext cx="40354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rPr>
              <a:t>SUP_INFO2(</a:t>
            </a:r>
            <a:r>
              <a:rPr lang="en-US" altLang="en-US" sz="1600" u="sng" dirty="0">
                <a:latin typeface="Comic Sans MS" panose="030F0702030302020204" pitchFamily="66" charset="0"/>
              </a:rPr>
              <a:t>SNAME</a:t>
            </a:r>
            <a:r>
              <a:rPr lang="en-US" altLang="en-US" sz="1600" dirty="0">
                <a:latin typeface="Comic Sans MS" panose="030F0702030302020204" pitchFamily="66" charset="0"/>
              </a:rPr>
              <a:t>, </a:t>
            </a:r>
            <a:r>
              <a:rPr lang="en-US" altLang="en-US" sz="1600" u="sng" dirty="0">
                <a:latin typeface="Comic Sans MS" panose="030F0702030302020204" pitchFamily="66" charset="0"/>
              </a:rPr>
              <a:t>ITEM</a:t>
            </a:r>
            <a:r>
              <a:rPr lang="en-US" altLang="en-US" sz="1600" dirty="0">
                <a:latin typeface="Comic Sans MS" panose="030F0702030302020204" pitchFamily="66" charset="0"/>
              </a:rPr>
              <a:t>, PRICE)</a:t>
            </a:r>
          </a:p>
          <a:p>
            <a:pPr eaLnBrk="1" hangingPunct="1"/>
            <a:r>
              <a:rPr lang="en-US" altLang="en-US" sz="1600" dirty="0">
                <a:latin typeface="Comic Sans MS" panose="030F0702030302020204" pitchFamily="66" charset="0"/>
              </a:rPr>
              <a:t>                      </a:t>
            </a:r>
            <a:r>
              <a:rPr lang="en-US" altLang="en-US" sz="1600" dirty="0">
                <a:solidFill>
                  <a:srgbClr val="0070C0"/>
                </a:solidFill>
                <a:latin typeface="Comic Sans MS" panose="030F0702030302020204" pitchFamily="66" charset="0"/>
              </a:rPr>
              <a:t> A</a:t>
            </a:r>
            <a:r>
              <a:rPr lang="en-US" altLang="en-US" sz="1600" dirty="0">
                <a:latin typeface="Comic Sans MS" panose="030F0702030302020204" pitchFamily="66" charset="0"/>
              </a:rPr>
              <a:t>,        Basil, 3.99</a:t>
            </a:r>
          </a:p>
          <a:p>
            <a:pPr eaLnBrk="1" hangingPunct="1"/>
            <a:r>
              <a:rPr lang="en-US" altLang="en-US" sz="1600" dirty="0">
                <a:latin typeface="Comic Sans MS" panose="030F0702030302020204" pitchFamily="66" charset="0"/>
              </a:rPr>
              <a:t>	               </a:t>
            </a:r>
            <a:r>
              <a:rPr lang="en-US" altLang="en-US" sz="1600" dirty="0">
                <a:solidFill>
                  <a:schemeClr val="accent2"/>
                </a:solidFill>
                <a:latin typeface="Comic Sans MS" panose="030F0702030302020204" pitchFamily="66" charset="0"/>
              </a:rPr>
              <a:t> </a:t>
            </a:r>
            <a:r>
              <a:rPr lang="en-US" altLang="en-US" sz="1600" dirty="0">
                <a:solidFill>
                  <a:srgbClr val="00B050"/>
                </a:solidFill>
                <a:latin typeface="Comic Sans MS" panose="030F0702030302020204" pitchFamily="66" charset="0"/>
              </a:rPr>
              <a:t>B</a:t>
            </a:r>
            <a:r>
              <a:rPr lang="en-US" altLang="en-US" sz="1600" dirty="0">
                <a:latin typeface="Comic Sans MS" panose="030F0702030302020204" pitchFamily="66" charset="0"/>
              </a:rPr>
              <a:t>,        Basil, 4.00</a:t>
            </a:r>
          </a:p>
          <a:p>
            <a:pPr eaLnBrk="1" hangingPunct="1"/>
            <a:r>
              <a:rPr lang="en-US" altLang="en-US" sz="1600" dirty="0">
                <a:latin typeface="Comic Sans MS" panose="030F0702030302020204" pitchFamily="66" charset="0"/>
              </a:rPr>
              <a:t>			</a:t>
            </a:r>
            <a:r>
              <a:rPr lang="en-US" altLang="en-US" sz="1600" dirty="0">
                <a:solidFill>
                  <a:srgbClr val="0070C0"/>
                </a:solidFill>
                <a:latin typeface="Comic Sans MS" panose="030F0702030302020204" pitchFamily="66" charset="0"/>
              </a:rPr>
              <a:t> A</a:t>
            </a:r>
            <a:r>
              <a:rPr lang="en-US" altLang="en-US" sz="1600" dirty="0">
                <a:latin typeface="Comic Sans MS" panose="030F0702030302020204" pitchFamily="66" charset="0"/>
              </a:rPr>
              <a:t>,        Ground Pork, 2.99</a:t>
            </a:r>
          </a:p>
          <a:p>
            <a:pPr eaLnBrk="1" hangingPunct="1"/>
            <a:r>
              <a:rPr lang="en-US" altLang="en-US" sz="1600" dirty="0">
                <a:latin typeface="Comic Sans MS" panose="030F0702030302020204" pitchFamily="66" charset="0"/>
              </a:rPr>
              <a:t>			 </a:t>
            </a:r>
            <a:r>
              <a:rPr lang="en-US" altLang="en-US" sz="1600" dirty="0">
                <a:solidFill>
                  <a:srgbClr val="00B050"/>
                </a:solidFill>
                <a:latin typeface="Comic Sans MS" panose="030F0702030302020204" pitchFamily="66" charset="0"/>
              </a:rPr>
              <a:t>B</a:t>
            </a:r>
            <a:r>
              <a:rPr lang="en-US" altLang="en-US" sz="1600" dirty="0">
                <a:latin typeface="Comic Sans MS" panose="030F0702030302020204" pitchFamily="66" charset="0"/>
              </a:rPr>
              <a:t>,         Banana, 0.59</a:t>
            </a:r>
          </a:p>
        </p:txBody>
      </p:sp>
      <p:sp>
        <p:nvSpPr>
          <p:cNvPr id="4" name="TextBox 3">
            <a:extLst>
              <a:ext uri="{FF2B5EF4-FFF2-40B4-BE49-F238E27FC236}">
                <a16:creationId xmlns:a16="http://schemas.microsoft.com/office/drawing/2014/main" id="{D28F6676-06A4-4F12-8FB3-399D8809FB38}"/>
              </a:ext>
            </a:extLst>
          </p:cNvPr>
          <p:cNvSpPr txBox="1"/>
          <p:nvPr/>
        </p:nvSpPr>
        <p:spPr>
          <a:xfrm>
            <a:off x="792861" y="2847588"/>
            <a:ext cx="7848600" cy="646331"/>
          </a:xfrm>
          <a:prstGeom prst="rect">
            <a:avLst/>
          </a:prstGeom>
          <a:noFill/>
        </p:spPr>
        <p:txBody>
          <a:bodyPr wrap="square" rtlCol="0">
            <a:spAutoFit/>
          </a:bodyPr>
          <a:lstStyle/>
          <a:p>
            <a:r>
              <a:rPr lang="en-US" dirty="0"/>
              <a:t>Removing redundancy by making SNAME in SUP_INFO2 a foreign key to SNAME in SUPPLIERS. </a:t>
            </a:r>
          </a:p>
        </p:txBody>
      </p:sp>
      <p:sp>
        <p:nvSpPr>
          <p:cNvPr id="5" name="Text Box 8">
            <a:extLst>
              <a:ext uri="{FF2B5EF4-FFF2-40B4-BE49-F238E27FC236}">
                <a16:creationId xmlns:a16="http://schemas.microsoft.com/office/drawing/2014/main" id="{738D0AD2-B0A1-459F-9FDB-E2B5EE8C5EB4}"/>
              </a:ext>
            </a:extLst>
          </p:cNvPr>
          <p:cNvSpPr txBox="1">
            <a:spLocks noChangeArrowheads="1"/>
          </p:cNvSpPr>
          <p:nvPr/>
        </p:nvSpPr>
        <p:spPr bwMode="auto">
          <a:xfrm>
            <a:off x="792861" y="851436"/>
            <a:ext cx="424021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SUP_INFO(</a:t>
            </a:r>
            <a:r>
              <a:rPr lang="en-US" altLang="en-US" sz="1600" u="sng" dirty="0">
                <a:solidFill>
                  <a:schemeClr val="accent2">
                    <a:lumMod val="75000"/>
                  </a:schemeClr>
                </a:solidFill>
                <a:latin typeface="Comic Sans MS" panose="030F0702030302020204" pitchFamily="66" charset="0"/>
              </a:rPr>
              <a:t>SNAME</a:t>
            </a:r>
            <a:r>
              <a:rPr lang="en-US" altLang="en-US" sz="1600" dirty="0">
                <a:solidFill>
                  <a:schemeClr val="accent2">
                    <a:lumMod val="75000"/>
                  </a:schemeClr>
                </a:solidFill>
                <a:latin typeface="Comic Sans MS" panose="030F0702030302020204" pitchFamily="66" charset="0"/>
              </a:rPr>
              <a:t>,SADDR,</a:t>
            </a:r>
            <a:r>
              <a:rPr lang="en-US" altLang="en-US" sz="1600" u="sng" dirty="0">
                <a:solidFill>
                  <a:schemeClr val="accent2">
                    <a:lumMod val="75000"/>
                  </a:schemeClr>
                </a:solidFill>
                <a:latin typeface="Comic Sans MS" panose="030F0702030302020204" pitchFamily="66" charset="0"/>
              </a:rPr>
              <a:t>ITEM</a:t>
            </a:r>
            <a:r>
              <a:rPr lang="en-US" altLang="en-US" sz="1600" dirty="0">
                <a:solidFill>
                  <a:schemeClr val="accent2">
                    <a:lumMod val="75000"/>
                  </a:schemeClr>
                </a:solidFill>
                <a:latin typeface="Comic Sans MS" panose="030F0702030302020204" pitchFamily="66" charset="0"/>
              </a:rPr>
              <a:t>,PRICE)</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70C0"/>
                </a:solidFill>
                <a:latin typeface="Comic Sans MS" panose="030F0702030302020204" pitchFamily="66" charset="0"/>
              </a:rPr>
              <a:t>A,       Ames</a:t>
            </a:r>
            <a:r>
              <a:rPr lang="en-US" altLang="en-US" sz="1600" dirty="0">
                <a:solidFill>
                  <a:schemeClr val="accent2">
                    <a:lumMod val="75000"/>
                  </a:schemeClr>
                </a:solidFill>
                <a:latin typeface="Comic Sans MS" panose="030F0702030302020204" pitchFamily="66" charset="0"/>
              </a:rPr>
              <a:t>,   Basil,   3.99</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B050"/>
                </a:solidFill>
                <a:latin typeface="Comic Sans MS" panose="030F0702030302020204" pitchFamily="66" charset="0"/>
              </a:rPr>
              <a:t>B,       Nevada</a:t>
            </a:r>
            <a:r>
              <a:rPr lang="en-US" altLang="en-US" sz="1600" dirty="0">
                <a:solidFill>
                  <a:schemeClr val="accent2">
                    <a:lumMod val="75000"/>
                  </a:schemeClr>
                </a:solidFill>
                <a:latin typeface="Comic Sans MS" panose="030F0702030302020204" pitchFamily="66" charset="0"/>
              </a:rPr>
              <a:t>, Basil,  4.00</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B050"/>
                </a:solidFill>
                <a:latin typeface="Comic Sans MS" panose="030F0702030302020204" pitchFamily="66" charset="0"/>
              </a:rPr>
              <a:t> B,       Nevada</a:t>
            </a:r>
            <a:r>
              <a:rPr lang="en-US" altLang="en-US" sz="1600" dirty="0">
                <a:solidFill>
                  <a:schemeClr val="accent2">
                    <a:lumMod val="75000"/>
                  </a:schemeClr>
                </a:solidFill>
                <a:latin typeface="Comic Sans MS" panose="030F0702030302020204" pitchFamily="66" charset="0"/>
              </a:rPr>
              <a:t>, Banana, 0.59</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70C0"/>
                </a:solidFill>
                <a:latin typeface="Comic Sans MS" panose="030F0702030302020204" pitchFamily="66" charset="0"/>
              </a:rPr>
              <a:t>A,      Ames</a:t>
            </a:r>
            <a:r>
              <a:rPr lang="en-US" altLang="en-US" sz="1600" dirty="0">
                <a:solidFill>
                  <a:schemeClr val="accent2">
                    <a:lumMod val="75000"/>
                  </a:schemeClr>
                </a:solidFill>
                <a:latin typeface="Comic Sans MS" panose="030F0702030302020204" pitchFamily="66" charset="0"/>
              </a:rPr>
              <a:t>, Ground Pork, 2.99</a:t>
            </a:r>
          </a:p>
        </p:txBody>
      </p:sp>
      <p:sp>
        <p:nvSpPr>
          <p:cNvPr id="6" name="TextBox 5">
            <a:extLst>
              <a:ext uri="{FF2B5EF4-FFF2-40B4-BE49-F238E27FC236}">
                <a16:creationId xmlns:a16="http://schemas.microsoft.com/office/drawing/2014/main" id="{5092F1D2-4B5A-4FDE-A280-16E747A31778}"/>
              </a:ext>
            </a:extLst>
          </p:cNvPr>
          <p:cNvSpPr txBox="1"/>
          <p:nvPr/>
        </p:nvSpPr>
        <p:spPr>
          <a:xfrm>
            <a:off x="5257800" y="956211"/>
            <a:ext cx="3002661" cy="1631216"/>
          </a:xfrm>
          <a:prstGeom prst="rect">
            <a:avLst/>
          </a:prstGeom>
          <a:noFill/>
        </p:spPr>
        <p:txBody>
          <a:bodyPr wrap="square" rtlCol="0">
            <a:spAutoFit/>
          </a:bodyPr>
          <a:lstStyle/>
          <a:p>
            <a:r>
              <a:rPr lang="en-US" dirty="0"/>
              <a:t>From our client, we know the following functional dependencies:</a:t>
            </a:r>
          </a:p>
          <a:p>
            <a:endParaRPr lang="en-US" dirty="0"/>
          </a:p>
          <a:p>
            <a:r>
              <a:rPr lang="en-US" sz="1400" dirty="0"/>
              <a:t>{SNAME}</a:t>
            </a:r>
            <a:r>
              <a:rPr lang="en-US" sz="1400" dirty="0">
                <a:sym typeface="Wingdings" panose="05000000000000000000" pitchFamily="2" charset="2"/>
              </a:rPr>
              <a:t>{SADDR}</a:t>
            </a:r>
          </a:p>
          <a:p>
            <a:r>
              <a:rPr lang="en-US" sz="1400" dirty="0">
                <a:sym typeface="Wingdings" panose="05000000000000000000" pitchFamily="2" charset="2"/>
              </a:rPr>
              <a:t>{SNAME, ITEM} {PRICE}</a:t>
            </a:r>
            <a:endParaRPr lang="en-US" sz="1400" dirty="0"/>
          </a:p>
        </p:txBody>
      </p:sp>
      <p:sp>
        <p:nvSpPr>
          <p:cNvPr id="7" name="TextBox 6">
            <a:extLst>
              <a:ext uri="{FF2B5EF4-FFF2-40B4-BE49-F238E27FC236}">
                <a16:creationId xmlns:a16="http://schemas.microsoft.com/office/drawing/2014/main" id="{03F00A69-B125-46C4-BE88-3B5A36DB106E}"/>
              </a:ext>
            </a:extLst>
          </p:cNvPr>
          <p:cNvSpPr txBox="1"/>
          <p:nvPr/>
        </p:nvSpPr>
        <p:spPr>
          <a:xfrm>
            <a:off x="792861" y="6096000"/>
            <a:ext cx="7243650" cy="369332"/>
          </a:xfrm>
          <a:prstGeom prst="rect">
            <a:avLst/>
          </a:prstGeom>
          <a:noFill/>
        </p:spPr>
        <p:txBody>
          <a:bodyPr wrap="none" rtlCol="0">
            <a:spAutoFit/>
          </a:bodyPr>
          <a:lstStyle/>
          <a:p>
            <a:r>
              <a:rPr lang="en-US" dirty="0"/>
              <a:t>The underlined attribute(s) denotes the primary key of the relation.</a:t>
            </a:r>
          </a:p>
        </p:txBody>
      </p:sp>
    </p:spTree>
    <p:extLst>
      <p:ext uri="{BB962C8B-B14F-4D97-AF65-F5344CB8AC3E}">
        <p14:creationId xmlns:p14="http://schemas.microsoft.com/office/powerpoint/2010/main" val="385786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2D748E3-20B1-4C3F-8075-F300E36B4263}"/>
              </a:ext>
            </a:extLst>
          </p:cNvPr>
          <p:cNvSpPr>
            <a:spLocks noChangeArrowheads="1"/>
          </p:cNvSpPr>
          <p:nvPr/>
        </p:nvSpPr>
        <p:spPr bwMode="auto">
          <a:xfrm>
            <a:off x="533400" y="914400"/>
            <a:ext cx="8077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Tx/>
              <a:buChar char="•"/>
            </a:pPr>
            <a:r>
              <a:rPr lang="en-US" altLang="en-US" sz="2400" dirty="0">
                <a:latin typeface="Comic Sans MS" panose="030F0702030302020204" pitchFamily="66" charset="0"/>
                <a:ea typeface="MS PGothic" panose="020B0600070205080204" pitchFamily="34" charset="-128"/>
              </a:rPr>
              <a:t>Problems due to redundancy</a:t>
            </a:r>
          </a:p>
          <a:p>
            <a:pPr eaLnBrk="1" hangingPunct="1">
              <a:spcBef>
                <a:spcPct val="20000"/>
              </a:spcBef>
              <a:buFontTx/>
              <a:buChar char="•"/>
            </a:pPr>
            <a:endParaRPr lang="en-US" altLang="en-US" sz="2400" dirty="0">
              <a:latin typeface="Comic Sans MS" panose="030F0702030302020204" pitchFamily="66" charset="0"/>
              <a:ea typeface="MS PGothic" panose="020B0600070205080204" pitchFamily="34" charset="-128"/>
            </a:endParaRPr>
          </a:p>
          <a:p>
            <a:pPr lvl="1" eaLnBrk="1" hangingPunct="1">
              <a:spcBef>
                <a:spcPct val="20000"/>
              </a:spcBef>
              <a:buSzPct val="75000"/>
              <a:buFontTx/>
              <a:buChar char="–"/>
            </a:pPr>
            <a:r>
              <a:rPr lang="en-US" altLang="en-US" sz="2400" i="1" u="sng" dirty="0">
                <a:solidFill>
                  <a:schemeClr val="accent2"/>
                </a:solidFill>
                <a:latin typeface="Comic Sans MS" panose="030F0702030302020204" pitchFamily="66" charset="0"/>
                <a:ea typeface="MS PGothic" panose="020B0600070205080204" pitchFamily="34" charset="-128"/>
              </a:rPr>
              <a:t>Update anomaly</a:t>
            </a:r>
            <a:r>
              <a:rPr lang="en-US" altLang="en-US" sz="2400" dirty="0">
                <a:solidFill>
                  <a:schemeClr val="accent2"/>
                </a:solidFill>
                <a:latin typeface="Comic Sans MS" panose="030F0702030302020204" pitchFamily="66" charset="0"/>
                <a:ea typeface="MS PGothic" panose="020B0600070205080204" pitchFamily="34" charset="-128"/>
              </a:rPr>
              <a:t>:  </a:t>
            </a:r>
            <a:r>
              <a:rPr lang="en-US" altLang="en-US" sz="2000" dirty="0">
                <a:latin typeface="Comic Sans MS" panose="030F0702030302020204" pitchFamily="66" charset="0"/>
                <a:ea typeface="MS PGothic" panose="020B0600070205080204" pitchFamily="34" charset="-128"/>
              </a:rPr>
              <a:t>If one copy of such repeated data is updated, an inconsistency is created unless all copies are similarly updated.</a:t>
            </a:r>
          </a:p>
          <a:p>
            <a:pPr lvl="1" eaLnBrk="1" hangingPunct="1">
              <a:spcBef>
                <a:spcPct val="20000"/>
              </a:spcBef>
              <a:buSzPct val="75000"/>
              <a:buFontTx/>
              <a:buChar char="–"/>
            </a:pPr>
            <a:endParaRPr lang="en-US" altLang="en-US" sz="2000" dirty="0">
              <a:latin typeface="Comic Sans MS" panose="030F0702030302020204" pitchFamily="66" charset="0"/>
              <a:ea typeface="MS PGothic" panose="020B0600070205080204" pitchFamily="34" charset="-128"/>
            </a:endParaRPr>
          </a:p>
          <a:p>
            <a:pPr lvl="1" eaLnBrk="1" hangingPunct="1">
              <a:spcBef>
                <a:spcPct val="20000"/>
              </a:spcBef>
              <a:buSzPct val="75000"/>
              <a:buFontTx/>
              <a:buChar char="–"/>
            </a:pPr>
            <a:r>
              <a:rPr lang="en-US" altLang="en-US" sz="2400" i="1" u="sng" dirty="0">
                <a:solidFill>
                  <a:schemeClr val="accent2"/>
                </a:solidFill>
                <a:latin typeface="Comic Sans MS" panose="030F0702030302020204" pitchFamily="66" charset="0"/>
                <a:ea typeface="MS PGothic" panose="020B0600070205080204" pitchFamily="34" charset="-128"/>
              </a:rPr>
              <a:t>Insertion anomaly</a:t>
            </a:r>
            <a:r>
              <a:rPr lang="en-US" altLang="en-US" sz="2400" dirty="0">
                <a:solidFill>
                  <a:schemeClr val="accent2"/>
                </a:solidFill>
                <a:latin typeface="Comic Sans MS" panose="030F0702030302020204" pitchFamily="66" charset="0"/>
                <a:ea typeface="MS PGothic" panose="020B0600070205080204" pitchFamily="34" charset="-128"/>
              </a:rPr>
              <a:t>:  </a:t>
            </a:r>
            <a:r>
              <a:rPr lang="en-US" altLang="en-US" sz="2000" dirty="0">
                <a:latin typeface="Comic Sans MS" panose="030F0702030302020204" pitchFamily="66" charset="0"/>
                <a:ea typeface="MS PGothic" panose="020B0600070205080204" pitchFamily="34" charset="-128"/>
              </a:rPr>
              <a:t>It may not be possible to store some information unless some other information is stored as well. </a:t>
            </a:r>
          </a:p>
          <a:p>
            <a:pPr lvl="1" eaLnBrk="1" hangingPunct="1">
              <a:spcBef>
                <a:spcPct val="20000"/>
              </a:spcBef>
              <a:buSzPct val="75000"/>
              <a:buFontTx/>
              <a:buChar char="–"/>
            </a:pPr>
            <a:r>
              <a:rPr lang="en-US" altLang="en-US" sz="2400" i="1" u="sng" dirty="0">
                <a:solidFill>
                  <a:schemeClr val="accent2"/>
                </a:solidFill>
                <a:latin typeface="Comic Sans MS" panose="030F0702030302020204" pitchFamily="66" charset="0"/>
                <a:ea typeface="MS PGothic" panose="020B0600070205080204" pitchFamily="34" charset="-128"/>
              </a:rPr>
              <a:t>Deletion anomaly</a:t>
            </a:r>
            <a:r>
              <a:rPr lang="en-US" altLang="en-US" sz="2400" dirty="0">
                <a:solidFill>
                  <a:schemeClr val="accent2"/>
                </a:solidFill>
                <a:latin typeface="Comic Sans MS" panose="030F0702030302020204" pitchFamily="66" charset="0"/>
                <a:ea typeface="MS PGothic" panose="020B0600070205080204" pitchFamily="34" charset="-128"/>
              </a:rPr>
              <a:t>: </a:t>
            </a:r>
            <a:r>
              <a:rPr lang="en-US" altLang="en-US" sz="2000" dirty="0">
                <a:latin typeface="Comic Sans MS" panose="030F0702030302020204" pitchFamily="66" charset="0"/>
                <a:ea typeface="MS PGothic" panose="020B0600070205080204" pitchFamily="34" charset="-128"/>
              </a:rPr>
              <a:t>It may not be possible to delete some information without losing some other information as well.</a:t>
            </a:r>
          </a:p>
        </p:txBody>
      </p:sp>
      <p:sp>
        <p:nvSpPr>
          <p:cNvPr id="16387" name="TextBox 1">
            <a:extLst>
              <a:ext uri="{FF2B5EF4-FFF2-40B4-BE49-F238E27FC236}">
                <a16:creationId xmlns:a16="http://schemas.microsoft.com/office/drawing/2014/main" id="{11DEAFC0-7639-4DB5-9B0A-6DF006B1E3D7}"/>
              </a:ext>
            </a:extLst>
          </p:cNvPr>
          <p:cNvSpPr txBox="1">
            <a:spLocks noChangeArrowheads="1"/>
          </p:cNvSpPr>
          <p:nvPr/>
        </p:nvSpPr>
        <p:spPr bwMode="auto">
          <a:xfrm>
            <a:off x="1219200" y="5791200"/>
            <a:ext cx="547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a:t>See examples in our class participation problems. </a:t>
            </a:r>
          </a:p>
        </p:txBody>
      </p:sp>
      <p:sp>
        <p:nvSpPr>
          <p:cNvPr id="4" name="Text Box 8">
            <a:extLst>
              <a:ext uri="{FF2B5EF4-FFF2-40B4-BE49-F238E27FC236}">
                <a16:creationId xmlns:a16="http://schemas.microsoft.com/office/drawing/2014/main" id="{847C72C7-0AB4-4EE6-A3B2-EA2B1A50A033}"/>
              </a:ext>
            </a:extLst>
          </p:cNvPr>
          <p:cNvSpPr txBox="1">
            <a:spLocks noChangeArrowheads="1"/>
          </p:cNvSpPr>
          <p:nvPr/>
        </p:nvSpPr>
        <p:spPr bwMode="auto">
          <a:xfrm>
            <a:off x="4572000" y="60960"/>
            <a:ext cx="424021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SUP_INFO(</a:t>
            </a:r>
            <a:r>
              <a:rPr lang="en-US" altLang="en-US" sz="1600" u="sng" dirty="0">
                <a:solidFill>
                  <a:schemeClr val="accent2">
                    <a:lumMod val="75000"/>
                  </a:schemeClr>
                </a:solidFill>
                <a:latin typeface="Comic Sans MS" panose="030F0702030302020204" pitchFamily="66" charset="0"/>
              </a:rPr>
              <a:t>SNAME</a:t>
            </a:r>
            <a:r>
              <a:rPr lang="en-US" altLang="en-US" sz="1600" dirty="0">
                <a:solidFill>
                  <a:schemeClr val="accent2">
                    <a:lumMod val="75000"/>
                  </a:schemeClr>
                </a:solidFill>
                <a:latin typeface="Comic Sans MS" panose="030F0702030302020204" pitchFamily="66" charset="0"/>
              </a:rPr>
              <a:t>,SADDR,</a:t>
            </a:r>
            <a:r>
              <a:rPr lang="en-US" altLang="en-US" sz="1600" u="sng" dirty="0">
                <a:solidFill>
                  <a:schemeClr val="accent2">
                    <a:lumMod val="75000"/>
                  </a:schemeClr>
                </a:solidFill>
                <a:latin typeface="Comic Sans MS" panose="030F0702030302020204" pitchFamily="66" charset="0"/>
              </a:rPr>
              <a:t>ITEM</a:t>
            </a:r>
            <a:r>
              <a:rPr lang="en-US" altLang="en-US" sz="1600" dirty="0">
                <a:solidFill>
                  <a:schemeClr val="accent2">
                    <a:lumMod val="75000"/>
                  </a:schemeClr>
                </a:solidFill>
                <a:latin typeface="Comic Sans MS" panose="030F0702030302020204" pitchFamily="66" charset="0"/>
              </a:rPr>
              <a:t>,PRICE)</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70C0"/>
                </a:solidFill>
                <a:latin typeface="Comic Sans MS" panose="030F0702030302020204" pitchFamily="66" charset="0"/>
              </a:rPr>
              <a:t>A,       Ames</a:t>
            </a:r>
            <a:r>
              <a:rPr lang="en-US" altLang="en-US" sz="1600" dirty="0">
                <a:solidFill>
                  <a:schemeClr val="accent2">
                    <a:lumMod val="75000"/>
                  </a:schemeClr>
                </a:solidFill>
                <a:latin typeface="Comic Sans MS" panose="030F0702030302020204" pitchFamily="66" charset="0"/>
              </a:rPr>
              <a:t>,   Basil,   3.99</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B050"/>
                </a:solidFill>
                <a:latin typeface="Comic Sans MS" panose="030F0702030302020204" pitchFamily="66" charset="0"/>
              </a:rPr>
              <a:t>B,       Nevada</a:t>
            </a:r>
            <a:r>
              <a:rPr lang="en-US" altLang="en-US" sz="1600" dirty="0">
                <a:solidFill>
                  <a:schemeClr val="accent2">
                    <a:lumMod val="75000"/>
                  </a:schemeClr>
                </a:solidFill>
                <a:latin typeface="Comic Sans MS" panose="030F0702030302020204" pitchFamily="66" charset="0"/>
              </a:rPr>
              <a:t>, Basil,  4.00</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B050"/>
                </a:solidFill>
                <a:latin typeface="Comic Sans MS" panose="030F0702030302020204" pitchFamily="66" charset="0"/>
              </a:rPr>
              <a:t> B,       Nevada</a:t>
            </a:r>
            <a:r>
              <a:rPr lang="en-US" altLang="en-US" sz="1600" dirty="0">
                <a:solidFill>
                  <a:schemeClr val="accent2">
                    <a:lumMod val="75000"/>
                  </a:schemeClr>
                </a:solidFill>
                <a:latin typeface="Comic Sans MS" panose="030F0702030302020204" pitchFamily="66" charset="0"/>
              </a:rPr>
              <a:t>, Banana, 0.59</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70C0"/>
                </a:solidFill>
                <a:latin typeface="Comic Sans MS" panose="030F0702030302020204" pitchFamily="66" charset="0"/>
              </a:rPr>
              <a:t>A,      Ames</a:t>
            </a:r>
            <a:r>
              <a:rPr lang="en-US" altLang="en-US" sz="1600" dirty="0">
                <a:solidFill>
                  <a:schemeClr val="accent2">
                    <a:lumMod val="75000"/>
                  </a:schemeClr>
                </a:solidFill>
                <a:latin typeface="Comic Sans MS" panose="030F0702030302020204" pitchFamily="66" charset="0"/>
              </a:rPr>
              <a:t>, Ground Pork, 2.99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C14CB980-9CC9-4ECB-A2D1-2023B4DF0625}"/>
              </a:ext>
            </a:extLst>
          </p:cNvPr>
          <p:cNvSpPr txBox="1">
            <a:spLocks noChangeArrowheads="1"/>
          </p:cNvSpPr>
          <p:nvPr/>
        </p:nvSpPr>
        <p:spPr bwMode="auto">
          <a:xfrm>
            <a:off x="1041400" y="533400"/>
            <a:ext cx="6400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latin typeface="Comic Sans MS" panose="030F0702030302020204" pitchFamily="66" charset="0"/>
                <a:ea typeface="MS PGothic" panose="020B0600070205080204" pitchFamily="34" charset="-128"/>
              </a:rPr>
              <a:t>Design Methods to Reduce Redundancy</a:t>
            </a:r>
          </a:p>
        </p:txBody>
      </p:sp>
      <p:sp>
        <p:nvSpPr>
          <p:cNvPr id="3" name="TextBox 2">
            <a:extLst>
              <a:ext uri="{FF2B5EF4-FFF2-40B4-BE49-F238E27FC236}">
                <a16:creationId xmlns:a16="http://schemas.microsoft.com/office/drawing/2014/main" id="{5F4D9606-D401-4F47-9A34-9E69BD06845F}"/>
              </a:ext>
            </a:extLst>
          </p:cNvPr>
          <p:cNvSpPr txBox="1"/>
          <p:nvPr/>
        </p:nvSpPr>
        <p:spPr>
          <a:xfrm>
            <a:off x="914400" y="1905000"/>
            <a:ext cx="7772400" cy="4555093"/>
          </a:xfrm>
          <a:prstGeom prst="rect">
            <a:avLst/>
          </a:prstGeom>
          <a:noFill/>
        </p:spPr>
        <p:txBody>
          <a:bodyPr wrap="square">
            <a:spAutoFit/>
          </a:bodyPr>
          <a:lstStyle/>
          <a:p>
            <a:pPr eaLnBrk="1" fontAlgn="auto" hangingPunct="1">
              <a:spcBef>
                <a:spcPts val="0"/>
              </a:spcBef>
              <a:spcAft>
                <a:spcPts val="0"/>
              </a:spcAft>
              <a:defRPr/>
            </a:pPr>
            <a:r>
              <a:rPr lang="en-US" sz="2000" dirty="0">
                <a:solidFill>
                  <a:srgbClr val="CC0066"/>
                </a:solidFill>
                <a:latin typeface="Comic Sans MS" panose="030F0702030302020204" pitchFamily="66" charset="0"/>
              </a:rPr>
              <a:t>Two approaches: </a:t>
            </a:r>
          </a:p>
          <a:p>
            <a:pPr eaLnBrk="1" fontAlgn="auto" hangingPunct="1">
              <a:spcBef>
                <a:spcPts val="0"/>
              </a:spcBef>
              <a:spcAft>
                <a:spcPts val="0"/>
              </a:spcAft>
              <a:defRPr/>
            </a:pPr>
            <a:endParaRPr lang="en-US" dirty="0">
              <a:latin typeface="Comic Sans MS" panose="030F0702030302020204" pitchFamily="66" charset="0"/>
            </a:endParaRPr>
          </a:p>
          <a:p>
            <a:pPr marL="457200" indent="-457200" eaLnBrk="1" fontAlgn="auto" hangingPunct="1">
              <a:spcBef>
                <a:spcPts val="0"/>
              </a:spcBef>
              <a:spcAft>
                <a:spcPts val="0"/>
              </a:spcAft>
              <a:buFontTx/>
              <a:buAutoNum type="arabicPeriod"/>
              <a:defRPr/>
            </a:pPr>
            <a:r>
              <a:rPr lang="en-US" dirty="0">
                <a:latin typeface="Comic Sans MS" panose="030F0702030302020204" pitchFamily="66" charset="0"/>
              </a:rPr>
              <a:t>Design from an Entity-Relationship (ER) diagram and convert them into relational schemas. Refine each schema using functional dependencies </a:t>
            </a:r>
            <a:r>
              <a:rPr lang="en-US" sz="1600" dirty="0">
                <a:solidFill>
                  <a:srgbClr val="CC0066"/>
                </a:solidFill>
                <a:latin typeface="Comic Sans MS" panose="030F0702030302020204" pitchFamily="66" charset="0"/>
              </a:rPr>
              <a:t>(more practical).</a:t>
            </a:r>
          </a:p>
          <a:p>
            <a:pPr marL="457200" indent="-457200" eaLnBrk="1" fontAlgn="auto" hangingPunct="1">
              <a:spcBef>
                <a:spcPts val="0"/>
              </a:spcBef>
              <a:spcAft>
                <a:spcPts val="0"/>
              </a:spcAft>
              <a:buFontTx/>
              <a:buAutoNum type="arabicPeriod"/>
              <a:defRPr/>
            </a:pPr>
            <a:endParaRPr lang="en-US" dirty="0">
              <a:latin typeface="Comic Sans MS" panose="030F0702030302020204" pitchFamily="66" charset="0"/>
            </a:endParaRPr>
          </a:p>
          <a:p>
            <a:pPr marL="457200" indent="-457200" eaLnBrk="1" fontAlgn="auto" hangingPunct="1">
              <a:spcBef>
                <a:spcPts val="0"/>
              </a:spcBef>
              <a:spcAft>
                <a:spcPts val="0"/>
              </a:spcAft>
              <a:buFontTx/>
              <a:buAutoNum type="arabicPeriod"/>
              <a:defRPr/>
            </a:pPr>
            <a:r>
              <a:rPr lang="en-US" dirty="0">
                <a:latin typeface="Comic Sans MS" panose="030F0702030302020204" pitchFamily="66" charset="0"/>
              </a:rPr>
              <a:t>Design using the theory of relational database design</a:t>
            </a:r>
          </a:p>
          <a:p>
            <a:pPr marL="914400" lvl="1" indent="-457200" eaLnBrk="1" fontAlgn="auto" hangingPunct="1">
              <a:spcBef>
                <a:spcPts val="0"/>
              </a:spcBef>
              <a:spcAft>
                <a:spcPts val="0"/>
              </a:spcAft>
              <a:buFont typeface="Arial" panose="020B0604020202020204" pitchFamily="34" charset="0"/>
              <a:buChar char="•"/>
              <a:defRPr/>
            </a:pPr>
            <a:endParaRPr lang="en-US" dirty="0">
              <a:latin typeface="Comic Sans MS" panose="030F0702030302020204" pitchFamily="66" charset="0"/>
            </a:endParaRPr>
          </a:p>
          <a:p>
            <a:pPr marL="914400" lvl="1" indent="-457200" eaLnBrk="1" fontAlgn="auto" hangingPunct="1">
              <a:spcBef>
                <a:spcPts val="0"/>
              </a:spcBef>
              <a:spcAft>
                <a:spcPts val="0"/>
              </a:spcAft>
              <a:buFont typeface="Arial" panose="020B0604020202020204" pitchFamily="34" charset="0"/>
              <a:buChar char="•"/>
              <a:defRPr/>
            </a:pPr>
            <a:r>
              <a:rPr lang="en-US" dirty="0">
                <a:latin typeface="Comic Sans MS" panose="030F0702030302020204" pitchFamily="66" charset="0"/>
              </a:rPr>
              <a:t>Either put all attributes in one table. Then use the functional dependencies to decompose the table into tables with fewer attributes and with desirable properties (normalization)</a:t>
            </a:r>
          </a:p>
          <a:p>
            <a:pPr marL="1371600" lvl="2" indent="-457200" eaLnBrk="1" fontAlgn="auto" hangingPunct="1">
              <a:spcBef>
                <a:spcPts val="0"/>
              </a:spcBef>
              <a:spcAft>
                <a:spcPts val="0"/>
              </a:spcAft>
              <a:buFont typeface="Arial" panose="020B0604020202020204" pitchFamily="34" charset="0"/>
              <a:buChar char="•"/>
              <a:defRPr/>
            </a:pPr>
            <a:r>
              <a:rPr lang="en-US" dirty="0">
                <a:latin typeface="Comic Sans MS" panose="030F0702030302020204" pitchFamily="66" charset="0"/>
              </a:rPr>
              <a:t>Must have lossless join and dependency preserving properties</a:t>
            </a:r>
          </a:p>
          <a:p>
            <a:pPr marL="914400" lvl="1" indent="-457200" eaLnBrk="1" fontAlgn="auto" hangingPunct="1">
              <a:spcBef>
                <a:spcPts val="0"/>
              </a:spcBef>
              <a:spcAft>
                <a:spcPts val="0"/>
              </a:spcAft>
              <a:buFont typeface="Arial" panose="020B0604020202020204" pitchFamily="34" charset="0"/>
              <a:buChar char="•"/>
              <a:defRPr/>
            </a:pPr>
            <a:endParaRPr lang="en-US" dirty="0">
              <a:latin typeface="Comic Sans MS" panose="030F0702030302020204" pitchFamily="66" charset="0"/>
            </a:endParaRPr>
          </a:p>
          <a:p>
            <a:pPr marL="914400" lvl="1" indent="-457200" eaLnBrk="1" fontAlgn="auto" hangingPunct="1">
              <a:spcBef>
                <a:spcPts val="0"/>
              </a:spcBef>
              <a:spcAft>
                <a:spcPts val="0"/>
              </a:spcAft>
              <a:buFont typeface="Arial" panose="020B0604020202020204" pitchFamily="34" charset="0"/>
              <a:buChar char="•"/>
              <a:defRPr/>
            </a:pPr>
            <a:r>
              <a:rPr lang="en-US" dirty="0">
                <a:latin typeface="Comic Sans MS" panose="030F0702030302020204" pitchFamily="66" charset="0"/>
              </a:rPr>
              <a:t>Or start grouping attributes together based on the functional dependencies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CC81FF8A-C194-4678-AF71-46CD040C36DE}"/>
              </a:ext>
            </a:extLst>
          </p:cNvPr>
          <p:cNvSpPr txBox="1">
            <a:spLocks noChangeArrowheads="1"/>
          </p:cNvSpPr>
          <p:nvPr/>
        </p:nvSpPr>
        <p:spPr bwMode="auto">
          <a:xfrm>
            <a:off x="2667000" y="685800"/>
            <a:ext cx="3154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3600">
                <a:latin typeface="Comic Sans MS" panose="030F0702030302020204" pitchFamily="66" charset="0"/>
              </a:rPr>
              <a:t>Normalization</a:t>
            </a:r>
          </a:p>
        </p:txBody>
      </p:sp>
      <p:sp>
        <p:nvSpPr>
          <p:cNvPr id="18435" name="Text Box 3">
            <a:extLst>
              <a:ext uri="{FF2B5EF4-FFF2-40B4-BE49-F238E27FC236}">
                <a16:creationId xmlns:a16="http://schemas.microsoft.com/office/drawing/2014/main" id="{ED90A04A-83D8-4647-893A-453A279B31ED}"/>
              </a:ext>
            </a:extLst>
          </p:cNvPr>
          <p:cNvSpPr txBox="1">
            <a:spLocks noChangeArrowheads="1"/>
          </p:cNvSpPr>
          <p:nvPr/>
        </p:nvSpPr>
        <p:spPr bwMode="auto">
          <a:xfrm>
            <a:off x="685800" y="1524000"/>
            <a:ext cx="7483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Rockwell" panose="02060603020205020403" pitchFamily="18" charset="0"/>
              </a:defRPr>
            </a:lvl1pPr>
            <a:lvl2pPr marL="685800" indent="-22860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rPr>
              <a:t>A relation is said to be in a particular normal form if it satisfies a certain set of constraints.</a:t>
            </a:r>
          </a:p>
        </p:txBody>
      </p:sp>
      <p:sp>
        <p:nvSpPr>
          <p:cNvPr id="18436" name="Rectangle 4">
            <a:extLst>
              <a:ext uri="{FF2B5EF4-FFF2-40B4-BE49-F238E27FC236}">
                <a16:creationId xmlns:a16="http://schemas.microsoft.com/office/drawing/2014/main" id="{685A8C8E-668B-49AC-B6C1-FB86548D0403}"/>
              </a:ext>
            </a:extLst>
          </p:cNvPr>
          <p:cNvSpPr>
            <a:spLocks noChangeArrowheads="1"/>
          </p:cNvSpPr>
          <p:nvPr/>
        </p:nvSpPr>
        <p:spPr bwMode="auto">
          <a:xfrm>
            <a:off x="762000" y="2667000"/>
            <a:ext cx="7315200"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spcBef>
                <a:spcPct val="20000"/>
              </a:spcBef>
              <a:buClr>
                <a:schemeClr val="tx1"/>
              </a:buClr>
              <a:buSzPct val="75000"/>
              <a:buFontTx/>
              <a:buChar char="•"/>
            </a:pPr>
            <a:r>
              <a:rPr lang="en-US" altLang="en-US" sz="2000" dirty="0">
                <a:latin typeface="Comic Sans MS" panose="030F0702030302020204" pitchFamily="66" charset="0"/>
              </a:rPr>
              <a:t>If a relation is in a certain </a:t>
            </a:r>
            <a:r>
              <a:rPr lang="en-US" altLang="en-US" sz="2000" dirty="0">
                <a:solidFill>
                  <a:schemeClr val="accent2"/>
                </a:solidFill>
                <a:latin typeface="Comic Sans MS" panose="030F0702030302020204" pitchFamily="66" charset="0"/>
              </a:rPr>
              <a:t>normal form </a:t>
            </a:r>
            <a:r>
              <a:rPr lang="en-US" altLang="en-US" sz="2000" dirty="0">
                <a:latin typeface="Comic Sans MS" panose="030F0702030302020204" pitchFamily="66" charset="0"/>
              </a:rPr>
              <a:t>(1NF, 2NF, 3NF, BCNF, 4NF etc.), it is known that certain kinds of problems are avoided/minimized.  This is helpful in designing how to decompose a relation.</a:t>
            </a:r>
          </a:p>
          <a:p>
            <a:pPr>
              <a:spcBef>
                <a:spcPct val="20000"/>
              </a:spcBef>
              <a:buClr>
                <a:schemeClr val="tx1"/>
              </a:buClr>
              <a:buSzPct val="75000"/>
              <a:buFontTx/>
              <a:buChar char="•"/>
            </a:pPr>
            <a:endParaRPr lang="en-US" altLang="en-US" sz="2000" dirty="0">
              <a:latin typeface="Comic Sans MS" panose="030F0702030302020204" pitchFamily="66" charset="0"/>
            </a:endParaRPr>
          </a:p>
          <a:p>
            <a:pPr>
              <a:spcBef>
                <a:spcPct val="20000"/>
              </a:spcBef>
              <a:buClr>
                <a:schemeClr val="tx1"/>
              </a:buClr>
              <a:buSzPct val="75000"/>
              <a:buFontTx/>
              <a:buChar char="•"/>
            </a:pPr>
            <a:r>
              <a:rPr lang="en-US" altLang="en-US" sz="2000" dirty="0">
                <a:latin typeface="Comic Sans MS" panose="030F0702030302020204" pitchFamily="66" charset="0"/>
              </a:rPr>
              <a:t>Normalization/decomposition can be looked on as a process during which unsatisfactory relation schemas are decomposed by breaking up their attributes into smaller relation schemas that possess desirable properties.</a:t>
            </a:r>
          </a:p>
          <a:p>
            <a:pPr>
              <a:spcBef>
                <a:spcPct val="20000"/>
              </a:spcBef>
              <a:buClr>
                <a:schemeClr val="tx1"/>
              </a:buClr>
              <a:buSzPct val="75000"/>
              <a:buFontTx/>
              <a:buChar char="•"/>
            </a:pPr>
            <a:endParaRPr lang="en-US" altLang="en-US" sz="2000" dirty="0">
              <a:latin typeface="Comic Sans MS" panose="030F0702030302020204" pitchFamily="66" charset="0"/>
            </a:endParaRPr>
          </a:p>
        </p:txBody>
      </p:sp>
      <p:sp>
        <p:nvSpPr>
          <p:cNvPr id="2" name="TextBox 1">
            <a:extLst>
              <a:ext uri="{FF2B5EF4-FFF2-40B4-BE49-F238E27FC236}">
                <a16:creationId xmlns:a16="http://schemas.microsoft.com/office/drawing/2014/main" id="{707AB3D1-A1AE-4102-BB8F-2B602CCA0B8E}"/>
              </a:ext>
            </a:extLst>
          </p:cNvPr>
          <p:cNvSpPr txBox="1"/>
          <p:nvPr/>
        </p:nvSpPr>
        <p:spPr>
          <a:xfrm>
            <a:off x="1143000" y="6172200"/>
            <a:ext cx="6393417" cy="369332"/>
          </a:xfrm>
          <a:prstGeom prst="rect">
            <a:avLst/>
          </a:prstGeom>
          <a:noFill/>
        </p:spPr>
        <p:txBody>
          <a:bodyPr wrap="none" rtlCol="0">
            <a:spAutoFit/>
          </a:bodyPr>
          <a:lstStyle/>
          <a:p>
            <a:r>
              <a:rPr lang="en-US" dirty="0"/>
              <a:t>Smaller relation schemas means they have fewer attributes</a:t>
            </a:r>
          </a:p>
        </p:txBody>
      </p:sp>
    </p:spTree>
    <p:extLst>
      <p:ext uri="{BB962C8B-B14F-4D97-AF65-F5344CB8AC3E}">
        <p14:creationId xmlns:p14="http://schemas.microsoft.com/office/powerpoint/2010/main" val="4016291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10350</TotalTime>
  <Words>3649</Words>
  <Application>Microsoft Office PowerPoint</Application>
  <PresentationFormat>On-screen Show (4:3)</PresentationFormat>
  <Paragraphs>498</Paragraphs>
  <Slides>26</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MS PGothic</vt:lpstr>
      <vt:lpstr>MS PGothic</vt:lpstr>
      <vt:lpstr>Arial</vt:lpstr>
      <vt:lpstr>Calibri</vt:lpstr>
      <vt:lpstr>Comic Sans MS</vt:lpstr>
      <vt:lpstr>Rockwell</vt:lpstr>
      <vt:lpstr>Rockwell Condensed</vt:lpstr>
      <vt:lpstr>Times New Roman</vt:lpstr>
      <vt:lpstr>Wingdings</vt:lpstr>
      <vt:lpstr>Wood Type</vt:lpstr>
      <vt:lpstr>Default Design</vt:lpstr>
      <vt:lpstr>Relational Database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Tavanapong, Wallapak [COM S]</cp:lastModifiedBy>
  <cp:revision>1606</cp:revision>
  <cp:lastPrinted>2019-09-16T20:37:42Z</cp:lastPrinted>
  <dcterms:created xsi:type="dcterms:W3CDTF">2010-08-27T01:36:09Z</dcterms:created>
  <dcterms:modified xsi:type="dcterms:W3CDTF">2022-09-06T16:43:32Z</dcterms:modified>
</cp:coreProperties>
</file>