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7" r:id="rId2"/>
    <p:sldId id="632" r:id="rId3"/>
    <p:sldId id="396" r:id="rId4"/>
    <p:sldId id="575" r:id="rId5"/>
    <p:sldId id="576" r:id="rId6"/>
    <p:sldId id="657" r:id="rId7"/>
    <p:sldId id="264" r:id="rId8"/>
    <p:sldId id="633" r:id="rId9"/>
    <p:sldId id="267" r:id="rId10"/>
    <p:sldId id="360" r:id="rId11"/>
    <p:sldId id="397" r:id="rId12"/>
    <p:sldId id="658" r:id="rId13"/>
    <p:sldId id="635" r:id="rId14"/>
    <p:sldId id="655" r:id="rId15"/>
    <p:sldId id="649" r:id="rId16"/>
    <p:sldId id="418" r:id="rId17"/>
    <p:sldId id="656" r:id="rId1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4433" autoAdjust="0"/>
  </p:normalViewPr>
  <p:slideViewPr>
    <p:cSldViewPr>
      <p:cViewPr>
        <p:scale>
          <a:sx n="90" d="100"/>
          <a:sy n="90" d="100"/>
        </p:scale>
        <p:origin x="1373"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88C1887-E20A-4DCE-9846-539DB682C9A7}"/>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16D1940D-B342-4C15-8572-980952A2108A}"/>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hangingPunct="1">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612E6F88-5C9C-4F84-8C6A-57F92EDB0960}"/>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EAA9B39F-E955-4705-B09D-EB04173F6C45}"/>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hangingPunct="1">
              <a:defRPr sz="1300" b="1"/>
            </a:lvl1pPr>
          </a:lstStyle>
          <a:p>
            <a:pPr>
              <a:defRPr/>
            </a:pPr>
            <a:fld id="{61D80E81-0241-49E3-BECA-AF34740070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61FDF44-3CD5-428E-B6DF-8B5E9940AC9C}"/>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FB464B1D-B814-47BD-944D-2113897966DF}"/>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hangingPunct="1">
              <a:defRPr sz="1300" b="1">
                <a:latin typeface="Comic Sans MS" charset="0"/>
                <a:ea typeface="+mn-ea"/>
                <a:cs typeface="+mn-cs"/>
              </a:defRPr>
            </a:lvl1pPr>
          </a:lstStyle>
          <a:p>
            <a:pPr>
              <a:defRPr/>
            </a:pPr>
            <a:endParaRPr lang="en-US"/>
          </a:p>
        </p:txBody>
      </p:sp>
      <p:sp>
        <p:nvSpPr>
          <p:cNvPr id="2052" name="Rectangle 4">
            <a:extLst>
              <a:ext uri="{FF2B5EF4-FFF2-40B4-BE49-F238E27FC236}">
                <a16:creationId xmlns:a16="http://schemas.microsoft.com/office/drawing/2014/main" id="{8F43AB2B-048A-4A78-8091-B089991B645D}"/>
              </a:ext>
            </a:extLst>
          </p:cNvPr>
          <p:cNvSpPr>
            <a:spLocks noGrp="1" noRot="1" noChangeAspect="1"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25ADF69-AB52-490B-ACC1-81331549945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C9DDA646-C11A-489C-9EA8-FD74229AAA4E}"/>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hangingPunct="1">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40AFE7-A116-49D9-B260-2D155E711862}"/>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hangingPunct="1">
              <a:defRPr sz="1300" b="1"/>
            </a:lvl1pPr>
          </a:lstStyle>
          <a:p>
            <a:pPr>
              <a:defRPr/>
            </a:pPr>
            <a:fld id="{23BA09F5-0E65-4AB8-8049-4AB25743BB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47A8A779-99CD-4AD7-BEA5-8890AD7212EB}"/>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2FD543AD-EAAE-4E20-8023-F097E1C89B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124" name="Slide Number Placeholder 3">
            <a:extLst>
              <a:ext uri="{FF2B5EF4-FFF2-40B4-BE49-F238E27FC236}">
                <a16:creationId xmlns:a16="http://schemas.microsoft.com/office/drawing/2014/main" id="{B2D4C0C8-EF56-40CF-9CD4-0F588D4F33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88A9F13D-B1B1-4A13-B2A0-B5CA0643A9F9}" type="slidenum">
              <a:rPr lang="en-US" altLang="en-US" sz="1300" smtClean="0"/>
              <a:pPr/>
              <a:t>1</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D32D366B-87CD-42A4-B44B-B7E0600384CA}"/>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B6DFA140-6F32-42EE-A557-DBDE0AA64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Pause here. Do the class participation problem.</a:t>
            </a:r>
          </a:p>
        </p:txBody>
      </p:sp>
      <p:sp>
        <p:nvSpPr>
          <p:cNvPr id="29700" name="Slide Number Placeholder 3">
            <a:extLst>
              <a:ext uri="{FF2B5EF4-FFF2-40B4-BE49-F238E27FC236}">
                <a16:creationId xmlns:a16="http://schemas.microsoft.com/office/drawing/2014/main" id="{7F362443-17E2-4AE1-A315-19D8F19A6D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sz="2400">
                <a:solidFill>
                  <a:schemeClr val="tx1"/>
                </a:solidFill>
                <a:latin typeface="Comic Sans MS" panose="030F0702030302020204" pitchFamily="66" charset="0"/>
                <a:ea typeface="MS PGothic" panose="020B0600070205080204" pitchFamily="34" charset="-128"/>
              </a:defRPr>
            </a:lvl1pPr>
            <a:lvl2pPr marL="742950" indent="-285750" defTabSz="941388">
              <a:defRPr sz="2400">
                <a:solidFill>
                  <a:schemeClr val="tx1"/>
                </a:solidFill>
                <a:latin typeface="Comic Sans MS" panose="030F0702030302020204" pitchFamily="66" charset="0"/>
                <a:ea typeface="MS PGothic" panose="020B0600070205080204" pitchFamily="34" charset="-128"/>
              </a:defRPr>
            </a:lvl2pPr>
            <a:lvl3pPr marL="1143000" indent="-228600" defTabSz="941388">
              <a:defRPr sz="2400">
                <a:solidFill>
                  <a:schemeClr val="tx1"/>
                </a:solidFill>
                <a:latin typeface="Comic Sans MS" panose="030F0702030302020204" pitchFamily="66" charset="0"/>
                <a:ea typeface="MS PGothic" panose="020B0600070205080204" pitchFamily="34" charset="-128"/>
              </a:defRPr>
            </a:lvl3pPr>
            <a:lvl4pPr marL="1600200" indent="-228600" defTabSz="941388">
              <a:defRPr sz="2400">
                <a:solidFill>
                  <a:schemeClr val="tx1"/>
                </a:solidFill>
                <a:latin typeface="Comic Sans MS" panose="030F0702030302020204" pitchFamily="66" charset="0"/>
                <a:ea typeface="MS PGothic" panose="020B0600070205080204" pitchFamily="34" charset="-128"/>
              </a:defRPr>
            </a:lvl4pPr>
            <a:lvl5pPr marL="2057400" indent="-228600" defTabSz="941388">
              <a:defRPr sz="2400">
                <a:solidFill>
                  <a:schemeClr val="tx1"/>
                </a:solidFill>
                <a:latin typeface="Comic Sans MS" panose="030F0702030302020204" pitchFamily="66" charset="0"/>
                <a:ea typeface="MS PGothic" panose="020B0600070205080204" pitchFamily="34" charset="-128"/>
              </a:defRPr>
            </a:lvl5pPr>
            <a:lvl6pPr marL="25146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138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B01C7BCC-6B40-4351-804D-83694C23FC17}" type="slidenum">
              <a:rPr lang="en-US" altLang="en-US" sz="1300" smtClean="0"/>
              <a:pPr/>
              <a:t>17</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01E6F11-84D0-4B83-BC60-2F2C836C7DB2}"/>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A203E1A3-259E-483B-9076-85D65F3646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Think of entities as real world things</a:t>
            </a:r>
          </a:p>
        </p:txBody>
      </p:sp>
      <p:sp>
        <p:nvSpPr>
          <p:cNvPr id="7172" name="Slide Number Placeholder 3">
            <a:extLst>
              <a:ext uri="{FF2B5EF4-FFF2-40B4-BE49-F238E27FC236}">
                <a16:creationId xmlns:a16="http://schemas.microsoft.com/office/drawing/2014/main" id="{B78F6B74-81C2-4A69-9E07-F2314B2196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B46BB401-62D2-4E74-847D-9B6B9FDCD1D7}" type="slidenum">
              <a:rPr lang="en-US" altLang="en-US" sz="1300" smtClean="0"/>
              <a:pPr/>
              <a:t>2</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D7F568-9F64-48B1-BB4D-2F4208E51455}"/>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748EA0D8-9F0B-4060-84B0-6F4831D7E8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Pages 3-5 are to provide a quick summary. Simply glance through them to page 6.</a:t>
            </a:r>
          </a:p>
        </p:txBody>
      </p:sp>
      <p:sp>
        <p:nvSpPr>
          <p:cNvPr id="9220" name="Slide Number Placeholder 3">
            <a:extLst>
              <a:ext uri="{FF2B5EF4-FFF2-40B4-BE49-F238E27FC236}">
                <a16:creationId xmlns:a16="http://schemas.microsoft.com/office/drawing/2014/main" id="{1566407F-14E1-4259-BF5B-1A3F68D523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973D71F1-50BA-4B62-B295-3D1FD62CC1FB}" type="slidenum">
              <a:rPr lang="en-US" altLang="en-US" sz="1300" smtClean="0"/>
              <a:pPr/>
              <a:t>3</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B68B53F-D30A-4ABA-AA74-7FE0398D020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C09E68D-4FD9-4EB3-A28B-2E27B14EF0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Analogy to Object-Oriented Programming</a:t>
            </a:r>
          </a:p>
          <a:p>
            <a:r>
              <a:rPr lang="en-US" altLang="en-US">
                <a:latin typeface="Times New Roman" panose="02020603050405020304" pitchFamily="18" charset="0"/>
              </a:rPr>
              <a:t>Entity Set = Class</a:t>
            </a:r>
          </a:p>
          <a:p>
            <a:r>
              <a:rPr lang="en-US" altLang="en-US">
                <a:latin typeface="Times New Roman" panose="02020603050405020304" pitchFamily="18" charset="0"/>
              </a:rPr>
              <a:t>Entity = an Object in a class</a:t>
            </a:r>
          </a:p>
          <a:p>
            <a:r>
              <a:rPr lang="en-US" altLang="en-US">
                <a:latin typeface="Times New Roman" panose="02020603050405020304" pitchFamily="18" charset="0"/>
              </a:rPr>
              <a:t>Key = object id; in OOP, the object id is automatically generated; in database, the designer has to specify.</a:t>
            </a:r>
          </a:p>
          <a:p>
            <a:endParaRPr lang="en-US" altLang="en-US">
              <a:latin typeface="Times New Roman" panose="02020603050405020304" pitchFamily="18" charset="0"/>
            </a:endParaRPr>
          </a:p>
        </p:txBody>
      </p:sp>
      <p:sp>
        <p:nvSpPr>
          <p:cNvPr id="13316" name="Slide Number Placeholder 3">
            <a:extLst>
              <a:ext uri="{FF2B5EF4-FFF2-40B4-BE49-F238E27FC236}">
                <a16:creationId xmlns:a16="http://schemas.microsoft.com/office/drawing/2014/main" id="{76ACD345-6F06-4381-897B-6857F48157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0C85314F-FB4B-4773-AE9D-51F8FE556BDF}" type="slidenum">
              <a:rPr lang="en-US" altLang="en-US" sz="1300" smtClean="0"/>
              <a:pPr/>
              <a:t>7</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66D1B62-48C0-4E16-B06D-E618F9F67AA3}"/>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5C4682B0-DD54-4670-99D8-65DD59E636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Analogy: </a:t>
            </a:r>
          </a:p>
          <a:p>
            <a:r>
              <a:rPr lang="en-US" altLang="en-US" dirty="0">
                <a:latin typeface="Times New Roman" panose="02020603050405020304" pitchFamily="18" charset="0"/>
              </a:rPr>
              <a:t>Your house key can only open your house. Candidate keys are like spare keys. They can open your house too, but it is not the primary one you often use.</a:t>
            </a:r>
          </a:p>
          <a:p>
            <a:endParaRPr lang="en-US" altLang="en-US" dirty="0">
              <a:latin typeface="Times New Roman" panose="02020603050405020304" pitchFamily="18" charset="0"/>
            </a:endParaRPr>
          </a:p>
          <a:p>
            <a:r>
              <a:rPr lang="en-US" altLang="en-US" dirty="0">
                <a:latin typeface="Times New Roman" panose="02020603050405020304" pitchFamily="18" charset="0"/>
              </a:rPr>
              <a:t>For each entity set, you must specify the primary key.</a:t>
            </a:r>
          </a:p>
          <a:p>
            <a:endParaRPr lang="en-US" altLang="en-US" dirty="0">
              <a:latin typeface="Times New Roman" panose="02020603050405020304" pitchFamily="18" charset="0"/>
            </a:endParaRPr>
          </a:p>
          <a:p>
            <a:r>
              <a:rPr lang="en-US" altLang="en-US" dirty="0">
                <a:latin typeface="Times New Roman" panose="02020603050405020304" pitchFamily="18" charset="0"/>
              </a:rPr>
              <a:t>The size of the oval does not matter. The length and the thickness of the lines connecting the ovals and the rectangle do not matter.</a:t>
            </a:r>
          </a:p>
          <a:p>
            <a:endParaRPr lang="en-US" altLang="en-US" dirty="0">
              <a:latin typeface="Times New Roman" panose="02020603050405020304" pitchFamily="18" charset="0"/>
            </a:endParaRPr>
          </a:p>
          <a:p>
            <a:r>
              <a:rPr lang="en-US" altLang="en-US" dirty="0">
                <a:latin typeface="Times New Roman" panose="02020603050405020304" pitchFamily="18" charset="0"/>
              </a:rPr>
              <a:t>Capital letters or not do not matter.</a:t>
            </a:r>
          </a:p>
        </p:txBody>
      </p:sp>
      <p:sp>
        <p:nvSpPr>
          <p:cNvPr id="15364" name="Slide Number Placeholder 3">
            <a:extLst>
              <a:ext uri="{FF2B5EF4-FFF2-40B4-BE49-F238E27FC236}">
                <a16:creationId xmlns:a16="http://schemas.microsoft.com/office/drawing/2014/main" id="{54C65DD1-014C-44B0-BA3E-B5C7AA9E3B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6A98FA73-9B2C-4A6B-9118-0D92E3D49A28}" type="slidenum">
              <a:rPr lang="en-US" altLang="en-US" sz="1300" smtClean="0"/>
              <a:pPr/>
              <a:t>8</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4F323722-F306-45EF-84EE-4EA0D62AEF23}"/>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871D8698-3D84-458A-AD72-FE2B007C4E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7412" name="Slide Number Placeholder 3">
            <a:extLst>
              <a:ext uri="{FF2B5EF4-FFF2-40B4-BE49-F238E27FC236}">
                <a16:creationId xmlns:a16="http://schemas.microsoft.com/office/drawing/2014/main" id="{11C2E8B3-C705-4261-AA3A-5C89B626CD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36CCC9E-8C70-4C29-A3BA-4F948F893D27}" type="slidenum">
              <a:rPr lang="en-US" altLang="en-US" sz="1300" smtClean="0">
                <a:latin typeface="Comic Sans MS" panose="030F0702030302020204" pitchFamily="66" charset="0"/>
              </a:rPr>
              <a:pPr>
                <a:spcBef>
                  <a:spcPct val="0"/>
                </a:spcBef>
              </a:pPr>
              <a:t>9</a:t>
            </a:fld>
            <a:endParaRPr lang="en-US" altLang="en-US" sz="1300">
              <a:latin typeface="Comic Sans MS" panose="030F0702030302020204"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720DC94-62B9-4EED-94E2-22F883BFE2F0}"/>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3DE5D019-CACD-4DF1-AAAD-3600E1C82B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So far, we have not talked about constraints on relationship sets yet. This means an employee can work for multiple departments and each department can have multiple employees. However, each employee cannot work for the same department twice. Why? Because each relationship much be unique. And that uniqueness is determined by </a:t>
            </a:r>
            <a:r>
              <a:rPr lang="en-US" altLang="en-US" dirty="0" err="1">
                <a:latin typeface="Times New Roman" panose="02020603050405020304" pitchFamily="18" charset="0"/>
              </a:rPr>
              <a:t>Employees’SSN</a:t>
            </a:r>
            <a:r>
              <a:rPr lang="en-US" altLang="en-US" dirty="0">
                <a:latin typeface="Times New Roman" panose="02020603050405020304" pitchFamily="18" charset="0"/>
              </a:rPr>
              <a:t> and Departments’ </a:t>
            </a:r>
            <a:r>
              <a:rPr lang="en-US" altLang="en-US" dirty="0" err="1">
                <a:latin typeface="Times New Roman" panose="02020603050405020304" pitchFamily="18" charset="0"/>
              </a:rPr>
              <a:t>dname</a:t>
            </a:r>
            <a:r>
              <a:rPr lang="en-US" altLang="en-US" dirty="0">
                <a:latin typeface="Times New Roman" panose="02020603050405020304" pitchFamily="18" charset="0"/>
              </a:rPr>
              <a:t>.</a:t>
            </a:r>
          </a:p>
        </p:txBody>
      </p:sp>
      <p:sp>
        <p:nvSpPr>
          <p:cNvPr id="22532" name="Slide Number Placeholder 3">
            <a:extLst>
              <a:ext uri="{FF2B5EF4-FFF2-40B4-BE49-F238E27FC236}">
                <a16:creationId xmlns:a16="http://schemas.microsoft.com/office/drawing/2014/main" id="{8CD292E9-B070-4C00-B1E3-8E4F575473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Comic Sans MS" panose="030F0702030302020204" pitchFamily="66" charset="0"/>
                <a:ea typeface="MS PGothic" panose="020B0600070205080204" pitchFamily="34" charset="-128"/>
              </a:defRPr>
            </a:lvl1pPr>
            <a:lvl2pPr marL="733425" indent="-276225" defTabSz="930275">
              <a:defRPr sz="2400">
                <a:solidFill>
                  <a:schemeClr val="tx1"/>
                </a:solidFill>
                <a:latin typeface="Comic Sans MS" panose="030F0702030302020204" pitchFamily="66" charset="0"/>
                <a:ea typeface="MS PGothic" panose="020B0600070205080204" pitchFamily="34" charset="-128"/>
              </a:defRPr>
            </a:lvl2pPr>
            <a:lvl3pPr marL="1133475" indent="-219075" defTabSz="930275">
              <a:defRPr sz="2400">
                <a:solidFill>
                  <a:schemeClr val="tx1"/>
                </a:solidFill>
                <a:latin typeface="Comic Sans MS" panose="030F0702030302020204" pitchFamily="66" charset="0"/>
                <a:ea typeface="MS PGothic" panose="020B0600070205080204" pitchFamily="34" charset="-128"/>
              </a:defRPr>
            </a:lvl3pPr>
            <a:lvl4pPr marL="1590675" indent="-219075" defTabSz="930275">
              <a:defRPr sz="2400">
                <a:solidFill>
                  <a:schemeClr val="tx1"/>
                </a:solidFill>
                <a:latin typeface="Comic Sans MS" panose="030F0702030302020204" pitchFamily="66" charset="0"/>
                <a:ea typeface="MS PGothic" panose="020B0600070205080204" pitchFamily="34" charset="-128"/>
              </a:defRPr>
            </a:lvl4pPr>
            <a:lvl5pPr marL="2047875" indent="-219075" defTabSz="930275">
              <a:defRPr sz="2400">
                <a:solidFill>
                  <a:schemeClr val="tx1"/>
                </a:solidFill>
                <a:latin typeface="Comic Sans MS" panose="030F0702030302020204" pitchFamily="66" charset="0"/>
                <a:ea typeface="MS PGothic" panose="020B0600070205080204" pitchFamily="34" charset="-128"/>
              </a:defRPr>
            </a:lvl5pPr>
            <a:lvl6pPr marL="25050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22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194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766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43510D7E-43BE-475E-B9D4-FDF53163742A}" type="slidenum">
              <a:rPr lang="en-US" altLang="en-US" sz="1300" smtClean="0"/>
              <a:pPr/>
              <a:t>11</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720DC94-62B9-4EED-94E2-22F883BFE2F0}"/>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3DE5D019-CACD-4DF1-AAAD-3600E1C82B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So far, we have not talked about constraints on relationship sets yet. This means an employee can work for multiple departments and each department can have multiple employees. However, each employee cannot work for the same department twice. Why? Because each relationship much be unique. And that uniqueness is determined by </a:t>
            </a:r>
            <a:r>
              <a:rPr lang="en-US" altLang="en-US" dirty="0" err="1">
                <a:latin typeface="Times New Roman" panose="02020603050405020304" pitchFamily="18" charset="0"/>
              </a:rPr>
              <a:t>Employees’SSN</a:t>
            </a:r>
            <a:r>
              <a:rPr lang="en-US" altLang="en-US" dirty="0">
                <a:latin typeface="Times New Roman" panose="02020603050405020304" pitchFamily="18" charset="0"/>
              </a:rPr>
              <a:t> and Departments’ </a:t>
            </a:r>
            <a:r>
              <a:rPr lang="en-US" altLang="en-US" dirty="0" err="1">
                <a:latin typeface="Times New Roman" panose="02020603050405020304" pitchFamily="18" charset="0"/>
              </a:rPr>
              <a:t>dname</a:t>
            </a:r>
            <a:r>
              <a:rPr lang="en-US" altLang="en-US" dirty="0">
                <a:latin typeface="Times New Roman" panose="02020603050405020304" pitchFamily="18" charset="0"/>
              </a:rPr>
              <a:t>.</a:t>
            </a:r>
          </a:p>
        </p:txBody>
      </p:sp>
      <p:sp>
        <p:nvSpPr>
          <p:cNvPr id="22532" name="Slide Number Placeholder 3">
            <a:extLst>
              <a:ext uri="{FF2B5EF4-FFF2-40B4-BE49-F238E27FC236}">
                <a16:creationId xmlns:a16="http://schemas.microsoft.com/office/drawing/2014/main" id="{8CD292E9-B070-4C00-B1E3-8E4F575473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Comic Sans MS" panose="030F0702030302020204" pitchFamily="66" charset="0"/>
                <a:ea typeface="MS PGothic" panose="020B0600070205080204" pitchFamily="34" charset="-128"/>
              </a:defRPr>
            </a:lvl1pPr>
            <a:lvl2pPr marL="733425" indent="-276225" defTabSz="930275">
              <a:defRPr sz="2400">
                <a:solidFill>
                  <a:schemeClr val="tx1"/>
                </a:solidFill>
                <a:latin typeface="Comic Sans MS" panose="030F0702030302020204" pitchFamily="66" charset="0"/>
                <a:ea typeface="MS PGothic" panose="020B0600070205080204" pitchFamily="34" charset="-128"/>
              </a:defRPr>
            </a:lvl2pPr>
            <a:lvl3pPr marL="1133475" indent="-219075" defTabSz="930275">
              <a:defRPr sz="2400">
                <a:solidFill>
                  <a:schemeClr val="tx1"/>
                </a:solidFill>
                <a:latin typeface="Comic Sans MS" panose="030F0702030302020204" pitchFamily="66" charset="0"/>
                <a:ea typeface="MS PGothic" panose="020B0600070205080204" pitchFamily="34" charset="-128"/>
              </a:defRPr>
            </a:lvl3pPr>
            <a:lvl4pPr marL="1590675" indent="-219075" defTabSz="930275">
              <a:defRPr sz="2400">
                <a:solidFill>
                  <a:schemeClr val="tx1"/>
                </a:solidFill>
                <a:latin typeface="Comic Sans MS" panose="030F0702030302020204" pitchFamily="66" charset="0"/>
                <a:ea typeface="MS PGothic" panose="020B0600070205080204" pitchFamily="34" charset="-128"/>
              </a:defRPr>
            </a:lvl4pPr>
            <a:lvl5pPr marL="2047875" indent="-219075" defTabSz="930275">
              <a:defRPr sz="2400">
                <a:solidFill>
                  <a:schemeClr val="tx1"/>
                </a:solidFill>
                <a:latin typeface="Comic Sans MS" panose="030F0702030302020204" pitchFamily="66" charset="0"/>
                <a:ea typeface="MS PGothic" panose="020B0600070205080204" pitchFamily="34" charset="-128"/>
              </a:defRPr>
            </a:lvl5pPr>
            <a:lvl6pPr marL="25050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22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194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76675" indent="-219075" defTabSz="9302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43510D7E-43BE-475E-B9D4-FDF53163742A}" type="slidenum">
              <a:rPr lang="en-US" altLang="en-US" sz="1300" smtClean="0"/>
              <a:pPr/>
              <a:t>12</a:t>
            </a:fld>
            <a:endParaRPr lang="en-US" altLang="en-US" sz="1300"/>
          </a:p>
        </p:txBody>
      </p:sp>
    </p:spTree>
    <p:extLst>
      <p:ext uri="{BB962C8B-B14F-4D97-AF65-F5344CB8AC3E}">
        <p14:creationId xmlns:p14="http://schemas.microsoft.com/office/powerpoint/2010/main" val="34109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F7CF1A6-9596-496F-9178-4D333976185E}"/>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3D7664D9-E9AB-49F9-B166-F04B78B346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7652" name="Slide Number Placeholder 3">
            <a:extLst>
              <a:ext uri="{FF2B5EF4-FFF2-40B4-BE49-F238E27FC236}">
                <a16:creationId xmlns:a16="http://schemas.microsoft.com/office/drawing/2014/main" id="{AF72D3B7-62ED-4A83-B6C9-937CDD46B9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736E431-0903-4AA5-9ED9-4A356C5E04EE}" type="slidenum">
              <a:rPr lang="en-US" altLang="en-US" sz="1300" smtClean="0">
                <a:latin typeface="Comic Sans MS" panose="030F0702030302020204" pitchFamily="66" charset="0"/>
              </a:rPr>
              <a:pPr>
                <a:spcBef>
                  <a:spcPct val="0"/>
                </a:spcBef>
              </a:pPr>
              <a:t>16</a:t>
            </a:fld>
            <a:endParaRPr lang="en-US" altLang="en-US" sz="1300">
              <a:latin typeface="Comic Sans MS" panose="030F0702030302020204" pitchFamily="6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D041535-B37B-426F-9884-11CD31305F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581895-F4F7-42E2-A46F-9BB4CC087E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F1458D-23A4-46F0-AAF3-E385CC8393CA}"/>
              </a:ext>
            </a:extLst>
          </p:cNvPr>
          <p:cNvSpPr>
            <a:spLocks noGrp="1" noChangeArrowheads="1"/>
          </p:cNvSpPr>
          <p:nvPr>
            <p:ph type="sldNum" sz="quarter" idx="12"/>
          </p:nvPr>
        </p:nvSpPr>
        <p:spPr>
          <a:ln/>
        </p:spPr>
        <p:txBody>
          <a:bodyPr/>
          <a:lstStyle>
            <a:lvl1pPr>
              <a:defRPr/>
            </a:lvl1pPr>
          </a:lstStyle>
          <a:p>
            <a:pPr>
              <a:defRPr/>
            </a:pPr>
            <a:fld id="{18E8A47D-36DE-4468-BC4E-0F5421D44B97}" type="slidenum">
              <a:rPr lang="en-US" altLang="en-US"/>
              <a:pPr>
                <a:defRPr/>
              </a:pPr>
              <a:t>‹#›</a:t>
            </a:fld>
            <a:endParaRPr lang="en-US" altLang="en-US"/>
          </a:p>
        </p:txBody>
      </p:sp>
    </p:spTree>
    <p:extLst>
      <p:ext uri="{BB962C8B-B14F-4D97-AF65-F5344CB8AC3E}">
        <p14:creationId xmlns:p14="http://schemas.microsoft.com/office/powerpoint/2010/main" val="121849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7283D56-8BBB-4184-8A8C-2968BED18A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853D1C-34FB-4FD6-9D1F-B574D0FD9E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D5CB77-8B82-4280-B7C8-E41D90A5AE30}"/>
              </a:ext>
            </a:extLst>
          </p:cNvPr>
          <p:cNvSpPr>
            <a:spLocks noGrp="1" noChangeArrowheads="1"/>
          </p:cNvSpPr>
          <p:nvPr>
            <p:ph type="sldNum" sz="quarter" idx="12"/>
          </p:nvPr>
        </p:nvSpPr>
        <p:spPr>
          <a:ln/>
        </p:spPr>
        <p:txBody>
          <a:bodyPr/>
          <a:lstStyle>
            <a:lvl1pPr>
              <a:defRPr/>
            </a:lvl1pPr>
          </a:lstStyle>
          <a:p>
            <a:pPr>
              <a:defRPr/>
            </a:pPr>
            <a:fld id="{74A5AE5C-B7D4-41BE-AA77-ADB11A03075D}" type="slidenum">
              <a:rPr lang="en-US" altLang="en-US"/>
              <a:pPr>
                <a:defRPr/>
              </a:pPr>
              <a:t>‹#›</a:t>
            </a:fld>
            <a:endParaRPr lang="en-US" altLang="en-US"/>
          </a:p>
        </p:txBody>
      </p:sp>
    </p:spTree>
    <p:extLst>
      <p:ext uri="{BB962C8B-B14F-4D97-AF65-F5344CB8AC3E}">
        <p14:creationId xmlns:p14="http://schemas.microsoft.com/office/powerpoint/2010/main" val="387319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508F66-B80E-4FF0-BB6D-6CF74AFF8D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84CBD55-9138-4F2A-BBD8-1317FA0E01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6D3637-4153-4897-A8E3-FC5E42B8D787}"/>
              </a:ext>
            </a:extLst>
          </p:cNvPr>
          <p:cNvSpPr>
            <a:spLocks noGrp="1" noChangeArrowheads="1"/>
          </p:cNvSpPr>
          <p:nvPr>
            <p:ph type="sldNum" sz="quarter" idx="12"/>
          </p:nvPr>
        </p:nvSpPr>
        <p:spPr>
          <a:ln/>
        </p:spPr>
        <p:txBody>
          <a:bodyPr/>
          <a:lstStyle>
            <a:lvl1pPr>
              <a:defRPr/>
            </a:lvl1pPr>
          </a:lstStyle>
          <a:p>
            <a:pPr>
              <a:defRPr/>
            </a:pPr>
            <a:fld id="{1DEC9EF9-3B8E-4C74-80FD-FA3F05C1B91B}" type="slidenum">
              <a:rPr lang="en-US" altLang="en-US"/>
              <a:pPr>
                <a:defRPr/>
              </a:pPr>
              <a:t>‹#›</a:t>
            </a:fld>
            <a:endParaRPr lang="en-US" altLang="en-US"/>
          </a:p>
        </p:txBody>
      </p:sp>
    </p:spTree>
    <p:extLst>
      <p:ext uri="{BB962C8B-B14F-4D97-AF65-F5344CB8AC3E}">
        <p14:creationId xmlns:p14="http://schemas.microsoft.com/office/powerpoint/2010/main" val="304018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565F42-571C-4D37-99DF-119A94F9760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DD73B7-DB79-4ED6-82DD-17C873E2C5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2B8B0E9-D4B0-4CF0-8DE5-DD83C51334E4}"/>
              </a:ext>
            </a:extLst>
          </p:cNvPr>
          <p:cNvSpPr>
            <a:spLocks noGrp="1" noChangeArrowheads="1"/>
          </p:cNvSpPr>
          <p:nvPr>
            <p:ph type="sldNum" sz="quarter" idx="12"/>
          </p:nvPr>
        </p:nvSpPr>
        <p:spPr>
          <a:ln/>
        </p:spPr>
        <p:txBody>
          <a:bodyPr/>
          <a:lstStyle>
            <a:lvl1pPr>
              <a:defRPr/>
            </a:lvl1pPr>
          </a:lstStyle>
          <a:p>
            <a:pPr>
              <a:defRPr/>
            </a:pPr>
            <a:fld id="{5114CDBB-7A0D-4316-A28B-B18A155D9139}" type="slidenum">
              <a:rPr lang="en-US" altLang="en-US"/>
              <a:pPr>
                <a:defRPr/>
              </a:pPr>
              <a:t>‹#›</a:t>
            </a:fld>
            <a:endParaRPr lang="en-US" altLang="en-US"/>
          </a:p>
        </p:txBody>
      </p:sp>
    </p:spTree>
    <p:extLst>
      <p:ext uri="{BB962C8B-B14F-4D97-AF65-F5344CB8AC3E}">
        <p14:creationId xmlns:p14="http://schemas.microsoft.com/office/powerpoint/2010/main" val="372879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3CDED4F-385F-4F1C-BDB7-5C1B1EA038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6A0AD5C-A88A-4511-83D4-1A3ADDFDFE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B4E59F8-2E89-4745-8B02-FD5E8549D3A2}"/>
              </a:ext>
            </a:extLst>
          </p:cNvPr>
          <p:cNvSpPr>
            <a:spLocks noGrp="1" noChangeArrowheads="1"/>
          </p:cNvSpPr>
          <p:nvPr>
            <p:ph type="sldNum" sz="quarter" idx="12"/>
          </p:nvPr>
        </p:nvSpPr>
        <p:spPr>
          <a:ln/>
        </p:spPr>
        <p:txBody>
          <a:bodyPr/>
          <a:lstStyle>
            <a:lvl1pPr>
              <a:defRPr/>
            </a:lvl1pPr>
          </a:lstStyle>
          <a:p>
            <a:pPr>
              <a:defRPr/>
            </a:pPr>
            <a:fld id="{91BE228A-5E86-48F5-BED7-A1EE200E28B5}" type="slidenum">
              <a:rPr lang="en-US" altLang="en-US"/>
              <a:pPr>
                <a:defRPr/>
              </a:pPr>
              <a:t>‹#›</a:t>
            </a:fld>
            <a:endParaRPr lang="en-US" altLang="en-US"/>
          </a:p>
        </p:txBody>
      </p:sp>
    </p:spTree>
    <p:extLst>
      <p:ext uri="{BB962C8B-B14F-4D97-AF65-F5344CB8AC3E}">
        <p14:creationId xmlns:p14="http://schemas.microsoft.com/office/powerpoint/2010/main" val="178709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12177D4-87D5-440B-8196-982A10C484A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8E6F2F9-6740-4C68-9B59-6F7159F286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E22565F-666E-43CD-ABFB-BB45714987C7}"/>
              </a:ext>
            </a:extLst>
          </p:cNvPr>
          <p:cNvSpPr>
            <a:spLocks noGrp="1" noChangeArrowheads="1"/>
          </p:cNvSpPr>
          <p:nvPr>
            <p:ph type="sldNum" sz="quarter" idx="12"/>
          </p:nvPr>
        </p:nvSpPr>
        <p:spPr>
          <a:ln/>
        </p:spPr>
        <p:txBody>
          <a:bodyPr/>
          <a:lstStyle>
            <a:lvl1pPr>
              <a:defRPr/>
            </a:lvl1pPr>
          </a:lstStyle>
          <a:p>
            <a:pPr>
              <a:defRPr/>
            </a:pPr>
            <a:fld id="{A3E107AB-0AD0-4D8D-92B7-C77FEB1C77FA}" type="slidenum">
              <a:rPr lang="en-US" altLang="en-US"/>
              <a:pPr>
                <a:defRPr/>
              </a:pPr>
              <a:t>‹#›</a:t>
            </a:fld>
            <a:endParaRPr lang="en-US" altLang="en-US"/>
          </a:p>
        </p:txBody>
      </p:sp>
    </p:spTree>
    <p:extLst>
      <p:ext uri="{BB962C8B-B14F-4D97-AF65-F5344CB8AC3E}">
        <p14:creationId xmlns:p14="http://schemas.microsoft.com/office/powerpoint/2010/main" val="93346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F5FD6A7-ED52-448E-8157-B11FBD7E115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FD63843-384D-478F-A324-EC6BCD3FC5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85BD253-F11E-45BF-ABF8-5439D5E0808F}"/>
              </a:ext>
            </a:extLst>
          </p:cNvPr>
          <p:cNvSpPr>
            <a:spLocks noGrp="1" noChangeArrowheads="1"/>
          </p:cNvSpPr>
          <p:nvPr>
            <p:ph type="sldNum" sz="quarter" idx="12"/>
          </p:nvPr>
        </p:nvSpPr>
        <p:spPr>
          <a:ln/>
        </p:spPr>
        <p:txBody>
          <a:bodyPr/>
          <a:lstStyle>
            <a:lvl1pPr>
              <a:defRPr/>
            </a:lvl1pPr>
          </a:lstStyle>
          <a:p>
            <a:pPr>
              <a:defRPr/>
            </a:pPr>
            <a:fld id="{1235EA87-A713-43E8-A48A-4848C18E1A3D}" type="slidenum">
              <a:rPr lang="en-US" altLang="en-US"/>
              <a:pPr>
                <a:defRPr/>
              </a:pPr>
              <a:t>‹#›</a:t>
            </a:fld>
            <a:endParaRPr lang="en-US" altLang="en-US"/>
          </a:p>
        </p:txBody>
      </p:sp>
    </p:spTree>
    <p:extLst>
      <p:ext uri="{BB962C8B-B14F-4D97-AF65-F5344CB8AC3E}">
        <p14:creationId xmlns:p14="http://schemas.microsoft.com/office/powerpoint/2010/main" val="236655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7B209D8-66F2-43E6-A727-61ABCFEA467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8B5CC4E-AB96-473C-8377-FBD6A78EF0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49CF316-A269-477C-8649-0FFC9242B51D}"/>
              </a:ext>
            </a:extLst>
          </p:cNvPr>
          <p:cNvSpPr>
            <a:spLocks noGrp="1" noChangeArrowheads="1"/>
          </p:cNvSpPr>
          <p:nvPr>
            <p:ph type="sldNum" sz="quarter" idx="12"/>
          </p:nvPr>
        </p:nvSpPr>
        <p:spPr>
          <a:ln/>
        </p:spPr>
        <p:txBody>
          <a:bodyPr/>
          <a:lstStyle>
            <a:lvl1pPr>
              <a:defRPr/>
            </a:lvl1pPr>
          </a:lstStyle>
          <a:p>
            <a:pPr>
              <a:defRPr/>
            </a:pPr>
            <a:fld id="{81332946-B849-45AB-8005-E78A51023C4B}" type="slidenum">
              <a:rPr lang="en-US" altLang="en-US"/>
              <a:pPr>
                <a:defRPr/>
              </a:pPr>
              <a:t>‹#›</a:t>
            </a:fld>
            <a:endParaRPr lang="en-US" altLang="en-US"/>
          </a:p>
        </p:txBody>
      </p:sp>
    </p:spTree>
    <p:extLst>
      <p:ext uri="{BB962C8B-B14F-4D97-AF65-F5344CB8AC3E}">
        <p14:creationId xmlns:p14="http://schemas.microsoft.com/office/powerpoint/2010/main" val="218498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D3036C3-8490-4BAC-B6EF-A792943D17F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465E813-D7F5-427E-ABCF-38614BBF60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BAA2855-E13D-455F-BB71-FA6D9904AE21}"/>
              </a:ext>
            </a:extLst>
          </p:cNvPr>
          <p:cNvSpPr>
            <a:spLocks noGrp="1" noChangeArrowheads="1"/>
          </p:cNvSpPr>
          <p:nvPr>
            <p:ph type="sldNum" sz="quarter" idx="12"/>
          </p:nvPr>
        </p:nvSpPr>
        <p:spPr>
          <a:ln/>
        </p:spPr>
        <p:txBody>
          <a:bodyPr/>
          <a:lstStyle>
            <a:lvl1pPr>
              <a:defRPr/>
            </a:lvl1pPr>
          </a:lstStyle>
          <a:p>
            <a:pPr>
              <a:defRPr/>
            </a:pPr>
            <a:fld id="{C172AEFE-2D25-4C6B-A0D8-803FB2A801F2}" type="slidenum">
              <a:rPr lang="en-US" altLang="en-US"/>
              <a:pPr>
                <a:defRPr/>
              </a:pPr>
              <a:t>‹#›</a:t>
            </a:fld>
            <a:endParaRPr lang="en-US" altLang="en-US"/>
          </a:p>
        </p:txBody>
      </p:sp>
    </p:spTree>
    <p:extLst>
      <p:ext uri="{BB962C8B-B14F-4D97-AF65-F5344CB8AC3E}">
        <p14:creationId xmlns:p14="http://schemas.microsoft.com/office/powerpoint/2010/main" val="28581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18C8102-252B-4EC5-9CD4-1E71B548B4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F8DFD8-5FCC-4D5E-B78A-ED4886E781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C363ECA-2897-4235-82B8-1444B1BFDC57}"/>
              </a:ext>
            </a:extLst>
          </p:cNvPr>
          <p:cNvSpPr>
            <a:spLocks noGrp="1" noChangeArrowheads="1"/>
          </p:cNvSpPr>
          <p:nvPr>
            <p:ph type="sldNum" sz="quarter" idx="12"/>
          </p:nvPr>
        </p:nvSpPr>
        <p:spPr>
          <a:ln/>
        </p:spPr>
        <p:txBody>
          <a:bodyPr/>
          <a:lstStyle>
            <a:lvl1pPr>
              <a:defRPr/>
            </a:lvl1pPr>
          </a:lstStyle>
          <a:p>
            <a:pPr>
              <a:defRPr/>
            </a:pPr>
            <a:fld id="{24122EC6-F31D-4C27-8848-55CDCE45B511}" type="slidenum">
              <a:rPr lang="en-US" altLang="en-US"/>
              <a:pPr>
                <a:defRPr/>
              </a:pPr>
              <a:t>‹#›</a:t>
            </a:fld>
            <a:endParaRPr lang="en-US" altLang="en-US"/>
          </a:p>
        </p:txBody>
      </p:sp>
    </p:spTree>
    <p:extLst>
      <p:ext uri="{BB962C8B-B14F-4D97-AF65-F5344CB8AC3E}">
        <p14:creationId xmlns:p14="http://schemas.microsoft.com/office/powerpoint/2010/main" val="402379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4D7F62-67BF-497D-B1ED-CE08D6282C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7D3DFFE-436A-4F3A-995A-0FD732B8C3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2DD975B-26EE-4850-B031-1819AAC87D02}"/>
              </a:ext>
            </a:extLst>
          </p:cNvPr>
          <p:cNvSpPr>
            <a:spLocks noGrp="1" noChangeArrowheads="1"/>
          </p:cNvSpPr>
          <p:nvPr>
            <p:ph type="sldNum" sz="quarter" idx="12"/>
          </p:nvPr>
        </p:nvSpPr>
        <p:spPr>
          <a:ln/>
        </p:spPr>
        <p:txBody>
          <a:bodyPr/>
          <a:lstStyle>
            <a:lvl1pPr>
              <a:defRPr/>
            </a:lvl1pPr>
          </a:lstStyle>
          <a:p>
            <a:pPr>
              <a:defRPr/>
            </a:pPr>
            <a:fld id="{8CB1AC9B-650D-41EB-B5EF-25DC313A990E}" type="slidenum">
              <a:rPr lang="en-US" altLang="en-US"/>
              <a:pPr>
                <a:defRPr/>
              </a:pPr>
              <a:t>‹#›</a:t>
            </a:fld>
            <a:endParaRPr lang="en-US" altLang="en-US"/>
          </a:p>
        </p:txBody>
      </p:sp>
    </p:spTree>
    <p:extLst>
      <p:ext uri="{BB962C8B-B14F-4D97-AF65-F5344CB8AC3E}">
        <p14:creationId xmlns:p14="http://schemas.microsoft.com/office/powerpoint/2010/main" val="136834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C7F0B5E-50C2-4CA4-AF47-4B17EA8F3BA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8748AF8-17CF-4F41-AD1D-B36A94E7360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AF44722-8F38-43F7-B3C4-D406F1CCCCC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1029" name="Rectangle 5">
            <a:extLst>
              <a:ext uri="{FF2B5EF4-FFF2-40B4-BE49-F238E27FC236}">
                <a16:creationId xmlns:a16="http://schemas.microsoft.com/office/drawing/2014/main" id="{0AC9D504-7D4B-40E3-B0E1-06AAD95A636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5014DA8-D802-4D59-8EE9-2A5CD3B0BC7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66E8E862-47A1-4DF6-90E7-DCBE62EA15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037D5-2AFB-4FA3-9F36-87A0ADC82FF6}"/>
              </a:ext>
            </a:extLst>
          </p:cNvPr>
          <p:cNvSpPr>
            <a:spLocks noChangeArrowheads="1"/>
          </p:cNvSpPr>
          <p:nvPr/>
        </p:nvSpPr>
        <p:spPr bwMode="auto">
          <a:xfrm>
            <a:off x="1905000" y="1524000"/>
            <a:ext cx="5410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3600" dirty="0">
                <a:solidFill>
                  <a:srgbClr val="CC0066"/>
                </a:solidFill>
                <a:latin typeface="Comic Sans MS" panose="030F0702030302020204" pitchFamily="66" charset="0"/>
              </a:rPr>
              <a:t>Topic: Entity Relationship Data Model</a:t>
            </a:r>
          </a:p>
        </p:txBody>
      </p:sp>
      <p:sp>
        <p:nvSpPr>
          <p:cNvPr id="4099" name="TextBox 1">
            <a:extLst>
              <a:ext uri="{FF2B5EF4-FFF2-40B4-BE49-F238E27FC236}">
                <a16:creationId xmlns:a16="http://schemas.microsoft.com/office/drawing/2014/main" id="{BAAC0B92-8D6A-403C-8520-4DD9FAF28842}"/>
              </a:ext>
            </a:extLst>
          </p:cNvPr>
          <p:cNvSpPr txBox="1">
            <a:spLocks noChangeArrowheads="1"/>
          </p:cNvSpPr>
          <p:nvPr/>
        </p:nvSpPr>
        <p:spPr bwMode="auto">
          <a:xfrm>
            <a:off x="571500" y="4267200"/>
            <a:ext cx="8229600" cy="181610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1600" b="1" dirty="0">
                <a:latin typeface="Comic Sans MS" panose="030F0702030302020204" pitchFamily="66" charset="0"/>
              </a:rPr>
              <a:t>Disclaimer: </a:t>
            </a:r>
            <a:r>
              <a:rPr lang="en-US" altLang="en-US" sz="1600"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FontTx/>
              <a:buNone/>
              <a:defRPr/>
            </a:pPr>
            <a:endParaRPr lang="en-US" altLang="en-US" sz="1600" dirty="0">
              <a:latin typeface="Comic Sans MS" panose="030F0702030302020204" pitchFamily="66" charset="0"/>
            </a:endParaRPr>
          </a:p>
          <a:p>
            <a:pPr>
              <a:spcBef>
                <a:spcPct val="0"/>
              </a:spcBef>
              <a:buFontTx/>
              <a:buNone/>
              <a:defRPr/>
            </a:pPr>
            <a:r>
              <a:rPr lang="en-US" altLang="en-US" sz="1600" dirty="0">
                <a:latin typeface="Comic Sans MS" panose="030F0702030302020204" pitchFamily="66" charset="0"/>
              </a:rPr>
              <a:t>Reference: </a:t>
            </a:r>
          </a:p>
          <a:p>
            <a:pPr marL="285750" indent="-285750">
              <a:spcBef>
                <a:spcPct val="0"/>
              </a:spcBef>
              <a:defRPr/>
            </a:pPr>
            <a:r>
              <a:rPr lang="en-US" altLang="en-US" sz="1600" dirty="0">
                <a:latin typeface="Comic Sans MS" panose="030F0702030302020204" pitchFamily="66" charset="0"/>
              </a:rPr>
              <a:t>[Ramakrishnan]: Chapter 2 of Database Management Systems, 3</a:t>
            </a:r>
            <a:r>
              <a:rPr lang="en-US" altLang="en-US" sz="1600" baseline="30000" dirty="0">
                <a:latin typeface="Comic Sans MS" panose="030F0702030302020204" pitchFamily="66" charset="0"/>
              </a:rPr>
              <a:t>rd</a:t>
            </a:r>
            <a:r>
              <a:rPr lang="en-US" altLang="en-US" sz="1600" dirty="0">
                <a:latin typeface="Comic Sans MS" panose="030F0702030302020204" pitchFamily="66" charset="0"/>
              </a:rPr>
              <a:t> edition by Ramakrishnan and </a:t>
            </a:r>
            <a:r>
              <a:rPr lang="en-US" altLang="en-US" sz="1600" dirty="0" err="1">
                <a:latin typeface="Comic Sans MS" panose="030F0702030302020204" pitchFamily="66" charset="0"/>
              </a:rPr>
              <a:t>Gherke</a:t>
            </a:r>
            <a:r>
              <a:rPr lang="en-US" altLang="en-US" sz="1600" dirty="0">
                <a:latin typeface="Comic Sans MS" panose="030F0702030302020204" pitchFamily="66" charset="0"/>
              </a:rPr>
              <a:t>, McGraw-Hill </a:t>
            </a:r>
            <a:r>
              <a:rPr lang="en-US" altLang="en-US" sz="1600" dirty="0" err="1">
                <a:latin typeface="Comic Sans MS" panose="030F0702030302020204" pitchFamily="66" charset="0"/>
              </a:rPr>
              <a:t>Higer</a:t>
            </a:r>
            <a:r>
              <a:rPr lang="en-US" altLang="en-US" sz="1600" dirty="0">
                <a:latin typeface="Comic Sans MS" panose="030F0702030302020204" pitchFamily="66" charset="0"/>
              </a:rPr>
              <a:t> Education, 2003</a:t>
            </a:r>
          </a:p>
        </p:txBody>
      </p:sp>
      <p:sp>
        <p:nvSpPr>
          <p:cNvPr id="4100" name="TextBox 3">
            <a:extLst>
              <a:ext uri="{FF2B5EF4-FFF2-40B4-BE49-F238E27FC236}">
                <a16:creationId xmlns:a16="http://schemas.microsoft.com/office/drawing/2014/main" id="{C26D17A1-1C34-4915-BE85-12C462719EAA}"/>
              </a:ext>
            </a:extLst>
          </p:cNvPr>
          <p:cNvSpPr txBox="1">
            <a:spLocks noChangeArrowheads="1"/>
          </p:cNvSpPr>
          <p:nvPr/>
        </p:nvSpPr>
        <p:spPr bwMode="auto">
          <a:xfrm>
            <a:off x="2509838" y="3119438"/>
            <a:ext cx="3617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Math background: Sets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5EF70D4-3B8E-4D1B-B6C9-EEA41B5FBFC5}"/>
              </a:ext>
            </a:extLst>
          </p:cNvPr>
          <p:cNvGrpSpPr>
            <a:grpSpLocks/>
          </p:cNvGrpSpPr>
          <p:nvPr/>
        </p:nvGrpSpPr>
        <p:grpSpPr bwMode="auto">
          <a:xfrm>
            <a:off x="5322888" y="1501775"/>
            <a:ext cx="3486150" cy="2136775"/>
            <a:chOff x="304800" y="381000"/>
            <a:chExt cx="3792171" cy="2772950"/>
          </a:xfrm>
        </p:grpSpPr>
        <p:sp>
          <p:nvSpPr>
            <p:cNvPr id="20492" name="Rectangle 90">
              <a:extLst>
                <a:ext uri="{FF2B5EF4-FFF2-40B4-BE49-F238E27FC236}">
                  <a16:creationId xmlns:a16="http://schemas.microsoft.com/office/drawing/2014/main" id="{E0DDF301-CE71-42A4-8DA5-F2F3E433B06A}"/>
                </a:ext>
              </a:extLst>
            </p:cNvPr>
            <p:cNvSpPr>
              <a:spLocks noChangeArrowheads="1"/>
            </p:cNvSpPr>
            <p:nvPr/>
          </p:nvSpPr>
          <p:spPr bwMode="auto">
            <a:xfrm>
              <a:off x="1066799" y="2543175"/>
              <a:ext cx="1463675"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493" name="Text Box 91">
              <a:extLst>
                <a:ext uri="{FF2B5EF4-FFF2-40B4-BE49-F238E27FC236}">
                  <a16:creationId xmlns:a16="http://schemas.microsoft.com/office/drawing/2014/main" id="{E8360599-F950-47C5-95AD-11221C9F8F01}"/>
                </a:ext>
              </a:extLst>
            </p:cNvPr>
            <p:cNvSpPr txBox="1">
              <a:spLocks noChangeArrowheads="1"/>
            </p:cNvSpPr>
            <p:nvPr/>
          </p:nvSpPr>
          <p:spPr bwMode="auto">
            <a:xfrm>
              <a:off x="1066800" y="2714625"/>
              <a:ext cx="1531334" cy="43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EMPLOYEES</a:t>
              </a:r>
            </a:p>
          </p:txBody>
        </p:sp>
        <p:sp>
          <p:nvSpPr>
            <p:cNvPr id="20494" name="Oval 92">
              <a:extLst>
                <a:ext uri="{FF2B5EF4-FFF2-40B4-BE49-F238E27FC236}">
                  <a16:creationId xmlns:a16="http://schemas.microsoft.com/office/drawing/2014/main" id="{1E478942-A4E5-4C1B-8502-54CC26C27810}"/>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495" name="Text Box 93">
              <a:extLst>
                <a:ext uri="{FF2B5EF4-FFF2-40B4-BE49-F238E27FC236}">
                  <a16:creationId xmlns:a16="http://schemas.microsoft.com/office/drawing/2014/main" id="{E4D9D51E-AB02-44E1-8E06-BD66C4757E54}"/>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20496" name="Line 94">
              <a:extLst>
                <a:ext uri="{FF2B5EF4-FFF2-40B4-BE49-F238E27FC236}">
                  <a16:creationId xmlns:a16="http://schemas.microsoft.com/office/drawing/2014/main" id="{973146A0-9F0D-4DCC-82C1-A1332C82696F}"/>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Oval 95">
              <a:extLst>
                <a:ext uri="{FF2B5EF4-FFF2-40B4-BE49-F238E27FC236}">
                  <a16:creationId xmlns:a16="http://schemas.microsoft.com/office/drawing/2014/main" id="{C54B423B-23E3-4B2E-9C8D-43CF76CABEEA}"/>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498" name="Text Box 96">
              <a:extLst>
                <a:ext uri="{FF2B5EF4-FFF2-40B4-BE49-F238E27FC236}">
                  <a16:creationId xmlns:a16="http://schemas.microsoft.com/office/drawing/2014/main" id="{A57595C4-4DA3-4F38-ACDB-8DE940A040B2}"/>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499" name="Oval 97">
              <a:extLst>
                <a:ext uri="{FF2B5EF4-FFF2-40B4-BE49-F238E27FC236}">
                  <a16:creationId xmlns:a16="http://schemas.microsoft.com/office/drawing/2014/main" id="{705A12CB-61ED-4630-96B4-54EB5E378F7F}"/>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00" name="Text Box 98">
              <a:extLst>
                <a:ext uri="{FF2B5EF4-FFF2-40B4-BE49-F238E27FC236}">
                  <a16:creationId xmlns:a16="http://schemas.microsoft.com/office/drawing/2014/main" id="{BC160B6A-3C1D-4283-9BC1-0505773CA4D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0501" name="Line 114">
              <a:extLst>
                <a:ext uri="{FF2B5EF4-FFF2-40B4-BE49-F238E27FC236}">
                  <a16:creationId xmlns:a16="http://schemas.microsoft.com/office/drawing/2014/main" id="{32E8F4E8-F3CD-4700-B0DB-C96523F98D5B}"/>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115">
              <a:extLst>
                <a:ext uri="{FF2B5EF4-FFF2-40B4-BE49-F238E27FC236}">
                  <a16:creationId xmlns:a16="http://schemas.microsoft.com/office/drawing/2014/main" id="{F2633079-BEAE-4041-AA44-CDE4DF7211A1}"/>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Oval 163">
              <a:extLst>
                <a:ext uri="{FF2B5EF4-FFF2-40B4-BE49-F238E27FC236}">
                  <a16:creationId xmlns:a16="http://schemas.microsoft.com/office/drawing/2014/main" id="{2497424B-DDB6-451C-84D1-5F228F948CBB}"/>
                </a:ext>
              </a:extLst>
            </p:cNvPr>
            <p:cNvSpPr>
              <a:spLocks noChangeArrowheads="1"/>
            </p:cNvSpPr>
            <p:nvPr/>
          </p:nvSpPr>
          <p:spPr bwMode="auto">
            <a:xfrm>
              <a:off x="1752600"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04" name="Text Box 164">
              <a:extLst>
                <a:ext uri="{FF2B5EF4-FFF2-40B4-BE49-F238E27FC236}">
                  <a16:creationId xmlns:a16="http://schemas.microsoft.com/office/drawing/2014/main" id="{C6374FCD-E174-4316-81FA-3B2FF63BC7FA}"/>
                </a:ext>
              </a:extLst>
            </p:cNvPr>
            <p:cNvSpPr txBox="1">
              <a:spLocks noChangeArrowheads="1"/>
            </p:cNvSpPr>
            <p:nvPr/>
          </p:nvSpPr>
          <p:spPr bwMode="auto">
            <a:xfrm>
              <a:off x="17526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20505" name="Line 165">
              <a:extLst>
                <a:ext uri="{FF2B5EF4-FFF2-40B4-BE49-F238E27FC236}">
                  <a16:creationId xmlns:a16="http://schemas.microsoft.com/office/drawing/2014/main" id="{3CA93071-4F7F-40C2-8EDC-85255AD8B537}"/>
                </a:ext>
              </a:extLst>
            </p:cNvPr>
            <p:cNvSpPr>
              <a:spLocks noChangeShapeType="1"/>
            </p:cNvSpPr>
            <p:nvPr/>
          </p:nvSpPr>
          <p:spPr bwMode="auto">
            <a:xfrm flipV="1">
              <a:off x="2057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166">
              <a:extLst>
                <a:ext uri="{FF2B5EF4-FFF2-40B4-BE49-F238E27FC236}">
                  <a16:creationId xmlns:a16="http://schemas.microsoft.com/office/drawing/2014/main" id="{D71B93C3-C2AD-4EE9-B4C0-83120FB3DF11}"/>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Oval 167">
              <a:extLst>
                <a:ext uri="{FF2B5EF4-FFF2-40B4-BE49-F238E27FC236}">
                  <a16:creationId xmlns:a16="http://schemas.microsoft.com/office/drawing/2014/main" id="{714BD1EE-D5F3-4E8C-9FC1-90571F295C22}"/>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08" name="Text Box 168">
              <a:extLst>
                <a:ext uri="{FF2B5EF4-FFF2-40B4-BE49-F238E27FC236}">
                  <a16:creationId xmlns:a16="http://schemas.microsoft.com/office/drawing/2014/main" id="{75B7C278-1469-4641-AE94-8E4E10A8AC63}"/>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0509" name="Line 169">
              <a:extLst>
                <a:ext uri="{FF2B5EF4-FFF2-40B4-BE49-F238E27FC236}">
                  <a16:creationId xmlns:a16="http://schemas.microsoft.com/office/drawing/2014/main" id="{4C105AF8-C86D-46C3-A2C6-F04E63DB5EE7}"/>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Text Box 170">
              <a:extLst>
                <a:ext uri="{FF2B5EF4-FFF2-40B4-BE49-F238E27FC236}">
                  <a16:creationId xmlns:a16="http://schemas.microsoft.com/office/drawing/2014/main" id="{1A0B5981-2734-4427-8EF3-8673AD0B7ED1}"/>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20511" name="Oval 171">
              <a:extLst>
                <a:ext uri="{FF2B5EF4-FFF2-40B4-BE49-F238E27FC236}">
                  <a16:creationId xmlns:a16="http://schemas.microsoft.com/office/drawing/2014/main" id="{AE658A82-B86D-4363-AA93-EE63CE255490}"/>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12" name="Line 172">
              <a:extLst>
                <a:ext uri="{FF2B5EF4-FFF2-40B4-BE49-F238E27FC236}">
                  <a16:creationId xmlns:a16="http://schemas.microsoft.com/office/drawing/2014/main" id="{23595243-2503-402E-A4E3-77B8FAB06EDD}"/>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Oval 163">
              <a:extLst>
                <a:ext uri="{FF2B5EF4-FFF2-40B4-BE49-F238E27FC236}">
                  <a16:creationId xmlns:a16="http://schemas.microsoft.com/office/drawing/2014/main" id="{64C3FCE7-D2F7-4590-83E6-A5E2453F3213}"/>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14" name="Rectangle 95">
              <a:extLst>
                <a:ext uri="{FF2B5EF4-FFF2-40B4-BE49-F238E27FC236}">
                  <a16:creationId xmlns:a16="http://schemas.microsoft.com/office/drawing/2014/main" id="{2454431F-C873-4FC5-84CF-48E5A3704306}"/>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20515" name="Line 165">
              <a:extLst>
                <a:ext uri="{FF2B5EF4-FFF2-40B4-BE49-F238E27FC236}">
                  <a16:creationId xmlns:a16="http://schemas.microsoft.com/office/drawing/2014/main" id="{895C71EF-643A-4059-A4B7-0AA85F82F62E}"/>
                </a:ext>
              </a:extLst>
            </p:cNvPr>
            <p:cNvSpPr>
              <a:spLocks noChangeShapeType="1"/>
            </p:cNvSpPr>
            <p:nvPr/>
          </p:nvSpPr>
          <p:spPr bwMode="auto">
            <a:xfrm flipV="1">
              <a:off x="2362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Oval 163">
              <a:extLst>
                <a:ext uri="{FF2B5EF4-FFF2-40B4-BE49-F238E27FC236}">
                  <a16:creationId xmlns:a16="http://schemas.microsoft.com/office/drawing/2014/main" id="{83B7BE1B-EC5A-44AA-99E6-6D3B2538E7E0}"/>
                </a:ext>
              </a:extLst>
            </p:cNvPr>
            <p:cNvSpPr>
              <a:spLocks noChangeArrowheads="1"/>
            </p:cNvSpPr>
            <p:nvPr/>
          </p:nvSpPr>
          <p:spPr bwMode="auto">
            <a:xfrm>
              <a:off x="3270103" y="21717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0517" name="Rectangle 98">
              <a:extLst>
                <a:ext uri="{FF2B5EF4-FFF2-40B4-BE49-F238E27FC236}">
                  <a16:creationId xmlns:a16="http://schemas.microsoft.com/office/drawing/2014/main" id="{44AA693F-0885-4F68-9E68-29E11536063C}"/>
                </a:ext>
              </a:extLst>
            </p:cNvPr>
            <p:cNvSpPr>
              <a:spLocks noChangeArrowheads="1"/>
            </p:cNvSpPr>
            <p:nvPr/>
          </p:nvSpPr>
          <p:spPr bwMode="auto">
            <a:xfrm>
              <a:off x="3207971" y="2288076"/>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20518" name="Line 165">
              <a:extLst>
                <a:ext uri="{FF2B5EF4-FFF2-40B4-BE49-F238E27FC236}">
                  <a16:creationId xmlns:a16="http://schemas.microsoft.com/office/drawing/2014/main" id="{959E9935-04CE-4A00-A6D1-137DB280394C}"/>
                </a:ext>
              </a:extLst>
            </p:cNvPr>
            <p:cNvSpPr>
              <a:spLocks noChangeShapeType="1"/>
            </p:cNvSpPr>
            <p:nvPr/>
          </p:nvSpPr>
          <p:spPr bwMode="auto">
            <a:xfrm flipV="1">
              <a:off x="2286000" y="2428874"/>
              <a:ext cx="93511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3" name="Rectangle 38">
            <a:extLst>
              <a:ext uri="{FF2B5EF4-FFF2-40B4-BE49-F238E27FC236}">
                <a16:creationId xmlns:a16="http://schemas.microsoft.com/office/drawing/2014/main" id="{270FBCB9-2CF6-4F28-A4C3-290CBA244F87}"/>
              </a:ext>
            </a:extLst>
          </p:cNvPr>
          <p:cNvSpPr>
            <a:spLocks noChangeArrowheads="1"/>
          </p:cNvSpPr>
          <p:nvPr/>
        </p:nvSpPr>
        <p:spPr bwMode="auto">
          <a:xfrm>
            <a:off x="631825" y="1512888"/>
            <a:ext cx="4572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Maintain the following information about </a:t>
            </a:r>
            <a:r>
              <a:rPr lang="en-US" altLang="en-US" sz="1800">
                <a:solidFill>
                  <a:srgbClr val="0070C0"/>
                </a:solidFill>
                <a:latin typeface="Comic Sans MS" panose="030F0702030302020204" pitchFamily="66" charset="0"/>
              </a:rPr>
              <a:t>employees of a company.</a:t>
            </a:r>
          </a:p>
          <a:p>
            <a:pPr lvl="1" eaLnBrk="1" hangingPunct="1">
              <a:spcBef>
                <a:spcPct val="0"/>
              </a:spcBef>
              <a:buFontTx/>
              <a:buNone/>
            </a:pPr>
            <a:r>
              <a:rPr lang="en-US" altLang="en-US" sz="1800">
                <a:solidFill>
                  <a:srgbClr val="0070C0"/>
                </a:solidFill>
                <a:latin typeface="Comic Sans MS" panose="030F0702030302020204" pitchFamily="66" charset="0"/>
              </a:rPr>
              <a:t>Social security number, </a:t>
            </a:r>
          </a:p>
          <a:p>
            <a:pPr lvl="1" eaLnBrk="1" hangingPunct="1">
              <a:spcBef>
                <a:spcPct val="0"/>
              </a:spcBef>
              <a:buFontTx/>
              <a:buNone/>
            </a:pPr>
            <a:r>
              <a:rPr lang="en-US" altLang="en-US" sz="1800">
                <a:solidFill>
                  <a:srgbClr val="0070C0"/>
                </a:solidFill>
                <a:latin typeface="Comic Sans MS" panose="030F0702030302020204" pitchFamily="66" charset="0"/>
              </a:rPr>
              <a:t>date of birth, </a:t>
            </a:r>
          </a:p>
          <a:p>
            <a:pPr lvl="1" eaLnBrk="1" hangingPunct="1">
              <a:spcBef>
                <a:spcPct val="0"/>
              </a:spcBef>
              <a:buFontTx/>
              <a:buNone/>
            </a:pPr>
            <a:r>
              <a:rPr lang="en-US" altLang="en-US" sz="1800">
                <a:solidFill>
                  <a:srgbClr val="0070C0"/>
                </a:solidFill>
                <a:latin typeface="Comic Sans MS" panose="030F0702030302020204" pitchFamily="66" charset="0"/>
              </a:rPr>
              <a:t>name, gender, address, salary, picture. Each employee has a unique SSN number.</a:t>
            </a:r>
          </a:p>
        </p:txBody>
      </p:sp>
      <p:sp>
        <p:nvSpPr>
          <p:cNvPr id="20484" name="Rectangle 39">
            <a:extLst>
              <a:ext uri="{FF2B5EF4-FFF2-40B4-BE49-F238E27FC236}">
                <a16:creationId xmlns:a16="http://schemas.microsoft.com/office/drawing/2014/main" id="{F029DAEB-0EC7-45A3-9D71-08AD6D42406B}"/>
              </a:ext>
            </a:extLst>
          </p:cNvPr>
          <p:cNvSpPr>
            <a:spLocks noChangeArrowheads="1"/>
          </p:cNvSpPr>
          <p:nvPr/>
        </p:nvSpPr>
        <p:spPr bwMode="auto">
          <a:xfrm>
            <a:off x="787400" y="3738563"/>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Users want to be able to perform a search on either first name, last name, or middle name.</a:t>
            </a:r>
          </a:p>
        </p:txBody>
      </p:sp>
      <p:sp>
        <p:nvSpPr>
          <p:cNvPr id="20485" name="TextBox 42">
            <a:extLst>
              <a:ext uri="{FF2B5EF4-FFF2-40B4-BE49-F238E27FC236}">
                <a16:creationId xmlns:a16="http://schemas.microsoft.com/office/drawing/2014/main" id="{ECC7826D-62C3-471D-88EA-95DCDCD93808}"/>
              </a:ext>
            </a:extLst>
          </p:cNvPr>
          <p:cNvSpPr txBox="1">
            <a:spLocks noChangeArrowheads="1"/>
          </p:cNvSpPr>
          <p:nvPr/>
        </p:nvSpPr>
        <p:spPr bwMode="auto">
          <a:xfrm>
            <a:off x="1371600" y="904875"/>
            <a:ext cx="1809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Requirements</a:t>
            </a:r>
          </a:p>
        </p:txBody>
      </p:sp>
      <p:sp>
        <p:nvSpPr>
          <p:cNvPr id="44" name="TextBox 43">
            <a:extLst>
              <a:ext uri="{FF2B5EF4-FFF2-40B4-BE49-F238E27FC236}">
                <a16:creationId xmlns:a16="http://schemas.microsoft.com/office/drawing/2014/main" id="{087676EF-22C5-41FA-A89F-97B27743C4B9}"/>
              </a:ext>
            </a:extLst>
          </p:cNvPr>
          <p:cNvSpPr txBox="1">
            <a:spLocks noChangeArrowheads="1"/>
          </p:cNvSpPr>
          <p:nvPr/>
        </p:nvSpPr>
        <p:spPr bwMode="auto">
          <a:xfrm>
            <a:off x="5275263" y="904875"/>
            <a:ext cx="31083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Conceptual schema in ER</a:t>
            </a:r>
          </a:p>
        </p:txBody>
      </p:sp>
      <p:sp>
        <p:nvSpPr>
          <p:cNvPr id="2" name="Right Arrow 1">
            <a:extLst>
              <a:ext uri="{FF2B5EF4-FFF2-40B4-BE49-F238E27FC236}">
                <a16:creationId xmlns:a16="http://schemas.microsoft.com/office/drawing/2014/main" id="{C8502C6B-6C3B-4EDA-A02F-1BF03C2040B3}"/>
              </a:ext>
            </a:extLst>
          </p:cNvPr>
          <p:cNvSpPr/>
          <p:nvPr/>
        </p:nvSpPr>
        <p:spPr>
          <a:xfrm>
            <a:off x="4724400" y="2438400"/>
            <a:ext cx="479425" cy="293688"/>
          </a:xfrm>
          <a:prstGeom prst="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 name="Straight Connector 3">
            <a:extLst>
              <a:ext uri="{FF2B5EF4-FFF2-40B4-BE49-F238E27FC236}">
                <a16:creationId xmlns:a16="http://schemas.microsoft.com/office/drawing/2014/main" id="{6F6A13E4-7C6B-40E4-80D2-9CEEA981DBEE}"/>
              </a:ext>
            </a:extLst>
          </p:cNvPr>
          <p:cNvCxnSpPr>
            <a:stCxn id="20518" idx="0"/>
          </p:cNvCxnSpPr>
          <p:nvPr/>
        </p:nvCxnSpPr>
        <p:spPr>
          <a:xfrm>
            <a:off x="7143750" y="3146425"/>
            <a:ext cx="847725" cy="41433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Oval 163">
            <a:extLst>
              <a:ext uri="{FF2B5EF4-FFF2-40B4-BE49-F238E27FC236}">
                <a16:creationId xmlns:a16="http://schemas.microsoft.com/office/drawing/2014/main" id="{238FAB8A-2CFA-49CA-AD70-17090481557B}"/>
              </a:ext>
            </a:extLst>
          </p:cNvPr>
          <p:cNvSpPr>
            <a:spLocks noChangeArrowheads="1"/>
          </p:cNvSpPr>
          <p:nvPr/>
        </p:nvSpPr>
        <p:spPr bwMode="auto">
          <a:xfrm>
            <a:off x="8012113" y="340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517" name="Rectangle 98">
            <a:extLst>
              <a:ext uri="{FF2B5EF4-FFF2-40B4-BE49-F238E27FC236}">
                <a16:creationId xmlns:a16="http://schemas.microsoft.com/office/drawing/2014/main" id="{AB3E52B3-6BCD-47CB-BD64-A498C1AACB5F}"/>
              </a:ext>
            </a:extLst>
          </p:cNvPr>
          <p:cNvSpPr>
            <a:spLocks noChangeArrowheads="1"/>
          </p:cNvSpPr>
          <p:nvPr/>
        </p:nvSpPr>
        <p:spPr bwMode="auto">
          <a:xfrm>
            <a:off x="7934325" y="3508375"/>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PICTURE</a:t>
            </a:r>
          </a:p>
        </p:txBody>
      </p:sp>
      <p:sp>
        <p:nvSpPr>
          <p:cNvPr id="20491" name="TextBox 1">
            <a:extLst>
              <a:ext uri="{FF2B5EF4-FFF2-40B4-BE49-F238E27FC236}">
                <a16:creationId xmlns:a16="http://schemas.microsoft.com/office/drawing/2014/main" id="{75C39A79-4455-4938-A1F6-782C5BAA81E5}"/>
              </a:ext>
            </a:extLst>
          </p:cNvPr>
          <p:cNvSpPr txBox="1">
            <a:spLocks noChangeArrowheads="1"/>
          </p:cNvSpPr>
          <p:nvPr/>
        </p:nvSpPr>
        <p:spPr bwMode="auto">
          <a:xfrm>
            <a:off x="809625" y="5029200"/>
            <a:ext cx="76057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a:solidFill>
                  <a:schemeClr val="accent2"/>
                </a:solidFill>
                <a:latin typeface="Comic Sans MS" panose="030F0702030302020204" pitchFamily="66" charset="0"/>
              </a:rPr>
              <a:t>****Each entity set </a:t>
            </a:r>
            <a:r>
              <a:rPr lang="en-US" altLang="en-US" sz="2800" b="1">
                <a:solidFill>
                  <a:schemeClr val="accent2"/>
                </a:solidFill>
                <a:latin typeface="Comic Sans MS" panose="030F0702030302020204" pitchFamily="66" charset="0"/>
              </a:rPr>
              <a:t>must</a:t>
            </a:r>
            <a:r>
              <a:rPr lang="en-US" altLang="en-US" sz="2800">
                <a:solidFill>
                  <a:schemeClr val="accent2"/>
                </a:solidFill>
                <a:latin typeface="Comic Sans MS" panose="030F0702030302020204" pitchFamily="66" charset="0"/>
              </a:rPr>
              <a:t> have the primary key underlined in the ER diagram.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0" grpId="0" animBg="1"/>
      <p:bldP spid="215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926ACB00-3C50-4AF1-B7D9-7DD5CB6CEF33}"/>
              </a:ext>
            </a:extLst>
          </p:cNvPr>
          <p:cNvSpPr>
            <a:spLocks noChangeArrowheads="1"/>
          </p:cNvSpPr>
          <p:nvPr/>
        </p:nvSpPr>
        <p:spPr bwMode="auto">
          <a:xfrm>
            <a:off x="762000" y="404813"/>
            <a:ext cx="8382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2400" dirty="0">
                <a:solidFill>
                  <a:srgbClr val="FF0000"/>
                </a:solidFill>
                <a:latin typeface="Comic Sans MS" panose="030F0702030302020204" pitchFamily="66" charset="0"/>
              </a:rPr>
              <a:t>Relationship</a:t>
            </a:r>
            <a:r>
              <a:rPr lang="en-US" altLang="en-US" sz="2800" dirty="0">
                <a:solidFill>
                  <a:srgbClr val="FF0000"/>
                </a:solidFill>
                <a:latin typeface="Comic Sans MS" panose="030F0702030302020204" pitchFamily="66" charset="0"/>
              </a:rPr>
              <a:t>: </a:t>
            </a:r>
            <a:r>
              <a:rPr lang="en-US" altLang="en-US" sz="2400" dirty="0">
                <a:latin typeface="Comic Sans MS" panose="030F0702030302020204" pitchFamily="66" charset="0"/>
              </a:rPr>
              <a:t>Association </a:t>
            </a:r>
            <a:r>
              <a:rPr lang="en-US" altLang="en-US" sz="2400" u="sng" dirty="0">
                <a:latin typeface="Comic Sans MS" panose="030F0702030302020204" pitchFamily="66" charset="0"/>
              </a:rPr>
              <a:t>among two or more entities </a:t>
            </a:r>
            <a:r>
              <a:rPr lang="en-US" altLang="en-US" sz="2400" dirty="0">
                <a:latin typeface="Comic Sans MS" panose="030F0702030302020204" pitchFamily="66" charset="0"/>
              </a:rPr>
              <a:t>that can be in different entity sets or in the same entity set </a:t>
            </a:r>
          </a:p>
          <a:p>
            <a:pPr eaLnBrk="1" hangingPunct="1">
              <a:spcBef>
                <a:spcPct val="0"/>
              </a:spcBef>
              <a:buFontTx/>
              <a:buNone/>
              <a:defRPr/>
            </a:pPr>
            <a:endParaRPr lang="en-US" altLang="en-US" sz="2400" dirty="0">
              <a:latin typeface="Comic Sans MS" panose="030F0702030302020204" pitchFamily="66" charset="0"/>
            </a:endParaRPr>
          </a:p>
          <a:p>
            <a:pPr lvl="1" eaLnBrk="1" hangingPunct="1">
              <a:spcBef>
                <a:spcPct val="0"/>
              </a:spcBef>
              <a:buFontTx/>
              <a:buChar char="•"/>
              <a:defRPr/>
            </a:pPr>
            <a:r>
              <a:rPr lang="en-US" altLang="en-US" sz="2000" dirty="0">
                <a:latin typeface="Comic Sans MS" panose="030F0702030302020204" pitchFamily="66" charset="0"/>
              </a:rPr>
              <a:t>Examples of relationships</a:t>
            </a:r>
          </a:p>
          <a:p>
            <a:pPr lvl="2" eaLnBrk="1" hangingPunct="1">
              <a:spcBef>
                <a:spcPct val="0"/>
              </a:spcBef>
              <a:defRPr/>
            </a:pPr>
            <a:r>
              <a:rPr lang="en-US" altLang="en-US" sz="1600" dirty="0">
                <a:solidFill>
                  <a:schemeClr val="accent6"/>
                </a:solidFill>
                <a:latin typeface="Comic Sans MS" panose="030F0702030302020204" pitchFamily="66" charset="0"/>
              </a:rPr>
              <a:t>Pak</a:t>
            </a:r>
            <a:r>
              <a:rPr lang="en-US" altLang="en-US" sz="1600" dirty="0">
                <a:latin typeface="Comic Sans MS" panose="030F0702030302020204" pitchFamily="66" charset="0"/>
              </a:rPr>
              <a:t> </a:t>
            </a:r>
            <a:r>
              <a:rPr lang="en-US" altLang="en-US" sz="1600" dirty="0">
                <a:solidFill>
                  <a:srgbClr val="FF0000"/>
                </a:solidFill>
                <a:latin typeface="Comic Sans MS" panose="030F0702030302020204" pitchFamily="66" charset="0"/>
              </a:rPr>
              <a:t>teaches</a:t>
            </a:r>
            <a:r>
              <a:rPr lang="en-US" altLang="en-US" sz="1600" dirty="0">
                <a:latin typeface="Comic Sans MS" panose="030F0702030302020204" pitchFamily="66" charset="0"/>
              </a:rPr>
              <a:t> COMS 101, COMS 561, ADVRT497J </a:t>
            </a:r>
            <a:r>
              <a:rPr lang="en-US" altLang="en-US" sz="1600" b="1" dirty="0">
                <a:latin typeface="Comic Sans MS" panose="030F0702030302020204" pitchFamily="66" charset="0"/>
              </a:rPr>
              <a:t>courses</a:t>
            </a:r>
            <a:endParaRPr lang="en-US" altLang="en-US" sz="1600" dirty="0">
              <a:solidFill>
                <a:schemeClr val="accent6"/>
              </a:solidFill>
              <a:latin typeface="Comic Sans MS" panose="030F0702030302020204" pitchFamily="66" charset="0"/>
            </a:endParaRPr>
          </a:p>
          <a:p>
            <a:pPr lvl="2" eaLnBrk="1" hangingPunct="1">
              <a:spcBef>
                <a:spcPct val="0"/>
              </a:spcBef>
              <a:defRPr/>
            </a:pPr>
            <a:r>
              <a:rPr lang="en-US" altLang="en-US" sz="1600" dirty="0">
                <a:solidFill>
                  <a:schemeClr val="accent6"/>
                </a:solidFill>
                <a:latin typeface="Comic Sans MS" panose="030F0702030302020204" pitchFamily="66" charset="0"/>
              </a:rPr>
              <a:t>Employee</a:t>
            </a:r>
            <a:r>
              <a:rPr lang="en-US" altLang="en-US" sz="1600" dirty="0">
                <a:latin typeface="Comic Sans MS" panose="030F0702030302020204" pitchFamily="66" charset="0"/>
              </a:rPr>
              <a:t> </a:t>
            </a:r>
            <a:r>
              <a:rPr lang="en-US" altLang="en-US" sz="1600" dirty="0">
                <a:solidFill>
                  <a:schemeClr val="accent6"/>
                </a:solidFill>
                <a:latin typeface="Comic Sans MS" panose="030F0702030302020204" pitchFamily="66" charset="0"/>
              </a:rPr>
              <a:t>Jane</a:t>
            </a:r>
            <a:r>
              <a:rPr lang="en-US" altLang="en-US" sz="1600" dirty="0">
                <a:latin typeface="Comic Sans MS" panose="030F0702030302020204" pitchFamily="66" charset="0"/>
              </a:rPr>
              <a:t> </a:t>
            </a:r>
            <a:r>
              <a:rPr lang="en-US" altLang="en-US" sz="1600" dirty="0">
                <a:solidFill>
                  <a:srgbClr val="FF0000"/>
                </a:solidFill>
                <a:latin typeface="Comic Sans MS" panose="030F0702030302020204" pitchFamily="66" charset="0"/>
              </a:rPr>
              <a:t>is married to </a:t>
            </a:r>
            <a:r>
              <a:rPr lang="en-US" altLang="en-US" sz="1600" dirty="0">
                <a:latin typeface="Comic Sans MS" panose="030F0702030302020204" pitchFamily="66" charset="0"/>
              </a:rPr>
              <a:t>employee </a:t>
            </a:r>
            <a:r>
              <a:rPr lang="en-US" altLang="en-US" sz="1600" dirty="0">
                <a:solidFill>
                  <a:schemeClr val="accent6"/>
                </a:solidFill>
                <a:latin typeface="Comic Sans MS" panose="030F0702030302020204" pitchFamily="66" charset="0"/>
              </a:rPr>
              <a:t>Joe</a:t>
            </a:r>
            <a:r>
              <a:rPr lang="en-US" altLang="en-US" sz="1600" dirty="0">
                <a:latin typeface="Comic Sans MS" panose="030F0702030302020204" pitchFamily="66" charset="0"/>
              </a:rPr>
              <a:t>.</a:t>
            </a:r>
          </a:p>
          <a:p>
            <a:pPr lvl="2" eaLnBrk="1" hangingPunct="1">
              <a:spcBef>
                <a:spcPct val="0"/>
              </a:spcBef>
              <a:defRPr/>
            </a:pPr>
            <a:r>
              <a:rPr lang="en-US" altLang="en-US" sz="1600" dirty="0">
                <a:solidFill>
                  <a:schemeClr val="accent6"/>
                </a:solidFill>
                <a:latin typeface="Comic Sans MS" panose="030F0702030302020204" pitchFamily="66" charset="0"/>
              </a:rPr>
              <a:t>Employee </a:t>
            </a:r>
            <a:r>
              <a:rPr lang="en-US" altLang="en-US" sz="1600" dirty="0" err="1">
                <a:solidFill>
                  <a:schemeClr val="accent6"/>
                </a:solidFill>
                <a:latin typeface="Comic Sans MS" panose="030F0702030302020204" pitchFamily="66" charset="0"/>
              </a:rPr>
              <a:t>Attishoo</a:t>
            </a:r>
            <a:r>
              <a:rPr lang="en-US" altLang="en-US" sz="1600" dirty="0">
                <a:solidFill>
                  <a:schemeClr val="accent6"/>
                </a:solidFill>
                <a:latin typeface="Comic Sans MS" panose="030F0702030302020204" pitchFamily="66" charset="0"/>
              </a:rPr>
              <a:t> </a:t>
            </a:r>
            <a:r>
              <a:rPr lang="en-US" altLang="en-US" sz="1600" dirty="0">
                <a:solidFill>
                  <a:srgbClr val="FF0000"/>
                </a:solidFill>
                <a:latin typeface="Comic Sans MS" panose="030F0702030302020204" pitchFamily="66" charset="0"/>
              </a:rPr>
              <a:t>works</a:t>
            </a:r>
            <a:r>
              <a:rPr lang="en-US" altLang="en-US" sz="1600" dirty="0">
                <a:latin typeface="Comic Sans MS" panose="030F0702030302020204" pitchFamily="66" charset="0"/>
              </a:rPr>
              <a:t> for the </a:t>
            </a:r>
            <a:r>
              <a:rPr lang="en-US" altLang="en-US" sz="1600" dirty="0">
                <a:solidFill>
                  <a:schemeClr val="accent6"/>
                </a:solidFill>
                <a:latin typeface="Comic Sans MS" panose="030F0702030302020204" pitchFamily="66" charset="0"/>
              </a:rPr>
              <a:t>Pharmacy department </a:t>
            </a:r>
            <a:r>
              <a:rPr lang="en-US" altLang="en-US" sz="1600" dirty="0">
                <a:latin typeface="Comic Sans MS" panose="030F0702030302020204" pitchFamily="66" charset="0"/>
              </a:rPr>
              <a:t>for </a:t>
            </a:r>
            <a:r>
              <a:rPr lang="en-US" altLang="en-US" sz="1600" dirty="0">
                <a:solidFill>
                  <a:schemeClr val="accent1"/>
                </a:solidFill>
                <a:latin typeface="Comic Sans MS" panose="030F0702030302020204" pitchFamily="66" charset="0"/>
              </a:rPr>
              <a:t>20 hours per week</a:t>
            </a:r>
            <a:endParaRPr lang="en-US" altLang="en-US" sz="1600" dirty="0">
              <a:latin typeface="Comic Sans MS" panose="030F0702030302020204" pitchFamily="66" charset="0"/>
            </a:endParaRPr>
          </a:p>
          <a:p>
            <a:pPr eaLnBrk="1" hangingPunct="1">
              <a:spcBef>
                <a:spcPct val="0"/>
              </a:spcBef>
              <a:buFontTx/>
              <a:buNone/>
              <a:defRPr/>
            </a:pPr>
            <a:r>
              <a:rPr lang="en-US" altLang="en-US" sz="2000" dirty="0">
                <a:solidFill>
                  <a:srgbClr val="FF0000"/>
                </a:solidFill>
                <a:latin typeface="Comic Sans MS" panose="030F0702030302020204" pitchFamily="66" charset="0"/>
              </a:rPr>
              <a:t>Relationship Set</a:t>
            </a:r>
            <a:r>
              <a:rPr lang="en-US" altLang="en-US" sz="2400" dirty="0">
                <a:solidFill>
                  <a:srgbClr val="FF0000"/>
                </a:solidFill>
                <a:latin typeface="Comic Sans MS" panose="030F0702030302020204" pitchFamily="66" charset="0"/>
              </a:rPr>
              <a:t>:</a:t>
            </a:r>
            <a:r>
              <a:rPr lang="en-US" altLang="en-US" sz="2000" dirty="0">
                <a:latin typeface="Comic Sans MS" panose="030F0702030302020204" pitchFamily="66" charset="0"/>
              </a:rPr>
              <a:t> </a:t>
            </a:r>
            <a:r>
              <a:rPr lang="en-US" altLang="en-US" sz="2000" dirty="0">
                <a:solidFill>
                  <a:srgbClr val="FF0000"/>
                </a:solidFill>
                <a:latin typeface="Comic Sans MS" panose="030F0702030302020204" pitchFamily="66" charset="0"/>
              </a:rPr>
              <a:t>Set</a:t>
            </a:r>
            <a:r>
              <a:rPr lang="en-US" altLang="en-US" sz="2000" dirty="0">
                <a:latin typeface="Comic Sans MS" panose="030F0702030302020204" pitchFamily="66" charset="0"/>
              </a:rPr>
              <a:t> of similar relationships, e.g., </a:t>
            </a:r>
            <a:r>
              <a:rPr lang="en-US" altLang="en-US" sz="2000" dirty="0" err="1">
                <a:latin typeface="Comic Sans MS" panose="030F0702030302020204" pitchFamily="66" charset="0"/>
              </a:rPr>
              <a:t>Work_for</a:t>
            </a:r>
            <a:endParaRPr lang="en-US" altLang="en-US" sz="2000" dirty="0">
              <a:latin typeface="Comic Sans MS" panose="030F0702030302020204" pitchFamily="66" charset="0"/>
            </a:endParaRPr>
          </a:p>
        </p:txBody>
      </p:sp>
      <p:sp>
        <p:nvSpPr>
          <p:cNvPr id="19459" name="AutoShape 151">
            <a:extLst>
              <a:ext uri="{FF2B5EF4-FFF2-40B4-BE49-F238E27FC236}">
                <a16:creationId xmlns:a16="http://schemas.microsoft.com/office/drawing/2014/main" id="{87E9E602-7D2E-4D56-AB65-CA370BAA2CF3}"/>
              </a:ext>
            </a:extLst>
          </p:cNvPr>
          <p:cNvSpPr>
            <a:spLocks noChangeArrowheads="1"/>
          </p:cNvSpPr>
          <p:nvPr/>
        </p:nvSpPr>
        <p:spPr bwMode="auto">
          <a:xfrm>
            <a:off x="4387850" y="58420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Work_for</a:t>
            </a:r>
          </a:p>
        </p:txBody>
      </p:sp>
      <p:sp>
        <p:nvSpPr>
          <p:cNvPr id="21508" name="Rectangle 90">
            <a:extLst>
              <a:ext uri="{FF2B5EF4-FFF2-40B4-BE49-F238E27FC236}">
                <a16:creationId xmlns:a16="http://schemas.microsoft.com/office/drawing/2014/main" id="{8E1D1E7E-A7C8-4C8C-A38E-38E7F49A79B2}"/>
              </a:ext>
            </a:extLst>
          </p:cNvPr>
          <p:cNvSpPr>
            <a:spLocks noChangeArrowheads="1"/>
          </p:cNvSpPr>
          <p:nvPr/>
        </p:nvSpPr>
        <p:spPr bwMode="auto">
          <a:xfrm>
            <a:off x="2185988" y="6183313"/>
            <a:ext cx="1060450" cy="411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Employees</a:t>
            </a:r>
          </a:p>
        </p:txBody>
      </p:sp>
      <p:sp>
        <p:nvSpPr>
          <p:cNvPr id="21509" name="Rectangle 90">
            <a:extLst>
              <a:ext uri="{FF2B5EF4-FFF2-40B4-BE49-F238E27FC236}">
                <a16:creationId xmlns:a16="http://schemas.microsoft.com/office/drawing/2014/main" id="{E7A66913-B4EA-4186-BDDD-2FED94341A9E}"/>
              </a:ext>
            </a:extLst>
          </p:cNvPr>
          <p:cNvSpPr>
            <a:spLocks noChangeArrowheads="1"/>
          </p:cNvSpPr>
          <p:nvPr/>
        </p:nvSpPr>
        <p:spPr bwMode="auto">
          <a:xfrm>
            <a:off x="6556375" y="5822950"/>
            <a:ext cx="1362075" cy="41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Departments</a:t>
            </a:r>
          </a:p>
        </p:txBody>
      </p:sp>
      <p:sp>
        <p:nvSpPr>
          <p:cNvPr id="21510" name="Oval 95">
            <a:extLst>
              <a:ext uri="{FF2B5EF4-FFF2-40B4-BE49-F238E27FC236}">
                <a16:creationId xmlns:a16="http://schemas.microsoft.com/office/drawing/2014/main" id="{CA568DCF-784F-483A-96F1-0FC6F27F9981}"/>
              </a:ext>
            </a:extLst>
          </p:cNvPr>
          <p:cNvSpPr>
            <a:spLocks noChangeArrowheads="1"/>
          </p:cNvSpPr>
          <p:nvPr/>
        </p:nvSpPr>
        <p:spPr bwMode="auto">
          <a:xfrm>
            <a:off x="1995488" y="5364163"/>
            <a:ext cx="769937"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511" name="Text Box 96">
            <a:extLst>
              <a:ext uri="{FF2B5EF4-FFF2-40B4-BE49-F238E27FC236}">
                <a16:creationId xmlns:a16="http://schemas.microsoft.com/office/drawing/2014/main" id="{A2A05129-BA9E-43D9-A87D-B6E1AB0CDD33}"/>
              </a:ext>
            </a:extLst>
          </p:cNvPr>
          <p:cNvSpPr txBox="1">
            <a:spLocks noChangeArrowheads="1"/>
          </p:cNvSpPr>
          <p:nvPr/>
        </p:nvSpPr>
        <p:spPr bwMode="auto">
          <a:xfrm>
            <a:off x="2141538" y="5381625"/>
            <a:ext cx="4778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1512" name="Line 114">
            <a:extLst>
              <a:ext uri="{FF2B5EF4-FFF2-40B4-BE49-F238E27FC236}">
                <a16:creationId xmlns:a16="http://schemas.microsoft.com/office/drawing/2014/main" id="{B0E597C9-B2F7-49FE-900C-B4993555FD7C}"/>
              </a:ext>
            </a:extLst>
          </p:cNvPr>
          <p:cNvSpPr>
            <a:spLocks noChangeShapeType="1"/>
          </p:cNvSpPr>
          <p:nvPr/>
        </p:nvSpPr>
        <p:spPr bwMode="auto">
          <a:xfrm flipH="1" flipV="1">
            <a:off x="2411413" y="5716588"/>
            <a:ext cx="76200" cy="466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14">
            <a:extLst>
              <a:ext uri="{FF2B5EF4-FFF2-40B4-BE49-F238E27FC236}">
                <a16:creationId xmlns:a16="http://schemas.microsoft.com/office/drawing/2014/main" id="{FAF6FCF1-B7D9-4861-B4BA-9079CE4FF3DD}"/>
              </a:ext>
            </a:extLst>
          </p:cNvPr>
          <p:cNvSpPr>
            <a:spLocks noChangeShapeType="1"/>
          </p:cNvSpPr>
          <p:nvPr/>
        </p:nvSpPr>
        <p:spPr bwMode="auto">
          <a:xfrm flipV="1">
            <a:off x="5834063" y="5951538"/>
            <a:ext cx="692150" cy="211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Oval 95">
            <a:extLst>
              <a:ext uri="{FF2B5EF4-FFF2-40B4-BE49-F238E27FC236}">
                <a16:creationId xmlns:a16="http://schemas.microsoft.com/office/drawing/2014/main" id="{670B18F6-3FF6-497F-B769-6C4C4BDDC855}"/>
              </a:ext>
            </a:extLst>
          </p:cNvPr>
          <p:cNvSpPr>
            <a:spLocks noChangeArrowheads="1"/>
          </p:cNvSpPr>
          <p:nvPr/>
        </p:nvSpPr>
        <p:spPr bwMode="auto">
          <a:xfrm>
            <a:off x="6192838" y="5267325"/>
            <a:ext cx="769937"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u="sng">
                <a:latin typeface="Comic Sans MS" panose="030F0702030302020204" pitchFamily="66" charset="0"/>
              </a:rPr>
              <a:t>dname</a:t>
            </a:r>
          </a:p>
        </p:txBody>
      </p:sp>
      <p:sp>
        <p:nvSpPr>
          <p:cNvPr id="21515" name="Line 114">
            <a:extLst>
              <a:ext uri="{FF2B5EF4-FFF2-40B4-BE49-F238E27FC236}">
                <a16:creationId xmlns:a16="http://schemas.microsoft.com/office/drawing/2014/main" id="{0C4BC1CE-F1CC-47C1-9E2E-459E1F5DD065}"/>
              </a:ext>
            </a:extLst>
          </p:cNvPr>
          <p:cNvSpPr>
            <a:spLocks noChangeShapeType="1"/>
          </p:cNvSpPr>
          <p:nvPr/>
        </p:nvSpPr>
        <p:spPr bwMode="auto">
          <a:xfrm flipH="1" flipV="1">
            <a:off x="6705600" y="5630863"/>
            <a:ext cx="309563"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Oval 95">
            <a:extLst>
              <a:ext uri="{FF2B5EF4-FFF2-40B4-BE49-F238E27FC236}">
                <a16:creationId xmlns:a16="http://schemas.microsoft.com/office/drawing/2014/main" id="{5CFAB6FE-A06C-4D4B-A1F9-9AA87E036BB3}"/>
              </a:ext>
            </a:extLst>
          </p:cNvPr>
          <p:cNvSpPr>
            <a:spLocks noChangeArrowheads="1"/>
          </p:cNvSpPr>
          <p:nvPr/>
        </p:nvSpPr>
        <p:spPr bwMode="auto">
          <a:xfrm>
            <a:off x="2832100" y="5516563"/>
            <a:ext cx="769938"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ename</a:t>
            </a:r>
          </a:p>
        </p:txBody>
      </p:sp>
      <p:sp>
        <p:nvSpPr>
          <p:cNvPr id="21517" name="Line 114">
            <a:extLst>
              <a:ext uri="{FF2B5EF4-FFF2-40B4-BE49-F238E27FC236}">
                <a16:creationId xmlns:a16="http://schemas.microsoft.com/office/drawing/2014/main" id="{9B5E4AA0-6C7A-41D6-A71C-FEE52AFE41D5}"/>
              </a:ext>
            </a:extLst>
          </p:cNvPr>
          <p:cNvSpPr>
            <a:spLocks noChangeShapeType="1"/>
          </p:cNvSpPr>
          <p:nvPr/>
        </p:nvSpPr>
        <p:spPr bwMode="auto">
          <a:xfrm flipV="1">
            <a:off x="2713038" y="5868988"/>
            <a:ext cx="384175" cy="293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14">
            <a:extLst>
              <a:ext uri="{FF2B5EF4-FFF2-40B4-BE49-F238E27FC236}">
                <a16:creationId xmlns:a16="http://schemas.microsoft.com/office/drawing/2014/main" id="{9B2B4567-A240-4DF7-B808-DB9B96B05351}"/>
              </a:ext>
            </a:extLst>
          </p:cNvPr>
          <p:cNvSpPr>
            <a:spLocks noChangeShapeType="1"/>
          </p:cNvSpPr>
          <p:nvPr/>
        </p:nvSpPr>
        <p:spPr bwMode="auto">
          <a:xfrm flipH="1">
            <a:off x="3262313" y="6183313"/>
            <a:ext cx="1125537" cy="227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Oval 95">
            <a:extLst>
              <a:ext uri="{FF2B5EF4-FFF2-40B4-BE49-F238E27FC236}">
                <a16:creationId xmlns:a16="http://schemas.microsoft.com/office/drawing/2014/main" id="{8FE40E36-2A42-4589-A91E-0904C46F54EC}"/>
              </a:ext>
            </a:extLst>
          </p:cNvPr>
          <p:cNvSpPr>
            <a:spLocks noChangeArrowheads="1"/>
          </p:cNvSpPr>
          <p:nvPr/>
        </p:nvSpPr>
        <p:spPr bwMode="auto">
          <a:xfrm>
            <a:off x="4589463" y="5160963"/>
            <a:ext cx="1125537" cy="355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Hour/wk</a:t>
            </a:r>
          </a:p>
        </p:txBody>
      </p:sp>
      <p:sp>
        <p:nvSpPr>
          <p:cNvPr id="19472" name="Line 114">
            <a:extLst>
              <a:ext uri="{FF2B5EF4-FFF2-40B4-BE49-F238E27FC236}">
                <a16:creationId xmlns:a16="http://schemas.microsoft.com/office/drawing/2014/main" id="{7AAB69EC-5266-4F78-9184-4D7678EE5419}"/>
              </a:ext>
            </a:extLst>
          </p:cNvPr>
          <p:cNvSpPr>
            <a:spLocks noChangeShapeType="1"/>
          </p:cNvSpPr>
          <p:nvPr/>
        </p:nvSpPr>
        <p:spPr bwMode="auto">
          <a:xfrm flipH="1" flipV="1">
            <a:off x="5037138" y="5556250"/>
            <a:ext cx="4127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BC17B4E2-96B6-4E18-954E-FF88E3AEDCCC}"/>
              </a:ext>
            </a:extLst>
          </p:cNvPr>
          <p:cNvSpPr>
            <a:spLocks noChangeArrowheads="1"/>
          </p:cNvSpPr>
          <p:nvPr/>
        </p:nvSpPr>
        <p:spPr bwMode="auto">
          <a:xfrm>
            <a:off x="611188" y="3717482"/>
            <a:ext cx="79565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MS PGothic" panose="020B0600070205080204" pitchFamily="34" charset="-128"/>
              </a:defRPr>
            </a:lvl1pPr>
            <a:lvl2pPr>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defRPr/>
            </a:pPr>
            <a:r>
              <a:rPr lang="en-US" altLang="en-US" dirty="0">
                <a:solidFill>
                  <a:schemeClr val="accent1"/>
                </a:solidFill>
              </a:rPr>
              <a:t>Attribute: </a:t>
            </a:r>
            <a:r>
              <a:rPr lang="en-US" altLang="en-US" dirty="0"/>
              <a:t>A property of a relationship</a:t>
            </a:r>
          </a:p>
          <a:p>
            <a:pPr lvl="1" eaLnBrk="1" hangingPunct="1">
              <a:lnSpc>
                <a:spcPct val="90000"/>
              </a:lnSpc>
              <a:defRPr/>
            </a:pPr>
            <a:r>
              <a:rPr lang="en-US" altLang="en-US" sz="1600" dirty="0"/>
              <a:t>Use an oval with a meaningful attribute name to represent an attribute</a:t>
            </a:r>
          </a:p>
          <a:p>
            <a:pPr lvl="1" eaLnBrk="1" hangingPunct="1">
              <a:lnSpc>
                <a:spcPct val="90000"/>
              </a:lnSpc>
              <a:defRPr/>
            </a:pPr>
            <a:r>
              <a:rPr lang="en-US" altLang="en-US" sz="1600" u="sng" dirty="0">
                <a:solidFill>
                  <a:schemeClr val="accent2"/>
                </a:solidFill>
              </a:rPr>
              <a:t>An attribute for each relationship has at most one value </a:t>
            </a:r>
            <a:r>
              <a:rPr lang="en-US" altLang="en-US" sz="1600" dirty="0"/>
              <a:t>in the ER diagram [Ramakrishnan]. </a:t>
            </a:r>
            <a:endParaRPr lang="en-US" altLang="en-US" sz="2000" strike="sngStrike" dirty="0">
              <a:solidFill>
                <a:srgbClr val="FF0000"/>
              </a:solidFill>
            </a:endParaRPr>
          </a:p>
        </p:txBody>
      </p:sp>
      <p:cxnSp>
        <p:nvCxnSpPr>
          <p:cNvPr id="4" name="Connector: Elbow 3">
            <a:extLst>
              <a:ext uri="{FF2B5EF4-FFF2-40B4-BE49-F238E27FC236}">
                <a16:creationId xmlns:a16="http://schemas.microsoft.com/office/drawing/2014/main" id="{831A56C7-3636-491D-A673-D3E7B3AC2466}"/>
              </a:ext>
            </a:extLst>
          </p:cNvPr>
          <p:cNvCxnSpPr>
            <a:cxnSpLocks/>
            <a:endCxn id="19459" idx="1"/>
          </p:cNvCxnSpPr>
          <p:nvPr/>
        </p:nvCxnSpPr>
        <p:spPr>
          <a:xfrm>
            <a:off x="762000" y="3429000"/>
            <a:ext cx="3625850" cy="2754313"/>
          </a:xfrm>
          <a:prstGeom prst="bentConnector3">
            <a:avLst>
              <a:gd name="adj1" fmla="val -943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AutoShape 151">
            <a:extLst>
              <a:ext uri="{FF2B5EF4-FFF2-40B4-BE49-F238E27FC236}">
                <a16:creationId xmlns:a16="http://schemas.microsoft.com/office/drawing/2014/main" id="{87E9E602-7D2E-4D56-AB65-CA370BAA2CF3}"/>
              </a:ext>
            </a:extLst>
          </p:cNvPr>
          <p:cNvSpPr>
            <a:spLocks noChangeArrowheads="1"/>
          </p:cNvSpPr>
          <p:nvPr/>
        </p:nvSpPr>
        <p:spPr bwMode="auto">
          <a:xfrm>
            <a:off x="4065587" y="2154419"/>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Work_for</a:t>
            </a:r>
          </a:p>
        </p:txBody>
      </p:sp>
      <p:sp>
        <p:nvSpPr>
          <p:cNvPr id="21508" name="Rectangle 90">
            <a:extLst>
              <a:ext uri="{FF2B5EF4-FFF2-40B4-BE49-F238E27FC236}">
                <a16:creationId xmlns:a16="http://schemas.microsoft.com/office/drawing/2014/main" id="{8E1D1E7E-A7C8-4C8C-A38E-38E7F49A79B2}"/>
              </a:ext>
            </a:extLst>
          </p:cNvPr>
          <p:cNvSpPr>
            <a:spLocks noChangeArrowheads="1"/>
          </p:cNvSpPr>
          <p:nvPr/>
        </p:nvSpPr>
        <p:spPr bwMode="auto">
          <a:xfrm>
            <a:off x="1863725" y="2495732"/>
            <a:ext cx="1060450" cy="411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Employees</a:t>
            </a:r>
          </a:p>
        </p:txBody>
      </p:sp>
      <p:sp>
        <p:nvSpPr>
          <p:cNvPr id="21509" name="Rectangle 90">
            <a:extLst>
              <a:ext uri="{FF2B5EF4-FFF2-40B4-BE49-F238E27FC236}">
                <a16:creationId xmlns:a16="http://schemas.microsoft.com/office/drawing/2014/main" id="{E7A66913-B4EA-4186-BDDD-2FED94341A9E}"/>
              </a:ext>
            </a:extLst>
          </p:cNvPr>
          <p:cNvSpPr>
            <a:spLocks noChangeArrowheads="1"/>
          </p:cNvSpPr>
          <p:nvPr/>
        </p:nvSpPr>
        <p:spPr bwMode="auto">
          <a:xfrm>
            <a:off x="6234112" y="2135369"/>
            <a:ext cx="1362075" cy="41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Departments</a:t>
            </a:r>
          </a:p>
        </p:txBody>
      </p:sp>
      <p:sp>
        <p:nvSpPr>
          <p:cNvPr id="21510" name="Oval 95">
            <a:extLst>
              <a:ext uri="{FF2B5EF4-FFF2-40B4-BE49-F238E27FC236}">
                <a16:creationId xmlns:a16="http://schemas.microsoft.com/office/drawing/2014/main" id="{CA568DCF-784F-483A-96F1-0FC6F27F9981}"/>
              </a:ext>
            </a:extLst>
          </p:cNvPr>
          <p:cNvSpPr>
            <a:spLocks noChangeArrowheads="1"/>
          </p:cNvSpPr>
          <p:nvPr/>
        </p:nvSpPr>
        <p:spPr bwMode="auto">
          <a:xfrm>
            <a:off x="1673225" y="1676582"/>
            <a:ext cx="769937"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511" name="Text Box 96">
            <a:extLst>
              <a:ext uri="{FF2B5EF4-FFF2-40B4-BE49-F238E27FC236}">
                <a16:creationId xmlns:a16="http://schemas.microsoft.com/office/drawing/2014/main" id="{A2A05129-BA9E-43D9-A87D-B6E1AB0CDD33}"/>
              </a:ext>
            </a:extLst>
          </p:cNvPr>
          <p:cNvSpPr txBox="1">
            <a:spLocks noChangeArrowheads="1"/>
          </p:cNvSpPr>
          <p:nvPr/>
        </p:nvSpPr>
        <p:spPr bwMode="auto">
          <a:xfrm>
            <a:off x="1819275" y="1694044"/>
            <a:ext cx="4778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1512" name="Line 114">
            <a:extLst>
              <a:ext uri="{FF2B5EF4-FFF2-40B4-BE49-F238E27FC236}">
                <a16:creationId xmlns:a16="http://schemas.microsoft.com/office/drawing/2014/main" id="{B0E597C9-B2F7-49FE-900C-B4993555FD7C}"/>
              </a:ext>
            </a:extLst>
          </p:cNvPr>
          <p:cNvSpPr>
            <a:spLocks noChangeShapeType="1"/>
          </p:cNvSpPr>
          <p:nvPr/>
        </p:nvSpPr>
        <p:spPr bwMode="auto">
          <a:xfrm flipH="1" flipV="1">
            <a:off x="2089150" y="2029007"/>
            <a:ext cx="76200" cy="466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14">
            <a:extLst>
              <a:ext uri="{FF2B5EF4-FFF2-40B4-BE49-F238E27FC236}">
                <a16:creationId xmlns:a16="http://schemas.microsoft.com/office/drawing/2014/main" id="{FAF6FCF1-B7D9-4861-B4BA-9079CE4FF3DD}"/>
              </a:ext>
            </a:extLst>
          </p:cNvPr>
          <p:cNvSpPr>
            <a:spLocks noChangeShapeType="1"/>
          </p:cNvSpPr>
          <p:nvPr/>
        </p:nvSpPr>
        <p:spPr bwMode="auto">
          <a:xfrm flipV="1">
            <a:off x="5511800" y="2263957"/>
            <a:ext cx="692150" cy="211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Oval 95">
            <a:extLst>
              <a:ext uri="{FF2B5EF4-FFF2-40B4-BE49-F238E27FC236}">
                <a16:creationId xmlns:a16="http://schemas.microsoft.com/office/drawing/2014/main" id="{670B18F6-3FF6-497F-B769-6C4C4BDDC855}"/>
              </a:ext>
            </a:extLst>
          </p:cNvPr>
          <p:cNvSpPr>
            <a:spLocks noChangeArrowheads="1"/>
          </p:cNvSpPr>
          <p:nvPr/>
        </p:nvSpPr>
        <p:spPr bwMode="auto">
          <a:xfrm>
            <a:off x="5870575" y="1579744"/>
            <a:ext cx="769937"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u="sng">
                <a:latin typeface="Comic Sans MS" panose="030F0702030302020204" pitchFamily="66" charset="0"/>
              </a:rPr>
              <a:t>dname</a:t>
            </a:r>
          </a:p>
        </p:txBody>
      </p:sp>
      <p:sp>
        <p:nvSpPr>
          <p:cNvPr id="21515" name="Line 114">
            <a:extLst>
              <a:ext uri="{FF2B5EF4-FFF2-40B4-BE49-F238E27FC236}">
                <a16:creationId xmlns:a16="http://schemas.microsoft.com/office/drawing/2014/main" id="{0C4BC1CE-F1CC-47C1-9E2E-459E1F5DD065}"/>
              </a:ext>
            </a:extLst>
          </p:cNvPr>
          <p:cNvSpPr>
            <a:spLocks noChangeShapeType="1"/>
          </p:cNvSpPr>
          <p:nvPr/>
        </p:nvSpPr>
        <p:spPr bwMode="auto">
          <a:xfrm flipH="1" flipV="1">
            <a:off x="6383337" y="1943282"/>
            <a:ext cx="309563"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Oval 95">
            <a:extLst>
              <a:ext uri="{FF2B5EF4-FFF2-40B4-BE49-F238E27FC236}">
                <a16:creationId xmlns:a16="http://schemas.microsoft.com/office/drawing/2014/main" id="{5CFAB6FE-A06C-4D4B-A1F9-9AA87E036BB3}"/>
              </a:ext>
            </a:extLst>
          </p:cNvPr>
          <p:cNvSpPr>
            <a:spLocks noChangeArrowheads="1"/>
          </p:cNvSpPr>
          <p:nvPr/>
        </p:nvSpPr>
        <p:spPr bwMode="auto">
          <a:xfrm>
            <a:off x="2509837" y="1828982"/>
            <a:ext cx="769938"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ename</a:t>
            </a:r>
          </a:p>
        </p:txBody>
      </p:sp>
      <p:sp>
        <p:nvSpPr>
          <p:cNvPr id="21517" name="Line 114">
            <a:extLst>
              <a:ext uri="{FF2B5EF4-FFF2-40B4-BE49-F238E27FC236}">
                <a16:creationId xmlns:a16="http://schemas.microsoft.com/office/drawing/2014/main" id="{9B5E4AA0-6C7A-41D6-A71C-FEE52AFE41D5}"/>
              </a:ext>
            </a:extLst>
          </p:cNvPr>
          <p:cNvSpPr>
            <a:spLocks noChangeShapeType="1"/>
          </p:cNvSpPr>
          <p:nvPr/>
        </p:nvSpPr>
        <p:spPr bwMode="auto">
          <a:xfrm flipV="1">
            <a:off x="2390775" y="2181407"/>
            <a:ext cx="384175" cy="293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14">
            <a:extLst>
              <a:ext uri="{FF2B5EF4-FFF2-40B4-BE49-F238E27FC236}">
                <a16:creationId xmlns:a16="http://schemas.microsoft.com/office/drawing/2014/main" id="{9B2B4567-A240-4DF7-B808-DB9B96B05351}"/>
              </a:ext>
            </a:extLst>
          </p:cNvPr>
          <p:cNvSpPr>
            <a:spLocks noChangeShapeType="1"/>
          </p:cNvSpPr>
          <p:nvPr/>
        </p:nvSpPr>
        <p:spPr bwMode="auto">
          <a:xfrm flipH="1">
            <a:off x="2940050" y="2495732"/>
            <a:ext cx="1125537" cy="227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Oval 95">
            <a:extLst>
              <a:ext uri="{FF2B5EF4-FFF2-40B4-BE49-F238E27FC236}">
                <a16:creationId xmlns:a16="http://schemas.microsoft.com/office/drawing/2014/main" id="{8FE40E36-2A42-4589-A91E-0904C46F54EC}"/>
              </a:ext>
            </a:extLst>
          </p:cNvPr>
          <p:cNvSpPr>
            <a:spLocks noChangeArrowheads="1"/>
          </p:cNvSpPr>
          <p:nvPr/>
        </p:nvSpPr>
        <p:spPr bwMode="auto">
          <a:xfrm>
            <a:off x="4267200" y="1473382"/>
            <a:ext cx="1125537" cy="355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Hour/wk</a:t>
            </a:r>
          </a:p>
        </p:txBody>
      </p:sp>
      <p:sp>
        <p:nvSpPr>
          <p:cNvPr id="19472" name="Line 114">
            <a:extLst>
              <a:ext uri="{FF2B5EF4-FFF2-40B4-BE49-F238E27FC236}">
                <a16:creationId xmlns:a16="http://schemas.microsoft.com/office/drawing/2014/main" id="{7AAB69EC-5266-4F78-9184-4D7678EE5419}"/>
              </a:ext>
            </a:extLst>
          </p:cNvPr>
          <p:cNvSpPr>
            <a:spLocks noChangeShapeType="1"/>
          </p:cNvSpPr>
          <p:nvPr/>
        </p:nvSpPr>
        <p:spPr bwMode="auto">
          <a:xfrm flipH="1" flipV="1">
            <a:off x="4714875" y="1868669"/>
            <a:ext cx="4127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BC17B4E2-96B6-4E18-954E-FF88E3AEDCCC}"/>
              </a:ext>
            </a:extLst>
          </p:cNvPr>
          <p:cNvSpPr>
            <a:spLocks noChangeArrowheads="1"/>
          </p:cNvSpPr>
          <p:nvPr/>
        </p:nvSpPr>
        <p:spPr bwMode="auto">
          <a:xfrm>
            <a:off x="457200" y="526427"/>
            <a:ext cx="79565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MS PGothic" panose="020B0600070205080204" pitchFamily="34" charset="-128"/>
              </a:defRPr>
            </a:lvl1pPr>
            <a:lvl2pPr>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lvl="1" eaLnBrk="1" hangingPunct="1">
              <a:lnSpc>
                <a:spcPct val="90000"/>
              </a:lnSpc>
              <a:defRPr/>
            </a:pPr>
            <a:r>
              <a:rPr lang="en-US" altLang="en-US" sz="1600" u="sng" dirty="0">
                <a:solidFill>
                  <a:schemeClr val="accent2"/>
                </a:solidFill>
              </a:rPr>
              <a:t>An attribute for each relationship has at most one value </a:t>
            </a:r>
            <a:r>
              <a:rPr lang="en-US" altLang="en-US" sz="1600" dirty="0"/>
              <a:t>in the ER diagram [Ramakrishnan]. </a:t>
            </a:r>
            <a:endParaRPr lang="en-US" altLang="en-US" sz="2000" strike="sngStrike" dirty="0">
              <a:solidFill>
                <a:srgbClr val="FF0000"/>
              </a:solidFill>
            </a:endParaRPr>
          </a:p>
        </p:txBody>
      </p:sp>
      <p:sp>
        <p:nvSpPr>
          <p:cNvPr id="3" name="TextBox 2">
            <a:extLst>
              <a:ext uri="{FF2B5EF4-FFF2-40B4-BE49-F238E27FC236}">
                <a16:creationId xmlns:a16="http://schemas.microsoft.com/office/drawing/2014/main" id="{7164C0F0-0B2A-4D4B-913F-74BD0B4153F2}"/>
              </a:ext>
            </a:extLst>
          </p:cNvPr>
          <p:cNvSpPr txBox="1"/>
          <p:nvPr/>
        </p:nvSpPr>
        <p:spPr>
          <a:xfrm>
            <a:off x="920750" y="3472220"/>
            <a:ext cx="7467600" cy="1754326"/>
          </a:xfrm>
          <a:prstGeom prst="rect">
            <a:avLst/>
          </a:prstGeom>
          <a:noFill/>
        </p:spPr>
        <p:txBody>
          <a:bodyPr wrap="square" rtlCol="0">
            <a:spAutoFit/>
          </a:bodyPr>
          <a:lstStyle/>
          <a:p>
            <a:r>
              <a:rPr lang="en-US" sz="1800" dirty="0"/>
              <a:t>A thin line connecting </a:t>
            </a:r>
            <a:r>
              <a:rPr lang="en-US" sz="1800" dirty="0" err="1"/>
              <a:t>Work_for</a:t>
            </a:r>
            <a:r>
              <a:rPr lang="en-US" sz="1800" dirty="0"/>
              <a:t> to Employees and Departments means no restriction on the relationships in the </a:t>
            </a:r>
            <a:r>
              <a:rPr lang="en-US" sz="1800" dirty="0" err="1"/>
              <a:t>Work_for</a:t>
            </a:r>
            <a:r>
              <a:rPr lang="en-US" sz="1800" dirty="0"/>
              <a:t> relationship set </a:t>
            </a:r>
            <a:r>
              <a:rPr lang="en-US" sz="1800" dirty="0">
                <a:solidFill>
                  <a:srgbClr val="FF0000"/>
                </a:solidFill>
              </a:rPr>
              <a:t>except that each </a:t>
            </a:r>
            <a:r>
              <a:rPr lang="en-US" sz="1800" dirty="0"/>
              <a:t>relationship needs to be unique.</a:t>
            </a:r>
          </a:p>
          <a:p>
            <a:endParaRPr lang="en-US" sz="1800" dirty="0"/>
          </a:p>
          <a:p>
            <a:r>
              <a:rPr lang="en-US" sz="1800" dirty="0"/>
              <a:t>An employee is allowed to work for multiple departments. A department is allowed to have several employees.</a:t>
            </a:r>
          </a:p>
        </p:txBody>
      </p:sp>
    </p:spTree>
    <p:extLst>
      <p:ext uri="{BB962C8B-B14F-4D97-AF65-F5344CB8AC3E}">
        <p14:creationId xmlns:p14="http://schemas.microsoft.com/office/powerpoint/2010/main" val="3065513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a:extLst>
              <a:ext uri="{FF2B5EF4-FFF2-40B4-BE49-F238E27FC236}">
                <a16:creationId xmlns:a16="http://schemas.microsoft.com/office/drawing/2014/main" id="{716923BA-9843-443A-9BC0-334E23CE0EC0}"/>
              </a:ext>
            </a:extLst>
          </p:cNvPr>
          <p:cNvSpPr txBox="1">
            <a:spLocks noChangeArrowheads="1"/>
          </p:cNvSpPr>
          <p:nvPr/>
        </p:nvSpPr>
        <p:spPr bwMode="auto">
          <a:xfrm>
            <a:off x="769144" y="421541"/>
            <a:ext cx="7453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solidFill>
                  <a:schemeClr val="accent2"/>
                </a:solidFill>
                <a:latin typeface="Comic Sans MS" panose="030F0702030302020204" pitchFamily="66" charset="0"/>
              </a:rPr>
              <a:t>****Do not underline attributes of a relationship set</a:t>
            </a:r>
          </a:p>
        </p:txBody>
      </p:sp>
      <p:sp>
        <p:nvSpPr>
          <p:cNvPr id="23555" name="Rectangle 2">
            <a:extLst>
              <a:ext uri="{FF2B5EF4-FFF2-40B4-BE49-F238E27FC236}">
                <a16:creationId xmlns:a16="http://schemas.microsoft.com/office/drawing/2014/main" id="{C16197CC-D47A-4A06-8A71-EEDE8EBC0ADC}"/>
              </a:ext>
            </a:extLst>
          </p:cNvPr>
          <p:cNvSpPr>
            <a:spLocks noChangeArrowheads="1"/>
          </p:cNvSpPr>
          <p:nvPr/>
        </p:nvSpPr>
        <p:spPr bwMode="auto">
          <a:xfrm>
            <a:off x="990600" y="995219"/>
            <a:ext cx="7696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How can we identify each relationship in a relationship set then? In other words, what makes each relationship unique?</a:t>
            </a:r>
          </a:p>
          <a:p>
            <a:pPr>
              <a:spcBef>
                <a:spcPct val="0"/>
              </a:spcBef>
              <a:buFontTx/>
              <a:buNone/>
            </a:pPr>
            <a:endParaRPr lang="en-US" altLang="en-US" sz="2400" dirty="0">
              <a:latin typeface="Comic Sans MS" panose="030F0702030302020204" pitchFamily="66" charset="0"/>
            </a:endParaRPr>
          </a:p>
          <a:p>
            <a:pPr>
              <a:spcBef>
                <a:spcPct val="0"/>
              </a:spcBef>
              <a:buFontTx/>
              <a:buNone/>
            </a:pPr>
            <a:r>
              <a:rPr lang="en-US" altLang="en-US" sz="2400" dirty="0">
                <a:solidFill>
                  <a:srgbClr val="FF0000"/>
                </a:solidFill>
                <a:latin typeface="Comic Sans MS" panose="030F0702030302020204" pitchFamily="66" charset="0"/>
              </a:rPr>
              <a:t>****Via the keys of the entities participating in the relationship just like in real life.</a:t>
            </a:r>
          </a:p>
          <a:p>
            <a:pPr>
              <a:spcBef>
                <a:spcPct val="0"/>
              </a:spcBef>
              <a:buFontTx/>
              <a:buNone/>
            </a:pPr>
            <a:endParaRPr lang="en-US" altLang="en-US" sz="24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To identify the </a:t>
            </a:r>
            <a:r>
              <a:rPr lang="en-US" altLang="en-US" sz="1800" dirty="0" err="1">
                <a:latin typeface="Comic Sans MS" panose="030F0702030302020204" pitchFamily="66" charset="0"/>
              </a:rPr>
              <a:t>work_for</a:t>
            </a:r>
            <a:r>
              <a:rPr lang="en-US" altLang="en-US" sz="1800" dirty="0">
                <a:latin typeface="Comic Sans MS" panose="030F0702030302020204" pitchFamily="66" charset="0"/>
              </a:rPr>
              <a:t> relationship between </a:t>
            </a:r>
            <a:r>
              <a:rPr lang="en-US" altLang="en-US" sz="1800" dirty="0" err="1">
                <a:latin typeface="Comic Sans MS" panose="030F0702030302020204" pitchFamily="66" charset="0"/>
              </a:rPr>
              <a:t>Attishoo</a:t>
            </a:r>
            <a:r>
              <a:rPr lang="en-US" altLang="en-US" sz="1800" dirty="0">
                <a:latin typeface="Comic Sans MS" panose="030F0702030302020204" pitchFamily="66" charset="0"/>
              </a:rPr>
              <a:t> and the department he works for, we use his SSN and </a:t>
            </a:r>
            <a:r>
              <a:rPr lang="en-US" altLang="en-US" sz="1800" dirty="0" err="1">
                <a:latin typeface="Comic Sans MS" panose="030F0702030302020204" pitchFamily="66" charset="0"/>
              </a:rPr>
              <a:t>dname</a:t>
            </a:r>
            <a:r>
              <a:rPr lang="en-US" altLang="en-US" sz="1800" dirty="0">
                <a:latin typeface="Comic Sans MS" panose="030F0702030302020204" pitchFamily="66" charset="0"/>
              </a:rPr>
              <a:t>.</a:t>
            </a:r>
          </a:p>
        </p:txBody>
      </p:sp>
      <p:sp>
        <p:nvSpPr>
          <p:cNvPr id="23556" name="AutoShape 151">
            <a:extLst>
              <a:ext uri="{FF2B5EF4-FFF2-40B4-BE49-F238E27FC236}">
                <a16:creationId xmlns:a16="http://schemas.microsoft.com/office/drawing/2014/main" id="{A154DCC9-D546-4AC0-B872-F23F51913999}"/>
              </a:ext>
            </a:extLst>
          </p:cNvPr>
          <p:cNvSpPr>
            <a:spLocks noChangeArrowheads="1"/>
          </p:cNvSpPr>
          <p:nvPr/>
        </p:nvSpPr>
        <p:spPr bwMode="auto">
          <a:xfrm>
            <a:off x="3989387" y="4872037"/>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Work_for</a:t>
            </a:r>
          </a:p>
        </p:txBody>
      </p:sp>
      <p:sp>
        <p:nvSpPr>
          <p:cNvPr id="23557" name="Rectangle 90">
            <a:extLst>
              <a:ext uri="{FF2B5EF4-FFF2-40B4-BE49-F238E27FC236}">
                <a16:creationId xmlns:a16="http://schemas.microsoft.com/office/drawing/2014/main" id="{3E53E191-3364-4D25-B500-696C947BD17B}"/>
              </a:ext>
            </a:extLst>
          </p:cNvPr>
          <p:cNvSpPr>
            <a:spLocks noChangeArrowheads="1"/>
          </p:cNvSpPr>
          <p:nvPr/>
        </p:nvSpPr>
        <p:spPr bwMode="auto">
          <a:xfrm>
            <a:off x="1816100" y="4864100"/>
            <a:ext cx="1060450" cy="411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Employees</a:t>
            </a:r>
          </a:p>
        </p:txBody>
      </p:sp>
      <p:sp>
        <p:nvSpPr>
          <p:cNvPr id="23558" name="Rectangle 90">
            <a:extLst>
              <a:ext uri="{FF2B5EF4-FFF2-40B4-BE49-F238E27FC236}">
                <a16:creationId xmlns:a16="http://schemas.microsoft.com/office/drawing/2014/main" id="{B1E5F67A-3934-49C1-9F44-0E7593B25B2D}"/>
              </a:ext>
            </a:extLst>
          </p:cNvPr>
          <p:cNvSpPr>
            <a:spLocks noChangeArrowheads="1"/>
          </p:cNvSpPr>
          <p:nvPr/>
        </p:nvSpPr>
        <p:spPr bwMode="auto">
          <a:xfrm>
            <a:off x="6157912" y="4852987"/>
            <a:ext cx="1362075" cy="41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Departments</a:t>
            </a:r>
          </a:p>
        </p:txBody>
      </p:sp>
      <p:sp>
        <p:nvSpPr>
          <p:cNvPr id="23559" name="Oval 95">
            <a:extLst>
              <a:ext uri="{FF2B5EF4-FFF2-40B4-BE49-F238E27FC236}">
                <a16:creationId xmlns:a16="http://schemas.microsoft.com/office/drawing/2014/main" id="{5F36A0A4-80DD-492C-97A5-CB4EFE585BAD}"/>
              </a:ext>
            </a:extLst>
          </p:cNvPr>
          <p:cNvSpPr>
            <a:spLocks noChangeArrowheads="1"/>
          </p:cNvSpPr>
          <p:nvPr/>
        </p:nvSpPr>
        <p:spPr bwMode="auto">
          <a:xfrm>
            <a:off x="1625600" y="4044950"/>
            <a:ext cx="771525"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560" name="Text Box 96">
            <a:extLst>
              <a:ext uri="{FF2B5EF4-FFF2-40B4-BE49-F238E27FC236}">
                <a16:creationId xmlns:a16="http://schemas.microsoft.com/office/drawing/2014/main" id="{E49BEAB2-78FE-45C8-8770-470BC491FCBC}"/>
              </a:ext>
            </a:extLst>
          </p:cNvPr>
          <p:cNvSpPr txBox="1">
            <a:spLocks noChangeArrowheads="1"/>
          </p:cNvSpPr>
          <p:nvPr/>
        </p:nvSpPr>
        <p:spPr bwMode="auto">
          <a:xfrm>
            <a:off x="1771650" y="4062412"/>
            <a:ext cx="479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3561" name="Line 114">
            <a:extLst>
              <a:ext uri="{FF2B5EF4-FFF2-40B4-BE49-F238E27FC236}">
                <a16:creationId xmlns:a16="http://schemas.microsoft.com/office/drawing/2014/main" id="{4313A6D1-FAC5-425F-B6D2-C759469E0A89}"/>
              </a:ext>
            </a:extLst>
          </p:cNvPr>
          <p:cNvSpPr>
            <a:spLocks noChangeShapeType="1"/>
          </p:cNvSpPr>
          <p:nvPr/>
        </p:nvSpPr>
        <p:spPr bwMode="auto">
          <a:xfrm flipH="1" flipV="1">
            <a:off x="2041525" y="4397375"/>
            <a:ext cx="76200" cy="466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14">
            <a:extLst>
              <a:ext uri="{FF2B5EF4-FFF2-40B4-BE49-F238E27FC236}">
                <a16:creationId xmlns:a16="http://schemas.microsoft.com/office/drawing/2014/main" id="{6D0A7882-8E11-45DF-913A-B133D2A746F9}"/>
              </a:ext>
            </a:extLst>
          </p:cNvPr>
          <p:cNvSpPr>
            <a:spLocks noChangeShapeType="1"/>
          </p:cNvSpPr>
          <p:nvPr/>
        </p:nvSpPr>
        <p:spPr bwMode="auto">
          <a:xfrm flipV="1">
            <a:off x="5435600" y="4981575"/>
            <a:ext cx="692150" cy="211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Oval 95">
            <a:extLst>
              <a:ext uri="{FF2B5EF4-FFF2-40B4-BE49-F238E27FC236}">
                <a16:creationId xmlns:a16="http://schemas.microsoft.com/office/drawing/2014/main" id="{94E5F0FF-D7AE-49DC-9CA5-D461C477629D}"/>
              </a:ext>
            </a:extLst>
          </p:cNvPr>
          <p:cNvSpPr>
            <a:spLocks noChangeArrowheads="1"/>
          </p:cNvSpPr>
          <p:nvPr/>
        </p:nvSpPr>
        <p:spPr bwMode="auto">
          <a:xfrm>
            <a:off x="5794375" y="4297362"/>
            <a:ext cx="769937"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u="sng">
                <a:latin typeface="Comic Sans MS" panose="030F0702030302020204" pitchFamily="66" charset="0"/>
              </a:rPr>
              <a:t>dname</a:t>
            </a:r>
          </a:p>
        </p:txBody>
      </p:sp>
      <p:sp>
        <p:nvSpPr>
          <p:cNvPr id="23564" name="Line 114">
            <a:extLst>
              <a:ext uri="{FF2B5EF4-FFF2-40B4-BE49-F238E27FC236}">
                <a16:creationId xmlns:a16="http://schemas.microsoft.com/office/drawing/2014/main" id="{B79DE276-F4B0-4C74-80C1-6BE4F06D7E9B}"/>
              </a:ext>
            </a:extLst>
          </p:cNvPr>
          <p:cNvSpPr>
            <a:spLocks noChangeShapeType="1"/>
          </p:cNvSpPr>
          <p:nvPr/>
        </p:nvSpPr>
        <p:spPr bwMode="auto">
          <a:xfrm flipH="1" flipV="1">
            <a:off x="6307137" y="4660900"/>
            <a:ext cx="309563"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Oval 95">
            <a:extLst>
              <a:ext uri="{FF2B5EF4-FFF2-40B4-BE49-F238E27FC236}">
                <a16:creationId xmlns:a16="http://schemas.microsoft.com/office/drawing/2014/main" id="{14C0F7D6-D4C0-4255-9DE9-432EA84A3AD3}"/>
              </a:ext>
            </a:extLst>
          </p:cNvPr>
          <p:cNvSpPr>
            <a:spLocks noChangeArrowheads="1"/>
          </p:cNvSpPr>
          <p:nvPr/>
        </p:nvSpPr>
        <p:spPr bwMode="auto">
          <a:xfrm>
            <a:off x="2463800" y="4197350"/>
            <a:ext cx="768350"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ename</a:t>
            </a:r>
          </a:p>
        </p:txBody>
      </p:sp>
      <p:sp>
        <p:nvSpPr>
          <p:cNvPr id="23566" name="Line 114">
            <a:extLst>
              <a:ext uri="{FF2B5EF4-FFF2-40B4-BE49-F238E27FC236}">
                <a16:creationId xmlns:a16="http://schemas.microsoft.com/office/drawing/2014/main" id="{4B3159F6-A94C-4E91-B4AE-A4BD4867DABB}"/>
              </a:ext>
            </a:extLst>
          </p:cNvPr>
          <p:cNvSpPr>
            <a:spLocks noChangeShapeType="1"/>
          </p:cNvSpPr>
          <p:nvPr/>
        </p:nvSpPr>
        <p:spPr bwMode="auto">
          <a:xfrm flipV="1">
            <a:off x="2343150" y="4549775"/>
            <a:ext cx="384175" cy="293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14">
            <a:extLst>
              <a:ext uri="{FF2B5EF4-FFF2-40B4-BE49-F238E27FC236}">
                <a16:creationId xmlns:a16="http://schemas.microsoft.com/office/drawing/2014/main" id="{1059C3C9-2740-4A3D-B7E3-1D47F44432EC}"/>
              </a:ext>
            </a:extLst>
          </p:cNvPr>
          <p:cNvSpPr>
            <a:spLocks noChangeShapeType="1"/>
          </p:cNvSpPr>
          <p:nvPr/>
        </p:nvSpPr>
        <p:spPr bwMode="auto">
          <a:xfrm flipH="1" flipV="1">
            <a:off x="2908300" y="5049837"/>
            <a:ext cx="1081087" cy="163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Oval 95">
            <a:extLst>
              <a:ext uri="{FF2B5EF4-FFF2-40B4-BE49-F238E27FC236}">
                <a16:creationId xmlns:a16="http://schemas.microsoft.com/office/drawing/2014/main" id="{906804CB-5870-406B-B602-F7B2627337C9}"/>
              </a:ext>
            </a:extLst>
          </p:cNvPr>
          <p:cNvSpPr>
            <a:spLocks noChangeArrowheads="1"/>
          </p:cNvSpPr>
          <p:nvPr/>
        </p:nvSpPr>
        <p:spPr bwMode="auto">
          <a:xfrm>
            <a:off x="4191000" y="4191000"/>
            <a:ext cx="1125537" cy="355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Hour/wk</a:t>
            </a:r>
          </a:p>
        </p:txBody>
      </p:sp>
      <p:sp>
        <p:nvSpPr>
          <p:cNvPr id="23569" name="Line 114">
            <a:extLst>
              <a:ext uri="{FF2B5EF4-FFF2-40B4-BE49-F238E27FC236}">
                <a16:creationId xmlns:a16="http://schemas.microsoft.com/office/drawing/2014/main" id="{50591AA3-A333-4D17-B7A7-242881540196}"/>
              </a:ext>
            </a:extLst>
          </p:cNvPr>
          <p:cNvSpPr>
            <a:spLocks noChangeShapeType="1"/>
          </p:cNvSpPr>
          <p:nvPr/>
        </p:nvSpPr>
        <p:spPr bwMode="auto">
          <a:xfrm flipH="1" flipV="1">
            <a:off x="4638675" y="4586287"/>
            <a:ext cx="4127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85D951-15A2-46A5-BE99-385ABE727C3C}"/>
              </a:ext>
            </a:extLst>
          </p:cNvPr>
          <p:cNvSpPr>
            <a:spLocks noChangeArrowheads="1"/>
          </p:cNvSpPr>
          <p:nvPr/>
        </p:nvSpPr>
        <p:spPr bwMode="auto">
          <a:xfrm>
            <a:off x="6858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3600">
                <a:solidFill>
                  <a:srgbClr val="CC0066"/>
                </a:solidFill>
                <a:latin typeface="Comic Sans MS" panose="030F0702030302020204" pitchFamily="66" charset="0"/>
              </a:rPr>
              <a:t>N-Way Relationship sets</a:t>
            </a:r>
          </a:p>
        </p:txBody>
      </p:sp>
      <p:sp>
        <p:nvSpPr>
          <p:cNvPr id="24579" name="Freeform 9">
            <a:extLst>
              <a:ext uri="{FF2B5EF4-FFF2-40B4-BE49-F238E27FC236}">
                <a16:creationId xmlns:a16="http://schemas.microsoft.com/office/drawing/2014/main" id="{C050C2D3-9272-4649-BB0A-6AB1EDA4A845}"/>
              </a:ext>
            </a:extLst>
          </p:cNvPr>
          <p:cNvSpPr>
            <a:spLocks/>
          </p:cNvSpPr>
          <p:nvPr/>
        </p:nvSpPr>
        <p:spPr bwMode="auto">
          <a:xfrm>
            <a:off x="1524000" y="2209800"/>
            <a:ext cx="1670050" cy="544513"/>
          </a:xfrm>
          <a:custGeom>
            <a:avLst/>
            <a:gdLst>
              <a:gd name="T0" fmla="*/ 2147483646 w 789"/>
              <a:gd name="T1" fmla="*/ 2147483646 h 343"/>
              <a:gd name="T2" fmla="*/ 2147483646 w 789"/>
              <a:gd name="T3" fmla="*/ 0 h 343"/>
              <a:gd name="T4" fmla="*/ 0 w 789"/>
              <a:gd name="T5" fmla="*/ 0 h 343"/>
              <a:gd name="T6" fmla="*/ 0 w 789"/>
              <a:gd name="T7" fmla="*/ 2147483646 h 343"/>
              <a:gd name="T8" fmla="*/ 2147483646 w 789"/>
              <a:gd name="T9" fmla="*/ 2147483646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Suppliers</a:t>
            </a:r>
          </a:p>
        </p:txBody>
      </p:sp>
      <p:sp>
        <p:nvSpPr>
          <p:cNvPr id="24580" name="Freeform 9">
            <a:extLst>
              <a:ext uri="{FF2B5EF4-FFF2-40B4-BE49-F238E27FC236}">
                <a16:creationId xmlns:a16="http://schemas.microsoft.com/office/drawing/2014/main" id="{0FC0B941-20BC-4A3F-A6F5-12450780CBCC}"/>
              </a:ext>
            </a:extLst>
          </p:cNvPr>
          <p:cNvSpPr>
            <a:spLocks/>
          </p:cNvSpPr>
          <p:nvPr/>
        </p:nvSpPr>
        <p:spPr bwMode="auto">
          <a:xfrm>
            <a:off x="5170488" y="2209800"/>
            <a:ext cx="1252537" cy="544513"/>
          </a:xfrm>
          <a:custGeom>
            <a:avLst/>
            <a:gdLst>
              <a:gd name="T0" fmla="*/ 2147483646 w 789"/>
              <a:gd name="T1" fmla="*/ 2147483646 h 343"/>
              <a:gd name="T2" fmla="*/ 2147483646 w 789"/>
              <a:gd name="T3" fmla="*/ 0 h 343"/>
              <a:gd name="T4" fmla="*/ 0 w 789"/>
              <a:gd name="T5" fmla="*/ 0 h 343"/>
              <a:gd name="T6" fmla="*/ 0 w 789"/>
              <a:gd name="T7" fmla="*/ 2147483646 h 343"/>
              <a:gd name="T8" fmla="*/ 2147483646 w 789"/>
              <a:gd name="T9" fmla="*/ 2147483646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Parts</a:t>
            </a:r>
          </a:p>
        </p:txBody>
      </p:sp>
      <p:sp>
        <p:nvSpPr>
          <p:cNvPr id="24581" name="Freeform 9">
            <a:extLst>
              <a:ext uri="{FF2B5EF4-FFF2-40B4-BE49-F238E27FC236}">
                <a16:creationId xmlns:a16="http://schemas.microsoft.com/office/drawing/2014/main" id="{758B8149-EEB4-43A0-9328-5FB1B1280C01}"/>
              </a:ext>
            </a:extLst>
          </p:cNvPr>
          <p:cNvSpPr>
            <a:spLocks/>
          </p:cNvSpPr>
          <p:nvPr/>
        </p:nvSpPr>
        <p:spPr bwMode="auto">
          <a:xfrm>
            <a:off x="3548063" y="3433763"/>
            <a:ext cx="1557337" cy="544512"/>
          </a:xfrm>
          <a:custGeom>
            <a:avLst/>
            <a:gdLst>
              <a:gd name="T0" fmla="*/ 2147483646 w 789"/>
              <a:gd name="T1" fmla="*/ 2147483646 h 343"/>
              <a:gd name="T2" fmla="*/ 2147483646 w 789"/>
              <a:gd name="T3" fmla="*/ 0 h 343"/>
              <a:gd name="T4" fmla="*/ 0 w 789"/>
              <a:gd name="T5" fmla="*/ 0 h 343"/>
              <a:gd name="T6" fmla="*/ 0 w 789"/>
              <a:gd name="T7" fmla="*/ 2147483646 h 343"/>
              <a:gd name="T8" fmla="*/ 2147483646 w 789"/>
              <a:gd name="T9" fmla="*/ 2147483646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Projects</a:t>
            </a:r>
          </a:p>
        </p:txBody>
      </p:sp>
      <p:grpSp>
        <p:nvGrpSpPr>
          <p:cNvPr id="24582" name="Group 92">
            <a:extLst>
              <a:ext uri="{FF2B5EF4-FFF2-40B4-BE49-F238E27FC236}">
                <a16:creationId xmlns:a16="http://schemas.microsoft.com/office/drawing/2014/main" id="{459BFC36-87FD-438A-AEAA-DB525E9EDF7C}"/>
              </a:ext>
            </a:extLst>
          </p:cNvPr>
          <p:cNvGrpSpPr>
            <a:grpSpLocks/>
          </p:cNvGrpSpPr>
          <p:nvPr/>
        </p:nvGrpSpPr>
        <p:grpSpPr bwMode="auto">
          <a:xfrm>
            <a:off x="3681413" y="2152650"/>
            <a:ext cx="1003300" cy="617538"/>
            <a:chOff x="3138" y="-1352"/>
            <a:chExt cx="769" cy="580"/>
          </a:xfrm>
        </p:grpSpPr>
        <p:sp>
          <p:nvSpPr>
            <p:cNvPr id="24601" name="Rectangle 93">
              <a:extLst>
                <a:ext uri="{FF2B5EF4-FFF2-40B4-BE49-F238E27FC236}">
                  <a16:creationId xmlns:a16="http://schemas.microsoft.com/office/drawing/2014/main" id="{A55A4650-E334-42B9-BF40-342B121A8BA5}"/>
                </a:ext>
              </a:extLst>
            </p:cNvPr>
            <p:cNvSpPr>
              <a:spLocks noChangeArrowheads="1"/>
            </p:cNvSpPr>
            <p:nvPr/>
          </p:nvSpPr>
          <p:spPr bwMode="auto">
            <a:xfrm>
              <a:off x="3261" y="-1201"/>
              <a:ext cx="64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supply</a:t>
              </a:r>
            </a:p>
          </p:txBody>
        </p:sp>
        <p:sp>
          <p:nvSpPr>
            <p:cNvPr id="24602" name="Freeform 94">
              <a:extLst>
                <a:ext uri="{FF2B5EF4-FFF2-40B4-BE49-F238E27FC236}">
                  <a16:creationId xmlns:a16="http://schemas.microsoft.com/office/drawing/2014/main" id="{B083CD7B-87EF-4312-A908-5106BE33218A}"/>
                </a:ext>
              </a:extLst>
            </p:cNvPr>
            <p:cNvSpPr>
              <a:spLocks/>
            </p:cNvSpPr>
            <p:nvPr/>
          </p:nvSpPr>
          <p:spPr bwMode="auto">
            <a:xfrm>
              <a:off x="3138" y="-1352"/>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3" name="Line 111">
            <a:extLst>
              <a:ext uri="{FF2B5EF4-FFF2-40B4-BE49-F238E27FC236}">
                <a16:creationId xmlns:a16="http://schemas.microsoft.com/office/drawing/2014/main" id="{D38ABBE9-F511-41E9-9DFB-833CAB2D62FD}"/>
              </a:ext>
            </a:extLst>
          </p:cNvPr>
          <p:cNvSpPr>
            <a:spLocks noChangeShapeType="1"/>
          </p:cNvSpPr>
          <p:nvPr/>
        </p:nvSpPr>
        <p:spPr bwMode="auto">
          <a:xfrm>
            <a:off x="3194050" y="2438400"/>
            <a:ext cx="487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111">
            <a:extLst>
              <a:ext uri="{FF2B5EF4-FFF2-40B4-BE49-F238E27FC236}">
                <a16:creationId xmlns:a16="http://schemas.microsoft.com/office/drawing/2014/main" id="{C64C1ED4-8DC1-43CA-82BA-6A8D30987022}"/>
              </a:ext>
            </a:extLst>
          </p:cNvPr>
          <p:cNvSpPr>
            <a:spLocks noChangeShapeType="1"/>
          </p:cNvSpPr>
          <p:nvPr/>
        </p:nvSpPr>
        <p:spPr bwMode="auto">
          <a:xfrm>
            <a:off x="4694238" y="2438400"/>
            <a:ext cx="487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111">
            <a:extLst>
              <a:ext uri="{FF2B5EF4-FFF2-40B4-BE49-F238E27FC236}">
                <a16:creationId xmlns:a16="http://schemas.microsoft.com/office/drawing/2014/main" id="{497678A6-04F3-46E6-AE4F-9008F22FAA0F}"/>
              </a:ext>
            </a:extLst>
          </p:cNvPr>
          <p:cNvSpPr>
            <a:spLocks noChangeShapeType="1"/>
          </p:cNvSpPr>
          <p:nvPr/>
        </p:nvSpPr>
        <p:spPr bwMode="auto">
          <a:xfrm>
            <a:off x="4191000" y="2770188"/>
            <a:ext cx="152400" cy="663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Freeform 10">
            <a:extLst>
              <a:ext uri="{FF2B5EF4-FFF2-40B4-BE49-F238E27FC236}">
                <a16:creationId xmlns:a16="http://schemas.microsoft.com/office/drawing/2014/main" id="{9951C9E9-D1D5-4C64-86FF-3E6EB37A46A1}"/>
              </a:ext>
            </a:extLst>
          </p:cNvPr>
          <p:cNvSpPr>
            <a:spLocks/>
          </p:cNvSpPr>
          <p:nvPr/>
        </p:nvSpPr>
        <p:spPr bwMode="auto">
          <a:xfrm>
            <a:off x="4786313" y="1506538"/>
            <a:ext cx="1047750" cy="528637"/>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u="sng">
                <a:latin typeface="Comic Sans MS" panose="030F0702030302020204" pitchFamily="66" charset="0"/>
              </a:rPr>
              <a:t>PID</a:t>
            </a:r>
          </a:p>
        </p:txBody>
      </p:sp>
      <p:sp>
        <p:nvSpPr>
          <p:cNvPr id="24587" name="Freeform 10">
            <a:extLst>
              <a:ext uri="{FF2B5EF4-FFF2-40B4-BE49-F238E27FC236}">
                <a16:creationId xmlns:a16="http://schemas.microsoft.com/office/drawing/2014/main" id="{CDD6FBB7-FD8A-4B87-8F66-7B8E039D23ED}"/>
              </a:ext>
            </a:extLst>
          </p:cNvPr>
          <p:cNvSpPr>
            <a:spLocks/>
          </p:cNvSpPr>
          <p:nvPr/>
        </p:nvSpPr>
        <p:spPr bwMode="auto">
          <a:xfrm>
            <a:off x="1519238" y="1471613"/>
            <a:ext cx="1047750" cy="528637"/>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u="sng">
                <a:latin typeface="Comic Sans MS" panose="030F0702030302020204" pitchFamily="66" charset="0"/>
              </a:rPr>
              <a:t>SID</a:t>
            </a:r>
          </a:p>
        </p:txBody>
      </p:sp>
      <p:sp>
        <p:nvSpPr>
          <p:cNvPr id="24588" name="Freeform 10">
            <a:extLst>
              <a:ext uri="{FF2B5EF4-FFF2-40B4-BE49-F238E27FC236}">
                <a16:creationId xmlns:a16="http://schemas.microsoft.com/office/drawing/2014/main" id="{A85C139F-F662-43CB-9A42-FD7E7FFE18FD}"/>
              </a:ext>
            </a:extLst>
          </p:cNvPr>
          <p:cNvSpPr>
            <a:spLocks/>
          </p:cNvSpPr>
          <p:nvPr/>
        </p:nvSpPr>
        <p:spPr bwMode="auto">
          <a:xfrm>
            <a:off x="3738563" y="4170363"/>
            <a:ext cx="1047750" cy="528637"/>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u="sng">
                <a:latin typeface="Comic Sans MS" panose="030F0702030302020204" pitchFamily="66" charset="0"/>
              </a:rPr>
              <a:t>JID</a:t>
            </a:r>
          </a:p>
        </p:txBody>
      </p:sp>
      <p:sp>
        <p:nvSpPr>
          <p:cNvPr id="24589" name="Line 22">
            <a:extLst>
              <a:ext uri="{FF2B5EF4-FFF2-40B4-BE49-F238E27FC236}">
                <a16:creationId xmlns:a16="http://schemas.microsoft.com/office/drawing/2014/main" id="{2C75FA4C-1372-4839-AE46-5B30FFBFA913}"/>
              </a:ext>
            </a:extLst>
          </p:cNvPr>
          <p:cNvSpPr>
            <a:spLocks noChangeShapeType="1"/>
          </p:cNvSpPr>
          <p:nvPr/>
        </p:nvSpPr>
        <p:spPr bwMode="auto">
          <a:xfrm>
            <a:off x="2057400" y="2000250"/>
            <a:ext cx="304800" cy="2095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22">
            <a:extLst>
              <a:ext uri="{FF2B5EF4-FFF2-40B4-BE49-F238E27FC236}">
                <a16:creationId xmlns:a16="http://schemas.microsoft.com/office/drawing/2014/main" id="{50821FA3-18F2-4B18-964E-CA265748D755}"/>
              </a:ext>
            </a:extLst>
          </p:cNvPr>
          <p:cNvSpPr>
            <a:spLocks noChangeShapeType="1"/>
          </p:cNvSpPr>
          <p:nvPr/>
        </p:nvSpPr>
        <p:spPr bwMode="auto">
          <a:xfrm>
            <a:off x="5181600" y="2017713"/>
            <a:ext cx="755650" cy="1920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22">
            <a:extLst>
              <a:ext uri="{FF2B5EF4-FFF2-40B4-BE49-F238E27FC236}">
                <a16:creationId xmlns:a16="http://schemas.microsoft.com/office/drawing/2014/main" id="{31EDFFE5-7CDD-47EC-B0AD-97B252236EB9}"/>
              </a:ext>
            </a:extLst>
          </p:cNvPr>
          <p:cNvSpPr>
            <a:spLocks noChangeShapeType="1"/>
          </p:cNvSpPr>
          <p:nvPr/>
        </p:nvSpPr>
        <p:spPr bwMode="auto">
          <a:xfrm flipH="1">
            <a:off x="4343400" y="3978275"/>
            <a:ext cx="71438" cy="1920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TextBox 20">
            <a:extLst>
              <a:ext uri="{FF2B5EF4-FFF2-40B4-BE49-F238E27FC236}">
                <a16:creationId xmlns:a16="http://schemas.microsoft.com/office/drawing/2014/main" id="{91BC88DD-00E8-4EB1-B19F-D86837CF396E}"/>
              </a:ext>
            </a:extLst>
          </p:cNvPr>
          <p:cNvSpPr txBox="1">
            <a:spLocks noChangeArrowheads="1"/>
          </p:cNvSpPr>
          <p:nvPr/>
        </p:nvSpPr>
        <p:spPr bwMode="auto">
          <a:xfrm>
            <a:off x="809625" y="5849938"/>
            <a:ext cx="497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Supply is a 3-way relationship set</a:t>
            </a:r>
          </a:p>
        </p:txBody>
      </p:sp>
      <p:sp>
        <p:nvSpPr>
          <p:cNvPr id="24593" name="TextBox 21">
            <a:extLst>
              <a:ext uri="{FF2B5EF4-FFF2-40B4-BE49-F238E27FC236}">
                <a16:creationId xmlns:a16="http://schemas.microsoft.com/office/drawing/2014/main" id="{7966C660-2EAF-4D7F-8C6A-5EC18C3FBB36}"/>
              </a:ext>
            </a:extLst>
          </p:cNvPr>
          <p:cNvSpPr txBox="1">
            <a:spLocks noChangeArrowheads="1"/>
          </p:cNvSpPr>
          <p:nvPr/>
        </p:nvSpPr>
        <p:spPr bwMode="auto">
          <a:xfrm>
            <a:off x="6172200" y="3886200"/>
            <a:ext cx="89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N&gt;=2</a:t>
            </a:r>
          </a:p>
        </p:txBody>
      </p:sp>
      <p:sp>
        <p:nvSpPr>
          <p:cNvPr id="24594" name="TextBox 22">
            <a:extLst>
              <a:ext uri="{FF2B5EF4-FFF2-40B4-BE49-F238E27FC236}">
                <a16:creationId xmlns:a16="http://schemas.microsoft.com/office/drawing/2014/main" id="{94584C91-A8A2-4EC9-9D35-76CABE2DA232}"/>
              </a:ext>
            </a:extLst>
          </p:cNvPr>
          <p:cNvSpPr txBox="1">
            <a:spLocks noChangeArrowheads="1"/>
          </p:cNvSpPr>
          <p:nvPr/>
        </p:nvSpPr>
        <p:spPr bwMode="auto">
          <a:xfrm>
            <a:off x="5797550" y="4697413"/>
            <a:ext cx="31940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Each supply relationship is uniquely identified by sid, pid, and jid.</a:t>
            </a:r>
          </a:p>
        </p:txBody>
      </p:sp>
      <p:sp>
        <p:nvSpPr>
          <p:cNvPr id="24595" name="Freeform 10">
            <a:extLst>
              <a:ext uri="{FF2B5EF4-FFF2-40B4-BE49-F238E27FC236}">
                <a16:creationId xmlns:a16="http://schemas.microsoft.com/office/drawing/2014/main" id="{B67B37C9-7388-471E-A7E8-A1FBAF2BCF84}"/>
              </a:ext>
            </a:extLst>
          </p:cNvPr>
          <p:cNvSpPr>
            <a:spLocks/>
          </p:cNvSpPr>
          <p:nvPr/>
        </p:nvSpPr>
        <p:spPr bwMode="auto">
          <a:xfrm>
            <a:off x="6172200" y="1392238"/>
            <a:ext cx="1452563" cy="625475"/>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PNAME</a:t>
            </a:r>
          </a:p>
        </p:txBody>
      </p:sp>
      <p:sp>
        <p:nvSpPr>
          <p:cNvPr id="24596" name="Line 22">
            <a:extLst>
              <a:ext uri="{FF2B5EF4-FFF2-40B4-BE49-F238E27FC236}">
                <a16:creationId xmlns:a16="http://schemas.microsoft.com/office/drawing/2014/main" id="{371D5824-7D6E-4B94-AA56-62730AE6AF09}"/>
              </a:ext>
            </a:extLst>
          </p:cNvPr>
          <p:cNvSpPr>
            <a:spLocks noChangeShapeType="1"/>
          </p:cNvSpPr>
          <p:nvPr/>
        </p:nvSpPr>
        <p:spPr bwMode="auto">
          <a:xfrm flipH="1">
            <a:off x="6089650" y="2017713"/>
            <a:ext cx="755650" cy="1920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Freeform 10">
            <a:extLst>
              <a:ext uri="{FF2B5EF4-FFF2-40B4-BE49-F238E27FC236}">
                <a16:creationId xmlns:a16="http://schemas.microsoft.com/office/drawing/2014/main" id="{CC214491-A4F2-40BD-9A6F-E3D93EC26B94}"/>
              </a:ext>
            </a:extLst>
          </p:cNvPr>
          <p:cNvSpPr>
            <a:spLocks/>
          </p:cNvSpPr>
          <p:nvPr/>
        </p:nvSpPr>
        <p:spPr bwMode="auto">
          <a:xfrm>
            <a:off x="2801938" y="1439863"/>
            <a:ext cx="1452562" cy="625475"/>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SNAME</a:t>
            </a:r>
          </a:p>
        </p:txBody>
      </p:sp>
      <p:sp>
        <p:nvSpPr>
          <p:cNvPr id="24598" name="Line 22">
            <a:extLst>
              <a:ext uri="{FF2B5EF4-FFF2-40B4-BE49-F238E27FC236}">
                <a16:creationId xmlns:a16="http://schemas.microsoft.com/office/drawing/2014/main" id="{1D577B4F-DDF6-405B-B036-B295A3C57D73}"/>
              </a:ext>
            </a:extLst>
          </p:cNvPr>
          <p:cNvSpPr>
            <a:spLocks noChangeShapeType="1"/>
          </p:cNvSpPr>
          <p:nvPr/>
        </p:nvSpPr>
        <p:spPr bwMode="auto">
          <a:xfrm flipH="1">
            <a:off x="2443163" y="2046288"/>
            <a:ext cx="755650" cy="1920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Freeform 10">
            <a:extLst>
              <a:ext uri="{FF2B5EF4-FFF2-40B4-BE49-F238E27FC236}">
                <a16:creationId xmlns:a16="http://schemas.microsoft.com/office/drawing/2014/main" id="{FFFB5302-51BC-409D-9F21-447480951443}"/>
              </a:ext>
            </a:extLst>
          </p:cNvPr>
          <p:cNvSpPr>
            <a:spLocks/>
          </p:cNvSpPr>
          <p:nvPr/>
        </p:nvSpPr>
        <p:spPr bwMode="auto">
          <a:xfrm>
            <a:off x="1889125" y="3932238"/>
            <a:ext cx="1452563" cy="627062"/>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JNAME</a:t>
            </a:r>
          </a:p>
        </p:txBody>
      </p:sp>
      <p:sp>
        <p:nvSpPr>
          <p:cNvPr id="24600" name="Line 22">
            <a:extLst>
              <a:ext uri="{FF2B5EF4-FFF2-40B4-BE49-F238E27FC236}">
                <a16:creationId xmlns:a16="http://schemas.microsoft.com/office/drawing/2014/main" id="{85441D84-913F-44F6-B118-EAE1C9712593}"/>
              </a:ext>
            </a:extLst>
          </p:cNvPr>
          <p:cNvSpPr>
            <a:spLocks noChangeShapeType="1"/>
          </p:cNvSpPr>
          <p:nvPr/>
        </p:nvSpPr>
        <p:spPr bwMode="auto">
          <a:xfrm flipH="1">
            <a:off x="2773363" y="3729038"/>
            <a:ext cx="755650" cy="1920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a:extLst>
              <a:ext uri="{FF2B5EF4-FFF2-40B4-BE49-F238E27FC236}">
                <a16:creationId xmlns:a16="http://schemas.microsoft.com/office/drawing/2014/main" id="{A2829BF5-3CC2-45C8-9EBE-BFB3F9ED75CD}"/>
              </a:ext>
            </a:extLst>
          </p:cNvPr>
          <p:cNvSpPr txBox="1">
            <a:spLocks noChangeArrowheads="1"/>
          </p:cNvSpPr>
          <p:nvPr/>
        </p:nvSpPr>
        <p:spPr bwMode="auto">
          <a:xfrm>
            <a:off x="685800" y="1219200"/>
            <a:ext cx="7543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solidFill>
                  <a:srgbClr val="FF0000"/>
                </a:solidFill>
                <a:latin typeface="Comic Sans MS" panose="030F0702030302020204" pitchFamily="66" charset="0"/>
              </a:rPr>
              <a:t>With these ER notations,</a:t>
            </a:r>
          </a:p>
          <a:p>
            <a:pPr>
              <a:spcBef>
                <a:spcPct val="0"/>
              </a:spcBef>
              <a:buFontTx/>
              <a:buNone/>
            </a:pPr>
            <a:endParaRPr lang="en-US" altLang="en-US" sz="2400" dirty="0">
              <a:solidFill>
                <a:srgbClr val="FF0000"/>
              </a:solidFill>
              <a:latin typeface="Comic Sans MS" panose="030F0702030302020204" pitchFamily="66" charset="0"/>
            </a:endParaRPr>
          </a:p>
          <a:p>
            <a:pPr>
              <a:spcBef>
                <a:spcPct val="0"/>
              </a:spcBef>
              <a:buFontTx/>
              <a:buNone/>
            </a:pPr>
            <a:r>
              <a:rPr lang="en-US" altLang="en-US" sz="2400" dirty="0">
                <a:solidFill>
                  <a:srgbClr val="FF0000"/>
                </a:solidFill>
                <a:latin typeface="Comic Sans MS" panose="030F0702030302020204" pitchFamily="66" charset="0"/>
              </a:rPr>
              <a:t>*****do not connect diamonds directly to each other. We cannot find what uniquely identifies each relationship.</a:t>
            </a:r>
          </a:p>
          <a:p>
            <a:pPr>
              <a:spcBef>
                <a:spcPct val="0"/>
              </a:spcBef>
              <a:buFontTx/>
              <a:buNone/>
            </a:pPr>
            <a:endParaRPr lang="en-US" altLang="en-US" sz="2400" dirty="0">
              <a:solidFill>
                <a:srgbClr val="FF0000"/>
              </a:solidFill>
              <a:latin typeface="Comic Sans MS" panose="030F0702030302020204" pitchFamily="66" charset="0"/>
            </a:endParaRPr>
          </a:p>
          <a:p>
            <a:pPr>
              <a:spcBef>
                <a:spcPct val="0"/>
              </a:spcBef>
              <a:buFontTx/>
              <a:buNone/>
            </a:pPr>
            <a:r>
              <a:rPr lang="en-US" altLang="en-US" sz="2400" dirty="0">
                <a:solidFill>
                  <a:srgbClr val="FF0000"/>
                </a:solidFill>
                <a:latin typeface="Comic Sans MS" panose="030F0702030302020204" pitchFamily="66" charset="0"/>
              </a:rPr>
              <a:t>*****do not connect rectangles directly to each other. We do not know what kind of relationships they have.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728C88E-BDDB-4360-87A9-C47E67666E5D}"/>
              </a:ext>
            </a:extLst>
          </p:cNvPr>
          <p:cNvSpPr>
            <a:spLocks noChangeArrowheads="1"/>
          </p:cNvSpPr>
          <p:nvPr/>
        </p:nvSpPr>
        <p:spPr bwMode="auto">
          <a:xfrm>
            <a:off x="76200" y="33867"/>
            <a:ext cx="876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1828800" lvl="4" indent="0" eaLnBrk="1" hangingPunct="1">
              <a:buNone/>
            </a:pPr>
            <a:endParaRPr lang="en-US" altLang="en-US" sz="1800" dirty="0">
              <a:latin typeface="Comic Sans MS" panose="030F0702030302020204" pitchFamily="66" charset="0"/>
            </a:endParaRPr>
          </a:p>
          <a:p>
            <a:pPr lvl="1" eaLnBrk="1" hangingPunct="1"/>
            <a:r>
              <a:rPr lang="en-US" altLang="en-US" sz="2400" dirty="0">
                <a:latin typeface="Comic Sans MS" panose="030F0702030302020204" pitchFamily="66" charset="0"/>
              </a:rPr>
              <a:t>An entity set can participate in different relationship sets with </a:t>
            </a:r>
            <a:r>
              <a:rPr lang="en-US" altLang="en-US" sz="2400" u="sng" dirty="0">
                <a:latin typeface="Comic Sans MS" panose="030F0702030302020204" pitchFamily="66" charset="0"/>
              </a:rPr>
              <a:t>a different entity set</a:t>
            </a:r>
            <a:r>
              <a:rPr lang="en-US" altLang="en-US" sz="2400" dirty="0">
                <a:latin typeface="Comic Sans MS" panose="030F0702030302020204" pitchFamily="66" charset="0"/>
              </a:rPr>
              <a:t>, or in </a:t>
            </a:r>
            <a:r>
              <a:rPr lang="en-US" altLang="en-US" sz="2400" u="sng" dirty="0">
                <a:latin typeface="Comic Sans MS" panose="030F0702030302020204" pitchFamily="66" charset="0"/>
              </a:rPr>
              <a:t>different “roles” </a:t>
            </a:r>
            <a:r>
              <a:rPr lang="en-US" altLang="en-US" sz="2400" dirty="0">
                <a:latin typeface="Comic Sans MS" panose="030F0702030302020204" pitchFamily="66" charset="0"/>
              </a:rPr>
              <a:t>with the same entity set.</a:t>
            </a:r>
          </a:p>
        </p:txBody>
      </p:sp>
      <p:grpSp>
        <p:nvGrpSpPr>
          <p:cNvPr id="2" name="Group 1">
            <a:extLst>
              <a:ext uri="{FF2B5EF4-FFF2-40B4-BE49-F238E27FC236}">
                <a16:creationId xmlns:a16="http://schemas.microsoft.com/office/drawing/2014/main" id="{F6916C6B-CE7B-4E28-8D8F-4FE2E7B5E038}"/>
              </a:ext>
            </a:extLst>
          </p:cNvPr>
          <p:cNvGrpSpPr>
            <a:grpSpLocks/>
          </p:cNvGrpSpPr>
          <p:nvPr/>
        </p:nvGrpSpPr>
        <p:grpSpPr bwMode="auto">
          <a:xfrm>
            <a:off x="1566862" y="1899179"/>
            <a:ext cx="5848350" cy="3100388"/>
            <a:chOff x="765175" y="2774950"/>
            <a:chExt cx="5848350" cy="3100388"/>
          </a:xfrm>
        </p:grpSpPr>
        <p:sp>
          <p:nvSpPr>
            <p:cNvPr id="26630" name="Rectangle 3">
              <a:extLst>
                <a:ext uri="{FF2B5EF4-FFF2-40B4-BE49-F238E27FC236}">
                  <a16:creationId xmlns:a16="http://schemas.microsoft.com/office/drawing/2014/main" id="{0C4A9ED2-D7F4-459F-A961-25953309103A}"/>
                </a:ext>
              </a:extLst>
            </p:cNvPr>
            <p:cNvSpPr>
              <a:spLocks noChangeArrowheads="1"/>
            </p:cNvSpPr>
            <p:nvPr/>
          </p:nvSpPr>
          <p:spPr bwMode="auto">
            <a:xfrm>
              <a:off x="1285875" y="5297488"/>
              <a:ext cx="119180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Report_To</a:t>
              </a:r>
            </a:p>
          </p:txBody>
        </p:sp>
        <p:sp>
          <p:nvSpPr>
            <p:cNvPr id="26631" name="Freeform 4">
              <a:extLst>
                <a:ext uri="{FF2B5EF4-FFF2-40B4-BE49-F238E27FC236}">
                  <a16:creationId xmlns:a16="http://schemas.microsoft.com/office/drawing/2014/main" id="{60F2D18A-A7FF-4CB9-82E7-B303AD743D42}"/>
                </a:ext>
              </a:extLst>
            </p:cNvPr>
            <p:cNvSpPr>
              <a:spLocks/>
            </p:cNvSpPr>
            <p:nvPr/>
          </p:nvSpPr>
          <p:spPr bwMode="auto">
            <a:xfrm>
              <a:off x="1328738" y="2774950"/>
              <a:ext cx="593725" cy="530225"/>
            </a:xfrm>
            <a:custGeom>
              <a:avLst/>
              <a:gdLst>
                <a:gd name="T0" fmla="*/ 2147483646 w 374"/>
                <a:gd name="T1" fmla="*/ 2147483646 h 334"/>
                <a:gd name="T2" fmla="*/ 2147483646 w 374"/>
                <a:gd name="T3" fmla="*/ 2147483646 h 334"/>
                <a:gd name="T4" fmla="*/ 2147483646 w 374"/>
                <a:gd name="T5" fmla="*/ 2147483646 h 334"/>
                <a:gd name="T6" fmla="*/ 2147483646 w 374"/>
                <a:gd name="T7" fmla="*/ 2147483646 h 334"/>
                <a:gd name="T8" fmla="*/ 2147483646 w 374"/>
                <a:gd name="T9" fmla="*/ 2147483646 h 334"/>
                <a:gd name="T10" fmla="*/ 2147483646 w 374"/>
                <a:gd name="T11" fmla="*/ 2147483646 h 334"/>
                <a:gd name="T12" fmla="*/ 2147483646 w 374"/>
                <a:gd name="T13" fmla="*/ 2147483646 h 334"/>
                <a:gd name="T14" fmla="*/ 2147483646 w 374"/>
                <a:gd name="T15" fmla="*/ 2147483646 h 334"/>
                <a:gd name="T16" fmla="*/ 2147483646 w 374"/>
                <a:gd name="T17" fmla="*/ 0 h 334"/>
                <a:gd name="T18" fmla="*/ 2147483646 w 374"/>
                <a:gd name="T19" fmla="*/ 0 h 334"/>
                <a:gd name="T20" fmla="*/ 2147483646 w 374"/>
                <a:gd name="T21" fmla="*/ 2147483646 h 334"/>
                <a:gd name="T22" fmla="*/ 2147483646 w 374"/>
                <a:gd name="T23" fmla="*/ 2147483646 h 334"/>
                <a:gd name="T24" fmla="*/ 2147483646 w 374"/>
                <a:gd name="T25" fmla="*/ 2147483646 h 334"/>
                <a:gd name="T26" fmla="*/ 2147483646 w 374"/>
                <a:gd name="T27" fmla="*/ 2147483646 h 334"/>
                <a:gd name="T28" fmla="*/ 2147483646 w 374"/>
                <a:gd name="T29" fmla="*/ 2147483646 h 334"/>
                <a:gd name="T30" fmla="*/ 2147483646 w 374"/>
                <a:gd name="T31" fmla="*/ 2147483646 h 334"/>
                <a:gd name="T32" fmla="*/ 2147483646 w 374"/>
                <a:gd name="T33" fmla="*/ 2147483646 h 334"/>
                <a:gd name="T34" fmla="*/ 2147483646 w 374"/>
                <a:gd name="T35" fmla="*/ 2147483646 h 334"/>
                <a:gd name="T36" fmla="*/ 2147483646 w 374"/>
                <a:gd name="T37" fmla="*/ 2147483646 h 334"/>
                <a:gd name="T38" fmla="*/ 2147483646 w 374"/>
                <a:gd name="T39" fmla="*/ 2147483646 h 334"/>
                <a:gd name="T40" fmla="*/ 2147483646 w 374"/>
                <a:gd name="T41" fmla="*/ 2147483646 h 334"/>
                <a:gd name="T42" fmla="*/ 2147483646 w 374"/>
                <a:gd name="T43" fmla="*/ 2147483646 h 334"/>
                <a:gd name="T44" fmla="*/ 2147483646 w 374"/>
                <a:gd name="T45" fmla="*/ 2147483646 h 334"/>
                <a:gd name="T46" fmla="*/ 2147483646 w 374"/>
                <a:gd name="T47" fmla="*/ 2147483646 h 334"/>
                <a:gd name="T48" fmla="*/ 2147483646 w 374"/>
                <a:gd name="T49" fmla="*/ 2147483646 h 334"/>
                <a:gd name="T50" fmla="*/ 2147483646 w 374"/>
                <a:gd name="T51" fmla="*/ 2147483646 h 334"/>
                <a:gd name="T52" fmla="*/ 2147483646 w 374"/>
                <a:gd name="T53" fmla="*/ 2147483646 h 334"/>
                <a:gd name="T54" fmla="*/ 2147483646 w 374"/>
                <a:gd name="T55" fmla="*/ 2147483646 h 334"/>
                <a:gd name="T56" fmla="*/ 2147483646 w 374"/>
                <a:gd name="T57" fmla="*/ 2147483646 h 334"/>
                <a:gd name="T58" fmla="*/ 2147483646 w 374"/>
                <a:gd name="T59" fmla="*/ 2147483646 h 334"/>
                <a:gd name="T60" fmla="*/ 2147483646 w 374"/>
                <a:gd name="T61" fmla="*/ 2147483646 h 334"/>
                <a:gd name="T62" fmla="*/ 2147483646 w 374"/>
                <a:gd name="T63" fmla="*/ 2147483646 h 334"/>
                <a:gd name="T64" fmla="*/ 2147483646 w 374"/>
                <a:gd name="T65" fmla="*/ 2147483646 h 334"/>
                <a:gd name="T66" fmla="*/ 2147483646 w 374"/>
                <a:gd name="T67" fmla="*/ 2147483646 h 334"/>
                <a:gd name="T68" fmla="*/ 2147483646 w 374"/>
                <a:gd name="T69" fmla="*/ 2147483646 h 334"/>
                <a:gd name="T70" fmla="*/ 2147483646 w 374"/>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2" name="Freeform 5">
              <a:extLst>
                <a:ext uri="{FF2B5EF4-FFF2-40B4-BE49-F238E27FC236}">
                  <a16:creationId xmlns:a16="http://schemas.microsoft.com/office/drawing/2014/main" id="{064E929B-B208-47CF-8879-2CA1D32AE29B}"/>
                </a:ext>
              </a:extLst>
            </p:cNvPr>
            <p:cNvSpPr>
              <a:spLocks/>
            </p:cNvSpPr>
            <p:nvPr/>
          </p:nvSpPr>
          <p:spPr bwMode="auto">
            <a:xfrm>
              <a:off x="796925" y="3165475"/>
              <a:ext cx="593725" cy="530225"/>
            </a:xfrm>
            <a:custGeom>
              <a:avLst/>
              <a:gdLst>
                <a:gd name="T0" fmla="*/ 2147483646 w 374"/>
                <a:gd name="T1" fmla="*/ 2147483646 h 334"/>
                <a:gd name="T2" fmla="*/ 2147483646 w 374"/>
                <a:gd name="T3" fmla="*/ 2147483646 h 334"/>
                <a:gd name="T4" fmla="*/ 2147483646 w 374"/>
                <a:gd name="T5" fmla="*/ 2147483646 h 334"/>
                <a:gd name="T6" fmla="*/ 2147483646 w 374"/>
                <a:gd name="T7" fmla="*/ 2147483646 h 334"/>
                <a:gd name="T8" fmla="*/ 2147483646 w 374"/>
                <a:gd name="T9" fmla="*/ 2147483646 h 334"/>
                <a:gd name="T10" fmla="*/ 2147483646 w 374"/>
                <a:gd name="T11" fmla="*/ 2147483646 h 334"/>
                <a:gd name="T12" fmla="*/ 2147483646 w 374"/>
                <a:gd name="T13" fmla="*/ 2147483646 h 334"/>
                <a:gd name="T14" fmla="*/ 2147483646 w 374"/>
                <a:gd name="T15" fmla="*/ 2147483646 h 334"/>
                <a:gd name="T16" fmla="*/ 2147483646 w 374"/>
                <a:gd name="T17" fmla="*/ 0 h 334"/>
                <a:gd name="T18" fmla="*/ 2147483646 w 374"/>
                <a:gd name="T19" fmla="*/ 0 h 334"/>
                <a:gd name="T20" fmla="*/ 2147483646 w 374"/>
                <a:gd name="T21" fmla="*/ 2147483646 h 334"/>
                <a:gd name="T22" fmla="*/ 2147483646 w 374"/>
                <a:gd name="T23" fmla="*/ 2147483646 h 334"/>
                <a:gd name="T24" fmla="*/ 2147483646 w 374"/>
                <a:gd name="T25" fmla="*/ 2147483646 h 334"/>
                <a:gd name="T26" fmla="*/ 2147483646 w 374"/>
                <a:gd name="T27" fmla="*/ 2147483646 h 334"/>
                <a:gd name="T28" fmla="*/ 2147483646 w 374"/>
                <a:gd name="T29" fmla="*/ 2147483646 h 334"/>
                <a:gd name="T30" fmla="*/ 2147483646 w 374"/>
                <a:gd name="T31" fmla="*/ 2147483646 h 334"/>
                <a:gd name="T32" fmla="*/ 2147483646 w 374"/>
                <a:gd name="T33" fmla="*/ 2147483646 h 334"/>
                <a:gd name="T34" fmla="*/ 2147483646 w 374"/>
                <a:gd name="T35" fmla="*/ 2147483646 h 334"/>
                <a:gd name="T36" fmla="*/ 2147483646 w 374"/>
                <a:gd name="T37" fmla="*/ 2147483646 h 334"/>
                <a:gd name="T38" fmla="*/ 2147483646 w 374"/>
                <a:gd name="T39" fmla="*/ 2147483646 h 334"/>
                <a:gd name="T40" fmla="*/ 2147483646 w 374"/>
                <a:gd name="T41" fmla="*/ 2147483646 h 334"/>
                <a:gd name="T42" fmla="*/ 2147483646 w 374"/>
                <a:gd name="T43" fmla="*/ 2147483646 h 334"/>
                <a:gd name="T44" fmla="*/ 2147483646 w 374"/>
                <a:gd name="T45" fmla="*/ 2147483646 h 334"/>
                <a:gd name="T46" fmla="*/ 2147483646 w 374"/>
                <a:gd name="T47" fmla="*/ 2147483646 h 334"/>
                <a:gd name="T48" fmla="*/ 2147483646 w 374"/>
                <a:gd name="T49" fmla="*/ 2147483646 h 334"/>
                <a:gd name="T50" fmla="*/ 2147483646 w 374"/>
                <a:gd name="T51" fmla="*/ 2147483646 h 334"/>
                <a:gd name="T52" fmla="*/ 2147483646 w 374"/>
                <a:gd name="T53" fmla="*/ 2147483646 h 334"/>
                <a:gd name="T54" fmla="*/ 2147483646 w 374"/>
                <a:gd name="T55" fmla="*/ 2147483646 h 334"/>
                <a:gd name="T56" fmla="*/ 2147483646 w 374"/>
                <a:gd name="T57" fmla="*/ 2147483646 h 334"/>
                <a:gd name="T58" fmla="*/ 2147483646 w 374"/>
                <a:gd name="T59" fmla="*/ 2147483646 h 334"/>
                <a:gd name="T60" fmla="*/ 2147483646 w 374"/>
                <a:gd name="T61" fmla="*/ 2147483646 h 334"/>
                <a:gd name="T62" fmla="*/ 2147483646 w 374"/>
                <a:gd name="T63" fmla="*/ 2147483646 h 334"/>
                <a:gd name="T64" fmla="*/ 2147483646 w 374"/>
                <a:gd name="T65" fmla="*/ 2147483646 h 334"/>
                <a:gd name="T66" fmla="*/ 2147483646 w 374"/>
                <a:gd name="T67" fmla="*/ 2147483646 h 334"/>
                <a:gd name="T68" fmla="*/ 2147483646 w 374"/>
                <a:gd name="T69" fmla="*/ 2147483646 h 334"/>
                <a:gd name="T70" fmla="*/ 2147483646 w 374"/>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3" name="Freeform 6">
              <a:extLst>
                <a:ext uri="{FF2B5EF4-FFF2-40B4-BE49-F238E27FC236}">
                  <a16:creationId xmlns:a16="http://schemas.microsoft.com/office/drawing/2014/main" id="{81B53EA2-C72C-4ED2-85A5-59A670DA2BA2}"/>
                </a:ext>
              </a:extLst>
            </p:cNvPr>
            <p:cNvSpPr>
              <a:spLocks/>
            </p:cNvSpPr>
            <p:nvPr/>
          </p:nvSpPr>
          <p:spPr bwMode="auto">
            <a:xfrm>
              <a:off x="1882775" y="3165475"/>
              <a:ext cx="592138" cy="530225"/>
            </a:xfrm>
            <a:custGeom>
              <a:avLst/>
              <a:gdLst>
                <a:gd name="T0" fmla="*/ 2147483646 w 373"/>
                <a:gd name="T1" fmla="*/ 2147483646 h 334"/>
                <a:gd name="T2" fmla="*/ 2147483646 w 373"/>
                <a:gd name="T3" fmla="*/ 2147483646 h 334"/>
                <a:gd name="T4" fmla="*/ 2147483646 w 373"/>
                <a:gd name="T5" fmla="*/ 2147483646 h 334"/>
                <a:gd name="T6" fmla="*/ 2147483646 w 373"/>
                <a:gd name="T7" fmla="*/ 2147483646 h 334"/>
                <a:gd name="T8" fmla="*/ 2147483646 w 373"/>
                <a:gd name="T9" fmla="*/ 2147483646 h 334"/>
                <a:gd name="T10" fmla="*/ 2147483646 w 373"/>
                <a:gd name="T11" fmla="*/ 2147483646 h 334"/>
                <a:gd name="T12" fmla="*/ 2147483646 w 373"/>
                <a:gd name="T13" fmla="*/ 2147483646 h 334"/>
                <a:gd name="T14" fmla="*/ 2147483646 w 373"/>
                <a:gd name="T15" fmla="*/ 2147483646 h 334"/>
                <a:gd name="T16" fmla="*/ 2147483646 w 373"/>
                <a:gd name="T17" fmla="*/ 2147483646 h 334"/>
                <a:gd name="T18" fmla="*/ 2147483646 w 373"/>
                <a:gd name="T19" fmla="*/ 2147483646 h 334"/>
                <a:gd name="T20" fmla="*/ 2147483646 w 373"/>
                <a:gd name="T21" fmla="*/ 2147483646 h 334"/>
                <a:gd name="T22" fmla="*/ 2147483646 w 373"/>
                <a:gd name="T23" fmla="*/ 2147483646 h 334"/>
                <a:gd name="T24" fmla="*/ 2147483646 w 373"/>
                <a:gd name="T25" fmla="*/ 2147483646 h 334"/>
                <a:gd name="T26" fmla="*/ 2147483646 w 373"/>
                <a:gd name="T27" fmla="*/ 2147483646 h 334"/>
                <a:gd name="T28" fmla="*/ 2147483646 w 373"/>
                <a:gd name="T29" fmla="*/ 2147483646 h 334"/>
                <a:gd name="T30" fmla="*/ 2147483646 w 373"/>
                <a:gd name="T31" fmla="*/ 2147483646 h 334"/>
                <a:gd name="T32" fmla="*/ 2147483646 w 373"/>
                <a:gd name="T33" fmla="*/ 2147483646 h 334"/>
                <a:gd name="T34" fmla="*/ 2147483646 w 373"/>
                <a:gd name="T35" fmla="*/ 2147483646 h 334"/>
                <a:gd name="T36" fmla="*/ 2147483646 w 373"/>
                <a:gd name="T37" fmla="*/ 2147483646 h 334"/>
                <a:gd name="T38" fmla="*/ 2147483646 w 373"/>
                <a:gd name="T39" fmla="*/ 2147483646 h 334"/>
                <a:gd name="T40" fmla="*/ 2147483646 w 373"/>
                <a:gd name="T41" fmla="*/ 2147483646 h 334"/>
                <a:gd name="T42" fmla="*/ 2147483646 w 373"/>
                <a:gd name="T43" fmla="*/ 2147483646 h 334"/>
                <a:gd name="T44" fmla="*/ 2147483646 w 373"/>
                <a:gd name="T45" fmla="*/ 2147483646 h 334"/>
                <a:gd name="T46" fmla="*/ 2147483646 w 373"/>
                <a:gd name="T47" fmla="*/ 2147483646 h 334"/>
                <a:gd name="T48" fmla="*/ 2147483646 w 373"/>
                <a:gd name="T49" fmla="*/ 2147483646 h 334"/>
                <a:gd name="T50" fmla="*/ 2147483646 w 373"/>
                <a:gd name="T51" fmla="*/ 2147483646 h 334"/>
                <a:gd name="T52" fmla="*/ 2147483646 w 373"/>
                <a:gd name="T53" fmla="*/ 0 h 334"/>
                <a:gd name="T54" fmla="*/ 2147483646 w 373"/>
                <a:gd name="T55" fmla="*/ 0 h 334"/>
                <a:gd name="T56" fmla="*/ 2147483646 w 373"/>
                <a:gd name="T57" fmla="*/ 2147483646 h 334"/>
                <a:gd name="T58" fmla="*/ 2147483646 w 373"/>
                <a:gd name="T59" fmla="*/ 2147483646 h 334"/>
                <a:gd name="T60" fmla="*/ 2147483646 w 373"/>
                <a:gd name="T61" fmla="*/ 2147483646 h 334"/>
                <a:gd name="T62" fmla="*/ 2147483646 w 373"/>
                <a:gd name="T63" fmla="*/ 2147483646 h 334"/>
                <a:gd name="T64" fmla="*/ 2147483646 w 373"/>
                <a:gd name="T65" fmla="*/ 2147483646 h 334"/>
                <a:gd name="T66" fmla="*/ 2147483646 w 373"/>
                <a:gd name="T67" fmla="*/ 2147483646 h 334"/>
                <a:gd name="T68" fmla="*/ 2147483646 w 373"/>
                <a:gd name="T69" fmla="*/ 2147483646 h 334"/>
                <a:gd name="T70" fmla="*/ 2147483646 w 373"/>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4" name="Freeform 7">
              <a:extLst>
                <a:ext uri="{FF2B5EF4-FFF2-40B4-BE49-F238E27FC236}">
                  <a16:creationId xmlns:a16="http://schemas.microsoft.com/office/drawing/2014/main" id="{F728016C-289D-42CB-AA7E-2B5301CEBEBA}"/>
                </a:ext>
              </a:extLst>
            </p:cNvPr>
            <p:cNvSpPr>
              <a:spLocks/>
            </p:cNvSpPr>
            <p:nvPr/>
          </p:nvSpPr>
          <p:spPr bwMode="auto">
            <a:xfrm>
              <a:off x="1328738" y="4017963"/>
              <a:ext cx="1179512" cy="547687"/>
            </a:xfrm>
            <a:custGeom>
              <a:avLst/>
              <a:gdLst>
                <a:gd name="T0" fmla="*/ 2147483646 w 743"/>
                <a:gd name="T1" fmla="*/ 2147483646 h 345"/>
                <a:gd name="T2" fmla="*/ 2147483646 w 743"/>
                <a:gd name="T3" fmla="*/ 0 h 345"/>
                <a:gd name="T4" fmla="*/ 0 w 743"/>
                <a:gd name="T5" fmla="*/ 0 h 345"/>
                <a:gd name="T6" fmla="*/ 0 w 743"/>
                <a:gd name="T7" fmla="*/ 2147483646 h 345"/>
                <a:gd name="T8" fmla="*/ 2147483646 w 743"/>
                <a:gd name="T9" fmla="*/ 2147483646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5" name="Freeform 8">
              <a:extLst>
                <a:ext uri="{FF2B5EF4-FFF2-40B4-BE49-F238E27FC236}">
                  <a16:creationId xmlns:a16="http://schemas.microsoft.com/office/drawing/2014/main" id="{EB044B09-CD6B-465D-8A52-2A1F2F5B4907}"/>
                </a:ext>
              </a:extLst>
            </p:cNvPr>
            <p:cNvSpPr>
              <a:spLocks/>
            </p:cNvSpPr>
            <p:nvPr/>
          </p:nvSpPr>
          <p:spPr bwMode="auto">
            <a:xfrm>
              <a:off x="1168400" y="5002213"/>
              <a:ext cx="1477963" cy="873125"/>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6" name="Rectangle 9">
              <a:extLst>
                <a:ext uri="{FF2B5EF4-FFF2-40B4-BE49-F238E27FC236}">
                  <a16:creationId xmlns:a16="http://schemas.microsoft.com/office/drawing/2014/main" id="{9CDBF6C7-BDA7-4B0D-8698-C0CA54211D74}"/>
                </a:ext>
              </a:extLst>
            </p:cNvPr>
            <p:cNvSpPr>
              <a:spLocks noChangeArrowheads="1"/>
            </p:cNvSpPr>
            <p:nvPr/>
          </p:nvSpPr>
          <p:spPr bwMode="auto">
            <a:xfrm>
              <a:off x="1944688" y="3289300"/>
              <a:ext cx="4302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lot</a:t>
              </a:r>
            </a:p>
          </p:txBody>
        </p:sp>
        <p:sp>
          <p:nvSpPr>
            <p:cNvPr id="26637" name="Rectangle 10">
              <a:extLst>
                <a:ext uri="{FF2B5EF4-FFF2-40B4-BE49-F238E27FC236}">
                  <a16:creationId xmlns:a16="http://schemas.microsoft.com/office/drawing/2014/main" id="{15DF5125-8D5C-4A86-975C-CC19E684C9FF}"/>
                </a:ext>
              </a:extLst>
            </p:cNvPr>
            <p:cNvSpPr>
              <a:spLocks noChangeArrowheads="1"/>
            </p:cNvSpPr>
            <p:nvPr/>
          </p:nvSpPr>
          <p:spPr bwMode="auto">
            <a:xfrm>
              <a:off x="1277938" y="2846388"/>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name</a:t>
              </a:r>
            </a:p>
          </p:txBody>
        </p:sp>
        <p:sp>
          <p:nvSpPr>
            <p:cNvPr id="26638" name="Rectangle 11">
              <a:extLst>
                <a:ext uri="{FF2B5EF4-FFF2-40B4-BE49-F238E27FC236}">
                  <a16:creationId xmlns:a16="http://schemas.microsoft.com/office/drawing/2014/main" id="{7D43408C-6F6F-4769-92FC-0895A1CB6452}"/>
                </a:ext>
              </a:extLst>
            </p:cNvPr>
            <p:cNvSpPr>
              <a:spLocks noChangeArrowheads="1"/>
            </p:cNvSpPr>
            <p:nvPr/>
          </p:nvSpPr>
          <p:spPr bwMode="auto">
            <a:xfrm>
              <a:off x="1257300" y="4114800"/>
              <a:ext cx="12525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Employees</a:t>
              </a:r>
            </a:p>
          </p:txBody>
        </p:sp>
        <p:sp>
          <p:nvSpPr>
            <p:cNvPr id="26639" name="Rectangle 12">
              <a:extLst>
                <a:ext uri="{FF2B5EF4-FFF2-40B4-BE49-F238E27FC236}">
                  <a16:creationId xmlns:a16="http://schemas.microsoft.com/office/drawing/2014/main" id="{2B8C3821-DA75-49D7-A276-90C57436034E}"/>
                </a:ext>
              </a:extLst>
            </p:cNvPr>
            <p:cNvSpPr>
              <a:spLocks noChangeArrowheads="1"/>
            </p:cNvSpPr>
            <p:nvPr/>
          </p:nvSpPr>
          <p:spPr bwMode="auto">
            <a:xfrm>
              <a:off x="2295525" y="4651375"/>
              <a:ext cx="8874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subor-dinate</a:t>
              </a:r>
            </a:p>
          </p:txBody>
        </p:sp>
        <p:sp>
          <p:nvSpPr>
            <p:cNvPr id="26640" name="Rectangle 13">
              <a:extLst>
                <a:ext uri="{FF2B5EF4-FFF2-40B4-BE49-F238E27FC236}">
                  <a16:creationId xmlns:a16="http://schemas.microsoft.com/office/drawing/2014/main" id="{0E02DCEB-4CAA-46A7-AF0A-E36BE2EE3F22}"/>
                </a:ext>
              </a:extLst>
            </p:cNvPr>
            <p:cNvSpPr>
              <a:spLocks noChangeArrowheads="1"/>
            </p:cNvSpPr>
            <p:nvPr/>
          </p:nvSpPr>
          <p:spPr bwMode="auto">
            <a:xfrm>
              <a:off x="765175" y="4575175"/>
              <a:ext cx="8191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a:solidFill>
                    <a:srgbClr val="000000"/>
                  </a:solidFill>
                  <a:latin typeface="Arial" panose="020B0604020202020204" pitchFamily="34" charset="0"/>
                </a:rPr>
                <a:t>super-visor</a:t>
              </a:r>
            </a:p>
          </p:txBody>
        </p:sp>
        <p:sp>
          <p:nvSpPr>
            <p:cNvPr id="26641" name="Rectangle 14">
              <a:extLst>
                <a:ext uri="{FF2B5EF4-FFF2-40B4-BE49-F238E27FC236}">
                  <a16:creationId xmlns:a16="http://schemas.microsoft.com/office/drawing/2014/main" id="{C082AF4D-2044-47B8-A796-522E22595A97}"/>
                </a:ext>
              </a:extLst>
            </p:cNvPr>
            <p:cNvSpPr>
              <a:spLocks noChangeArrowheads="1"/>
            </p:cNvSpPr>
            <p:nvPr/>
          </p:nvSpPr>
          <p:spPr bwMode="auto">
            <a:xfrm>
              <a:off x="828675" y="3276600"/>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b="1" u="sng">
                  <a:solidFill>
                    <a:srgbClr val="000000"/>
                  </a:solidFill>
                  <a:latin typeface="Arial" panose="020B0604020202020204" pitchFamily="34" charset="0"/>
                </a:rPr>
                <a:t>ssn</a:t>
              </a:r>
            </a:p>
          </p:txBody>
        </p:sp>
        <p:sp>
          <p:nvSpPr>
            <p:cNvPr id="26642" name="Line 15">
              <a:extLst>
                <a:ext uri="{FF2B5EF4-FFF2-40B4-BE49-F238E27FC236}">
                  <a16:creationId xmlns:a16="http://schemas.microsoft.com/office/drawing/2014/main" id="{0940AFD3-033D-475F-BA1B-E8D05A398E1B}"/>
                </a:ext>
              </a:extLst>
            </p:cNvPr>
            <p:cNvSpPr>
              <a:spLocks noChangeShapeType="1"/>
            </p:cNvSpPr>
            <p:nvPr/>
          </p:nvSpPr>
          <p:spPr bwMode="auto">
            <a:xfrm>
              <a:off x="1566863" y="4606925"/>
              <a:ext cx="0" cy="5524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16">
              <a:extLst>
                <a:ext uri="{FF2B5EF4-FFF2-40B4-BE49-F238E27FC236}">
                  <a16:creationId xmlns:a16="http://schemas.microsoft.com/office/drawing/2014/main" id="{154F850B-59B0-433C-8288-2C59D5196CE9}"/>
                </a:ext>
              </a:extLst>
            </p:cNvPr>
            <p:cNvSpPr>
              <a:spLocks noChangeShapeType="1"/>
            </p:cNvSpPr>
            <p:nvPr/>
          </p:nvSpPr>
          <p:spPr bwMode="auto">
            <a:xfrm>
              <a:off x="2233613" y="4587875"/>
              <a:ext cx="0" cy="609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17">
              <a:extLst>
                <a:ext uri="{FF2B5EF4-FFF2-40B4-BE49-F238E27FC236}">
                  <a16:creationId xmlns:a16="http://schemas.microsoft.com/office/drawing/2014/main" id="{A406419E-5B97-4026-BC31-1BFEB37FA26A}"/>
                </a:ext>
              </a:extLst>
            </p:cNvPr>
            <p:cNvSpPr>
              <a:spLocks noChangeShapeType="1"/>
            </p:cNvSpPr>
            <p:nvPr/>
          </p:nvSpPr>
          <p:spPr bwMode="auto">
            <a:xfrm>
              <a:off x="1089025" y="3679825"/>
              <a:ext cx="400050" cy="328613"/>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18">
              <a:extLst>
                <a:ext uri="{FF2B5EF4-FFF2-40B4-BE49-F238E27FC236}">
                  <a16:creationId xmlns:a16="http://schemas.microsoft.com/office/drawing/2014/main" id="{3FF5578C-847D-47F3-B6AC-6887196417AA}"/>
                </a:ext>
              </a:extLst>
            </p:cNvPr>
            <p:cNvSpPr>
              <a:spLocks noChangeShapeType="1"/>
            </p:cNvSpPr>
            <p:nvPr/>
          </p:nvSpPr>
          <p:spPr bwMode="auto">
            <a:xfrm>
              <a:off x="1625600" y="3319463"/>
              <a:ext cx="117475" cy="7254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19">
              <a:extLst>
                <a:ext uri="{FF2B5EF4-FFF2-40B4-BE49-F238E27FC236}">
                  <a16:creationId xmlns:a16="http://schemas.microsoft.com/office/drawing/2014/main" id="{AE75100C-824F-49B1-834B-F1B5A14F04C3}"/>
                </a:ext>
              </a:extLst>
            </p:cNvPr>
            <p:cNvSpPr>
              <a:spLocks noChangeShapeType="1"/>
            </p:cNvSpPr>
            <p:nvPr/>
          </p:nvSpPr>
          <p:spPr bwMode="auto">
            <a:xfrm flipH="1">
              <a:off x="1973263" y="3727450"/>
              <a:ext cx="209550" cy="3000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Text Box 20">
              <a:extLst>
                <a:ext uri="{FF2B5EF4-FFF2-40B4-BE49-F238E27FC236}">
                  <a16:creationId xmlns:a16="http://schemas.microsoft.com/office/drawing/2014/main" id="{AEF881B6-C944-4DD0-A7C4-07120D967872}"/>
                </a:ext>
              </a:extLst>
            </p:cNvPr>
            <p:cNvSpPr txBox="1">
              <a:spLocks noChangeArrowheads="1"/>
            </p:cNvSpPr>
            <p:nvPr/>
          </p:nvSpPr>
          <p:spPr bwMode="auto">
            <a:xfrm>
              <a:off x="3619500" y="4648200"/>
              <a:ext cx="1239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entity set</a:t>
              </a:r>
            </a:p>
          </p:txBody>
        </p:sp>
        <p:sp>
          <p:nvSpPr>
            <p:cNvPr id="26648" name="Line 22">
              <a:extLst>
                <a:ext uri="{FF2B5EF4-FFF2-40B4-BE49-F238E27FC236}">
                  <a16:creationId xmlns:a16="http://schemas.microsoft.com/office/drawing/2014/main" id="{F428050F-E2A5-4694-AA5A-B15659855BBD}"/>
                </a:ext>
              </a:extLst>
            </p:cNvPr>
            <p:cNvSpPr>
              <a:spLocks noChangeShapeType="1"/>
            </p:cNvSpPr>
            <p:nvPr/>
          </p:nvSpPr>
          <p:spPr bwMode="auto">
            <a:xfrm flipH="1" flipV="1">
              <a:off x="2552700" y="4343400"/>
              <a:ext cx="1066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9" name="Line 23">
              <a:extLst>
                <a:ext uri="{FF2B5EF4-FFF2-40B4-BE49-F238E27FC236}">
                  <a16:creationId xmlns:a16="http://schemas.microsoft.com/office/drawing/2014/main" id="{FF44D342-B153-4D98-8995-6AF60CBCD9B5}"/>
                </a:ext>
              </a:extLst>
            </p:cNvPr>
            <p:cNvSpPr>
              <a:spLocks noChangeShapeType="1"/>
            </p:cNvSpPr>
            <p:nvPr/>
          </p:nvSpPr>
          <p:spPr bwMode="auto">
            <a:xfrm>
              <a:off x="2476500" y="5638800"/>
              <a:ext cx="2133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6650" name="Text Box 24">
              <a:extLst>
                <a:ext uri="{FF2B5EF4-FFF2-40B4-BE49-F238E27FC236}">
                  <a16:creationId xmlns:a16="http://schemas.microsoft.com/office/drawing/2014/main" id="{CDE4D3ED-13A1-4AFB-A48E-8A36EC00BF9A}"/>
                </a:ext>
              </a:extLst>
            </p:cNvPr>
            <p:cNvSpPr txBox="1">
              <a:spLocks noChangeArrowheads="1"/>
            </p:cNvSpPr>
            <p:nvPr/>
          </p:nvSpPr>
          <p:spPr bwMode="auto">
            <a:xfrm>
              <a:off x="4762500" y="5410200"/>
              <a:ext cx="185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relationship set</a:t>
              </a:r>
            </a:p>
          </p:txBody>
        </p:sp>
      </p:grpSp>
      <p:sp>
        <p:nvSpPr>
          <p:cNvPr id="26628" name="TextBox 2">
            <a:extLst>
              <a:ext uri="{FF2B5EF4-FFF2-40B4-BE49-F238E27FC236}">
                <a16:creationId xmlns:a16="http://schemas.microsoft.com/office/drawing/2014/main" id="{DB76319A-CC58-441F-BABE-1FED863F7230}"/>
              </a:ext>
            </a:extLst>
          </p:cNvPr>
          <p:cNvSpPr txBox="1">
            <a:spLocks noChangeArrowheads="1"/>
          </p:cNvSpPr>
          <p:nvPr/>
        </p:nvSpPr>
        <p:spPr bwMode="auto">
          <a:xfrm>
            <a:off x="4219575" y="2519892"/>
            <a:ext cx="4961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Supervisor, subordinate are called roles</a:t>
            </a:r>
          </a:p>
        </p:txBody>
      </p:sp>
      <p:sp>
        <p:nvSpPr>
          <p:cNvPr id="26629" name="TextBox 4">
            <a:extLst>
              <a:ext uri="{FF2B5EF4-FFF2-40B4-BE49-F238E27FC236}">
                <a16:creationId xmlns:a16="http://schemas.microsoft.com/office/drawing/2014/main" id="{92A9A56C-9031-4018-A438-EE18EC8C47BE}"/>
              </a:ext>
            </a:extLst>
          </p:cNvPr>
          <p:cNvSpPr txBox="1">
            <a:spLocks noChangeArrowheads="1"/>
          </p:cNvSpPr>
          <p:nvPr/>
        </p:nvSpPr>
        <p:spPr bwMode="auto">
          <a:xfrm>
            <a:off x="1169988" y="6313488"/>
            <a:ext cx="6505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a:latin typeface="Comic Sans MS" panose="030F0702030302020204" pitchFamily="66" charset="0"/>
              </a:rPr>
              <a:t>Supervisor and subordinate are roles. Write them next to the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a:extLst>
              <a:ext uri="{FF2B5EF4-FFF2-40B4-BE49-F238E27FC236}">
                <a16:creationId xmlns:a16="http://schemas.microsoft.com/office/drawing/2014/main" id="{B7075BF4-1527-48E6-9626-64D6115BF687}"/>
              </a:ext>
            </a:extLst>
          </p:cNvPr>
          <p:cNvSpPr txBox="1">
            <a:spLocks noChangeArrowheads="1"/>
          </p:cNvSpPr>
          <p:nvPr/>
        </p:nvSpPr>
        <p:spPr bwMode="auto">
          <a:xfrm>
            <a:off x="1371600" y="2590800"/>
            <a:ext cx="552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a:latin typeface="Comic Sans MS" panose="030F0702030302020204" pitchFamily="66" charset="0"/>
              </a:rPr>
              <a:t>Constraints on relationships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835D4B5C-89DC-47D9-A311-67016C19E6C1}"/>
              </a:ext>
            </a:extLst>
          </p:cNvPr>
          <p:cNvSpPr>
            <a:spLocks noChangeArrowheads="1"/>
          </p:cNvSpPr>
          <p:nvPr/>
        </p:nvSpPr>
        <p:spPr bwMode="auto">
          <a:xfrm>
            <a:off x="914400" y="762000"/>
            <a:ext cx="735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u="sng">
                <a:solidFill>
                  <a:srgbClr val="CC0066"/>
                </a:solidFill>
                <a:latin typeface="Comic Sans MS" panose="030F0702030302020204" pitchFamily="66" charset="0"/>
              </a:rPr>
              <a:t>E</a:t>
            </a:r>
            <a:r>
              <a:rPr lang="en-US" altLang="en-US">
                <a:solidFill>
                  <a:srgbClr val="CC0066"/>
                </a:solidFill>
                <a:latin typeface="Comic Sans MS" panose="030F0702030302020204" pitchFamily="66" charset="0"/>
              </a:rPr>
              <a:t>ntity-</a:t>
            </a:r>
            <a:r>
              <a:rPr lang="en-US" altLang="en-US" u="sng">
                <a:solidFill>
                  <a:srgbClr val="CC0066"/>
                </a:solidFill>
                <a:latin typeface="Comic Sans MS" panose="030F0702030302020204" pitchFamily="66" charset="0"/>
              </a:rPr>
              <a:t>R</a:t>
            </a:r>
            <a:r>
              <a:rPr lang="en-US" altLang="en-US">
                <a:solidFill>
                  <a:srgbClr val="CC0066"/>
                </a:solidFill>
                <a:latin typeface="Comic Sans MS" panose="030F0702030302020204" pitchFamily="66" charset="0"/>
              </a:rPr>
              <a:t>elationship Model (ER Model)</a:t>
            </a:r>
          </a:p>
        </p:txBody>
      </p:sp>
      <p:sp>
        <p:nvSpPr>
          <p:cNvPr id="6147" name="Rectangle 4">
            <a:extLst>
              <a:ext uri="{FF2B5EF4-FFF2-40B4-BE49-F238E27FC236}">
                <a16:creationId xmlns:a16="http://schemas.microsoft.com/office/drawing/2014/main" id="{6D52F80D-90A9-4BD8-A85C-CD754732E302}"/>
              </a:ext>
            </a:extLst>
          </p:cNvPr>
          <p:cNvSpPr>
            <a:spLocks noChangeArrowheads="1"/>
          </p:cNvSpPr>
          <p:nvPr/>
        </p:nvSpPr>
        <p:spPr bwMode="auto">
          <a:xfrm>
            <a:off x="1204913" y="15716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High-level data model; DBMS independent</a:t>
            </a:r>
          </a:p>
        </p:txBody>
      </p:sp>
      <p:sp>
        <p:nvSpPr>
          <p:cNvPr id="2" name="Rounded Rectangle 1">
            <a:extLst>
              <a:ext uri="{FF2B5EF4-FFF2-40B4-BE49-F238E27FC236}">
                <a16:creationId xmlns:a16="http://schemas.microsoft.com/office/drawing/2014/main" id="{3FC2896F-CDB3-49EB-BF61-C2337224FF76}"/>
              </a:ext>
            </a:extLst>
          </p:cNvPr>
          <p:cNvSpPr/>
          <p:nvPr/>
        </p:nvSpPr>
        <p:spPr>
          <a:xfrm>
            <a:off x="914400" y="2259013"/>
            <a:ext cx="7848600" cy="2922587"/>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latin typeface="Comic Sans MS" panose="030F0702030302020204" pitchFamily="66" charset="0"/>
              </a:rPr>
              <a:t>Graphical notations for describing</a:t>
            </a:r>
          </a:p>
          <a:p>
            <a:pPr algn="ctr">
              <a:defRPr/>
            </a:pPr>
            <a:endParaRPr lang="en-US" dirty="0">
              <a:solidFill>
                <a:schemeClr val="tx1"/>
              </a:solidFill>
              <a:latin typeface="Comic Sans MS" panose="030F0702030302020204" pitchFamily="66" charset="0"/>
            </a:endParaRPr>
          </a:p>
          <a:p>
            <a:pPr marL="1714500" lvl="3" indent="-342900">
              <a:buFont typeface="Arial" panose="020B0604020202020204" pitchFamily="34" charset="0"/>
              <a:buChar char="•"/>
              <a:defRPr/>
            </a:pPr>
            <a:r>
              <a:rPr lang="en-US" dirty="0">
                <a:solidFill>
                  <a:schemeClr val="tx1"/>
                </a:solidFill>
                <a:latin typeface="Comic Sans MS" panose="030F0702030302020204" pitchFamily="66" charset="0"/>
              </a:rPr>
              <a:t>Real-world things (entities) and their properties</a:t>
            </a:r>
          </a:p>
          <a:p>
            <a:pPr marL="1714500" lvl="3" indent="-342900">
              <a:buFont typeface="Arial" panose="020B0604020202020204" pitchFamily="34" charset="0"/>
              <a:buChar char="•"/>
              <a:defRPr/>
            </a:pPr>
            <a:r>
              <a:rPr lang="en-US" dirty="0">
                <a:solidFill>
                  <a:schemeClr val="tx1"/>
                </a:solidFill>
                <a:latin typeface="Comic Sans MS" panose="030F0702030302020204" pitchFamily="66" charset="0"/>
              </a:rPr>
              <a:t>Relationships among things</a:t>
            </a:r>
          </a:p>
          <a:p>
            <a:pPr marL="1714500" lvl="3" indent="-342900">
              <a:buFont typeface="Arial" panose="020B0604020202020204" pitchFamily="34" charset="0"/>
              <a:buChar char="•"/>
              <a:defRPr/>
            </a:pPr>
            <a:r>
              <a:rPr lang="en-US" dirty="0">
                <a:solidFill>
                  <a:schemeClr val="tx1"/>
                </a:solidFill>
                <a:latin typeface="Comic Sans MS" panose="030F0702030302020204" pitchFamily="66" charset="0"/>
              </a:rPr>
              <a:t>Constraints on entities and relationships</a:t>
            </a:r>
          </a:p>
          <a:p>
            <a:pPr algn="ctr">
              <a:defRPr/>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8249EDE-C8DA-44E0-B410-3952E2519C02}"/>
              </a:ext>
            </a:extLst>
          </p:cNvPr>
          <p:cNvSpPr>
            <a:spLocks noChangeArrowheads="1"/>
          </p:cNvSpPr>
          <p:nvPr/>
        </p:nvSpPr>
        <p:spPr bwMode="auto">
          <a:xfrm>
            <a:off x="914400" y="762000"/>
            <a:ext cx="735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u="sng">
                <a:solidFill>
                  <a:srgbClr val="CC0066"/>
                </a:solidFill>
                <a:latin typeface="Comic Sans MS" panose="030F0702030302020204" pitchFamily="66" charset="0"/>
              </a:rPr>
              <a:t>E</a:t>
            </a:r>
            <a:r>
              <a:rPr lang="en-US" altLang="en-US">
                <a:solidFill>
                  <a:srgbClr val="CC0066"/>
                </a:solidFill>
                <a:latin typeface="Comic Sans MS" panose="030F0702030302020204" pitchFamily="66" charset="0"/>
              </a:rPr>
              <a:t>ntity-</a:t>
            </a:r>
            <a:r>
              <a:rPr lang="en-US" altLang="en-US" u="sng">
                <a:solidFill>
                  <a:srgbClr val="CC0066"/>
                </a:solidFill>
                <a:latin typeface="Comic Sans MS" panose="030F0702030302020204" pitchFamily="66" charset="0"/>
              </a:rPr>
              <a:t>R</a:t>
            </a:r>
            <a:r>
              <a:rPr lang="en-US" altLang="en-US">
                <a:solidFill>
                  <a:srgbClr val="CC0066"/>
                </a:solidFill>
                <a:latin typeface="Comic Sans MS" panose="030F0702030302020204" pitchFamily="66" charset="0"/>
              </a:rPr>
              <a:t>elationship Model (ER Model)</a:t>
            </a:r>
          </a:p>
        </p:txBody>
      </p:sp>
      <p:sp>
        <p:nvSpPr>
          <p:cNvPr id="15363" name="TextBox 2">
            <a:extLst>
              <a:ext uri="{FF2B5EF4-FFF2-40B4-BE49-F238E27FC236}">
                <a16:creationId xmlns:a16="http://schemas.microsoft.com/office/drawing/2014/main" id="{6969B51E-392A-4BD7-8D7B-7B59082D779A}"/>
              </a:ext>
            </a:extLst>
          </p:cNvPr>
          <p:cNvSpPr txBox="1">
            <a:spLocks noChangeArrowheads="1"/>
          </p:cNvSpPr>
          <p:nvPr/>
        </p:nvSpPr>
        <p:spPr bwMode="auto">
          <a:xfrm>
            <a:off x="2435225" y="2962275"/>
            <a:ext cx="59436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defRPr/>
            </a:pPr>
            <a:r>
              <a:rPr lang="en-US" altLang="en-US" sz="2400" dirty="0">
                <a:solidFill>
                  <a:srgbClr val="C00000"/>
                </a:solidFill>
                <a:latin typeface="Comic Sans MS" panose="030F0702030302020204" pitchFamily="66" charset="0"/>
              </a:rPr>
              <a:t>Entity Set</a:t>
            </a:r>
            <a:r>
              <a:rPr lang="en-US" altLang="en-US" sz="2400" dirty="0">
                <a:latin typeface="Comic Sans MS" panose="030F0702030302020204" pitchFamily="66" charset="0"/>
              </a:rPr>
              <a:t>: Set of similar entities </a:t>
            </a:r>
          </a:p>
          <a:p>
            <a:pPr>
              <a:spcBef>
                <a:spcPct val="0"/>
              </a:spcBef>
              <a:defRPr/>
            </a:pPr>
            <a:endParaRPr lang="en-US" altLang="en-US" sz="2400" dirty="0">
              <a:solidFill>
                <a:srgbClr val="C00000"/>
              </a:solidFill>
              <a:latin typeface="Comic Sans MS" panose="030F0702030302020204" pitchFamily="66" charset="0"/>
            </a:endParaRPr>
          </a:p>
          <a:p>
            <a:pPr>
              <a:spcBef>
                <a:spcPct val="0"/>
              </a:spcBef>
              <a:defRPr/>
            </a:pPr>
            <a:r>
              <a:rPr lang="en-US" altLang="en-US" sz="2400" dirty="0">
                <a:solidFill>
                  <a:srgbClr val="C00000"/>
                </a:solidFill>
                <a:latin typeface="Comic Sans MS" panose="030F0702030302020204" pitchFamily="66" charset="0"/>
              </a:rPr>
              <a:t>Relationship Set</a:t>
            </a:r>
            <a:r>
              <a:rPr lang="en-US" altLang="en-US" sz="2400" dirty="0">
                <a:latin typeface="Comic Sans MS" panose="030F0702030302020204" pitchFamily="66" charset="0"/>
              </a:rPr>
              <a:t>: Set of similar relationships </a:t>
            </a:r>
          </a:p>
          <a:p>
            <a:pPr marL="0" indent="0">
              <a:spcBef>
                <a:spcPct val="0"/>
              </a:spcBef>
              <a:buFontTx/>
              <a:buNone/>
              <a:defRPr/>
            </a:pPr>
            <a:endParaRPr lang="en-US" altLang="en-US" sz="2400" dirty="0">
              <a:latin typeface="Comic Sans MS" panose="030F0702030302020204" pitchFamily="66" charset="0"/>
            </a:endParaRPr>
          </a:p>
          <a:p>
            <a:pPr>
              <a:spcBef>
                <a:spcPct val="0"/>
              </a:spcBef>
              <a:defRPr/>
            </a:pPr>
            <a:r>
              <a:rPr lang="en-US" altLang="en-US" sz="2400" dirty="0">
                <a:solidFill>
                  <a:srgbClr val="C00000"/>
                </a:solidFill>
                <a:latin typeface="Comic Sans MS" panose="030F0702030302020204" pitchFamily="66" charset="0"/>
              </a:rPr>
              <a:t>Constraints</a:t>
            </a:r>
            <a:r>
              <a:rPr lang="en-US" altLang="en-US" sz="2400" dirty="0">
                <a:latin typeface="Comic Sans MS" panose="030F0702030302020204" pitchFamily="66" charset="0"/>
              </a:rPr>
              <a:t> on </a:t>
            </a:r>
            <a:r>
              <a:rPr lang="en-US" altLang="en-US" sz="2800" dirty="0">
                <a:solidFill>
                  <a:srgbClr val="FF0000"/>
                </a:solidFill>
                <a:latin typeface="Comic Sans MS" panose="030F0702030302020204" pitchFamily="66" charset="0"/>
              </a:rPr>
              <a:t>an </a:t>
            </a:r>
            <a:r>
              <a:rPr lang="en-US" altLang="en-US" sz="2800" u="sng" dirty="0">
                <a:solidFill>
                  <a:srgbClr val="FF0000"/>
                </a:solidFill>
                <a:latin typeface="Comic Sans MS" panose="030F0702030302020204" pitchFamily="66" charset="0"/>
              </a:rPr>
              <a:t>entire</a:t>
            </a:r>
            <a:r>
              <a:rPr lang="en-US" altLang="en-US" sz="2800" dirty="0">
                <a:solidFill>
                  <a:srgbClr val="FF0000"/>
                </a:solidFill>
                <a:latin typeface="Comic Sans MS" panose="030F0702030302020204" pitchFamily="66" charset="0"/>
              </a:rPr>
              <a:t> set</a:t>
            </a:r>
          </a:p>
          <a:p>
            <a:pPr lvl="1">
              <a:spcBef>
                <a:spcPct val="0"/>
              </a:spcBef>
              <a:defRPr/>
            </a:pPr>
            <a:r>
              <a:rPr lang="en-US" altLang="en-US" sz="2000" dirty="0">
                <a:solidFill>
                  <a:srgbClr val="FF0000"/>
                </a:solidFill>
                <a:latin typeface="Comic Sans MS" panose="030F0702030302020204" pitchFamily="66" charset="0"/>
              </a:rPr>
              <a:t>Can be applied on either an entity set or a relationship set</a:t>
            </a:r>
          </a:p>
        </p:txBody>
      </p:sp>
      <p:sp>
        <p:nvSpPr>
          <p:cNvPr id="8196" name="Rectangle 4">
            <a:extLst>
              <a:ext uri="{FF2B5EF4-FFF2-40B4-BE49-F238E27FC236}">
                <a16:creationId xmlns:a16="http://schemas.microsoft.com/office/drawing/2014/main" id="{E4544035-B826-4EC3-A261-7A9704A0DD34}"/>
              </a:ext>
            </a:extLst>
          </p:cNvPr>
          <p:cNvSpPr>
            <a:spLocks noChangeArrowheads="1"/>
          </p:cNvSpPr>
          <p:nvPr/>
        </p:nvSpPr>
        <p:spPr bwMode="auto">
          <a:xfrm>
            <a:off x="1204913" y="15716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High-level data model; DBMS independent</a:t>
            </a:r>
          </a:p>
        </p:txBody>
      </p:sp>
      <p:sp>
        <p:nvSpPr>
          <p:cNvPr id="7" name="Rectangle 6">
            <a:extLst>
              <a:ext uri="{FF2B5EF4-FFF2-40B4-BE49-F238E27FC236}">
                <a16:creationId xmlns:a16="http://schemas.microsoft.com/office/drawing/2014/main" id="{F6947975-002F-4024-80FA-553EF73DD02F}"/>
              </a:ext>
            </a:extLst>
          </p:cNvPr>
          <p:cNvSpPr/>
          <p:nvPr/>
        </p:nvSpPr>
        <p:spPr>
          <a:xfrm>
            <a:off x="614363" y="2997200"/>
            <a:ext cx="1600200" cy="609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Diamond 7">
            <a:extLst>
              <a:ext uri="{FF2B5EF4-FFF2-40B4-BE49-F238E27FC236}">
                <a16:creationId xmlns:a16="http://schemas.microsoft.com/office/drawing/2014/main" id="{00C4AA75-B6AA-4895-9AEA-5E9E71D0AAD0}"/>
              </a:ext>
            </a:extLst>
          </p:cNvPr>
          <p:cNvSpPr/>
          <p:nvPr/>
        </p:nvSpPr>
        <p:spPr>
          <a:xfrm>
            <a:off x="1109663" y="3810000"/>
            <a:ext cx="609600" cy="76200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199" name="TextBox 1">
            <a:extLst>
              <a:ext uri="{FF2B5EF4-FFF2-40B4-BE49-F238E27FC236}">
                <a16:creationId xmlns:a16="http://schemas.microsoft.com/office/drawing/2014/main" id="{B128C8D0-CFB7-4B5D-939E-19CC540E1BA5}"/>
              </a:ext>
            </a:extLst>
          </p:cNvPr>
          <p:cNvSpPr txBox="1">
            <a:spLocks noChangeArrowheads="1"/>
          </p:cNvSpPr>
          <p:nvPr/>
        </p:nvSpPr>
        <p:spPr bwMode="auto">
          <a:xfrm>
            <a:off x="727075" y="2589213"/>
            <a:ext cx="1597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Notations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508DA539-306F-4B33-89BD-DE297A601A3A}"/>
              </a:ext>
            </a:extLst>
          </p:cNvPr>
          <p:cNvSpPr>
            <a:spLocks noGrp="1" noChangeArrowheads="1"/>
          </p:cNvSpPr>
          <p:nvPr>
            <p:ph type="title"/>
          </p:nvPr>
        </p:nvSpPr>
        <p:spPr>
          <a:noFill/>
        </p:spPr>
        <p:txBody>
          <a:bodyPr/>
          <a:lstStyle/>
          <a:p>
            <a:pPr eaLnBrk="1" hangingPunct="1"/>
            <a:r>
              <a:rPr lang="en-US" altLang="en-US" sz="3600" dirty="0">
                <a:solidFill>
                  <a:srgbClr val="CC0066"/>
                </a:solidFill>
                <a:latin typeface="Comic Sans MS" panose="030F0702030302020204" pitchFamily="66" charset="0"/>
              </a:rPr>
              <a:t>ER notations </a:t>
            </a:r>
            <a:r>
              <a:rPr lang="en-US" altLang="en-US" sz="2800" dirty="0">
                <a:solidFill>
                  <a:srgbClr val="CC0066"/>
                </a:solidFill>
                <a:latin typeface="Comic Sans MS" panose="030F0702030302020204" pitchFamily="66" charset="0"/>
              </a:rPr>
              <a:t>Per Ramakrishnan’s book</a:t>
            </a:r>
            <a:br>
              <a:rPr lang="en-US" altLang="en-US" sz="2800" dirty="0">
                <a:solidFill>
                  <a:srgbClr val="CC0066"/>
                </a:solidFill>
                <a:latin typeface="Comic Sans MS" panose="030F0702030302020204" pitchFamily="66" charset="0"/>
              </a:rPr>
            </a:br>
            <a:r>
              <a:rPr lang="en-US" altLang="en-US" sz="2000" dirty="0">
                <a:solidFill>
                  <a:srgbClr val="CC0066"/>
                </a:solidFill>
                <a:latin typeface="Comic Sans MS" panose="030F0702030302020204" pitchFamily="66" charset="0"/>
              </a:rPr>
              <a:t>Different books use slightly different notations</a:t>
            </a:r>
            <a:endParaRPr lang="en-US" altLang="en-US" sz="1400" dirty="0">
              <a:solidFill>
                <a:srgbClr val="CC0066"/>
              </a:solidFill>
              <a:latin typeface="Comic Sans MS" panose="030F0702030302020204" pitchFamily="66" charset="0"/>
            </a:endParaRPr>
          </a:p>
        </p:txBody>
      </p:sp>
      <p:sp>
        <p:nvSpPr>
          <p:cNvPr id="10243" name="Rectangle 6">
            <a:extLst>
              <a:ext uri="{FF2B5EF4-FFF2-40B4-BE49-F238E27FC236}">
                <a16:creationId xmlns:a16="http://schemas.microsoft.com/office/drawing/2014/main" id="{5EF71A55-3777-4334-955C-55C848F963C6}"/>
              </a:ext>
            </a:extLst>
          </p:cNvPr>
          <p:cNvSpPr>
            <a:spLocks noChangeArrowheads="1"/>
          </p:cNvSpPr>
          <p:nvPr/>
        </p:nvSpPr>
        <p:spPr bwMode="auto">
          <a:xfrm>
            <a:off x="2776538" y="21209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0244" name="Text Box 7">
            <a:extLst>
              <a:ext uri="{FF2B5EF4-FFF2-40B4-BE49-F238E27FC236}">
                <a16:creationId xmlns:a16="http://schemas.microsoft.com/office/drawing/2014/main" id="{19B7B5E5-5D4C-4DB0-B2E6-16D75374CEA4}"/>
              </a:ext>
            </a:extLst>
          </p:cNvPr>
          <p:cNvSpPr txBox="1">
            <a:spLocks noChangeArrowheads="1"/>
          </p:cNvSpPr>
          <p:nvPr/>
        </p:nvSpPr>
        <p:spPr bwMode="auto">
          <a:xfrm>
            <a:off x="1252538" y="21971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Entity Set</a:t>
            </a:r>
          </a:p>
        </p:txBody>
      </p:sp>
      <p:sp>
        <p:nvSpPr>
          <p:cNvPr id="10245" name="Rectangle 8">
            <a:extLst>
              <a:ext uri="{FF2B5EF4-FFF2-40B4-BE49-F238E27FC236}">
                <a16:creationId xmlns:a16="http://schemas.microsoft.com/office/drawing/2014/main" id="{17B909F6-DB98-4FAB-94CA-FB8B09B3FE9A}"/>
              </a:ext>
            </a:extLst>
          </p:cNvPr>
          <p:cNvSpPr>
            <a:spLocks noChangeArrowheads="1"/>
          </p:cNvSpPr>
          <p:nvPr/>
        </p:nvSpPr>
        <p:spPr bwMode="auto">
          <a:xfrm>
            <a:off x="2776538" y="2654300"/>
            <a:ext cx="914400" cy="381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0246" name="Text Box 9">
            <a:extLst>
              <a:ext uri="{FF2B5EF4-FFF2-40B4-BE49-F238E27FC236}">
                <a16:creationId xmlns:a16="http://schemas.microsoft.com/office/drawing/2014/main" id="{73CA06E4-9515-44EA-9A79-8FC4DD45FD4C}"/>
              </a:ext>
            </a:extLst>
          </p:cNvPr>
          <p:cNvSpPr txBox="1">
            <a:spLocks noChangeArrowheads="1"/>
          </p:cNvSpPr>
          <p:nvPr/>
        </p:nvSpPr>
        <p:spPr bwMode="auto">
          <a:xfrm>
            <a:off x="642938" y="2678113"/>
            <a:ext cx="1960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Weak entity Set</a:t>
            </a:r>
          </a:p>
        </p:txBody>
      </p:sp>
      <p:grpSp>
        <p:nvGrpSpPr>
          <p:cNvPr id="10247" name="Group 10">
            <a:extLst>
              <a:ext uri="{FF2B5EF4-FFF2-40B4-BE49-F238E27FC236}">
                <a16:creationId xmlns:a16="http://schemas.microsoft.com/office/drawing/2014/main" id="{A5390357-3779-476B-A6A4-A181E00F69C2}"/>
              </a:ext>
            </a:extLst>
          </p:cNvPr>
          <p:cNvGrpSpPr>
            <a:grpSpLocks/>
          </p:cNvGrpSpPr>
          <p:nvPr/>
        </p:nvGrpSpPr>
        <p:grpSpPr bwMode="auto">
          <a:xfrm>
            <a:off x="7275513" y="1785938"/>
            <a:ext cx="381000" cy="457200"/>
            <a:chOff x="720" y="1632"/>
            <a:chExt cx="240" cy="288"/>
          </a:xfrm>
        </p:grpSpPr>
        <p:sp>
          <p:nvSpPr>
            <p:cNvPr id="10270" name="Line 11">
              <a:extLst>
                <a:ext uri="{FF2B5EF4-FFF2-40B4-BE49-F238E27FC236}">
                  <a16:creationId xmlns:a16="http://schemas.microsoft.com/office/drawing/2014/main" id="{0915E8CA-1388-4555-9CC8-CB131CA9B267}"/>
                </a:ext>
              </a:extLst>
            </p:cNvPr>
            <p:cNvSpPr>
              <a:spLocks noChangeShapeType="1"/>
            </p:cNvSpPr>
            <p:nvPr/>
          </p:nvSpPr>
          <p:spPr bwMode="auto">
            <a:xfrm flipH="1">
              <a:off x="720" y="163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12">
              <a:extLst>
                <a:ext uri="{FF2B5EF4-FFF2-40B4-BE49-F238E27FC236}">
                  <a16:creationId xmlns:a16="http://schemas.microsoft.com/office/drawing/2014/main" id="{6054C109-9F0A-4B2C-8549-B1457F735AAE}"/>
                </a:ext>
              </a:extLst>
            </p:cNvPr>
            <p:cNvSpPr>
              <a:spLocks noChangeShapeType="1"/>
            </p:cNvSpPr>
            <p:nvPr/>
          </p:nvSpPr>
          <p:spPr bwMode="auto">
            <a:xfrm>
              <a:off x="720" y="17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13">
              <a:extLst>
                <a:ext uri="{FF2B5EF4-FFF2-40B4-BE49-F238E27FC236}">
                  <a16:creationId xmlns:a16="http://schemas.microsoft.com/office/drawing/2014/main" id="{0F52DA47-8756-4CB7-8FF2-D07F4DD0438A}"/>
                </a:ext>
              </a:extLst>
            </p:cNvPr>
            <p:cNvSpPr>
              <a:spLocks noChangeShapeType="1"/>
            </p:cNvSpPr>
            <p:nvPr/>
          </p:nvSpPr>
          <p:spPr bwMode="auto">
            <a:xfrm flipV="1">
              <a:off x="864"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14">
              <a:extLst>
                <a:ext uri="{FF2B5EF4-FFF2-40B4-BE49-F238E27FC236}">
                  <a16:creationId xmlns:a16="http://schemas.microsoft.com/office/drawing/2014/main" id="{91E86FC5-3F81-4A35-AED2-E75551496487}"/>
                </a:ext>
              </a:extLst>
            </p:cNvPr>
            <p:cNvSpPr>
              <a:spLocks noChangeShapeType="1"/>
            </p:cNvSpPr>
            <p:nvPr/>
          </p:nvSpPr>
          <p:spPr bwMode="auto">
            <a:xfrm>
              <a:off x="816" y="163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8" name="Text Box 15">
            <a:extLst>
              <a:ext uri="{FF2B5EF4-FFF2-40B4-BE49-F238E27FC236}">
                <a16:creationId xmlns:a16="http://schemas.microsoft.com/office/drawing/2014/main" id="{E15DD3BA-D8A9-4007-AD1F-0BAF8286878D}"/>
              </a:ext>
            </a:extLst>
          </p:cNvPr>
          <p:cNvSpPr txBox="1">
            <a:spLocks noChangeArrowheads="1"/>
          </p:cNvSpPr>
          <p:nvPr/>
        </p:nvSpPr>
        <p:spPr bwMode="auto">
          <a:xfrm>
            <a:off x="4672013" y="1997075"/>
            <a:ext cx="193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Relationship Set</a:t>
            </a:r>
          </a:p>
        </p:txBody>
      </p:sp>
      <p:grpSp>
        <p:nvGrpSpPr>
          <p:cNvPr id="10249" name="Group 16">
            <a:extLst>
              <a:ext uri="{FF2B5EF4-FFF2-40B4-BE49-F238E27FC236}">
                <a16:creationId xmlns:a16="http://schemas.microsoft.com/office/drawing/2014/main" id="{2374EC3F-40B1-44C7-B97B-BFCDA2BF239B}"/>
              </a:ext>
            </a:extLst>
          </p:cNvPr>
          <p:cNvGrpSpPr>
            <a:grpSpLocks/>
          </p:cNvGrpSpPr>
          <p:nvPr/>
        </p:nvGrpSpPr>
        <p:grpSpPr bwMode="auto">
          <a:xfrm>
            <a:off x="7466013" y="2430463"/>
            <a:ext cx="533400" cy="609600"/>
            <a:chOff x="720" y="1632"/>
            <a:chExt cx="240" cy="288"/>
          </a:xfrm>
        </p:grpSpPr>
        <p:sp>
          <p:nvSpPr>
            <p:cNvPr id="10266" name="Line 17">
              <a:extLst>
                <a:ext uri="{FF2B5EF4-FFF2-40B4-BE49-F238E27FC236}">
                  <a16:creationId xmlns:a16="http://schemas.microsoft.com/office/drawing/2014/main" id="{3A37BB68-DD2B-4D31-A228-27087E4F1E05}"/>
                </a:ext>
              </a:extLst>
            </p:cNvPr>
            <p:cNvSpPr>
              <a:spLocks noChangeShapeType="1"/>
            </p:cNvSpPr>
            <p:nvPr/>
          </p:nvSpPr>
          <p:spPr bwMode="auto">
            <a:xfrm flipH="1">
              <a:off x="720" y="1632"/>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18">
              <a:extLst>
                <a:ext uri="{FF2B5EF4-FFF2-40B4-BE49-F238E27FC236}">
                  <a16:creationId xmlns:a16="http://schemas.microsoft.com/office/drawing/2014/main" id="{D2B4D9C4-60F8-4115-BA27-1EECFA55B6DA}"/>
                </a:ext>
              </a:extLst>
            </p:cNvPr>
            <p:cNvSpPr>
              <a:spLocks noChangeShapeType="1"/>
            </p:cNvSpPr>
            <p:nvPr/>
          </p:nvSpPr>
          <p:spPr bwMode="auto">
            <a:xfrm>
              <a:off x="720" y="1776"/>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19">
              <a:extLst>
                <a:ext uri="{FF2B5EF4-FFF2-40B4-BE49-F238E27FC236}">
                  <a16:creationId xmlns:a16="http://schemas.microsoft.com/office/drawing/2014/main" id="{E2772F7C-3D1C-4301-A68B-94706848A2B9}"/>
                </a:ext>
              </a:extLst>
            </p:cNvPr>
            <p:cNvSpPr>
              <a:spLocks noChangeShapeType="1"/>
            </p:cNvSpPr>
            <p:nvPr/>
          </p:nvSpPr>
          <p:spPr bwMode="auto">
            <a:xfrm flipV="1">
              <a:off x="864" y="1776"/>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0">
              <a:extLst>
                <a:ext uri="{FF2B5EF4-FFF2-40B4-BE49-F238E27FC236}">
                  <a16:creationId xmlns:a16="http://schemas.microsoft.com/office/drawing/2014/main" id="{2FCDA445-2BEB-4FD0-8425-3EC0FB381555}"/>
                </a:ext>
              </a:extLst>
            </p:cNvPr>
            <p:cNvSpPr>
              <a:spLocks noChangeShapeType="1"/>
            </p:cNvSpPr>
            <p:nvPr/>
          </p:nvSpPr>
          <p:spPr bwMode="auto">
            <a:xfrm>
              <a:off x="816" y="163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0" name="Text Box 21">
            <a:extLst>
              <a:ext uri="{FF2B5EF4-FFF2-40B4-BE49-F238E27FC236}">
                <a16:creationId xmlns:a16="http://schemas.microsoft.com/office/drawing/2014/main" id="{83B4A76C-2AA7-4CF0-8088-EC78C9F82913}"/>
              </a:ext>
            </a:extLst>
          </p:cNvPr>
          <p:cNvSpPr txBox="1">
            <a:spLocks noChangeArrowheads="1"/>
          </p:cNvSpPr>
          <p:nvPr/>
        </p:nvSpPr>
        <p:spPr bwMode="auto">
          <a:xfrm>
            <a:off x="4037013" y="2582863"/>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Identifying Relationship Set</a:t>
            </a:r>
          </a:p>
        </p:txBody>
      </p:sp>
      <p:grpSp>
        <p:nvGrpSpPr>
          <p:cNvPr id="10251" name="Group 22">
            <a:extLst>
              <a:ext uri="{FF2B5EF4-FFF2-40B4-BE49-F238E27FC236}">
                <a16:creationId xmlns:a16="http://schemas.microsoft.com/office/drawing/2014/main" id="{6B97ED19-5520-436A-BD5A-4CD2049E7CD7}"/>
              </a:ext>
            </a:extLst>
          </p:cNvPr>
          <p:cNvGrpSpPr>
            <a:grpSpLocks/>
          </p:cNvGrpSpPr>
          <p:nvPr/>
        </p:nvGrpSpPr>
        <p:grpSpPr bwMode="auto">
          <a:xfrm>
            <a:off x="1074738" y="3886200"/>
            <a:ext cx="1295400" cy="228600"/>
            <a:chOff x="336" y="2352"/>
            <a:chExt cx="816" cy="240"/>
          </a:xfrm>
        </p:grpSpPr>
        <p:sp>
          <p:nvSpPr>
            <p:cNvPr id="10264" name="Line 23">
              <a:extLst>
                <a:ext uri="{FF2B5EF4-FFF2-40B4-BE49-F238E27FC236}">
                  <a16:creationId xmlns:a16="http://schemas.microsoft.com/office/drawing/2014/main" id="{7961F6EB-DFA1-44FF-9B55-E1A6CFF5209C}"/>
                </a:ext>
              </a:extLst>
            </p:cNvPr>
            <p:cNvSpPr>
              <a:spLocks noChangeShapeType="1"/>
            </p:cNvSpPr>
            <p:nvPr/>
          </p:nvSpPr>
          <p:spPr bwMode="auto">
            <a:xfrm>
              <a:off x="33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Oval 24">
              <a:extLst>
                <a:ext uri="{FF2B5EF4-FFF2-40B4-BE49-F238E27FC236}">
                  <a16:creationId xmlns:a16="http://schemas.microsoft.com/office/drawing/2014/main" id="{9BA33E1D-2C34-4EDB-AA43-2840811E87A6}"/>
                </a:ext>
              </a:extLst>
            </p:cNvPr>
            <p:cNvSpPr>
              <a:spLocks noChangeArrowheads="1"/>
            </p:cNvSpPr>
            <p:nvPr/>
          </p:nvSpPr>
          <p:spPr bwMode="auto">
            <a:xfrm>
              <a:off x="576" y="2352"/>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10252" name="Text Box 25">
            <a:extLst>
              <a:ext uri="{FF2B5EF4-FFF2-40B4-BE49-F238E27FC236}">
                <a16:creationId xmlns:a16="http://schemas.microsoft.com/office/drawing/2014/main" id="{033A4128-CAA6-4902-BEDE-31DA055C8FE0}"/>
              </a:ext>
            </a:extLst>
          </p:cNvPr>
          <p:cNvSpPr txBox="1">
            <a:spLocks noChangeArrowheads="1"/>
          </p:cNvSpPr>
          <p:nvPr/>
        </p:nvSpPr>
        <p:spPr bwMode="auto">
          <a:xfrm>
            <a:off x="2438400" y="3525838"/>
            <a:ext cx="5791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Attribute is for an entity set or a relationship set; each attribute stores at most one value (for each entity if it is a entity attribute or for each relationship if it is a relationship attribute) </a:t>
            </a:r>
          </a:p>
        </p:txBody>
      </p:sp>
      <p:grpSp>
        <p:nvGrpSpPr>
          <p:cNvPr id="10253" name="Group 26">
            <a:extLst>
              <a:ext uri="{FF2B5EF4-FFF2-40B4-BE49-F238E27FC236}">
                <a16:creationId xmlns:a16="http://schemas.microsoft.com/office/drawing/2014/main" id="{B160430B-9B63-409D-A125-BAFE047ACAAE}"/>
              </a:ext>
            </a:extLst>
          </p:cNvPr>
          <p:cNvGrpSpPr>
            <a:grpSpLocks/>
          </p:cNvGrpSpPr>
          <p:nvPr/>
        </p:nvGrpSpPr>
        <p:grpSpPr bwMode="auto">
          <a:xfrm>
            <a:off x="1074738" y="4724400"/>
            <a:ext cx="1295400" cy="304800"/>
            <a:chOff x="336" y="2352"/>
            <a:chExt cx="816" cy="240"/>
          </a:xfrm>
        </p:grpSpPr>
        <p:sp>
          <p:nvSpPr>
            <p:cNvPr id="10262" name="Line 27">
              <a:extLst>
                <a:ext uri="{FF2B5EF4-FFF2-40B4-BE49-F238E27FC236}">
                  <a16:creationId xmlns:a16="http://schemas.microsoft.com/office/drawing/2014/main" id="{9CBDED23-EB43-48DE-A0AB-2D7BFBFBE0D3}"/>
                </a:ext>
              </a:extLst>
            </p:cNvPr>
            <p:cNvSpPr>
              <a:spLocks noChangeShapeType="1"/>
            </p:cNvSpPr>
            <p:nvPr/>
          </p:nvSpPr>
          <p:spPr bwMode="auto">
            <a:xfrm>
              <a:off x="33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Oval 28">
              <a:extLst>
                <a:ext uri="{FF2B5EF4-FFF2-40B4-BE49-F238E27FC236}">
                  <a16:creationId xmlns:a16="http://schemas.microsoft.com/office/drawing/2014/main" id="{9E6DFC8E-BEA2-49B4-8BDA-11D9E88C4E50}"/>
                </a:ext>
              </a:extLst>
            </p:cNvPr>
            <p:cNvSpPr>
              <a:spLocks noChangeArrowheads="1"/>
            </p:cNvSpPr>
            <p:nvPr/>
          </p:nvSpPr>
          <p:spPr bwMode="auto">
            <a:xfrm>
              <a:off x="576" y="2352"/>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10254" name="Text Box 29">
            <a:extLst>
              <a:ext uri="{FF2B5EF4-FFF2-40B4-BE49-F238E27FC236}">
                <a16:creationId xmlns:a16="http://schemas.microsoft.com/office/drawing/2014/main" id="{81862EBA-1B60-4B3F-9740-2B1100B40B7B}"/>
              </a:ext>
            </a:extLst>
          </p:cNvPr>
          <p:cNvSpPr txBox="1">
            <a:spLocks noChangeArrowheads="1"/>
          </p:cNvSpPr>
          <p:nvPr/>
        </p:nvSpPr>
        <p:spPr bwMode="auto">
          <a:xfrm>
            <a:off x="2522538" y="4648200"/>
            <a:ext cx="585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Primary key attribute is underlined and is required for a regular entity set</a:t>
            </a:r>
          </a:p>
        </p:txBody>
      </p:sp>
      <p:sp>
        <p:nvSpPr>
          <p:cNvPr id="10255" name="Line 30">
            <a:extLst>
              <a:ext uri="{FF2B5EF4-FFF2-40B4-BE49-F238E27FC236}">
                <a16:creationId xmlns:a16="http://schemas.microsoft.com/office/drawing/2014/main" id="{1C0BCCC4-9543-4812-B2D3-9385E5E819BE}"/>
              </a:ext>
            </a:extLst>
          </p:cNvPr>
          <p:cNvSpPr>
            <a:spLocks noChangeShapeType="1"/>
          </p:cNvSpPr>
          <p:nvPr/>
        </p:nvSpPr>
        <p:spPr bwMode="auto">
          <a:xfrm>
            <a:off x="1608138"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56" name="Group 31">
            <a:extLst>
              <a:ext uri="{FF2B5EF4-FFF2-40B4-BE49-F238E27FC236}">
                <a16:creationId xmlns:a16="http://schemas.microsoft.com/office/drawing/2014/main" id="{91D062E9-E9AD-43E7-95ED-B732213E9E9D}"/>
              </a:ext>
            </a:extLst>
          </p:cNvPr>
          <p:cNvGrpSpPr>
            <a:grpSpLocks/>
          </p:cNvGrpSpPr>
          <p:nvPr/>
        </p:nvGrpSpPr>
        <p:grpSpPr bwMode="auto">
          <a:xfrm>
            <a:off x="1074738" y="4267200"/>
            <a:ext cx="1295400" cy="304800"/>
            <a:chOff x="336" y="2352"/>
            <a:chExt cx="816" cy="240"/>
          </a:xfrm>
        </p:grpSpPr>
        <p:sp>
          <p:nvSpPr>
            <p:cNvPr id="10260" name="Line 32">
              <a:extLst>
                <a:ext uri="{FF2B5EF4-FFF2-40B4-BE49-F238E27FC236}">
                  <a16:creationId xmlns:a16="http://schemas.microsoft.com/office/drawing/2014/main" id="{BA4D00EC-9615-4967-A244-C1C44A32FA0A}"/>
                </a:ext>
              </a:extLst>
            </p:cNvPr>
            <p:cNvSpPr>
              <a:spLocks noChangeShapeType="1"/>
            </p:cNvSpPr>
            <p:nvPr/>
          </p:nvSpPr>
          <p:spPr bwMode="auto">
            <a:xfrm>
              <a:off x="33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Oval 33">
              <a:extLst>
                <a:ext uri="{FF2B5EF4-FFF2-40B4-BE49-F238E27FC236}">
                  <a16:creationId xmlns:a16="http://schemas.microsoft.com/office/drawing/2014/main" id="{19BCA600-1EC4-4ECA-963E-A7B44D5A5FF3}"/>
                </a:ext>
              </a:extLst>
            </p:cNvPr>
            <p:cNvSpPr>
              <a:spLocks noChangeArrowheads="1"/>
            </p:cNvSpPr>
            <p:nvPr/>
          </p:nvSpPr>
          <p:spPr bwMode="auto">
            <a:xfrm>
              <a:off x="576" y="2352"/>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10257" name="Text Box 34">
            <a:extLst>
              <a:ext uri="{FF2B5EF4-FFF2-40B4-BE49-F238E27FC236}">
                <a16:creationId xmlns:a16="http://schemas.microsoft.com/office/drawing/2014/main" id="{6AFDB7F7-EEB3-4C84-B3A0-A1F9783D7C1D}"/>
              </a:ext>
            </a:extLst>
          </p:cNvPr>
          <p:cNvSpPr txBox="1">
            <a:spLocks noChangeArrowheads="1"/>
          </p:cNvSpPr>
          <p:nvPr/>
        </p:nvSpPr>
        <p:spPr bwMode="auto">
          <a:xfrm>
            <a:off x="2522538" y="4267200"/>
            <a:ext cx="5969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Partial key attribute is required for a weak entity set</a:t>
            </a:r>
          </a:p>
        </p:txBody>
      </p:sp>
      <p:sp>
        <p:nvSpPr>
          <p:cNvPr id="10258" name="Line 35">
            <a:extLst>
              <a:ext uri="{FF2B5EF4-FFF2-40B4-BE49-F238E27FC236}">
                <a16:creationId xmlns:a16="http://schemas.microsoft.com/office/drawing/2014/main" id="{7A230A47-F277-409D-9EC4-F7FF8B79257A}"/>
              </a:ext>
            </a:extLst>
          </p:cNvPr>
          <p:cNvSpPr>
            <a:spLocks noChangeShapeType="1"/>
          </p:cNvSpPr>
          <p:nvPr/>
        </p:nvSpPr>
        <p:spPr bwMode="auto">
          <a:xfrm>
            <a:off x="1608138" y="44958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TextBox 1">
            <a:extLst>
              <a:ext uri="{FF2B5EF4-FFF2-40B4-BE49-F238E27FC236}">
                <a16:creationId xmlns:a16="http://schemas.microsoft.com/office/drawing/2014/main" id="{7750C502-AE5A-4420-BF48-185ED0742915}"/>
              </a:ext>
            </a:extLst>
          </p:cNvPr>
          <p:cNvSpPr txBox="1">
            <a:spLocks noChangeArrowheads="1"/>
          </p:cNvSpPr>
          <p:nvPr/>
        </p:nvSpPr>
        <p:spPr bwMode="auto">
          <a:xfrm>
            <a:off x="650875" y="5548313"/>
            <a:ext cx="8120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600" dirty="0">
                <a:latin typeface="Comic Sans MS" panose="030F0702030302020204" pitchFamily="66" charset="0"/>
              </a:rPr>
              <a:t>Relationship set </a:t>
            </a:r>
            <a:r>
              <a:rPr lang="en-US" altLang="en-US" sz="1600" b="1" dirty="0">
                <a:solidFill>
                  <a:srgbClr val="FF0000"/>
                </a:solidFill>
                <a:latin typeface="Comic Sans MS" panose="030F0702030302020204" pitchFamily="66" charset="0"/>
              </a:rPr>
              <a:t>does not have </a:t>
            </a:r>
            <a:r>
              <a:rPr lang="en-US" altLang="en-US" sz="1600" dirty="0">
                <a:latin typeface="Comic Sans MS" panose="030F0702030302020204" pitchFamily="66" charset="0"/>
              </a:rPr>
              <a:t>any notation to indicate the set of attributes that uniquely identify each relationship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2">
            <a:extLst>
              <a:ext uri="{FF2B5EF4-FFF2-40B4-BE49-F238E27FC236}">
                <a16:creationId xmlns:a16="http://schemas.microsoft.com/office/drawing/2014/main" id="{18475615-357B-4ECB-B930-D856D0026244}"/>
              </a:ext>
            </a:extLst>
          </p:cNvPr>
          <p:cNvGrpSpPr>
            <a:grpSpLocks/>
          </p:cNvGrpSpPr>
          <p:nvPr/>
        </p:nvGrpSpPr>
        <p:grpSpPr bwMode="auto">
          <a:xfrm>
            <a:off x="3749675" y="1995888"/>
            <a:ext cx="457200" cy="457200"/>
            <a:chOff x="720" y="1632"/>
            <a:chExt cx="240" cy="288"/>
          </a:xfrm>
        </p:grpSpPr>
        <p:sp>
          <p:nvSpPr>
            <p:cNvPr id="11306" name="Line 43">
              <a:extLst>
                <a:ext uri="{FF2B5EF4-FFF2-40B4-BE49-F238E27FC236}">
                  <a16:creationId xmlns:a16="http://schemas.microsoft.com/office/drawing/2014/main" id="{7287C6DE-F811-4A98-8D82-D90F9264D614}"/>
                </a:ext>
              </a:extLst>
            </p:cNvPr>
            <p:cNvSpPr>
              <a:spLocks noChangeShapeType="1"/>
            </p:cNvSpPr>
            <p:nvPr/>
          </p:nvSpPr>
          <p:spPr bwMode="auto">
            <a:xfrm flipH="1">
              <a:off x="720" y="163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7" name="Line 44">
              <a:extLst>
                <a:ext uri="{FF2B5EF4-FFF2-40B4-BE49-F238E27FC236}">
                  <a16:creationId xmlns:a16="http://schemas.microsoft.com/office/drawing/2014/main" id="{906B7906-781F-4D7A-BBD4-742422B2A44A}"/>
                </a:ext>
              </a:extLst>
            </p:cNvPr>
            <p:cNvSpPr>
              <a:spLocks noChangeShapeType="1"/>
            </p:cNvSpPr>
            <p:nvPr/>
          </p:nvSpPr>
          <p:spPr bwMode="auto">
            <a:xfrm>
              <a:off x="720" y="17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45">
              <a:extLst>
                <a:ext uri="{FF2B5EF4-FFF2-40B4-BE49-F238E27FC236}">
                  <a16:creationId xmlns:a16="http://schemas.microsoft.com/office/drawing/2014/main" id="{B26A6042-B88D-44EB-946E-C967C77ACB7F}"/>
                </a:ext>
              </a:extLst>
            </p:cNvPr>
            <p:cNvSpPr>
              <a:spLocks noChangeShapeType="1"/>
            </p:cNvSpPr>
            <p:nvPr/>
          </p:nvSpPr>
          <p:spPr bwMode="auto">
            <a:xfrm flipV="1">
              <a:off x="864"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9" name="Line 46">
              <a:extLst>
                <a:ext uri="{FF2B5EF4-FFF2-40B4-BE49-F238E27FC236}">
                  <a16:creationId xmlns:a16="http://schemas.microsoft.com/office/drawing/2014/main" id="{896132B6-3CF2-4AEF-B2AD-D069DFCDBF5A}"/>
                </a:ext>
              </a:extLst>
            </p:cNvPr>
            <p:cNvSpPr>
              <a:spLocks noChangeShapeType="1"/>
            </p:cNvSpPr>
            <p:nvPr/>
          </p:nvSpPr>
          <p:spPr bwMode="auto">
            <a:xfrm>
              <a:off x="816" y="163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47">
            <a:extLst>
              <a:ext uri="{FF2B5EF4-FFF2-40B4-BE49-F238E27FC236}">
                <a16:creationId xmlns:a16="http://schemas.microsoft.com/office/drawing/2014/main" id="{2D8A2274-DE20-4FFB-849E-83150E2FD3EA}"/>
              </a:ext>
            </a:extLst>
          </p:cNvPr>
          <p:cNvSpPr>
            <a:spLocks noChangeArrowheads="1"/>
          </p:cNvSpPr>
          <p:nvPr/>
        </p:nvSpPr>
        <p:spPr bwMode="auto">
          <a:xfrm>
            <a:off x="4587875" y="2072088"/>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68" name="Rectangle 48">
            <a:extLst>
              <a:ext uri="{FF2B5EF4-FFF2-40B4-BE49-F238E27FC236}">
                <a16:creationId xmlns:a16="http://schemas.microsoft.com/office/drawing/2014/main" id="{0BE1DD4A-864B-4092-85FC-4BD00FC6D83E}"/>
              </a:ext>
            </a:extLst>
          </p:cNvPr>
          <p:cNvSpPr>
            <a:spLocks noChangeArrowheads="1"/>
          </p:cNvSpPr>
          <p:nvPr/>
        </p:nvSpPr>
        <p:spPr bwMode="auto">
          <a:xfrm>
            <a:off x="2682875" y="2072088"/>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69" name="Line 49">
            <a:extLst>
              <a:ext uri="{FF2B5EF4-FFF2-40B4-BE49-F238E27FC236}">
                <a16:creationId xmlns:a16="http://schemas.microsoft.com/office/drawing/2014/main" id="{FEB942AE-D117-4E78-BE0E-51A531B2EB5F}"/>
              </a:ext>
            </a:extLst>
          </p:cNvPr>
          <p:cNvSpPr>
            <a:spLocks noChangeShapeType="1"/>
          </p:cNvSpPr>
          <p:nvPr/>
        </p:nvSpPr>
        <p:spPr bwMode="auto">
          <a:xfrm>
            <a:off x="3597275" y="222448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50">
            <a:extLst>
              <a:ext uri="{FF2B5EF4-FFF2-40B4-BE49-F238E27FC236}">
                <a16:creationId xmlns:a16="http://schemas.microsoft.com/office/drawing/2014/main" id="{0C93527C-AF40-45D0-99F3-5EB14F312A24}"/>
              </a:ext>
            </a:extLst>
          </p:cNvPr>
          <p:cNvSpPr>
            <a:spLocks noChangeShapeType="1"/>
          </p:cNvSpPr>
          <p:nvPr/>
        </p:nvSpPr>
        <p:spPr bwMode="auto">
          <a:xfrm>
            <a:off x="4206875" y="2224488"/>
            <a:ext cx="381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Text Box 52">
            <a:extLst>
              <a:ext uri="{FF2B5EF4-FFF2-40B4-BE49-F238E27FC236}">
                <a16:creationId xmlns:a16="http://schemas.microsoft.com/office/drawing/2014/main" id="{3EA19EC2-84D2-4007-8C79-E1798AC9FAD1}"/>
              </a:ext>
            </a:extLst>
          </p:cNvPr>
          <p:cNvSpPr txBox="1">
            <a:spLocks noChangeArrowheads="1"/>
          </p:cNvSpPr>
          <p:nvPr/>
        </p:nvSpPr>
        <p:spPr bwMode="auto">
          <a:xfrm>
            <a:off x="2911475" y="207208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E1</a:t>
            </a:r>
          </a:p>
        </p:txBody>
      </p:sp>
      <p:sp>
        <p:nvSpPr>
          <p:cNvPr id="11272" name="Text Box 53">
            <a:extLst>
              <a:ext uri="{FF2B5EF4-FFF2-40B4-BE49-F238E27FC236}">
                <a16:creationId xmlns:a16="http://schemas.microsoft.com/office/drawing/2014/main" id="{62A451F1-00CF-4D1F-A26E-06E6AC310F9E}"/>
              </a:ext>
            </a:extLst>
          </p:cNvPr>
          <p:cNvSpPr txBox="1">
            <a:spLocks noChangeArrowheads="1"/>
          </p:cNvSpPr>
          <p:nvPr/>
        </p:nvSpPr>
        <p:spPr bwMode="auto">
          <a:xfrm>
            <a:off x="4572000" y="2041925"/>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E2</a:t>
            </a:r>
          </a:p>
        </p:txBody>
      </p:sp>
      <p:grpSp>
        <p:nvGrpSpPr>
          <p:cNvPr id="11273" name="Group 86">
            <a:extLst>
              <a:ext uri="{FF2B5EF4-FFF2-40B4-BE49-F238E27FC236}">
                <a16:creationId xmlns:a16="http://schemas.microsoft.com/office/drawing/2014/main" id="{3AC1DCAF-6B9A-4A96-84CA-F1E93D692331}"/>
              </a:ext>
            </a:extLst>
          </p:cNvPr>
          <p:cNvGrpSpPr>
            <a:grpSpLocks/>
          </p:cNvGrpSpPr>
          <p:nvPr/>
        </p:nvGrpSpPr>
        <p:grpSpPr bwMode="auto">
          <a:xfrm>
            <a:off x="3678238" y="3645754"/>
            <a:ext cx="457200" cy="457200"/>
            <a:chOff x="720" y="1632"/>
            <a:chExt cx="240" cy="288"/>
          </a:xfrm>
        </p:grpSpPr>
        <p:sp>
          <p:nvSpPr>
            <p:cNvPr id="11302" name="Line 87">
              <a:extLst>
                <a:ext uri="{FF2B5EF4-FFF2-40B4-BE49-F238E27FC236}">
                  <a16:creationId xmlns:a16="http://schemas.microsoft.com/office/drawing/2014/main" id="{788B6825-5087-45BB-A395-BA22EA594D62}"/>
                </a:ext>
              </a:extLst>
            </p:cNvPr>
            <p:cNvSpPr>
              <a:spLocks noChangeShapeType="1"/>
            </p:cNvSpPr>
            <p:nvPr/>
          </p:nvSpPr>
          <p:spPr bwMode="auto">
            <a:xfrm flipH="1">
              <a:off x="720" y="163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Line 88">
              <a:extLst>
                <a:ext uri="{FF2B5EF4-FFF2-40B4-BE49-F238E27FC236}">
                  <a16:creationId xmlns:a16="http://schemas.microsoft.com/office/drawing/2014/main" id="{7F0005D4-F048-409F-9C5F-3349403460B1}"/>
                </a:ext>
              </a:extLst>
            </p:cNvPr>
            <p:cNvSpPr>
              <a:spLocks noChangeShapeType="1"/>
            </p:cNvSpPr>
            <p:nvPr/>
          </p:nvSpPr>
          <p:spPr bwMode="auto">
            <a:xfrm>
              <a:off x="720" y="17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4" name="Line 89">
              <a:extLst>
                <a:ext uri="{FF2B5EF4-FFF2-40B4-BE49-F238E27FC236}">
                  <a16:creationId xmlns:a16="http://schemas.microsoft.com/office/drawing/2014/main" id="{20FB1E3B-BDDC-4F97-B26B-E9CD91B2431E}"/>
                </a:ext>
              </a:extLst>
            </p:cNvPr>
            <p:cNvSpPr>
              <a:spLocks noChangeShapeType="1"/>
            </p:cNvSpPr>
            <p:nvPr/>
          </p:nvSpPr>
          <p:spPr bwMode="auto">
            <a:xfrm flipV="1">
              <a:off x="864"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5" name="Line 90">
              <a:extLst>
                <a:ext uri="{FF2B5EF4-FFF2-40B4-BE49-F238E27FC236}">
                  <a16:creationId xmlns:a16="http://schemas.microsoft.com/office/drawing/2014/main" id="{BFF64EE9-260F-4B82-8424-04675572C4B1}"/>
                </a:ext>
              </a:extLst>
            </p:cNvPr>
            <p:cNvSpPr>
              <a:spLocks noChangeShapeType="1"/>
            </p:cNvSpPr>
            <p:nvPr/>
          </p:nvSpPr>
          <p:spPr bwMode="auto">
            <a:xfrm>
              <a:off x="816" y="163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4" name="Rectangle 91">
            <a:extLst>
              <a:ext uri="{FF2B5EF4-FFF2-40B4-BE49-F238E27FC236}">
                <a16:creationId xmlns:a16="http://schemas.microsoft.com/office/drawing/2014/main" id="{9DE73870-A3FE-4E52-B4E8-FDF54825417C}"/>
              </a:ext>
            </a:extLst>
          </p:cNvPr>
          <p:cNvSpPr>
            <a:spLocks noChangeArrowheads="1"/>
          </p:cNvSpPr>
          <p:nvPr/>
        </p:nvSpPr>
        <p:spPr bwMode="auto">
          <a:xfrm>
            <a:off x="4379913" y="3752117"/>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75" name="Rectangle 92">
            <a:extLst>
              <a:ext uri="{FF2B5EF4-FFF2-40B4-BE49-F238E27FC236}">
                <a16:creationId xmlns:a16="http://schemas.microsoft.com/office/drawing/2014/main" id="{BA269447-5B3D-4FB2-BDAD-060CAD66DB47}"/>
              </a:ext>
            </a:extLst>
          </p:cNvPr>
          <p:cNvSpPr>
            <a:spLocks noChangeArrowheads="1"/>
          </p:cNvSpPr>
          <p:nvPr/>
        </p:nvSpPr>
        <p:spPr bwMode="auto">
          <a:xfrm>
            <a:off x="2474913" y="3752117"/>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76" name="Line 93">
            <a:extLst>
              <a:ext uri="{FF2B5EF4-FFF2-40B4-BE49-F238E27FC236}">
                <a16:creationId xmlns:a16="http://schemas.microsoft.com/office/drawing/2014/main" id="{FC801871-59FB-4D8D-BA0E-69ABBF56CD75}"/>
              </a:ext>
            </a:extLst>
          </p:cNvPr>
          <p:cNvSpPr>
            <a:spLocks noChangeShapeType="1"/>
          </p:cNvSpPr>
          <p:nvPr/>
        </p:nvSpPr>
        <p:spPr bwMode="auto">
          <a:xfrm>
            <a:off x="4135438" y="3904517"/>
            <a:ext cx="244475" cy="0"/>
          </a:xfrm>
          <a:prstGeom prst="line">
            <a:avLst/>
          </a:prstGeom>
          <a:noFill/>
          <a:ln w="31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77" name="Text Box 94">
            <a:extLst>
              <a:ext uri="{FF2B5EF4-FFF2-40B4-BE49-F238E27FC236}">
                <a16:creationId xmlns:a16="http://schemas.microsoft.com/office/drawing/2014/main" id="{51E76556-00E4-4A86-8562-A8E6B054E022}"/>
              </a:ext>
            </a:extLst>
          </p:cNvPr>
          <p:cNvSpPr txBox="1">
            <a:spLocks noChangeArrowheads="1"/>
          </p:cNvSpPr>
          <p:nvPr/>
        </p:nvSpPr>
        <p:spPr bwMode="auto">
          <a:xfrm>
            <a:off x="2703513" y="3752117"/>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E1</a:t>
            </a:r>
          </a:p>
        </p:txBody>
      </p:sp>
      <p:sp>
        <p:nvSpPr>
          <p:cNvPr id="11278" name="Text Box 95">
            <a:extLst>
              <a:ext uri="{FF2B5EF4-FFF2-40B4-BE49-F238E27FC236}">
                <a16:creationId xmlns:a16="http://schemas.microsoft.com/office/drawing/2014/main" id="{8696466E-3D97-4F26-ADE4-0290918DD0E9}"/>
              </a:ext>
            </a:extLst>
          </p:cNvPr>
          <p:cNvSpPr txBox="1">
            <a:spLocks noChangeArrowheads="1"/>
          </p:cNvSpPr>
          <p:nvPr/>
        </p:nvSpPr>
        <p:spPr bwMode="auto">
          <a:xfrm>
            <a:off x="4364038" y="3721954"/>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E2</a:t>
            </a:r>
          </a:p>
        </p:txBody>
      </p:sp>
      <p:sp>
        <p:nvSpPr>
          <p:cNvPr id="11279" name="Line 96">
            <a:extLst>
              <a:ext uri="{FF2B5EF4-FFF2-40B4-BE49-F238E27FC236}">
                <a16:creationId xmlns:a16="http://schemas.microsoft.com/office/drawing/2014/main" id="{27405C50-9AB3-46EA-9418-71FFEE3252E7}"/>
              </a:ext>
            </a:extLst>
          </p:cNvPr>
          <p:cNvSpPr>
            <a:spLocks noChangeShapeType="1"/>
          </p:cNvSpPr>
          <p:nvPr/>
        </p:nvSpPr>
        <p:spPr bwMode="auto">
          <a:xfrm>
            <a:off x="3373438" y="3874354"/>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80" name="Group 98">
            <a:extLst>
              <a:ext uri="{FF2B5EF4-FFF2-40B4-BE49-F238E27FC236}">
                <a16:creationId xmlns:a16="http://schemas.microsoft.com/office/drawing/2014/main" id="{26CA7955-2477-49BE-AD86-E0F9F8906EF5}"/>
              </a:ext>
            </a:extLst>
          </p:cNvPr>
          <p:cNvGrpSpPr>
            <a:grpSpLocks/>
          </p:cNvGrpSpPr>
          <p:nvPr/>
        </p:nvGrpSpPr>
        <p:grpSpPr bwMode="auto">
          <a:xfrm>
            <a:off x="3678238" y="4764515"/>
            <a:ext cx="457200" cy="457200"/>
            <a:chOff x="720" y="1632"/>
            <a:chExt cx="240" cy="288"/>
          </a:xfrm>
        </p:grpSpPr>
        <p:sp>
          <p:nvSpPr>
            <p:cNvPr id="11298" name="Line 99">
              <a:extLst>
                <a:ext uri="{FF2B5EF4-FFF2-40B4-BE49-F238E27FC236}">
                  <a16:creationId xmlns:a16="http://schemas.microsoft.com/office/drawing/2014/main" id="{09DDD4D3-2F73-401C-B56C-AC9E67201E65}"/>
                </a:ext>
              </a:extLst>
            </p:cNvPr>
            <p:cNvSpPr>
              <a:spLocks noChangeShapeType="1"/>
            </p:cNvSpPr>
            <p:nvPr/>
          </p:nvSpPr>
          <p:spPr bwMode="auto">
            <a:xfrm flipH="1">
              <a:off x="720" y="163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100">
              <a:extLst>
                <a:ext uri="{FF2B5EF4-FFF2-40B4-BE49-F238E27FC236}">
                  <a16:creationId xmlns:a16="http://schemas.microsoft.com/office/drawing/2014/main" id="{7995659F-F08B-43FF-87C3-83DFF63D96F0}"/>
                </a:ext>
              </a:extLst>
            </p:cNvPr>
            <p:cNvSpPr>
              <a:spLocks noChangeShapeType="1"/>
            </p:cNvSpPr>
            <p:nvPr/>
          </p:nvSpPr>
          <p:spPr bwMode="auto">
            <a:xfrm>
              <a:off x="720" y="17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101">
              <a:extLst>
                <a:ext uri="{FF2B5EF4-FFF2-40B4-BE49-F238E27FC236}">
                  <a16:creationId xmlns:a16="http://schemas.microsoft.com/office/drawing/2014/main" id="{DF36FC01-508C-40E5-97A5-47739E8A1A32}"/>
                </a:ext>
              </a:extLst>
            </p:cNvPr>
            <p:cNvSpPr>
              <a:spLocks noChangeShapeType="1"/>
            </p:cNvSpPr>
            <p:nvPr/>
          </p:nvSpPr>
          <p:spPr bwMode="auto">
            <a:xfrm flipV="1">
              <a:off x="864"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102">
              <a:extLst>
                <a:ext uri="{FF2B5EF4-FFF2-40B4-BE49-F238E27FC236}">
                  <a16:creationId xmlns:a16="http://schemas.microsoft.com/office/drawing/2014/main" id="{76B9479F-2899-42BD-9A8E-25403735D0D5}"/>
                </a:ext>
              </a:extLst>
            </p:cNvPr>
            <p:cNvSpPr>
              <a:spLocks noChangeShapeType="1"/>
            </p:cNvSpPr>
            <p:nvPr/>
          </p:nvSpPr>
          <p:spPr bwMode="auto">
            <a:xfrm>
              <a:off x="816" y="163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81" name="Rectangle 103">
            <a:extLst>
              <a:ext uri="{FF2B5EF4-FFF2-40B4-BE49-F238E27FC236}">
                <a16:creationId xmlns:a16="http://schemas.microsoft.com/office/drawing/2014/main" id="{54704C63-08D6-4508-9CF1-3AE2B17F9B0C}"/>
              </a:ext>
            </a:extLst>
          </p:cNvPr>
          <p:cNvSpPr>
            <a:spLocks noChangeArrowheads="1"/>
          </p:cNvSpPr>
          <p:nvPr/>
        </p:nvSpPr>
        <p:spPr bwMode="auto">
          <a:xfrm>
            <a:off x="4379913" y="4870877"/>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82" name="Rectangle 104">
            <a:extLst>
              <a:ext uri="{FF2B5EF4-FFF2-40B4-BE49-F238E27FC236}">
                <a16:creationId xmlns:a16="http://schemas.microsoft.com/office/drawing/2014/main" id="{F00AD431-07F5-414E-A4BA-289ABA00F442}"/>
              </a:ext>
            </a:extLst>
          </p:cNvPr>
          <p:cNvSpPr>
            <a:spLocks noChangeArrowheads="1"/>
          </p:cNvSpPr>
          <p:nvPr/>
        </p:nvSpPr>
        <p:spPr bwMode="auto">
          <a:xfrm>
            <a:off x="2474913" y="4870877"/>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83" name="Line 105">
            <a:extLst>
              <a:ext uri="{FF2B5EF4-FFF2-40B4-BE49-F238E27FC236}">
                <a16:creationId xmlns:a16="http://schemas.microsoft.com/office/drawing/2014/main" id="{4631123E-F760-4975-AF38-FB86E10CB8BB}"/>
              </a:ext>
            </a:extLst>
          </p:cNvPr>
          <p:cNvSpPr>
            <a:spLocks noChangeShapeType="1"/>
          </p:cNvSpPr>
          <p:nvPr/>
        </p:nvSpPr>
        <p:spPr bwMode="auto">
          <a:xfrm>
            <a:off x="4135438" y="5023277"/>
            <a:ext cx="244475" cy="0"/>
          </a:xfrm>
          <a:prstGeom prst="line">
            <a:avLst/>
          </a:prstGeom>
          <a:noFill/>
          <a:ln w="31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84" name="Text Box 106">
            <a:extLst>
              <a:ext uri="{FF2B5EF4-FFF2-40B4-BE49-F238E27FC236}">
                <a16:creationId xmlns:a16="http://schemas.microsoft.com/office/drawing/2014/main" id="{2F0A2782-4D36-4A58-BA49-EF8B5D7CD84B}"/>
              </a:ext>
            </a:extLst>
          </p:cNvPr>
          <p:cNvSpPr txBox="1">
            <a:spLocks noChangeArrowheads="1"/>
          </p:cNvSpPr>
          <p:nvPr/>
        </p:nvSpPr>
        <p:spPr bwMode="auto">
          <a:xfrm>
            <a:off x="2703513" y="4870877"/>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E1</a:t>
            </a:r>
          </a:p>
        </p:txBody>
      </p:sp>
      <p:sp>
        <p:nvSpPr>
          <p:cNvPr id="11285" name="Text Box 107">
            <a:extLst>
              <a:ext uri="{FF2B5EF4-FFF2-40B4-BE49-F238E27FC236}">
                <a16:creationId xmlns:a16="http://schemas.microsoft.com/office/drawing/2014/main" id="{A3F60A20-3EB2-44E0-82F9-D3FA8A5AF2E0}"/>
              </a:ext>
            </a:extLst>
          </p:cNvPr>
          <p:cNvSpPr txBox="1">
            <a:spLocks noChangeArrowheads="1"/>
          </p:cNvSpPr>
          <p:nvPr/>
        </p:nvSpPr>
        <p:spPr bwMode="auto">
          <a:xfrm>
            <a:off x="4364038" y="4840715"/>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b="1">
                <a:latin typeface="Comic Sans MS" panose="030F0702030302020204" pitchFamily="66" charset="0"/>
              </a:rPr>
              <a:t>E2</a:t>
            </a:r>
          </a:p>
        </p:txBody>
      </p:sp>
      <p:sp>
        <p:nvSpPr>
          <p:cNvPr id="11286" name="Line 108">
            <a:extLst>
              <a:ext uri="{FF2B5EF4-FFF2-40B4-BE49-F238E27FC236}">
                <a16:creationId xmlns:a16="http://schemas.microsoft.com/office/drawing/2014/main" id="{409242A9-79D5-4BC6-BCFF-58B0F87F8E7A}"/>
              </a:ext>
            </a:extLst>
          </p:cNvPr>
          <p:cNvSpPr>
            <a:spLocks noChangeShapeType="1"/>
          </p:cNvSpPr>
          <p:nvPr/>
        </p:nvSpPr>
        <p:spPr bwMode="auto">
          <a:xfrm>
            <a:off x="3373438" y="499311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7" name="TextBox 2">
            <a:extLst>
              <a:ext uri="{FF2B5EF4-FFF2-40B4-BE49-F238E27FC236}">
                <a16:creationId xmlns:a16="http://schemas.microsoft.com/office/drawing/2014/main" id="{F2A14C0B-01DB-4A79-B297-F2009AF990C0}"/>
              </a:ext>
            </a:extLst>
          </p:cNvPr>
          <p:cNvSpPr txBox="1">
            <a:spLocks noChangeArrowheads="1"/>
          </p:cNvSpPr>
          <p:nvPr/>
        </p:nvSpPr>
        <p:spPr bwMode="auto">
          <a:xfrm>
            <a:off x="1302628" y="2776657"/>
            <a:ext cx="71555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Key constraint indicated by an arrow. </a:t>
            </a:r>
          </a:p>
          <a:p>
            <a:pPr>
              <a:spcBef>
                <a:spcPct val="0"/>
              </a:spcBef>
              <a:buFontTx/>
              <a:buNone/>
            </a:pPr>
            <a:r>
              <a:rPr lang="en-US" altLang="en-US" sz="1600" dirty="0">
                <a:latin typeface="Comic Sans MS" panose="030F0702030302020204" pitchFamily="66" charset="0"/>
              </a:rPr>
              <a:t>Example (a): Each entity in E2 can participate at most one time in R, but E1 can participate multiple times in R (mothership, </a:t>
            </a:r>
            <a:r>
              <a:rPr lang="en-US" altLang="en-US" sz="1600" dirty="0" err="1">
                <a:latin typeface="Comic Sans MS" panose="030F0702030302020204" pitchFamily="66" charset="0"/>
              </a:rPr>
              <a:t>fathership</a:t>
            </a:r>
            <a:r>
              <a:rPr lang="en-US" altLang="en-US" sz="1600" dirty="0">
                <a:latin typeface="Comic Sans MS" panose="030F0702030302020204" pitchFamily="66" charset="0"/>
              </a:rPr>
              <a:t>)</a:t>
            </a:r>
          </a:p>
        </p:txBody>
      </p:sp>
      <p:sp>
        <p:nvSpPr>
          <p:cNvPr id="11288" name="Rectangle 1">
            <a:extLst>
              <a:ext uri="{FF2B5EF4-FFF2-40B4-BE49-F238E27FC236}">
                <a16:creationId xmlns:a16="http://schemas.microsoft.com/office/drawing/2014/main" id="{0F1304AD-17A9-4CFF-AB15-705132EF9748}"/>
              </a:ext>
            </a:extLst>
          </p:cNvPr>
          <p:cNvSpPr>
            <a:spLocks noChangeArrowheads="1"/>
          </p:cNvSpPr>
          <p:nvPr/>
        </p:nvSpPr>
        <p:spPr bwMode="auto">
          <a:xfrm>
            <a:off x="3844925" y="2045100"/>
            <a:ext cx="37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R</a:t>
            </a:r>
          </a:p>
        </p:txBody>
      </p:sp>
      <p:sp>
        <p:nvSpPr>
          <p:cNvPr id="11289" name="Rectangle 2">
            <a:extLst>
              <a:ext uri="{FF2B5EF4-FFF2-40B4-BE49-F238E27FC236}">
                <a16:creationId xmlns:a16="http://schemas.microsoft.com/office/drawing/2014/main" id="{1BEFC548-2770-44AF-A974-4202C169B892}"/>
              </a:ext>
            </a:extLst>
          </p:cNvPr>
          <p:cNvSpPr>
            <a:spLocks noChangeArrowheads="1"/>
          </p:cNvSpPr>
          <p:nvPr/>
        </p:nvSpPr>
        <p:spPr bwMode="auto">
          <a:xfrm>
            <a:off x="3760788" y="3699729"/>
            <a:ext cx="38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R</a:t>
            </a:r>
          </a:p>
        </p:txBody>
      </p:sp>
      <p:sp>
        <p:nvSpPr>
          <p:cNvPr id="11290" name="Rectangle 99">
            <a:extLst>
              <a:ext uri="{FF2B5EF4-FFF2-40B4-BE49-F238E27FC236}">
                <a16:creationId xmlns:a16="http://schemas.microsoft.com/office/drawing/2014/main" id="{684D130F-CA0A-4E90-A49E-2951CD4C661E}"/>
              </a:ext>
            </a:extLst>
          </p:cNvPr>
          <p:cNvSpPr>
            <a:spLocks noChangeArrowheads="1"/>
          </p:cNvSpPr>
          <p:nvPr/>
        </p:nvSpPr>
        <p:spPr bwMode="auto">
          <a:xfrm>
            <a:off x="3754438" y="4831190"/>
            <a:ext cx="37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R</a:t>
            </a:r>
          </a:p>
        </p:txBody>
      </p:sp>
      <p:sp>
        <p:nvSpPr>
          <p:cNvPr id="45" name="Rectangle 5">
            <a:extLst>
              <a:ext uri="{FF2B5EF4-FFF2-40B4-BE49-F238E27FC236}">
                <a16:creationId xmlns:a16="http://schemas.microsoft.com/office/drawing/2014/main" id="{3F72A4B3-4971-42D4-B5FF-7C0D60679C54}"/>
              </a:ext>
            </a:extLst>
          </p:cNvPr>
          <p:cNvSpPr txBox="1">
            <a:spLocks noChangeArrowheads="1"/>
          </p:cNvSpPr>
          <p:nvPr/>
        </p:nvSpPr>
        <p:spPr bwMode="auto">
          <a:xfrm>
            <a:off x="228600" y="2333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defRPr/>
            </a:pPr>
            <a:r>
              <a:rPr lang="en-US" altLang="en-US" sz="3600" kern="0" dirty="0">
                <a:solidFill>
                  <a:srgbClr val="CC0066"/>
                </a:solidFill>
                <a:latin typeface="Comic Sans MS" panose="030F0702030302020204" pitchFamily="66" charset="0"/>
              </a:rPr>
              <a:t>ER notations for constraints</a:t>
            </a:r>
            <a:endParaRPr lang="en-US" altLang="en-US" sz="2000" kern="0" dirty="0">
              <a:solidFill>
                <a:srgbClr val="CC0066"/>
              </a:solidFill>
              <a:latin typeface="Comic Sans MS" panose="030F0702030302020204" pitchFamily="66" charset="0"/>
            </a:endParaRPr>
          </a:p>
        </p:txBody>
      </p:sp>
      <p:sp>
        <p:nvSpPr>
          <p:cNvPr id="11296" name="TextBox 2">
            <a:extLst>
              <a:ext uri="{FF2B5EF4-FFF2-40B4-BE49-F238E27FC236}">
                <a16:creationId xmlns:a16="http://schemas.microsoft.com/office/drawing/2014/main" id="{E9EFA02D-A54E-4247-8C41-7271D3A44B55}"/>
              </a:ext>
            </a:extLst>
          </p:cNvPr>
          <p:cNvSpPr txBox="1">
            <a:spLocks noChangeArrowheads="1"/>
          </p:cNvSpPr>
          <p:nvPr/>
        </p:nvSpPr>
        <p:spPr bwMode="auto">
          <a:xfrm>
            <a:off x="2781300" y="5509052"/>
            <a:ext cx="264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E1 has the key constraint</a:t>
            </a:r>
          </a:p>
          <a:p>
            <a:pPr>
              <a:spcBef>
                <a:spcPct val="0"/>
              </a:spcBef>
              <a:buFontTx/>
              <a:buNone/>
            </a:pPr>
            <a:r>
              <a:rPr lang="en-US" altLang="en-US" sz="1600" dirty="0">
                <a:latin typeface="Comic Sans MS" panose="030F0702030302020204" pitchFamily="66" charset="0"/>
              </a:rPr>
              <a:t>E2 has the key constraint</a:t>
            </a:r>
          </a:p>
        </p:txBody>
      </p:sp>
      <p:sp>
        <p:nvSpPr>
          <p:cNvPr id="11297" name="Rectangle 2">
            <a:extLst>
              <a:ext uri="{FF2B5EF4-FFF2-40B4-BE49-F238E27FC236}">
                <a16:creationId xmlns:a16="http://schemas.microsoft.com/office/drawing/2014/main" id="{206D4F1C-CEFA-44DE-AD0F-B5D4D24C6FA5}"/>
              </a:ext>
            </a:extLst>
          </p:cNvPr>
          <p:cNvSpPr>
            <a:spLocks noChangeArrowheads="1"/>
          </p:cNvSpPr>
          <p:nvPr/>
        </p:nvSpPr>
        <p:spPr bwMode="auto">
          <a:xfrm>
            <a:off x="2068675" y="1270959"/>
            <a:ext cx="47548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Bold line for the </a:t>
            </a:r>
            <a:r>
              <a:rPr lang="en-US" altLang="en-US" sz="1600" b="1" dirty="0">
                <a:latin typeface="Comic Sans MS" panose="030F0702030302020204" pitchFamily="66" charset="0"/>
              </a:rPr>
              <a:t>total participation</a:t>
            </a:r>
          </a:p>
          <a:p>
            <a:pPr eaLnBrk="1" hangingPunct="1">
              <a:spcBef>
                <a:spcPct val="0"/>
              </a:spcBef>
              <a:buFontTx/>
              <a:buNone/>
            </a:pPr>
            <a:r>
              <a:rPr lang="en-US" altLang="en-US" sz="1600" dirty="0">
                <a:latin typeface="Comic Sans MS" panose="030F0702030302020204" pitchFamily="66" charset="0"/>
              </a:rPr>
              <a:t>Example: All entities in E2 must participate in R</a:t>
            </a:r>
          </a:p>
        </p:txBody>
      </p:sp>
      <p:sp>
        <p:nvSpPr>
          <p:cNvPr id="2" name="TextBox 1">
            <a:extLst>
              <a:ext uri="{FF2B5EF4-FFF2-40B4-BE49-F238E27FC236}">
                <a16:creationId xmlns:a16="http://schemas.microsoft.com/office/drawing/2014/main" id="{F2515DFC-31E5-4CEC-820E-1E765DF133C5}"/>
              </a:ext>
            </a:extLst>
          </p:cNvPr>
          <p:cNvSpPr txBox="1"/>
          <p:nvPr/>
        </p:nvSpPr>
        <p:spPr>
          <a:xfrm>
            <a:off x="457200" y="6216650"/>
            <a:ext cx="8534400" cy="646331"/>
          </a:xfrm>
          <a:prstGeom prst="rect">
            <a:avLst/>
          </a:prstGeom>
          <a:noFill/>
        </p:spPr>
        <p:txBody>
          <a:bodyPr wrap="square" rtlCol="0">
            <a:spAutoFit/>
          </a:bodyPr>
          <a:lstStyle/>
          <a:p>
            <a:r>
              <a:rPr lang="en-US" sz="1800" dirty="0"/>
              <a:t>Each relationship is distinguished by the primary key values of the participating entities. </a:t>
            </a:r>
          </a:p>
        </p:txBody>
      </p:sp>
      <p:sp>
        <p:nvSpPr>
          <p:cNvPr id="3" name="TextBox 2">
            <a:extLst>
              <a:ext uri="{FF2B5EF4-FFF2-40B4-BE49-F238E27FC236}">
                <a16:creationId xmlns:a16="http://schemas.microsoft.com/office/drawing/2014/main" id="{437689AD-59AB-446B-AC78-B6B083018045}"/>
              </a:ext>
            </a:extLst>
          </p:cNvPr>
          <p:cNvSpPr txBox="1"/>
          <p:nvPr/>
        </p:nvSpPr>
        <p:spPr>
          <a:xfrm>
            <a:off x="1502494" y="3719721"/>
            <a:ext cx="566181" cy="461665"/>
          </a:xfrm>
          <a:prstGeom prst="rect">
            <a:avLst/>
          </a:prstGeom>
          <a:noFill/>
        </p:spPr>
        <p:txBody>
          <a:bodyPr wrap="none" rtlCol="0">
            <a:spAutoFit/>
          </a:bodyPr>
          <a:lstStyle/>
          <a:p>
            <a:r>
              <a:rPr lang="en-US" dirty="0"/>
              <a:t>(a)</a:t>
            </a:r>
          </a:p>
        </p:txBody>
      </p:sp>
      <p:sp>
        <p:nvSpPr>
          <p:cNvPr id="48" name="TextBox 2">
            <a:extLst>
              <a:ext uri="{FF2B5EF4-FFF2-40B4-BE49-F238E27FC236}">
                <a16:creationId xmlns:a16="http://schemas.microsoft.com/office/drawing/2014/main" id="{F40C89F3-DA67-40F8-BED6-A980678A59F8}"/>
              </a:ext>
            </a:extLst>
          </p:cNvPr>
          <p:cNvSpPr txBox="1">
            <a:spLocks noChangeArrowheads="1"/>
          </p:cNvSpPr>
          <p:nvPr/>
        </p:nvSpPr>
        <p:spPr bwMode="auto">
          <a:xfrm>
            <a:off x="5617845" y="3744148"/>
            <a:ext cx="34448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dirty="0">
                <a:latin typeface="Comic Sans MS" panose="030F0702030302020204" pitchFamily="66" charset="0"/>
              </a:rPr>
              <a:t>Key constraint indicated by an arrow</a:t>
            </a:r>
          </a:p>
          <a:p>
            <a:pPr>
              <a:spcBef>
                <a:spcPct val="0"/>
              </a:spcBef>
              <a:buFontTx/>
              <a:buNone/>
            </a:pPr>
            <a:r>
              <a:rPr lang="en-US" altLang="en-US" sz="1400" dirty="0">
                <a:latin typeface="Comic Sans MS" panose="030F0702030302020204" pitchFamily="66" charset="0"/>
              </a:rPr>
              <a:t>Example (b): </a:t>
            </a:r>
          </a:p>
          <a:p>
            <a:pPr>
              <a:spcBef>
                <a:spcPct val="0"/>
              </a:spcBef>
              <a:buFontTx/>
              <a:buNone/>
            </a:pPr>
            <a:r>
              <a:rPr lang="en-US" altLang="en-US" sz="1400" dirty="0">
                <a:latin typeface="Comic Sans MS" panose="030F0702030302020204" pitchFamily="66" charset="0"/>
              </a:rPr>
              <a:t>Each entity in E2 can participate at most one time in R</a:t>
            </a:r>
          </a:p>
          <a:p>
            <a:pPr>
              <a:spcBef>
                <a:spcPct val="0"/>
              </a:spcBef>
              <a:buFontTx/>
              <a:buNone/>
            </a:pPr>
            <a:r>
              <a:rPr lang="en-US" altLang="en-US" sz="1400" dirty="0">
                <a:latin typeface="Comic Sans MS" panose="030F0702030302020204" pitchFamily="66" charset="0"/>
              </a:rPr>
              <a:t>Each entity in E1 can participate at most one time in R.</a:t>
            </a:r>
          </a:p>
          <a:p>
            <a:pPr>
              <a:spcBef>
                <a:spcPct val="0"/>
              </a:spcBef>
              <a:buFontTx/>
              <a:buNone/>
            </a:pPr>
            <a:endParaRPr lang="en-US" altLang="en-US" sz="1400" dirty="0">
              <a:latin typeface="Comic Sans MS" panose="030F0702030302020204" pitchFamily="66" charset="0"/>
            </a:endParaRPr>
          </a:p>
          <a:p>
            <a:pPr>
              <a:spcBef>
                <a:spcPct val="0"/>
              </a:spcBef>
              <a:buFontTx/>
              <a:buNone/>
            </a:pPr>
            <a:r>
              <a:rPr lang="en-US" altLang="en-US" sz="1400" dirty="0">
                <a:latin typeface="Comic Sans MS" panose="030F0702030302020204" pitchFamily="66" charset="0"/>
              </a:rPr>
              <a:t>Example: marriage</a:t>
            </a:r>
          </a:p>
        </p:txBody>
      </p:sp>
      <p:sp>
        <p:nvSpPr>
          <p:cNvPr id="49" name="TextBox 48">
            <a:extLst>
              <a:ext uri="{FF2B5EF4-FFF2-40B4-BE49-F238E27FC236}">
                <a16:creationId xmlns:a16="http://schemas.microsoft.com/office/drawing/2014/main" id="{42365683-02F7-4019-8291-D190D45304CF}"/>
              </a:ext>
            </a:extLst>
          </p:cNvPr>
          <p:cNvSpPr txBox="1"/>
          <p:nvPr/>
        </p:nvSpPr>
        <p:spPr>
          <a:xfrm>
            <a:off x="1457604" y="4840715"/>
            <a:ext cx="591829" cy="461665"/>
          </a:xfrm>
          <a:prstGeom prst="rect">
            <a:avLst/>
          </a:prstGeom>
          <a:noFill/>
        </p:spPr>
        <p:txBody>
          <a:bodyPr wrap="none" rtlCol="0">
            <a:spAutoFit/>
          </a:bodyPr>
          <a:lstStyle/>
          <a:p>
            <a:r>
              <a:rPr lang="en-US" dirty="0"/>
              <a:t>(b)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
            <a:extLst>
              <a:ext uri="{FF2B5EF4-FFF2-40B4-BE49-F238E27FC236}">
                <a16:creationId xmlns:a16="http://schemas.microsoft.com/office/drawing/2014/main" id="{3F72A4B3-4971-42D4-B5FF-7C0D60679C54}"/>
              </a:ext>
            </a:extLst>
          </p:cNvPr>
          <p:cNvSpPr txBox="1">
            <a:spLocks noChangeArrowheads="1"/>
          </p:cNvSpPr>
          <p:nvPr/>
        </p:nvSpPr>
        <p:spPr bwMode="auto">
          <a:xfrm>
            <a:off x="228600" y="2333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defRPr/>
            </a:pPr>
            <a:r>
              <a:rPr lang="en-US" altLang="en-US" sz="3600" kern="0" dirty="0">
                <a:solidFill>
                  <a:srgbClr val="CC0066"/>
                </a:solidFill>
                <a:latin typeface="Comic Sans MS" panose="030F0702030302020204" pitchFamily="66" charset="0"/>
              </a:rPr>
              <a:t>ER Notations for constraints</a:t>
            </a:r>
            <a:endParaRPr lang="en-US" altLang="en-US" sz="2000" kern="0" dirty="0">
              <a:solidFill>
                <a:srgbClr val="CC0066"/>
              </a:solidFill>
              <a:latin typeface="Comic Sans MS" panose="030F0702030302020204" pitchFamily="66" charset="0"/>
            </a:endParaRPr>
          </a:p>
        </p:txBody>
      </p:sp>
      <p:sp>
        <p:nvSpPr>
          <p:cNvPr id="46" name="Isosceles Triangle 45">
            <a:extLst>
              <a:ext uri="{FF2B5EF4-FFF2-40B4-BE49-F238E27FC236}">
                <a16:creationId xmlns:a16="http://schemas.microsoft.com/office/drawing/2014/main" id="{FFCE96DC-09B4-4847-882C-447E54F18ECF}"/>
              </a:ext>
            </a:extLst>
          </p:cNvPr>
          <p:cNvSpPr/>
          <p:nvPr/>
        </p:nvSpPr>
        <p:spPr>
          <a:xfrm>
            <a:off x="3352800" y="2133600"/>
            <a:ext cx="457200" cy="45720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93" name="TextBox 2">
            <a:extLst>
              <a:ext uri="{FF2B5EF4-FFF2-40B4-BE49-F238E27FC236}">
                <a16:creationId xmlns:a16="http://schemas.microsoft.com/office/drawing/2014/main" id="{73EC7B02-1DC3-4A65-95F8-70EB38C74945}"/>
              </a:ext>
            </a:extLst>
          </p:cNvPr>
          <p:cNvSpPr txBox="1">
            <a:spLocks noChangeArrowheads="1"/>
          </p:cNvSpPr>
          <p:nvPr/>
        </p:nvSpPr>
        <p:spPr bwMode="auto">
          <a:xfrm>
            <a:off x="4038600" y="2133600"/>
            <a:ext cx="79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ISA</a:t>
            </a:r>
          </a:p>
        </p:txBody>
      </p:sp>
      <p:sp>
        <p:nvSpPr>
          <p:cNvPr id="11294" name="Rectangle 26">
            <a:extLst>
              <a:ext uri="{FF2B5EF4-FFF2-40B4-BE49-F238E27FC236}">
                <a16:creationId xmlns:a16="http://schemas.microsoft.com/office/drawing/2014/main" id="{FA76E713-7D28-43E4-AA42-963963CC21BB}"/>
              </a:ext>
            </a:extLst>
          </p:cNvPr>
          <p:cNvSpPr>
            <a:spLocks noChangeArrowheads="1"/>
          </p:cNvSpPr>
          <p:nvPr/>
        </p:nvSpPr>
        <p:spPr bwMode="auto">
          <a:xfrm>
            <a:off x="3017837" y="3729039"/>
            <a:ext cx="2041525" cy="5334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295" name="TextBox 3">
            <a:extLst>
              <a:ext uri="{FF2B5EF4-FFF2-40B4-BE49-F238E27FC236}">
                <a16:creationId xmlns:a16="http://schemas.microsoft.com/office/drawing/2014/main" id="{1A635920-03A9-4ECB-A6ED-A5EDB98A3F5B}"/>
              </a:ext>
            </a:extLst>
          </p:cNvPr>
          <p:cNvSpPr txBox="1">
            <a:spLocks noChangeArrowheads="1"/>
          </p:cNvSpPr>
          <p:nvPr/>
        </p:nvSpPr>
        <p:spPr bwMode="auto">
          <a:xfrm>
            <a:off x="1524000" y="4520129"/>
            <a:ext cx="640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Aggregation makes a relationship set looks like an entity set</a:t>
            </a:r>
          </a:p>
        </p:txBody>
      </p:sp>
      <p:sp>
        <p:nvSpPr>
          <p:cNvPr id="4" name="TextBox 3">
            <a:extLst>
              <a:ext uri="{FF2B5EF4-FFF2-40B4-BE49-F238E27FC236}">
                <a16:creationId xmlns:a16="http://schemas.microsoft.com/office/drawing/2014/main" id="{83E5AB73-14D8-489B-8B8B-490022D89EAA}"/>
              </a:ext>
            </a:extLst>
          </p:cNvPr>
          <p:cNvSpPr txBox="1"/>
          <p:nvPr/>
        </p:nvSpPr>
        <p:spPr>
          <a:xfrm>
            <a:off x="1680422" y="2750892"/>
            <a:ext cx="4716356" cy="461665"/>
          </a:xfrm>
          <a:prstGeom prst="rect">
            <a:avLst/>
          </a:prstGeom>
          <a:noFill/>
        </p:spPr>
        <p:txBody>
          <a:bodyPr wrap="none" rtlCol="0">
            <a:spAutoFit/>
          </a:bodyPr>
          <a:lstStyle/>
          <a:p>
            <a:r>
              <a:rPr lang="en-US" dirty="0"/>
              <a:t>Class and subclass relationships</a:t>
            </a:r>
          </a:p>
        </p:txBody>
      </p:sp>
    </p:spTree>
    <p:extLst>
      <p:ext uri="{BB962C8B-B14F-4D97-AF65-F5344CB8AC3E}">
        <p14:creationId xmlns:p14="http://schemas.microsoft.com/office/powerpoint/2010/main" val="399256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26A00B-2208-4600-84EA-3E594799B7F5}"/>
              </a:ext>
            </a:extLst>
          </p:cNvPr>
          <p:cNvSpPr>
            <a:spLocks noChangeArrowheads="1"/>
          </p:cNvSpPr>
          <p:nvPr/>
        </p:nvSpPr>
        <p:spPr bwMode="auto">
          <a:xfrm>
            <a:off x="392113" y="1574800"/>
            <a:ext cx="84470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defRPr/>
            </a:pPr>
            <a:r>
              <a:rPr lang="en-US" altLang="en-US" sz="2400" dirty="0">
                <a:solidFill>
                  <a:srgbClr val="FF0000"/>
                </a:solidFill>
                <a:latin typeface="Comic Sans MS" panose="030F0702030302020204" pitchFamily="66" charset="0"/>
              </a:rPr>
              <a:t>Entity: </a:t>
            </a:r>
            <a:r>
              <a:rPr lang="en-US" altLang="en-US" sz="2400" i="1" dirty="0">
                <a:solidFill>
                  <a:schemeClr val="accent2"/>
                </a:solidFill>
                <a:latin typeface="Comic Sans MS" panose="030F0702030302020204" pitchFamily="66" charset="0"/>
              </a:rPr>
              <a:t>Thing or </a:t>
            </a:r>
            <a:r>
              <a:rPr lang="en-US" altLang="en-US" sz="2400" i="1" dirty="0">
                <a:solidFill>
                  <a:schemeClr val="accent6"/>
                </a:solidFill>
                <a:latin typeface="Comic Sans MS" panose="030F0702030302020204" pitchFamily="66" charset="0"/>
              </a:rPr>
              <a:t>a </a:t>
            </a:r>
            <a:r>
              <a:rPr lang="en-US" altLang="en-US" sz="2400" dirty="0">
                <a:solidFill>
                  <a:schemeClr val="accent6"/>
                </a:solidFill>
                <a:latin typeface="Comic Sans MS" panose="030F0702030302020204" pitchFamily="66" charset="0"/>
              </a:rPr>
              <a:t>real-world object </a:t>
            </a:r>
            <a:r>
              <a:rPr lang="en-US" altLang="en-US" sz="2400" dirty="0">
                <a:latin typeface="Comic Sans MS" panose="030F0702030302020204" pitchFamily="66" charset="0"/>
              </a:rPr>
              <a:t>distinguishable from other objects</a:t>
            </a:r>
          </a:p>
          <a:p>
            <a:pPr eaLnBrk="1" hangingPunct="1">
              <a:lnSpc>
                <a:spcPct val="90000"/>
              </a:lnSpc>
              <a:defRPr/>
            </a:pPr>
            <a:endParaRPr lang="en-US" altLang="en-US" sz="2400" dirty="0">
              <a:latin typeface="Comic Sans MS" panose="030F0702030302020204" pitchFamily="66" charset="0"/>
            </a:endParaRPr>
          </a:p>
          <a:p>
            <a:pPr eaLnBrk="1" hangingPunct="1">
              <a:lnSpc>
                <a:spcPct val="90000"/>
              </a:lnSpc>
              <a:defRPr/>
            </a:pPr>
            <a:r>
              <a:rPr lang="en-US" altLang="en-US" sz="2400" dirty="0">
                <a:solidFill>
                  <a:srgbClr val="FF0000"/>
                </a:solidFill>
                <a:latin typeface="Comic Sans MS" panose="030F0702030302020204" pitchFamily="66" charset="0"/>
              </a:rPr>
              <a:t>Attribute:</a:t>
            </a:r>
            <a:r>
              <a:rPr lang="en-US" altLang="en-US" sz="2400" dirty="0">
                <a:latin typeface="Comic Sans MS" panose="030F0702030302020204" pitchFamily="66" charset="0"/>
              </a:rPr>
              <a:t> A property of an entity</a:t>
            </a:r>
          </a:p>
          <a:p>
            <a:pPr lvl="1" eaLnBrk="1" hangingPunct="1">
              <a:lnSpc>
                <a:spcPct val="90000"/>
              </a:lnSpc>
              <a:defRPr/>
            </a:pPr>
            <a:r>
              <a:rPr lang="en-US" altLang="en-US" sz="1600" dirty="0">
                <a:latin typeface="Comic Sans MS" panose="030F0702030302020204" pitchFamily="66" charset="0"/>
              </a:rPr>
              <a:t>Use an oval with a meaningful attribute name to represent an attribute</a:t>
            </a:r>
          </a:p>
          <a:p>
            <a:pPr lvl="1" eaLnBrk="1" hangingPunct="1">
              <a:lnSpc>
                <a:spcPct val="90000"/>
              </a:lnSpc>
              <a:defRPr/>
            </a:pPr>
            <a:r>
              <a:rPr lang="en-US" altLang="en-US" sz="1600" u="sng" dirty="0">
                <a:solidFill>
                  <a:schemeClr val="accent2"/>
                </a:solidFill>
                <a:latin typeface="Comic Sans MS" panose="030F0702030302020204" pitchFamily="66" charset="0"/>
              </a:rPr>
              <a:t>An attribute for each entity has at most one value </a:t>
            </a:r>
            <a:r>
              <a:rPr lang="en-US" altLang="en-US" sz="1600" dirty="0">
                <a:latin typeface="Comic Sans MS" panose="030F0702030302020204" pitchFamily="66" charset="0"/>
              </a:rPr>
              <a:t>in the ER diagram [Ramakrishnan]. The attribute that is part of the </a:t>
            </a:r>
            <a:r>
              <a:rPr lang="en-US" altLang="en-US" sz="1600" dirty="0">
                <a:solidFill>
                  <a:srgbClr val="FF0000"/>
                </a:solidFill>
                <a:latin typeface="Comic Sans MS" panose="030F0702030302020204" pitchFamily="66" charset="0"/>
              </a:rPr>
              <a:t>key</a:t>
            </a:r>
            <a:r>
              <a:rPr lang="en-US" altLang="en-US" sz="1600" dirty="0">
                <a:latin typeface="Comic Sans MS" panose="030F0702030302020204" pitchFamily="66" charset="0"/>
              </a:rPr>
              <a:t> must have a value. </a:t>
            </a:r>
            <a:endParaRPr lang="en-US" altLang="en-US" sz="1600" dirty="0">
              <a:solidFill>
                <a:srgbClr val="FF0000"/>
              </a:solidFill>
              <a:latin typeface="Comic Sans MS" panose="030F0702030302020204" pitchFamily="66" charset="0"/>
            </a:endParaRPr>
          </a:p>
          <a:p>
            <a:pPr eaLnBrk="1" hangingPunct="1">
              <a:lnSpc>
                <a:spcPct val="90000"/>
              </a:lnSpc>
              <a:defRPr/>
            </a:pPr>
            <a:endParaRPr lang="en-US" altLang="en-US" sz="2400" dirty="0">
              <a:solidFill>
                <a:srgbClr val="FF0000"/>
              </a:solidFill>
              <a:latin typeface="Comic Sans MS" panose="030F0702030302020204" pitchFamily="66" charset="0"/>
            </a:endParaRPr>
          </a:p>
          <a:p>
            <a:pPr eaLnBrk="1" hangingPunct="1">
              <a:lnSpc>
                <a:spcPct val="90000"/>
              </a:lnSpc>
              <a:defRPr/>
            </a:pPr>
            <a:r>
              <a:rPr lang="en-US" altLang="en-US" sz="2400" dirty="0">
                <a:solidFill>
                  <a:srgbClr val="FF0000"/>
                </a:solidFill>
                <a:latin typeface="Comic Sans MS" panose="030F0702030302020204" pitchFamily="66" charset="0"/>
              </a:rPr>
              <a:t>Entity Set </a:t>
            </a:r>
            <a:r>
              <a:rPr lang="en-US" altLang="en-US" sz="1600" dirty="0">
                <a:solidFill>
                  <a:srgbClr val="FF0000"/>
                </a:solidFill>
                <a:latin typeface="Comic Sans MS" panose="030F0702030302020204" pitchFamily="66" charset="0"/>
              </a:rPr>
              <a:t>(some books called Entity Type):</a:t>
            </a:r>
            <a:r>
              <a:rPr lang="en-US" altLang="en-US" sz="1600" dirty="0">
                <a:solidFill>
                  <a:schemeClr val="accent2"/>
                </a:solidFill>
                <a:latin typeface="Comic Sans MS" panose="030F0702030302020204" pitchFamily="66" charset="0"/>
              </a:rPr>
              <a:t> </a:t>
            </a:r>
            <a:r>
              <a:rPr lang="en-US" altLang="en-US" sz="2400" dirty="0">
                <a:solidFill>
                  <a:schemeClr val="accent2"/>
                </a:solidFill>
                <a:latin typeface="Comic Sans MS" panose="030F0702030302020204" pitchFamily="66" charset="0"/>
              </a:rPr>
              <a:t>Set of </a:t>
            </a:r>
            <a:r>
              <a:rPr lang="en-US" altLang="en-US" sz="2400" dirty="0">
                <a:latin typeface="Comic Sans MS" panose="030F0702030302020204" pitchFamily="66" charset="0"/>
              </a:rPr>
              <a:t>entities with </a:t>
            </a:r>
            <a:r>
              <a:rPr lang="en-US" altLang="en-US" sz="2400" dirty="0">
                <a:solidFill>
                  <a:schemeClr val="accent2"/>
                </a:solidFill>
                <a:latin typeface="Comic Sans MS" panose="030F0702030302020204" pitchFamily="66" charset="0"/>
              </a:rPr>
              <a:t>similar</a:t>
            </a:r>
            <a:r>
              <a:rPr lang="en-US" altLang="en-US" sz="2400" dirty="0">
                <a:latin typeface="Comic Sans MS" panose="030F0702030302020204" pitchFamily="66" charset="0"/>
              </a:rPr>
              <a:t> </a:t>
            </a:r>
            <a:r>
              <a:rPr lang="en-US" altLang="en-US" sz="2400" dirty="0">
                <a:solidFill>
                  <a:schemeClr val="accent2"/>
                </a:solidFill>
                <a:latin typeface="Comic Sans MS" panose="030F0702030302020204" pitchFamily="66" charset="0"/>
              </a:rPr>
              <a:t>attributes</a:t>
            </a:r>
            <a:r>
              <a:rPr lang="en-US" altLang="en-US" sz="2400" dirty="0">
                <a:latin typeface="Comic Sans MS" panose="030F0702030302020204" pitchFamily="66" charset="0"/>
              </a:rPr>
              <a:t>.  E.g., all employees, students</a:t>
            </a:r>
          </a:p>
          <a:p>
            <a:pPr lvl="1" eaLnBrk="1" hangingPunct="1">
              <a:lnSpc>
                <a:spcPct val="90000"/>
              </a:lnSpc>
              <a:defRPr/>
            </a:pPr>
            <a:r>
              <a:rPr lang="en-US" altLang="en-US" sz="2000" dirty="0">
                <a:solidFill>
                  <a:srgbClr val="FF0000"/>
                </a:solidFill>
                <a:latin typeface="Comic Sans MS" panose="030F0702030302020204" pitchFamily="66" charset="0"/>
              </a:rPr>
              <a:t>Use a rectangle with a meaningful name to represent an entity set</a:t>
            </a:r>
          </a:p>
          <a:p>
            <a:pPr lvl="1" eaLnBrk="1" hangingPunct="1">
              <a:lnSpc>
                <a:spcPct val="90000"/>
              </a:lnSpc>
              <a:defRPr/>
            </a:pPr>
            <a:endParaRPr lang="en-US" altLang="en-US" sz="2400" dirty="0">
              <a:solidFill>
                <a:srgbClr val="FF0000"/>
              </a:solidFill>
              <a:latin typeface="Comic Sans MS" panose="030F0702030302020204" pitchFamily="66" charset="0"/>
            </a:endParaRPr>
          </a:p>
          <a:p>
            <a:pPr eaLnBrk="1" hangingPunct="1">
              <a:lnSpc>
                <a:spcPct val="90000"/>
              </a:lnSpc>
              <a:defRPr/>
            </a:pPr>
            <a:endParaRPr lang="en-US" altLang="en-US" sz="2400" dirty="0">
              <a:solidFill>
                <a:srgbClr val="FF0000"/>
              </a:solidFill>
              <a:latin typeface="Comic Sans MS" panose="030F0702030302020204" pitchFamily="66" charset="0"/>
            </a:endParaRPr>
          </a:p>
        </p:txBody>
      </p:sp>
      <p:sp>
        <p:nvSpPr>
          <p:cNvPr id="12291" name="Text Box 3">
            <a:extLst>
              <a:ext uri="{FF2B5EF4-FFF2-40B4-BE49-F238E27FC236}">
                <a16:creationId xmlns:a16="http://schemas.microsoft.com/office/drawing/2014/main" id="{129CDB28-C9FF-400D-9B59-8A148BD75AA0}"/>
              </a:ext>
            </a:extLst>
          </p:cNvPr>
          <p:cNvSpPr txBox="1">
            <a:spLocks noChangeArrowheads="1"/>
          </p:cNvSpPr>
          <p:nvPr/>
        </p:nvSpPr>
        <p:spPr bwMode="auto">
          <a:xfrm>
            <a:off x="554038" y="714375"/>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a:solidFill>
                  <a:srgbClr val="CC0066"/>
                </a:solidFill>
                <a:latin typeface="Comic Sans MS" panose="030F0702030302020204" pitchFamily="66" charset="0"/>
              </a:rPr>
              <a:t>Entity-Relationship (ER) model</a:t>
            </a:r>
            <a:endParaRPr lang="en-US" altLang="en-US" sz="240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a:extLst>
              <a:ext uri="{FF2B5EF4-FFF2-40B4-BE49-F238E27FC236}">
                <a16:creationId xmlns:a16="http://schemas.microsoft.com/office/drawing/2014/main" id="{3901F57B-DCED-41AF-8DC3-86427B6BE06F}"/>
              </a:ext>
            </a:extLst>
          </p:cNvPr>
          <p:cNvSpPr txBox="1">
            <a:spLocks noChangeArrowheads="1"/>
          </p:cNvSpPr>
          <p:nvPr/>
        </p:nvSpPr>
        <p:spPr bwMode="auto">
          <a:xfrm>
            <a:off x="554038" y="714375"/>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a:solidFill>
                  <a:srgbClr val="CC0066"/>
                </a:solidFill>
                <a:latin typeface="Comic Sans MS" panose="030F0702030302020204" pitchFamily="66" charset="0"/>
              </a:rPr>
              <a:t>Entity-Relationship (ER) model</a:t>
            </a:r>
            <a:endParaRPr lang="en-US" altLang="en-US" sz="2400">
              <a:latin typeface="Comic Sans MS" panose="030F0702030302020204" pitchFamily="66" charset="0"/>
            </a:endParaRPr>
          </a:p>
        </p:txBody>
      </p:sp>
      <p:sp>
        <p:nvSpPr>
          <p:cNvPr id="2" name="Oval 1">
            <a:extLst>
              <a:ext uri="{FF2B5EF4-FFF2-40B4-BE49-F238E27FC236}">
                <a16:creationId xmlns:a16="http://schemas.microsoft.com/office/drawing/2014/main" id="{3DC0FF60-2719-4243-9109-C1AD7EC051B7}"/>
              </a:ext>
            </a:extLst>
          </p:cNvPr>
          <p:cNvSpPr/>
          <p:nvPr/>
        </p:nvSpPr>
        <p:spPr>
          <a:xfrm>
            <a:off x="3687763" y="2206625"/>
            <a:ext cx="11430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u="sng" dirty="0">
                <a:solidFill>
                  <a:schemeClr val="tx1"/>
                </a:solidFill>
              </a:rPr>
              <a:t>SID</a:t>
            </a:r>
          </a:p>
        </p:txBody>
      </p:sp>
      <p:sp>
        <p:nvSpPr>
          <p:cNvPr id="5" name="Rectangle 4">
            <a:extLst>
              <a:ext uri="{FF2B5EF4-FFF2-40B4-BE49-F238E27FC236}">
                <a16:creationId xmlns:a16="http://schemas.microsoft.com/office/drawing/2014/main" id="{4FE3672D-5238-46C0-9CA8-A040CE388BB8}"/>
              </a:ext>
            </a:extLst>
          </p:cNvPr>
          <p:cNvSpPr/>
          <p:nvPr/>
        </p:nvSpPr>
        <p:spPr>
          <a:xfrm>
            <a:off x="3841750" y="2967038"/>
            <a:ext cx="1600200" cy="609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Students</a:t>
            </a:r>
          </a:p>
        </p:txBody>
      </p:sp>
      <p:cxnSp>
        <p:nvCxnSpPr>
          <p:cNvPr id="4" name="Straight Connector 3">
            <a:extLst>
              <a:ext uri="{FF2B5EF4-FFF2-40B4-BE49-F238E27FC236}">
                <a16:creationId xmlns:a16="http://schemas.microsoft.com/office/drawing/2014/main" id="{E43F8770-C636-4093-BCA6-6DCC816014D6}"/>
              </a:ext>
            </a:extLst>
          </p:cNvPr>
          <p:cNvCxnSpPr>
            <a:stCxn id="2" idx="4"/>
            <a:endCxn id="5" idx="0"/>
          </p:cNvCxnSpPr>
          <p:nvPr/>
        </p:nvCxnSpPr>
        <p:spPr>
          <a:xfrm>
            <a:off x="4259263" y="2762250"/>
            <a:ext cx="382587" cy="2047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8D7E82E9-4A59-400C-AA9F-52C1058719A2}"/>
              </a:ext>
            </a:extLst>
          </p:cNvPr>
          <p:cNvSpPr/>
          <p:nvPr/>
        </p:nvSpPr>
        <p:spPr>
          <a:xfrm>
            <a:off x="4572000" y="1681163"/>
            <a:ext cx="12954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Name</a:t>
            </a:r>
          </a:p>
        </p:txBody>
      </p:sp>
      <p:cxnSp>
        <p:nvCxnSpPr>
          <p:cNvPr id="10" name="Straight Connector 9">
            <a:extLst>
              <a:ext uri="{FF2B5EF4-FFF2-40B4-BE49-F238E27FC236}">
                <a16:creationId xmlns:a16="http://schemas.microsoft.com/office/drawing/2014/main" id="{5D60F155-6247-4FBB-9175-1CCBB5E8D356}"/>
              </a:ext>
            </a:extLst>
          </p:cNvPr>
          <p:cNvCxnSpPr>
            <a:stCxn id="5" idx="0"/>
            <a:endCxn id="9" idx="4"/>
          </p:cNvCxnSpPr>
          <p:nvPr/>
        </p:nvCxnSpPr>
        <p:spPr>
          <a:xfrm flipV="1">
            <a:off x="4641850" y="2236788"/>
            <a:ext cx="577850" cy="730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344" name="TextBox 2">
            <a:extLst>
              <a:ext uri="{FF2B5EF4-FFF2-40B4-BE49-F238E27FC236}">
                <a16:creationId xmlns:a16="http://schemas.microsoft.com/office/drawing/2014/main" id="{F1A186C3-011E-47B9-9907-FA64C32C83D9}"/>
              </a:ext>
            </a:extLst>
          </p:cNvPr>
          <p:cNvSpPr txBox="1">
            <a:spLocks noChangeArrowheads="1"/>
          </p:cNvSpPr>
          <p:nvPr/>
        </p:nvSpPr>
        <p:spPr bwMode="auto">
          <a:xfrm>
            <a:off x="488950" y="4024206"/>
            <a:ext cx="8305800"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1800" dirty="0">
                <a:latin typeface="Comic Sans MS" panose="030F0702030302020204" pitchFamily="66" charset="0"/>
              </a:rPr>
              <a:t>Meaning:</a:t>
            </a:r>
          </a:p>
          <a:p>
            <a:pPr marL="285750" indent="-285750">
              <a:spcBef>
                <a:spcPct val="0"/>
              </a:spcBef>
              <a:defRPr/>
            </a:pPr>
            <a:r>
              <a:rPr lang="en-US" altLang="en-US" sz="1800" dirty="0">
                <a:latin typeface="Comic Sans MS" panose="030F0702030302020204" pitchFamily="66" charset="0"/>
              </a:rPr>
              <a:t>The Students entity set represents a set of students. </a:t>
            </a:r>
          </a:p>
          <a:p>
            <a:pPr marL="285750" indent="-285750">
              <a:spcBef>
                <a:spcPct val="0"/>
              </a:spcBef>
              <a:defRPr/>
            </a:pPr>
            <a:r>
              <a:rPr lang="en-US" altLang="en-US" sz="1800" dirty="0">
                <a:latin typeface="Comic Sans MS" panose="030F0702030302020204" pitchFamily="66" charset="0"/>
              </a:rPr>
              <a:t>All students have three attributes: </a:t>
            </a:r>
            <a:r>
              <a:rPr lang="en-US" altLang="en-US" sz="1800" dirty="0" err="1">
                <a:latin typeface="Comic Sans MS" panose="030F0702030302020204" pitchFamily="66" charset="0"/>
              </a:rPr>
              <a:t>sid</a:t>
            </a:r>
            <a:r>
              <a:rPr lang="en-US" altLang="en-US" sz="1800" dirty="0">
                <a:latin typeface="Comic Sans MS" panose="030F0702030302020204" pitchFamily="66" charset="0"/>
              </a:rPr>
              <a:t>, name, and SSN.</a:t>
            </a:r>
          </a:p>
          <a:p>
            <a:pPr marL="285750" indent="-285750">
              <a:spcBef>
                <a:spcPct val="0"/>
              </a:spcBef>
              <a:defRPr/>
            </a:pPr>
            <a:r>
              <a:rPr lang="en-US" altLang="en-US" sz="1800" dirty="0">
                <a:latin typeface="Comic Sans MS" panose="030F0702030302020204" pitchFamily="66" charset="0"/>
              </a:rPr>
              <a:t>SID attribute is the </a:t>
            </a:r>
            <a:r>
              <a:rPr lang="en-US" altLang="en-US" sz="1800" u="sng" dirty="0">
                <a:latin typeface="Comic Sans MS" panose="030F0702030302020204" pitchFamily="66" charset="0"/>
              </a:rPr>
              <a:t>primary </a:t>
            </a:r>
            <a:r>
              <a:rPr lang="en-US" altLang="en-US" sz="1800" u="sng" dirty="0">
                <a:highlight>
                  <a:srgbClr val="FF0000"/>
                </a:highlight>
                <a:latin typeface="Comic Sans MS" panose="030F0702030302020204" pitchFamily="66" charset="0"/>
              </a:rPr>
              <a:t>key</a:t>
            </a:r>
            <a:r>
              <a:rPr lang="en-US" altLang="en-US" sz="1800" u="sng" dirty="0">
                <a:latin typeface="Comic Sans MS" panose="030F0702030302020204" pitchFamily="66" charset="0"/>
              </a:rPr>
              <a:t> </a:t>
            </a:r>
            <a:r>
              <a:rPr lang="en-US" altLang="en-US" sz="1800" dirty="0">
                <a:latin typeface="Comic Sans MS" panose="030F0702030302020204" pitchFamily="66" charset="0"/>
              </a:rPr>
              <a:t>for this entity set since it is underlined.</a:t>
            </a:r>
          </a:p>
          <a:p>
            <a:pPr marL="342900" indent="-342900">
              <a:spcBef>
                <a:spcPct val="0"/>
              </a:spcBef>
              <a:defRPr/>
            </a:pPr>
            <a:r>
              <a:rPr lang="en-US" altLang="en-US" sz="1800" dirty="0">
                <a:latin typeface="Comic Sans MS" panose="030F0702030302020204" pitchFamily="66" charset="0"/>
              </a:rPr>
              <a:t>SSN is a candidate </a:t>
            </a:r>
            <a:r>
              <a:rPr lang="en-US" altLang="en-US" sz="1800" dirty="0">
                <a:highlight>
                  <a:srgbClr val="FF0000"/>
                </a:highlight>
                <a:latin typeface="Comic Sans MS" panose="030F0702030302020204" pitchFamily="66" charset="0"/>
              </a:rPr>
              <a:t>key</a:t>
            </a:r>
            <a:r>
              <a:rPr lang="en-US" altLang="en-US" sz="1800" dirty="0">
                <a:latin typeface="Comic Sans MS" panose="030F0702030302020204" pitchFamily="66" charset="0"/>
              </a:rPr>
              <a:t> since you can see the text describing it.</a:t>
            </a:r>
          </a:p>
          <a:p>
            <a:pPr marL="342900" indent="-342900">
              <a:spcBef>
                <a:spcPct val="0"/>
              </a:spcBef>
              <a:defRPr/>
            </a:pPr>
            <a:r>
              <a:rPr lang="en-US" altLang="en-US" sz="1800" dirty="0">
                <a:latin typeface="Comic Sans MS" panose="030F0702030302020204" pitchFamily="66" charset="0"/>
              </a:rPr>
              <a:t>Either SID or SSN can uniquely identify each student. No two students have the same SID. No two students have the same SSN.</a:t>
            </a:r>
          </a:p>
        </p:txBody>
      </p:sp>
      <p:sp>
        <p:nvSpPr>
          <p:cNvPr id="14345" name="TextBox 2">
            <a:extLst>
              <a:ext uri="{FF2B5EF4-FFF2-40B4-BE49-F238E27FC236}">
                <a16:creationId xmlns:a16="http://schemas.microsoft.com/office/drawing/2014/main" id="{3B07C0A2-54DE-4EEE-958F-D2FAB38F6F0A}"/>
              </a:ext>
            </a:extLst>
          </p:cNvPr>
          <p:cNvSpPr txBox="1">
            <a:spLocks noChangeArrowheads="1"/>
          </p:cNvSpPr>
          <p:nvPr/>
        </p:nvSpPr>
        <p:spPr bwMode="auto">
          <a:xfrm>
            <a:off x="690563" y="1625600"/>
            <a:ext cx="1835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ER Diagram</a:t>
            </a:r>
          </a:p>
        </p:txBody>
      </p:sp>
      <p:sp>
        <p:nvSpPr>
          <p:cNvPr id="11" name="Oval 10">
            <a:extLst>
              <a:ext uri="{FF2B5EF4-FFF2-40B4-BE49-F238E27FC236}">
                <a16:creationId xmlns:a16="http://schemas.microsoft.com/office/drawing/2014/main" id="{194A9A8D-D4C5-4A18-BF61-1581F8151D3F}"/>
              </a:ext>
            </a:extLst>
          </p:cNvPr>
          <p:cNvSpPr/>
          <p:nvPr/>
        </p:nvSpPr>
        <p:spPr>
          <a:xfrm>
            <a:off x="5967413" y="1928813"/>
            <a:ext cx="1143000" cy="555625"/>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SSN</a:t>
            </a:r>
          </a:p>
        </p:txBody>
      </p:sp>
      <p:cxnSp>
        <p:nvCxnSpPr>
          <p:cNvPr id="12" name="Straight Connector 11">
            <a:extLst>
              <a:ext uri="{FF2B5EF4-FFF2-40B4-BE49-F238E27FC236}">
                <a16:creationId xmlns:a16="http://schemas.microsoft.com/office/drawing/2014/main" id="{9AABA7E8-56CC-4CFA-9973-3631B3B4ADE9}"/>
              </a:ext>
            </a:extLst>
          </p:cNvPr>
          <p:cNvCxnSpPr>
            <a:cxnSpLocks/>
            <a:endCxn id="11" idx="3"/>
          </p:cNvCxnSpPr>
          <p:nvPr/>
        </p:nvCxnSpPr>
        <p:spPr>
          <a:xfrm flipV="1">
            <a:off x="5100638" y="2403475"/>
            <a:ext cx="1035050" cy="5762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348" name="TextBox 5">
            <a:extLst>
              <a:ext uri="{FF2B5EF4-FFF2-40B4-BE49-F238E27FC236}">
                <a16:creationId xmlns:a16="http://schemas.microsoft.com/office/drawing/2014/main" id="{0BAF2A7D-84E3-4309-AE35-7B45525A9AA5}"/>
              </a:ext>
            </a:extLst>
          </p:cNvPr>
          <p:cNvSpPr txBox="1">
            <a:spLocks noChangeArrowheads="1"/>
          </p:cNvSpPr>
          <p:nvPr/>
        </p:nvSpPr>
        <p:spPr bwMode="auto">
          <a:xfrm>
            <a:off x="4554538" y="3616325"/>
            <a:ext cx="3817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a:latin typeface="Comic Sans MS" panose="030F0702030302020204" pitchFamily="66" charset="0"/>
              </a:rPr>
              <a:t>SSN: Candidate key for Students</a:t>
            </a:r>
          </a:p>
        </p:txBody>
      </p:sp>
      <p:cxnSp>
        <p:nvCxnSpPr>
          <p:cNvPr id="7" name="Connector: Elbow 6">
            <a:extLst>
              <a:ext uri="{FF2B5EF4-FFF2-40B4-BE49-F238E27FC236}">
                <a16:creationId xmlns:a16="http://schemas.microsoft.com/office/drawing/2014/main" id="{914E91DD-18AC-4C68-A284-1115DA38257F}"/>
              </a:ext>
            </a:extLst>
          </p:cNvPr>
          <p:cNvCxnSpPr/>
          <p:nvPr/>
        </p:nvCxnSpPr>
        <p:spPr>
          <a:xfrm rot="5400000" flipH="1" flipV="1">
            <a:off x="7435850" y="4625975"/>
            <a:ext cx="1577975" cy="2952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24B681F-7625-47BD-B71E-E5C8CC56137D}"/>
              </a:ext>
            </a:extLst>
          </p:cNvPr>
          <p:cNvSpPr>
            <a:spLocks noChangeArrowheads="1"/>
          </p:cNvSpPr>
          <p:nvPr/>
        </p:nvSpPr>
        <p:spPr bwMode="auto">
          <a:xfrm>
            <a:off x="685800" y="544513"/>
            <a:ext cx="7620000"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688975" indent="-231775">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50000"/>
              </a:spcBef>
              <a:buSzPct val="75000"/>
              <a:defRPr/>
            </a:pPr>
            <a:r>
              <a:rPr lang="en-US" altLang="en-US" sz="2800" dirty="0">
                <a:solidFill>
                  <a:srgbClr val="FF0000"/>
                </a:solidFill>
                <a:latin typeface="Comic Sans MS" panose="030F0702030302020204" pitchFamily="66" charset="0"/>
              </a:rPr>
              <a:t>Key:</a:t>
            </a:r>
            <a:r>
              <a:rPr lang="en-US" altLang="en-US" sz="2400" dirty="0">
                <a:latin typeface="Comic Sans MS" panose="030F0702030302020204" pitchFamily="66" charset="0"/>
              </a:rPr>
              <a:t> </a:t>
            </a:r>
            <a:r>
              <a:rPr lang="en-US" altLang="en-US" sz="2400" u="sng" dirty="0">
                <a:latin typeface="Comic Sans MS" panose="030F0702030302020204" pitchFamily="66" charset="0"/>
              </a:rPr>
              <a:t>A minimal set of attributes </a:t>
            </a:r>
            <a:r>
              <a:rPr lang="en-US" altLang="en-US" sz="2400" dirty="0">
                <a:latin typeface="Comic Sans MS" panose="030F0702030302020204" pitchFamily="66" charset="0"/>
              </a:rPr>
              <a:t>whose value together are distinct for each individual entity for all the entities in the same entity set</a:t>
            </a:r>
          </a:p>
          <a:p>
            <a:pPr marL="457200" lvl="1" indent="0" eaLnBrk="1" hangingPunct="1">
              <a:lnSpc>
                <a:spcPct val="90000"/>
              </a:lnSpc>
              <a:spcBef>
                <a:spcPct val="50000"/>
              </a:spcBef>
              <a:buSzPct val="75000"/>
              <a:buFontTx/>
              <a:buNone/>
              <a:defRPr/>
            </a:pPr>
            <a:r>
              <a:rPr lang="en-US" altLang="en-US" sz="2000" dirty="0">
                <a:solidFill>
                  <a:schemeClr val="accent2"/>
                </a:solidFill>
                <a:latin typeface="Comic Sans MS" panose="030F0702030302020204" pitchFamily="66" charset="0"/>
              </a:rPr>
              <a:t>***** Removing any attribute from the key no longer makes it able to uniquely identify each entity in the entity set.</a:t>
            </a:r>
          </a:p>
          <a:p>
            <a:pPr marL="0" indent="0" eaLnBrk="1" hangingPunct="1">
              <a:lnSpc>
                <a:spcPct val="90000"/>
              </a:lnSpc>
              <a:spcBef>
                <a:spcPct val="50000"/>
              </a:spcBef>
              <a:buSzPct val="75000"/>
              <a:buFontTx/>
              <a:buNone/>
              <a:defRPr/>
            </a:pPr>
            <a:endParaRPr lang="en-US" altLang="en-US" sz="2400" dirty="0">
              <a:latin typeface="Comic Sans MS" panose="030F0702030302020204" pitchFamily="66" charset="0"/>
            </a:endParaRPr>
          </a:p>
          <a:p>
            <a:pPr eaLnBrk="1" hangingPunct="1">
              <a:lnSpc>
                <a:spcPct val="90000"/>
              </a:lnSpc>
              <a:spcBef>
                <a:spcPct val="50000"/>
              </a:spcBef>
              <a:buSzPct val="75000"/>
              <a:defRPr/>
            </a:pPr>
            <a:r>
              <a:rPr lang="en-US" altLang="en-US" sz="2400" dirty="0">
                <a:latin typeface="Comic Sans MS" panose="030F0702030302020204" pitchFamily="66" charset="0"/>
              </a:rPr>
              <a:t>Example of keys: </a:t>
            </a:r>
          </a:p>
          <a:p>
            <a:pPr lvl="2" eaLnBrk="1" hangingPunct="1">
              <a:lnSpc>
                <a:spcPct val="90000"/>
              </a:lnSpc>
              <a:spcBef>
                <a:spcPct val="50000"/>
              </a:spcBef>
              <a:buSzPct val="75000"/>
              <a:defRPr/>
            </a:pPr>
            <a:r>
              <a:rPr lang="en-US" altLang="en-US" sz="1600" dirty="0">
                <a:latin typeface="Comic Sans MS" panose="030F0702030302020204" pitchFamily="66" charset="0"/>
              </a:rPr>
              <a:t>SSN</a:t>
            </a:r>
          </a:p>
          <a:p>
            <a:pPr lvl="2" eaLnBrk="1" hangingPunct="1">
              <a:lnSpc>
                <a:spcPct val="90000"/>
              </a:lnSpc>
              <a:spcBef>
                <a:spcPct val="50000"/>
              </a:spcBef>
              <a:buSzPct val="75000"/>
              <a:defRPr/>
            </a:pPr>
            <a:r>
              <a:rPr lang="en-US" altLang="en-US" sz="1600" dirty="0">
                <a:latin typeface="Comic Sans MS" panose="030F0702030302020204" pitchFamily="66" charset="0"/>
              </a:rPr>
              <a:t>Student ID</a:t>
            </a:r>
          </a:p>
          <a:p>
            <a:pPr lvl="2" eaLnBrk="1" hangingPunct="1">
              <a:lnSpc>
                <a:spcPct val="90000"/>
              </a:lnSpc>
              <a:spcBef>
                <a:spcPct val="50000"/>
              </a:spcBef>
              <a:buSzPct val="75000"/>
              <a:defRPr/>
            </a:pPr>
            <a:r>
              <a:rPr lang="en-US" altLang="en-US" sz="1600" dirty="0">
                <a:latin typeface="Comic Sans MS" panose="030F0702030302020204" pitchFamily="66" charset="0"/>
              </a:rPr>
              <a:t>{First Name, Middle Name, </a:t>
            </a:r>
            <a:r>
              <a:rPr lang="en-US" altLang="en-US" sz="1600" dirty="0" err="1">
                <a:latin typeface="Comic Sans MS" panose="030F0702030302020204" pitchFamily="66" charset="0"/>
              </a:rPr>
              <a:t>Lastname</a:t>
            </a:r>
            <a:r>
              <a:rPr lang="en-US" altLang="en-US" sz="1600" dirty="0">
                <a:latin typeface="Comic Sans MS" panose="030F0702030302020204" pitchFamily="66" charset="0"/>
              </a:rPr>
              <a:t>, DOB, </a:t>
            </a:r>
            <a:r>
              <a:rPr lang="en-US" altLang="en-US" sz="1600" dirty="0" err="1">
                <a:latin typeface="Comic Sans MS" panose="030F0702030302020204" pitchFamily="66" charset="0"/>
              </a:rPr>
              <a:t>TimeOfBirth</a:t>
            </a:r>
            <a:r>
              <a:rPr lang="en-US" altLang="en-US" sz="1600" dirty="0">
                <a:latin typeface="Comic Sans MS" panose="030F0702030302020204" pitchFamily="66" charset="0"/>
              </a:rPr>
              <a:t>}</a:t>
            </a:r>
            <a:endParaRPr lang="en-US" altLang="en-US" dirty="0">
              <a:latin typeface="Comic Sans MS" panose="030F0702030302020204" pitchFamily="66" charset="0"/>
            </a:endParaRPr>
          </a:p>
          <a:p>
            <a:pPr eaLnBrk="1" hangingPunct="1">
              <a:lnSpc>
                <a:spcPct val="90000"/>
              </a:lnSpc>
              <a:spcBef>
                <a:spcPct val="50000"/>
              </a:spcBef>
              <a:buSzPct val="75000"/>
              <a:defRPr/>
            </a:pPr>
            <a:r>
              <a:rPr lang="en-US" altLang="en-US" sz="2400" dirty="0">
                <a:latin typeface="Comic Sans MS" panose="030F0702030302020204" pitchFamily="66" charset="0"/>
              </a:rPr>
              <a:t>Primary key is chosen among the keys. </a:t>
            </a:r>
          </a:p>
          <a:p>
            <a:pPr lvl="1" eaLnBrk="1" hangingPunct="1">
              <a:lnSpc>
                <a:spcPct val="90000"/>
              </a:lnSpc>
              <a:spcBef>
                <a:spcPct val="50000"/>
              </a:spcBef>
              <a:buSzPct val="75000"/>
              <a:defRPr/>
            </a:pPr>
            <a:r>
              <a:rPr lang="en-US" altLang="en-US" sz="1600" dirty="0">
                <a:latin typeface="Comic Sans MS" panose="030F0702030302020204" pitchFamily="66" charset="0"/>
              </a:rPr>
              <a:t>Primary key of a relationship set is underlined in the ER notation.</a:t>
            </a:r>
          </a:p>
          <a:p>
            <a:pPr eaLnBrk="1" hangingPunct="1">
              <a:lnSpc>
                <a:spcPct val="90000"/>
              </a:lnSpc>
              <a:spcBef>
                <a:spcPct val="50000"/>
              </a:spcBef>
              <a:buSzPct val="75000"/>
              <a:defRPr/>
            </a:pPr>
            <a:r>
              <a:rPr lang="en-US" altLang="en-US" sz="2000" dirty="0">
                <a:latin typeface="Comic Sans MS" panose="030F0702030302020204" pitchFamily="66" charset="0"/>
              </a:rPr>
              <a:t>Keys not chosen as the primary key are called </a:t>
            </a:r>
            <a:r>
              <a:rPr lang="en-US" altLang="en-US" sz="2000" b="1" dirty="0">
                <a:solidFill>
                  <a:srgbClr val="FF0000"/>
                </a:solidFill>
                <a:latin typeface="Comic Sans MS" panose="030F0702030302020204" pitchFamily="66" charset="0"/>
              </a:rPr>
              <a:t>candidate keys. </a:t>
            </a:r>
            <a:r>
              <a:rPr lang="en-US" altLang="en-US" sz="1800" dirty="0">
                <a:solidFill>
                  <a:schemeClr val="accent6"/>
                </a:solidFill>
                <a:latin typeface="Comic Sans MS" panose="030F0702030302020204" pitchFamily="66" charset="0"/>
              </a:rPr>
              <a:t>You specify the candidate keys by writing as a text description in your ER diagram. See the previous page.</a:t>
            </a:r>
          </a:p>
        </p:txBody>
      </p:sp>
      <p:sp>
        <p:nvSpPr>
          <p:cNvPr id="3" name="Rectangle 2">
            <a:extLst>
              <a:ext uri="{FF2B5EF4-FFF2-40B4-BE49-F238E27FC236}">
                <a16:creationId xmlns:a16="http://schemas.microsoft.com/office/drawing/2014/main" id="{1C2AC4D0-F3EA-4D60-A62F-BF82E9E3391F}"/>
              </a:ext>
            </a:extLst>
          </p:cNvPr>
          <p:cNvSpPr/>
          <p:nvPr/>
        </p:nvSpPr>
        <p:spPr>
          <a:xfrm>
            <a:off x="685800" y="381000"/>
            <a:ext cx="7924800" cy="2286000"/>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9749</TotalTime>
  <Words>1529</Words>
  <Application>Microsoft Office PowerPoint</Application>
  <PresentationFormat>On-screen Show (4:3)</PresentationFormat>
  <Paragraphs>211</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MS PGothic</vt:lpstr>
      <vt:lpstr>MS PGothic</vt:lpstr>
      <vt:lpstr>Arial</vt:lpstr>
      <vt:lpstr>Comic Sans MS</vt:lpstr>
      <vt:lpstr>Times New Roman</vt:lpstr>
      <vt:lpstr>Default Design</vt:lpstr>
      <vt:lpstr>PowerPoint Presentation</vt:lpstr>
      <vt:lpstr>PowerPoint Presentation</vt:lpstr>
      <vt:lpstr>PowerPoint Presentation</vt:lpstr>
      <vt:lpstr>ER notations Per Ramakrishnan’s book Different books use slightly different 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Tavanapong, Wallapak [COM S]</cp:lastModifiedBy>
  <cp:revision>1489</cp:revision>
  <cp:lastPrinted>2019-09-16T20:37:42Z</cp:lastPrinted>
  <dcterms:created xsi:type="dcterms:W3CDTF">2010-08-27T01:36:09Z</dcterms:created>
  <dcterms:modified xsi:type="dcterms:W3CDTF">2022-09-09T14:12:15Z</dcterms:modified>
</cp:coreProperties>
</file>