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6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83847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167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738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366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681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589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948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74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623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249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442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639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564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114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524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954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736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239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771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897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456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271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938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2741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908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095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859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477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50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2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033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180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979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741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05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spcBef>
                <a:spcPts val="48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spcBef>
                <a:spcPts val="48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spcBef>
                <a:spcPts val="36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spcBef>
                <a:spcPts val="36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spcBef>
                <a:spcPts val="36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spcBef>
                <a:spcPts val="36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spcBef>
                <a:spcPts val="36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spcBef>
                <a:spcPts val="36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8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8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SEED Workshop</a:t>
            </a:r>
          </a:p>
          <a:p>
            <a:pPr>
              <a:spcBef>
                <a:spcPts val="0"/>
              </a:spcBef>
              <a:buNone/>
            </a:pPr>
            <a:r>
              <a:rPr lang="en" sz="3000"/>
              <a:t>Buffer Overflow Lab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 Level Picture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187" y="1664237"/>
            <a:ext cx="984099" cy="9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5150" y="2714100"/>
            <a:ext cx="1446175" cy="5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5300" y="2085537"/>
            <a:ext cx="931650" cy="1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2750" y="1671150"/>
            <a:ext cx="984075" cy="9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725" y="2727900"/>
            <a:ext cx="1640125" cy="4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95650" y="2274400"/>
            <a:ext cx="870950" cy="31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Shape 187"/>
          <p:cNvCxnSpPr/>
          <p:nvPr/>
        </p:nvCxnSpPr>
        <p:spPr>
          <a:xfrm rot="10800000" flipH="1">
            <a:off x="4170275" y="1339312"/>
            <a:ext cx="1317600" cy="450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8" name="Shape 188"/>
          <p:cNvCxnSpPr/>
          <p:nvPr/>
        </p:nvCxnSpPr>
        <p:spPr>
          <a:xfrm>
            <a:off x="4166225" y="2548312"/>
            <a:ext cx="1325700" cy="474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pic>
        <p:nvPicPr>
          <p:cNvPr id="189" name="Shape 18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60825" y="1200150"/>
            <a:ext cx="1446174" cy="20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77550" y="3211925"/>
            <a:ext cx="1412725" cy="28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43325" y="3249200"/>
            <a:ext cx="2190278" cy="28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31087" y="3934775"/>
            <a:ext cx="807399" cy="8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9725" y="2065575"/>
            <a:ext cx="931650" cy="1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89875" y="2227525"/>
            <a:ext cx="870950" cy="3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82625" y="2242008"/>
            <a:ext cx="285125" cy="28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082625" y="2023725"/>
            <a:ext cx="362325" cy="20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625112" y="2305850"/>
            <a:ext cx="1317600" cy="1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625125" y="2023725"/>
            <a:ext cx="1317600" cy="1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102750" y="2071025"/>
            <a:ext cx="362325" cy="20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624637" y="1741600"/>
            <a:ext cx="1318571" cy="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157998" y="1740874"/>
            <a:ext cx="251825" cy="2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725900" y="1417637"/>
            <a:ext cx="1116044" cy="25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257475" y="3181937"/>
            <a:ext cx="110271" cy="62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 Level Picture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187" y="1664237"/>
            <a:ext cx="984099" cy="9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5150" y="2714100"/>
            <a:ext cx="1446175" cy="5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5300" y="2085537"/>
            <a:ext cx="931650" cy="1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2750" y="1671150"/>
            <a:ext cx="984075" cy="9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725" y="2727900"/>
            <a:ext cx="1640125" cy="4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95650" y="2274400"/>
            <a:ext cx="870950" cy="31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Shape 216"/>
          <p:cNvCxnSpPr/>
          <p:nvPr/>
        </p:nvCxnSpPr>
        <p:spPr>
          <a:xfrm rot="10800000" flipH="1">
            <a:off x="4170275" y="1339312"/>
            <a:ext cx="1317600" cy="450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17" name="Shape 217"/>
          <p:cNvCxnSpPr/>
          <p:nvPr/>
        </p:nvCxnSpPr>
        <p:spPr>
          <a:xfrm>
            <a:off x="4166225" y="2548312"/>
            <a:ext cx="1325700" cy="474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pic>
        <p:nvPicPr>
          <p:cNvPr id="218" name="Shape 2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60825" y="1200150"/>
            <a:ext cx="1446174" cy="20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77550" y="3211925"/>
            <a:ext cx="1412725" cy="28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43325" y="3249200"/>
            <a:ext cx="2190278" cy="28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31087" y="3934775"/>
            <a:ext cx="807399" cy="8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9725" y="2065575"/>
            <a:ext cx="931650" cy="1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89875" y="2227525"/>
            <a:ext cx="870950" cy="3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82625" y="2242008"/>
            <a:ext cx="285125" cy="28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082625" y="2023725"/>
            <a:ext cx="362325" cy="20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625112" y="2305850"/>
            <a:ext cx="1317600" cy="1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625125" y="2023725"/>
            <a:ext cx="1317600" cy="1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102750" y="2071025"/>
            <a:ext cx="362325" cy="20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624637" y="1741600"/>
            <a:ext cx="1318571" cy="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157998" y="1740874"/>
            <a:ext cx="251825" cy="2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725900" y="1441287"/>
            <a:ext cx="1116044" cy="25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257475" y="3181937"/>
            <a:ext cx="110271" cy="62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983725" y="1540250"/>
            <a:ext cx="737175" cy="80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5125" y="1789150"/>
            <a:ext cx="931650" cy="1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/>
              <a:t>Principle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Program Memory Layout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275" y="931925"/>
            <a:ext cx="3717425" cy="394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 Stack Layout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void func(int a, int b)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int x,y 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975" y="1292900"/>
            <a:ext cx="5483074" cy="29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 Call Chain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f(int a, int b)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int x;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void main()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f(1,2);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printf("hello world");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850" y="1095047"/>
            <a:ext cx="5518900" cy="341897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7528025" y="4256700"/>
            <a:ext cx="3783599" cy="44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/>
              <a:t>Practice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Vulnerable Program (stack.c)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int main(int argc, char **argv)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{   char str[517];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FILE *badfile;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// 1. Opens badfile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badfile = fopen("badfile", "r");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 // 2. Reads upto 517 bytes from badfile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fread(str, sizeof(char), 517, badfile);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// 3. Call vulnerable function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bof(str);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printf("Returned Properly\n");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return 1;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924" y="1364375"/>
            <a:ext cx="3190974" cy="21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Buffer Overflow in stack.c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49" y="1423500"/>
            <a:ext cx="3190974" cy="212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400" y="1255474"/>
            <a:ext cx="4001199" cy="33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Program Behavior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Show program behavior for badfile of length: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1428"/>
              <a:buFont typeface="Arial"/>
              <a:buChar char="●"/>
            </a:pPr>
            <a:r>
              <a:rPr lang="en"/>
              <a:t>&lt; 24  bytes</a:t>
            </a:r>
          </a:p>
          <a:p>
            <a:pPr marL="457200" lvl="0" indent="-2921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1428"/>
              <a:buFont typeface="Arial"/>
              <a:buChar char="●"/>
            </a:pPr>
            <a:r>
              <a:rPr lang="en"/>
              <a:t>&gt; 24 bytes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Goal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775" y="1200150"/>
            <a:ext cx="6114457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 of NOP’s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700" y="1246474"/>
            <a:ext cx="5907424" cy="36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 b="1"/>
              <a:t>Principle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300"/>
              <a:t>High Level Picture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300"/>
              <a:t>Program Memory Layout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300"/>
              <a:t>Function Stack Layout 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300"/>
              <a:t>Function Call Chain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 b="1"/>
              <a:t>Practice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300"/>
              <a:t>Vulnerable Program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300"/>
              <a:t>Task Breakdown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300"/>
              <a:t>Environment Setup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300"/>
              <a:t>Run Tasks</a:t>
            </a:r>
          </a:p>
          <a:p>
            <a:pPr marL="457200" lvl="0" indent="-3111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300"/>
              <a:t>Run the Exploit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Breakdown - Prepare “badfile”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386" y="1664350"/>
            <a:ext cx="5459225" cy="255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Environment Setup for Tasks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/>
              <a:t>Turn off address randomization (countermeasure)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	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% sudo sysctl -w kernel.randomize_va_space=0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/>
              <a:t>Compile set-uid root version of stack.c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% gcc -o stack -z execstack -fno-stack-protector stack.c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% sudo chown root stack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% sudo chmod 4755 stack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Goal - Task A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862" y="1282825"/>
            <a:ext cx="4254274" cy="33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Goal - Task A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126" y="1490325"/>
            <a:ext cx="3772099" cy="292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 - Task 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/>
              <a:t>Need for debugging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/>
              <a:t>Buffer size may exceed 24 bytes at run time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/>
              <a:t>Need accurate buffer size</a:t>
            </a:r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126" y="1490325"/>
            <a:ext cx="3772099" cy="292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 - Task A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/>
              <a:t>Need for debugging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/>
              <a:t>Buffer size may exceed 24 bytes at run time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/>
              <a:t>Need accurate buffer size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/>
              <a:t>Compile debug version of stack.c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	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% gcc -z execstack -fno-stack-protector 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-g -o stack_dbg stack.c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126" y="1490325"/>
            <a:ext cx="3772099" cy="292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A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/>
              <a:t>Start debugging using gdb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/>
              <a:t>Set breakpoint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/>
              <a:t>Print buffer address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/>
              <a:t>Print frame pointer address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/>
              <a:t>Calculate distance</a:t>
            </a:r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126" y="1490325"/>
            <a:ext cx="3772099" cy="292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 Breakdown - Prepare “badfile”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386" y="1664350"/>
            <a:ext cx="5459225" cy="255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Goal - Task B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425" y="1150187"/>
            <a:ext cx="2926499" cy="351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975" y="1254787"/>
            <a:ext cx="4950950" cy="33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B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750" y="1200161"/>
            <a:ext cx="4665675" cy="311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High Level Picture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262" y="2112700"/>
            <a:ext cx="984099" cy="9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4225" y="3249200"/>
            <a:ext cx="1446175" cy="5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 B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/>
              <a:t>Calculate lowest address for shellcode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/>
              <a:t>Add offset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750" y="1200161"/>
            <a:ext cx="4665675" cy="311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 Breakdown - Prepare “badfile”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386" y="1664350"/>
            <a:ext cx="5459225" cy="255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Construct the badfile - exploit.c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void main(int argc, char **argv)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 // Initialize buffer with 0x90 (NOP instruction)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memset(&amp;buffer, 0x90, 517);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From tasks A and B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*((long *) (buffer + &lt;distance - task A&gt;)) = &lt;address - task B&gt;;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// Place the shellcode towards the end of buffer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memcpy(buffer + sizeof(buffer) - sizeof(shellcode), shellcode, sizeof(shellcode));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 the exploit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Char char="●"/>
            </a:pPr>
            <a:r>
              <a:rPr lang="en"/>
              <a:t>Compile and run exploit.c to generate badfile</a:t>
            </a:r>
          </a:p>
          <a:p>
            <a:pPr marL="457200" lvl="0" indent="-2984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Char char="●"/>
            </a:pPr>
            <a:r>
              <a:rPr lang="en"/>
              <a:t>Run set-uid root compiled stack.c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Countermeasures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ASLR </a:t>
            </a:r>
            <a:r>
              <a:rPr lang="en" smtClean="0"/>
              <a:t> </a:t>
            </a:r>
            <a:endParaRPr lang="en"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StackGuard </a:t>
            </a:r>
            <a:endParaRPr lang="en" dirty="0" smtClean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Non-Executable </a:t>
            </a:r>
            <a:r>
              <a:rPr lang="en" dirty="0"/>
              <a:t>(NX) Stack </a:t>
            </a:r>
            <a:r>
              <a:rPr lang="en" dirty="0" smtClean="0"/>
              <a:t> 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indent="-317500">
              <a:lnSpc>
                <a:spcPct val="150000"/>
              </a:lnSpc>
              <a:buSzPct val="100000"/>
              <a:buFont typeface="Arial"/>
              <a:buChar char="●"/>
            </a:pPr>
            <a:r>
              <a:rPr lang="en" dirty="0"/>
              <a:t>For each of these, </a:t>
            </a:r>
            <a:r>
              <a:rPr lang="en" dirty="0" smtClean="0"/>
              <a:t>refer to </a:t>
            </a:r>
            <a:r>
              <a:rPr lang="en" dirty="0"/>
              <a:t>lab </a:t>
            </a:r>
            <a:r>
              <a:rPr lang="en" dirty="0" smtClean="0"/>
              <a:t>description or research.</a:t>
            </a:r>
            <a:endParaRPr lang="en"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 Level Picture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262" y="2112700"/>
            <a:ext cx="984099" cy="9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4225" y="3249200"/>
            <a:ext cx="1446175" cy="5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0800" y="2527112"/>
            <a:ext cx="931650" cy="1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7625" y="2112725"/>
            <a:ext cx="984075" cy="9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9600" y="3263000"/>
            <a:ext cx="1640125" cy="4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20800" y="2682400"/>
            <a:ext cx="870950" cy="3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 Level Picture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262" y="2112700"/>
            <a:ext cx="984099" cy="9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4225" y="3249200"/>
            <a:ext cx="1446175" cy="5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0800" y="2527112"/>
            <a:ext cx="931650" cy="1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7625" y="2112725"/>
            <a:ext cx="984075" cy="9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9600" y="3263000"/>
            <a:ext cx="1640125" cy="4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20800" y="2682400"/>
            <a:ext cx="870950" cy="31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hape 76"/>
          <p:cNvCxnSpPr/>
          <p:nvPr/>
        </p:nvCxnSpPr>
        <p:spPr>
          <a:xfrm rot="10800000" flipH="1">
            <a:off x="4844375" y="1753987"/>
            <a:ext cx="1317600" cy="450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77" name="Shape 77"/>
          <p:cNvCxnSpPr/>
          <p:nvPr/>
        </p:nvCxnSpPr>
        <p:spPr>
          <a:xfrm>
            <a:off x="4840325" y="3096787"/>
            <a:ext cx="1325700" cy="474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pic>
        <p:nvPicPr>
          <p:cNvPr id="78" name="Shape 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62800" y="1650625"/>
            <a:ext cx="1446174" cy="20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84900" y="3662400"/>
            <a:ext cx="1412725" cy="28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 Level Picture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262" y="2112700"/>
            <a:ext cx="984099" cy="9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4225" y="3249200"/>
            <a:ext cx="1446175" cy="5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0800" y="2527112"/>
            <a:ext cx="931650" cy="1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7625" y="2112725"/>
            <a:ext cx="984075" cy="9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9600" y="3263000"/>
            <a:ext cx="1640125" cy="4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20800" y="2682400"/>
            <a:ext cx="870950" cy="31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Shape 92"/>
          <p:cNvCxnSpPr/>
          <p:nvPr/>
        </p:nvCxnSpPr>
        <p:spPr>
          <a:xfrm rot="10800000" flipH="1">
            <a:off x="4844375" y="1753987"/>
            <a:ext cx="1317600" cy="450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93" name="Shape 93"/>
          <p:cNvCxnSpPr/>
          <p:nvPr/>
        </p:nvCxnSpPr>
        <p:spPr>
          <a:xfrm>
            <a:off x="4840325" y="3096787"/>
            <a:ext cx="1325700" cy="474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pic>
        <p:nvPicPr>
          <p:cNvPr id="94" name="Shape 9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62800" y="1650625"/>
            <a:ext cx="1446174" cy="20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84900" y="3662400"/>
            <a:ext cx="1412725" cy="28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25600" y="2482625"/>
            <a:ext cx="1317600" cy="1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25600" y="2787425"/>
            <a:ext cx="1317600" cy="1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79612" y="2513950"/>
            <a:ext cx="460087" cy="28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5250" y="2572900"/>
            <a:ext cx="931650" cy="1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19400" y="2682412"/>
            <a:ext cx="870950" cy="3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61212" y="2507975"/>
            <a:ext cx="460087" cy="28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 Level Picture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262" y="2112700"/>
            <a:ext cx="984099" cy="9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4225" y="3249200"/>
            <a:ext cx="1446175" cy="5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0800" y="2527112"/>
            <a:ext cx="931650" cy="1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7625" y="2112725"/>
            <a:ext cx="984075" cy="9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9600" y="3263000"/>
            <a:ext cx="1640125" cy="4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20800" y="2682400"/>
            <a:ext cx="870950" cy="31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Shape 114"/>
          <p:cNvCxnSpPr/>
          <p:nvPr/>
        </p:nvCxnSpPr>
        <p:spPr>
          <a:xfrm rot="10800000" flipH="1">
            <a:off x="4844375" y="1753987"/>
            <a:ext cx="1317600" cy="450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15" name="Shape 115"/>
          <p:cNvCxnSpPr/>
          <p:nvPr/>
        </p:nvCxnSpPr>
        <p:spPr>
          <a:xfrm>
            <a:off x="4840325" y="3096787"/>
            <a:ext cx="1325700" cy="474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pic>
        <p:nvPicPr>
          <p:cNvPr id="116" name="Shape 1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62800" y="1650625"/>
            <a:ext cx="1446174" cy="20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84900" y="3662400"/>
            <a:ext cx="1412725" cy="28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25600" y="2482625"/>
            <a:ext cx="1317600" cy="1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25600" y="2787425"/>
            <a:ext cx="1317600" cy="1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79612" y="2513950"/>
            <a:ext cx="460087" cy="28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5250" y="2572900"/>
            <a:ext cx="931650" cy="1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19400" y="2682412"/>
            <a:ext cx="870950" cy="3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61212" y="2507975"/>
            <a:ext cx="460087" cy="28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12175" y="3790975"/>
            <a:ext cx="2190278" cy="28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 Level Picture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262" y="2112700"/>
            <a:ext cx="984099" cy="9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4225" y="3249200"/>
            <a:ext cx="1446175" cy="5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0800" y="2527112"/>
            <a:ext cx="931650" cy="1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7625" y="2112725"/>
            <a:ext cx="984075" cy="9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9600" y="3263000"/>
            <a:ext cx="1640125" cy="4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20800" y="2682400"/>
            <a:ext cx="870950" cy="31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 rot="10800000" flipH="1">
            <a:off x="4844375" y="1753987"/>
            <a:ext cx="1317600" cy="450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/>
          <p:nvPr/>
        </p:nvCxnSpPr>
        <p:spPr>
          <a:xfrm>
            <a:off x="4840325" y="3096787"/>
            <a:ext cx="1325700" cy="474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pic>
        <p:nvPicPr>
          <p:cNvPr id="139" name="Shape 1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62800" y="1650625"/>
            <a:ext cx="1446174" cy="20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84900" y="3662400"/>
            <a:ext cx="1412725" cy="28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25600" y="2482625"/>
            <a:ext cx="1317600" cy="1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25600" y="2787425"/>
            <a:ext cx="1317600" cy="1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79612" y="2437750"/>
            <a:ext cx="460087" cy="28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5250" y="2572900"/>
            <a:ext cx="931650" cy="1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19400" y="2682412"/>
            <a:ext cx="870950" cy="3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61212" y="2507975"/>
            <a:ext cx="460087" cy="28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12175" y="3790975"/>
            <a:ext cx="2190278" cy="28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79625" y="2648875"/>
            <a:ext cx="460074" cy="293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225600" y="2204300"/>
            <a:ext cx="1318571" cy="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713125" y="2257225"/>
            <a:ext cx="342550" cy="18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597625" y="2056262"/>
            <a:ext cx="1325700" cy="460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20250" y="2431362"/>
            <a:ext cx="851242" cy="45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 Level Picture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187" y="1664237"/>
            <a:ext cx="984099" cy="9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5150" y="2714100"/>
            <a:ext cx="1446175" cy="5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5300" y="2085537"/>
            <a:ext cx="931650" cy="1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2750" y="1671150"/>
            <a:ext cx="984075" cy="9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725" y="2727900"/>
            <a:ext cx="1640125" cy="4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95650" y="2274400"/>
            <a:ext cx="870950" cy="31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 rot="10800000" flipH="1">
            <a:off x="4170275" y="1339312"/>
            <a:ext cx="1317600" cy="450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66" name="Shape 166"/>
          <p:cNvCxnSpPr/>
          <p:nvPr/>
        </p:nvCxnSpPr>
        <p:spPr>
          <a:xfrm>
            <a:off x="4166225" y="2548312"/>
            <a:ext cx="1325700" cy="474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pic>
        <p:nvPicPr>
          <p:cNvPr id="167" name="Shape 1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60825" y="1200150"/>
            <a:ext cx="1446174" cy="20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77550" y="3211925"/>
            <a:ext cx="1412725" cy="28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43325" y="3249200"/>
            <a:ext cx="2190278" cy="28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31087" y="3934775"/>
            <a:ext cx="807399" cy="8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9725" y="2065575"/>
            <a:ext cx="931650" cy="1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89875" y="2227525"/>
            <a:ext cx="870950" cy="3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625112" y="2305850"/>
            <a:ext cx="1317600" cy="1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625125" y="2023725"/>
            <a:ext cx="1317600" cy="1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449</Words>
  <Application>Microsoft Office PowerPoint</Application>
  <PresentationFormat>On-screen Show (16:9)</PresentationFormat>
  <Paragraphs>120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Courier New</vt:lpstr>
      <vt:lpstr>simple-light</vt:lpstr>
      <vt:lpstr>SEED Workshop Buffer Overflow Lab</vt:lpstr>
      <vt:lpstr>Outline</vt:lpstr>
      <vt:lpstr>High Level Picture</vt:lpstr>
      <vt:lpstr>High Level Picture</vt:lpstr>
      <vt:lpstr>High Level Picture</vt:lpstr>
      <vt:lpstr>High Level Picture</vt:lpstr>
      <vt:lpstr>High Level Picture</vt:lpstr>
      <vt:lpstr>High Level Picture</vt:lpstr>
      <vt:lpstr>High Level Picture</vt:lpstr>
      <vt:lpstr>High Level Picture</vt:lpstr>
      <vt:lpstr>High Level Picture</vt:lpstr>
      <vt:lpstr>Principle Program Memory Layout</vt:lpstr>
      <vt:lpstr>Function Stack Layout</vt:lpstr>
      <vt:lpstr>Function Call Chain</vt:lpstr>
      <vt:lpstr>Practice Vulnerable Program (stack.c)</vt:lpstr>
      <vt:lpstr>Buffer Overflow in stack.c</vt:lpstr>
      <vt:lpstr>Program Behavior</vt:lpstr>
      <vt:lpstr>Goal</vt:lpstr>
      <vt:lpstr>Use of NOP’s</vt:lpstr>
      <vt:lpstr>Task Breakdown - Prepare “badfile”</vt:lpstr>
      <vt:lpstr>Environment Setup for Tasks</vt:lpstr>
      <vt:lpstr>Goal - Task A</vt:lpstr>
      <vt:lpstr>Goal - Task A</vt:lpstr>
      <vt:lpstr>Goal - Task A</vt:lpstr>
      <vt:lpstr>Goal - Task A</vt:lpstr>
      <vt:lpstr>Task A</vt:lpstr>
      <vt:lpstr>Task Breakdown - Prepare “badfile”</vt:lpstr>
      <vt:lpstr>Goal - Task B</vt:lpstr>
      <vt:lpstr>Task B</vt:lpstr>
      <vt:lpstr>Task B</vt:lpstr>
      <vt:lpstr>Task Breakdown - Prepare “badfile”</vt:lpstr>
      <vt:lpstr>Construct the badfile - exploit.c</vt:lpstr>
      <vt:lpstr>Run the exploit</vt:lpstr>
      <vt:lpstr>Countermeasures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 Workshop Buffer Overflow Lab</dc:title>
  <cp:lastModifiedBy>Doman, Marguerite</cp:lastModifiedBy>
  <cp:revision>2</cp:revision>
  <dcterms:modified xsi:type="dcterms:W3CDTF">2017-02-11T23:47:23Z</dcterms:modified>
</cp:coreProperties>
</file>