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5114588" cy="10688638"/>
  <p:notesSz cx="10234613" cy="14662150"/>
  <p:defaultTextStyle>
    <a:defPPr>
      <a:defRPr lang="en-US"/>
    </a:defPPr>
    <a:lvl1pPr marL="0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1pPr>
    <a:lvl2pPr marL="618742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2pPr>
    <a:lvl3pPr marL="1237486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3pPr>
    <a:lvl4pPr marL="1856230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4pPr>
    <a:lvl5pPr marL="2474975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5pPr>
    <a:lvl6pPr marL="3093717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6pPr>
    <a:lvl7pPr marL="3712460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7pPr>
    <a:lvl8pPr marL="4331203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8pPr>
    <a:lvl9pPr marL="4949947" algn="l" defTabSz="1237486" rtl="0" eaLnBrk="1" latinLnBrk="0" hangingPunct="1">
      <a:defRPr sz="24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6" userDrawn="1">
          <p15:clr>
            <a:srgbClr val="A4A3A4"/>
          </p15:clr>
        </p15:guide>
        <p15:guide id="2" pos="4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6" y="84"/>
      </p:cViewPr>
      <p:guideLst>
        <p:guide orient="horz" pos="3366"/>
        <p:guide pos="4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94" y="1749275"/>
            <a:ext cx="12847400" cy="3721230"/>
          </a:xfrm>
        </p:spPr>
        <p:txBody>
          <a:bodyPr anchor="b"/>
          <a:lstStyle>
            <a:lvl1pPr algn="ctr">
              <a:defRPr sz="9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324" y="5614010"/>
            <a:ext cx="11335941" cy="2580613"/>
          </a:xfrm>
        </p:spPr>
        <p:txBody>
          <a:bodyPr/>
          <a:lstStyle>
            <a:lvl1pPr marL="0" indent="0" algn="ctr">
              <a:buNone/>
              <a:defRPr sz="3741"/>
            </a:lvl1pPr>
            <a:lvl2pPr marL="712592" indent="0" algn="ctr">
              <a:buNone/>
              <a:defRPr sz="3117"/>
            </a:lvl2pPr>
            <a:lvl3pPr marL="1425184" indent="0" algn="ctr">
              <a:buNone/>
              <a:defRPr sz="2805"/>
            </a:lvl3pPr>
            <a:lvl4pPr marL="2137776" indent="0" algn="ctr">
              <a:buNone/>
              <a:defRPr sz="2494"/>
            </a:lvl4pPr>
            <a:lvl5pPr marL="2850368" indent="0" algn="ctr">
              <a:buNone/>
              <a:defRPr sz="2494"/>
            </a:lvl5pPr>
            <a:lvl6pPr marL="3562960" indent="0" algn="ctr">
              <a:buNone/>
              <a:defRPr sz="2494"/>
            </a:lvl6pPr>
            <a:lvl7pPr marL="4275552" indent="0" algn="ctr">
              <a:buNone/>
              <a:defRPr sz="2494"/>
            </a:lvl7pPr>
            <a:lvl8pPr marL="4988143" indent="0" algn="ctr">
              <a:buNone/>
              <a:defRPr sz="2494"/>
            </a:lvl8pPr>
            <a:lvl9pPr marL="5700735" indent="0" algn="ctr">
              <a:buNone/>
              <a:defRPr sz="249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5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93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6378" y="569071"/>
            <a:ext cx="3259083" cy="9058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129" y="569071"/>
            <a:ext cx="9588317" cy="9058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60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03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57" y="2664740"/>
            <a:ext cx="13036332" cy="4446176"/>
          </a:xfrm>
        </p:spPr>
        <p:txBody>
          <a:bodyPr anchor="b"/>
          <a:lstStyle>
            <a:lvl1pPr>
              <a:defRPr sz="9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257" y="7152978"/>
            <a:ext cx="13036332" cy="2338139"/>
          </a:xfrm>
        </p:spPr>
        <p:txBody>
          <a:bodyPr/>
          <a:lstStyle>
            <a:lvl1pPr marL="0" indent="0">
              <a:buNone/>
              <a:defRPr sz="3741">
                <a:solidFill>
                  <a:schemeClr val="tx1"/>
                </a:solidFill>
              </a:defRPr>
            </a:lvl1pPr>
            <a:lvl2pPr marL="712592" indent="0">
              <a:buNone/>
              <a:defRPr sz="3117">
                <a:solidFill>
                  <a:schemeClr val="tx1">
                    <a:tint val="75000"/>
                  </a:schemeClr>
                </a:solidFill>
              </a:defRPr>
            </a:lvl2pPr>
            <a:lvl3pPr marL="1425184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3pPr>
            <a:lvl4pPr marL="2137776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036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296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5552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8143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0735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7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128" y="2845355"/>
            <a:ext cx="6423700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60" y="2845355"/>
            <a:ext cx="6423700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97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97" y="569073"/>
            <a:ext cx="13036332" cy="2065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098" y="2620202"/>
            <a:ext cx="6394178" cy="1284120"/>
          </a:xfrm>
        </p:spPr>
        <p:txBody>
          <a:bodyPr anchor="b"/>
          <a:lstStyle>
            <a:lvl1pPr marL="0" indent="0">
              <a:buNone/>
              <a:defRPr sz="3741" b="1"/>
            </a:lvl1pPr>
            <a:lvl2pPr marL="712592" indent="0">
              <a:buNone/>
              <a:defRPr sz="3117" b="1"/>
            </a:lvl2pPr>
            <a:lvl3pPr marL="1425184" indent="0">
              <a:buNone/>
              <a:defRPr sz="2805" b="1"/>
            </a:lvl3pPr>
            <a:lvl4pPr marL="2137776" indent="0">
              <a:buNone/>
              <a:defRPr sz="2494" b="1"/>
            </a:lvl4pPr>
            <a:lvl5pPr marL="2850368" indent="0">
              <a:buNone/>
              <a:defRPr sz="2494" b="1"/>
            </a:lvl5pPr>
            <a:lvl6pPr marL="3562960" indent="0">
              <a:buNone/>
              <a:defRPr sz="2494" b="1"/>
            </a:lvl6pPr>
            <a:lvl7pPr marL="4275552" indent="0">
              <a:buNone/>
              <a:defRPr sz="2494" b="1"/>
            </a:lvl7pPr>
            <a:lvl8pPr marL="4988143" indent="0">
              <a:buNone/>
              <a:defRPr sz="2494" b="1"/>
            </a:lvl8pPr>
            <a:lvl9pPr marL="5700735" indent="0">
              <a:buNone/>
              <a:defRPr sz="24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098" y="3904322"/>
            <a:ext cx="6394178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1761" y="2620202"/>
            <a:ext cx="6425669" cy="1284120"/>
          </a:xfrm>
        </p:spPr>
        <p:txBody>
          <a:bodyPr anchor="b"/>
          <a:lstStyle>
            <a:lvl1pPr marL="0" indent="0">
              <a:buNone/>
              <a:defRPr sz="3741" b="1"/>
            </a:lvl1pPr>
            <a:lvl2pPr marL="712592" indent="0">
              <a:buNone/>
              <a:defRPr sz="3117" b="1"/>
            </a:lvl2pPr>
            <a:lvl3pPr marL="1425184" indent="0">
              <a:buNone/>
              <a:defRPr sz="2805" b="1"/>
            </a:lvl3pPr>
            <a:lvl4pPr marL="2137776" indent="0">
              <a:buNone/>
              <a:defRPr sz="2494" b="1"/>
            </a:lvl4pPr>
            <a:lvl5pPr marL="2850368" indent="0">
              <a:buNone/>
              <a:defRPr sz="2494" b="1"/>
            </a:lvl5pPr>
            <a:lvl6pPr marL="3562960" indent="0">
              <a:buNone/>
              <a:defRPr sz="2494" b="1"/>
            </a:lvl6pPr>
            <a:lvl7pPr marL="4275552" indent="0">
              <a:buNone/>
              <a:defRPr sz="2494" b="1"/>
            </a:lvl7pPr>
            <a:lvl8pPr marL="4988143" indent="0">
              <a:buNone/>
              <a:defRPr sz="2494" b="1"/>
            </a:lvl8pPr>
            <a:lvl9pPr marL="5700735" indent="0">
              <a:buNone/>
              <a:defRPr sz="24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1761" y="3904322"/>
            <a:ext cx="6425669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8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21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21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97" y="712576"/>
            <a:ext cx="4874848" cy="2494016"/>
          </a:xfrm>
        </p:spPr>
        <p:txBody>
          <a:bodyPr anchor="b"/>
          <a:lstStyle>
            <a:lvl1pPr>
              <a:defRPr sz="49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669" y="1538968"/>
            <a:ext cx="7651760" cy="7595861"/>
          </a:xfrm>
        </p:spPr>
        <p:txBody>
          <a:bodyPr/>
          <a:lstStyle>
            <a:lvl1pPr>
              <a:defRPr sz="4988"/>
            </a:lvl1pPr>
            <a:lvl2pPr>
              <a:defRPr sz="4364"/>
            </a:lvl2pPr>
            <a:lvl3pPr>
              <a:defRPr sz="3741"/>
            </a:lvl3pPr>
            <a:lvl4pPr>
              <a:defRPr sz="3117"/>
            </a:lvl4pPr>
            <a:lvl5pPr>
              <a:defRPr sz="3117"/>
            </a:lvl5pPr>
            <a:lvl6pPr>
              <a:defRPr sz="3117"/>
            </a:lvl6pPr>
            <a:lvl7pPr>
              <a:defRPr sz="3117"/>
            </a:lvl7pPr>
            <a:lvl8pPr>
              <a:defRPr sz="3117"/>
            </a:lvl8pPr>
            <a:lvl9pPr>
              <a:defRPr sz="31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097" y="3206592"/>
            <a:ext cx="4874848" cy="5940607"/>
          </a:xfrm>
        </p:spPr>
        <p:txBody>
          <a:bodyPr/>
          <a:lstStyle>
            <a:lvl1pPr marL="0" indent="0">
              <a:buNone/>
              <a:defRPr sz="2494"/>
            </a:lvl1pPr>
            <a:lvl2pPr marL="712592" indent="0">
              <a:buNone/>
              <a:defRPr sz="2182"/>
            </a:lvl2pPr>
            <a:lvl3pPr marL="1425184" indent="0">
              <a:buNone/>
              <a:defRPr sz="1870"/>
            </a:lvl3pPr>
            <a:lvl4pPr marL="2137776" indent="0">
              <a:buNone/>
              <a:defRPr sz="1559"/>
            </a:lvl4pPr>
            <a:lvl5pPr marL="2850368" indent="0">
              <a:buNone/>
              <a:defRPr sz="1559"/>
            </a:lvl5pPr>
            <a:lvl6pPr marL="3562960" indent="0">
              <a:buNone/>
              <a:defRPr sz="1559"/>
            </a:lvl6pPr>
            <a:lvl7pPr marL="4275552" indent="0">
              <a:buNone/>
              <a:defRPr sz="1559"/>
            </a:lvl7pPr>
            <a:lvl8pPr marL="4988143" indent="0">
              <a:buNone/>
              <a:defRPr sz="1559"/>
            </a:lvl8pPr>
            <a:lvl9pPr marL="5700735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13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97" y="712576"/>
            <a:ext cx="4874848" cy="2494016"/>
          </a:xfrm>
        </p:spPr>
        <p:txBody>
          <a:bodyPr anchor="b"/>
          <a:lstStyle>
            <a:lvl1pPr>
              <a:defRPr sz="49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5669" y="1538968"/>
            <a:ext cx="7651760" cy="7595861"/>
          </a:xfrm>
        </p:spPr>
        <p:txBody>
          <a:bodyPr anchor="t"/>
          <a:lstStyle>
            <a:lvl1pPr marL="0" indent="0">
              <a:buNone/>
              <a:defRPr sz="4988"/>
            </a:lvl1pPr>
            <a:lvl2pPr marL="712592" indent="0">
              <a:buNone/>
              <a:defRPr sz="4364"/>
            </a:lvl2pPr>
            <a:lvl3pPr marL="1425184" indent="0">
              <a:buNone/>
              <a:defRPr sz="3741"/>
            </a:lvl3pPr>
            <a:lvl4pPr marL="2137776" indent="0">
              <a:buNone/>
              <a:defRPr sz="3117"/>
            </a:lvl4pPr>
            <a:lvl5pPr marL="2850368" indent="0">
              <a:buNone/>
              <a:defRPr sz="3117"/>
            </a:lvl5pPr>
            <a:lvl6pPr marL="3562960" indent="0">
              <a:buNone/>
              <a:defRPr sz="3117"/>
            </a:lvl6pPr>
            <a:lvl7pPr marL="4275552" indent="0">
              <a:buNone/>
              <a:defRPr sz="3117"/>
            </a:lvl7pPr>
            <a:lvl8pPr marL="4988143" indent="0">
              <a:buNone/>
              <a:defRPr sz="3117"/>
            </a:lvl8pPr>
            <a:lvl9pPr marL="5700735" indent="0">
              <a:buNone/>
              <a:defRPr sz="311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097" y="3206592"/>
            <a:ext cx="4874848" cy="5940607"/>
          </a:xfrm>
        </p:spPr>
        <p:txBody>
          <a:bodyPr/>
          <a:lstStyle>
            <a:lvl1pPr marL="0" indent="0">
              <a:buNone/>
              <a:defRPr sz="2494"/>
            </a:lvl1pPr>
            <a:lvl2pPr marL="712592" indent="0">
              <a:buNone/>
              <a:defRPr sz="2182"/>
            </a:lvl2pPr>
            <a:lvl3pPr marL="1425184" indent="0">
              <a:buNone/>
              <a:defRPr sz="1870"/>
            </a:lvl3pPr>
            <a:lvl4pPr marL="2137776" indent="0">
              <a:buNone/>
              <a:defRPr sz="1559"/>
            </a:lvl4pPr>
            <a:lvl5pPr marL="2850368" indent="0">
              <a:buNone/>
              <a:defRPr sz="1559"/>
            </a:lvl5pPr>
            <a:lvl6pPr marL="3562960" indent="0">
              <a:buNone/>
              <a:defRPr sz="1559"/>
            </a:lvl6pPr>
            <a:lvl7pPr marL="4275552" indent="0">
              <a:buNone/>
              <a:defRPr sz="1559"/>
            </a:lvl7pPr>
            <a:lvl8pPr marL="4988143" indent="0">
              <a:buNone/>
              <a:defRPr sz="1559"/>
            </a:lvl8pPr>
            <a:lvl9pPr marL="5700735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87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128" y="569073"/>
            <a:ext cx="13036332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128" y="2845355"/>
            <a:ext cx="13036332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128" y="9906786"/>
            <a:ext cx="340078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7DF8-80CE-45FA-B8CE-24B9061032C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6708" y="9906786"/>
            <a:ext cx="510117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4678" y="9906786"/>
            <a:ext cx="340078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1033-03BE-4339-AF3E-DC70B26BF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0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184" rtl="0" eaLnBrk="1" latinLnBrk="0" hangingPunct="1">
        <a:lnSpc>
          <a:spcPct val="90000"/>
        </a:lnSpc>
        <a:spcBef>
          <a:spcPct val="0"/>
        </a:spcBef>
        <a:buNone/>
        <a:defRPr sz="6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296" indent="-356296" algn="l" defTabSz="1425184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4" kern="1200">
          <a:solidFill>
            <a:schemeClr val="tx1"/>
          </a:solidFill>
          <a:latin typeface="+mn-lt"/>
          <a:ea typeface="+mn-ea"/>
          <a:cs typeface="+mn-cs"/>
        </a:defRPr>
      </a:lvl1pPr>
      <a:lvl2pPr marL="1068888" indent="-356296" algn="l" defTabSz="1425184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1480" indent="-356296" algn="l" defTabSz="1425184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3pPr>
      <a:lvl4pPr marL="2494072" indent="-356296" algn="l" defTabSz="1425184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4pPr>
      <a:lvl5pPr marL="3206664" indent="-356296" algn="l" defTabSz="1425184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5pPr>
      <a:lvl6pPr marL="3919256" indent="-356296" algn="l" defTabSz="1425184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6pPr>
      <a:lvl7pPr marL="4631847" indent="-356296" algn="l" defTabSz="1425184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7pPr>
      <a:lvl8pPr marL="5344439" indent="-356296" algn="l" defTabSz="1425184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8pPr>
      <a:lvl9pPr marL="6057031" indent="-356296" algn="l" defTabSz="1425184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1pPr>
      <a:lvl2pPr marL="712592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425184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3pPr>
      <a:lvl4pPr marL="2137776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4pPr>
      <a:lvl5pPr marL="2850368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5pPr>
      <a:lvl6pPr marL="3562960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6pPr>
      <a:lvl7pPr marL="4275552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7pPr>
      <a:lvl8pPr marL="4988143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8pPr>
      <a:lvl9pPr marL="5700735" algn="l" defTabSz="1425184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csem.flinders.edu.au/bin/view/CSEMThesisProjects/ProjectMack024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oodl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3905160" y="957007"/>
            <a:ext cx="4658527" cy="25199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599" b="1" dirty="0">
                <a:solidFill>
                  <a:srgbClr val="C00000"/>
                </a:solidFill>
                <a:effectLst>
                  <a:innerShdw blurRad="63500" dist="50800" dir="5400000">
                    <a:schemeClr val="tx1">
                      <a:alpha val="78000"/>
                    </a:schemeClr>
                  </a:innerShdw>
                </a:effectLst>
              </a:rPr>
              <a:t>System Improvements over the 2013 version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Updated System architecture (right), that splits the codehandin module into a assignment submission and a assignment feedback plugin removing the need to replicate the assignment features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Background architectural improvements (not shown here)</a:t>
            </a:r>
          </a:p>
          <a:p>
            <a:r>
              <a:rPr lang="en-AU" sz="1099" dirty="0"/>
              <a:t>       - Reworked database … uses assignment variables rather than copying        </a:t>
            </a:r>
          </a:p>
          <a:p>
            <a:r>
              <a:rPr lang="en-AU" sz="1099" dirty="0"/>
              <a:t>       - reworked web service … full JSON Restful web services</a:t>
            </a:r>
          </a:p>
          <a:p>
            <a:r>
              <a:rPr lang="en-AU" sz="1099" dirty="0"/>
              <a:t>       - Centralised code … all contained in the web services shared library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New IDE integration – a NetBeans Client (figures 2 and 3)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Better Sandboxing – added support for the external </a:t>
            </a:r>
            <a:r>
              <a:rPr lang="en-AU" sz="1099" dirty="0" err="1"/>
              <a:t>CompileBox</a:t>
            </a:r>
            <a:r>
              <a:rPr lang="en-AU" sz="1099" dirty="0"/>
              <a:t> compiler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Expand Moodle Web interface – allows management (update and deletion) rather than just creation of Codehandin Assignments (see figure </a:t>
            </a:r>
            <a:r>
              <a:rPr lang="en-AU" sz="1099" dirty="0" smtClean="0"/>
              <a:t>1 bellow)</a:t>
            </a:r>
            <a:endParaRPr lang="en-AU" sz="1099" dirty="0"/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49" dirty="0"/>
              <a:t>Better programming language support – languages added through DB not code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Increased Documentation –  will aid in future moodle plugin development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015622" y="6895889"/>
            <a:ext cx="4691959" cy="3670412"/>
            <a:chOff x="10540405" y="3353113"/>
            <a:chExt cx="4459256" cy="38287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-455" r="-1228"/>
            <a:stretch/>
          </p:blipFill>
          <p:spPr>
            <a:xfrm>
              <a:off x="10540405" y="3353113"/>
              <a:ext cx="4459256" cy="382873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0695303" y="6937555"/>
              <a:ext cx="4152551" cy="24429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AU" sz="1099" b="1" dirty="0"/>
                <a:t>Figure 3: NetBeans Plugin test example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6280" y="7019207"/>
            <a:ext cx="3649542" cy="3547094"/>
            <a:chOff x="136280" y="7019207"/>
            <a:chExt cx="3649542" cy="354709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664" y="7019207"/>
              <a:ext cx="3641158" cy="354709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36280" y="10145457"/>
              <a:ext cx="3649542" cy="4208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99" b="1" dirty="0"/>
                <a:t>Figure 2: NetBeans Plugin  options, CodeHandIn info retrieved via the Java client.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44953" y="960763"/>
            <a:ext cx="3656034" cy="586101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599" b="1" dirty="0">
                <a:solidFill>
                  <a:srgbClr val="C00000"/>
                </a:solidFill>
                <a:effectLst>
                  <a:innerShdw blurRad="63500" dist="50800" dir="5400000">
                    <a:schemeClr val="tx1">
                      <a:alpha val="78000"/>
                    </a:schemeClr>
                  </a:innerShdw>
                </a:effectLst>
              </a:rPr>
              <a:t>Aims and Objectives</a:t>
            </a:r>
          </a:p>
          <a:p>
            <a:r>
              <a:rPr lang="en-AU" sz="1099" dirty="0"/>
              <a:t>The aim of this project was to continue development of a plugin/module for the Moodle Learning Management System (LMS) which will be integrated into Flinders’ own Moodle System, Flinders Learning Online (FLO), for use in future programming topics.</a:t>
            </a:r>
          </a:p>
          <a:p>
            <a:endParaRPr lang="en-AU" sz="1113" dirty="0"/>
          </a:p>
          <a:p>
            <a:r>
              <a:rPr lang="en-AU" sz="1599" b="1" dirty="0">
                <a:solidFill>
                  <a:srgbClr val="C00000"/>
                </a:solidFill>
                <a:effectLst>
                  <a:innerShdw blurRad="63500" dist="50800" dir="5400000">
                    <a:schemeClr val="tx1">
                      <a:alpha val="78000"/>
                    </a:schemeClr>
                  </a:innerShdw>
                </a:effectLst>
              </a:rPr>
              <a:t>Background </a:t>
            </a:r>
          </a:p>
          <a:p>
            <a:r>
              <a:rPr lang="en-AU" sz="1099" dirty="0"/>
              <a:t>Automated Assessment of student programs has the following benefits: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Frees tutors and lecturers from marking and answering repetitive questions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Aids students in their assignments, giving them direction, strengthening their skills and introduces the test first methodology</a:t>
            </a:r>
          </a:p>
          <a:p>
            <a:r>
              <a:rPr lang="en-AU" sz="1099" dirty="0"/>
              <a:t>However many Automated Assessment system that have bene produced have flaws such as:</a:t>
            </a:r>
          </a:p>
          <a:p>
            <a:pPr marL="171296" indent="-171296">
              <a:buFont typeface="Arial" panose="020B0604020202020204" pitchFamily="34" charset="0"/>
              <a:buChar char="•"/>
            </a:pPr>
            <a:r>
              <a:rPr lang="en-AU" sz="1099" dirty="0"/>
              <a:t>Being designed for a single purpose and not integrating with Learning Management Systems like FLO</a:t>
            </a:r>
          </a:p>
          <a:p>
            <a:pPr marL="171296" indent="-171296">
              <a:buFont typeface="Arial" panose="020B0604020202020204" pitchFamily="34" charset="0"/>
              <a:buChar char="•"/>
            </a:pPr>
            <a:r>
              <a:rPr lang="en-AU" sz="1099" dirty="0"/>
              <a:t>Based on Limited internal development, often as part of an academic exercise </a:t>
            </a:r>
          </a:p>
          <a:p>
            <a:pPr marL="171296" indent="-171296">
              <a:buFont typeface="Arial" panose="020B0604020202020204" pitchFamily="34" charset="0"/>
              <a:buChar char="•"/>
            </a:pPr>
            <a:r>
              <a:rPr lang="en-AU" sz="1099" dirty="0"/>
              <a:t>Not versatile across different programming areas leading to reinvention for different topics</a:t>
            </a:r>
          </a:p>
          <a:p>
            <a:pPr lvl="0"/>
            <a:endParaRPr lang="en-AU" sz="1099" dirty="0"/>
          </a:p>
          <a:p>
            <a:r>
              <a:rPr lang="en-AU" sz="1099" dirty="0"/>
              <a:t>To solve these problems the Codehandin module for the Moodle (generic FLO) Learning Management System (LMS) was developed last year (2013). The module provided support for the management of a  programming assignment type and allowed automated testing of student programs. </a:t>
            </a:r>
          </a:p>
          <a:p>
            <a:endParaRPr lang="en-AU" sz="1099" dirty="0"/>
          </a:p>
          <a:p>
            <a:r>
              <a:rPr lang="en-AU" sz="1099" dirty="0"/>
              <a:t>This project continues the development of this system, improving the system by adding new functionality, extra interfaces and revising the overall design.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8883" y="956139"/>
            <a:ext cx="1434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92698" y="6916661"/>
            <a:ext cx="3812841" cy="20349"/>
          </a:xfrm>
          <a:prstGeom prst="line">
            <a:avLst/>
          </a:prstGeom>
          <a:ln w="47625" cmpd="sng">
            <a:gradFill>
              <a:gsLst>
                <a:gs pos="0">
                  <a:srgbClr val="C00000"/>
                </a:gs>
                <a:gs pos="100000">
                  <a:srgbClr val="FAEAEA"/>
                </a:gs>
                <a:gs pos="100000">
                  <a:schemeClr val="accent1">
                    <a:tint val="23500"/>
                    <a:satMod val="160000"/>
                    <a:alpha val="67000"/>
                  </a:schemeClr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755253" y="6895888"/>
            <a:ext cx="21331" cy="3441066"/>
          </a:xfrm>
          <a:prstGeom prst="line">
            <a:avLst/>
          </a:prstGeom>
          <a:ln w="47625" cmpd="sng">
            <a:gradFill>
              <a:gsLst>
                <a:gs pos="0">
                  <a:srgbClr val="C00000"/>
                </a:gs>
                <a:gs pos="100000">
                  <a:srgbClr val="FAEAEA"/>
                </a:gs>
                <a:gs pos="100000">
                  <a:schemeClr val="accent1">
                    <a:tint val="23500"/>
                    <a:satMod val="160000"/>
                    <a:alpha val="67000"/>
                  </a:schemeClr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ular Callout 108"/>
          <p:cNvSpPr/>
          <p:nvPr/>
        </p:nvSpPr>
        <p:spPr>
          <a:xfrm>
            <a:off x="8791532" y="956140"/>
            <a:ext cx="1976528" cy="1696577"/>
          </a:xfrm>
          <a:prstGeom prst="wedgeRoundRectCallout">
            <a:avLst>
              <a:gd name="adj1" fmla="val 33644"/>
              <a:gd name="adj2" fmla="val 23573"/>
              <a:gd name="adj3" fmla="val 1666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599" b="1" dirty="0">
                <a:solidFill>
                  <a:schemeClr val="tx1"/>
                </a:solidFill>
              </a:rPr>
              <a:t>1. </a:t>
            </a:r>
            <a:r>
              <a:rPr lang="en-AU" sz="1599" b="1" dirty="0">
                <a:solidFill>
                  <a:srgbClr val="000000"/>
                </a:solidFill>
                <a:ea typeface="Calibri" panose="020F0502020204030204" pitchFamily="34" charset="0"/>
              </a:rPr>
              <a:t>CodeHandIn Submission Plugin</a:t>
            </a:r>
            <a:endParaRPr lang="en-AU" sz="159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AU" sz="999" b="1" dirty="0">
                <a:solidFill>
                  <a:schemeClr val="tx1"/>
                </a:solidFill>
              </a:rPr>
              <a:t>Creates Codehandin Assignments:</a:t>
            </a:r>
          </a:p>
          <a:p>
            <a:pPr lvl="0"/>
            <a:r>
              <a:rPr lang="en-AU" sz="999" dirty="0">
                <a:solidFill>
                  <a:schemeClr val="tx1"/>
                </a:solidFill>
              </a:rPr>
              <a:t>Defines the tests and checkpoints (groups of tests) and other information to make a codehandin through the web interface (</a:t>
            </a:r>
            <a:r>
              <a:rPr lang="en-AU" sz="999" dirty="0" smtClean="0">
                <a:solidFill>
                  <a:schemeClr val="tx1"/>
                </a:solidFill>
              </a:rPr>
              <a:t>see figure 1 middle). </a:t>
            </a:r>
            <a:endParaRPr lang="en-AU" sz="999" dirty="0">
              <a:solidFill>
                <a:schemeClr val="tx1"/>
              </a:solidFill>
            </a:endParaRPr>
          </a:p>
        </p:txBody>
      </p:sp>
      <p:sp>
        <p:nvSpPr>
          <p:cNvPr id="111" name="Rounded Rectangular Callout 110"/>
          <p:cNvSpPr/>
          <p:nvPr/>
        </p:nvSpPr>
        <p:spPr>
          <a:xfrm>
            <a:off x="10812946" y="4856408"/>
            <a:ext cx="2031666" cy="1908838"/>
          </a:xfrm>
          <a:prstGeom prst="wedgeRoundRectCallout">
            <a:avLst>
              <a:gd name="adj1" fmla="val 15580"/>
              <a:gd name="adj2" fmla="val -23289"/>
              <a:gd name="adj3" fmla="val 1666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599" b="1" dirty="0">
                <a:solidFill>
                  <a:schemeClr val="tx1"/>
                </a:solidFill>
              </a:rPr>
              <a:t>4. CodeHandIn </a:t>
            </a:r>
          </a:p>
          <a:p>
            <a:pPr algn="ctr"/>
            <a:r>
              <a:rPr lang="en-AU" sz="1599" b="1" dirty="0">
                <a:solidFill>
                  <a:schemeClr val="tx1"/>
                </a:solidFill>
              </a:rPr>
              <a:t>Feedback Plugin</a:t>
            </a:r>
          </a:p>
          <a:p>
            <a:pPr algn="ctr"/>
            <a:r>
              <a:rPr lang="en-AU" sz="1099" b="1" dirty="0">
                <a:solidFill>
                  <a:schemeClr val="tx1"/>
                </a:solidFill>
              </a:rPr>
              <a:t>Feedback for submissions:</a:t>
            </a:r>
          </a:p>
          <a:p>
            <a:r>
              <a:rPr lang="en-AU" sz="1099" dirty="0">
                <a:solidFill>
                  <a:schemeClr val="tx1"/>
                </a:solidFill>
              </a:rPr>
              <a:t>Assignment grades integrate with the gradebook and allow an additional style mark as well ass the usual text feedback.</a:t>
            </a:r>
          </a:p>
          <a:p>
            <a:pPr lvl="0"/>
            <a:endParaRPr lang="en-AU" sz="1113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12882678" y="4848730"/>
            <a:ext cx="2102695" cy="1916515"/>
          </a:xfrm>
          <a:prstGeom prst="wedgeRoundRectCallout">
            <a:avLst>
              <a:gd name="adj1" fmla="val 22653"/>
              <a:gd name="adj2" fmla="val -34609"/>
              <a:gd name="adj3" fmla="val 1666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599" b="1" dirty="0">
                <a:solidFill>
                  <a:schemeClr val="tx1"/>
                </a:solidFill>
              </a:rPr>
              <a:t>5. </a:t>
            </a:r>
            <a:r>
              <a:rPr lang="en-AU" sz="1599" b="1" dirty="0">
                <a:solidFill>
                  <a:srgbClr val="000000"/>
                </a:solidFill>
                <a:ea typeface="Calibri" panose="020F0502020204030204" pitchFamily="34" charset="0"/>
              </a:rPr>
              <a:t>Remote Sandboxed Compiler controller</a:t>
            </a:r>
          </a:p>
          <a:p>
            <a:pPr algn="ctr"/>
            <a:r>
              <a:rPr lang="en-AU" sz="999" b="1" dirty="0">
                <a:solidFill>
                  <a:srgbClr val="000000"/>
                </a:solidFill>
                <a:ea typeface="Times New Roman" panose="02020603050405020304" pitchFamily="18" charset="0"/>
              </a:rPr>
              <a:t>Compile submitted programs safely:</a:t>
            </a:r>
            <a:endParaRPr lang="en-AU" sz="999" b="1" dirty="0">
              <a:ea typeface="Times New Roman" panose="02020603050405020304" pitchFamily="18" charset="0"/>
            </a:endParaRPr>
          </a:p>
          <a:p>
            <a:pPr lvl="0"/>
            <a:r>
              <a:rPr lang="en-AU" sz="999" dirty="0">
                <a:solidFill>
                  <a:schemeClr val="tx1"/>
                </a:solidFill>
              </a:rPr>
              <a:t>Submitted programs are compiled on a remote sandboxed Compiler controller (</a:t>
            </a:r>
            <a:r>
              <a:rPr lang="en-AU" sz="999" dirty="0" err="1">
                <a:solidFill>
                  <a:schemeClr val="tx1"/>
                </a:solidFill>
              </a:rPr>
              <a:t>compileBox</a:t>
            </a:r>
            <a:r>
              <a:rPr lang="en-AU" sz="999" dirty="0">
                <a:solidFill>
                  <a:schemeClr val="tx1"/>
                </a:solidFill>
              </a:rPr>
              <a:t> used) rather than on a local compiler.</a:t>
            </a:r>
          </a:p>
        </p:txBody>
      </p:sp>
      <p:sp>
        <p:nvSpPr>
          <p:cNvPr id="131" name="Rounded Rectangular Callout 130"/>
          <p:cNvSpPr/>
          <p:nvPr/>
        </p:nvSpPr>
        <p:spPr>
          <a:xfrm>
            <a:off x="8802899" y="4844316"/>
            <a:ext cx="1972832" cy="1927228"/>
          </a:xfrm>
          <a:prstGeom prst="wedgeRoundRectCallout">
            <a:avLst>
              <a:gd name="adj1" fmla="val 18688"/>
              <a:gd name="adj2" fmla="val -23178"/>
              <a:gd name="adj3" fmla="val 1666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AU" sz="1599" b="1" dirty="0">
                <a:solidFill>
                  <a:schemeClr val="tx1"/>
                </a:solidFill>
              </a:rPr>
              <a:t>3. CodeHandIn web service</a:t>
            </a:r>
          </a:p>
          <a:p>
            <a:pPr lvl="0" algn="ctr"/>
            <a:r>
              <a:rPr lang="en-AU" sz="999" b="1" dirty="0">
                <a:solidFill>
                  <a:schemeClr val="tx1"/>
                </a:solidFill>
              </a:rPr>
              <a:t>Tests and manages CodeHandIn submissions and assignments:</a:t>
            </a:r>
          </a:p>
          <a:p>
            <a:pPr lvl="0"/>
            <a:r>
              <a:rPr lang="en-AU" sz="999" dirty="0">
                <a:solidFill>
                  <a:schemeClr val="tx1"/>
                </a:solidFill>
              </a:rPr>
              <a:t>Does the actual testing and provides functionality to manage codehandin assignments through the definition of external services and a global library for general use.</a:t>
            </a:r>
          </a:p>
        </p:txBody>
      </p:sp>
      <p:sp>
        <p:nvSpPr>
          <p:cNvPr id="110" name="Rounded Rectangular Callout 109"/>
          <p:cNvSpPr/>
          <p:nvPr/>
        </p:nvSpPr>
        <p:spPr>
          <a:xfrm>
            <a:off x="8791531" y="2708373"/>
            <a:ext cx="1969832" cy="2049907"/>
          </a:xfrm>
          <a:prstGeom prst="wedgeRoundRectCallout">
            <a:avLst>
              <a:gd name="adj1" fmla="val 28870"/>
              <a:gd name="adj2" fmla="val -19961"/>
              <a:gd name="adj3" fmla="val 1666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AU" sz="1599" b="1" dirty="0">
                <a:solidFill>
                  <a:schemeClr val="tx1"/>
                </a:solidFill>
              </a:rPr>
              <a:t>2. Client plugins </a:t>
            </a:r>
          </a:p>
          <a:p>
            <a:pPr lvl="0" algn="ctr"/>
            <a:r>
              <a:rPr lang="en-AU" sz="999" b="1" dirty="0">
                <a:solidFill>
                  <a:schemeClr val="tx1"/>
                </a:solidFill>
              </a:rPr>
              <a:t>Manage and submit CodeHandIn Assignments for testing remotely:</a:t>
            </a:r>
          </a:p>
          <a:p>
            <a:pPr lvl="0"/>
            <a:r>
              <a:rPr lang="en-AU" sz="999" dirty="0">
                <a:solidFill>
                  <a:schemeClr val="tx1"/>
                </a:solidFill>
              </a:rPr>
              <a:t>A native Java client plugin (used in a NetBeans plugin see figures 2 (</a:t>
            </a:r>
            <a:r>
              <a:rPr lang="en-AU" sz="999" dirty="0" smtClean="0">
                <a:solidFill>
                  <a:schemeClr val="tx1"/>
                </a:solidFill>
              </a:rPr>
              <a:t>bottom left) </a:t>
            </a:r>
            <a:r>
              <a:rPr lang="en-AU" sz="999" dirty="0">
                <a:solidFill>
                  <a:schemeClr val="tx1"/>
                </a:solidFill>
              </a:rPr>
              <a:t>and 3 </a:t>
            </a:r>
            <a:r>
              <a:rPr lang="en-AU" sz="999" dirty="0" smtClean="0">
                <a:solidFill>
                  <a:schemeClr val="tx1"/>
                </a:solidFill>
              </a:rPr>
              <a:t>(bottom middle) </a:t>
            </a:r>
            <a:r>
              <a:rPr lang="en-AU" sz="999" dirty="0">
                <a:solidFill>
                  <a:schemeClr val="tx1"/>
                </a:solidFill>
              </a:rPr>
              <a:t>connects to the web service to allow staff to manage codehandin assignments and students to download and submit code for testing.</a:t>
            </a:r>
          </a:p>
        </p:txBody>
      </p:sp>
      <p:sp>
        <p:nvSpPr>
          <p:cNvPr id="49" name="Text Box 29"/>
          <p:cNvSpPr txBox="1"/>
          <p:nvPr/>
        </p:nvSpPr>
        <p:spPr>
          <a:xfrm>
            <a:off x="10829884" y="1480733"/>
            <a:ext cx="4072601" cy="3277547"/>
          </a:xfrm>
          <a:prstGeom prst="rect">
            <a:avLst/>
          </a:prstGeom>
          <a:solidFill>
            <a:schemeClr val="lt1"/>
          </a:solidFill>
          <a:ln w="34925" cmpd="dbl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1796" tIns="50899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89"/>
              </a:spcAft>
            </a:pP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Text Box 1"/>
          <p:cNvSpPr txBox="1"/>
          <p:nvPr/>
        </p:nvSpPr>
        <p:spPr>
          <a:xfrm>
            <a:off x="12283559" y="1815754"/>
            <a:ext cx="1649959" cy="2228484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1796" tIns="0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89"/>
              </a:spcAft>
            </a:pPr>
            <a:r>
              <a:rPr lang="en-AU" sz="3117" dirty="0">
                <a:solidFill>
                  <a:srgbClr val="000000"/>
                </a:solidFill>
                <a:ea typeface="Calibri" panose="020F0502020204030204" pitchFamily="34" charset="0"/>
              </a:rPr>
              <a:t>Moodle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1794867" y="1482938"/>
            <a:ext cx="0" cy="326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032354" y="1487077"/>
            <a:ext cx="0" cy="326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"/>
          <p:cNvSpPr txBox="1"/>
          <p:nvPr/>
        </p:nvSpPr>
        <p:spPr>
          <a:xfrm>
            <a:off x="12683269" y="2232783"/>
            <a:ext cx="1195249" cy="1725468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50899" rIns="0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89"/>
              </a:spcAft>
            </a:pPr>
            <a:r>
              <a:rPr lang="en-AU" sz="1099" dirty="0">
                <a:solidFill>
                  <a:srgbClr val="000000"/>
                </a:solidFill>
                <a:ea typeface="Calibri" panose="020F0502020204030204" pitchFamily="34" charset="0"/>
              </a:rPr>
              <a:t>Moodle’s existing Assignment Module</a:t>
            </a:r>
            <a:endParaRPr lang="en-AU" sz="109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" name="Text Box 2"/>
          <p:cNvSpPr txBox="1"/>
          <p:nvPr/>
        </p:nvSpPr>
        <p:spPr>
          <a:xfrm>
            <a:off x="13067480" y="2708819"/>
            <a:ext cx="663274" cy="534603"/>
          </a:xfrm>
          <a:prstGeom prst="rect">
            <a:avLst/>
          </a:prstGeom>
          <a:noFill/>
          <a:ln w="158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50899" rIns="0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Codehandin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Submission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Plugin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13063882" y="3365604"/>
            <a:ext cx="663079" cy="526957"/>
          </a:xfrm>
          <a:prstGeom prst="rect">
            <a:avLst/>
          </a:prstGeom>
          <a:noFill/>
          <a:ln w="158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50899" rIns="0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Codehandin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Feedback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Plugin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" name="Text Box 25"/>
          <p:cNvSpPr txBox="1"/>
          <p:nvPr/>
        </p:nvSpPr>
        <p:spPr>
          <a:xfrm>
            <a:off x="10900126" y="1538728"/>
            <a:ext cx="878058" cy="35416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01796" tIns="50899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89"/>
              </a:spcAft>
            </a:pPr>
            <a:r>
              <a:rPr lang="en-AU" sz="1225" dirty="0">
                <a:solidFill>
                  <a:srgbClr val="000000"/>
                </a:solidFill>
                <a:ea typeface="Calibri" panose="020F0502020204030204" pitchFamily="34" charset="0"/>
              </a:rPr>
              <a:t>Client Side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" name="Text Box 26"/>
          <p:cNvSpPr txBox="1"/>
          <p:nvPr/>
        </p:nvSpPr>
        <p:spPr>
          <a:xfrm>
            <a:off x="12337778" y="1480734"/>
            <a:ext cx="1444341" cy="3541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01796" tIns="50899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89"/>
              </a:spcAft>
            </a:pPr>
            <a:r>
              <a:rPr lang="en-AU" sz="1225" dirty="0">
                <a:solidFill>
                  <a:srgbClr val="000000"/>
                </a:solidFill>
                <a:ea typeface="Calibri" panose="020F0502020204030204" pitchFamily="34" charset="0"/>
              </a:rPr>
              <a:t>Moodle Server Side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" name="Text Box 31"/>
          <p:cNvSpPr txBox="1"/>
          <p:nvPr/>
        </p:nvSpPr>
        <p:spPr>
          <a:xfrm>
            <a:off x="14054359" y="1509130"/>
            <a:ext cx="784682" cy="5874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101796" tIns="50899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25" dirty="0">
                <a:ea typeface="Calibri" panose="020F0502020204030204" pitchFamily="34" charset="0"/>
                <a:cs typeface="Times New Roman" panose="02020603050405020304" pitchFamily="18" charset="0"/>
              </a:rPr>
              <a:t>Compiler</a:t>
            </a:r>
          </a:p>
          <a:p>
            <a:pPr algn="ctr"/>
            <a:r>
              <a:rPr lang="en-AU" sz="1225" dirty="0"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64" name="Text Box 8"/>
          <p:cNvSpPr txBox="1"/>
          <p:nvPr/>
        </p:nvSpPr>
        <p:spPr>
          <a:xfrm>
            <a:off x="11860158" y="3274283"/>
            <a:ext cx="751338" cy="683967"/>
          </a:xfrm>
          <a:prstGeom prst="rect">
            <a:avLst/>
          </a:prstGeom>
          <a:solidFill>
            <a:schemeClr val="bg1"/>
          </a:solidFill>
          <a:ln w="158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50899" rIns="0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Codehandin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Web service interface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5" name="Straight Connector 64"/>
          <p:cNvCxnSpPr>
            <a:stCxn id="89" idx="3"/>
          </p:cNvCxnSpPr>
          <p:nvPr/>
        </p:nvCxnSpPr>
        <p:spPr>
          <a:xfrm>
            <a:off x="11705913" y="3096715"/>
            <a:ext cx="149807" cy="32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24"/>
          <p:cNvSpPr txBox="1"/>
          <p:nvPr/>
        </p:nvSpPr>
        <p:spPr>
          <a:xfrm>
            <a:off x="11913870" y="3734282"/>
            <a:ext cx="647286" cy="181267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89"/>
              </a:spcAft>
            </a:pPr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Shared lib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Text Box 35"/>
          <p:cNvSpPr txBox="1"/>
          <p:nvPr/>
        </p:nvSpPr>
        <p:spPr>
          <a:xfrm>
            <a:off x="14094178" y="3106914"/>
            <a:ext cx="751619" cy="685317"/>
          </a:xfrm>
          <a:prstGeom prst="rect">
            <a:avLst/>
          </a:prstGeom>
          <a:noFill/>
          <a:ln w="158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1796" tIns="50899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Remote 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Sandboxed Compiler controller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2048091" y="3910999"/>
            <a:ext cx="1198" cy="28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4446700" y="3799291"/>
            <a:ext cx="30" cy="37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2621289" y="2841803"/>
            <a:ext cx="438659" cy="36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2568844" y="3426192"/>
            <a:ext cx="491958" cy="39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3"/>
          </p:cNvCxnSpPr>
          <p:nvPr/>
        </p:nvCxnSpPr>
        <p:spPr>
          <a:xfrm flipV="1">
            <a:off x="12561156" y="3197553"/>
            <a:ext cx="499646" cy="62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1"/>
          <p:cNvSpPr txBox="1"/>
          <p:nvPr/>
        </p:nvSpPr>
        <p:spPr>
          <a:xfrm>
            <a:off x="11954557" y="2954433"/>
            <a:ext cx="268880" cy="364915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89"/>
              </a:spcAft>
            </a:pPr>
            <a:r>
              <a:rPr lang="en-AU" sz="2448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AU" sz="1225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Text Box 83"/>
          <p:cNvSpPr txBox="1"/>
          <p:nvPr/>
        </p:nvSpPr>
        <p:spPr>
          <a:xfrm>
            <a:off x="12851190" y="2647000"/>
            <a:ext cx="268880" cy="364915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89"/>
              </a:spcAft>
            </a:pPr>
            <a:r>
              <a:rPr lang="en-AU" sz="2448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AU" sz="1225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Text Box 84"/>
          <p:cNvSpPr txBox="1"/>
          <p:nvPr/>
        </p:nvSpPr>
        <p:spPr>
          <a:xfrm>
            <a:off x="12851190" y="3572228"/>
            <a:ext cx="268880" cy="364915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89"/>
              </a:spcAft>
            </a:pPr>
            <a:r>
              <a:rPr lang="en-AU" sz="2448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sz="1225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 Box 86"/>
          <p:cNvSpPr txBox="1"/>
          <p:nvPr/>
        </p:nvSpPr>
        <p:spPr>
          <a:xfrm>
            <a:off x="14499565" y="3716661"/>
            <a:ext cx="268880" cy="364915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89"/>
              </a:spcAft>
            </a:pPr>
            <a:r>
              <a:rPr lang="en-AU" sz="2448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AU" sz="1225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66" idx="2"/>
          </p:cNvCxnSpPr>
          <p:nvPr/>
        </p:nvCxnSpPr>
        <p:spPr>
          <a:xfrm flipH="1">
            <a:off x="12233980" y="3915550"/>
            <a:ext cx="3533" cy="18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2233981" y="4100795"/>
            <a:ext cx="1752166" cy="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3986146" y="3447210"/>
            <a:ext cx="0" cy="6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67" idx="1"/>
          </p:cNvCxnSpPr>
          <p:nvPr/>
        </p:nvCxnSpPr>
        <p:spPr>
          <a:xfrm>
            <a:off x="13986146" y="3447210"/>
            <a:ext cx="108032" cy="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2614088" y="2831281"/>
            <a:ext cx="446714" cy="59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796402" y="989655"/>
            <a:ext cx="4276879" cy="46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398" b="1" dirty="0">
                <a:solidFill>
                  <a:srgbClr val="C00000"/>
                </a:solidFill>
                <a:effectLst>
                  <a:innerShdw blurRad="63500" dist="50800" dir="5400000">
                    <a:schemeClr val="tx1">
                      <a:alpha val="78000"/>
                    </a:schemeClr>
                  </a:innerShdw>
                </a:effectLst>
              </a:rPr>
              <a:t>Updated System Architecture</a:t>
            </a:r>
          </a:p>
        </p:txBody>
      </p:sp>
      <p:sp>
        <p:nvSpPr>
          <p:cNvPr id="51" name="Text Box 61"/>
          <p:cNvSpPr txBox="1"/>
          <p:nvPr/>
        </p:nvSpPr>
        <p:spPr>
          <a:xfrm>
            <a:off x="10913790" y="3505833"/>
            <a:ext cx="821232" cy="1156552"/>
          </a:xfrm>
          <a:prstGeom prst="rect">
            <a:avLst/>
          </a:prstGeom>
          <a:solidFill>
            <a:schemeClr val="lt1"/>
          </a:solidFill>
          <a:ln w="158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1796" tIns="50899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</a:pPr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</a:pPr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</a:pPr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</a:pPr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</a:pPr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</a:pPr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NetBeans IDE 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Text Box 5"/>
          <p:cNvSpPr txBox="1"/>
          <p:nvPr/>
        </p:nvSpPr>
        <p:spPr>
          <a:xfrm>
            <a:off x="10953779" y="3615790"/>
            <a:ext cx="727082" cy="660160"/>
          </a:xfrm>
          <a:prstGeom prst="rect">
            <a:avLst/>
          </a:prstGeom>
          <a:noFill/>
          <a:ln w="158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50899" rIns="0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Java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Codehandin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Client (in IDE) 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Text Box 5"/>
          <p:cNvSpPr txBox="1"/>
          <p:nvPr/>
        </p:nvSpPr>
        <p:spPr>
          <a:xfrm>
            <a:off x="10973587" y="2767056"/>
            <a:ext cx="732326" cy="659318"/>
          </a:xfrm>
          <a:prstGeom prst="rect">
            <a:avLst/>
          </a:prstGeom>
          <a:noFill/>
          <a:ln w="15875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50899" rIns="0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Python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Codehandin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Client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5" name="Text Box 9"/>
          <p:cNvSpPr txBox="1"/>
          <p:nvPr/>
        </p:nvSpPr>
        <p:spPr>
          <a:xfrm>
            <a:off x="11858311" y="2232118"/>
            <a:ext cx="751338" cy="691044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1796" tIns="50899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</a:pPr>
            <a:r>
              <a:rPr lang="en-AU" sz="889" dirty="0">
                <a:solidFill>
                  <a:srgbClr val="000000"/>
                </a:solidFill>
                <a:ea typeface="Calibri" panose="020F0502020204030204" pitchFamily="34" charset="0"/>
              </a:rPr>
              <a:t>Moodle web Interface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1" name="Text Box 85"/>
          <p:cNvSpPr txBox="1"/>
          <p:nvPr/>
        </p:nvSpPr>
        <p:spPr>
          <a:xfrm>
            <a:off x="11161074" y="3314584"/>
            <a:ext cx="268880" cy="364915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89"/>
              </a:spcAft>
            </a:pPr>
            <a:r>
              <a:rPr lang="en-AU" sz="2448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AU" sz="1225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 Box 33"/>
          <p:cNvSpPr txBox="1"/>
          <p:nvPr/>
        </p:nvSpPr>
        <p:spPr>
          <a:xfrm>
            <a:off x="11947294" y="4147772"/>
            <a:ext cx="1931224" cy="507023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1796" tIns="50899" rIns="101796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25" dirty="0">
                <a:solidFill>
                  <a:srgbClr val="000000"/>
                </a:solidFill>
                <a:ea typeface="Calibri" panose="020F0502020204030204" pitchFamily="34" charset="0"/>
              </a:rPr>
              <a:t>Local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1225" dirty="0">
                <a:solidFill>
                  <a:srgbClr val="000000"/>
                </a:solidFill>
                <a:ea typeface="Calibri" panose="020F0502020204030204" pitchFamily="34" charset="0"/>
              </a:rPr>
              <a:t>Compilers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Text Box 42"/>
          <p:cNvSpPr txBox="1"/>
          <p:nvPr/>
        </p:nvSpPr>
        <p:spPr>
          <a:xfrm>
            <a:off x="14097876" y="4168150"/>
            <a:ext cx="751562" cy="507023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50899" rIns="0" bIns="508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25" dirty="0">
                <a:solidFill>
                  <a:srgbClr val="000000"/>
                </a:solidFill>
                <a:ea typeface="Calibri" panose="020F0502020204030204" pitchFamily="34" charset="0"/>
              </a:rPr>
              <a:t>Local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AU" sz="1225" dirty="0">
                <a:solidFill>
                  <a:srgbClr val="000000"/>
                </a:solidFill>
                <a:ea typeface="Calibri" panose="020F0502020204030204" pitchFamily="34" charset="0"/>
              </a:rPr>
              <a:t>Compilers</a:t>
            </a:r>
            <a:endParaRPr lang="en-AU" sz="1336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8741555" y="6912300"/>
            <a:ext cx="6151111" cy="14536"/>
          </a:xfrm>
          <a:prstGeom prst="line">
            <a:avLst/>
          </a:prstGeom>
          <a:ln w="47625" cmpd="sng">
            <a:gradFill>
              <a:gsLst>
                <a:gs pos="0">
                  <a:srgbClr val="C00000"/>
                </a:gs>
                <a:gs pos="100000">
                  <a:srgbClr val="FAEAEA"/>
                </a:gs>
                <a:gs pos="100000">
                  <a:schemeClr val="accent1">
                    <a:tint val="23500"/>
                    <a:satMod val="160000"/>
                    <a:alpha val="6700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027941" y="3734282"/>
            <a:ext cx="4684025" cy="3054169"/>
            <a:chOff x="3921045" y="3692149"/>
            <a:chExt cx="4702187" cy="3084997"/>
          </a:xfrm>
        </p:grpSpPr>
        <p:grpSp>
          <p:nvGrpSpPr>
            <p:cNvPr id="101" name="Group 100"/>
            <p:cNvGrpSpPr/>
            <p:nvPr/>
          </p:nvGrpSpPr>
          <p:grpSpPr>
            <a:xfrm>
              <a:off x="3921045" y="3692149"/>
              <a:ext cx="4702187" cy="2667588"/>
              <a:chOff x="9040112" y="7141845"/>
              <a:chExt cx="5792675" cy="3286229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0112" y="7141845"/>
                <a:ext cx="5792675" cy="3286229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57546" y="7611361"/>
                <a:ext cx="1266651" cy="425905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59196" y="7453087"/>
                <a:ext cx="800758" cy="81030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3921045" y="6361648"/>
              <a:ext cx="4702187" cy="41549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99" b="1" dirty="0"/>
                <a:t>Figure 1: Submission plugin – CodeHandIn assignment setup</a:t>
              </a:r>
            </a:p>
            <a:p>
              <a:pPr algn="ctr"/>
              <a:r>
                <a:rPr lang="en-AU" sz="999" dirty="0"/>
                <a:t>Note: seen as long and wide single column on the assignment setup page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14983" y="7019207"/>
            <a:ext cx="6040906" cy="354709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798" b="1" dirty="0">
                <a:solidFill>
                  <a:srgbClr val="C00000"/>
                </a:solidFill>
                <a:effectLst>
                  <a:innerShdw blurRad="63500" dist="50800" dir="5400000">
                    <a:schemeClr val="tx1">
                      <a:alpha val="78000"/>
                    </a:schemeClr>
                  </a:innerShdw>
                </a:effectLst>
              </a:rPr>
              <a:t>Conclusion</a:t>
            </a:r>
            <a:r>
              <a:rPr lang="en-AU" sz="1798" b="1" dirty="0">
                <a:solidFill>
                  <a:schemeClr val="accent1"/>
                </a:solidFill>
                <a:effectLst>
                  <a:innerShdw blurRad="63500" dist="50800" dir="5400000">
                    <a:schemeClr val="tx1">
                      <a:alpha val="78000"/>
                    </a:schemeClr>
                  </a:innerShdw>
                </a:effectLst>
              </a:rPr>
              <a:t> </a:t>
            </a:r>
          </a:p>
          <a:p>
            <a:r>
              <a:rPr lang="en-AU" sz="1099" dirty="0"/>
              <a:t>This project represents a significant improvement in the Moodle CodeHandIn package; predominately revising the architecture to that of a plugin rather than a module and adding more management options (including a more detailed creation GUI, a external sandbox compiler and a NetBeans plugin that can handle downloading, uploading, submitting and testing of codehandin assignments.</a:t>
            </a:r>
          </a:p>
          <a:p>
            <a:r>
              <a:rPr lang="en-AU" sz="1798" b="1" dirty="0">
                <a:solidFill>
                  <a:srgbClr val="C00000"/>
                </a:solidFill>
                <a:effectLst>
                  <a:innerShdw blurRad="63500" dist="50800" dir="5400000">
                    <a:schemeClr val="tx1">
                      <a:alpha val="78000"/>
                    </a:schemeClr>
                  </a:innerShdw>
                </a:effectLst>
              </a:rPr>
              <a:t>Future work</a:t>
            </a:r>
          </a:p>
          <a:p>
            <a:r>
              <a:rPr lang="en-AU" sz="1099" dirty="0"/>
              <a:t>A lot still remains to be done, including: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Split CodeHandIn setup over multiple pages (split figure 1)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More testing and start using inbuilt Moodle testing tools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Better use of the NetBeans API in the NetBeans plugin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Introduce batch testing in the feedback plugin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Make assignment reusable and </a:t>
            </a:r>
            <a:r>
              <a:rPr lang="en-AU" sz="1099" dirty="0" err="1"/>
              <a:t>copyable</a:t>
            </a:r>
            <a:r>
              <a:rPr lang="en-AU" sz="1099" dirty="0"/>
              <a:t> (stubs added)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Make compiler controller run more than 1 test per compile.</a:t>
            </a:r>
          </a:p>
          <a:p>
            <a:pPr marL="190875" indent="-190875">
              <a:buFont typeface="Arial" panose="020B0604020202020204" pitchFamily="34" charset="0"/>
              <a:buChar char="•"/>
            </a:pPr>
            <a:r>
              <a:rPr lang="en-AU" sz="1099" dirty="0"/>
              <a:t>Open the source code of the package for external development</a:t>
            </a:r>
          </a:p>
          <a:p>
            <a:endParaRPr lang="en-AU" sz="1099" dirty="0"/>
          </a:p>
          <a:p>
            <a:r>
              <a:rPr lang="en-AU" sz="1099" b="1" dirty="0">
                <a:solidFill>
                  <a:srgbClr val="C00000"/>
                </a:solidFill>
              </a:rPr>
              <a:t>References and further information</a:t>
            </a:r>
            <a:endParaRPr lang="en-AU" sz="1099" dirty="0">
              <a:solidFill>
                <a:srgbClr val="C00000"/>
              </a:solidFill>
            </a:endParaRPr>
          </a:p>
          <a:p>
            <a:r>
              <a:rPr lang="en-AU" sz="999" dirty="0"/>
              <a:t>Information on the Moodle Learning Management system can be found at </a:t>
            </a:r>
            <a:r>
              <a:rPr lang="en-AU" sz="999" dirty="0">
                <a:hlinkClick r:id="rId7"/>
              </a:rPr>
              <a:t>https://moodle.org/</a:t>
            </a:r>
            <a:r>
              <a:rPr lang="en-AU" sz="999" dirty="0"/>
              <a:t> </a:t>
            </a:r>
          </a:p>
          <a:p>
            <a:r>
              <a:rPr lang="en-AU" sz="999" dirty="0"/>
              <a:t>Details for the original Honours project authored by </a:t>
            </a:r>
            <a:r>
              <a:rPr lang="en-AU" sz="999" dirty="0" smtClean="0"/>
              <a:t>Jonathan </a:t>
            </a:r>
            <a:r>
              <a:rPr lang="en-AU" sz="999" dirty="0" err="1" smtClean="0"/>
              <a:t>MacKenzie</a:t>
            </a:r>
            <a:r>
              <a:rPr lang="en-AU" sz="999" dirty="0" smtClean="0"/>
              <a:t> </a:t>
            </a:r>
            <a:r>
              <a:rPr lang="en-AU" sz="999" dirty="0"/>
              <a:t>are available at </a:t>
            </a:r>
            <a:r>
              <a:rPr lang="en-AU" sz="999" dirty="0">
                <a:hlinkClick r:id="rId8"/>
              </a:rPr>
              <a:t>https://wiki.csem.flinders.edu.au/bin/view/CSEMThesisProjects/ProjectMack0242</a:t>
            </a:r>
            <a:endParaRPr lang="en-AU" sz="1099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3885694" y="3565767"/>
            <a:ext cx="0" cy="3373757"/>
          </a:xfrm>
          <a:prstGeom prst="line">
            <a:avLst/>
          </a:prstGeom>
          <a:ln w="47625" cmpd="sng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3873006" y="3576090"/>
            <a:ext cx="4772448" cy="27014"/>
          </a:xfrm>
          <a:prstGeom prst="line">
            <a:avLst/>
          </a:prstGeom>
          <a:ln w="47625" cmpd="sng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629723" y="989655"/>
            <a:ext cx="0" cy="2611966"/>
          </a:xfrm>
          <a:prstGeom prst="line">
            <a:avLst/>
          </a:prstGeom>
          <a:ln w="47625" cmpd="sng">
            <a:gradFill>
              <a:gsLst>
                <a:gs pos="0">
                  <a:srgbClr val="C00000"/>
                </a:gs>
                <a:gs pos="100000">
                  <a:srgbClr val="FAEAEA"/>
                </a:gs>
                <a:gs pos="100000">
                  <a:schemeClr val="accent1">
                    <a:tint val="23500"/>
                    <a:satMod val="160000"/>
                    <a:alpha val="6700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4665" y="105088"/>
            <a:ext cx="14757819" cy="8129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597" b="1" dirty="0">
                <a:solidFill>
                  <a:schemeClr val="tx1"/>
                </a:solidFill>
              </a:rPr>
              <a:t>CodeHandIn: An Automated Programming Assessment Package for FLO</a:t>
            </a:r>
          </a:p>
          <a:p>
            <a:pPr algn="ctr"/>
            <a:r>
              <a:rPr lang="en-AU" sz="1798" dirty="0">
                <a:solidFill>
                  <a:schemeClr val="tx1"/>
                </a:solidFill>
              </a:rPr>
              <a:t>Author: Samuel Deane, dean0109@flinders.edu.au	Supervisor: Associate Professor Paul Calder</a:t>
            </a:r>
          </a:p>
        </p:txBody>
      </p:sp>
      <p:cxnSp>
        <p:nvCxnSpPr>
          <p:cNvPr id="92" name="Straight Connector 91"/>
          <p:cNvCxnSpPr>
            <a:stCxn id="63" idx="3"/>
          </p:cNvCxnSpPr>
          <p:nvPr/>
        </p:nvCxnSpPr>
        <p:spPr>
          <a:xfrm flipV="1">
            <a:off x="11680862" y="3835159"/>
            <a:ext cx="178009" cy="11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7631</TotalTime>
  <Words>842</Words>
  <Application>Microsoft Office PowerPoint</Application>
  <PresentationFormat>Custom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SuperNova</dc:creator>
  <cp:lastModifiedBy>SuperNova</cp:lastModifiedBy>
  <cp:revision>139</cp:revision>
  <cp:lastPrinted>2014-11-02T23:34:05Z</cp:lastPrinted>
  <dcterms:created xsi:type="dcterms:W3CDTF">2014-10-24T06:02:25Z</dcterms:created>
  <dcterms:modified xsi:type="dcterms:W3CDTF">2014-11-04T21:48:01Z</dcterms:modified>
</cp:coreProperties>
</file>